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49" r:id="rId2"/>
    <p:sldId id="450" r:id="rId3"/>
    <p:sldId id="451" r:id="rId4"/>
    <p:sldId id="453" r:id="rId5"/>
    <p:sldId id="549" r:id="rId6"/>
    <p:sldId id="455" r:id="rId7"/>
    <p:sldId id="550" r:id="rId8"/>
    <p:sldId id="464" r:id="rId9"/>
    <p:sldId id="552" r:id="rId10"/>
    <p:sldId id="553" r:id="rId11"/>
    <p:sldId id="465" r:id="rId12"/>
    <p:sldId id="467" r:id="rId13"/>
    <p:sldId id="468" r:id="rId14"/>
    <p:sldId id="470" r:id="rId15"/>
    <p:sldId id="471" r:id="rId16"/>
    <p:sldId id="472" r:id="rId17"/>
    <p:sldId id="554" r:id="rId18"/>
    <p:sldId id="473" r:id="rId19"/>
    <p:sldId id="475" r:id="rId20"/>
    <p:sldId id="588" r:id="rId21"/>
    <p:sldId id="587" r:id="rId22"/>
    <p:sldId id="477" r:id="rId23"/>
    <p:sldId id="478" r:id="rId24"/>
    <p:sldId id="580" r:id="rId25"/>
    <p:sldId id="581" r:id="rId26"/>
    <p:sldId id="582" r:id="rId27"/>
    <p:sldId id="583" r:id="rId28"/>
    <p:sldId id="584" r:id="rId29"/>
    <p:sldId id="585" r:id="rId30"/>
    <p:sldId id="481" r:id="rId31"/>
    <p:sldId id="482" r:id="rId32"/>
    <p:sldId id="483" r:id="rId33"/>
    <p:sldId id="484" r:id="rId34"/>
    <p:sldId id="485" r:id="rId35"/>
    <p:sldId id="556" r:id="rId36"/>
    <p:sldId id="486" r:id="rId37"/>
    <p:sldId id="557" r:id="rId38"/>
    <p:sldId id="558" r:id="rId39"/>
    <p:sldId id="491" r:id="rId40"/>
    <p:sldId id="559" r:id="rId41"/>
    <p:sldId id="504" r:id="rId42"/>
    <p:sldId id="505" r:id="rId43"/>
    <p:sldId id="506" r:id="rId44"/>
    <p:sldId id="507" r:id="rId45"/>
    <p:sldId id="508" r:id="rId46"/>
    <p:sldId id="560" r:id="rId47"/>
    <p:sldId id="561" r:id="rId48"/>
    <p:sldId id="562" r:id="rId49"/>
    <p:sldId id="564" r:id="rId50"/>
    <p:sldId id="565" r:id="rId51"/>
    <p:sldId id="509" r:id="rId52"/>
    <p:sldId id="566" r:id="rId53"/>
    <p:sldId id="530" r:id="rId54"/>
    <p:sldId id="531" r:id="rId55"/>
    <p:sldId id="567" r:id="rId56"/>
    <p:sldId id="537" r:id="rId57"/>
    <p:sldId id="573" r:id="rId58"/>
    <p:sldId id="574" r:id="rId59"/>
    <p:sldId id="578" r:id="rId60"/>
    <p:sldId id="575" r:id="rId61"/>
    <p:sldId id="576" r:id="rId62"/>
    <p:sldId id="577" r:id="rId63"/>
    <p:sldId id="579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000FF"/>
    <a:srgbClr val="CC0000"/>
    <a:srgbClr val="6600CC"/>
    <a:srgbClr val="660066"/>
    <a:srgbClr val="008000"/>
    <a:srgbClr val="FFFF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 autoAdjust="0"/>
  </p:normalViewPr>
  <p:slideViewPr>
    <p:cSldViewPr snapToGrid="0">
      <p:cViewPr varScale="1">
        <p:scale>
          <a:sx n="78" d="100"/>
          <a:sy n="78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984" y="-58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6.xml"/><Relationship Id="rId7" Type="http://schemas.openxmlformats.org/officeDocument/2006/relationships/slide" Target="slides/slide21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20.xml"/><Relationship Id="rId11" Type="http://schemas.openxmlformats.org/officeDocument/2006/relationships/slide" Target="slides/slide53.xml"/><Relationship Id="rId5" Type="http://schemas.openxmlformats.org/officeDocument/2006/relationships/slide" Target="slides/slide19.xml"/><Relationship Id="rId10" Type="http://schemas.openxmlformats.org/officeDocument/2006/relationships/slide" Target="slides/slide52.xml"/><Relationship Id="rId4" Type="http://schemas.openxmlformats.org/officeDocument/2006/relationships/slide" Target="slides/slide17.xml"/><Relationship Id="rId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6" rIns="96614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0675" y="0"/>
            <a:ext cx="32115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6" rIns="96614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353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6" rIns="96614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0675" y="9142413"/>
            <a:ext cx="32115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6" rIns="96614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1EA68F98-2105-4FD8-8F44-005FED40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67" tIns="50984" rIns="101967" bIns="50984" numCol="1" anchor="t" anchorCtr="0" compatLnSpc="1">
            <a:prstTxWarp prst="textNoShape">
              <a:avLst/>
            </a:prstTxWarp>
          </a:bodyPr>
          <a:lstStyle>
            <a:lvl1pPr defTabSz="102076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67" tIns="50984" rIns="101967" bIns="50984" numCol="1" anchor="t" anchorCtr="0" compatLnSpc="1">
            <a:prstTxWarp prst="textNoShape">
              <a:avLst/>
            </a:prstTxWarp>
          </a:bodyPr>
          <a:lstStyle>
            <a:lvl1pPr algn="r" defTabSz="102076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67" tIns="50984" rIns="101967" bIns="50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67" tIns="50984" rIns="101967" bIns="50984" numCol="1" anchor="b" anchorCtr="0" compatLnSpc="1">
            <a:prstTxWarp prst="textNoShape">
              <a:avLst/>
            </a:prstTxWarp>
          </a:bodyPr>
          <a:lstStyle>
            <a:lvl1pPr defTabSz="102076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67" tIns="50984" rIns="101967" bIns="50984" numCol="1" anchor="b" anchorCtr="0" compatLnSpc="1">
            <a:prstTxWarp prst="textNoShape">
              <a:avLst/>
            </a:prstTxWarp>
          </a:bodyPr>
          <a:lstStyle>
            <a:lvl1pPr algn="r" defTabSz="1020763">
              <a:defRPr sz="1400"/>
            </a:lvl1pPr>
          </a:lstStyle>
          <a:p>
            <a:pPr>
              <a:defRPr/>
            </a:pPr>
            <a:fld id="{CF7FB0B6-2612-47EE-B182-9E3DB4F7B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82A3D-A72E-488B-A780-C7F22D9FB7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37BAC-E321-4C92-A9C7-08FF915A4BE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 lIns="95161" tIns="47579" rIns="95161" bIns="4757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F187E-2080-4D04-8F73-F8C1C440B3C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 lIns="95161" tIns="47579" rIns="95161" bIns="4757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36DE4-7E41-4C83-8CFC-2535D59C9D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9012" cy="35988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</p:spPr>
        <p:txBody>
          <a:bodyPr lIns="95171" tIns="47585" rIns="95171" bIns="4758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84C89-D945-4C2C-B3BB-ECD69A9C492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9012" cy="359886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</p:spPr>
        <p:txBody>
          <a:bodyPr lIns="95171" tIns="47585" rIns="95171" bIns="4758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6E963-946A-468C-A846-CE9760EA017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9012" cy="35988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</p:spPr>
        <p:txBody>
          <a:bodyPr lIns="95171" tIns="47585" rIns="95171" bIns="4758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FC64C-E91D-4743-A0F4-A8E61181DAE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9012" cy="3598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</p:spPr>
        <p:txBody>
          <a:bodyPr lIns="95171" tIns="47585" rIns="95171" bIns="4758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1E601-CE6C-4C08-B24B-3563DC3861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9012" cy="359886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</p:spPr>
        <p:txBody>
          <a:bodyPr lIns="95171" tIns="47585" rIns="95171" bIns="4758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50E5E-E71E-4221-99A3-D51CCB683D4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9012" cy="35988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</p:spPr>
        <p:txBody>
          <a:bodyPr lIns="95171" tIns="47585" rIns="95171" bIns="4758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B7B75-EEE6-41C2-AD86-D896AE7B9B2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9012" cy="359886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</p:spPr>
        <p:txBody>
          <a:bodyPr lIns="95171" tIns="47585" rIns="95171" bIns="4758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9DC43-B8CF-4DA2-950E-4EC4F0868AD4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 lIns="95161" tIns="47579" rIns="95161" bIns="47579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1"/>
          <p:cNvSpPr txBox="1">
            <a:spLocks noChangeArrowheads="1"/>
          </p:cNvSpPr>
          <p:nvPr userDrawn="1"/>
        </p:nvSpPr>
        <p:spPr bwMode="auto">
          <a:xfrm>
            <a:off x="1833563" y="5167313"/>
            <a:ext cx="59134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 b="1"/>
              <a:t>Charles Kime &amp; Thomas Kaminski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>
                <a:cs typeface="Times New Roman" pitchFamily="18" charset="0"/>
              </a:rPr>
              <a:t>© 2004 Pearson Education, Inc.</a:t>
            </a:r>
            <a:br>
              <a:rPr lang="en-US" sz="2200">
                <a:cs typeface="Times New Roman" pitchFamily="18" charset="0"/>
              </a:rPr>
            </a:br>
            <a:r>
              <a:rPr lang="en-US" sz="2200">
                <a:cs typeface="Times New Roman" pitchFamily="18" charset="0"/>
                <a:hlinkClick r:id="" action="ppaction://hlinkshowjump?jump=lastslide"/>
              </a:rPr>
              <a:t>Terms of Use</a:t>
            </a:r>
            <a:r>
              <a:rPr lang="en-US" sz="2200">
                <a:cs typeface="Times New Roman" pitchFamily="18" charset="0"/>
              </a:rPr>
              <a:t/>
            </a:r>
            <a:br>
              <a:rPr lang="en-US" sz="2200">
                <a:cs typeface="Times New Roman" pitchFamily="18" charset="0"/>
              </a:rPr>
            </a:br>
            <a:r>
              <a:rPr lang="en-US" sz="1800">
                <a:cs typeface="Times New Roman" pitchFamily="18" charset="0"/>
              </a:rPr>
              <a:t>(Hyperlinks are active in View Show mode)</a:t>
            </a:r>
          </a:p>
        </p:txBody>
      </p:sp>
      <p:sp>
        <p:nvSpPr>
          <p:cNvPr id="3" name="Text Box 1052"/>
          <p:cNvSpPr txBox="1">
            <a:spLocks noChangeArrowheads="1"/>
          </p:cNvSpPr>
          <p:nvPr userDrawn="1"/>
        </p:nvSpPr>
        <p:spPr bwMode="auto">
          <a:xfrm>
            <a:off x="1301750" y="2847975"/>
            <a:ext cx="69786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4000" b="1">
                <a:solidFill>
                  <a:schemeClr val="hlink"/>
                </a:solidFill>
                <a:latin typeface="Helvetica" pitchFamily="34" charset="0"/>
              </a:rPr>
              <a:t>Chapter 3 – Combinational Logic Design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400" b="1">
                <a:solidFill>
                  <a:schemeClr val="hlink"/>
                </a:solidFill>
                <a:latin typeface="Helvetica" pitchFamily="34" charset="0"/>
              </a:rPr>
              <a:t>Part 1 – </a:t>
            </a:r>
            <a:r>
              <a:rPr lang="en-US" sz="2400" b="1">
                <a:solidFill>
                  <a:schemeClr val="hlink"/>
                </a:solidFill>
              </a:rPr>
              <a:t>Implementation Technology and Logic Design </a:t>
            </a:r>
          </a:p>
        </p:txBody>
      </p:sp>
      <p:sp>
        <p:nvSpPr>
          <p:cNvPr id="4" name="Text Box 1053"/>
          <p:cNvSpPr txBox="1">
            <a:spLocks noChangeArrowheads="1"/>
          </p:cNvSpPr>
          <p:nvPr userDrawn="1"/>
        </p:nvSpPr>
        <p:spPr bwMode="auto">
          <a:xfrm>
            <a:off x="904875" y="2179638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 b="1"/>
              <a:t>Logic and Computer Design Fundamentals</a:t>
            </a:r>
          </a:p>
        </p:txBody>
      </p:sp>
      <p:sp>
        <p:nvSpPr>
          <p:cNvPr id="5" name="Line 1054"/>
          <p:cNvSpPr>
            <a:spLocks noChangeShapeType="1"/>
          </p:cNvSpPr>
          <p:nvPr userDrawn="1"/>
        </p:nvSpPr>
        <p:spPr bwMode="auto">
          <a:xfrm>
            <a:off x="579438" y="1935163"/>
            <a:ext cx="80152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AD8C6ABD-3896-4989-8ECF-1F8817C56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0"/>
            <a:ext cx="1943100" cy="6342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963" y="0"/>
            <a:ext cx="5680075" cy="634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6EBCB0F4-8592-4175-83A3-5ED76C1BF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6B80DFF8-4AB6-47AE-96EA-B1EFD7D91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951BC66A-9FED-4904-AF18-AEF4008D5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314450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314450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6DCCC558-4710-4C0B-B640-935C8DC82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EDF3B888-72CF-4CA7-B852-5FC9BB25E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DF37ECBC-36F2-4D59-B1EF-351D67B8A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A1FA037B-A6D0-4A25-84B8-3DBF2D04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2B8548B9-490D-4F33-9A40-0560DCCEF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5FF95F0E-ECA2-47D1-A710-A822C768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7" descr="watermark"/>
          <p:cNvPicPr>
            <a:picLocks noChangeAspect="1" noChangeArrowheads="1"/>
          </p:cNvPicPr>
          <p:nvPr userDrawn="1"/>
        </p:nvPicPr>
        <p:blipFill>
          <a:blip r:embed="rId13" cstate="print"/>
          <a:srcRect t="39345"/>
          <a:stretch>
            <a:fillRect/>
          </a:stretch>
        </p:blipFill>
        <p:spPr bwMode="auto">
          <a:xfrm>
            <a:off x="693738" y="6353175"/>
            <a:ext cx="2230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696913" y="6338888"/>
            <a:ext cx="2728912" cy="519112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7350" y="6489700"/>
            <a:ext cx="2381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3 - Part 1        </a:t>
            </a:r>
            <a:fld id="{4695438D-3D10-4157-9C8F-EC70FFC21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75" name="Line 51"/>
          <p:cNvSpPr>
            <a:spLocks noChangeShapeType="1"/>
          </p:cNvSpPr>
          <p:nvPr userDrawn="1"/>
        </p:nvSpPr>
        <p:spPr bwMode="auto">
          <a:xfrm>
            <a:off x="581025" y="1173163"/>
            <a:ext cx="801528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4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314450"/>
            <a:ext cx="7772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17650" y="738188"/>
            <a:ext cx="6070600" cy="1027974"/>
          </a:xfrm>
          <a:prstGeom prst="rect">
            <a:avLst/>
          </a:prstGeom>
          <a:solidFill>
            <a:srgbClr val="FFFFFF"/>
          </a:solidFill>
          <a:ln w="16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000066"/>
                </a:solidFill>
                <a:latin typeface="Arial" pitchFamily="34" charset="0"/>
              </a:rPr>
              <a:t>COE 202: Digital Logic Design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</a:rPr>
              <a:t>Courtesy of Dr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</a:rPr>
              <a:t>Radwan E Abdel-Aal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85838" y="2220913"/>
            <a:ext cx="7586662" cy="579437"/>
          </a:xfrm>
          <a:prstGeom prst="rect">
            <a:avLst/>
          </a:prstGeom>
          <a:solidFill>
            <a:srgbClr val="FFFFFF"/>
          </a:solidFill>
          <a:ln w="16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3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10800000" flipV="1">
            <a:off x="893763" y="2743200"/>
            <a:ext cx="7383462" cy="1433513"/>
          </a:xfrm>
          <a:prstGeom prst="rect">
            <a:avLst/>
          </a:prstGeom>
          <a:solidFill>
            <a:srgbClr val="FFFFFF"/>
          </a:solidFill>
          <a:ln w="16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4000" b="1" dirty="0">
                <a:solidFill>
                  <a:srgbClr val="6600CC"/>
                </a:solidFill>
                <a:latin typeface="Arial" pitchFamily="34" charset="0"/>
              </a:rPr>
              <a:t>Unit </a:t>
            </a:r>
            <a:r>
              <a:rPr lang="en-US" sz="4000" b="1" dirty="0" smtClean="0">
                <a:solidFill>
                  <a:srgbClr val="6600CC"/>
                </a:solidFill>
                <a:latin typeface="Arial" pitchFamily="34" charset="0"/>
              </a:rPr>
              <a:t>11</a:t>
            </a:r>
            <a:endParaRPr lang="en-US" sz="4000" b="1" dirty="0">
              <a:solidFill>
                <a:srgbClr val="6600CC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4000" b="1" dirty="0">
                <a:solidFill>
                  <a:srgbClr val="6600CC"/>
                </a:solidFill>
                <a:latin typeface="Arial" pitchFamily="34" charset="0"/>
              </a:rPr>
              <a:t>Sequential Circuits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49363" y="4237038"/>
            <a:ext cx="6980237" cy="844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EE038A71-0D6F-4B4C-A512-34E42F153A2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61925"/>
            <a:ext cx="8154988" cy="1020763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NAND  Set–</a:t>
            </a:r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Reset</a:t>
            </a:r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(SR) Latch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339850"/>
            <a:ext cx="8804275" cy="4724400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Cross-coupling two</a:t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NAND gates gives the</a:t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S – R Latch:</a:t>
            </a:r>
          </a:p>
          <a:p>
            <a:r>
              <a:rPr lang="en-US" sz="2800" smtClean="0">
                <a:cs typeface="Times New Roman" pitchFamily="18" charset="0"/>
              </a:rPr>
              <a:t>Which has the time                                                                             sequence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behavior: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103563" y="5100638"/>
            <a:ext cx="174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121025" y="5100638"/>
            <a:ext cx="6175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738563" y="510063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3746500" y="5100638"/>
            <a:ext cx="6000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4346575" y="510063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4354513" y="5100638"/>
            <a:ext cx="5318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4886325" y="510063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4894263" y="5100638"/>
            <a:ext cx="5318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5426075" y="510063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5434013" y="5100638"/>
            <a:ext cx="31718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8605838" y="5100638"/>
            <a:ext cx="174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4886325" y="5434013"/>
            <a:ext cx="793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4886325" y="5767388"/>
            <a:ext cx="793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4886325" y="6099175"/>
            <a:ext cx="7938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71" name="Group 18"/>
          <p:cNvGrpSpPr>
            <a:grpSpLocks/>
          </p:cNvGrpSpPr>
          <p:nvPr/>
        </p:nvGrpSpPr>
        <p:grpSpPr bwMode="auto">
          <a:xfrm>
            <a:off x="4598988" y="1423988"/>
            <a:ext cx="3846512" cy="1808162"/>
            <a:chOff x="2897" y="897"/>
            <a:chExt cx="2423" cy="1139"/>
          </a:xfrm>
        </p:grpSpPr>
        <p:sp>
          <p:nvSpPr>
            <p:cNvPr id="23959" name="Freeform 19"/>
            <p:cNvSpPr>
              <a:spLocks/>
            </p:cNvSpPr>
            <p:nvPr/>
          </p:nvSpPr>
          <p:spPr bwMode="auto">
            <a:xfrm>
              <a:off x="4054" y="914"/>
              <a:ext cx="64" cy="162"/>
            </a:xfrm>
            <a:custGeom>
              <a:avLst/>
              <a:gdLst>
                <a:gd name="T0" fmla="*/ 44 w 64"/>
                <a:gd name="T1" fmla="*/ 155 h 162"/>
                <a:gd name="T2" fmla="*/ 48 w 64"/>
                <a:gd name="T3" fmla="*/ 160 h 162"/>
                <a:gd name="T4" fmla="*/ 53 w 64"/>
                <a:gd name="T5" fmla="*/ 162 h 162"/>
                <a:gd name="T6" fmla="*/ 59 w 64"/>
                <a:gd name="T7" fmla="*/ 160 h 162"/>
                <a:gd name="T8" fmla="*/ 63 w 64"/>
                <a:gd name="T9" fmla="*/ 157 h 162"/>
                <a:gd name="T10" fmla="*/ 64 w 64"/>
                <a:gd name="T11" fmla="*/ 148 h 162"/>
                <a:gd name="T12" fmla="*/ 63 w 64"/>
                <a:gd name="T13" fmla="*/ 135 h 162"/>
                <a:gd name="T14" fmla="*/ 61 w 64"/>
                <a:gd name="T15" fmla="*/ 121 h 162"/>
                <a:gd name="T16" fmla="*/ 59 w 64"/>
                <a:gd name="T17" fmla="*/ 111 h 162"/>
                <a:gd name="T18" fmla="*/ 58 w 64"/>
                <a:gd name="T19" fmla="*/ 103 h 162"/>
                <a:gd name="T20" fmla="*/ 54 w 64"/>
                <a:gd name="T21" fmla="*/ 87 h 162"/>
                <a:gd name="T22" fmla="*/ 49 w 64"/>
                <a:gd name="T23" fmla="*/ 74 h 162"/>
                <a:gd name="T24" fmla="*/ 46 w 64"/>
                <a:gd name="T25" fmla="*/ 59 h 162"/>
                <a:gd name="T26" fmla="*/ 42 w 64"/>
                <a:gd name="T27" fmla="*/ 50 h 162"/>
                <a:gd name="T28" fmla="*/ 39 w 64"/>
                <a:gd name="T29" fmla="*/ 42 h 162"/>
                <a:gd name="T30" fmla="*/ 32 w 64"/>
                <a:gd name="T31" fmla="*/ 30 h 162"/>
                <a:gd name="T32" fmla="*/ 29 w 64"/>
                <a:gd name="T33" fmla="*/ 22 h 162"/>
                <a:gd name="T34" fmla="*/ 19 w 64"/>
                <a:gd name="T35" fmla="*/ 5 h 162"/>
                <a:gd name="T36" fmla="*/ 12 w 64"/>
                <a:gd name="T37" fmla="*/ 0 h 162"/>
                <a:gd name="T38" fmla="*/ 4 w 64"/>
                <a:gd name="T39" fmla="*/ 3 h 162"/>
                <a:gd name="T40" fmla="*/ 0 w 64"/>
                <a:gd name="T41" fmla="*/ 8 h 162"/>
                <a:gd name="T42" fmla="*/ 2 w 64"/>
                <a:gd name="T43" fmla="*/ 15 h 162"/>
                <a:gd name="T44" fmla="*/ 9 w 64"/>
                <a:gd name="T45" fmla="*/ 25 h 162"/>
                <a:gd name="T46" fmla="*/ 10 w 64"/>
                <a:gd name="T47" fmla="*/ 32 h 162"/>
                <a:gd name="T48" fmla="*/ 16 w 64"/>
                <a:gd name="T49" fmla="*/ 42 h 162"/>
                <a:gd name="T50" fmla="*/ 19 w 64"/>
                <a:gd name="T51" fmla="*/ 49 h 162"/>
                <a:gd name="T52" fmla="*/ 22 w 64"/>
                <a:gd name="T53" fmla="*/ 57 h 162"/>
                <a:gd name="T54" fmla="*/ 26 w 64"/>
                <a:gd name="T55" fmla="*/ 66 h 162"/>
                <a:gd name="T56" fmla="*/ 29 w 64"/>
                <a:gd name="T57" fmla="*/ 77 h 162"/>
                <a:gd name="T58" fmla="*/ 34 w 64"/>
                <a:gd name="T59" fmla="*/ 91 h 162"/>
                <a:gd name="T60" fmla="*/ 37 w 64"/>
                <a:gd name="T61" fmla="*/ 106 h 162"/>
                <a:gd name="T62" fmla="*/ 39 w 64"/>
                <a:gd name="T63" fmla="*/ 114 h 162"/>
                <a:gd name="T64" fmla="*/ 41 w 64"/>
                <a:gd name="T65" fmla="*/ 125 h 162"/>
                <a:gd name="T66" fmla="*/ 42 w 64"/>
                <a:gd name="T67" fmla="*/ 138 h 162"/>
                <a:gd name="T68" fmla="*/ 44 w 64"/>
                <a:gd name="T69" fmla="*/ 155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162"/>
                <a:gd name="T107" fmla="*/ 64 w 64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162">
                  <a:moveTo>
                    <a:pt x="44" y="151"/>
                  </a:moveTo>
                  <a:lnTo>
                    <a:pt x="44" y="155"/>
                  </a:lnTo>
                  <a:lnTo>
                    <a:pt x="46" y="157"/>
                  </a:lnTo>
                  <a:lnTo>
                    <a:pt x="48" y="160"/>
                  </a:lnTo>
                  <a:lnTo>
                    <a:pt x="49" y="160"/>
                  </a:lnTo>
                  <a:lnTo>
                    <a:pt x="53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63" y="158"/>
                  </a:lnTo>
                  <a:lnTo>
                    <a:pt x="63" y="157"/>
                  </a:lnTo>
                  <a:lnTo>
                    <a:pt x="64" y="153"/>
                  </a:lnTo>
                  <a:lnTo>
                    <a:pt x="64" y="148"/>
                  </a:lnTo>
                  <a:lnTo>
                    <a:pt x="63" y="145"/>
                  </a:lnTo>
                  <a:lnTo>
                    <a:pt x="63" y="135"/>
                  </a:lnTo>
                  <a:lnTo>
                    <a:pt x="61" y="130"/>
                  </a:lnTo>
                  <a:lnTo>
                    <a:pt x="61" y="121"/>
                  </a:lnTo>
                  <a:lnTo>
                    <a:pt x="59" y="116"/>
                  </a:lnTo>
                  <a:lnTo>
                    <a:pt x="59" y="111"/>
                  </a:lnTo>
                  <a:lnTo>
                    <a:pt x="58" y="106"/>
                  </a:lnTo>
                  <a:lnTo>
                    <a:pt x="58" y="103"/>
                  </a:lnTo>
                  <a:lnTo>
                    <a:pt x="54" y="93"/>
                  </a:lnTo>
                  <a:lnTo>
                    <a:pt x="54" y="87"/>
                  </a:lnTo>
                  <a:lnTo>
                    <a:pt x="53" y="82"/>
                  </a:lnTo>
                  <a:lnTo>
                    <a:pt x="49" y="74"/>
                  </a:lnTo>
                  <a:lnTo>
                    <a:pt x="49" y="71"/>
                  </a:lnTo>
                  <a:lnTo>
                    <a:pt x="46" y="59"/>
                  </a:lnTo>
                  <a:lnTo>
                    <a:pt x="44" y="55"/>
                  </a:lnTo>
                  <a:lnTo>
                    <a:pt x="42" y="50"/>
                  </a:lnTo>
                  <a:lnTo>
                    <a:pt x="41" y="47"/>
                  </a:lnTo>
                  <a:lnTo>
                    <a:pt x="39" y="4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1" y="25"/>
                  </a:lnTo>
                  <a:lnTo>
                    <a:pt x="29" y="22"/>
                  </a:lnTo>
                  <a:lnTo>
                    <a:pt x="26" y="1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6" y="42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54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6" y="66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4" y="96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9" y="114"/>
                  </a:lnTo>
                  <a:lnTo>
                    <a:pt x="39" y="119"/>
                  </a:lnTo>
                  <a:lnTo>
                    <a:pt x="41" y="125"/>
                  </a:lnTo>
                  <a:lnTo>
                    <a:pt x="41" y="133"/>
                  </a:lnTo>
                  <a:lnTo>
                    <a:pt x="42" y="138"/>
                  </a:lnTo>
                  <a:lnTo>
                    <a:pt x="42" y="148"/>
                  </a:lnTo>
                  <a:lnTo>
                    <a:pt x="44" y="155"/>
                  </a:lnTo>
                  <a:lnTo>
                    <a:pt x="44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Freeform 20"/>
            <p:cNvSpPr>
              <a:spLocks/>
            </p:cNvSpPr>
            <p:nvPr/>
          </p:nvSpPr>
          <p:spPr bwMode="auto">
            <a:xfrm>
              <a:off x="4059" y="916"/>
              <a:ext cx="351" cy="155"/>
            </a:xfrm>
            <a:custGeom>
              <a:avLst/>
              <a:gdLst>
                <a:gd name="T0" fmla="*/ 336 w 351"/>
                <a:gd name="T1" fmla="*/ 153 h 155"/>
                <a:gd name="T2" fmla="*/ 342 w 351"/>
                <a:gd name="T3" fmla="*/ 155 h 155"/>
                <a:gd name="T4" fmla="*/ 347 w 351"/>
                <a:gd name="T5" fmla="*/ 153 h 155"/>
                <a:gd name="T6" fmla="*/ 351 w 351"/>
                <a:gd name="T7" fmla="*/ 148 h 155"/>
                <a:gd name="T8" fmla="*/ 349 w 351"/>
                <a:gd name="T9" fmla="*/ 139 h 155"/>
                <a:gd name="T10" fmla="*/ 347 w 351"/>
                <a:gd name="T11" fmla="*/ 138 h 155"/>
                <a:gd name="T12" fmla="*/ 326 w 351"/>
                <a:gd name="T13" fmla="*/ 114 h 155"/>
                <a:gd name="T14" fmla="*/ 282 w 351"/>
                <a:gd name="T15" fmla="*/ 80 h 155"/>
                <a:gd name="T16" fmla="*/ 263 w 351"/>
                <a:gd name="T17" fmla="*/ 69 h 155"/>
                <a:gd name="T18" fmla="*/ 245 w 351"/>
                <a:gd name="T19" fmla="*/ 57 h 155"/>
                <a:gd name="T20" fmla="*/ 201 w 351"/>
                <a:gd name="T21" fmla="*/ 37 h 155"/>
                <a:gd name="T22" fmla="*/ 181 w 351"/>
                <a:gd name="T23" fmla="*/ 28 h 155"/>
                <a:gd name="T24" fmla="*/ 147 w 351"/>
                <a:gd name="T25" fmla="*/ 18 h 155"/>
                <a:gd name="T26" fmla="*/ 98 w 351"/>
                <a:gd name="T27" fmla="*/ 8 h 155"/>
                <a:gd name="T28" fmla="*/ 71 w 351"/>
                <a:gd name="T29" fmla="*/ 3 h 155"/>
                <a:gd name="T30" fmla="*/ 49 w 351"/>
                <a:gd name="T31" fmla="*/ 1 h 155"/>
                <a:gd name="T32" fmla="*/ 9 w 351"/>
                <a:gd name="T33" fmla="*/ 0 h 155"/>
                <a:gd name="T34" fmla="*/ 2 w 351"/>
                <a:gd name="T35" fmla="*/ 5 h 155"/>
                <a:gd name="T36" fmla="*/ 0 w 351"/>
                <a:gd name="T37" fmla="*/ 11 h 155"/>
                <a:gd name="T38" fmla="*/ 5 w 351"/>
                <a:gd name="T39" fmla="*/ 18 h 155"/>
                <a:gd name="T40" fmla="*/ 11 w 351"/>
                <a:gd name="T41" fmla="*/ 20 h 155"/>
                <a:gd name="T42" fmla="*/ 46 w 351"/>
                <a:gd name="T43" fmla="*/ 21 h 155"/>
                <a:gd name="T44" fmla="*/ 71 w 351"/>
                <a:gd name="T45" fmla="*/ 23 h 155"/>
                <a:gd name="T46" fmla="*/ 95 w 351"/>
                <a:gd name="T47" fmla="*/ 28 h 155"/>
                <a:gd name="T48" fmla="*/ 140 w 351"/>
                <a:gd name="T49" fmla="*/ 38 h 155"/>
                <a:gd name="T50" fmla="*/ 174 w 351"/>
                <a:gd name="T51" fmla="*/ 48 h 155"/>
                <a:gd name="T52" fmla="*/ 194 w 351"/>
                <a:gd name="T53" fmla="*/ 57 h 155"/>
                <a:gd name="T54" fmla="*/ 235 w 351"/>
                <a:gd name="T55" fmla="*/ 74 h 155"/>
                <a:gd name="T56" fmla="*/ 253 w 351"/>
                <a:gd name="T57" fmla="*/ 85 h 155"/>
                <a:gd name="T58" fmla="*/ 272 w 351"/>
                <a:gd name="T59" fmla="*/ 97 h 155"/>
                <a:gd name="T60" fmla="*/ 312 w 351"/>
                <a:gd name="T61" fmla="*/ 128 h 155"/>
                <a:gd name="T62" fmla="*/ 334 w 351"/>
                <a:gd name="T63" fmla="*/ 151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1"/>
                <a:gd name="T97" fmla="*/ 0 h 155"/>
                <a:gd name="T98" fmla="*/ 351 w 351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1" h="155">
                  <a:moveTo>
                    <a:pt x="332" y="151"/>
                  </a:moveTo>
                  <a:lnTo>
                    <a:pt x="336" y="153"/>
                  </a:lnTo>
                  <a:lnTo>
                    <a:pt x="337" y="155"/>
                  </a:lnTo>
                  <a:lnTo>
                    <a:pt x="342" y="155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9" y="149"/>
                  </a:lnTo>
                  <a:lnTo>
                    <a:pt x="351" y="148"/>
                  </a:lnTo>
                  <a:lnTo>
                    <a:pt x="351" y="143"/>
                  </a:lnTo>
                  <a:lnTo>
                    <a:pt x="349" y="139"/>
                  </a:lnTo>
                  <a:lnTo>
                    <a:pt x="349" y="138"/>
                  </a:lnTo>
                  <a:lnTo>
                    <a:pt x="347" y="138"/>
                  </a:lnTo>
                  <a:lnTo>
                    <a:pt x="332" y="123"/>
                  </a:lnTo>
                  <a:lnTo>
                    <a:pt x="326" y="114"/>
                  </a:lnTo>
                  <a:lnTo>
                    <a:pt x="290" y="85"/>
                  </a:lnTo>
                  <a:lnTo>
                    <a:pt x="282" y="80"/>
                  </a:lnTo>
                  <a:lnTo>
                    <a:pt x="273" y="74"/>
                  </a:lnTo>
                  <a:lnTo>
                    <a:pt x="263" y="69"/>
                  </a:lnTo>
                  <a:lnTo>
                    <a:pt x="253" y="62"/>
                  </a:lnTo>
                  <a:lnTo>
                    <a:pt x="245" y="57"/>
                  </a:lnTo>
                  <a:lnTo>
                    <a:pt x="213" y="40"/>
                  </a:lnTo>
                  <a:lnTo>
                    <a:pt x="201" y="37"/>
                  </a:lnTo>
                  <a:lnTo>
                    <a:pt x="191" y="32"/>
                  </a:lnTo>
                  <a:lnTo>
                    <a:pt x="181" y="28"/>
                  </a:lnTo>
                  <a:lnTo>
                    <a:pt x="157" y="21"/>
                  </a:lnTo>
                  <a:lnTo>
                    <a:pt x="147" y="18"/>
                  </a:lnTo>
                  <a:lnTo>
                    <a:pt x="122" y="11"/>
                  </a:lnTo>
                  <a:lnTo>
                    <a:pt x="98" y="8"/>
                  </a:lnTo>
                  <a:lnTo>
                    <a:pt x="86" y="5"/>
                  </a:lnTo>
                  <a:lnTo>
                    <a:pt x="71" y="3"/>
                  </a:lnTo>
                  <a:lnTo>
                    <a:pt x="59" y="3"/>
                  </a:lnTo>
                  <a:lnTo>
                    <a:pt x="49" y="1"/>
                  </a:lnTo>
                  <a:lnTo>
                    <a:pt x="3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34" y="20"/>
                  </a:lnTo>
                  <a:lnTo>
                    <a:pt x="46" y="21"/>
                  </a:lnTo>
                  <a:lnTo>
                    <a:pt x="59" y="23"/>
                  </a:lnTo>
                  <a:lnTo>
                    <a:pt x="71" y="23"/>
                  </a:lnTo>
                  <a:lnTo>
                    <a:pt x="83" y="25"/>
                  </a:lnTo>
                  <a:lnTo>
                    <a:pt x="95" y="28"/>
                  </a:lnTo>
                  <a:lnTo>
                    <a:pt x="118" y="32"/>
                  </a:lnTo>
                  <a:lnTo>
                    <a:pt x="140" y="38"/>
                  </a:lnTo>
                  <a:lnTo>
                    <a:pt x="150" y="42"/>
                  </a:lnTo>
                  <a:lnTo>
                    <a:pt x="174" y="48"/>
                  </a:lnTo>
                  <a:lnTo>
                    <a:pt x="184" y="52"/>
                  </a:lnTo>
                  <a:lnTo>
                    <a:pt x="194" y="57"/>
                  </a:lnTo>
                  <a:lnTo>
                    <a:pt x="206" y="60"/>
                  </a:lnTo>
                  <a:lnTo>
                    <a:pt x="235" y="74"/>
                  </a:lnTo>
                  <a:lnTo>
                    <a:pt x="243" y="79"/>
                  </a:lnTo>
                  <a:lnTo>
                    <a:pt x="253" y="85"/>
                  </a:lnTo>
                  <a:lnTo>
                    <a:pt x="263" y="91"/>
                  </a:lnTo>
                  <a:lnTo>
                    <a:pt x="272" y="97"/>
                  </a:lnTo>
                  <a:lnTo>
                    <a:pt x="280" y="102"/>
                  </a:lnTo>
                  <a:lnTo>
                    <a:pt x="312" y="128"/>
                  </a:lnTo>
                  <a:lnTo>
                    <a:pt x="319" y="136"/>
                  </a:lnTo>
                  <a:lnTo>
                    <a:pt x="334" y="151"/>
                  </a:lnTo>
                  <a:lnTo>
                    <a:pt x="332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Freeform 21"/>
            <p:cNvSpPr>
              <a:spLocks/>
            </p:cNvSpPr>
            <p:nvPr/>
          </p:nvSpPr>
          <p:spPr bwMode="auto">
            <a:xfrm>
              <a:off x="4059" y="1062"/>
              <a:ext cx="66" cy="162"/>
            </a:xfrm>
            <a:custGeom>
              <a:avLst/>
              <a:gdLst>
                <a:gd name="T0" fmla="*/ 66 w 66"/>
                <a:gd name="T1" fmla="*/ 9 h 162"/>
                <a:gd name="T2" fmla="*/ 64 w 66"/>
                <a:gd name="T3" fmla="*/ 3 h 162"/>
                <a:gd name="T4" fmla="*/ 59 w 66"/>
                <a:gd name="T5" fmla="*/ 0 h 162"/>
                <a:gd name="T6" fmla="*/ 51 w 66"/>
                <a:gd name="T7" fmla="*/ 2 h 162"/>
                <a:gd name="T8" fmla="*/ 48 w 66"/>
                <a:gd name="T9" fmla="*/ 5 h 162"/>
                <a:gd name="T10" fmla="*/ 46 w 66"/>
                <a:gd name="T11" fmla="*/ 10 h 162"/>
                <a:gd name="T12" fmla="*/ 44 w 66"/>
                <a:gd name="T13" fmla="*/ 12 h 162"/>
                <a:gd name="T14" fmla="*/ 43 w 66"/>
                <a:gd name="T15" fmla="*/ 27 h 162"/>
                <a:gd name="T16" fmla="*/ 41 w 66"/>
                <a:gd name="T17" fmla="*/ 41 h 162"/>
                <a:gd name="T18" fmla="*/ 39 w 66"/>
                <a:gd name="T19" fmla="*/ 49 h 162"/>
                <a:gd name="T20" fmla="*/ 37 w 66"/>
                <a:gd name="T21" fmla="*/ 59 h 162"/>
                <a:gd name="T22" fmla="*/ 34 w 66"/>
                <a:gd name="T23" fmla="*/ 67 h 162"/>
                <a:gd name="T24" fmla="*/ 31 w 66"/>
                <a:gd name="T25" fmla="*/ 79 h 162"/>
                <a:gd name="T26" fmla="*/ 26 w 66"/>
                <a:gd name="T27" fmla="*/ 93 h 162"/>
                <a:gd name="T28" fmla="*/ 22 w 66"/>
                <a:gd name="T29" fmla="*/ 101 h 162"/>
                <a:gd name="T30" fmla="*/ 17 w 66"/>
                <a:gd name="T31" fmla="*/ 115 h 162"/>
                <a:gd name="T32" fmla="*/ 14 w 66"/>
                <a:gd name="T33" fmla="*/ 120 h 162"/>
                <a:gd name="T34" fmla="*/ 9 w 66"/>
                <a:gd name="T35" fmla="*/ 132 h 162"/>
                <a:gd name="T36" fmla="*/ 2 w 66"/>
                <a:gd name="T37" fmla="*/ 143 h 162"/>
                <a:gd name="T38" fmla="*/ 2 w 66"/>
                <a:gd name="T39" fmla="*/ 147 h 162"/>
                <a:gd name="T40" fmla="*/ 0 w 66"/>
                <a:gd name="T41" fmla="*/ 153 h 162"/>
                <a:gd name="T42" fmla="*/ 5 w 66"/>
                <a:gd name="T43" fmla="*/ 160 h 162"/>
                <a:gd name="T44" fmla="*/ 12 w 66"/>
                <a:gd name="T45" fmla="*/ 162 h 162"/>
                <a:gd name="T46" fmla="*/ 19 w 66"/>
                <a:gd name="T47" fmla="*/ 157 h 162"/>
                <a:gd name="T48" fmla="*/ 22 w 66"/>
                <a:gd name="T49" fmla="*/ 150 h 162"/>
                <a:gd name="T50" fmla="*/ 26 w 66"/>
                <a:gd name="T51" fmla="*/ 143 h 162"/>
                <a:gd name="T52" fmla="*/ 31 w 66"/>
                <a:gd name="T53" fmla="*/ 133 h 162"/>
                <a:gd name="T54" fmla="*/ 37 w 66"/>
                <a:gd name="T55" fmla="*/ 121 h 162"/>
                <a:gd name="T56" fmla="*/ 43 w 66"/>
                <a:gd name="T57" fmla="*/ 108 h 162"/>
                <a:gd name="T58" fmla="*/ 46 w 66"/>
                <a:gd name="T59" fmla="*/ 99 h 162"/>
                <a:gd name="T60" fmla="*/ 51 w 66"/>
                <a:gd name="T61" fmla="*/ 86 h 162"/>
                <a:gd name="T62" fmla="*/ 54 w 66"/>
                <a:gd name="T63" fmla="*/ 76 h 162"/>
                <a:gd name="T64" fmla="*/ 56 w 66"/>
                <a:gd name="T65" fmla="*/ 69 h 162"/>
                <a:gd name="T66" fmla="*/ 58 w 66"/>
                <a:gd name="T67" fmla="*/ 57 h 162"/>
                <a:gd name="T68" fmla="*/ 61 w 66"/>
                <a:gd name="T69" fmla="*/ 49 h 162"/>
                <a:gd name="T70" fmla="*/ 63 w 66"/>
                <a:gd name="T71" fmla="*/ 39 h 162"/>
                <a:gd name="T72" fmla="*/ 64 w 66"/>
                <a:gd name="T73" fmla="*/ 25 h 162"/>
                <a:gd name="T74" fmla="*/ 66 w 66"/>
                <a:gd name="T75" fmla="*/ 10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62"/>
                <a:gd name="T116" fmla="*/ 66 w 66"/>
                <a:gd name="T117" fmla="*/ 162 h 1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62">
                  <a:moveTo>
                    <a:pt x="66" y="10"/>
                  </a:moveTo>
                  <a:lnTo>
                    <a:pt x="66" y="9"/>
                  </a:lnTo>
                  <a:lnTo>
                    <a:pt x="64" y="5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8" y="5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3" y="27"/>
                  </a:lnTo>
                  <a:lnTo>
                    <a:pt x="43" y="35"/>
                  </a:lnTo>
                  <a:lnTo>
                    <a:pt x="41" y="41"/>
                  </a:lnTo>
                  <a:lnTo>
                    <a:pt x="41" y="46"/>
                  </a:lnTo>
                  <a:lnTo>
                    <a:pt x="39" y="49"/>
                  </a:lnTo>
                  <a:lnTo>
                    <a:pt x="37" y="54"/>
                  </a:lnTo>
                  <a:lnTo>
                    <a:pt x="37" y="59"/>
                  </a:lnTo>
                  <a:lnTo>
                    <a:pt x="36" y="62"/>
                  </a:lnTo>
                  <a:lnTo>
                    <a:pt x="34" y="67"/>
                  </a:lnTo>
                  <a:lnTo>
                    <a:pt x="34" y="73"/>
                  </a:lnTo>
                  <a:lnTo>
                    <a:pt x="31" y="79"/>
                  </a:lnTo>
                  <a:lnTo>
                    <a:pt x="27" y="89"/>
                  </a:lnTo>
                  <a:lnTo>
                    <a:pt x="26" y="93"/>
                  </a:lnTo>
                  <a:lnTo>
                    <a:pt x="24" y="98"/>
                  </a:lnTo>
                  <a:lnTo>
                    <a:pt x="22" y="101"/>
                  </a:lnTo>
                  <a:lnTo>
                    <a:pt x="19" y="111"/>
                  </a:lnTo>
                  <a:lnTo>
                    <a:pt x="17" y="115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11" y="126"/>
                  </a:lnTo>
                  <a:lnTo>
                    <a:pt x="9" y="132"/>
                  </a:lnTo>
                  <a:lnTo>
                    <a:pt x="9" y="133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2" y="147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2" y="157"/>
                  </a:lnTo>
                  <a:lnTo>
                    <a:pt x="5" y="160"/>
                  </a:lnTo>
                  <a:lnTo>
                    <a:pt x="7" y="162"/>
                  </a:lnTo>
                  <a:lnTo>
                    <a:pt x="12" y="162"/>
                  </a:lnTo>
                  <a:lnTo>
                    <a:pt x="16" y="160"/>
                  </a:lnTo>
                  <a:lnTo>
                    <a:pt x="19" y="157"/>
                  </a:lnTo>
                  <a:lnTo>
                    <a:pt x="21" y="155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6" y="143"/>
                  </a:lnTo>
                  <a:lnTo>
                    <a:pt x="29" y="138"/>
                  </a:lnTo>
                  <a:lnTo>
                    <a:pt x="31" y="133"/>
                  </a:lnTo>
                  <a:lnTo>
                    <a:pt x="34" y="128"/>
                  </a:lnTo>
                  <a:lnTo>
                    <a:pt x="37" y="121"/>
                  </a:lnTo>
                  <a:lnTo>
                    <a:pt x="39" y="118"/>
                  </a:lnTo>
                  <a:lnTo>
                    <a:pt x="43" y="108"/>
                  </a:lnTo>
                  <a:lnTo>
                    <a:pt x="44" y="105"/>
                  </a:lnTo>
                  <a:lnTo>
                    <a:pt x="46" y="99"/>
                  </a:lnTo>
                  <a:lnTo>
                    <a:pt x="48" y="96"/>
                  </a:lnTo>
                  <a:lnTo>
                    <a:pt x="51" y="86"/>
                  </a:lnTo>
                  <a:lnTo>
                    <a:pt x="53" y="83"/>
                  </a:lnTo>
                  <a:lnTo>
                    <a:pt x="54" y="76"/>
                  </a:lnTo>
                  <a:lnTo>
                    <a:pt x="54" y="71"/>
                  </a:lnTo>
                  <a:lnTo>
                    <a:pt x="56" y="69"/>
                  </a:lnTo>
                  <a:lnTo>
                    <a:pt x="58" y="62"/>
                  </a:lnTo>
                  <a:lnTo>
                    <a:pt x="58" y="57"/>
                  </a:lnTo>
                  <a:lnTo>
                    <a:pt x="59" y="56"/>
                  </a:lnTo>
                  <a:lnTo>
                    <a:pt x="61" y="49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3" y="30"/>
                  </a:lnTo>
                  <a:lnTo>
                    <a:pt x="64" y="25"/>
                  </a:lnTo>
                  <a:lnTo>
                    <a:pt x="64" y="15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Freeform 22"/>
            <p:cNvSpPr>
              <a:spLocks/>
            </p:cNvSpPr>
            <p:nvPr/>
          </p:nvSpPr>
          <p:spPr bwMode="auto">
            <a:xfrm>
              <a:off x="4068" y="1067"/>
              <a:ext cx="350" cy="153"/>
            </a:xfrm>
            <a:custGeom>
              <a:avLst/>
              <a:gdLst>
                <a:gd name="T0" fmla="*/ 349 w 350"/>
                <a:gd name="T1" fmla="*/ 15 h 153"/>
                <a:gd name="T2" fmla="*/ 350 w 350"/>
                <a:gd name="T3" fmla="*/ 7 h 153"/>
                <a:gd name="T4" fmla="*/ 345 w 350"/>
                <a:gd name="T5" fmla="*/ 2 h 153"/>
                <a:gd name="T6" fmla="*/ 337 w 350"/>
                <a:gd name="T7" fmla="*/ 0 h 153"/>
                <a:gd name="T8" fmla="*/ 333 w 350"/>
                <a:gd name="T9" fmla="*/ 2 h 153"/>
                <a:gd name="T10" fmla="*/ 318 w 350"/>
                <a:gd name="T11" fmla="*/ 17 h 153"/>
                <a:gd name="T12" fmla="*/ 303 w 350"/>
                <a:gd name="T13" fmla="*/ 32 h 153"/>
                <a:gd name="T14" fmla="*/ 288 w 350"/>
                <a:gd name="T15" fmla="*/ 42 h 153"/>
                <a:gd name="T16" fmla="*/ 269 w 350"/>
                <a:gd name="T17" fmla="*/ 56 h 153"/>
                <a:gd name="T18" fmla="*/ 251 w 350"/>
                <a:gd name="T19" fmla="*/ 68 h 153"/>
                <a:gd name="T20" fmla="*/ 204 w 350"/>
                <a:gd name="T21" fmla="*/ 91 h 153"/>
                <a:gd name="T22" fmla="*/ 182 w 350"/>
                <a:gd name="T23" fmla="*/ 100 h 153"/>
                <a:gd name="T24" fmla="*/ 160 w 350"/>
                <a:gd name="T25" fmla="*/ 106 h 153"/>
                <a:gd name="T26" fmla="*/ 116 w 350"/>
                <a:gd name="T27" fmla="*/ 120 h 153"/>
                <a:gd name="T28" fmla="*/ 81 w 350"/>
                <a:gd name="T29" fmla="*/ 127 h 153"/>
                <a:gd name="T30" fmla="*/ 47 w 350"/>
                <a:gd name="T31" fmla="*/ 130 h 153"/>
                <a:gd name="T32" fmla="*/ 22 w 350"/>
                <a:gd name="T33" fmla="*/ 132 h 153"/>
                <a:gd name="T34" fmla="*/ 10 w 350"/>
                <a:gd name="T35" fmla="*/ 133 h 153"/>
                <a:gd name="T36" fmla="*/ 3 w 350"/>
                <a:gd name="T37" fmla="*/ 137 h 153"/>
                <a:gd name="T38" fmla="*/ 0 w 350"/>
                <a:gd name="T39" fmla="*/ 142 h 153"/>
                <a:gd name="T40" fmla="*/ 3 w 350"/>
                <a:gd name="T41" fmla="*/ 150 h 153"/>
                <a:gd name="T42" fmla="*/ 8 w 350"/>
                <a:gd name="T43" fmla="*/ 153 h 153"/>
                <a:gd name="T44" fmla="*/ 12 w 350"/>
                <a:gd name="T45" fmla="*/ 153 h 153"/>
                <a:gd name="T46" fmla="*/ 34 w 350"/>
                <a:gd name="T47" fmla="*/ 152 h 153"/>
                <a:gd name="T48" fmla="*/ 59 w 350"/>
                <a:gd name="T49" fmla="*/ 150 h 153"/>
                <a:gd name="T50" fmla="*/ 96 w 350"/>
                <a:gd name="T51" fmla="*/ 143 h 153"/>
                <a:gd name="T52" fmla="*/ 157 w 350"/>
                <a:gd name="T53" fmla="*/ 130 h 153"/>
                <a:gd name="T54" fmla="*/ 178 w 350"/>
                <a:gd name="T55" fmla="*/ 123 h 153"/>
                <a:gd name="T56" fmla="*/ 200 w 350"/>
                <a:gd name="T57" fmla="*/ 115 h 153"/>
                <a:gd name="T58" fmla="*/ 253 w 350"/>
                <a:gd name="T59" fmla="*/ 89 h 153"/>
                <a:gd name="T60" fmla="*/ 271 w 350"/>
                <a:gd name="T61" fmla="*/ 78 h 153"/>
                <a:gd name="T62" fmla="*/ 291 w 350"/>
                <a:gd name="T63" fmla="*/ 66 h 153"/>
                <a:gd name="T64" fmla="*/ 306 w 350"/>
                <a:gd name="T65" fmla="*/ 54 h 153"/>
                <a:gd name="T66" fmla="*/ 323 w 350"/>
                <a:gd name="T67" fmla="*/ 37 h 153"/>
                <a:gd name="T68" fmla="*/ 338 w 350"/>
                <a:gd name="T69" fmla="*/ 24 h 153"/>
                <a:gd name="T70" fmla="*/ 347 w 350"/>
                <a:gd name="T71" fmla="*/ 1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153"/>
                <a:gd name="T110" fmla="*/ 350 w 350"/>
                <a:gd name="T111" fmla="*/ 153 h 1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153">
                  <a:moveTo>
                    <a:pt x="347" y="17"/>
                  </a:moveTo>
                  <a:lnTo>
                    <a:pt x="349" y="15"/>
                  </a:lnTo>
                  <a:lnTo>
                    <a:pt x="350" y="12"/>
                  </a:lnTo>
                  <a:lnTo>
                    <a:pt x="350" y="7"/>
                  </a:lnTo>
                  <a:lnTo>
                    <a:pt x="347" y="4"/>
                  </a:lnTo>
                  <a:lnTo>
                    <a:pt x="345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4"/>
                  </a:lnTo>
                  <a:lnTo>
                    <a:pt x="333" y="2"/>
                  </a:lnTo>
                  <a:lnTo>
                    <a:pt x="325" y="10"/>
                  </a:lnTo>
                  <a:lnTo>
                    <a:pt x="318" y="17"/>
                  </a:lnTo>
                  <a:lnTo>
                    <a:pt x="310" y="24"/>
                  </a:lnTo>
                  <a:lnTo>
                    <a:pt x="303" y="32"/>
                  </a:lnTo>
                  <a:lnTo>
                    <a:pt x="296" y="37"/>
                  </a:lnTo>
                  <a:lnTo>
                    <a:pt x="288" y="42"/>
                  </a:lnTo>
                  <a:lnTo>
                    <a:pt x="278" y="49"/>
                  </a:lnTo>
                  <a:lnTo>
                    <a:pt x="269" y="56"/>
                  </a:lnTo>
                  <a:lnTo>
                    <a:pt x="261" y="61"/>
                  </a:lnTo>
                  <a:lnTo>
                    <a:pt x="251" y="68"/>
                  </a:lnTo>
                  <a:lnTo>
                    <a:pt x="242" y="73"/>
                  </a:lnTo>
                  <a:lnTo>
                    <a:pt x="204" y="91"/>
                  </a:lnTo>
                  <a:lnTo>
                    <a:pt x="194" y="94"/>
                  </a:lnTo>
                  <a:lnTo>
                    <a:pt x="182" y="100"/>
                  </a:lnTo>
                  <a:lnTo>
                    <a:pt x="172" y="103"/>
                  </a:lnTo>
                  <a:lnTo>
                    <a:pt x="160" y="106"/>
                  </a:lnTo>
                  <a:lnTo>
                    <a:pt x="150" y="110"/>
                  </a:lnTo>
                  <a:lnTo>
                    <a:pt x="116" y="120"/>
                  </a:lnTo>
                  <a:lnTo>
                    <a:pt x="92" y="123"/>
                  </a:lnTo>
                  <a:lnTo>
                    <a:pt x="81" y="127"/>
                  </a:lnTo>
                  <a:lnTo>
                    <a:pt x="59" y="130"/>
                  </a:lnTo>
                  <a:lnTo>
                    <a:pt x="47" y="130"/>
                  </a:lnTo>
                  <a:lnTo>
                    <a:pt x="34" y="132"/>
                  </a:lnTo>
                  <a:lnTo>
                    <a:pt x="22" y="132"/>
                  </a:lnTo>
                  <a:lnTo>
                    <a:pt x="8" y="133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3" y="137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3" y="150"/>
                  </a:lnTo>
                  <a:lnTo>
                    <a:pt x="5" y="152"/>
                  </a:lnTo>
                  <a:lnTo>
                    <a:pt x="8" y="153"/>
                  </a:lnTo>
                  <a:lnTo>
                    <a:pt x="10" y="153"/>
                  </a:lnTo>
                  <a:lnTo>
                    <a:pt x="12" y="153"/>
                  </a:lnTo>
                  <a:lnTo>
                    <a:pt x="22" y="152"/>
                  </a:lnTo>
                  <a:lnTo>
                    <a:pt x="34" y="152"/>
                  </a:lnTo>
                  <a:lnTo>
                    <a:pt x="47" y="150"/>
                  </a:lnTo>
                  <a:lnTo>
                    <a:pt x="59" y="150"/>
                  </a:lnTo>
                  <a:lnTo>
                    <a:pt x="84" y="147"/>
                  </a:lnTo>
                  <a:lnTo>
                    <a:pt x="96" y="143"/>
                  </a:lnTo>
                  <a:lnTo>
                    <a:pt x="119" y="140"/>
                  </a:lnTo>
                  <a:lnTo>
                    <a:pt x="157" y="130"/>
                  </a:lnTo>
                  <a:lnTo>
                    <a:pt x="167" y="127"/>
                  </a:lnTo>
                  <a:lnTo>
                    <a:pt x="178" y="123"/>
                  </a:lnTo>
                  <a:lnTo>
                    <a:pt x="189" y="120"/>
                  </a:lnTo>
                  <a:lnTo>
                    <a:pt x="200" y="115"/>
                  </a:lnTo>
                  <a:lnTo>
                    <a:pt x="210" y="111"/>
                  </a:lnTo>
                  <a:lnTo>
                    <a:pt x="253" y="89"/>
                  </a:lnTo>
                  <a:lnTo>
                    <a:pt x="261" y="84"/>
                  </a:lnTo>
                  <a:lnTo>
                    <a:pt x="271" y="78"/>
                  </a:lnTo>
                  <a:lnTo>
                    <a:pt x="279" y="73"/>
                  </a:lnTo>
                  <a:lnTo>
                    <a:pt x="291" y="66"/>
                  </a:lnTo>
                  <a:lnTo>
                    <a:pt x="298" y="59"/>
                  </a:lnTo>
                  <a:lnTo>
                    <a:pt x="306" y="54"/>
                  </a:lnTo>
                  <a:lnTo>
                    <a:pt x="317" y="46"/>
                  </a:lnTo>
                  <a:lnTo>
                    <a:pt x="323" y="37"/>
                  </a:lnTo>
                  <a:lnTo>
                    <a:pt x="332" y="30"/>
                  </a:lnTo>
                  <a:lnTo>
                    <a:pt x="338" y="24"/>
                  </a:lnTo>
                  <a:lnTo>
                    <a:pt x="347" y="19"/>
                  </a:lnTo>
                  <a:lnTo>
                    <a:pt x="34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Freeform 23"/>
            <p:cNvSpPr>
              <a:spLocks/>
            </p:cNvSpPr>
            <p:nvPr/>
          </p:nvSpPr>
          <p:spPr bwMode="auto">
            <a:xfrm>
              <a:off x="4386" y="1027"/>
              <a:ext cx="88" cy="87"/>
            </a:xfrm>
            <a:custGeom>
              <a:avLst/>
              <a:gdLst>
                <a:gd name="T0" fmla="*/ 2 w 88"/>
                <a:gd name="T1" fmla="*/ 59 h 87"/>
                <a:gd name="T2" fmla="*/ 7 w 88"/>
                <a:gd name="T3" fmla="*/ 69 h 87"/>
                <a:gd name="T4" fmla="*/ 9 w 88"/>
                <a:gd name="T5" fmla="*/ 70 h 87"/>
                <a:gd name="T6" fmla="*/ 19 w 88"/>
                <a:gd name="T7" fmla="*/ 81 h 87"/>
                <a:gd name="T8" fmla="*/ 22 w 88"/>
                <a:gd name="T9" fmla="*/ 84 h 87"/>
                <a:gd name="T10" fmla="*/ 29 w 88"/>
                <a:gd name="T11" fmla="*/ 86 h 87"/>
                <a:gd name="T12" fmla="*/ 51 w 88"/>
                <a:gd name="T13" fmla="*/ 86 h 87"/>
                <a:gd name="T14" fmla="*/ 59 w 88"/>
                <a:gd name="T15" fmla="*/ 86 h 87"/>
                <a:gd name="T16" fmla="*/ 69 w 88"/>
                <a:gd name="T17" fmla="*/ 81 h 87"/>
                <a:gd name="T18" fmla="*/ 69 w 88"/>
                <a:gd name="T19" fmla="*/ 81 h 87"/>
                <a:gd name="T20" fmla="*/ 79 w 88"/>
                <a:gd name="T21" fmla="*/ 70 h 87"/>
                <a:gd name="T22" fmla="*/ 76 w 88"/>
                <a:gd name="T23" fmla="*/ 72 h 87"/>
                <a:gd name="T24" fmla="*/ 86 w 88"/>
                <a:gd name="T25" fmla="*/ 60 h 87"/>
                <a:gd name="T26" fmla="*/ 88 w 88"/>
                <a:gd name="T27" fmla="*/ 49 h 87"/>
                <a:gd name="T28" fmla="*/ 88 w 88"/>
                <a:gd name="T29" fmla="*/ 30 h 87"/>
                <a:gd name="T30" fmla="*/ 84 w 88"/>
                <a:gd name="T31" fmla="*/ 25 h 87"/>
                <a:gd name="T32" fmla="*/ 78 w 88"/>
                <a:gd name="T33" fmla="*/ 17 h 87"/>
                <a:gd name="T34" fmla="*/ 76 w 88"/>
                <a:gd name="T35" fmla="*/ 12 h 87"/>
                <a:gd name="T36" fmla="*/ 69 w 88"/>
                <a:gd name="T37" fmla="*/ 8 h 87"/>
                <a:gd name="T38" fmla="*/ 63 w 88"/>
                <a:gd name="T39" fmla="*/ 1 h 87"/>
                <a:gd name="T40" fmla="*/ 31 w 88"/>
                <a:gd name="T41" fmla="*/ 0 h 87"/>
                <a:gd name="T42" fmla="*/ 24 w 88"/>
                <a:gd name="T43" fmla="*/ 3 h 87"/>
                <a:gd name="T44" fmla="*/ 12 w 88"/>
                <a:gd name="T45" fmla="*/ 12 h 87"/>
                <a:gd name="T46" fmla="*/ 4 w 88"/>
                <a:gd name="T47" fmla="*/ 23 h 87"/>
                <a:gd name="T48" fmla="*/ 0 w 88"/>
                <a:gd name="T49" fmla="*/ 30 h 87"/>
                <a:gd name="T50" fmla="*/ 20 w 88"/>
                <a:gd name="T51" fmla="*/ 37 h 87"/>
                <a:gd name="T52" fmla="*/ 24 w 88"/>
                <a:gd name="T53" fmla="*/ 30 h 87"/>
                <a:gd name="T54" fmla="*/ 26 w 88"/>
                <a:gd name="T55" fmla="*/ 25 h 87"/>
                <a:gd name="T56" fmla="*/ 31 w 88"/>
                <a:gd name="T57" fmla="*/ 23 h 87"/>
                <a:gd name="T58" fmla="*/ 37 w 88"/>
                <a:gd name="T59" fmla="*/ 20 h 87"/>
                <a:gd name="T60" fmla="*/ 52 w 88"/>
                <a:gd name="T61" fmla="*/ 22 h 87"/>
                <a:gd name="T62" fmla="*/ 56 w 88"/>
                <a:gd name="T63" fmla="*/ 20 h 87"/>
                <a:gd name="T64" fmla="*/ 64 w 88"/>
                <a:gd name="T65" fmla="*/ 28 h 87"/>
                <a:gd name="T66" fmla="*/ 61 w 88"/>
                <a:gd name="T67" fmla="*/ 25 h 87"/>
                <a:gd name="T68" fmla="*/ 64 w 88"/>
                <a:gd name="T69" fmla="*/ 28 h 87"/>
                <a:gd name="T70" fmla="*/ 66 w 88"/>
                <a:gd name="T71" fmla="*/ 35 h 87"/>
                <a:gd name="T72" fmla="*/ 71 w 88"/>
                <a:gd name="T73" fmla="*/ 49 h 87"/>
                <a:gd name="T74" fmla="*/ 68 w 88"/>
                <a:gd name="T75" fmla="*/ 50 h 87"/>
                <a:gd name="T76" fmla="*/ 64 w 88"/>
                <a:gd name="T77" fmla="*/ 55 h 87"/>
                <a:gd name="T78" fmla="*/ 61 w 88"/>
                <a:gd name="T79" fmla="*/ 60 h 87"/>
                <a:gd name="T80" fmla="*/ 63 w 88"/>
                <a:gd name="T81" fmla="*/ 62 h 87"/>
                <a:gd name="T82" fmla="*/ 61 w 88"/>
                <a:gd name="T83" fmla="*/ 60 h 87"/>
                <a:gd name="T84" fmla="*/ 56 w 88"/>
                <a:gd name="T85" fmla="*/ 64 h 87"/>
                <a:gd name="T86" fmla="*/ 51 w 88"/>
                <a:gd name="T87" fmla="*/ 67 h 87"/>
                <a:gd name="T88" fmla="*/ 49 w 88"/>
                <a:gd name="T89" fmla="*/ 70 h 87"/>
                <a:gd name="T90" fmla="*/ 36 w 88"/>
                <a:gd name="T91" fmla="*/ 65 h 87"/>
                <a:gd name="T92" fmla="*/ 29 w 88"/>
                <a:gd name="T93" fmla="*/ 64 h 87"/>
                <a:gd name="T94" fmla="*/ 26 w 88"/>
                <a:gd name="T95" fmla="*/ 60 h 87"/>
                <a:gd name="T96" fmla="*/ 29 w 88"/>
                <a:gd name="T97" fmla="*/ 64 h 87"/>
                <a:gd name="T98" fmla="*/ 20 w 88"/>
                <a:gd name="T99" fmla="*/ 55 h 87"/>
                <a:gd name="T100" fmla="*/ 22 w 88"/>
                <a:gd name="T101" fmla="*/ 52 h 87"/>
                <a:gd name="T102" fmla="*/ 0 w 88"/>
                <a:gd name="T103" fmla="*/ 44 h 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"/>
                <a:gd name="T157" fmla="*/ 0 h 87"/>
                <a:gd name="T158" fmla="*/ 88 w 88"/>
                <a:gd name="T159" fmla="*/ 87 h 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" h="87">
                  <a:moveTo>
                    <a:pt x="0" y="44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5" y="67"/>
                  </a:lnTo>
                  <a:lnTo>
                    <a:pt x="9" y="70"/>
                  </a:lnTo>
                  <a:lnTo>
                    <a:pt x="12" y="76"/>
                  </a:lnTo>
                  <a:lnTo>
                    <a:pt x="17" y="79"/>
                  </a:lnTo>
                  <a:lnTo>
                    <a:pt x="19" y="81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29" y="86"/>
                  </a:lnTo>
                  <a:lnTo>
                    <a:pt x="31" y="87"/>
                  </a:lnTo>
                  <a:lnTo>
                    <a:pt x="39" y="87"/>
                  </a:lnTo>
                  <a:lnTo>
                    <a:pt x="51" y="86"/>
                  </a:lnTo>
                  <a:lnTo>
                    <a:pt x="49" y="87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3" y="84"/>
                  </a:lnTo>
                  <a:lnTo>
                    <a:pt x="69" y="81"/>
                  </a:lnTo>
                  <a:lnTo>
                    <a:pt x="73" y="76"/>
                  </a:lnTo>
                  <a:lnTo>
                    <a:pt x="68" y="81"/>
                  </a:lnTo>
                  <a:lnTo>
                    <a:pt x="69" y="81"/>
                  </a:lnTo>
                  <a:lnTo>
                    <a:pt x="71" y="79"/>
                  </a:lnTo>
                  <a:lnTo>
                    <a:pt x="76" y="76"/>
                  </a:lnTo>
                  <a:lnTo>
                    <a:pt x="79" y="70"/>
                  </a:lnTo>
                  <a:lnTo>
                    <a:pt x="81" y="69"/>
                  </a:lnTo>
                  <a:lnTo>
                    <a:pt x="81" y="67"/>
                  </a:lnTo>
                  <a:lnTo>
                    <a:pt x="76" y="72"/>
                  </a:lnTo>
                  <a:lnTo>
                    <a:pt x="81" y="69"/>
                  </a:lnTo>
                  <a:lnTo>
                    <a:pt x="84" y="62"/>
                  </a:lnTo>
                  <a:lnTo>
                    <a:pt x="86" y="60"/>
                  </a:lnTo>
                  <a:lnTo>
                    <a:pt x="86" y="59"/>
                  </a:lnTo>
                  <a:lnTo>
                    <a:pt x="88" y="57"/>
                  </a:lnTo>
                  <a:lnTo>
                    <a:pt x="88" y="49"/>
                  </a:lnTo>
                  <a:lnTo>
                    <a:pt x="86" y="50"/>
                  </a:lnTo>
                  <a:lnTo>
                    <a:pt x="88" y="38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86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76" y="13"/>
                  </a:lnTo>
                  <a:lnTo>
                    <a:pt x="78" y="17"/>
                  </a:lnTo>
                  <a:lnTo>
                    <a:pt x="81" y="18"/>
                  </a:lnTo>
                  <a:lnTo>
                    <a:pt x="79" y="17"/>
                  </a:lnTo>
                  <a:lnTo>
                    <a:pt x="76" y="12"/>
                  </a:lnTo>
                  <a:lnTo>
                    <a:pt x="71" y="8"/>
                  </a:lnTo>
                  <a:lnTo>
                    <a:pt x="68" y="5"/>
                  </a:lnTo>
                  <a:lnTo>
                    <a:pt x="69" y="8"/>
                  </a:lnTo>
                  <a:lnTo>
                    <a:pt x="69" y="6"/>
                  </a:lnTo>
                  <a:lnTo>
                    <a:pt x="64" y="3"/>
                  </a:lnTo>
                  <a:lnTo>
                    <a:pt x="63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7" y="8"/>
                  </a:lnTo>
                  <a:lnTo>
                    <a:pt x="12" y="12"/>
                  </a:lnTo>
                  <a:lnTo>
                    <a:pt x="9" y="17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37"/>
                  </a:lnTo>
                  <a:lnTo>
                    <a:pt x="22" y="35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4" y="28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7" y="20"/>
                  </a:lnTo>
                  <a:lnTo>
                    <a:pt x="44" y="20"/>
                  </a:lnTo>
                  <a:lnTo>
                    <a:pt x="51" y="20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3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4" y="30"/>
                  </a:lnTo>
                  <a:lnTo>
                    <a:pt x="69" y="33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6" y="33"/>
                  </a:lnTo>
                  <a:lnTo>
                    <a:pt x="66" y="35"/>
                  </a:lnTo>
                  <a:lnTo>
                    <a:pt x="68" y="37"/>
                  </a:lnTo>
                  <a:lnTo>
                    <a:pt x="68" y="42"/>
                  </a:lnTo>
                  <a:lnTo>
                    <a:pt x="71" y="49"/>
                  </a:lnTo>
                  <a:lnTo>
                    <a:pt x="73" y="37"/>
                  </a:lnTo>
                  <a:lnTo>
                    <a:pt x="68" y="42"/>
                  </a:lnTo>
                  <a:lnTo>
                    <a:pt x="68" y="50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4" y="55"/>
                  </a:lnTo>
                  <a:lnTo>
                    <a:pt x="68" y="55"/>
                  </a:lnTo>
                  <a:lnTo>
                    <a:pt x="69" y="52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59" y="64"/>
                  </a:lnTo>
                  <a:lnTo>
                    <a:pt x="63" y="62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1" y="60"/>
                  </a:lnTo>
                  <a:lnTo>
                    <a:pt x="52" y="69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4" y="65"/>
                  </a:lnTo>
                  <a:lnTo>
                    <a:pt x="52" y="65"/>
                  </a:lnTo>
                  <a:lnTo>
                    <a:pt x="51" y="67"/>
                  </a:lnTo>
                  <a:lnTo>
                    <a:pt x="42" y="67"/>
                  </a:lnTo>
                  <a:lnTo>
                    <a:pt x="37" y="72"/>
                  </a:lnTo>
                  <a:lnTo>
                    <a:pt x="49" y="70"/>
                  </a:lnTo>
                  <a:lnTo>
                    <a:pt x="42" y="67"/>
                  </a:lnTo>
                  <a:lnTo>
                    <a:pt x="37" y="67"/>
                  </a:lnTo>
                  <a:lnTo>
                    <a:pt x="36" y="65"/>
                  </a:lnTo>
                  <a:lnTo>
                    <a:pt x="34" y="65"/>
                  </a:lnTo>
                  <a:lnTo>
                    <a:pt x="32" y="64"/>
                  </a:lnTo>
                  <a:lnTo>
                    <a:pt x="29" y="64"/>
                  </a:lnTo>
                  <a:lnTo>
                    <a:pt x="34" y="69"/>
                  </a:lnTo>
                  <a:lnTo>
                    <a:pt x="31" y="64"/>
                  </a:lnTo>
                  <a:lnTo>
                    <a:pt x="26" y="60"/>
                  </a:lnTo>
                  <a:lnTo>
                    <a:pt x="24" y="59"/>
                  </a:lnTo>
                  <a:lnTo>
                    <a:pt x="26" y="62"/>
                  </a:lnTo>
                  <a:lnTo>
                    <a:pt x="29" y="64"/>
                  </a:lnTo>
                  <a:lnTo>
                    <a:pt x="26" y="60"/>
                  </a:lnTo>
                  <a:lnTo>
                    <a:pt x="22" y="55"/>
                  </a:lnTo>
                  <a:lnTo>
                    <a:pt x="20" y="55"/>
                  </a:lnTo>
                  <a:lnTo>
                    <a:pt x="24" y="57"/>
                  </a:lnTo>
                  <a:lnTo>
                    <a:pt x="22" y="55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Rectangle 24"/>
            <p:cNvSpPr>
              <a:spLocks noChangeArrowheads="1"/>
            </p:cNvSpPr>
            <p:nvPr/>
          </p:nvSpPr>
          <p:spPr bwMode="auto">
            <a:xfrm>
              <a:off x="2929" y="1844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S (set)</a:t>
              </a:r>
              <a:endParaRPr lang="en-US" sz="2000" b="1" i="1" baseline="-25000"/>
            </a:p>
          </p:txBody>
        </p:sp>
        <p:sp>
          <p:nvSpPr>
            <p:cNvPr id="23965" name="Rectangle 25"/>
            <p:cNvSpPr>
              <a:spLocks noChangeArrowheads="1"/>
            </p:cNvSpPr>
            <p:nvPr/>
          </p:nvSpPr>
          <p:spPr bwMode="auto">
            <a:xfrm>
              <a:off x="2897" y="897"/>
              <a:ext cx="5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R (reset)</a:t>
              </a:r>
              <a:endParaRPr lang="en-US" sz="2000" b="1" i="1" baseline="-25000"/>
            </a:p>
          </p:txBody>
        </p:sp>
        <p:sp>
          <p:nvSpPr>
            <p:cNvPr id="23966" name="Freeform 26"/>
            <p:cNvSpPr>
              <a:spLocks/>
            </p:cNvSpPr>
            <p:nvPr/>
          </p:nvSpPr>
          <p:spPr bwMode="auto">
            <a:xfrm>
              <a:off x="4467" y="1065"/>
              <a:ext cx="526" cy="21"/>
            </a:xfrm>
            <a:custGeom>
              <a:avLst/>
              <a:gdLst>
                <a:gd name="T0" fmla="*/ 10 w 526"/>
                <a:gd name="T1" fmla="*/ 0 h 21"/>
                <a:gd name="T2" fmla="*/ 7 w 526"/>
                <a:gd name="T3" fmla="*/ 0 h 21"/>
                <a:gd name="T4" fmla="*/ 3 w 526"/>
                <a:gd name="T5" fmla="*/ 4 h 21"/>
                <a:gd name="T6" fmla="*/ 0 w 526"/>
                <a:gd name="T7" fmla="*/ 7 h 21"/>
                <a:gd name="T8" fmla="*/ 0 w 526"/>
                <a:gd name="T9" fmla="*/ 14 h 21"/>
                <a:gd name="T10" fmla="*/ 3 w 526"/>
                <a:gd name="T11" fmla="*/ 17 h 21"/>
                <a:gd name="T12" fmla="*/ 7 w 526"/>
                <a:gd name="T13" fmla="*/ 21 h 21"/>
                <a:gd name="T14" fmla="*/ 519 w 526"/>
                <a:gd name="T15" fmla="*/ 21 h 21"/>
                <a:gd name="T16" fmla="*/ 522 w 526"/>
                <a:gd name="T17" fmla="*/ 17 h 21"/>
                <a:gd name="T18" fmla="*/ 526 w 526"/>
                <a:gd name="T19" fmla="*/ 14 h 21"/>
                <a:gd name="T20" fmla="*/ 526 w 526"/>
                <a:gd name="T21" fmla="*/ 7 h 21"/>
                <a:gd name="T22" fmla="*/ 522 w 526"/>
                <a:gd name="T23" fmla="*/ 4 h 21"/>
                <a:gd name="T24" fmla="*/ 519 w 526"/>
                <a:gd name="T25" fmla="*/ 0 h 21"/>
                <a:gd name="T26" fmla="*/ 516 w 526"/>
                <a:gd name="T27" fmla="*/ 0 h 21"/>
                <a:gd name="T28" fmla="*/ 10 w 526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6"/>
                <a:gd name="T46" fmla="*/ 0 h 21"/>
                <a:gd name="T47" fmla="*/ 526 w 526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6" h="21">
                  <a:moveTo>
                    <a:pt x="10" y="0"/>
                  </a:move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519" y="21"/>
                  </a:lnTo>
                  <a:lnTo>
                    <a:pt x="522" y="17"/>
                  </a:lnTo>
                  <a:lnTo>
                    <a:pt x="526" y="14"/>
                  </a:lnTo>
                  <a:lnTo>
                    <a:pt x="526" y="7"/>
                  </a:lnTo>
                  <a:lnTo>
                    <a:pt x="522" y="4"/>
                  </a:lnTo>
                  <a:lnTo>
                    <a:pt x="519" y="0"/>
                  </a:lnTo>
                  <a:lnTo>
                    <a:pt x="5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7" name="Freeform 27"/>
            <p:cNvSpPr>
              <a:spLocks/>
            </p:cNvSpPr>
            <p:nvPr/>
          </p:nvSpPr>
          <p:spPr bwMode="auto">
            <a:xfrm>
              <a:off x="4467" y="1856"/>
              <a:ext cx="588" cy="20"/>
            </a:xfrm>
            <a:custGeom>
              <a:avLst/>
              <a:gdLst>
                <a:gd name="T0" fmla="*/ 10 w 588"/>
                <a:gd name="T1" fmla="*/ 0 h 20"/>
                <a:gd name="T2" fmla="*/ 7 w 588"/>
                <a:gd name="T3" fmla="*/ 0 h 20"/>
                <a:gd name="T4" fmla="*/ 3 w 588"/>
                <a:gd name="T5" fmla="*/ 3 h 20"/>
                <a:gd name="T6" fmla="*/ 0 w 588"/>
                <a:gd name="T7" fmla="*/ 6 h 20"/>
                <a:gd name="T8" fmla="*/ 0 w 588"/>
                <a:gd name="T9" fmla="*/ 13 h 20"/>
                <a:gd name="T10" fmla="*/ 3 w 588"/>
                <a:gd name="T11" fmla="*/ 16 h 20"/>
                <a:gd name="T12" fmla="*/ 7 w 588"/>
                <a:gd name="T13" fmla="*/ 20 h 20"/>
                <a:gd name="T14" fmla="*/ 581 w 588"/>
                <a:gd name="T15" fmla="*/ 20 h 20"/>
                <a:gd name="T16" fmla="*/ 585 w 588"/>
                <a:gd name="T17" fmla="*/ 16 h 20"/>
                <a:gd name="T18" fmla="*/ 588 w 588"/>
                <a:gd name="T19" fmla="*/ 13 h 20"/>
                <a:gd name="T20" fmla="*/ 588 w 588"/>
                <a:gd name="T21" fmla="*/ 6 h 20"/>
                <a:gd name="T22" fmla="*/ 585 w 588"/>
                <a:gd name="T23" fmla="*/ 3 h 20"/>
                <a:gd name="T24" fmla="*/ 581 w 588"/>
                <a:gd name="T25" fmla="*/ 0 h 20"/>
                <a:gd name="T26" fmla="*/ 578 w 588"/>
                <a:gd name="T27" fmla="*/ 0 h 20"/>
                <a:gd name="T28" fmla="*/ 10 w 58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8"/>
                <a:gd name="T46" fmla="*/ 0 h 20"/>
                <a:gd name="T47" fmla="*/ 588 w 58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8" h="20">
                  <a:moveTo>
                    <a:pt x="10" y="0"/>
                  </a:moveTo>
                  <a:lnTo>
                    <a:pt x="7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7" y="20"/>
                  </a:lnTo>
                  <a:lnTo>
                    <a:pt x="581" y="20"/>
                  </a:lnTo>
                  <a:lnTo>
                    <a:pt x="585" y="16"/>
                  </a:lnTo>
                  <a:lnTo>
                    <a:pt x="588" y="13"/>
                  </a:lnTo>
                  <a:lnTo>
                    <a:pt x="588" y="6"/>
                  </a:lnTo>
                  <a:lnTo>
                    <a:pt x="585" y="3"/>
                  </a:lnTo>
                  <a:lnTo>
                    <a:pt x="581" y="0"/>
                  </a:lnTo>
                  <a:lnTo>
                    <a:pt x="57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8" name="Freeform 28"/>
            <p:cNvSpPr>
              <a:spLocks/>
            </p:cNvSpPr>
            <p:nvPr/>
          </p:nvSpPr>
          <p:spPr bwMode="auto">
            <a:xfrm>
              <a:off x="3645" y="971"/>
              <a:ext cx="431" cy="20"/>
            </a:xfrm>
            <a:custGeom>
              <a:avLst/>
              <a:gdLst>
                <a:gd name="T0" fmla="*/ 421 w 431"/>
                <a:gd name="T1" fmla="*/ 20 h 20"/>
                <a:gd name="T2" fmla="*/ 425 w 431"/>
                <a:gd name="T3" fmla="*/ 20 h 20"/>
                <a:gd name="T4" fmla="*/ 428 w 431"/>
                <a:gd name="T5" fmla="*/ 17 h 20"/>
                <a:gd name="T6" fmla="*/ 431 w 431"/>
                <a:gd name="T7" fmla="*/ 14 h 20"/>
                <a:gd name="T8" fmla="*/ 431 w 431"/>
                <a:gd name="T9" fmla="*/ 7 h 20"/>
                <a:gd name="T10" fmla="*/ 428 w 431"/>
                <a:gd name="T11" fmla="*/ 3 h 20"/>
                <a:gd name="T12" fmla="*/ 425 w 431"/>
                <a:gd name="T13" fmla="*/ 0 h 20"/>
                <a:gd name="T14" fmla="*/ 7 w 431"/>
                <a:gd name="T15" fmla="*/ 0 h 20"/>
                <a:gd name="T16" fmla="*/ 3 w 431"/>
                <a:gd name="T17" fmla="*/ 3 h 20"/>
                <a:gd name="T18" fmla="*/ 0 w 431"/>
                <a:gd name="T19" fmla="*/ 7 h 20"/>
                <a:gd name="T20" fmla="*/ 0 w 431"/>
                <a:gd name="T21" fmla="*/ 14 h 20"/>
                <a:gd name="T22" fmla="*/ 3 w 431"/>
                <a:gd name="T23" fmla="*/ 17 h 20"/>
                <a:gd name="T24" fmla="*/ 7 w 431"/>
                <a:gd name="T25" fmla="*/ 20 h 20"/>
                <a:gd name="T26" fmla="*/ 10 w 431"/>
                <a:gd name="T27" fmla="*/ 20 h 20"/>
                <a:gd name="T28" fmla="*/ 421 w 431"/>
                <a:gd name="T29" fmla="*/ 2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1"/>
                <a:gd name="T46" fmla="*/ 0 h 20"/>
                <a:gd name="T47" fmla="*/ 431 w 43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1" h="20">
                  <a:moveTo>
                    <a:pt x="421" y="20"/>
                  </a:moveTo>
                  <a:lnTo>
                    <a:pt x="425" y="20"/>
                  </a:lnTo>
                  <a:lnTo>
                    <a:pt x="428" y="17"/>
                  </a:lnTo>
                  <a:lnTo>
                    <a:pt x="431" y="14"/>
                  </a:lnTo>
                  <a:lnTo>
                    <a:pt x="431" y="7"/>
                  </a:lnTo>
                  <a:lnTo>
                    <a:pt x="428" y="3"/>
                  </a:lnTo>
                  <a:lnTo>
                    <a:pt x="425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4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9" name="Freeform 29"/>
            <p:cNvSpPr>
              <a:spLocks/>
            </p:cNvSpPr>
            <p:nvPr/>
          </p:nvSpPr>
          <p:spPr bwMode="auto">
            <a:xfrm>
              <a:off x="3645" y="1950"/>
              <a:ext cx="431" cy="20"/>
            </a:xfrm>
            <a:custGeom>
              <a:avLst/>
              <a:gdLst>
                <a:gd name="T0" fmla="*/ 421 w 431"/>
                <a:gd name="T1" fmla="*/ 20 h 20"/>
                <a:gd name="T2" fmla="*/ 425 w 431"/>
                <a:gd name="T3" fmla="*/ 20 h 20"/>
                <a:gd name="T4" fmla="*/ 428 w 431"/>
                <a:gd name="T5" fmla="*/ 17 h 20"/>
                <a:gd name="T6" fmla="*/ 431 w 431"/>
                <a:gd name="T7" fmla="*/ 13 h 20"/>
                <a:gd name="T8" fmla="*/ 431 w 431"/>
                <a:gd name="T9" fmla="*/ 7 h 20"/>
                <a:gd name="T10" fmla="*/ 428 w 431"/>
                <a:gd name="T11" fmla="*/ 3 h 20"/>
                <a:gd name="T12" fmla="*/ 425 w 431"/>
                <a:gd name="T13" fmla="*/ 0 h 20"/>
                <a:gd name="T14" fmla="*/ 7 w 431"/>
                <a:gd name="T15" fmla="*/ 0 h 20"/>
                <a:gd name="T16" fmla="*/ 3 w 431"/>
                <a:gd name="T17" fmla="*/ 3 h 20"/>
                <a:gd name="T18" fmla="*/ 0 w 431"/>
                <a:gd name="T19" fmla="*/ 7 h 20"/>
                <a:gd name="T20" fmla="*/ 0 w 431"/>
                <a:gd name="T21" fmla="*/ 13 h 20"/>
                <a:gd name="T22" fmla="*/ 3 w 431"/>
                <a:gd name="T23" fmla="*/ 17 h 20"/>
                <a:gd name="T24" fmla="*/ 7 w 431"/>
                <a:gd name="T25" fmla="*/ 20 h 20"/>
                <a:gd name="T26" fmla="*/ 10 w 431"/>
                <a:gd name="T27" fmla="*/ 20 h 20"/>
                <a:gd name="T28" fmla="*/ 421 w 431"/>
                <a:gd name="T29" fmla="*/ 2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1"/>
                <a:gd name="T46" fmla="*/ 0 h 20"/>
                <a:gd name="T47" fmla="*/ 431 w 43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1" h="20">
                  <a:moveTo>
                    <a:pt x="421" y="20"/>
                  </a:moveTo>
                  <a:lnTo>
                    <a:pt x="425" y="20"/>
                  </a:lnTo>
                  <a:lnTo>
                    <a:pt x="428" y="17"/>
                  </a:lnTo>
                  <a:lnTo>
                    <a:pt x="431" y="13"/>
                  </a:lnTo>
                  <a:lnTo>
                    <a:pt x="431" y="7"/>
                  </a:lnTo>
                  <a:lnTo>
                    <a:pt x="428" y="3"/>
                  </a:lnTo>
                  <a:lnTo>
                    <a:pt x="425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4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0" name="Freeform 30"/>
            <p:cNvSpPr>
              <a:spLocks/>
            </p:cNvSpPr>
            <p:nvPr/>
          </p:nvSpPr>
          <p:spPr bwMode="auto">
            <a:xfrm>
              <a:off x="4561" y="1065"/>
              <a:ext cx="21" cy="243"/>
            </a:xfrm>
            <a:custGeom>
              <a:avLst/>
              <a:gdLst>
                <a:gd name="T0" fmla="*/ 21 w 21"/>
                <a:gd name="T1" fmla="*/ 11 h 243"/>
                <a:gd name="T2" fmla="*/ 21 w 21"/>
                <a:gd name="T3" fmla="*/ 7 h 243"/>
                <a:gd name="T4" fmla="*/ 17 w 21"/>
                <a:gd name="T5" fmla="*/ 4 h 243"/>
                <a:gd name="T6" fmla="*/ 14 w 21"/>
                <a:gd name="T7" fmla="*/ 0 h 243"/>
                <a:gd name="T8" fmla="*/ 7 w 21"/>
                <a:gd name="T9" fmla="*/ 0 h 243"/>
                <a:gd name="T10" fmla="*/ 4 w 21"/>
                <a:gd name="T11" fmla="*/ 4 h 243"/>
                <a:gd name="T12" fmla="*/ 0 w 21"/>
                <a:gd name="T13" fmla="*/ 7 h 243"/>
                <a:gd name="T14" fmla="*/ 0 w 21"/>
                <a:gd name="T15" fmla="*/ 236 h 243"/>
                <a:gd name="T16" fmla="*/ 4 w 21"/>
                <a:gd name="T17" fmla="*/ 240 h 243"/>
                <a:gd name="T18" fmla="*/ 7 w 21"/>
                <a:gd name="T19" fmla="*/ 243 h 243"/>
                <a:gd name="T20" fmla="*/ 14 w 21"/>
                <a:gd name="T21" fmla="*/ 243 h 243"/>
                <a:gd name="T22" fmla="*/ 17 w 21"/>
                <a:gd name="T23" fmla="*/ 240 h 243"/>
                <a:gd name="T24" fmla="*/ 21 w 21"/>
                <a:gd name="T25" fmla="*/ 236 h 243"/>
                <a:gd name="T26" fmla="*/ 21 w 21"/>
                <a:gd name="T27" fmla="*/ 233 h 243"/>
                <a:gd name="T28" fmla="*/ 21 w 21"/>
                <a:gd name="T29" fmla="*/ 11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43"/>
                <a:gd name="T47" fmla="*/ 21 w 21"/>
                <a:gd name="T48" fmla="*/ 243 h 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43">
                  <a:moveTo>
                    <a:pt x="21" y="11"/>
                  </a:moveTo>
                  <a:lnTo>
                    <a:pt x="21" y="7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236"/>
                  </a:lnTo>
                  <a:lnTo>
                    <a:pt x="4" y="240"/>
                  </a:lnTo>
                  <a:lnTo>
                    <a:pt x="7" y="243"/>
                  </a:lnTo>
                  <a:lnTo>
                    <a:pt x="14" y="243"/>
                  </a:lnTo>
                  <a:lnTo>
                    <a:pt x="17" y="240"/>
                  </a:lnTo>
                  <a:lnTo>
                    <a:pt x="21" y="236"/>
                  </a:lnTo>
                  <a:lnTo>
                    <a:pt x="21" y="233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1" name="Freeform 31"/>
            <p:cNvSpPr>
              <a:spLocks/>
            </p:cNvSpPr>
            <p:nvPr/>
          </p:nvSpPr>
          <p:spPr bwMode="auto">
            <a:xfrm>
              <a:off x="4561" y="1603"/>
              <a:ext cx="21" cy="273"/>
            </a:xfrm>
            <a:custGeom>
              <a:avLst/>
              <a:gdLst>
                <a:gd name="T0" fmla="*/ 0 w 21"/>
                <a:gd name="T1" fmla="*/ 263 h 273"/>
                <a:gd name="T2" fmla="*/ 0 w 21"/>
                <a:gd name="T3" fmla="*/ 266 h 273"/>
                <a:gd name="T4" fmla="*/ 4 w 21"/>
                <a:gd name="T5" fmla="*/ 269 h 273"/>
                <a:gd name="T6" fmla="*/ 7 w 21"/>
                <a:gd name="T7" fmla="*/ 273 h 273"/>
                <a:gd name="T8" fmla="*/ 14 w 21"/>
                <a:gd name="T9" fmla="*/ 273 h 273"/>
                <a:gd name="T10" fmla="*/ 17 w 21"/>
                <a:gd name="T11" fmla="*/ 269 h 273"/>
                <a:gd name="T12" fmla="*/ 21 w 21"/>
                <a:gd name="T13" fmla="*/ 266 h 273"/>
                <a:gd name="T14" fmla="*/ 21 w 21"/>
                <a:gd name="T15" fmla="*/ 7 h 273"/>
                <a:gd name="T16" fmla="*/ 17 w 21"/>
                <a:gd name="T17" fmla="*/ 3 h 273"/>
                <a:gd name="T18" fmla="*/ 14 w 21"/>
                <a:gd name="T19" fmla="*/ 0 h 273"/>
                <a:gd name="T20" fmla="*/ 7 w 21"/>
                <a:gd name="T21" fmla="*/ 0 h 273"/>
                <a:gd name="T22" fmla="*/ 4 w 21"/>
                <a:gd name="T23" fmla="*/ 3 h 273"/>
                <a:gd name="T24" fmla="*/ 0 w 21"/>
                <a:gd name="T25" fmla="*/ 7 h 273"/>
                <a:gd name="T26" fmla="*/ 0 w 21"/>
                <a:gd name="T27" fmla="*/ 10 h 273"/>
                <a:gd name="T28" fmla="*/ 0 w 21"/>
                <a:gd name="T29" fmla="*/ 263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73"/>
                <a:gd name="T47" fmla="*/ 21 w 21"/>
                <a:gd name="T48" fmla="*/ 273 h 2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73">
                  <a:moveTo>
                    <a:pt x="0" y="263"/>
                  </a:moveTo>
                  <a:lnTo>
                    <a:pt x="0" y="266"/>
                  </a:lnTo>
                  <a:lnTo>
                    <a:pt x="4" y="269"/>
                  </a:lnTo>
                  <a:lnTo>
                    <a:pt x="7" y="273"/>
                  </a:lnTo>
                  <a:lnTo>
                    <a:pt x="14" y="273"/>
                  </a:lnTo>
                  <a:lnTo>
                    <a:pt x="17" y="269"/>
                  </a:lnTo>
                  <a:lnTo>
                    <a:pt x="21" y="266"/>
                  </a:lnTo>
                  <a:lnTo>
                    <a:pt x="21" y="7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2" name="Freeform 32"/>
            <p:cNvSpPr>
              <a:spLocks/>
            </p:cNvSpPr>
            <p:nvPr/>
          </p:nvSpPr>
          <p:spPr bwMode="auto">
            <a:xfrm>
              <a:off x="3898" y="1161"/>
              <a:ext cx="178" cy="21"/>
            </a:xfrm>
            <a:custGeom>
              <a:avLst/>
              <a:gdLst>
                <a:gd name="T0" fmla="*/ 168 w 178"/>
                <a:gd name="T1" fmla="*/ 21 h 21"/>
                <a:gd name="T2" fmla="*/ 172 w 178"/>
                <a:gd name="T3" fmla="*/ 21 h 21"/>
                <a:gd name="T4" fmla="*/ 175 w 178"/>
                <a:gd name="T5" fmla="*/ 17 h 21"/>
                <a:gd name="T6" fmla="*/ 178 w 178"/>
                <a:gd name="T7" fmla="*/ 14 h 21"/>
                <a:gd name="T8" fmla="*/ 178 w 178"/>
                <a:gd name="T9" fmla="*/ 7 h 21"/>
                <a:gd name="T10" fmla="*/ 175 w 178"/>
                <a:gd name="T11" fmla="*/ 4 h 21"/>
                <a:gd name="T12" fmla="*/ 172 w 178"/>
                <a:gd name="T13" fmla="*/ 0 h 21"/>
                <a:gd name="T14" fmla="*/ 6 w 178"/>
                <a:gd name="T15" fmla="*/ 0 h 21"/>
                <a:gd name="T16" fmla="*/ 3 w 178"/>
                <a:gd name="T17" fmla="*/ 4 h 21"/>
                <a:gd name="T18" fmla="*/ 0 w 178"/>
                <a:gd name="T19" fmla="*/ 7 h 21"/>
                <a:gd name="T20" fmla="*/ 0 w 178"/>
                <a:gd name="T21" fmla="*/ 14 h 21"/>
                <a:gd name="T22" fmla="*/ 3 w 178"/>
                <a:gd name="T23" fmla="*/ 17 h 21"/>
                <a:gd name="T24" fmla="*/ 6 w 178"/>
                <a:gd name="T25" fmla="*/ 21 h 21"/>
                <a:gd name="T26" fmla="*/ 10 w 178"/>
                <a:gd name="T27" fmla="*/ 21 h 21"/>
                <a:gd name="T28" fmla="*/ 168 w 178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21"/>
                <a:gd name="T47" fmla="*/ 178 w 17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21">
                  <a:moveTo>
                    <a:pt x="168" y="21"/>
                  </a:moveTo>
                  <a:lnTo>
                    <a:pt x="172" y="21"/>
                  </a:lnTo>
                  <a:lnTo>
                    <a:pt x="175" y="17"/>
                  </a:lnTo>
                  <a:lnTo>
                    <a:pt x="178" y="14"/>
                  </a:lnTo>
                  <a:lnTo>
                    <a:pt x="178" y="7"/>
                  </a:lnTo>
                  <a:lnTo>
                    <a:pt x="175" y="4"/>
                  </a:lnTo>
                  <a:lnTo>
                    <a:pt x="172" y="0"/>
                  </a:lnTo>
                  <a:lnTo>
                    <a:pt x="6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6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3" name="Freeform 33"/>
            <p:cNvSpPr>
              <a:spLocks/>
            </p:cNvSpPr>
            <p:nvPr/>
          </p:nvSpPr>
          <p:spPr bwMode="auto">
            <a:xfrm>
              <a:off x="3898" y="1161"/>
              <a:ext cx="20" cy="147"/>
            </a:xfrm>
            <a:custGeom>
              <a:avLst/>
              <a:gdLst>
                <a:gd name="T0" fmla="*/ 20 w 20"/>
                <a:gd name="T1" fmla="*/ 11 h 147"/>
                <a:gd name="T2" fmla="*/ 20 w 20"/>
                <a:gd name="T3" fmla="*/ 7 h 147"/>
                <a:gd name="T4" fmla="*/ 17 w 20"/>
                <a:gd name="T5" fmla="*/ 4 h 147"/>
                <a:gd name="T6" fmla="*/ 13 w 20"/>
                <a:gd name="T7" fmla="*/ 0 h 147"/>
                <a:gd name="T8" fmla="*/ 6 w 20"/>
                <a:gd name="T9" fmla="*/ 0 h 147"/>
                <a:gd name="T10" fmla="*/ 3 w 20"/>
                <a:gd name="T11" fmla="*/ 4 h 147"/>
                <a:gd name="T12" fmla="*/ 0 w 20"/>
                <a:gd name="T13" fmla="*/ 7 h 147"/>
                <a:gd name="T14" fmla="*/ 0 w 20"/>
                <a:gd name="T15" fmla="*/ 140 h 147"/>
                <a:gd name="T16" fmla="*/ 3 w 20"/>
                <a:gd name="T17" fmla="*/ 144 h 147"/>
                <a:gd name="T18" fmla="*/ 6 w 20"/>
                <a:gd name="T19" fmla="*/ 147 h 147"/>
                <a:gd name="T20" fmla="*/ 13 w 20"/>
                <a:gd name="T21" fmla="*/ 147 h 147"/>
                <a:gd name="T22" fmla="*/ 17 w 20"/>
                <a:gd name="T23" fmla="*/ 144 h 147"/>
                <a:gd name="T24" fmla="*/ 20 w 20"/>
                <a:gd name="T25" fmla="*/ 140 h 147"/>
                <a:gd name="T26" fmla="*/ 20 w 20"/>
                <a:gd name="T27" fmla="*/ 137 h 147"/>
                <a:gd name="T28" fmla="*/ 20 w 20"/>
                <a:gd name="T29" fmla="*/ 11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47"/>
                <a:gd name="T47" fmla="*/ 20 w 20"/>
                <a:gd name="T48" fmla="*/ 147 h 1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47">
                  <a:moveTo>
                    <a:pt x="20" y="11"/>
                  </a:moveTo>
                  <a:lnTo>
                    <a:pt x="20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0"/>
                  </a:lnTo>
                  <a:lnTo>
                    <a:pt x="3" y="144"/>
                  </a:lnTo>
                  <a:lnTo>
                    <a:pt x="6" y="147"/>
                  </a:lnTo>
                  <a:lnTo>
                    <a:pt x="13" y="147"/>
                  </a:lnTo>
                  <a:lnTo>
                    <a:pt x="17" y="144"/>
                  </a:lnTo>
                  <a:lnTo>
                    <a:pt x="20" y="140"/>
                  </a:lnTo>
                  <a:lnTo>
                    <a:pt x="20" y="137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4" name="Freeform 34"/>
            <p:cNvSpPr>
              <a:spLocks/>
            </p:cNvSpPr>
            <p:nvPr/>
          </p:nvSpPr>
          <p:spPr bwMode="auto">
            <a:xfrm>
              <a:off x="3898" y="1761"/>
              <a:ext cx="178" cy="20"/>
            </a:xfrm>
            <a:custGeom>
              <a:avLst/>
              <a:gdLst>
                <a:gd name="T0" fmla="*/ 168 w 178"/>
                <a:gd name="T1" fmla="*/ 20 h 20"/>
                <a:gd name="T2" fmla="*/ 172 w 178"/>
                <a:gd name="T3" fmla="*/ 20 h 20"/>
                <a:gd name="T4" fmla="*/ 175 w 178"/>
                <a:gd name="T5" fmla="*/ 17 h 20"/>
                <a:gd name="T6" fmla="*/ 178 w 178"/>
                <a:gd name="T7" fmla="*/ 14 h 20"/>
                <a:gd name="T8" fmla="*/ 178 w 178"/>
                <a:gd name="T9" fmla="*/ 7 h 20"/>
                <a:gd name="T10" fmla="*/ 175 w 178"/>
                <a:gd name="T11" fmla="*/ 4 h 20"/>
                <a:gd name="T12" fmla="*/ 172 w 178"/>
                <a:gd name="T13" fmla="*/ 0 h 20"/>
                <a:gd name="T14" fmla="*/ 6 w 178"/>
                <a:gd name="T15" fmla="*/ 0 h 20"/>
                <a:gd name="T16" fmla="*/ 3 w 178"/>
                <a:gd name="T17" fmla="*/ 4 h 20"/>
                <a:gd name="T18" fmla="*/ 0 w 178"/>
                <a:gd name="T19" fmla="*/ 7 h 20"/>
                <a:gd name="T20" fmla="*/ 0 w 178"/>
                <a:gd name="T21" fmla="*/ 14 h 20"/>
                <a:gd name="T22" fmla="*/ 3 w 178"/>
                <a:gd name="T23" fmla="*/ 17 h 20"/>
                <a:gd name="T24" fmla="*/ 6 w 178"/>
                <a:gd name="T25" fmla="*/ 20 h 20"/>
                <a:gd name="T26" fmla="*/ 10 w 178"/>
                <a:gd name="T27" fmla="*/ 20 h 20"/>
                <a:gd name="T28" fmla="*/ 168 w 178"/>
                <a:gd name="T29" fmla="*/ 2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20"/>
                <a:gd name="T47" fmla="*/ 178 w 17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20">
                  <a:moveTo>
                    <a:pt x="168" y="20"/>
                  </a:moveTo>
                  <a:lnTo>
                    <a:pt x="172" y="20"/>
                  </a:lnTo>
                  <a:lnTo>
                    <a:pt x="175" y="17"/>
                  </a:lnTo>
                  <a:lnTo>
                    <a:pt x="178" y="14"/>
                  </a:lnTo>
                  <a:lnTo>
                    <a:pt x="178" y="7"/>
                  </a:lnTo>
                  <a:lnTo>
                    <a:pt x="175" y="4"/>
                  </a:lnTo>
                  <a:lnTo>
                    <a:pt x="172" y="0"/>
                  </a:lnTo>
                  <a:lnTo>
                    <a:pt x="6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6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5" name="Freeform 35"/>
            <p:cNvSpPr>
              <a:spLocks/>
            </p:cNvSpPr>
            <p:nvPr/>
          </p:nvSpPr>
          <p:spPr bwMode="auto">
            <a:xfrm>
              <a:off x="3898" y="1635"/>
              <a:ext cx="20" cy="146"/>
            </a:xfrm>
            <a:custGeom>
              <a:avLst/>
              <a:gdLst>
                <a:gd name="T0" fmla="*/ 0 w 20"/>
                <a:gd name="T1" fmla="*/ 136 h 146"/>
                <a:gd name="T2" fmla="*/ 0 w 20"/>
                <a:gd name="T3" fmla="*/ 140 h 146"/>
                <a:gd name="T4" fmla="*/ 3 w 20"/>
                <a:gd name="T5" fmla="*/ 143 h 146"/>
                <a:gd name="T6" fmla="*/ 6 w 20"/>
                <a:gd name="T7" fmla="*/ 146 h 146"/>
                <a:gd name="T8" fmla="*/ 13 w 20"/>
                <a:gd name="T9" fmla="*/ 146 h 146"/>
                <a:gd name="T10" fmla="*/ 17 w 20"/>
                <a:gd name="T11" fmla="*/ 143 h 146"/>
                <a:gd name="T12" fmla="*/ 20 w 20"/>
                <a:gd name="T13" fmla="*/ 140 h 146"/>
                <a:gd name="T14" fmla="*/ 20 w 20"/>
                <a:gd name="T15" fmla="*/ 7 h 146"/>
                <a:gd name="T16" fmla="*/ 17 w 20"/>
                <a:gd name="T17" fmla="*/ 3 h 146"/>
                <a:gd name="T18" fmla="*/ 13 w 20"/>
                <a:gd name="T19" fmla="*/ 0 h 146"/>
                <a:gd name="T20" fmla="*/ 6 w 20"/>
                <a:gd name="T21" fmla="*/ 0 h 146"/>
                <a:gd name="T22" fmla="*/ 3 w 20"/>
                <a:gd name="T23" fmla="*/ 3 h 146"/>
                <a:gd name="T24" fmla="*/ 0 w 20"/>
                <a:gd name="T25" fmla="*/ 7 h 146"/>
                <a:gd name="T26" fmla="*/ 0 w 20"/>
                <a:gd name="T27" fmla="*/ 10 h 146"/>
                <a:gd name="T28" fmla="*/ 0 w 20"/>
                <a:gd name="T29" fmla="*/ 136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46"/>
                <a:gd name="T47" fmla="*/ 20 w 2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46">
                  <a:moveTo>
                    <a:pt x="0" y="136"/>
                  </a:moveTo>
                  <a:lnTo>
                    <a:pt x="0" y="140"/>
                  </a:lnTo>
                  <a:lnTo>
                    <a:pt x="3" y="143"/>
                  </a:lnTo>
                  <a:lnTo>
                    <a:pt x="6" y="146"/>
                  </a:lnTo>
                  <a:lnTo>
                    <a:pt x="13" y="146"/>
                  </a:lnTo>
                  <a:lnTo>
                    <a:pt x="17" y="143"/>
                  </a:lnTo>
                  <a:lnTo>
                    <a:pt x="20" y="140"/>
                  </a:lnTo>
                  <a:lnTo>
                    <a:pt x="20" y="7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6" name="Freeform 36"/>
            <p:cNvSpPr>
              <a:spLocks/>
            </p:cNvSpPr>
            <p:nvPr/>
          </p:nvSpPr>
          <p:spPr bwMode="auto">
            <a:xfrm>
              <a:off x="3898" y="1288"/>
              <a:ext cx="684" cy="367"/>
            </a:xfrm>
            <a:custGeom>
              <a:avLst/>
              <a:gdLst>
                <a:gd name="T0" fmla="*/ 679 w 684"/>
                <a:gd name="T1" fmla="*/ 18 h 367"/>
                <a:gd name="T2" fmla="*/ 682 w 684"/>
                <a:gd name="T3" fmla="*/ 15 h 367"/>
                <a:gd name="T4" fmla="*/ 684 w 684"/>
                <a:gd name="T5" fmla="*/ 13 h 367"/>
                <a:gd name="T6" fmla="*/ 684 w 684"/>
                <a:gd name="T7" fmla="*/ 8 h 367"/>
                <a:gd name="T8" fmla="*/ 682 w 684"/>
                <a:gd name="T9" fmla="*/ 5 h 367"/>
                <a:gd name="T10" fmla="*/ 679 w 684"/>
                <a:gd name="T11" fmla="*/ 2 h 367"/>
                <a:gd name="T12" fmla="*/ 677 w 684"/>
                <a:gd name="T13" fmla="*/ 0 h 367"/>
                <a:gd name="T14" fmla="*/ 672 w 684"/>
                <a:gd name="T15" fmla="*/ 0 h 367"/>
                <a:gd name="T16" fmla="*/ 668 w 684"/>
                <a:gd name="T17" fmla="*/ 2 h 367"/>
                <a:gd name="T18" fmla="*/ 5 w 684"/>
                <a:gd name="T19" fmla="*/ 349 h 367"/>
                <a:gd name="T20" fmla="*/ 1 w 684"/>
                <a:gd name="T21" fmla="*/ 352 h 367"/>
                <a:gd name="T22" fmla="*/ 0 w 684"/>
                <a:gd name="T23" fmla="*/ 354 h 367"/>
                <a:gd name="T24" fmla="*/ 0 w 684"/>
                <a:gd name="T25" fmla="*/ 359 h 367"/>
                <a:gd name="T26" fmla="*/ 1 w 684"/>
                <a:gd name="T27" fmla="*/ 362 h 367"/>
                <a:gd name="T28" fmla="*/ 5 w 684"/>
                <a:gd name="T29" fmla="*/ 365 h 367"/>
                <a:gd name="T30" fmla="*/ 6 w 684"/>
                <a:gd name="T31" fmla="*/ 367 h 367"/>
                <a:gd name="T32" fmla="*/ 11 w 684"/>
                <a:gd name="T33" fmla="*/ 367 h 367"/>
                <a:gd name="T34" fmla="*/ 15 w 684"/>
                <a:gd name="T35" fmla="*/ 365 h 367"/>
                <a:gd name="T36" fmla="*/ 679 w 684"/>
                <a:gd name="T37" fmla="*/ 18 h 3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4"/>
                <a:gd name="T58" fmla="*/ 0 h 367"/>
                <a:gd name="T59" fmla="*/ 684 w 684"/>
                <a:gd name="T60" fmla="*/ 367 h 3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4" h="367">
                  <a:moveTo>
                    <a:pt x="679" y="18"/>
                  </a:moveTo>
                  <a:lnTo>
                    <a:pt x="682" y="15"/>
                  </a:lnTo>
                  <a:lnTo>
                    <a:pt x="684" y="13"/>
                  </a:lnTo>
                  <a:lnTo>
                    <a:pt x="684" y="8"/>
                  </a:lnTo>
                  <a:lnTo>
                    <a:pt x="682" y="5"/>
                  </a:lnTo>
                  <a:lnTo>
                    <a:pt x="679" y="2"/>
                  </a:lnTo>
                  <a:lnTo>
                    <a:pt x="677" y="0"/>
                  </a:lnTo>
                  <a:lnTo>
                    <a:pt x="672" y="0"/>
                  </a:lnTo>
                  <a:lnTo>
                    <a:pt x="668" y="2"/>
                  </a:lnTo>
                  <a:lnTo>
                    <a:pt x="5" y="349"/>
                  </a:lnTo>
                  <a:lnTo>
                    <a:pt x="1" y="352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5" y="365"/>
                  </a:lnTo>
                  <a:lnTo>
                    <a:pt x="6" y="367"/>
                  </a:lnTo>
                  <a:lnTo>
                    <a:pt x="11" y="367"/>
                  </a:lnTo>
                  <a:lnTo>
                    <a:pt x="15" y="365"/>
                  </a:lnTo>
                  <a:lnTo>
                    <a:pt x="67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7" name="Freeform 37"/>
            <p:cNvSpPr>
              <a:spLocks/>
            </p:cNvSpPr>
            <p:nvPr/>
          </p:nvSpPr>
          <p:spPr bwMode="auto">
            <a:xfrm>
              <a:off x="3898" y="1288"/>
              <a:ext cx="684" cy="335"/>
            </a:xfrm>
            <a:custGeom>
              <a:avLst/>
              <a:gdLst>
                <a:gd name="T0" fmla="*/ 15 w 684"/>
                <a:gd name="T1" fmla="*/ 2 h 335"/>
                <a:gd name="T2" fmla="*/ 11 w 684"/>
                <a:gd name="T3" fmla="*/ 0 h 335"/>
                <a:gd name="T4" fmla="*/ 6 w 684"/>
                <a:gd name="T5" fmla="*/ 0 h 335"/>
                <a:gd name="T6" fmla="*/ 5 w 684"/>
                <a:gd name="T7" fmla="*/ 2 h 335"/>
                <a:gd name="T8" fmla="*/ 1 w 684"/>
                <a:gd name="T9" fmla="*/ 3 h 335"/>
                <a:gd name="T10" fmla="*/ 1 w 684"/>
                <a:gd name="T11" fmla="*/ 5 h 335"/>
                <a:gd name="T12" fmla="*/ 0 w 684"/>
                <a:gd name="T13" fmla="*/ 8 h 335"/>
                <a:gd name="T14" fmla="*/ 0 w 684"/>
                <a:gd name="T15" fmla="*/ 13 h 335"/>
                <a:gd name="T16" fmla="*/ 1 w 684"/>
                <a:gd name="T17" fmla="*/ 15 h 335"/>
                <a:gd name="T18" fmla="*/ 3 w 684"/>
                <a:gd name="T19" fmla="*/ 18 h 335"/>
                <a:gd name="T20" fmla="*/ 5 w 684"/>
                <a:gd name="T21" fmla="*/ 18 h 335"/>
                <a:gd name="T22" fmla="*/ 668 w 684"/>
                <a:gd name="T23" fmla="*/ 333 h 335"/>
                <a:gd name="T24" fmla="*/ 672 w 684"/>
                <a:gd name="T25" fmla="*/ 335 h 335"/>
                <a:gd name="T26" fmla="*/ 677 w 684"/>
                <a:gd name="T27" fmla="*/ 335 h 335"/>
                <a:gd name="T28" fmla="*/ 679 w 684"/>
                <a:gd name="T29" fmla="*/ 333 h 335"/>
                <a:gd name="T30" fmla="*/ 682 w 684"/>
                <a:gd name="T31" fmla="*/ 332 h 335"/>
                <a:gd name="T32" fmla="*/ 682 w 684"/>
                <a:gd name="T33" fmla="*/ 330 h 335"/>
                <a:gd name="T34" fmla="*/ 684 w 684"/>
                <a:gd name="T35" fmla="*/ 327 h 335"/>
                <a:gd name="T36" fmla="*/ 684 w 684"/>
                <a:gd name="T37" fmla="*/ 322 h 335"/>
                <a:gd name="T38" fmla="*/ 682 w 684"/>
                <a:gd name="T39" fmla="*/ 320 h 335"/>
                <a:gd name="T40" fmla="*/ 680 w 684"/>
                <a:gd name="T41" fmla="*/ 317 h 335"/>
                <a:gd name="T42" fmla="*/ 679 w 684"/>
                <a:gd name="T43" fmla="*/ 317 h 335"/>
                <a:gd name="T44" fmla="*/ 15 w 684"/>
                <a:gd name="T45" fmla="*/ 2 h 3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4"/>
                <a:gd name="T70" fmla="*/ 0 h 335"/>
                <a:gd name="T71" fmla="*/ 684 w 684"/>
                <a:gd name="T72" fmla="*/ 335 h 3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4" h="335">
                  <a:moveTo>
                    <a:pt x="15" y="2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68" y="333"/>
                  </a:lnTo>
                  <a:lnTo>
                    <a:pt x="672" y="335"/>
                  </a:lnTo>
                  <a:lnTo>
                    <a:pt x="677" y="335"/>
                  </a:lnTo>
                  <a:lnTo>
                    <a:pt x="679" y="333"/>
                  </a:lnTo>
                  <a:lnTo>
                    <a:pt x="682" y="332"/>
                  </a:lnTo>
                  <a:lnTo>
                    <a:pt x="682" y="330"/>
                  </a:lnTo>
                  <a:lnTo>
                    <a:pt x="684" y="327"/>
                  </a:lnTo>
                  <a:lnTo>
                    <a:pt x="684" y="322"/>
                  </a:lnTo>
                  <a:lnTo>
                    <a:pt x="682" y="320"/>
                  </a:lnTo>
                  <a:lnTo>
                    <a:pt x="680" y="317"/>
                  </a:lnTo>
                  <a:lnTo>
                    <a:pt x="679" y="3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8" name="Oval 38"/>
            <p:cNvSpPr>
              <a:spLocks noChangeArrowheads="1"/>
            </p:cNvSpPr>
            <p:nvPr/>
          </p:nvSpPr>
          <p:spPr bwMode="auto">
            <a:xfrm>
              <a:off x="4540" y="1045"/>
              <a:ext cx="65" cy="6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9" name="Freeform 39"/>
            <p:cNvSpPr>
              <a:spLocks/>
            </p:cNvSpPr>
            <p:nvPr/>
          </p:nvSpPr>
          <p:spPr bwMode="auto">
            <a:xfrm>
              <a:off x="4529" y="1035"/>
              <a:ext cx="83" cy="81"/>
            </a:xfrm>
            <a:custGeom>
              <a:avLst/>
              <a:gdLst>
                <a:gd name="T0" fmla="*/ 2 w 83"/>
                <a:gd name="T1" fmla="*/ 54 h 81"/>
                <a:gd name="T2" fmla="*/ 4 w 83"/>
                <a:gd name="T3" fmla="*/ 59 h 81"/>
                <a:gd name="T4" fmla="*/ 14 w 83"/>
                <a:gd name="T5" fmla="*/ 69 h 81"/>
                <a:gd name="T6" fmla="*/ 17 w 83"/>
                <a:gd name="T7" fmla="*/ 73 h 81"/>
                <a:gd name="T8" fmla="*/ 21 w 83"/>
                <a:gd name="T9" fmla="*/ 76 h 81"/>
                <a:gd name="T10" fmla="*/ 21 w 83"/>
                <a:gd name="T11" fmla="*/ 76 h 81"/>
                <a:gd name="T12" fmla="*/ 37 w 83"/>
                <a:gd name="T13" fmla="*/ 81 h 81"/>
                <a:gd name="T14" fmla="*/ 49 w 83"/>
                <a:gd name="T15" fmla="*/ 78 h 81"/>
                <a:gd name="T16" fmla="*/ 63 w 83"/>
                <a:gd name="T17" fmla="*/ 76 h 81"/>
                <a:gd name="T18" fmla="*/ 63 w 83"/>
                <a:gd name="T19" fmla="*/ 76 h 81"/>
                <a:gd name="T20" fmla="*/ 66 w 83"/>
                <a:gd name="T21" fmla="*/ 73 h 81"/>
                <a:gd name="T22" fmla="*/ 69 w 83"/>
                <a:gd name="T23" fmla="*/ 69 h 81"/>
                <a:gd name="T24" fmla="*/ 80 w 83"/>
                <a:gd name="T25" fmla="*/ 59 h 81"/>
                <a:gd name="T26" fmla="*/ 81 w 83"/>
                <a:gd name="T27" fmla="*/ 54 h 81"/>
                <a:gd name="T28" fmla="*/ 75 w 83"/>
                <a:gd name="T29" fmla="*/ 51 h 81"/>
                <a:gd name="T30" fmla="*/ 83 w 83"/>
                <a:gd name="T31" fmla="*/ 27 h 81"/>
                <a:gd name="T32" fmla="*/ 80 w 83"/>
                <a:gd name="T33" fmla="*/ 22 h 81"/>
                <a:gd name="T34" fmla="*/ 68 w 83"/>
                <a:gd name="T35" fmla="*/ 10 h 81"/>
                <a:gd name="T36" fmla="*/ 61 w 83"/>
                <a:gd name="T37" fmla="*/ 4 h 81"/>
                <a:gd name="T38" fmla="*/ 56 w 83"/>
                <a:gd name="T39" fmla="*/ 2 h 81"/>
                <a:gd name="T40" fmla="*/ 27 w 83"/>
                <a:gd name="T41" fmla="*/ 2 h 81"/>
                <a:gd name="T42" fmla="*/ 22 w 83"/>
                <a:gd name="T43" fmla="*/ 4 h 81"/>
                <a:gd name="T44" fmla="*/ 16 w 83"/>
                <a:gd name="T45" fmla="*/ 10 h 81"/>
                <a:gd name="T46" fmla="*/ 4 w 83"/>
                <a:gd name="T47" fmla="*/ 22 h 81"/>
                <a:gd name="T48" fmla="*/ 0 w 83"/>
                <a:gd name="T49" fmla="*/ 27 h 81"/>
                <a:gd name="T50" fmla="*/ 21 w 83"/>
                <a:gd name="T51" fmla="*/ 34 h 81"/>
                <a:gd name="T52" fmla="*/ 24 w 83"/>
                <a:gd name="T53" fmla="*/ 29 h 81"/>
                <a:gd name="T54" fmla="*/ 29 w 83"/>
                <a:gd name="T55" fmla="*/ 22 h 81"/>
                <a:gd name="T56" fmla="*/ 34 w 83"/>
                <a:gd name="T57" fmla="*/ 20 h 81"/>
                <a:gd name="T58" fmla="*/ 36 w 83"/>
                <a:gd name="T59" fmla="*/ 20 h 81"/>
                <a:gd name="T60" fmla="*/ 49 w 83"/>
                <a:gd name="T61" fmla="*/ 22 h 81"/>
                <a:gd name="T62" fmla="*/ 54 w 83"/>
                <a:gd name="T63" fmla="*/ 24 h 81"/>
                <a:gd name="T64" fmla="*/ 54 w 83"/>
                <a:gd name="T65" fmla="*/ 24 h 81"/>
                <a:gd name="T66" fmla="*/ 61 w 83"/>
                <a:gd name="T67" fmla="*/ 30 h 81"/>
                <a:gd name="T68" fmla="*/ 63 w 83"/>
                <a:gd name="T69" fmla="*/ 42 h 81"/>
                <a:gd name="T70" fmla="*/ 66 w 83"/>
                <a:gd name="T71" fmla="*/ 34 h 81"/>
                <a:gd name="T72" fmla="*/ 64 w 83"/>
                <a:gd name="T73" fmla="*/ 47 h 81"/>
                <a:gd name="T74" fmla="*/ 58 w 83"/>
                <a:gd name="T75" fmla="*/ 54 h 81"/>
                <a:gd name="T76" fmla="*/ 54 w 83"/>
                <a:gd name="T77" fmla="*/ 57 h 81"/>
                <a:gd name="T78" fmla="*/ 51 w 83"/>
                <a:gd name="T79" fmla="*/ 61 h 81"/>
                <a:gd name="T80" fmla="*/ 54 w 83"/>
                <a:gd name="T81" fmla="*/ 57 h 81"/>
                <a:gd name="T82" fmla="*/ 49 w 83"/>
                <a:gd name="T83" fmla="*/ 59 h 81"/>
                <a:gd name="T84" fmla="*/ 32 w 83"/>
                <a:gd name="T85" fmla="*/ 73 h 81"/>
                <a:gd name="T86" fmla="*/ 36 w 83"/>
                <a:gd name="T87" fmla="*/ 61 h 81"/>
                <a:gd name="T88" fmla="*/ 34 w 83"/>
                <a:gd name="T89" fmla="*/ 61 h 81"/>
                <a:gd name="T90" fmla="*/ 29 w 83"/>
                <a:gd name="T91" fmla="*/ 59 h 81"/>
                <a:gd name="T92" fmla="*/ 26 w 83"/>
                <a:gd name="T93" fmla="*/ 56 h 81"/>
                <a:gd name="T94" fmla="*/ 22 w 83"/>
                <a:gd name="T95" fmla="*/ 52 h 81"/>
                <a:gd name="T96" fmla="*/ 21 w 83"/>
                <a:gd name="T97" fmla="*/ 47 h 81"/>
                <a:gd name="T98" fmla="*/ 21 w 83"/>
                <a:gd name="T99" fmla="*/ 46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3"/>
                <a:gd name="T151" fmla="*/ 0 h 81"/>
                <a:gd name="T152" fmla="*/ 83 w 83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3" h="81">
                  <a:moveTo>
                    <a:pt x="0" y="41"/>
                  </a:moveTo>
                  <a:lnTo>
                    <a:pt x="0" y="52"/>
                  </a:lnTo>
                  <a:lnTo>
                    <a:pt x="2" y="54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9" y="66"/>
                  </a:lnTo>
                  <a:lnTo>
                    <a:pt x="14" y="69"/>
                  </a:lnTo>
                  <a:lnTo>
                    <a:pt x="9" y="64"/>
                  </a:lnTo>
                  <a:lnTo>
                    <a:pt x="12" y="69"/>
                  </a:lnTo>
                  <a:lnTo>
                    <a:pt x="17" y="73"/>
                  </a:lnTo>
                  <a:lnTo>
                    <a:pt x="12" y="68"/>
                  </a:lnTo>
                  <a:lnTo>
                    <a:pt x="16" y="73"/>
                  </a:lnTo>
                  <a:lnTo>
                    <a:pt x="21" y="76"/>
                  </a:lnTo>
                  <a:lnTo>
                    <a:pt x="22" y="78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7" y="81"/>
                  </a:lnTo>
                  <a:lnTo>
                    <a:pt x="36" y="79"/>
                  </a:lnTo>
                  <a:lnTo>
                    <a:pt x="53" y="73"/>
                  </a:lnTo>
                  <a:lnTo>
                    <a:pt x="49" y="78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1" y="78"/>
                  </a:lnTo>
                  <a:lnTo>
                    <a:pt x="63" y="76"/>
                  </a:lnTo>
                  <a:lnTo>
                    <a:pt x="68" y="73"/>
                  </a:lnTo>
                  <a:lnTo>
                    <a:pt x="71" y="68"/>
                  </a:lnTo>
                  <a:lnTo>
                    <a:pt x="66" y="73"/>
                  </a:lnTo>
                  <a:lnTo>
                    <a:pt x="71" y="69"/>
                  </a:lnTo>
                  <a:lnTo>
                    <a:pt x="75" y="64"/>
                  </a:lnTo>
                  <a:lnTo>
                    <a:pt x="69" y="69"/>
                  </a:lnTo>
                  <a:lnTo>
                    <a:pt x="75" y="66"/>
                  </a:lnTo>
                  <a:lnTo>
                    <a:pt x="78" y="61"/>
                  </a:lnTo>
                  <a:lnTo>
                    <a:pt x="80" y="59"/>
                  </a:lnTo>
                  <a:lnTo>
                    <a:pt x="76" y="61"/>
                  </a:lnTo>
                  <a:lnTo>
                    <a:pt x="78" y="61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0" y="47"/>
                  </a:lnTo>
                  <a:lnTo>
                    <a:pt x="75" y="51"/>
                  </a:lnTo>
                  <a:lnTo>
                    <a:pt x="81" y="34"/>
                  </a:lnTo>
                  <a:lnTo>
                    <a:pt x="83" y="36"/>
                  </a:lnTo>
                  <a:lnTo>
                    <a:pt x="83" y="27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68" y="9"/>
                  </a:lnTo>
                  <a:lnTo>
                    <a:pt x="63" y="5"/>
                  </a:lnTo>
                  <a:lnTo>
                    <a:pt x="61" y="4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56" y="2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3" y="20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9" y="27"/>
                  </a:lnTo>
                  <a:lnTo>
                    <a:pt x="59" y="29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3" y="42"/>
                  </a:lnTo>
                  <a:lnTo>
                    <a:pt x="68" y="47"/>
                  </a:lnTo>
                  <a:lnTo>
                    <a:pt x="75" y="30"/>
                  </a:lnTo>
                  <a:lnTo>
                    <a:pt x="66" y="34"/>
                  </a:lnTo>
                  <a:lnTo>
                    <a:pt x="63" y="46"/>
                  </a:lnTo>
                  <a:lnTo>
                    <a:pt x="61" y="47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59" y="52"/>
                  </a:lnTo>
                  <a:lnTo>
                    <a:pt x="58" y="54"/>
                  </a:lnTo>
                  <a:lnTo>
                    <a:pt x="61" y="52"/>
                  </a:lnTo>
                  <a:lnTo>
                    <a:pt x="63" y="49"/>
                  </a:lnTo>
                  <a:lnTo>
                    <a:pt x="54" y="57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1" y="61"/>
                  </a:lnTo>
                  <a:lnTo>
                    <a:pt x="54" y="59"/>
                  </a:lnTo>
                  <a:lnTo>
                    <a:pt x="56" y="56"/>
                  </a:lnTo>
                  <a:lnTo>
                    <a:pt x="54" y="57"/>
                  </a:lnTo>
                  <a:lnTo>
                    <a:pt x="49" y="61"/>
                  </a:lnTo>
                  <a:lnTo>
                    <a:pt x="49" y="62"/>
                  </a:lnTo>
                  <a:lnTo>
                    <a:pt x="49" y="59"/>
                  </a:lnTo>
                  <a:lnTo>
                    <a:pt x="48" y="61"/>
                  </a:lnTo>
                  <a:lnTo>
                    <a:pt x="36" y="64"/>
                  </a:lnTo>
                  <a:lnTo>
                    <a:pt x="32" y="73"/>
                  </a:lnTo>
                  <a:lnTo>
                    <a:pt x="49" y="66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24" y="52"/>
                  </a:lnTo>
                  <a:lnTo>
                    <a:pt x="26" y="56"/>
                  </a:lnTo>
                  <a:lnTo>
                    <a:pt x="29" y="57"/>
                  </a:lnTo>
                  <a:lnTo>
                    <a:pt x="21" y="49"/>
                  </a:lnTo>
                  <a:lnTo>
                    <a:pt x="22" y="52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1" y="46"/>
                  </a:lnTo>
                  <a:lnTo>
                    <a:pt x="21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0" name="Oval 40"/>
            <p:cNvSpPr>
              <a:spLocks noChangeArrowheads="1"/>
            </p:cNvSpPr>
            <p:nvPr/>
          </p:nvSpPr>
          <p:spPr bwMode="auto">
            <a:xfrm>
              <a:off x="4540" y="1834"/>
              <a:ext cx="65" cy="6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1" name="Freeform 41"/>
            <p:cNvSpPr>
              <a:spLocks/>
            </p:cNvSpPr>
            <p:nvPr/>
          </p:nvSpPr>
          <p:spPr bwMode="auto">
            <a:xfrm>
              <a:off x="4529" y="1824"/>
              <a:ext cx="83" cy="82"/>
            </a:xfrm>
            <a:custGeom>
              <a:avLst/>
              <a:gdLst>
                <a:gd name="T0" fmla="*/ 2 w 83"/>
                <a:gd name="T1" fmla="*/ 55 h 82"/>
                <a:gd name="T2" fmla="*/ 4 w 83"/>
                <a:gd name="T3" fmla="*/ 60 h 82"/>
                <a:gd name="T4" fmla="*/ 14 w 83"/>
                <a:gd name="T5" fmla="*/ 70 h 82"/>
                <a:gd name="T6" fmla="*/ 17 w 83"/>
                <a:gd name="T7" fmla="*/ 74 h 82"/>
                <a:gd name="T8" fmla="*/ 21 w 83"/>
                <a:gd name="T9" fmla="*/ 77 h 82"/>
                <a:gd name="T10" fmla="*/ 21 w 83"/>
                <a:gd name="T11" fmla="*/ 77 h 82"/>
                <a:gd name="T12" fmla="*/ 37 w 83"/>
                <a:gd name="T13" fmla="*/ 82 h 82"/>
                <a:gd name="T14" fmla="*/ 49 w 83"/>
                <a:gd name="T15" fmla="*/ 79 h 82"/>
                <a:gd name="T16" fmla="*/ 63 w 83"/>
                <a:gd name="T17" fmla="*/ 77 h 82"/>
                <a:gd name="T18" fmla="*/ 63 w 83"/>
                <a:gd name="T19" fmla="*/ 77 h 82"/>
                <a:gd name="T20" fmla="*/ 66 w 83"/>
                <a:gd name="T21" fmla="*/ 74 h 82"/>
                <a:gd name="T22" fmla="*/ 69 w 83"/>
                <a:gd name="T23" fmla="*/ 70 h 82"/>
                <a:gd name="T24" fmla="*/ 80 w 83"/>
                <a:gd name="T25" fmla="*/ 60 h 82"/>
                <a:gd name="T26" fmla="*/ 81 w 83"/>
                <a:gd name="T27" fmla="*/ 55 h 82"/>
                <a:gd name="T28" fmla="*/ 75 w 83"/>
                <a:gd name="T29" fmla="*/ 52 h 82"/>
                <a:gd name="T30" fmla="*/ 83 w 83"/>
                <a:gd name="T31" fmla="*/ 28 h 82"/>
                <a:gd name="T32" fmla="*/ 76 w 83"/>
                <a:gd name="T33" fmla="*/ 20 h 82"/>
                <a:gd name="T34" fmla="*/ 75 w 83"/>
                <a:gd name="T35" fmla="*/ 15 h 82"/>
                <a:gd name="T36" fmla="*/ 71 w 83"/>
                <a:gd name="T37" fmla="*/ 11 h 82"/>
                <a:gd name="T38" fmla="*/ 68 w 83"/>
                <a:gd name="T39" fmla="*/ 8 h 82"/>
                <a:gd name="T40" fmla="*/ 63 w 83"/>
                <a:gd name="T41" fmla="*/ 6 h 82"/>
                <a:gd name="T42" fmla="*/ 54 w 83"/>
                <a:gd name="T43" fmla="*/ 0 h 82"/>
                <a:gd name="T44" fmla="*/ 21 w 83"/>
                <a:gd name="T45" fmla="*/ 5 h 82"/>
                <a:gd name="T46" fmla="*/ 21 w 83"/>
                <a:gd name="T47" fmla="*/ 5 h 82"/>
                <a:gd name="T48" fmla="*/ 17 w 83"/>
                <a:gd name="T49" fmla="*/ 8 h 82"/>
                <a:gd name="T50" fmla="*/ 14 w 83"/>
                <a:gd name="T51" fmla="*/ 11 h 82"/>
                <a:gd name="T52" fmla="*/ 4 w 83"/>
                <a:gd name="T53" fmla="*/ 21 h 82"/>
                <a:gd name="T54" fmla="*/ 2 w 83"/>
                <a:gd name="T55" fmla="*/ 27 h 82"/>
                <a:gd name="T56" fmla="*/ 21 w 83"/>
                <a:gd name="T57" fmla="*/ 42 h 82"/>
                <a:gd name="T58" fmla="*/ 19 w 83"/>
                <a:gd name="T59" fmla="*/ 33 h 82"/>
                <a:gd name="T60" fmla="*/ 26 w 83"/>
                <a:gd name="T61" fmla="*/ 27 h 82"/>
                <a:gd name="T62" fmla="*/ 29 w 83"/>
                <a:gd name="T63" fmla="*/ 23 h 82"/>
                <a:gd name="T64" fmla="*/ 32 w 83"/>
                <a:gd name="T65" fmla="*/ 20 h 82"/>
                <a:gd name="T66" fmla="*/ 29 w 83"/>
                <a:gd name="T67" fmla="*/ 23 h 82"/>
                <a:gd name="T68" fmla="*/ 34 w 83"/>
                <a:gd name="T69" fmla="*/ 21 h 82"/>
                <a:gd name="T70" fmla="*/ 48 w 83"/>
                <a:gd name="T71" fmla="*/ 20 h 82"/>
                <a:gd name="T72" fmla="*/ 49 w 83"/>
                <a:gd name="T73" fmla="*/ 20 h 82"/>
                <a:gd name="T74" fmla="*/ 54 w 83"/>
                <a:gd name="T75" fmla="*/ 21 h 82"/>
                <a:gd name="T76" fmla="*/ 58 w 83"/>
                <a:gd name="T77" fmla="*/ 25 h 82"/>
                <a:gd name="T78" fmla="*/ 61 w 83"/>
                <a:gd name="T79" fmla="*/ 28 h 82"/>
                <a:gd name="T80" fmla="*/ 63 w 83"/>
                <a:gd name="T81" fmla="*/ 33 h 82"/>
                <a:gd name="T82" fmla="*/ 63 w 83"/>
                <a:gd name="T83" fmla="*/ 35 h 82"/>
                <a:gd name="T84" fmla="*/ 75 w 83"/>
                <a:gd name="T85" fmla="*/ 32 h 82"/>
                <a:gd name="T86" fmla="*/ 61 w 83"/>
                <a:gd name="T87" fmla="*/ 48 h 82"/>
                <a:gd name="T88" fmla="*/ 59 w 83"/>
                <a:gd name="T89" fmla="*/ 53 h 82"/>
                <a:gd name="T90" fmla="*/ 63 w 83"/>
                <a:gd name="T91" fmla="*/ 50 h 82"/>
                <a:gd name="T92" fmla="*/ 59 w 83"/>
                <a:gd name="T93" fmla="*/ 53 h 82"/>
                <a:gd name="T94" fmla="*/ 56 w 83"/>
                <a:gd name="T95" fmla="*/ 57 h 82"/>
                <a:gd name="T96" fmla="*/ 49 w 83"/>
                <a:gd name="T97" fmla="*/ 64 h 82"/>
                <a:gd name="T98" fmla="*/ 36 w 83"/>
                <a:gd name="T99" fmla="*/ 65 h 82"/>
                <a:gd name="T100" fmla="*/ 44 w 83"/>
                <a:gd name="T101" fmla="*/ 62 h 82"/>
                <a:gd name="T102" fmla="*/ 34 w 83"/>
                <a:gd name="T103" fmla="*/ 64 h 82"/>
                <a:gd name="T104" fmla="*/ 27 w 83"/>
                <a:gd name="T105" fmla="*/ 57 h 82"/>
                <a:gd name="T106" fmla="*/ 24 w 83"/>
                <a:gd name="T107" fmla="*/ 53 h 82"/>
                <a:gd name="T108" fmla="*/ 21 w 83"/>
                <a:gd name="T109" fmla="*/ 50 h 82"/>
                <a:gd name="T110" fmla="*/ 24 w 83"/>
                <a:gd name="T111" fmla="*/ 53 h 82"/>
                <a:gd name="T112" fmla="*/ 22 w 83"/>
                <a:gd name="T113" fmla="*/ 48 h 82"/>
                <a:gd name="T114" fmla="*/ 0 w 83"/>
                <a:gd name="T115" fmla="*/ 42 h 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82"/>
                <a:gd name="T176" fmla="*/ 83 w 83"/>
                <a:gd name="T177" fmla="*/ 82 h 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82">
                  <a:moveTo>
                    <a:pt x="0" y="42"/>
                  </a:moveTo>
                  <a:lnTo>
                    <a:pt x="0" y="53"/>
                  </a:lnTo>
                  <a:lnTo>
                    <a:pt x="2" y="55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4" y="60"/>
                  </a:lnTo>
                  <a:lnTo>
                    <a:pt x="5" y="62"/>
                  </a:lnTo>
                  <a:lnTo>
                    <a:pt x="9" y="67"/>
                  </a:lnTo>
                  <a:lnTo>
                    <a:pt x="14" y="70"/>
                  </a:lnTo>
                  <a:lnTo>
                    <a:pt x="9" y="65"/>
                  </a:lnTo>
                  <a:lnTo>
                    <a:pt x="12" y="70"/>
                  </a:lnTo>
                  <a:lnTo>
                    <a:pt x="17" y="74"/>
                  </a:lnTo>
                  <a:lnTo>
                    <a:pt x="12" y="69"/>
                  </a:lnTo>
                  <a:lnTo>
                    <a:pt x="16" y="74"/>
                  </a:lnTo>
                  <a:lnTo>
                    <a:pt x="21" y="77"/>
                  </a:lnTo>
                  <a:lnTo>
                    <a:pt x="22" y="79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7" y="80"/>
                  </a:lnTo>
                  <a:lnTo>
                    <a:pt x="29" y="82"/>
                  </a:lnTo>
                  <a:lnTo>
                    <a:pt x="37" y="82"/>
                  </a:lnTo>
                  <a:lnTo>
                    <a:pt x="36" y="80"/>
                  </a:lnTo>
                  <a:lnTo>
                    <a:pt x="53" y="74"/>
                  </a:lnTo>
                  <a:lnTo>
                    <a:pt x="49" y="79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3" y="77"/>
                  </a:lnTo>
                  <a:lnTo>
                    <a:pt x="63" y="75"/>
                  </a:lnTo>
                  <a:lnTo>
                    <a:pt x="61" y="79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71" y="69"/>
                  </a:lnTo>
                  <a:lnTo>
                    <a:pt x="66" y="74"/>
                  </a:lnTo>
                  <a:lnTo>
                    <a:pt x="71" y="70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75" y="67"/>
                  </a:lnTo>
                  <a:lnTo>
                    <a:pt x="78" y="62"/>
                  </a:lnTo>
                  <a:lnTo>
                    <a:pt x="80" y="60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0" y="48"/>
                  </a:lnTo>
                  <a:lnTo>
                    <a:pt x="75" y="52"/>
                  </a:lnTo>
                  <a:lnTo>
                    <a:pt x="81" y="35"/>
                  </a:lnTo>
                  <a:lnTo>
                    <a:pt x="83" y="37"/>
                  </a:lnTo>
                  <a:lnTo>
                    <a:pt x="83" y="28"/>
                  </a:lnTo>
                  <a:lnTo>
                    <a:pt x="81" y="27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5" y="15"/>
                  </a:lnTo>
                  <a:lnTo>
                    <a:pt x="69" y="11"/>
                  </a:lnTo>
                  <a:lnTo>
                    <a:pt x="75" y="16"/>
                  </a:lnTo>
                  <a:lnTo>
                    <a:pt x="71" y="11"/>
                  </a:lnTo>
                  <a:lnTo>
                    <a:pt x="66" y="8"/>
                  </a:lnTo>
                  <a:lnTo>
                    <a:pt x="71" y="13"/>
                  </a:lnTo>
                  <a:lnTo>
                    <a:pt x="68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6" y="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12" y="11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21" y="42"/>
                  </a:lnTo>
                  <a:lnTo>
                    <a:pt x="21" y="35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2" y="28"/>
                  </a:lnTo>
                  <a:lnTo>
                    <a:pt x="21" y="32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4" y="28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6" y="20"/>
                  </a:lnTo>
                  <a:lnTo>
                    <a:pt x="43" y="20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4" y="23"/>
                  </a:lnTo>
                  <a:lnTo>
                    <a:pt x="56" y="25"/>
                  </a:lnTo>
                  <a:lnTo>
                    <a:pt x="54" y="21"/>
                  </a:lnTo>
                  <a:lnTo>
                    <a:pt x="51" y="20"/>
                  </a:lnTo>
                  <a:lnTo>
                    <a:pt x="59" y="28"/>
                  </a:lnTo>
                  <a:lnTo>
                    <a:pt x="58" y="25"/>
                  </a:lnTo>
                  <a:lnTo>
                    <a:pt x="54" y="23"/>
                  </a:lnTo>
                  <a:lnTo>
                    <a:pt x="63" y="32"/>
                  </a:lnTo>
                  <a:lnTo>
                    <a:pt x="61" y="28"/>
                  </a:lnTo>
                  <a:lnTo>
                    <a:pt x="58" y="27"/>
                  </a:lnTo>
                  <a:lnTo>
                    <a:pt x="59" y="28"/>
                  </a:lnTo>
                  <a:lnTo>
                    <a:pt x="63" y="33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63" y="35"/>
                  </a:lnTo>
                  <a:lnTo>
                    <a:pt x="63" y="43"/>
                  </a:lnTo>
                  <a:lnTo>
                    <a:pt x="68" y="48"/>
                  </a:lnTo>
                  <a:lnTo>
                    <a:pt x="75" y="32"/>
                  </a:lnTo>
                  <a:lnTo>
                    <a:pt x="66" y="35"/>
                  </a:lnTo>
                  <a:lnTo>
                    <a:pt x="63" y="47"/>
                  </a:lnTo>
                  <a:lnTo>
                    <a:pt x="61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59" y="53"/>
                  </a:lnTo>
                  <a:lnTo>
                    <a:pt x="58" y="55"/>
                  </a:lnTo>
                  <a:lnTo>
                    <a:pt x="61" y="53"/>
                  </a:lnTo>
                  <a:lnTo>
                    <a:pt x="63" y="50"/>
                  </a:lnTo>
                  <a:lnTo>
                    <a:pt x="54" y="59"/>
                  </a:lnTo>
                  <a:lnTo>
                    <a:pt x="58" y="57"/>
                  </a:lnTo>
                  <a:lnTo>
                    <a:pt x="59" y="53"/>
                  </a:lnTo>
                  <a:lnTo>
                    <a:pt x="51" y="62"/>
                  </a:lnTo>
                  <a:lnTo>
                    <a:pt x="54" y="60"/>
                  </a:lnTo>
                  <a:lnTo>
                    <a:pt x="56" y="57"/>
                  </a:lnTo>
                  <a:lnTo>
                    <a:pt x="54" y="59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8" y="62"/>
                  </a:lnTo>
                  <a:lnTo>
                    <a:pt x="36" y="65"/>
                  </a:lnTo>
                  <a:lnTo>
                    <a:pt x="32" y="74"/>
                  </a:lnTo>
                  <a:lnTo>
                    <a:pt x="49" y="67"/>
                  </a:lnTo>
                  <a:lnTo>
                    <a:pt x="44" y="62"/>
                  </a:lnTo>
                  <a:lnTo>
                    <a:pt x="36" y="62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4" y="62"/>
                  </a:lnTo>
                  <a:lnTo>
                    <a:pt x="29" y="59"/>
                  </a:lnTo>
                  <a:lnTo>
                    <a:pt x="27" y="57"/>
                  </a:lnTo>
                  <a:lnTo>
                    <a:pt x="29" y="60"/>
                  </a:lnTo>
                  <a:lnTo>
                    <a:pt x="32" y="62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9" y="59"/>
                  </a:lnTo>
                  <a:lnTo>
                    <a:pt x="21" y="50"/>
                  </a:lnTo>
                  <a:lnTo>
                    <a:pt x="22" y="53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2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2" name="Rectangle 42"/>
            <p:cNvSpPr>
              <a:spLocks noChangeArrowheads="1"/>
            </p:cNvSpPr>
            <p:nvPr/>
          </p:nvSpPr>
          <p:spPr bwMode="auto">
            <a:xfrm>
              <a:off x="5109" y="991"/>
              <a:ext cx="14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Q</a:t>
              </a:r>
              <a:endParaRPr lang="en-US" sz="2400" b="1" i="1" baseline="-25000"/>
            </a:p>
          </p:txBody>
        </p:sp>
        <p:sp>
          <p:nvSpPr>
            <p:cNvPr id="23983" name="Freeform 43"/>
            <p:cNvSpPr>
              <a:spLocks/>
            </p:cNvSpPr>
            <p:nvPr/>
          </p:nvSpPr>
          <p:spPr bwMode="auto">
            <a:xfrm>
              <a:off x="4041" y="1707"/>
              <a:ext cx="66" cy="162"/>
            </a:xfrm>
            <a:custGeom>
              <a:avLst/>
              <a:gdLst>
                <a:gd name="T0" fmla="*/ 45 w 66"/>
                <a:gd name="T1" fmla="*/ 155 h 162"/>
                <a:gd name="T2" fmla="*/ 49 w 66"/>
                <a:gd name="T3" fmla="*/ 160 h 162"/>
                <a:gd name="T4" fmla="*/ 54 w 66"/>
                <a:gd name="T5" fmla="*/ 162 h 162"/>
                <a:gd name="T6" fmla="*/ 61 w 66"/>
                <a:gd name="T7" fmla="*/ 160 h 162"/>
                <a:gd name="T8" fmla="*/ 64 w 66"/>
                <a:gd name="T9" fmla="*/ 157 h 162"/>
                <a:gd name="T10" fmla="*/ 66 w 66"/>
                <a:gd name="T11" fmla="*/ 149 h 162"/>
                <a:gd name="T12" fmla="*/ 64 w 66"/>
                <a:gd name="T13" fmla="*/ 135 h 162"/>
                <a:gd name="T14" fmla="*/ 62 w 66"/>
                <a:gd name="T15" fmla="*/ 120 h 162"/>
                <a:gd name="T16" fmla="*/ 61 w 66"/>
                <a:gd name="T17" fmla="*/ 112 h 162"/>
                <a:gd name="T18" fmla="*/ 59 w 66"/>
                <a:gd name="T19" fmla="*/ 101 h 162"/>
                <a:gd name="T20" fmla="*/ 57 w 66"/>
                <a:gd name="T21" fmla="*/ 93 h 162"/>
                <a:gd name="T22" fmla="*/ 52 w 66"/>
                <a:gd name="T23" fmla="*/ 80 h 162"/>
                <a:gd name="T24" fmla="*/ 49 w 66"/>
                <a:gd name="T25" fmla="*/ 64 h 162"/>
                <a:gd name="T26" fmla="*/ 45 w 66"/>
                <a:gd name="T27" fmla="*/ 56 h 162"/>
                <a:gd name="T28" fmla="*/ 42 w 66"/>
                <a:gd name="T29" fmla="*/ 48 h 162"/>
                <a:gd name="T30" fmla="*/ 37 w 66"/>
                <a:gd name="T31" fmla="*/ 37 h 162"/>
                <a:gd name="T32" fmla="*/ 34 w 66"/>
                <a:gd name="T33" fmla="*/ 31 h 162"/>
                <a:gd name="T34" fmla="*/ 27 w 66"/>
                <a:gd name="T35" fmla="*/ 19 h 162"/>
                <a:gd name="T36" fmla="*/ 20 w 66"/>
                <a:gd name="T37" fmla="*/ 7 h 162"/>
                <a:gd name="T38" fmla="*/ 15 w 66"/>
                <a:gd name="T39" fmla="*/ 2 h 162"/>
                <a:gd name="T40" fmla="*/ 7 w 66"/>
                <a:gd name="T41" fmla="*/ 0 h 162"/>
                <a:gd name="T42" fmla="*/ 2 w 66"/>
                <a:gd name="T43" fmla="*/ 5 h 162"/>
                <a:gd name="T44" fmla="*/ 0 w 66"/>
                <a:gd name="T45" fmla="*/ 14 h 162"/>
                <a:gd name="T46" fmla="*/ 3 w 66"/>
                <a:gd name="T47" fmla="*/ 21 h 162"/>
                <a:gd name="T48" fmla="*/ 7 w 66"/>
                <a:gd name="T49" fmla="*/ 26 h 162"/>
                <a:gd name="T50" fmla="*/ 13 w 66"/>
                <a:gd name="T51" fmla="*/ 36 h 162"/>
                <a:gd name="T52" fmla="*/ 17 w 66"/>
                <a:gd name="T53" fmla="*/ 44 h 162"/>
                <a:gd name="T54" fmla="*/ 20 w 66"/>
                <a:gd name="T55" fmla="*/ 51 h 162"/>
                <a:gd name="T56" fmla="*/ 23 w 66"/>
                <a:gd name="T57" fmla="*/ 59 h 162"/>
                <a:gd name="T58" fmla="*/ 27 w 66"/>
                <a:gd name="T59" fmla="*/ 68 h 162"/>
                <a:gd name="T60" fmla="*/ 30 w 66"/>
                <a:gd name="T61" fmla="*/ 76 h 162"/>
                <a:gd name="T62" fmla="*/ 32 w 66"/>
                <a:gd name="T63" fmla="*/ 83 h 162"/>
                <a:gd name="T64" fmla="*/ 37 w 66"/>
                <a:gd name="T65" fmla="*/ 96 h 162"/>
                <a:gd name="T66" fmla="*/ 39 w 66"/>
                <a:gd name="T67" fmla="*/ 105 h 162"/>
                <a:gd name="T68" fmla="*/ 40 w 66"/>
                <a:gd name="T69" fmla="*/ 115 h 162"/>
                <a:gd name="T70" fmla="*/ 42 w 66"/>
                <a:gd name="T71" fmla="*/ 123 h 162"/>
                <a:gd name="T72" fmla="*/ 44 w 66"/>
                <a:gd name="T73" fmla="*/ 138 h 162"/>
                <a:gd name="T74" fmla="*/ 45 w 66"/>
                <a:gd name="T75" fmla="*/ 155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62"/>
                <a:gd name="T116" fmla="*/ 66 w 66"/>
                <a:gd name="T117" fmla="*/ 162 h 1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62">
                  <a:moveTo>
                    <a:pt x="45" y="152"/>
                  </a:moveTo>
                  <a:lnTo>
                    <a:pt x="45" y="155"/>
                  </a:lnTo>
                  <a:lnTo>
                    <a:pt x="47" y="157"/>
                  </a:lnTo>
                  <a:lnTo>
                    <a:pt x="49" y="160"/>
                  </a:lnTo>
                  <a:lnTo>
                    <a:pt x="50" y="160"/>
                  </a:lnTo>
                  <a:lnTo>
                    <a:pt x="54" y="162"/>
                  </a:lnTo>
                  <a:lnTo>
                    <a:pt x="59" y="162"/>
                  </a:lnTo>
                  <a:lnTo>
                    <a:pt x="61" y="160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6" y="154"/>
                  </a:lnTo>
                  <a:lnTo>
                    <a:pt x="66" y="149"/>
                  </a:lnTo>
                  <a:lnTo>
                    <a:pt x="64" y="145"/>
                  </a:lnTo>
                  <a:lnTo>
                    <a:pt x="64" y="135"/>
                  </a:lnTo>
                  <a:lnTo>
                    <a:pt x="62" y="130"/>
                  </a:lnTo>
                  <a:lnTo>
                    <a:pt x="62" y="120"/>
                  </a:lnTo>
                  <a:lnTo>
                    <a:pt x="61" y="115"/>
                  </a:lnTo>
                  <a:lnTo>
                    <a:pt x="61" y="112"/>
                  </a:lnTo>
                  <a:lnTo>
                    <a:pt x="59" y="106"/>
                  </a:lnTo>
                  <a:lnTo>
                    <a:pt x="59" y="101"/>
                  </a:lnTo>
                  <a:lnTo>
                    <a:pt x="57" y="96"/>
                  </a:lnTo>
                  <a:lnTo>
                    <a:pt x="57" y="93"/>
                  </a:lnTo>
                  <a:lnTo>
                    <a:pt x="54" y="81"/>
                  </a:lnTo>
                  <a:lnTo>
                    <a:pt x="52" y="80"/>
                  </a:lnTo>
                  <a:lnTo>
                    <a:pt x="52" y="74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5" y="56"/>
                  </a:lnTo>
                  <a:lnTo>
                    <a:pt x="44" y="53"/>
                  </a:lnTo>
                  <a:lnTo>
                    <a:pt x="42" y="48"/>
                  </a:lnTo>
                  <a:lnTo>
                    <a:pt x="40" y="44"/>
                  </a:lnTo>
                  <a:lnTo>
                    <a:pt x="37" y="37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3" y="12"/>
                  </a:lnTo>
                  <a:lnTo>
                    <a:pt x="20" y="7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3" y="21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0" y="31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2" y="54"/>
                  </a:lnTo>
                  <a:lnTo>
                    <a:pt x="23" y="59"/>
                  </a:lnTo>
                  <a:lnTo>
                    <a:pt x="25" y="63"/>
                  </a:lnTo>
                  <a:lnTo>
                    <a:pt x="27" y="68"/>
                  </a:lnTo>
                  <a:lnTo>
                    <a:pt x="29" y="71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4" y="88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39" y="105"/>
                  </a:lnTo>
                  <a:lnTo>
                    <a:pt x="39" y="110"/>
                  </a:lnTo>
                  <a:lnTo>
                    <a:pt x="40" y="115"/>
                  </a:lnTo>
                  <a:lnTo>
                    <a:pt x="40" y="118"/>
                  </a:lnTo>
                  <a:lnTo>
                    <a:pt x="42" y="123"/>
                  </a:lnTo>
                  <a:lnTo>
                    <a:pt x="42" y="133"/>
                  </a:lnTo>
                  <a:lnTo>
                    <a:pt x="44" y="138"/>
                  </a:lnTo>
                  <a:lnTo>
                    <a:pt x="44" y="149"/>
                  </a:lnTo>
                  <a:lnTo>
                    <a:pt x="45" y="155"/>
                  </a:lnTo>
                  <a:lnTo>
                    <a:pt x="45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4" name="Freeform 44"/>
            <p:cNvSpPr>
              <a:spLocks/>
            </p:cNvSpPr>
            <p:nvPr/>
          </p:nvSpPr>
          <p:spPr bwMode="auto">
            <a:xfrm>
              <a:off x="4048" y="1709"/>
              <a:ext cx="350" cy="155"/>
            </a:xfrm>
            <a:custGeom>
              <a:avLst/>
              <a:gdLst>
                <a:gd name="T0" fmla="*/ 335 w 350"/>
                <a:gd name="T1" fmla="*/ 153 h 155"/>
                <a:gd name="T2" fmla="*/ 342 w 350"/>
                <a:gd name="T3" fmla="*/ 155 h 155"/>
                <a:gd name="T4" fmla="*/ 347 w 350"/>
                <a:gd name="T5" fmla="*/ 153 h 155"/>
                <a:gd name="T6" fmla="*/ 350 w 350"/>
                <a:gd name="T7" fmla="*/ 148 h 155"/>
                <a:gd name="T8" fmla="*/ 348 w 350"/>
                <a:gd name="T9" fmla="*/ 140 h 155"/>
                <a:gd name="T10" fmla="*/ 347 w 350"/>
                <a:gd name="T11" fmla="*/ 138 h 155"/>
                <a:gd name="T12" fmla="*/ 325 w 350"/>
                <a:gd name="T13" fmla="*/ 115 h 155"/>
                <a:gd name="T14" fmla="*/ 281 w 350"/>
                <a:gd name="T15" fmla="*/ 81 h 155"/>
                <a:gd name="T16" fmla="*/ 262 w 350"/>
                <a:gd name="T17" fmla="*/ 69 h 155"/>
                <a:gd name="T18" fmla="*/ 244 w 350"/>
                <a:gd name="T19" fmla="*/ 57 h 155"/>
                <a:gd name="T20" fmla="*/ 200 w 350"/>
                <a:gd name="T21" fmla="*/ 37 h 155"/>
                <a:gd name="T22" fmla="*/ 180 w 350"/>
                <a:gd name="T23" fmla="*/ 29 h 155"/>
                <a:gd name="T24" fmla="*/ 146 w 350"/>
                <a:gd name="T25" fmla="*/ 19 h 155"/>
                <a:gd name="T26" fmla="*/ 97 w 350"/>
                <a:gd name="T27" fmla="*/ 8 h 155"/>
                <a:gd name="T28" fmla="*/ 70 w 350"/>
                <a:gd name="T29" fmla="*/ 3 h 155"/>
                <a:gd name="T30" fmla="*/ 48 w 350"/>
                <a:gd name="T31" fmla="*/ 2 h 155"/>
                <a:gd name="T32" fmla="*/ 8 w 350"/>
                <a:gd name="T33" fmla="*/ 0 h 155"/>
                <a:gd name="T34" fmla="*/ 1 w 350"/>
                <a:gd name="T35" fmla="*/ 5 h 155"/>
                <a:gd name="T36" fmla="*/ 0 w 350"/>
                <a:gd name="T37" fmla="*/ 12 h 155"/>
                <a:gd name="T38" fmla="*/ 5 w 350"/>
                <a:gd name="T39" fmla="*/ 19 h 155"/>
                <a:gd name="T40" fmla="*/ 10 w 350"/>
                <a:gd name="T41" fmla="*/ 20 h 155"/>
                <a:gd name="T42" fmla="*/ 45 w 350"/>
                <a:gd name="T43" fmla="*/ 22 h 155"/>
                <a:gd name="T44" fmla="*/ 70 w 350"/>
                <a:gd name="T45" fmla="*/ 24 h 155"/>
                <a:gd name="T46" fmla="*/ 94 w 350"/>
                <a:gd name="T47" fmla="*/ 29 h 155"/>
                <a:gd name="T48" fmla="*/ 139 w 350"/>
                <a:gd name="T49" fmla="*/ 39 h 155"/>
                <a:gd name="T50" fmla="*/ 173 w 350"/>
                <a:gd name="T51" fmla="*/ 49 h 155"/>
                <a:gd name="T52" fmla="*/ 193 w 350"/>
                <a:gd name="T53" fmla="*/ 57 h 155"/>
                <a:gd name="T54" fmla="*/ 234 w 350"/>
                <a:gd name="T55" fmla="*/ 74 h 155"/>
                <a:gd name="T56" fmla="*/ 252 w 350"/>
                <a:gd name="T57" fmla="*/ 86 h 155"/>
                <a:gd name="T58" fmla="*/ 271 w 350"/>
                <a:gd name="T59" fmla="*/ 98 h 155"/>
                <a:gd name="T60" fmla="*/ 311 w 350"/>
                <a:gd name="T61" fmla="*/ 128 h 155"/>
                <a:gd name="T62" fmla="*/ 333 w 350"/>
                <a:gd name="T63" fmla="*/ 15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155"/>
                <a:gd name="T98" fmla="*/ 350 w 350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155">
                  <a:moveTo>
                    <a:pt x="331" y="152"/>
                  </a:moveTo>
                  <a:lnTo>
                    <a:pt x="335" y="153"/>
                  </a:lnTo>
                  <a:lnTo>
                    <a:pt x="337" y="155"/>
                  </a:lnTo>
                  <a:lnTo>
                    <a:pt x="342" y="155"/>
                  </a:lnTo>
                  <a:lnTo>
                    <a:pt x="345" y="153"/>
                  </a:lnTo>
                  <a:lnTo>
                    <a:pt x="347" y="153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3"/>
                  </a:lnTo>
                  <a:lnTo>
                    <a:pt x="348" y="140"/>
                  </a:lnTo>
                  <a:lnTo>
                    <a:pt x="348" y="138"/>
                  </a:lnTo>
                  <a:lnTo>
                    <a:pt x="347" y="138"/>
                  </a:lnTo>
                  <a:lnTo>
                    <a:pt x="331" y="123"/>
                  </a:lnTo>
                  <a:lnTo>
                    <a:pt x="325" y="115"/>
                  </a:lnTo>
                  <a:lnTo>
                    <a:pt x="289" y="86"/>
                  </a:lnTo>
                  <a:lnTo>
                    <a:pt x="281" y="81"/>
                  </a:lnTo>
                  <a:lnTo>
                    <a:pt x="273" y="74"/>
                  </a:lnTo>
                  <a:lnTo>
                    <a:pt x="262" y="69"/>
                  </a:lnTo>
                  <a:lnTo>
                    <a:pt x="252" y="62"/>
                  </a:lnTo>
                  <a:lnTo>
                    <a:pt x="244" y="57"/>
                  </a:lnTo>
                  <a:lnTo>
                    <a:pt x="212" y="40"/>
                  </a:lnTo>
                  <a:lnTo>
                    <a:pt x="200" y="37"/>
                  </a:lnTo>
                  <a:lnTo>
                    <a:pt x="190" y="32"/>
                  </a:lnTo>
                  <a:lnTo>
                    <a:pt x="180" y="29"/>
                  </a:lnTo>
                  <a:lnTo>
                    <a:pt x="156" y="22"/>
                  </a:lnTo>
                  <a:lnTo>
                    <a:pt x="146" y="19"/>
                  </a:lnTo>
                  <a:lnTo>
                    <a:pt x="121" y="12"/>
                  </a:lnTo>
                  <a:lnTo>
                    <a:pt x="97" y="8"/>
                  </a:lnTo>
                  <a:lnTo>
                    <a:pt x="86" y="5"/>
                  </a:lnTo>
                  <a:lnTo>
                    <a:pt x="70" y="3"/>
                  </a:lnTo>
                  <a:lnTo>
                    <a:pt x="59" y="3"/>
                  </a:lnTo>
                  <a:lnTo>
                    <a:pt x="48" y="2"/>
                  </a:lnTo>
                  <a:lnTo>
                    <a:pt x="3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33" y="20"/>
                  </a:lnTo>
                  <a:lnTo>
                    <a:pt x="45" y="22"/>
                  </a:lnTo>
                  <a:lnTo>
                    <a:pt x="59" y="24"/>
                  </a:lnTo>
                  <a:lnTo>
                    <a:pt x="70" y="24"/>
                  </a:lnTo>
                  <a:lnTo>
                    <a:pt x="82" y="25"/>
                  </a:lnTo>
                  <a:lnTo>
                    <a:pt x="94" y="29"/>
                  </a:lnTo>
                  <a:lnTo>
                    <a:pt x="118" y="32"/>
                  </a:lnTo>
                  <a:lnTo>
                    <a:pt x="139" y="39"/>
                  </a:lnTo>
                  <a:lnTo>
                    <a:pt x="150" y="42"/>
                  </a:lnTo>
                  <a:lnTo>
                    <a:pt x="173" y="49"/>
                  </a:lnTo>
                  <a:lnTo>
                    <a:pt x="183" y="52"/>
                  </a:lnTo>
                  <a:lnTo>
                    <a:pt x="193" y="57"/>
                  </a:lnTo>
                  <a:lnTo>
                    <a:pt x="205" y="61"/>
                  </a:lnTo>
                  <a:lnTo>
                    <a:pt x="234" y="74"/>
                  </a:lnTo>
                  <a:lnTo>
                    <a:pt x="242" y="79"/>
                  </a:lnTo>
                  <a:lnTo>
                    <a:pt x="252" y="86"/>
                  </a:lnTo>
                  <a:lnTo>
                    <a:pt x="262" y="91"/>
                  </a:lnTo>
                  <a:lnTo>
                    <a:pt x="271" y="98"/>
                  </a:lnTo>
                  <a:lnTo>
                    <a:pt x="279" y="103"/>
                  </a:lnTo>
                  <a:lnTo>
                    <a:pt x="311" y="128"/>
                  </a:lnTo>
                  <a:lnTo>
                    <a:pt x="318" y="136"/>
                  </a:lnTo>
                  <a:lnTo>
                    <a:pt x="333" y="152"/>
                  </a:lnTo>
                  <a:lnTo>
                    <a:pt x="33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5" name="Freeform 45"/>
            <p:cNvSpPr>
              <a:spLocks/>
            </p:cNvSpPr>
            <p:nvPr/>
          </p:nvSpPr>
          <p:spPr bwMode="auto">
            <a:xfrm>
              <a:off x="4048" y="1856"/>
              <a:ext cx="65" cy="161"/>
            </a:xfrm>
            <a:custGeom>
              <a:avLst/>
              <a:gdLst>
                <a:gd name="T0" fmla="*/ 65 w 65"/>
                <a:gd name="T1" fmla="*/ 8 h 161"/>
                <a:gd name="T2" fmla="*/ 64 w 65"/>
                <a:gd name="T3" fmla="*/ 3 h 161"/>
                <a:gd name="T4" fmla="*/ 59 w 65"/>
                <a:gd name="T5" fmla="*/ 0 h 161"/>
                <a:gd name="T6" fmla="*/ 50 w 65"/>
                <a:gd name="T7" fmla="*/ 1 h 161"/>
                <a:gd name="T8" fmla="*/ 47 w 65"/>
                <a:gd name="T9" fmla="*/ 5 h 161"/>
                <a:gd name="T10" fmla="*/ 45 w 65"/>
                <a:gd name="T11" fmla="*/ 10 h 161"/>
                <a:gd name="T12" fmla="*/ 43 w 65"/>
                <a:gd name="T13" fmla="*/ 11 h 161"/>
                <a:gd name="T14" fmla="*/ 42 w 65"/>
                <a:gd name="T15" fmla="*/ 27 h 161"/>
                <a:gd name="T16" fmla="*/ 40 w 65"/>
                <a:gd name="T17" fmla="*/ 40 h 161"/>
                <a:gd name="T18" fmla="*/ 38 w 65"/>
                <a:gd name="T19" fmla="*/ 48 h 161"/>
                <a:gd name="T20" fmla="*/ 37 w 65"/>
                <a:gd name="T21" fmla="*/ 59 h 161"/>
                <a:gd name="T22" fmla="*/ 33 w 65"/>
                <a:gd name="T23" fmla="*/ 67 h 161"/>
                <a:gd name="T24" fmla="*/ 30 w 65"/>
                <a:gd name="T25" fmla="*/ 79 h 161"/>
                <a:gd name="T26" fmla="*/ 25 w 65"/>
                <a:gd name="T27" fmla="*/ 92 h 161"/>
                <a:gd name="T28" fmla="*/ 22 w 65"/>
                <a:gd name="T29" fmla="*/ 101 h 161"/>
                <a:gd name="T30" fmla="*/ 16 w 65"/>
                <a:gd name="T31" fmla="*/ 114 h 161"/>
                <a:gd name="T32" fmla="*/ 13 w 65"/>
                <a:gd name="T33" fmla="*/ 119 h 161"/>
                <a:gd name="T34" fmla="*/ 8 w 65"/>
                <a:gd name="T35" fmla="*/ 131 h 161"/>
                <a:gd name="T36" fmla="*/ 1 w 65"/>
                <a:gd name="T37" fmla="*/ 143 h 161"/>
                <a:gd name="T38" fmla="*/ 1 w 65"/>
                <a:gd name="T39" fmla="*/ 146 h 161"/>
                <a:gd name="T40" fmla="*/ 0 w 65"/>
                <a:gd name="T41" fmla="*/ 153 h 161"/>
                <a:gd name="T42" fmla="*/ 5 w 65"/>
                <a:gd name="T43" fmla="*/ 160 h 161"/>
                <a:gd name="T44" fmla="*/ 11 w 65"/>
                <a:gd name="T45" fmla="*/ 161 h 161"/>
                <a:gd name="T46" fmla="*/ 18 w 65"/>
                <a:gd name="T47" fmla="*/ 156 h 161"/>
                <a:gd name="T48" fmla="*/ 22 w 65"/>
                <a:gd name="T49" fmla="*/ 150 h 161"/>
                <a:gd name="T50" fmla="*/ 25 w 65"/>
                <a:gd name="T51" fmla="*/ 143 h 161"/>
                <a:gd name="T52" fmla="*/ 30 w 65"/>
                <a:gd name="T53" fmla="*/ 133 h 161"/>
                <a:gd name="T54" fmla="*/ 37 w 65"/>
                <a:gd name="T55" fmla="*/ 121 h 161"/>
                <a:gd name="T56" fmla="*/ 42 w 65"/>
                <a:gd name="T57" fmla="*/ 107 h 161"/>
                <a:gd name="T58" fmla="*/ 45 w 65"/>
                <a:gd name="T59" fmla="*/ 99 h 161"/>
                <a:gd name="T60" fmla="*/ 50 w 65"/>
                <a:gd name="T61" fmla="*/ 86 h 161"/>
                <a:gd name="T62" fmla="*/ 54 w 65"/>
                <a:gd name="T63" fmla="*/ 75 h 161"/>
                <a:gd name="T64" fmla="*/ 55 w 65"/>
                <a:gd name="T65" fmla="*/ 69 h 161"/>
                <a:gd name="T66" fmla="*/ 57 w 65"/>
                <a:gd name="T67" fmla="*/ 57 h 161"/>
                <a:gd name="T68" fmla="*/ 60 w 65"/>
                <a:gd name="T69" fmla="*/ 48 h 161"/>
                <a:gd name="T70" fmla="*/ 62 w 65"/>
                <a:gd name="T71" fmla="*/ 38 h 161"/>
                <a:gd name="T72" fmla="*/ 64 w 65"/>
                <a:gd name="T73" fmla="*/ 25 h 161"/>
                <a:gd name="T74" fmla="*/ 65 w 65"/>
                <a:gd name="T75" fmla="*/ 10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161"/>
                <a:gd name="T116" fmla="*/ 65 w 65"/>
                <a:gd name="T117" fmla="*/ 161 h 1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161">
                  <a:moveTo>
                    <a:pt x="65" y="10"/>
                  </a:moveTo>
                  <a:lnTo>
                    <a:pt x="65" y="8"/>
                  </a:lnTo>
                  <a:lnTo>
                    <a:pt x="64" y="5"/>
                  </a:lnTo>
                  <a:lnTo>
                    <a:pt x="64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5" y="10"/>
                  </a:lnTo>
                  <a:lnTo>
                    <a:pt x="47" y="5"/>
                  </a:lnTo>
                  <a:lnTo>
                    <a:pt x="43" y="11"/>
                  </a:lnTo>
                  <a:lnTo>
                    <a:pt x="43" y="21"/>
                  </a:lnTo>
                  <a:lnTo>
                    <a:pt x="42" y="27"/>
                  </a:lnTo>
                  <a:lnTo>
                    <a:pt x="42" y="35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38" y="48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5" y="62"/>
                  </a:lnTo>
                  <a:lnTo>
                    <a:pt x="33" y="67"/>
                  </a:lnTo>
                  <a:lnTo>
                    <a:pt x="33" y="72"/>
                  </a:lnTo>
                  <a:lnTo>
                    <a:pt x="30" y="79"/>
                  </a:lnTo>
                  <a:lnTo>
                    <a:pt x="27" y="89"/>
                  </a:lnTo>
                  <a:lnTo>
                    <a:pt x="25" y="92"/>
                  </a:lnTo>
                  <a:lnTo>
                    <a:pt x="23" y="97"/>
                  </a:lnTo>
                  <a:lnTo>
                    <a:pt x="22" y="101"/>
                  </a:lnTo>
                  <a:lnTo>
                    <a:pt x="18" y="111"/>
                  </a:lnTo>
                  <a:lnTo>
                    <a:pt x="16" y="114"/>
                  </a:lnTo>
                  <a:lnTo>
                    <a:pt x="16" y="118"/>
                  </a:lnTo>
                  <a:lnTo>
                    <a:pt x="13" y="119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8" y="133"/>
                  </a:lnTo>
                  <a:lnTo>
                    <a:pt x="1" y="143"/>
                  </a:lnTo>
                  <a:lnTo>
                    <a:pt x="0" y="148"/>
                  </a:lnTo>
                  <a:lnTo>
                    <a:pt x="1" y="146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1" y="156"/>
                  </a:lnTo>
                  <a:lnTo>
                    <a:pt x="5" y="160"/>
                  </a:lnTo>
                  <a:lnTo>
                    <a:pt x="6" y="161"/>
                  </a:lnTo>
                  <a:lnTo>
                    <a:pt x="11" y="161"/>
                  </a:lnTo>
                  <a:lnTo>
                    <a:pt x="15" y="160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5" y="143"/>
                  </a:lnTo>
                  <a:lnTo>
                    <a:pt x="28" y="138"/>
                  </a:lnTo>
                  <a:lnTo>
                    <a:pt x="30" y="133"/>
                  </a:lnTo>
                  <a:lnTo>
                    <a:pt x="33" y="128"/>
                  </a:lnTo>
                  <a:lnTo>
                    <a:pt x="37" y="121"/>
                  </a:lnTo>
                  <a:lnTo>
                    <a:pt x="38" y="118"/>
                  </a:lnTo>
                  <a:lnTo>
                    <a:pt x="42" y="107"/>
                  </a:lnTo>
                  <a:lnTo>
                    <a:pt x="43" y="104"/>
                  </a:lnTo>
                  <a:lnTo>
                    <a:pt x="45" y="99"/>
                  </a:lnTo>
                  <a:lnTo>
                    <a:pt x="47" y="96"/>
                  </a:lnTo>
                  <a:lnTo>
                    <a:pt x="50" y="86"/>
                  </a:lnTo>
                  <a:lnTo>
                    <a:pt x="52" y="82"/>
                  </a:lnTo>
                  <a:lnTo>
                    <a:pt x="54" y="75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7" y="62"/>
                  </a:lnTo>
                  <a:lnTo>
                    <a:pt x="57" y="57"/>
                  </a:lnTo>
                  <a:lnTo>
                    <a:pt x="59" y="55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5"/>
                  </a:lnTo>
                  <a:lnTo>
                    <a:pt x="64" y="15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6" name="Freeform 46"/>
            <p:cNvSpPr>
              <a:spLocks/>
            </p:cNvSpPr>
            <p:nvPr/>
          </p:nvSpPr>
          <p:spPr bwMode="auto">
            <a:xfrm>
              <a:off x="4056" y="1859"/>
              <a:ext cx="350" cy="153"/>
            </a:xfrm>
            <a:custGeom>
              <a:avLst/>
              <a:gdLst>
                <a:gd name="T0" fmla="*/ 349 w 350"/>
                <a:gd name="T1" fmla="*/ 15 h 153"/>
                <a:gd name="T2" fmla="*/ 350 w 350"/>
                <a:gd name="T3" fmla="*/ 7 h 153"/>
                <a:gd name="T4" fmla="*/ 345 w 350"/>
                <a:gd name="T5" fmla="*/ 2 h 153"/>
                <a:gd name="T6" fmla="*/ 337 w 350"/>
                <a:gd name="T7" fmla="*/ 0 h 153"/>
                <a:gd name="T8" fmla="*/ 334 w 350"/>
                <a:gd name="T9" fmla="*/ 2 h 153"/>
                <a:gd name="T10" fmla="*/ 318 w 350"/>
                <a:gd name="T11" fmla="*/ 17 h 153"/>
                <a:gd name="T12" fmla="*/ 303 w 350"/>
                <a:gd name="T13" fmla="*/ 32 h 153"/>
                <a:gd name="T14" fmla="*/ 288 w 350"/>
                <a:gd name="T15" fmla="*/ 42 h 153"/>
                <a:gd name="T16" fmla="*/ 270 w 350"/>
                <a:gd name="T17" fmla="*/ 56 h 153"/>
                <a:gd name="T18" fmla="*/ 251 w 350"/>
                <a:gd name="T19" fmla="*/ 67 h 153"/>
                <a:gd name="T20" fmla="*/ 204 w 350"/>
                <a:gd name="T21" fmla="*/ 91 h 153"/>
                <a:gd name="T22" fmla="*/ 182 w 350"/>
                <a:gd name="T23" fmla="*/ 99 h 153"/>
                <a:gd name="T24" fmla="*/ 160 w 350"/>
                <a:gd name="T25" fmla="*/ 106 h 153"/>
                <a:gd name="T26" fmla="*/ 116 w 350"/>
                <a:gd name="T27" fmla="*/ 120 h 153"/>
                <a:gd name="T28" fmla="*/ 81 w 350"/>
                <a:gd name="T29" fmla="*/ 126 h 153"/>
                <a:gd name="T30" fmla="*/ 47 w 350"/>
                <a:gd name="T31" fmla="*/ 130 h 153"/>
                <a:gd name="T32" fmla="*/ 22 w 350"/>
                <a:gd name="T33" fmla="*/ 131 h 153"/>
                <a:gd name="T34" fmla="*/ 10 w 350"/>
                <a:gd name="T35" fmla="*/ 133 h 153"/>
                <a:gd name="T36" fmla="*/ 3 w 350"/>
                <a:gd name="T37" fmla="*/ 136 h 153"/>
                <a:gd name="T38" fmla="*/ 0 w 350"/>
                <a:gd name="T39" fmla="*/ 141 h 153"/>
                <a:gd name="T40" fmla="*/ 3 w 350"/>
                <a:gd name="T41" fmla="*/ 150 h 153"/>
                <a:gd name="T42" fmla="*/ 8 w 350"/>
                <a:gd name="T43" fmla="*/ 153 h 153"/>
                <a:gd name="T44" fmla="*/ 12 w 350"/>
                <a:gd name="T45" fmla="*/ 153 h 153"/>
                <a:gd name="T46" fmla="*/ 34 w 350"/>
                <a:gd name="T47" fmla="*/ 152 h 153"/>
                <a:gd name="T48" fmla="*/ 59 w 350"/>
                <a:gd name="T49" fmla="*/ 150 h 153"/>
                <a:gd name="T50" fmla="*/ 96 w 350"/>
                <a:gd name="T51" fmla="*/ 143 h 153"/>
                <a:gd name="T52" fmla="*/ 157 w 350"/>
                <a:gd name="T53" fmla="*/ 130 h 153"/>
                <a:gd name="T54" fmla="*/ 179 w 350"/>
                <a:gd name="T55" fmla="*/ 123 h 153"/>
                <a:gd name="T56" fmla="*/ 201 w 350"/>
                <a:gd name="T57" fmla="*/ 115 h 153"/>
                <a:gd name="T58" fmla="*/ 253 w 350"/>
                <a:gd name="T59" fmla="*/ 89 h 153"/>
                <a:gd name="T60" fmla="*/ 271 w 350"/>
                <a:gd name="T61" fmla="*/ 77 h 153"/>
                <a:gd name="T62" fmla="*/ 291 w 350"/>
                <a:gd name="T63" fmla="*/ 66 h 153"/>
                <a:gd name="T64" fmla="*/ 307 w 350"/>
                <a:gd name="T65" fmla="*/ 54 h 153"/>
                <a:gd name="T66" fmla="*/ 323 w 350"/>
                <a:gd name="T67" fmla="*/ 37 h 153"/>
                <a:gd name="T68" fmla="*/ 339 w 350"/>
                <a:gd name="T69" fmla="*/ 24 h 153"/>
                <a:gd name="T70" fmla="*/ 347 w 350"/>
                <a:gd name="T71" fmla="*/ 1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153"/>
                <a:gd name="T110" fmla="*/ 350 w 350"/>
                <a:gd name="T111" fmla="*/ 153 h 1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153">
                  <a:moveTo>
                    <a:pt x="347" y="17"/>
                  </a:moveTo>
                  <a:lnTo>
                    <a:pt x="349" y="15"/>
                  </a:lnTo>
                  <a:lnTo>
                    <a:pt x="350" y="12"/>
                  </a:lnTo>
                  <a:lnTo>
                    <a:pt x="350" y="7"/>
                  </a:lnTo>
                  <a:lnTo>
                    <a:pt x="347" y="3"/>
                  </a:lnTo>
                  <a:lnTo>
                    <a:pt x="345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4" y="3"/>
                  </a:lnTo>
                  <a:lnTo>
                    <a:pt x="334" y="2"/>
                  </a:lnTo>
                  <a:lnTo>
                    <a:pt x="325" y="10"/>
                  </a:lnTo>
                  <a:lnTo>
                    <a:pt x="318" y="17"/>
                  </a:lnTo>
                  <a:lnTo>
                    <a:pt x="310" y="24"/>
                  </a:lnTo>
                  <a:lnTo>
                    <a:pt x="303" y="32"/>
                  </a:lnTo>
                  <a:lnTo>
                    <a:pt x="297" y="37"/>
                  </a:lnTo>
                  <a:lnTo>
                    <a:pt x="288" y="42"/>
                  </a:lnTo>
                  <a:lnTo>
                    <a:pt x="278" y="49"/>
                  </a:lnTo>
                  <a:lnTo>
                    <a:pt x="270" y="56"/>
                  </a:lnTo>
                  <a:lnTo>
                    <a:pt x="261" y="61"/>
                  </a:lnTo>
                  <a:lnTo>
                    <a:pt x="251" y="67"/>
                  </a:lnTo>
                  <a:lnTo>
                    <a:pt x="243" y="72"/>
                  </a:lnTo>
                  <a:lnTo>
                    <a:pt x="204" y="91"/>
                  </a:lnTo>
                  <a:lnTo>
                    <a:pt x="194" y="94"/>
                  </a:lnTo>
                  <a:lnTo>
                    <a:pt x="182" y="99"/>
                  </a:lnTo>
                  <a:lnTo>
                    <a:pt x="172" y="103"/>
                  </a:lnTo>
                  <a:lnTo>
                    <a:pt x="160" y="106"/>
                  </a:lnTo>
                  <a:lnTo>
                    <a:pt x="150" y="109"/>
                  </a:lnTo>
                  <a:lnTo>
                    <a:pt x="116" y="120"/>
                  </a:lnTo>
                  <a:lnTo>
                    <a:pt x="93" y="123"/>
                  </a:lnTo>
                  <a:lnTo>
                    <a:pt x="81" y="126"/>
                  </a:lnTo>
                  <a:lnTo>
                    <a:pt x="59" y="130"/>
                  </a:lnTo>
                  <a:lnTo>
                    <a:pt x="47" y="130"/>
                  </a:lnTo>
                  <a:lnTo>
                    <a:pt x="34" y="131"/>
                  </a:lnTo>
                  <a:lnTo>
                    <a:pt x="22" y="131"/>
                  </a:lnTo>
                  <a:lnTo>
                    <a:pt x="8" y="133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3" y="136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3" y="150"/>
                  </a:lnTo>
                  <a:lnTo>
                    <a:pt x="5" y="152"/>
                  </a:lnTo>
                  <a:lnTo>
                    <a:pt x="8" y="153"/>
                  </a:lnTo>
                  <a:lnTo>
                    <a:pt x="10" y="153"/>
                  </a:lnTo>
                  <a:lnTo>
                    <a:pt x="12" y="153"/>
                  </a:lnTo>
                  <a:lnTo>
                    <a:pt x="22" y="152"/>
                  </a:lnTo>
                  <a:lnTo>
                    <a:pt x="34" y="152"/>
                  </a:lnTo>
                  <a:lnTo>
                    <a:pt x="47" y="150"/>
                  </a:lnTo>
                  <a:lnTo>
                    <a:pt x="59" y="150"/>
                  </a:lnTo>
                  <a:lnTo>
                    <a:pt x="84" y="147"/>
                  </a:lnTo>
                  <a:lnTo>
                    <a:pt x="96" y="143"/>
                  </a:lnTo>
                  <a:lnTo>
                    <a:pt x="120" y="140"/>
                  </a:lnTo>
                  <a:lnTo>
                    <a:pt x="157" y="130"/>
                  </a:lnTo>
                  <a:lnTo>
                    <a:pt x="167" y="126"/>
                  </a:lnTo>
                  <a:lnTo>
                    <a:pt x="179" y="123"/>
                  </a:lnTo>
                  <a:lnTo>
                    <a:pt x="189" y="120"/>
                  </a:lnTo>
                  <a:lnTo>
                    <a:pt x="201" y="115"/>
                  </a:lnTo>
                  <a:lnTo>
                    <a:pt x="211" y="111"/>
                  </a:lnTo>
                  <a:lnTo>
                    <a:pt x="253" y="89"/>
                  </a:lnTo>
                  <a:lnTo>
                    <a:pt x="261" y="84"/>
                  </a:lnTo>
                  <a:lnTo>
                    <a:pt x="271" y="77"/>
                  </a:lnTo>
                  <a:lnTo>
                    <a:pt x="280" y="72"/>
                  </a:lnTo>
                  <a:lnTo>
                    <a:pt x="291" y="66"/>
                  </a:lnTo>
                  <a:lnTo>
                    <a:pt x="298" y="59"/>
                  </a:lnTo>
                  <a:lnTo>
                    <a:pt x="307" y="54"/>
                  </a:lnTo>
                  <a:lnTo>
                    <a:pt x="317" y="45"/>
                  </a:lnTo>
                  <a:lnTo>
                    <a:pt x="323" y="37"/>
                  </a:lnTo>
                  <a:lnTo>
                    <a:pt x="332" y="30"/>
                  </a:lnTo>
                  <a:lnTo>
                    <a:pt x="339" y="24"/>
                  </a:lnTo>
                  <a:lnTo>
                    <a:pt x="347" y="18"/>
                  </a:lnTo>
                  <a:lnTo>
                    <a:pt x="34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7" name="Freeform 47"/>
            <p:cNvSpPr>
              <a:spLocks/>
            </p:cNvSpPr>
            <p:nvPr/>
          </p:nvSpPr>
          <p:spPr bwMode="auto">
            <a:xfrm>
              <a:off x="4374" y="1820"/>
              <a:ext cx="88" cy="88"/>
            </a:xfrm>
            <a:custGeom>
              <a:avLst/>
              <a:gdLst>
                <a:gd name="T0" fmla="*/ 2 w 88"/>
                <a:gd name="T1" fmla="*/ 59 h 88"/>
                <a:gd name="T2" fmla="*/ 7 w 88"/>
                <a:gd name="T3" fmla="*/ 69 h 88"/>
                <a:gd name="T4" fmla="*/ 9 w 88"/>
                <a:gd name="T5" fmla="*/ 71 h 88"/>
                <a:gd name="T6" fmla="*/ 19 w 88"/>
                <a:gd name="T7" fmla="*/ 81 h 88"/>
                <a:gd name="T8" fmla="*/ 22 w 88"/>
                <a:gd name="T9" fmla="*/ 84 h 88"/>
                <a:gd name="T10" fmla="*/ 29 w 88"/>
                <a:gd name="T11" fmla="*/ 86 h 88"/>
                <a:gd name="T12" fmla="*/ 51 w 88"/>
                <a:gd name="T13" fmla="*/ 86 h 88"/>
                <a:gd name="T14" fmla="*/ 59 w 88"/>
                <a:gd name="T15" fmla="*/ 86 h 88"/>
                <a:gd name="T16" fmla="*/ 70 w 88"/>
                <a:gd name="T17" fmla="*/ 81 h 88"/>
                <a:gd name="T18" fmla="*/ 70 w 88"/>
                <a:gd name="T19" fmla="*/ 81 h 88"/>
                <a:gd name="T20" fmla="*/ 80 w 88"/>
                <a:gd name="T21" fmla="*/ 71 h 88"/>
                <a:gd name="T22" fmla="*/ 76 w 88"/>
                <a:gd name="T23" fmla="*/ 73 h 88"/>
                <a:gd name="T24" fmla="*/ 86 w 88"/>
                <a:gd name="T25" fmla="*/ 61 h 88"/>
                <a:gd name="T26" fmla="*/ 88 w 88"/>
                <a:gd name="T27" fmla="*/ 49 h 88"/>
                <a:gd name="T28" fmla="*/ 88 w 88"/>
                <a:gd name="T29" fmla="*/ 31 h 88"/>
                <a:gd name="T30" fmla="*/ 85 w 88"/>
                <a:gd name="T31" fmla="*/ 25 h 88"/>
                <a:gd name="T32" fmla="*/ 78 w 88"/>
                <a:gd name="T33" fmla="*/ 17 h 88"/>
                <a:gd name="T34" fmla="*/ 76 w 88"/>
                <a:gd name="T35" fmla="*/ 12 h 88"/>
                <a:gd name="T36" fmla="*/ 70 w 88"/>
                <a:gd name="T37" fmla="*/ 9 h 88"/>
                <a:gd name="T38" fmla="*/ 63 w 88"/>
                <a:gd name="T39" fmla="*/ 2 h 88"/>
                <a:gd name="T40" fmla="*/ 31 w 88"/>
                <a:gd name="T41" fmla="*/ 0 h 88"/>
                <a:gd name="T42" fmla="*/ 24 w 88"/>
                <a:gd name="T43" fmla="*/ 4 h 88"/>
                <a:gd name="T44" fmla="*/ 12 w 88"/>
                <a:gd name="T45" fmla="*/ 12 h 88"/>
                <a:gd name="T46" fmla="*/ 4 w 88"/>
                <a:gd name="T47" fmla="*/ 24 h 88"/>
                <a:gd name="T48" fmla="*/ 0 w 88"/>
                <a:gd name="T49" fmla="*/ 31 h 88"/>
                <a:gd name="T50" fmla="*/ 21 w 88"/>
                <a:gd name="T51" fmla="*/ 37 h 88"/>
                <a:gd name="T52" fmla="*/ 24 w 88"/>
                <a:gd name="T53" fmla="*/ 31 h 88"/>
                <a:gd name="T54" fmla="*/ 26 w 88"/>
                <a:gd name="T55" fmla="*/ 25 h 88"/>
                <a:gd name="T56" fmla="*/ 31 w 88"/>
                <a:gd name="T57" fmla="*/ 24 h 88"/>
                <a:gd name="T58" fmla="*/ 38 w 88"/>
                <a:gd name="T59" fmla="*/ 20 h 88"/>
                <a:gd name="T60" fmla="*/ 53 w 88"/>
                <a:gd name="T61" fmla="*/ 22 h 88"/>
                <a:gd name="T62" fmla="*/ 56 w 88"/>
                <a:gd name="T63" fmla="*/ 20 h 88"/>
                <a:gd name="T64" fmla="*/ 64 w 88"/>
                <a:gd name="T65" fmla="*/ 29 h 88"/>
                <a:gd name="T66" fmla="*/ 61 w 88"/>
                <a:gd name="T67" fmla="*/ 25 h 88"/>
                <a:gd name="T68" fmla="*/ 64 w 88"/>
                <a:gd name="T69" fmla="*/ 29 h 88"/>
                <a:gd name="T70" fmla="*/ 66 w 88"/>
                <a:gd name="T71" fmla="*/ 36 h 88"/>
                <a:gd name="T72" fmla="*/ 71 w 88"/>
                <a:gd name="T73" fmla="*/ 49 h 88"/>
                <a:gd name="T74" fmla="*/ 68 w 88"/>
                <a:gd name="T75" fmla="*/ 51 h 88"/>
                <a:gd name="T76" fmla="*/ 64 w 88"/>
                <a:gd name="T77" fmla="*/ 56 h 88"/>
                <a:gd name="T78" fmla="*/ 61 w 88"/>
                <a:gd name="T79" fmla="*/ 61 h 88"/>
                <a:gd name="T80" fmla="*/ 63 w 88"/>
                <a:gd name="T81" fmla="*/ 63 h 88"/>
                <a:gd name="T82" fmla="*/ 61 w 88"/>
                <a:gd name="T83" fmla="*/ 61 h 88"/>
                <a:gd name="T84" fmla="*/ 56 w 88"/>
                <a:gd name="T85" fmla="*/ 64 h 88"/>
                <a:gd name="T86" fmla="*/ 51 w 88"/>
                <a:gd name="T87" fmla="*/ 68 h 88"/>
                <a:gd name="T88" fmla="*/ 49 w 88"/>
                <a:gd name="T89" fmla="*/ 71 h 88"/>
                <a:gd name="T90" fmla="*/ 36 w 88"/>
                <a:gd name="T91" fmla="*/ 66 h 88"/>
                <a:gd name="T92" fmla="*/ 29 w 88"/>
                <a:gd name="T93" fmla="*/ 64 h 88"/>
                <a:gd name="T94" fmla="*/ 26 w 88"/>
                <a:gd name="T95" fmla="*/ 61 h 88"/>
                <a:gd name="T96" fmla="*/ 29 w 88"/>
                <a:gd name="T97" fmla="*/ 64 h 88"/>
                <a:gd name="T98" fmla="*/ 21 w 88"/>
                <a:gd name="T99" fmla="*/ 56 h 88"/>
                <a:gd name="T100" fmla="*/ 22 w 88"/>
                <a:gd name="T101" fmla="*/ 52 h 88"/>
                <a:gd name="T102" fmla="*/ 0 w 88"/>
                <a:gd name="T103" fmla="*/ 44 h 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"/>
                <a:gd name="T157" fmla="*/ 0 h 88"/>
                <a:gd name="T158" fmla="*/ 88 w 88"/>
                <a:gd name="T159" fmla="*/ 88 h 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" h="88">
                  <a:moveTo>
                    <a:pt x="0" y="44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2" y="63"/>
                  </a:lnTo>
                  <a:lnTo>
                    <a:pt x="4" y="64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5" y="68"/>
                  </a:lnTo>
                  <a:lnTo>
                    <a:pt x="9" y="71"/>
                  </a:lnTo>
                  <a:lnTo>
                    <a:pt x="12" y="76"/>
                  </a:lnTo>
                  <a:lnTo>
                    <a:pt x="17" y="79"/>
                  </a:lnTo>
                  <a:lnTo>
                    <a:pt x="19" y="81"/>
                  </a:lnTo>
                  <a:lnTo>
                    <a:pt x="17" y="78"/>
                  </a:lnTo>
                  <a:lnTo>
                    <a:pt x="14" y="76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29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51" y="86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3" y="84"/>
                  </a:lnTo>
                  <a:lnTo>
                    <a:pt x="70" y="81"/>
                  </a:lnTo>
                  <a:lnTo>
                    <a:pt x="73" y="76"/>
                  </a:lnTo>
                  <a:lnTo>
                    <a:pt x="68" y="81"/>
                  </a:lnTo>
                  <a:lnTo>
                    <a:pt x="70" y="81"/>
                  </a:lnTo>
                  <a:lnTo>
                    <a:pt x="71" y="79"/>
                  </a:lnTo>
                  <a:lnTo>
                    <a:pt x="76" y="76"/>
                  </a:lnTo>
                  <a:lnTo>
                    <a:pt x="80" y="71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6" y="73"/>
                  </a:lnTo>
                  <a:lnTo>
                    <a:pt x="81" y="69"/>
                  </a:lnTo>
                  <a:lnTo>
                    <a:pt x="85" y="63"/>
                  </a:lnTo>
                  <a:lnTo>
                    <a:pt x="86" y="61"/>
                  </a:lnTo>
                  <a:lnTo>
                    <a:pt x="86" y="59"/>
                  </a:lnTo>
                  <a:lnTo>
                    <a:pt x="88" y="57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8" y="39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86" y="27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76" y="14"/>
                  </a:lnTo>
                  <a:lnTo>
                    <a:pt x="78" y="17"/>
                  </a:lnTo>
                  <a:lnTo>
                    <a:pt x="81" y="19"/>
                  </a:lnTo>
                  <a:lnTo>
                    <a:pt x="80" y="17"/>
                  </a:lnTo>
                  <a:lnTo>
                    <a:pt x="76" y="12"/>
                  </a:lnTo>
                  <a:lnTo>
                    <a:pt x="71" y="9"/>
                  </a:lnTo>
                  <a:lnTo>
                    <a:pt x="68" y="5"/>
                  </a:lnTo>
                  <a:lnTo>
                    <a:pt x="70" y="9"/>
                  </a:lnTo>
                  <a:lnTo>
                    <a:pt x="70" y="7"/>
                  </a:lnTo>
                  <a:lnTo>
                    <a:pt x="64" y="4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17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44"/>
                  </a:lnTo>
                  <a:lnTo>
                    <a:pt x="21" y="44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9" y="24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51" y="20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8" y="24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61" y="25"/>
                  </a:lnTo>
                  <a:lnTo>
                    <a:pt x="64" y="29"/>
                  </a:lnTo>
                  <a:lnTo>
                    <a:pt x="63" y="25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31"/>
                  </a:lnTo>
                  <a:lnTo>
                    <a:pt x="70" y="34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8" y="37"/>
                  </a:lnTo>
                  <a:lnTo>
                    <a:pt x="68" y="42"/>
                  </a:lnTo>
                  <a:lnTo>
                    <a:pt x="71" y="49"/>
                  </a:lnTo>
                  <a:lnTo>
                    <a:pt x="73" y="37"/>
                  </a:lnTo>
                  <a:lnTo>
                    <a:pt x="68" y="42"/>
                  </a:lnTo>
                  <a:lnTo>
                    <a:pt x="68" y="51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4" y="56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59" y="64"/>
                  </a:lnTo>
                  <a:lnTo>
                    <a:pt x="63" y="63"/>
                  </a:lnTo>
                  <a:lnTo>
                    <a:pt x="64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3" y="69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43" y="68"/>
                  </a:lnTo>
                  <a:lnTo>
                    <a:pt x="38" y="73"/>
                  </a:lnTo>
                  <a:lnTo>
                    <a:pt x="49" y="71"/>
                  </a:lnTo>
                  <a:lnTo>
                    <a:pt x="43" y="68"/>
                  </a:lnTo>
                  <a:lnTo>
                    <a:pt x="38" y="68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2" y="64"/>
                  </a:lnTo>
                  <a:lnTo>
                    <a:pt x="29" y="64"/>
                  </a:lnTo>
                  <a:lnTo>
                    <a:pt x="34" y="69"/>
                  </a:lnTo>
                  <a:lnTo>
                    <a:pt x="31" y="64"/>
                  </a:lnTo>
                  <a:lnTo>
                    <a:pt x="26" y="61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29" y="64"/>
                  </a:lnTo>
                  <a:lnTo>
                    <a:pt x="26" y="61"/>
                  </a:lnTo>
                  <a:lnTo>
                    <a:pt x="22" y="56"/>
                  </a:lnTo>
                  <a:lnTo>
                    <a:pt x="21" y="56"/>
                  </a:lnTo>
                  <a:lnTo>
                    <a:pt x="24" y="57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988" name="Group 48"/>
            <p:cNvGrpSpPr>
              <a:grpSpLocks/>
            </p:cNvGrpSpPr>
            <p:nvPr/>
          </p:nvGrpSpPr>
          <p:grpSpPr bwMode="auto">
            <a:xfrm>
              <a:off x="5144" y="1781"/>
              <a:ext cx="176" cy="230"/>
              <a:chOff x="5144" y="1781"/>
              <a:chExt cx="176" cy="230"/>
            </a:xfrm>
          </p:grpSpPr>
          <p:sp>
            <p:nvSpPr>
              <p:cNvPr id="23989" name="Rectangle 49"/>
              <p:cNvSpPr>
                <a:spLocks noChangeArrowheads="1"/>
              </p:cNvSpPr>
              <p:nvPr/>
            </p:nvSpPr>
            <p:spPr bwMode="auto">
              <a:xfrm>
                <a:off x="5171" y="1781"/>
                <a:ext cx="14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Q</a:t>
                </a:r>
                <a:endParaRPr lang="en-US" sz="2400" b="1" i="1" baseline="-25000"/>
              </a:p>
            </p:txBody>
          </p:sp>
          <p:sp>
            <p:nvSpPr>
              <p:cNvPr id="23990" name="Line 50"/>
              <p:cNvSpPr>
                <a:spLocks noChangeShapeType="1"/>
              </p:cNvSpPr>
              <p:nvPr/>
            </p:nvSpPr>
            <p:spPr bwMode="auto">
              <a:xfrm>
                <a:off x="5144" y="1800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572" name="Group 51"/>
          <p:cNvGrpSpPr>
            <a:grpSpLocks/>
          </p:cNvGrpSpPr>
          <p:nvPr/>
        </p:nvGrpSpPr>
        <p:grpSpPr bwMode="auto">
          <a:xfrm>
            <a:off x="2474913" y="3390900"/>
            <a:ext cx="6673850" cy="2733675"/>
            <a:chOff x="1480" y="2136"/>
            <a:chExt cx="4204" cy="1722"/>
          </a:xfrm>
        </p:grpSpPr>
        <p:grpSp>
          <p:nvGrpSpPr>
            <p:cNvPr id="23597" name="Group 52"/>
            <p:cNvGrpSpPr>
              <a:grpSpLocks/>
            </p:cNvGrpSpPr>
            <p:nvPr/>
          </p:nvGrpSpPr>
          <p:grpSpPr bwMode="auto">
            <a:xfrm>
              <a:off x="1955" y="2160"/>
              <a:ext cx="3625" cy="1067"/>
              <a:chOff x="1955" y="2160"/>
              <a:chExt cx="3625" cy="1067"/>
            </a:xfrm>
          </p:grpSpPr>
          <p:sp>
            <p:nvSpPr>
              <p:cNvPr id="23759" name="Rectangle 53"/>
              <p:cNvSpPr>
                <a:spLocks noChangeArrowheads="1"/>
              </p:cNvSpPr>
              <p:nvPr/>
            </p:nvSpPr>
            <p:spPr bwMode="auto">
              <a:xfrm>
                <a:off x="2093" y="2177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S</a:t>
                </a:r>
                <a:endParaRPr lang="en-US" sz="3200" i="1" baseline="-25000"/>
              </a:p>
            </p:txBody>
          </p:sp>
          <p:sp>
            <p:nvSpPr>
              <p:cNvPr id="23760" name="Rectangle 54"/>
              <p:cNvSpPr>
                <a:spLocks noChangeArrowheads="1"/>
              </p:cNvSpPr>
              <p:nvPr/>
            </p:nvSpPr>
            <p:spPr bwMode="auto">
              <a:xfrm>
                <a:off x="2497" y="2177"/>
                <a:ext cx="12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R</a:t>
                </a:r>
                <a:endParaRPr lang="en-US" sz="3200" i="1" baseline="-25000"/>
              </a:p>
            </p:txBody>
          </p:sp>
          <p:sp>
            <p:nvSpPr>
              <p:cNvPr id="23761" name="Rectangle 55"/>
              <p:cNvSpPr>
                <a:spLocks noChangeArrowheads="1"/>
              </p:cNvSpPr>
              <p:nvPr/>
            </p:nvSpPr>
            <p:spPr bwMode="auto">
              <a:xfrm>
                <a:off x="2837" y="217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Q</a:t>
                </a:r>
                <a:endParaRPr lang="en-US" sz="3200" i="1" baseline="-25000"/>
              </a:p>
            </p:txBody>
          </p:sp>
          <p:sp>
            <p:nvSpPr>
              <p:cNvPr id="23762" name="Rectangle 56"/>
              <p:cNvSpPr>
                <a:spLocks noChangeArrowheads="1"/>
              </p:cNvSpPr>
              <p:nvPr/>
            </p:nvSpPr>
            <p:spPr bwMode="auto">
              <a:xfrm>
                <a:off x="3151" y="217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Q</a:t>
                </a:r>
                <a:endParaRPr lang="en-US" sz="3200" i="1" baseline="-25000"/>
              </a:p>
            </p:txBody>
          </p:sp>
          <p:sp>
            <p:nvSpPr>
              <p:cNvPr id="23763" name="Rectangle 57"/>
              <p:cNvSpPr>
                <a:spLocks noChangeArrowheads="1"/>
              </p:cNvSpPr>
              <p:nvPr/>
            </p:nvSpPr>
            <p:spPr bwMode="auto">
              <a:xfrm>
                <a:off x="3423" y="2177"/>
                <a:ext cx="74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Comment</a:t>
                </a:r>
                <a:endParaRPr lang="en-US" sz="3200" i="1" baseline="-25000"/>
              </a:p>
            </p:txBody>
          </p:sp>
          <p:sp>
            <p:nvSpPr>
              <p:cNvPr id="23764" name="Rectangle 58"/>
              <p:cNvSpPr>
                <a:spLocks noChangeArrowheads="1"/>
              </p:cNvSpPr>
              <p:nvPr/>
            </p:nvSpPr>
            <p:spPr bwMode="auto">
              <a:xfrm>
                <a:off x="1955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5" name="Line 59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6" name="Line 60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7" name="Rectangle 61"/>
              <p:cNvSpPr>
                <a:spLocks noChangeArrowheads="1"/>
              </p:cNvSpPr>
              <p:nvPr/>
            </p:nvSpPr>
            <p:spPr bwMode="auto">
              <a:xfrm>
                <a:off x="1955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8" name="Line 62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9" name="Line 63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0" name="Rectangle 64"/>
              <p:cNvSpPr>
                <a:spLocks noChangeArrowheads="1"/>
              </p:cNvSpPr>
              <p:nvPr/>
            </p:nvSpPr>
            <p:spPr bwMode="auto">
              <a:xfrm>
                <a:off x="1966" y="2160"/>
                <a:ext cx="38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1" name="Line 65"/>
              <p:cNvSpPr>
                <a:spLocks noChangeShapeType="1"/>
              </p:cNvSpPr>
              <p:nvPr/>
            </p:nvSpPr>
            <p:spPr bwMode="auto">
              <a:xfrm>
                <a:off x="1966" y="2160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2" name="Rectangle 66"/>
              <p:cNvSpPr>
                <a:spLocks noChangeArrowheads="1"/>
              </p:cNvSpPr>
              <p:nvPr/>
            </p:nvSpPr>
            <p:spPr bwMode="auto">
              <a:xfrm>
                <a:off x="2355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3" name="Line 67"/>
              <p:cNvSpPr>
                <a:spLocks noChangeShapeType="1"/>
              </p:cNvSpPr>
              <p:nvPr/>
            </p:nvSpPr>
            <p:spPr bwMode="auto">
              <a:xfrm>
                <a:off x="2355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4" name="Line 68"/>
              <p:cNvSpPr>
                <a:spLocks noChangeShapeType="1"/>
              </p:cNvSpPr>
              <p:nvPr/>
            </p:nvSpPr>
            <p:spPr bwMode="auto">
              <a:xfrm>
                <a:off x="2355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5" name="Rectangle 69"/>
              <p:cNvSpPr>
                <a:spLocks noChangeArrowheads="1"/>
              </p:cNvSpPr>
              <p:nvPr/>
            </p:nvSpPr>
            <p:spPr bwMode="auto">
              <a:xfrm>
                <a:off x="2366" y="2160"/>
                <a:ext cx="37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6" name="Line 70"/>
              <p:cNvSpPr>
                <a:spLocks noChangeShapeType="1"/>
              </p:cNvSpPr>
              <p:nvPr/>
            </p:nvSpPr>
            <p:spPr bwMode="auto">
              <a:xfrm>
                <a:off x="2366" y="2160"/>
                <a:ext cx="3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7" name="Rectangle 71"/>
              <p:cNvSpPr>
                <a:spLocks noChangeArrowheads="1"/>
              </p:cNvSpPr>
              <p:nvPr/>
            </p:nvSpPr>
            <p:spPr bwMode="auto">
              <a:xfrm>
                <a:off x="2738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8" name="Line 72"/>
              <p:cNvSpPr>
                <a:spLocks noChangeShapeType="1"/>
              </p:cNvSpPr>
              <p:nvPr/>
            </p:nvSpPr>
            <p:spPr bwMode="auto">
              <a:xfrm>
                <a:off x="2738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9" name="Line 73"/>
              <p:cNvSpPr>
                <a:spLocks noChangeShapeType="1"/>
              </p:cNvSpPr>
              <p:nvPr/>
            </p:nvSpPr>
            <p:spPr bwMode="auto">
              <a:xfrm>
                <a:off x="2738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0" name="Rectangle 74"/>
              <p:cNvSpPr>
                <a:spLocks noChangeArrowheads="1"/>
              </p:cNvSpPr>
              <p:nvPr/>
            </p:nvSpPr>
            <p:spPr bwMode="auto">
              <a:xfrm>
                <a:off x="2749" y="2160"/>
                <a:ext cx="3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1" name="Line 75"/>
              <p:cNvSpPr>
                <a:spLocks noChangeShapeType="1"/>
              </p:cNvSpPr>
              <p:nvPr/>
            </p:nvSpPr>
            <p:spPr bwMode="auto">
              <a:xfrm>
                <a:off x="2749" y="2160"/>
                <a:ext cx="3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2" name="Rectangle 76"/>
              <p:cNvSpPr>
                <a:spLocks noChangeArrowheads="1"/>
              </p:cNvSpPr>
              <p:nvPr/>
            </p:nvSpPr>
            <p:spPr bwMode="auto">
              <a:xfrm>
                <a:off x="3078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3" name="Line 77"/>
              <p:cNvSpPr>
                <a:spLocks noChangeShapeType="1"/>
              </p:cNvSpPr>
              <p:nvPr/>
            </p:nvSpPr>
            <p:spPr bwMode="auto">
              <a:xfrm>
                <a:off x="3078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4" name="Line 78"/>
              <p:cNvSpPr>
                <a:spLocks noChangeShapeType="1"/>
              </p:cNvSpPr>
              <p:nvPr/>
            </p:nvSpPr>
            <p:spPr bwMode="auto">
              <a:xfrm>
                <a:off x="3078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5" name="Rectangle 79"/>
              <p:cNvSpPr>
                <a:spLocks noChangeArrowheads="1"/>
              </p:cNvSpPr>
              <p:nvPr/>
            </p:nvSpPr>
            <p:spPr bwMode="auto">
              <a:xfrm>
                <a:off x="3089" y="2160"/>
                <a:ext cx="3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6" name="Line 80"/>
              <p:cNvSpPr>
                <a:spLocks noChangeShapeType="1"/>
              </p:cNvSpPr>
              <p:nvPr/>
            </p:nvSpPr>
            <p:spPr bwMode="auto">
              <a:xfrm>
                <a:off x="3089" y="2160"/>
                <a:ext cx="3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7" name="Rectangle 81"/>
              <p:cNvSpPr>
                <a:spLocks noChangeArrowheads="1"/>
              </p:cNvSpPr>
              <p:nvPr/>
            </p:nvSpPr>
            <p:spPr bwMode="auto">
              <a:xfrm>
                <a:off x="3418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8" name="Line 82"/>
              <p:cNvSpPr>
                <a:spLocks noChangeShapeType="1"/>
              </p:cNvSpPr>
              <p:nvPr/>
            </p:nvSpPr>
            <p:spPr bwMode="auto">
              <a:xfrm>
                <a:off x="3418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9" name="Line 83"/>
              <p:cNvSpPr>
                <a:spLocks noChangeShapeType="1"/>
              </p:cNvSpPr>
              <p:nvPr/>
            </p:nvSpPr>
            <p:spPr bwMode="auto">
              <a:xfrm>
                <a:off x="3418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0" name="Rectangle 84"/>
              <p:cNvSpPr>
                <a:spLocks noChangeArrowheads="1"/>
              </p:cNvSpPr>
              <p:nvPr/>
            </p:nvSpPr>
            <p:spPr bwMode="auto">
              <a:xfrm>
                <a:off x="3429" y="2160"/>
                <a:ext cx="199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1" name="Line 85"/>
              <p:cNvSpPr>
                <a:spLocks noChangeShapeType="1"/>
              </p:cNvSpPr>
              <p:nvPr/>
            </p:nvSpPr>
            <p:spPr bwMode="auto">
              <a:xfrm>
                <a:off x="3429" y="2160"/>
                <a:ext cx="19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2" name="Rectangle 86"/>
              <p:cNvSpPr>
                <a:spLocks noChangeArrowheads="1"/>
              </p:cNvSpPr>
              <p:nvPr/>
            </p:nvSpPr>
            <p:spPr bwMode="auto">
              <a:xfrm>
                <a:off x="5421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3" name="Line 87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4" name="Line 88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5" name="Rectangle 89"/>
              <p:cNvSpPr>
                <a:spLocks noChangeArrowheads="1"/>
              </p:cNvSpPr>
              <p:nvPr/>
            </p:nvSpPr>
            <p:spPr bwMode="auto">
              <a:xfrm>
                <a:off x="5421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6" name="Line 90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7" name="Line 91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8" name="Rectangle 92"/>
              <p:cNvSpPr>
                <a:spLocks noChangeArrowheads="1"/>
              </p:cNvSpPr>
              <p:nvPr/>
            </p:nvSpPr>
            <p:spPr bwMode="auto">
              <a:xfrm>
                <a:off x="1955" y="2170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9" name="Line 93"/>
              <p:cNvSpPr>
                <a:spLocks noChangeShapeType="1"/>
              </p:cNvSpPr>
              <p:nvPr/>
            </p:nvSpPr>
            <p:spPr bwMode="auto">
              <a:xfrm>
                <a:off x="1955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0" name="Rectangle 94"/>
              <p:cNvSpPr>
                <a:spLocks noChangeArrowheads="1"/>
              </p:cNvSpPr>
              <p:nvPr/>
            </p:nvSpPr>
            <p:spPr bwMode="auto">
              <a:xfrm>
                <a:off x="2355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1" name="Line 95"/>
              <p:cNvSpPr>
                <a:spLocks noChangeShapeType="1"/>
              </p:cNvSpPr>
              <p:nvPr/>
            </p:nvSpPr>
            <p:spPr bwMode="auto">
              <a:xfrm>
                <a:off x="2355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2" name="Rectangle 96"/>
              <p:cNvSpPr>
                <a:spLocks noChangeArrowheads="1"/>
              </p:cNvSpPr>
              <p:nvPr/>
            </p:nvSpPr>
            <p:spPr bwMode="auto">
              <a:xfrm>
                <a:off x="2738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3" name="Line 97"/>
              <p:cNvSpPr>
                <a:spLocks noChangeShapeType="1"/>
              </p:cNvSpPr>
              <p:nvPr/>
            </p:nvSpPr>
            <p:spPr bwMode="auto">
              <a:xfrm>
                <a:off x="2738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4" name="Rectangle 98"/>
              <p:cNvSpPr>
                <a:spLocks noChangeArrowheads="1"/>
              </p:cNvSpPr>
              <p:nvPr/>
            </p:nvSpPr>
            <p:spPr bwMode="auto">
              <a:xfrm>
                <a:off x="3078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5" name="Line 99"/>
              <p:cNvSpPr>
                <a:spLocks noChangeShapeType="1"/>
              </p:cNvSpPr>
              <p:nvPr/>
            </p:nvSpPr>
            <p:spPr bwMode="auto">
              <a:xfrm>
                <a:off x="3078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6" name="Rectangle 100"/>
              <p:cNvSpPr>
                <a:spLocks noChangeArrowheads="1"/>
              </p:cNvSpPr>
              <p:nvPr/>
            </p:nvSpPr>
            <p:spPr bwMode="auto">
              <a:xfrm>
                <a:off x="3418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7" name="Line 101"/>
              <p:cNvSpPr>
                <a:spLocks noChangeShapeType="1"/>
              </p:cNvSpPr>
              <p:nvPr/>
            </p:nvSpPr>
            <p:spPr bwMode="auto">
              <a:xfrm>
                <a:off x="3418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8" name="Rectangle 102"/>
              <p:cNvSpPr>
                <a:spLocks noChangeArrowheads="1"/>
              </p:cNvSpPr>
              <p:nvPr/>
            </p:nvSpPr>
            <p:spPr bwMode="auto">
              <a:xfrm>
                <a:off x="5421" y="2170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9" name="Line 103"/>
              <p:cNvSpPr>
                <a:spLocks noChangeShapeType="1"/>
              </p:cNvSpPr>
              <p:nvPr/>
            </p:nvSpPr>
            <p:spPr bwMode="auto">
              <a:xfrm>
                <a:off x="5421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0" name="Rectangle 104"/>
              <p:cNvSpPr>
                <a:spLocks noChangeArrowheads="1"/>
              </p:cNvSpPr>
              <p:nvPr/>
            </p:nvSpPr>
            <p:spPr bwMode="auto">
              <a:xfrm>
                <a:off x="2113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1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3811" name="Rectangle 105"/>
              <p:cNvSpPr>
                <a:spLocks noChangeArrowheads="1"/>
              </p:cNvSpPr>
              <p:nvPr/>
            </p:nvSpPr>
            <p:spPr bwMode="auto">
              <a:xfrm>
                <a:off x="2502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1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3812" name="Rectangle 106"/>
              <p:cNvSpPr>
                <a:spLocks noChangeArrowheads="1"/>
              </p:cNvSpPr>
              <p:nvPr/>
            </p:nvSpPr>
            <p:spPr bwMode="auto">
              <a:xfrm>
                <a:off x="2863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?</a:t>
                </a:r>
                <a:endParaRPr lang="en-US" sz="3200" i="1" baseline="-25000"/>
              </a:p>
            </p:txBody>
          </p:sp>
          <p:sp>
            <p:nvSpPr>
              <p:cNvPr id="23813" name="Rectangle 107"/>
              <p:cNvSpPr>
                <a:spLocks noChangeArrowheads="1"/>
              </p:cNvSpPr>
              <p:nvPr/>
            </p:nvSpPr>
            <p:spPr bwMode="auto">
              <a:xfrm>
                <a:off x="3203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?</a:t>
                </a:r>
                <a:endParaRPr lang="en-US" sz="3200" i="1" baseline="-25000"/>
              </a:p>
            </p:txBody>
          </p:sp>
          <p:sp>
            <p:nvSpPr>
              <p:cNvPr id="23814" name="Rectangle 108"/>
              <p:cNvSpPr>
                <a:spLocks noChangeArrowheads="1"/>
              </p:cNvSpPr>
              <p:nvPr/>
            </p:nvSpPr>
            <p:spPr bwMode="auto">
              <a:xfrm>
                <a:off x="3423" y="2387"/>
                <a:ext cx="164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Stored state unknown</a:t>
                </a:r>
              </a:p>
            </p:txBody>
          </p:sp>
          <p:sp>
            <p:nvSpPr>
              <p:cNvPr id="23815" name="Rectangle 109"/>
              <p:cNvSpPr>
                <a:spLocks noChangeArrowheads="1"/>
              </p:cNvSpPr>
              <p:nvPr/>
            </p:nvSpPr>
            <p:spPr bwMode="auto">
              <a:xfrm>
                <a:off x="1955" y="2375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6" name="Line 110"/>
              <p:cNvSpPr>
                <a:spLocks noChangeShapeType="1"/>
              </p:cNvSpPr>
              <p:nvPr/>
            </p:nvSpPr>
            <p:spPr bwMode="auto">
              <a:xfrm>
                <a:off x="1955" y="237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7" name="Rectangle 111"/>
              <p:cNvSpPr>
                <a:spLocks noChangeArrowheads="1"/>
              </p:cNvSpPr>
              <p:nvPr/>
            </p:nvSpPr>
            <p:spPr bwMode="auto">
              <a:xfrm>
                <a:off x="1966" y="2375"/>
                <a:ext cx="38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8" name="Line 112"/>
              <p:cNvSpPr>
                <a:spLocks noChangeShapeType="1"/>
              </p:cNvSpPr>
              <p:nvPr/>
            </p:nvSpPr>
            <p:spPr bwMode="auto">
              <a:xfrm>
                <a:off x="1966" y="2375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9" name="Rectangle 113"/>
              <p:cNvSpPr>
                <a:spLocks noChangeArrowheads="1"/>
              </p:cNvSpPr>
              <p:nvPr/>
            </p:nvSpPr>
            <p:spPr bwMode="auto">
              <a:xfrm>
                <a:off x="2355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0" name="Line 114"/>
              <p:cNvSpPr>
                <a:spLocks noChangeShapeType="1"/>
              </p:cNvSpPr>
              <p:nvPr/>
            </p:nvSpPr>
            <p:spPr bwMode="auto">
              <a:xfrm>
                <a:off x="2355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1" name="Line 115"/>
              <p:cNvSpPr>
                <a:spLocks noChangeShapeType="1"/>
              </p:cNvSpPr>
              <p:nvPr/>
            </p:nvSpPr>
            <p:spPr bwMode="auto">
              <a:xfrm>
                <a:off x="2355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2" name="Rectangle 116"/>
              <p:cNvSpPr>
                <a:spLocks noChangeArrowheads="1"/>
              </p:cNvSpPr>
              <p:nvPr/>
            </p:nvSpPr>
            <p:spPr bwMode="auto">
              <a:xfrm>
                <a:off x="2360" y="2375"/>
                <a:ext cx="37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3" name="Line 117"/>
              <p:cNvSpPr>
                <a:spLocks noChangeShapeType="1"/>
              </p:cNvSpPr>
              <p:nvPr/>
            </p:nvSpPr>
            <p:spPr bwMode="auto">
              <a:xfrm>
                <a:off x="2360" y="2375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4" name="Rectangle 118"/>
              <p:cNvSpPr>
                <a:spLocks noChangeArrowheads="1"/>
              </p:cNvSpPr>
              <p:nvPr/>
            </p:nvSpPr>
            <p:spPr bwMode="auto">
              <a:xfrm>
                <a:off x="2738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5" name="Line 119"/>
              <p:cNvSpPr>
                <a:spLocks noChangeShapeType="1"/>
              </p:cNvSpPr>
              <p:nvPr/>
            </p:nvSpPr>
            <p:spPr bwMode="auto">
              <a:xfrm>
                <a:off x="2738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6" name="Line 120"/>
              <p:cNvSpPr>
                <a:spLocks noChangeShapeType="1"/>
              </p:cNvSpPr>
              <p:nvPr/>
            </p:nvSpPr>
            <p:spPr bwMode="auto">
              <a:xfrm>
                <a:off x="2738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7" name="Rectangle 121"/>
              <p:cNvSpPr>
                <a:spLocks noChangeArrowheads="1"/>
              </p:cNvSpPr>
              <p:nvPr/>
            </p:nvSpPr>
            <p:spPr bwMode="auto">
              <a:xfrm>
                <a:off x="2743" y="2375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8" name="Line 122"/>
              <p:cNvSpPr>
                <a:spLocks noChangeShapeType="1"/>
              </p:cNvSpPr>
              <p:nvPr/>
            </p:nvSpPr>
            <p:spPr bwMode="auto">
              <a:xfrm>
                <a:off x="2743" y="2375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9" name="Rectangle 123"/>
              <p:cNvSpPr>
                <a:spLocks noChangeArrowheads="1"/>
              </p:cNvSpPr>
              <p:nvPr/>
            </p:nvSpPr>
            <p:spPr bwMode="auto">
              <a:xfrm>
                <a:off x="3078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0" name="Line 124"/>
              <p:cNvSpPr>
                <a:spLocks noChangeShapeType="1"/>
              </p:cNvSpPr>
              <p:nvPr/>
            </p:nvSpPr>
            <p:spPr bwMode="auto">
              <a:xfrm>
                <a:off x="3078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1" name="Line 125"/>
              <p:cNvSpPr>
                <a:spLocks noChangeShapeType="1"/>
              </p:cNvSpPr>
              <p:nvPr/>
            </p:nvSpPr>
            <p:spPr bwMode="auto">
              <a:xfrm>
                <a:off x="3078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2" name="Rectangle 126"/>
              <p:cNvSpPr>
                <a:spLocks noChangeArrowheads="1"/>
              </p:cNvSpPr>
              <p:nvPr/>
            </p:nvSpPr>
            <p:spPr bwMode="auto">
              <a:xfrm>
                <a:off x="3083" y="2375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3" name="Line 127"/>
              <p:cNvSpPr>
                <a:spLocks noChangeShapeType="1"/>
              </p:cNvSpPr>
              <p:nvPr/>
            </p:nvSpPr>
            <p:spPr bwMode="auto">
              <a:xfrm>
                <a:off x="3083" y="2375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4" name="Rectangle 128"/>
              <p:cNvSpPr>
                <a:spLocks noChangeArrowheads="1"/>
              </p:cNvSpPr>
              <p:nvPr/>
            </p:nvSpPr>
            <p:spPr bwMode="auto">
              <a:xfrm>
                <a:off x="3418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5" name="Line 129"/>
              <p:cNvSpPr>
                <a:spLocks noChangeShapeType="1"/>
              </p:cNvSpPr>
              <p:nvPr/>
            </p:nvSpPr>
            <p:spPr bwMode="auto">
              <a:xfrm>
                <a:off x="3418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6" name="Line 130"/>
              <p:cNvSpPr>
                <a:spLocks noChangeShapeType="1"/>
              </p:cNvSpPr>
              <p:nvPr/>
            </p:nvSpPr>
            <p:spPr bwMode="auto">
              <a:xfrm>
                <a:off x="3418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7" name="Rectangle 131"/>
              <p:cNvSpPr>
                <a:spLocks noChangeArrowheads="1"/>
              </p:cNvSpPr>
              <p:nvPr/>
            </p:nvSpPr>
            <p:spPr bwMode="auto">
              <a:xfrm>
                <a:off x="3423" y="2375"/>
                <a:ext cx="199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8" name="Line 132"/>
              <p:cNvSpPr>
                <a:spLocks noChangeShapeType="1"/>
              </p:cNvSpPr>
              <p:nvPr/>
            </p:nvSpPr>
            <p:spPr bwMode="auto">
              <a:xfrm>
                <a:off x="3423" y="2375"/>
                <a:ext cx="19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9" name="Rectangle 133"/>
              <p:cNvSpPr>
                <a:spLocks noChangeArrowheads="1"/>
              </p:cNvSpPr>
              <p:nvPr/>
            </p:nvSpPr>
            <p:spPr bwMode="auto">
              <a:xfrm>
                <a:off x="5421" y="2375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0" name="Line 134"/>
              <p:cNvSpPr>
                <a:spLocks noChangeShapeType="1"/>
              </p:cNvSpPr>
              <p:nvPr/>
            </p:nvSpPr>
            <p:spPr bwMode="auto">
              <a:xfrm>
                <a:off x="5421" y="237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1" name="Rectangle 135"/>
              <p:cNvSpPr>
                <a:spLocks noChangeArrowheads="1"/>
              </p:cNvSpPr>
              <p:nvPr/>
            </p:nvSpPr>
            <p:spPr bwMode="auto">
              <a:xfrm>
                <a:off x="1955" y="238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2" name="Line 136"/>
              <p:cNvSpPr>
                <a:spLocks noChangeShapeType="1"/>
              </p:cNvSpPr>
              <p:nvPr/>
            </p:nvSpPr>
            <p:spPr bwMode="auto">
              <a:xfrm>
                <a:off x="1955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3" name="Rectangle 137"/>
              <p:cNvSpPr>
                <a:spLocks noChangeArrowheads="1"/>
              </p:cNvSpPr>
              <p:nvPr/>
            </p:nvSpPr>
            <p:spPr bwMode="auto">
              <a:xfrm>
                <a:off x="2355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4" name="Line 138"/>
              <p:cNvSpPr>
                <a:spLocks noChangeShapeType="1"/>
              </p:cNvSpPr>
              <p:nvPr/>
            </p:nvSpPr>
            <p:spPr bwMode="auto">
              <a:xfrm>
                <a:off x="2355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5" name="Rectangle 139"/>
              <p:cNvSpPr>
                <a:spLocks noChangeArrowheads="1"/>
              </p:cNvSpPr>
              <p:nvPr/>
            </p:nvSpPr>
            <p:spPr bwMode="auto">
              <a:xfrm>
                <a:off x="2738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6" name="Line 140"/>
              <p:cNvSpPr>
                <a:spLocks noChangeShapeType="1"/>
              </p:cNvSpPr>
              <p:nvPr/>
            </p:nvSpPr>
            <p:spPr bwMode="auto">
              <a:xfrm>
                <a:off x="2738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7" name="Rectangle 141"/>
              <p:cNvSpPr>
                <a:spLocks noChangeArrowheads="1"/>
              </p:cNvSpPr>
              <p:nvPr/>
            </p:nvSpPr>
            <p:spPr bwMode="auto">
              <a:xfrm>
                <a:off x="3078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8" name="Line 142"/>
              <p:cNvSpPr>
                <a:spLocks noChangeShapeType="1"/>
              </p:cNvSpPr>
              <p:nvPr/>
            </p:nvSpPr>
            <p:spPr bwMode="auto">
              <a:xfrm>
                <a:off x="3078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9" name="Rectangle 143"/>
              <p:cNvSpPr>
                <a:spLocks noChangeArrowheads="1"/>
              </p:cNvSpPr>
              <p:nvPr/>
            </p:nvSpPr>
            <p:spPr bwMode="auto">
              <a:xfrm>
                <a:off x="3418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0" name="Line 144"/>
              <p:cNvSpPr>
                <a:spLocks noChangeShapeType="1"/>
              </p:cNvSpPr>
              <p:nvPr/>
            </p:nvSpPr>
            <p:spPr bwMode="auto">
              <a:xfrm>
                <a:off x="3418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1" name="Rectangle 145"/>
              <p:cNvSpPr>
                <a:spLocks noChangeArrowheads="1"/>
              </p:cNvSpPr>
              <p:nvPr/>
            </p:nvSpPr>
            <p:spPr bwMode="auto">
              <a:xfrm>
                <a:off x="5421" y="238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2" name="Line 146"/>
              <p:cNvSpPr>
                <a:spLocks noChangeShapeType="1"/>
              </p:cNvSpPr>
              <p:nvPr/>
            </p:nvSpPr>
            <p:spPr bwMode="auto">
              <a:xfrm>
                <a:off x="5421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3" name="Rectangle 147"/>
              <p:cNvSpPr>
                <a:spLocks noChangeArrowheads="1"/>
              </p:cNvSpPr>
              <p:nvPr/>
            </p:nvSpPr>
            <p:spPr bwMode="auto">
              <a:xfrm>
                <a:off x="2113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66"/>
                    </a:solidFill>
                  </a:rPr>
                  <a:t>0</a:t>
                </a:r>
                <a:endParaRPr lang="en-US" sz="3200" i="1" baseline="-250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854" name="Rectangle 148"/>
              <p:cNvSpPr>
                <a:spLocks noChangeArrowheads="1"/>
              </p:cNvSpPr>
              <p:nvPr/>
            </p:nvSpPr>
            <p:spPr bwMode="auto">
              <a:xfrm>
                <a:off x="2502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66"/>
                    </a:solidFill>
                  </a:rPr>
                  <a:t>1</a:t>
                </a:r>
                <a:endParaRPr lang="en-US" sz="3200" i="1" baseline="-250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855" name="Rectangle 149"/>
              <p:cNvSpPr>
                <a:spLocks noChangeArrowheads="1"/>
              </p:cNvSpPr>
              <p:nvPr/>
            </p:nvSpPr>
            <p:spPr bwMode="auto">
              <a:xfrm>
                <a:off x="2863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1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3856" name="Rectangle 150"/>
              <p:cNvSpPr>
                <a:spLocks noChangeArrowheads="1"/>
              </p:cNvSpPr>
              <p:nvPr/>
            </p:nvSpPr>
            <p:spPr bwMode="auto">
              <a:xfrm>
                <a:off x="3203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0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3857" name="Rectangle 151"/>
              <p:cNvSpPr>
                <a:spLocks noChangeArrowheads="1"/>
              </p:cNvSpPr>
              <p:nvPr/>
            </p:nvSpPr>
            <p:spPr bwMode="auto">
              <a:xfrm>
                <a:off x="3423" y="2597"/>
                <a:ext cx="198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“Set” Q to 1 (change data)</a:t>
                </a:r>
                <a:endParaRPr lang="en-US" sz="3200" i="1" baseline="-25000"/>
              </a:p>
            </p:txBody>
          </p:sp>
          <p:sp>
            <p:nvSpPr>
              <p:cNvPr id="23858" name="Rectangle 152"/>
              <p:cNvSpPr>
                <a:spLocks noChangeArrowheads="1"/>
              </p:cNvSpPr>
              <p:nvPr/>
            </p:nvSpPr>
            <p:spPr bwMode="auto">
              <a:xfrm>
                <a:off x="1955" y="2584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9" name="Line 153"/>
              <p:cNvSpPr>
                <a:spLocks noChangeShapeType="1"/>
              </p:cNvSpPr>
              <p:nvPr/>
            </p:nvSpPr>
            <p:spPr bwMode="auto">
              <a:xfrm>
                <a:off x="1955" y="25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0" name="Rectangle 154"/>
              <p:cNvSpPr>
                <a:spLocks noChangeArrowheads="1"/>
              </p:cNvSpPr>
              <p:nvPr/>
            </p:nvSpPr>
            <p:spPr bwMode="auto">
              <a:xfrm>
                <a:off x="1966" y="2584"/>
                <a:ext cx="38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1" name="Line 155"/>
              <p:cNvSpPr>
                <a:spLocks noChangeShapeType="1"/>
              </p:cNvSpPr>
              <p:nvPr/>
            </p:nvSpPr>
            <p:spPr bwMode="auto">
              <a:xfrm>
                <a:off x="1966" y="2584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2" name="Rectangle 156"/>
              <p:cNvSpPr>
                <a:spLocks noChangeArrowheads="1"/>
              </p:cNvSpPr>
              <p:nvPr/>
            </p:nvSpPr>
            <p:spPr bwMode="auto">
              <a:xfrm>
                <a:off x="2355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3" name="Line 157"/>
              <p:cNvSpPr>
                <a:spLocks noChangeShapeType="1"/>
              </p:cNvSpPr>
              <p:nvPr/>
            </p:nvSpPr>
            <p:spPr bwMode="auto">
              <a:xfrm>
                <a:off x="2355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4" name="Line 158"/>
              <p:cNvSpPr>
                <a:spLocks noChangeShapeType="1"/>
              </p:cNvSpPr>
              <p:nvPr/>
            </p:nvSpPr>
            <p:spPr bwMode="auto">
              <a:xfrm>
                <a:off x="2355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5" name="Rectangle 159"/>
              <p:cNvSpPr>
                <a:spLocks noChangeArrowheads="1"/>
              </p:cNvSpPr>
              <p:nvPr/>
            </p:nvSpPr>
            <p:spPr bwMode="auto">
              <a:xfrm>
                <a:off x="2360" y="2584"/>
                <a:ext cx="37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6" name="Line 160"/>
              <p:cNvSpPr>
                <a:spLocks noChangeShapeType="1"/>
              </p:cNvSpPr>
              <p:nvPr/>
            </p:nvSpPr>
            <p:spPr bwMode="auto">
              <a:xfrm>
                <a:off x="2360" y="2584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7" name="Rectangle 161"/>
              <p:cNvSpPr>
                <a:spLocks noChangeArrowheads="1"/>
              </p:cNvSpPr>
              <p:nvPr/>
            </p:nvSpPr>
            <p:spPr bwMode="auto">
              <a:xfrm>
                <a:off x="2738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8" name="Line 162"/>
              <p:cNvSpPr>
                <a:spLocks noChangeShapeType="1"/>
              </p:cNvSpPr>
              <p:nvPr/>
            </p:nvSpPr>
            <p:spPr bwMode="auto">
              <a:xfrm>
                <a:off x="2738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9" name="Line 163"/>
              <p:cNvSpPr>
                <a:spLocks noChangeShapeType="1"/>
              </p:cNvSpPr>
              <p:nvPr/>
            </p:nvSpPr>
            <p:spPr bwMode="auto">
              <a:xfrm>
                <a:off x="2738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0" name="Rectangle 164"/>
              <p:cNvSpPr>
                <a:spLocks noChangeArrowheads="1"/>
              </p:cNvSpPr>
              <p:nvPr/>
            </p:nvSpPr>
            <p:spPr bwMode="auto">
              <a:xfrm>
                <a:off x="2743" y="2584"/>
                <a:ext cx="33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1" name="Line 165"/>
              <p:cNvSpPr>
                <a:spLocks noChangeShapeType="1"/>
              </p:cNvSpPr>
              <p:nvPr/>
            </p:nvSpPr>
            <p:spPr bwMode="auto">
              <a:xfrm>
                <a:off x="2743" y="258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2" name="Rectangle 166"/>
              <p:cNvSpPr>
                <a:spLocks noChangeArrowheads="1"/>
              </p:cNvSpPr>
              <p:nvPr/>
            </p:nvSpPr>
            <p:spPr bwMode="auto">
              <a:xfrm>
                <a:off x="3078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3" name="Line 167"/>
              <p:cNvSpPr>
                <a:spLocks noChangeShapeType="1"/>
              </p:cNvSpPr>
              <p:nvPr/>
            </p:nvSpPr>
            <p:spPr bwMode="auto">
              <a:xfrm>
                <a:off x="3078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4" name="Line 168"/>
              <p:cNvSpPr>
                <a:spLocks noChangeShapeType="1"/>
              </p:cNvSpPr>
              <p:nvPr/>
            </p:nvSpPr>
            <p:spPr bwMode="auto">
              <a:xfrm>
                <a:off x="3078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5" name="Rectangle 169"/>
              <p:cNvSpPr>
                <a:spLocks noChangeArrowheads="1"/>
              </p:cNvSpPr>
              <p:nvPr/>
            </p:nvSpPr>
            <p:spPr bwMode="auto">
              <a:xfrm>
                <a:off x="3083" y="2584"/>
                <a:ext cx="33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6" name="Line 170"/>
              <p:cNvSpPr>
                <a:spLocks noChangeShapeType="1"/>
              </p:cNvSpPr>
              <p:nvPr/>
            </p:nvSpPr>
            <p:spPr bwMode="auto">
              <a:xfrm>
                <a:off x="3083" y="258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7" name="Rectangle 171"/>
              <p:cNvSpPr>
                <a:spLocks noChangeArrowheads="1"/>
              </p:cNvSpPr>
              <p:nvPr/>
            </p:nvSpPr>
            <p:spPr bwMode="auto">
              <a:xfrm>
                <a:off x="3418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8" name="Line 172"/>
              <p:cNvSpPr>
                <a:spLocks noChangeShapeType="1"/>
              </p:cNvSpPr>
              <p:nvPr/>
            </p:nvSpPr>
            <p:spPr bwMode="auto">
              <a:xfrm>
                <a:off x="3418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9" name="Line 173"/>
              <p:cNvSpPr>
                <a:spLocks noChangeShapeType="1"/>
              </p:cNvSpPr>
              <p:nvPr/>
            </p:nvSpPr>
            <p:spPr bwMode="auto">
              <a:xfrm>
                <a:off x="3418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0" name="Rectangle 174"/>
              <p:cNvSpPr>
                <a:spLocks noChangeArrowheads="1"/>
              </p:cNvSpPr>
              <p:nvPr/>
            </p:nvSpPr>
            <p:spPr bwMode="auto">
              <a:xfrm>
                <a:off x="3423" y="2584"/>
                <a:ext cx="199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1" name="Line 175"/>
              <p:cNvSpPr>
                <a:spLocks noChangeShapeType="1"/>
              </p:cNvSpPr>
              <p:nvPr/>
            </p:nvSpPr>
            <p:spPr bwMode="auto">
              <a:xfrm>
                <a:off x="3423" y="2584"/>
                <a:ext cx="19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2" name="Rectangle 176"/>
              <p:cNvSpPr>
                <a:spLocks noChangeArrowheads="1"/>
              </p:cNvSpPr>
              <p:nvPr/>
            </p:nvSpPr>
            <p:spPr bwMode="auto">
              <a:xfrm>
                <a:off x="5421" y="2584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3" name="Line 177"/>
              <p:cNvSpPr>
                <a:spLocks noChangeShapeType="1"/>
              </p:cNvSpPr>
              <p:nvPr/>
            </p:nvSpPr>
            <p:spPr bwMode="auto">
              <a:xfrm>
                <a:off x="5421" y="25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4" name="Rectangle 178"/>
              <p:cNvSpPr>
                <a:spLocks noChangeArrowheads="1"/>
              </p:cNvSpPr>
              <p:nvPr/>
            </p:nvSpPr>
            <p:spPr bwMode="auto">
              <a:xfrm>
                <a:off x="1955" y="259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5" name="Line 179"/>
              <p:cNvSpPr>
                <a:spLocks noChangeShapeType="1"/>
              </p:cNvSpPr>
              <p:nvPr/>
            </p:nvSpPr>
            <p:spPr bwMode="auto">
              <a:xfrm>
                <a:off x="1955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6" name="Rectangle 180"/>
              <p:cNvSpPr>
                <a:spLocks noChangeArrowheads="1"/>
              </p:cNvSpPr>
              <p:nvPr/>
            </p:nvSpPr>
            <p:spPr bwMode="auto">
              <a:xfrm>
                <a:off x="2355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7" name="Line 181"/>
              <p:cNvSpPr>
                <a:spLocks noChangeShapeType="1"/>
              </p:cNvSpPr>
              <p:nvPr/>
            </p:nvSpPr>
            <p:spPr bwMode="auto">
              <a:xfrm>
                <a:off x="2355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8" name="Rectangle 182"/>
              <p:cNvSpPr>
                <a:spLocks noChangeArrowheads="1"/>
              </p:cNvSpPr>
              <p:nvPr/>
            </p:nvSpPr>
            <p:spPr bwMode="auto">
              <a:xfrm>
                <a:off x="2738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9" name="Line 183"/>
              <p:cNvSpPr>
                <a:spLocks noChangeShapeType="1"/>
              </p:cNvSpPr>
              <p:nvPr/>
            </p:nvSpPr>
            <p:spPr bwMode="auto">
              <a:xfrm>
                <a:off x="2738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0" name="Rectangle 184"/>
              <p:cNvSpPr>
                <a:spLocks noChangeArrowheads="1"/>
              </p:cNvSpPr>
              <p:nvPr/>
            </p:nvSpPr>
            <p:spPr bwMode="auto">
              <a:xfrm>
                <a:off x="3078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1" name="Line 185"/>
              <p:cNvSpPr>
                <a:spLocks noChangeShapeType="1"/>
              </p:cNvSpPr>
              <p:nvPr/>
            </p:nvSpPr>
            <p:spPr bwMode="auto">
              <a:xfrm>
                <a:off x="3078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2" name="Rectangle 186"/>
              <p:cNvSpPr>
                <a:spLocks noChangeArrowheads="1"/>
              </p:cNvSpPr>
              <p:nvPr/>
            </p:nvSpPr>
            <p:spPr bwMode="auto">
              <a:xfrm>
                <a:off x="3418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3" name="Line 187"/>
              <p:cNvSpPr>
                <a:spLocks noChangeShapeType="1"/>
              </p:cNvSpPr>
              <p:nvPr/>
            </p:nvSpPr>
            <p:spPr bwMode="auto">
              <a:xfrm>
                <a:off x="3418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4" name="Rectangle 188"/>
              <p:cNvSpPr>
                <a:spLocks noChangeArrowheads="1"/>
              </p:cNvSpPr>
              <p:nvPr/>
            </p:nvSpPr>
            <p:spPr bwMode="auto">
              <a:xfrm>
                <a:off x="5421" y="259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5" name="Line 189"/>
              <p:cNvSpPr>
                <a:spLocks noChangeShapeType="1"/>
              </p:cNvSpPr>
              <p:nvPr/>
            </p:nvSpPr>
            <p:spPr bwMode="auto">
              <a:xfrm>
                <a:off x="5421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6" name="Rectangle 190"/>
              <p:cNvSpPr>
                <a:spLocks noChangeArrowheads="1"/>
              </p:cNvSpPr>
              <p:nvPr/>
            </p:nvSpPr>
            <p:spPr bwMode="auto">
              <a:xfrm>
                <a:off x="2113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1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3897" name="Rectangle 191"/>
              <p:cNvSpPr>
                <a:spLocks noChangeArrowheads="1"/>
              </p:cNvSpPr>
              <p:nvPr/>
            </p:nvSpPr>
            <p:spPr bwMode="auto">
              <a:xfrm>
                <a:off x="2502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1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3898" name="Rectangle 192"/>
              <p:cNvSpPr>
                <a:spLocks noChangeArrowheads="1"/>
              </p:cNvSpPr>
              <p:nvPr/>
            </p:nvSpPr>
            <p:spPr bwMode="auto">
              <a:xfrm>
                <a:off x="2863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1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3899" name="Rectangle 193"/>
              <p:cNvSpPr>
                <a:spLocks noChangeArrowheads="1"/>
              </p:cNvSpPr>
              <p:nvPr/>
            </p:nvSpPr>
            <p:spPr bwMode="auto">
              <a:xfrm>
                <a:off x="3203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0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3900" name="Rectangle 194"/>
              <p:cNvSpPr>
                <a:spLocks noChangeArrowheads="1"/>
              </p:cNvSpPr>
              <p:nvPr/>
            </p:nvSpPr>
            <p:spPr bwMode="auto">
              <a:xfrm>
                <a:off x="3423" y="2806"/>
                <a:ext cx="172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Now Q “remembers” 1</a:t>
                </a:r>
                <a:endParaRPr lang="en-US" sz="3200" i="1" baseline="-25000"/>
              </a:p>
            </p:txBody>
          </p:sp>
          <p:sp>
            <p:nvSpPr>
              <p:cNvPr id="23901" name="Rectangle 195"/>
              <p:cNvSpPr>
                <a:spLocks noChangeArrowheads="1"/>
              </p:cNvSpPr>
              <p:nvPr/>
            </p:nvSpPr>
            <p:spPr bwMode="auto">
              <a:xfrm>
                <a:off x="1955" y="2794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2" name="Line 196"/>
              <p:cNvSpPr>
                <a:spLocks noChangeShapeType="1"/>
              </p:cNvSpPr>
              <p:nvPr/>
            </p:nvSpPr>
            <p:spPr bwMode="auto">
              <a:xfrm>
                <a:off x="1955" y="279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3" name="Rectangle 197"/>
              <p:cNvSpPr>
                <a:spLocks noChangeArrowheads="1"/>
              </p:cNvSpPr>
              <p:nvPr/>
            </p:nvSpPr>
            <p:spPr bwMode="auto">
              <a:xfrm>
                <a:off x="1966" y="2794"/>
                <a:ext cx="38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4" name="Line 198"/>
              <p:cNvSpPr>
                <a:spLocks noChangeShapeType="1"/>
              </p:cNvSpPr>
              <p:nvPr/>
            </p:nvSpPr>
            <p:spPr bwMode="auto">
              <a:xfrm>
                <a:off x="1966" y="2794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5" name="Rectangle 199"/>
              <p:cNvSpPr>
                <a:spLocks noChangeArrowheads="1"/>
              </p:cNvSpPr>
              <p:nvPr/>
            </p:nvSpPr>
            <p:spPr bwMode="auto">
              <a:xfrm>
                <a:off x="2355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6" name="Line 200"/>
              <p:cNvSpPr>
                <a:spLocks noChangeShapeType="1"/>
              </p:cNvSpPr>
              <p:nvPr/>
            </p:nvSpPr>
            <p:spPr bwMode="auto">
              <a:xfrm>
                <a:off x="2355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7" name="Line 201"/>
              <p:cNvSpPr>
                <a:spLocks noChangeShapeType="1"/>
              </p:cNvSpPr>
              <p:nvPr/>
            </p:nvSpPr>
            <p:spPr bwMode="auto">
              <a:xfrm>
                <a:off x="2355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8" name="Rectangle 202"/>
              <p:cNvSpPr>
                <a:spLocks noChangeArrowheads="1"/>
              </p:cNvSpPr>
              <p:nvPr/>
            </p:nvSpPr>
            <p:spPr bwMode="auto">
              <a:xfrm>
                <a:off x="2360" y="2794"/>
                <a:ext cx="37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9" name="Line 203"/>
              <p:cNvSpPr>
                <a:spLocks noChangeShapeType="1"/>
              </p:cNvSpPr>
              <p:nvPr/>
            </p:nvSpPr>
            <p:spPr bwMode="auto">
              <a:xfrm>
                <a:off x="2360" y="2794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0" name="Rectangle 204"/>
              <p:cNvSpPr>
                <a:spLocks noChangeArrowheads="1"/>
              </p:cNvSpPr>
              <p:nvPr/>
            </p:nvSpPr>
            <p:spPr bwMode="auto">
              <a:xfrm>
                <a:off x="2738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1" name="Line 205"/>
              <p:cNvSpPr>
                <a:spLocks noChangeShapeType="1"/>
              </p:cNvSpPr>
              <p:nvPr/>
            </p:nvSpPr>
            <p:spPr bwMode="auto">
              <a:xfrm>
                <a:off x="2738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2" name="Line 206"/>
              <p:cNvSpPr>
                <a:spLocks noChangeShapeType="1"/>
              </p:cNvSpPr>
              <p:nvPr/>
            </p:nvSpPr>
            <p:spPr bwMode="auto">
              <a:xfrm>
                <a:off x="2738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3" name="Rectangle 207"/>
              <p:cNvSpPr>
                <a:spLocks noChangeArrowheads="1"/>
              </p:cNvSpPr>
              <p:nvPr/>
            </p:nvSpPr>
            <p:spPr bwMode="auto">
              <a:xfrm>
                <a:off x="2743" y="2794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4" name="Line 208"/>
              <p:cNvSpPr>
                <a:spLocks noChangeShapeType="1"/>
              </p:cNvSpPr>
              <p:nvPr/>
            </p:nvSpPr>
            <p:spPr bwMode="auto">
              <a:xfrm>
                <a:off x="2743" y="279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5" name="Rectangle 209"/>
              <p:cNvSpPr>
                <a:spLocks noChangeArrowheads="1"/>
              </p:cNvSpPr>
              <p:nvPr/>
            </p:nvSpPr>
            <p:spPr bwMode="auto">
              <a:xfrm>
                <a:off x="3078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6" name="Line 210"/>
              <p:cNvSpPr>
                <a:spLocks noChangeShapeType="1"/>
              </p:cNvSpPr>
              <p:nvPr/>
            </p:nvSpPr>
            <p:spPr bwMode="auto">
              <a:xfrm>
                <a:off x="3078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7" name="Line 211"/>
              <p:cNvSpPr>
                <a:spLocks noChangeShapeType="1"/>
              </p:cNvSpPr>
              <p:nvPr/>
            </p:nvSpPr>
            <p:spPr bwMode="auto">
              <a:xfrm>
                <a:off x="3078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8" name="Rectangle 212"/>
              <p:cNvSpPr>
                <a:spLocks noChangeArrowheads="1"/>
              </p:cNvSpPr>
              <p:nvPr/>
            </p:nvSpPr>
            <p:spPr bwMode="auto">
              <a:xfrm>
                <a:off x="3083" y="2794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9" name="Line 213"/>
              <p:cNvSpPr>
                <a:spLocks noChangeShapeType="1"/>
              </p:cNvSpPr>
              <p:nvPr/>
            </p:nvSpPr>
            <p:spPr bwMode="auto">
              <a:xfrm>
                <a:off x="3083" y="279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0" name="Rectangle 214"/>
              <p:cNvSpPr>
                <a:spLocks noChangeArrowheads="1"/>
              </p:cNvSpPr>
              <p:nvPr/>
            </p:nvSpPr>
            <p:spPr bwMode="auto">
              <a:xfrm>
                <a:off x="3418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1" name="Line 215"/>
              <p:cNvSpPr>
                <a:spLocks noChangeShapeType="1"/>
              </p:cNvSpPr>
              <p:nvPr/>
            </p:nvSpPr>
            <p:spPr bwMode="auto">
              <a:xfrm>
                <a:off x="3418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2" name="Line 216"/>
              <p:cNvSpPr>
                <a:spLocks noChangeShapeType="1"/>
              </p:cNvSpPr>
              <p:nvPr/>
            </p:nvSpPr>
            <p:spPr bwMode="auto">
              <a:xfrm>
                <a:off x="3418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3" name="Rectangle 217"/>
              <p:cNvSpPr>
                <a:spLocks noChangeArrowheads="1"/>
              </p:cNvSpPr>
              <p:nvPr/>
            </p:nvSpPr>
            <p:spPr bwMode="auto">
              <a:xfrm>
                <a:off x="3423" y="2794"/>
                <a:ext cx="199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4" name="Line 218"/>
              <p:cNvSpPr>
                <a:spLocks noChangeShapeType="1"/>
              </p:cNvSpPr>
              <p:nvPr/>
            </p:nvSpPr>
            <p:spPr bwMode="auto">
              <a:xfrm>
                <a:off x="3423" y="2794"/>
                <a:ext cx="19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5" name="Rectangle 219"/>
              <p:cNvSpPr>
                <a:spLocks noChangeArrowheads="1"/>
              </p:cNvSpPr>
              <p:nvPr/>
            </p:nvSpPr>
            <p:spPr bwMode="auto">
              <a:xfrm>
                <a:off x="5421" y="2794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6" name="Line 220"/>
              <p:cNvSpPr>
                <a:spLocks noChangeShapeType="1"/>
              </p:cNvSpPr>
              <p:nvPr/>
            </p:nvSpPr>
            <p:spPr bwMode="auto">
              <a:xfrm>
                <a:off x="5421" y="279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7" name="Rectangle 221"/>
              <p:cNvSpPr>
                <a:spLocks noChangeArrowheads="1"/>
              </p:cNvSpPr>
              <p:nvPr/>
            </p:nvSpPr>
            <p:spPr bwMode="auto">
              <a:xfrm>
                <a:off x="1955" y="2799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8" name="Line 222"/>
              <p:cNvSpPr>
                <a:spLocks noChangeShapeType="1"/>
              </p:cNvSpPr>
              <p:nvPr/>
            </p:nvSpPr>
            <p:spPr bwMode="auto">
              <a:xfrm>
                <a:off x="1955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9" name="Rectangle 223"/>
              <p:cNvSpPr>
                <a:spLocks noChangeArrowheads="1"/>
              </p:cNvSpPr>
              <p:nvPr/>
            </p:nvSpPr>
            <p:spPr bwMode="auto">
              <a:xfrm>
                <a:off x="2355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0" name="Line 224"/>
              <p:cNvSpPr>
                <a:spLocks noChangeShapeType="1"/>
              </p:cNvSpPr>
              <p:nvPr/>
            </p:nvSpPr>
            <p:spPr bwMode="auto">
              <a:xfrm>
                <a:off x="2355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1" name="Rectangle 225"/>
              <p:cNvSpPr>
                <a:spLocks noChangeArrowheads="1"/>
              </p:cNvSpPr>
              <p:nvPr/>
            </p:nvSpPr>
            <p:spPr bwMode="auto">
              <a:xfrm>
                <a:off x="2738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2" name="Line 226"/>
              <p:cNvSpPr>
                <a:spLocks noChangeShapeType="1"/>
              </p:cNvSpPr>
              <p:nvPr/>
            </p:nvSpPr>
            <p:spPr bwMode="auto">
              <a:xfrm>
                <a:off x="2738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3" name="Rectangle 227"/>
              <p:cNvSpPr>
                <a:spLocks noChangeArrowheads="1"/>
              </p:cNvSpPr>
              <p:nvPr/>
            </p:nvSpPr>
            <p:spPr bwMode="auto">
              <a:xfrm>
                <a:off x="3078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4" name="Line 228"/>
              <p:cNvSpPr>
                <a:spLocks noChangeShapeType="1"/>
              </p:cNvSpPr>
              <p:nvPr/>
            </p:nvSpPr>
            <p:spPr bwMode="auto">
              <a:xfrm>
                <a:off x="3078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5" name="Rectangle 229"/>
              <p:cNvSpPr>
                <a:spLocks noChangeArrowheads="1"/>
              </p:cNvSpPr>
              <p:nvPr/>
            </p:nvSpPr>
            <p:spPr bwMode="auto">
              <a:xfrm>
                <a:off x="3418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6" name="Line 230"/>
              <p:cNvSpPr>
                <a:spLocks noChangeShapeType="1"/>
              </p:cNvSpPr>
              <p:nvPr/>
            </p:nvSpPr>
            <p:spPr bwMode="auto">
              <a:xfrm>
                <a:off x="3418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7" name="Rectangle 231"/>
              <p:cNvSpPr>
                <a:spLocks noChangeArrowheads="1"/>
              </p:cNvSpPr>
              <p:nvPr/>
            </p:nvSpPr>
            <p:spPr bwMode="auto">
              <a:xfrm>
                <a:off x="5421" y="2799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8" name="Line 232"/>
              <p:cNvSpPr>
                <a:spLocks noChangeShapeType="1"/>
              </p:cNvSpPr>
              <p:nvPr/>
            </p:nvSpPr>
            <p:spPr bwMode="auto">
              <a:xfrm>
                <a:off x="5421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9" name="Rectangle 233"/>
              <p:cNvSpPr>
                <a:spLocks noChangeArrowheads="1"/>
              </p:cNvSpPr>
              <p:nvPr/>
            </p:nvSpPr>
            <p:spPr bwMode="auto">
              <a:xfrm>
                <a:off x="2113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8000"/>
                    </a:solidFill>
                  </a:rPr>
                  <a:t>1</a:t>
                </a:r>
                <a:endParaRPr lang="en-US" sz="3200" i="1" baseline="-25000">
                  <a:solidFill>
                    <a:srgbClr val="008000"/>
                  </a:solidFill>
                </a:endParaRPr>
              </a:p>
            </p:txBody>
          </p:sp>
          <p:sp>
            <p:nvSpPr>
              <p:cNvPr id="23940" name="Rectangle 234"/>
              <p:cNvSpPr>
                <a:spLocks noChangeArrowheads="1"/>
              </p:cNvSpPr>
              <p:nvPr/>
            </p:nvSpPr>
            <p:spPr bwMode="auto">
              <a:xfrm>
                <a:off x="2502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8000"/>
                    </a:solidFill>
                  </a:rPr>
                  <a:t>0</a:t>
                </a:r>
                <a:endParaRPr lang="en-US" sz="3200" i="1" baseline="-25000">
                  <a:solidFill>
                    <a:srgbClr val="008000"/>
                  </a:solidFill>
                </a:endParaRPr>
              </a:p>
            </p:txBody>
          </p:sp>
          <p:sp>
            <p:nvSpPr>
              <p:cNvPr id="23941" name="Rectangle 235"/>
              <p:cNvSpPr>
                <a:spLocks noChangeArrowheads="1"/>
              </p:cNvSpPr>
              <p:nvPr/>
            </p:nvSpPr>
            <p:spPr bwMode="auto">
              <a:xfrm>
                <a:off x="2863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66"/>
                    </a:solidFill>
                  </a:rPr>
                  <a:t>0</a:t>
                </a:r>
                <a:endParaRPr lang="en-US" sz="3200" i="1" baseline="-25000">
                  <a:solidFill>
                    <a:srgbClr val="FF0066"/>
                  </a:solidFill>
                </a:endParaRPr>
              </a:p>
            </p:txBody>
          </p:sp>
          <p:sp>
            <p:nvSpPr>
              <p:cNvPr id="23942" name="Rectangle 236"/>
              <p:cNvSpPr>
                <a:spLocks noChangeArrowheads="1"/>
              </p:cNvSpPr>
              <p:nvPr/>
            </p:nvSpPr>
            <p:spPr bwMode="auto">
              <a:xfrm>
                <a:off x="3203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66"/>
                    </a:solidFill>
                  </a:rPr>
                  <a:t>1</a:t>
                </a:r>
                <a:endParaRPr lang="en-US" sz="3200" i="1" baseline="-25000">
                  <a:solidFill>
                    <a:srgbClr val="FF0066"/>
                  </a:solidFill>
                </a:endParaRPr>
              </a:p>
            </p:txBody>
          </p:sp>
          <p:sp>
            <p:nvSpPr>
              <p:cNvPr id="23943" name="Rectangle 237"/>
              <p:cNvSpPr>
                <a:spLocks noChangeArrowheads="1"/>
              </p:cNvSpPr>
              <p:nvPr/>
            </p:nvSpPr>
            <p:spPr bwMode="auto">
              <a:xfrm>
                <a:off x="3423" y="3016"/>
                <a:ext cx="215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“Reset” Q to 0 (change data)</a:t>
                </a:r>
                <a:endParaRPr lang="en-US" sz="3200" i="1" baseline="-25000"/>
              </a:p>
            </p:txBody>
          </p:sp>
          <p:sp>
            <p:nvSpPr>
              <p:cNvPr id="23944" name="Rectangle 238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5" name="Line 239"/>
              <p:cNvSpPr>
                <a:spLocks noChangeShapeType="1"/>
              </p:cNvSpPr>
              <p:nvPr/>
            </p:nvSpPr>
            <p:spPr bwMode="auto">
              <a:xfrm>
                <a:off x="1955" y="300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6" name="Rectangle 240"/>
              <p:cNvSpPr>
                <a:spLocks noChangeArrowheads="1"/>
              </p:cNvSpPr>
              <p:nvPr/>
            </p:nvSpPr>
            <p:spPr bwMode="auto">
              <a:xfrm>
                <a:off x="1966" y="3004"/>
                <a:ext cx="38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7" name="Line 241"/>
              <p:cNvSpPr>
                <a:spLocks noChangeShapeType="1"/>
              </p:cNvSpPr>
              <p:nvPr/>
            </p:nvSpPr>
            <p:spPr bwMode="auto">
              <a:xfrm>
                <a:off x="1966" y="3004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8" name="Rectangle 242"/>
              <p:cNvSpPr>
                <a:spLocks noChangeArrowheads="1"/>
              </p:cNvSpPr>
              <p:nvPr/>
            </p:nvSpPr>
            <p:spPr bwMode="auto">
              <a:xfrm>
                <a:off x="2355" y="300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9" name="Line 243"/>
              <p:cNvSpPr>
                <a:spLocks noChangeShapeType="1"/>
              </p:cNvSpPr>
              <p:nvPr/>
            </p:nvSpPr>
            <p:spPr bwMode="auto">
              <a:xfrm>
                <a:off x="2355" y="300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0" name="Line 244"/>
              <p:cNvSpPr>
                <a:spLocks noChangeShapeType="1"/>
              </p:cNvSpPr>
              <p:nvPr/>
            </p:nvSpPr>
            <p:spPr bwMode="auto">
              <a:xfrm>
                <a:off x="2355" y="300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1" name="Rectangle 245"/>
              <p:cNvSpPr>
                <a:spLocks noChangeArrowheads="1"/>
              </p:cNvSpPr>
              <p:nvPr/>
            </p:nvSpPr>
            <p:spPr bwMode="auto">
              <a:xfrm>
                <a:off x="2360" y="3004"/>
                <a:ext cx="37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2" name="Line 246"/>
              <p:cNvSpPr>
                <a:spLocks noChangeShapeType="1"/>
              </p:cNvSpPr>
              <p:nvPr/>
            </p:nvSpPr>
            <p:spPr bwMode="auto">
              <a:xfrm>
                <a:off x="2360" y="3004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3" name="Rectangle 247"/>
              <p:cNvSpPr>
                <a:spLocks noChangeArrowheads="1"/>
              </p:cNvSpPr>
              <p:nvPr/>
            </p:nvSpPr>
            <p:spPr bwMode="auto">
              <a:xfrm>
                <a:off x="2738" y="300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4" name="Line 248"/>
              <p:cNvSpPr>
                <a:spLocks noChangeShapeType="1"/>
              </p:cNvSpPr>
              <p:nvPr/>
            </p:nvSpPr>
            <p:spPr bwMode="auto">
              <a:xfrm>
                <a:off x="2738" y="300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5" name="Line 249"/>
              <p:cNvSpPr>
                <a:spLocks noChangeShapeType="1"/>
              </p:cNvSpPr>
              <p:nvPr/>
            </p:nvSpPr>
            <p:spPr bwMode="auto">
              <a:xfrm>
                <a:off x="2738" y="300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6" name="Rectangle 250"/>
              <p:cNvSpPr>
                <a:spLocks noChangeArrowheads="1"/>
              </p:cNvSpPr>
              <p:nvPr/>
            </p:nvSpPr>
            <p:spPr bwMode="auto">
              <a:xfrm>
                <a:off x="2743" y="3004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7" name="Line 251"/>
              <p:cNvSpPr>
                <a:spLocks noChangeShapeType="1"/>
              </p:cNvSpPr>
              <p:nvPr/>
            </p:nvSpPr>
            <p:spPr bwMode="auto">
              <a:xfrm>
                <a:off x="2743" y="300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8" name="Rectangle 252"/>
              <p:cNvSpPr>
                <a:spLocks noChangeArrowheads="1"/>
              </p:cNvSpPr>
              <p:nvPr/>
            </p:nvSpPr>
            <p:spPr bwMode="auto">
              <a:xfrm>
                <a:off x="3078" y="300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8" name="Line 253"/>
            <p:cNvSpPr>
              <a:spLocks noChangeShapeType="1"/>
            </p:cNvSpPr>
            <p:nvPr/>
          </p:nvSpPr>
          <p:spPr bwMode="auto">
            <a:xfrm>
              <a:off x="3078" y="300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254"/>
            <p:cNvSpPr>
              <a:spLocks noChangeShapeType="1"/>
            </p:cNvSpPr>
            <p:nvPr/>
          </p:nvSpPr>
          <p:spPr bwMode="auto">
            <a:xfrm>
              <a:off x="3078" y="300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Rectangle 255"/>
            <p:cNvSpPr>
              <a:spLocks noChangeArrowheads="1"/>
            </p:cNvSpPr>
            <p:nvPr/>
          </p:nvSpPr>
          <p:spPr bwMode="auto">
            <a:xfrm>
              <a:off x="3083" y="3004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256"/>
            <p:cNvSpPr>
              <a:spLocks noChangeShapeType="1"/>
            </p:cNvSpPr>
            <p:nvPr/>
          </p:nvSpPr>
          <p:spPr bwMode="auto">
            <a:xfrm>
              <a:off x="3083" y="3004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Rectangle 257"/>
            <p:cNvSpPr>
              <a:spLocks noChangeArrowheads="1"/>
            </p:cNvSpPr>
            <p:nvPr/>
          </p:nvSpPr>
          <p:spPr bwMode="auto">
            <a:xfrm>
              <a:off x="3418" y="3004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258"/>
            <p:cNvSpPr>
              <a:spLocks noChangeShapeType="1"/>
            </p:cNvSpPr>
            <p:nvPr/>
          </p:nvSpPr>
          <p:spPr bwMode="auto">
            <a:xfrm>
              <a:off x="3418" y="300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259"/>
            <p:cNvSpPr>
              <a:spLocks noChangeShapeType="1"/>
            </p:cNvSpPr>
            <p:nvPr/>
          </p:nvSpPr>
          <p:spPr bwMode="auto">
            <a:xfrm>
              <a:off x="3418" y="300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Rectangle 260"/>
            <p:cNvSpPr>
              <a:spLocks noChangeArrowheads="1"/>
            </p:cNvSpPr>
            <p:nvPr/>
          </p:nvSpPr>
          <p:spPr bwMode="auto">
            <a:xfrm>
              <a:off x="3423" y="3004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261"/>
            <p:cNvSpPr>
              <a:spLocks noChangeShapeType="1"/>
            </p:cNvSpPr>
            <p:nvPr/>
          </p:nvSpPr>
          <p:spPr bwMode="auto">
            <a:xfrm>
              <a:off x="3423" y="3004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Rectangle 262"/>
            <p:cNvSpPr>
              <a:spLocks noChangeArrowheads="1"/>
            </p:cNvSpPr>
            <p:nvPr/>
          </p:nvSpPr>
          <p:spPr bwMode="auto">
            <a:xfrm>
              <a:off x="5421" y="3004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Line 263"/>
            <p:cNvSpPr>
              <a:spLocks noChangeShapeType="1"/>
            </p:cNvSpPr>
            <p:nvPr/>
          </p:nvSpPr>
          <p:spPr bwMode="auto">
            <a:xfrm>
              <a:off x="5421" y="300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Rectangle 264"/>
            <p:cNvSpPr>
              <a:spLocks noChangeArrowheads="1"/>
            </p:cNvSpPr>
            <p:nvPr/>
          </p:nvSpPr>
          <p:spPr bwMode="auto">
            <a:xfrm>
              <a:off x="1955" y="300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Line 265"/>
            <p:cNvSpPr>
              <a:spLocks noChangeShapeType="1"/>
            </p:cNvSpPr>
            <p:nvPr/>
          </p:nvSpPr>
          <p:spPr bwMode="auto">
            <a:xfrm>
              <a:off x="1955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Rectangle 266"/>
            <p:cNvSpPr>
              <a:spLocks noChangeArrowheads="1"/>
            </p:cNvSpPr>
            <p:nvPr/>
          </p:nvSpPr>
          <p:spPr bwMode="auto">
            <a:xfrm>
              <a:off x="2355" y="300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267"/>
            <p:cNvSpPr>
              <a:spLocks noChangeShapeType="1"/>
            </p:cNvSpPr>
            <p:nvPr/>
          </p:nvSpPr>
          <p:spPr bwMode="auto">
            <a:xfrm>
              <a:off x="2355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Rectangle 268"/>
            <p:cNvSpPr>
              <a:spLocks noChangeArrowheads="1"/>
            </p:cNvSpPr>
            <p:nvPr/>
          </p:nvSpPr>
          <p:spPr bwMode="auto">
            <a:xfrm>
              <a:off x="2738" y="300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Line 269"/>
            <p:cNvSpPr>
              <a:spLocks noChangeShapeType="1"/>
            </p:cNvSpPr>
            <p:nvPr/>
          </p:nvSpPr>
          <p:spPr bwMode="auto">
            <a:xfrm>
              <a:off x="2738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Line 270"/>
            <p:cNvSpPr>
              <a:spLocks noChangeShapeType="1"/>
            </p:cNvSpPr>
            <p:nvPr/>
          </p:nvSpPr>
          <p:spPr bwMode="auto">
            <a:xfrm>
              <a:off x="3078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Rectangle 271"/>
            <p:cNvSpPr>
              <a:spLocks noChangeArrowheads="1"/>
            </p:cNvSpPr>
            <p:nvPr/>
          </p:nvSpPr>
          <p:spPr bwMode="auto">
            <a:xfrm>
              <a:off x="3418" y="300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Line 272"/>
            <p:cNvSpPr>
              <a:spLocks noChangeShapeType="1"/>
            </p:cNvSpPr>
            <p:nvPr/>
          </p:nvSpPr>
          <p:spPr bwMode="auto">
            <a:xfrm>
              <a:off x="3418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Rectangle 273"/>
            <p:cNvSpPr>
              <a:spLocks noChangeArrowheads="1"/>
            </p:cNvSpPr>
            <p:nvPr/>
          </p:nvSpPr>
          <p:spPr bwMode="auto">
            <a:xfrm>
              <a:off x="5421" y="300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274"/>
            <p:cNvSpPr>
              <a:spLocks noChangeShapeType="1"/>
            </p:cNvSpPr>
            <p:nvPr/>
          </p:nvSpPr>
          <p:spPr bwMode="auto">
            <a:xfrm>
              <a:off x="5421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Rectangle 275"/>
            <p:cNvSpPr>
              <a:spLocks noChangeArrowheads="1"/>
            </p:cNvSpPr>
            <p:nvPr/>
          </p:nvSpPr>
          <p:spPr bwMode="auto">
            <a:xfrm>
              <a:off x="2113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1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3621" name="Rectangle 276"/>
            <p:cNvSpPr>
              <a:spLocks noChangeArrowheads="1"/>
            </p:cNvSpPr>
            <p:nvPr/>
          </p:nvSpPr>
          <p:spPr bwMode="auto">
            <a:xfrm>
              <a:off x="2502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1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3622" name="Rectangle 277"/>
            <p:cNvSpPr>
              <a:spLocks noChangeArrowheads="1"/>
            </p:cNvSpPr>
            <p:nvPr/>
          </p:nvSpPr>
          <p:spPr bwMode="auto">
            <a:xfrm>
              <a:off x="2863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0066"/>
                  </a:solidFill>
                </a:rPr>
                <a:t>0</a:t>
              </a:r>
              <a:endParaRPr lang="en-US" sz="3200" i="1" baseline="-25000">
                <a:solidFill>
                  <a:srgbClr val="FF0066"/>
                </a:solidFill>
              </a:endParaRPr>
            </a:p>
          </p:txBody>
        </p:sp>
        <p:sp>
          <p:nvSpPr>
            <p:cNvPr id="23623" name="Rectangle 278"/>
            <p:cNvSpPr>
              <a:spLocks noChangeArrowheads="1"/>
            </p:cNvSpPr>
            <p:nvPr/>
          </p:nvSpPr>
          <p:spPr bwMode="auto">
            <a:xfrm>
              <a:off x="3203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0066"/>
                  </a:solidFill>
                </a:rPr>
                <a:t>1</a:t>
              </a:r>
              <a:endParaRPr lang="en-US" sz="3200" i="1" baseline="-25000">
                <a:solidFill>
                  <a:srgbClr val="FF0066"/>
                </a:solidFill>
              </a:endParaRPr>
            </a:p>
          </p:txBody>
        </p:sp>
        <p:sp>
          <p:nvSpPr>
            <p:cNvPr id="23624" name="Rectangle 279"/>
            <p:cNvSpPr>
              <a:spLocks noChangeArrowheads="1"/>
            </p:cNvSpPr>
            <p:nvPr/>
          </p:nvSpPr>
          <p:spPr bwMode="auto">
            <a:xfrm>
              <a:off x="3423" y="3225"/>
              <a:ext cx="172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Now Q “remembers” 0</a:t>
              </a:r>
              <a:endParaRPr lang="en-US" sz="3200" i="1" baseline="-25000"/>
            </a:p>
          </p:txBody>
        </p:sp>
        <p:sp>
          <p:nvSpPr>
            <p:cNvPr id="23625" name="Line 280"/>
            <p:cNvSpPr>
              <a:spLocks noChangeShapeType="1"/>
            </p:cNvSpPr>
            <p:nvPr/>
          </p:nvSpPr>
          <p:spPr bwMode="auto">
            <a:xfrm>
              <a:off x="1955" y="321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281"/>
            <p:cNvSpPr>
              <a:spLocks noChangeShapeType="1"/>
            </p:cNvSpPr>
            <p:nvPr/>
          </p:nvSpPr>
          <p:spPr bwMode="auto">
            <a:xfrm>
              <a:off x="1966" y="3213"/>
              <a:ext cx="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Line 282"/>
            <p:cNvSpPr>
              <a:spLocks noChangeShapeType="1"/>
            </p:cNvSpPr>
            <p:nvPr/>
          </p:nvSpPr>
          <p:spPr bwMode="auto">
            <a:xfrm>
              <a:off x="2355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Line 283"/>
            <p:cNvSpPr>
              <a:spLocks noChangeShapeType="1"/>
            </p:cNvSpPr>
            <p:nvPr/>
          </p:nvSpPr>
          <p:spPr bwMode="auto">
            <a:xfrm>
              <a:off x="2355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Line 284"/>
            <p:cNvSpPr>
              <a:spLocks noChangeShapeType="1"/>
            </p:cNvSpPr>
            <p:nvPr/>
          </p:nvSpPr>
          <p:spPr bwMode="auto">
            <a:xfrm>
              <a:off x="2360" y="3213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Line 285"/>
            <p:cNvSpPr>
              <a:spLocks noChangeShapeType="1"/>
            </p:cNvSpPr>
            <p:nvPr/>
          </p:nvSpPr>
          <p:spPr bwMode="auto">
            <a:xfrm>
              <a:off x="2738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286"/>
            <p:cNvSpPr>
              <a:spLocks noChangeShapeType="1"/>
            </p:cNvSpPr>
            <p:nvPr/>
          </p:nvSpPr>
          <p:spPr bwMode="auto">
            <a:xfrm>
              <a:off x="2738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287"/>
            <p:cNvSpPr>
              <a:spLocks noChangeShapeType="1"/>
            </p:cNvSpPr>
            <p:nvPr/>
          </p:nvSpPr>
          <p:spPr bwMode="auto">
            <a:xfrm>
              <a:off x="2743" y="321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288"/>
            <p:cNvSpPr>
              <a:spLocks noChangeShapeType="1"/>
            </p:cNvSpPr>
            <p:nvPr/>
          </p:nvSpPr>
          <p:spPr bwMode="auto">
            <a:xfrm>
              <a:off x="3078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289"/>
            <p:cNvSpPr>
              <a:spLocks noChangeShapeType="1"/>
            </p:cNvSpPr>
            <p:nvPr/>
          </p:nvSpPr>
          <p:spPr bwMode="auto">
            <a:xfrm>
              <a:off x="3078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290"/>
            <p:cNvSpPr>
              <a:spLocks noChangeShapeType="1"/>
            </p:cNvSpPr>
            <p:nvPr/>
          </p:nvSpPr>
          <p:spPr bwMode="auto">
            <a:xfrm>
              <a:off x="3083" y="321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291"/>
            <p:cNvSpPr>
              <a:spLocks noChangeShapeType="1"/>
            </p:cNvSpPr>
            <p:nvPr/>
          </p:nvSpPr>
          <p:spPr bwMode="auto">
            <a:xfrm>
              <a:off x="3418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292"/>
            <p:cNvSpPr>
              <a:spLocks noChangeShapeType="1"/>
            </p:cNvSpPr>
            <p:nvPr/>
          </p:nvSpPr>
          <p:spPr bwMode="auto">
            <a:xfrm>
              <a:off x="3418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293"/>
            <p:cNvSpPr>
              <a:spLocks noChangeShapeType="1"/>
            </p:cNvSpPr>
            <p:nvPr/>
          </p:nvSpPr>
          <p:spPr bwMode="auto">
            <a:xfrm>
              <a:off x="3423" y="3213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294"/>
            <p:cNvSpPr>
              <a:spLocks noChangeShapeType="1"/>
            </p:cNvSpPr>
            <p:nvPr/>
          </p:nvSpPr>
          <p:spPr bwMode="auto">
            <a:xfrm>
              <a:off x="5421" y="321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Rectangle 295"/>
            <p:cNvSpPr>
              <a:spLocks noChangeArrowheads="1"/>
            </p:cNvSpPr>
            <p:nvPr/>
          </p:nvSpPr>
          <p:spPr bwMode="auto">
            <a:xfrm>
              <a:off x="1955" y="321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296"/>
            <p:cNvSpPr>
              <a:spLocks noChangeShapeType="1"/>
            </p:cNvSpPr>
            <p:nvPr/>
          </p:nvSpPr>
          <p:spPr bwMode="auto">
            <a:xfrm>
              <a:off x="1955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Rectangle 297"/>
            <p:cNvSpPr>
              <a:spLocks noChangeArrowheads="1"/>
            </p:cNvSpPr>
            <p:nvPr/>
          </p:nvSpPr>
          <p:spPr bwMode="auto">
            <a:xfrm>
              <a:off x="2355" y="321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Line 298"/>
            <p:cNvSpPr>
              <a:spLocks noChangeShapeType="1"/>
            </p:cNvSpPr>
            <p:nvPr/>
          </p:nvSpPr>
          <p:spPr bwMode="auto">
            <a:xfrm>
              <a:off x="2355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Rectangle 299"/>
            <p:cNvSpPr>
              <a:spLocks noChangeArrowheads="1"/>
            </p:cNvSpPr>
            <p:nvPr/>
          </p:nvSpPr>
          <p:spPr bwMode="auto">
            <a:xfrm>
              <a:off x="2738" y="321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300"/>
            <p:cNvSpPr>
              <a:spLocks noChangeShapeType="1"/>
            </p:cNvSpPr>
            <p:nvPr/>
          </p:nvSpPr>
          <p:spPr bwMode="auto">
            <a:xfrm>
              <a:off x="2738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Line 301"/>
            <p:cNvSpPr>
              <a:spLocks noChangeShapeType="1"/>
            </p:cNvSpPr>
            <p:nvPr/>
          </p:nvSpPr>
          <p:spPr bwMode="auto">
            <a:xfrm>
              <a:off x="3078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Rectangle 302"/>
            <p:cNvSpPr>
              <a:spLocks noChangeArrowheads="1"/>
            </p:cNvSpPr>
            <p:nvPr/>
          </p:nvSpPr>
          <p:spPr bwMode="auto">
            <a:xfrm>
              <a:off x="3418" y="321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Line 303"/>
            <p:cNvSpPr>
              <a:spLocks noChangeShapeType="1"/>
            </p:cNvSpPr>
            <p:nvPr/>
          </p:nvSpPr>
          <p:spPr bwMode="auto">
            <a:xfrm>
              <a:off x="3418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Rectangle 304"/>
            <p:cNvSpPr>
              <a:spLocks noChangeArrowheads="1"/>
            </p:cNvSpPr>
            <p:nvPr/>
          </p:nvSpPr>
          <p:spPr bwMode="auto">
            <a:xfrm>
              <a:off x="5421" y="321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305"/>
            <p:cNvSpPr>
              <a:spLocks noChangeShapeType="1"/>
            </p:cNvSpPr>
            <p:nvPr/>
          </p:nvSpPr>
          <p:spPr bwMode="auto">
            <a:xfrm>
              <a:off x="5421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Rectangle 306"/>
            <p:cNvSpPr>
              <a:spLocks noChangeArrowheads="1"/>
            </p:cNvSpPr>
            <p:nvPr/>
          </p:nvSpPr>
          <p:spPr bwMode="auto">
            <a:xfrm>
              <a:off x="2113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0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3652" name="Rectangle 307"/>
            <p:cNvSpPr>
              <a:spLocks noChangeArrowheads="1"/>
            </p:cNvSpPr>
            <p:nvPr/>
          </p:nvSpPr>
          <p:spPr bwMode="auto">
            <a:xfrm>
              <a:off x="2502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0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3653" name="Rectangle 308"/>
            <p:cNvSpPr>
              <a:spLocks noChangeArrowheads="1"/>
            </p:cNvSpPr>
            <p:nvPr/>
          </p:nvSpPr>
          <p:spPr bwMode="auto">
            <a:xfrm>
              <a:off x="2863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1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3654" name="Rectangle 309"/>
            <p:cNvSpPr>
              <a:spLocks noChangeArrowheads="1"/>
            </p:cNvSpPr>
            <p:nvPr/>
          </p:nvSpPr>
          <p:spPr bwMode="auto">
            <a:xfrm>
              <a:off x="3203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1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3655" name="Rectangle 310"/>
            <p:cNvSpPr>
              <a:spLocks noChangeArrowheads="1"/>
            </p:cNvSpPr>
            <p:nvPr/>
          </p:nvSpPr>
          <p:spPr bwMode="auto">
            <a:xfrm>
              <a:off x="3423" y="3435"/>
              <a:ext cx="22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Both Q and Q go high (Avoid)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3656" name="Rectangle 311"/>
            <p:cNvSpPr>
              <a:spLocks noChangeArrowheads="1"/>
            </p:cNvSpPr>
            <p:nvPr/>
          </p:nvSpPr>
          <p:spPr bwMode="auto">
            <a:xfrm>
              <a:off x="1955" y="342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Line 312"/>
            <p:cNvSpPr>
              <a:spLocks noChangeShapeType="1"/>
            </p:cNvSpPr>
            <p:nvPr/>
          </p:nvSpPr>
          <p:spPr bwMode="auto">
            <a:xfrm>
              <a:off x="1955" y="342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Rectangle 313"/>
            <p:cNvSpPr>
              <a:spLocks noChangeArrowheads="1"/>
            </p:cNvSpPr>
            <p:nvPr/>
          </p:nvSpPr>
          <p:spPr bwMode="auto">
            <a:xfrm>
              <a:off x="1966" y="3423"/>
              <a:ext cx="38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314"/>
            <p:cNvSpPr>
              <a:spLocks noChangeShapeType="1"/>
            </p:cNvSpPr>
            <p:nvPr/>
          </p:nvSpPr>
          <p:spPr bwMode="auto">
            <a:xfrm>
              <a:off x="1966" y="3423"/>
              <a:ext cx="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Rectangle 315"/>
            <p:cNvSpPr>
              <a:spLocks noChangeArrowheads="1"/>
            </p:cNvSpPr>
            <p:nvPr/>
          </p:nvSpPr>
          <p:spPr bwMode="auto">
            <a:xfrm>
              <a:off x="2355" y="342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316"/>
            <p:cNvSpPr>
              <a:spLocks noChangeShapeType="1"/>
            </p:cNvSpPr>
            <p:nvPr/>
          </p:nvSpPr>
          <p:spPr bwMode="auto">
            <a:xfrm>
              <a:off x="2355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317"/>
            <p:cNvSpPr>
              <a:spLocks noChangeShapeType="1"/>
            </p:cNvSpPr>
            <p:nvPr/>
          </p:nvSpPr>
          <p:spPr bwMode="auto">
            <a:xfrm>
              <a:off x="2355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Rectangle 318"/>
            <p:cNvSpPr>
              <a:spLocks noChangeArrowheads="1"/>
            </p:cNvSpPr>
            <p:nvPr/>
          </p:nvSpPr>
          <p:spPr bwMode="auto">
            <a:xfrm>
              <a:off x="2360" y="3423"/>
              <a:ext cx="37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Line 319"/>
            <p:cNvSpPr>
              <a:spLocks noChangeShapeType="1"/>
            </p:cNvSpPr>
            <p:nvPr/>
          </p:nvSpPr>
          <p:spPr bwMode="auto">
            <a:xfrm>
              <a:off x="2360" y="3423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Rectangle 320"/>
            <p:cNvSpPr>
              <a:spLocks noChangeArrowheads="1"/>
            </p:cNvSpPr>
            <p:nvPr/>
          </p:nvSpPr>
          <p:spPr bwMode="auto">
            <a:xfrm>
              <a:off x="2738" y="342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Line 321"/>
            <p:cNvSpPr>
              <a:spLocks noChangeShapeType="1"/>
            </p:cNvSpPr>
            <p:nvPr/>
          </p:nvSpPr>
          <p:spPr bwMode="auto">
            <a:xfrm>
              <a:off x="2738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322"/>
            <p:cNvSpPr>
              <a:spLocks noChangeShapeType="1"/>
            </p:cNvSpPr>
            <p:nvPr/>
          </p:nvSpPr>
          <p:spPr bwMode="auto">
            <a:xfrm>
              <a:off x="2738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Rectangle 323"/>
            <p:cNvSpPr>
              <a:spLocks noChangeArrowheads="1"/>
            </p:cNvSpPr>
            <p:nvPr/>
          </p:nvSpPr>
          <p:spPr bwMode="auto">
            <a:xfrm>
              <a:off x="2743" y="342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Line 324"/>
            <p:cNvSpPr>
              <a:spLocks noChangeShapeType="1"/>
            </p:cNvSpPr>
            <p:nvPr/>
          </p:nvSpPr>
          <p:spPr bwMode="auto">
            <a:xfrm>
              <a:off x="2743" y="342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325"/>
            <p:cNvSpPr>
              <a:spLocks noChangeShapeType="1"/>
            </p:cNvSpPr>
            <p:nvPr/>
          </p:nvSpPr>
          <p:spPr bwMode="auto">
            <a:xfrm>
              <a:off x="3078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Line 326"/>
            <p:cNvSpPr>
              <a:spLocks noChangeShapeType="1"/>
            </p:cNvSpPr>
            <p:nvPr/>
          </p:nvSpPr>
          <p:spPr bwMode="auto">
            <a:xfrm>
              <a:off x="3078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Rectangle 327"/>
            <p:cNvSpPr>
              <a:spLocks noChangeArrowheads="1"/>
            </p:cNvSpPr>
            <p:nvPr/>
          </p:nvSpPr>
          <p:spPr bwMode="auto">
            <a:xfrm>
              <a:off x="3083" y="342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328"/>
            <p:cNvSpPr>
              <a:spLocks noChangeShapeType="1"/>
            </p:cNvSpPr>
            <p:nvPr/>
          </p:nvSpPr>
          <p:spPr bwMode="auto">
            <a:xfrm>
              <a:off x="3083" y="342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Rectangle 329"/>
            <p:cNvSpPr>
              <a:spLocks noChangeArrowheads="1"/>
            </p:cNvSpPr>
            <p:nvPr/>
          </p:nvSpPr>
          <p:spPr bwMode="auto">
            <a:xfrm>
              <a:off x="3418" y="342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330"/>
            <p:cNvSpPr>
              <a:spLocks noChangeShapeType="1"/>
            </p:cNvSpPr>
            <p:nvPr/>
          </p:nvSpPr>
          <p:spPr bwMode="auto">
            <a:xfrm>
              <a:off x="3418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331"/>
            <p:cNvSpPr>
              <a:spLocks noChangeShapeType="1"/>
            </p:cNvSpPr>
            <p:nvPr/>
          </p:nvSpPr>
          <p:spPr bwMode="auto">
            <a:xfrm>
              <a:off x="3418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Rectangle 332"/>
            <p:cNvSpPr>
              <a:spLocks noChangeArrowheads="1"/>
            </p:cNvSpPr>
            <p:nvPr/>
          </p:nvSpPr>
          <p:spPr bwMode="auto">
            <a:xfrm>
              <a:off x="3423" y="3423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333"/>
            <p:cNvSpPr>
              <a:spLocks noChangeShapeType="1"/>
            </p:cNvSpPr>
            <p:nvPr/>
          </p:nvSpPr>
          <p:spPr bwMode="auto">
            <a:xfrm>
              <a:off x="3423" y="3423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Rectangle 334"/>
            <p:cNvSpPr>
              <a:spLocks noChangeArrowheads="1"/>
            </p:cNvSpPr>
            <p:nvPr/>
          </p:nvSpPr>
          <p:spPr bwMode="auto">
            <a:xfrm>
              <a:off x="5421" y="342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335"/>
            <p:cNvSpPr>
              <a:spLocks noChangeShapeType="1"/>
            </p:cNvSpPr>
            <p:nvPr/>
          </p:nvSpPr>
          <p:spPr bwMode="auto">
            <a:xfrm>
              <a:off x="5421" y="342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Rectangle 336"/>
            <p:cNvSpPr>
              <a:spLocks noChangeArrowheads="1"/>
            </p:cNvSpPr>
            <p:nvPr/>
          </p:nvSpPr>
          <p:spPr bwMode="auto">
            <a:xfrm>
              <a:off x="1955" y="3428"/>
              <a:ext cx="11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Line 337"/>
            <p:cNvSpPr>
              <a:spLocks noChangeShapeType="1"/>
            </p:cNvSpPr>
            <p:nvPr/>
          </p:nvSpPr>
          <p:spPr bwMode="auto">
            <a:xfrm>
              <a:off x="1955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Rectangle 338"/>
            <p:cNvSpPr>
              <a:spLocks noChangeArrowheads="1"/>
            </p:cNvSpPr>
            <p:nvPr/>
          </p:nvSpPr>
          <p:spPr bwMode="auto">
            <a:xfrm>
              <a:off x="2355" y="3428"/>
              <a:ext cx="5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Line 339"/>
            <p:cNvSpPr>
              <a:spLocks noChangeShapeType="1"/>
            </p:cNvSpPr>
            <p:nvPr/>
          </p:nvSpPr>
          <p:spPr bwMode="auto">
            <a:xfrm>
              <a:off x="2355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Rectangle 340"/>
            <p:cNvSpPr>
              <a:spLocks noChangeArrowheads="1"/>
            </p:cNvSpPr>
            <p:nvPr/>
          </p:nvSpPr>
          <p:spPr bwMode="auto">
            <a:xfrm>
              <a:off x="2738" y="3428"/>
              <a:ext cx="5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Line 341"/>
            <p:cNvSpPr>
              <a:spLocks noChangeShapeType="1"/>
            </p:cNvSpPr>
            <p:nvPr/>
          </p:nvSpPr>
          <p:spPr bwMode="auto">
            <a:xfrm>
              <a:off x="2738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Line 342"/>
            <p:cNvSpPr>
              <a:spLocks noChangeShapeType="1"/>
            </p:cNvSpPr>
            <p:nvPr/>
          </p:nvSpPr>
          <p:spPr bwMode="auto">
            <a:xfrm>
              <a:off x="3078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Rectangle 343"/>
            <p:cNvSpPr>
              <a:spLocks noChangeArrowheads="1"/>
            </p:cNvSpPr>
            <p:nvPr/>
          </p:nvSpPr>
          <p:spPr bwMode="auto">
            <a:xfrm>
              <a:off x="3418" y="3428"/>
              <a:ext cx="5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Line 344"/>
            <p:cNvSpPr>
              <a:spLocks noChangeShapeType="1"/>
            </p:cNvSpPr>
            <p:nvPr/>
          </p:nvSpPr>
          <p:spPr bwMode="auto">
            <a:xfrm>
              <a:off x="3418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Rectangle 345"/>
            <p:cNvSpPr>
              <a:spLocks noChangeArrowheads="1"/>
            </p:cNvSpPr>
            <p:nvPr/>
          </p:nvSpPr>
          <p:spPr bwMode="auto">
            <a:xfrm>
              <a:off x="5421" y="3428"/>
              <a:ext cx="11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Line 346"/>
            <p:cNvSpPr>
              <a:spLocks noChangeShapeType="1"/>
            </p:cNvSpPr>
            <p:nvPr/>
          </p:nvSpPr>
          <p:spPr bwMode="auto">
            <a:xfrm>
              <a:off x="5421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Rectangle 347"/>
            <p:cNvSpPr>
              <a:spLocks noChangeArrowheads="1"/>
            </p:cNvSpPr>
            <p:nvPr/>
          </p:nvSpPr>
          <p:spPr bwMode="auto">
            <a:xfrm>
              <a:off x="2113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1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3693" name="Rectangle 348"/>
            <p:cNvSpPr>
              <a:spLocks noChangeArrowheads="1"/>
            </p:cNvSpPr>
            <p:nvPr/>
          </p:nvSpPr>
          <p:spPr bwMode="auto">
            <a:xfrm>
              <a:off x="2502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1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3694" name="Rectangle 349"/>
            <p:cNvSpPr>
              <a:spLocks noChangeArrowheads="1"/>
            </p:cNvSpPr>
            <p:nvPr/>
          </p:nvSpPr>
          <p:spPr bwMode="auto">
            <a:xfrm>
              <a:off x="2863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?</a:t>
              </a:r>
              <a:endParaRPr lang="en-US" sz="3200" i="1" baseline="-25000"/>
            </a:p>
          </p:txBody>
        </p:sp>
        <p:sp>
          <p:nvSpPr>
            <p:cNvPr id="23695" name="Rectangle 350"/>
            <p:cNvSpPr>
              <a:spLocks noChangeArrowheads="1"/>
            </p:cNvSpPr>
            <p:nvPr/>
          </p:nvSpPr>
          <p:spPr bwMode="auto">
            <a:xfrm>
              <a:off x="3203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?</a:t>
              </a:r>
              <a:endParaRPr lang="en-US" sz="3200" i="1" baseline="-25000"/>
            </a:p>
          </p:txBody>
        </p:sp>
        <p:sp>
          <p:nvSpPr>
            <p:cNvPr id="23696" name="Rectangle 351"/>
            <p:cNvSpPr>
              <a:spLocks noChangeArrowheads="1"/>
            </p:cNvSpPr>
            <p:nvPr/>
          </p:nvSpPr>
          <p:spPr bwMode="auto">
            <a:xfrm>
              <a:off x="3423" y="3645"/>
              <a:ext cx="8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Undefined!</a:t>
              </a:r>
            </a:p>
          </p:txBody>
        </p:sp>
        <p:sp>
          <p:nvSpPr>
            <p:cNvPr id="23697" name="Rectangle 352"/>
            <p:cNvSpPr>
              <a:spLocks noChangeArrowheads="1"/>
            </p:cNvSpPr>
            <p:nvPr/>
          </p:nvSpPr>
          <p:spPr bwMode="auto">
            <a:xfrm>
              <a:off x="1955" y="363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353"/>
            <p:cNvSpPr>
              <a:spLocks noChangeShapeType="1"/>
            </p:cNvSpPr>
            <p:nvPr/>
          </p:nvSpPr>
          <p:spPr bwMode="auto">
            <a:xfrm>
              <a:off x="1955" y="363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Rectangle 354"/>
            <p:cNvSpPr>
              <a:spLocks noChangeArrowheads="1"/>
            </p:cNvSpPr>
            <p:nvPr/>
          </p:nvSpPr>
          <p:spPr bwMode="auto">
            <a:xfrm>
              <a:off x="1966" y="3633"/>
              <a:ext cx="38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355"/>
            <p:cNvSpPr>
              <a:spLocks noChangeShapeType="1"/>
            </p:cNvSpPr>
            <p:nvPr/>
          </p:nvSpPr>
          <p:spPr bwMode="auto">
            <a:xfrm>
              <a:off x="1966" y="3633"/>
              <a:ext cx="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Rectangle 356"/>
            <p:cNvSpPr>
              <a:spLocks noChangeArrowheads="1"/>
            </p:cNvSpPr>
            <p:nvPr/>
          </p:nvSpPr>
          <p:spPr bwMode="auto">
            <a:xfrm>
              <a:off x="2355" y="363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Line 357"/>
            <p:cNvSpPr>
              <a:spLocks noChangeShapeType="1"/>
            </p:cNvSpPr>
            <p:nvPr/>
          </p:nvSpPr>
          <p:spPr bwMode="auto">
            <a:xfrm>
              <a:off x="2355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Line 358"/>
            <p:cNvSpPr>
              <a:spLocks noChangeShapeType="1"/>
            </p:cNvSpPr>
            <p:nvPr/>
          </p:nvSpPr>
          <p:spPr bwMode="auto">
            <a:xfrm>
              <a:off x="2355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Rectangle 359"/>
            <p:cNvSpPr>
              <a:spLocks noChangeArrowheads="1"/>
            </p:cNvSpPr>
            <p:nvPr/>
          </p:nvSpPr>
          <p:spPr bwMode="auto">
            <a:xfrm>
              <a:off x="2360" y="3633"/>
              <a:ext cx="37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Line 360"/>
            <p:cNvSpPr>
              <a:spLocks noChangeShapeType="1"/>
            </p:cNvSpPr>
            <p:nvPr/>
          </p:nvSpPr>
          <p:spPr bwMode="auto">
            <a:xfrm>
              <a:off x="2360" y="3633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Rectangle 361"/>
            <p:cNvSpPr>
              <a:spLocks noChangeArrowheads="1"/>
            </p:cNvSpPr>
            <p:nvPr/>
          </p:nvSpPr>
          <p:spPr bwMode="auto">
            <a:xfrm>
              <a:off x="2738" y="363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Line 362"/>
            <p:cNvSpPr>
              <a:spLocks noChangeShapeType="1"/>
            </p:cNvSpPr>
            <p:nvPr/>
          </p:nvSpPr>
          <p:spPr bwMode="auto">
            <a:xfrm>
              <a:off x="2738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Line 363"/>
            <p:cNvSpPr>
              <a:spLocks noChangeShapeType="1"/>
            </p:cNvSpPr>
            <p:nvPr/>
          </p:nvSpPr>
          <p:spPr bwMode="auto">
            <a:xfrm>
              <a:off x="2738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Rectangle 364"/>
            <p:cNvSpPr>
              <a:spLocks noChangeArrowheads="1"/>
            </p:cNvSpPr>
            <p:nvPr/>
          </p:nvSpPr>
          <p:spPr bwMode="auto">
            <a:xfrm>
              <a:off x="2743" y="363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Line 365"/>
            <p:cNvSpPr>
              <a:spLocks noChangeShapeType="1"/>
            </p:cNvSpPr>
            <p:nvPr/>
          </p:nvSpPr>
          <p:spPr bwMode="auto">
            <a:xfrm>
              <a:off x="2743" y="363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Line 366"/>
            <p:cNvSpPr>
              <a:spLocks noChangeShapeType="1"/>
            </p:cNvSpPr>
            <p:nvPr/>
          </p:nvSpPr>
          <p:spPr bwMode="auto">
            <a:xfrm>
              <a:off x="3078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Line 367"/>
            <p:cNvSpPr>
              <a:spLocks noChangeShapeType="1"/>
            </p:cNvSpPr>
            <p:nvPr/>
          </p:nvSpPr>
          <p:spPr bwMode="auto">
            <a:xfrm>
              <a:off x="3078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Rectangle 368"/>
            <p:cNvSpPr>
              <a:spLocks noChangeArrowheads="1"/>
            </p:cNvSpPr>
            <p:nvPr/>
          </p:nvSpPr>
          <p:spPr bwMode="auto">
            <a:xfrm>
              <a:off x="3083" y="363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Line 369"/>
            <p:cNvSpPr>
              <a:spLocks noChangeShapeType="1"/>
            </p:cNvSpPr>
            <p:nvPr/>
          </p:nvSpPr>
          <p:spPr bwMode="auto">
            <a:xfrm>
              <a:off x="3083" y="363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Rectangle 370"/>
            <p:cNvSpPr>
              <a:spLocks noChangeArrowheads="1"/>
            </p:cNvSpPr>
            <p:nvPr/>
          </p:nvSpPr>
          <p:spPr bwMode="auto">
            <a:xfrm>
              <a:off x="3418" y="363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Line 371"/>
            <p:cNvSpPr>
              <a:spLocks noChangeShapeType="1"/>
            </p:cNvSpPr>
            <p:nvPr/>
          </p:nvSpPr>
          <p:spPr bwMode="auto">
            <a:xfrm>
              <a:off x="3418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Line 372"/>
            <p:cNvSpPr>
              <a:spLocks noChangeShapeType="1"/>
            </p:cNvSpPr>
            <p:nvPr/>
          </p:nvSpPr>
          <p:spPr bwMode="auto">
            <a:xfrm>
              <a:off x="3418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Rectangle 373"/>
            <p:cNvSpPr>
              <a:spLocks noChangeArrowheads="1"/>
            </p:cNvSpPr>
            <p:nvPr/>
          </p:nvSpPr>
          <p:spPr bwMode="auto">
            <a:xfrm>
              <a:off x="3423" y="3633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Line 374"/>
            <p:cNvSpPr>
              <a:spLocks noChangeShapeType="1"/>
            </p:cNvSpPr>
            <p:nvPr/>
          </p:nvSpPr>
          <p:spPr bwMode="auto">
            <a:xfrm>
              <a:off x="3423" y="3633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Rectangle 375"/>
            <p:cNvSpPr>
              <a:spLocks noChangeArrowheads="1"/>
            </p:cNvSpPr>
            <p:nvPr/>
          </p:nvSpPr>
          <p:spPr bwMode="auto">
            <a:xfrm>
              <a:off x="5421" y="363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Line 376"/>
            <p:cNvSpPr>
              <a:spLocks noChangeShapeType="1"/>
            </p:cNvSpPr>
            <p:nvPr/>
          </p:nvSpPr>
          <p:spPr bwMode="auto">
            <a:xfrm>
              <a:off x="5421" y="363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Rectangle 377"/>
            <p:cNvSpPr>
              <a:spLocks noChangeArrowheads="1"/>
            </p:cNvSpPr>
            <p:nvPr/>
          </p:nvSpPr>
          <p:spPr bwMode="auto">
            <a:xfrm>
              <a:off x="1955" y="3638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Line 378"/>
            <p:cNvSpPr>
              <a:spLocks noChangeShapeType="1"/>
            </p:cNvSpPr>
            <p:nvPr/>
          </p:nvSpPr>
          <p:spPr bwMode="auto">
            <a:xfrm>
              <a:off x="1955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Rectangle 379"/>
            <p:cNvSpPr>
              <a:spLocks noChangeArrowheads="1"/>
            </p:cNvSpPr>
            <p:nvPr/>
          </p:nvSpPr>
          <p:spPr bwMode="auto">
            <a:xfrm>
              <a:off x="1955" y="3842"/>
              <a:ext cx="400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Line 380"/>
            <p:cNvSpPr>
              <a:spLocks noChangeShapeType="1"/>
            </p:cNvSpPr>
            <p:nvPr/>
          </p:nvSpPr>
          <p:spPr bwMode="auto">
            <a:xfrm>
              <a:off x="1955" y="3842"/>
              <a:ext cx="4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Rectangle 381"/>
            <p:cNvSpPr>
              <a:spLocks noChangeArrowheads="1"/>
            </p:cNvSpPr>
            <p:nvPr/>
          </p:nvSpPr>
          <p:spPr bwMode="auto">
            <a:xfrm>
              <a:off x="2355" y="3638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Line 382"/>
            <p:cNvSpPr>
              <a:spLocks noChangeShapeType="1"/>
            </p:cNvSpPr>
            <p:nvPr/>
          </p:nvSpPr>
          <p:spPr bwMode="auto">
            <a:xfrm>
              <a:off x="2355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Rectangle 383"/>
            <p:cNvSpPr>
              <a:spLocks noChangeArrowheads="1"/>
            </p:cNvSpPr>
            <p:nvPr/>
          </p:nvSpPr>
          <p:spPr bwMode="auto">
            <a:xfrm>
              <a:off x="2355" y="384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Line 384"/>
            <p:cNvSpPr>
              <a:spLocks noChangeShapeType="1"/>
            </p:cNvSpPr>
            <p:nvPr/>
          </p:nvSpPr>
          <p:spPr bwMode="auto">
            <a:xfrm>
              <a:off x="2355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Line 385"/>
            <p:cNvSpPr>
              <a:spLocks noChangeShapeType="1"/>
            </p:cNvSpPr>
            <p:nvPr/>
          </p:nvSpPr>
          <p:spPr bwMode="auto">
            <a:xfrm>
              <a:off x="2355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Rectangle 386"/>
            <p:cNvSpPr>
              <a:spLocks noChangeArrowheads="1"/>
            </p:cNvSpPr>
            <p:nvPr/>
          </p:nvSpPr>
          <p:spPr bwMode="auto">
            <a:xfrm>
              <a:off x="2360" y="3842"/>
              <a:ext cx="37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Line 387"/>
            <p:cNvSpPr>
              <a:spLocks noChangeShapeType="1"/>
            </p:cNvSpPr>
            <p:nvPr/>
          </p:nvSpPr>
          <p:spPr bwMode="auto">
            <a:xfrm>
              <a:off x="2360" y="3842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Rectangle 388"/>
            <p:cNvSpPr>
              <a:spLocks noChangeArrowheads="1"/>
            </p:cNvSpPr>
            <p:nvPr/>
          </p:nvSpPr>
          <p:spPr bwMode="auto">
            <a:xfrm>
              <a:off x="2738" y="3638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Line 389"/>
            <p:cNvSpPr>
              <a:spLocks noChangeShapeType="1"/>
            </p:cNvSpPr>
            <p:nvPr/>
          </p:nvSpPr>
          <p:spPr bwMode="auto">
            <a:xfrm>
              <a:off x="2738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Rectangle 390"/>
            <p:cNvSpPr>
              <a:spLocks noChangeArrowheads="1"/>
            </p:cNvSpPr>
            <p:nvPr/>
          </p:nvSpPr>
          <p:spPr bwMode="auto">
            <a:xfrm>
              <a:off x="2738" y="384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Line 391"/>
            <p:cNvSpPr>
              <a:spLocks noChangeShapeType="1"/>
            </p:cNvSpPr>
            <p:nvPr/>
          </p:nvSpPr>
          <p:spPr bwMode="auto">
            <a:xfrm>
              <a:off x="2738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Line 392"/>
            <p:cNvSpPr>
              <a:spLocks noChangeShapeType="1"/>
            </p:cNvSpPr>
            <p:nvPr/>
          </p:nvSpPr>
          <p:spPr bwMode="auto">
            <a:xfrm>
              <a:off x="2738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Rectangle 393"/>
            <p:cNvSpPr>
              <a:spLocks noChangeArrowheads="1"/>
            </p:cNvSpPr>
            <p:nvPr/>
          </p:nvSpPr>
          <p:spPr bwMode="auto">
            <a:xfrm>
              <a:off x="2743" y="3842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Line 394"/>
            <p:cNvSpPr>
              <a:spLocks noChangeShapeType="1"/>
            </p:cNvSpPr>
            <p:nvPr/>
          </p:nvSpPr>
          <p:spPr bwMode="auto">
            <a:xfrm>
              <a:off x="2743" y="3842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Line 395"/>
            <p:cNvSpPr>
              <a:spLocks noChangeShapeType="1"/>
            </p:cNvSpPr>
            <p:nvPr/>
          </p:nvSpPr>
          <p:spPr bwMode="auto">
            <a:xfrm>
              <a:off x="3078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Line 396"/>
            <p:cNvSpPr>
              <a:spLocks noChangeShapeType="1"/>
            </p:cNvSpPr>
            <p:nvPr/>
          </p:nvSpPr>
          <p:spPr bwMode="auto">
            <a:xfrm>
              <a:off x="3078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Line 397"/>
            <p:cNvSpPr>
              <a:spLocks noChangeShapeType="1"/>
            </p:cNvSpPr>
            <p:nvPr/>
          </p:nvSpPr>
          <p:spPr bwMode="auto">
            <a:xfrm>
              <a:off x="3078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Rectangle 398"/>
            <p:cNvSpPr>
              <a:spLocks noChangeArrowheads="1"/>
            </p:cNvSpPr>
            <p:nvPr/>
          </p:nvSpPr>
          <p:spPr bwMode="auto">
            <a:xfrm>
              <a:off x="3083" y="3842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4" name="Line 399"/>
            <p:cNvSpPr>
              <a:spLocks noChangeShapeType="1"/>
            </p:cNvSpPr>
            <p:nvPr/>
          </p:nvSpPr>
          <p:spPr bwMode="auto">
            <a:xfrm>
              <a:off x="3083" y="3842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5" name="Rectangle 400"/>
            <p:cNvSpPr>
              <a:spLocks noChangeArrowheads="1"/>
            </p:cNvSpPr>
            <p:nvPr/>
          </p:nvSpPr>
          <p:spPr bwMode="auto">
            <a:xfrm>
              <a:off x="3418" y="3638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6" name="Line 401"/>
            <p:cNvSpPr>
              <a:spLocks noChangeShapeType="1"/>
            </p:cNvSpPr>
            <p:nvPr/>
          </p:nvSpPr>
          <p:spPr bwMode="auto">
            <a:xfrm>
              <a:off x="3418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7" name="Rectangle 402"/>
            <p:cNvSpPr>
              <a:spLocks noChangeArrowheads="1"/>
            </p:cNvSpPr>
            <p:nvPr/>
          </p:nvSpPr>
          <p:spPr bwMode="auto">
            <a:xfrm>
              <a:off x="3418" y="384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Line 403"/>
            <p:cNvSpPr>
              <a:spLocks noChangeShapeType="1"/>
            </p:cNvSpPr>
            <p:nvPr/>
          </p:nvSpPr>
          <p:spPr bwMode="auto">
            <a:xfrm>
              <a:off x="3418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Line 404"/>
            <p:cNvSpPr>
              <a:spLocks noChangeShapeType="1"/>
            </p:cNvSpPr>
            <p:nvPr/>
          </p:nvSpPr>
          <p:spPr bwMode="auto">
            <a:xfrm>
              <a:off x="3418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0" name="Rectangle 405"/>
            <p:cNvSpPr>
              <a:spLocks noChangeArrowheads="1"/>
            </p:cNvSpPr>
            <p:nvPr/>
          </p:nvSpPr>
          <p:spPr bwMode="auto">
            <a:xfrm>
              <a:off x="3423" y="3842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1" name="Line 406"/>
            <p:cNvSpPr>
              <a:spLocks noChangeShapeType="1"/>
            </p:cNvSpPr>
            <p:nvPr/>
          </p:nvSpPr>
          <p:spPr bwMode="auto">
            <a:xfrm>
              <a:off x="3423" y="3842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Rectangle 407"/>
            <p:cNvSpPr>
              <a:spLocks noChangeArrowheads="1"/>
            </p:cNvSpPr>
            <p:nvPr/>
          </p:nvSpPr>
          <p:spPr bwMode="auto">
            <a:xfrm>
              <a:off x="5421" y="3638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Line 408"/>
            <p:cNvSpPr>
              <a:spLocks noChangeShapeType="1"/>
            </p:cNvSpPr>
            <p:nvPr/>
          </p:nvSpPr>
          <p:spPr bwMode="auto">
            <a:xfrm>
              <a:off x="5421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Rectangle 409"/>
            <p:cNvSpPr>
              <a:spLocks noChangeArrowheads="1"/>
            </p:cNvSpPr>
            <p:nvPr/>
          </p:nvSpPr>
          <p:spPr bwMode="auto">
            <a:xfrm>
              <a:off x="5421" y="3842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Line 410"/>
            <p:cNvSpPr>
              <a:spLocks noChangeShapeType="1"/>
            </p:cNvSpPr>
            <p:nvPr/>
          </p:nvSpPr>
          <p:spPr bwMode="auto">
            <a:xfrm>
              <a:off x="5421" y="384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Text Box 411"/>
            <p:cNvSpPr txBox="1">
              <a:spLocks noChangeArrowheads="1"/>
            </p:cNvSpPr>
            <p:nvPr/>
          </p:nvSpPr>
          <p:spPr bwMode="auto">
            <a:xfrm>
              <a:off x="1480" y="2136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Time</a:t>
              </a:r>
            </a:p>
          </p:txBody>
        </p:sp>
        <p:sp>
          <p:nvSpPr>
            <p:cNvPr id="23757" name="Line 412"/>
            <p:cNvSpPr>
              <a:spLocks noChangeShapeType="1"/>
            </p:cNvSpPr>
            <p:nvPr/>
          </p:nvSpPr>
          <p:spPr bwMode="auto">
            <a:xfrm>
              <a:off x="1736" y="2360"/>
              <a:ext cx="0" cy="1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Line 413"/>
            <p:cNvSpPr>
              <a:spLocks noChangeShapeType="1"/>
            </p:cNvSpPr>
            <p:nvPr/>
          </p:nvSpPr>
          <p:spPr bwMode="auto">
            <a:xfrm>
              <a:off x="3152" y="220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Rectangle 414"/>
          <p:cNvSpPr>
            <a:spLocks noChangeArrowheads="1"/>
          </p:cNvSpPr>
          <p:nvPr/>
        </p:nvSpPr>
        <p:spPr bwMode="auto">
          <a:xfrm>
            <a:off x="4584700" y="4479925"/>
            <a:ext cx="809625" cy="254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415"/>
          <p:cNvSpPr>
            <a:spLocks noChangeShapeType="1"/>
          </p:cNvSpPr>
          <p:nvPr/>
        </p:nvSpPr>
        <p:spPr bwMode="auto">
          <a:xfrm flipH="1">
            <a:off x="2327275" y="4606925"/>
            <a:ext cx="2255838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Text Box 416"/>
          <p:cNvSpPr txBox="1">
            <a:spLocks noChangeArrowheads="1"/>
          </p:cNvSpPr>
          <p:nvPr/>
        </p:nvSpPr>
        <p:spPr bwMode="auto">
          <a:xfrm>
            <a:off x="0" y="5092700"/>
            <a:ext cx="286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Input S R stored in Q Q</a:t>
            </a:r>
          </a:p>
          <a:p>
            <a:r>
              <a:rPr lang="en-US" sz="1800">
                <a:latin typeface="Arial" pitchFamily="34" charset="0"/>
              </a:rPr>
              <a:t>(remains at O/P </a:t>
            </a:r>
            <a:r>
              <a:rPr lang="en-US" sz="1800">
                <a:solidFill>
                  <a:srgbClr val="FF0066"/>
                </a:solidFill>
                <a:latin typeface="Arial" pitchFamily="34" charset="0"/>
              </a:rPr>
              <a:t>after input</a:t>
            </a:r>
          </a:p>
          <a:p>
            <a:r>
              <a:rPr lang="en-US" sz="1800">
                <a:solidFill>
                  <a:srgbClr val="FF0066"/>
                </a:solidFill>
                <a:latin typeface="Arial" pitchFamily="34" charset="0"/>
              </a:rPr>
              <a:t>is removed)</a:t>
            </a:r>
          </a:p>
        </p:txBody>
      </p:sp>
      <p:sp>
        <p:nvSpPr>
          <p:cNvPr id="23576" name="Line 417"/>
          <p:cNvSpPr>
            <a:spLocks noChangeShapeType="1"/>
          </p:cNvSpPr>
          <p:nvPr/>
        </p:nvSpPr>
        <p:spPr bwMode="auto">
          <a:xfrm flipH="1" flipV="1">
            <a:off x="1852613" y="4583113"/>
            <a:ext cx="15271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Text Box 418"/>
          <p:cNvSpPr txBox="1">
            <a:spLocks noChangeArrowheads="1"/>
          </p:cNvSpPr>
          <p:nvPr/>
        </p:nvSpPr>
        <p:spPr bwMode="auto">
          <a:xfrm>
            <a:off x="152400" y="4249738"/>
            <a:ext cx="3046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11 = Normal input condition 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No input change</a:t>
            </a:r>
          </a:p>
        </p:txBody>
      </p:sp>
      <p:sp>
        <p:nvSpPr>
          <p:cNvPr id="23578" name="Line 419"/>
          <p:cNvSpPr>
            <a:spLocks noChangeShapeType="1"/>
          </p:cNvSpPr>
          <p:nvPr/>
        </p:nvSpPr>
        <p:spPr bwMode="auto">
          <a:xfrm flipV="1">
            <a:off x="1874838" y="3924300"/>
            <a:ext cx="1470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420"/>
          <p:cNvSpPr>
            <a:spLocks noChangeShapeType="1"/>
          </p:cNvSpPr>
          <p:nvPr/>
        </p:nvSpPr>
        <p:spPr bwMode="auto">
          <a:xfrm>
            <a:off x="1874838" y="4606925"/>
            <a:ext cx="13430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421"/>
          <p:cNvSpPr>
            <a:spLocks noChangeShapeType="1"/>
          </p:cNvSpPr>
          <p:nvPr/>
        </p:nvSpPr>
        <p:spPr bwMode="auto">
          <a:xfrm flipH="1">
            <a:off x="2047875" y="5127625"/>
            <a:ext cx="1619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422"/>
          <p:cNvSpPr>
            <a:spLocks noChangeShapeType="1"/>
          </p:cNvSpPr>
          <p:nvPr/>
        </p:nvSpPr>
        <p:spPr bwMode="auto">
          <a:xfrm>
            <a:off x="1874838" y="4595813"/>
            <a:ext cx="1366837" cy="137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Line 423"/>
          <p:cNvSpPr>
            <a:spLocks noChangeShapeType="1"/>
          </p:cNvSpPr>
          <p:nvPr/>
        </p:nvSpPr>
        <p:spPr bwMode="auto">
          <a:xfrm flipH="1">
            <a:off x="7013575" y="5497513"/>
            <a:ext cx="163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Rectangle 424"/>
          <p:cNvSpPr>
            <a:spLocks noChangeArrowheads="1"/>
          </p:cNvSpPr>
          <p:nvPr/>
        </p:nvSpPr>
        <p:spPr bwMode="auto">
          <a:xfrm>
            <a:off x="50800" y="6288088"/>
            <a:ext cx="678815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S = 0, R = 0 is a </a:t>
            </a:r>
            <a:r>
              <a:rPr lang="en-US" b="1" u="sng">
                <a:solidFill>
                  <a:srgbClr val="FF0000"/>
                </a:solidFill>
                <a:latin typeface="Arial" pitchFamily="34" charset="0"/>
              </a:rPr>
              <a:t>forbidden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 input pattern</a:t>
            </a:r>
          </a:p>
        </p:txBody>
      </p:sp>
      <p:sp>
        <p:nvSpPr>
          <p:cNvPr id="23584" name="Line 425"/>
          <p:cNvSpPr>
            <a:spLocks noChangeShapeType="1"/>
          </p:cNvSpPr>
          <p:nvPr/>
        </p:nvSpPr>
        <p:spPr bwMode="auto">
          <a:xfrm flipV="1">
            <a:off x="3460750" y="439738"/>
            <a:ext cx="695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426"/>
          <p:cNvSpPr>
            <a:spLocks noChangeShapeType="1"/>
          </p:cNvSpPr>
          <p:nvPr/>
        </p:nvSpPr>
        <p:spPr bwMode="auto">
          <a:xfrm flipV="1">
            <a:off x="4435475" y="419100"/>
            <a:ext cx="1204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Line 427"/>
          <p:cNvSpPr>
            <a:spLocks noChangeShapeType="1"/>
          </p:cNvSpPr>
          <p:nvPr/>
        </p:nvSpPr>
        <p:spPr bwMode="auto">
          <a:xfrm>
            <a:off x="5903913" y="428625"/>
            <a:ext cx="29051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428"/>
          <p:cNvSpPr>
            <a:spLocks noChangeShapeType="1"/>
          </p:cNvSpPr>
          <p:nvPr/>
        </p:nvSpPr>
        <p:spPr bwMode="auto">
          <a:xfrm>
            <a:off x="6299200" y="419100"/>
            <a:ext cx="290513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429"/>
          <p:cNvSpPr>
            <a:spLocks noChangeShapeType="1"/>
          </p:cNvSpPr>
          <p:nvPr/>
        </p:nvSpPr>
        <p:spPr bwMode="auto">
          <a:xfrm>
            <a:off x="546100" y="2281238"/>
            <a:ext cx="290513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430"/>
          <p:cNvSpPr>
            <a:spLocks noChangeShapeType="1"/>
          </p:cNvSpPr>
          <p:nvPr/>
        </p:nvSpPr>
        <p:spPr bwMode="auto">
          <a:xfrm>
            <a:off x="1112838" y="2270125"/>
            <a:ext cx="29051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Line 431"/>
          <p:cNvSpPr>
            <a:spLocks noChangeShapeType="1"/>
          </p:cNvSpPr>
          <p:nvPr/>
        </p:nvSpPr>
        <p:spPr bwMode="auto">
          <a:xfrm>
            <a:off x="142875" y="6334125"/>
            <a:ext cx="290513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Line 432"/>
          <p:cNvSpPr>
            <a:spLocks noChangeShapeType="1"/>
          </p:cNvSpPr>
          <p:nvPr/>
        </p:nvSpPr>
        <p:spPr bwMode="auto">
          <a:xfrm>
            <a:off x="1127125" y="6345238"/>
            <a:ext cx="290513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Line 433"/>
          <p:cNvSpPr>
            <a:spLocks noChangeShapeType="1"/>
          </p:cNvSpPr>
          <p:nvPr/>
        </p:nvSpPr>
        <p:spPr bwMode="auto">
          <a:xfrm>
            <a:off x="606425" y="5108575"/>
            <a:ext cx="198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Line 434"/>
          <p:cNvSpPr>
            <a:spLocks noChangeShapeType="1"/>
          </p:cNvSpPr>
          <p:nvPr/>
        </p:nvSpPr>
        <p:spPr bwMode="auto">
          <a:xfrm flipV="1">
            <a:off x="873125" y="5095875"/>
            <a:ext cx="2095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94" name="Picture 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350" y="1257300"/>
            <a:ext cx="4117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5" name="Line 436"/>
          <p:cNvSpPr>
            <a:spLocks noChangeShapeType="1"/>
          </p:cNvSpPr>
          <p:nvPr/>
        </p:nvSpPr>
        <p:spPr bwMode="auto">
          <a:xfrm>
            <a:off x="3425825" y="3484563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Line 437"/>
          <p:cNvSpPr>
            <a:spLocks noChangeShapeType="1"/>
          </p:cNvSpPr>
          <p:nvPr/>
        </p:nvSpPr>
        <p:spPr bwMode="auto">
          <a:xfrm>
            <a:off x="4100513" y="3508375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B7EAF39F-1FFD-454E-88FE-ACEA36DC0E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174625"/>
            <a:ext cx="8166100" cy="1020763"/>
          </a:xfrm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Clocked (or controlled) SR NAND Latch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266825"/>
            <a:ext cx="8107363" cy="5591175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cs typeface="Times New Roman" pitchFamily="18" charset="0"/>
              </a:rPr>
              <a:t>Adding two NAND</a:t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smtClean="0">
                <a:cs typeface="Times New Roman" pitchFamily="18" charset="0"/>
              </a:rPr>
              <a:t>gates to the basic</a:t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smtClean="0">
                <a:cs typeface="Times New Roman" pitchFamily="18" charset="0"/>
              </a:rPr>
              <a:t>S - R NAND latch</a:t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smtClean="0">
                <a:cs typeface="Times New Roman" pitchFamily="18" charset="0"/>
              </a:rPr>
              <a:t>gives the 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clocked</a:t>
            </a:r>
            <a:r>
              <a:rPr lang="en-US" sz="2400" smtClean="0">
                <a:cs typeface="Times New Roman" pitchFamily="18" charset="0"/>
              </a:rPr>
              <a:t/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smtClean="0">
                <a:cs typeface="Times New Roman" pitchFamily="18" charset="0"/>
              </a:rPr>
              <a:t>S – R latch:</a:t>
            </a:r>
          </a:p>
          <a:p>
            <a:pPr>
              <a:lnSpc>
                <a:spcPct val="80000"/>
              </a:lnSpc>
            </a:pPr>
            <a:endParaRPr lang="en-US" sz="24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C = normally 0 </a:t>
            </a:r>
            <a:r>
              <a:rPr lang="en-US" sz="2000" smtClean="0">
                <a:cs typeface="Times New Roman" pitchFamily="18" charset="0"/>
                <a:sym typeface="Wingdings" pitchFamily="2" charset="2"/>
              </a:rPr>
              <a:t>   S R inputs to the latch = normally 1 1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(No output change)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i.e. this 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prevents</a:t>
            </a:r>
            <a:r>
              <a:rPr lang="en-US" sz="2000" smtClean="0">
                <a:cs typeface="Times New Roman" pitchFamily="18" charset="0"/>
              </a:rPr>
              <a:t> the forbidden conditions S R = 0 0 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with</a:t>
            </a:r>
            <a:r>
              <a:rPr lang="en-US" sz="2000" smtClean="0">
                <a:cs typeface="Times New Roman" pitchFamily="18" charset="0"/>
              </a:rPr>
              <a:t> C = 0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C = 1 Opens the two input NANDs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for the S R, inverting them.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This gives normal S R (not S R)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latch operation </a:t>
            </a:r>
            <a:r>
              <a:rPr lang="en-US" sz="2000" smtClean="0">
                <a:cs typeface="Times New Roman" pitchFamily="18" charset="0"/>
                <a:sym typeface="Wingdings" pitchFamily="2" charset="2"/>
              </a:rPr>
              <a:t> Allow changes in latch state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     </a:t>
            </a:r>
            <a:r>
              <a:rPr lang="en-US" sz="2000" smtClean="0">
                <a:solidFill>
                  <a:srgbClr val="6600CC"/>
                </a:solidFill>
                <a:cs typeface="Times New Roman" pitchFamily="18" charset="0"/>
              </a:rPr>
              <a:t>But here S R = 1 1 during C = 1 </a:t>
            </a:r>
            <a:r>
              <a:rPr lang="en-US" sz="2000" u="sng" smtClean="0">
                <a:solidFill>
                  <a:srgbClr val="FF0000"/>
                </a:solidFill>
                <a:cs typeface="Times New Roman" pitchFamily="18" charset="0"/>
              </a:rPr>
              <a:t>still a problem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C means “control” or “clock”. Changes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769938" y="2097088"/>
            <a:ext cx="635000" cy="0"/>
            <a:chOff x="624" y="1336"/>
            <a:chExt cx="400" cy="0"/>
          </a:xfrm>
        </p:grpSpPr>
        <p:sp>
          <p:nvSpPr>
            <p:cNvPr id="24599" name="Line 5"/>
            <p:cNvSpPr>
              <a:spLocks noChangeShapeType="1"/>
            </p:cNvSpPr>
            <p:nvPr/>
          </p:nvSpPr>
          <p:spPr bwMode="auto">
            <a:xfrm>
              <a:off x="624" y="133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6"/>
            <p:cNvSpPr>
              <a:spLocks noChangeShapeType="1"/>
            </p:cNvSpPr>
            <p:nvPr/>
          </p:nvSpPr>
          <p:spPr bwMode="auto">
            <a:xfrm>
              <a:off x="880" y="133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2" name="Line 62"/>
          <p:cNvSpPr>
            <a:spLocks noChangeShapeType="1"/>
          </p:cNvSpPr>
          <p:nvPr/>
        </p:nvSpPr>
        <p:spPr bwMode="auto">
          <a:xfrm>
            <a:off x="2927350" y="3530600"/>
            <a:ext cx="15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63"/>
          <p:cNvSpPr>
            <a:spLocks noChangeShapeType="1"/>
          </p:cNvSpPr>
          <p:nvPr/>
        </p:nvSpPr>
        <p:spPr bwMode="auto">
          <a:xfrm>
            <a:off x="3125788" y="3541713"/>
            <a:ext cx="13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66"/>
          <p:cNvSpPr>
            <a:spLocks noChangeShapeType="1"/>
          </p:cNvSpPr>
          <p:nvPr/>
        </p:nvSpPr>
        <p:spPr bwMode="auto">
          <a:xfrm>
            <a:off x="3706813" y="5245100"/>
            <a:ext cx="150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67"/>
          <p:cNvSpPr>
            <a:spLocks noChangeShapeType="1"/>
          </p:cNvSpPr>
          <p:nvPr/>
        </p:nvSpPr>
        <p:spPr bwMode="auto">
          <a:xfrm>
            <a:off x="3949700" y="5221288"/>
            <a:ext cx="138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6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1246188"/>
            <a:ext cx="394652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950" y="4498975"/>
            <a:ext cx="2940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75"/>
          <p:cNvSpPr>
            <a:spLocks noChangeArrowheads="1"/>
          </p:cNvSpPr>
          <p:nvPr/>
        </p:nvSpPr>
        <p:spPr bwMode="auto">
          <a:xfrm>
            <a:off x="6224588" y="6296025"/>
            <a:ext cx="2279650" cy="312738"/>
          </a:xfrm>
          <a:prstGeom prst="rect">
            <a:avLst/>
          </a:prstGeom>
          <a:solidFill>
            <a:srgbClr val="CC99FF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76"/>
          <p:cNvSpPr>
            <a:spLocks noChangeShapeType="1"/>
          </p:cNvSpPr>
          <p:nvPr/>
        </p:nvSpPr>
        <p:spPr bwMode="auto">
          <a:xfrm>
            <a:off x="5313363" y="4225925"/>
            <a:ext cx="150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77"/>
          <p:cNvSpPr>
            <a:spLocks noChangeShapeType="1"/>
          </p:cNvSpPr>
          <p:nvPr/>
        </p:nvSpPr>
        <p:spPr bwMode="auto">
          <a:xfrm>
            <a:off x="5511800" y="4237038"/>
            <a:ext cx="138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78"/>
          <p:cNvSpPr>
            <a:spLocks noChangeShapeType="1"/>
          </p:cNvSpPr>
          <p:nvPr/>
        </p:nvSpPr>
        <p:spPr bwMode="auto">
          <a:xfrm>
            <a:off x="5313363" y="6227763"/>
            <a:ext cx="890587" cy="161925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Text Box 80"/>
          <p:cNvSpPr txBox="1">
            <a:spLocks noChangeArrowheads="1"/>
          </p:cNvSpPr>
          <p:nvPr/>
        </p:nvSpPr>
        <p:spPr bwMode="auto">
          <a:xfrm>
            <a:off x="6911975" y="2903538"/>
            <a:ext cx="2298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This latch is also</a:t>
            </a:r>
          </a:p>
          <a:p>
            <a:r>
              <a:rPr lang="en-US" sz="1800" u="sng">
                <a:solidFill>
                  <a:srgbClr val="CC0000"/>
                </a:solidFill>
                <a:latin typeface="Arial" pitchFamily="34" charset="0"/>
              </a:rPr>
              <a:t>Transparent: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O/P changes directly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With the I/P at C = 1 </a:t>
            </a:r>
          </a:p>
        </p:txBody>
      </p:sp>
      <p:sp>
        <p:nvSpPr>
          <p:cNvPr id="24593" name="Text Box 81"/>
          <p:cNvSpPr txBox="1">
            <a:spLocks noChangeArrowheads="1"/>
          </p:cNvSpPr>
          <p:nvPr/>
        </p:nvSpPr>
        <p:spPr bwMode="auto">
          <a:xfrm>
            <a:off x="709613" y="6461125"/>
            <a:ext cx="517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introduced by SR </a:t>
            </a:r>
            <a:r>
              <a:rPr lang="en-US" sz="2000" b="1">
                <a:solidFill>
                  <a:schemeClr val="accent2"/>
                </a:solidFill>
                <a:cs typeface="Times New Roman" pitchFamily="18" charset="0"/>
              </a:rPr>
              <a:t>only </a:t>
            </a:r>
            <a:r>
              <a:rPr lang="en-US" sz="2000" b="1">
                <a:cs typeface="Times New Roman" pitchFamily="18" charset="0"/>
              </a:rPr>
              <a:t>during the clock pulse</a:t>
            </a:r>
            <a:r>
              <a:rPr lang="en-US" sz="2000" b="1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4594" name="Line 82"/>
          <p:cNvSpPr>
            <a:spLocks noChangeShapeType="1"/>
          </p:cNvSpPr>
          <p:nvPr/>
        </p:nvSpPr>
        <p:spPr bwMode="auto">
          <a:xfrm>
            <a:off x="3241675" y="2489200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83"/>
          <p:cNvSpPr>
            <a:spLocks noChangeShapeType="1"/>
          </p:cNvSpPr>
          <p:nvPr/>
        </p:nvSpPr>
        <p:spPr bwMode="auto">
          <a:xfrm flipV="1">
            <a:off x="3865563" y="2360613"/>
            <a:ext cx="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>
            <a:off x="3854450" y="2338388"/>
            <a:ext cx="173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Line 85"/>
          <p:cNvSpPr>
            <a:spLocks noChangeShapeType="1"/>
          </p:cNvSpPr>
          <p:nvPr/>
        </p:nvSpPr>
        <p:spPr bwMode="auto">
          <a:xfrm>
            <a:off x="4027488" y="2349500"/>
            <a:ext cx="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86"/>
          <p:cNvSpPr>
            <a:spLocks noChangeShapeType="1"/>
          </p:cNvSpPr>
          <p:nvPr/>
        </p:nvSpPr>
        <p:spPr bwMode="auto">
          <a:xfrm>
            <a:off x="4027488" y="2476500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2BE1DC0D-AD35-4BEB-BBAE-3E7C115E29B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150813"/>
            <a:ext cx="7772400" cy="1020762"/>
          </a:xfrm>
        </p:spPr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The D Latch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4450"/>
            <a:ext cx="7772400" cy="5027613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Adding an inverter</a:t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to the S-R Latch,</a:t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gives the D Latch</a:t>
            </a:r>
          </a:p>
          <a:p>
            <a:r>
              <a:rPr lang="en-US" sz="2800" smtClean="0">
                <a:cs typeface="Times New Roman" pitchFamily="18" charset="0"/>
              </a:rPr>
              <a:t>Now S R </a:t>
            </a:r>
            <a:r>
              <a:rPr lang="en-US" sz="2800" smtClean="0">
                <a:solidFill>
                  <a:srgbClr val="6600CC"/>
                </a:solidFill>
                <a:cs typeface="Times New Roman" pitchFamily="18" charset="0"/>
              </a:rPr>
              <a:t>can not become</a:t>
            </a:r>
            <a:r>
              <a:rPr lang="en-US" sz="2800" smtClean="0">
                <a:cs typeface="Times New Roman" pitchFamily="18" charset="0"/>
              </a:rPr>
              <a:t> 1 1 </a:t>
            </a:r>
          </a:p>
          <a:p>
            <a:r>
              <a:rPr lang="en-US" sz="2800" smtClean="0">
                <a:cs typeface="Times New Roman" pitchFamily="18" charset="0"/>
              </a:rPr>
              <a:t>So we got rid of the remaining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    unwanted condition 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(SR =11 with C = 1)</a:t>
            </a:r>
          </a:p>
          <a:p>
            <a:endParaRPr lang="en-US" sz="2800" smtClean="0">
              <a:cs typeface="Times New Roman" pitchFamily="18" charset="0"/>
            </a:endParaRPr>
          </a:p>
          <a:p>
            <a:endParaRPr lang="en-US" sz="2800" smtClean="0"/>
          </a:p>
        </p:txBody>
      </p:sp>
      <p:grpSp>
        <p:nvGrpSpPr>
          <p:cNvPr id="25605" name="Group 84"/>
          <p:cNvGrpSpPr>
            <a:grpSpLocks/>
          </p:cNvGrpSpPr>
          <p:nvPr/>
        </p:nvGrpSpPr>
        <p:grpSpPr bwMode="auto">
          <a:xfrm>
            <a:off x="4318000" y="1362075"/>
            <a:ext cx="4687888" cy="1981200"/>
            <a:chOff x="2632" y="952"/>
            <a:chExt cx="2953" cy="1248"/>
          </a:xfrm>
        </p:grpSpPr>
        <p:sp>
          <p:nvSpPr>
            <p:cNvPr id="25625" name="Rectangle 85"/>
            <p:cNvSpPr>
              <a:spLocks noChangeArrowheads="1"/>
            </p:cNvSpPr>
            <p:nvPr/>
          </p:nvSpPr>
          <p:spPr bwMode="auto">
            <a:xfrm>
              <a:off x="2649" y="952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/>
            </a:p>
          </p:txBody>
        </p:sp>
        <p:sp>
          <p:nvSpPr>
            <p:cNvPr id="25626" name="Freeform 86"/>
            <p:cNvSpPr>
              <a:spLocks/>
            </p:cNvSpPr>
            <p:nvPr/>
          </p:nvSpPr>
          <p:spPr bwMode="auto">
            <a:xfrm>
              <a:off x="4742" y="1077"/>
              <a:ext cx="140" cy="262"/>
            </a:xfrm>
            <a:custGeom>
              <a:avLst/>
              <a:gdLst>
                <a:gd name="T0" fmla="*/ 6 w 140"/>
                <a:gd name="T1" fmla="*/ 0 h 262"/>
                <a:gd name="T2" fmla="*/ 0 w 140"/>
                <a:gd name="T3" fmla="*/ 6 h 262"/>
                <a:gd name="T4" fmla="*/ 3 w 140"/>
                <a:gd name="T5" fmla="*/ 15 h 262"/>
                <a:gd name="T6" fmla="*/ 25 w 140"/>
                <a:gd name="T7" fmla="*/ 18 h 262"/>
                <a:gd name="T8" fmla="*/ 48 w 140"/>
                <a:gd name="T9" fmla="*/ 26 h 262"/>
                <a:gd name="T10" fmla="*/ 58 w 140"/>
                <a:gd name="T11" fmla="*/ 30 h 262"/>
                <a:gd name="T12" fmla="*/ 65 w 140"/>
                <a:gd name="T13" fmla="*/ 33 h 262"/>
                <a:gd name="T14" fmla="*/ 76 w 140"/>
                <a:gd name="T15" fmla="*/ 40 h 262"/>
                <a:gd name="T16" fmla="*/ 83 w 140"/>
                <a:gd name="T17" fmla="*/ 46 h 262"/>
                <a:gd name="T18" fmla="*/ 95 w 140"/>
                <a:gd name="T19" fmla="*/ 58 h 262"/>
                <a:gd name="T20" fmla="*/ 101 w 140"/>
                <a:gd name="T21" fmla="*/ 69 h 262"/>
                <a:gd name="T22" fmla="*/ 107 w 140"/>
                <a:gd name="T23" fmla="*/ 76 h 262"/>
                <a:gd name="T24" fmla="*/ 112 w 140"/>
                <a:gd name="T25" fmla="*/ 87 h 262"/>
                <a:gd name="T26" fmla="*/ 116 w 140"/>
                <a:gd name="T27" fmla="*/ 97 h 262"/>
                <a:gd name="T28" fmla="*/ 120 w 140"/>
                <a:gd name="T29" fmla="*/ 125 h 262"/>
                <a:gd name="T30" fmla="*/ 122 w 140"/>
                <a:gd name="T31" fmla="*/ 130 h 262"/>
                <a:gd name="T32" fmla="*/ 120 w 140"/>
                <a:gd name="T33" fmla="*/ 147 h 262"/>
                <a:gd name="T34" fmla="*/ 113 w 140"/>
                <a:gd name="T35" fmla="*/ 170 h 262"/>
                <a:gd name="T36" fmla="*/ 109 w 140"/>
                <a:gd name="T37" fmla="*/ 180 h 262"/>
                <a:gd name="T38" fmla="*/ 106 w 140"/>
                <a:gd name="T39" fmla="*/ 188 h 262"/>
                <a:gd name="T40" fmla="*/ 98 w 140"/>
                <a:gd name="T41" fmla="*/ 198 h 262"/>
                <a:gd name="T42" fmla="*/ 92 w 140"/>
                <a:gd name="T43" fmla="*/ 205 h 262"/>
                <a:gd name="T44" fmla="*/ 80 w 140"/>
                <a:gd name="T45" fmla="*/ 217 h 262"/>
                <a:gd name="T46" fmla="*/ 70 w 140"/>
                <a:gd name="T47" fmla="*/ 223 h 262"/>
                <a:gd name="T48" fmla="*/ 62 w 140"/>
                <a:gd name="T49" fmla="*/ 229 h 262"/>
                <a:gd name="T50" fmla="*/ 52 w 140"/>
                <a:gd name="T51" fmla="*/ 234 h 262"/>
                <a:gd name="T52" fmla="*/ 42 w 140"/>
                <a:gd name="T53" fmla="*/ 238 h 262"/>
                <a:gd name="T54" fmla="*/ 13 w 140"/>
                <a:gd name="T55" fmla="*/ 243 h 262"/>
                <a:gd name="T56" fmla="*/ 9 w 140"/>
                <a:gd name="T57" fmla="*/ 244 h 262"/>
                <a:gd name="T58" fmla="*/ 3 w 140"/>
                <a:gd name="T59" fmla="*/ 247 h 262"/>
                <a:gd name="T60" fmla="*/ 0 w 140"/>
                <a:gd name="T61" fmla="*/ 256 h 262"/>
                <a:gd name="T62" fmla="*/ 6 w 140"/>
                <a:gd name="T63" fmla="*/ 262 h 262"/>
                <a:gd name="T64" fmla="*/ 10 w 140"/>
                <a:gd name="T65" fmla="*/ 262 h 262"/>
                <a:gd name="T66" fmla="*/ 28 w 140"/>
                <a:gd name="T67" fmla="*/ 260 h 262"/>
                <a:gd name="T68" fmla="*/ 54 w 140"/>
                <a:gd name="T69" fmla="*/ 253 h 262"/>
                <a:gd name="T70" fmla="*/ 64 w 140"/>
                <a:gd name="T71" fmla="*/ 249 h 262"/>
                <a:gd name="T72" fmla="*/ 77 w 140"/>
                <a:gd name="T73" fmla="*/ 243 h 262"/>
                <a:gd name="T74" fmla="*/ 85 w 140"/>
                <a:gd name="T75" fmla="*/ 235 h 262"/>
                <a:gd name="T76" fmla="*/ 98 w 140"/>
                <a:gd name="T77" fmla="*/ 226 h 262"/>
                <a:gd name="T78" fmla="*/ 104 w 140"/>
                <a:gd name="T79" fmla="*/ 220 h 262"/>
                <a:gd name="T80" fmla="*/ 113 w 140"/>
                <a:gd name="T81" fmla="*/ 207 h 262"/>
                <a:gd name="T82" fmla="*/ 120 w 140"/>
                <a:gd name="T83" fmla="*/ 199 h 262"/>
                <a:gd name="T84" fmla="*/ 126 w 140"/>
                <a:gd name="T85" fmla="*/ 186 h 262"/>
                <a:gd name="T86" fmla="*/ 131 w 140"/>
                <a:gd name="T87" fmla="*/ 176 h 262"/>
                <a:gd name="T88" fmla="*/ 138 w 140"/>
                <a:gd name="T89" fmla="*/ 150 h 262"/>
                <a:gd name="T90" fmla="*/ 140 w 140"/>
                <a:gd name="T91" fmla="*/ 133 h 262"/>
                <a:gd name="T92" fmla="*/ 138 w 140"/>
                <a:gd name="T93" fmla="*/ 122 h 262"/>
                <a:gd name="T94" fmla="*/ 134 w 140"/>
                <a:gd name="T95" fmla="*/ 91 h 262"/>
                <a:gd name="T96" fmla="*/ 129 w 140"/>
                <a:gd name="T97" fmla="*/ 81 h 262"/>
                <a:gd name="T98" fmla="*/ 125 w 140"/>
                <a:gd name="T99" fmla="*/ 70 h 262"/>
                <a:gd name="T100" fmla="*/ 116 w 140"/>
                <a:gd name="T101" fmla="*/ 57 h 262"/>
                <a:gd name="T102" fmla="*/ 110 w 140"/>
                <a:gd name="T103" fmla="*/ 46 h 262"/>
                <a:gd name="T104" fmla="*/ 100 w 140"/>
                <a:gd name="T105" fmla="*/ 39 h 262"/>
                <a:gd name="T106" fmla="*/ 92 w 140"/>
                <a:gd name="T107" fmla="*/ 29 h 262"/>
                <a:gd name="T108" fmla="*/ 82 w 140"/>
                <a:gd name="T109" fmla="*/ 23 h 262"/>
                <a:gd name="T110" fmla="*/ 68 w 140"/>
                <a:gd name="T111" fmla="*/ 14 h 262"/>
                <a:gd name="T112" fmla="*/ 58 w 140"/>
                <a:gd name="T113" fmla="*/ 9 h 262"/>
                <a:gd name="T114" fmla="*/ 48 w 140"/>
                <a:gd name="T115" fmla="*/ 5 h 262"/>
                <a:gd name="T116" fmla="*/ 9 w 140"/>
                <a:gd name="T117" fmla="*/ 0 h 2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"/>
                <a:gd name="T178" fmla="*/ 0 h 262"/>
                <a:gd name="T179" fmla="*/ 140 w 140"/>
                <a:gd name="T180" fmla="*/ 262 h 2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" h="262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25" y="18"/>
                  </a:lnTo>
                  <a:lnTo>
                    <a:pt x="42" y="23"/>
                  </a:lnTo>
                  <a:lnTo>
                    <a:pt x="48" y="26"/>
                  </a:lnTo>
                  <a:lnTo>
                    <a:pt x="52" y="27"/>
                  </a:lnTo>
                  <a:lnTo>
                    <a:pt x="58" y="30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70" y="37"/>
                  </a:lnTo>
                  <a:lnTo>
                    <a:pt x="76" y="40"/>
                  </a:lnTo>
                  <a:lnTo>
                    <a:pt x="80" y="43"/>
                  </a:lnTo>
                  <a:lnTo>
                    <a:pt x="83" y="46"/>
                  </a:lnTo>
                  <a:lnTo>
                    <a:pt x="92" y="55"/>
                  </a:lnTo>
                  <a:lnTo>
                    <a:pt x="95" y="58"/>
                  </a:lnTo>
                  <a:lnTo>
                    <a:pt x="98" y="63"/>
                  </a:lnTo>
                  <a:lnTo>
                    <a:pt x="101" y="69"/>
                  </a:lnTo>
                  <a:lnTo>
                    <a:pt x="106" y="73"/>
                  </a:lnTo>
                  <a:lnTo>
                    <a:pt x="107" y="76"/>
                  </a:lnTo>
                  <a:lnTo>
                    <a:pt x="109" y="81"/>
                  </a:lnTo>
                  <a:lnTo>
                    <a:pt x="112" y="87"/>
                  </a:lnTo>
                  <a:lnTo>
                    <a:pt x="113" y="91"/>
                  </a:lnTo>
                  <a:lnTo>
                    <a:pt x="116" y="97"/>
                  </a:lnTo>
                  <a:lnTo>
                    <a:pt x="120" y="113"/>
                  </a:lnTo>
                  <a:lnTo>
                    <a:pt x="120" y="125"/>
                  </a:lnTo>
                  <a:lnTo>
                    <a:pt x="122" y="133"/>
                  </a:lnTo>
                  <a:lnTo>
                    <a:pt x="122" y="130"/>
                  </a:lnTo>
                  <a:lnTo>
                    <a:pt x="120" y="136"/>
                  </a:lnTo>
                  <a:lnTo>
                    <a:pt x="120" y="147"/>
                  </a:lnTo>
                  <a:lnTo>
                    <a:pt x="116" y="164"/>
                  </a:lnTo>
                  <a:lnTo>
                    <a:pt x="113" y="170"/>
                  </a:lnTo>
                  <a:lnTo>
                    <a:pt x="112" y="174"/>
                  </a:lnTo>
                  <a:lnTo>
                    <a:pt x="109" y="180"/>
                  </a:lnTo>
                  <a:lnTo>
                    <a:pt x="107" y="185"/>
                  </a:lnTo>
                  <a:lnTo>
                    <a:pt x="106" y="188"/>
                  </a:lnTo>
                  <a:lnTo>
                    <a:pt x="101" y="192"/>
                  </a:lnTo>
                  <a:lnTo>
                    <a:pt x="98" y="198"/>
                  </a:lnTo>
                  <a:lnTo>
                    <a:pt x="95" y="202"/>
                  </a:lnTo>
                  <a:lnTo>
                    <a:pt x="92" y="205"/>
                  </a:lnTo>
                  <a:lnTo>
                    <a:pt x="83" y="214"/>
                  </a:lnTo>
                  <a:lnTo>
                    <a:pt x="80" y="217"/>
                  </a:lnTo>
                  <a:lnTo>
                    <a:pt x="76" y="220"/>
                  </a:lnTo>
                  <a:lnTo>
                    <a:pt x="70" y="223"/>
                  </a:lnTo>
                  <a:lnTo>
                    <a:pt x="65" y="228"/>
                  </a:lnTo>
                  <a:lnTo>
                    <a:pt x="62" y="229"/>
                  </a:lnTo>
                  <a:lnTo>
                    <a:pt x="58" y="231"/>
                  </a:lnTo>
                  <a:lnTo>
                    <a:pt x="52" y="234"/>
                  </a:lnTo>
                  <a:lnTo>
                    <a:pt x="48" y="235"/>
                  </a:lnTo>
                  <a:lnTo>
                    <a:pt x="42" y="238"/>
                  </a:lnTo>
                  <a:lnTo>
                    <a:pt x="25" y="243"/>
                  </a:lnTo>
                  <a:lnTo>
                    <a:pt x="13" y="243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6" y="244"/>
                  </a:lnTo>
                  <a:lnTo>
                    <a:pt x="3" y="247"/>
                  </a:lnTo>
                  <a:lnTo>
                    <a:pt x="0" y="250"/>
                  </a:lnTo>
                  <a:lnTo>
                    <a:pt x="0" y="256"/>
                  </a:lnTo>
                  <a:lnTo>
                    <a:pt x="3" y="259"/>
                  </a:lnTo>
                  <a:lnTo>
                    <a:pt x="6" y="262"/>
                  </a:lnTo>
                  <a:lnTo>
                    <a:pt x="9" y="262"/>
                  </a:lnTo>
                  <a:lnTo>
                    <a:pt x="10" y="262"/>
                  </a:lnTo>
                  <a:lnTo>
                    <a:pt x="16" y="260"/>
                  </a:lnTo>
                  <a:lnTo>
                    <a:pt x="28" y="260"/>
                  </a:lnTo>
                  <a:lnTo>
                    <a:pt x="48" y="256"/>
                  </a:lnTo>
                  <a:lnTo>
                    <a:pt x="54" y="253"/>
                  </a:lnTo>
                  <a:lnTo>
                    <a:pt x="58" y="252"/>
                  </a:lnTo>
                  <a:lnTo>
                    <a:pt x="64" y="249"/>
                  </a:lnTo>
                  <a:lnTo>
                    <a:pt x="68" y="247"/>
                  </a:lnTo>
                  <a:lnTo>
                    <a:pt x="77" y="243"/>
                  </a:lnTo>
                  <a:lnTo>
                    <a:pt x="82" y="238"/>
                  </a:lnTo>
                  <a:lnTo>
                    <a:pt x="85" y="235"/>
                  </a:lnTo>
                  <a:lnTo>
                    <a:pt x="92" y="232"/>
                  </a:lnTo>
                  <a:lnTo>
                    <a:pt x="98" y="226"/>
                  </a:lnTo>
                  <a:lnTo>
                    <a:pt x="100" y="222"/>
                  </a:lnTo>
                  <a:lnTo>
                    <a:pt x="104" y="220"/>
                  </a:lnTo>
                  <a:lnTo>
                    <a:pt x="110" y="214"/>
                  </a:lnTo>
                  <a:lnTo>
                    <a:pt x="113" y="207"/>
                  </a:lnTo>
                  <a:lnTo>
                    <a:pt x="116" y="204"/>
                  </a:lnTo>
                  <a:lnTo>
                    <a:pt x="120" y="199"/>
                  </a:lnTo>
                  <a:lnTo>
                    <a:pt x="125" y="191"/>
                  </a:lnTo>
                  <a:lnTo>
                    <a:pt x="126" y="186"/>
                  </a:lnTo>
                  <a:lnTo>
                    <a:pt x="129" y="180"/>
                  </a:lnTo>
                  <a:lnTo>
                    <a:pt x="131" y="176"/>
                  </a:lnTo>
                  <a:lnTo>
                    <a:pt x="134" y="170"/>
                  </a:lnTo>
                  <a:lnTo>
                    <a:pt x="138" y="150"/>
                  </a:lnTo>
                  <a:lnTo>
                    <a:pt x="138" y="139"/>
                  </a:lnTo>
                  <a:lnTo>
                    <a:pt x="140" y="133"/>
                  </a:lnTo>
                  <a:lnTo>
                    <a:pt x="140" y="130"/>
                  </a:lnTo>
                  <a:lnTo>
                    <a:pt x="138" y="122"/>
                  </a:lnTo>
                  <a:lnTo>
                    <a:pt x="138" y="110"/>
                  </a:lnTo>
                  <a:lnTo>
                    <a:pt x="134" y="91"/>
                  </a:lnTo>
                  <a:lnTo>
                    <a:pt x="131" y="85"/>
                  </a:lnTo>
                  <a:lnTo>
                    <a:pt x="129" y="81"/>
                  </a:lnTo>
                  <a:lnTo>
                    <a:pt x="126" y="75"/>
                  </a:lnTo>
                  <a:lnTo>
                    <a:pt x="125" y="70"/>
                  </a:lnTo>
                  <a:lnTo>
                    <a:pt x="120" y="61"/>
                  </a:lnTo>
                  <a:lnTo>
                    <a:pt x="116" y="57"/>
                  </a:lnTo>
                  <a:lnTo>
                    <a:pt x="113" y="54"/>
                  </a:lnTo>
                  <a:lnTo>
                    <a:pt x="110" y="46"/>
                  </a:lnTo>
                  <a:lnTo>
                    <a:pt x="104" y="40"/>
                  </a:lnTo>
                  <a:lnTo>
                    <a:pt x="100" y="39"/>
                  </a:lnTo>
                  <a:lnTo>
                    <a:pt x="98" y="35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82" y="23"/>
                  </a:lnTo>
                  <a:lnTo>
                    <a:pt x="77" y="18"/>
                  </a:lnTo>
                  <a:lnTo>
                    <a:pt x="68" y="14"/>
                  </a:lnTo>
                  <a:lnTo>
                    <a:pt x="64" y="12"/>
                  </a:lnTo>
                  <a:lnTo>
                    <a:pt x="58" y="9"/>
                  </a:lnTo>
                  <a:lnTo>
                    <a:pt x="54" y="8"/>
                  </a:lnTo>
                  <a:lnTo>
                    <a:pt x="48" y="5"/>
                  </a:lnTo>
                  <a:lnTo>
                    <a:pt x="2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87"/>
            <p:cNvSpPr>
              <a:spLocks/>
            </p:cNvSpPr>
            <p:nvPr/>
          </p:nvSpPr>
          <p:spPr bwMode="auto">
            <a:xfrm>
              <a:off x="4576" y="1077"/>
              <a:ext cx="200" cy="18"/>
            </a:xfrm>
            <a:custGeom>
              <a:avLst/>
              <a:gdLst>
                <a:gd name="T0" fmla="*/ 191 w 200"/>
                <a:gd name="T1" fmla="*/ 18 h 18"/>
                <a:gd name="T2" fmla="*/ 194 w 200"/>
                <a:gd name="T3" fmla="*/ 18 h 18"/>
                <a:gd name="T4" fmla="*/ 197 w 200"/>
                <a:gd name="T5" fmla="*/ 15 h 18"/>
                <a:gd name="T6" fmla="*/ 200 w 200"/>
                <a:gd name="T7" fmla="*/ 12 h 18"/>
                <a:gd name="T8" fmla="*/ 200 w 200"/>
                <a:gd name="T9" fmla="*/ 6 h 18"/>
                <a:gd name="T10" fmla="*/ 197 w 200"/>
                <a:gd name="T11" fmla="*/ 3 h 18"/>
                <a:gd name="T12" fmla="*/ 194 w 200"/>
                <a:gd name="T13" fmla="*/ 0 h 18"/>
                <a:gd name="T14" fmla="*/ 6 w 200"/>
                <a:gd name="T15" fmla="*/ 0 h 18"/>
                <a:gd name="T16" fmla="*/ 3 w 200"/>
                <a:gd name="T17" fmla="*/ 3 h 18"/>
                <a:gd name="T18" fmla="*/ 0 w 200"/>
                <a:gd name="T19" fmla="*/ 6 h 18"/>
                <a:gd name="T20" fmla="*/ 0 w 200"/>
                <a:gd name="T21" fmla="*/ 12 h 18"/>
                <a:gd name="T22" fmla="*/ 3 w 200"/>
                <a:gd name="T23" fmla="*/ 15 h 18"/>
                <a:gd name="T24" fmla="*/ 6 w 200"/>
                <a:gd name="T25" fmla="*/ 18 h 18"/>
                <a:gd name="T26" fmla="*/ 9 w 200"/>
                <a:gd name="T27" fmla="*/ 18 h 18"/>
                <a:gd name="T28" fmla="*/ 191 w 200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8"/>
                <a:gd name="T47" fmla="*/ 200 w 20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8">
                  <a:moveTo>
                    <a:pt x="191" y="18"/>
                  </a:moveTo>
                  <a:lnTo>
                    <a:pt x="194" y="18"/>
                  </a:lnTo>
                  <a:lnTo>
                    <a:pt x="197" y="15"/>
                  </a:lnTo>
                  <a:lnTo>
                    <a:pt x="200" y="12"/>
                  </a:lnTo>
                  <a:lnTo>
                    <a:pt x="200" y="6"/>
                  </a:lnTo>
                  <a:lnTo>
                    <a:pt x="197" y="3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88"/>
            <p:cNvSpPr>
              <a:spLocks/>
            </p:cNvSpPr>
            <p:nvPr/>
          </p:nvSpPr>
          <p:spPr bwMode="auto">
            <a:xfrm>
              <a:off x="4576" y="1321"/>
              <a:ext cx="200" cy="18"/>
            </a:xfrm>
            <a:custGeom>
              <a:avLst/>
              <a:gdLst>
                <a:gd name="T0" fmla="*/ 191 w 200"/>
                <a:gd name="T1" fmla="*/ 18 h 18"/>
                <a:gd name="T2" fmla="*/ 194 w 200"/>
                <a:gd name="T3" fmla="*/ 18 h 18"/>
                <a:gd name="T4" fmla="*/ 197 w 200"/>
                <a:gd name="T5" fmla="*/ 15 h 18"/>
                <a:gd name="T6" fmla="*/ 200 w 200"/>
                <a:gd name="T7" fmla="*/ 12 h 18"/>
                <a:gd name="T8" fmla="*/ 200 w 200"/>
                <a:gd name="T9" fmla="*/ 6 h 18"/>
                <a:gd name="T10" fmla="*/ 197 w 200"/>
                <a:gd name="T11" fmla="*/ 3 h 18"/>
                <a:gd name="T12" fmla="*/ 194 w 200"/>
                <a:gd name="T13" fmla="*/ 0 h 18"/>
                <a:gd name="T14" fmla="*/ 6 w 200"/>
                <a:gd name="T15" fmla="*/ 0 h 18"/>
                <a:gd name="T16" fmla="*/ 3 w 200"/>
                <a:gd name="T17" fmla="*/ 3 h 18"/>
                <a:gd name="T18" fmla="*/ 0 w 200"/>
                <a:gd name="T19" fmla="*/ 6 h 18"/>
                <a:gd name="T20" fmla="*/ 0 w 200"/>
                <a:gd name="T21" fmla="*/ 12 h 18"/>
                <a:gd name="T22" fmla="*/ 3 w 200"/>
                <a:gd name="T23" fmla="*/ 15 h 18"/>
                <a:gd name="T24" fmla="*/ 6 w 200"/>
                <a:gd name="T25" fmla="*/ 18 h 18"/>
                <a:gd name="T26" fmla="*/ 9 w 200"/>
                <a:gd name="T27" fmla="*/ 18 h 18"/>
                <a:gd name="T28" fmla="*/ 191 w 200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8"/>
                <a:gd name="T47" fmla="*/ 200 w 20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8">
                  <a:moveTo>
                    <a:pt x="191" y="18"/>
                  </a:moveTo>
                  <a:lnTo>
                    <a:pt x="194" y="18"/>
                  </a:lnTo>
                  <a:lnTo>
                    <a:pt x="197" y="15"/>
                  </a:lnTo>
                  <a:lnTo>
                    <a:pt x="200" y="12"/>
                  </a:lnTo>
                  <a:lnTo>
                    <a:pt x="200" y="6"/>
                  </a:lnTo>
                  <a:lnTo>
                    <a:pt x="197" y="3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89"/>
            <p:cNvSpPr>
              <a:spLocks/>
            </p:cNvSpPr>
            <p:nvPr/>
          </p:nvSpPr>
          <p:spPr bwMode="auto">
            <a:xfrm>
              <a:off x="4576" y="1077"/>
              <a:ext cx="18" cy="262"/>
            </a:xfrm>
            <a:custGeom>
              <a:avLst/>
              <a:gdLst>
                <a:gd name="T0" fmla="*/ 18 w 18"/>
                <a:gd name="T1" fmla="*/ 9 h 262"/>
                <a:gd name="T2" fmla="*/ 18 w 18"/>
                <a:gd name="T3" fmla="*/ 6 h 262"/>
                <a:gd name="T4" fmla="*/ 15 w 18"/>
                <a:gd name="T5" fmla="*/ 3 h 262"/>
                <a:gd name="T6" fmla="*/ 12 w 18"/>
                <a:gd name="T7" fmla="*/ 0 h 262"/>
                <a:gd name="T8" fmla="*/ 6 w 18"/>
                <a:gd name="T9" fmla="*/ 0 h 262"/>
                <a:gd name="T10" fmla="*/ 3 w 18"/>
                <a:gd name="T11" fmla="*/ 3 h 262"/>
                <a:gd name="T12" fmla="*/ 0 w 18"/>
                <a:gd name="T13" fmla="*/ 6 h 262"/>
                <a:gd name="T14" fmla="*/ 0 w 18"/>
                <a:gd name="T15" fmla="*/ 256 h 262"/>
                <a:gd name="T16" fmla="*/ 3 w 18"/>
                <a:gd name="T17" fmla="*/ 259 h 262"/>
                <a:gd name="T18" fmla="*/ 6 w 18"/>
                <a:gd name="T19" fmla="*/ 262 h 262"/>
                <a:gd name="T20" fmla="*/ 12 w 18"/>
                <a:gd name="T21" fmla="*/ 262 h 262"/>
                <a:gd name="T22" fmla="*/ 15 w 18"/>
                <a:gd name="T23" fmla="*/ 259 h 262"/>
                <a:gd name="T24" fmla="*/ 18 w 18"/>
                <a:gd name="T25" fmla="*/ 256 h 262"/>
                <a:gd name="T26" fmla="*/ 18 w 18"/>
                <a:gd name="T27" fmla="*/ 253 h 262"/>
                <a:gd name="T28" fmla="*/ 18 w 18"/>
                <a:gd name="T29" fmla="*/ 9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62"/>
                <a:gd name="T47" fmla="*/ 18 w 18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62">
                  <a:moveTo>
                    <a:pt x="18" y="9"/>
                  </a:move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56"/>
                  </a:lnTo>
                  <a:lnTo>
                    <a:pt x="3" y="259"/>
                  </a:lnTo>
                  <a:lnTo>
                    <a:pt x="6" y="262"/>
                  </a:lnTo>
                  <a:lnTo>
                    <a:pt x="12" y="262"/>
                  </a:lnTo>
                  <a:lnTo>
                    <a:pt x="15" y="259"/>
                  </a:lnTo>
                  <a:lnTo>
                    <a:pt x="18" y="256"/>
                  </a:lnTo>
                  <a:lnTo>
                    <a:pt x="18" y="253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90"/>
            <p:cNvSpPr>
              <a:spLocks/>
            </p:cNvSpPr>
            <p:nvPr/>
          </p:nvSpPr>
          <p:spPr bwMode="auto">
            <a:xfrm>
              <a:off x="4861" y="1174"/>
              <a:ext cx="79" cy="77"/>
            </a:xfrm>
            <a:custGeom>
              <a:avLst/>
              <a:gdLst>
                <a:gd name="T0" fmla="*/ 1 w 79"/>
                <a:gd name="T1" fmla="*/ 52 h 77"/>
                <a:gd name="T2" fmla="*/ 6 w 79"/>
                <a:gd name="T3" fmla="*/ 61 h 77"/>
                <a:gd name="T4" fmla="*/ 6 w 79"/>
                <a:gd name="T5" fmla="*/ 61 h 77"/>
                <a:gd name="T6" fmla="*/ 13 w 79"/>
                <a:gd name="T7" fmla="*/ 67 h 77"/>
                <a:gd name="T8" fmla="*/ 24 w 79"/>
                <a:gd name="T9" fmla="*/ 76 h 77"/>
                <a:gd name="T10" fmla="*/ 36 w 79"/>
                <a:gd name="T11" fmla="*/ 77 h 77"/>
                <a:gd name="T12" fmla="*/ 52 w 79"/>
                <a:gd name="T13" fmla="*/ 77 h 77"/>
                <a:gd name="T14" fmla="*/ 56 w 79"/>
                <a:gd name="T15" fmla="*/ 74 h 77"/>
                <a:gd name="T16" fmla="*/ 61 w 79"/>
                <a:gd name="T17" fmla="*/ 71 h 77"/>
                <a:gd name="T18" fmla="*/ 68 w 79"/>
                <a:gd name="T19" fmla="*/ 67 h 77"/>
                <a:gd name="T20" fmla="*/ 73 w 79"/>
                <a:gd name="T21" fmla="*/ 59 h 77"/>
                <a:gd name="T22" fmla="*/ 76 w 79"/>
                <a:gd name="T23" fmla="*/ 55 h 77"/>
                <a:gd name="T24" fmla="*/ 79 w 79"/>
                <a:gd name="T25" fmla="*/ 50 h 77"/>
                <a:gd name="T26" fmla="*/ 79 w 79"/>
                <a:gd name="T27" fmla="*/ 34 h 77"/>
                <a:gd name="T28" fmla="*/ 77 w 79"/>
                <a:gd name="T29" fmla="*/ 24 h 77"/>
                <a:gd name="T30" fmla="*/ 68 w 79"/>
                <a:gd name="T31" fmla="*/ 12 h 77"/>
                <a:gd name="T32" fmla="*/ 71 w 79"/>
                <a:gd name="T33" fmla="*/ 15 h 77"/>
                <a:gd name="T34" fmla="*/ 61 w 79"/>
                <a:gd name="T35" fmla="*/ 4 h 77"/>
                <a:gd name="T36" fmla="*/ 58 w 79"/>
                <a:gd name="T37" fmla="*/ 3 h 77"/>
                <a:gd name="T38" fmla="*/ 52 w 79"/>
                <a:gd name="T39" fmla="*/ 0 h 77"/>
                <a:gd name="T40" fmla="*/ 22 w 79"/>
                <a:gd name="T41" fmla="*/ 1 h 77"/>
                <a:gd name="T42" fmla="*/ 16 w 79"/>
                <a:gd name="T43" fmla="*/ 7 h 77"/>
                <a:gd name="T44" fmla="*/ 9 w 79"/>
                <a:gd name="T45" fmla="*/ 15 h 77"/>
                <a:gd name="T46" fmla="*/ 3 w 79"/>
                <a:gd name="T47" fmla="*/ 22 h 77"/>
                <a:gd name="T48" fmla="*/ 0 w 79"/>
                <a:gd name="T49" fmla="*/ 27 h 77"/>
                <a:gd name="T50" fmla="*/ 18 w 79"/>
                <a:gd name="T51" fmla="*/ 33 h 77"/>
                <a:gd name="T52" fmla="*/ 21 w 79"/>
                <a:gd name="T53" fmla="*/ 28 h 77"/>
                <a:gd name="T54" fmla="*/ 21 w 79"/>
                <a:gd name="T55" fmla="*/ 27 h 77"/>
                <a:gd name="T56" fmla="*/ 28 w 79"/>
                <a:gd name="T57" fmla="*/ 18 h 77"/>
                <a:gd name="T58" fmla="*/ 31 w 79"/>
                <a:gd name="T59" fmla="*/ 19 h 77"/>
                <a:gd name="T60" fmla="*/ 46 w 79"/>
                <a:gd name="T61" fmla="*/ 18 h 77"/>
                <a:gd name="T62" fmla="*/ 52 w 79"/>
                <a:gd name="T63" fmla="*/ 21 h 77"/>
                <a:gd name="T64" fmla="*/ 55 w 79"/>
                <a:gd name="T65" fmla="*/ 22 h 77"/>
                <a:gd name="T66" fmla="*/ 53 w 79"/>
                <a:gd name="T67" fmla="*/ 21 h 77"/>
                <a:gd name="T68" fmla="*/ 62 w 79"/>
                <a:gd name="T69" fmla="*/ 30 h 77"/>
                <a:gd name="T70" fmla="*/ 59 w 79"/>
                <a:gd name="T71" fmla="*/ 30 h 77"/>
                <a:gd name="T72" fmla="*/ 61 w 79"/>
                <a:gd name="T73" fmla="*/ 37 h 77"/>
                <a:gd name="T74" fmla="*/ 61 w 79"/>
                <a:gd name="T75" fmla="*/ 37 h 77"/>
                <a:gd name="T76" fmla="*/ 59 w 79"/>
                <a:gd name="T77" fmla="*/ 47 h 77"/>
                <a:gd name="T78" fmla="*/ 62 w 79"/>
                <a:gd name="T79" fmla="*/ 46 h 77"/>
                <a:gd name="T80" fmla="*/ 53 w 79"/>
                <a:gd name="T81" fmla="*/ 56 h 77"/>
                <a:gd name="T82" fmla="*/ 56 w 79"/>
                <a:gd name="T83" fmla="*/ 53 h 77"/>
                <a:gd name="T84" fmla="*/ 50 w 79"/>
                <a:gd name="T85" fmla="*/ 59 h 77"/>
                <a:gd name="T86" fmla="*/ 47 w 79"/>
                <a:gd name="T87" fmla="*/ 58 h 77"/>
                <a:gd name="T88" fmla="*/ 34 w 79"/>
                <a:gd name="T89" fmla="*/ 64 h 77"/>
                <a:gd name="T90" fmla="*/ 33 w 79"/>
                <a:gd name="T91" fmla="*/ 59 h 77"/>
                <a:gd name="T92" fmla="*/ 28 w 79"/>
                <a:gd name="T93" fmla="*/ 56 h 77"/>
                <a:gd name="T94" fmla="*/ 24 w 79"/>
                <a:gd name="T95" fmla="*/ 53 h 77"/>
                <a:gd name="T96" fmla="*/ 24 w 79"/>
                <a:gd name="T97" fmla="*/ 53 h 77"/>
                <a:gd name="T98" fmla="*/ 21 w 79"/>
                <a:gd name="T99" fmla="*/ 49 h 77"/>
                <a:gd name="T100" fmla="*/ 18 w 79"/>
                <a:gd name="T101" fmla="*/ 45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"/>
                <a:gd name="T154" fmla="*/ 0 h 77"/>
                <a:gd name="T155" fmla="*/ 79 w 79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" h="77">
                  <a:moveTo>
                    <a:pt x="0" y="39"/>
                  </a:moveTo>
                  <a:lnTo>
                    <a:pt x="0" y="50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0" y="64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16" y="71"/>
                  </a:lnTo>
                  <a:lnTo>
                    <a:pt x="18" y="71"/>
                  </a:lnTo>
                  <a:lnTo>
                    <a:pt x="13" y="67"/>
                  </a:lnTo>
                  <a:lnTo>
                    <a:pt x="16" y="71"/>
                  </a:lnTo>
                  <a:lnTo>
                    <a:pt x="22" y="74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7" y="77"/>
                  </a:lnTo>
                  <a:lnTo>
                    <a:pt x="36" y="77"/>
                  </a:lnTo>
                  <a:lnTo>
                    <a:pt x="46" y="76"/>
                  </a:lnTo>
                  <a:lnTo>
                    <a:pt x="44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5" y="76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5" y="67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4" y="70"/>
                  </a:lnTo>
                  <a:lnTo>
                    <a:pt x="68" y="67"/>
                  </a:lnTo>
                  <a:lnTo>
                    <a:pt x="71" y="62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68" y="64"/>
                  </a:lnTo>
                  <a:lnTo>
                    <a:pt x="73" y="61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7" y="52"/>
                  </a:lnTo>
                  <a:lnTo>
                    <a:pt x="79" y="50"/>
                  </a:lnTo>
                  <a:lnTo>
                    <a:pt x="79" y="43"/>
                  </a:lnTo>
                  <a:lnTo>
                    <a:pt x="77" y="45"/>
                  </a:lnTo>
                  <a:lnTo>
                    <a:pt x="79" y="34"/>
                  </a:lnTo>
                  <a:lnTo>
                    <a:pt x="79" y="27"/>
                  </a:lnTo>
                  <a:lnTo>
                    <a:pt x="77" y="25"/>
                  </a:lnTo>
                  <a:lnTo>
                    <a:pt x="77" y="24"/>
                  </a:lnTo>
                  <a:lnTo>
                    <a:pt x="76" y="22"/>
                  </a:lnTo>
                  <a:lnTo>
                    <a:pt x="76" y="19"/>
                  </a:lnTo>
                  <a:lnTo>
                    <a:pt x="68" y="12"/>
                  </a:lnTo>
                  <a:lnTo>
                    <a:pt x="70" y="15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68" y="10"/>
                  </a:lnTo>
                  <a:lnTo>
                    <a:pt x="64" y="7"/>
                  </a:lnTo>
                  <a:lnTo>
                    <a:pt x="61" y="4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18" y="39"/>
                  </a:lnTo>
                  <a:lnTo>
                    <a:pt x="18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16" y="30"/>
                  </a:lnTo>
                  <a:lnTo>
                    <a:pt x="21" y="27"/>
                  </a:lnTo>
                  <a:lnTo>
                    <a:pt x="24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40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50" y="19"/>
                  </a:lnTo>
                  <a:lnTo>
                    <a:pt x="52" y="21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5" y="22"/>
                  </a:lnTo>
                  <a:lnTo>
                    <a:pt x="58" y="25"/>
                  </a:lnTo>
                  <a:lnTo>
                    <a:pt x="56" y="22"/>
                  </a:lnTo>
                  <a:lnTo>
                    <a:pt x="53" y="21"/>
                  </a:lnTo>
                  <a:lnTo>
                    <a:pt x="55" y="22"/>
                  </a:lnTo>
                  <a:lnTo>
                    <a:pt x="58" y="27"/>
                  </a:lnTo>
                  <a:lnTo>
                    <a:pt x="62" y="30"/>
                  </a:lnTo>
                  <a:lnTo>
                    <a:pt x="58" y="25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61" y="33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5" y="33"/>
                  </a:lnTo>
                  <a:lnTo>
                    <a:pt x="61" y="37"/>
                  </a:lnTo>
                  <a:lnTo>
                    <a:pt x="61" y="45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61" y="49"/>
                  </a:lnTo>
                  <a:lnTo>
                    <a:pt x="62" y="46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3" y="56"/>
                  </a:lnTo>
                  <a:lnTo>
                    <a:pt x="56" y="55"/>
                  </a:lnTo>
                  <a:lnTo>
                    <a:pt x="58" y="52"/>
                  </a:lnTo>
                  <a:lnTo>
                    <a:pt x="56" y="53"/>
                  </a:lnTo>
                  <a:lnTo>
                    <a:pt x="55" y="53"/>
                  </a:lnTo>
                  <a:lnTo>
                    <a:pt x="47" y="61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39" y="59"/>
                  </a:lnTo>
                  <a:lnTo>
                    <a:pt x="34" y="64"/>
                  </a:lnTo>
                  <a:lnTo>
                    <a:pt x="44" y="62"/>
                  </a:lnTo>
                  <a:lnTo>
                    <a:pt x="39" y="59"/>
                  </a:lnTo>
                  <a:lnTo>
                    <a:pt x="33" y="59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31" y="61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16" y="46"/>
                  </a:lnTo>
                  <a:lnTo>
                    <a:pt x="18" y="49"/>
                  </a:lnTo>
                  <a:lnTo>
                    <a:pt x="21" y="49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18" y="45"/>
                  </a:lnTo>
                  <a:lnTo>
                    <a:pt x="1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91"/>
            <p:cNvSpPr>
              <a:spLocks/>
            </p:cNvSpPr>
            <p:nvPr/>
          </p:nvSpPr>
          <p:spPr bwMode="auto">
            <a:xfrm>
              <a:off x="4742" y="1760"/>
              <a:ext cx="140" cy="261"/>
            </a:xfrm>
            <a:custGeom>
              <a:avLst/>
              <a:gdLst>
                <a:gd name="T0" fmla="*/ 6 w 140"/>
                <a:gd name="T1" fmla="*/ 0 h 261"/>
                <a:gd name="T2" fmla="*/ 0 w 140"/>
                <a:gd name="T3" fmla="*/ 5 h 261"/>
                <a:gd name="T4" fmla="*/ 3 w 140"/>
                <a:gd name="T5" fmla="*/ 14 h 261"/>
                <a:gd name="T6" fmla="*/ 25 w 140"/>
                <a:gd name="T7" fmla="*/ 17 h 261"/>
                <a:gd name="T8" fmla="*/ 48 w 140"/>
                <a:gd name="T9" fmla="*/ 25 h 261"/>
                <a:gd name="T10" fmla="*/ 58 w 140"/>
                <a:gd name="T11" fmla="*/ 29 h 261"/>
                <a:gd name="T12" fmla="*/ 65 w 140"/>
                <a:gd name="T13" fmla="*/ 32 h 261"/>
                <a:gd name="T14" fmla="*/ 76 w 140"/>
                <a:gd name="T15" fmla="*/ 40 h 261"/>
                <a:gd name="T16" fmla="*/ 83 w 140"/>
                <a:gd name="T17" fmla="*/ 46 h 261"/>
                <a:gd name="T18" fmla="*/ 95 w 140"/>
                <a:gd name="T19" fmla="*/ 57 h 261"/>
                <a:gd name="T20" fmla="*/ 101 w 140"/>
                <a:gd name="T21" fmla="*/ 68 h 261"/>
                <a:gd name="T22" fmla="*/ 107 w 140"/>
                <a:gd name="T23" fmla="*/ 75 h 261"/>
                <a:gd name="T24" fmla="*/ 112 w 140"/>
                <a:gd name="T25" fmla="*/ 86 h 261"/>
                <a:gd name="T26" fmla="*/ 116 w 140"/>
                <a:gd name="T27" fmla="*/ 96 h 261"/>
                <a:gd name="T28" fmla="*/ 120 w 140"/>
                <a:gd name="T29" fmla="*/ 124 h 261"/>
                <a:gd name="T30" fmla="*/ 122 w 140"/>
                <a:gd name="T31" fmla="*/ 129 h 261"/>
                <a:gd name="T32" fmla="*/ 120 w 140"/>
                <a:gd name="T33" fmla="*/ 147 h 261"/>
                <a:gd name="T34" fmla="*/ 113 w 140"/>
                <a:gd name="T35" fmla="*/ 169 h 261"/>
                <a:gd name="T36" fmla="*/ 109 w 140"/>
                <a:gd name="T37" fmla="*/ 179 h 261"/>
                <a:gd name="T38" fmla="*/ 106 w 140"/>
                <a:gd name="T39" fmla="*/ 187 h 261"/>
                <a:gd name="T40" fmla="*/ 98 w 140"/>
                <a:gd name="T41" fmla="*/ 197 h 261"/>
                <a:gd name="T42" fmla="*/ 92 w 140"/>
                <a:gd name="T43" fmla="*/ 205 h 261"/>
                <a:gd name="T44" fmla="*/ 80 w 140"/>
                <a:gd name="T45" fmla="*/ 216 h 261"/>
                <a:gd name="T46" fmla="*/ 70 w 140"/>
                <a:gd name="T47" fmla="*/ 222 h 261"/>
                <a:gd name="T48" fmla="*/ 62 w 140"/>
                <a:gd name="T49" fmla="*/ 228 h 261"/>
                <a:gd name="T50" fmla="*/ 52 w 140"/>
                <a:gd name="T51" fmla="*/ 233 h 261"/>
                <a:gd name="T52" fmla="*/ 42 w 140"/>
                <a:gd name="T53" fmla="*/ 237 h 261"/>
                <a:gd name="T54" fmla="*/ 13 w 140"/>
                <a:gd name="T55" fmla="*/ 242 h 261"/>
                <a:gd name="T56" fmla="*/ 9 w 140"/>
                <a:gd name="T57" fmla="*/ 243 h 261"/>
                <a:gd name="T58" fmla="*/ 3 w 140"/>
                <a:gd name="T59" fmla="*/ 246 h 261"/>
                <a:gd name="T60" fmla="*/ 0 w 140"/>
                <a:gd name="T61" fmla="*/ 255 h 261"/>
                <a:gd name="T62" fmla="*/ 6 w 140"/>
                <a:gd name="T63" fmla="*/ 261 h 261"/>
                <a:gd name="T64" fmla="*/ 10 w 140"/>
                <a:gd name="T65" fmla="*/ 261 h 261"/>
                <a:gd name="T66" fmla="*/ 28 w 140"/>
                <a:gd name="T67" fmla="*/ 260 h 261"/>
                <a:gd name="T68" fmla="*/ 54 w 140"/>
                <a:gd name="T69" fmla="*/ 252 h 261"/>
                <a:gd name="T70" fmla="*/ 64 w 140"/>
                <a:gd name="T71" fmla="*/ 248 h 261"/>
                <a:gd name="T72" fmla="*/ 77 w 140"/>
                <a:gd name="T73" fmla="*/ 242 h 261"/>
                <a:gd name="T74" fmla="*/ 85 w 140"/>
                <a:gd name="T75" fmla="*/ 234 h 261"/>
                <a:gd name="T76" fmla="*/ 98 w 140"/>
                <a:gd name="T77" fmla="*/ 225 h 261"/>
                <a:gd name="T78" fmla="*/ 104 w 140"/>
                <a:gd name="T79" fmla="*/ 219 h 261"/>
                <a:gd name="T80" fmla="*/ 113 w 140"/>
                <a:gd name="T81" fmla="*/ 206 h 261"/>
                <a:gd name="T82" fmla="*/ 120 w 140"/>
                <a:gd name="T83" fmla="*/ 199 h 261"/>
                <a:gd name="T84" fmla="*/ 126 w 140"/>
                <a:gd name="T85" fmla="*/ 185 h 261"/>
                <a:gd name="T86" fmla="*/ 131 w 140"/>
                <a:gd name="T87" fmla="*/ 175 h 261"/>
                <a:gd name="T88" fmla="*/ 138 w 140"/>
                <a:gd name="T89" fmla="*/ 150 h 261"/>
                <a:gd name="T90" fmla="*/ 140 w 140"/>
                <a:gd name="T91" fmla="*/ 132 h 261"/>
                <a:gd name="T92" fmla="*/ 138 w 140"/>
                <a:gd name="T93" fmla="*/ 121 h 261"/>
                <a:gd name="T94" fmla="*/ 134 w 140"/>
                <a:gd name="T95" fmla="*/ 90 h 261"/>
                <a:gd name="T96" fmla="*/ 129 w 140"/>
                <a:gd name="T97" fmla="*/ 80 h 261"/>
                <a:gd name="T98" fmla="*/ 125 w 140"/>
                <a:gd name="T99" fmla="*/ 69 h 261"/>
                <a:gd name="T100" fmla="*/ 116 w 140"/>
                <a:gd name="T101" fmla="*/ 56 h 261"/>
                <a:gd name="T102" fmla="*/ 110 w 140"/>
                <a:gd name="T103" fmla="*/ 46 h 261"/>
                <a:gd name="T104" fmla="*/ 100 w 140"/>
                <a:gd name="T105" fmla="*/ 38 h 261"/>
                <a:gd name="T106" fmla="*/ 92 w 140"/>
                <a:gd name="T107" fmla="*/ 28 h 261"/>
                <a:gd name="T108" fmla="*/ 82 w 140"/>
                <a:gd name="T109" fmla="*/ 22 h 261"/>
                <a:gd name="T110" fmla="*/ 68 w 140"/>
                <a:gd name="T111" fmla="*/ 13 h 261"/>
                <a:gd name="T112" fmla="*/ 58 w 140"/>
                <a:gd name="T113" fmla="*/ 8 h 261"/>
                <a:gd name="T114" fmla="*/ 48 w 140"/>
                <a:gd name="T115" fmla="*/ 4 h 261"/>
                <a:gd name="T116" fmla="*/ 9 w 140"/>
                <a:gd name="T117" fmla="*/ 0 h 2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"/>
                <a:gd name="T178" fmla="*/ 0 h 261"/>
                <a:gd name="T179" fmla="*/ 140 w 140"/>
                <a:gd name="T180" fmla="*/ 261 h 2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" h="261">
                  <a:moveTo>
                    <a:pt x="9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25" y="17"/>
                  </a:lnTo>
                  <a:lnTo>
                    <a:pt x="42" y="22"/>
                  </a:lnTo>
                  <a:lnTo>
                    <a:pt x="48" y="25"/>
                  </a:lnTo>
                  <a:lnTo>
                    <a:pt x="52" y="26"/>
                  </a:lnTo>
                  <a:lnTo>
                    <a:pt x="58" y="29"/>
                  </a:lnTo>
                  <a:lnTo>
                    <a:pt x="62" y="31"/>
                  </a:lnTo>
                  <a:lnTo>
                    <a:pt x="65" y="32"/>
                  </a:lnTo>
                  <a:lnTo>
                    <a:pt x="70" y="37"/>
                  </a:lnTo>
                  <a:lnTo>
                    <a:pt x="76" y="40"/>
                  </a:lnTo>
                  <a:lnTo>
                    <a:pt x="80" y="43"/>
                  </a:lnTo>
                  <a:lnTo>
                    <a:pt x="83" y="46"/>
                  </a:lnTo>
                  <a:lnTo>
                    <a:pt x="92" y="54"/>
                  </a:lnTo>
                  <a:lnTo>
                    <a:pt x="95" y="57"/>
                  </a:lnTo>
                  <a:lnTo>
                    <a:pt x="98" y="62"/>
                  </a:lnTo>
                  <a:lnTo>
                    <a:pt x="101" y="68"/>
                  </a:lnTo>
                  <a:lnTo>
                    <a:pt x="106" y="72"/>
                  </a:lnTo>
                  <a:lnTo>
                    <a:pt x="107" y="75"/>
                  </a:lnTo>
                  <a:lnTo>
                    <a:pt x="109" y="80"/>
                  </a:lnTo>
                  <a:lnTo>
                    <a:pt x="112" y="86"/>
                  </a:lnTo>
                  <a:lnTo>
                    <a:pt x="113" y="90"/>
                  </a:lnTo>
                  <a:lnTo>
                    <a:pt x="116" y="96"/>
                  </a:lnTo>
                  <a:lnTo>
                    <a:pt x="120" y="112"/>
                  </a:lnTo>
                  <a:lnTo>
                    <a:pt x="120" y="124"/>
                  </a:lnTo>
                  <a:lnTo>
                    <a:pt x="122" y="132"/>
                  </a:lnTo>
                  <a:lnTo>
                    <a:pt x="122" y="129"/>
                  </a:lnTo>
                  <a:lnTo>
                    <a:pt x="120" y="135"/>
                  </a:lnTo>
                  <a:lnTo>
                    <a:pt x="120" y="147"/>
                  </a:lnTo>
                  <a:lnTo>
                    <a:pt x="116" y="163"/>
                  </a:lnTo>
                  <a:lnTo>
                    <a:pt x="113" y="169"/>
                  </a:lnTo>
                  <a:lnTo>
                    <a:pt x="112" y="173"/>
                  </a:lnTo>
                  <a:lnTo>
                    <a:pt x="109" y="179"/>
                  </a:lnTo>
                  <a:lnTo>
                    <a:pt x="107" y="184"/>
                  </a:lnTo>
                  <a:lnTo>
                    <a:pt x="106" y="187"/>
                  </a:lnTo>
                  <a:lnTo>
                    <a:pt x="101" y="191"/>
                  </a:lnTo>
                  <a:lnTo>
                    <a:pt x="98" y="197"/>
                  </a:lnTo>
                  <a:lnTo>
                    <a:pt x="95" y="202"/>
                  </a:lnTo>
                  <a:lnTo>
                    <a:pt x="92" y="205"/>
                  </a:lnTo>
                  <a:lnTo>
                    <a:pt x="83" y="214"/>
                  </a:lnTo>
                  <a:lnTo>
                    <a:pt x="80" y="216"/>
                  </a:lnTo>
                  <a:lnTo>
                    <a:pt x="76" y="219"/>
                  </a:lnTo>
                  <a:lnTo>
                    <a:pt x="70" y="222"/>
                  </a:lnTo>
                  <a:lnTo>
                    <a:pt x="65" y="227"/>
                  </a:lnTo>
                  <a:lnTo>
                    <a:pt x="62" y="228"/>
                  </a:lnTo>
                  <a:lnTo>
                    <a:pt x="58" y="230"/>
                  </a:lnTo>
                  <a:lnTo>
                    <a:pt x="52" y="233"/>
                  </a:lnTo>
                  <a:lnTo>
                    <a:pt x="48" y="234"/>
                  </a:lnTo>
                  <a:lnTo>
                    <a:pt x="42" y="237"/>
                  </a:lnTo>
                  <a:lnTo>
                    <a:pt x="25" y="242"/>
                  </a:lnTo>
                  <a:lnTo>
                    <a:pt x="13" y="242"/>
                  </a:lnTo>
                  <a:lnTo>
                    <a:pt x="8" y="243"/>
                  </a:lnTo>
                  <a:lnTo>
                    <a:pt x="9" y="243"/>
                  </a:lnTo>
                  <a:lnTo>
                    <a:pt x="6" y="243"/>
                  </a:lnTo>
                  <a:lnTo>
                    <a:pt x="3" y="246"/>
                  </a:lnTo>
                  <a:lnTo>
                    <a:pt x="0" y="249"/>
                  </a:lnTo>
                  <a:lnTo>
                    <a:pt x="0" y="255"/>
                  </a:lnTo>
                  <a:lnTo>
                    <a:pt x="3" y="258"/>
                  </a:lnTo>
                  <a:lnTo>
                    <a:pt x="6" y="261"/>
                  </a:lnTo>
                  <a:lnTo>
                    <a:pt x="9" y="261"/>
                  </a:lnTo>
                  <a:lnTo>
                    <a:pt x="10" y="261"/>
                  </a:lnTo>
                  <a:lnTo>
                    <a:pt x="16" y="260"/>
                  </a:lnTo>
                  <a:lnTo>
                    <a:pt x="28" y="260"/>
                  </a:lnTo>
                  <a:lnTo>
                    <a:pt x="48" y="255"/>
                  </a:lnTo>
                  <a:lnTo>
                    <a:pt x="54" y="252"/>
                  </a:lnTo>
                  <a:lnTo>
                    <a:pt x="58" y="251"/>
                  </a:lnTo>
                  <a:lnTo>
                    <a:pt x="64" y="248"/>
                  </a:lnTo>
                  <a:lnTo>
                    <a:pt x="68" y="246"/>
                  </a:lnTo>
                  <a:lnTo>
                    <a:pt x="77" y="242"/>
                  </a:lnTo>
                  <a:lnTo>
                    <a:pt x="82" y="237"/>
                  </a:lnTo>
                  <a:lnTo>
                    <a:pt x="85" y="234"/>
                  </a:lnTo>
                  <a:lnTo>
                    <a:pt x="92" y="231"/>
                  </a:lnTo>
                  <a:lnTo>
                    <a:pt x="98" y="225"/>
                  </a:lnTo>
                  <a:lnTo>
                    <a:pt x="100" y="221"/>
                  </a:lnTo>
                  <a:lnTo>
                    <a:pt x="104" y="219"/>
                  </a:lnTo>
                  <a:lnTo>
                    <a:pt x="110" y="214"/>
                  </a:lnTo>
                  <a:lnTo>
                    <a:pt x="113" y="206"/>
                  </a:lnTo>
                  <a:lnTo>
                    <a:pt x="116" y="203"/>
                  </a:lnTo>
                  <a:lnTo>
                    <a:pt x="120" y="199"/>
                  </a:lnTo>
                  <a:lnTo>
                    <a:pt x="125" y="190"/>
                  </a:lnTo>
                  <a:lnTo>
                    <a:pt x="126" y="185"/>
                  </a:lnTo>
                  <a:lnTo>
                    <a:pt x="129" y="179"/>
                  </a:lnTo>
                  <a:lnTo>
                    <a:pt x="131" y="175"/>
                  </a:lnTo>
                  <a:lnTo>
                    <a:pt x="134" y="169"/>
                  </a:lnTo>
                  <a:lnTo>
                    <a:pt x="138" y="150"/>
                  </a:lnTo>
                  <a:lnTo>
                    <a:pt x="138" y="138"/>
                  </a:lnTo>
                  <a:lnTo>
                    <a:pt x="140" y="132"/>
                  </a:lnTo>
                  <a:lnTo>
                    <a:pt x="140" y="129"/>
                  </a:lnTo>
                  <a:lnTo>
                    <a:pt x="138" y="121"/>
                  </a:lnTo>
                  <a:lnTo>
                    <a:pt x="138" y="109"/>
                  </a:lnTo>
                  <a:lnTo>
                    <a:pt x="134" y="90"/>
                  </a:lnTo>
                  <a:lnTo>
                    <a:pt x="131" y="84"/>
                  </a:lnTo>
                  <a:lnTo>
                    <a:pt x="129" y="80"/>
                  </a:lnTo>
                  <a:lnTo>
                    <a:pt x="126" y="74"/>
                  </a:lnTo>
                  <a:lnTo>
                    <a:pt x="125" y="69"/>
                  </a:lnTo>
                  <a:lnTo>
                    <a:pt x="120" y="60"/>
                  </a:lnTo>
                  <a:lnTo>
                    <a:pt x="116" y="56"/>
                  </a:lnTo>
                  <a:lnTo>
                    <a:pt x="113" y="53"/>
                  </a:lnTo>
                  <a:lnTo>
                    <a:pt x="110" y="46"/>
                  </a:lnTo>
                  <a:lnTo>
                    <a:pt x="104" y="40"/>
                  </a:lnTo>
                  <a:lnTo>
                    <a:pt x="100" y="38"/>
                  </a:lnTo>
                  <a:lnTo>
                    <a:pt x="98" y="34"/>
                  </a:lnTo>
                  <a:lnTo>
                    <a:pt x="92" y="28"/>
                  </a:lnTo>
                  <a:lnTo>
                    <a:pt x="85" y="25"/>
                  </a:lnTo>
                  <a:lnTo>
                    <a:pt x="82" y="22"/>
                  </a:lnTo>
                  <a:lnTo>
                    <a:pt x="77" y="17"/>
                  </a:lnTo>
                  <a:lnTo>
                    <a:pt x="68" y="13"/>
                  </a:lnTo>
                  <a:lnTo>
                    <a:pt x="64" y="11"/>
                  </a:lnTo>
                  <a:lnTo>
                    <a:pt x="58" y="8"/>
                  </a:lnTo>
                  <a:lnTo>
                    <a:pt x="54" y="7"/>
                  </a:lnTo>
                  <a:lnTo>
                    <a:pt x="48" y="4"/>
                  </a:lnTo>
                  <a:lnTo>
                    <a:pt x="2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92"/>
            <p:cNvSpPr>
              <a:spLocks/>
            </p:cNvSpPr>
            <p:nvPr/>
          </p:nvSpPr>
          <p:spPr bwMode="auto">
            <a:xfrm>
              <a:off x="4576" y="1760"/>
              <a:ext cx="200" cy="17"/>
            </a:xfrm>
            <a:custGeom>
              <a:avLst/>
              <a:gdLst>
                <a:gd name="T0" fmla="*/ 191 w 200"/>
                <a:gd name="T1" fmla="*/ 17 h 17"/>
                <a:gd name="T2" fmla="*/ 194 w 200"/>
                <a:gd name="T3" fmla="*/ 17 h 17"/>
                <a:gd name="T4" fmla="*/ 197 w 200"/>
                <a:gd name="T5" fmla="*/ 14 h 17"/>
                <a:gd name="T6" fmla="*/ 200 w 200"/>
                <a:gd name="T7" fmla="*/ 11 h 17"/>
                <a:gd name="T8" fmla="*/ 200 w 200"/>
                <a:gd name="T9" fmla="*/ 5 h 17"/>
                <a:gd name="T10" fmla="*/ 197 w 200"/>
                <a:gd name="T11" fmla="*/ 2 h 17"/>
                <a:gd name="T12" fmla="*/ 194 w 200"/>
                <a:gd name="T13" fmla="*/ 0 h 17"/>
                <a:gd name="T14" fmla="*/ 6 w 200"/>
                <a:gd name="T15" fmla="*/ 0 h 17"/>
                <a:gd name="T16" fmla="*/ 3 w 200"/>
                <a:gd name="T17" fmla="*/ 2 h 17"/>
                <a:gd name="T18" fmla="*/ 0 w 200"/>
                <a:gd name="T19" fmla="*/ 5 h 17"/>
                <a:gd name="T20" fmla="*/ 0 w 200"/>
                <a:gd name="T21" fmla="*/ 11 h 17"/>
                <a:gd name="T22" fmla="*/ 3 w 200"/>
                <a:gd name="T23" fmla="*/ 14 h 17"/>
                <a:gd name="T24" fmla="*/ 6 w 200"/>
                <a:gd name="T25" fmla="*/ 17 h 17"/>
                <a:gd name="T26" fmla="*/ 9 w 200"/>
                <a:gd name="T27" fmla="*/ 17 h 17"/>
                <a:gd name="T28" fmla="*/ 191 w 200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7"/>
                <a:gd name="T47" fmla="*/ 200 w 20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7">
                  <a:moveTo>
                    <a:pt x="191" y="17"/>
                  </a:moveTo>
                  <a:lnTo>
                    <a:pt x="194" y="17"/>
                  </a:lnTo>
                  <a:lnTo>
                    <a:pt x="197" y="14"/>
                  </a:lnTo>
                  <a:lnTo>
                    <a:pt x="200" y="11"/>
                  </a:lnTo>
                  <a:lnTo>
                    <a:pt x="200" y="5"/>
                  </a:lnTo>
                  <a:lnTo>
                    <a:pt x="197" y="2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9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93"/>
            <p:cNvSpPr>
              <a:spLocks/>
            </p:cNvSpPr>
            <p:nvPr/>
          </p:nvSpPr>
          <p:spPr bwMode="auto">
            <a:xfrm>
              <a:off x="4576" y="2005"/>
              <a:ext cx="200" cy="18"/>
            </a:xfrm>
            <a:custGeom>
              <a:avLst/>
              <a:gdLst>
                <a:gd name="T0" fmla="*/ 191 w 200"/>
                <a:gd name="T1" fmla="*/ 18 h 18"/>
                <a:gd name="T2" fmla="*/ 194 w 200"/>
                <a:gd name="T3" fmla="*/ 18 h 18"/>
                <a:gd name="T4" fmla="*/ 197 w 200"/>
                <a:gd name="T5" fmla="*/ 15 h 18"/>
                <a:gd name="T6" fmla="*/ 200 w 200"/>
                <a:gd name="T7" fmla="*/ 12 h 18"/>
                <a:gd name="T8" fmla="*/ 200 w 200"/>
                <a:gd name="T9" fmla="*/ 6 h 18"/>
                <a:gd name="T10" fmla="*/ 197 w 200"/>
                <a:gd name="T11" fmla="*/ 3 h 18"/>
                <a:gd name="T12" fmla="*/ 194 w 200"/>
                <a:gd name="T13" fmla="*/ 0 h 18"/>
                <a:gd name="T14" fmla="*/ 6 w 200"/>
                <a:gd name="T15" fmla="*/ 0 h 18"/>
                <a:gd name="T16" fmla="*/ 3 w 200"/>
                <a:gd name="T17" fmla="*/ 3 h 18"/>
                <a:gd name="T18" fmla="*/ 0 w 200"/>
                <a:gd name="T19" fmla="*/ 6 h 18"/>
                <a:gd name="T20" fmla="*/ 0 w 200"/>
                <a:gd name="T21" fmla="*/ 12 h 18"/>
                <a:gd name="T22" fmla="*/ 3 w 200"/>
                <a:gd name="T23" fmla="*/ 15 h 18"/>
                <a:gd name="T24" fmla="*/ 6 w 200"/>
                <a:gd name="T25" fmla="*/ 18 h 18"/>
                <a:gd name="T26" fmla="*/ 9 w 200"/>
                <a:gd name="T27" fmla="*/ 18 h 18"/>
                <a:gd name="T28" fmla="*/ 191 w 200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8"/>
                <a:gd name="T47" fmla="*/ 200 w 20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8">
                  <a:moveTo>
                    <a:pt x="191" y="18"/>
                  </a:moveTo>
                  <a:lnTo>
                    <a:pt x="194" y="18"/>
                  </a:lnTo>
                  <a:lnTo>
                    <a:pt x="197" y="15"/>
                  </a:lnTo>
                  <a:lnTo>
                    <a:pt x="200" y="12"/>
                  </a:lnTo>
                  <a:lnTo>
                    <a:pt x="200" y="6"/>
                  </a:lnTo>
                  <a:lnTo>
                    <a:pt x="197" y="3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94"/>
            <p:cNvSpPr>
              <a:spLocks/>
            </p:cNvSpPr>
            <p:nvPr/>
          </p:nvSpPr>
          <p:spPr bwMode="auto">
            <a:xfrm>
              <a:off x="4576" y="1760"/>
              <a:ext cx="18" cy="263"/>
            </a:xfrm>
            <a:custGeom>
              <a:avLst/>
              <a:gdLst>
                <a:gd name="T0" fmla="*/ 18 w 18"/>
                <a:gd name="T1" fmla="*/ 8 h 263"/>
                <a:gd name="T2" fmla="*/ 18 w 18"/>
                <a:gd name="T3" fmla="*/ 5 h 263"/>
                <a:gd name="T4" fmla="*/ 15 w 18"/>
                <a:gd name="T5" fmla="*/ 2 h 263"/>
                <a:gd name="T6" fmla="*/ 12 w 18"/>
                <a:gd name="T7" fmla="*/ 0 h 263"/>
                <a:gd name="T8" fmla="*/ 6 w 18"/>
                <a:gd name="T9" fmla="*/ 0 h 263"/>
                <a:gd name="T10" fmla="*/ 3 w 18"/>
                <a:gd name="T11" fmla="*/ 2 h 263"/>
                <a:gd name="T12" fmla="*/ 0 w 18"/>
                <a:gd name="T13" fmla="*/ 5 h 263"/>
                <a:gd name="T14" fmla="*/ 0 w 18"/>
                <a:gd name="T15" fmla="*/ 257 h 263"/>
                <a:gd name="T16" fmla="*/ 3 w 18"/>
                <a:gd name="T17" fmla="*/ 260 h 263"/>
                <a:gd name="T18" fmla="*/ 6 w 18"/>
                <a:gd name="T19" fmla="*/ 263 h 263"/>
                <a:gd name="T20" fmla="*/ 12 w 18"/>
                <a:gd name="T21" fmla="*/ 263 h 263"/>
                <a:gd name="T22" fmla="*/ 15 w 18"/>
                <a:gd name="T23" fmla="*/ 260 h 263"/>
                <a:gd name="T24" fmla="*/ 18 w 18"/>
                <a:gd name="T25" fmla="*/ 257 h 263"/>
                <a:gd name="T26" fmla="*/ 18 w 18"/>
                <a:gd name="T27" fmla="*/ 254 h 263"/>
                <a:gd name="T28" fmla="*/ 18 w 18"/>
                <a:gd name="T29" fmla="*/ 8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63"/>
                <a:gd name="T47" fmla="*/ 18 w 18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63">
                  <a:moveTo>
                    <a:pt x="18" y="8"/>
                  </a:moveTo>
                  <a:lnTo>
                    <a:pt x="18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57"/>
                  </a:lnTo>
                  <a:lnTo>
                    <a:pt x="3" y="260"/>
                  </a:lnTo>
                  <a:lnTo>
                    <a:pt x="6" y="263"/>
                  </a:lnTo>
                  <a:lnTo>
                    <a:pt x="12" y="263"/>
                  </a:lnTo>
                  <a:lnTo>
                    <a:pt x="15" y="260"/>
                  </a:lnTo>
                  <a:lnTo>
                    <a:pt x="18" y="257"/>
                  </a:lnTo>
                  <a:lnTo>
                    <a:pt x="18" y="25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95"/>
            <p:cNvSpPr>
              <a:spLocks/>
            </p:cNvSpPr>
            <p:nvPr/>
          </p:nvSpPr>
          <p:spPr bwMode="auto">
            <a:xfrm>
              <a:off x="4861" y="1856"/>
              <a:ext cx="79" cy="77"/>
            </a:xfrm>
            <a:custGeom>
              <a:avLst/>
              <a:gdLst>
                <a:gd name="T0" fmla="*/ 1 w 79"/>
                <a:gd name="T1" fmla="*/ 52 h 77"/>
                <a:gd name="T2" fmla="*/ 6 w 79"/>
                <a:gd name="T3" fmla="*/ 61 h 77"/>
                <a:gd name="T4" fmla="*/ 6 w 79"/>
                <a:gd name="T5" fmla="*/ 61 h 77"/>
                <a:gd name="T6" fmla="*/ 13 w 79"/>
                <a:gd name="T7" fmla="*/ 67 h 77"/>
                <a:gd name="T8" fmla="*/ 24 w 79"/>
                <a:gd name="T9" fmla="*/ 76 h 77"/>
                <a:gd name="T10" fmla="*/ 36 w 79"/>
                <a:gd name="T11" fmla="*/ 77 h 77"/>
                <a:gd name="T12" fmla="*/ 52 w 79"/>
                <a:gd name="T13" fmla="*/ 77 h 77"/>
                <a:gd name="T14" fmla="*/ 56 w 79"/>
                <a:gd name="T15" fmla="*/ 74 h 77"/>
                <a:gd name="T16" fmla="*/ 61 w 79"/>
                <a:gd name="T17" fmla="*/ 71 h 77"/>
                <a:gd name="T18" fmla="*/ 68 w 79"/>
                <a:gd name="T19" fmla="*/ 67 h 77"/>
                <a:gd name="T20" fmla="*/ 73 w 79"/>
                <a:gd name="T21" fmla="*/ 60 h 77"/>
                <a:gd name="T22" fmla="*/ 76 w 79"/>
                <a:gd name="T23" fmla="*/ 55 h 77"/>
                <a:gd name="T24" fmla="*/ 79 w 79"/>
                <a:gd name="T25" fmla="*/ 51 h 77"/>
                <a:gd name="T26" fmla="*/ 79 w 79"/>
                <a:gd name="T27" fmla="*/ 34 h 77"/>
                <a:gd name="T28" fmla="*/ 77 w 79"/>
                <a:gd name="T29" fmla="*/ 24 h 77"/>
                <a:gd name="T30" fmla="*/ 68 w 79"/>
                <a:gd name="T31" fmla="*/ 12 h 77"/>
                <a:gd name="T32" fmla="*/ 71 w 79"/>
                <a:gd name="T33" fmla="*/ 15 h 77"/>
                <a:gd name="T34" fmla="*/ 61 w 79"/>
                <a:gd name="T35" fmla="*/ 5 h 77"/>
                <a:gd name="T36" fmla="*/ 58 w 79"/>
                <a:gd name="T37" fmla="*/ 3 h 77"/>
                <a:gd name="T38" fmla="*/ 52 w 79"/>
                <a:gd name="T39" fmla="*/ 0 h 77"/>
                <a:gd name="T40" fmla="*/ 22 w 79"/>
                <a:gd name="T41" fmla="*/ 2 h 77"/>
                <a:gd name="T42" fmla="*/ 16 w 79"/>
                <a:gd name="T43" fmla="*/ 8 h 77"/>
                <a:gd name="T44" fmla="*/ 9 w 79"/>
                <a:gd name="T45" fmla="*/ 15 h 77"/>
                <a:gd name="T46" fmla="*/ 3 w 79"/>
                <a:gd name="T47" fmla="*/ 22 h 77"/>
                <a:gd name="T48" fmla="*/ 0 w 79"/>
                <a:gd name="T49" fmla="*/ 27 h 77"/>
                <a:gd name="T50" fmla="*/ 18 w 79"/>
                <a:gd name="T51" fmla="*/ 33 h 77"/>
                <a:gd name="T52" fmla="*/ 21 w 79"/>
                <a:gd name="T53" fmla="*/ 28 h 77"/>
                <a:gd name="T54" fmla="*/ 21 w 79"/>
                <a:gd name="T55" fmla="*/ 27 h 77"/>
                <a:gd name="T56" fmla="*/ 28 w 79"/>
                <a:gd name="T57" fmla="*/ 18 h 77"/>
                <a:gd name="T58" fmla="*/ 31 w 79"/>
                <a:gd name="T59" fmla="*/ 19 h 77"/>
                <a:gd name="T60" fmla="*/ 46 w 79"/>
                <a:gd name="T61" fmla="*/ 18 h 77"/>
                <a:gd name="T62" fmla="*/ 52 w 79"/>
                <a:gd name="T63" fmla="*/ 21 h 77"/>
                <a:gd name="T64" fmla="*/ 55 w 79"/>
                <a:gd name="T65" fmla="*/ 22 h 77"/>
                <a:gd name="T66" fmla="*/ 53 w 79"/>
                <a:gd name="T67" fmla="*/ 21 h 77"/>
                <a:gd name="T68" fmla="*/ 62 w 79"/>
                <a:gd name="T69" fmla="*/ 30 h 77"/>
                <a:gd name="T70" fmla="*/ 59 w 79"/>
                <a:gd name="T71" fmla="*/ 30 h 77"/>
                <a:gd name="T72" fmla="*/ 61 w 79"/>
                <a:gd name="T73" fmla="*/ 37 h 77"/>
                <a:gd name="T74" fmla="*/ 61 w 79"/>
                <a:gd name="T75" fmla="*/ 37 h 77"/>
                <a:gd name="T76" fmla="*/ 59 w 79"/>
                <a:gd name="T77" fmla="*/ 48 h 77"/>
                <a:gd name="T78" fmla="*/ 62 w 79"/>
                <a:gd name="T79" fmla="*/ 46 h 77"/>
                <a:gd name="T80" fmla="*/ 53 w 79"/>
                <a:gd name="T81" fmla="*/ 57 h 77"/>
                <a:gd name="T82" fmla="*/ 56 w 79"/>
                <a:gd name="T83" fmla="*/ 54 h 77"/>
                <a:gd name="T84" fmla="*/ 50 w 79"/>
                <a:gd name="T85" fmla="*/ 60 h 77"/>
                <a:gd name="T86" fmla="*/ 47 w 79"/>
                <a:gd name="T87" fmla="*/ 58 h 77"/>
                <a:gd name="T88" fmla="*/ 34 w 79"/>
                <a:gd name="T89" fmla="*/ 64 h 77"/>
                <a:gd name="T90" fmla="*/ 33 w 79"/>
                <a:gd name="T91" fmla="*/ 60 h 77"/>
                <a:gd name="T92" fmla="*/ 28 w 79"/>
                <a:gd name="T93" fmla="*/ 57 h 77"/>
                <a:gd name="T94" fmla="*/ 24 w 79"/>
                <a:gd name="T95" fmla="*/ 54 h 77"/>
                <a:gd name="T96" fmla="*/ 24 w 79"/>
                <a:gd name="T97" fmla="*/ 54 h 77"/>
                <a:gd name="T98" fmla="*/ 21 w 79"/>
                <a:gd name="T99" fmla="*/ 49 h 77"/>
                <a:gd name="T100" fmla="*/ 18 w 79"/>
                <a:gd name="T101" fmla="*/ 45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"/>
                <a:gd name="T154" fmla="*/ 0 h 77"/>
                <a:gd name="T155" fmla="*/ 79 w 79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" h="77">
                  <a:moveTo>
                    <a:pt x="0" y="39"/>
                  </a:moveTo>
                  <a:lnTo>
                    <a:pt x="0" y="51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16" y="71"/>
                  </a:lnTo>
                  <a:lnTo>
                    <a:pt x="18" y="71"/>
                  </a:lnTo>
                  <a:lnTo>
                    <a:pt x="13" y="67"/>
                  </a:lnTo>
                  <a:lnTo>
                    <a:pt x="16" y="71"/>
                  </a:lnTo>
                  <a:lnTo>
                    <a:pt x="22" y="74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7" y="77"/>
                  </a:lnTo>
                  <a:lnTo>
                    <a:pt x="36" y="77"/>
                  </a:lnTo>
                  <a:lnTo>
                    <a:pt x="46" y="76"/>
                  </a:lnTo>
                  <a:lnTo>
                    <a:pt x="44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5" y="76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5" y="67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4" y="70"/>
                  </a:lnTo>
                  <a:lnTo>
                    <a:pt x="68" y="67"/>
                  </a:lnTo>
                  <a:lnTo>
                    <a:pt x="71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68" y="64"/>
                  </a:lnTo>
                  <a:lnTo>
                    <a:pt x="73" y="61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7" y="52"/>
                  </a:lnTo>
                  <a:lnTo>
                    <a:pt x="79" y="51"/>
                  </a:lnTo>
                  <a:lnTo>
                    <a:pt x="79" y="43"/>
                  </a:lnTo>
                  <a:lnTo>
                    <a:pt x="77" y="45"/>
                  </a:lnTo>
                  <a:lnTo>
                    <a:pt x="79" y="34"/>
                  </a:lnTo>
                  <a:lnTo>
                    <a:pt x="79" y="27"/>
                  </a:lnTo>
                  <a:lnTo>
                    <a:pt x="77" y="25"/>
                  </a:lnTo>
                  <a:lnTo>
                    <a:pt x="77" y="24"/>
                  </a:lnTo>
                  <a:lnTo>
                    <a:pt x="76" y="22"/>
                  </a:lnTo>
                  <a:lnTo>
                    <a:pt x="76" y="19"/>
                  </a:lnTo>
                  <a:lnTo>
                    <a:pt x="68" y="12"/>
                  </a:lnTo>
                  <a:lnTo>
                    <a:pt x="70" y="15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5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18" y="39"/>
                  </a:lnTo>
                  <a:lnTo>
                    <a:pt x="18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16" y="30"/>
                  </a:lnTo>
                  <a:lnTo>
                    <a:pt x="21" y="27"/>
                  </a:lnTo>
                  <a:lnTo>
                    <a:pt x="24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40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50" y="19"/>
                  </a:lnTo>
                  <a:lnTo>
                    <a:pt x="52" y="21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5" y="22"/>
                  </a:lnTo>
                  <a:lnTo>
                    <a:pt x="58" y="25"/>
                  </a:lnTo>
                  <a:lnTo>
                    <a:pt x="56" y="22"/>
                  </a:lnTo>
                  <a:lnTo>
                    <a:pt x="53" y="21"/>
                  </a:lnTo>
                  <a:lnTo>
                    <a:pt x="55" y="22"/>
                  </a:lnTo>
                  <a:lnTo>
                    <a:pt x="58" y="27"/>
                  </a:lnTo>
                  <a:lnTo>
                    <a:pt x="62" y="30"/>
                  </a:lnTo>
                  <a:lnTo>
                    <a:pt x="58" y="25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61" y="33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5" y="33"/>
                  </a:lnTo>
                  <a:lnTo>
                    <a:pt x="61" y="37"/>
                  </a:lnTo>
                  <a:lnTo>
                    <a:pt x="61" y="45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49"/>
                  </a:lnTo>
                  <a:lnTo>
                    <a:pt x="61" y="49"/>
                  </a:lnTo>
                  <a:lnTo>
                    <a:pt x="62" y="46"/>
                  </a:lnTo>
                  <a:lnTo>
                    <a:pt x="55" y="54"/>
                  </a:lnTo>
                  <a:lnTo>
                    <a:pt x="55" y="55"/>
                  </a:lnTo>
                  <a:lnTo>
                    <a:pt x="53" y="57"/>
                  </a:lnTo>
                  <a:lnTo>
                    <a:pt x="56" y="55"/>
                  </a:lnTo>
                  <a:lnTo>
                    <a:pt x="58" y="52"/>
                  </a:lnTo>
                  <a:lnTo>
                    <a:pt x="56" y="54"/>
                  </a:lnTo>
                  <a:lnTo>
                    <a:pt x="55" y="54"/>
                  </a:lnTo>
                  <a:lnTo>
                    <a:pt x="47" y="61"/>
                  </a:lnTo>
                  <a:lnTo>
                    <a:pt x="50" y="60"/>
                  </a:lnTo>
                  <a:lnTo>
                    <a:pt x="50" y="57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6" y="60"/>
                  </a:lnTo>
                  <a:lnTo>
                    <a:pt x="39" y="60"/>
                  </a:lnTo>
                  <a:lnTo>
                    <a:pt x="34" y="64"/>
                  </a:lnTo>
                  <a:lnTo>
                    <a:pt x="44" y="63"/>
                  </a:lnTo>
                  <a:lnTo>
                    <a:pt x="39" y="60"/>
                  </a:lnTo>
                  <a:lnTo>
                    <a:pt x="33" y="60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31" y="61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16" y="46"/>
                  </a:lnTo>
                  <a:lnTo>
                    <a:pt x="18" y="49"/>
                  </a:lnTo>
                  <a:lnTo>
                    <a:pt x="21" y="49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8" y="45"/>
                  </a:lnTo>
                  <a:lnTo>
                    <a:pt x="1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96"/>
            <p:cNvSpPr>
              <a:spLocks/>
            </p:cNvSpPr>
            <p:nvPr/>
          </p:nvSpPr>
          <p:spPr bwMode="auto">
            <a:xfrm>
              <a:off x="4928" y="1193"/>
              <a:ext cx="463" cy="18"/>
            </a:xfrm>
            <a:custGeom>
              <a:avLst/>
              <a:gdLst>
                <a:gd name="T0" fmla="*/ 9 w 463"/>
                <a:gd name="T1" fmla="*/ 0 h 18"/>
                <a:gd name="T2" fmla="*/ 6 w 463"/>
                <a:gd name="T3" fmla="*/ 0 h 18"/>
                <a:gd name="T4" fmla="*/ 3 w 463"/>
                <a:gd name="T5" fmla="*/ 3 h 18"/>
                <a:gd name="T6" fmla="*/ 0 w 463"/>
                <a:gd name="T7" fmla="*/ 6 h 18"/>
                <a:gd name="T8" fmla="*/ 0 w 463"/>
                <a:gd name="T9" fmla="*/ 12 h 18"/>
                <a:gd name="T10" fmla="*/ 3 w 463"/>
                <a:gd name="T11" fmla="*/ 15 h 18"/>
                <a:gd name="T12" fmla="*/ 6 w 463"/>
                <a:gd name="T13" fmla="*/ 18 h 18"/>
                <a:gd name="T14" fmla="*/ 457 w 463"/>
                <a:gd name="T15" fmla="*/ 18 h 18"/>
                <a:gd name="T16" fmla="*/ 460 w 463"/>
                <a:gd name="T17" fmla="*/ 15 h 18"/>
                <a:gd name="T18" fmla="*/ 463 w 463"/>
                <a:gd name="T19" fmla="*/ 12 h 18"/>
                <a:gd name="T20" fmla="*/ 463 w 463"/>
                <a:gd name="T21" fmla="*/ 6 h 18"/>
                <a:gd name="T22" fmla="*/ 460 w 463"/>
                <a:gd name="T23" fmla="*/ 3 h 18"/>
                <a:gd name="T24" fmla="*/ 457 w 463"/>
                <a:gd name="T25" fmla="*/ 0 h 18"/>
                <a:gd name="T26" fmla="*/ 454 w 463"/>
                <a:gd name="T27" fmla="*/ 0 h 18"/>
                <a:gd name="T28" fmla="*/ 9 w 463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3"/>
                <a:gd name="T46" fmla="*/ 0 h 18"/>
                <a:gd name="T47" fmla="*/ 463 w 463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3" h="18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457" y="18"/>
                  </a:lnTo>
                  <a:lnTo>
                    <a:pt x="460" y="15"/>
                  </a:lnTo>
                  <a:lnTo>
                    <a:pt x="463" y="12"/>
                  </a:lnTo>
                  <a:lnTo>
                    <a:pt x="463" y="6"/>
                  </a:lnTo>
                  <a:lnTo>
                    <a:pt x="460" y="3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97"/>
            <p:cNvSpPr>
              <a:spLocks/>
            </p:cNvSpPr>
            <p:nvPr/>
          </p:nvSpPr>
          <p:spPr bwMode="auto">
            <a:xfrm>
              <a:off x="4928" y="1890"/>
              <a:ext cx="520" cy="18"/>
            </a:xfrm>
            <a:custGeom>
              <a:avLst/>
              <a:gdLst>
                <a:gd name="T0" fmla="*/ 9 w 520"/>
                <a:gd name="T1" fmla="*/ 0 h 18"/>
                <a:gd name="T2" fmla="*/ 6 w 520"/>
                <a:gd name="T3" fmla="*/ 0 h 18"/>
                <a:gd name="T4" fmla="*/ 3 w 520"/>
                <a:gd name="T5" fmla="*/ 3 h 18"/>
                <a:gd name="T6" fmla="*/ 0 w 520"/>
                <a:gd name="T7" fmla="*/ 6 h 18"/>
                <a:gd name="T8" fmla="*/ 0 w 520"/>
                <a:gd name="T9" fmla="*/ 12 h 18"/>
                <a:gd name="T10" fmla="*/ 3 w 520"/>
                <a:gd name="T11" fmla="*/ 15 h 18"/>
                <a:gd name="T12" fmla="*/ 6 w 520"/>
                <a:gd name="T13" fmla="*/ 18 h 18"/>
                <a:gd name="T14" fmla="*/ 514 w 520"/>
                <a:gd name="T15" fmla="*/ 18 h 18"/>
                <a:gd name="T16" fmla="*/ 517 w 520"/>
                <a:gd name="T17" fmla="*/ 15 h 18"/>
                <a:gd name="T18" fmla="*/ 520 w 520"/>
                <a:gd name="T19" fmla="*/ 12 h 18"/>
                <a:gd name="T20" fmla="*/ 520 w 520"/>
                <a:gd name="T21" fmla="*/ 6 h 18"/>
                <a:gd name="T22" fmla="*/ 517 w 520"/>
                <a:gd name="T23" fmla="*/ 3 h 18"/>
                <a:gd name="T24" fmla="*/ 514 w 520"/>
                <a:gd name="T25" fmla="*/ 0 h 18"/>
                <a:gd name="T26" fmla="*/ 511 w 520"/>
                <a:gd name="T27" fmla="*/ 0 h 18"/>
                <a:gd name="T28" fmla="*/ 9 w 520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0"/>
                <a:gd name="T46" fmla="*/ 0 h 18"/>
                <a:gd name="T47" fmla="*/ 520 w 52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0" h="18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514" y="18"/>
                  </a:lnTo>
                  <a:lnTo>
                    <a:pt x="517" y="15"/>
                  </a:lnTo>
                  <a:lnTo>
                    <a:pt x="520" y="12"/>
                  </a:lnTo>
                  <a:lnTo>
                    <a:pt x="520" y="6"/>
                  </a:lnTo>
                  <a:lnTo>
                    <a:pt x="517" y="3"/>
                  </a:lnTo>
                  <a:lnTo>
                    <a:pt x="514" y="0"/>
                  </a:lnTo>
                  <a:lnTo>
                    <a:pt x="5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98"/>
            <p:cNvSpPr>
              <a:spLocks/>
            </p:cNvSpPr>
            <p:nvPr/>
          </p:nvSpPr>
          <p:spPr bwMode="auto">
            <a:xfrm>
              <a:off x="4204" y="1110"/>
              <a:ext cx="381" cy="18"/>
            </a:xfrm>
            <a:custGeom>
              <a:avLst/>
              <a:gdLst>
                <a:gd name="T0" fmla="*/ 372 w 381"/>
                <a:gd name="T1" fmla="*/ 18 h 18"/>
                <a:gd name="T2" fmla="*/ 375 w 381"/>
                <a:gd name="T3" fmla="*/ 18 h 18"/>
                <a:gd name="T4" fmla="*/ 378 w 381"/>
                <a:gd name="T5" fmla="*/ 15 h 18"/>
                <a:gd name="T6" fmla="*/ 381 w 381"/>
                <a:gd name="T7" fmla="*/ 12 h 18"/>
                <a:gd name="T8" fmla="*/ 381 w 381"/>
                <a:gd name="T9" fmla="*/ 6 h 18"/>
                <a:gd name="T10" fmla="*/ 378 w 381"/>
                <a:gd name="T11" fmla="*/ 3 h 18"/>
                <a:gd name="T12" fmla="*/ 375 w 381"/>
                <a:gd name="T13" fmla="*/ 0 h 18"/>
                <a:gd name="T14" fmla="*/ 6 w 381"/>
                <a:gd name="T15" fmla="*/ 0 h 18"/>
                <a:gd name="T16" fmla="*/ 3 w 381"/>
                <a:gd name="T17" fmla="*/ 3 h 18"/>
                <a:gd name="T18" fmla="*/ 0 w 381"/>
                <a:gd name="T19" fmla="*/ 6 h 18"/>
                <a:gd name="T20" fmla="*/ 0 w 381"/>
                <a:gd name="T21" fmla="*/ 12 h 18"/>
                <a:gd name="T22" fmla="*/ 3 w 381"/>
                <a:gd name="T23" fmla="*/ 15 h 18"/>
                <a:gd name="T24" fmla="*/ 6 w 381"/>
                <a:gd name="T25" fmla="*/ 18 h 18"/>
                <a:gd name="T26" fmla="*/ 9 w 381"/>
                <a:gd name="T27" fmla="*/ 18 h 18"/>
                <a:gd name="T28" fmla="*/ 372 w 381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1"/>
                <a:gd name="T46" fmla="*/ 0 h 18"/>
                <a:gd name="T47" fmla="*/ 381 w 381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1" h="18">
                  <a:moveTo>
                    <a:pt x="372" y="18"/>
                  </a:moveTo>
                  <a:lnTo>
                    <a:pt x="375" y="18"/>
                  </a:lnTo>
                  <a:lnTo>
                    <a:pt x="378" y="15"/>
                  </a:lnTo>
                  <a:lnTo>
                    <a:pt x="381" y="12"/>
                  </a:lnTo>
                  <a:lnTo>
                    <a:pt x="381" y="6"/>
                  </a:lnTo>
                  <a:lnTo>
                    <a:pt x="378" y="3"/>
                  </a:lnTo>
                  <a:lnTo>
                    <a:pt x="375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37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99"/>
            <p:cNvSpPr>
              <a:spLocks/>
            </p:cNvSpPr>
            <p:nvPr/>
          </p:nvSpPr>
          <p:spPr bwMode="auto">
            <a:xfrm>
              <a:off x="4204" y="1974"/>
              <a:ext cx="381" cy="17"/>
            </a:xfrm>
            <a:custGeom>
              <a:avLst/>
              <a:gdLst>
                <a:gd name="T0" fmla="*/ 372 w 381"/>
                <a:gd name="T1" fmla="*/ 17 h 17"/>
                <a:gd name="T2" fmla="*/ 375 w 381"/>
                <a:gd name="T3" fmla="*/ 17 h 17"/>
                <a:gd name="T4" fmla="*/ 378 w 381"/>
                <a:gd name="T5" fmla="*/ 14 h 17"/>
                <a:gd name="T6" fmla="*/ 381 w 381"/>
                <a:gd name="T7" fmla="*/ 11 h 17"/>
                <a:gd name="T8" fmla="*/ 381 w 381"/>
                <a:gd name="T9" fmla="*/ 5 h 17"/>
                <a:gd name="T10" fmla="*/ 378 w 381"/>
                <a:gd name="T11" fmla="*/ 2 h 17"/>
                <a:gd name="T12" fmla="*/ 375 w 381"/>
                <a:gd name="T13" fmla="*/ 0 h 17"/>
                <a:gd name="T14" fmla="*/ 6 w 381"/>
                <a:gd name="T15" fmla="*/ 0 h 17"/>
                <a:gd name="T16" fmla="*/ 3 w 381"/>
                <a:gd name="T17" fmla="*/ 2 h 17"/>
                <a:gd name="T18" fmla="*/ 0 w 381"/>
                <a:gd name="T19" fmla="*/ 5 h 17"/>
                <a:gd name="T20" fmla="*/ 0 w 381"/>
                <a:gd name="T21" fmla="*/ 11 h 17"/>
                <a:gd name="T22" fmla="*/ 3 w 381"/>
                <a:gd name="T23" fmla="*/ 14 h 17"/>
                <a:gd name="T24" fmla="*/ 6 w 381"/>
                <a:gd name="T25" fmla="*/ 17 h 17"/>
                <a:gd name="T26" fmla="*/ 9 w 381"/>
                <a:gd name="T27" fmla="*/ 17 h 17"/>
                <a:gd name="T28" fmla="*/ 372 w 381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1"/>
                <a:gd name="T46" fmla="*/ 0 h 17"/>
                <a:gd name="T47" fmla="*/ 381 w 38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1" h="17">
                  <a:moveTo>
                    <a:pt x="372" y="17"/>
                  </a:moveTo>
                  <a:lnTo>
                    <a:pt x="375" y="17"/>
                  </a:lnTo>
                  <a:lnTo>
                    <a:pt x="378" y="14"/>
                  </a:lnTo>
                  <a:lnTo>
                    <a:pt x="381" y="11"/>
                  </a:lnTo>
                  <a:lnTo>
                    <a:pt x="381" y="5"/>
                  </a:lnTo>
                  <a:lnTo>
                    <a:pt x="378" y="2"/>
                  </a:lnTo>
                  <a:lnTo>
                    <a:pt x="375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37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100"/>
            <p:cNvSpPr>
              <a:spLocks/>
            </p:cNvSpPr>
            <p:nvPr/>
          </p:nvSpPr>
          <p:spPr bwMode="auto">
            <a:xfrm>
              <a:off x="5012" y="1193"/>
              <a:ext cx="18" cy="213"/>
            </a:xfrm>
            <a:custGeom>
              <a:avLst/>
              <a:gdLst>
                <a:gd name="T0" fmla="*/ 18 w 18"/>
                <a:gd name="T1" fmla="*/ 9 h 213"/>
                <a:gd name="T2" fmla="*/ 18 w 18"/>
                <a:gd name="T3" fmla="*/ 6 h 213"/>
                <a:gd name="T4" fmla="*/ 15 w 18"/>
                <a:gd name="T5" fmla="*/ 3 h 213"/>
                <a:gd name="T6" fmla="*/ 12 w 18"/>
                <a:gd name="T7" fmla="*/ 0 h 213"/>
                <a:gd name="T8" fmla="*/ 6 w 18"/>
                <a:gd name="T9" fmla="*/ 0 h 213"/>
                <a:gd name="T10" fmla="*/ 3 w 18"/>
                <a:gd name="T11" fmla="*/ 3 h 213"/>
                <a:gd name="T12" fmla="*/ 0 w 18"/>
                <a:gd name="T13" fmla="*/ 6 h 213"/>
                <a:gd name="T14" fmla="*/ 0 w 18"/>
                <a:gd name="T15" fmla="*/ 207 h 213"/>
                <a:gd name="T16" fmla="*/ 3 w 18"/>
                <a:gd name="T17" fmla="*/ 210 h 213"/>
                <a:gd name="T18" fmla="*/ 6 w 18"/>
                <a:gd name="T19" fmla="*/ 213 h 213"/>
                <a:gd name="T20" fmla="*/ 12 w 18"/>
                <a:gd name="T21" fmla="*/ 213 h 213"/>
                <a:gd name="T22" fmla="*/ 15 w 18"/>
                <a:gd name="T23" fmla="*/ 210 h 213"/>
                <a:gd name="T24" fmla="*/ 18 w 18"/>
                <a:gd name="T25" fmla="*/ 207 h 213"/>
                <a:gd name="T26" fmla="*/ 18 w 18"/>
                <a:gd name="T27" fmla="*/ 204 h 213"/>
                <a:gd name="T28" fmla="*/ 18 w 18"/>
                <a:gd name="T29" fmla="*/ 9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13"/>
                <a:gd name="T47" fmla="*/ 18 w 18"/>
                <a:gd name="T48" fmla="*/ 213 h 2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13">
                  <a:moveTo>
                    <a:pt x="18" y="9"/>
                  </a:move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07"/>
                  </a:lnTo>
                  <a:lnTo>
                    <a:pt x="3" y="210"/>
                  </a:lnTo>
                  <a:lnTo>
                    <a:pt x="6" y="213"/>
                  </a:lnTo>
                  <a:lnTo>
                    <a:pt x="12" y="213"/>
                  </a:lnTo>
                  <a:lnTo>
                    <a:pt x="15" y="210"/>
                  </a:lnTo>
                  <a:lnTo>
                    <a:pt x="18" y="207"/>
                  </a:lnTo>
                  <a:lnTo>
                    <a:pt x="18" y="20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101"/>
            <p:cNvSpPr>
              <a:spLocks/>
            </p:cNvSpPr>
            <p:nvPr/>
          </p:nvSpPr>
          <p:spPr bwMode="auto">
            <a:xfrm>
              <a:off x="5012" y="1667"/>
              <a:ext cx="18" cy="241"/>
            </a:xfrm>
            <a:custGeom>
              <a:avLst/>
              <a:gdLst>
                <a:gd name="T0" fmla="*/ 0 w 18"/>
                <a:gd name="T1" fmla="*/ 232 h 241"/>
                <a:gd name="T2" fmla="*/ 0 w 18"/>
                <a:gd name="T3" fmla="*/ 235 h 241"/>
                <a:gd name="T4" fmla="*/ 3 w 18"/>
                <a:gd name="T5" fmla="*/ 238 h 241"/>
                <a:gd name="T6" fmla="*/ 6 w 18"/>
                <a:gd name="T7" fmla="*/ 241 h 241"/>
                <a:gd name="T8" fmla="*/ 12 w 18"/>
                <a:gd name="T9" fmla="*/ 241 h 241"/>
                <a:gd name="T10" fmla="*/ 15 w 18"/>
                <a:gd name="T11" fmla="*/ 238 h 241"/>
                <a:gd name="T12" fmla="*/ 18 w 18"/>
                <a:gd name="T13" fmla="*/ 235 h 241"/>
                <a:gd name="T14" fmla="*/ 18 w 18"/>
                <a:gd name="T15" fmla="*/ 6 h 241"/>
                <a:gd name="T16" fmla="*/ 15 w 18"/>
                <a:gd name="T17" fmla="*/ 3 h 241"/>
                <a:gd name="T18" fmla="*/ 12 w 18"/>
                <a:gd name="T19" fmla="*/ 0 h 241"/>
                <a:gd name="T20" fmla="*/ 6 w 18"/>
                <a:gd name="T21" fmla="*/ 0 h 241"/>
                <a:gd name="T22" fmla="*/ 3 w 18"/>
                <a:gd name="T23" fmla="*/ 3 h 241"/>
                <a:gd name="T24" fmla="*/ 0 w 18"/>
                <a:gd name="T25" fmla="*/ 6 h 241"/>
                <a:gd name="T26" fmla="*/ 0 w 18"/>
                <a:gd name="T27" fmla="*/ 9 h 241"/>
                <a:gd name="T28" fmla="*/ 0 w 18"/>
                <a:gd name="T29" fmla="*/ 232 h 2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41"/>
                <a:gd name="T47" fmla="*/ 18 w 18"/>
                <a:gd name="T48" fmla="*/ 241 h 2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41">
                  <a:moveTo>
                    <a:pt x="0" y="232"/>
                  </a:moveTo>
                  <a:lnTo>
                    <a:pt x="0" y="235"/>
                  </a:lnTo>
                  <a:lnTo>
                    <a:pt x="3" y="238"/>
                  </a:lnTo>
                  <a:lnTo>
                    <a:pt x="6" y="241"/>
                  </a:lnTo>
                  <a:lnTo>
                    <a:pt x="12" y="241"/>
                  </a:lnTo>
                  <a:lnTo>
                    <a:pt x="15" y="238"/>
                  </a:lnTo>
                  <a:lnTo>
                    <a:pt x="18" y="235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102"/>
            <p:cNvSpPr>
              <a:spLocks/>
            </p:cNvSpPr>
            <p:nvPr/>
          </p:nvSpPr>
          <p:spPr bwMode="auto">
            <a:xfrm>
              <a:off x="4427" y="1276"/>
              <a:ext cx="158" cy="18"/>
            </a:xfrm>
            <a:custGeom>
              <a:avLst/>
              <a:gdLst>
                <a:gd name="T0" fmla="*/ 149 w 158"/>
                <a:gd name="T1" fmla="*/ 18 h 18"/>
                <a:gd name="T2" fmla="*/ 152 w 158"/>
                <a:gd name="T3" fmla="*/ 18 h 18"/>
                <a:gd name="T4" fmla="*/ 155 w 158"/>
                <a:gd name="T5" fmla="*/ 15 h 18"/>
                <a:gd name="T6" fmla="*/ 158 w 158"/>
                <a:gd name="T7" fmla="*/ 12 h 18"/>
                <a:gd name="T8" fmla="*/ 158 w 158"/>
                <a:gd name="T9" fmla="*/ 6 h 18"/>
                <a:gd name="T10" fmla="*/ 155 w 158"/>
                <a:gd name="T11" fmla="*/ 3 h 18"/>
                <a:gd name="T12" fmla="*/ 152 w 158"/>
                <a:gd name="T13" fmla="*/ 0 h 18"/>
                <a:gd name="T14" fmla="*/ 6 w 158"/>
                <a:gd name="T15" fmla="*/ 0 h 18"/>
                <a:gd name="T16" fmla="*/ 3 w 158"/>
                <a:gd name="T17" fmla="*/ 3 h 18"/>
                <a:gd name="T18" fmla="*/ 0 w 158"/>
                <a:gd name="T19" fmla="*/ 6 h 18"/>
                <a:gd name="T20" fmla="*/ 0 w 158"/>
                <a:gd name="T21" fmla="*/ 12 h 18"/>
                <a:gd name="T22" fmla="*/ 3 w 158"/>
                <a:gd name="T23" fmla="*/ 15 h 18"/>
                <a:gd name="T24" fmla="*/ 6 w 158"/>
                <a:gd name="T25" fmla="*/ 18 h 18"/>
                <a:gd name="T26" fmla="*/ 9 w 158"/>
                <a:gd name="T27" fmla="*/ 18 h 18"/>
                <a:gd name="T28" fmla="*/ 149 w 158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"/>
                <a:gd name="T46" fmla="*/ 0 h 18"/>
                <a:gd name="T47" fmla="*/ 158 w 158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" h="18">
                  <a:moveTo>
                    <a:pt x="149" y="18"/>
                  </a:moveTo>
                  <a:lnTo>
                    <a:pt x="152" y="18"/>
                  </a:lnTo>
                  <a:lnTo>
                    <a:pt x="155" y="15"/>
                  </a:lnTo>
                  <a:lnTo>
                    <a:pt x="158" y="12"/>
                  </a:lnTo>
                  <a:lnTo>
                    <a:pt x="158" y="6"/>
                  </a:lnTo>
                  <a:lnTo>
                    <a:pt x="155" y="3"/>
                  </a:lnTo>
                  <a:lnTo>
                    <a:pt x="15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4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103"/>
            <p:cNvSpPr>
              <a:spLocks/>
            </p:cNvSpPr>
            <p:nvPr/>
          </p:nvSpPr>
          <p:spPr bwMode="auto">
            <a:xfrm>
              <a:off x="4427" y="1276"/>
              <a:ext cx="18" cy="130"/>
            </a:xfrm>
            <a:custGeom>
              <a:avLst/>
              <a:gdLst>
                <a:gd name="T0" fmla="*/ 18 w 18"/>
                <a:gd name="T1" fmla="*/ 9 h 130"/>
                <a:gd name="T2" fmla="*/ 18 w 18"/>
                <a:gd name="T3" fmla="*/ 6 h 130"/>
                <a:gd name="T4" fmla="*/ 15 w 18"/>
                <a:gd name="T5" fmla="*/ 3 h 130"/>
                <a:gd name="T6" fmla="*/ 12 w 18"/>
                <a:gd name="T7" fmla="*/ 0 h 130"/>
                <a:gd name="T8" fmla="*/ 6 w 18"/>
                <a:gd name="T9" fmla="*/ 0 h 130"/>
                <a:gd name="T10" fmla="*/ 3 w 18"/>
                <a:gd name="T11" fmla="*/ 3 h 130"/>
                <a:gd name="T12" fmla="*/ 0 w 18"/>
                <a:gd name="T13" fmla="*/ 6 h 130"/>
                <a:gd name="T14" fmla="*/ 0 w 18"/>
                <a:gd name="T15" fmla="*/ 124 h 130"/>
                <a:gd name="T16" fmla="*/ 3 w 18"/>
                <a:gd name="T17" fmla="*/ 127 h 130"/>
                <a:gd name="T18" fmla="*/ 6 w 18"/>
                <a:gd name="T19" fmla="*/ 130 h 130"/>
                <a:gd name="T20" fmla="*/ 12 w 18"/>
                <a:gd name="T21" fmla="*/ 130 h 130"/>
                <a:gd name="T22" fmla="*/ 15 w 18"/>
                <a:gd name="T23" fmla="*/ 127 h 130"/>
                <a:gd name="T24" fmla="*/ 18 w 18"/>
                <a:gd name="T25" fmla="*/ 124 h 130"/>
                <a:gd name="T26" fmla="*/ 18 w 18"/>
                <a:gd name="T27" fmla="*/ 121 h 130"/>
                <a:gd name="T28" fmla="*/ 18 w 18"/>
                <a:gd name="T29" fmla="*/ 9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30"/>
                <a:gd name="T47" fmla="*/ 18 w 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30">
                  <a:moveTo>
                    <a:pt x="18" y="9"/>
                  </a:move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3" y="127"/>
                  </a:lnTo>
                  <a:lnTo>
                    <a:pt x="6" y="130"/>
                  </a:lnTo>
                  <a:lnTo>
                    <a:pt x="12" y="130"/>
                  </a:lnTo>
                  <a:lnTo>
                    <a:pt x="15" y="127"/>
                  </a:lnTo>
                  <a:lnTo>
                    <a:pt x="18" y="124"/>
                  </a:lnTo>
                  <a:lnTo>
                    <a:pt x="18" y="121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104"/>
            <p:cNvSpPr>
              <a:spLocks/>
            </p:cNvSpPr>
            <p:nvPr/>
          </p:nvSpPr>
          <p:spPr bwMode="auto">
            <a:xfrm>
              <a:off x="4427" y="1806"/>
              <a:ext cx="158" cy="17"/>
            </a:xfrm>
            <a:custGeom>
              <a:avLst/>
              <a:gdLst>
                <a:gd name="T0" fmla="*/ 149 w 158"/>
                <a:gd name="T1" fmla="*/ 17 h 17"/>
                <a:gd name="T2" fmla="*/ 152 w 158"/>
                <a:gd name="T3" fmla="*/ 17 h 17"/>
                <a:gd name="T4" fmla="*/ 155 w 158"/>
                <a:gd name="T5" fmla="*/ 14 h 17"/>
                <a:gd name="T6" fmla="*/ 158 w 158"/>
                <a:gd name="T7" fmla="*/ 11 h 17"/>
                <a:gd name="T8" fmla="*/ 158 w 158"/>
                <a:gd name="T9" fmla="*/ 6 h 17"/>
                <a:gd name="T10" fmla="*/ 155 w 158"/>
                <a:gd name="T11" fmla="*/ 3 h 17"/>
                <a:gd name="T12" fmla="*/ 152 w 158"/>
                <a:gd name="T13" fmla="*/ 0 h 17"/>
                <a:gd name="T14" fmla="*/ 6 w 158"/>
                <a:gd name="T15" fmla="*/ 0 h 17"/>
                <a:gd name="T16" fmla="*/ 3 w 158"/>
                <a:gd name="T17" fmla="*/ 3 h 17"/>
                <a:gd name="T18" fmla="*/ 0 w 158"/>
                <a:gd name="T19" fmla="*/ 6 h 17"/>
                <a:gd name="T20" fmla="*/ 0 w 158"/>
                <a:gd name="T21" fmla="*/ 11 h 17"/>
                <a:gd name="T22" fmla="*/ 3 w 158"/>
                <a:gd name="T23" fmla="*/ 14 h 17"/>
                <a:gd name="T24" fmla="*/ 6 w 158"/>
                <a:gd name="T25" fmla="*/ 17 h 17"/>
                <a:gd name="T26" fmla="*/ 9 w 158"/>
                <a:gd name="T27" fmla="*/ 17 h 17"/>
                <a:gd name="T28" fmla="*/ 149 w 158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"/>
                <a:gd name="T46" fmla="*/ 0 h 17"/>
                <a:gd name="T47" fmla="*/ 158 w 158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" h="17">
                  <a:moveTo>
                    <a:pt x="149" y="17"/>
                  </a:moveTo>
                  <a:lnTo>
                    <a:pt x="152" y="17"/>
                  </a:lnTo>
                  <a:lnTo>
                    <a:pt x="155" y="14"/>
                  </a:lnTo>
                  <a:lnTo>
                    <a:pt x="158" y="11"/>
                  </a:lnTo>
                  <a:lnTo>
                    <a:pt x="158" y="6"/>
                  </a:lnTo>
                  <a:lnTo>
                    <a:pt x="155" y="3"/>
                  </a:lnTo>
                  <a:lnTo>
                    <a:pt x="15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4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105"/>
            <p:cNvSpPr>
              <a:spLocks/>
            </p:cNvSpPr>
            <p:nvPr/>
          </p:nvSpPr>
          <p:spPr bwMode="auto">
            <a:xfrm>
              <a:off x="4427" y="1694"/>
              <a:ext cx="18" cy="129"/>
            </a:xfrm>
            <a:custGeom>
              <a:avLst/>
              <a:gdLst>
                <a:gd name="T0" fmla="*/ 0 w 18"/>
                <a:gd name="T1" fmla="*/ 120 h 129"/>
                <a:gd name="T2" fmla="*/ 0 w 18"/>
                <a:gd name="T3" fmla="*/ 123 h 129"/>
                <a:gd name="T4" fmla="*/ 3 w 18"/>
                <a:gd name="T5" fmla="*/ 126 h 129"/>
                <a:gd name="T6" fmla="*/ 6 w 18"/>
                <a:gd name="T7" fmla="*/ 129 h 129"/>
                <a:gd name="T8" fmla="*/ 12 w 18"/>
                <a:gd name="T9" fmla="*/ 129 h 129"/>
                <a:gd name="T10" fmla="*/ 15 w 18"/>
                <a:gd name="T11" fmla="*/ 126 h 129"/>
                <a:gd name="T12" fmla="*/ 18 w 18"/>
                <a:gd name="T13" fmla="*/ 123 h 129"/>
                <a:gd name="T14" fmla="*/ 18 w 18"/>
                <a:gd name="T15" fmla="*/ 6 h 129"/>
                <a:gd name="T16" fmla="*/ 15 w 18"/>
                <a:gd name="T17" fmla="*/ 3 h 129"/>
                <a:gd name="T18" fmla="*/ 12 w 18"/>
                <a:gd name="T19" fmla="*/ 0 h 129"/>
                <a:gd name="T20" fmla="*/ 6 w 18"/>
                <a:gd name="T21" fmla="*/ 0 h 129"/>
                <a:gd name="T22" fmla="*/ 3 w 18"/>
                <a:gd name="T23" fmla="*/ 3 h 129"/>
                <a:gd name="T24" fmla="*/ 0 w 18"/>
                <a:gd name="T25" fmla="*/ 6 h 129"/>
                <a:gd name="T26" fmla="*/ 0 w 18"/>
                <a:gd name="T27" fmla="*/ 9 h 129"/>
                <a:gd name="T28" fmla="*/ 0 w 18"/>
                <a:gd name="T29" fmla="*/ 12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29"/>
                <a:gd name="T47" fmla="*/ 18 w 18"/>
                <a:gd name="T48" fmla="*/ 129 h 1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29">
                  <a:moveTo>
                    <a:pt x="0" y="120"/>
                  </a:moveTo>
                  <a:lnTo>
                    <a:pt x="0" y="123"/>
                  </a:lnTo>
                  <a:lnTo>
                    <a:pt x="3" y="126"/>
                  </a:lnTo>
                  <a:lnTo>
                    <a:pt x="6" y="129"/>
                  </a:lnTo>
                  <a:lnTo>
                    <a:pt x="12" y="129"/>
                  </a:lnTo>
                  <a:lnTo>
                    <a:pt x="15" y="126"/>
                  </a:lnTo>
                  <a:lnTo>
                    <a:pt x="18" y="123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106"/>
            <p:cNvSpPr>
              <a:spLocks/>
            </p:cNvSpPr>
            <p:nvPr/>
          </p:nvSpPr>
          <p:spPr bwMode="auto">
            <a:xfrm>
              <a:off x="4427" y="1388"/>
              <a:ext cx="603" cy="324"/>
            </a:xfrm>
            <a:custGeom>
              <a:avLst/>
              <a:gdLst>
                <a:gd name="T0" fmla="*/ 599 w 603"/>
                <a:gd name="T1" fmla="*/ 16 h 324"/>
                <a:gd name="T2" fmla="*/ 602 w 603"/>
                <a:gd name="T3" fmla="*/ 13 h 324"/>
                <a:gd name="T4" fmla="*/ 603 w 603"/>
                <a:gd name="T5" fmla="*/ 12 h 324"/>
                <a:gd name="T6" fmla="*/ 603 w 603"/>
                <a:gd name="T7" fmla="*/ 7 h 324"/>
                <a:gd name="T8" fmla="*/ 602 w 603"/>
                <a:gd name="T9" fmla="*/ 4 h 324"/>
                <a:gd name="T10" fmla="*/ 599 w 603"/>
                <a:gd name="T11" fmla="*/ 1 h 324"/>
                <a:gd name="T12" fmla="*/ 597 w 603"/>
                <a:gd name="T13" fmla="*/ 0 h 324"/>
                <a:gd name="T14" fmla="*/ 593 w 603"/>
                <a:gd name="T15" fmla="*/ 0 h 324"/>
                <a:gd name="T16" fmla="*/ 590 w 603"/>
                <a:gd name="T17" fmla="*/ 1 h 324"/>
                <a:gd name="T18" fmla="*/ 5 w 603"/>
                <a:gd name="T19" fmla="*/ 308 h 324"/>
                <a:gd name="T20" fmla="*/ 2 w 603"/>
                <a:gd name="T21" fmla="*/ 311 h 324"/>
                <a:gd name="T22" fmla="*/ 0 w 603"/>
                <a:gd name="T23" fmla="*/ 312 h 324"/>
                <a:gd name="T24" fmla="*/ 0 w 603"/>
                <a:gd name="T25" fmla="*/ 317 h 324"/>
                <a:gd name="T26" fmla="*/ 2 w 603"/>
                <a:gd name="T27" fmla="*/ 319 h 324"/>
                <a:gd name="T28" fmla="*/ 5 w 603"/>
                <a:gd name="T29" fmla="*/ 322 h 324"/>
                <a:gd name="T30" fmla="*/ 6 w 603"/>
                <a:gd name="T31" fmla="*/ 324 h 324"/>
                <a:gd name="T32" fmla="*/ 11 w 603"/>
                <a:gd name="T33" fmla="*/ 324 h 324"/>
                <a:gd name="T34" fmla="*/ 14 w 603"/>
                <a:gd name="T35" fmla="*/ 322 h 324"/>
                <a:gd name="T36" fmla="*/ 599 w 603"/>
                <a:gd name="T37" fmla="*/ 16 h 3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3"/>
                <a:gd name="T58" fmla="*/ 0 h 324"/>
                <a:gd name="T59" fmla="*/ 603 w 603"/>
                <a:gd name="T60" fmla="*/ 324 h 3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3" h="324">
                  <a:moveTo>
                    <a:pt x="599" y="16"/>
                  </a:moveTo>
                  <a:lnTo>
                    <a:pt x="602" y="13"/>
                  </a:lnTo>
                  <a:lnTo>
                    <a:pt x="603" y="12"/>
                  </a:lnTo>
                  <a:lnTo>
                    <a:pt x="603" y="7"/>
                  </a:lnTo>
                  <a:lnTo>
                    <a:pt x="602" y="4"/>
                  </a:lnTo>
                  <a:lnTo>
                    <a:pt x="599" y="1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90" y="1"/>
                  </a:lnTo>
                  <a:lnTo>
                    <a:pt x="5" y="308"/>
                  </a:lnTo>
                  <a:lnTo>
                    <a:pt x="2" y="311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2" y="319"/>
                  </a:lnTo>
                  <a:lnTo>
                    <a:pt x="5" y="322"/>
                  </a:lnTo>
                  <a:lnTo>
                    <a:pt x="6" y="324"/>
                  </a:lnTo>
                  <a:lnTo>
                    <a:pt x="11" y="324"/>
                  </a:lnTo>
                  <a:lnTo>
                    <a:pt x="14" y="322"/>
                  </a:lnTo>
                  <a:lnTo>
                    <a:pt x="59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107"/>
            <p:cNvSpPr>
              <a:spLocks/>
            </p:cNvSpPr>
            <p:nvPr/>
          </p:nvSpPr>
          <p:spPr bwMode="auto">
            <a:xfrm>
              <a:off x="4427" y="1388"/>
              <a:ext cx="602" cy="297"/>
            </a:xfrm>
            <a:custGeom>
              <a:avLst/>
              <a:gdLst>
                <a:gd name="T0" fmla="*/ 14 w 602"/>
                <a:gd name="T1" fmla="*/ 1 h 297"/>
                <a:gd name="T2" fmla="*/ 11 w 602"/>
                <a:gd name="T3" fmla="*/ 0 h 297"/>
                <a:gd name="T4" fmla="*/ 6 w 602"/>
                <a:gd name="T5" fmla="*/ 0 h 297"/>
                <a:gd name="T6" fmla="*/ 5 w 602"/>
                <a:gd name="T7" fmla="*/ 1 h 297"/>
                <a:gd name="T8" fmla="*/ 2 w 602"/>
                <a:gd name="T9" fmla="*/ 3 h 297"/>
                <a:gd name="T10" fmla="*/ 2 w 602"/>
                <a:gd name="T11" fmla="*/ 4 h 297"/>
                <a:gd name="T12" fmla="*/ 0 w 602"/>
                <a:gd name="T13" fmla="*/ 7 h 297"/>
                <a:gd name="T14" fmla="*/ 0 w 602"/>
                <a:gd name="T15" fmla="*/ 12 h 297"/>
                <a:gd name="T16" fmla="*/ 2 w 602"/>
                <a:gd name="T17" fmla="*/ 13 h 297"/>
                <a:gd name="T18" fmla="*/ 3 w 602"/>
                <a:gd name="T19" fmla="*/ 16 h 297"/>
                <a:gd name="T20" fmla="*/ 5 w 602"/>
                <a:gd name="T21" fmla="*/ 16 h 297"/>
                <a:gd name="T22" fmla="*/ 588 w 602"/>
                <a:gd name="T23" fmla="*/ 296 h 297"/>
                <a:gd name="T24" fmla="*/ 591 w 602"/>
                <a:gd name="T25" fmla="*/ 297 h 297"/>
                <a:gd name="T26" fmla="*/ 596 w 602"/>
                <a:gd name="T27" fmla="*/ 297 h 297"/>
                <a:gd name="T28" fmla="*/ 597 w 602"/>
                <a:gd name="T29" fmla="*/ 296 h 297"/>
                <a:gd name="T30" fmla="*/ 600 w 602"/>
                <a:gd name="T31" fmla="*/ 294 h 297"/>
                <a:gd name="T32" fmla="*/ 600 w 602"/>
                <a:gd name="T33" fmla="*/ 293 h 297"/>
                <a:gd name="T34" fmla="*/ 602 w 602"/>
                <a:gd name="T35" fmla="*/ 290 h 297"/>
                <a:gd name="T36" fmla="*/ 602 w 602"/>
                <a:gd name="T37" fmla="*/ 285 h 297"/>
                <a:gd name="T38" fmla="*/ 600 w 602"/>
                <a:gd name="T39" fmla="*/ 284 h 297"/>
                <a:gd name="T40" fmla="*/ 599 w 602"/>
                <a:gd name="T41" fmla="*/ 281 h 297"/>
                <a:gd name="T42" fmla="*/ 597 w 602"/>
                <a:gd name="T43" fmla="*/ 281 h 297"/>
                <a:gd name="T44" fmla="*/ 14 w 602"/>
                <a:gd name="T45" fmla="*/ 1 h 2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2"/>
                <a:gd name="T70" fmla="*/ 0 h 297"/>
                <a:gd name="T71" fmla="*/ 602 w 602"/>
                <a:gd name="T72" fmla="*/ 297 h 2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2" h="297">
                  <a:moveTo>
                    <a:pt x="14" y="1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88" y="296"/>
                  </a:lnTo>
                  <a:lnTo>
                    <a:pt x="591" y="297"/>
                  </a:lnTo>
                  <a:lnTo>
                    <a:pt x="596" y="297"/>
                  </a:lnTo>
                  <a:lnTo>
                    <a:pt x="597" y="296"/>
                  </a:lnTo>
                  <a:lnTo>
                    <a:pt x="600" y="294"/>
                  </a:lnTo>
                  <a:lnTo>
                    <a:pt x="600" y="293"/>
                  </a:lnTo>
                  <a:lnTo>
                    <a:pt x="602" y="290"/>
                  </a:lnTo>
                  <a:lnTo>
                    <a:pt x="602" y="285"/>
                  </a:lnTo>
                  <a:lnTo>
                    <a:pt x="600" y="284"/>
                  </a:lnTo>
                  <a:lnTo>
                    <a:pt x="599" y="281"/>
                  </a:lnTo>
                  <a:lnTo>
                    <a:pt x="597" y="28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48" name="Group 108"/>
            <p:cNvGrpSpPr>
              <a:grpSpLocks/>
            </p:cNvGrpSpPr>
            <p:nvPr/>
          </p:nvGrpSpPr>
          <p:grpSpPr bwMode="auto">
            <a:xfrm>
              <a:off x="4984" y="1165"/>
              <a:ext cx="72" cy="73"/>
              <a:chOff x="4984" y="1165"/>
              <a:chExt cx="72" cy="73"/>
            </a:xfrm>
          </p:grpSpPr>
          <p:sp>
            <p:nvSpPr>
              <p:cNvPr id="25682" name="Oval 109"/>
              <p:cNvSpPr>
                <a:spLocks noChangeArrowheads="1"/>
              </p:cNvSpPr>
              <p:nvPr/>
            </p:nvSpPr>
            <p:spPr bwMode="auto">
              <a:xfrm>
                <a:off x="4993" y="1174"/>
                <a:ext cx="57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110"/>
              <p:cNvSpPr>
                <a:spLocks/>
              </p:cNvSpPr>
              <p:nvPr/>
            </p:nvSpPr>
            <p:spPr bwMode="auto">
              <a:xfrm>
                <a:off x="4984" y="1165"/>
                <a:ext cx="72" cy="73"/>
              </a:xfrm>
              <a:custGeom>
                <a:avLst/>
                <a:gdLst>
                  <a:gd name="T0" fmla="*/ 2 w 72"/>
                  <a:gd name="T1" fmla="*/ 49 h 73"/>
                  <a:gd name="T2" fmla="*/ 3 w 72"/>
                  <a:gd name="T3" fmla="*/ 54 h 73"/>
                  <a:gd name="T4" fmla="*/ 9 w 72"/>
                  <a:gd name="T5" fmla="*/ 59 h 73"/>
                  <a:gd name="T6" fmla="*/ 20 w 72"/>
                  <a:gd name="T7" fmla="*/ 70 h 73"/>
                  <a:gd name="T8" fmla="*/ 24 w 72"/>
                  <a:gd name="T9" fmla="*/ 73 h 73"/>
                  <a:gd name="T10" fmla="*/ 45 w 72"/>
                  <a:gd name="T11" fmla="*/ 65 h 73"/>
                  <a:gd name="T12" fmla="*/ 48 w 72"/>
                  <a:gd name="T13" fmla="*/ 71 h 73"/>
                  <a:gd name="T14" fmla="*/ 52 w 72"/>
                  <a:gd name="T15" fmla="*/ 70 h 73"/>
                  <a:gd name="T16" fmla="*/ 61 w 72"/>
                  <a:gd name="T17" fmla="*/ 61 h 73"/>
                  <a:gd name="T18" fmla="*/ 64 w 72"/>
                  <a:gd name="T19" fmla="*/ 58 h 73"/>
                  <a:gd name="T20" fmla="*/ 67 w 72"/>
                  <a:gd name="T21" fmla="*/ 55 h 73"/>
                  <a:gd name="T22" fmla="*/ 67 w 72"/>
                  <a:gd name="T23" fmla="*/ 55 h 73"/>
                  <a:gd name="T24" fmla="*/ 69 w 72"/>
                  <a:gd name="T25" fmla="*/ 43 h 73"/>
                  <a:gd name="T26" fmla="*/ 72 w 72"/>
                  <a:gd name="T27" fmla="*/ 33 h 73"/>
                  <a:gd name="T28" fmla="*/ 67 w 72"/>
                  <a:gd name="T29" fmla="*/ 18 h 73"/>
                  <a:gd name="T30" fmla="*/ 67 w 72"/>
                  <a:gd name="T31" fmla="*/ 18 h 73"/>
                  <a:gd name="T32" fmla="*/ 64 w 72"/>
                  <a:gd name="T33" fmla="*/ 15 h 73"/>
                  <a:gd name="T34" fmla="*/ 61 w 72"/>
                  <a:gd name="T35" fmla="*/ 12 h 73"/>
                  <a:gd name="T36" fmla="*/ 52 w 72"/>
                  <a:gd name="T37" fmla="*/ 3 h 73"/>
                  <a:gd name="T38" fmla="*/ 48 w 72"/>
                  <a:gd name="T39" fmla="*/ 2 h 73"/>
                  <a:gd name="T40" fmla="*/ 23 w 72"/>
                  <a:gd name="T41" fmla="*/ 2 h 73"/>
                  <a:gd name="T42" fmla="*/ 18 w 72"/>
                  <a:gd name="T43" fmla="*/ 3 h 73"/>
                  <a:gd name="T44" fmla="*/ 8 w 72"/>
                  <a:gd name="T45" fmla="*/ 13 h 73"/>
                  <a:gd name="T46" fmla="*/ 6 w 72"/>
                  <a:gd name="T47" fmla="*/ 18 h 73"/>
                  <a:gd name="T48" fmla="*/ 0 w 72"/>
                  <a:gd name="T49" fmla="*/ 25 h 73"/>
                  <a:gd name="T50" fmla="*/ 18 w 72"/>
                  <a:gd name="T51" fmla="*/ 31 h 73"/>
                  <a:gd name="T52" fmla="*/ 18 w 72"/>
                  <a:gd name="T53" fmla="*/ 30 h 73"/>
                  <a:gd name="T54" fmla="*/ 20 w 72"/>
                  <a:gd name="T55" fmla="*/ 25 h 73"/>
                  <a:gd name="T56" fmla="*/ 25 w 72"/>
                  <a:gd name="T57" fmla="*/ 21 h 73"/>
                  <a:gd name="T58" fmla="*/ 30 w 72"/>
                  <a:gd name="T59" fmla="*/ 18 h 73"/>
                  <a:gd name="T60" fmla="*/ 42 w 72"/>
                  <a:gd name="T61" fmla="*/ 19 h 73"/>
                  <a:gd name="T62" fmla="*/ 46 w 72"/>
                  <a:gd name="T63" fmla="*/ 21 h 73"/>
                  <a:gd name="T64" fmla="*/ 43 w 72"/>
                  <a:gd name="T65" fmla="*/ 18 h 73"/>
                  <a:gd name="T66" fmla="*/ 46 w 72"/>
                  <a:gd name="T67" fmla="*/ 21 h 73"/>
                  <a:gd name="T68" fmla="*/ 49 w 72"/>
                  <a:gd name="T69" fmla="*/ 24 h 73"/>
                  <a:gd name="T70" fmla="*/ 55 w 72"/>
                  <a:gd name="T71" fmla="*/ 30 h 73"/>
                  <a:gd name="T72" fmla="*/ 54 w 72"/>
                  <a:gd name="T73" fmla="*/ 39 h 73"/>
                  <a:gd name="T74" fmla="*/ 57 w 72"/>
                  <a:gd name="T75" fmla="*/ 31 h 73"/>
                  <a:gd name="T76" fmla="*/ 55 w 72"/>
                  <a:gd name="T77" fmla="*/ 43 h 73"/>
                  <a:gd name="T78" fmla="*/ 49 w 72"/>
                  <a:gd name="T79" fmla="*/ 49 h 73"/>
                  <a:gd name="T80" fmla="*/ 46 w 72"/>
                  <a:gd name="T81" fmla="*/ 52 h 73"/>
                  <a:gd name="T82" fmla="*/ 43 w 72"/>
                  <a:gd name="T83" fmla="*/ 55 h 73"/>
                  <a:gd name="T84" fmla="*/ 46 w 72"/>
                  <a:gd name="T85" fmla="*/ 52 h 73"/>
                  <a:gd name="T86" fmla="*/ 42 w 72"/>
                  <a:gd name="T87" fmla="*/ 54 h 73"/>
                  <a:gd name="T88" fmla="*/ 27 w 72"/>
                  <a:gd name="T89" fmla="*/ 65 h 73"/>
                  <a:gd name="T90" fmla="*/ 30 w 72"/>
                  <a:gd name="T91" fmla="*/ 55 h 73"/>
                  <a:gd name="T92" fmla="*/ 25 w 72"/>
                  <a:gd name="T93" fmla="*/ 52 h 73"/>
                  <a:gd name="T94" fmla="*/ 20 w 72"/>
                  <a:gd name="T95" fmla="*/ 48 h 73"/>
                  <a:gd name="T96" fmla="*/ 18 w 72"/>
                  <a:gd name="T97" fmla="*/ 43 h 73"/>
                  <a:gd name="T98" fmla="*/ 18 w 72"/>
                  <a:gd name="T99" fmla="*/ 42 h 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"/>
                  <a:gd name="T151" fmla="*/ 0 h 73"/>
                  <a:gd name="T152" fmla="*/ 72 w 72"/>
                  <a:gd name="T153" fmla="*/ 73 h 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" h="73">
                    <a:moveTo>
                      <a:pt x="0" y="37"/>
                    </a:moveTo>
                    <a:lnTo>
                      <a:pt x="0" y="48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6" y="55"/>
                    </a:lnTo>
                    <a:lnTo>
                      <a:pt x="3" y="54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6" y="58"/>
                    </a:lnTo>
                    <a:lnTo>
                      <a:pt x="18" y="70"/>
                    </a:lnTo>
                    <a:lnTo>
                      <a:pt x="20" y="70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4" y="73"/>
                    </a:lnTo>
                    <a:lnTo>
                      <a:pt x="31" y="73"/>
                    </a:lnTo>
                    <a:lnTo>
                      <a:pt x="30" y="71"/>
                    </a:lnTo>
                    <a:lnTo>
                      <a:pt x="45" y="65"/>
                    </a:lnTo>
                    <a:lnTo>
                      <a:pt x="42" y="70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2" y="70"/>
                    </a:lnTo>
                    <a:lnTo>
                      <a:pt x="54" y="68"/>
                    </a:lnTo>
                    <a:lnTo>
                      <a:pt x="58" y="65"/>
                    </a:lnTo>
                    <a:lnTo>
                      <a:pt x="61" y="61"/>
                    </a:lnTo>
                    <a:lnTo>
                      <a:pt x="57" y="65"/>
                    </a:lnTo>
                    <a:lnTo>
                      <a:pt x="61" y="62"/>
                    </a:lnTo>
                    <a:lnTo>
                      <a:pt x="64" y="58"/>
                    </a:lnTo>
                    <a:lnTo>
                      <a:pt x="60" y="62"/>
                    </a:lnTo>
                    <a:lnTo>
                      <a:pt x="64" y="59"/>
                    </a:lnTo>
                    <a:lnTo>
                      <a:pt x="67" y="55"/>
                    </a:lnTo>
                    <a:lnTo>
                      <a:pt x="69" y="54"/>
                    </a:lnTo>
                    <a:lnTo>
                      <a:pt x="66" y="55"/>
                    </a:lnTo>
                    <a:lnTo>
                      <a:pt x="67" y="55"/>
                    </a:lnTo>
                    <a:lnTo>
                      <a:pt x="70" y="49"/>
                    </a:lnTo>
                    <a:lnTo>
                      <a:pt x="72" y="48"/>
                    </a:lnTo>
                    <a:lnTo>
                      <a:pt x="69" y="43"/>
                    </a:lnTo>
                    <a:lnTo>
                      <a:pt x="64" y="46"/>
                    </a:lnTo>
                    <a:lnTo>
                      <a:pt x="70" y="31"/>
                    </a:lnTo>
                    <a:lnTo>
                      <a:pt x="72" y="33"/>
                    </a:lnTo>
                    <a:lnTo>
                      <a:pt x="72" y="25"/>
                    </a:lnTo>
                    <a:lnTo>
                      <a:pt x="70" y="24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9" y="19"/>
                    </a:lnTo>
                    <a:lnTo>
                      <a:pt x="67" y="18"/>
                    </a:lnTo>
                    <a:lnTo>
                      <a:pt x="64" y="13"/>
                    </a:lnTo>
                    <a:lnTo>
                      <a:pt x="60" y="10"/>
                    </a:lnTo>
                    <a:lnTo>
                      <a:pt x="64" y="15"/>
                    </a:lnTo>
                    <a:lnTo>
                      <a:pt x="61" y="10"/>
                    </a:lnTo>
                    <a:lnTo>
                      <a:pt x="57" y="7"/>
                    </a:lnTo>
                    <a:lnTo>
                      <a:pt x="61" y="12"/>
                    </a:lnTo>
                    <a:lnTo>
                      <a:pt x="58" y="7"/>
                    </a:lnTo>
                    <a:lnTo>
                      <a:pt x="54" y="4"/>
                    </a:lnTo>
                    <a:lnTo>
                      <a:pt x="52" y="3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6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2" y="24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18" y="37"/>
                    </a:lnTo>
                    <a:lnTo>
                      <a:pt x="18" y="31"/>
                    </a:lnTo>
                    <a:lnTo>
                      <a:pt x="20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6" y="21"/>
                    </a:lnTo>
                    <a:lnTo>
                      <a:pt x="48" y="22"/>
                    </a:lnTo>
                    <a:lnTo>
                      <a:pt x="46" y="19"/>
                    </a:lnTo>
                    <a:lnTo>
                      <a:pt x="43" y="18"/>
                    </a:lnTo>
                    <a:lnTo>
                      <a:pt x="51" y="25"/>
                    </a:lnTo>
                    <a:lnTo>
                      <a:pt x="49" y="22"/>
                    </a:lnTo>
                    <a:lnTo>
                      <a:pt x="46" y="21"/>
                    </a:lnTo>
                    <a:lnTo>
                      <a:pt x="54" y="28"/>
                    </a:lnTo>
                    <a:lnTo>
                      <a:pt x="52" y="25"/>
                    </a:lnTo>
                    <a:lnTo>
                      <a:pt x="49" y="24"/>
                    </a:lnTo>
                    <a:lnTo>
                      <a:pt x="51" y="25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2" y="30"/>
                    </a:lnTo>
                    <a:lnTo>
                      <a:pt x="54" y="31"/>
                    </a:lnTo>
                    <a:lnTo>
                      <a:pt x="54" y="39"/>
                    </a:lnTo>
                    <a:lnTo>
                      <a:pt x="58" y="43"/>
                    </a:lnTo>
                    <a:lnTo>
                      <a:pt x="64" y="28"/>
                    </a:lnTo>
                    <a:lnTo>
                      <a:pt x="57" y="31"/>
                    </a:lnTo>
                    <a:lnTo>
                      <a:pt x="54" y="42"/>
                    </a:lnTo>
                    <a:lnTo>
                      <a:pt x="52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1" y="48"/>
                    </a:lnTo>
                    <a:lnTo>
                      <a:pt x="49" y="49"/>
                    </a:lnTo>
                    <a:lnTo>
                      <a:pt x="52" y="48"/>
                    </a:lnTo>
                    <a:lnTo>
                      <a:pt x="54" y="45"/>
                    </a:lnTo>
                    <a:lnTo>
                      <a:pt x="46" y="52"/>
                    </a:lnTo>
                    <a:lnTo>
                      <a:pt x="49" y="51"/>
                    </a:lnTo>
                    <a:lnTo>
                      <a:pt x="51" y="48"/>
                    </a:lnTo>
                    <a:lnTo>
                      <a:pt x="43" y="55"/>
                    </a:lnTo>
                    <a:lnTo>
                      <a:pt x="46" y="54"/>
                    </a:lnTo>
                    <a:lnTo>
                      <a:pt x="48" y="51"/>
                    </a:lnTo>
                    <a:lnTo>
                      <a:pt x="46" y="52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0" y="55"/>
                    </a:lnTo>
                    <a:lnTo>
                      <a:pt x="30" y="58"/>
                    </a:lnTo>
                    <a:lnTo>
                      <a:pt x="27" y="65"/>
                    </a:lnTo>
                    <a:lnTo>
                      <a:pt x="42" y="59"/>
                    </a:lnTo>
                    <a:lnTo>
                      <a:pt x="37" y="55"/>
                    </a:lnTo>
                    <a:lnTo>
                      <a:pt x="30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23" y="49"/>
                    </a:lnTo>
                    <a:lnTo>
                      <a:pt x="21" y="48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20" y="43"/>
                    </a:lnTo>
                    <a:lnTo>
                      <a:pt x="18" y="42"/>
                    </a:lnTo>
                    <a:lnTo>
                      <a:pt x="18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9" name="Oval 111"/>
            <p:cNvSpPr>
              <a:spLocks noChangeArrowheads="1"/>
            </p:cNvSpPr>
            <p:nvPr/>
          </p:nvSpPr>
          <p:spPr bwMode="auto">
            <a:xfrm>
              <a:off x="4993" y="1871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112"/>
            <p:cNvSpPr>
              <a:spLocks/>
            </p:cNvSpPr>
            <p:nvPr/>
          </p:nvSpPr>
          <p:spPr bwMode="auto">
            <a:xfrm>
              <a:off x="4984" y="1862"/>
              <a:ext cx="72" cy="71"/>
            </a:xfrm>
            <a:custGeom>
              <a:avLst/>
              <a:gdLst>
                <a:gd name="T0" fmla="*/ 2 w 72"/>
                <a:gd name="T1" fmla="*/ 48 h 71"/>
                <a:gd name="T2" fmla="*/ 3 w 72"/>
                <a:gd name="T3" fmla="*/ 52 h 71"/>
                <a:gd name="T4" fmla="*/ 9 w 72"/>
                <a:gd name="T5" fmla="*/ 58 h 71"/>
                <a:gd name="T6" fmla="*/ 20 w 72"/>
                <a:gd name="T7" fmla="*/ 68 h 71"/>
                <a:gd name="T8" fmla="*/ 24 w 72"/>
                <a:gd name="T9" fmla="*/ 71 h 71"/>
                <a:gd name="T10" fmla="*/ 45 w 72"/>
                <a:gd name="T11" fmla="*/ 64 h 71"/>
                <a:gd name="T12" fmla="*/ 48 w 72"/>
                <a:gd name="T13" fmla="*/ 70 h 71"/>
                <a:gd name="T14" fmla="*/ 52 w 72"/>
                <a:gd name="T15" fmla="*/ 68 h 71"/>
                <a:gd name="T16" fmla="*/ 61 w 72"/>
                <a:gd name="T17" fmla="*/ 60 h 71"/>
                <a:gd name="T18" fmla="*/ 64 w 72"/>
                <a:gd name="T19" fmla="*/ 57 h 71"/>
                <a:gd name="T20" fmla="*/ 67 w 72"/>
                <a:gd name="T21" fmla="*/ 54 h 71"/>
                <a:gd name="T22" fmla="*/ 67 w 72"/>
                <a:gd name="T23" fmla="*/ 54 h 71"/>
                <a:gd name="T24" fmla="*/ 69 w 72"/>
                <a:gd name="T25" fmla="*/ 42 h 71"/>
                <a:gd name="T26" fmla="*/ 72 w 72"/>
                <a:gd name="T27" fmla="*/ 31 h 71"/>
                <a:gd name="T28" fmla="*/ 70 w 72"/>
                <a:gd name="T29" fmla="*/ 21 h 71"/>
                <a:gd name="T30" fmla="*/ 57 w 72"/>
                <a:gd name="T31" fmla="*/ 6 h 71"/>
                <a:gd name="T32" fmla="*/ 54 w 72"/>
                <a:gd name="T33" fmla="*/ 5 h 71"/>
                <a:gd name="T34" fmla="*/ 54 w 72"/>
                <a:gd name="T35" fmla="*/ 5 h 71"/>
                <a:gd name="T36" fmla="*/ 24 w 72"/>
                <a:gd name="T37" fmla="*/ 0 h 71"/>
                <a:gd name="T38" fmla="*/ 20 w 72"/>
                <a:gd name="T39" fmla="*/ 3 h 71"/>
                <a:gd name="T40" fmla="*/ 11 w 72"/>
                <a:gd name="T41" fmla="*/ 9 h 71"/>
                <a:gd name="T42" fmla="*/ 6 w 72"/>
                <a:gd name="T43" fmla="*/ 15 h 71"/>
                <a:gd name="T44" fmla="*/ 2 w 72"/>
                <a:gd name="T45" fmla="*/ 21 h 71"/>
                <a:gd name="T46" fmla="*/ 0 w 72"/>
                <a:gd name="T47" fmla="*/ 36 h 71"/>
                <a:gd name="T48" fmla="*/ 20 w 72"/>
                <a:gd name="T49" fmla="*/ 28 h 71"/>
                <a:gd name="T50" fmla="*/ 21 w 72"/>
                <a:gd name="T51" fmla="*/ 24 h 71"/>
                <a:gd name="T52" fmla="*/ 23 w 72"/>
                <a:gd name="T53" fmla="*/ 22 h 71"/>
                <a:gd name="T54" fmla="*/ 24 w 72"/>
                <a:gd name="T55" fmla="*/ 21 h 71"/>
                <a:gd name="T56" fmla="*/ 28 w 72"/>
                <a:gd name="T57" fmla="*/ 19 h 71"/>
                <a:gd name="T58" fmla="*/ 40 w 72"/>
                <a:gd name="T59" fmla="*/ 18 h 71"/>
                <a:gd name="T60" fmla="*/ 42 w 72"/>
                <a:gd name="T61" fmla="*/ 18 h 71"/>
                <a:gd name="T62" fmla="*/ 46 w 72"/>
                <a:gd name="T63" fmla="*/ 19 h 71"/>
                <a:gd name="T64" fmla="*/ 51 w 72"/>
                <a:gd name="T65" fmla="*/ 25 h 71"/>
                <a:gd name="T66" fmla="*/ 54 w 72"/>
                <a:gd name="T67" fmla="*/ 30 h 71"/>
                <a:gd name="T68" fmla="*/ 64 w 72"/>
                <a:gd name="T69" fmla="*/ 27 h 71"/>
                <a:gd name="T70" fmla="*/ 52 w 72"/>
                <a:gd name="T71" fmla="*/ 42 h 71"/>
                <a:gd name="T72" fmla="*/ 51 w 72"/>
                <a:gd name="T73" fmla="*/ 46 h 71"/>
                <a:gd name="T74" fmla="*/ 54 w 72"/>
                <a:gd name="T75" fmla="*/ 43 h 71"/>
                <a:gd name="T76" fmla="*/ 51 w 72"/>
                <a:gd name="T77" fmla="*/ 46 h 71"/>
                <a:gd name="T78" fmla="*/ 48 w 72"/>
                <a:gd name="T79" fmla="*/ 49 h 71"/>
                <a:gd name="T80" fmla="*/ 42 w 72"/>
                <a:gd name="T81" fmla="*/ 55 h 71"/>
                <a:gd name="T82" fmla="*/ 30 w 72"/>
                <a:gd name="T83" fmla="*/ 57 h 71"/>
                <a:gd name="T84" fmla="*/ 37 w 72"/>
                <a:gd name="T85" fmla="*/ 54 h 71"/>
                <a:gd name="T86" fmla="*/ 27 w 72"/>
                <a:gd name="T87" fmla="*/ 52 h 71"/>
                <a:gd name="T88" fmla="*/ 21 w 72"/>
                <a:gd name="T89" fmla="*/ 46 h 71"/>
                <a:gd name="T90" fmla="*/ 21 w 72"/>
                <a:gd name="T91" fmla="*/ 46 h 71"/>
                <a:gd name="T92" fmla="*/ 20 w 72"/>
                <a:gd name="T93" fmla="*/ 42 h 71"/>
                <a:gd name="T94" fmla="*/ 0 w 72"/>
                <a:gd name="T95" fmla="*/ 36 h 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71"/>
                <a:gd name="T146" fmla="*/ 72 w 72"/>
                <a:gd name="T147" fmla="*/ 71 h 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71">
                  <a:moveTo>
                    <a:pt x="0" y="36"/>
                  </a:moveTo>
                  <a:lnTo>
                    <a:pt x="0" y="46"/>
                  </a:lnTo>
                  <a:lnTo>
                    <a:pt x="2" y="48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3" y="52"/>
                  </a:lnTo>
                  <a:lnTo>
                    <a:pt x="5" y="54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1" y="70"/>
                  </a:lnTo>
                  <a:lnTo>
                    <a:pt x="23" y="70"/>
                  </a:lnTo>
                  <a:lnTo>
                    <a:pt x="24" y="71"/>
                  </a:lnTo>
                  <a:lnTo>
                    <a:pt x="31" y="71"/>
                  </a:lnTo>
                  <a:lnTo>
                    <a:pt x="30" y="70"/>
                  </a:lnTo>
                  <a:lnTo>
                    <a:pt x="45" y="64"/>
                  </a:lnTo>
                  <a:lnTo>
                    <a:pt x="42" y="68"/>
                  </a:lnTo>
                  <a:lnTo>
                    <a:pt x="46" y="71"/>
                  </a:lnTo>
                  <a:lnTo>
                    <a:pt x="48" y="70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2" y="68"/>
                  </a:lnTo>
                  <a:lnTo>
                    <a:pt x="54" y="67"/>
                  </a:lnTo>
                  <a:lnTo>
                    <a:pt x="58" y="64"/>
                  </a:lnTo>
                  <a:lnTo>
                    <a:pt x="61" y="60"/>
                  </a:lnTo>
                  <a:lnTo>
                    <a:pt x="57" y="64"/>
                  </a:lnTo>
                  <a:lnTo>
                    <a:pt x="61" y="61"/>
                  </a:lnTo>
                  <a:lnTo>
                    <a:pt x="64" y="57"/>
                  </a:lnTo>
                  <a:lnTo>
                    <a:pt x="60" y="61"/>
                  </a:lnTo>
                  <a:lnTo>
                    <a:pt x="64" y="58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66" y="54"/>
                  </a:lnTo>
                  <a:lnTo>
                    <a:pt x="67" y="54"/>
                  </a:lnTo>
                  <a:lnTo>
                    <a:pt x="70" y="48"/>
                  </a:lnTo>
                  <a:lnTo>
                    <a:pt x="72" y="46"/>
                  </a:lnTo>
                  <a:lnTo>
                    <a:pt x="69" y="42"/>
                  </a:lnTo>
                  <a:lnTo>
                    <a:pt x="64" y="45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24"/>
                  </a:lnTo>
                  <a:lnTo>
                    <a:pt x="70" y="22"/>
                  </a:lnTo>
                  <a:lnTo>
                    <a:pt x="70" y="21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57" y="6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52" y="3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6" y="21"/>
                  </a:lnTo>
                  <a:lnTo>
                    <a:pt x="48" y="22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4" y="37"/>
                  </a:lnTo>
                  <a:lnTo>
                    <a:pt x="58" y="42"/>
                  </a:lnTo>
                  <a:lnTo>
                    <a:pt x="64" y="27"/>
                  </a:lnTo>
                  <a:lnTo>
                    <a:pt x="57" y="30"/>
                  </a:lnTo>
                  <a:lnTo>
                    <a:pt x="54" y="40"/>
                  </a:lnTo>
                  <a:lnTo>
                    <a:pt x="52" y="42"/>
                  </a:lnTo>
                  <a:lnTo>
                    <a:pt x="55" y="42"/>
                  </a:lnTo>
                  <a:lnTo>
                    <a:pt x="54" y="42"/>
                  </a:lnTo>
                  <a:lnTo>
                    <a:pt x="51" y="46"/>
                  </a:lnTo>
                  <a:lnTo>
                    <a:pt x="49" y="48"/>
                  </a:lnTo>
                  <a:lnTo>
                    <a:pt x="52" y="46"/>
                  </a:lnTo>
                  <a:lnTo>
                    <a:pt x="54" y="43"/>
                  </a:lnTo>
                  <a:lnTo>
                    <a:pt x="46" y="51"/>
                  </a:lnTo>
                  <a:lnTo>
                    <a:pt x="49" y="49"/>
                  </a:lnTo>
                  <a:lnTo>
                    <a:pt x="51" y="46"/>
                  </a:lnTo>
                  <a:lnTo>
                    <a:pt x="43" y="54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6" y="51"/>
                  </a:lnTo>
                  <a:lnTo>
                    <a:pt x="42" y="54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30" y="57"/>
                  </a:lnTo>
                  <a:lnTo>
                    <a:pt x="27" y="64"/>
                  </a:lnTo>
                  <a:lnTo>
                    <a:pt x="42" y="58"/>
                  </a:lnTo>
                  <a:lnTo>
                    <a:pt x="37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5" y="51"/>
                  </a:lnTo>
                  <a:lnTo>
                    <a:pt x="24" y="51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Rectangle 113"/>
            <p:cNvSpPr>
              <a:spLocks noChangeArrowheads="1"/>
            </p:cNvSpPr>
            <p:nvPr/>
          </p:nvSpPr>
          <p:spPr bwMode="auto">
            <a:xfrm>
              <a:off x="5439" y="1123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/>
            </a:p>
          </p:txBody>
        </p:sp>
        <p:sp>
          <p:nvSpPr>
            <p:cNvPr id="25652" name="Freeform 114"/>
            <p:cNvSpPr>
              <a:spLocks/>
            </p:cNvSpPr>
            <p:nvPr/>
          </p:nvSpPr>
          <p:spPr bwMode="auto">
            <a:xfrm>
              <a:off x="4019" y="979"/>
              <a:ext cx="139" cy="262"/>
            </a:xfrm>
            <a:custGeom>
              <a:avLst/>
              <a:gdLst>
                <a:gd name="T0" fmla="*/ 6 w 139"/>
                <a:gd name="T1" fmla="*/ 0 h 262"/>
                <a:gd name="T2" fmla="*/ 0 w 139"/>
                <a:gd name="T3" fmla="*/ 6 h 262"/>
                <a:gd name="T4" fmla="*/ 3 w 139"/>
                <a:gd name="T5" fmla="*/ 15 h 262"/>
                <a:gd name="T6" fmla="*/ 25 w 139"/>
                <a:gd name="T7" fmla="*/ 18 h 262"/>
                <a:gd name="T8" fmla="*/ 47 w 139"/>
                <a:gd name="T9" fmla="*/ 26 h 262"/>
                <a:gd name="T10" fmla="*/ 58 w 139"/>
                <a:gd name="T11" fmla="*/ 30 h 262"/>
                <a:gd name="T12" fmla="*/ 65 w 139"/>
                <a:gd name="T13" fmla="*/ 33 h 262"/>
                <a:gd name="T14" fmla="*/ 75 w 139"/>
                <a:gd name="T15" fmla="*/ 40 h 262"/>
                <a:gd name="T16" fmla="*/ 83 w 139"/>
                <a:gd name="T17" fmla="*/ 46 h 262"/>
                <a:gd name="T18" fmla="*/ 95 w 139"/>
                <a:gd name="T19" fmla="*/ 58 h 262"/>
                <a:gd name="T20" fmla="*/ 101 w 139"/>
                <a:gd name="T21" fmla="*/ 69 h 262"/>
                <a:gd name="T22" fmla="*/ 107 w 139"/>
                <a:gd name="T23" fmla="*/ 76 h 262"/>
                <a:gd name="T24" fmla="*/ 111 w 139"/>
                <a:gd name="T25" fmla="*/ 86 h 262"/>
                <a:gd name="T26" fmla="*/ 115 w 139"/>
                <a:gd name="T27" fmla="*/ 97 h 262"/>
                <a:gd name="T28" fmla="*/ 120 w 139"/>
                <a:gd name="T29" fmla="*/ 125 h 262"/>
                <a:gd name="T30" fmla="*/ 121 w 139"/>
                <a:gd name="T31" fmla="*/ 130 h 262"/>
                <a:gd name="T32" fmla="*/ 120 w 139"/>
                <a:gd name="T33" fmla="*/ 147 h 262"/>
                <a:gd name="T34" fmla="*/ 113 w 139"/>
                <a:gd name="T35" fmla="*/ 170 h 262"/>
                <a:gd name="T36" fmla="*/ 108 w 139"/>
                <a:gd name="T37" fmla="*/ 180 h 262"/>
                <a:gd name="T38" fmla="*/ 105 w 139"/>
                <a:gd name="T39" fmla="*/ 188 h 262"/>
                <a:gd name="T40" fmla="*/ 98 w 139"/>
                <a:gd name="T41" fmla="*/ 198 h 262"/>
                <a:gd name="T42" fmla="*/ 92 w 139"/>
                <a:gd name="T43" fmla="*/ 205 h 262"/>
                <a:gd name="T44" fmla="*/ 80 w 139"/>
                <a:gd name="T45" fmla="*/ 217 h 262"/>
                <a:gd name="T46" fmla="*/ 69 w 139"/>
                <a:gd name="T47" fmla="*/ 223 h 262"/>
                <a:gd name="T48" fmla="*/ 62 w 139"/>
                <a:gd name="T49" fmla="*/ 229 h 262"/>
                <a:gd name="T50" fmla="*/ 52 w 139"/>
                <a:gd name="T51" fmla="*/ 234 h 262"/>
                <a:gd name="T52" fmla="*/ 41 w 139"/>
                <a:gd name="T53" fmla="*/ 238 h 262"/>
                <a:gd name="T54" fmla="*/ 13 w 139"/>
                <a:gd name="T55" fmla="*/ 242 h 262"/>
                <a:gd name="T56" fmla="*/ 9 w 139"/>
                <a:gd name="T57" fmla="*/ 244 h 262"/>
                <a:gd name="T58" fmla="*/ 3 w 139"/>
                <a:gd name="T59" fmla="*/ 247 h 262"/>
                <a:gd name="T60" fmla="*/ 0 w 139"/>
                <a:gd name="T61" fmla="*/ 256 h 262"/>
                <a:gd name="T62" fmla="*/ 6 w 139"/>
                <a:gd name="T63" fmla="*/ 262 h 262"/>
                <a:gd name="T64" fmla="*/ 10 w 139"/>
                <a:gd name="T65" fmla="*/ 262 h 262"/>
                <a:gd name="T66" fmla="*/ 28 w 139"/>
                <a:gd name="T67" fmla="*/ 260 h 262"/>
                <a:gd name="T68" fmla="*/ 53 w 139"/>
                <a:gd name="T69" fmla="*/ 253 h 262"/>
                <a:gd name="T70" fmla="*/ 63 w 139"/>
                <a:gd name="T71" fmla="*/ 248 h 262"/>
                <a:gd name="T72" fmla="*/ 77 w 139"/>
                <a:gd name="T73" fmla="*/ 242 h 262"/>
                <a:gd name="T74" fmla="*/ 84 w 139"/>
                <a:gd name="T75" fmla="*/ 235 h 262"/>
                <a:gd name="T76" fmla="*/ 98 w 139"/>
                <a:gd name="T77" fmla="*/ 226 h 262"/>
                <a:gd name="T78" fmla="*/ 104 w 139"/>
                <a:gd name="T79" fmla="*/ 220 h 262"/>
                <a:gd name="T80" fmla="*/ 113 w 139"/>
                <a:gd name="T81" fmla="*/ 207 h 262"/>
                <a:gd name="T82" fmla="*/ 120 w 139"/>
                <a:gd name="T83" fmla="*/ 199 h 262"/>
                <a:gd name="T84" fmla="*/ 126 w 139"/>
                <a:gd name="T85" fmla="*/ 186 h 262"/>
                <a:gd name="T86" fmla="*/ 130 w 139"/>
                <a:gd name="T87" fmla="*/ 176 h 262"/>
                <a:gd name="T88" fmla="*/ 138 w 139"/>
                <a:gd name="T89" fmla="*/ 150 h 262"/>
                <a:gd name="T90" fmla="*/ 139 w 139"/>
                <a:gd name="T91" fmla="*/ 133 h 262"/>
                <a:gd name="T92" fmla="*/ 138 w 139"/>
                <a:gd name="T93" fmla="*/ 122 h 262"/>
                <a:gd name="T94" fmla="*/ 133 w 139"/>
                <a:gd name="T95" fmla="*/ 91 h 262"/>
                <a:gd name="T96" fmla="*/ 129 w 139"/>
                <a:gd name="T97" fmla="*/ 80 h 262"/>
                <a:gd name="T98" fmla="*/ 124 w 139"/>
                <a:gd name="T99" fmla="*/ 70 h 262"/>
                <a:gd name="T100" fmla="*/ 115 w 139"/>
                <a:gd name="T101" fmla="*/ 57 h 262"/>
                <a:gd name="T102" fmla="*/ 110 w 139"/>
                <a:gd name="T103" fmla="*/ 46 h 262"/>
                <a:gd name="T104" fmla="*/ 99 w 139"/>
                <a:gd name="T105" fmla="*/ 39 h 262"/>
                <a:gd name="T106" fmla="*/ 92 w 139"/>
                <a:gd name="T107" fmla="*/ 28 h 262"/>
                <a:gd name="T108" fmla="*/ 81 w 139"/>
                <a:gd name="T109" fmla="*/ 23 h 262"/>
                <a:gd name="T110" fmla="*/ 68 w 139"/>
                <a:gd name="T111" fmla="*/ 14 h 262"/>
                <a:gd name="T112" fmla="*/ 58 w 139"/>
                <a:gd name="T113" fmla="*/ 9 h 262"/>
                <a:gd name="T114" fmla="*/ 47 w 139"/>
                <a:gd name="T115" fmla="*/ 5 h 262"/>
                <a:gd name="T116" fmla="*/ 9 w 139"/>
                <a:gd name="T117" fmla="*/ 0 h 2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9"/>
                <a:gd name="T178" fmla="*/ 0 h 262"/>
                <a:gd name="T179" fmla="*/ 139 w 139"/>
                <a:gd name="T180" fmla="*/ 262 h 2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9" h="262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25" y="18"/>
                  </a:lnTo>
                  <a:lnTo>
                    <a:pt x="41" y="23"/>
                  </a:lnTo>
                  <a:lnTo>
                    <a:pt x="47" y="26"/>
                  </a:lnTo>
                  <a:lnTo>
                    <a:pt x="52" y="27"/>
                  </a:lnTo>
                  <a:lnTo>
                    <a:pt x="58" y="30"/>
                  </a:lnTo>
                  <a:lnTo>
                    <a:pt x="62" y="31"/>
                  </a:lnTo>
                  <a:lnTo>
                    <a:pt x="65" y="33"/>
                  </a:lnTo>
                  <a:lnTo>
                    <a:pt x="69" y="37"/>
                  </a:lnTo>
                  <a:lnTo>
                    <a:pt x="75" y="40"/>
                  </a:lnTo>
                  <a:lnTo>
                    <a:pt x="80" y="43"/>
                  </a:lnTo>
                  <a:lnTo>
                    <a:pt x="83" y="46"/>
                  </a:lnTo>
                  <a:lnTo>
                    <a:pt x="92" y="55"/>
                  </a:lnTo>
                  <a:lnTo>
                    <a:pt x="95" y="58"/>
                  </a:lnTo>
                  <a:lnTo>
                    <a:pt x="98" y="63"/>
                  </a:lnTo>
                  <a:lnTo>
                    <a:pt x="101" y="69"/>
                  </a:lnTo>
                  <a:lnTo>
                    <a:pt x="105" y="73"/>
                  </a:lnTo>
                  <a:lnTo>
                    <a:pt x="107" y="76"/>
                  </a:lnTo>
                  <a:lnTo>
                    <a:pt x="108" y="80"/>
                  </a:lnTo>
                  <a:lnTo>
                    <a:pt x="111" y="86"/>
                  </a:lnTo>
                  <a:lnTo>
                    <a:pt x="113" y="91"/>
                  </a:lnTo>
                  <a:lnTo>
                    <a:pt x="115" y="97"/>
                  </a:lnTo>
                  <a:lnTo>
                    <a:pt x="120" y="113"/>
                  </a:lnTo>
                  <a:lnTo>
                    <a:pt x="120" y="125"/>
                  </a:lnTo>
                  <a:lnTo>
                    <a:pt x="121" y="133"/>
                  </a:lnTo>
                  <a:lnTo>
                    <a:pt x="121" y="130"/>
                  </a:lnTo>
                  <a:lnTo>
                    <a:pt x="120" y="135"/>
                  </a:lnTo>
                  <a:lnTo>
                    <a:pt x="120" y="147"/>
                  </a:lnTo>
                  <a:lnTo>
                    <a:pt x="115" y="164"/>
                  </a:lnTo>
                  <a:lnTo>
                    <a:pt x="113" y="170"/>
                  </a:lnTo>
                  <a:lnTo>
                    <a:pt x="111" y="174"/>
                  </a:lnTo>
                  <a:lnTo>
                    <a:pt x="108" y="180"/>
                  </a:lnTo>
                  <a:lnTo>
                    <a:pt x="107" y="185"/>
                  </a:lnTo>
                  <a:lnTo>
                    <a:pt x="105" y="188"/>
                  </a:lnTo>
                  <a:lnTo>
                    <a:pt x="101" y="192"/>
                  </a:lnTo>
                  <a:lnTo>
                    <a:pt x="98" y="198"/>
                  </a:lnTo>
                  <a:lnTo>
                    <a:pt x="95" y="202"/>
                  </a:lnTo>
                  <a:lnTo>
                    <a:pt x="92" y="205"/>
                  </a:lnTo>
                  <a:lnTo>
                    <a:pt x="83" y="214"/>
                  </a:lnTo>
                  <a:lnTo>
                    <a:pt x="80" y="217"/>
                  </a:lnTo>
                  <a:lnTo>
                    <a:pt x="75" y="220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2" y="229"/>
                  </a:lnTo>
                  <a:lnTo>
                    <a:pt x="58" y="231"/>
                  </a:lnTo>
                  <a:lnTo>
                    <a:pt x="52" y="234"/>
                  </a:lnTo>
                  <a:lnTo>
                    <a:pt x="47" y="235"/>
                  </a:lnTo>
                  <a:lnTo>
                    <a:pt x="41" y="238"/>
                  </a:lnTo>
                  <a:lnTo>
                    <a:pt x="25" y="242"/>
                  </a:lnTo>
                  <a:lnTo>
                    <a:pt x="13" y="242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6" y="244"/>
                  </a:lnTo>
                  <a:lnTo>
                    <a:pt x="3" y="247"/>
                  </a:lnTo>
                  <a:lnTo>
                    <a:pt x="0" y="250"/>
                  </a:lnTo>
                  <a:lnTo>
                    <a:pt x="0" y="256"/>
                  </a:lnTo>
                  <a:lnTo>
                    <a:pt x="3" y="259"/>
                  </a:lnTo>
                  <a:lnTo>
                    <a:pt x="6" y="262"/>
                  </a:lnTo>
                  <a:lnTo>
                    <a:pt x="9" y="262"/>
                  </a:lnTo>
                  <a:lnTo>
                    <a:pt x="10" y="262"/>
                  </a:lnTo>
                  <a:lnTo>
                    <a:pt x="16" y="260"/>
                  </a:lnTo>
                  <a:lnTo>
                    <a:pt x="28" y="260"/>
                  </a:lnTo>
                  <a:lnTo>
                    <a:pt x="47" y="256"/>
                  </a:lnTo>
                  <a:lnTo>
                    <a:pt x="53" y="253"/>
                  </a:lnTo>
                  <a:lnTo>
                    <a:pt x="58" y="251"/>
                  </a:lnTo>
                  <a:lnTo>
                    <a:pt x="63" y="248"/>
                  </a:lnTo>
                  <a:lnTo>
                    <a:pt x="68" y="247"/>
                  </a:lnTo>
                  <a:lnTo>
                    <a:pt x="77" y="242"/>
                  </a:lnTo>
                  <a:lnTo>
                    <a:pt x="81" y="238"/>
                  </a:lnTo>
                  <a:lnTo>
                    <a:pt x="84" y="235"/>
                  </a:lnTo>
                  <a:lnTo>
                    <a:pt x="92" y="232"/>
                  </a:lnTo>
                  <a:lnTo>
                    <a:pt x="98" y="226"/>
                  </a:lnTo>
                  <a:lnTo>
                    <a:pt x="99" y="222"/>
                  </a:lnTo>
                  <a:lnTo>
                    <a:pt x="104" y="220"/>
                  </a:lnTo>
                  <a:lnTo>
                    <a:pt x="110" y="214"/>
                  </a:lnTo>
                  <a:lnTo>
                    <a:pt x="113" y="207"/>
                  </a:lnTo>
                  <a:lnTo>
                    <a:pt x="115" y="204"/>
                  </a:lnTo>
                  <a:lnTo>
                    <a:pt x="120" y="199"/>
                  </a:lnTo>
                  <a:lnTo>
                    <a:pt x="124" y="190"/>
                  </a:lnTo>
                  <a:lnTo>
                    <a:pt x="126" y="186"/>
                  </a:lnTo>
                  <a:lnTo>
                    <a:pt x="129" y="180"/>
                  </a:lnTo>
                  <a:lnTo>
                    <a:pt x="130" y="176"/>
                  </a:lnTo>
                  <a:lnTo>
                    <a:pt x="133" y="170"/>
                  </a:lnTo>
                  <a:lnTo>
                    <a:pt x="138" y="150"/>
                  </a:lnTo>
                  <a:lnTo>
                    <a:pt x="138" y="138"/>
                  </a:lnTo>
                  <a:lnTo>
                    <a:pt x="139" y="133"/>
                  </a:lnTo>
                  <a:lnTo>
                    <a:pt x="139" y="130"/>
                  </a:lnTo>
                  <a:lnTo>
                    <a:pt x="138" y="122"/>
                  </a:lnTo>
                  <a:lnTo>
                    <a:pt x="138" y="110"/>
                  </a:lnTo>
                  <a:lnTo>
                    <a:pt x="133" y="91"/>
                  </a:lnTo>
                  <a:lnTo>
                    <a:pt x="130" y="85"/>
                  </a:lnTo>
                  <a:lnTo>
                    <a:pt x="129" y="80"/>
                  </a:lnTo>
                  <a:lnTo>
                    <a:pt x="126" y="75"/>
                  </a:lnTo>
                  <a:lnTo>
                    <a:pt x="124" y="70"/>
                  </a:lnTo>
                  <a:lnTo>
                    <a:pt x="120" y="61"/>
                  </a:lnTo>
                  <a:lnTo>
                    <a:pt x="115" y="57"/>
                  </a:lnTo>
                  <a:lnTo>
                    <a:pt x="113" y="54"/>
                  </a:lnTo>
                  <a:lnTo>
                    <a:pt x="110" y="46"/>
                  </a:lnTo>
                  <a:lnTo>
                    <a:pt x="104" y="40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2" y="28"/>
                  </a:lnTo>
                  <a:lnTo>
                    <a:pt x="84" y="26"/>
                  </a:lnTo>
                  <a:lnTo>
                    <a:pt x="81" y="23"/>
                  </a:lnTo>
                  <a:lnTo>
                    <a:pt x="77" y="18"/>
                  </a:lnTo>
                  <a:lnTo>
                    <a:pt x="68" y="14"/>
                  </a:lnTo>
                  <a:lnTo>
                    <a:pt x="63" y="12"/>
                  </a:lnTo>
                  <a:lnTo>
                    <a:pt x="58" y="9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2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115"/>
            <p:cNvSpPr>
              <a:spLocks/>
            </p:cNvSpPr>
            <p:nvPr/>
          </p:nvSpPr>
          <p:spPr bwMode="auto">
            <a:xfrm>
              <a:off x="3851" y="979"/>
              <a:ext cx="200" cy="18"/>
            </a:xfrm>
            <a:custGeom>
              <a:avLst/>
              <a:gdLst>
                <a:gd name="T0" fmla="*/ 191 w 200"/>
                <a:gd name="T1" fmla="*/ 18 h 18"/>
                <a:gd name="T2" fmla="*/ 194 w 200"/>
                <a:gd name="T3" fmla="*/ 18 h 18"/>
                <a:gd name="T4" fmla="*/ 197 w 200"/>
                <a:gd name="T5" fmla="*/ 15 h 18"/>
                <a:gd name="T6" fmla="*/ 200 w 200"/>
                <a:gd name="T7" fmla="*/ 12 h 18"/>
                <a:gd name="T8" fmla="*/ 200 w 200"/>
                <a:gd name="T9" fmla="*/ 6 h 18"/>
                <a:gd name="T10" fmla="*/ 197 w 200"/>
                <a:gd name="T11" fmla="*/ 3 h 18"/>
                <a:gd name="T12" fmla="*/ 194 w 200"/>
                <a:gd name="T13" fmla="*/ 0 h 18"/>
                <a:gd name="T14" fmla="*/ 6 w 200"/>
                <a:gd name="T15" fmla="*/ 0 h 18"/>
                <a:gd name="T16" fmla="*/ 3 w 200"/>
                <a:gd name="T17" fmla="*/ 3 h 18"/>
                <a:gd name="T18" fmla="*/ 0 w 200"/>
                <a:gd name="T19" fmla="*/ 6 h 18"/>
                <a:gd name="T20" fmla="*/ 0 w 200"/>
                <a:gd name="T21" fmla="*/ 12 h 18"/>
                <a:gd name="T22" fmla="*/ 3 w 200"/>
                <a:gd name="T23" fmla="*/ 15 h 18"/>
                <a:gd name="T24" fmla="*/ 6 w 200"/>
                <a:gd name="T25" fmla="*/ 18 h 18"/>
                <a:gd name="T26" fmla="*/ 9 w 200"/>
                <a:gd name="T27" fmla="*/ 18 h 18"/>
                <a:gd name="T28" fmla="*/ 191 w 200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8"/>
                <a:gd name="T47" fmla="*/ 200 w 20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8">
                  <a:moveTo>
                    <a:pt x="191" y="18"/>
                  </a:moveTo>
                  <a:lnTo>
                    <a:pt x="194" y="18"/>
                  </a:lnTo>
                  <a:lnTo>
                    <a:pt x="197" y="15"/>
                  </a:lnTo>
                  <a:lnTo>
                    <a:pt x="200" y="12"/>
                  </a:lnTo>
                  <a:lnTo>
                    <a:pt x="200" y="6"/>
                  </a:lnTo>
                  <a:lnTo>
                    <a:pt x="197" y="3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116"/>
            <p:cNvSpPr>
              <a:spLocks/>
            </p:cNvSpPr>
            <p:nvPr/>
          </p:nvSpPr>
          <p:spPr bwMode="auto">
            <a:xfrm>
              <a:off x="3851" y="1224"/>
              <a:ext cx="200" cy="18"/>
            </a:xfrm>
            <a:custGeom>
              <a:avLst/>
              <a:gdLst>
                <a:gd name="T0" fmla="*/ 191 w 200"/>
                <a:gd name="T1" fmla="*/ 18 h 18"/>
                <a:gd name="T2" fmla="*/ 194 w 200"/>
                <a:gd name="T3" fmla="*/ 18 h 18"/>
                <a:gd name="T4" fmla="*/ 197 w 200"/>
                <a:gd name="T5" fmla="*/ 15 h 18"/>
                <a:gd name="T6" fmla="*/ 200 w 200"/>
                <a:gd name="T7" fmla="*/ 12 h 18"/>
                <a:gd name="T8" fmla="*/ 200 w 200"/>
                <a:gd name="T9" fmla="*/ 6 h 18"/>
                <a:gd name="T10" fmla="*/ 197 w 200"/>
                <a:gd name="T11" fmla="*/ 3 h 18"/>
                <a:gd name="T12" fmla="*/ 194 w 200"/>
                <a:gd name="T13" fmla="*/ 0 h 18"/>
                <a:gd name="T14" fmla="*/ 6 w 200"/>
                <a:gd name="T15" fmla="*/ 0 h 18"/>
                <a:gd name="T16" fmla="*/ 3 w 200"/>
                <a:gd name="T17" fmla="*/ 3 h 18"/>
                <a:gd name="T18" fmla="*/ 0 w 200"/>
                <a:gd name="T19" fmla="*/ 6 h 18"/>
                <a:gd name="T20" fmla="*/ 0 w 200"/>
                <a:gd name="T21" fmla="*/ 12 h 18"/>
                <a:gd name="T22" fmla="*/ 3 w 200"/>
                <a:gd name="T23" fmla="*/ 15 h 18"/>
                <a:gd name="T24" fmla="*/ 6 w 200"/>
                <a:gd name="T25" fmla="*/ 18 h 18"/>
                <a:gd name="T26" fmla="*/ 9 w 200"/>
                <a:gd name="T27" fmla="*/ 18 h 18"/>
                <a:gd name="T28" fmla="*/ 191 w 200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8"/>
                <a:gd name="T47" fmla="*/ 200 w 20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8">
                  <a:moveTo>
                    <a:pt x="191" y="18"/>
                  </a:moveTo>
                  <a:lnTo>
                    <a:pt x="194" y="18"/>
                  </a:lnTo>
                  <a:lnTo>
                    <a:pt x="197" y="15"/>
                  </a:lnTo>
                  <a:lnTo>
                    <a:pt x="200" y="12"/>
                  </a:lnTo>
                  <a:lnTo>
                    <a:pt x="200" y="6"/>
                  </a:lnTo>
                  <a:lnTo>
                    <a:pt x="197" y="3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117"/>
            <p:cNvSpPr>
              <a:spLocks/>
            </p:cNvSpPr>
            <p:nvPr/>
          </p:nvSpPr>
          <p:spPr bwMode="auto">
            <a:xfrm>
              <a:off x="3851" y="979"/>
              <a:ext cx="18" cy="263"/>
            </a:xfrm>
            <a:custGeom>
              <a:avLst/>
              <a:gdLst>
                <a:gd name="T0" fmla="*/ 18 w 18"/>
                <a:gd name="T1" fmla="*/ 9 h 263"/>
                <a:gd name="T2" fmla="*/ 18 w 18"/>
                <a:gd name="T3" fmla="*/ 6 h 263"/>
                <a:gd name="T4" fmla="*/ 15 w 18"/>
                <a:gd name="T5" fmla="*/ 3 h 263"/>
                <a:gd name="T6" fmla="*/ 12 w 18"/>
                <a:gd name="T7" fmla="*/ 0 h 263"/>
                <a:gd name="T8" fmla="*/ 6 w 18"/>
                <a:gd name="T9" fmla="*/ 0 h 263"/>
                <a:gd name="T10" fmla="*/ 3 w 18"/>
                <a:gd name="T11" fmla="*/ 3 h 263"/>
                <a:gd name="T12" fmla="*/ 0 w 18"/>
                <a:gd name="T13" fmla="*/ 6 h 263"/>
                <a:gd name="T14" fmla="*/ 0 w 18"/>
                <a:gd name="T15" fmla="*/ 257 h 263"/>
                <a:gd name="T16" fmla="*/ 3 w 18"/>
                <a:gd name="T17" fmla="*/ 260 h 263"/>
                <a:gd name="T18" fmla="*/ 6 w 18"/>
                <a:gd name="T19" fmla="*/ 263 h 263"/>
                <a:gd name="T20" fmla="*/ 12 w 18"/>
                <a:gd name="T21" fmla="*/ 263 h 263"/>
                <a:gd name="T22" fmla="*/ 15 w 18"/>
                <a:gd name="T23" fmla="*/ 260 h 263"/>
                <a:gd name="T24" fmla="*/ 18 w 18"/>
                <a:gd name="T25" fmla="*/ 257 h 263"/>
                <a:gd name="T26" fmla="*/ 18 w 18"/>
                <a:gd name="T27" fmla="*/ 254 h 263"/>
                <a:gd name="T28" fmla="*/ 18 w 18"/>
                <a:gd name="T29" fmla="*/ 9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63"/>
                <a:gd name="T47" fmla="*/ 18 w 18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63">
                  <a:moveTo>
                    <a:pt x="18" y="9"/>
                  </a:move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57"/>
                  </a:lnTo>
                  <a:lnTo>
                    <a:pt x="3" y="260"/>
                  </a:lnTo>
                  <a:lnTo>
                    <a:pt x="6" y="263"/>
                  </a:lnTo>
                  <a:lnTo>
                    <a:pt x="12" y="263"/>
                  </a:lnTo>
                  <a:lnTo>
                    <a:pt x="15" y="260"/>
                  </a:lnTo>
                  <a:lnTo>
                    <a:pt x="18" y="257"/>
                  </a:lnTo>
                  <a:lnTo>
                    <a:pt x="18" y="25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118"/>
            <p:cNvSpPr>
              <a:spLocks/>
            </p:cNvSpPr>
            <p:nvPr/>
          </p:nvSpPr>
          <p:spPr bwMode="auto">
            <a:xfrm>
              <a:off x="4137" y="1076"/>
              <a:ext cx="78" cy="77"/>
            </a:xfrm>
            <a:custGeom>
              <a:avLst/>
              <a:gdLst>
                <a:gd name="T0" fmla="*/ 2 w 78"/>
                <a:gd name="T1" fmla="*/ 52 h 77"/>
                <a:gd name="T2" fmla="*/ 6 w 78"/>
                <a:gd name="T3" fmla="*/ 61 h 77"/>
                <a:gd name="T4" fmla="*/ 8 w 78"/>
                <a:gd name="T5" fmla="*/ 62 h 77"/>
                <a:gd name="T6" fmla="*/ 17 w 78"/>
                <a:gd name="T7" fmla="*/ 71 h 77"/>
                <a:gd name="T8" fmla="*/ 20 w 78"/>
                <a:gd name="T9" fmla="*/ 74 h 77"/>
                <a:gd name="T10" fmla="*/ 26 w 78"/>
                <a:gd name="T11" fmla="*/ 76 h 77"/>
                <a:gd name="T12" fmla="*/ 45 w 78"/>
                <a:gd name="T13" fmla="*/ 76 h 77"/>
                <a:gd name="T14" fmla="*/ 52 w 78"/>
                <a:gd name="T15" fmla="*/ 76 h 77"/>
                <a:gd name="T16" fmla="*/ 61 w 78"/>
                <a:gd name="T17" fmla="*/ 71 h 77"/>
                <a:gd name="T18" fmla="*/ 61 w 78"/>
                <a:gd name="T19" fmla="*/ 71 h 77"/>
                <a:gd name="T20" fmla="*/ 70 w 78"/>
                <a:gd name="T21" fmla="*/ 62 h 77"/>
                <a:gd name="T22" fmla="*/ 67 w 78"/>
                <a:gd name="T23" fmla="*/ 64 h 77"/>
                <a:gd name="T24" fmla="*/ 76 w 78"/>
                <a:gd name="T25" fmla="*/ 53 h 77"/>
                <a:gd name="T26" fmla="*/ 78 w 78"/>
                <a:gd name="T27" fmla="*/ 43 h 77"/>
                <a:gd name="T28" fmla="*/ 78 w 78"/>
                <a:gd name="T29" fmla="*/ 27 h 77"/>
                <a:gd name="T30" fmla="*/ 75 w 78"/>
                <a:gd name="T31" fmla="*/ 22 h 77"/>
                <a:gd name="T32" fmla="*/ 69 w 78"/>
                <a:gd name="T33" fmla="*/ 15 h 77"/>
                <a:gd name="T34" fmla="*/ 67 w 78"/>
                <a:gd name="T35" fmla="*/ 10 h 77"/>
                <a:gd name="T36" fmla="*/ 61 w 78"/>
                <a:gd name="T37" fmla="*/ 7 h 77"/>
                <a:gd name="T38" fmla="*/ 55 w 78"/>
                <a:gd name="T39" fmla="*/ 1 h 77"/>
                <a:gd name="T40" fmla="*/ 27 w 78"/>
                <a:gd name="T41" fmla="*/ 0 h 77"/>
                <a:gd name="T42" fmla="*/ 21 w 78"/>
                <a:gd name="T43" fmla="*/ 3 h 77"/>
                <a:gd name="T44" fmla="*/ 11 w 78"/>
                <a:gd name="T45" fmla="*/ 10 h 77"/>
                <a:gd name="T46" fmla="*/ 3 w 78"/>
                <a:gd name="T47" fmla="*/ 21 h 77"/>
                <a:gd name="T48" fmla="*/ 0 w 78"/>
                <a:gd name="T49" fmla="*/ 27 h 77"/>
                <a:gd name="T50" fmla="*/ 18 w 78"/>
                <a:gd name="T51" fmla="*/ 33 h 77"/>
                <a:gd name="T52" fmla="*/ 21 w 78"/>
                <a:gd name="T53" fmla="*/ 27 h 77"/>
                <a:gd name="T54" fmla="*/ 23 w 78"/>
                <a:gd name="T55" fmla="*/ 22 h 77"/>
                <a:gd name="T56" fmla="*/ 27 w 78"/>
                <a:gd name="T57" fmla="*/ 21 h 77"/>
                <a:gd name="T58" fmla="*/ 33 w 78"/>
                <a:gd name="T59" fmla="*/ 18 h 77"/>
                <a:gd name="T60" fmla="*/ 47 w 78"/>
                <a:gd name="T61" fmla="*/ 19 h 77"/>
                <a:gd name="T62" fmla="*/ 49 w 78"/>
                <a:gd name="T63" fmla="*/ 18 h 77"/>
                <a:gd name="T64" fmla="*/ 57 w 78"/>
                <a:gd name="T65" fmla="*/ 25 h 77"/>
                <a:gd name="T66" fmla="*/ 54 w 78"/>
                <a:gd name="T67" fmla="*/ 22 h 77"/>
                <a:gd name="T68" fmla="*/ 57 w 78"/>
                <a:gd name="T69" fmla="*/ 25 h 77"/>
                <a:gd name="T70" fmla="*/ 58 w 78"/>
                <a:gd name="T71" fmla="*/ 31 h 77"/>
                <a:gd name="T72" fmla="*/ 63 w 78"/>
                <a:gd name="T73" fmla="*/ 43 h 77"/>
                <a:gd name="T74" fmla="*/ 60 w 78"/>
                <a:gd name="T75" fmla="*/ 44 h 77"/>
                <a:gd name="T76" fmla="*/ 57 w 78"/>
                <a:gd name="T77" fmla="*/ 49 h 77"/>
                <a:gd name="T78" fmla="*/ 54 w 78"/>
                <a:gd name="T79" fmla="*/ 53 h 77"/>
                <a:gd name="T80" fmla="*/ 55 w 78"/>
                <a:gd name="T81" fmla="*/ 55 h 77"/>
                <a:gd name="T82" fmla="*/ 54 w 78"/>
                <a:gd name="T83" fmla="*/ 53 h 77"/>
                <a:gd name="T84" fmla="*/ 49 w 78"/>
                <a:gd name="T85" fmla="*/ 56 h 77"/>
                <a:gd name="T86" fmla="*/ 45 w 78"/>
                <a:gd name="T87" fmla="*/ 59 h 77"/>
                <a:gd name="T88" fmla="*/ 44 w 78"/>
                <a:gd name="T89" fmla="*/ 62 h 77"/>
                <a:gd name="T90" fmla="*/ 32 w 78"/>
                <a:gd name="T91" fmla="*/ 58 h 77"/>
                <a:gd name="T92" fmla="*/ 26 w 78"/>
                <a:gd name="T93" fmla="*/ 56 h 77"/>
                <a:gd name="T94" fmla="*/ 23 w 78"/>
                <a:gd name="T95" fmla="*/ 53 h 77"/>
                <a:gd name="T96" fmla="*/ 26 w 78"/>
                <a:gd name="T97" fmla="*/ 56 h 77"/>
                <a:gd name="T98" fmla="*/ 18 w 78"/>
                <a:gd name="T99" fmla="*/ 49 h 77"/>
                <a:gd name="T100" fmla="*/ 20 w 78"/>
                <a:gd name="T101" fmla="*/ 46 h 77"/>
                <a:gd name="T102" fmla="*/ 0 w 78"/>
                <a:gd name="T103" fmla="*/ 38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8"/>
                <a:gd name="T157" fmla="*/ 0 h 77"/>
                <a:gd name="T158" fmla="*/ 78 w 78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8" h="77">
                  <a:moveTo>
                    <a:pt x="0" y="38"/>
                  </a:moveTo>
                  <a:lnTo>
                    <a:pt x="0" y="50"/>
                  </a:lnTo>
                  <a:lnTo>
                    <a:pt x="2" y="52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11" y="67"/>
                  </a:lnTo>
                  <a:lnTo>
                    <a:pt x="15" y="70"/>
                  </a:lnTo>
                  <a:lnTo>
                    <a:pt x="17" y="71"/>
                  </a:lnTo>
                  <a:lnTo>
                    <a:pt x="15" y="68"/>
                  </a:lnTo>
                  <a:lnTo>
                    <a:pt x="12" y="67"/>
                  </a:lnTo>
                  <a:lnTo>
                    <a:pt x="20" y="74"/>
                  </a:lnTo>
                  <a:lnTo>
                    <a:pt x="23" y="74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7" y="77"/>
                  </a:lnTo>
                  <a:lnTo>
                    <a:pt x="35" y="77"/>
                  </a:lnTo>
                  <a:lnTo>
                    <a:pt x="45" y="76"/>
                  </a:lnTo>
                  <a:lnTo>
                    <a:pt x="44" y="77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5" y="74"/>
                  </a:lnTo>
                  <a:lnTo>
                    <a:pt x="61" y="71"/>
                  </a:lnTo>
                  <a:lnTo>
                    <a:pt x="64" y="67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3" y="70"/>
                  </a:lnTo>
                  <a:lnTo>
                    <a:pt x="67" y="67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2" y="59"/>
                  </a:lnTo>
                  <a:lnTo>
                    <a:pt x="67" y="64"/>
                  </a:lnTo>
                  <a:lnTo>
                    <a:pt x="72" y="61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8" y="50"/>
                  </a:lnTo>
                  <a:lnTo>
                    <a:pt x="78" y="43"/>
                  </a:lnTo>
                  <a:lnTo>
                    <a:pt x="76" y="44"/>
                  </a:lnTo>
                  <a:lnTo>
                    <a:pt x="78" y="34"/>
                  </a:lnTo>
                  <a:lnTo>
                    <a:pt x="78" y="27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67" y="12"/>
                  </a:lnTo>
                  <a:lnTo>
                    <a:pt x="69" y="15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7" y="10"/>
                  </a:lnTo>
                  <a:lnTo>
                    <a:pt x="63" y="7"/>
                  </a:lnTo>
                  <a:lnTo>
                    <a:pt x="60" y="4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57" y="3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8" y="38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6" y="21"/>
                  </a:lnTo>
                  <a:lnTo>
                    <a:pt x="23" y="22"/>
                  </a:lnTo>
                  <a:lnTo>
                    <a:pt x="21" y="25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9" y="18"/>
                  </a:lnTo>
                  <a:lnTo>
                    <a:pt x="45" y="18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1" y="21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5" y="22"/>
                  </a:lnTo>
                  <a:lnTo>
                    <a:pt x="52" y="21"/>
                  </a:lnTo>
                  <a:lnTo>
                    <a:pt x="54" y="22"/>
                  </a:lnTo>
                  <a:lnTo>
                    <a:pt x="57" y="27"/>
                  </a:lnTo>
                  <a:lnTo>
                    <a:pt x="61" y="30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30"/>
                  </a:lnTo>
                  <a:lnTo>
                    <a:pt x="58" y="31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4" y="33"/>
                  </a:lnTo>
                  <a:lnTo>
                    <a:pt x="60" y="37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1" y="46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2" y="56"/>
                  </a:lnTo>
                  <a:lnTo>
                    <a:pt x="55" y="55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4" y="53"/>
                  </a:lnTo>
                  <a:lnTo>
                    <a:pt x="47" y="61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38" y="59"/>
                  </a:lnTo>
                  <a:lnTo>
                    <a:pt x="33" y="64"/>
                  </a:lnTo>
                  <a:lnTo>
                    <a:pt x="44" y="62"/>
                  </a:lnTo>
                  <a:lnTo>
                    <a:pt x="38" y="59"/>
                  </a:lnTo>
                  <a:lnTo>
                    <a:pt x="33" y="59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30" y="61"/>
                  </a:lnTo>
                  <a:lnTo>
                    <a:pt x="27" y="56"/>
                  </a:lnTo>
                  <a:lnTo>
                    <a:pt x="23" y="53"/>
                  </a:lnTo>
                  <a:lnTo>
                    <a:pt x="21" y="52"/>
                  </a:lnTo>
                  <a:lnTo>
                    <a:pt x="23" y="55"/>
                  </a:lnTo>
                  <a:lnTo>
                    <a:pt x="26" y="56"/>
                  </a:lnTo>
                  <a:lnTo>
                    <a:pt x="23" y="53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119"/>
            <p:cNvSpPr>
              <a:spLocks/>
            </p:cNvSpPr>
            <p:nvPr/>
          </p:nvSpPr>
          <p:spPr bwMode="auto">
            <a:xfrm>
              <a:off x="4019" y="1843"/>
              <a:ext cx="139" cy="261"/>
            </a:xfrm>
            <a:custGeom>
              <a:avLst/>
              <a:gdLst>
                <a:gd name="T0" fmla="*/ 6 w 139"/>
                <a:gd name="T1" fmla="*/ 0 h 261"/>
                <a:gd name="T2" fmla="*/ 0 w 139"/>
                <a:gd name="T3" fmla="*/ 6 h 261"/>
                <a:gd name="T4" fmla="*/ 3 w 139"/>
                <a:gd name="T5" fmla="*/ 15 h 261"/>
                <a:gd name="T6" fmla="*/ 25 w 139"/>
                <a:gd name="T7" fmla="*/ 18 h 261"/>
                <a:gd name="T8" fmla="*/ 47 w 139"/>
                <a:gd name="T9" fmla="*/ 25 h 261"/>
                <a:gd name="T10" fmla="*/ 58 w 139"/>
                <a:gd name="T11" fmla="*/ 29 h 261"/>
                <a:gd name="T12" fmla="*/ 65 w 139"/>
                <a:gd name="T13" fmla="*/ 32 h 261"/>
                <a:gd name="T14" fmla="*/ 75 w 139"/>
                <a:gd name="T15" fmla="*/ 40 h 261"/>
                <a:gd name="T16" fmla="*/ 83 w 139"/>
                <a:gd name="T17" fmla="*/ 46 h 261"/>
                <a:gd name="T18" fmla="*/ 95 w 139"/>
                <a:gd name="T19" fmla="*/ 58 h 261"/>
                <a:gd name="T20" fmla="*/ 101 w 139"/>
                <a:gd name="T21" fmla="*/ 68 h 261"/>
                <a:gd name="T22" fmla="*/ 107 w 139"/>
                <a:gd name="T23" fmla="*/ 76 h 261"/>
                <a:gd name="T24" fmla="*/ 111 w 139"/>
                <a:gd name="T25" fmla="*/ 86 h 261"/>
                <a:gd name="T26" fmla="*/ 115 w 139"/>
                <a:gd name="T27" fmla="*/ 96 h 261"/>
                <a:gd name="T28" fmla="*/ 120 w 139"/>
                <a:gd name="T29" fmla="*/ 125 h 261"/>
                <a:gd name="T30" fmla="*/ 121 w 139"/>
                <a:gd name="T31" fmla="*/ 129 h 261"/>
                <a:gd name="T32" fmla="*/ 120 w 139"/>
                <a:gd name="T33" fmla="*/ 147 h 261"/>
                <a:gd name="T34" fmla="*/ 113 w 139"/>
                <a:gd name="T35" fmla="*/ 169 h 261"/>
                <a:gd name="T36" fmla="*/ 108 w 139"/>
                <a:gd name="T37" fmla="*/ 180 h 261"/>
                <a:gd name="T38" fmla="*/ 105 w 139"/>
                <a:gd name="T39" fmla="*/ 187 h 261"/>
                <a:gd name="T40" fmla="*/ 98 w 139"/>
                <a:gd name="T41" fmla="*/ 197 h 261"/>
                <a:gd name="T42" fmla="*/ 92 w 139"/>
                <a:gd name="T43" fmla="*/ 205 h 261"/>
                <a:gd name="T44" fmla="*/ 80 w 139"/>
                <a:gd name="T45" fmla="*/ 217 h 261"/>
                <a:gd name="T46" fmla="*/ 69 w 139"/>
                <a:gd name="T47" fmla="*/ 223 h 261"/>
                <a:gd name="T48" fmla="*/ 62 w 139"/>
                <a:gd name="T49" fmla="*/ 229 h 261"/>
                <a:gd name="T50" fmla="*/ 52 w 139"/>
                <a:gd name="T51" fmla="*/ 233 h 261"/>
                <a:gd name="T52" fmla="*/ 41 w 139"/>
                <a:gd name="T53" fmla="*/ 238 h 261"/>
                <a:gd name="T54" fmla="*/ 13 w 139"/>
                <a:gd name="T55" fmla="*/ 242 h 261"/>
                <a:gd name="T56" fmla="*/ 9 w 139"/>
                <a:gd name="T57" fmla="*/ 243 h 261"/>
                <a:gd name="T58" fmla="*/ 3 w 139"/>
                <a:gd name="T59" fmla="*/ 246 h 261"/>
                <a:gd name="T60" fmla="*/ 0 w 139"/>
                <a:gd name="T61" fmla="*/ 255 h 261"/>
                <a:gd name="T62" fmla="*/ 6 w 139"/>
                <a:gd name="T63" fmla="*/ 261 h 261"/>
                <a:gd name="T64" fmla="*/ 10 w 139"/>
                <a:gd name="T65" fmla="*/ 261 h 261"/>
                <a:gd name="T66" fmla="*/ 28 w 139"/>
                <a:gd name="T67" fmla="*/ 260 h 261"/>
                <a:gd name="T68" fmla="*/ 53 w 139"/>
                <a:gd name="T69" fmla="*/ 252 h 261"/>
                <a:gd name="T70" fmla="*/ 63 w 139"/>
                <a:gd name="T71" fmla="*/ 248 h 261"/>
                <a:gd name="T72" fmla="*/ 77 w 139"/>
                <a:gd name="T73" fmla="*/ 242 h 261"/>
                <a:gd name="T74" fmla="*/ 84 w 139"/>
                <a:gd name="T75" fmla="*/ 235 h 261"/>
                <a:gd name="T76" fmla="*/ 98 w 139"/>
                <a:gd name="T77" fmla="*/ 226 h 261"/>
                <a:gd name="T78" fmla="*/ 104 w 139"/>
                <a:gd name="T79" fmla="*/ 220 h 261"/>
                <a:gd name="T80" fmla="*/ 113 w 139"/>
                <a:gd name="T81" fmla="*/ 206 h 261"/>
                <a:gd name="T82" fmla="*/ 120 w 139"/>
                <a:gd name="T83" fmla="*/ 199 h 261"/>
                <a:gd name="T84" fmla="*/ 126 w 139"/>
                <a:gd name="T85" fmla="*/ 186 h 261"/>
                <a:gd name="T86" fmla="*/ 130 w 139"/>
                <a:gd name="T87" fmla="*/ 175 h 261"/>
                <a:gd name="T88" fmla="*/ 138 w 139"/>
                <a:gd name="T89" fmla="*/ 150 h 261"/>
                <a:gd name="T90" fmla="*/ 139 w 139"/>
                <a:gd name="T91" fmla="*/ 132 h 261"/>
                <a:gd name="T92" fmla="*/ 138 w 139"/>
                <a:gd name="T93" fmla="*/ 122 h 261"/>
                <a:gd name="T94" fmla="*/ 133 w 139"/>
                <a:gd name="T95" fmla="*/ 90 h 261"/>
                <a:gd name="T96" fmla="*/ 129 w 139"/>
                <a:gd name="T97" fmla="*/ 80 h 261"/>
                <a:gd name="T98" fmla="*/ 124 w 139"/>
                <a:gd name="T99" fmla="*/ 70 h 261"/>
                <a:gd name="T100" fmla="*/ 115 w 139"/>
                <a:gd name="T101" fmla="*/ 56 h 261"/>
                <a:gd name="T102" fmla="*/ 110 w 139"/>
                <a:gd name="T103" fmla="*/ 46 h 261"/>
                <a:gd name="T104" fmla="*/ 99 w 139"/>
                <a:gd name="T105" fmla="*/ 38 h 261"/>
                <a:gd name="T106" fmla="*/ 92 w 139"/>
                <a:gd name="T107" fmla="*/ 28 h 261"/>
                <a:gd name="T108" fmla="*/ 81 w 139"/>
                <a:gd name="T109" fmla="*/ 22 h 261"/>
                <a:gd name="T110" fmla="*/ 68 w 139"/>
                <a:gd name="T111" fmla="*/ 13 h 261"/>
                <a:gd name="T112" fmla="*/ 58 w 139"/>
                <a:gd name="T113" fmla="*/ 9 h 261"/>
                <a:gd name="T114" fmla="*/ 47 w 139"/>
                <a:gd name="T115" fmla="*/ 4 h 261"/>
                <a:gd name="T116" fmla="*/ 9 w 139"/>
                <a:gd name="T117" fmla="*/ 0 h 2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9"/>
                <a:gd name="T178" fmla="*/ 0 h 261"/>
                <a:gd name="T179" fmla="*/ 139 w 139"/>
                <a:gd name="T180" fmla="*/ 261 h 2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9" h="261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25" y="18"/>
                  </a:lnTo>
                  <a:lnTo>
                    <a:pt x="41" y="22"/>
                  </a:lnTo>
                  <a:lnTo>
                    <a:pt x="47" y="25"/>
                  </a:lnTo>
                  <a:lnTo>
                    <a:pt x="52" y="26"/>
                  </a:lnTo>
                  <a:lnTo>
                    <a:pt x="58" y="29"/>
                  </a:lnTo>
                  <a:lnTo>
                    <a:pt x="62" y="31"/>
                  </a:lnTo>
                  <a:lnTo>
                    <a:pt x="65" y="32"/>
                  </a:lnTo>
                  <a:lnTo>
                    <a:pt x="69" y="37"/>
                  </a:lnTo>
                  <a:lnTo>
                    <a:pt x="75" y="40"/>
                  </a:lnTo>
                  <a:lnTo>
                    <a:pt x="80" y="43"/>
                  </a:lnTo>
                  <a:lnTo>
                    <a:pt x="83" y="46"/>
                  </a:lnTo>
                  <a:lnTo>
                    <a:pt x="92" y="55"/>
                  </a:lnTo>
                  <a:lnTo>
                    <a:pt x="95" y="58"/>
                  </a:lnTo>
                  <a:lnTo>
                    <a:pt x="98" y="62"/>
                  </a:lnTo>
                  <a:lnTo>
                    <a:pt x="101" y="68"/>
                  </a:lnTo>
                  <a:lnTo>
                    <a:pt x="105" y="73"/>
                  </a:lnTo>
                  <a:lnTo>
                    <a:pt x="107" y="76"/>
                  </a:lnTo>
                  <a:lnTo>
                    <a:pt x="108" y="80"/>
                  </a:lnTo>
                  <a:lnTo>
                    <a:pt x="111" y="86"/>
                  </a:lnTo>
                  <a:lnTo>
                    <a:pt x="113" y="90"/>
                  </a:lnTo>
                  <a:lnTo>
                    <a:pt x="115" y="96"/>
                  </a:lnTo>
                  <a:lnTo>
                    <a:pt x="120" y="113"/>
                  </a:lnTo>
                  <a:lnTo>
                    <a:pt x="120" y="125"/>
                  </a:lnTo>
                  <a:lnTo>
                    <a:pt x="121" y="132"/>
                  </a:lnTo>
                  <a:lnTo>
                    <a:pt x="121" y="129"/>
                  </a:lnTo>
                  <a:lnTo>
                    <a:pt x="120" y="135"/>
                  </a:lnTo>
                  <a:lnTo>
                    <a:pt x="120" y="147"/>
                  </a:lnTo>
                  <a:lnTo>
                    <a:pt x="115" y="163"/>
                  </a:lnTo>
                  <a:lnTo>
                    <a:pt x="113" y="169"/>
                  </a:lnTo>
                  <a:lnTo>
                    <a:pt x="111" y="174"/>
                  </a:lnTo>
                  <a:lnTo>
                    <a:pt x="108" y="180"/>
                  </a:lnTo>
                  <a:lnTo>
                    <a:pt x="107" y="184"/>
                  </a:lnTo>
                  <a:lnTo>
                    <a:pt x="105" y="187"/>
                  </a:lnTo>
                  <a:lnTo>
                    <a:pt x="101" y="191"/>
                  </a:lnTo>
                  <a:lnTo>
                    <a:pt x="98" y="197"/>
                  </a:lnTo>
                  <a:lnTo>
                    <a:pt x="95" y="202"/>
                  </a:lnTo>
                  <a:lnTo>
                    <a:pt x="92" y="205"/>
                  </a:lnTo>
                  <a:lnTo>
                    <a:pt x="83" y="214"/>
                  </a:lnTo>
                  <a:lnTo>
                    <a:pt x="80" y="217"/>
                  </a:lnTo>
                  <a:lnTo>
                    <a:pt x="75" y="220"/>
                  </a:lnTo>
                  <a:lnTo>
                    <a:pt x="69" y="223"/>
                  </a:lnTo>
                  <a:lnTo>
                    <a:pt x="65" y="227"/>
                  </a:lnTo>
                  <a:lnTo>
                    <a:pt x="62" y="229"/>
                  </a:lnTo>
                  <a:lnTo>
                    <a:pt x="58" y="230"/>
                  </a:lnTo>
                  <a:lnTo>
                    <a:pt x="52" y="233"/>
                  </a:lnTo>
                  <a:lnTo>
                    <a:pt x="47" y="235"/>
                  </a:lnTo>
                  <a:lnTo>
                    <a:pt x="41" y="238"/>
                  </a:lnTo>
                  <a:lnTo>
                    <a:pt x="25" y="242"/>
                  </a:lnTo>
                  <a:lnTo>
                    <a:pt x="13" y="242"/>
                  </a:lnTo>
                  <a:lnTo>
                    <a:pt x="7" y="243"/>
                  </a:lnTo>
                  <a:lnTo>
                    <a:pt x="9" y="243"/>
                  </a:lnTo>
                  <a:lnTo>
                    <a:pt x="6" y="243"/>
                  </a:lnTo>
                  <a:lnTo>
                    <a:pt x="3" y="246"/>
                  </a:lnTo>
                  <a:lnTo>
                    <a:pt x="0" y="249"/>
                  </a:lnTo>
                  <a:lnTo>
                    <a:pt x="0" y="255"/>
                  </a:lnTo>
                  <a:lnTo>
                    <a:pt x="3" y="258"/>
                  </a:lnTo>
                  <a:lnTo>
                    <a:pt x="6" y="261"/>
                  </a:lnTo>
                  <a:lnTo>
                    <a:pt x="9" y="261"/>
                  </a:lnTo>
                  <a:lnTo>
                    <a:pt x="10" y="261"/>
                  </a:lnTo>
                  <a:lnTo>
                    <a:pt x="16" y="260"/>
                  </a:lnTo>
                  <a:lnTo>
                    <a:pt x="28" y="260"/>
                  </a:lnTo>
                  <a:lnTo>
                    <a:pt x="47" y="255"/>
                  </a:lnTo>
                  <a:lnTo>
                    <a:pt x="53" y="252"/>
                  </a:lnTo>
                  <a:lnTo>
                    <a:pt x="58" y="251"/>
                  </a:lnTo>
                  <a:lnTo>
                    <a:pt x="63" y="248"/>
                  </a:lnTo>
                  <a:lnTo>
                    <a:pt x="68" y="246"/>
                  </a:lnTo>
                  <a:lnTo>
                    <a:pt x="77" y="242"/>
                  </a:lnTo>
                  <a:lnTo>
                    <a:pt x="81" y="238"/>
                  </a:lnTo>
                  <a:lnTo>
                    <a:pt x="84" y="235"/>
                  </a:lnTo>
                  <a:lnTo>
                    <a:pt x="92" y="232"/>
                  </a:lnTo>
                  <a:lnTo>
                    <a:pt x="98" y="226"/>
                  </a:lnTo>
                  <a:lnTo>
                    <a:pt x="99" y="221"/>
                  </a:lnTo>
                  <a:lnTo>
                    <a:pt x="104" y="220"/>
                  </a:lnTo>
                  <a:lnTo>
                    <a:pt x="110" y="214"/>
                  </a:lnTo>
                  <a:lnTo>
                    <a:pt x="113" y="206"/>
                  </a:lnTo>
                  <a:lnTo>
                    <a:pt x="115" y="203"/>
                  </a:lnTo>
                  <a:lnTo>
                    <a:pt x="120" y="199"/>
                  </a:lnTo>
                  <a:lnTo>
                    <a:pt x="124" y="190"/>
                  </a:lnTo>
                  <a:lnTo>
                    <a:pt x="126" y="186"/>
                  </a:lnTo>
                  <a:lnTo>
                    <a:pt x="129" y="180"/>
                  </a:lnTo>
                  <a:lnTo>
                    <a:pt x="130" y="175"/>
                  </a:lnTo>
                  <a:lnTo>
                    <a:pt x="133" y="169"/>
                  </a:lnTo>
                  <a:lnTo>
                    <a:pt x="138" y="150"/>
                  </a:lnTo>
                  <a:lnTo>
                    <a:pt x="138" y="138"/>
                  </a:lnTo>
                  <a:lnTo>
                    <a:pt x="139" y="132"/>
                  </a:lnTo>
                  <a:lnTo>
                    <a:pt x="139" y="129"/>
                  </a:lnTo>
                  <a:lnTo>
                    <a:pt x="138" y="122"/>
                  </a:lnTo>
                  <a:lnTo>
                    <a:pt x="138" y="110"/>
                  </a:lnTo>
                  <a:lnTo>
                    <a:pt x="133" y="90"/>
                  </a:lnTo>
                  <a:lnTo>
                    <a:pt x="130" y="84"/>
                  </a:lnTo>
                  <a:lnTo>
                    <a:pt x="129" y="80"/>
                  </a:lnTo>
                  <a:lnTo>
                    <a:pt x="126" y="74"/>
                  </a:lnTo>
                  <a:lnTo>
                    <a:pt x="124" y="70"/>
                  </a:lnTo>
                  <a:lnTo>
                    <a:pt x="120" y="61"/>
                  </a:lnTo>
                  <a:lnTo>
                    <a:pt x="115" y="56"/>
                  </a:lnTo>
                  <a:lnTo>
                    <a:pt x="113" y="53"/>
                  </a:lnTo>
                  <a:lnTo>
                    <a:pt x="110" y="46"/>
                  </a:lnTo>
                  <a:lnTo>
                    <a:pt x="104" y="40"/>
                  </a:lnTo>
                  <a:lnTo>
                    <a:pt x="99" y="38"/>
                  </a:lnTo>
                  <a:lnTo>
                    <a:pt x="98" y="34"/>
                  </a:lnTo>
                  <a:lnTo>
                    <a:pt x="92" y="28"/>
                  </a:lnTo>
                  <a:lnTo>
                    <a:pt x="84" y="25"/>
                  </a:lnTo>
                  <a:lnTo>
                    <a:pt x="81" y="22"/>
                  </a:lnTo>
                  <a:lnTo>
                    <a:pt x="77" y="18"/>
                  </a:lnTo>
                  <a:lnTo>
                    <a:pt x="68" y="13"/>
                  </a:lnTo>
                  <a:lnTo>
                    <a:pt x="63" y="12"/>
                  </a:lnTo>
                  <a:lnTo>
                    <a:pt x="58" y="9"/>
                  </a:lnTo>
                  <a:lnTo>
                    <a:pt x="53" y="7"/>
                  </a:lnTo>
                  <a:lnTo>
                    <a:pt x="47" y="4"/>
                  </a:lnTo>
                  <a:lnTo>
                    <a:pt x="2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120"/>
            <p:cNvSpPr>
              <a:spLocks/>
            </p:cNvSpPr>
            <p:nvPr/>
          </p:nvSpPr>
          <p:spPr bwMode="auto">
            <a:xfrm>
              <a:off x="3851" y="1843"/>
              <a:ext cx="200" cy="18"/>
            </a:xfrm>
            <a:custGeom>
              <a:avLst/>
              <a:gdLst>
                <a:gd name="T0" fmla="*/ 191 w 200"/>
                <a:gd name="T1" fmla="*/ 18 h 18"/>
                <a:gd name="T2" fmla="*/ 194 w 200"/>
                <a:gd name="T3" fmla="*/ 18 h 18"/>
                <a:gd name="T4" fmla="*/ 197 w 200"/>
                <a:gd name="T5" fmla="*/ 15 h 18"/>
                <a:gd name="T6" fmla="*/ 200 w 200"/>
                <a:gd name="T7" fmla="*/ 12 h 18"/>
                <a:gd name="T8" fmla="*/ 200 w 200"/>
                <a:gd name="T9" fmla="*/ 6 h 18"/>
                <a:gd name="T10" fmla="*/ 197 w 200"/>
                <a:gd name="T11" fmla="*/ 3 h 18"/>
                <a:gd name="T12" fmla="*/ 194 w 200"/>
                <a:gd name="T13" fmla="*/ 0 h 18"/>
                <a:gd name="T14" fmla="*/ 6 w 200"/>
                <a:gd name="T15" fmla="*/ 0 h 18"/>
                <a:gd name="T16" fmla="*/ 3 w 200"/>
                <a:gd name="T17" fmla="*/ 3 h 18"/>
                <a:gd name="T18" fmla="*/ 0 w 200"/>
                <a:gd name="T19" fmla="*/ 6 h 18"/>
                <a:gd name="T20" fmla="*/ 0 w 200"/>
                <a:gd name="T21" fmla="*/ 12 h 18"/>
                <a:gd name="T22" fmla="*/ 3 w 200"/>
                <a:gd name="T23" fmla="*/ 15 h 18"/>
                <a:gd name="T24" fmla="*/ 6 w 200"/>
                <a:gd name="T25" fmla="*/ 18 h 18"/>
                <a:gd name="T26" fmla="*/ 9 w 200"/>
                <a:gd name="T27" fmla="*/ 18 h 18"/>
                <a:gd name="T28" fmla="*/ 191 w 200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8"/>
                <a:gd name="T47" fmla="*/ 200 w 20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8">
                  <a:moveTo>
                    <a:pt x="191" y="18"/>
                  </a:moveTo>
                  <a:lnTo>
                    <a:pt x="194" y="18"/>
                  </a:lnTo>
                  <a:lnTo>
                    <a:pt x="197" y="15"/>
                  </a:lnTo>
                  <a:lnTo>
                    <a:pt x="200" y="12"/>
                  </a:lnTo>
                  <a:lnTo>
                    <a:pt x="200" y="6"/>
                  </a:lnTo>
                  <a:lnTo>
                    <a:pt x="197" y="3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121"/>
            <p:cNvSpPr>
              <a:spLocks/>
            </p:cNvSpPr>
            <p:nvPr/>
          </p:nvSpPr>
          <p:spPr bwMode="auto">
            <a:xfrm>
              <a:off x="3851" y="2088"/>
              <a:ext cx="200" cy="18"/>
            </a:xfrm>
            <a:custGeom>
              <a:avLst/>
              <a:gdLst>
                <a:gd name="T0" fmla="*/ 191 w 200"/>
                <a:gd name="T1" fmla="*/ 18 h 18"/>
                <a:gd name="T2" fmla="*/ 194 w 200"/>
                <a:gd name="T3" fmla="*/ 18 h 18"/>
                <a:gd name="T4" fmla="*/ 197 w 200"/>
                <a:gd name="T5" fmla="*/ 15 h 18"/>
                <a:gd name="T6" fmla="*/ 200 w 200"/>
                <a:gd name="T7" fmla="*/ 12 h 18"/>
                <a:gd name="T8" fmla="*/ 200 w 200"/>
                <a:gd name="T9" fmla="*/ 6 h 18"/>
                <a:gd name="T10" fmla="*/ 197 w 200"/>
                <a:gd name="T11" fmla="*/ 3 h 18"/>
                <a:gd name="T12" fmla="*/ 194 w 200"/>
                <a:gd name="T13" fmla="*/ 0 h 18"/>
                <a:gd name="T14" fmla="*/ 6 w 200"/>
                <a:gd name="T15" fmla="*/ 0 h 18"/>
                <a:gd name="T16" fmla="*/ 3 w 200"/>
                <a:gd name="T17" fmla="*/ 3 h 18"/>
                <a:gd name="T18" fmla="*/ 0 w 200"/>
                <a:gd name="T19" fmla="*/ 6 h 18"/>
                <a:gd name="T20" fmla="*/ 0 w 200"/>
                <a:gd name="T21" fmla="*/ 12 h 18"/>
                <a:gd name="T22" fmla="*/ 3 w 200"/>
                <a:gd name="T23" fmla="*/ 15 h 18"/>
                <a:gd name="T24" fmla="*/ 6 w 200"/>
                <a:gd name="T25" fmla="*/ 18 h 18"/>
                <a:gd name="T26" fmla="*/ 9 w 200"/>
                <a:gd name="T27" fmla="*/ 18 h 18"/>
                <a:gd name="T28" fmla="*/ 191 w 200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8"/>
                <a:gd name="T47" fmla="*/ 200 w 20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8">
                  <a:moveTo>
                    <a:pt x="191" y="18"/>
                  </a:moveTo>
                  <a:lnTo>
                    <a:pt x="194" y="18"/>
                  </a:lnTo>
                  <a:lnTo>
                    <a:pt x="197" y="15"/>
                  </a:lnTo>
                  <a:lnTo>
                    <a:pt x="200" y="12"/>
                  </a:lnTo>
                  <a:lnTo>
                    <a:pt x="200" y="6"/>
                  </a:lnTo>
                  <a:lnTo>
                    <a:pt x="197" y="3"/>
                  </a:lnTo>
                  <a:lnTo>
                    <a:pt x="19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122"/>
            <p:cNvSpPr>
              <a:spLocks/>
            </p:cNvSpPr>
            <p:nvPr/>
          </p:nvSpPr>
          <p:spPr bwMode="auto">
            <a:xfrm>
              <a:off x="3851" y="1843"/>
              <a:ext cx="18" cy="263"/>
            </a:xfrm>
            <a:custGeom>
              <a:avLst/>
              <a:gdLst>
                <a:gd name="T0" fmla="*/ 18 w 18"/>
                <a:gd name="T1" fmla="*/ 9 h 263"/>
                <a:gd name="T2" fmla="*/ 18 w 18"/>
                <a:gd name="T3" fmla="*/ 6 h 263"/>
                <a:gd name="T4" fmla="*/ 15 w 18"/>
                <a:gd name="T5" fmla="*/ 3 h 263"/>
                <a:gd name="T6" fmla="*/ 12 w 18"/>
                <a:gd name="T7" fmla="*/ 0 h 263"/>
                <a:gd name="T8" fmla="*/ 6 w 18"/>
                <a:gd name="T9" fmla="*/ 0 h 263"/>
                <a:gd name="T10" fmla="*/ 3 w 18"/>
                <a:gd name="T11" fmla="*/ 3 h 263"/>
                <a:gd name="T12" fmla="*/ 0 w 18"/>
                <a:gd name="T13" fmla="*/ 6 h 263"/>
                <a:gd name="T14" fmla="*/ 0 w 18"/>
                <a:gd name="T15" fmla="*/ 257 h 263"/>
                <a:gd name="T16" fmla="*/ 3 w 18"/>
                <a:gd name="T17" fmla="*/ 260 h 263"/>
                <a:gd name="T18" fmla="*/ 6 w 18"/>
                <a:gd name="T19" fmla="*/ 263 h 263"/>
                <a:gd name="T20" fmla="*/ 12 w 18"/>
                <a:gd name="T21" fmla="*/ 263 h 263"/>
                <a:gd name="T22" fmla="*/ 15 w 18"/>
                <a:gd name="T23" fmla="*/ 260 h 263"/>
                <a:gd name="T24" fmla="*/ 18 w 18"/>
                <a:gd name="T25" fmla="*/ 257 h 263"/>
                <a:gd name="T26" fmla="*/ 18 w 18"/>
                <a:gd name="T27" fmla="*/ 254 h 263"/>
                <a:gd name="T28" fmla="*/ 18 w 18"/>
                <a:gd name="T29" fmla="*/ 9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63"/>
                <a:gd name="T47" fmla="*/ 18 w 18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63">
                  <a:moveTo>
                    <a:pt x="18" y="9"/>
                  </a:move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57"/>
                  </a:lnTo>
                  <a:lnTo>
                    <a:pt x="3" y="260"/>
                  </a:lnTo>
                  <a:lnTo>
                    <a:pt x="6" y="263"/>
                  </a:lnTo>
                  <a:lnTo>
                    <a:pt x="12" y="263"/>
                  </a:lnTo>
                  <a:lnTo>
                    <a:pt x="15" y="260"/>
                  </a:lnTo>
                  <a:lnTo>
                    <a:pt x="18" y="257"/>
                  </a:lnTo>
                  <a:lnTo>
                    <a:pt x="18" y="25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123"/>
            <p:cNvSpPr>
              <a:spLocks/>
            </p:cNvSpPr>
            <p:nvPr/>
          </p:nvSpPr>
          <p:spPr bwMode="auto">
            <a:xfrm>
              <a:off x="4137" y="1939"/>
              <a:ext cx="78" cy="79"/>
            </a:xfrm>
            <a:custGeom>
              <a:avLst/>
              <a:gdLst>
                <a:gd name="T0" fmla="*/ 2 w 78"/>
                <a:gd name="T1" fmla="*/ 54 h 79"/>
                <a:gd name="T2" fmla="*/ 6 w 78"/>
                <a:gd name="T3" fmla="*/ 63 h 79"/>
                <a:gd name="T4" fmla="*/ 8 w 78"/>
                <a:gd name="T5" fmla="*/ 64 h 79"/>
                <a:gd name="T6" fmla="*/ 17 w 78"/>
                <a:gd name="T7" fmla="*/ 73 h 79"/>
                <a:gd name="T8" fmla="*/ 20 w 78"/>
                <a:gd name="T9" fmla="*/ 76 h 79"/>
                <a:gd name="T10" fmla="*/ 26 w 78"/>
                <a:gd name="T11" fmla="*/ 78 h 79"/>
                <a:gd name="T12" fmla="*/ 45 w 78"/>
                <a:gd name="T13" fmla="*/ 78 h 79"/>
                <a:gd name="T14" fmla="*/ 52 w 78"/>
                <a:gd name="T15" fmla="*/ 78 h 79"/>
                <a:gd name="T16" fmla="*/ 61 w 78"/>
                <a:gd name="T17" fmla="*/ 73 h 79"/>
                <a:gd name="T18" fmla="*/ 61 w 78"/>
                <a:gd name="T19" fmla="*/ 73 h 79"/>
                <a:gd name="T20" fmla="*/ 70 w 78"/>
                <a:gd name="T21" fmla="*/ 64 h 79"/>
                <a:gd name="T22" fmla="*/ 67 w 78"/>
                <a:gd name="T23" fmla="*/ 66 h 79"/>
                <a:gd name="T24" fmla="*/ 76 w 78"/>
                <a:gd name="T25" fmla="*/ 55 h 79"/>
                <a:gd name="T26" fmla="*/ 78 w 78"/>
                <a:gd name="T27" fmla="*/ 45 h 79"/>
                <a:gd name="T28" fmla="*/ 78 w 78"/>
                <a:gd name="T29" fmla="*/ 27 h 79"/>
                <a:gd name="T30" fmla="*/ 75 w 78"/>
                <a:gd name="T31" fmla="*/ 23 h 79"/>
                <a:gd name="T32" fmla="*/ 72 w 78"/>
                <a:gd name="T33" fmla="*/ 18 h 79"/>
                <a:gd name="T34" fmla="*/ 60 w 78"/>
                <a:gd name="T35" fmla="*/ 6 h 79"/>
                <a:gd name="T36" fmla="*/ 55 w 78"/>
                <a:gd name="T37" fmla="*/ 3 h 79"/>
                <a:gd name="T38" fmla="*/ 51 w 78"/>
                <a:gd name="T39" fmla="*/ 0 h 79"/>
                <a:gd name="T40" fmla="*/ 24 w 78"/>
                <a:gd name="T41" fmla="*/ 2 h 79"/>
                <a:gd name="T42" fmla="*/ 12 w 78"/>
                <a:gd name="T43" fmla="*/ 11 h 79"/>
                <a:gd name="T44" fmla="*/ 5 w 78"/>
                <a:gd name="T45" fmla="*/ 18 h 79"/>
                <a:gd name="T46" fmla="*/ 3 w 78"/>
                <a:gd name="T47" fmla="*/ 21 h 79"/>
                <a:gd name="T48" fmla="*/ 0 w 78"/>
                <a:gd name="T49" fmla="*/ 27 h 79"/>
                <a:gd name="T50" fmla="*/ 18 w 78"/>
                <a:gd name="T51" fmla="*/ 33 h 79"/>
                <a:gd name="T52" fmla="*/ 21 w 78"/>
                <a:gd name="T53" fmla="*/ 27 h 79"/>
                <a:gd name="T54" fmla="*/ 23 w 78"/>
                <a:gd name="T55" fmla="*/ 24 h 79"/>
                <a:gd name="T56" fmla="*/ 26 w 78"/>
                <a:gd name="T57" fmla="*/ 21 h 79"/>
                <a:gd name="T58" fmla="*/ 32 w 78"/>
                <a:gd name="T59" fmla="*/ 20 h 79"/>
                <a:gd name="T60" fmla="*/ 45 w 78"/>
                <a:gd name="T61" fmla="*/ 18 h 79"/>
                <a:gd name="T62" fmla="*/ 49 w 78"/>
                <a:gd name="T63" fmla="*/ 21 h 79"/>
                <a:gd name="T64" fmla="*/ 54 w 78"/>
                <a:gd name="T65" fmla="*/ 24 h 79"/>
                <a:gd name="T66" fmla="*/ 54 w 78"/>
                <a:gd name="T67" fmla="*/ 24 h 79"/>
                <a:gd name="T68" fmla="*/ 57 w 78"/>
                <a:gd name="T69" fmla="*/ 29 h 79"/>
                <a:gd name="T70" fmla="*/ 60 w 78"/>
                <a:gd name="T71" fmla="*/ 33 h 79"/>
                <a:gd name="T72" fmla="*/ 64 w 78"/>
                <a:gd name="T73" fmla="*/ 35 h 79"/>
                <a:gd name="T74" fmla="*/ 58 w 78"/>
                <a:gd name="T75" fmla="*/ 48 h 79"/>
                <a:gd name="T76" fmla="*/ 60 w 78"/>
                <a:gd name="T77" fmla="*/ 51 h 79"/>
                <a:gd name="T78" fmla="*/ 54 w 78"/>
                <a:gd name="T79" fmla="*/ 57 h 79"/>
                <a:gd name="T80" fmla="*/ 57 w 78"/>
                <a:gd name="T81" fmla="*/ 54 h 79"/>
                <a:gd name="T82" fmla="*/ 47 w 78"/>
                <a:gd name="T83" fmla="*/ 63 h 79"/>
                <a:gd name="T84" fmla="*/ 48 w 78"/>
                <a:gd name="T85" fmla="*/ 60 h 79"/>
                <a:gd name="T86" fmla="*/ 38 w 78"/>
                <a:gd name="T87" fmla="*/ 61 h 79"/>
                <a:gd name="T88" fmla="*/ 38 w 78"/>
                <a:gd name="T89" fmla="*/ 61 h 79"/>
                <a:gd name="T90" fmla="*/ 30 w 78"/>
                <a:gd name="T91" fmla="*/ 60 h 79"/>
                <a:gd name="T92" fmla="*/ 30 w 78"/>
                <a:gd name="T93" fmla="*/ 63 h 79"/>
                <a:gd name="T94" fmla="*/ 21 w 78"/>
                <a:gd name="T95" fmla="*/ 54 h 79"/>
                <a:gd name="T96" fmla="*/ 23 w 78"/>
                <a:gd name="T97" fmla="*/ 55 h 79"/>
                <a:gd name="T98" fmla="*/ 21 w 78"/>
                <a:gd name="T99" fmla="*/ 52 h 79"/>
                <a:gd name="T100" fmla="*/ 18 w 78"/>
                <a:gd name="T101" fmla="*/ 46 h 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9"/>
                <a:gd name="T155" fmla="*/ 78 w 78"/>
                <a:gd name="T156" fmla="*/ 79 h 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9">
                  <a:moveTo>
                    <a:pt x="0" y="40"/>
                  </a:moveTo>
                  <a:lnTo>
                    <a:pt x="0" y="52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8" y="64"/>
                  </a:lnTo>
                  <a:lnTo>
                    <a:pt x="11" y="69"/>
                  </a:lnTo>
                  <a:lnTo>
                    <a:pt x="15" y="72"/>
                  </a:lnTo>
                  <a:lnTo>
                    <a:pt x="17" y="73"/>
                  </a:lnTo>
                  <a:lnTo>
                    <a:pt x="15" y="70"/>
                  </a:lnTo>
                  <a:lnTo>
                    <a:pt x="12" y="69"/>
                  </a:lnTo>
                  <a:lnTo>
                    <a:pt x="20" y="76"/>
                  </a:lnTo>
                  <a:lnTo>
                    <a:pt x="23" y="76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7" y="79"/>
                  </a:lnTo>
                  <a:lnTo>
                    <a:pt x="35" y="79"/>
                  </a:lnTo>
                  <a:lnTo>
                    <a:pt x="45" y="78"/>
                  </a:lnTo>
                  <a:lnTo>
                    <a:pt x="44" y="79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4" y="78"/>
                  </a:lnTo>
                  <a:lnTo>
                    <a:pt x="55" y="76"/>
                  </a:lnTo>
                  <a:lnTo>
                    <a:pt x="61" y="73"/>
                  </a:lnTo>
                  <a:lnTo>
                    <a:pt x="64" y="69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7" y="69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72" y="63"/>
                  </a:lnTo>
                  <a:lnTo>
                    <a:pt x="75" y="57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78" y="45"/>
                  </a:lnTo>
                  <a:lnTo>
                    <a:pt x="76" y="46"/>
                  </a:lnTo>
                  <a:lnTo>
                    <a:pt x="78" y="36"/>
                  </a:lnTo>
                  <a:lnTo>
                    <a:pt x="78" y="27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5" y="23"/>
                  </a:lnTo>
                  <a:lnTo>
                    <a:pt x="72" y="17"/>
                  </a:lnTo>
                  <a:lnTo>
                    <a:pt x="67" y="14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7" y="6"/>
                  </a:lnTo>
                  <a:lnTo>
                    <a:pt x="5" y="18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18" y="40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3" y="24"/>
                  </a:lnTo>
                  <a:lnTo>
                    <a:pt x="27" y="21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3" y="18"/>
                  </a:lnTo>
                  <a:lnTo>
                    <a:pt x="39" y="18"/>
                  </a:lnTo>
                  <a:lnTo>
                    <a:pt x="45" y="18"/>
                  </a:lnTo>
                  <a:lnTo>
                    <a:pt x="47" y="20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61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3" y="45"/>
                  </a:lnTo>
                  <a:lnTo>
                    <a:pt x="64" y="35"/>
                  </a:lnTo>
                  <a:lnTo>
                    <a:pt x="60" y="39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60" y="51"/>
                  </a:lnTo>
                  <a:lnTo>
                    <a:pt x="61" y="48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2" y="58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47" y="63"/>
                  </a:lnTo>
                  <a:lnTo>
                    <a:pt x="49" y="61"/>
                  </a:lnTo>
                  <a:lnTo>
                    <a:pt x="49" y="58"/>
                  </a:lnTo>
                  <a:lnTo>
                    <a:pt x="48" y="60"/>
                  </a:lnTo>
                  <a:lnTo>
                    <a:pt x="47" y="6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33" y="66"/>
                  </a:lnTo>
                  <a:lnTo>
                    <a:pt x="44" y="64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9" y="58"/>
                  </a:lnTo>
                  <a:lnTo>
                    <a:pt x="26" y="58"/>
                  </a:lnTo>
                  <a:lnTo>
                    <a:pt x="30" y="63"/>
                  </a:lnTo>
                  <a:lnTo>
                    <a:pt x="27" y="58"/>
                  </a:lnTo>
                  <a:lnTo>
                    <a:pt x="23" y="55"/>
                  </a:lnTo>
                  <a:lnTo>
                    <a:pt x="21" y="54"/>
                  </a:lnTo>
                  <a:lnTo>
                    <a:pt x="23" y="57"/>
                  </a:lnTo>
                  <a:lnTo>
                    <a:pt x="26" y="58"/>
                  </a:lnTo>
                  <a:lnTo>
                    <a:pt x="23" y="55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18" y="46"/>
                  </a:lnTo>
                  <a:lnTo>
                    <a:pt x="18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124"/>
            <p:cNvSpPr>
              <a:spLocks/>
            </p:cNvSpPr>
            <p:nvPr/>
          </p:nvSpPr>
          <p:spPr bwMode="auto">
            <a:xfrm>
              <a:off x="3564" y="1193"/>
              <a:ext cx="296" cy="18"/>
            </a:xfrm>
            <a:custGeom>
              <a:avLst/>
              <a:gdLst>
                <a:gd name="T0" fmla="*/ 287 w 296"/>
                <a:gd name="T1" fmla="*/ 18 h 18"/>
                <a:gd name="T2" fmla="*/ 290 w 296"/>
                <a:gd name="T3" fmla="*/ 18 h 18"/>
                <a:gd name="T4" fmla="*/ 293 w 296"/>
                <a:gd name="T5" fmla="*/ 15 h 18"/>
                <a:gd name="T6" fmla="*/ 296 w 296"/>
                <a:gd name="T7" fmla="*/ 12 h 18"/>
                <a:gd name="T8" fmla="*/ 296 w 296"/>
                <a:gd name="T9" fmla="*/ 6 h 18"/>
                <a:gd name="T10" fmla="*/ 293 w 296"/>
                <a:gd name="T11" fmla="*/ 3 h 18"/>
                <a:gd name="T12" fmla="*/ 290 w 296"/>
                <a:gd name="T13" fmla="*/ 0 h 18"/>
                <a:gd name="T14" fmla="*/ 6 w 296"/>
                <a:gd name="T15" fmla="*/ 0 h 18"/>
                <a:gd name="T16" fmla="*/ 3 w 296"/>
                <a:gd name="T17" fmla="*/ 3 h 18"/>
                <a:gd name="T18" fmla="*/ 0 w 296"/>
                <a:gd name="T19" fmla="*/ 6 h 18"/>
                <a:gd name="T20" fmla="*/ 0 w 296"/>
                <a:gd name="T21" fmla="*/ 12 h 18"/>
                <a:gd name="T22" fmla="*/ 3 w 296"/>
                <a:gd name="T23" fmla="*/ 15 h 18"/>
                <a:gd name="T24" fmla="*/ 6 w 296"/>
                <a:gd name="T25" fmla="*/ 18 h 18"/>
                <a:gd name="T26" fmla="*/ 9 w 296"/>
                <a:gd name="T27" fmla="*/ 18 h 18"/>
                <a:gd name="T28" fmla="*/ 287 w 296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6"/>
                <a:gd name="T46" fmla="*/ 0 h 18"/>
                <a:gd name="T47" fmla="*/ 296 w 296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6" h="18">
                  <a:moveTo>
                    <a:pt x="287" y="18"/>
                  </a:moveTo>
                  <a:lnTo>
                    <a:pt x="290" y="18"/>
                  </a:lnTo>
                  <a:lnTo>
                    <a:pt x="293" y="15"/>
                  </a:lnTo>
                  <a:lnTo>
                    <a:pt x="296" y="12"/>
                  </a:lnTo>
                  <a:lnTo>
                    <a:pt x="296" y="6"/>
                  </a:lnTo>
                  <a:lnTo>
                    <a:pt x="293" y="3"/>
                  </a:lnTo>
                  <a:lnTo>
                    <a:pt x="290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28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125"/>
            <p:cNvSpPr>
              <a:spLocks/>
            </p:cNvSpPr>
            <p:nvPr/>
          </p:nvSpPr>
          <p:spPr bwMode="auto">
            <a:xfrm>
              <a:off x="3564" y="1193"/>
              <a:ext cx="18" cy="715"/>
            </a:xfrm>
            <a:custGeom>
              <a:avLst/>
              <a:gdLst>
                <a:gd name="T0" fmla="*/ 18 w 18"/>
                <a:gd name="T1" fmla="*/ 9 h 715"/>
                <a:gd name="T2" fmla="*/ 18 w 18"/>
                <a:gd name="T3" fmla="*/ 6 h 715"/>
                <a:gd name="T4" fmla="*/ 15 w 18"/>
                <a:gd name="T5" fmla="*/ 3 h 715"/>
                <a:gd name="T6" fmla="*/ 12 w 18"/>
                <a:gd name="T7" fmla="*/ 0 h 715"/>
                <a:gd name="T8" fmla="*/ 6 w 18"/>
                <a:gd name="T9" fmla="*/ 0 h 715"/>
                <a:gd name="T10" fmla="*/ 3 w 18"/>
                <a:gd name="T11" fmla="*/ 3 h 715"/>
                <a:gd name="T12" fmla="*/ 0 w 18"/>
                <a:gd name="T13" fmla="*/ 6 h 715"/>
                <a:gd name="T14" fmla="*/ 0 w 18"/>
                <a:gd name="T15" fmla="*/ 709 h 715"/>
                <a:gd name="T16" fmla="*/ 3 w 18"/>
                <a:gd name="T17" fmla="*/ 712 h 715"/>
                <a:gd name="T18" fmla="*/ 6 w 18"/>
                <a:gd name="T19" fmla="*/ 715 h 715"/>
                <a:gd name="T20" fmla="*/ 12 w 18"/>
                <a:gd name="T21" fmla="*/ 715 h 715"/>
                <a:gd name="T22" fmla="*/ 15 w 18"/>
                <a:gd name="T23" fmla="*/ 712 h 715"/>
                <a:gd name="T24" fmla="*/ 18 w 18"/>
                <a:gd name="T25" fmla="*/ 709 h 715"/>
                <a:gd name="T26" fmla="*/ 18 w 18"/>
                <a:gd name="T27" fmla="*/ 706 h 715"/>
                <a:gd name="T28" fmla="*/ 18 w 18"/>
                <a:gd name="T29" fmla="*/ 9 h 7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715"/>
                <a:gd name="T47" fmla="*/ 18 w 18"/>
                <a:gd name="T48" fmla="*/ 715 h 7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715">
                  <a:moveTo>
                    <a:pt x="18" y="9"/>
                  </a:moveTo>
                  <a:lnTo>
                    <a:pt x="18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709"/>
                  </a:lnTo>
                  <a:lnTo>
                    <a:pt x="3" y="712"/>
                  </a:lnTo>
                  <a:lnTo>
                    <a:pt x="6" y="715"/>
                  </a:lnTo>
                  <a:lnTo>
                    <a:pt x="12" y="715"/>
                  </a:lnTo>
                  <a:lnTo>
                    <a:pt x="15" y="712"/>
                  </a:lnTo>
                  <a:lnTo>
                    <a:pt x="18" y="709"/>
                  </a:lnTo>
                  <a:lnTo>
                    <a:pt x="18" y="70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126"/>
            <p:cNvSpPr>
              <a:spLocks/>
            </p:cNvSpPr>
            <p:nvPr/>
          </p:nvSpPr>
          <p:spPr bwMode="auto">
            <a:xfrm>
              <a:off x="3564" y="1890"/>
              <a:ext cx="296" cy="18"/>
            </a:xfrm>
            <a:custGeom>
              <a:avLst/>
              <a:gdLst>
                <a:gd name="T0" fmla="*/ 9 w 296"/>
                <a:gd name="T1" fmla="*/ 0 h 18"/>
                <a:gd name="T2" fmla="*/ 6 w 296"/>
                <a:gd name="T3" fmla="*/ 0 h 18"/>
                <a:gd name="T4" fmla="*/ 3 w 296"/>
                <a:gd name="T5" fmla="*/ 3 h 18"/>
                <a:gd name="T6" fmla="*/ 0 w 296"/>
                <a:gd name="T7" fmla="*/ 6 h 18"/>
                <a:gd name="T8" fmla="*/ 0 w 296"/>
                <a:gd name="T9" fmla="*/ 12 h 18"/>
                <a:gd name="T10" fmla="*/ 3 w 296"/>
                <a:gd name="T11" fmla="*/ 15 h 18"/>
                <a:gd name="T12" fmla="*/ 6 w 296"/>
                <a:gd name="T13" fmla="*/ 18 h 18"/>
                <a:gd name="T14" fmla="*/ 290 w 296"/>
                <a:gd name="T15" fmla="*/ 18 h 18"/>
                <a:gd name="T16" fmla="*/ 293 w 296"/>
                <a:gd name="T17" fmla="*/ 15 h 18"/>
                <a:gd name="T18" fmla="*/ 296 w 296"/>
                <a:gd name="T19" fmla="*/ 12 h 18"/>
                <a:gd name="T20" fmla="*/ 296 w 296"/>
                <a:gd name="T21" fmla="*/ 6 h 18"/>
                <a:gd name="T22" fmla="*/ 293 w 296"/>
                <a:gd name="T23" fmla="*/ 3 h 18"/>
                <a:gd name="T24" fmla="*/ 290 w 296"/>
                <a:gd name="T25" fmla="*/ 0 h 18"/>
                <a:gd name="T26" fmla="*/ 287 w 296"/>
                <a:gd name="T27" fmla="*/ 0 h 18"/>
                <a:gd name="T28" fmla="*/ 9 w 296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6"/>
                <a:gd name="T46" fmla="*/ 0 h 18"/>
                <a:gd name="T47" fmla="*/ 296 w 296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6" h="18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290" y="18"/>
                  </a:lnTo>
                  <a:lnTo>
                    <a:pt x="293" y="15"/>
                  </a:lnTo>
                  <a:lnTo>
                    <a:pt x="296" y="12"/>
                  </a:lnTo>
                  <a:lnTo>
                    <a:pt x="296" y="6"/>
                  </a:lnTo>
                  <a:lnTo>
                    <a:pt x="293" y="3"/>
                  </a:lnTo>
                  <a:lnTo>
                    <a:pt x="290" y="0"/>
                  </a:lnTo>
                  <a:lnTo>
                    <a:pt x="28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Oval 127"/>
            <p:cNvSpPr>
              <a:spLocks noChangeArrowheads="1"/>
            </p:cNvSpPr>
            <p:nvPr/>
          </p:nvSpPr>
          <p:spPr bwMode="auto">
            <a:xfrm>
              <a:off x="3543" y="1513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128"/>
            <p:cNvSpPr>
              <a:spLocks/>
            </p:cNvSpPr>
            <p:nvPr/>
          </p:nvSpPr>
          <p:spPr bwMode="auto">
            <a:xfrm>
              <a:off x="3534" y="1504"/>
              <a:ext cx="72" cy="71"/>
            </a:xfrm>
            <a:custGeom>
              <a:avLst/>
              <a:gdLst>
                <a:gd name="T0" fmla="*/ 2 w 72"/>
                <a:gd name="T1" fmla="*/ 47 h 71"/>
                <a:gd name="T2" fmla="*/ 3 w 72"/>
                <a:gd name="T3" fmla="*/ 52 h 71"/>
                <a:gd name="T4" fmla="*/ 9 w 72"/>
                <a:gd name="T5" fmla="*/ 58 h 71"/>
                <a:gd name="T6" fmla="*/ 20 w 72"/>
                <a:gd name="T7" fmla="*/ 68 h 71"/>
                <a:gd name="T8" fmla="*/ 24 w 72"/>
                <a:gd name="T9" fmla="*/ 71 h 71"/>
                <a:gd name="T10" fmla="*/ 45 w 72"/>
                <a:gd name="T11" fmla="*/ 64 h 71"/>
                <a:gd name="T12" fmla="*/ 48 w 72"/>
                <a:gd name="T13" fmla="*/ 70 h 71"/>
                <a:gd name="T14" fmla="*/ 52 w 72"/>
                <a:gd name="T15" fmla="*/ 68 h 71"/>
                <a:gd name="T16" fmla="*/ 61 w 72"/>
                <a:gd name="T17" fmla="*/ 59 h 71"/>
                <a:gd name="T18" fmla="*/ 64 w 72"/>
                <a:gd name="T19" fmla="*/ 56 h 71"/>
                <a:gd name="T20" fmla="*/ 67 w 72"/>
                <a:gd name="T21" fmla="*/ 53 h 71"/>
                <a:gd name="T22" fmla="*/ 67 w 72"/>
                <a:gd name="T23" fmla="*/ 53 h 71"/>
                <a:gd name="T24" fmla="*/ 69 w 72"/>
                <a:gd name="T25" fmla="*/ 41 h 71"/>
                <a:gd name="T26" fmla="*/ 72 w 72"/>
                <a:gd name="T27" fmla="*/ 31 h 71"/>
                <a:gd name="T28" fmla="*/ 70 w 72"/>
                <a:gd name="T29" fmla="*/ 21 h 71"/>
                <a:gd name="T30" fmla="*/ 57 w 72"/>
                <a:gd name="T31" fmla="*/ 6 h 71"/>
                <a:gd name="T32" fmla="*/ 54 w 72"/>
                <a:gd name="T33" fmla="*/ 4 h 71"/>
                <a:gd name="T34" fmla="*/ 54 w 72"/>
                <a:gd name="T35" fmla="*/ 4 h 71"/>
                <a:gd name="T36" fmla="*/ 24 w 72"/>
                <a:gd name="T37" fmla="*/ 0 h 71"/>
                <a:gd name="T38" fmla="*/ 20 w 72"/>
                <a:gd name="T39" fmla="*/ 3 h 71"/>
                <a:gd name="T40" fmla="*/ 11 w 72"/>
                <a:gd name="T41" fmla="*/ 9 h 71"/>
                <a:gd name="T42" fmla="*/ 6 w 72"/>
                <a:gd name="T43" fmla="*/ 15 h 71"/>
                <a:gd name="T44" fmla="*/ 2 w 72"/>
                <a:gd name="T45" fmla="*/ 21 h 71"/>
                <a:gd name="T46" fmla="*/ 0 w 72"/>
                <a:gd name="T47" fmla="*/ 36 h 71"/>
                <a:gd name="T48" fmla="*/ 20 w 72"/>
                <a:gd name="T49" fmla="*/ 28 h 71"/>
                <a:gd name="T50" fmla="*/ 21 w 72"/>
                <a:gd name="T51" fmla="*/ 24 h 71"/>
                <a:gd name="T52" fmla="*/ 23 w 72"/>
                <a:gd name="T53" fmla="*/ 22 h 71"/>
                <a:gd name="T54" fmla="*/ 24 w 72"/>
                <a:gd name="T55" fmla="*/ 21 h 71"/>
                <a:gd name="T56" fmla="*/ 29 w 72"/>
                <a:gd name="T57" fmla="*/ 19 h 71"/>
                <a:gd name="T58" fmla="*/ 40 w 72"/>
                <a:gd name="T59" fmla="*/ 18 h 71"/>
                <a:gd name="T60" fmla="*/ 42 w 72"/>
                <a:gd name="T61" fmla="*/ 18 h 71"/>
                <a:gd name="T62" fmla="*/ 46 w 72"/>
                <a:gd name="T63" fmla="*/ 19 h 71"/>
                <a:gd name="T64" fmla="*/ 51 w 72"/>
                <a:gd name="T65" fmla="*/ 25 h 71"/>
                <a:gd name="T66" fmla="*/ 54 w 72"/>
                <a:gd name="T67" fmla="*/ 30 h 71"/>
                <a:gd name="T68" fmla="*/ 64 w 72"/>
                <a:gd name="T69" fmla="*/ 27 h 71"/>
                <a:gd name="T70" fmla="*/ 52 w 72"/>
                <a:gd name="T71" fmla="*/ 41 h 71"/>
                <a:gd name="T72" fmla="*/ 51 w 72"/>
                <a:gd name="T73" fmla="*/ 46 h 71"/>
                <a:gd name="T74" fmla="*/ 54 w 72"/>
                <a:gd name="T75" fmla="*/ 43 h 71"/>
                <a:gd name="T76" fmla="*/ 51 w 72"/>
                <a:gd name="T77" fmla="*/ 46 h 71"/>
                <a:gd name="T78" fmla="*/ 48 w 72"/>
                <a:gd name="T79" fmla="*/ 49 h 71"/>
                <a:gd name="T80" fmla="*/ 42 w 72"/>
                <a:gd name="T81" fmla="*/ 55 h 71"/>
                <a:gd name="T82" fmla="*/ 30 w 72"/>
                <a:gd name="T83" fmla="*/ 56 h 71"/>
                <a:gd name="T84" fmla="*/ 37 w 72"/>
                <a:gd name="T85" fmla="*/ 53 h 71"/>
                <a:gd name="T86" fmla="*/ 27 w 72"/>
                <a:gd name="T87" fmla="*/ 52 h 71"/>
                <a:gd name="T88" fmla="*/ 21 w 72"/>
                <a:gd name="T89" fmla="*/ 46 h 71"/>
                <a:gd name="T90" fmla="*/ 21 w 72"/>
                <a:gd name="T91" fmla="*/ 46 h 71"/>
                <a:gd name="T92" fmla="*/ 20 w 72"/>
                <a:gd name="T93" fmla="*/ 41 h 71"/>
                <a:gd name="T94" fmla="*/ 0 w 72"/>
                <a:gd name="T95" fmla="*/ 36 h 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71"/>
                <a:gd name="T146" fmla="*/ 72 w 72"/>
                <a:gd name="T147" fmla="*/ 71 h 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71">
                  <a:moveTo>
                    <a:pt x="0" y="36"/>
                  </a:moveTo>
                  <a:lnTo>
                    <a:pt x="0" y="46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6" y="5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1" y="70"/>
                  </a:lnTo>
                  <a:lnTo>
                    <a:pt x="23" y="70"/>
                  </a:lnTo>
                  <a:lnTo>
                    <a:pt x="24" y="71"/>
                  </a:lnTo>
                  <a:lnTo>
                    <a:pt x="32" y="71"/>
                  </a:lnTo>
                  <a:lnTo>
                    <a:pt x="30" y="70"/>
                  </a:lnTo>
                  <a:lnTo>
                    <a:pt x="45" y="64"/>
                  </a:lnTo>
                  <a:lnTo>
                    <a:pt x="42" y="68"/>
                  </a:lnTo>
                  <a:lnTo>
                    <a:pt x="46" y="71"/>
                  </a:lnTo>
                  <a:lnTo>
                    <a:pt x="48" y="70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2" y="68"/>
                  </a:lnTo>
                  <a:lnTo>
                    <a:pt x="54" y="67"/>
                  </a:lnTo>
                  <a:lnTo>
                    <a:pt x="58" y="64"/>
                  </a:lnTo>
                  <a:lnTo>
                    <a:pt x="61" y="59"/>
                  </a:lnTo>
                  <a:lnTo>
                    <a:pt x="57" y="64"/>
                  </a:lnTo>
                  <a:lnTo>
                    <a:pt x="61" y="61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64" y="58"/>
                  </a:lnTo>
                  <a:lnTo>
                    <a:pt x="67" y="53"/>
                  </a:lnTo>
                  <a:lnTo>
                    <a:pt x="69" y="52"/>
                  </a:lnTo>
                  <a:lnTo>
                    <a:pt x="66" y="53"/>
                  </a:lnTo>
                  <a:lnTo>
                    <a:pt x="67" y="53"/>
                  </a:lnTo>
                  <a:lnTo>
                    <a:pt x="70" y="47"/>
                  </a:lnTo>
                  <a:lnTo>
                    <a:pt x="72" y="46"/>
                  </a:lnTo>
                  <a:lnTo>
                    <a:pt x="69" y="41"/>
                  </a:lnTo>
                  <a:lnTo>
                    <a:pt x="64" y="44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24"/>
                  </a:lnTo>
                  <a:lnTo>
                    <a:pt x="70" y="22"/>
                  </a:lnTo>
                  <a:lnTo>
                    <a:pt x="70" y="21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57" y="6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6" y="21"/>
                  </a:lnTo>
                  <a:lnTo>
                    <a:pt x="48" y="22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4" y="37"/>
                  </a:lnTo>
                  <a:lnTo>
                    <a:pt x="58" y="41"/>
                  </a:lnTo>
                  <a:lnTo>
                    <a:pt x="64" y="27"/>
                  </a:lnTo>
                  <a:lnTo>
                    <a:pt x="57" y="30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5" y="41"/>
                  </a:lnTo>
                  <a:lnTo>
                    <a:pt x="54" y="41"/>
                  </a:lnTo>
                  <a:lnTo>
                    <a:pt x="51" y="46"/>
                  </a:lnTo>
                  <a:lnTo>
                    <a:pt x="49" y="47"/>
                  </a:lnTo>
                  <a:lnTo>
                    <a:pt x="52" y="46"/>
                  </a:lnTo>
                  <a:lnTo>
                    <a:pt x="54" y="43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1" y="46"/>
                  </a:lnTo>
                  <a:lnTo>
                    <a:pt x="43" y="53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6" y="50"/>
                  </a:lnTo>
                  <a:lnTo>
                    <a:pt x="42" y="53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30" y="56"/>
                  </a:lnTo>
                  <a:lnTo>
                    <a:pt x="27" y="64"/>
                  </a:lnTo>
                  <a:lnTo>
                    <a:pt x="42" y="58"/>
                  </a:lnTo>
                  <a:lnTo>
                    <a:pt x="37" y="53"/>
                  </a:lnTo>
                  <a:lnTo>
                    <a:pt x="30" y="53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20" y="41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Rectangle 129"/>
            <p:cNvSpPr>
              <a:spLocks noChangeArrowheads="1"/>
            </p:cNvSpPr>
            <p:nvPr/>
          </p:nvSpPr>
          <p:spPr bwMode="auto">
            <a:xfrm>
              <a:off x="2632" y="1447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/>
            </a:p>
          </p:txBody>
        </p:sp>
        <p:sp>
          <p:nvSpPr>
            <p:cNvPr id="25668" name="Freeform 130"/>
            <p:cNvSpPr>
              <a:spLocks/>
            </p:cNvSpPr>
            <p:nvPr/>
          </p:nvSpPr>
          <p:spPr bwMode="auto">
            <a:xfrm>
              <a:off x="2784" y="1025"/>
              <a:ext cx="1076" cy="18"/>
            </a:xfrm>
            <a:custGeom>
              <a:avLst/>
              <a:gdLst>
                <a:gd name="T0" fmla="*/ 1067 w 1076"/>
                <a:gd name="T1" fmla="*/ 18 h 18"/>
                <a:gd name="T2" fmla="*/ 1070 w 1076"/>
                <a:gd name="T3" fmla="*/ 18 h 18"/>
                <a:gd name="T4" fmla="*/ 1073 w 1076"/>
                <a:gd name="T5" fmla="*/ 15 h 18"/>
                <a:gd name="T6" fmla="*/ 1076 w 1076"/>
                <a:gd name="T7" fmla="*/ 12 h 18"/>
                <a:gd name="T8" fmla="*/ 1076 w 1076"/>
                <a:gd name="T9" fmla="*/ 6 h 18"/>
                <a:gd name="T10" fmla="*/ 1073 w 1076"/>
                <a:gd name="T11" fmla="*/ 3 h 18"/>
                <a:gd name="T12" fmla="*/ 1070 w 1076"/>
                <a:gd name="T13" fmla="*/ 0 h 18"/>
                <a:gd name="T14" fmla="*/ 6 w 1076"/>
                <a:gd name="T15" fmla="*/ 0 h 18"/>
                <a:gd name="T16" fmla="*/ 3 w 1076"/>
                <a:gd name="T17" fmla="*/ 3 h 18"/>
                <a:gd name="T18" fmla="*/ 0 w 1076"/>
                <a:gd name="T19" fmla="*/ 6 h 18"/>
                <a:gd name="T20" fmla="*/ 0 w 1076"/>
                <a:gd name="T21" fmla="*/ 12 h 18"/>
                <a:gd name="T22" fmla="*/ 3 w 1076"/>
                <a:gd name="T23" fmla="*/ 15 h 18"/>
                <a:gd name="T24" fmla="*/ 6 w 1076"/>
                <a:gd name="T25" fmla="*/ 18 h 18"/>
                <a:gd name="T26" fmla="*/ 9 w 1076"/>
                <a:gd name="T27" fmla="*/ 18 h 18"/>
                <a:gd name="T28" fmla="*/ 1067 w 1076"/>
                <a:gd name="T29" fmla="*/ 1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76"/>
                <a:gd name="T46" fmla="*/ 0 h 18"/>
                <a:gd name="T47" fmla="*/ 1076 w 1076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76" h="18">
                  <a:moveTo>
                    <a:pt x="1067" y="18"/>
                  </a:moveTo>
                  <a:lnTo>
                    <a:pt x="1070" y="18"/>
                  </a:lnTo>
                  <a:lnTo>
                    <a:pt x="1073" y="15"/>
                  </a:lnTo>
                  <a:lnTo>
                    <a:pt x="1076" y="12"/>
                  </a:lnTo>
                  <a:lnTo>
                    <a:pt x="1076" y="6"/>
                  </a:lnTo>
                  <a:lnTo>
                    <a:pt x="1073" y="3"/>
                  </a:lnTo>
                  <a:lnTo>
                    <a:pt x="1070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06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131"/>
            <p:cNvSpPr>
              <a:spLocks/>
            </p:cNvSpPr>
            <p:nvPr/>
          </p:nvSpPr>
          <p:spPr bwMode="auto">
            <a:xfrm>
              <a:off x="2784" y="1528"/>
              <a:ext cx="770" cy="17"/>
            </a:xfrm>
            <a:custGeom>
              <a:avLst/>
              <a:gdLst>
                <a:gd name="T0" fmla="*/ 761 w 770"/>
                <a:gd name="T1" fmla="*/ 17 h 17"/>
                <a:gd name="T2" fmla="*/ 764 w 770"/>
                <a:gd name="T3" fmla="*/ 17 h 17"/>
                <a:gd name="T4" fmla="*/ 767 w 770"/>
                <a:gd name="T5" fmla="*/ 15 h 17"/>
                <a:gd name="T6" fmla="*/ 770 w 770"/>
                <a:gd name="T7" fmla="*/ 12 h 17"/>
                <a:gd name="T8" fmla="*/ 770 w 770"/>
                <a:gd name="T9" fmla="*/ 6 h 17"/>
                <a:gd name="T10" fmla="*/ 767 w 770"/>
                <a:gd name="T11" fmla="*/ 3 h 17"/>
                <a:gd name="T12" fmla="*/ 764 w 770"/>
                <a:gd name="T13" fmla="*/ 0 h 17"/>
                <a:gd name="T14" fmla="*/ 6 w 770"/>
                <a:gd name="T15" fmla="*/ 0 h 17"/>
                <a:gd name="T16" fmla="*/ 3 w 770"/>
                <a:gd name="T17" fmla="*/ 3 h 17"/>
                <a:gd name="T18" fmla="*/ 0 w 770"/>
                <a:gd name="T19" fmla="*/ 6 h 17"/>
                <a:gd name="T20" fmla="*/ 0 w 770"/>
                <a:gd name="T21" fmla="*/ 12 h 17"/>
                <a:gd name="T22" fmla="*/ 3 w 770"/>
                <a:gd name="T23" fmla="*/ 15 h 17"/>
                <a:gd name="T24" fmla="*/ 6 w 770"/>
                <a:gd name="T25" fmla="*/ 17 h 17"/>
                <a:gd name="T26" fmla="*/ 9 w 770"/>
                <a:gd name="T27" fmla="*/ 17 h 17"/>
                <a:gd name="T28" fmla="*/ 761 w 770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0"/>
                <a:gd name="T46" fmla="*/ 0 h 17"/>
                <a:gd name="T47" fmla="*/ 770 w 77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0" h="17">
                  <a:moveTo>
                    <a:pt x="761" y="17"/>
                  </a:moveTo>
                  <a:lnTo>
                    <a:pt x="764" y="17"/>
                  </a:lnTo>
                  <a:lnTo>
                    <a:pt x="767" y="15"/>
                  </a:lnTo>
                  <a:lnTo>
                    <a:pt x="770" y="12"/>
                  </a:lnTo>
                  <a:lnTo>
                    <a:pt x="770" y="6"/>
                  </a:lnTo>
                  <a:lnTo>
                    <a:pt x="767" y="3"/>
                  </a:lnTo>
                  <a:lnTo>
                    <a:pt x="764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76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132"/>
            <p:cNvSpPr>
              <a:spLocks/>
            </p:cNvSpPr>
            <p:nvPr/>
          </p:nvSpPr>
          <p:spPr bwMode="auto">
            <a:xfrm>
              <a:off x="3508" y="2057"/>
              <a:ext cx="352" cy="18"/>
            </a:xfrm>
            <a:custGeom>
              <a:avLst/>
              <a:gdLst>
                <a:gd name="T0" fmla="*/ 8 w 352"/>
                <a:gd name="T1" fmla="*/ 0 h 18"/>
                <a:gd name="T2" fmla="*/ 6 w 352"/>
                <a:gd name="T3" fmla="*/ 0 h 18"/>
                <a:gd name="T4" fmla="*/ 3 w 352"/>
                <a:gd name="T5" fmla="*/ 3 h 18"/>
                <a:gd name="T6" fmla="*/ 0 w 352"/>
                <a:gd name="T7" fmla="*/ 6 h 18"/>
                <a:gd name="T8" fmla="*/ 0 w 352"/>
                <a:gd name="T9" fmla="*/ 12 h 18"/>
                <a:gd name="T10" fmla="*/ 3 w 352"/>
                <a:gd name="T11" fmla="*/ 15 h 18"/>
                <a:gd name="T12" fmla="*/ 6 w 352"/>
                <a:gd name="T13" fmla="*/ 18 h 18"/>
                <a:gd name="T14" fmla="*/ 346 w 352"/>
                <a:gd name="T15" fmla="*/ 18 h 18"/>
                <a:gd name="T16" fmla="*/ 349 w 352"/>
                <a:gd name="T17" fmla="*/ 15 h 18"/>
                <a:gd name="T18" fmla="*/ 352 w 352"/>
                <a:gd name="T19" fmla="*/ 12 h 18"/>
                <a:gd name="T20" fmla="*/ 352 w 352"/>
                <a:gd name="T21" fmla="*/ 6 h 18"/>
                <a:gd name="T22" fmla="*/ 349 w 352"/>
                <a:gd name="T23" fmla="*/ 3 h 18"/>
                <a:gd name="T24" fmla="*/ 346 w 352"/>
                <a:gd name="T25" fmla="*/ 0 h 18"/>
                <a:gd name="T26" fmla="*/ 343 w 352"/>
                <a:gd name="T27" fmla="*/ 0 h 18"/>
                <a:gd name="T28" fmla="*/ 8 w 352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2"/>
                <a:gd name="T46" fmla="*/ 0 h 18"/>
                <a:gd name="T47" fmla="*/ 352 w 352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2" h="18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346" y="18"/>
                  </a:lnTo>
                  <a:lnTo>
                    <a:pt x="349" y="15"/>
                  </a:lnTo>
                  <a:lnTo>
                    <a:pt x="352" y="12"/>
                  </a:lnTo>
                  <a:lnTo>
                    <a:pt x="352" y="6"/>
                  </a:lnTo>
                  <a:lnTo>
                    <a:pt x="349" y="3"/>
                  </a:lnTo>
                  <a:lnTo>
                    <a:pt x="346" y="0"/>
                  </a:lnTo>
                  <a:lnTo>
                    <a:pt x="34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71" name="Group 133"/>
            <p:cNvGrpSpPr>
              <a:grpSpLocks/>
            </p:cNvGrpSpPr>
            <p:nvPr/>
          </p:nvGrpSpPr>
          <p:grpSpPr bwMode="auto">
            <a:xfrm>
              <a:off x="5464" y="1792"/>
              <a:ext cx="121" cy="182"/>
              <a:chOff x="5464" y="1792"/>
              <a:chExt cx="121" cy="182"/>
            </a:xfrm>
          </p:grpSpPr>
          <p:sp>
            <p:nvSpPr>
              <p:cNvPr id="25680" name="Rectangle 134"/>
              <p:cNvSpPr>
                <a:spLocks noChangeArrowheads="1"/>
              </p:cNvSpPr>
              <p:nvPr/>
            </p:nvSpPr>
            <p:spPr bwMode="auto">
              <a:xfrm>
                <a:off x="5467" y="1792"/>
                <a:ext cx="11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  <a:latin typeface="Swiss 721 SWA" charset="0"/>
                  </a:rPr>
                  <a:t>Q</a:t>
                </a:r>
                <a:endParaRPr lang="en-US" sz="2400"/>
              </a:p>
            </p:txBody>
          </p:sp>
          <p:sp>
            <p:nvSpPr>
              <p:cNvPr id="25681" name="Line 135"/>
              <p:cNvSpPr>
                <a:spLocks noChangeShapeType="1"/>
              </p:cNvSpPr>
              <p:nvPr/>
            </p:nvSpPr>
            <p:spPr bwMode="auto">
              <a:xfrm>
                <a:off x="5464" y="1800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72" name="Group 136"/>
            <p:cNvGrpSpPr>
              <a:grpSpLocks noChangeAspect="1"/>
            </p:cNvGrpSpPr>
            <p:nvPr/>
          </p:nvGrpSpPr>
          <p:grpSpPr bwMode="auto">
            <a:xfrm>
              <a:off x="3224" y="1912"/>
              <a:ext cx="288" cy="288"/>
              <a:chOff x="1968" y="1507"/>
              <a:chExt cx="480" cy="480"/>
            </a:xfrm>
          </p:grpSpPr>
          <p:sp>
            <p:nvSpPr>
              <p:cNvPr id="25678" name="AutoShape 137"/>
              <p:cNvSpPr>
                <a:spLocks noChangeAspect="1" noChangeArrowheads="1"/>
              </p:cNvSpPr>
              <p:nvPr/>
            </p:nvSpPr>
            <p:spPr bwMode="auto">
              <a:xfrm rot="5400000">
                <a:off x="1920" y="1555"/>
                <a:ext cx="480" cy="384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Oval 138"/>
              <p:cNvSpPr>
                <a:spLocks noChangeAspect="1" noChangeArrowheads="1"/>
              </p:cNvSpPr>
              <p:nvPr/>
            </p:nvSpPr>
            <p:spPr bwMode="auto">
              <a:xfrm>
                <a:off x="2352" y="1699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73" name="Line 139"/>
            <p:cNvSpPr>
              <a:spLocks noChangeShapeType="1"/>
            </p:cNvSpPr>
            <p:nvPr/>
          </p:nvSpPr>
          <p:spPr bwMode="auto">
            <a:xfrm flipH="1">
              <a:off x="2952" y="2080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140"/>
            <p:cNvSpPr>
              <a:spLocks noChangeShapeType="1"/>
            </p:cNvSpPr>
            <p:nvPr/>
          </p:nvSpPr>
          <p:spPr bwMode="auto">
            <a:xfrm>
              <a:off x="2960" y="1032"/>
              <a:ext cx="0" cy="10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75" name="Group 141"/>
            <p:cNvGrpSpPr>
              <a:grpSpLocks/>
            </p:cNvGrpSpPr>
            <p:nvPr/>
          </p:nvGrpSpPr>
          <p:grpSpPr bwMode="auto">
            <a:xfrm>
              <a:off x="2920" y="989"/>
              <a:ext cx="72" cy="73"/>
              <a:chOff x="4984" y="1165"/>
              <a:chExt cx="72" cy="73"/>
            </a:xfrm>
          </p:grpSpPr>
          <p:sp>
            <p:nvSpPr>
              <p:cNvPr id="25676" name="Oval 142"/>
              <p:cNvSpPr>
                <a:spLocks noChangeArrowheads="1"/>
              </p:cNvSpPr>
              <p:nvPr/>
            </p:nvSpPr>
            <p:spPr bwMode="auto">
              <a:xfrm>
                <a:off x="4993" y="1174"/>
                <a:ext cx="57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143"/>
              <p:cNvSpPr>
                <a:spLocks/>
              </p:cNvSpPr>
              <p:nvPr/>
            </p:nvSpPr>
            <p:spPr bwMode="auto">
              <a:xfrm>
                <a:off x="4984" y="1165"/>
                <a:ext cx="72" cy="73"/>
              </a:xfrm>
              <a:custGeom>
                <a:avLst/>
                <a:gdLst>
                  <a:gd name="T0" fmla="*/ 2 w 72"/>
                  <a:gd name="T1" fmla="*/ 49 h 73"/>
                  <a:gd name="T2" fmla="*/ 3 w 72"/>
                  <a:gd name="T3" fmla="*/ 54 h 73"/>
                  <a:gd name="T4" fmla="*/ 9 w 72"/>
                  <a:gd name="T5" fmla="*/ 59 h 73"/>
                  <a:gd name="T6" fmla="*/ 20 w 72"/>
                  <a:gd name="T7" fmla="*/ 70 h 73"/>
                  <a:gd name="T8" fmla="*/ 24 w 72"/>
                  <a:gd name="T9" fmla="*/ 73 h 73"/>
                  <a:gd name="T10" fmla="*/ 45 w 72"/>
                  <a:gd name="T11" fmla="*/ 65 h 73"/>
                  <a:gd name="T12" fmla="*/ 48 w 72"/>
                  <a:gd name="T13" fmla="*/ 71 h 73"/>
                  <a:gd name="T14" fmla="*/ 52 w 72"/>
                  <a:gd name="T15" fmla="*/ 70 h 73"/>
                  <a:gd name="T16" fmla="*/ 61 w 72"/>
                  <a:gd name="T17" fmla="*/ 61 h 73"/>
                  <a:gd name="T18" fmla="*/ 64 w 72"/>
                  <a:gd name="T19" fmla="*/ 58 h 73"/>
                  <a:gd name="T20" fmla="*/ 67 w 72"/>
                  <a:gd name="T21" fmla="*/ 55 h 73"/>
                  <a:gd name="T22" fmla="*/ 67 w 72"/>
                  <a:gd name="T23" fmla="*/ 55 h 73"/>
                  <a:gd name="T24" fmla="*/ 69 w 72"/>
                  <a:gd name="T25" fmla="*/ 43 h 73"/>
                  <a:gd name="T26" fmla="*/ 72 w 72"/>
                  <a:gd name="T27" fmla="*/ 33 h 73"/>
                  <a:gd name="T28" fmla="*/ 67 w 72"/>
                  <a:gd name="T29" fmla="*/ 18 h 73"/>
                  <a:gd name="T30" fmla="*/ 67 w 72"/>
                  <a:gd name="T31" fmla="*/ 18 h 73"/>
                  <a:gd name="T32" fmla="*/ 64 w 72"/>
                  <a:gd name="T33" fmla="*/ 15 h 73"/>
                  <a:gd name="T34" fmla="*/ 61 w 72"/>
                  <a:gd name="T35" fmla="*/ 12 h 73"/>
                  <a:gd name="T36" fmla="*/ 52 w 72"/>
                  <a:gd name="T37" fmla="*/ 3 h 73"/>
                  <a:gd name="T38" fmla="*/ 48 w 72"/>
                  <a:gd name="T39" fmla="*/ 2 h 73"/>
                  <a:gd name="T40" fmla="*/ 23 w 72"/>
                  <a:gd name="T41" fmla="*/ 2 h 73"/>
                  <a:gd name="T42" fmla="*/ 18 w 72"/>
                  <a:gd name="T43" fmla="*/ 3 h 73"/>
                  <a:gd name="T44" fmla="*/ 8 w 72"/>
                  <a:gd name="T45" fmla="*/ 13 h 73"/>
                  <a:gd name="T46" fmla="*/ 6 w 72"/>
                  <a:gd name="T47" fmla="*/ 18 h 73"/>
                  <a:gd name="T48" fmla="*/ 0 w 72"/>
                  <a:gd name="T49" fmla="*/ 25 h 73"/>
                  <a:gd name="T50" fmla="*/ 18 w 72"/>
                  <a:gd name="T51" fmla="*/ 31 h 73"/>
                  <a:gd name="T52" fmla="*/ 18 w 72"/>
                  <a:gd name="T53" fmla="*/ 30 h 73"/>
                  <a:gd name="T54" fmla="*/ 20 w 72"/>
                  <a:gd name="T55" fmla="*/ 25 h 73"/>
                  <a:gd name="T56" fmla="*/ 25 w 72"/>
                  <a:gd name="T57" fmla="*/ 21 h 73"/>
                  <a:gd name="T58" fmla="*/ 30 w 72"/>
                  <a:gd name="T59" fmla="*/ 18 h 73"/>
                  <a:gd name="T60" fmla="*/ 42 w 72"/>
                  <a:gd name="T61" fmla="*/ 19 h 73"/>
                  <a:gd name="T62" fmla="*/ 46 w 72"/>
                  <a:gd name="T63" fmla="*/ 21 h 73"/>
                  <a:gd name="T64" fmla="*/ 43 w 72"/>
                  <a:gd name="T65" fmla="*/ 18 h 73"/>
                  <a:gd name="T66" fmla="*/ 46 w 72"/>
                  <a:gd name="T67" fmla="*/ 21 h 73"/>
                  <a:gd name="T68" fmla="*/ 49 w 72"/>
                  <a:gd name="T69" fmla="*/ 24 h 73"/>
                  <a:gd name="T70" fmla="*/ 55 w 72"/>
                  <a:gd name="T71" fmla="*/ 30 h 73"/>
                  <a:gd name="T72" fmla="*/ 54 w 72"/>
                  <a:gd name="T73" fmla="*/ 39 h 73"/>
                  <a:gd name="T74" fmla="*/ 57 w 72"/>
                  <a:gd name="T75" fmla="*/ 31 h 73"/>
                  <a:gd name="T76" fmla="*/ 55 w 72"/>
                  <a:gd name="T77" fmla="*/ 43 h 73"/>
                  <a:gd name="T78" fmla="*/ 49 w 72"/>
                  <a:gd name="T79" fmla="*/ 49 h 73"/>
                  <a:gd name="T80" fmla="*/ 46 w 72"/>
                  <a:gd name="T81" fmla="*/ 52 h 73"/>
                  <a:gd name="T82" fmla="*/ 43 w 72"/>
                  <a:gd name="T83" fmla="*/ 55 h 73"/>
                  <a:gd name="T84" fmla="*/ 46 w 72"/>
                  <a:gd name="T85" fmla="*/ 52 h 73"/>
                  <a:gd name="T86" fmla="*/ 42 w 72"/>
                  <a:gd name="T87" fmla="*/ 54 h 73"/>
                  <a:gd name="T88" fmla="*/ 27 w 72"/>
                  <a:gd name="T89" fmla="*/ 65 h 73"/>
                  <a:gd name="T90" fmla="*/ 30 w 72"/>
                  <a:gd name="T91" fmla="*/ 55 h 73"/>
                  <a:gd name="T92" fmla="*/ 25 w 72"/>
                  <a:gd name="T93" fmla="*/ 52 h 73"/>
                  <a:gd name="T94" fmla="*/ 20 w 72"/>
                  <a:gd name="T95" fmla="*/ 48 h 73"/>
                  <a:gd name="T96" fmla="*/ 18 w 72"/>
                  <a:gd name="T97" fmla="*/ 43 h 73"/>
                  <a:gd name="T98" fmla="*/ 18 w 72"/>
                  <a:gd name="T99" fmla="*/ 42 h 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"/>
                  <a:gd name="T151" fmla="*/ 0 h 73"/>
                  <a:gd name="T152" fmla="*/ 72 w 72"/>
                  <a:gd name="T153" fmla="*/ 73 h 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" h="73">
                    <a:moveTo>
                      <a:pt x="0" y="37"/>
                    </a:moveTo>
                    <a:lnTo>
                      <a:pt x="0" y="48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6" y="55"/>
                    </a:lnTo>
                    <a:lnTo>
                      <a:pt x="3" y="54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6" y="58"/>
                    </a:lnTo>
                    <a:lnTo>
                      <a:pt x="18" y="70"/>
                    </a:lnTo>
                    <a:lnTo>
                      <a:pt x="20" y="70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4" y="73"/>
                    </a:lnTo>
                    <a:lnTo>
                      <a:pt x="31" y="73"/>
                    </a:lnTo>
                    <a:lnTo>
                      <a:pt x="30" y="71"/>
                    </a:lnTo>
                    <a:lnTo>
                      <a:pt x="45" y="65"/>
                    </a:lnTo>
                    <a:lnTo>
                      <a:pt x="42" y="70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2" y="70"/>
                    </a:lnTo>
                    <a:lnTo>
                      <a:pt x="54" y="68"/>
                    </a:lnTo>
                    <a:lnTo>
                      <a:pt x="58" y="65"/>
                    </a:lnTo>
                    <a:lnTo>
                      <a:pt x="61" y="61"/>
                    </a:lnTo>
                    <a:lnTo>
                      <a:pt x="57" y="65"/>
                    </a:lnTo>
                    <a:lnTo>
                      <a:pt x="61" y="62"/>
                    </a:lnTo>
                    <a:lnTo>
                      <a:pt x="64" y="58"/>
                    </a:lnTo>
                    <a:lnTo>
                      <a:pt x="60" y="62"/>
                    </a:lnTo>
                    <a:lnTo>
                      <a:pt x="64" y="59"/>
                    </a:lnTo>
                    <a:lnTo>
                      <a:pt x="67" y="55"/>
                    </a:lnTo>
                    <a:lnTo>
                      <a:pt x="69" y="54"/>
                    </a:lnTo>
                    <a:lnTo>
                      <a:pt x="66" y="55"/>
                    </a:lnTo>
                    <a:lnTo>
                      <a:pt x="67" y="55"/>
                    </a:lnTo>
                    <a:lnTo>
                      <a:pt x="70" y="49"/>
                    </a:lnTo>
                    <a:lnTo>
                      <a:pt x="72" y="48"/>
                    </a:lnTo>
                    <a:lnTo>
                      <a:pt x="69" y="43"/>
                    </a:lnTo>
                    <a:lnTo>
                      <a:pt x="64" y="46"/>
                    </a:lnTo>
                    <a:lnTo>
                      <a:pt x="70" y="31"/>
                    </a:lnTo>
                    <a:lnTo>
                      <a:pt x="72" y="33"/>
                    </a:lnTo>
                    <a:lnTo>
                      <a:pt x="72" y="25"/>
                    </a:lnTo>
                    <a:lnTo>
                      <a:pt x="70" y="24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9" y="19"/>
                    </a:lnTo>
                    <a:lnTo>
                      <a:pt x="67" y="18"/>
                    </a:lnTo>
                    <a:lnTo>
                      <a:pt x="64" y="13"/>
                    </a:lnTo>
                    <a:lnTo>
                      <a:pt x="60" y="10"/>
                    </a:lnTo>
                    <a:lnTo>
                      <a:pt x="64" y="15"/>
                    </a:lnTo>
                    <a:lnTo>
                      <a:pt x="61" y="10"/>
                    </a:lnTo>
                    <a:lnTo>
                      <a:pt x="57" y="7"/>
                    </a:lnTo>
                    <a:lnTo>
                      <a:pt x="61" y="12"/>
                    </a:lnTo>
                    <a:lnTo>
                      <a:pt x="58" y="7"/>
                    </a:lnTo>
                    <a:lnTo>
                      <a:pt x="54" y="4"/>
                    </a:lnTo>
                    <a:lnTo>
                      <a:pt x="52" y="3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6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2" y="24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18" y="37"/>
                    </a:lnTo>
                    <a:lnTo>
                      <a:pt x="18" y="31"/>
                    </a:lnTo>
                    <a:lnTo>
                      <a:pt x="20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6" y="21"/>
                    </a:lnTo>
                    <a:lnTo>
                      <a:pt x="48" y="22"/>
                    </a:lnTo>
                    <a:lnTo>
                      <a:pt x="46" y="19"/>
                    </a:lnTo>
                    <a:lnTo>
                      <a:pt x="43" y="18"/>
                    </a:lnTo>
                    <a:lnTo>
                      <a:pt x="51" y="25"/>
                    </a:lnTo>
                    <a:lnTo>
                      <a:pt x="49" y="22"/>
                    </a:lnTo>
                    <a:lnTo>
                      <a:pt x="46" y="21"/>
                    </a:lnTo>
                    <a:lnTo>
                      <a:pt x="54" y="28"/>
                    </a:lnTo>
                    <a:lnTo>
                      <a:pt x="52" y="25"/>
                    </a:lnTo>
                    <a:lnTo>
                      <a:pt x="49" y="24"/>
                    </a:lnTo>
                    <a:lnTo>
                      <a:pt x="51" y="25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2" y="30"/>
                    </a:lnTo>
                    <a:lnTo>
                      <a:pt x="54" y="31"/>
                    </a:lnTo>
                    <a:lnTo>
                      <a:pt x="54" y="39"/>
                    </a:lnTo>
                    <a:lnTo>
                      <a:pt x="58" y="43"/>
                    </a:lnTo>
                    <a:lnTo>
                      <a:pt x="64" y="28"/>
                    </a:lnTo>
                    <a:lnTo>
                      <a:pt x="57" y="31"/>
                    </a:lnTo>
                    <a:lnTo>
                      <a:pt x="54" y="42"/>
                    </a:lnTo>
                    <a:lnTo>
                      <a:pt x="52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1" y="48"/>
                    </a:lnTo>
                    <a:lnTo>
                      <a:pt x="49" y="49"/>
                    </a:lnTo>
                    <a:lnTo>
                      <a:pt x="52" y="48"/>
                    </a:lnTo>
                    <a:lnTo>
                      <a:pt x="54" y="45"/>
                    </a:lnTo>
                    <a:lnTo>
                      <a:pt x="46" y="52"/>
                    </a:lnTo>
                    <a:lnTo>
                      <a:pt x="49" y="51"/>
                    </a:lnTo>
                    <a:lnTo>
                      <a:pt x="51" y="48"/>
                    </a:lnTo>
                    <a:lnTo>
                      <a:pt x="43" y="55"/>
                    </a:lnTo>
                    <a:lnTo>
                      <a:pt x="46" y="54"/>
                    </a:lnTo>
                    <a:lnTo>
                      <a:pt x="48" y="51"/>
                    </a:lnTo>
                    <a:lnTo>
                      <a:pt x="46" y="52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0" y="55"/>
                    </a:lnTo>
                    <a:lnTo>
                      <a:pt x="30" y="58"/>
                    </a:lnTo>
                    <a:lnTo>
                      <a:pt x="27" y="65"/>
                    </a:lnTo>
                    <a:lnTo>
                      <a:pt x="42" y="59"/>
                    </a:lnTo>
                    <a:lnTo>
                      <a:pt x="37" y="55"/>
                    </a:lnTo>
                    <a:lnTo>
                      <a:pt x="30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23" y="49"/>
                    </a:lnTo>
                    <a:lnTo>
                      <a:pt x="21" y="48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20" y="43"/>
                    </a:lnTo>
                    <a:lnTo>
                      <a:pt x="18" y="42"/>
                    </a:lnTo>
                    <a:lnTo>
                      <a:pt x="18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6" name="Text Box 144"/>
          <p:cNvSpPr txBox="1">
            <a:spLocks noChangeArrowheads="1"/>
          </p:cNvSpPr>
          <p:nvPr/>
        </p:nvSpPr>
        <p:spPr bwMode="auto">
          <a:xfrm>
            <a:off x="5543550" y="11557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</a:t>
            </a:r>
          </a:p>
        </p:txBody>
      </p:sp>
      <p:sp>
        <p:nvSpPr>
          <p:cNvPr id="25607" name="Text Box 145"/>
          <p:cNvSpPr txBox="1">
            <a:spLocks noChangeArrowheads="1"/>
          </p:cNvSpPr>
          <p:nvPr/>
        </p:nvSpPr>
        <p:spPr bwMode="auto">
          <a:xfrm>
            <a:off x="5686425" y="3160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R</a:t>
            </a:r>
          </a:p>
        </p:txBody>
      </p:sp>
      <p:pic>
        <p:nvPicPr>
          <p:cNvPr id="25608" name="Picture 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0"/>
            <a:ext cx="11445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0713" y="1298575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1838" y="3043238"/>
            <a:ext cx="236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7613" y="3805238"/>
            <a:ext cx="35163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51"/>
          <p:cNvSpPr txBox="1">
            <a:spLocks noChangeArrowheads="1"/>
          </p:cNvSpPr>
          <p:nvPr/>
        </p:nvSpPr>
        <p:spPr bwMode="auto">
          <a:xfrm>
            <a:off x="6300788" y="5849938"/>
            <a:ext cx="1865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Function Table</a:t>
            </a:r>
          </a:p>
        </p:txBody>
      </p:sp>
      <p:sp>
        <p:nvSpPr>
          <p:cNvPr id="25613" name="Line 152"/>
          <p:cNvSpPr>
            <a:spLocks noChangeShapeType="1"/>
          </p:cNvSpPr>
          <p:nvPr/>
        </p:nvSpPr>
        <p:spPr bwMode="auto">
          <a:xfrm>
            <a:off x="3309938" y="1793875"/>
            <a:ext cx="2049462" cy="1284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Rectangle 154"/>
          <p:cNvSpPr>
            <a:spLocks noChangeArrowheads="1"/>
          </p:cNvSpPr>
          <p:nvPr/>
        </p:nvSpPr>
        <p:spPr bwMode="auto">
          <a:xfrm>
            <a:off x="5451475" y="4965700"/>
            <a:ext cx="369888" cy="706438"/>
          </a:xfrm>
          <a:prstGeom prst="rect">
            <a:avLst/>
          </a:prstGeom>
          <a:solidFill>
            <a:srgbClr val="FF6600">
              <a:alpha val="3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5"/>
          <p:cNvSpPr>
            <a:spLocks noChangeShapeType="1"/>
          </p:cNvSpPr>
          <p:nvPr/>
        </p:nvSpPr>
        <p:spPr bwMode="auto">
          <a:xfrm>
            <a:off x="5821363" y="5313363"/>
            <a:ext cx="765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5616" name="Picture 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5153025"/>
            <a:ext cx="11445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Line 157"/>
          <p:cNvSpPr>
            <a:spLocks noChangeShapeType="1"/>
          </p:cNvSpPr>
          <p:nvPr/>
        </p:nvSpPr>
        <p:spPr bwMode="auto">
          <a:xfrm>
            <a:off x="1725613" y="5602288"/>
            <a:ext cx="1087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Text Box 158"/>
          <p:cNvSpPr txBox="1">
            <a:spLocks noChangeArrowheads="1"/>
          </p:cNvSpPr>
          <p:nvPr/>
        </p:nvSpPr>
        <p:spPr bwMode="auto">
          <a:xfrm>
            <a:off x="1911350" y="5592763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C = 1</a:t>
            </a:r>
          </a:p>
        </p:txBody>
      </p:sp>
      <p:sp>
        <p:nvSpPr>
          <p:cNvPr id="25619" name="Text Box 160"/>
          <p:cNvSpPr txBox="1">
            <a:spLocks noChangeArrowheads="1"/>
          </p:cNvSpPr>
          <p:nvPr/>
        </p:nvSpPr>
        <p:spPr bwMode="auto">
          <a:xfrm>
            <a:off x="2943225" y="5594350"/>
            <a:ext cx="33480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C = 0:</a:t>
            </a:r>
          </a:p>
          <a:p>
            <a:r>
              <a:rPr lang="en-US" sz="1600" b="1">
                <a:solidFill>
                  <a:srgbClr val="660066"/>
                </a:solidFill>
                <a:latin typeface="Arial" pitchFamily="34" charset="0"/>
              </a:rPr>
              <a:t>Freeze</a:t>
            </a:r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 Output at last value </a:t>
            </a:r>
          </a:p>
          <a:p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entered when C was 1,</a:t>
            </a:r>
          </a:p>
          <a:p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(store it till next time C becomes 1)</a:t>
            </a:r>
          </a:p>
        </p:txBody>
      </p:sp>
      <p:sp>
        <p:nvSpPr>
          <p:cNvPr id="25620" name="Text Box 161"/>
          <p:cNvSpPr txBox="1">
            <a:spLocks noChangeArrowheads="1"/>
          </p:cNvSpPr>
          <p:nvPr/>
        </p:nvSpPr>
        <p:spPr bwMode="auto">
          <a:xfrm>
            <a:off x="0" y="4708525"/>
            <a:ext cx="1768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This latch</a:t>
            </a:r>
          </a:p>
          <a:p>
            <a:r>
              <a:rPr lang="en-US" sz="2000"/>
              <a:t>is </a:t>
            </a:r>
            <a:r>
              <a:rPr lang="en-US" sz="2000" b="1">
                <a:solidFill>
                  <a:srgbClr val="FF0000"/>
                </a:solidFill>
              </a:rPr>
              <a:t>transparent</a:t>
            </a:r>
            <a:r>
              <a:rPr lang="en-US" sz="2000"/>
              <a:t>:</a:t>
            </a:r>
          </a:p>
          <a:p>
            <a:r>
              <a:rPr lang="en-US" sz="2000"/>
              <a:t>With C = 1,</a:t>
            </a:r>
          </a:p>
          <a:p>
            <a:r>
              <a:rPr lang="en-US" sz="2000"/>
              <a:t>Input D is </a:t>
            </a:r>
          </a:p>
          <a:p>
            <a:r>
              <a:rPr lang="en-US" sz="2000">
                <a:latin typeface="Arial" pitchFamily="34" charset="0"/>
              </a:rPr>
              <a:t>‘</a:t>
            </a:r>
            <a:r>
              <a:rPr lang="en-US" sz="2000"/>
              <a:t>connected</a:t>
            </a:r>
            <a:r>
              <a:rPr lang="en-US" sz="2000">
                <a:latin typeface="Arial" pitchFamily="34" charset="0"/>
              </a:rPr>
              <a:t>’</a:t>
            </a:r>
            <a:endParaRPr lang="en-US" sz="2000"/>
          </a:p>
          <a:p>
            <a:r>
              <a:rPr lang="en-US" sz="2000"/>
              <a:t>to output Q</a:t>
            </a:r>
          </a:p>
        </p:txBody>
      </p:sp>
      <p:sp>
        <p:nvSpPr>
          <p:cNvPr id="25621" name="Line 162"/>
          <p:cNvSpPr>
            <a:spLocks noChangeShapeType="1"/>
          </p:cNvSpPr>
          <p:nvPr/>
        </p:nvSpPr>
        <p:spPr bwMode="auto">
          <a:xfrm flipH="1">
            <a:off x="7535863" y="3994150"/>
            <a:ext cx="728662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Text Box 163"/>
          <p:cNvSpPr txBox="1">
            <a:spLocks noChangeArrowheads="1"/>
          </p:cNvSpPr>
          <p:nvPr/>
        </p:nvSpPr>
        <p:spPr bwMode="auto">
          <a:xfrm>
            <a:off x="7016750" y="3382963"/>
            <a:ext cx="2127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>
                <a:latin typeface="Arial" pitchFamily="34" charset="0"/>
              </a:rPr>
              <a:t>To get ‘no change’:</a:t>
            </a:r>
          </a:p>
          <a:p>
            <a:r>
              <a:rPr lang="en-US" sz="1500" b="1">
                <a:solidFill>
                  <a:srgbClr val="FF0000"/>
                </a:solidFill>
                <a:latin typeface="Arial" pitchFamily="34" charset="0"/>
              </a:rPr>
              <a:t>block the clock pulse</a:t>
            </a:r>
          </a:p>
        </p:txBody>
      </p:sp>
      <p:sp>
        <p:nvSpPr>
          <p:cNvPr id="25623" name="Rectangle 164"/>
          <p:cNvSpPr>
            <a:spLocks noChangeArrowheads="1"/>
          </p:cNvSpPr>
          <p:nvPr/>
        </p:nvSpPr>
        <p:spPr bwMode="auto">
          <a:xfrm>
            <a:off x="4735513" y="1200150"/>
            <a:ext cx="3611562" cy="2176463"/>
          </a:xfrm>
          <a:prstGeom prst="rect">
            <a:avLst/>
          </a:prstGeom>
          <a:solidFill>
            <a:schemeClr val="accent1">
              <a:alpha val="1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165"/>
          <p:cNvSpPr>
            <a:spLocks noChangeShapeType="1"/>
          </p:cNvSpPr>
          <p:nvPr/>
        </p:nvSpPr>
        <p:spPr bwMode="auto">
          <a:xfrm flipV="1">
            <a:off x="6319838" y="463550"/>
            <a:ext cx="13081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FD6781E6-FA39-4AAA-AF5B-4F6D63163A9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Flip-Flops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7030A0"/>
                </a:solidFill>
              </a:rPr>
              <a:t>latch</a:t>
            </a:r>
            <a:r>
              <a:rPr lang="en-US" smtClean="0"/>
              <a:t> timing problem</a:t>
            </a:r>
          </a:p>
          <a:p>
            <a:r>
              <a:rPr lang="en-US" smtClean="0"/>
              <a:t>Solution: Flip-Flop</a:t>
            </a:r>
          </a:p>
          <a:p>
            <a:pPr lvl="1"/>
            <a:r>
              <a:rPr lang="en-US" smtClean="0"/>
              <a:t>Master-slave </a:t>
            </a:r>
            <a:r>
              <a:rPr lang="en-US" smtClean="0">
                <a:solidFill>
                  <a:srgbClr val="C00000"/>
                </a:solidFill>
              </a:rPr>
              <a:t>flip-flop</a:t>
            </a:r>
          </a:p>
          <a:p>
            <a:pPr lvl="1"/>
            <a:r>
              <a:rPr lang="en-US" smtClean="0"/>
              <a:t>Edge-triggered </a:t>
            </a:r>
            <a:r>
              <a:rPr lang="en-US" smtClean="0">
                <a:solidFill>
                  <a:srgbClr val="C00000"/>
                </a:solidFill>
              </a:rPr>
              <a:t>flip-flop</a:t>
            </a:r>
          </a:p>
          <a:p>
            <a:r>
              <a:rPr lang="en-US" smtClean="0"/>
              <a:t>Standard symbols for storage elements</a:t>
            </a:r>
          </a:p>
          <a:p>
            <a:r>
              <a:rPr lang="en-US" smtClean="0"/>
              <a:t>Direct inputs to flip-flops</a:t>
            </a:r>
          </a:p>
          <a:p>
            <a:r>
              <a:rPr lang="en-US" smtClean="0"/>
              <a:t>Flip-flop timing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BAE840C5-7CD8-48F5-9B6B-8B5DD2522C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2850"/>
            <a:ext cx="9144000" cy="56451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Consider the following circuit: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75000"/>
              </a:lnSpc>
            </a:pPr>
            <a:r>
              <a:rPr lang="en-US" sz="2400" smtClean="0">
                <a:solidFill>
                  <a:srgbClr val="CC0000"/>
                </a:solidFill>
              </a:rPr>
              <a:t>Transparent</a:t>
            </a:r>
            <a:r>
              <a:rPr lang="en-US" sz="2400" smtClean="0"/>
              <a:t> latch 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400" smtClean="0"/>
              <a:t>	is problematic!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Suppose that initially Y = 0.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As long as C = 1, the value of Y keeps changing!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Changes occur based on the delay in the Y-to-Y loop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2400" smtClean="0">
                <a:solidFill>
                  <a:srgbClr val="6600CC"/>
                </a:solidFill>
              </a:rPr>
              <a:t>t</a:t>
            </a:r>
            <a:r>
              <a:rPr lang="en-US" sz="2400" baseline="-25000" smtClean="0">
                <a:solidFill>
                  <a:srgbClr val="6600CC"/>
                </a:solidFill>
              </a:rPr>
              <a:t>Y-Y</a:t>
            </a:r>
            <a:r>
              <a:rPr lang="en-US" sz="2400" smtClean="0"/>
              <a:t> &lt; </a:t>
            </a:r>
            <a:r>
              <a:rPr lang="en-US" sz="2400" smtClean="0">
                <a:solidFill>
                  <a:srgbClr val="CC0000"/>
                </a:solidFill>
              </a:rPr>
              <a:t>t</a:t>
            </a:r>
            <a:r>
              <a:rPr lang="en-US" sz="2400" baseline="-25000" smtClean="0">
                <a:solidFill>
                  <a:srgbClr val="CC0000"/>
                </a:solidFill>
              </a:rPr>
              <a:t>CW</a:t>
            </a:r>
            <a:r>
              <a:rPr lang="en-US" sz="2400" baseline="-25000" smtClean="0"/>
              <a:t> </a:t>
            </a:r>
            <a:r>
              <a:rPr lang="en-US" sz="2400" smtClean="0"/>
              <a:t>this causes unwanted </a:t>
            </a:r>
            <a:r>
              <a:rPr lang="en-US" sz="2400" smtClean="0">
                <a:solidFill>
                  <a:srgbClr val="FF0000"/>
                </a:solidFill>
              </a:rPr>
              <a:t>multiple state changes</a:t>
            </a:r>
            <a:r>
              <a:rPr lang="en-US" sz="2400" smtClean="0"/>
              <a:t> to occur during one clock pulse- </a:t>
            </a:r>
            <a:r>
              <a:rPr lang="en-US" sz="2400" smtClean="0">
                <a:solidFill>
                  <a:srgbClr val="C00000"/>
                </a:solidFill>
              </a:rPr>
              <a:t>unacceptable</a:t>
            </a:r>
            <a:r>
              <a:rPr lang="en-US" sz="2400" smtClean="0"/>
              <a:t>! </a:t>
            </a:r>
          </a:p>
          <a:p>
            <a:pPr>
              <a:lnSpc>
                <a:spcPct val="80000"/>
              </a:lnSpc>
            </a:pPr>
            <a:r>
              <a:rPr lang="en-US" sz="2400" u="sng" smtClean="0"/>
              <a:t>Desired behavior</a:t>
            </a:r>
            <a:r>
              <a:rPr lang="en-US" sz="2400" smtClean="0"/>
              <a:t>: Y changes </a:t>
            </a:r>
            <a:r>
              <a:rPr lang="en-US" sz="2400" u="sng" smtClean="0"/>
              <a:t>only once</a:t>
            </a:r>
            <a:r>
              <a:rPr lang="en-US" sz="2400" smtClean="0"/>
              <a:t> per clock pulse,               i.e. one state transition per clock pulse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969963" y="3005138"/>
            <a:ext cx="5934075" cy="1085850"/>
            <a:chOff x="478" y="2684"/>
            <a:chExt cx="3738" cy="684"/>
          </a:xfrm>
        </p:grpSpPr>
        <p:grpSp>
          <p:nvGrpSpPr>
            <p:cNvPr id="27667" name="Group 5"/>
            <p:cNvGrpSpPr>
              <a:grpSpLocks/>
            </p:cNvGrpSpPr>
            <p:nvPr/>
          </p:nvGrpSpPr>
          <p:grpSpPr bwMode="auto">
            <a:xfrm>
              <a:off x="1085" y="2816"/>
              <a:ext cx="3131" cy="184"/>
              <a:chOff x="1085" y="2816"/>
              <a:chExt cx="3131" cy="184"/>
            </a:xfrm>
          </p:grpSpPr>
          <p:sp>
            <p:nvSpPr>
              <p:cNvPr id="27680" name="Line 6"/>
              <p:cNvSpPr>
                <a:spLocks noChangeShapeType="1"/>
              </p:cNvSpPr>
              <p:nvPr/>
            </p:nvSpPr>
            <p:spPr bwMode="auto">
              <a:xfrm>
                <a:off x="1085" y="2992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Line 7"/>
              <p:cNvSpPr>
                <a:spLocks noChangeShapeType="1"/>
              </p:cNvSpPr>
              <p:nvPr/>
            </p:nvSpPr>
            <p:spPr bwMode="auto">
              <a:xfrm flipV="1">
                <a:off x="1957" y="2824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Line 8"/>
              <p:cNvSpPr>
                <a:spLocks noChangeShapeType="1"/>
              </p:cNvSpPr>
              <p:nvPr/>
            </p:nvSpPr>
            <p:spPr bwMode="auto">
              <a:xfrm>
                <a:off x="2013" y="2816"/>
                <a:ext cx="12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9"/>
              <p:cNvSpPr>
                <a:spLocks noChangeShapeType="1"/>
              </p:cNvSpPr>
              <p:nvPr/>
            </p:nvSpPr>
            <p:spPr bwMode="auto">
              <a:xfrm>
                <a:off x="3254" y="2816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10"/>
              <p:cNvSpPr>
                <a:spLocks noChangeShapeType="1"/>
              </p:cNvSpPr>
              <p:nvPr/>
            </p:nvSpPr>
            <p:spPr bwMode="auto">
              <a:xfrm>
                <a:off x="3246" y="3000"/>
                <a:ext cx="97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8" name="Text Box 11"/>
            <p:cNvSpPr txBox="1">
              <a:spLocks noChangeArrowheads="1"/>
            </p:cNvSpPr>
            <p:nvPr/>
          </p:nvSpPr>
          <p:spPr bwMode="auto">
            <a:xfrm>
              <a:off x="478" y="2684"/>
              <a:ext cx="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Clock</a:t>
              </a:r>
            </a:p>
          </p:txBody>
        </p:sp>
        <p:sp>
          <p:nvSpPr>
            <p:cNvPr id="27669" name="Text Box 12"/>
            <p:cNvSpPr txBox="1">
              <a:spLocks noChangeArrowheads="1"/>
            </p:cNvSpPr>
            <p:nvPr/>
          </p:nvSpPr>
          <p:spPr bwMode="auto">
            <a:xfrm>
              <a:off x="872" y="3003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Y</a:t>
              </a:r>
            </a:p>
          </p:txBody>
        </p:sp>
        <p:grpSp>
          <p:nvGrpSpPr>
            <p:cNvPr id="27670" name="Group 13"/>
            <p:cNvGrpSpPr>
              <a:grpSpLocks/>
            </p:cNvGrpSpPr>
            <p:nvPr/>
          </p:nvGrpSpPr>
          <p:grpSpPr bwMode="auto">
            <a:xfrm>
              <a:off x="1172" y="3119"/>
              <a:ext cx="2924" cy="205"/>
              <a:chOff x="1172" y="3119"/>
              <a:chExt cx="2924" cy="205"/>
            </a:xfrm>
          </p:grpSpPr>
          <p:sp>
            <p:nvSpPr>
              <p:cNvPr id="27671" name="Line 14"/>
              <p:cNvSpPr>
                <a:spLocks noChangeShapeType="1"/>
              </p:cNvSpPr>
              <p:nvPr/>
            </p:nvSpPr>
            <p:spPr bwMode="auto">
              <a:xfrm>
                <a:off x="1172" y="3316"/>
                <a:ext cx="9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Line 15"/>
              <p:cNvSpPr>
                <a:spLocks noChangeShapeType="1"/>
              </p:cNvSpPr>
              <p:nvPr/>
            </p:nvSpPr>
            <p:spPr bwMode="auto">
              <a:xfrm flipV="1">
                <a:off x="2125" y="3123"/>
                <a:ext cx="0" cy="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Line 16"/>
              <p:cNvSpPr>
                <a:spLocks noChangeShapeType="1"/>
              </p:cNvSpPr>
              <p:nvPr/>
            </p:nvSpPr>
            <p:spPr bwMode="auto">
              <a:xfrm>
                <a:off x="2128" y="3132"/>
                <a:ext cx="3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17"/>
              <p:cNvSpPr>
                <a:spLocks noChangeShapeType="1"/>
              </p:cNvSpPr>
              <p:nvPr/>
            </p:nvSpPr>
            <p:spPr bwMode="auto">
              <a:xfrm>
                <a:off x="2480" y="3124"/>
                <a:ext cx="0" cy="1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Line 18"/>
              <p:cNvSpPr>
                <a:spLocks noChangeShapeType="1"/>
              </p:cNvSpPr>
              <p:nvPr/>
            </p:nvSpPr>
            <p:spPr bwMode="auto">
              <a:xfrm>
                <a:off x="2480" y="3307"/>
                <a:ext cx="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Line 19"/>
              <p:cNvSpPr>
                <a:spLocks noChangeShapeType="1"/>
              </p:cNvSpPr>
              <p:nvPr/>
            </p:nvSpPr>
            <p:spPr bwMode="auto">
              <a:xfrm>
                <a:off x="2824" y="3129"/>
                <a:ext cx="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0"/>
              <p:cNvSpPr>
                <a:spLocks noChangeShapeType="1"/>
              </p:cNvSpPr>
              <p:nvPr/>
            </p:nvSpPr>
            <p:spPr bwMode="auto">
              <a:xfrm>
                <a:off x="2816" y="3119"/>
                <a:ext cx="0" cy="1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Line 21"/>
              <p:cNvSpPr>
                <a:spLocks noChangeShapeType="1"/>
              </p:cNvSpPr>
              <p:nvPr/>
            </p:nvSpPr>
            <p:spPr bwMode="auto">
              <a:xfrm>
                <a:off x="3144" y="3131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Line 22"/>
              <p:cNvSpPr>
                <a:spLocks noChangeShapeType="1"/>
              </p:cNvSpPr>
              <p:nvPr/>
            </p:nvSpPr>
            <p:spPr bwMode="auto">
              <a:xfrm>
                <a:off x="3144" y="3315"/>
                <a:ext cx="9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53" name="Rectangle 4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  <a:noFill/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Transparent Latch as a Storage Element:</a:t>
            </a:r>
            <a:b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Timing Problem of the transparent Latch </a:t>
            </a:r>
          </a:p>
        </p:txBody>
      </p:sp>
      <p:sp>
        <p:nvSpPr>
          <p:cNvPr id="27654" name="Line 48"/>
          <p:cNvSpPr>
            <a:spLocks noChangeShapeType="1"/>
          </p:cNvSpPr>
          <p:nvPr/>
        </p:nvSpPr>
        <p:spPr bwMode="auto">
          <a:xfrm>
            <a:off x="3565525" y="3600450"/>
            <a:ext cx="566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55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338" y="1292225"/>
            <a:ext cx="338613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Freeform 50"/>
          <p:cNvSpPr>
            <a:spLocks/>
          </p:cNvSpPr>
          <p:nvPr/>
        </p:nvSpPr>
        <p:spPr bwMode="auto">
          <a:xfrm>
            <a:off x="5200650" y="1384300"/>
            <a:ext cx="2433638" cy="352425"/>
          </a:xfrm>
          <a:custGeom>
            <a:avLst/>
            <a:gdLst>
              <a:gd name="T0" fmla="*/ 2147483647 w 1533"/>
              <a:gd name="T1" fmla="*/ 2147483647 h 222"/>
              <a:gd name="T2" fmla="*/ 2147483647 w 1533"/>
              <a:gd name="T3" fmla="*/ 2147483647 h 222"/>
              <a:gd name="T4" fmla="*/ 2147483647 w 1533"/>
              <a:gd name="T5" fmla="*/ 2147483647 h 222"/>
              <a:gd name="T6" fmla="*/ 2147483647 w 1533"/>
              <a:gd name="T7" fmla="*/ 2147483647 h 222"/>
              <a:gd name="T8" fmla="*/ 2147483647 w 1533"/>
              <a:gd name="T9" fmla="*/ 2147483647 h 222"/>
              <a:gd name="T10" fmla="*/ 2147483647 w 1533"/>
              <a:gd name="T11" fmla="*/ 2147483647 h 222"/>
              <a:gd name="T12" fmla="*/ 2147483647 w 1533"/>
              <a:gd name="T13" fmla="*/ 2147483647 h 222"/>
              <a:gd name="T14" fmla="*/ 2147483647 w 1533"/>
              <a:gd name="T15" fmla="*/ 2147483647 h 222"/>
              <a:gd name="T16" fmla="*/ 2147483647 w 1533"/>
              <a:gd name="T17" fmla="*/ 2147483647 h 222"/>
              <a:gd name="T18" fmla="*/ 2147483647 w 1533"/>
              <a:gd name="T19" fmla="*/ 2147483647 h 222"/>
              <a:gd name="T20" fmla="*/ 2147483647 w 15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3"/>
              <a:gd name="T34" fmla="*/ 0 h 222"/>
              <a:gd name="T35" fmla="*/ 1533 w 15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3" h="222">
                <a:moveTo>
                  <a:pt x="1521" y="222"/>
                </a:moveTo>
                <a:cubicBezTo>
                  <a:pt x="1527" y="165"/>
                  <a:pt x="1533" y="109"/>
                  <a:pt x="1521" y="76"/>
                </a:cubicBezTo>
                <a:cubicBezTo>
                  <a:pt x="1509" y="43"/>
                  <a:pt x="1511" y="37"/>
                  <a:pt x="1448" y="25"/>
                </a:cubicBezTo>
                <a:cubicBezTo>
                  <a:pt x="1385" y="13"/>
                  <a:pt x="1255" y="6"/>
                  <a:pt x="1142" y="3"/>
                </a:cubicBezTo>
                <a:cubicBezTo>
                  <a:pt x="1029" y="0"/>
                  <a:pt x="902" y="9"/>
                  <a:pt x="770" y="10"/>
                </a:cubicBezTo>
                <a:cubicBezTo>
                  <a:pt x="638" y="11"/>
                  <a:pt x="462" y="6"/>
                  <a:pt x="347" y="10"/>
                </a:cubicBezTo>
                <a:cubicBezTo>
                  <a:pt x="232" y="14"/>
                  <a:pt x="125" y="5"/>
                  <a:pt x="78" y="32"/>
                </a:cubicBezTo>
                <a:cubicBezTo>
                  <a:pt x="31" y="59"/>
                  <a:pt x="0" y="147"/>
                  <a:pt x="63" y="171"/>
                </a:cubicBezTo>
                <a:cubicBezTo>
                  <a:pt x="126" y="195"/>
                  <a:pt x="314" y="176"/>
                  <a:pt x="457" y="178"/>
                </a:cubicBezTo>
                <a:cubicBezTo>
                  <a:pt x="600" y="180"/>
                  <a:pt x="785" y="183"/>
                  <a:pt x="923" y="185"/>
                </a:cubicBezTo>
                <a:cubicBezTo>
                  <a:pt x="1061" y="187"/>
                  <a:pt x="1227" y="192"/>
                  <a:pt x="1288" y="193"/>
                </a:cubicBezTo>
              </a:path>
            </a:pathLst>
          </a:custGeom>
          <a:noFill/>
          <a:ln w="28575">
            <a:solidFill>
              <a:srgbClr val="6600CC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51"/>
          <p:cNvSpPr>
            <a:spLocks noChangeShapeType="1"/>
          </p:cNvSpPr>
          <p:nvPr/>
        </p:nvSpPr>
        <p:spPr bwMode="auto">
          <a:xfrm flipV="1">
            <a:off x="7616825" y="1689100"/>
            <a:ext cx="0" cy="1397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53"/>
          <p:cNvSpPr txBox="1">
            <a:spLocks noChangeArrowheads="1"/>
          </p:cNvSpPr>
          <p:nvPr/>
        </p:nvSpPr>
        <p:spPr bwMode="auto">
          <a:xfrm>
            <a:off x="5834063" y="136525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6600CC"/>
                </a:solidFill>
              </a:rPr>
              <a:t>t </a:t>
            </a:r>
            <a:r>
              <a:rPr lang="en-US" sz="2000" b="1" baseline="-25000">
                <a:solidFill>
                  <a:srgbClr val="6600CC"/>
                </a:solidFill>
              </a:rPr>
              <a:t>Y-Y</a:t>
            </a:r>
          </a:p>
        </p:txBody>
      </p:sp>
      <p:sp>
        <p:nvSpPr>
          <p:cNvPr id="27659" name="Text Box 54"/>
          <p:cNvSpPr txBox="1">
            <a:spLocks noChangeArrowheads="1"/>
          </p:cNvSpPr>
          <p:nvPr/>
        </p:nvSpPr>
        <p:spPr bwMode="auto">
          <a:xfrm>
            <a:off x="3648075" y="32781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6600CC"/>
                </a:solidFill>
              </a:rPr>
              <a:t>t </a:t>
            </a:r>
            <a:r>
              <a:rPr lang="en-US" sz="2000" b="1" baseline="-25000">
                <a:solidFill>
                  <a:srgbClr val="6600CC"/>
                </a:solidFill>
              </a:rPr>
              <a:t>Y-Y</a:t>
            </a:r>
          </a:p>
        </p:txBody>
      </p:sp>
      <p:sp>
        <p:nvSpPr>
          <p:cNvPr id="27660" name="Text Box 56"/>
          <p:cNvSpPr txBox="1">
            <a:spLocks noChangeArrowheads="1"/>
          </p:cNvSpPr>
          <p:nvPr/>
        </p:nvSpPr>
        <p:spPr bwMode="auto">
          <a:xfrm>
            <a:off x="3275013" y="2614613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Clock Pulse Width</a:t>
            </a:r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 flipV="1">
            <a:off x="4826000" y="1920875"/>
            <a:ext cx="798513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Text Box 58"/>
          <p:cNvSpPr txBox="1">
            <a:spLocks noChangeArrowheads="1"/>
          </p:cNvSpPr>
          <p:nvPr/>
        </p:nvSpPr>
        <p:spPr bwMode="auto">
          <a:xfrm>
            <a:off x="3230563" y="1770063"/>
            <a:ext cx="1955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Represents</a:t>
            </a:r>
          </a:p>
          <a:p>
            <a:r>
              <a:rPr lang="en-US" sz="1800"/>
              <a:t>The Combinational</a:t>
            </a:r>
          </a:p>
          <a:p>
            <a:r>
              <a:rPr lang="en-US" sz="1800"/>
              <a:t>Circuit part</a:t>
            </a:r>
          </a:p>
        </p:txBody>
      </p:sp>
      <p:sp>
        <p:nvSpPr>
          <p:cNvPr id="27663" name="Text Box 59"/>
          <p:cNvSpPr txBox="1">
            <a:spLocks noChangeArrowheads="1"/>
          </p:cNvSpPr>
          <p:nvPr/>
        </p:nvSpPr>
        <p:spPr bwMode="auto">
          <a:xfrm>
            <a:off x="2859088" y="2787650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t</a:t>
            </a:r>
            <a:r>
              <a:rPr lang="en-US" sz="2000" b="1" baseline="-25000">
                <a:solidFill>
                  <a:srgbClr val="CC0000"/>
                </a:solidFill>
              </a:rPr>
              <a:t>CW</a:t>
            </a:r>
          </a:p>
        </p:txBody>
      </p:sp>
      <p:sp>
        <p:nvSpPr>
          <p:cNvPr id="27664" name="Text Box 60"/>
          <p:cNvSpPr txBox="1">
            <a:spLocks noChangeArrowheads="1"/>
          </p:cNvSpPr>
          <p:nvPr/>
        </p:nvSpPr>
        <p:spPr bwMode="auto">
          <a:xfrm>
            <a:off x="6724650" y="3565525"/>
            <a:ext cx="2419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The latch was supposed </a:t>
            </a:r>
          </a:p>
          <a:p>
            <a:r>
              <a:rPr lang="en-US" sz="1800"/>
              <a:t>to </a:t>
            </a:r>
            <a:r>
              <a:rPr lang="en-US" sz="1800">
                <a:solidFill>
                  <a:srgbClr val="CC0000"/>
                </a:solidFill>
              </a:rPr>
              <a:t>isolate </a:t>
            </a:r>
            <a:r>
              <a:rPr lang="en-US" sz="1800"/>
              <a:t>outputs of </a:t>
            </a:r>
          </a:p>
          <a:p>
            <a:r>
              <a:rPr lang="en-US" sz="1800"/>
              <a:t>Combinational circuit </a:t>
            </a:r>
          </a:p>
          <a:p>
            <a:r>
              <a:rPr lang="en-US" sz="1800"/>
              <a:t>from its inputs</a:t>
            </a:r>
          </a:p>
        </p:txBody>
      </p:sp>
      <p:sp>
        <p:nvSpPr>
          <p:cNvPr id="27665" name="Line 10"/>
          <p:cNvSpPr>
            <a:spLocks noChangeShapeType="1"/>
          </p:cNvSpPr>
          <p:nvPr/>
        </p:nvSpPr>
        <p:spPr bwMode="auto">
          <a:xfrm>
            <a:off x="3306763" y="32146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7666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3302000" y="3060700"/>
            <a:ext cx="2044700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C4CB3A4B-E3F9-4DD7-8493-499C061B242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Two approaches:</a:t>
            </a:r>
          </a:p>
          <a:p>
            <a:pPr lvl="1">
              <a:defRPr/>
            </a:pP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Break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the closed path from Y to Y within the storage element into 2 successive (mutually exclusive) steps in time:</a:t>
            </a:r>
          </a:p>
          <a:p>
            <a:pPr lvl="1">
              <a:buFontTx/>
              <a:buNone/>
              <a:defRPr/>
            </a:pP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           - 1. </a:t>
            </a:r>
            <a:r>
              <a:rPr lang="en-US" sz="2600" b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Sense the change in the input D (then stop)</a:t>
            </a:r>
          </a:p>
          <a:p>
            <a:pPr lvl="1">
              <a:buFontTx/>
              <a:buNone/>
              <a:defRPr/>
            </a:pPr>
            <a:r>
              <a:rPr lang="en-US" sz="2600" b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   - </a:t>
            </a: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b="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Apply that change to the output Y (then stop)</a:t>
            </a:r>
            <a:endParaRPr lang="en-US" sz="2600" b="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 This uses a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master-slave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(Pulse Triggered) flip-flop</a:t>
            </a:r>
          </a:p>
          <a:p>
            <a:pPr lvl="1"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Use 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edge-triggered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flip-flop:</a:t>
            </a:r>
          </a:p>
          <a:p>
            <a:pPr lvl="1">
              <a:buFontTx/>
              <a:buNone/>
              <a:defRPr/>
            </a:pPr>
            <a:r>
              <a:rPr lang="en-US" sz="2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Change in D is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sensed and applied </a:t>
            </a:r>
            <a:r>
              <a:rPr lang="en-US" sz="2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the Q output in      one go at the clock pulse edge (+ </a:t>
            </a:r>
            <a:r>
              <a:rPr lang="en-US" sz="2400" b="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ive</a:t>
            </a:r>
            <a:r>
              <a:rPr lang="en-US" sz="2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or – </a:t>
            </a:r>
            <a:r>
              <a:rPr lang="en-US" sz="2400" b="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ive</a:t>
            </a:r>
            <a:r>
              <a:rPr lang="en-US" sz="2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Tx/>
              <a:buNone/>
              <a:defRPr/>
            </a:pPr>
            <a:r>
              <a:rPr lang="en-US" sz="2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This is similar to effectively having a 0 width of the clock  pulse which solves the problem  </a:t>
            </a:r>
          </a:p>
          <a:p>
            <a:pPr lvl="1">
              <a:buFontTx/>
              <a:buNone/>
              <a:defRPr/>
            </a:pPr>
            <a:endParaRPr lang="en-US" sz="2400" b="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>
          <a:xfrm>
            <a:off x="301625" y="206375"/>
            <a:ext cx="9144000" cy="777875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Solving the Latch Timing Problem</a:t>
            </a:r>
            <a:b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Flip flops instead of latches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9A2932E0-0366-4DA3-B701-1B7099C8438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2850"/>
            <a:ext cx="9144000" cy="56451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Consists of two clocked</a:t>
            </a:r>
            <a:br>
              <a:rPr lang="en-US" sz="2400" b="0" dirty="0" smtClean="0"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S-R latches in series</a:t>
            </a:r>
            <a:br>
              <a:rPr lang="en-US" sz="2400" b="0" dirty="0" smtClean="0"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with the clock to the </a:t>
            </a:r>
            <a:br>
              <a:rPr lang="en-US" sz="2400" b="0" dirty="0" smtClean="0"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second latch inverted</a:t>
            </a:r>
          </a:p>
          <a:p>
            <a:pPr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C = 1: - Master is </a:t>
            </a: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             - Slave is blocked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  Only “</a:t>
            </a:r>
            <a:r>
              <a:rPr lang="en-US" sz="2400" b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input is sensed” by master for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pulse duration</a:t>
            </a:r>
            <a:r>
              <a:rPr lang="en-US" sz="2400" b="0" u="sng" dirty="0" smtClean="0">
                <a:uFill>
                  <a:solidFill>
                    <a:schemeClr val="bg1"/>
                  </a:solidFill>
                </a:u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pulse-triggered)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while output is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unchanged by slave</a:t>
            </a:r>
          </a:p>
          <a:p>
            <a:pPr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C = 0: - Master is </a:t>
            </a: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Blocked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             - Slave is open </a:t>
            </a:r>
            <a:r>
              <a:rPr lang="en-US" sz="2400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output is changed”</a:t>
            </a: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The path from input to output is thus </a:t>
            </a:r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broken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by the difference in clocking values for the two latches (C = 1 and C = 0)</a:t>
            </a:r>
          </a:p>
          <a:p>
            <a:pPr>
              <a:defRPr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Sensing I/P and changing O/P are now </a:t>
            </a:r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two separate steps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- not one </a:t>
            </a:r>
            <a:r>
              <a:rPr lang="en-US" sz="2400" b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transparent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step as with the transparent D latch</a:t>
            </a:r>
          </a:p>
        </p:txBody>
      </p:sp>
      <p:sp>
        <p:nvSpPr>
          <p:cNvPr id="29700" name="Rectangle 42"/>
          <p:cNvSpPr>
            <a:spLocks noGrp="1" noChangeArrowheads="1"/>
          </p:cNvSpPr>
          <p:nvPr>
            <p:ph type="title"/>
          </p:nvPr>
        </p:nvSpPr>
        <p:spPr>
          <a:xfrm>
            <a:off x="508000" y="139700"/>
            <a:ext cx="7772400" cy="1020763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S-R Master-Slave (Pulse-Triggered) Flip-Flop</a:t>
            </a:r>
          </a:p>
        </p:txBody>
      </p:sp>
      <p:sp>
        <p:nvSpPr>
          <p:cNvPr id="29701" name="Text Box 43"/>
          <p:cNvSpPr txBox="1">
            <a:spLocks noChangeArrowheads="1"/>
          </p:cNvSpPr>
          <p:nvPr/>
        </p:nvSpPr>
        <p:spPr bwMode="auto">
          <a:xfrm>
            <a:off x="5348288" y="1839913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Master</a:t>
            </a:r>
          </a:p>
        </p:txBody>
      </p:sp>
      <p:sp>
        <p:nvSpPr>
          <p:cNvPr id="29702" name="Text Box 44"/>
          <p:cNvSpPr txBox="1">
            <a:spLocks noChangeArrowheads="1"/>
          </p:cNvSpPr>
          <p:nvPr/>
        </p:nvSpPr>
        <p:spPr bwMode="auto">
          <a:xfrm>
            <a:off x="7038975" y="1854200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Slave</a:t>
            </a:r>
          </a:p>
        </p:txBody>
      </p:sp>
      <p:grpSp>
        <p:nvGrpSpPr>
          <p:cNvPr id="29703" name="Group 3"/>
          <p:cNvGrpSpPr>
            <a:grpSpLocks/>
          </p:cNvGrpSpPr>
          <p:nvPr/>
        </p:nvGrpSpPr>
        <p:grpSpPr bwMode="auto">
          <a:xfrm>
            <a:off x="4357688" y="1320800"/>
            <a:ext cx="4030662" cy="2079625"/>
            <a:chOff x="2745" y="832"/>
            <a:chExt cx="2539" cy="1310"/>
          </a:xfrm>
        </p:grpSpPr>
        <p:sp>
          <p:nvSpPr>
            <p:cNvPr id="29714" name="Freeform 4"/>
            <p:cNvSpPr>
              <a:spLocks/>
            </p:cNvSpPr>
            <p:nvPr/>
          </p:nvSpPr>
          <p:spPr bwMode="auto">
            <a:xfrm>
              <a:off x="3847" y="999"/>
              <a:ext cx="441" cy="16"/>
            </a:xfrm>
            <a:custGeom>
              <a:avLst/>
              <a:gdLst>
                <a:gd name="T0" fmla="*/ 8 w 441"/>
                <a:gd name="T1" fmla="*/ 0 h 16"/>
                <a:gd name="T2" fmla="*/ 5 w 441"/>
                <a:gd name="T3" fmla="*/ 0 h 16"/>
                <a:gd name="T4" fmla="*/ 3 w 441"/>
                <a:gd name="T5" fmla="*/ 2 h 16"/>
                <a:gd name="T6" fmla="*/ 0 w 441"/>
                <a:gd name="T7" fmla="*/ 5 h 16"/>
                <a:gd name="T8" fmla="*/ 0 w 441"/>
                <a:gd name="T9" fmla="*/ 10 h 16"/>
                <a:gd name="T10" fmla="*/ 3 w 441"/>
                <a:gd name="T11" fmla="*/ 13 h 16"/>
                <a:gd name="T12" fmla="*/ 5 w 441"/>
                <a:gd name="T13" fmla="*/ 16 h 16"/>
                <a:gd name="T14" fmla="*/ 436 w 441"/>
                <a:gd name="T15" fmla="*/ 16 h 16"/>
                <a:gd name="T16" fmla="*/ 439 w 441"/>
                <a:gd name="T17" fmla="*/ 13 h 16"/>
                <a:gd name="T18" fmla="*/ 441 w 441"/>
                <a:gd name="T19" fmla="*/ 10 h 16"/>
                <a:gd name="T20" fmla="*/ 441 w 441"/>
                <a:gd name="T21" fmla="*/ 5 h 16"/>
                <a:gd name="T22" fmla="*/ 439 w 441"/>
                <a:gd name="T23" fmla="*/ 2 h 16"/>
                <a:gd name="T24" fmla="*/ 436 w 441"/>
                <a:gd name="T25" fmla="*/ 0 h 16"/>
                <a:gd name="T26" fmla="*/ 433 w 441"/>
                <a:gd name="T27" fmla="*/ 0 h 16"/>
                <a:gd name="T28" fmla="*/ 8 w 4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1"/>
                <a:gd name="T46" fmla="*/ 0 h 16"/>
                <a:gd name="T47" fmla="*/ 441 w 4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1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436" y="16"/>
                  </a:lnTo>
                  <a:lnTo>
                    <a:pt x="439" y="13"/>
                  </a:lnTo>
                  <a:lnTo>
                    <a:pt x="441" y="10"/>
                  </a:lnTo>
                  <a:lnTo>
                    <a:pt x="441" y="5"/>
                  </a:lnTo>
                  <a:lnTo>
                    <a:pt x="439" y="2"/>
                  </a:lnTo>
                  <a:lnTo>
                    <a:pt x="436" y="0"/>
                  </a:lnTo>
                  <a:lnTo>
                    <a:pt x="4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5"/>
            <p:cNvSpPr>
              <a:spLocks/>
            </p:cNvSpPr>
            <p:nvPr/>
          </p:nvSpPr>
          <p:spPr bwMode="auto">
            <a:xfrm>
              <a:off x="4887" y="1024"/>
              <a:ext cx="265" cy="16"/>
            </a:xfrm>
            <a:custGeom>
              <a:avLst/>
              <a:gdLst>
                <a:gd name="T0" fmla="*/ 8 w 265"/>
                <a:gd name="T1" fmla="*/ 0 h 16"/>
                <a:gd name="T2" fmla="*/ 5 w 265"/>
                <a:gd name="T3" fmla="*/ 0 h 16"/>
                <a:gd name="T4" fmla="*/ 2 w 265"/>
                <a:gd name="T5" fmla="*/ 3 h 16"/>
                <a:gd name="T6" fmla="*/ 0 w 265"/>
                <a:gd name="T7" fmla="*/ 5 h 16"/>
                <a:gd name="T8" fmla="*/ 0 w 265"/>
                <a:gd name="T9" fmla="*/ 11 h 16"/>
                <a:gd name="T10" fmla="*/ 2 w 265"/>
                <a:gd name="T11" fmla="*/ 13 h 16"/>
                <a:gd name="T12" fmla="*/ 5 w 265"/>
                <a:gd name="T13" fmla="*/ 16 h 16"/>
                <a:gd name="T14" fmla="*/ 259 w 265"/>
                <a:gd name="T15" fmla="*/ 16 h 16"/>
                <a:gd name="T16" fmla="*/ 262 w 265"/>
                <a:gd name="T17" fmla="*/ 13 h 16"/>
                <a:gd name="T18" fmla="*/ 265 w 265"/>
                <a:gd name="T19" fmla="*/ 11 h 16"/>
                <a:gd name="T20" fmla="*/ 265 w 265"/>
                <a:gd name="T21" fmla="*/ 5 h 16"/>
                <a:gd name="T22" fmla="*/ 262 w 265"/>
                <a:gd name="T23" fmla="*/ 3 h 16"/>
                <a:gd name="T24" fmla="*/ 259 w 265"/>
                <a:gd name="T25" fmla="*/ 0 h 16"/>
                <a:gd name="T26" fmla="*/ 257 w 265"/>
                <a:gd name="T27" fmla="*/ 0 h 16"/>
                <a:gd name="T28" fmla="*/ 8 w 265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16"/>
                <a:gd name="T47" fmla="*/ 265 w 265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259" y="16"/>
                  </a:lnTo>
                  <a:lnTo>
                    <a:pt x="262" y="13"/>
                  </a:lnTo>
                  <a:lnTo>
                    <a:pt x="265" y="11"/>
                  </a:lnTo>
                  <a:lnTo>
                    <a:pt x="265" y="5"/>
                  </a:lnTo>
                  <a:lnTo>
                    <a:pt x="262" y="3"/>
                  </a:lnTo>
                  <a:lnTo>
                    <a:pt x="259" y="0"/>
                  </a:lnTo>
                  <a:lnTo>
                    <a:pt x="25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6"/>
            <p:cNvSpPr>
              <a:spLocks/>
            </p:cNvSpPr>
            <p:nvPr/>
          </p:nvSpPr>
          <p:spPr bwMode="auto">
            <a:xfrm>
              <a:off x="2882" y="975"/>
              <a:ext cx="365" cy="16"/>
            </a:xfrm>
            <a:custGeom>
              <a:avLst/>
              <a:gdLst>
                <a:gd name="T0" fmla="*/ 8 w 365"/>
                <a:gd name="T1" fmla="*/ 0 h 16"/>
                <a:gd name="T2" fmla="*/ 6 w 365"/>
                <a:gd name="T3" fmla="*/ 0 h 16"/>
                <a:gd name="T4" fmla="*/ 3 w 365"/>
                <a:gd name="T5" fmla="*/ 2 h 16"/>
                <a:gd name="T6" fmla="*/ 0 w 365"/>
                <a:gd name="T7" fmla="*/ 5 h 16"/>
                <a:gd name="T8" fmla="*/ 0 w 365"/>
                <a:gd name="T9" fmla="*/ 10 h 16"/>
                <a:gd name="T10" fmla="*/ 3 w 365"/>
                <a:gd name="T11" fmla="*/ 13 h 16"/>
                <a:gd name="T12" fmla="*/ 6 w 365"/>
                <a:gd name="T13" fmla="*/ 16 h 16"/>
                <a:gd name="T14" fmla="*/ 360 w 365"/>
                <a:gd name="T15" fmla="*/ 16 h 16"/>
                <a:gd name="T16" fmla="*/ 363 w 365"/>
                <a:gd name="T17" fmla="*/ 13 h 16"/>
                <a:gd name="T18" fmla="*/ 365 w 365"/>
                <a:gd name="T19" fmla="*/ 10 h 16"/>
                <a:gd name="T20" fmla="*/ 365 w 365"/>
                <a:gd name="T21" fmla="*/ 5 h 16"/>
                <a:gd name="T22" fmla="*/ 363 w 365"/>
                <a:gd name="T23" fmla="*/ 2 h 16"/>
                <a:gd name="T24" fmla="*/ 360 w 365"/>
                <a:gd name="T25" fmla="*/ 0 h 16"/>
                <a:gd name="T26" fmla="*/ 357 w 365"/>
                <a:gd name="T27" fmla="*/ 0 h 16"/>
                <a:gd name="T28" fmla="*/ 8 w 365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16"/>
                <a:gd name="T47" fmla="*/ 365 w 365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60" y="16"/>
                  </a:lnTo>
                  <a:lnTo>
                    <a:pt x="363" y="13"/>
                  </a:lnTo>
                  <a:lnTo>
                    <a:pt x="365" y="10"/>
                  </a:lnTo>
                  <a:lnTo>
                    <a:pt x="365" y="5"/>
                  </a:lnTo>
                  <a:lnTo>
                    <a:pt x="363" y="2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7"/>
            <p:cNvSpPr>
              <a:spLocks/>
            </p:cNvSpPr>
            <p:nvPr/>
          </p:nvSpPr>
          <p:spPr bwMode="auto">
            <a:xfrm>
              <a:off x="2873" y="1449"/>
              <a:ext cx="390" cy="16"/>
            </a:xfrm>
            <a:custGeom>
              <a:avLst/>
              <a:gdLst>
                <a:gd name="T0" fmla="*/ 8 w 390"/>
                <a:gd name="T1" fmla="*/ 0 h 16"/>
                <a:gd name="T2" fmla="*/ 5 w 390"/>
                <a:gd name="T3" fmla="*/ 0 h 16"/>
                <a:gd name="T4" fmla="*/ 3 w 390"/>
                <a:gd name="T5" fmla="*/ 3 h 16"/>
                <a:gd name="T6" fmla="*/ 0 w 390"/>
                <a:gd name="T7" fmla="*/ 6 h 16"/>
                <a:gd name="T8" fmla="*/ 0 w 390"/>
                <a:gd name="T9" fmla="*/ 11 h 16"/>
                <a:gd name="T10" fmla="*/ 3 w 390"/>
                <a:gd name="T11" fmla="*/ 14 h 16"/>
                <a:gd name="T12" fmla="*/ 5 w 390"/>
                <a:gd name="T13" fmla="*/ 16 h 16"/>
                <a:gd name="T14" fmla="*/ 385 w 390"/>
                <a:gd name="T15" fmla="*/ 16 h 16"/>
                <a:gd name="T16" fmla="*/ 388 w 390"/>
                <a:gd name="T17" fmla="*/ 14 h 16"/>
                <a:gd name="T18" fmla="*/ 390 w 390"/>
                <a:gd name="T19" fmla="*/ 11 h 16"/>
                <a:gd name="T20" fmla="*/ 390 w 390"/>
                <a:gd name="T21" fmla="*/ 6 h 16"/>
                <a:gd name="T22" fmla="*/ 388 w 390"/>
                <a:gd name="T23" fmla="*/ 3 h 16"/>
                <a:gd name="T24" fmla="*/ 385 w 390"/>
                <a:gd name="T25" fmla="*/ 0 h 16"/>
                <a:gd name="T26" fmla="*/ 382 w 390"/>
                <a:gd name="T27" fmla="*/ 0 h 16"/>
                <a:gd name="T28" fmla="*/ 8 w 390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0"/>
                <a:gd name="T46" fmla="*/ 0 h 16"/>
                <a:gd name="T47" fmla="*/ 390 w 39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0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385" y="16"/>
                  </a:lnTo>
                  <a:lnTo>
                    <a:pt x="388" y="14"/>
                  </a:lnTo>
                  <a:lnTo>
                    <a:pt x="390" y="11"/>
                  </a:lnTo>
                  <a:lnTo>
                    <a:pt x="390" y="6"/>
                  </a:lnTo>
                  <a:lnTo>
                    <a:pt x="388" y="3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8"/>
            <p:cNvSpPr>
              <a:spLocks/>
            </p:cNvSpPr>
            <p:nvPr/>
          </p:nvSpPr>
          <p:spPr bwMode="auto">
            <a:xfrm>
              <a:off x="2873" y="1224"/>
              <a:ext cx="266" cy="16"/>
            </a:xfrm>
            <a:custGeom>
              <a:avLst/>
              <a:gdLst>
                <a:gd name="T0" fmla="*/ 8 w 266"/>
                <a:gd name="T1" fmla="*/ 0 h 16"/>
                <a:gd name="T2" fmla="*/ 5 w 266"/>
                <a:gd name="T3" fmla="*/ 0 h 16"/>
                <a:gd name="T4" fmla="*/ 3 w 266"/>
                <a:gd name="T5" fmla="*/ 3 h 16"/>
                <a:gd name="T6" fmla="*/ 0 w 266"/>
                <a:gd name="T7" fmla="*/ 5 h 16"/>
                <a:gd name="T8" fmla="*/ 0 w 266"/>
                <a:gd name="T9" fmla="*/ 11 h 16"/>
                <a:gd name="T10" fmla="*/ 3 w 266"/>
                <a:gd name="T11" fmla="*/ 13 h 16"/>
                <a:gd name="T12" fmla="*/ 5 w 266"/>
                <a:gd name="T13" fmla="*/ 16 h 16"/>
                <a:gd name="T14" fmla="*/ 261 w 266"/>
                <a:gd name="T15" fmla="*/ 16 h 16"/>
                <a:gd name="T16" fmla="*/ 264 w 266"/>
                <a:gd name="T17" fmla="*/ 13 h 16"/>
                <a:gd name="T18" fmla="*/ 266 w 266"/>
                <a:gd name="T19" fmla="*/ 11 h 16"/>
                <a:gd name="T20" fmla="*/ 266 w 266"/>
                <a:gd name="T21" fmla="*/ 5 h 16"/>
                <a:gd name="T22" fmla="*/ 264 w 266"/>
                <a:gd name="T23" fmla="*/ 3 h 16"/>
                <a:gd name="T24" fmla="*/ 261 w 266"/>
                <a:gd name="T25" fmla="*/ 0 h 16"/>
                <a:gd name="T26" fmla="*/ 258 w 266"/>
                <a:gd name="T27" fmla="*/ 0 h 16"/>
                <a:gd name="T28" fmla="*/ 8 w 26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16"/>
                <a:gd name="T47" fmla="*/ 266 w 26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261" y="16"/>
                  </a:lnTo>
                  <a:lnTo>
                    <a:pt x="264" y="13"/>
                  </a:lnTo>
                  <a:lnTo>
                    <a:pt x="266" y="11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9"/>
            <p:cNvSpPr>
              <a:spLocks/>
            </p:cNvSpPr>
            <p:nvPr/>
          </p:nvSpPr>
          <p:spPr bwMode="auto">
            <a:xfrm>
              <a:off x="3123" y="1224"/>
              <a:ext cx="16" cy="767"/>
            </a:xfrm>
            <a:custGeom>
              <a:avLst/>
              <a:gdLst>
                <a:gd name="T0" fmla="*/ 16 w 16"/>
                <a:gd name="T1" fmla="*/ 8 h 767"/>
                <a:gd name="T2" fmla="*/ 16 w 16"/>
                <a:gd name="T3" fmla="*/ 5 h 767"/>
                <a:gd name="T4" fmla="*/ 14 w 16"/>
                <a:gd name="T5" fmla="*/ 3 h 767"/>
                <a:gd name="T6" fmla="*/ 11 w 16"/>
                <a:gd name="T7" fmla="*/ 0 h 767"/>
                <a:gd name="T8" fmla="*/ 6 w 16"/>
                <a:gd name="T9" fmla="*/ 0 h 767"/>
                <a:gd name="T10" fmla="*/ 3 w 16"/>
                <a:gd name="T11" fmla="*/ 3 h 767"/>
                <a:gd name="T12" fmla="*/ 0 w 16"/>
                <a:gd name="T13" fmla="*/ 5 h 767"/>
                <a:gd name="T14" fmla="*/ 0 w 16"/>
                <a:gd name="T15" fmla="*/ 762 h 767"/>
                <a:gd name="T16" fmla="*/ 3 w 16"/>
                <a:gd name="T17" fmla="*/ 764 h 767"/>
                <a:gd name="T18" fmla="*/ 6 w 16"/>
                <a:gd name="T19" fmla="*/ 767 h 767"/>
                <a:gd name="T20" fmla="*/ 11 w 16"/>
                <a:gd name="T21" fmla="*/ 767 h 767"/>
                <a:gd name="T22" fmla="*/ 14 w 16"/>
                <a:gd name="T23" fmla="*/ 764 h 767"/>
                <a:gd name="T24" fmla="*/ 16 w 16"/>
                <a:gd name="T25" fmla="*/ 762 h 767"/>
                <a:gd name="T26" fmla="*/ 16 w 16"/>
                <a:gd name="T27" fmla="*/ 759 h 767"/>
                <a:gd name="T28" fmla="*/ 16 w 16"/>
                <a:gd name="T29" fmla="*/ 8 h 7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767"/>
                <a:gd name="T47" fmla="*/ 16 w 16"/>
                <a:gd name="T48" fmla="*/ 767 h 7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767">
                  <a:moveTo>
                    <a:pt x="16" y="8"/>
                  </a:move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762"/>
                  </a:lnTo>
                  <a:lnTo>
                    <a:pt x="3" y="764"/>
                  </a:lnTo>
                  <a:lnTo>
                    <a:pt x="6" y="767"/>
                  </a:lnTo>
                  <a:lnTo>
                    <a:pt x="11" y="767"/>
                  </a:lnTo>
                  <a:lnTo>
                    <a:pt x="14" y="764"/>
                  </a:lnTo>
                  <a:lnTo>
                    <a:pt x="16" y="762"/>
                  </a:lnTo>
                  <a:lnTo>
                    <a:pt x="16" y="75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10"/>
            <p:cNvSpPr>
              <a:spLocks/>
            </p:cNvSpPr>
            <p:nvPr/>
          </p:nvSpPr>
          <p:spPr bwMode="auto">
            <a:xfrm>
              <a:off x="3123" y="1975"/>
              <a:ext cx="491" cy="16"/>
            </a:xfrm>
            <a:custGeom>
              <a:avLst/>
              <a:gdLst>
                <a:gd name="T0" fmla="*/ 8 w 491"/>
                <a:gd name="T1" fmla="*/ 0 h 16"/>
                <a:gd name="T2" fmla="*/ 6 w 491"/>
                <a:gd name="T3" fmla="*/ 0 h 16"/>
                <a:gd name="T4" fmla="*/ 3 w 491"/>
                <a:gd name="T5" fmla="*/ 3 h 16"/>
                <a:gd name="T6" fmla="*/ 0 w 491"/>
                <a:gd name="T7" fmla="*/ 5 h 16"/>
                <a:gd name="T8" fmla="*/ 0 w 491"/>
                <a:gd name="T9" fmla="*/ 11 h 16"/>
                <a:gd name="T10" fmla="*/ 3 w 491"/>
                <a:gd name="T11" fmla="*/ 13 h 16"/>
                <a:gd name="T12" fmla="*/ 6 w 491"/>
                <a:gd name="T13" fmla="*/ 16 h 16"/>
                <a:gd name="T14" fmla="*/ 486 w 491"/>
                <a:gd name="T15" fmla="*/ 16 h 16"/>
                <a:gd name="T16" fmla="*/ 488 w 491"/>
                <a:gd name="T17" fmla="*/ 13 h 16"/>
                <a:gd name="T18" fmla="*/ 491 w 491"/>
                <a:gd name="T19" fmla="*/ 11 h 16"/>
                <a:gd name="T20" fmla="*/ 491 w 491"/>
                <a:gd name="T21" fmla="*/ 5 h 16"/>
                <a:gd name="T22" fmla="*/ 488 w 491"/>
                <a:gd name="T23" fmla="*/ 3 h 16"/>
                <a:gd name="T24" fmla="*/ 486 w 491"/>
                <a:gd name="T25" fmla="*/ 0 h 16"/>
                <a:gd name="T26" fmla="*/ 483 w 491"/>
                <a:gd name="T27" fmla="*/ 0 h 16"/>
                <a:gd name="T28" fmla="*/ 8 w 49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1"/>
                <a:gd name="T46" fmla="*/ 0 h 16"/>
                <a:gd name="T47" fmla="*/ 491 w 49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1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486" y="16"/>
                  </a:lnTo>
                  <a:lnTo>
                    <a:pt x="488" y="13"/>
                  </a:lnTo>
                  <a:lnTo>
                    <a:pt x="491" y="11"/>
                  </a:lnTo>
                  <a:lnTo>
                    <a:pt x="491" y="5"/>
                  </a:lnTo>
                  <a:lnTo>
                    <a:pt x="488" y="3"/>
                  </a:lnTo>
                  <a:lnTo>
                    <a:pt x="486" y="0"/>
                  </a:lnTo>
                  <a:lnTo>
                    <a:pt x="48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11"/>
            <p:cNvSpPr>
              <a:spLocks/>
            </p:cNvSpPr>
            <p:nvPr/>
          </p:nvSpPr>
          <p:spPr bwMode="auto">
            <a:xfrm>
              <a:off x="3947" y="1975"/>
              <a:ext cx="141" cy="16"/>
            </a:xfrm>
            <a:custGeom>
              <a:avLst/>
              <a:gdLst>
                <a:gd name="T0" fmla="*/ 8 w 141"/>
                <a:gd name="T1" fmla="*/ 0 h 16"/>
                <a:gd name="T2" fmla="*/ 5 w 141"/>
                <a:gd name="T3" fmla="*/ 0 h 16"/>
                <a:gd name="T4" fmla="*/ 3 w 141"/>
                <a:gd name="T5" fmla="*/ 3 h 16"/>
                <a:gd name="T6" fmla="*/ 0 w 141"/>
                <a:gd name="T7" fmla="*/ 5 h 16"/>
                <a:gd name="T8" fmla="*/ 0 w 141"/>
                <a:gd name="T9" fmla="*/ 11 h 16"/>
                <a:gd name="T10" fmla="*/ 3 w 141"/>
                <a:gd name="T11" fmla="*/ 13 h 16"/>
                <a:gd name="T12" fmla="*/ 5 w 141"/>
                <a:gd name="T13" fmla="*/ 16 h 16"/>
                <a:gd name="T14" fmla="*/ 136 w 141"/>
                <a:gd name="T15" fmla="*/ 16 h 16"/>
                <a:gd name="T16" fmla="*/ 139 w 141"/>
                <a:gd name="T17" fmla="*/ 13 h 16"/>
                <a:gd name="T18" fmla="*/ 141 w 141"/>
                <a:gd name="T19" fmla="*/ 11 h 16"/>
                <a:gd name="T20" fmla="*/ 141 w 141"/>
                <a:gd name="T21" fmla="*/ 5 h 16"/>
                <a:gd name="T22" fmla="*/ 139 w 141"/>
                <a:gd name="T23" fmla="*/ 3 h 16"/>
                <a:gd name="T24" fmla="*/ 136 w 141"/>
                <a:gd name="T25" fmla="*/ 0 h 16"/>
                <a:gd name="T26" fmla="*/ 133 w 141"/>
                <a:gd name="T27" fmla="*/ 0 h 16"/>
                <a:gd name="T28" fmla="*/ 8 w 1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16"/>
                <a:gd name="T47" fmla="*/ 141 w 1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36" y="16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1" y="5"/>
                  </a:lnTo>
                  <a:lnTo>
                    <a:pt x="139" y="3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12"/>
            <p:cNvSpPr>
              <a:spLocks/>
            </p:cNvSpPr>
            <p:nvPr/>
          </p:nvSpPr>
          <p:spPr bwMode="auto">
            <a:xfrm>
              <a:off x="4072" y="1249"/>
              <a:ext cx="16" cy="742"/>
            </a:xfrm>
            <a:custGeom>
              <a:avLst/>
              <a:gdLst>
                <a:gd name="T0" fmla="*/ 0 w 16"/>
                <a:gd name="T1" fmla="*/ 734 h 742"/>
                <a:gd name="T2" fmla="*/ 0 w 16"/>
                <a:gd name="T3" fmla="*/ 737 h 742"/>
                <a:gd name="T4" fmla="*/ 3 w 16"/>
                <a:gd name="T5" fmla="*/ 739 h 742"/>
                <a:gd name="T6" fmla="*/ 6 w 16"/>
                <a:gd name="T7" fmla="*/ 742 h 742"/>
                <a:gd name="T8" fmla="*/ 11 w 16"/>
                <a:gd name="T9" fmla="*/ 742 h 742"/>
                <a:gd name="T10" fmla="*/ 14 w 16"/>
                <a:gd name="T11" fmla="*/ 739 h 742"/>
                <a:gd name="T12" fmla="*/ 16 w 16"/>
                <a:gd name="T13" fmla="*/ 737 h 742"/>
                <a:gd name="T14" fmla="*/ 16 w 16"/>
                <a:gd name="T15" fmla="*/ 6 h 742"/>
                <a:gd name="T16" fmla="*/ 14 w 16"/>
                <a:gd name="T17" fmla="*/ 3 h 742"/>
                <a:gd name="T18" fmla="*/ 11 w 16"/>
                <a:gd name="T19" fmla="*/ 0 h 742"/>
                <a:gd name="T20" fmla="*/ 6 w 16"/>
                <a:gd name="T21" fmla="*/ 0 h 742"/>
                <a:gd name="T22" fmla="*/ 3 w 16"/>
                <a:gd name="T23" fmla="*/ 3 h 742"/>
                <a:gd name="T24" fmla="*/ 0 w 16"/>
                <a:gd name="T25" fmla="*/ 6 h 742"/>
                <a:gd name="T26" fmla="*/ 0 w 16"/>
                <a:gd name="T27" fmla="*/ 8 h 742"/>
                <a:gd name="T28" fmla="*/ 0 w 16"/>
                <a:gd name="T29" fmla="*/ 734 h 7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742"/>
                <a:gd name="T47" fmla="*/ 16 w 16"/>
                <a:gd name="T48" fmla="*/ 742 h 7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742">
                  <a:moveTo>
                    <a:pt x="0" y="734"/>
                  </a:moveTo>
                  <a:lnTo>
                    <a:pt x="0" y="737"/>
                  </a:lnTo>
                  <a:lnTo>
                    <a:pt x="3" y="739"/>
                  </a:lnTo>
                  <a:lnTo>
                    <a:pt x="6" y="742"/>
                  </a:lnTo>
                  <a:lnTo>
                    <a:pt x="11" y="742"/>
                  </a:lnTo>
                  <a:lnTo>
                    <a:pt x="14" y="739"/>
                  </a:lnTo>
                  <a:lnTo>
                    <a:pt x="16" y="737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13"/>
            <p:cNvSpPr>
              <a:spLocks/>
            </p:cNvSpPr>
            <p:nvPr/>
          </p:nvSpPr>
          <p:spPr bwMode="auto">
            <a:xfrm>
              <a:off x="4072" y="1249"/>
              <a:ext cx="216" cy="16"/>
            </a:xfrm>
            <a:custGeom>
              <a:avLst/>
              <a:gdLst>
                <a:gd name="T0" fmla="*/ 8 w 216"/>
                <a:gd name="T1" fmla="*/ 0 h 16"/>
                <a:gd name="T2" fmla="*/ 6 w 216"/>
                <a:gd name="T3" fmla="*/ 0 h 16"/>
                <a:gd name="T4" fmla="*/ 3 w 216"/>
                <a:gd name="T5" fmla="*/ 3 h 16"/>
                <a:gd name="T6" fmla="*/ 0 w 216"/>
                <a:gd name="T7" fmla="*/ 6 h 16"/>
                <a:gd name="T8" fmla="*/ 0 w 216"/>
                <a:gd name="T9" fmla="*/ 11 h 16"/>
                <a:gd name="T10" fmla="*/ 3 w 216"/>
                <a:gd name="T11" fmla="*/ 14 h 16"/>
                <a:gd name="T12" fmla="*/ 6 w 216"/>
                <a:gd name="T13" fmla="*/ 16 h 16"/>
                <a:gd name="T14" fmla="*/ 211 w 216"/>
                <a:gd name="T15" fmla="*/ 16 h 16"/>
                <a:gd name="T16" fmla="*/ 214 w 216"/>
                <a:gd name="T17" fmla="*/ 14 h 16"/>
                <a:gd name="T18" fmla="*/ 216 w 216"/>
                <a:gd name="T19" fmla="*/ 11 h 16"/>
                <a:gd name="T20" fmla="*/ 216 w 216"/>
                <a:gd name="T21" fmla="*/ 6 h 16"/>
                <a:gd name="T22" fmla="*/ 214 w 216"/>
                <a:gd name="T23" fmla="*/ 3 h 16"/>
                <a:gd name="T24" fmla="*/ 211 w 216"/>
                <a:gd name="T25" fmla="*/ 0 h 16"/>
                <a:gd name="T26" fmla="*/ 208 w 216"/>
                <a:gd name="T27" fmla="*/ 0 h 16"/>
                <a:gd name="T28" fmla="*/ 8 w 2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"/>
                <a:gd name="T46" fmla="*/ 0 h 16"/>
                <a:gd name="T47" fmla="*/ 216 w 2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211" y="16"/>
                  </a:lnTo>
                  <a:lnTo>
                    <a:pt x="214" y="14"/>
                  </a:lnTo>
                  <a:lnTo>
                    <a:pt x="216" y="11"/>
                  </a:lnTo>
                  <a:lnTo>
                    <a:pt x="216" y="6"/>
                  </a:lnTo>
                  <a:lnTo>
                    <a:pt x="214" y="3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14"/>
            <p:cNvSpPr>
              <a:spLocks/>
            </p:cNvSpPr>
            <p:nvPr/>
          </p:nvSpPr>
          <p:spPr bwMode="auto">
            <a:xfrm>
              <a:off x="4280" y="857"/>
              <a:ext cx="616" cy="817"/>
            </a:xfrm>
            <a:custGeom>
              <a:avLst/>
              <a:gdLst>
                <a:gd name="T0" fmla="*/ 8 w 616"/>
                <a:gd name="T1" fmla="*/ 0 h 817"/>
                <a:gd name="T2" fmla="*/ 6 w 616"/>
                <a:gd name="T3" fmla="*/ 0 h 817"/>
                <a:gd name="T4" fmla="*/ 3 w 616"/>
                <a:gd name="T5" fmla="*/ 3 h 817"/>
                <a:gd name="T6" fmla="*/ 0 w 616"/>
                <a:gd name="T7" fmla="*/ 6 h 817"/>
                <a:gd name="T8" fmla="*/ 0 w 616"/>
                <a:gd name="T9" fmla="*/ 811 h 817"/>
                <a:gd name="T10" fmla="*/ 3 w 616"/>
                <a:gd name="T11" fmla="*/ 814 h 817"/>
                <a:gd name="T12" fmla="*/ 6 w 616"/>
                <a:gd name="T13" fmla="*/ 817 h 817"/>
                <a:gd name="T14" fmla="*/ 611 w 616"/>
                <a:gd name="T15" fmla="*/ 817 h 817"/>
                <a:gd name="T16" fmla="*/ 613 w 616"/>
                <a:gd name="T17" fmla="*/ 814 h 817"/>
                <a:gd name="T18" fmla="*/ 616 w 616"/>
                <a:gd name="T19" fmla="*/ 811 h 817"/>
                <a:gd name="T20" fmla="*/ 616 w 616"/>
                <a:gd name="T21" fmla="*/ 6 h 817"/>
                <a:gd name="T22" fmla="*/ 613 w 616"/>
                <a:gd name="T23" fmla="*/ 3 h 817"/>
                <a:gd name="T24" fmla="*/ 611 w 616"/>
                <a:gd name="T25" fmla="*/ 0 h 817"/>
                <a:gd name="T26" fmla="*/ 608 w 616"/>
                <a:gd name="T27" fmla="*/ 0 h 817"/>
                <a:gd name="T28" fmla="*/ 8 w 616"/>
                <a:gd name="T29" fmla="*/ 0 h 817"/>
                <a:gd name="T30" fmla="*/ 8 w 616"/>
                <a:gd name="T31" fmla="*/ 16 h 817"/>
                <a:gd name="T32" fmla="*/ 608 w 616"/>
                <a:gd name="T33" fmla="*/ 16 h 817"/>
                <a:gd name="T34" fmla="*/ 600 w 616"/>
                <a:gd name="T35" fmla="*/ 8 h 817"/>
                <a:gd name="T36" fmla="*/ 600 w 616"/>
                <a:gd name="T37" fmla="*/ 809 h 817"/>
                <a:gd name="T38" fmla="*/ 608 w 616"/>
                <a:gd name="T39" fmla="*/ 801 h 817"/>
                <a:gd name="T40" fmla="*/ 8 w 616"/>
                <a:gd name="T41" fmla="*/ 801 h 817"/>
                <a:gd name="T42" fmla="*/ 16 w 616"/>
                <a:gd name="T43" fmla="*/ 809 h 817"/>
                <a:gd name="T44" fmla="*/ 16 w 616"/>
                <a:gd name="T45" fmla="*/ 8 h 817"/>
                <a:gd name="T46" fmla="*/ 8 w 616"/>
                <a:gd name="T47" fmla="*/ 16 h 817"/>
                <a:gd name="T48" fmla="*/ 8 w 616"/>
                <a:gd name="T49" fmla="*/ 0 h 8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817"/>
                <a:gd name="T77" fmla="*/ 616 w 616"/>
                <a:gd name="T78" fmla="*/ 817 h 8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817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11"/>
                  </a:lnTo>
                  <a:lnTo>
                    <a:pt x="3" y="814"/>
                  </a:lnTo>
                  <a:lnTo>
                    <a:pt x="6" y="817"/>
                  </a:lnTo>
                  <a:lnTo>
                    <a:pt x="611" y="817"/>
                  </a:lnTo>
                  <a:lnTo>
                    <a:pt x="613" y="814"/>
                  </a:lnTo>
                  <a:lnTo>
                    <a:pt x="616" y="811"/>
                  </a:lnTo>
                  <a:lnTo>
                    <a:pt x="616" y="6"/>
                  </a:lnTo>
                  <a:lnTo>
                    <a:pt x="613" y="3"/>
                  </a:lnTo>
                  <a:lnTo>
                    <a:pt x="611" y="0"/>
                  </a:lnTo>
                  <a:lnTo>
                    <a:pt x="60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608" y="16"/>
                  </a:lnTo>
                  <a:lnTo>
                    <a:pt x="600" y="8"/>
                  </a:lnTo>
                  <a:lnTo>
                    <a:pt x="600" y="809"/>
                  </a:lnTo>
                  <a:lnTo>
                    <a:pt x="608" y="801"/>
                  </a:lnTo>
                  <a:lnTo>
                    <a:pt x="8" y="801"/>
                  </a:lnTo>
                  <a:lnTo>
                    <a:pt x="16" y="809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Rectangle 15"/>
            <p:cNvSpPr>
              <a:spLocks noChangeArrowheads="1"/>
            </p:cNvSpPr>
            <p:nvPr/>
          </p:nvSpPr>
          <p:spPr bwMode="auto">
            <a:xfrm>
              <a:off x="4340" y="1171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3200" i="1" baseline="-25000"/>
            </a:p>
          </p:txBody>
        </p:sp>
        <p:sp>
          <p:nvSpPr>
            <p:cNvPr id="29726" name="Rectangle 16"/>
            <p:cNvSpPr>
              <a:spLocks noChangeArrowheads="1"/>
            </p:cNvSpPr>
            <p:nvPr/>
          </p:nvSpPr>
          <p:spPr bwMode="auto">
            <a:xfrm>
              <a:off x="4340" y="923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S</a:t>
              </a:r>
              <a:endParaRPr lang="en-US" sz="3200" i="1" baseline="-25000"/>
            </a:p>
          </p:txBody>
        </p:sp>
        <p:sp>
          <p:nvSpPr>
            <p:cNvPr id="29727" name="Rectangle 17"/>
            <p:cNvSpPr>
              <a:spLocks noChangeArrowheads="1"/>
            </p:cNvSpPr>
            <p:nvPr/>
          </p:nvSpPr>
          <p:spPr bwMode="auto">
            <a:xfrm>
              <a:off x="4348" y="1437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R</a:t>
              </a:r>
              <a:endParaRPr lang="en-US" sz="3200" i="1" baseline="-25000"/>
            </a:p>
          </p:txBody>
        </p:sp>
        <p:sp>
          <p:nvSpPr>
            <p:cNvPr id="29728" name="Rectangle 18"/>
            <p:cNvSpPr>
              <a:spLocks noChangeArrowheads="1"/>
            </p:cNvSpPr>
            <p:nvPr/>
          </p:nvSpPr>
          <p:spPr bwMode="auto">
            <a:xfrm>
              <a:off x="4739" y="971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3200" i="1" baseline="-25000"/>
            </a:p>
          </p:txBody>
        </p:sp>
        <p:sp>
          <p:nvSpPr>
            <p:cNvPr id="29729" name="Rectangle 19"/>
            <p:cNvSpPr>
              <a:spLocks noChangeArrowheads="1"/>
            </p:cNvSpPr>
            <p:nvPr/>
          </p:nvSpPr>
          <p:spPr bwMode="auto">
            <a:xfrm>
              <a:off x="4739" y="1445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3200" i="1" baseline="-25000"/>
            </a:p>
          </p:txBody>
        </p:sp>
        <p:sp>
          <p:nvSpPr>
            <p:cNvPr id="29730" name="Freeform 20"/>
            <p:cNvSpPr>
              <a:spLocks/>
            </p:cNvSpPr>
            <p:nvPr/>
          </p:nvSpPr>
          <p:spPr bwMode="auto">
            <a:xfrm>
              <a:off x="3251" y="832"/>
              <a:ext cx="616" cy="816"/>
            </a:xfrm>
            <a:custGeom>
              <a:avLst/>
              <a:gdLst>
                <a:gd name="T0" fmla="*/ 8 w 616"/>
                <a:gd name="T1" fmla="*/ 0 h 816"/>
                <a:gd name="T2" fmla="*/ 6 w 616"/>
                <a:gd name="T3" fmla="*/ 0 h 816"/>
                <a:gd name="T4" fmla="*/ 3 w 616"/>
                <a:gd name="T5" fmla="*/ 3 h 816"/>
                <a:gd name="T6" fmla="*/ 0 w 616"/>
                <a:gd name="T7" fmla="*/ 5 h 816"/>
                <a:gd name="T8" fmla="*/ 0 w 616"/>
                <a:gd name="T9" fmla="*/ 811 h 816"/>
                <a:gd name="T10" fmla="*/ 3 w 616"/>
                <a:gd name="T11" fmla="*/ 814 h 816"/>
                <a:gd name="T12" fmla="*/ 6 w 616"/>
                <a:gd name="T13" fmla="*/ 816 h 816"/>
                <a:gd name="T14" fmla="*/ 611 w 616"/>
                <a:gd name="T15" fmla="*/ 816 h 816"/>
                <a:gd name="T16" fmla="*/ 613 w 616"/>
                <a:gd name="T17" fmla="*/ 814 h 816"/>
                <a:gd name="T18" fmla="*/ 616 w 616"/>
                <a:gd name="T19" fmla="*/ 811 h 816"/>
                <a:gd name="T20" fmla="*/ 616 w 616"/>
                <a:gd name="T21" fmla="*/ 5 h 816"/>
                <a:gd name="T22" fmla="*/ 613 w 616"/>
                <a:gd name="T23" fmla="*/ 3 h 816"/>
                <a:gd name="T24" fmla="*/ 611 w 616"/>
                <a:gd name="T25" fmla="*/ 0 h 816"/>
                <a:gd name="T26" fmla="*/ 608 w 616"/>
                <a:gd name="T27" fmla="*/ 0 h 816"/>
                <a:gd name="T28" fmla="*/ 8 w 616"/>
                <a:gd name="T29" fmla="*/ 0 h 816"/>
                <a:gd name="T30" fmla="*/ 8 w 616"/>
                <a:gd name="T31" fmla="*/ 16 h 816"/>
                <a:gd name="T32" fmla="*/ 608 w 616"/>
                <a:gd name="T33" fmla="*/ 16 h 816"/>
                <a:gd name="T34" fmla="*/ 600 w 616"/>
                <a:gd name="T35" fmla="*/ 8 h 816"/>
                <a:gd name="T36" fmla="*/ 600 w 616"/>
                <a:gd name="T37" fmla="*/ 808 h 816"/>
                <a:gd name="T38" fmla="*/ 608 w 616"/>
                <a:gd name="T39" fmla="*/ 800 h 816"/>
                <a:gd name="T40" fmla="*/ 8 w 616"/>
                <a:gd name="T41" fmla="*/ 800 h 816"/>
                <a:gd name="T42" fmla="*/ 16 w 616"/>
                <a:gd name="T43" fmla="*/ 808 h 816"/>
                <a:gd name="T44" fmla="*/ 16 w 616"/>
                <a:gd name="T45" fmla="*/ 8 h 816"/>
                <a:gd name="T46" fmla="*/ 8 w 616"/>
                <a:gd name="T47" fmla="*/ 16 h 816"/>
                <a:gd name="T48" fmla="*/ 8 w 616"/>
                <a:gd name="T49" fmla="*/ 0 h 8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816"/>
                <a:gd name="T77" fmla="*/ 616 w 616"/>
                <a:gd name="T78" fmla="*/ 816 h 8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8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11"/>
                  </a:lnTo>
                  <a:lnTo>
                    <a:pt x="3" y="814"/>
                  </a:lnTo>
                  <a:lnTo>
                    <a:pt x="6" y="816"/>
                  </a:lnTo>
                  <a:lnTo>
                    <a:pt x="611" y="816"/>
                  </a:lnTo>
                  <a:lnTo>
                    <a:pt x="613" y="814"/>
                  </a:lnTo>
                  <a:lnTo>
                    <a:pt x="616" y="811"/>
                  </a:lnTo>
                  <a:lnTo>
                    <a:pt x="616" y="5"/>
                  </a:lnTo>
                  <a:lnTo>
                    <a:pt x="613" y="3"/>
                  </a:lnTo>
                  <a:lnTo>
                    <a:pt x="611" y="0"/>
                  </a:lnTo>
                  <a:lnTo>
                    <a:pt x="60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608" y="16"/>
                  </a:lnTo>
                  <a:lnTo>
                    <a:pt x="600" y="8"/>
                  </a:lnTo>
                  <a:lnTo>
                    <a:pt x="600" y="808"/>
                  </a:lnTo>
                  <a:lnTo>
                    <a:pt x="608" y="800"/>
                  </a:lnTo>
                  <a:lnTo>
                    <a:pt x="8" y="800"/>
                  </a:lnTo>
                  <a:lnTo>
                    <a:pt x="16" y="80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Rectangle 21"/>
            <p:cNvSpPr>
              <a:spLocks noChangeArrowheads="1"/>
            </p:cNvSpPr>
            <p:nvPr/>
          </p:nvSpPr>
          <p:spPr bwMode="auto">
            <a:xfrm>
              <a:off x="3303" y="1155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3200" i="1" baseline="-25000"/>
            </a:p>
          </p:txBody>
        </p:sp>
        <p:sp>
          <p:nvSpPr>
            <p:cNvPr id="29732" name="Rectangle 22"/>
            <p:cNvSpPr>
              <a:spLocks noChangeArrowheads="1"/>
            </p:cNvSpPr>
            <p:nvPr/>
          </p:nvSpPr>
          <p:spPr bwMode="auto">
            <a:xfrm>
              <a:off x="3319" y="1380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R</a:t>
              </a:r>
              <a:endParaRPr lang="en-US" sz="3200" i="1" baseline="-25000"/>
            </a:p>
          </p:txBody>
        </p:sp>
        <p:sp>
          <p:nvSpPr>
            <p:cNvPr id="29733" name="Rectangle 23"/>
            <p:cNvSpPr>
              <a:spLocks noChangeArrowheads="1"/>
            </p:cNvSpPr>
            <p:nvPr/>
          </p:nvSpPr>
          <p:spPr bwMode="auto">
            <a:xfrm>
              <a:off x="3710" y="945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3200" i="1" baseline="-25000"/>
            </a:p>
          </p:txBody>
        </p:sp>
        <p:sp>
          <p:nvSpPr>
            <p:cNvPr id="29734" name="Rectangle 24"/>
            <p:cNvSpPr>
              <a:spLocks noChangeArrowheads="1"/>
            </p:cNvSpPr>
            <p:nvPr/>
          </p:nvSpPr>
          <p:spPr bwMode="auto">
            <a:xfrm>
              <a:off x="3710" y="1420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3200" i="1" baseline="-25000"/>
            </a:p>
          </p:txBody>
        </p:sp>
        <p:sp>
          <p:nvSpPr>
            <p:cNvPr id="29735" name="Freeform 25"/>
            <p:cNvSpPr>
              <a:spLocks/>
            </p:cNvSpPr>
            <p:nvPr/>
          </p:nvSpPr>
          <p:spPr bwMode="auto">
            <a:xfrm>
              <a:off x="3123" y="1224"/>
              <a:ext cx="140" cy="16"/>
            </a:xfrm>
            <a:custGeom>
              <a:avLst/>
              <a:gdLst>
                <a:gd name="T0" fmla="*/ 8 w 140"/>
                <a:gd name="T1" fmla="*/ 0 h 16"/>
                <a:gd name="T2" fmla="*/ 6 w 140"/>
                <a:gd name="T3" fmla="*/ 0 h 16"/>
                <a:gd name="T4" fmla="*/ 3 w 140"/>
                <a:gd name="T5" fmla="*/ 3 h 16"/>
                <a:gd name="T6" fmla="*/ 0 w 140"/>
                <a:gd name="T7" fmla="*/ 5 h 16"/>
                <a:gd name="T8" fmla="*/ 0 w 140"/>
                <a:gd name="T9" fmla="*/ 11 h 16"/>
                <a:gd name="T10" fmla="*/ 3 w 140"/>
                <a:gd name="T11" fmla="*/ 13 h 16"/>
                <a:gd name="T12" fmla="*/ 6 w 140"/>
                <a:gd name="T13" fmla="*/ 16 h 16"/>
                <a:gd name="T14" fmla="*/ 135 w 140"/>
                <a:gd name="T15" fmla="*/ 16 h 16"/>
                <a:gd name="T16" fmla="*/ 138 w 140"/>
                <a:gd name="T17" fmla="*/ 13 h 16"/>
                <a:gd name="T18" fmla="*/ 140 w 140"/>
                <a:gd name="T19" fmla="*/ 11 h 16"/>
                <a:gd name="T20" fmla="*/ 140 w 140"/>
                <a:gd name="T21" fmla="*/ 5 h 16"/>
                <a:gd name="T22" fmla="*/ 138 w 140"/>
                <a:gd name="T23" fmla="*/ 3 h 16"/>
                <a:gd name="T24" fmla="*/ 135 w 140"/>
                <a:gd name="T25" fmla="*/ 0 h 16"/>
                <a:gd name="T26" fmla="*/ 132 w 140"/>
                <a:gd name="T27" fmla="*/ 0 h 16"/>
                <a:gd name="T28" fmla="*/ 8 w 140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6"/>
                <a:gd name="T47" fmla="*/ 140 w 14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135" y="16"/>
                  </a:lnTo>
                  <a:lnTo>
                    <a:pt x="138" y="13"/>
                  </a:lnTo>
                  <a:lnTo>
                    <a:pt x="140" y="11"/>
                  </a:lnTo>
                  <a:lnTo>
                    <a:pt x="140" y="5"/>
                  </a:lnTo>
                  <a:lnTo>
                    <a:pt x="138" y="3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Rectangle 26"/>
            <p:cNvSpPr>
              <a:spLocks noChangeArrowheads="1"/>
            </p:cNvSpPr>
            <p:nvPr/>
          </p:nvSpPr>
          <p:spPr bwMode="auto">
            <a:xfrm>
              <a:off x="2745" y="1139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3200" i="1" baseline="-25000"/>
            </a:p>
          </p:txBody>
        </p:sp>
        <p:sp>
          <p:nvSpPr>
            <p:cNvPr id="29737" name="Rectangle 27"/>
            <p:cNvSpPr>
              <a:spLocks noChangeArrowheads="1"/>
            </p:cNvSpPr>
            <p:nvPr/>
          </p:nvSpPr>
          <p:spPr bwMode="auto">
            <a:xfrm>
              <a:off x="2753" y="899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S</a:t>
              </a:r>
              <a:endParaRPr lang="en-US" sz="3200" i="1" baseline="-25000"/>
            </a:p>
          </p:txBody>
        </p:sp>
        <p:sp>
          <p:nvSpPr>
            <p:cNvPr id="29738" name="Rectangle 28"/>
            <p:cNvSpPr>
              <a:spLocks noChangeArrowheads="1"/>
            </p:cNvSpPr>
            <p:nvPr/>
          </p:nvSpPr>
          <p:spPr bwMode="auto">
            <a:xfrm>
              <a:off x="2753" y="1373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R</a:t>
              </a:r>
              <a:endParaRPr lang="en-US" sz="3200" i="1" baseline="-25000"/>
            </a:p>
          </p:txBody>
        </p:sp>
        <p:sp>
          <p:nvSpPr>
            <p:cNvPr id="29739" name="Rectangle 29"/>
            <p:cNvSpPr>
              <a:spLocks noChangeArrowheads="1"/>
            </p:cNvSpPr>
            <p:nvPr/>
          </p:nvSpPr>
          <p:spPr bwMode="auto">
            <a:xfrm>
              <a:off x="5178" y="964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3200" i="1" baseline="-25000"/>
            </a:p>
          </p:txBody>
        </p:sp>
        <p:sp>
          <p:nvSpPr>
            <p:cNvPr id="29740" name="Rectangle 30"/>
            <p:cNvSpPr>
              <a:spLocks noChangeArrowheads="1"/>
            </p:cNvSpPr>
            <p:nvPr/>
          </p:nvSpPr>
          <p:spPr bwMode="auto">
            <a:xfrm>
              <a:off x="3305" y="923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S</a:t>
              </a:r>
              <a:endParaRPr lang="en-US" sz="3200" i="1" baseline="-25000"/>
            </a:p>
          </p:txBody>
        </p:sp>
        <p:sp>
          <p:nvSpPr>
            <p:cNvPr id="29741" name="Line 31"/>
            <p:cNvSpPr>
              <a:spLocks noChangeShapeType="1"/>
            </p:cNvSpPr>
            <p:nvPr/>
          </p:nvSpPr>
          <p:spPr bwMode="auto">
            <a:xfrm>
              <a:off x="3936" y="1520"/>
              <a:ext cx="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32"/>
            <p:cNvSpPr>
              <a:spLocks noChangeShapeType="1"/>
            </p:cNvSpPr>
            <p:nvPr/>
          </p:nvSpPr>
          <p:spPr bwMode="auto">
            <a:xfrm>
              <a:off x="4968" y="151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43" name="Group 33"/>
            <p:cNvGrpSpPr>
              <a:grpSpLocks/>
            </p:cNvGrpSpPr>
            <p:nvPr/>
          </p:nvGrpSpPr>
          <p:grpSpPr bwMode="auto">
            <a:xfrm>
              <a:off x="5170" y="1439"/>
              <a:ext cx="106" cy="163"/>
              <a:chOff x="5162" y="1559"/>
              <a:chExt cx="106" cy="163"/>
            </a:xfrm>
          </p:grpSpPr>
          <p:sp>
            <p:nvSpPr>
              <p:cNvPr id="29750" name="Rectangle 34"/>
              <p:cNvSpPr>
                <a:spLocks noChangeArrowheads="1"/>
              </p:cNvSpPr>
              <p:nvPr/>
            </p:nvSpPr>
            <p:spPr bwMode="auto">
              <a:xfrm>
                <a:off x="5162" y="1559"/>
                <a:ext cx="10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Swiss 721 SWA" charset="0"/>
                  </a:rPr>
                  <a:t>Q</a:t>
                </a:r>
                <a:endParaRPr lang="en-US" sz="3200" i="1" baseline="-25000"/>
              </a:p>
            </p:txBody>
          </p:sp>
          <p:sp>
            <p:nvSpPr>
              <p:cNvPr id="29751" name="Line 35"/>
              <p:cNvSpPr>
                <a:spLocks noChangeShapeType="1"/>
              </p:cNvSpPr>
              <p:nvPr/>
            </p:nvSpPr>
            <p:spPr bwMode="auto">
              <a:xfrm>
                <a:off x="5168" y="156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44" name="Group 36"/>
            <p:cNvGrpSpPr>
              <a:grpSpLocks noChangeAspect="1"/>
            </p:cNvGrpSpPr>
            <p:nvPr/>
          </p:nvGrpSpPr>
          <p:grpSpPr bwMode="auto">
            <a:xfrm>
              <a:off x="3608" y="1808"/>
              <a:ext cx="334" cy="334"/>
              <a:chOff x="1968" y="1507"/>
              <a:chExt cx="480" cy="480"/>
            </a:xfrm>
          </p:grpSpPr>
          <p:sp>
            <p:nvSpPr>
              <p:cNvPr id="29748" name="AutoShape 37"/>
              <p:cNvSpPr>
                <a:spLocks noChangeAspect="1" noChangeArrowheads="1"/>
              </p:cNvSpPr>
              <p:nvPr/>
            </p:nvSpPr>
            <p:spPr bwMode="auto">
              <a:xfrm rot="5400000">
                <a:off x="1920" y="1555"/>
                <a:ext cx="480" cy="384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Oval 38"/>
              <p:cNvSpPr>
                <a:spLocks noChangeAspect="1" noChangeArrowheads="1"/>
              </p:cNvSpPr>
              <p:nvPr/>
            </p:nvSpPr>
            <p:spPr bwMode="auto">
              <a:xfrm>
                <a:off x="2352" y="1699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45" name="Oval 39"/>
            <p:cNvSpPr>
              <a:spLocks noChangeAspect="1" noChangeArrowheads="1"/>
            </p:cNvSpPr>
            <p:nvPr/>
          </p:nvSpPr>
          <p:spPr bwMode="auto">
            <a:xfrm>
              <a:off x="3856" y="1480"/>
              <a:ext cx="69" cy="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Oval 40"/>
            <p:cNvSpPr>
              <a:spLocks noChangeAspect="1" noChangeArrowheads="1"/>
            </p:cNvSpPr>
            <p:nvPr/>
          </p:nvSpPr>
          <p:spPr bwMode="auto">
            <a:xfrm>
              <a:off x="4896" y="1472"/>
              <a:ext cx="69" cy="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Oval 41"/>
            <p:cNvSpPr>
              <a:spLocks noChangeArrowheads="1"/>
            </p:cNvSpPr>
            <p:nvPr/>
          </p:nvSpPr>
          <p:spPr bwMode="auto">
            <a:xfrm>
              <a:off x="3104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04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113" y="2400300"/>
            <a:ext cx="8001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41"/>
          <p:cNvSpPr>
            <a:spLocks noChangeShapeType="1"/>
          </p:cNvSpPr>
          <p:nvPr/>
        </p:nvSpPr>
        <p:spPr bwMode="auto">
          <a:xfrm flipV="1">
            <a:off x="4302125" y="2133600"/>
            <a:ext cx="1222375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42"/>
          <p:cNvSpPr>
            <a:spLocks noChangeShapeType="1"/>
          </p:cNvSpPr>
          <p:nvPr/>
        </p:nvSpPr>
        <p:spPr bwMode="auto">
          <a:xfrm flipV="1">
            <a:off x="4614863" y="2146300"/>
            <a:ext cx="26622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975100" y="2743200"/>
            <a:ext cx="5572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 =1 </a:t>
            </a:r>
          </a:p>
        </p:txBody>
      </p:sp>
      <p:sp>
        <p:nvSpPr>
          <p:cNvPr id="29708" name="TextBox 49"/>
          <p:cNvSpPr txBox="1">
            <a:spLocks noChangeArrowheads="1"/>
          </p:cNvSpPr>
          <p:nvPr/>
        </p:nvSpPr>
        <p:spPr bwMode="auto">
          <a:xfrm>
            <a:off x="4495800" y="27432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pitchFamily="34" charset="0"/>
              </a:rPr>
              <a:t>C =0</a:t>
            </a:r>
          </a:p>
        </p:txBody>
      </p:sp>
      <p:sp>
        <p:nvSpPr>
          <p:cNvPr id="51" name="Right Arrow 50"/>
          <p:cNvSpPr/>
          <p:nvPr/>
        </p:nvSpPr>
        <p:spPr bwMode="auto">
          <a:xfrm>
            <a:off x="5397500" y="1193800"/>
            <a:ext cx="508000" cy="1397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10" name="Right Arrow 51"/>
          <p:cNvSpPr>
            <a:spLocks noChangeArrowheads="1"/>
          </p:cNvSpPr>
          <p:nvPr/>
        </p:nvSpPr>
        <p:spPr bwMode="auto">
          <a:xfrm>
            <a:off x="7010400" y="1384300"/>
            <a:ext cx="508000" cy="13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TextBox 52"/>
          <p:cNvSpPr txBox="1">
            <a:spLocks noChangeArrowheads="1"/>
          </p:cNvSpPr>
          <p:nvPr/>
        </p:nvSpPr>
        <p:spPr bwMode="auto">
          <a:xfrm>
            <a:off x="7073900" y="10795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X</a:t>
            </a:r>
          </a:p>
        </p:txBody>
      </p:sp>
      <p:sp>
        <p:nvSpPr>
          <p:cNvPr id="29712" name="TextBox 53"/>
          <p:cNvSpPr txBox="1">
            <a:spLocks noChangeArrowheads="1"/>
          </p:cNvSpPr>
          <p:nvPr/>
        </p:nvSpPr>
        <p:spPr bwMode="auto">
          <a:xfrm>
            <a:off x="5448300" y="12827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X</a:t>
            </a:r>
          </a:p>
        </p:txBody>
      </p:sp>
      <p:sp>
        <p:nvSpPr>
          <p:cNvPr id="29713" name="TextBox 54"/>
          <p:cNvSpPr txBox="1">
            <a:spLocks noChangeArrowheads="1"/>
          </p:cNvSpPr>
          <p:nvPr/>
        </p:nvSpPr>
        <p:spPr bwMode="auto">
          <a:xfrm>
            <a:off x="7874000" y="1041400"/>
            <a:ext cx="5175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pitchFamily="34" charset="0"/>
              </a:rPr>
              <a:t>C=1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C=0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CC72A50A-569A-498D-A318-7E0A9B74295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3" name="Rectangle 42"/>
          <p:cNvSpPr>
            <a:spLocks noGrp="1" noChangeArrowheads="1"/>
          </p:cNvSpPr>
          <p:nvPr>
            <p:ph type="title"/>
          </p:nvPr>
        </p:nvSpPr>
        <p:spPr>
          <a:xfrm>
            <a:off x="508000" y="139700"/>
            <a:ext cx="7772400" cy="1020763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S-R Master-Slave </a:t>
            </a:r>
            <a:br>
              <a:rPr lang="en-US" sz="32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Flip-Flop: Simulation</a:t>
            </a:r>
          </a:p>
        </p:txBody>
      </p:sp>
      <p:pic>
        <p:nvPicPr>
          <p:cNvPr id="30724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2895600"/>
            <a:ext cx="86042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6"/>
          <p:cNvSpPr txBox="1">
            <a:spLocks noChangeArrowheads="1"/>
          </p:cNvSpPr>
          <p:nvPr/>
        </p:nvSpPr>
        <p:spPr bwMode="auto">
          <a:xfrm>
            <a:off x="1668463" y="24876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Set</a:t>
            </a:r>
          </a:p>
        </p:txBody>
      </p:sp>
      <p:sp>
        <p:nvSpPr>
          <p:cNvPr id="30726" name="Rectangle 87"/>
          <p:cNvSpPr>
            <a:spLocks noChangeArrowheads="1"/>
          </p:cNvSpPr>
          <p:nvPr/>
        </p:nvSpPr>
        <p:spPr bwMode="auto">
          <a:xfrm>
            <a:off x="1585913" y="3009900"/>
            <a:ext cx="787400" cy="2649538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88"/>
          <p:cNvSpPr>
            <a:spLocks noChangeShapeType="1"/>
          </p:cNvSpPr>
          <p:nvPr/>
        </p:nvSpPr>
        <p:spPr bwMode="auto">
          <a:xfrm flipH="1">
            <a:off x="1795463" y="3298825"/>
            <a:ext cx="9525" cy="1423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89"/>
          <p:cNvSpPr txBox="1">
            <a:spLocks noChangeArrowheads="1"/>
          </p:cNvSpPr>
          <p:nvPr/>
        </p:nvSpPr>
        <p:spPr bwMode="auto">
          <a:xfrm>
            <a:off x="1598613" y="3124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</a:t>
            </a:r>
          </a:p>
        </p:txBody>
      </p:sp>
      <p:sp>
        <p:nvSpPr>
          <p:cNvPr id="30729" name="Text Box 90"/>
          <p:cNvSpPr txBox="1">
            <a:spLocks noChangeArrowheads="1"/>
          </p:cNvSpPr>
          <p:nvPr/>
        </p:nvSpPr>
        <p:spPr bwMode="auto">
          <a:xfrm>
            <a:off x="2028825" y="30797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</a:p>
        </p:txBody>
      </p:sp>
      <p:sp>
        <p:nvSpPr>
          <p:cNvPr id="30730" name="Line 93"/>
          <p:cNvSpPr>
            <a:spLocks noChangeShapeType="1"/>
          </p:cNvSpPr>
          <p:nvPr/>
        </p:nvSpPr>
        <p:spPr bwMode="auto">
          <a:xfrm flipH="1">
            <a:off x="2063750" y="3427413"/>
            <a:ext cx="9525" cy="1804987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Text Box 94"/>
          <p:cNvSpPr txBox="1">
            <a:spLocks noChangeArrowheads="1"/>
          </p:cNvSpPr>
          <p:nvPr/>
        </p:nvSpPr>
        <p:spPr bwMode="auto">
          <a:xfrm>
            <a:off x="3036888" y="251142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Reset</a:t>
            </a:r>
          </a:p>
        </p:txBody>
      </p:sp>
      <p:sp>
        <p:nvSpPr>
          <p:cNvPr id="30732" name="Rectangle 95"/>
          <p:cNvSpPr>
            <a:spLocks noChangeArrowheads="1"/>
          </p:cNvSpPr>
          <p:nvPr/>
        </p:nvSpPr>
        <p:spPr bwMode="auto">
          <a:xfrm>
            <a:off x="3125788" y="3011488"/>
            <a:ext cx="787400" cy="2649537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97"/>
          <p:cNvSpPr txBox="1">
            <a:spLocks noChangeArrowheads="1"/>
          </p:cNvSpPr>
          <p:nvPr/>
        </p:nvSpPr>
        <p:spPr bwMode="auto">
          <a:xfrm>
            <a:off x="1635125" y="3495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X</a:t>
            </a:r>
          </a:p>
        </p:txBody>
      </p:sp>
      <p:sp>
        <p:nvSpPr>
          <p:cNvPr id="30734" name="Text Box 98"/>
          <p:cNvSpPr txBox="1">
            <a:spLocks noChangeArrowheads="1"/>
          </p:cNvSpPr>
          <p:nvPr/>
        </p:nvSpPr>
        <p:spPr bwMode="auto">
          <a:xfrm flipH="1">
            <a:off x="1638300" y="4360863"/>
            <a:ext cx="461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</a:rPr>
              <a:t>X</a:t>
            </a:r>
          </a:p>
        </p:txBody>
      </p:sp>
      <p:sp>
        <p:nvSpPr>
          <p:cNvPr id="30735" name="Text Box 99"/>
          <p:cNvSpPr txBox="1">
            <a:spLocks noChangeArrowheads="1"/>
          </p:cNvSpPr>
          <p:nvPr/>
        </p:nvSpPr>
        <p:spPr bwMode="auto">
          <a:xfrm>
            <a:off x="4738688" y="1568450"/>
            <a:ext cx="2292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2 pulses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On S, R inputs arrive late</a:t>
            </a:r>
          </a:p>
          <a:p>
            <a:r>
              <a:rPr lang="en-US" sz="1400" b="1">
                <a:solidFill>
                  <a:srgbClr val="6600CC"/>
                </a:solidFill>
                <a:latin typeface="Arial" pitchFamily="34" charset="0"/>
              </a:rPr>
              <a:t>during + ive Clk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But </a:t>
            </a:r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no problem</a:t>
            </a:r>
          </a:p>
        </p:txBody>
      </p:sp>
      <p:pic>
        <p:nvPicPr>
          <p:cNvPr id="30736" name="Pictur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213" y="0"/>
            <a:ext cx="363378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Text Box 102"/>
          <p:cNvSpPr txBox="1">
            <a:spLocks noChangeArrowheads="1"/>
          </p:cNvSpPr>
          <p:nvPr/>
        </p:nvSpPr>
        <p:spPr bwMode="auto">
          <a:xfrm>
            <a:off x="7918450" y="2984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S</a:t>
            </a:r>
          </a:p>
        </p:txBody>
      </p:sp>
      <p:sp>
        <p:nvSpPr>
          <p:cNvPr id="30738" name="Rectangle 103"/>
          <p:cNvSpPr>
            <a:spLocks noChangeArrowheads="1"/>
          </p:cNvSpPr>
          <p:nvPr/>
        </p:nvSpPr>
        <p:spPr bwMode="auto">
          <a:xfrm>
            <a:off x="5395913" y="3001963"/>
            <a:ext cx="787400" cy="2649537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04"/>
          <p:cNvSpPr>
            <a:spLocks noChangeShapeType="1"/>
          </p:cNvSpPr>
          <p:nvPr/>
        </p:nvSpPr>
        <p:spPr bwMode="auto">
          <a:xfrm flipH="1">
            <a:off x="5964238" y="3475038"/>
            <a:ext cx="20637" cy="2174875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Text Box 105"/>
          <p:cNvSpPr txBox="1">
            <a:spLocks noChangeArrowheads="1"/>
          </p:cNvSpPr>
          <p:nvPr/>
        </p:nvSpPr>
        <p:spPr bwMode="auto">
          <a:xfrm>
            <a:off x="5800725" y="4919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X</a:t>
            </a:r>
          </a:p>
        </p:txBody>
      </p:sp>
      <p:sp>
        <p:nvSpPr>
          <p:cNvPr id="30741" name="Line 106"/>
          <p:cNvSpPr>
            <a:spLocks noChangeShapeType="1"/>
          </p:cNvSpPr>
          <p:nvPr/>
        </p:nvSpPr>
        <p:spPr bwMode="auto">
          <a:xfrm>
            <a:off x="5486400" y="404018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108"/>
          <p:cNvSpPr>
            <a:spLocks noChangeShapeType="1"/>
          </p:cNvSpPr>
          <p:nvPr/>
        </p:nvSpPr>
        <p:spPr bwMode="auto">
          <a:xfrm>
            <a:off x="5613400" y="4630738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Text Box 109"/>
          <p:cNvSpPr txBox="1">
            <a:spLocks noChangeArrowheads="1"/>
          </p:cNvSpPr>
          <p:nvPr/>
        </p:nvSpPr>
        <p:spPr bwMode="auto">
          <a:xfrm>
            <a:off x="5127625" y="5291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744" name="Text Box 110"/>
          <p:cNvSpPr txBox="1">
            <a:spLocks noChangeArrowheads="1"/>
          </p:cNvSpPr>
          <p:nvPr/>
        </p:nvSpPr>
        <p:spPr bwMode="auto">
          <a:xfrm>
            <a:off x="6186488" y="5291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745" name="Text Box 111"/>
          <p:cNvSpPr txBox="1">
            <a:spLocks noChangeArrowheads="1"/>
          </p:cNvSpPr>
          <p:nvPr/>
        </p:nvSpPr>
        <p:spPr bwMode="auto">
          <a:xfrm>
            <a:off x="4525963" y="5942013"/>
            <a:ext cx="2168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</a:rPr>
              <a:t>Consider </a:t>
            </a:r>
          </a:p>
          <a:p>
            <a:r>
              <a:rPr lang="en-US" sz="1800">
                <a:latin typeface="Arial" pitchFamily="34" charset="0"/>
              </a:rPr>
              <a:t>Performance of the</a:t>
            </a:r>
          </a:p>
          <a:p>
            <a:r>
              <a:rPr lang="en-US" sz="1800">
                <a:latin typeface="Arial" pitchFamily="34" charset="0"/>
              </a:rPr>
              <a:t>Latch </a:t>
            </a:r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as a whole</a:t>
            </a:r>
          </a:p>
        </p:txBody>
      </p:sp>
      <p:sp>
        <p:nvSpPr>
          <p:cNvPr id="30746" name="Text Box 112"/>
          <p:cNvSpPr txBox="1">
            <a:spLocks noChangeArrowheads="1"/>
          </p:cNvSpPr>
          <p:nvPr/>
        </p:nvSpPr>
        <p:spPr bwMode="auto">
          <a:xfrm>
            <a:off x="7000875" y="1930400"/>
            <a:ext cx="15081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1 pulse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On S input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arrives late</a:t>
            </a:r>
          </a:p>
          <a:p>
            <a:r>
              <a:rPr lang="en-US" sz="1400" b="1">
                <a:solidFill>
                  <a:srgbClr val="6600CC"/>
                </a:solidFill>
                <a:latin typeface="Arial" pitchFamily="34" charset="0"/>
              </a:rPr>
              <a:t>during + ive Clk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Problem</a:t>
            </a:r>
          </a:p>
        </p:txBody>
      </p:sp>
      <p:sp>
        <p:nvSpPr>
          <p:cNvPr id="30747" name="Rectangle 113"/>
          <p:cNvSpPr>
            <a:spLocks noChangeArrowheads="1"/>
          </p:cNvSpPr>
          <p:nvPr/>
        </p:nvSpPr>
        <p:spPr bwMode="auto">
          <a:xfrm>
            <a:off x="6205538" y="3014663"/>
            <a:ext cx="752475" cy="2649537"/>
          </a:xfrm>
          <a:prstGeom prst="rect">
            <a:avLst/>
          </a:prstGeom>
          <a:solidFill>
            <a:srgbClr val="FFCC0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 Box 114"/>
          <p:cNvSpPr txBox="1">
            <a:spLocks noChangeArrowheads="1"/>
          </p:cNvSpPr>
          <p:nvPr/>
        </p:nvSpPr>
        <p:spPr bwMode="auto">
          <a:xfrm>
            <a:off x="6926263" y="5349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0749" name="Text Box 115"/>
          <p:cNvSpPr txBox="1">
            <a:spLocks noChangeArrowheads="1"/>
          </p:cNvSpPr>
          <p:nvPr/>
        </p:nvSpPr>
        <p:spPr bwMode="auto">
          <a:xfrm>
            <a:off x="5127625" y="3686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750" name="Text Box 116"/>
          <p:cNvSpPr txBox="1">
            <a:spLocks noChangeArrowheads="1"/>
          </p:cNvSpPr>
          <p:nvPr/>
        </p:nvSpPr>
        <p:spPr bwMode="auto">
          <a:xfrm>
            <a:off x="5127625" y="421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751" name="Text Box 118"/>
          <p:cNvSpPr txBox="1">
            <a:spLocks noChangeArrowheads="1"/>
          </p:cNvSpPr>
          <p:nvPr/>
        </p:nvSpPr>
        <p:spPr bwMode="auto">
          <a:xfrm>
            <a:off x="5915025" y="3678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752" name="Text Box 119"/>
          <p:cNvSpPr txBox="1">
            <a:spLocks noChangeArrowheads="1"/>
          </p:cNvSpPr>
          <p:nvPr/>
        </p:nvSpPr>
        <p:spPr bwMode="auto">
          <a:xfrm>
            <a:off x="5915025" y="4208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753" name="Line 120"/>
          <p:cNvSpPr>
            <a:spLocks noChangeShapeType="1"/>
          </p:cNvSpPr>
          <p:nvPr/>
        </p:nvSpPr>
        <p:spPr bwMode="auto">
          <a:xfrm flipH="1">
            <a:off x="6669088" y="3440113"/>
            <a:ext cx="20637" cy="2174875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4" name="Text Box 121"/>
          <p:cNvSpPr txBox="1">
            <a:spLocks noChangeArrowheads="1"/>
          </p:cNvSpPr>
          <p:nvPr/>
        </p:nvSpPr>
        <p:spPr bwMode="auto">
          <a:xfrm>
            <a:off x="6516688" y="45847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X</a:t>
            </a:r>
          </a:p>
        </p:txBody>
      </p:sp>
      <p:sp>
        <p:nvSpPr>
          <p:cNvPr id="30755" name="Line 122"/>
          <p:cNvSpPr>
            <a:spLocks noChangeShapeType="1"/>
          </p:cNvSpPr>
          <p:nvPr/>
        </p:nvSpPr>
        <p:spPr bwMode="auto">
          <a:xfrm>
            <a:off x="5394325" y="5313363"/>
            <a:ext cx="785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56" name="Picture 123" descr="20040929-check_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313" y="5097463"/>
            <a:ext cx="25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7" name="Line 124"/>
          <p:cNvSpPr>
            <a:spLocks noChangeShapeType="1"/>
          </p:cNvSpPr>
          <p:nvPr/>
        </p:nvSpPr>
        <p:spPr bwMode="auto">
          <a:xfrm flipH="1">
            <a:off x="6667500" y="2465388"/>
            <a:ext cx="346075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8" name="Line 125"/>
          <p:cNvSpPr>
            <a:spLocks noChangeShapeType="1"/>
          </p:cNvSpPr>
          <p:nvPr/>
        </p:nvSpPr>
        <p:spPr bwMode="auto">
          <a:xfrm>
            <a:off x="5602288" y="2592388"/>
            <a:ext cx="196850" cy="417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9" name="Text Box 126"/>
          <p:cNvSpPr txBox="1">
            <a:spLocks noChangeArrowheads="1"/>
          </p:cNvSpPr>
          <p:nvPr/>
        </p:nvSpPr>
        <p:spPr bwMode="auto">
          <a:xfrm>
            <a:off x="6956425" y="50085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6600CC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0760" name="Text Box 127"/>
          <p:cNvSpPr txBox="1">
            <a:spLocks noChangeArrowheads="1"/>
          </p:cNvSpPr>
          <p:nvPr/>
        </p:nvSpPr>
        <p:spPr bwMode="auto">
          <a:xfrm>
            <a:off x="6608763" y="5942013"/>
            <a:ext cx="1417637" cy="923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O/P Error due to the pulse on S</a:t>
            </a:r>
          </a:p>
        </p:txBody>
      </p:sp>
      <p:sp>
        <p:nvSpPr>
          <p:cNvPr id="30761" name="Text Box 128"/>
          <p:cNvSpPr txBox="1">
            <a:spLocks noChangeArrowheads="1"/>
          </p:cNvSpPr>
          <p:nvPr/>
        </p:nvSpPr>
        <p:spPr bwMode="auto">
          <a:xfrm>
            <a:off x="139700" y="1192213"/>
            <a:ext cx="5480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Ideally, changes in S, R inputs from combinational circuit</a:t>
            </a:r>
          </a:p>
          <a:p>
            <a:r>
              <a:rPr lang="en-US" sz="1800"/>
              <a:t>Should arrive </a:t>
            </a:r>
            <a:r>
              <a:rPr lang="en-US" sz="1800">
                <a:solidFill>
                  <a:srgbClr val="CC0000"/>
                </a:solidFill>
              </a:rPr>
              <a:t>before</a:t>
            </a:r>
            <a:r>
              <a:rPr lang="en-US" sz="1800"/>
              <a:t> the next clock interval </a:t>
            </a:r>
          </a:p>
          <a:p>
            <a:r>
              <a:rPr lang="en-US" sz="1800"/>
              <a:t>(C=1 pulse) arrives.</a:t>
            </a:r>
          </a:p>
        </p:txBody>
      </p:sp>
      <p:sp>
        <p:nvSpPr>
          <p:cNvPr id="30762" name="Line 130"/>
          <p:cNvSpPr>
            <a:spLocks noChangeShapeType="1"/>
          </p:cNvSpPr>
          <p:nvPr/>
        </p:nvSpPr>
        <p:spPr bwMode="auto">
          <a:xfrm>
            <a:off x="5022850" y="3414713"/>
            <a:ext cx="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3" name="Line 131"/>
          <p:cNvSpPr>
            <a:spLocks noChangeShapeType="1"/>
          </p:cNvSpPr>
          <p:nvPr/>
        </p:nvSpPr>
        <p:spPr bwMode="auto">
          <a:xfrm>
            <a:off x="5011738" y="36814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4" name="Text Box 132"/>
          <p:cNvSpPr txBox="1">
            <a:spLocks noChangeArrowheads="1"/>
          </p:cNvSpPr>
          <p:nvPr/>
        </p:nvSpPr>
        <p:spPr bwMode="auto">
          <a:xfrm>
            <a:off x="684213" y="6216650"/>
            <a:ext cx="2571750" cy="646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Delay in Combinational Circuit</a:t>
            </a:r>
          </a:p>
        </p:txBody>
      </p:sp>
      <p:sp>
        <p:nvSpPr>
          <p:cNvPr id="30765" name="Line 133"/>
          <p:cNvSpPr>
            <a:spLocks noChangeShapeType="1"/>
          </p:cNvSpPr>
          <p:nvPr/>
        </p:nvSpPr>
        <p:spPr bwMode="auto">
          <a:xfrm flipV="1">
            <a:off x="2800350" y="3714750"/>
            <a:ext cx="2384425" cy="254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6" name="Text Box 134"/>
          <p:cNvSpPr txBox="1">
            <a:spLocks noChangeArrowheads="1"/>
          </p:cNvSpPr>
          <p:nvPr/>
        </p:nvSpPr>
        <p:spPr bwMode="auto">
          <a:xfrm>
            <a:off x="3049588" y="1874838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Data appears</a:t>
            </a:r>
          </a:p>
          <a:p>
            <a:r>
              <a:rPr lang="en-US" sz="1800"/>
              <a:t>at slave O/P</a:t>
            </a:r>
          </a:p>
        </p:txBody>
      </p:sp>
      <p:sp>
        <p:nvSpPr>
          <p:cNvPr id="30767" name="Line 135"/>
          <p:cNvSpPr>
            <a:spLocks noChangeShapeType="1"/>
          </p:cNvSpPr>
          <p:nvPr/>
        </p:nvSpPr>
        <p:spPr bwMode="auto">
          <a:xfrm>
            <a:off x="4318000" y="2476500"/>
            <a:ext cx="728663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8" name="Line 135"/>
          <p:cNvSpPr>
            <a:spLocks noChangeShapeType="1"/>
          </p:cNvSpPr>
          <p:nvPr/>
        </p:nvSpPr>
        <p:spPr bwMode="auto">
          <a:xfrm flipH="1">
            <a:off x="2057400" y="2311400"/>
            <a:ext cx="10033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0769" name="Straight Arrow Connector 50"/>
          <p:cNvCxnSpPr>
            <a:cxnSpLocks noChangeShapeType="1"/>
          </p:cNvCxnSpPr>
          <p:nvPr/>
        </p:nvCxnSpPr>
        <p:spPr bwMode="auto">
          <a:xfrm rot="5400000" flipH="1" flipV="1">
            <a:off x="1225550" y="4375150"/>
            <a:ext cx="609600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70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2749550" y="4070350"/>
            <a:ext cx="609600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71" name="TextBox 52"/>
          <p:cNvSpPr txBox="1">
            <a:spLocks noChangeArrowheads="1"/>
          </p:cNvSpPr>
          <p:nvPr/>
        </p:nvSpPr>
        <p:spPr bwMode="auto">
          <a:xfrm>
            <a:off x="266700" y="528320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Z</a:t>
            </a:r>
            <a:endParaRPr lang="en-US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72" name="Rectangle 95"/>
          <p:cNvSpPr>
            <a:spLocks noChangeArrowheads="1"/>
          </p:cNvSpPr>
          <p:nvPr/>
        </p:nvSpPr>
        <p:spPr bwMode="auto">
          <a:xfrm>
            <a:off x="7291388" y="2998788"/>
            <a:ext cx="787400" cy="2649537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Text Box 134"/>
          <p:cNvSpPr txBox="1">
            <a:spLocks noChangeArrowheads="1"/>
          </p:cNvSpPr>
          <p:nvPr/>
        </p:nvSpPr>
        <p:spPr bwMode="auto">
          <a:xfrm>
            <a:off x="8137525" y="3563938"/>
            <a:ext cx="1006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Forbidden </a:t>
            </a:r>
          </a:p>
          <a:p>
            <a:r>
              <a:rPr lang="en-US" sz="1200">
                <a:latin typeface="Arial" pitchFamily="34" charset="0"/>
              </a:rPr>
              <a:t>Condition </a:t>
            </a:r>
          </a:p>
          <a:p>
            <a:r>
              <a:rPr lang="en-US" sz="1200">
                <a:latin typeface="Arial" pitchFamily="34" charset="0"/>
              </a:rPr>
              <a:t>S = 1, R = 1</a:t>
            </a:r>
          </a:p>
          <a:p>
            <a:r>
              <a:rPr lang="en-US" sz="1200">
                <a:latin typeface="Arial" pitchFamily="34" charset="0"/>
              </a:rPr>
              <a:t>Still </a:t>
            </a:r>
          </a:p>
          <a:p>
            <a:r>
              <a:rPr lang="en-US" sz="1200">
                <a:latin typeface="Arial" pitchFamily="34" charset="0"/>
              </a:rPr>
              <a:t>possible</a:t>
            </a:r>
          </a:p>
        </p:txBody>
      </p:sp>
      <p:cxnSp>
        <p:nvCxnSpPr>
          <p:cNvPr id="30774" name="Straight Arrow Connector 56"/>
          <p:cNvCxnSpPr>
            <a:cxnSpLocks noChangeShapeType="1"/>
          </p:cNvCxnSpPr>
          <p:nvPr/>
        </p:nvCxnSpPr>
        <p:spPr bwMode="auto">
          <a:xfrm rot="10800000">
            <a:off x="8077200" y="3556000"/>
            <a:ext cx="2413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75" name="Straight Arrow Connector 63"/>
          <p:cNvCxnSpPr>
            <a:cxnSpLocks noChangeShapeType="1"/>
          </p:cNvCxnSpPr>
          <p:nvPr/>
        </p:nvCxnSpPr>
        <p:spPr bwMode="auto">
          <a:xfrm flipV="1">
            <a:off x="1536700" y="5118100"/>
            <a:ext cx="508000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76" name="TextBox 65"/>
          <p:cNvSpPr txBox="1">
            <a:spLocks noChangeArrowheads="1"/>
          </p:cNvSpPr>
          <p:nvPr/>
        </p:nvSpPr>
        <p:spPr bwMode="auto">
          <a:xfrm>
            <a:off x="8585200" y="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Z</a:t>
            </a:r>
            <a:endParaRPr lang="en-US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77" name="TextBox 66"/>
          <p:cNvSpPr txBox="1">
            <a:spLocks noChangeArrowheads="1"/>
          </p:cNvSpPr>
          <p:nvPr/>
        </p:nvSpPr>
        <p:spPr bwMode="auto">
          <a:xfrm>
            <a:off x="901700" y="4991100"/>
            <a:ext cx="622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Arial" pitchFamily="34" charset="0"/>
              </a:rPr>
              <a:t>T/2</a:t>
            </a:r>
          </a:p>
        </p:txBody>
      </p:sp>
      <p:cxnSp>
        <p:nvCxnSpPr>
          <p:cNvPr id="30778" name="Straight Arrow Connector 68"/>
          <p:cNvCxnSpPr>
            <a:cxnSpLocks noChangeShapeType="1"/>
          </p:cNvCxnSpPr>
          <p:nvPr/>
        </p:nvCxnSpPr>
        <p:spPr bwMode="auto">
          <a:xfrm flipV="1">
            <a:off x="1549400" y="2884488"/>
            <a:ext cx="838200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0779" name="TextBox 71"/>
          <p:cNvSpPr txBox="1">
            <a:spLocks noChangeArrowheads="1"/>
          </p:cNvSpPr>
          <p:nvPr/>
        </p:nvSpPr>
        <p:spPr bwMode="auto">
          <a:xfrm>
            <a:off x="520700" y="2540000"/>
            <a:ext cx="10541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pitchFamily="34" charset="0"/>
              </a:rPr>
              <a:t>Clock </a:t>
            </a:r>
          </a:p>
          <a:p>
            <a:r>
              <a:rPr lang="en-US" sz="1400" b="1">
                <a:latin typeface="Arial" pitchFamily="34" charset="0"/>
              </a:rPr>
              <a:t>Interval T</a:t>
            </a:r>
          </a:p>
        </p:txBody>
      </p:sp>
      <p:sp>
        <p:nvSpPr>
          <p:cNvPr id="30780" name="TextBox 72"/>
          <p:cNvSpPr txBox="1">
            <a:spLocks noChangeArrowheads="1"/>
          </p:cNvSpPr>
          <p:nvPr/>
        </p:nvSpPr>
        <p:spPr bwMode="auto">
          <a:xfrm>
            <a:off x="406400" y="4902200"/>
            <a:ext cx="11303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pitchFamily="34" charset="0"/>
              </a:rPr>
              <a:t>In</a:t>
            </a:r>
            <a:r>
              <a:rPr lang="en-US" sz="1400" b="1">
                <a:latin typeface="Arial" pitchFamily="34" charset="0"/>
                <a:sym typeface="Wingdings" pitchFamily="2" charset="2"/>
              </a:rPr>
              <a:t> Out</a:t>
            </a:r>
          </a:p>
          <a:p>
            <a:r>
              <a:rPr lang="en-US" sz="1400" b="1">
                <a:latin typeface="Arial" pitchFamily="34" charset="0"/>
                <a:sym typeface="Wingdings" pitchFamily="2" charset="2"/>
              </a:rPr>
              <a:t>Delay = </a:t>
            </a:r>
            <a:r>
              <a:rPr lang="en-US" sz="1400" b="1">
                <a:latin typeface="Arial" pitchFamily="34" charset="0"/>
              </a:rPr>
              <a:t>T/2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846CD40C-2B64-46D6-BBA0-AE9AC01F66F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2863"/>
            <a:ext cx="9144000" cy="554513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The undesirable condition of S = 1 and R = 1 simultaneously is still possible (latches are S-R not D) </a:t>
            </a:r>
            <a:r>
              <a:rPr lang="en-US" sz="22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Master-Slave D type is possible</a:t>
            </a:r>
            <a:endParaRPr lang="en-US" sz="22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T/2 input-to-output delay (width of the C = 1 pulse), which may slow down the sequential circuit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While C = 1, master stage is open, and any changes in the input S, R affect FF operation </a:t>
            </a:r>
            <a:r>
              <a:rPr lang="en-US" sz="2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</a:t>
            </a:r>
            <a:r>
              <a:rPr lang="en-US" sz="2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he 1s catching behavior</a:t>
            </a:r>
          </a:p>
          <a:p>
            <a:pPr lvl="1"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Suppose Q = 0 and S goes to 1 and back to 0 and R goes to 1 and back to 0 (all within C = 1 pulse)</a:t>
            </a:r>
          </a:p>
          <a:p>
            <a:pPr lvl="2"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The master latch sets and then resets so slave not affected</a:t>
            </a:r>
          </a:p>
          <a:p>
            <a:pPr lvl="2"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A 0 is transferred to the slave (correct)</a:t>
            </a:r>
            <a:endParaRPr lang="en-US" sz="2000" b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300" b="0" smtClean="0">
                <a:latin typeface="Arial" pitchFamily="34" charset="0"/>
                <a:cs typeface="Arial" pitchFamily="34" charset="0"/>
              </a:rPr>
              <a:t>Suppose Q = 0 and S goes to 1 and then back to 0 with R remaining at 0 (all within C = 1 pulse)</a:t>
            </a:r>
          </a:p>
          <a:p>
            <a:pPr lvl="2"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The master latch sets to 1</a:t>
            </a:r>
          </a:p>
          <a:p>
            <a:pPr lvl="2"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A 1 is transferred to the slave (wrong)</a:t>
            </a:r>
            <a:endParaRPr lang="en-US" sz="2700" b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2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207963" y="139700"/>
            <a:ext cx="8936037" cy="1020763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with the S-R Master-Slave Flip-Flop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latin typeface="Arial" pitchFamily="34" charset="0"/>
              </a:rPr>
              <a:t>Ensure data input to FF (to master) is valid before start of + </a:t>
            </a:r>
            <a:r>
              <a:rPr lang="en-US" sz="2000" dirty="0" err="1">
                <a:latin typeface="Arial" pitchFamily="34" charset="0"/>
              </a:rPr>
              <a:t>ive</a:t>
            </a:r>
            <a:r>
              <a:rPr lang="en-US" sz="2000" dirty="0">
                <a:latin typeface="Arial" pitchFamily="34" charset="0"/>
              </a:rPr>
              <a:t> clock pulse</a:t>
            </a:r>
          </a:p>
        </p:txBody>
      </p:sp>
      <p:sp>
        <p:nvSpPr>
          <p:cNvPr id="31750" name="Text Box 86"/>
          <p:cNvSpPr txBox="1">
            <a:spLocks noChangeArrowheads="1"/>
          </p:cNvSpPr>
          <p:nvPr/>
        </p:nvSpPr>
        <p:spPr bwMode="auto">
          <a:xfrm>
            <a:off x="0" y="608171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Solution: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945D29C8-5472-4B9D-85DC-5970A96882F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173038"/>
            <a:ext cx="8269287" cy="1020762"/>
          </a:xfrm>
        </p:spPr>
        <p:txBody>
          <a:bodyPr/>
          <a:lstStyle/>
          <a:p>
            <a:r>
              <a:rPr lang="en-US" sz="36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Edge-Triggered D-type Flip-Flop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320800"/>
            <a:ext cx="8212138" cy="553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This is a Positive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	Edge-triggered D flip-flop</a:t>
            </a:r>
          </a:p>
          <a:p>
            <a:pPr>
              <a:lnSpc>
                <a:spcPct val="80000"/>
              </a:lnSpc>
            </a:pPr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This is the preferred FF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    used nowadays to build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    most sequential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    circuits</a:t>
            </a:r>
          </a:p>
          <a:p>
            <a:pPr>
              <a:lnSpc>
                <a:spcPct val="80000"/>
              </a:lnSpc>
            </a:pPr>
            <a:endParaRPr lang="en-US" sz="22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2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The D data input is transferred to the Q output </a:t>
            </a:r>
            <a:r>
              <a:rPr lang="en-US" sz="2400" b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at the rising edge of the clock, subject to </a:t>
            </a:r>
            <a:r>
              <a:rPr lang="en-US" sz="2400" b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timing constraints on the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D input must relative to </a:t>
            </a:r>
            <a:r>
              <a:rPr lang="en-US" sz="2600" b="0" u="sng" smtClean="0">
                <a:latin typeface="Arial" pitchFamily="34" charset="0"/>
                <a:cs typeface="Arial" pitchFamily="34" charset="0"/>
              </a:rPr>
              <a:t>effective clock edge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:       </a:t>
            </a:r>
            <a:r>
              <a:rPr lang="en-US" sz="26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Setup time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edge and </a:t>
            </a:r>
            <a:r>
              <a:rPr lang="en-US" sz="26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Hold time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edge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b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1216025"/>
            <a:ext cx="48196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4" name="Group 50"/>
          <p:cNvGrpSpPr>
            <a:grpSpLocks/>
          </p:cNvGrpSpPr>
          <p:nvPr/>
        </p:nvGrpSpPr>
        <p:grpSpPr bwMode="auto">
          <a:xfrm>
            <a:off x="4068763" y="3124200"/>
            <a:ext cx="776287" cy="447675"/>
            <a:chOff x="3789363" y="2946400"/>
            <a:chExt cx="776287" cy="447675"/>
          </a:xfrm>
        </p:grpSpPr>
        <p:pic>
          <p:nvPicPr>
            <p:cNvPr id="32776" name="Picture 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9363" y="2946400"/>
              <a:ext cx="776287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Line 47"/>
            <p:cNvSpPr>
              <a:spLocks noChangeShapeType="1"/>
            </p:cNvSpPr>
            <p:nvPr/>
          </p:nvSpPr>
          <p:spPr bwMode="auto">
            <a:xfrm flipV="1">
              <a:off x="4159250" y="3071813"/>
              <a:ext cx="11113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TextBox 51"/>
          <p:cNvSpPr txBox="1">
            <a:spLocks noChangeArrowheads="1"/>
          </p:cNvSpPr>
          <p:nvPr/>
        </p:nvSpPr>
        <p:spPr bwMode="auto">
          <a:xfrm>
            <a:off x="4013200" y="3505200"/>
            <a:ext cx="782638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 </a:t>
            </a:r>
            <a:r>
              <a:rPr lang="en-US" sz="1600">
                <a:solidFill>
                  <a:srgbClr val="FF0000"/>
                </a:solidFill>
                <a:sym typeface="Wingdings" pitchFamily="2" charset="2"/>
              </a:rPr>
              <a:t> Q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E90E8A3B-0922-4974-8490-0EC180A1434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1775"/>
            <a:ext cx="8085138" cy="766763"/>
          </a:xfrm>
        </p:spPr>
        <p:txBody>
          <a:bodyPr/>
          <a:lstStyle/>
          <a:p>
            <a:r>
              <a:rPr lang="en-US" sz="36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Unit 11: Sequential Circuits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338"/>
            <a:ext cx="9144000" cy="5554662"/>
          </a:xfrm>
          <a:solidFill>
            <a:srgbClr val="FFFFFF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 	Sequential Circuit Definitions, Types of Latches: SR, Clocked SR, and D Latches </a:t>
            </a:r>
            <a:endParaRPr lang="en-US" sz="28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Flip-Flops: SR, D, JK, and T Flip-Flops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Flip-Flop Timing Parameters: Setup, hold, propagation, clocking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Flip-Flops: Characteristic and Excitation Tables </a:t>
            </a: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Analysis of Sequential Circuits with D flip-flops: Deriving the input equations, state table, and state diagram. Timing.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Design of Sequential Circuits with D flip-flops: Determining the state diagrams and tables, State assignment, Combinational Logic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D385E1F3-A448-48C5-A0C1-87976858E74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25563"/>
            <a:ext cx="3663950" cy="5165725"/>
          </a:xfrm>
        </p:spPr>
        <p:txBody>
          <a:bodyPr/>
          <a:lstStyle/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Requirements: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clock</a:t>
            </a:r>
            <a:br>
              <a:rPr lang="en-US" sz="2400" b="0" smtClean="0">
                <a:latin typeface="Arial" pitchFamily="34" charset="0"/>
                <a:cs typeface="Arial" pitchFamily="34" charset="0"/>
              </a:rPr>
            </a:br>
            <a:r>
              <a:rPr lang="en-US" sz="2400" b="0" smtClean="0">
                <a:latin typeface="Arial" pitchFamily="34" charset="0"/>
                <a:cs typeface="Arial" pitchFamily="34" charset="0"/>
              </a:rPr>
              <a:t>pulse width</a:t>
            </a:r>
          </a:p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	(for both low &amp; high)</a:t>
            </a:r>
          </a:p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: setup time 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: hold time</a:t>
            </a:r>
          </a:p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	     (usually 0 ns)</a:t>
            </a:r>
          </a:p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Outcomes: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b="0" smtClean="0">
                <a:latin typeface="Arial" pitchFamily="34" charset="0"/>
                <a:cs typeface="Arial" pitchFamily="34" charset="0"/>
              </a:rPr>
              <a:t>propagation 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delay</a:t>
            </a:r>
          </a:p>
          <a:p>
            <a:pPr marL="463550" lvl="1" indent="-6350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 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PHL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:High-to-Low</a:t>
            </a:r>
          </a:p>
          <a:p>
            <a:pPr marL="463550" lvl="1" indent="-6350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 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PLH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:Low-to-High</a:t>
            </a:r>
          </a:p>
          <a:p>
            <a:pPr marL="463550" lvl="1" indent="-6350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 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:max (t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PHL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2400" b="0" baseline="-25000" smtClean="0">
                <a:latin typeface="Arial" pitchFamily="34" charset="0"/>
                <a:cs typeface="Arial" pitchFamily="34" charset="0"/>
              </a:rPr>
              <a:t>PLH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151"/>
          <p:cNvSpPr>
            <a:spLocks noGrp="1" noChangeArrowheads="1"/>
          </p:cNvSpPr>
          <p:nvPr>
            <p:ph type="title"/>
          </p:nvPr>
        </p:nvSpPr>
        <p:spPr>
          <a:xfrm>
            <a:off x="554038" y="150813"/>
            <a:ext cx="7772400" cy="1020762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Flip-Flop Timing Parameters: </a:t>
            </a:r>
            <a:b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Edge Triggered FF</a:t>
            </a:r>
          </a:p>
        </p:txBody>
      </p:sp>
      <p:pic>
        <p:nvPicPr>
          <p:cNvPr id="33797" name="Picture 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2462213"/>
            <a:ext cx="60452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8" y="1243013"/>
            <a:ext cx="15716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155"/>
          <p:cNvSpPr txBox="1">
            <a:spLocks noChangeArrowheads="1"/>
          </p:cNvSpPr>
          <p:nvPr/>
        </p:nvSpPr>
        <p:spPr bwMode="auto">
          <a:xfrm>
            <a:off x="3346450" y="1428750"/>
            <a:ext cx="3594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pitchFamily="34" charset="0"/>
              </a:rPr>
              <a:t>Negative</a:t>
            </a:r>
            <a:r>
              <a:rPr lang="en-US" sz="2400">
                <a:solidFill>
                  <a:srgbClr val="6600CC"/>
                </a:solidFill>
                <a:latin typeface="Arial" pitchFamily="34" charset="0"/>
              </a:rPr>
              <a:t> Edge-Triggered</a:t>
            </a:r>
          </a:p>
          <a:p>
            <a:r>
              <a:rPr lang="en-US" sz="2400">
                <a:solidFill>
                  <a:srgbClr val="6600CC"/>
                </a:solidFill>
                <a:latin typeface="Arial" pitchFamily="34" charset="0"/>
              </a:rPr>
              <a:t>D Flip Flop</a:t>
            </a:r>
          </a:p>
        </p:txBody>
      </p:sp>
      <p:sp>
        <p:nvSpPr>
          <p:cNvPr id="33800" name="Line 156"/>
          <p:cNvSpPr>
            <a:spLocks noChangeShapeType="1"/>
          </p:cNvSpPr>
          <p:nvPr/>
        </p:nvSpPr>
        <p:spPr bwMode="auto">
          <a:xfrm>
            <a:off x="4583113" y="1817688"/>
            <a:ext cx="1493837" cy="7175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57"/>
          <p:cNvSpPr>
            <a:spLocks noChangeShapeType="1"/>
          </p:cNvSpPr>
          <p:nvPr/>
        </p:nvSpPr>
        <p:spPr bwMode="auto">
          <a:xfrm>
            <a:off x="6137275" y="3054350"/>
            <a:ext cx="0" cy="571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Text Box 158"/>
          <p:cNvSpPr txBox="1">
            <a:spLocks noChangeArrowheads="1"/>
          </p:cNvSpPr>
          <p:nvPr/>
        </p:nvSpPr>
        <p:spPr bwMode="auto">
          <a:xfrm>
            <a:off x="8588375" y="1176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Q</a:t>
            </a:r>
          </a:p>
        </p:txBody>
      </p:sp>
      <p:sp>
        <p:nvSpPr>
          <p:cNvPr id="33803" name="Freeform 159"/>
          <p:cNvSpPr>
            <a:spLocks/>
          </p:cNvSpPr>
          <p:nvPr/>
        </p:nvSpPr>
        <p:spPr bwMode="auto">
          <a:xfrm>
            <a:off x="7466013" y="1701800"/>
            <a:ext cx="415925" cy="358775"/>
          </a:xfrm>
          <a:custGeom>
            <a:avLst/>
            <a:gdLst>
              <a:gd name="T0" fmla="*/ 0 w 262"/>
              <a:gd name="T1" fmla="*/ 2147483647 h 226"/>
              <a:gd name="T2" fmla="*/ 2147483647 w 262"/>
              <a:gd name="T3" fmla="*/ 2147483647 h 226"/>
              <a:gd name="T4" fmla="*/ 2147483647 w 262"/>
              <a:gd name="T5" fmla="*/ 0 h 226"/>
              <a:gd name="T6" fmla="*/ 0 60000 65536"/>
              <a:gd name="T7" fmla="*/ 0 60000 65536"/>
              <a:gd name="T8" fmla="*/ 0 60000 65536"/>
              <a:gd name="T9" fmla="*/ 0 w 262"/>
              <a:gd name="T10" fmla="*/ 0 h 226"/>
              <a:gd name="T11" fmla="*/ 262 w 262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226">
                <a:moveTo>
                  <a:pt x="0" y="226"/>
                </a:moveTo>
                <a:cubicBezTo>
                  <a:pt x="61" y="219"/>
                  <a:pt x="123" y="213"/>
                  <a:pt x="167" y="175"/>
                </a:cubicBezTo>
                <a:cubicBezTo>
                  <a:pt x="211" y="137"/>
                  <a:pt x="246" y="29"/>
                  <a:pt x="262" y="0"/>
                </a:cubicBezTo>
              </a:path>
            </a:pathLst>
          </a:cu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60"/>
          <p:cNvSpPr>
            <a:spLocks noChangeShapeType="1"/>
          </p:cNvSpPr>
          <p:nvPr/>
        </p:nvSpPr>
        <p:spPr bwMode="auto">
          <a:xfrm flipV="1">
            <a:off x="7951788" y="1562100"/>
            <a:ext cx="555625" cy="58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Text Box 161"/>
          <p:cNvSpPr txBox="1">
            <a:spLocks noChangeArrowheads="1"/>
          </p:cNvSpPr>
          <p:nvPr/>
        </p:nvSpPr>
        <p:spPr bwMode="auto">
          <a:xfrm>
            <a:off x="3287713" y="5159375"/>
            <a:ext cx="5856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D input can still change up to here!</a:t>
            </a:r>
          </a:p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Better utilization of time </a:t>
            </a:r>
          </a:p>
          <a:p>
            <a:r>
              <a:rPr lang="en-US" sz="180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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faster design compared to Master-Slave FF, see next</a:t>
            </a:r>
          </a:p>
          <a:p>
            <a:endParaRPr 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3806" name="Line 162"/>
          <p:cNvSpPr>
            <a:spLocks noChangeShapeType="1"/>
          </p:cNvSpPr>
          <p:nvPr/>
        </p:nvSpPr>
        <p:spPr bwMode="auto">
          <a:xfrm flipH="1" flipV="1">
            <a:off x="5451475" y="4156075"/>
            <a:ext cx="312738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Rectangle 163"/>
          <p:cNvSpPr>
            <a:spLocks noChangeArrowheads="1"/>
          </p:cNvSpPr>
          <p:nvPr/>
        </p:nvSpPr>
        <p:spPr bwMode="auto">
          <a:xfrm>
            <a:off x="6030913" y="2789238"/>
            <a:ext cx="196850" cy="2292350"/>
          </a:xfrm>
          <a:prstGeom prst="rect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4"/>
          <p:cNvSpPr>
            <a:spLocks noChangeShapeType="1"/>
          </p:cNvSpPr>
          <p:nvPr/>
        </p:nvSpPr>
        <p:spPr bwMode="auto">
          <a:xfrm>
            <a:off x="3379788" y="4270375"/>
            <a:ext cx="206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TextBox 16"/>
          <p:cNvSpPr txBox="1">
            <a:spLocks noChangeArrowheads="1"/>
          </p:cNvSpPr>
          <p:nvPr/>
        </p:nvSpPr>
        <p:spPr bwMode="auto">
          <a:xfrm>
            <a:off x="4318000" y="4673600"/>
            <a:ext cx="1387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B0F0"/>
                </a:solidFill>
              </a:rPr>
              <a:t>Old Data on Q</a:t>
            </a:r>
          </a:p>
        </p:txBody>
      </p:sp>
      <p:sp>
        <p:nvSpPr>
          <p:cNvPr id="33810" name="TextBox 18"/>
          <p:cNvSpPr txBox="1">
            <a:spLocks noChangeArrowheads="1"/>
          </p:cNvSpPr>
          <p:nvPr/>
        </p:nvSpPr>
        <p:spPr bwMode="auto">
          <a:xfrm>
            <a:off x="7505700" y="4622800"/>
            <a:ext cx="1465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New Data on Q</a:t>
            </a:r>
          </a:p>
        </p:txBody>
      </p:sp>
      <p:cxnSp>
        <p:nvCxnSpPr>
          <p:cNvPr id="33811" name="Curved Connector 20"/>
          <p:cNvCxnSpPr>
            <a:cxnSpLocks noChangeShapeType="1"/>
          </p:cNvCxnSpPr>
          <p:nvPr/>
        </p:nvCxnSpPr>
        <p:spPr bwMode="auto">
          <a:xfrm>
            <a:off x="6438900" y="3962400"/>
            <a:ext cx="1968500" cy="60960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12" name="TextBox 22"/>
          <p:cNvSpPr txBox="1">
            <a:spLocks noChangeArrowheads="1"/>
          </p:cNvSpPr>
          <p:nvPr/>
        </p:nvSpPr>
        <p:spPr bwMode="auto">
          <a:xfrm>
            <a:off x="5473700" y="3721100"/>
            <a:ext cx="1236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Valid, Stable</a:t>
            </a:r>
          </a:p>
        </p:txBody>
      </p:sp>
      <p:sp>
        <p:nvSpPr>
          <p:cNvPr id="33813" name="Text Box 94"/>
          <p:cNvSpPr txBox="1">
            <a:spLocks noChangeArrowheads="1"/>
          </p:cNvSpPr>
          <p:nvPr/>
        </p:nvSpPr>
        <p:spPr bwMode="auto">
          <a:xfrm>
            <a:off x="6694488" y="4975225"/>
            <a:ext cx="207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Output transitions occur</a:t>
            </a:r>
          </a:p>
        </p:txBody>
      </p:sp>
      <p:sp>
        <p:nvSpPr>
          <p:cNvPr id="33814" name="Text Box 94"/>
          <p:cNvSpPr txBox="1">
            <a:spLocks noChangeArrowheads="1"/>
          </p:cNvSpPr>
          <p:nvPr/>
        </p:nvSpPr>
        <p:spPr bwMode="auto">
          <a:xfrm>
            <a:off x="3051175" y="3375025"/>
            <a:ext cx="210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Input transitions allowed</a:t>
            </a:r>
          </a:p>
        </p:txBody>
      </p:sp>
      <p:cxnSp>
        <p:nvCxnSpPr>
          <p:cNvPr id="33815" name="Straight Arrow Connector 27"/>
          <p:cNvCxnSpPr>
            <a:cxnSpLocks noChangeShapeType="1"/>
          </p:cNvCxnSpPr>
          <p:nvPr/>
        </p:nvCxnSpPr>
        <p:spPr bwMode="auto">
          <a:xfrm>
            <a:off x="5092700" y="3606800"/>
            <a:ext cx="19812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16" name="Straight Arrow Connector 29"/>
          <p:cNvCxnSpPr>
            <a:cxnSpLocks noChangeShapeType="1"/>
          </p:cNvCxnSpPr>
          <p:nvPr/>
        </p:nvCxnSpPr>
        <p:spPr bwMode="auto">
          <a:xfrm>
            <a:off x="4305300" y="3632200"/>
            <a:ext cx="254000" cy="88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2467D06D-B91B-4AAE-B1E5-7DFC9CA3A47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54038" y="150813"/>
            <a:ext cx="7772400" cy="1020762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Flip-Flop Timing Parameters: </a:t>
            </a:r>
            <a:b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S-R Master Slave FF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022600" y="1289050"/>
            <a:ext cx="3694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latin typeface="Arial" pitchFamily="34" charset="0"/>
              </a:rPr>
              <a:t>M-S, S-R Flip Flop</a:t>
            </a:r>
          </a:p>
          <a:p>
            <a:r>
              <a:rPr lang="en-US" sz="2400">
                <a:solidFill>
                  <a:srgbClr val="008000"/>
                </a:solidFill>
                <a:latin typeface="Arial" pitchFamily="34" charset="0"/>
              </a:rPr>
              <a:t>(Positive Pulse Triggered)</a:t>
            </a:r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2535238" y="5118100"/>
            <a:ext cx="3455987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D input should be stable here!</a:t>
            </a:r>
          </a:p>
          <a:p>
            <a:r>
              <a:rPr lang="en-US" sz="1800">
                <a:solidFill>
                  <a:srgbClr val="FF0066"/>
                </a:solidFill>
                <a:latin typeface="Arial" pitchFamily="34" charset="0"/>
              </a:rPr>
              <a:t>More time wasted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compared to Edge-triggered and slower design compared to the edge triggered FF</a:t>
            </a:r>
          </a:p>
        </p:txBody>
      </p:sp>
      <p:pic>
        <p:nvPicPr>
          <p:cNvPr id="348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713" y="2224088"/>
            <a:ext cx="59832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Line 15"/>
          <p:cNvSpPr>
            <a:spLocks noChangeShapeType="1"/>
          </p:cNvSpPr>
          <p:nvPr/>
        </p:nvSpPr>
        <p:spPr bwMode="auto">
          <a:xfrm flipH="1" flipV="1">
            <a:off x="3970338" y="3854450"/>
            <a:ext cx="1470025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6"/>
          <p:cNvSpPr>
            <a:spLocks noChangeShapeType="1"/>
          </p:cNvSpPr>
          <p:nvPr/>
        </p:nvSpPr>
        <p:spPr bwMode="auto">
          <a:xfrm>
            <a:off x="4014788" y="2847975"/>
            <a:ext cx="2106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>
            <a:off x="4527550" y="2001838"/>
            <a:ext cx="357188" cy="822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Text Box 18"/>
          <p:cNvSpPr txBox="1">
            <a:spLocks noChangeArrowheads="1"/>
          </p:cNvSpPr>
          <p:nvPr/>
        </p:nvSpPr>
        <p:spPr bwMode="auto">
          <a:xfrm>
            <a:off x="4049713" y="2800350"/>
            <a:ext cx="199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Master is open here</a:t>
            </a:r>
          </a:p>
        </p:txBody>
      </p:sp>
      <p:sp>
        <p:nvSpPr>
          <p:cNvPr id="34827" name="Line 21"/>
          <p:cNvSpPr>
            <a:spLocks noChangeShapeType="1"/>
          </p:cNvSpPr>
          <p:nvPr/>
        </p:nvSpPr>
        <p:spPr bwMode="auto">
          <a:xfrm>
            <a:off x="6134100" y="2522538"/>
            <a:ext cx="11113" cy="1047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Text Box 22"/>
          <p:cNvSpPr txBox="1">
            <a:spLocks noChangeArrowheads="1"/>
          </p:cNvSpPr>
          <p:nvPr/>
        </p:nvSpPr>
        <p:spPr bwMode="auto">
          <a:xfrm>
            <a:off x="6284913" y="2093913"/>
            <a:ext cx="2852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66"/>
                </a:solidFill>
              </a:rPr>
              <a:t>Data from master appears on</a:t>
            </a:r>
          </a:p>
          <a:p>
            <a:r>
              <a:rPr lang="en-US" sz="1800">
                <a:solidFill>
                  <a:srgbClr val="FF0066"/>
                </a:solidFill>
              </a:rPr>
              <a:t>slave (i.e. FF) output here</a:t>
            </a:r>
          </a:p>
        </p:txBody>
      </p:sp>
      <p:sp>
        <p:nvSpPr>
          <p:cNvPr id="34829" name="Text Box 23"/>
          <p:cNvSpPr txBox="1">
            <a:spLocks noChangeArrowheads="1"/>
          </p:cNvSpPr>
          <p:nvPr/>
        </p:nvSpPr>
        <p:spPr bwMode="auto">
          <a:xfrm>
            <a:off x="6162675" y="4864100"/>
            <a:ext cx="2981325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Why tsetup = tw here?</a:t>
            </a:r>
          </a:p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We want to avoid things like 1’s catching                  - so S,R should be valid and stable before Master Pulse begins (see slide 17)</a:t>
            </a:r>
          </a:p>
        </p:txBody>
      </p:sp>
      <p:sp>
        <p:nvSpPr>
          <p:cNvPr id="34830" name="Line 25"/>
          <p:cNvSpPr>
            <a:spLocks noChangeShapeType="1"/>
          </p:cNvSpPr>
          <p:nvPr/>
        </p:nvSpPr>
        <p:spPr bwMode="auto">
          <a:xfrm flipH="1" flipV="1">
            <a:off x="5035550" y="3333750"/>
            <a:ext cx="1076325" cy="15970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0" y="1325563"/>
            <a:ext cx="3663950" cy="5165725"/>
          </a:xfrm>
          <a:noFill/>
        </p:spPr>
        <p:txBody>
          <a:bodyPr/>
          <a:lstStyle/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Requirements:</a:t>
            </a:r>
          </a:p>
          <a:p>
            <a:pPr marL="288925" indent="-288925">
              <a:lnSpc>
                <a:spcPct val="80000"/>
              </a:lnSpc>
            </a:pPr>
            <a:r>
              <a:rPr lang="en-US" sz="2000" b="0" smtClean="0"/>
              <a:t>t</a:t>
            </a:r>
            <a:r>
              <a:rPr lang="en-US" sz="2000" b="0" baseline="-25000" smtClean="0"/>
              <a:t>w</a:t>
            </a:r>
            <a:r>
              <a:rPr lang="en-US" sz="2000" b="0" smtClean="0"/>
              <a:t> : clock</a:t>
            </a:r>
            <a:br>
              <a:rPr lang="en-US" sz="2000" b="0" smtClean="0"/>
            </a:br>
            <a:r>
              <a:rPr lang="en-US" sz="2000" b="0" smtClean="0"/>
              <a:t>pulse width</a:t>
            </a:r>
          </a:p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000" b="0" smtClean="0"/>
              <a:t>   (for both low &amp; high)</a:t>
            </a:r>
          </a:p>
          <a:p>
            <a:pPr marL="288925" indent="-288925">
              <a:lnSpc>
                <a:spcPct val="80000"/>
              </a:lnSpc>
            </a:pPr>
            <a:endParaRPr lang="en-US" sz="2000" b="0" smtClean="0"/>
          </a:p>
          <a:p>
            <a:pPr marL="288925" indent="-288925">
              <a:lnSpc>
                <a:spcPct val="80000"/>
              </a:lnSpc>
            </a:pPr>
            <a:r>
              <a:rPr lang="en-US" sz="2000" b="0" smtClean="0"/>
              <a:t>t</a:t>
            </a:r>
            <a:r>
              <a:rPr lang="en-US" sz="2000" b="0" baseline="-25000" smtClean="0"/>
              <a:t>s</a:t>
            </a:r>
            <a:r>
              <a:rPr lang="en-US" sz="2000" b="0" smtClean="0"/>
              <a:t> : setup time </a:t>
            </a:r>
          </a:p>
          <a:p>
            <a:pPr marL="288925" indent="-288925">
              <a:lnSpc>
                <a:spcPct val="80000"/>
              </a:lnSpc>
            </a:pPr>
            <a:r>
              <a:rPr lang="en-US" sz="2000" b="0" smtClean="0"/>
              <a:t>t</a:t>
            </a:r>
            <a:r>
              <a:rPr lang="en-US" sz="2000" b="0" baseline="-25000" smtClean="0"/>
              <a:t>h</a:t>
            </a:r>
            <a:r>
              <a:rPr lang="en-US" sz="2000" b="0" smtClean="0"/>
              <a:t> : hold time</a:t>
            </a:r>
          </a:p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000" b="0" smtClean="0"/>
              <a:t>   (usually 0 ns)</a:t>
            </a:r>
          </a:p>
          <a:p>
            <a:pPr marL="288925" indent="-288925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8000"/>
                </a:solidFill>
              </a:rPr>
              <a:t>Outcomes:</a:t>
            </a:r>
          </a:p>
          <a:p>
            <a:pPr marL="288925" indent="-288925">
              <a:lnSpc>
                <a:spcPct val="80000"/>
              </a:lnSpc>
            </a:pPr>
            <a:r>
              <a:rPr lang="en-US" sz="2000" b="0" smtClean="0"/>
              <a:t>t</a:t>
            </a:r>
            <a:r>
              <a:rPr lang="en-US" sz="2000" b="0" baseline="-25000" smtClean="0"/>
              <a:t>pd</a:t>
            </a:r>
            <a:r>
              <a:rPr lang="en-US" sz="2000" b="0" smtClean="0"/>
              <a:t> : propagation delay</a:t>
            </a:r>
          </a:p>
          <a:p>
            <a:pPr marL="463550" lvl="1" indent="-6350">
              <a:lnSpc>
                <a:spcPct val="80000"/>
              </a:lnSpc>
            </a:pPr>
            <a:r>
              <a:rPr lang="en-US" sz="2000" b="0" smtClean="0"/>
              <a:t> t</a:t>
            </a:r>
            <a:r>
              <a:rPr lang="en-US" sz="2000" b="0" baseline="-25000" smtClean="0"/>
              <a:t>PHL</a:t>
            </a:r>
            <a:r>
              <a:rPr lang="en-US" sz="2000" b="0" smtClean="0"/>
              <a:t> : High-to-Low</a:t>
            </a:r>
          </a:p>
          <a:p>
            <a:pPr marL="463550" lvl="1" indent="-6350">
              <a:lnSpc>
                <a:spcPct val="80000"/>
              </a:lnSpc>
            </a:pPr>
            <a:r>
              <a:rPr lang="en-US" sz="2000" b="0" smtClean="0"/>
              <a:t> t</a:t>
            </a:r>
            <a:r>
              <a:rPr lang="en-US" sz="2000" b="0" baseline="-25000" smtClean="0"/>
              <a:t>PLH</a:t>
            </a:r>
            <a:r>
              <a:rPr lang="en-US" sz="2000" b="0" smtClean="0"/>
              <a:t> : Low-to-High</a:t>
            </a:r>
          </a:p>
          <a:p>
            <a:pPr marL="463550" lvl="1" indent="-6350">
              <a:lnSpc>
                <a:spcPct val="80000"/>
              </a:lnSpc>
            </a:pPr>
            <a:r>
              <a:rPr lang="en-US" sz="2000" b="0" smtClean="0"/>
              <a:t> t</a:t>
            </a:r>
            <a:r>
              <a:rPr lang="en-US" sz="2000" b="0" baseline="-25000" smtClean="0"/>
              <a:t>pd</a:t>
            </a:r>
            <a:r>
              <a:rPr lang="en-US" sz="2000" b="0" smtClean="0"/>
              <a:t> : max (t</a:t>
            </a:r>
            <a:r>
              <a:rPr lang="en-US" sz="2000" b="0" baseline="-25000" smtClean="0"/>
              <a:t>PHL</a:t>
            </a:r>
            <a:r>
              <a:rPr lang="en-US" sz="2000" b="0" smtClean="0"/>
              <a:t>, t</a:t>
            </a:r>
            <a:r>
              <a:rPr lang="en-US" sz="2000" b="0" baseline="-25000" smtClean="0"/>
              <a:t>PLH</a:t>
            </a:r>
            <a:r>
              <a:rPr lang="en-US" sz="2000" b="0" smtClean="0"/>
              <a:t>)</a:t>
            </a:r>
          </a:p>
        </p:txBody>
      </p:sp>
      <p:cxnSp>
        <p:nvCxnSpPr>
          <p:cNvPr id="34832" name="Curved Connector 15"/>
          <p:cNvCxnSpPr>
            <a:cxnSpLocks noChangeShapeType="1"/>
          </p:cNvCxnSpPr>
          <p:nvPr/>
        </p:nvCxnSpPr>
        <p:spPr bwMode="auto">
          <a:xfrm>
            <a:off x="5664200" y="3594100"/>
            <a:ext cx="2641600" cy="83820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4833" name="Text Box 94"/>
          <p:cNvSpPr txBox="1">
            <a:spLocks noChangeArrowheads="1"/>
          </p:cNvSpPr>
          <p:nvPr/>
        </p:nvSpPr>
        <p:spPr bwMode="auto">
          <a:xfrm>
            <a:off x="7024688" y="3121025"/>
            <a:ext cx="210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Input transitions allowed</a:t>
            </a:r>
          </a:p>
        </p:txBody>
      </p:sp>
      <p:sp>
        <p:nvSpPr>
          <p:cNvPr id="34834" name="Text Box 94"/>
          <p:cNvSpPr txBox="1">
            <a:spLocks noChangeArrowheads="1"/>
          </p:cNvSpPr>
          <p:nvPr/>
        </p:nvSpPr>
        <p:spPr bwMode="auto">
          <a:xfrm>
            <a:off x="6681788" y="4632325"/>
            <a:ext cx="207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Output transitions occur</a:t>
            </a:r>
          </a:p>
        </p:txBody>
      </p:sp>
      <p:cxnSp>
        <p:nvCxnSpPr>
          <p:cNvPr id="34835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3606800" y="3327400"/>
            <a:ext cx="33782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6" name="Straight Arrow Connector 19"/>
          <p:cNvCxnSpPr>
            <a:cxnSpLocks noChangeShapeType="1"/>
          </p:cNvCxnSpPr>
          <p:nvPr/>
        </p:nvCxnSpPr>
        <p:spPr bwMode="auto">
          <a:xfrm>
            <a:off x="7454900" y="3378200"/>
            <a:ext cx="241300" cy="50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AFBC82ED-C2BA-4124-BBCA-3B7BDF5C303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1314450"/>
            <a:ext cx="7772400" cy="5027613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z="1200" smtClean="0"/>
          </a:p>
          <a:p>
            <a:r>
              <a:rPr lang="en-US" sz="2400" smtClean="0"/>
              <a:t>Master-Slave:</a:t>
            </a:r>
            <a:br>
              <a:rPr lang="en-US" sz="2400" smtClean="0"/>
            </a:br>
            <a:r>
              <a:rPr lang="en-US" sz="2400" smtClean="0"/>
              <a:t>Postponed output</a:t>
            </a:r>
            <a:br>
              <a:rPr lang="en-US" sz="2400" smtClean="0"/>
            </a:br>
            <a:r>
              <a:rPr lang="en-US" sz="2400" smtClean="0"/>
              <a:t>indicators</a:t>
            </a:r>
          </a:p>
          <a:p>
            <a:endParaRPr lang="en-US" sz="2400" smtClean="0"/>
          </a:p>
          <a:p>
            <a:endParaRPr lang="en-US" sz="800" smtClean="0"/>
          </a:p>
          <a:p>
            <a:r>
              <a:rPr lang="en-US" sz="2400" smtClean="0"/>
              <a:t>Edge-Triggered:</a:t>
            </a:r>
            <a:br>
              <a:rPr lang="en-US" sz="2400" smtClean="0"/>
            </a:br>
            <a:r>
              <a:rPr lang="en-US" sz="2400" smtClean="0"/>
              <a:t>Dynamic</a:t>
            </a:r>
            <a:br>
              <a:rPr lang="en-US" sz="2400" smtClean="0"/>
            </a:br>
            <a:r>
              <a:rPr lang="en-US" sz="2400" smtClean="0"/>
              <a:t>indicator </a:t>
            </a: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3041650" y="1296988"/>
            <a:ext cx="5108575" cy="5319712"/>
            <a:chOff x="2135" y="817"/>
            <a:chExt cx="3218" cy="3351"/>
          </a:xfrm>
        </p:grpSpPr>
        <p:sp>
          <p:nvSpPr>
            <p:cNvPr id="35860" name="Rectangle 4"/>
            <p:cNvSpPr>
              <a:spLocks noChangeArrowheads="1"/>
            </p:cNvSpPr>
            <p:nvPr/>
          </p:nvSpPr>
          <p:spPr bwMode="auto">
            <a:xfrm>
              <a:off x="3418" y="1705"/>
              <a:ext cx="88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(a) </a:t>
              </a:r>
              <a:r>
                <a:rPr lang="en-US" sz="1300" b="1">
                  <a:solidFill>
                    <a:srgbClr val="6600CC"/>
                  </a:solidFill>
                  <a:latin typeface="TimesTen" pitchFamily="18" charset="0"/>
                </a:rPr>
                <a:t>Clocked Latches</a:t>
              </a:r>
              <a:endParaRPr lang="en-US" sz="3600" b="1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35861" name="Oval 5"/>
            <p:cNvSpPr>
              <a:spLocks noChangeArrowheads="1"/>
            </p:cNvSpPr>
            <p:nvPr/>
          </p:nvSpPr>
          <p:spPr bwMode="auto">
            <a:xfrm>
              <a:off x="2738" y="1346"/>
              <a:ext cx="55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6"/>
            <p:cNvSpPr>
              <a:spLocks noChangeShapeType="1"/>
            </p:cNvSpPr>
            <p:nvPr/>
          </p:nvSpPr>
          <p:spPr bwMode="auto">
            <a:xfrm>
              <a:off x="2184" y="1371"/>
              <a:ext cx="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7"/>
            <p:cNvSpPr>
              <a:spLocks noChangeShapeType="1"/>
            </p:cNvSpPr>
            <p:nvPr/>
          </p:nvSpPr>
          <p:spPr bwMode="auto">
            <a:xfrm>
              <a:off x="2741" y="974"/>
              <a:ext cx="7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8"/>
            <p:cNvSpPr>
              <a:spLocks noChangeShapeType="1"/>
            </p:cNvSpPr>
            <p:nvPr/>
          </p:nvSpPr>
          <p:spPr bwMode="auto">
            <a:xfrm>
              <a:off x="2184" y="974"/>
              <a:ext cx="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9"/>
            <p:cNvSpPr>
              <a:spLocks/>
            </p:cNvSpPr>
            <p:nvPr/>
          </p:nvSpPr>
          <p:spPr bwMode="auto">
            <a:xfrm>
              <a:off x="2263" y="817"/>
              <a:ext cx="475" cy="710"/>
            </a:xfrm>
            <a:custGeom>
              <a:avLst/>
              <a:gdLst>
                <a:gd name="T0" fmla="*/ 0 w 475"/>
                <a:gd name="T1" fmla="*/ 0 h 710"/>
                <a:gd name="T2" fmla="*/ 475 w 475"/>
                <a:gd name="T3" fmla="*/ 0 h 710"/>
                <a:gd name="T4" fmla="*/ 475 w 475"/>
                <a:gd name="T5" fmla="*/ 710 h 710"/>
                <a:gd name="T6" fmla="*/ 0 w 475"/>
                <a:gd name="T7" fmla="*/ 710 h 710"/>
                <a:gd name="T8" fmla="*/ 0 w 475"/>
                <a:gd name="T9" fmla="*/ 0 h 710"/>
                <a:gd name="T10" fmla="*/ 0 w 475"/>
                <a:gd name="T11" fmla="*/ 0 h 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5"/>
                <a:gd name="T19" fmla="*/ 0 h 710"/>
                <a:gd name="T20" fmla="*/ 475 w 475"/>
                <a:gd name="T21" fmla="*/ 710 h 7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5" h="710">
                  <a:moveTo>
                    <a:pt x="0" y="0"/>
                  </a:moveTo>
                  <a:lnTo>
                    <a:pt x="475" y="0"/>
                  </a:lnTo>
                  <a:lnTo>
                    <a:pt x="475" y="710"/>
                  </a:lnTo>
                  <a:lnTo>
                    <a:pt x="0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Rectangle 10"/>
            <p:cNvSpPr>
              <a:spLocks noChangeArrowheads="1"/>
            </p:cNvSpPr>
            <p:nvPr/>
          </p:nvSpPr>
          <p:spPr bwMode="auto">
            <a:xfrm>
              <a:off x="2287" y="923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S</a:t>
              </a:r>
              <a:endParaRPr lang="en-US" sz="3600" b="1" i="1" baseline="-25000"/>
            </a:p>
          </p:txBody>
        </p:sp>
        <p:sp>
          <p:nvSpPr>
            <p:cNvPr id="35867" name="Rectangle 11"/>
            <p:cNvSpPr>
              <a:spLocks noChangeArrowheads="1"/>
            </p:cNvSpPr>
            <p:nvPr/>
          </p:nvSpPr>
          <p:spPr bwMode="auto">
            <a:xfrm>
              <a:off x="2288" y="1321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600" b="1" i="1" baseline="-25000"/>
            </a:p>
          </p:txBody>
        </p:sp>
        <p:sp>
          <p:nvSpPr>
            <p:cNvPr id="35868" name="Rectangle 12"/>
            <p:cNvSpPr>
              <a:spLocks noChangeArrowheads="1"/>
            </p:cNvSpPr>
            <p:nvPr/>
          </p:nvSpPr>
          <p:spPr bwMode="auto">
            <a:xfrm>
              <a:off x="2441" y="1547"/>
              <a:ext cx="13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SR</a:t>
              </a:r>
              <a:endParaRPr lang="en-US" sz="3600" b="1" i="1" baseline="-25000"/>
            </a:p>
          </p:txBody>
        </p:sp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3495" y="974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2884" y="974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5"/>
            <p:cNvSpPr>
              <a:spLocks noChangeShapeType="1"/>
            </p:cNvSpPr>
            <p:nvPr/>
          </p:nvSpPr>
          <p:spPr bwMode="auto">
            <a:xfrm>
              <a:off x="2886" y="1373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Oval 16"/>
            <p:cNvSpPr>
              <a:spLocks noChangeArrowheads="1"/>
            </p:cNvSpPr>
            <p:nvPr/>
          </p:nvSpPr>
          <p:spPr bwMode="auto">
            <a:xfrm>
              <a:off x="2963" y="1346"/>
              <a:ext cx="55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Oval 17"/>
            <p:cNvSpPr>
              <a:spLocks noChangeArrowheads="1"/>
            </p:cNvSpPr>
            <p:nvPr/>
          </p:nvSpPr>
          <p:spPr bwMode="auto">
            <a:xfrm>
              <a:off x="2963" y="945"/>
              <a:ext cx="55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Oval 18"/>
            <p:cNvSpPr>
              <a:spLocks noChangeArrowheads="1"/>
            </p:cNvSpPr>
            <p:nvPr/>
          </p:nvSpPr>
          <p:spPr bwMode="auto">
            <a:xfrm>
              <a:off x="3500" y="1346"/>
              <a:ext cx="55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19"/>
            <p:cNvSpPr>
              <a:spLocks noChangeShapeType="1"/>
            </p:cNvSpPr>
            <p:nvPr/>
          </p:nvSpPr>
          <p:spPr bwMode="auto">
            <a:xfrm>
              <a:off x="3196" y="1568"/>
              <a:ext cx="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20"/>
            <p:cNvSpPr>
              <a:spLocks noChangeShapeType="1"/>
            </p:cNvSpPr>
            <p:nvPr/>
          </p:nvSpPr>
          <p:spPr bwMode="auto">
            <a:xfrm>
              <a:off x="3258" y="1568"/>
              <a:ext cx="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Rectangle 21"/>
            <p:cNvSpPr>
              <a:spLocks noChangeArrowheads="1"/>
            </p:cNvSpPr>
            <p:nvPr/>
          </p:nvSpPr>
          <p:spPr bwMode="auto">
            <a:xfrm>
              <a:off x="3199" y="1569"/>
              <a:ext cx="13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SR</a:t>
              </a:r>
              <a:endParaRPr lang="en-US" sz="3600" b="1" i="1" baseline="-25000"/>
            </a:p>
          </p:txBody>
        </p:sp>
        <p:sp>
          <p:nvSpPr>
            <p:cNvPr id="35878" name="Freeform 22"/>
            <p:cNvSpPr>
              <a:spLocks/>
            </p:cNvSpPr>
            <p:nvPr/>
          </p:nvSpPr>
          <p:spPr bwMode="auto">
            <a:xfrm>
              <a:off x="3018" y="817"/>
              <a:ext cx="477" cy="710"/>
            </a:xfrm>
            <a:custGeom>
              <a:avLst/>
              <a:gdLst>
                <a:gd name="T0" fmla="*/ 0 w 477"/>
                <a:gd name="T1" fmla="*/ 0 h 710"/>
                <a:gd name="T2" fmla="*/ 477 w 477"/>
                <a:gd name="T3" fmla="*/ 0 h 710"/>
                <a:gd name="T4" fmla="*/ 477 w 477"/>
                <a:gd name="T5" fmla="*/ 710 h 710"/>
                <a:gd name="T6" fmla="*/ 0 w 477"/>
                <a:gd name="T7" fmla="*/ 710 h 710"/>
                <a:gd name="T8" fmla="*/ 0 w 477"/>
                <a:gd name="T9" fmla="*/ 0 h 710"/>
                <a:gd name="T10" fmla="*/ 0 w 477"/>
                <a:gd name="T11" fmla="*/ 0 h 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"/>
                <a:gd name="T19" fmla="*/ 0 h 710"/>
                <a:gd name="T20" fmla="*/ 477 w 477"/>
                <a:gd name="T21" fmla="*/ 710 h 7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" h="710">
                  <a:moveTo>
                    <a:pt x="0" y="0"/>
                  </a:moveTo>
                  <a:lnTo>
                    <a:pt x="477" y="0"/>
                  </a:lnTo>
                  <a:lnTo>
                    <a:pt x="477" y="710"/>
                  </a:lnTo>
                  <a:lnTo>
                    <a:pt x="0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Rectangle 23"/>
            <p:cNvSpPr>
              <a:spLocks noChangeArrowheads="1"/>
            </p:cNvSpPr>
            <p:nvPr/>
          </p:nvSpPr>
          <p:spPr bwMode="auto">
            <a:xfrm>
              <a:off x="3042" y="923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S</a:t>
              </a:r>
              <a:endParaRPr lang="en-US" sz="3600" b="1" i="1" baseline="-25000"/>
            </a:p>
          </p:txBody>
        </p:sp>
        <p:sp>
          <p:nvSpPr>
            <p:cNvPr id="35880" name="Rectangle 24"/>
            <p:cNvSpPr>
              <a:spLocks noChangeArrowheads="1"/>
            </p:cNvSpPr>
            <p:nvPr/>
          </p:nvSpPr>
          <p:spPr bwMode="auto">
            <a:xfrm>
              <a:off x="3043" y="1321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600" b="1" i="1" baseline="-25000"/>
            </a:p>
          </p:txBody>
        </p:sp>
        <p:sp>
          <p:nvSpPr>
            <p:cNvPr id="35881" name="Line 25"/>
            <p:cNvSpPr>
              <a:spLocks noChangeShapeType="1"/>
            </p:cNvSpPr>
            <p:nvPr/>
          </p:nvSpPr>
          <p:spPr bwMode="auto">
            <a:xfrm>
              <a:off x="4339" y="1373"/>
              <a:ext cx="8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Oval 26"/>
            <p:cNvSpPr>
              <a:spLocks noChangeArrowheads="1"/>
            </p:cNvSpPr>
            <p:nvPr/>
          </p:nvSpPr>
          <p:spPr bwMode="auto">
            <a:xfrm>
              <a:off x="4428" y="1346"/>
              <a:ext cx="55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Line 27"/>
            <p:cNvSpPr>
              <a:spLocks noChangeShapeType="1"/>
            </p:cNvSpPr>
            <p:nvPr/>
          </p:nvSpPr>
          <p:spPr bwMode="auto">
            <a:xfrm>
              <a:off x="4960" y="974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28"/>
            <p:cNvSpPr>
              <a:spLocks noChangeShapeType="1"/>
            </p:cNvSpPr>
            <p:nvPr/>
          </p:nvSpPr>
          <p:spPr bwMode="auto">
            <a:xfrm>
              <a:off x="4339" y="974"/>
              <a:ext cx="1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Rectangle 29"/>
            <p:cNvSpPr>
              <a:spLocks noChangeArrowheads="1"/>
            </p:cNvSpPr>
            <p:nvPr/>
          </p:nvSpPr>
          <p:spPr bwMode="auto">
            <a:xfrm>
              <a:off x="4571" y="1543"/>
              <a:ext cx="7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D, Active low Clk</a:t>
              </a:r>
              <a:endParaRPr lang="en-US" sz="3600" b="1" i="1" baseline="-25000"/>
            </a:p>
          </p:txBody>
        </p:sp>
        <p:sp>
          <p:nvSpPr>
            <p:cNvPr id="35886" name="Freeform 30"/>
            <p:cNvSpPr>
              <a:spLocks/>
            </p:cNvSpPr>
            <p:nvPr/>
          </p:nvSpPr>
          <p:spPr bwMode="auto">
            <a:xfrm>
              <a:off x="4483" y="817"/>
              <a:ext cx="477" cy="710"/>
            </a:xfrm>
            <a:custGeom>
              <a:avLst/>
              <a:gdLst>
                <a:gd name="T0" fmla="*/ 0 w 477"/>
                <a:gd name="T1" fmla="*/ 0 h 710"/>
                <a:gd name="T2" fmla="*/ 477 w 477"/>
                <a:gd name="T3" fmla="*/ 0 h 710"/>
                <a:gd name="T4" fmla="*/ 477 w 477"/>
                <a:gd name="T5" fmla="*/ 710 h 710"/>
                <a:gd name="T6" fmla="*/ 0 w 477"/>
                <a:gd name="T7" fmla="*/ 710 h 710"/>
                <a:gd name="T8" fmla="*/ 0 w 477"/>
                <a:gd name="T9" fmla="*/ 0 h 710"/>
                <a:gd name="T10" fmla="*/ 0 w 477"/>
                <a:gd name="T11" fmla="*/ 0 h 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"/>
                <a:gd name="T19" fmla="*/ 0 h 710"/>
                <a:gd name="T20" fmla="*/ 477 w 477"/>
                <a:gd name="T21" fmla="*/ 710 h 7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" h="710">
                  <a:moveTo>
                    <a:pt x="0" y="0"/>
                  </a:moveTo>
                  <a:lnTo>
                    <a:pt x="477" y="0"/>
                  </a:lnTo>
                  <a:lnTo>
                    <a:pt x="477" y="710"/>
                  </a:lnTo>
                  <a:lnTo>
                    <a:pt x="0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Oval 31"/>
            <p:cNvSpPr>
              <a:spLocks noChangeArrowheads="1"/>
            </p:cNvSpPr>
            <p:nvPr/>
          </p:nvSpPr>
          <p:spPr bwMode="auto">
            <a:xfrm>
              <a:off x="4961" y="1344"/>
              <a:ext cx="56" cy="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Rectangle 32"/>
            <p:cNvSpPr>
              <a:spLocks noChangeArrowheads="1"/>
            </p:cNvSpPr>
            <p:nvPr/>
          </p:nvSpPr>
          <p:spPr bwMode="auto">
            <a:xfrm>
              <a:off x="4509" y="923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600" b="1" i="1" baseline="-25000"/>
            </a:p>
          </p:txBody>
        </p:sp>
        <p:sp>
          <p:nvSpPr>
            <p:cNvPr id="35889" name="Rectangle 33"/>
            <p:cNvSpPr>
              <a:spLocks noChangeArrowheads="1"/>
            </p:cNvSpPr>
            <p:nvPr/>
          </p:nvSpPr>
          <p:spPr bwMode="auto">
            <a:xfrm>
              <a:off x="4509" y="1321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600" b="1" i="1" baseline="-25000"/>
            </a:p>
          </p:txBody>
        </p:sp>
        <p:sp>
          <p:nvSpPr>
            <p:cNvPr id="35890" name="Oval 34"/>
            <p:cNvSpPr>
              <a:spLocks noChangeArrowheads="1"/>
            </p:cNvSpPr>
            <p:nvPr/>
          </p:nvSpPr>
          <p:spPr bwMode="auto">
            <a:xfrm>
              <a:off x="4196" y="1346"/>
              <a:ext cx="56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35"/>
            <p:cNvSpPr>
              <a:spLocks noChangeShapeType="1"/>
            </p:cNvSpPr>
            <p:nvPr/>
          </p:nvSpPr>
          <p:spPr bwMode="auto">
            <a:xfrm>
              <a:off x="3652" y="1371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36"/>
            <p:cNvSpPr>
              <a:spLocks noChangeShapeType="1"/>
            </p:cNvSpPr>
            <p:nvPr/>
          </p:nvSpPr>
          <p:spPr bwMode="auto">
            <a:xfrm>
              <a:off x="4196" y="974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37"/>
            <p:cNvSpPr>
              <a:spLocks noChangeShapeType="1"/>
            </p:cNvSpPr>
            <p:nvPr/>
          </p:nvSpPr>
          <p:spPr bwMode="auto">
            <a:xfrm>
              <a:off x="3652" y="974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38"/>
            <p:cNvSpPr>
              <a:spLocks noChangeArrowheads="1"/>
            </p:cNvSpPr>
            <p:nvPr/>
          </p:nvSpPr>
          <p:spPr bwMode="auto">
            <a:xfrm>
              <a:off x="3637" y="1548"/>
              <a:ext cx="82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D, Active high Clk</a:t>
              </a:r>
              <a:endParaRPr lang="en-US" sz="3600" b="1" i="1" baseline="-25000"/>
            </a:p>
          </p:txBody>
        </p:sp>
        <p:sp>
          <p:nvSpPr>
            <p:cNvPr id="35895" name="Freeform 39"/>
            <p:cNvSpPr>
              <a:spLocks/>
            </p:cNvSpPr>
            <p:nvPr/>
          </p:nvSpPr>
          <p:spPr bwMode="auto">
            <a:xfrm>
              <a:off x="3731" y="817"/>
              <a:ext cx="465" cy="710"/>
            </a:xfrm>
            <a:custGeom>
              <a:avLst/>
              <a:gdLst>
                <a:gd name="T0" fmla="*/ 0 w 465"/>
                <a:gd name="T1" fmla="*/ 0 h 710"/>
                <a:gd name="T2" fmla="*/ 465 w 465"/>
                <a:gd name="T3" fmla="*/ 0 h 710"/>
                <a:gd name="T4" fmla="*/ 465 w 465"/>
                <a:gd name="T5" fmla="*/ 710 h 710"/>
                <a:gd name="T6" fmla="*/ 0 w 465"/>
                <a:gd name="T7" fmla="*/ 710 h 710"/>
                <a:gd name="T8" fmla="*/ 0 w 465"/>
                <a:gd name="T9" fmla="*/ 0 h 710"/>
                <a:gd name="T10" fmla="*/ 0 w 465"/>
                <a:gd name="T11" fmla="*/ 0 h 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5"/>
                <a:gd name="T19" fmla="*/ 0 h 710"/>
                <a:gd name="T20" fmla="*/ 465 w 465"/>
                <a:gd name="T21" fmla="*/ 710 h 7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5" h="710">
                  <a:moveTo>
                    <a:pt x="0" y="0"/>
                  </a:moveTo>
                  <a:lnTo>
                    <a:pt x="465" y="0"/>
                  </a:lnTo>
                  <a:lnTo>
                    <a:pt x="465" y="710"/>
                  </a:lnTo>
                  <a:lnTo>
                    <a:pt x="0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Rectangle 40"/>
            <p:cNvSpPr>
              <a:spLocks noChangeArrowheads="1"/>
            </p:cNvSpPr>
            <p:nvPr/>
          </p:nvSpPr>
          <p:spPr bwMode="auto">
            <a:xfrm>
              <a:off x="3758" y="923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600" b="1" i="1" baseline="-25000"/>
            </a:p>
          </p:txBody>
        </p:sp>
        <p:sp>
          <p:nvSpPr>
            <p:cNvPr id="35897" name="Rectangle 41"/>
            <p:cNvSpPr>
              <a:spLocks noChangeArrowheads="1"/>
            </p:cNvSpPr>
            <p:nvPr/>
          </p:nvSpPr>
          <p:spPr bwMode="auto">
            <a:xfrm>
              <a:off x="3758" y="1321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600" b="1" i="1" baseline="-25000"/>
            </a:p>
          </p:txBody>
        </p:sp>
        <p:sp>
          <p:nvSpPr>
            <p:cNvPr id="35898" name="Rectangle 42"/>
            <p:cNvSpPr>
              <a:spLocks noChangeArrowheads="1"/>
            </p:cNvSpPr>
            <p:nvPr/>
          </p:nvSpPr>
          <p:spPr bwMode="auto">
            <a:xfrm>
              <a:off x="3096" y="2861"/>
              <a:ext cx="122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(b) Master-Slave </a:t>
              </a:r>
              <a:r>
                <a:rPr lang="en-US" sz="1300" b="1">
                  <a:solidFill>
                    <a:srgbClr val="CC0000"/>
                  </a:solidFill>
                  <a:latin typeface="TimesTen" pitchFamily="18" charset="0"/>
                </a:rPr>
                <a:t>Flip-Flops</a:t>
              </a:r>
              <a:endParaRPr lang="en-US" sz="3600" b="1" i="1" baseline="-25000">
                <a:solidFill>
                  <a:srgbClr val="CC0000"/>
                </a:solidFill>
              </a:endParaRPr>
            </a:p>
          </p:txBody>
        </p:sp>
        <p:sp>
          <p:nvSpPr>
            <p:cNvPr id="35899" name="Rectangle 43"/>
            <p:cNvSpPr>
              <a:spLocks noChangeArrowheads="1"/>
            </p:cNvSpPr>
            <p:nvPr/>
          </p:nvSpPr>
          <p:spPr bwMode="auto">
            <a:xfrm>
              <a:off x="3801" y="205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600" b="1" i="1" baseline="-25000"/>
            </a:p>
          </p:txBody>
        </p:sp>
        <p:sp>
          <p:nvSpPr>
            <p:cNvPr id="35900" name="Rectangle 44"/>
            <p:cNvSpPr>
              <a:spLocks noChangeArrowheads="1"/>
            </p:cNvSpPr>
            <p:nvPr/>
          </p:nvSpPr>
          <p:spPr bwMode="auto">
            <a:xfrm>
              <a:off x="3798" y="246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600" b="1" i="1" baseline="-25000"/>
            </a:p>
          </p:txBody>
        </p:sp>
        <p:sp>
          <p:nvSpPr>
            <p:cNvPr id="35901" name="Line 45"/>
            <p:cNvSpPr>
              <a:spLocks noChangeShapeType="1"/>
            </p:cNvSpPr>
            <p:nvPr/>
          </p:nvSpPr>
          <p:spPr bwMode="auto">
            <a:xfrm>
              <a:off x="3698" y="2507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Line 46"/>
            <p:cNvSpPr>
              <a:spLocks noChangeShapeType="1"/>
            </p:cNvSpPr>
            <p:nvPr/>
          </p:nvSpPr>
          <p:spPr bwMode="auto">
            <a:xfrm>
              <a:off x="4252" y="2108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Line 47"/>
            <p:cNvSpPr>
              <a:spLocks noChangeShapeType="1"/>
            </p:cNvSpPr>
            <p:nvPr/>
          </p:nvSpPr>
          <p:spPr bwMode="auto">
            <a:xfrm>
              <a:off x="3698" y="2108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Line 48"/>
            <p:cNvSpPr>
              <a:spLocks noChangeShapeType="1"/>
            </p:cNvSpPr>
            <p:nvPr/>
          </p:nvSpPr>
          <p:spPr bwMode="auto">
            <a:xfrm>
              <a:off x="3698" y="2319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Freeform 49"/>
            <p:cNvSpPr>
              <a:spLocks/>
            </p:cNvSpPr>
            <p:nvPr/>
          </p:nvSpPr>
          <p:spPr bwMode="auto">
            <a:xfrm>
              <a:off x="4144" y="2064"/>
              <a:ext cx="77" cy="88"/>
            </a:xfrm>
            <a:custGeom>
              <a:avLst/>
              <a:gdLst>
                <a:gd name="T0" fmla="*/ 0 w 77"/>
                <a:gd name="T1" fmla="*/ 0 h 88"/>
                <a:gd name="T2" fmla="*/ 77 w 77"/>
                <a:gd name="T3" fmla="*/ 0 h 88"/>
                <a:gd name="T4" fmla="*/ 77 w 77"/>
                <a:gd name="T5" fmla="*/ 88 h 88"/>
                <a:gd name="T6" fmla="*/ 0 60000 65536"/>
                <a:gd name="T7" fmla="*/ 0 60000 65536"/>
                <a:gd name="T8" fmla="*/ 0 60000 65536"/>
                <a:gd name="T9" fmla="*/ 0 w 77"/>
                <a:gd name="T10" fmla="*/ 0 h 88"/>
                <a:gd name="T11" fmla="*/ 77 w 77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88">
                  <a:moveTo>
                    <a:pt x="0" y="0"/>
                  </a:moveTo>
                  <a:lnTo>
                    <a:pt x="77" y="0"/>
                  </a:lnTo>
                  <a:lnTo>
                    <a:pt x="77" y="8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Freeform 50"/>
            <p:cNvSpPr>
              <a:spLocks/>
            </p:cNvSpPr>
            <p:nvPr/>
          </p:nvSpPr>
          <p:spPr bwMode="auto">
            <a:xfrm>
              <a:off x="4144" y="2464"/>
              <a:ext cx="77" cy="87"/>
            </a:xfrm>
            <a:custGeom>
              <a:avLst/>
              <a:gdLst>
                <a:gd name="T0" fmla="*/ 0 w 77"/>
                <a:gd name="T1" fmla="*/ 0 h 87"/>
                <a:gd name="T2" fmla="*/ 77 w 77"/>
                <a:gd name="T3" fmla="*/ 0 h 87"/>
                <a:gd name="T4" fmla="*/ 77 w 77"/>
                <a:gd name="T5" fmla="*/ 87 h 87"/>
                <a:gd name="T6" fmla="*/ 0 60000 65536"/>
                <a:gd name="T7" fmla="*/ 0 60000 65536"/>
                <a:gd name="T8" fmla="*/ 0 60000 65536"/>
                <a:gd name="T9" fmla="*/ 0 w 77"/>
                <a:gd name="T10" fmla="*/ 0 h 87"/>
                <a:gd name="T11" fmla="*/ 77 w 77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87">
                  <a:moveTo>
                    <a:pt x="0" y="0"/>
                  </a:moveTo>
                  <a:lnTo>
                    <a:pt x="77" y="0"/>
                  </a:lnTo>
                  <a:lnTo>
                    <a:pt x="77" y="8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Rectangle 51"/>
            <p:cNvSpPr>
              <a:spLocks noChangeArrowheads="1"/>
            </p:cNvSpPr>
            <p:nvPr/>
          </p:nvSpPr>
          <p:spPr bwMode="auto">
            <a:xfrm>
              <a:off x="3888" y="2707"/>
              <a:ext cx="5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Triggered D</a:t>
              </a:r>
              <a:endParaRPr lang="en-US" sz="3600" b="1" i="1" baseline="-25000"/>
            </a:p>
          </p:txBody>
        </p:sp>
        <p:sp>
          <p:nvSpPr>
            <p:cNvPr id="35908" name="Freeform 52"/>
            <p:cNvSpPr>
              <a:spLocks/>
            </p:cNvSpPr>
            <p:nvPr/>
          </p:nvSpPr>
          <p:spPr bwMode="auto">
            <a:xfrm>
              <a:off x="3731" y="2715"/>
              <a:ext cx="141" cy="78"/>
            </a:xfrm>
            <a:custGeom>
              <a:avLst/>
              <a:gdLst>
                <a:gd name="T0" fmla="*/ 0 w 141"/>
                <a:gd name="T1" fmla="*/ 78 h 78"/>
                <a:gd name="T2" fmla="*/ 32 w 141"/>
                <a:gd name="T3" fmla="*/ 78 h 78"/>
                <a:gd name="T4" fmla="*/ 32 w 141"/>
                <a:gd name="T5" fmla="*/ 0 h 78"/>
                <a:gd name="T6" fmla="*/ 110 w 141"/>
                <a:gd name="T7" fmla="*/ 0 h 78"/>
                <a:gd name="T8" fmla="*/ 110 w 141"/>
                <a:gd name="T9" fmla="*/ 78 h 78"/>
                <a:gd name="T10" fmla="*/ 141 w 141"/>
                <a:gd name="T11" fmla="*/ 7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78"/>
                <a:gd name="T20" fmla="*/ 141 w 141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78">
                  <a:moveTo>
                    <a:pt x="0" y="78"/>
                  </a:moveTo>
                  <a:lnTo>
                    <a:pt x="32" y="78"/>
                  </a:lnTo>
                  <a:lnTo>
                    <a:pt x="32" y="0"/>
                  </a:lnTo>
                  <a:lnTo>
                    <a:pt x="110" y="0"/>
                  </a:lnTo>
                  <a:lnTo>
                    <a:pt x="110" y="78"/>
                  </a:lnTo>
                  <a:lnTo>
                    <a:pt x="141" y="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Freeform 53"/>
            <p:cNvSpPr>
              <a:spLocks/>
            </p:cNvSpPr>
            <p:nvPr/>
          </p:nvSpPr>
          <p:spPr bwMode="auto">
            <a:xfrm>
              <a:off x="3775" y="1942"/>
              <a:ext cx="477" cy="732"/>
            </a:xfrm>
            <a:custGeom>
              <a:avLst/>
              <a:gdLst>
                <a:gd name="T0" fmla="*/ 0 w 477"/>
                <a:gd name="T1" fmla="*/ 0 h 732"/>
                <a:gd name="T2" fmla="*/ 477 w 477"/>
                <a:gd name="T3" fmla="*/ 0 h 732"/>
                <a:gd name="T4" fmla="*/ 477 w 477"/>
                <a:gd name="T5" fmla="*/ 732 h 732"/>
                <a:gd name="T6" fmla="*/ 0 w 477"/>
                <a:gd name="T7" fmla="*/ 732 h 732"/>
                <a:gd name="T8" fmla="*/ 0 w 477"/>
                <a:gd name="T9" fmla="*/ 0 h 732"/>
                <a:gd name="T10" fmla="*/ 0 w 477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"/>
                <a:gd name="T19" fmla="*/ 0 h 732"/>
                <a:gd name="T20" fmla="*/ 477 w 477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" h="732">
                  <a:moveTo>
                    <a:pt x="0" y="0"/>
                  </a:moveTo>
                  <a:lnTo>
                    <a:pt x="477" y="0"/>
                  </a:lnTo>
                  <a:lnTo>
                    <a:pt x="477" y="732"/>
                  </a:lnTo>
                  <a:lnTo>
                    <a:pt x="0" y="7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Line 54"/>
            <p:cNvSpPr>
              <a:spLocks noChangeShapeType="1"/>
            </p:cNvSpPr>
            <p:nvPr/>
          </p:nvSpPr>
          <p:spPr bwMode="auto">
            <a:xfrm>
              <a:off x="3530" y="2111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Line 55"/>
            <p:cNvSpPr>
              <a:spLocks noChangeShapeType="1"/>
            </p:cNvSpPr>
            <p:nvPr/>
          </p:nvSpPr>
          <p:spPr bwMode="auto">
            <a:xfrm>
              <a:off x="2906" y="2509"/>
              <a:ext cx="15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Line 56"/>
            <p:cNvSpPr>
              <a:spLocks noChangeShapeType="1"/>
            </p:cNvSpPr>
            <p:nvPr/>
          </p:nvSpPr>
          <p:spPr bwMode="auto">
            <a:xfrm>
              <a:off x="2906" y="2111"/>
              <a:ext cx="15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Rectangle 57"/>
            <p:cNvSpPr>
              <a:spLocks noChangeArrowheads="1"/>
            </p:cNvSpPr>
            <p:nvPr/>
          </p:nvSpPr>
          <p:spPr bwMode="auto">
            <a:xfrm>
              <a:off x="3086" y="2709"/>
              <a:ext cx="6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Triggered SR</a:t>
              </a:r>
              <a:endParaRPr lang="en-US" sz="3600" b="1" i="1" baseline="-25000"/>
            </a:p>
          </p:txBody>
        </p:sp>
        <p:sp>
          <p:nvSpPr>
            <p:cNvPr id="35914" name="Freeform 58"/>
            <p:cNvSpPr>
              <a:spLocks/>
            </p:cNvSpPr>
            <p:nvPr/>
          </p:nvSpPr>
          <p:spPr bwMode="auto">
            <a:xfrm>
              <a:off x="2931" y="2717"/>
              <a:ext cx="141" cy="77"/>
            </a:xfrm>
            <a:custGeom>
              <a:avLst/>
              <a:gdLst>
                <a:gd name="T0" fmla="*/ 0 w 141"/>
                <a:gd name="T1" fmla="*/ 0 h 77"/>
                <a:gd name="T2" fmla="*/ 30 w 141"/>
                <a:gd name="T3" fmla="*/ 0 h 77"/>
                <a:gd name="T4" fmla="*/ 30 w 141"/>
                <a:gd name="T5" fmla="*/ 77 h 77"/>
                <a:gd name="T6" fmla="*/ 109 w 141"/>
                <a:gd name="T7" fmla="*/ 77 h 77"/>
                <a:gd name="T8" fmla="*/ 109 w 141"/>
                <a:gd name="T9" fmla="*/ 0 h 77"/>
                <a:gd name="T10" fmla="*/ 141 w 14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77"/>
                <a:gd name="T20" fmla="*/ 141 w 14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77">
                  <a:moveTo>
                    <a:pt x="0" y="0"/>
                  </a:moveTo>
                  <a:lnTo>
                    <a:pt x="30" y="0"/>
                  </a:lnTo>
                  <a:lnTo>
                    <a:pt x="30" y="77"/>
                  </a:lnTo>
                  <a:lnTo>
                    <a:pt x="109" y="77"/>
                  </a:lnTo>
                  <a:lnTo>
                    <a:pt x="109" y="0"/>
                  </a:lnTo>
                  <a:lnTo>
                    <a:pt x="1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Freeform 59"/>
            <p:cNvSpPr>
              <a:spLocks/>
            </p:cNvSpPr>
            <p:nvPr/>
          </p:nvSpPr>
          <p:spPr bwMode="auto">
            <a:xfrm>
              <a:off x="3065" y="1945"/>
              <a:ext cx="465" cy="730"/>
            </a:xfrm>
            <a:custGeom>
              <a:avLst/>
              <a:gdLst>
                <a:gd name="T0" fmla="*/ 0 w 465"/>
                <a:gd name="T1" fmla="*/ 0 h 730"/>
                <a:gd name="T2" fmla="*/ 465 w 465"/>
                <a:gd name="T3" fmla="*/ 0 h 730"/>
                <a:gd name="T4" fmla="*/ 465 w 465"/>
                <a:gd name="T5" fmla="*/ 730 h 730"/>
                <a:gd name="T6" fmla="*/ 0 w 465"/>
                <a:gd name="T7" fmla="*/ 730 h 730"/>
                <a:gd name="T8" fmla="*/ 0 w 465"/>
                <a:gd name="T9" fmla="*/ 0 h 730"/>
                <a:gd name="T10" fmla="*/ 0 w 465"/>
                <a:gd name="T11" fmla="*/ 0 h 7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5"/>
                <a:gd name="T19" fmla="*/ 0 h 730"/>
                <a:gd name="T20" fmla="*/ 465 w 465"/>
                <a:gd name="T21" fmla="*/ 730 h 7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5" h="730">
                  <a:moveTo>
                    <a:pt x="0" y="0"/>
                  </a:moveTo>
                  <a:lnTo>
                    <a:pt x="465" y="0"/>
                  </a:lnTo>
                  <a:lnTo>
                    <a:pt x="465" y="730"/>
                  </a:lnTo>
                  <a:lnTo>
                    <a:pt x="0" y="7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Freeform 60"/>
            <p:cNvSpPr>
              <a:spLocks/>
            </p:cNvSpPr>
            <p:nvPr/>
          </p:nvSpPr>
          <p:spPr bwMode="auto">
            <a:xfrm>
              <a:off x="3419" y="2066"/>
              <a:ext cx="77" cy="89"/>
            </a:xfrm>
            <a:custGeom>
              <a:avLst/>
              <a:gdLst>
                <a:gd name="T0" fmla="*/ 0 w 77"/>
                <a:gd name="T1" fmla="*/ 0 h 89"/>
                <a:gd name="T2" fmla="*/ 77 w 77"/>
                <a:gd name="T3" fmla="*/ 0 h 89"/>
                <a:gd name="T4" fmla="*/ 77 w 77"/>
                <a:gd name="T5" fmla="*/ 89 h 89"/>
                <a:gd name="T6" fmla="*/ 0 60000 65536"/>
                <a:gd name="T7" fmla="*/ 0 60000 65536"/>
                <a:gd name="T8" fmla="*/ 0 60000 65536"/>
                <a:gd name="T9" fmla="*/ 0 w 77"/>
                <a:gd name="T10" fmla="*/ 0 h 89"/>
                <a:gd name="T11" fmla="*/ 77 w 77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89">
                  <a:moveTo>
                    <a:pt x="0" y="0"/>
                  </a:moveTo>
                  <a:lnTo>
                    <a:pt x="77" y="0"/>
                  </a:lnTo>
                  <a:lnTo>
                    <a:pt x="77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61"/>
            <p:cNvSpPr>
              <a:spLocks/>
            </p:cNvSpPr>
            <p:nvPr/>
          </p:nvSpPr>
          <p:spPr bwMode="auto">
            <a:xfrm>
              <a:off x="3419" y="2467"/>
              <a:ext cx="77" cy="87"/>
            </a:xfrm>
            <a:custGeom>
              <a:avLst/>
              <a:gdLst>
                <a:gd name="T0" fmla="*/ 0 w 77"/>
                <a:gd name="T1" fmla="*/ 0 h 87"/>
                <a:gd name="T2" fmla="*/ 77 w 77"/>
                <a:gd name="T3" fmla="*/ 0 h 87"/>
                <a:gd name="T4" fmla="*/ 77 w 77"/>
                <a:gd name="T5" fmla="*/ 87 h 87"/>
                <a:gd name="T6" fmla="*/ 0 60000 65536"/>
                <a:gd name="T7" fmla="*/ 0 60000 65536"/>
                <a:gd name="T8" fmla="*/ 0 60000 65536"/>
                <a:gd name="T9" fmla="*/ 0 w 77"/>
                <a:gd name="T10" fmla="*/ 0 h 87"/>
                <a:gd name="T11" fmla="*/ 77 w 77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87">
                  <a:moveTo>
                    <a:pt x="0" y="0"/>
                  </a:moveTo>
                  <a:lnTo>
                    <a:pt x="77" y="0"/>
                  </a:lnTo>
                  <a:lnTo>
                    <a:pt x="77" y="8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Line 62"/>
            <p:cNvSpPr>
              <a:spLocks noChangeShapeType="1"/>
            </p:cNvSpPr>
            <p:nvPr/>
          </p:nvSpPr>
          <p:spPr bwMode="auto">
            <a:xfrm>
              <a:off x="2906" y="2324"/>
              <a:ext cx="1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Rectangle 63"/>
            <p:cNvSpPr>
              <a:spLocks noChangeArrowheads="1"/>
            </p:cNvSpPr>
            <p:nvPr/>
          </p:nvSpPr>
          <p:spPr bwMode="auto">
            <a:xfrm>
              <a:off x="3089" y="205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S</a:t>
              </a:r>
              <a:endParaRPr lang="en-US" sz="3600" b="1" i="1" baseline="-25000"/>
            </a:p>
          </p:txBody>
        </p:sp>
        <p:sp>
          <p:nvSpPr>
            <p:cNvPr id="35920" name="Rectangle 64"/>
            <p:cNvSpPr>
              <a:spLocks noChangeArrowheads="1"/>
            </p:cNvSpPr>
            <p:nvPr/>
          </p:nvSpPr>
          <p:spPr bwMode="auto">
            <a:xfrm>
              <a:off x="3089" y="246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600" b="1" i="1" baseline="-25000"/>
            </a:p>
          </p:txBody>
        </p:sp>
        <p:sp>
          <p:nvSpPr>
            <p:cNvPr id="35921" name="Rectangle 65"/>
            <p:cNvSpPr>
              <a:spLocks noChangeArrowheads="1"/>
            </p:cNvSpPr>
            <p:nvPr/>
          </p:nvSpPr>
          <p:spPr bwMode="auto">
            <a:xfrm>
              <a:off x="3088" y="226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600" b="1" i="1" baseline="-25000"/>
            </a:p>
          </p:txBody>
        </p:sp>
        <p:sp>
          <p:nvSpPr>
            <p:cNvPr id="35922" name="Oval 66"/>
            <p:cNvSpPr>
              <a:spLocks noChangeArrowheads="1"/>
            </p:cNvSpPr>
            <p:nvPr/>
          </p:nvSpPr>
          <p:spPr bwMode="auto">
            <a:xfrm>
              <a:off x="3008" y="2296"/>
              <a:ext cx="55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Rectangle 67"/>
            <p:cNvSpPr>
              <a:spLocks noChangeArrowheads="1"/>
            </p:cNvSpPr>
            <p:nvPr/>
          </p:nvSpPr>
          <p:spPr bwMode="auto">
            <a:xfrm>
              <a:off x="4580" y="205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600" b="1" i="1" baseline="-25000"/>
            </a:p>
          </p:txBody>
        </p:sp>
        <p:sp>
          <p:nvSpPr>
            <p:cNvPr id="35924" name="Rectangle 68"/>
            <p:cNvSpPr>
              <a:spLocks noChangeArrowheads="1"/>
            </p:cNvSpPr>
            <p:nvPr/>
          </p:nvSpPr>
          <p:spPr bwMode="auto">
            <a:xfrm>
              <a:off x="4577" y="246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600" b="1" i="1" baseline="-25000"/>
            </a:p>
          </p:txBody>
        </p:sp>
        <p:sp>
          <p:nvSpPr>
            <p:cNvPr id="35925" name="Line 69"/>
            <p:cNvSpPr>
              <a:spLocks noChangeShapeType="1"/>
            </p:cNvSpPr>
            <p:nvPr/>
          </p:nvSpPr>
          <p:spPr bwMode="auto">
            <a:xfrm>
              <a:off x="5020" y="2105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Line 70"/>
            <p:cNvSpPr>
              <a:spLocks noChangeShapeType="1"/>
            </p:cNvSpPr>
            <p:nvPr/>
          </p:nvSpPr>
          <p:spPr bwMode="auto">
            <a:xfrm>
              <a:off x="4396" y="2504"/>
              <a:ext cx="15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Line 71"/>
            <p:cNvSpPr>
              <a:spLocks noChangeShapeType="1"/>
            </p:cNvSpPr>
            <p:nvPr/>
          </p:nvSpPr>
          <p:spPr bwMode="auto">
            <a:xfrm>
              <a:off x="4396" y="2105"/>
              <a:ext cx="15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Freeform 72"/>
            <p:cNvSpPr>
              <a:spLocks/>
            </p:cNvSpPr>
            <p:nvPr/>
          </p:nvSpPr>
          <p:spPr bwMode="auto">
            <a:xfrm>
              <a:off x="4909" y="2061"/>
              <a:ext cx="78" cy="87"/>
            </a:xfrm>
            <a:custGeom>
              <a:avLst/>
              <a:gdLst>
                <a:gd name="T0" fmla="*/ 0 w 78"/>
                <a:gd name="T1" fmla="*/ 0 h 87"/>
                <a:gd name="T2" fmla="*/ 78 w 78"/>
                <a:gd name="T3" fmla="*/ 0 h 87"/>
                <a:gd name="T4" fmla="*/ 78 w 78"/>
                <a:gd name="T5" fmla="*/ 87 h 87"/>
                <a:gd name="T6" fmla="*/ 0 60000 65536"/>
                <a:gd name="T7" fmla="*/ 0 60000 65536"/>
                <a:gd name="T8" fmla="*/ 0 60000 65536"/>
                <a:gd name="T9" fmla="*/ 0 w 78"/>
                <a:gd name="T10" fmla="*/ 0 h 87"/>
                <a:gd name="T11" fmla="*/ 78 w 7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87">
                  <a:moveTo>
                    <a:pt x="0" y="0"/>
                  </a:moveTo>
                  <a:lnTo>
                    <a:pt x="78" y="0"/>
                  </a:lnTo>
                  <a:lnTo>
                    <a:pt x="78" y="8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Freeform 73"/>
            <p:cNvSpPr>
              <a:spLocks/>
            </p:cNvSpPr>
            <p:nvPr/>
          </p:nvSpPr>
          <p:spPr bwMode="auto">
            <a:xfrm>
              <a:off x="4909" y="2460"/>
              <a:ext cx="78" cy="89"/>
            </a:xfrm>
            <a:custGeom>
              <a:avLst/>
              <a:gdLst>
                <a:gd name="T0" fmla="*/ 0 w 78"/>
                <a:gd name="T1" fmla="*/ 0 h 89"/>
                <a:gd name="T2" fmla="*/ 78 w 78"/>
                <a:gd name="T3" fmla="*/ 0 h 89"/>
                <a:gd name="T4" fmla="*/ 78 w 78"/>
                <a:gd name="T5" fmla="*/ 89 h 89"/>
                <a:gd name="T6" fmla="*/ 0 60000 65536"/>
                <a:gd name="T7" fmla="*/ 0 60000 65536"/>
                <a:gd name="T8" fmla="*/ 0 60000 65536"/>
                <a:gd name="T9" fmla="*/ 0 w 78"/>
                <a:gd name="T10" fmla="*/ 0 h 89"/>
                <a:gd name="T11" fmla="*/ 78 w 78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89">
                  <a:moveTo>
                    <a:pt x="0" y="0"/>
                  </a:moveTo>
                  <a:lnTo>
                    <a:pt x="78" y="0"/>
                  </a:lnTo>
                  <a:lnTo>
                    <a:pt x="78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74"/>
            <p:cNvSpPr>
              <a:spLocks noChangeShapeType="1"/>
            </p:cNvSpPr>
            <p:nvPr/>
          </p:nvSpPr>
          <p:spPr bwMode="auto">
            <a:xfrm>
              <a:off x="4396" y="2318"/>
              <a:ext cx="1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Freeform 75"/>
            <p:cNvSpPr>
              <a:spLocks/>
            </p:cNvSpPr>
            <p:nvPr/>
          </p:nvSpPr>
          <p:spPr bwMode="auto">
            <a:xfrm>
              <a:off x="4555" y="1938"/>
              <a:ext cx="465" cy="732"/>
            </a:xfrm>
            <a:custGeom>
              <a:avLst/>
              <a:gdLst>
                <a:gd name="T0" fmla="*/ 0 w 465"/>
                <a:gd name="T1" fmla="*/ 0 h 732"/>
                <a:gd name="T2" fmla="*/ 465 w 465"/>
                <a:gd name="T3" fmla="*/ 0 h 732"/>
                <a:gd name="T4" fmla="*/ 465 w 465"/>
                <a:gd name="T5" fmla="*/ 732 h 732"/>
                <a:gd name="T6" fmla="*/ 0 w 465"/>
                <a:gd name="T7" fmla="*/ 732 h 732"/>
                <a:gd name="T8" fmla="*/ 0 w 465"/>
                <a:gd name="T9" fmla="*/ 0 h 732"/>
                <a:gd name="T10" fmla="*/ 0 w 465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5"/>
                <a:gd name="T19" fmla="*/ 0 h 732"/>
                <a:gd name="T20" fmla="*/ 465 w 465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5" h="732">
                  <a:moveTo>
                    <a:pt x="0" y="0"/>
                  </a:moveTo>
                  <a:lnTo>
                    <a:pt x="465" y="0"/>
                  </a:lnTo>
                  <a:lnTo>
                    <a:pt x="465" y="732"/>
                  </a:lnTo>
                  <a:lnTo>
                    <a:pt x="0" y="7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Freeform 76"/>
            <p:cNvSpPr>
              <a:spLocks/>
            </p:cNvSpPr>
            <p:nvPr/>
          </p:nvSpPr>
          <p:spPr bwMode="auto">
            <a:xfrm>
              <a:off x="4515" y="2710"/>
              <a:ext cx="141" cy="79"/>
            </a:xfrm>
            <a:custGeom>
              <a:avLst/>
              <a:gdLst>
                <a:gd name="T0" fmla="*/ 0 w 141"/>
                <a:gd name="T1" fmla="*/ 0 h 79"/>
                <a:gd name="T2" fmla="*/ 32 w 141"/>
                <a:gd name="T3" fmla="*/ 0 h 79"/>
                <a:gd name="T4" fmla="*/ 32 w 141"/>
                <a:gd name="T5" fmla="*/ 79 h 79"/>
                <a:gd name="T6" fmla="*/ 109 w 141"/>
                <a:gd name="T7" fmla="*/ 79 h 79"/>
                <a:gd name="T8" fmla="*/ 109 w 141"/>
                <a:gd name="T9" fmla="*/ 0 h 79"/>
                <a:gd name="T10" fmla="*/ 141 w 141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79"/>
                <a:gd name="T20" fmla="*/ 141 w 141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79">
                  <a:moveTo>
                    <a:pt x="0" y="0"/>
                  </a:moveTo>
                  <a:lnTo>
                    <a:pt x="32" y="0"/>
                  </a:lnTo>
                  <a:lnTo>
                    <a:pt x="32" y="79"/>
                  </a:lnTo>
                  <a:lnTo>
                    <a:pt x="109" y="79"/>
                  </a:lnTo>
                  <a:lnTo>
                    <a:pt x="109" y="0"/>
                  </a:lnTo>
                  <a:lnTo>
                    <a:pt x="1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Rectangle 77"/>
            <p:cNvSpPr>
              <a:spLocks noChangeArrowheads="1"/>
            </p:cNvSpPr>
            <p:nvPr/>
          </p:nvSpPr>
          <p:spPr bwMode="auto">
            <a:xfrm>
              <a:off x="4670" y="2700"/>
              <a:ext cx="5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Triggered D</a:t>
              </a:r>
              <a:endParaRPr lang="en-US" sz="3600" b="1" i="1" baseline="-25000"/>
            </a:p>
          </p:txBody>
        </p:sp>
        <p:sp>
          <p:nvSpPr>
            <p:cNvPr id="35934" name="Oval 78"/>
            <p:cNvSpPr>
              <a:spLocks noChangeArrowheads="1"/>
            </p:cNvSpPr>
            <p:nvPr/>
          </p:nvSpPr>
          <p:spPr bwMode="auto">
            <a:xfrm>
              <a:off x="4500" y="2291"/>
              <a:ext cx="55" cy="5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Oval 79"/>
            <p:cNvSpPr>
              <a:spLocks noChangeArrowheads="1"/>
            </p:cNvSpPr>
            <p:nvPr/>
          </p:nvSpPr>
          <p:spPr bwMode="auto">
            <a:xfrm>
              <a:off x="2741" y="2482"/>
              <a:ext cx="56" cy="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Oval 80"/>
            <p:cNvSpPr>
              <a:spLocks noChangeArrowheads="1"/>
            </p:cNvSpPr>
            <p:nvPr/>
          </p:nvSpPr>
          <p:spPr bwMode="auto">
            <a:xfrm>
              <a:off x="3530" y="2482"/>
              <a:ext cx="55" cy="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Oval 81"/>
            <p:cNvSpPr>
              <a:spLocks noChangeArrowheads="1"/>
            </p:cNvSpPr>
            <p:nvPr/>
          </p:nvSpPr>
          <p:spPr bwMode="auto">
            <a:xfrm>
              <a:off x="4252" y="2482"/>
              <a:ext cx="55" cy="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Oval 82"/>
            <p:cNvSpPr>
              <a:spLocks noChangeArrowheads="1"/>
            </p:cNvSpPr>
            <p:nvPr/>
          </p:nvSpPr>
          <p:spPr bwMode="auto">
            <a:xfrm>
              <a:off x="5020" y="2482"/>
              <a:ext cx="55" cy="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Line 83"/>
            <p:cNvSpPr>
              <a:spLocks noChangeShapeType="1"/>
            </p:cNvSpPr>
            <p:nvPr/>
          </p:nvSpPr>
          <p:spPr bwMode="auto">
            <a:xfrm>
              <a:off x="2187" y="2509"/>
              <a:ext cx="7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Line 84"/>
            <p:cNvSpPr>
              <a:spLocks noChangeShapeType="1"/>
            </p:cNvSpPr>
            <p:nvPr/>
          </p:nvSpPr>
          <p:spPr bwMode="auto">
            <a:xfrm>
              <a:off x="2741" y="2111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85"/>
            <p:cNvSpPr>
              <a:spLocks noChangeShapeType="1"/>
            </p:cNvSpPr>
            <p:nvPr/>
          </p:nvSpPr>
          <p:spPr bwMode="auto">
            <a:xfrm>
              <a:off x="2187" y="2111"/>
              <a:ext cx="7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Line 86"/>
            <p:cNvSpPr>
              <a:spLocks noChangeShapeType="1"/>
            </p:cNvSpPr>
            <p:nvPr/>
          </p:nvSpPr>
          <p:spPr bwMode="auto">
            <a:xfrm>
              <a:off x="2187" y="2321"/>
              <a:ext cx="7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Rectangle 87"/>
            <p:cNvSpPr>
              <a:spLocks noChangeArrowheads="1"/>
            </p:cNvSpPr>
            <p:nvPr/>
          </p:nvSpPr>
          <p:spPr bwMode="auto">
            <a:xfrm>
              <a:off x="2291" y="2708"/>
              <a:ext cx="6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Triggered SR</a:t>
              </a:r>
              <a:endParaRPr lang="en-US" sz="3600" b="1" i="1" baseline="-25000"/>
            </a:p>
          </p:txBody>
        </p:sp>
        <p:sp>
          <p:nvSpPr>
            <p:cNvPr id="35944" name="Freeform 88"/>
            <p:cNvSpPr>
              <a:spLocks/>
            </p:cNvSpPr>
            <p:nvPr/>
          </p:nvSpPr>
          <p:spPr bwMode="auto">
            <a:xfrm>
              <a:off x="2135" y="2717"/>
              <a:ext cx="141" cy="77"/>
            </a:xfrm>
            <a:custGeom>
              <a:avLst/>
              <a:gdLst>
                <a:gd name="T0" fmla="*/ 0 w 141"/>
                <a:gd name="T1" fmla="*/ 77 h 77"/>
                <a:gd name="T2" fmla="*/ 32 w 141"/>
                <a:gd name="T3" fmla="*/ 77 h 77"/>
                <a:gd name="T4" fmla="*/ 32 w 141"/>
                <a:gd name="T5" fmla="*/ 0 h 77"/>
                <a:gd name="T6" fmla="*/ 109 w 141"/>
                <a:gd name="T7" fmla="*/ 0 h 77"/>
                <a:gd name="T8" fmla="*/ 109 w 141"/>
                <a:gd name="T9" fmla="*/ 77 h 77"/>
                <a:gd name="T10" fmla="*/ 141 w 141"/>
                <a:gd name="T11" fmla="*/ 77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77"/>
                <a:gd name="T20" fmla="*/ 141 w 14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77">
                  <a:moveTo>
                    <a:pt x="0" y="77"/>
                  </a:moveTo>
                  <a:lnTo>
                    <a:pt x="32" y="77"/>
                  </a:lnTo>
                  <a:lnTo>
                    <a:pt x="32" y="0"/>
                  </a:lnTo>
                  <a:lnTo>
                    <a:pt x="109" y="0"/>
                  </a:lnTo>
                  <a:lnTo>
                    <a:pt x="109" y="77"/>
                  </a:lnTo>
                  <a:lnTo>
                    <a:pt x="141" y="7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Freeform 89"/>
            <p:cNvSpPr>
              <a:spLocks/>
            </p:cNvSpPr>
            <p:nvPr/>
          </p:nvSpPr>
          <p:spPr bwMode="auto">
            <a:xfrm>
              <a:off x="2265" y="1945"/>
              <a:ext cx="476" cy="730"/>
            </a:xfrm>
            <a:custGeom>
              <a:avLst/>
              <a:gdLst>
                <a:gd name="T0" fmla="*/ 0 w 476"/>
                <a:gd name="T1" fmla="*/ 0 h 730"/>
                <a:gd name="T2" fmla="*/ 476 w 476"/>
                <a:gd name="T3" fmla="*/ 0 h 730"/>
                <a:gd name="T4" fmla="*/ 476 w 476"/>
                <a:gd name="T5" fmla="*/ 730 h 730"/>
                <a:gd name="T6" fmla="*/ 0 w 476"/>
                <a:gd name="T7" fmla="*/ 730 h 730"/>
                <a:gd name="T8" fmla="*/ 0 w 476"/>
                <a:gd name="T9" fmla="*/ 0 h 730"/>
                <a:gd name="T10" fmla="*/ 0 w 476"/>
                <a:gd name="T11" fmla="*/ 0 h 7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"/>
                <a:gd name="T19" fmla="*/ 0 h 730"/>
                <a:gd name="T20" fmla="*/ 476 w 476"/>
                <a:gd name="T21" fmla="*/ 730 h 7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" h="730">
                  <a:moveTo>
                    <a:pt x="0" y="0"/>
                  </a:moveTo>
                  <a:lnTo>
                    <a:pt x="476" y="0"/>
                  </a:lnTo>
                  <a:lnTo>
                    <a:pt x="476" y="730"/>
                  </a:lnTo>
                  <a:lnTo>
                    <a:pt x="0" y="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Rectangle 90"/>
            <p:cNvSpPr>
              <a:spLocks noChangeArrowheads="1"/>
            </p:cNvSpPr>
            <p:nvPr/>
          </p:nvSpPr>
          <p:spPr bwMode="auto">
            <a:xfrm>
              <a:off x="2289" y="205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S</a:t>
              </a:r>
              <a:endParaRPr lang="en-US" sz="3600" b="1" i="1" baseline="-25000"/>
            </a:p>
          </p:txBody>
        </p:sp>
        <p:sp>
          <p:nvSpPr>
            <p:cNvPr id="35947" name="Rectangle 91"/>
            <p:cNvSpPr>
              <a:spLocks noChangeArrowheads="1"/>
            </p:cNvSpPr>
            <p:nvPr/>
          </p:nvSpPr>
          <p:spPr bwMode="auto">
            <a:xfrm>
              <a:off x="2289" y="246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600" b="1" i="1" baseline="-25000"/>
            </a:p>
          </p:txBody>
        </p:sp>
        <p:sp>
          <p:nvSpPr>
            <p:cNvPr id="35948" name="Rectangle 92"/>
            <p:cNvSpPr>
              <a:spLocks noChangeArrowheads="1"/>
            </p:cNvSpPr>
            <p:nvPr/>
          </p:nvSpPr>
          <p:spPr bwMode="auto">
            <a:xfrm>
              <a:off x="2288" y="226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600" b="1" i="1" baseline="-25000"/>
            </a:p>
          </p:txBody>
        </p:sp>
        <p:sp>
          <p:nvSpPr>
            <p:cNvPr id="35949" name="Freeform 93"/>
            <p:cNvSpPr>
              <a:spLocks/>
            </p:cNvSpPr>
            <p:nvPr/>
          </p:nvSpPr>
          <p:spPr bwMode="auto">
            <a:xfrm>
              <a:off x="2634" y="2066"/>
              <a:ext cx="77" cy="87"/>
            </a:xfrm>
            <a:custGeom>
              <a:avLst/>
              <a:gdLst>
                <a:gd name="T0" fmla="*/ 0 w 77"/>
                <a:gd name="T1" fmla="*/ 0 h 87"/>
                <a:gd name="T2" fmla="*/ 77 w 77"/>
                <a:gd name="T3" fmla="*/ 0 h 87"/>
                <a:gd name="T4" fmla="*/ 77 w 77"/>
                <a:gd name="T5" fmla="*/ 87 h 87"/>
                <a:gd name="T6" fmla="*/ 0 60000 65536"/>
                <a:gd name="T7" fmla="*/ 0 60000 65536"/>
                <a:gd name="T8" fmla="*/ 0 60000 65536"/>
                <a:gd name="T9" fmla="*/ 0 w 77"/>
                <a:gd name="T10" fmla="*/ 0 h 87"/>
                <a:gd name="T11" fmla="*/ 77 w 77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87">
                  <a:moveTo>
                    <a:pt x="0" y="0"/>
                  </a:moveTo>
                  <a:lnTo>
                    <a:pt x="77" y="0"/>
                  </a:lnTo>
                  <a:lnTo>
                    <a:pt x="77" y="8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Freeform 94"/>
            <p:cNvSpPr>
              <a:spLocks/>
            </p:cNvSpPr>
            <p:nvPr/>
          </p:nvSpPr>
          <p:spPr bwMode="auto">
            <a:xfrm>
              <a:off x="2634" y="2465"/>
              <a:ext cx="77" cy="89"/>
            </a:xfrm>
            <a:custGeom>
              <a:avLst/>
              <a:gdLst>
                <a:gd name="T0" fmla="*/ 0 w 77"/>
                <a:gd name="T1" fmla="*/ 0 h 89"/>
                <a:gd name="T2" fmla="*/ 77 w 77"/>
                <a:gd name="T3" fmla="*/ 0 h 89"/>
                <a:gd name="T4" fmla="*/ 77 w 77"/>
                <a:gd name="T5" fmla="*/ 89 h 89"/>
                <a:gd name="T6" fmla="*/ 0 60000 65536"/>
                <a:gd name="T7" fmla="*/ 0 60000 65536"/>
                <a:gd name="T8" fmla="*/ 0 60000 65536"/>
                <a:gd name="T9" fmla="*/ 0 w 77"/>
                <a:gd name="T10" fmla="*/ 0 h 89"/>
                <a:gd name="T11" fmla="*/ 77 w 77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89">
                  <a:moveTo>
                    <a:pt x="0" y="0"/>
                  </a:moveTo>
                  <a:lnTo>
                    <a:pt x="77" y="0"/>
                  </a:lnTo>
                  <a:lnTo>
                    <a:pt x="77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1" name="Rectangle 95"/>
            <p:cNvSpPr>
              <a:spLocks noChangeArrowheads="1"/>
            </p:cNvSpPr>
            <p:nvPr/>
          </p:nvSpPr>
          <p:spPr bwMode="auto">
            <a:xfrm>
              <a:off x="2293" y="4043"/>
              <a:ext cx="1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(c) Edge-Triggered </a:t>
              </a:r>
              <a:r>
                <a:rPr lang="en-US" sz="1300" b="1">
                  <a:solidFill>
                    <a:srgbClr val="CC0000"/>
                  </a:solidFill>
                  <a:latin typeface="TimesTen" pitchFamily="18" charset="0"/>
                </a:rPr>
                <a:t>Flip-Flops</a:t>
              </a:r>
              <a:endParaRPr lang="en-US" sz="3600" b="1" i="1" baseline="-25000">
                <a:solidFill>
                  <a:srgbClr val="CC0000"/>
                </a:solidFill>
              </a:endParaRPr>
            </a:p>
          </p:txBody>
        </p:sp>
        <p:sp>
          <p:nvSpPr>
            <p:cNvPr id="35952" name="Line 96"/>
            <p:cNvSpPr>
              <a:spLocks noChangeShapeType="1"/>
            </p:cNvSpPr>
            <p:nvPr/>
          </p:nvSpPr>
          <p:spPr bwMode="auto">
            <a:xfrm>
              <a:off x="2193" y="3645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Line 97"/>
            <p:cNvSpPr>
              <a:spLocks noChangeShapeType="1"/>
            </p:cNvSpPr>
            <p:nvPr/>
          </p:nvSpPr>
          <p:spPr bwMode="auto">
            <a:xfrm>
              <a:off x="2735" y="3258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Line 98"/>
            <p:cNvSpPr>
              <a:spLocks noChangeShapeType="1"/>
            </p:cNvSpPr>
            <p:nvPr/>
          </p:nvSpPr>
          <p:spPr bwMode="auto">
            <a:xfrm>
              <a:off x="2193" y="3258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Line 99"/>
            <p:cNvSpPr>
              <a:spLocks noChangeShapeType="1"/>
            </p:cNvSpPr>
            <p:nvPr/>
          </p:nvSpPr>
          <p:spPr bwMode="auto">
            <a:xfrm flipH="1">
              <a:off x="2203" y="3645"/>
              <a:ext cx="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Rectangle 100"/>
            <p:cNvSpPr>
              <a:spLocks noChangeArrowheads="1"/>
            </p:cNvSpPr>
            <p:nvPr/>
          </p:nvSpPr>
          <p:spPr bwMode="auto">
            <a:xfrm>
              <a:off x="2313" y="3888"/>
              <a:ext cx="5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Triggered D</a:t>
              </a:r>
              <a:endParaRPr lang="en-US" sz="3600" b="1" i="1" baseline="-25000"/>
            </a:p>
          </p:txBody>
        </p:sp>
        <p:sp>
          <p:nvSpPr>
            <p:cNvPr id="35957" name="Freeform 101"/>
            <p:cNvSpPr>
              <a:spLocks/>
            </p:cNvSpPr>
            <p:nvPr/>
          </p:nvSpPr>
          <p:spPr bwMode="auto">
            <a:xfrm>
              <a:off x="2221" y="3889"/>
              <a:ext cx="77" cy="77"/>
            </a:xfrm>
            <a:custGeom>
              <a:avLst/>
              <a:gdLst>
                <a:gd name="T0" fmla="*/ 0 w 77"/>
                <a:gd name="T1" fmla="*/ 77 h 77"/>
                <a:gd name="T2" fmla="*/ 30 w 77"/>
                <a:gd name="T3" fmla="*/ 77 h 77"/>
                <a:gd name="T4" fmla="*/ 30 w 77"/>
                <a:gd name="T5" fmla="*/ 0 h 77"/>
                <a:gd name="T6" fmla="*/ 77 w 77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7"/>
                <a:gd name="T14" fmla="*/ 77 w 7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7">
                  <a:moveTo>
                    <a:pt x="0" y="77"/>
                  </a:moveTo>
                  <a:lnTo>
                    <a:pt x="30" y="77"/>
                  </a:lnTo>
                  <a:lnTo>
                    <a:pt x="30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8" name="Freeform 102"/>
            <p:cNvSpPr>
              <a:spLocks/>
            </p:cNvSpPr>
            <p:nvPr/>
          </p:nvSpPr>
          <p:spPr bwMode="auto">
            <a:xfrm>
              <a:off x="2270" y="3103"/>
              <a:ext cx="465" cy="708"/>
            </a:xfrm>
            <a:custGeom>
              <a:avLst/>
              <a:gdLst>
                <a:gd name="T0" fmla="*/ 0 w 465"/>
                <a:gd name="T1" fmla="*/ 0 h 708"/>
                <a:gd name="T2" fmla="*/ 465 w 465"/>
                <a:gd name="T3" fmla="*/ 0 h 708"/>
                <a:gd name="T4" fmla="*/ 465 w 465"/>
                <a:gd name="T5" fmla="*/ 708 h 708"/>
                <a:gd name="T6" fmla="*/ 0 w 465"/>
                <a:gd name="T7" fmla="*/ 708 h 708"/>
                <a:gd name="T8" fmla="*/ 0 w 465"/>
                <a:gd name="T9" fmla="*/ 0 h 708"/>
                <a:gd name="T10" fmla="*/ 0 w 465"/>
                <a:gd name="T11" fmla="*/ 0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5"/>
                <a:gd name="T19" fmla="*/ 0 h 708"/>
                <a:gd name="T20" fmla="*/ 465 w 465"/>
                <a:gd name="T21" fmla="*/ 708 h 7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5" h="708">
                  <a:moveTo>
                    <a:pt x="0" y="0"/>
                  </a:moveTo>
                  <a:lnTo>
                    <a:pt x="465" y="0"/>
                  </a:lnTo>
                  <a:lnTo>
                    <a:pt x="465" y="708"/>
                  </a:lnTo>
                  <a:lnTo>
                    <a:pt x="0" y="7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9" name="Rectangle 103"/>
            <p:cNvSpPr>
              <a:spLocks noChangeArrowheads="1"/>
            </p:cNvSpPr>
            <p:nvPr/>
          </p:nvSpPr>
          <p:spPr bwMode="auto">
            <a:xfrm>
              <a:off x="2294" y="3203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600" b="1" i="1" baseline="-25000"/>
            </a:p>
          </p:txBody>
        </p:sp>
        <p:sp>
          <p:nvSpPr>
            <p:cNvPr id="35960" name="Rectangle 104"/>
            <p:cNvSpPr>
              <a:spLocks noChangeArrowheads="1"/>
            </p:cNvSpPr>
            <p:nvPr/>
          </p:nvSpPr>
          <p:spPr bwMode="auto">
            <a:xfrm>
              <a:off x="2414" y="3595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600" b="1" i="1" baseline="-25000"/>
            </a:p>
          </p:txBody>
        </p:sp>
        <p:sp>
          <p:nvSpPr>
            <p:cNvPr id="35961" name="Freeform 105"/>
            <p:cNvSpPr>
              <a:spLocks/>
            </p:cNvSpPr>
            <p:nvPr/>
          </p:nvSpPr>
          <p:spPr bwMode="auto">
            <a:xfrm>
              <a:off x="2270" y="3612"/>
              <a:ext cx="110" cy="77"/>
            </a:xfrm>
            <a:custGeom>
              <a:avLst/>
              <a:gdLst>
                <a:gd name="T0" fmla="*/ 0 w 110"/>
                <a:gd name="T1" fmla="*/ 0 h 77"/>
                <a:gd name="T2" fmla="*/ 110 w 110"/>
                <a:gd name="T3" fmla="*/ 33 h 77"/>
                <a:gd name="T4" fmla="*/ 0 w 110"/>
                <a:gd name="T5" fmla="*/ 77 h 77"/>
                <a:gd name="T6" fmla="*/ 0 60000 65536"/>
                <a:gd name="T7" fmla="*/ 0 60000 65536"/>
                <a:gd name="T8" fmla="*/ 0 60000 65536"/>
                <a:gd name="T9" fmla="*/ 0 w 110"/>
                <a:gd name="T10" fmla="*/ 0 h 77"/>
                <a:gd name="T11" fmla="*/ 110 w 110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77">
                  <a:moveTo>
                    <a:pt x="0" y="0"/>
                  </a:moveTo>
                  <a:lnTo>
                    <a:pt x="110" y="33"/>
                  </a:lnTo>
                  <a:lnTo>
                    <a:pt x="0" y="77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2" name="Oval 106"/>
            <p:cNvSpPr>
              <a:spLocks noChangeArrowheads="1"/>
            </p:cNvSpPr>
            <p:nvPr/>
          </p:nvSpPr>
          <p:spPr bwMode="auto">
            <a:xfrm>
              <a:off x="2735" y="3618"/>
              <a:ext cx="55" cy="56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3" name="Rectangle 107"/>
            <p:cNvSpPr>
              <a:spLocks noChangeArrowheads="1"/>
            </p:cNvSpPr>
            <p:nvPr/>
          </p:nvSpPr>
          <p:spPr bwMode="auto">
            <a:xfrm>
              <a:off x="3091" y="3879"/>
              <a:ext cx="5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Ten" pitchFamily="18" charset="0"/>
                </a:rPr>
                <a:t>Triggered D</a:t>
              </a:r>
              <a:endParaRPr lang="en-US" sz="3600" b="1" i="1" baseline="-25000"/>
            </a:p>
          </p:txBody>
        </p:sp>
        <p:sp>
          <p:nvSpPr>
            <p:cNvPr id="35964" name="Freeform 108"/>
            <p:cNvSpPr>
              <a:spLocks/>
            </p:cNvSpPr>
            <p:nvPr/>
          </p:nvSpPr>
          <p:spPr bwMode="auto">
            <a:xfrm>
              <a:off x="2990" y="3889"/>
              <a:ext cx="77" cy="77"/>
            </a:xfrm>
            <a:custGeom>
              <a:avLst/>
              <a:gdLst>
                <a:gd name="T0" fmla="*/ 77 w 77"/>
                <a:gd name="T1" fmla="*/ 77 h 77"/>
                <a:gd name="T2" fmla="*/ 47 w 77"/>
                <a:gd name="T3" fmla="*/ 77 h 77"/>
                <a:gd name="T4" fmla="*/ 47 w 77"/>
                <a:gd name="T5" fmla="*/ 0 h 77"/>
                <a:gd name="T6" fmla="*/ 0 w 77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7"/>
                <a:gd name="T14" fmla="*/ 77 w 7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7">
                  <a:moveTo>
                    <a:pt x="77" y="77"/>
                  </a:moveTo>
                  <a:lnTo>
                    <a:pt x="47" y="77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65" name="Group 109"/>
            <p:cNvGrpSpPr>
              <a:grpSpLocks/>
            </p:cNvGrpSpPr>
            <p:nvPr/>
          </p:nvGrpSpPr>
          <p:grpSpPr bwMode="auto">
            <a:xfrm>
              <a:off x="2881" y="3103"/>
              <a:ext cx="701" cy="708"/>
              <a:chOff x="2881" y="3103"/>
              <a:chExt cx="701" cy="708"/>
            </a:xfrm>
          </p:grpSpPr>
          <p:sp>
            <p:nvSpPr>
              <p:cNvPr id="35966" name="Line 110"/>
              <p:cNvSpPr>
                <a:spLocks noChangeShapeType="1"/>
              </p:cNvSpPr>
              <p:nvPr/>
            </p:nvSpPr>
            <p:spPr bwMode="auto">
              <a:xfrm>
                <a:off x="2881" y="3644"/>
                <a:ext cx="10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Oval 111"/>
              <p:cNvSpPr>
                <a:spLocks noChangeArrowheads="1"/>
              </p:cNvSpPr>
              <p:nvPr/>
            </p:nvSpPr>
            <p:spPr bwMode="auto">
              <a:xfrm>
                <a:off x="2983" y="3617"/>
                <a:ext cx="55" cy="5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A0C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112"/>
              <p:cNvSpPr>
                <a:spLocks noChangeShapeType="1"/>
              </p:cNvSpPr>
              <p:nvPr/>
            </p:nvSpPr>
            <p:spPr bwMode="auto">
              <a:xfrm>
                <a:off x="3505" y="3258"/>
                <a:ext cx="7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113"/>
              <p:cNvSpPr>
                <a:spLocks noChangeShapeType="1"/>
              </p:cNvSpPr>
              <p:nvPr/>
            </p:nvSpPr>
            <p:spPr bwMode="auto">
              <a:xfrm>
                <a:off x="2881" y="3258"/>
                <a:ext cx="15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Freeform 114"/>
              <p:cNvSpPr>
                <a:spLocks/>
              </p:cNvSpPr>
              <p:nvPr/>
            </p:nvSpPr>
            <p:spPr bwMode="auto">
              <a:xfrm>
                <a:off x="3038" y="3103"/>
                <a:ext cx="467" cy="708"/>
              </a:xfrm>
              <a:custGeom>
                <a:avLst/>
                <a:gdLst>
                  <a:gd name="T0" fmla="*/ 0 w 467"/>
                  <a:gd name="T1" fmla="*/ 0 h 708"/>
                  <a:gd name="T2" fmla="*/ 467 w 467"/>
                  <a:gd name="T3" fmla="*/ 0 h 708"/>
                  <a:gd name="T4" fmla="*/ 467 w 467"/>
                  <a:gd name="T5" fmla="*/ 708 h 708"/>
                  <a:gd name="T6" fmla="*/ 0 w 467"/>
                  <a:gd name="T7" fmla="*/ 708 h 708"/>
                  <a:gd name="T8" fmla="*/ 0 w 467"/>
                  <a:gd name="T9" fmla="*/ 0 h 708"/>
                  <a:gd name="T10" fmla="*/ 0 w 467"/>
                  <a:gd name="T11" fmla="*/ 0 h 7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7"/>
                  <a:gd name="T19" fmla="*/ 0 h 708"/>
                  <a:gd name="T20" fmla="*/ 467 w 467"/>
                  <a:gd name="T21" fmla="*/ 708 h 7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7" h="708">
                    <a:moveTo>
                      <a:pt x="0" y="0"/>
                    </a:moveTo>
                    <a:lnTo>
                      <a:pt x="467" y="0"/>
                    </a:lnTo>
                    <a:lnTo>
                      <a:pt x="467" y="708"/>
                    </a:lnTo>
                    <a:lnTo>
                      <a:pt x="0" y="7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1" name="Rectangle 115"/>
              <p:cNvSpPr>
                <a:spLocks noChangeArrowheads="1"/>
              </p:cNvSpPr>
              <p:nvPr/>
            </p:nvSpPr>
            <p:spPr bwMode="auto">
              <a:xfrm>
                <a:off x="3065" y="3204"/>
                <a:ext cx="7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Ten" pitchFamily="18" charset="0"/>
                  </a:rPr>
                  <a:t>D</a:t>
                </a:r>
                <a:endParaRPr lang="en-US" sz="3600" b="1" i="1" baseline="-25000"/>
              </a:p>
            </p:txBody>
          </p:sp>
          <p:sp>
            <p:nvSpPr>
              <p:cNvPr id="35972" name="Rectangle 116"/>
              <p:cNvSpPr>
                <a:spLocks noChangeArrowheads="1"/>
              </p:cNvSpPr>
              <p:nvPr/>
            </p:nvSpPr>
            <p:spPr bwMode="auto">
              <a:xfrm>
                <a:off x="3171" y="3595"/>
                <a:ext cx="7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Ten" pitchFamily="18" charset="0"/>
                  </a:rPr>
                  <a:t>C</a:t>
                </a:r>
                <a:endParaRPr lang="en-US" sz="3600" b="1" i="1" baseline="-25000"/>
              </a:p>
            </p:txBody>
          </p:sp>
          <p:sp>
            <p:nvSpPr>
              <p:cNvPr id="35973" name="Freeform 117"/>
              <p:cNvSpPr>
                <a:spLocks/>
              </p:cNvSpPr>
              <p:nvPr/>
            </p:nvSpPr>
            <p:spPr bwMode="auto">
              <a:xfrm>
                <a:off x="3038" y="3612"/>
                <a:ext cx="101" cy="77"/>
              </a:xfrm>
              <a:custGeom>
                <a:avLst/>
                <a:gdLst>
                  <a:gd name="T0" fmla="*/ 0 w 101"/>
                  <a:gd name="T1" fmla="*/ 0 h 77"/>
                  <a:gd name="T2" fmla="*/ 101 w 101"/>
                  <a:gd name="T3" fmla="*/ 33 h 77"/>
                  <a:gd name="T4" fmla="*/ 0 w 101"/>
                  <a:gd name="T5" fmla="*/ 77 h 77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77"/>
                  <a:gd name="T11" fmla="*/ 101 w 101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77">
                    <a:moveTo>
                      <a:pt x="0" y="0"/>
                    </a:moveTo>
                    <a:lnTo>
                      <a:pt x="101" y="33"/>
                    </a:lnTo>
                    <a:lnTo>
                      <a:pt x="0" y="77"/>
                    </a:lnTo>
                  </a:path>
                </a:pathLst>
              </a:cu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4" name="Oval 118"/>
              <p:cNvSpPr>
                <a:spLocks noChangeArrowheads="1"/>
              </p:cNvSpPr>
              <p:nvPr/>
            </p:nvSpPr>
            <p:spPr bwMode="auto">
              <a:xfrm>
                <a:off x="3505" y="3618"/>
                <a:ext cx="55" cy="56"/>
              </a:xfrm>
              <a:prstGeom prst="ellipse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845" name="Rectangle 1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  <a:noFill/>
        </p:spPr>
        <p:txBody>
          <a:bodyPr/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Standard Symbols for Storage Elements</a:t>
            </a:r>
          </a:p>
        </p:txBody>
      </p:sp>
      <p:sp>
        <p:nvSpPr>
          <p:cNvPr id="35846" name="Line 120"/>
          <p:cNvSpPr>
            <a:spLocks noChangeShapeType="1"/>
          </p:cNvSpPr>
          <p:nvPr/>
        </p:nvSpPr>
        <p:spPr bwMode="auto">
          <a:xfrm flipV="1">
            <a:off x="1962150" y="3340100"/>
            <a:ext cx="1955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121"/>
          <p:cNvSpPr>
            <a:spLocks noChangeShapeType="1"/>
          </p:cNvSpPr>
          <p:nvPr/>
        </p:nvSpPr>
        <p:spPr bwMode="auto">
          <a:xfrm>
            <a:off x="1962150" y="3695700"/>
            <a:ext cx="19050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22"/>
          <p:cNvSpPr>
            <a:spLocks noChangeShapeType="1"/>
          </p:cNvSpPr>
          <p:nvPr/>
        </p:nvSpPr>
        <p:spPr bwMode="auto">
          <a:xfrm>
            <a:off x="1854200" y="5422900"/>
            <a:ext cx="1392238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5595" name="Text Box 123"/>
          <p:cNvSpPr txBox="1">
            <a:spLocks noChangeArrowheads="1"/>
          </p:cNvSpPr>
          <p:nvPr/>
        </p:nvSpPr>
        <p:spPr bwMode="auto">
          <a:xfrm>
            <a:off x="5549900" y="5041900"/>
            <a:ext cx="3594100" cy="1816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Arial" pitchFamily="34" charset="0"/>
              </a:rPr>
              <a:t>One problem with D type FF </a:t>
            </a:r>
          </a:p>
          <a:p>
            <a:pPr>
              <a:defRPr/>
            </a:pPr>
            <a:r>
              <a:rPr lang="en-US" sz="1600" b="1" dirty="0">
                <a:latin typeface="Arial" pitchFamily="34" charset="0"/>
              </a:rPr>
              <a:t>is that no D inputs produce       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“no change” </a:t>
            </a:r>
            <a:r>
              <a:rPr lang="en-US" sz="1600" b="1" dirty="0">
                <a:latin typeface="Arial" pitchFamily="34" charset="0"/>
              </a:rPr>
              <a:t>at output</a:t>
            </a:r>
          </a:p>
          <a:p>
            <a:pPr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Solution:</a:t>
            </a:r>
          </a:p>
          <a:p>
            <a:pPr>
              <a:buFontTx/>
              <a:buChar char="-"/>
              <a:defRPr/>
            </a:pPr>
            <a:r>
              <a:rPr lang="en-US" sz="1600" b="1" dirty="0">
                <a:latin typeface="Arial" pitchFamily="34" charset="0"/>
              </a:rPr>
              <a:t> Gate out the clock pulses</a:t>
            </a:r>
          </a:p>
          <a:p>
            <a:pPr>
              <a:buFontTx/>
              <a:buChar char="-"/>
              <a:defRPr/>
            </a:pPr>
            <a:r>
              <a:rPr lang="en-US" sz="1600" b="1" dirty="0">
                <a:latin typeface="Arial" pitchFamily="34" charset="0"/>
              </a:rPr>
              <a:t> Feed back the O/P to the D </a:t>
            </a:r>
          </a:p>
          <a:p>
            <a:pPr>
              <a:defRPr/>
            </a:pPr>
            <a:r>
              <a:rPr lang="en-US" sz="1600" b="1" dirty="0">
                <a:latin typeface="Arial" pitchFamily="34" charset="0"/>
              </a:rPr>
              <a:t> input when no change is required</a:t>
            </a:r>
          </a:p>
        </p:txBody>
      </p:sp>
      <p:sp>
        <p:nvSpPr>
          <p:cNvPr id="35850" name="Text Box 125"/>
          <p:cNvSpPr txBox="1">
            <a:spLocks noChangeArrowheads="1"/>
          </p:cNvSpPr>
          <p:nvPr/>
        </p:nvSpPr>
        <p:spPr bwMode="auto">
          <a:xfrm>
            <a:off x="196850" y="6216650"/>
            <a:ext cx="2743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O/P </a:t>
            </a:r>
            <a:r>
              <a:rPr lang="en-US" sz="1800" b="1" u="sng">
                <a:solidFill>
                  <a:srgbClr val="CC0000"/>
                </a:solidFill>
              </a:rPr>
              <a:t>affected and changed</a:t>
            </a:r>
            <a:r>
              <a:rPr lang="en-US" sz="1800">
                <a:solidFill>
                  <a:srgbClr val="CC0000"/>
                </a:solidFill>
              </a:rPr>
              <a:t> </a:t>
            </a:r>
          </a:p>
          <a:p>
            <a:r>
              <a:rPr lang="en-US" sz="1800">
                <a:solidFill>
                  <a:srgbClr val="CC0000"/>
                </a:solidFill>
              </a:rPr>
              <a:t>on the given one clock edge</a:t>
            </a:r>
          </a:p>
        </p:txBody>
      </p:sp>
      <p:sp>
        <p:nvSpPr>
          <p:cNvPr id="35851" name="Text Box 126"/>
          <p:cNvSpPr txBox="1">
            <a:spLocks noChangeArrowheads="1"/>
          </p:cNvSpPr>
          <p:nvPr/>
        </p:nvSpPr>
        <p:spPr bwMode="auto">
          <a:xfrm>
            <a:off x="8242300" y="14605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/>
          </a:p>
        </p:txBody>
      </p:sp>
      <p:sp>
        <p:nvSpPr>
          <p:cNvPr id="35852" name="Text Box 127"/>
          <p:cNvSpPr txBox="1">
            <a:spLocks noChangeArrowheads="1"/>
          </p:cNvSpPr>
          <p:nvPr/>
        </p:nvSpPr>
        <p:spPr bwMode="auto">
          <a:xfrm>
            <a:off x="7786688" y="1331913"/>
            <a:ext cx="1357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Transparent</a:t>
            </a:r>
          </a:p>
          <a:p>
            <a:r>
              <a:rPr lang="en-US" sz="1800" b="1"/>
              <a:t>Latches,</a:t>
            </a:r>
          </a:p>
          <a:p>
            <a:r>
              <a:rPr lang="en-US" sz="1800"/>
              <a:t>No </a:t>
            </a:r>
          </a:p>
          <a:p>
            <a:r>
              <a:rPr lang="en-US" sz="1800"/>
              <a:t>I-O isolation</a:t>
            </a:r>
          </a:p>
        </p:txBody>
      </p:sp>
      <p:sp>
        <p:nvSpPr>
          <p:cNvPr id="35853" name="Text Box 128"/>
          <p:cNvSpPr txBox="1">
            <a:spLocks noChangeArrowheads="1"/>
          </p:cNvSpPr>
          <p:nvPr/>
        </p:nvSpPr>
        <p:spPr bwMode="auto">
          <a:xfrm>
            <a:off x="7785100" y="3090863"/>
            <a:ext cx="1358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M-S (Pulse </a:t>
            </a:r>
          </a:p>
          <a:p>
            <a:r>
              <a:rPr lang="en-US" sz="1600">
                <a:solidFill>
                  <a:srgbClr val="CC0000"/>
                </a:solidFill>
              </a:rPr>
              <a:t>Triggered) </a:t>
            </a:r>
            <a:r>
              <a:rPr lang="en-US" sz="1600" b="1">
                <a:solidFill>
                  <a:srgbClr val="CC0000"/>
                </a:solidFill>
              </a:rPr>
              <a:t>FF</a:t>
            </a:r>
          </a:p>
          <a:p>
            <a:r>
              <a:rPr lang="en-US" sz="1600"/>
              <a:t>I-O Isolation,</a:t>
            </a:r>
          </a:p>
          <a:p>
            <a:r>
              <a:rPr lang="en-US" sz="1600"/>
              <a:t>But caution!</a:t>
            </a:r>
          </a:p>
          <a:p>
            <a:endParaRPr lang="en-US" sz="1600"/>
          </a:p>
        </p:txBody>
      </p:sp>
      <p:sp>
        <p:nvSpPr>
          <p:cNvPr id="35854" name="Text Box 129"/>
          <p:cNvSpPr txBox="1">
            <a:spLocks noChangeArrowheads="1"/>
          </p:cNvSpPr>
          <p:nvPr/>
        </p:nvSpPr>
        <p:spPr bwMode="auto">
          <a:xfrm>
            <a:off x="0" y="3894138"/>
            <a:ext cx="295910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CC0000"/>
                </a:solidFill>
              </a:rPr>
              <a:t>O/P </a:t>
            </a:r>
            <a:r>
              <a:rPr lang="en-US" sz="1500" b="1" u="sng">
                <a:solidFill>
                  <a:srgbClr val="CC0000"/>
                </a:solidFill>
              </a:rPr>
              <a:t>affected during width of the </a:t>
            </a:r>
          </a:p>
          <a:p>
            <a:r>
              <a:rPr lang="en-US" sz="1500" b="1" u="sng">
                <a:solidFill>
                  <a:srgbClr val="CC0000"/>
                </a:solidFill>
              </a:rPr>
              <a:t>given pulse and changed</a:t>
            </a:r>
            <a:r>
              <a:rPr lang="en-US" sz="1500" b="1">
                <a:solidFill>
                  <a:srgbClr val="CC0000"/>
                </a:solidFill>
              </a:rPr>
              <a:t> at its end</a:t>
            </a:r>
          </a:p>
        </p:txBody>
      </p:sp>
      <p:pic>
        <p:nvPicPr>
          <p:cNvPr id="35855" name="Picture 2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927475"/>
            <a:ext cx="3175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3" y="3605213"/>
            <a:ext cx="182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38" y="3535363"/>
            <a:ext cx="2524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250"/>
          <p:cNvSpPr txBox="1">
            <a:spLocks noChangeArrowheads="1"/>
          </p:cNvSpPr>
          <p:nvPr/>
        </p:nvSpPr>
        <p:spPr bwMode="auto">
          <a:xfrm>
            <a:off x="0" y="1296988"/>
            <a:ext cx="4927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6600CC"/>
                </a:solidFill>
              </a:rPr>
              <a:t>In a sequential that uses different</a:t>
            </a:r>
          </a:p>
          <a:p>
            <a:r>
              <a:rPr lang="en-US" sz="1800">
                <a:solidFill>
                  <a:srgbClr val="6600CC"/>
                </a:solidFill>
              </a:rPr>
              <a:t>Type of FFs, Ensure all FFs </a:t>
            </a:r>
          </a:p>
          <a:p>
            <a:r>
              <a:rPr lang="en-US" sz="1800">
                <a:solidFill>
                  <a:srgbClr val="6600CC"/>
                </a:solidFill>
              </a:rPr>
              <a:t>circuit change their outputs </a:t>
            </a:r>
          </a:p>
          <a:p>
            <a:r>
              <a:rPr lang="en-US" sz="1800">
                <a:solidFill>
                  <a:srgbClr val="6600CC"/>
                </a:solidFill>
              </a:rPr>
              <a:t>at the </a:t>
            </a:r>
            <a:r>
              <a:rPr lang="en-US" sz="1800" b="1">
                <a:solidFill>
                  <a:srgbClr val="6600CC"/>
                </a:solidFill>
              </a:rPr>
              <a:t>same clock edge</a:t>
            </a:r>
            <a:r>
              <a:rPr lang="en-US" sz="1800">
                <a:solidFill>
                  <a:srgbClr val="6600CC"/>
                </a:solidFill>
              </a:rPr>
              <a:t>. Invert</a:t>
            </a:r>
          </a:p>
          <a:p>
            <a:r>
              <a:rPr lang="en-US" sz="1800">
                <a:solidFill>
                  <a:srgbClr val="6600CC"/>
                </a:solidFill>
              </a:rPr>
              <a:t>Signal to FF clock if needed</a:t>
            </a:r>
          </a:p>
        </p:txBody>
      </p:sp>
      <p:sp>
        <p:nvSpPr>
          <p:cNvPr id="35859" name="TextBox 133"/>
          <p:cNvSpPr txBox="1">
            <a:spLocks noChangeArrowheads="1"/>
          </p:cNvSpPr>
          <p:nvPr/>
        </p:nvSpPr>
        <p:spPr bwMode="auto">
          <a:xfrm>
            <a:off x="6121400" y="34925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</a:rPr>
              <a:t>M-S D-type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FE9C1603-FDD1-4212-B28E-144F101FDF1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1925"/>
            <a:ext cx="7772400" cy="1020763"/>
          </a:xfrm>
        </p:spPr>
        <p:txBody>
          <a:bodyPr/>
          <a:lstStyle/>
          <a:p>
            <a:r>
              <a:rPr lang="en-US" sz="36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Direct Inputs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5075"/>
            <a:ext cx="6486525" cy="5622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At power up the state of a sequential circuit could be 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anything!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We usually need to </a:t>
            </a:r>
            <a:r>
              <a:rPr lang="en-US" sz="24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initialize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it to a known state </a:t>
            </a:r>
            <a:r>
              <a:rPr lang="en-US" sz="24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before operation begins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This initialization is often done</a:t>
            </a:r>
            <a:br>
              <a:rPr lang="en-US" sz="2400" b="0" smtClean="0">
                <a:latin typeface="Arial" pitchFamily="34" charset="0"/>
                <a:cs typeface="Arial" pitchFamily="34" charset="0"/>
              </a:rPr>
            </a:br>
            <a:r>
              <a:rPr lang="en-US" sz="24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directly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outside of the clocked behavior</a:t>
            </a:r>
            <a:br>
              <a:rPr lang="en-US" sz="2400" b="0" smtClean="0">
                <a:latin typeface="Arial" pitchFamily="34" charset="0"/>
                <a:cs typeface="Arial" pitchFamily="34" charset="0"/>
              </a:rPr>
            </a:br>
            <a:r>
              <a:rPr lang="en-US" sz="2400" b="0" smtClean="0">
                <a:latin typeface="Arial" pitchFamily="34" charset="0"/>
                <a:cs typeface="Arial" pitchFamily="34" charset="0"/>
              </a:rPr>
              <a:t>of the circuit, i.e., </a:t>
            </a:r>
            <a:r>
              <a:rPr lang="en-US" sz="24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asynchronously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Direct R and/or S inputs that control the state of the latches within the flip-flops are added to FFs for this initialization. 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For the example flip-flop shown </a:t>
            </a:r>
          </a:p>
          <a:p>
            <a:pPr lvl="1">
              <a:lnSpc>
                <a:spcPct val="9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0 applied to R </a:t>
            </a:r>
            <a:r>
              <a:rPr lang="en-US" sz="2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directly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resets the flip-flop to the 0 state </a:t>
            </a:r>
            <a:r>
              <a:rPr lang="en-US" sz="20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regardless of the clock</a:t>
            </a:r>
          </a:p>
          <a:p>
            <a:pPr lvl="1">
              <a:lnSpc>
                <a:spcPct val="9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0 applied to S </a:t>
            </a:r>
            <a:r>
              <a:rPr lang="en-US" sz="2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directly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sets the flip-flop to the 1 state </a:t>
            </a:r>
            <a:r>
              <a:rPr lang="en-US" sz="20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regardless of the clock</a:t>
            </a:r>
          </a:p>
          <a:p>
            <a:pPr lvl="1">
              <a:lnSpc>
                <a:spcPct val="90000"/>
              </a:lnSpc>
            </a:pPr>
            <a:endParaRPr lang="en-US" sz="20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Line 23"/>
          <p:cNvSpPr>
            <a:spLocks noChangeShapeType="1"/>
          </p:cNvSpPr>
          <p:nvPr/>
        </p:nvSpPr>
        <p:spPr bwMode="auto">
          <a:xfrm>
            <a:off x="2211388" y="5232400"/>
            <a:ext cx="16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24"/>
          <p:cNvSpPr>
            <a:spLocks noChangeShapeType="1"/>
          </p:cNvSpPr>
          <p:nvPr/>
        </p:nvSpPr>
        <p:spPr bwMode="auto">
          <a:xfrm>
            <a:off x="2209800" y="5832475"/>
            <a:ext cx="16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7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1663" y="1506538"/>
            <a:ext cx="17494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713" y="3906838"/>
            <a:ext cx="2427287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27"/>
          <p:cNvSpPr txBox="1">
            <a:spLocks noChangeArrowheads="1"/>
          </p:cNvSpPr>
          <p:nvPr/>
        </p:nvSpPr>
        <p:spPr bwMode="auto">
          <a:xfrm>
            <a:off x="6503988" y="1236663"/>
            <a:ext cx="1381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Bubble =</a:t>
            </a:r>
          </a:p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I/P active low</a:t>
            </a:r>
          </a:p>
        </p:txBody>
      </p:sp>
      <p:sp>
        <p:nvSpPr>
          <p:cNvPr id="36874" name="Text Box 28"/>
          <p:cNvSpPr txBox="1">
            <a:spLocks noChangeArrowheads="1"/>
          </p:cNvSpPr>
          <p:nvPr/>
        </p:nvSpPr>
        <p:spPr bwMode="auto">
          <a:xfrm>
            <a:off x="6238875" y="3208338"/>
            <a:ext cx="1052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Edge-</a:t>
            </a:r>
          </a:p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Triggered</a:t>
            </a:r>
          </a:p>
        </p:txBody>
      </p:sp>
      <p:sp>
        <p:nvSpPr>
          <p:cNvPr id="36875" name="Line 29"/>
          <p:cNvSpPr>
            <a:spLocks noChangeShapeType="1"/>
          </p:cNvSpPr>
          <p:nvPr/>
        </p:nvSpPr>
        <p:spPr bwMode="auto">
          <a:xfrm flipV="1">
            <a:off x="7037388" y="3171825"/>
            <a:ext cx="36988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Text Box 30"/>
          <p:cNvSpPr txBox="1">
            <a:spLocks noChangeArrowheads="1"/>
          </p:cNvSpPr>
          <p:nvPr/>
        </p:nvSpPr>
        <p:spPr bwMode="auto">
          <a:xfrm>
            <a:off x="5916613" y="611505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Arial" pitchFamily="34" charset="0"/>
              </a:rPr>
              <a:t>Synchronous</a:t>
            </a:r>
          </a:p>
          <a:p>
            <a:r>
              <a:rPr lang="en-US" sz="1600">
                <a:solidFill>
                  <a:srgbClr val="FF0066"/>
                </a:solidFill>
                <a:latin typeface="Arial" pitchFamily="34" charset="0"/>
              </a:rPr>
              <a:t>Action</a:t>
            </a:r>
          </a:p>
        </p:txBody>
      </p:sp>
      <p:sp>
        <p:nvSpPr>
          <p:cNvPr id="36877" name="Rectangle 31"/>
          <p:cNvSpPr>
            <a:spLocks noChangeArrowheads="1"/>
          </p:cNvSpPr>
          <p:nvPr/>
        </p:nvSpPr>
        <p:spPr bwMode="auto">
          <a:xfrm>
            <a:off x="7269163" y="5381625"/>
            <a:ext cx="1365250" cy="625475"/>
          </a:xfrm>
          <a:prstGeom prst="rect">
            <a:avLst/>
          </a:prstGeom>
          <a:solidFill>
            <a:srgbClr val="FF00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32"/>
          <p:cNvSpPr>
            <a:spLocks noChangeArrowheads="1"/>
          </p:cNvSpPr>
          <p:nvPr/>
        </p:nvSpPr>
        <p:spPr bwMode="auto">
          <a:xfrm>
            <a:off x="6702425" y="4421188"/>
            <a:ext cx="531813" cy="83343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Rectangle 33"/>
          <p:cNvSpPr>
            <a:spLocks noChangeArrowheads="1"/>
          </p:cNvSpPr>
          <p:nvPr/>
        </p:nvSpPr>
        <p:spPr bwMode="auto">
          <a:xfrm>
            <a:off x="8058150" y="4433888"/>
            <a:ext cx="925513" cy="83343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34"/>
          <p:cNvSpPr>
            <a:spLocks noChangeShapeType="1"/>
          </p:cNvSpPr>
          <p:nvPr/>
        </p:nvSpPr>
        <p:spPr bwMode="auto">
          <a:xfrm flipV="1">
            <a:off x="6956425" y="5984875"/>
            <a:ext cx="474663" cy="2190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Text Box 35"/>
          <p:cNvSpPr txBox="1">
            <a:spLocks noChangeArrowheads="1"/>
          </p:cNvSpPr>
          <p:nvPr/>
        </p:nvSpPr>
        <p:spPr bwMode="auto">
          <a:xfrm>
            <a:off x="4991100" y="4464050"/>
            <a:ext cx="1765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Asynchronous </a:t>
            </a:r>
          </a:p>
          <a:p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Action- </a:t>
            </a:r>
            <a:r>
              <a:rPr lang="en-US" sz="1400" b="1">
                <a:solidFill>
                  <a:srgbClr val="008000"/>
                </a:solidFill>
                <a:latin typeface="Arial" pitchFamily="34" charset="0"/>
              </a:rPr>
              <a:t>Regardless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of clock</a:t>
            </a:r>
          </a:p>
        </p:txBody>
      </p:sp>
      <p:sp>
        <p:nvSpPr>
          <p:cNvPr id="36882" name="Line 36"/>
          <p:cNvSpPr>
            <a:spLocks noChangeShapeType="1"/>
          </p:cNvSpPr>
          <p:nvPr/>
        </p:nvSpPr>
        <p:spPr bwMode="auto">
          <a:xfrm>
            <a:off x="7116763" y="2419350"/>
            <a:ext cx="15859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Text Box 37"/>
          <p:cNvSpPr txBox="1">
            <a:spLocks noChangeArrowheads="1"/>
          </p:cNvSpPr>
          <p:nvPr/>
        </p:nvSpPr>
        <p:spPr bwMode="auto">
          <a:xfrm>
            <a:off x="5661025" y="2222500"/>
            <a:ext cx="165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66"/>
                </a:solidFill>
              </a:rPr>
              <a:t>Synchronous</a:t>
            </a:r>
          </a:p>
          <a:p>
            <a:r>
              <a:rPr lang="en-US" sz="1800">
                <a:solidFill>
                  <a:srgbClr val="FF0066"/>
                </a:solidFill>
              </a:rPr>
              <a:t>(clocked) D</a:t>
            </a:r>
            <a:r>
              <a:rPr lang="en-US" sz="1800">
                <a:solidFill>
                  <a:srgbClr val="FF0066"/>
                </a:solidFill>
                <a:sym typeface="Wingdings" pitchFamily="2" charset="2"/>
              </a:rPr>
              <a:t>Q</a:t>
            </a:r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36884" name="Freeform 41"/>
          <p:cNvSpPr>
            <a:spLocks/>
          </p:cNvSpPr>
          <p:nvPr/>
        </p:nvSpPr>
        <p:spPr bwMode="auto">
          <a:xfrm>
            <a:off x="7866063" y="2152650"/>
            <a:ext cx="433387" cy="161925"/>
          </a:xfrm>
          <a:custGeom>
            <a:avLst/>
            <a:gdLst>
              <a:gd name="T0" fmla="*/ 2147483647 w 273"/>
              <a:gd name="T1" fmla="*/ 0 h 102"/>
              <a:gd name="T2" fmla="*/ 2147483647 w 273"/>
              <a:gd name="T3" fmla="*/ 2147483647 h 102"/>
              <a:gd name="T4" fmla="*/ 2147483647 w 273"/>
              <a:gd name="T5" fmla="*/ 2147483647 h 102"/>
              <a:gd name="T6" fmla="*/ 2147483647 w 273"/>
              <a:gd name="T7" fmla="*/ 2147483647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102"/>
              <a:gd name="T14" fmla="*/ 273 w 273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102">
                <a:moveTo>
                  <a:pt x="10" y="0"/>
                </a:moveTo>
                <a:cubicBezTo>
                  <a:pt x="5" y="17"/>
                  <a:pt x="0" y="35"/>
                  <a:pt x="10" y="51"/>
                </a:cubicBezTo>
                <a:cubicBezTo>
                  <a:pt x="20" y="67"/>
                  <a:pt x="25" y="88"/>
                  <a:pt x="69" y="95"/>
                </a:cubicBezTo>
                <a:cubicBezTo>
                  <a:pt x="113" y="102"/>
                  <a:pt x="239" y="95"/>
                  <a:pt x="273" y="95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Freeform 43"/>
          <p:cNvSpPr>
            <a:spLocks/>
          </p:cNvSpPr>
          <p:nvPr/>
        </p:nvSpPr>
        <p:spPr bwMode="auto">
          <a:xfrm>
            <a:off x="7832725" y="2325688"/>
            <a:ext cx="454025" cy="915987"/>
          </a:xfrm>
          <a:custGeom>
            <a:avLst/>
            <a:gdLst>
              <a:gd name="T0" fmla="*/ 2147483647 w 286"/>
              <a:gd name="T1" fmla="*/ 2147483647 h 577"/>
              <a:gd name="T2" fmla="*/ 2147483647 w 286"/>
              <a:gd name="T3" fmla="*/ 2147483647 h 577"/>
              <a:gd name="T4" fmla="*/ 2147483647 w 286"/>
              <a:gd name="T5" fmla="*/ 2147483647 h 577"/>
              <a:gd name="T6" fmla="*/ 2147483647 w 286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286"/>
              <a:gd name="T13" fmla="*/ 0 h 577"/>
              <a:gd name="T14" fmla="*/ 286 w 286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" h="577">
                <a:moveTo>
                  <a:pt x="17" y="577"/>
                </a:moveTo>
                <a:cubicBezTo>
                  <a:pt x="8" y="432"/>
                  <a:pt x="0" y="288"/>
                  <a:pt x="17" y="197"/>
                </a:cubicBezTo>
                <a:cubicBezTo>
                  <a:pt x="34" y="106"/>
                  <a:pt x="74" y="60"/>
                  <a:pt x="119" y="30"/>
                </a:cubicBezTo>
                <a:cubicBezTo>
                  <a:pt x="164" y="0"/>
                  <a:pt x="258" y="17"/>
                  <a:pt x="286" y="15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Text Box 44"/>
          <p:cNvSpPr txBox="1">
            <a:spLocks noChangeArrowheads="1"/>
          </p:cNvSpPr>
          <p:nvPr/>
        </p:nvSpPr>
        <p:spPr bwMode="auto">
          <a:xfrm>
            <a:off x="7847013" y="1370013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  <a:latin typeface="Arial" pitchFamily="34" charset="0"/>
              </a:rPr>
              <a:t>Asynchronous </a:t>
            </a:r>
          </a:p>
          <a:p>
            <a:r>
              <a:rPr lang="en-US" sz="1200" b="1">
                <a:solidFill>
                  <a:srgbClr val="008000"/>
                </a:solidFill>
                <a:latin typeface="Arial" pitchFamily="34" charset="0"/>
              </a:rPr>
              <a:t>(Direct) S,R </a:t>
            </a:r>
            <a:r>
              <a:rPr lang="en-US" sz="1200" b="1">
                <a:solidFill>
                  <a:srgbClr val="008000"/>
                </a:solidFill>
                <a:latin typeface="Arial" pitchFamily="34" charset="0"/>
                <a:sym typeface="Wingdings" pitchFamily="2" charset="2"/>
              </a:rPr>
              <a:t> Q</a:t>
            </a:r>
            <a:endParaRPr lang="en-US" sz="1200" b="1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6887" name="Line 45"/>
          <p:cNvSpPr>
            <a:spLocks noChangeShapeType="1"/>
          </p:cNvSpPr>
          <p:nvPr/>
        </p:nvSpPr>
        <p:spPr bwMode="auto">
          <a:xfrm flipH="1">
            <a:off x="8113713" y="1758950"/>
            <a:ext cx="69850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Text Box 46"/>
          <p:cNvSpPr txBox="1">
            <a:spLocks noChangeArrowheads="1"/>
          </p:cNvSpPr>
          <p:nvPr/>
        </p:nvSpPr>
        <p:spPr bwMode="auto">
          <a:xfrm>
            <a:off x="8531225" y="20097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Q</a:t>
            </a:r>
          </a:p>
        </p:txBody>
      </p:sp>
      <p:sp>
        <p:nvSpPr>
          <p:cNvPr id="36889" name="Text Box 47"/>
          <p:cNvSpPr txBox="1">
            <a:spLocks noChangeArrowheads="1"/>
          </p:cNvSpPr>
          <p:nvPr/>
        </p:nvSpPr>
        <p:spPr bwMode="auto">
          <a:xfrm>
            <a:off x="8532813" y="29368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Q</a:t>
            </a:r>
          </a:p>
        </p:txBody>
      </p:sp>
      <p:sp>
        <p:nvSpPr>
          <p:cNvPr id="36890" name="Line 48"/>
          <p:cNvSpPr>
            <a:spLocks noChangeShapeType="1"/>
          </p:cNvSpPr>
          <p:nvPr/>
        </p:nvSpPr>
        <p:spPr bwMode="auto">
          <a:xfrm>
            <a:off x="8634413" y="2997200"/>
            <a:ext cx="150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7D777DEC-3702-47B9-8157-0BAA4531782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233363"/>
            <a:ext cx="7772400" cy="747712"/>
          </a:xfrm>
        </p:spPr>
        <p:txBody>
          <a:bodyPr/>
          <a:lstStyle/>
          <a:p>
            <a:r>
              <a:rPr lang="en-US" sz="36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Other Types of Flip-Flops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9144000" cy="5535613"/>
          </a:xfrm>
          <a:solidFill>
            <a:schemeClr val="bg1"/>
          </a:solidFill>
        </p:spPr>
        <p:txBody>
          <a:bodyPr/>
          <a:lstStyle/>
          <a:p>
            <a:r>
              <a:rPr lang="en-US" sz="2800" b="0" smtClean="0">
                <a:latin typeface="Arial" pitchFamily="34" charset="0"/>
                <a:cs typeface="Arial" pitchFamily="34" charset="0"/>
              </a:rPr>
              <a:t>We know about the master-slave S-R and D flip-flops</a:t>
            </a:r>
          </a:p>
          <a:p>
            <a:r>
              <a:rPr lang="en-US" sz="2800" b="0" smtClean="0">
                <a:latin typeface="Arial" pitchFamily="34" charset="0"/>
                <a:cs typeface="Arial" pitchFamily="34" charset="0"/>
              </a:rPr>
              <a:t>We will briefly introduce J-K and T flip-flops</a:t>
            </a:r>
          </a:p>
          <a:p>
            <a:pPr lvl="1"/>
            <a:r>
              <a:rPr lang="en-US" b="0" smtClean="0">
                <a:latin typeface="Arial" pitchFamily="34" charset="0"/>
                <a:cs typeface="Arial" pitchFamily="34" charset="0"/>
              </a:rPr>
              <a:t>Implementation	</a:t>
            </a:r>
          </a:p>
          <a:p>
            <a:pPr lvl="1"/>
            <a:r>
              <a:rPr lang="en-US" b="0" smtClean="0">
                <a:latin typeface="Arial" pitchFamily="34" charset="0"/>
                <a:cs typeface="Arial" pitchFamily="34" charset="0"/>
              </a:rPr>
              <a:t>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C5645E0C-C447-4D5B-B747-A19ABE782DA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808038"/>
          </a:xfrm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Basic Flip-Flop Descriptors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2850"/>
            <a:ext cx="9144000" cy="5645150"/>
          </a:xfrm>
          <a:solidFill>
            <a:schemeClr val="bg1"/>
          </a:solidFill>
        </p:spPr>
        <p:txBody>
          <a:bodyPr/>
          <a:lstStyle/>
          <a:p>
            <a:r>
              <a:rPr lang="en-US" sz="2800" b="0" smtClean="0">
                <a:latin typeface="Arial" pitchFamily="34" charset="0"/>
                <a:cs typeface="Arial" pitchFamily="34" charset="0"/>
              </a:rPr>
              <a:t>For use in analysis: 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Circuit, given state </a:t>
            </a:r>
            <a:r>
              <a:rPr lang="en-US" sz="24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Next state? </a:t>
            </a:r>
          </a:p>
          <a:p>
            <a:pPr>
              <a:buFont typeface="Wingdings" pitchFamily="2" charset="2"/>
              <a:buNone/>
            </a:pPr>
            <a:r>
              <a:rPr lang="en-US" sz="28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(FF: present output, inputs </a:t>
            </a:r>
            <a:r>
              <a:rPr lang="en-US" sz="3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next output?</a:t>
            </a:r>
            <a:r>
              <a:rPr lang="en-US" sz="3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800" b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0" i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Characteristic table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defines the next state of the flip-flop in terms of flip-flop inputs and current state </a:t>
            </a:r>
          </a:p>
          <a:p>
            <a:pPr lvl="1"/>
            <a:r>
              <a:rPr lang="en-US" sz="2400" b="0" i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Characteristic equation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defines the next state of the flip-flop as a Boolean function of the flip-flop inputs and the current state</a:t>
            </a:r>
          </a:p>
          <a:p>
            <a:r>
              <a:rPr lang="en-US" sz="2800" b="0" smtClean="0">
                <a:latin typeface="Arial" pitchFamily="34" charset="0"/>
                <a:cs typeface="Arial" pitchFamily="34" charset="0"/>
              </a:rPr>
              <a:t>For use in design: 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Specified state transitions </a:t>
            </a:r>
            <a:r>
              <a:rPr lang="en-US" sz="24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Circuit?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0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(FF: Present, Next states </a:t>
            </a:r>
            <a:r>
              <a:rPr lang="en-US" sz="30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inputs that give this state transition?)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400" b="0" i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Excitation table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defines the flip-flop inputs that give a specified present to next output transition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ACF31032-B83F-4D61-BAD3-E43B09E5BCA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325438"/>
            <a:ext cx="7772400" cy="80645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S-R Flip-Flop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212850"/>
            <a:ext cx="7772400" cy="5027613"/>
          </a:xfrm>
        </p:spPr>
        <p:txBody>
          <a:bodyPr/>
          <a:lstStyle/>
          <a:p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Characteristic Table</a:t>
            </a:r>
          </a:p>
          <a:p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endParaRPr lang="en-US" sz="800" b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Characteristic Equation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0" smtClean="0">
                <a:latin typeface="Arial" pitchFamily="34" charset="0"/>
                <a:cs typeface="Arial" pitchFamily="34" charset="0"/>
              </a:rPr>
            </a:br>
            <a:r>
              <a:rPr lang="en-US" sz="2400" b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400" b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Excitation Table</a:t>
            </a:r>
          </a:p>
          <a:p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endParaRPr lang="en-US" b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450" y="1638300"/>
            <a:ext cx="29606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675" y="3973513"/>
            <a:ext cx="223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0850" y="4810125"/>
            <a:ext cx="31861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9825" y="0"/>
            <a:ext cx="86836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17525" y="1371600"/>
            <a:ext cx="0" cy="240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466725" y="2251075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Input-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Driven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 rot="-5400000">
            <a:off x="-242093" y="2356644"/>
            <a:ext cx="113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Analysis</a:t>
            </a:r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527050" y="4510088"/>
            <a:ext cx="0" cy="221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476250" y="553243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latin typeface="Arial" pitchFamily="34" charset="0"/>
              </a:rPr>
              <a:t>Output-</a:t>
            </a:r>
          </a:p>
          <a:p>
            <a:r>
              <a:rPr lang="en-US" sz="1800">
                <a:solidFill>
                  <a:srgbClr val="009900"/>
                </a:solidFill>
                <a:latin typeface="Arial" pitchFamily="34" charset="0"/>
              </a:rPr>
              <a:t>Driven</a:t>
            </a:r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 rot="-5400000">
            <a:off x="-154781" y="5715794"/>
            <a:ext cx="97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Design</a:t>
            </a:r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flipV="1">
            <a:off x="1036638" y="5100638"/>
            <a:ext cx="1168400" cy="427037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 flipV="1">
            <a:off x="974725" y="1909763"/>
            <a:ext cx="895350" cy="334962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884738" y="4322763"/>
            <a:ext cx="3741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latin typeface="Arial" pitchFamily="34" charset="0"/>
              </a:rPr>
              <a:t>Given Present to next </a:t>
            </a:r>
            <a:r>
              <a:rPr lang="en-US" sz="1800">
                <a:solidFill>
                  <a:srgbClr val="009900"/>
                </a:solidFill>
                <a:latin typeface="Arial" pitchFamily="34" charset="0"/>
                <a:sym typeface="Wingdings" pitchFamily="2" charset="2"/>
              </a:rPr>
              <a:t> Inputs = ?</a:t>
            </a:r>
            <a:endParaRPr lang="en-US" sz="180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4813300" y="1581150"/>
            <a:ext cx="3913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Given FF inputs </a:t>
            </a:r>
            <a:r>
              <a:rPr lang="en-US" sz="1800">
                <a:solidFill>
                  <a:srgbClr val="6600CC"/>
                </a:solidFill>
                <a:latin typeface="Arial" pitchFamily="34" charset="0"/>
                <a:sym typeface="Wingdings" pitchFamily="2" charset="2"/>
              </a:rPr>
              <a:t> Present to Next ?</a:t>
            </a:r>
            <a:endParaRPr lang="en-US" sz="180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1898650" y="5735638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Arial" pitchFamily="34" charset="0"/>
              </a:rPr>
              <a:t>Change</a:t>
            </a:r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V="1">
            <a:off x="2114550" y="1908175"/>
            <a:ext cx="41751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 flipV="1">
            <a:off x="2906713" y="5119688"/>
            <a:ext cx="417512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B89B7AA6-B492-43FF-B6CA-9470D6F5F12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263525"/>
            <a:ext cx="7772400" cy="787400"/>
          </a:xfrm>
        </p:spPr>
        <p:txBody>
          <a:bodyPr/>
          <a:lstStyle/>
          <a:p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 Flip-Flop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6600CC"/>
                </a:solidFill>
              </a:rPr>
              <a:t>Characteristic Table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>
                <a:solidFill>
                  <a:srgbClr val="6600CC"/>
                </a:solidFill>
              </a:rPr>
              <a:t>Characteristic Equation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Q(t+1) = D(t)</a:t>
            </a:r>
          </a:p>
          <a:p>
            <a:r>
              <a:rPr lang="en-US" sz="2400" smtClean="0">
                <a:solidFill>
                  <a:srgbClr val="009900"/>
                </a:solidFill>
              </a:rPr>
              <a:t>Excitation Table</a:t>
            </a:r>
          </a:p>
          <a:p>
            <a:endParaRPr lang="en-US" sz="2400" smtClean="0"/>
          </a:p>
          <a:p>
            <a:endParaRPr lang="en-US" smtClean="0"/>
          </a:p>
        </p:txBody>
      </p:sp>
      <p:sp>
        <p:nvSpPr>
          <p:cNvPr id="40965" name="Rectangle 4"/>
          <p:cNvSpPr>
            <a:spLocks noChangeAspect="1" noChangeArrowheads="1"/>
          </p:cNvSpPr>
          <p:nvPr/>
        </p:nvSpPr>
        <p:spPr bwMode="auto">
          <a:xfrm>
            <a:off x="2752725" y="2101850"/>
            <a:ext cx="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6000" u="sng" baseline="-25000"/>
          </a:p>
        </p:txBody>
      </p:sp>
      <p:grpSp>
        <p:nvGrpSpPr>
          <p:cNvPr id="40966" name="Group 5"/>
          <p:cNvGrpSpPr>
            <a:grpSpLocks/>
          </p:cNvGrpSpPr>
          <p:nvPr/>
        </p:nvGrpSpPr>
        <p:grpSpPr bwMode="auto">
          <a:xfrm>
            <a:off x="1749425" y="1917700"/>
            <a:ext cx="2816225" cy="974725"/>
            <a:chOff x="1102" y="1320"/>
            <a:chExt cx="1774" cy="614"/>
          </a:xfrm>
        </p:grpSpPr>
        <p:sp>
          <p:nvSpPr>
            <p:cNvPr id="40985" name="Line 6"/>
            <p:cNvSpPr>
              <a:spLocks noChangeAspect="1" noChangeShapeType="1"/>
            </p:cNvSpPr>
            <p:nvPr/>
          </p:nvSpPr>
          <p:spPr bwMode="auto">
            <a:xfrm>
              <a:off x="1102" y="1525"/>
              <a:ext cx="1774" cy="2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Rectangle 7"/>
            <p:cNvSpPr>
              <a:spLocks noChangeAspect="1" noChangeArrowheads="1"/>
            </p:cNvSpPr>
            <p:nvPr/>
          </p:nvSpPr>
          <p:spPr bwMode="auto">
            <a:xfrm>
              <a:off x="1230" y="1324"/>
              <a:ext cx="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D(t)</a:t>
              </a:r>
              <a:endParaRPr lang="en-US" sz="6000" u="sng" baseline="-25000"/>
            </a:p>
          </p:txBody>
        </p:sp>
        <p:sp>
          <p:nvSpPr>
            <p:cNvPr id="40987" name="Rectangle 8"/>
            <p:cNvSpPr>
              <a:spLocks noChangeAspect="1" noChangeArrowheads="1"/>
            </p:cNvSpPr>
            <p:nvPr/>
          </p:nvSpPr>
          <p:spPr bwMode="auto">
            <a:xfrm>
              <a:off x="1251" y="1585"/>
              <a:ext cx="7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0988" name="Rectangle 9"/>
            <p:cNvSpPr>
              <a:spLocks noChangeAspect="1" noChangeArrowheads="1"/>
            </p:cNvSpPr>
            <p:nvPr/>
          </p:nvSpPr>
          <p:spPr bwMode="auto">
            <a:xfrm>
              <a:off x="1251" y="176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0989" name="Rectangle 10"/>
            <p:cNvSpPr>
              <a:spLocks noChangeAspect="1" noChangeArrowheads="1"/>
            </p:cNvSpPr>
            <p:nvPr/>
          </p:nvSpPr>
          <p:spPr bwMode="auto">
            <a:xfrm>
              <a:off x="2107" y="1324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Operation</a:t>
              </a:r>
              <a:endParaRPr lang="en-US" sz="6000" u="sng" baseline="-25000"/>
            </a:p>
          </p:txBody>
        </p:sp>
        <p:sp>
          <p:nvSpPr>
            <p:cNvPr id="40990" name="Rectangle 11"/>
            <p:cNvSpPr>
              <a:spLocks noChangeAspect="1" noChangeArrowheads="1"/>
            </p:cNvSpPr>
            <p:nvPr/>
          </p:nvSpPr>
          <p:spPr bwMode="auto">
            <a:xfrm>
              <a:off x="2107" y="1585"/>
              <a:ext cx="36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Reset</a:t>
              </a:r>
              <a:endParaRPr lang="en-US" sz="6000" u="sng" baseline="-25000"/>
            </a:p>
          </p:txBody>
        </p:sp>
        <p:sp>
          <p:nvSpPr>
            <p:cNvPr id="40991" name="Rectangle 12"/>
            <p:cNvSpPr>
              <a:spLocks noChangeAspect="1" noChangeArrowheads="1"/>
            </p:cNvSpPr>
            <p:nvPr/>
          </p:nvSpPr>
          <p:spPr bwMode="auto">
            <a:xfrm>
              <a:off x="2107" y="1761"/>
              <a:ext cx="1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Set</a:t>
              </a:r>
              <a:endParaRPr lang="en-US" sz="6000" u="sng" baseline="-25000"/>
            </a:p>
          </p:txBody>
        </p:sp>
        <p:sp>
          <p:nvSpPr>
            <p:cNvPr id="40992" name="Rectangle 13"/>
            <p:cNvSpPr>
              <a:spLocks noChangeAspect="1" noChangeArrowheads="1"/>
            </p:cNvSpPr>
            <p:nvPr/>
          </p:nvSpPr>
          <p:spPr bwMode="auto">
            <a:xfrm>
              <a:off x="1714" y="1585"/>
              <a:ext cx="7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0993" name="Rectangle 14"/>
            <p:cNvSpPr>
              <a:spLocks noChangeAspect="1" noChangeArrowheads="1"/>
            </p:cNvSpPr>
            <p:nvPr/>
          </p:nvSpPr>
          <p:spPr bwMode="auto">
            <a:xfrm>
              <a:off x="1714" y="176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0994" name="Rectangle 15"/>
            <p:cNvSpPr>
              <a:spLocks noChangeAspect="1" noChangeArrowheads="1"/>
            </p:cNvSpPr>
            <p:nvPr/>
          </p:nvSpPr>
          <p:spPr bwMode="auto">
            <a:xfrm>
              <a:off x="1548" y="1324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Q(t</a:t>
              </a:r>
              <a:endParaRPr lang="en-US" sz="6000" u="sng" baseline="-25000"/>
            </a:p>
          </p:txBody>
        </p:sp>
        <p:sp>
          <p:nvSpPr>
            <p:cNvPr id="40995" name="Rectangle 16"/>
            <p:cNvSpPr>
              <a:spLocks noChangeAspect="1" noChangeArrowheads="1"/>
            </p:cNvSpPr>
            <p:nvPr/>
          </p:nvSpPr>
          <p:spPr bwMode="auto">
            <a:xfrm>
              <a:off x="1866" y="1324"/>
              <a:ext cx="1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1)</a:t>
              </a:r>
              <a:endParaRPr lang="en-US" sz="6000" u="sng" baseline="-25000"/>
            </a:p>
          </p:txBody>
        </p:sp>
        <p:sp>
          <p:nvSpPr>
            <p:cNvPr id="40996" name="Rectangle 17"/>
            <p:cNvSpPr>
              <a:spLocks noChangeAspect="1" noChangeArrowheads="1"/>
            </p:cNvSpPr>
            <p:nvPr/>
          </p:nvSpPr>
          <p:spPr bwMode="auto">
            <a:xfrm>
              <a:off x="1724" y="1320"/>
              <a:ext cx="0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6000" u="sng" baseline="-25000"/>
            </a:p>
          </p:txBody>
        </p:sp>
        <p:sp>
          <p:nvSpPr>
            <p:cNvPr id="40997" name="Rectangle 18"/>
            <p:cNvSpPr>
              <a:spLocks noChangeAspect="1" noChangeArrowheads="1"/>
            </p:cNvSpPr>
            <p:nvPr/>
          </p:nvSpPr>
          <p:spPr bwMode="auto">
            <a:xfrm>
              <a:off x="1778" y="1328"/>
              <a:ext cx="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+</a:t>
              </a:r>
              <a:endParaRPr lang="en-US" sz="6000" u="sng" baseline="-25000"/>
            </a:p>
          </p:txBody>
        </p:sp>
      </p:grpSp>
      <p:sp>
        <p:nvSpPr>
          <p:cNvPr id="40967" name="Rectangle 19"/>
          <p:cNvSpPr>
            <a:spLocks noChangeAspect="1" noChangeArrowheads="1"/>
          </p:cNvSpPr>
          <p:nvPr/>
        </p:nvSpPr>
        <p:spPr bwMode="auto">
          <a:xfrm>
            <a:off x="2198688" y="4821238"/>
            <a:ext cx="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6000" u="sng" baseline="-25000"/>
          </a:p>
        </p:txBody>
      </p:sp>
      <p:grpSp>
        <p:nvGrpSpPr>
          <p:cNvPr id="40968" name="Group 20"/>
          <p:cNvGrpSpPr>
            <a:grpSpLocks/>
          </p:cNvGrpSpPr>
          <p:nvPr/>
        </p:nvGrpSpPr>
        <p:grpSpPr bwMode="auto">
          <a:xfrm>
            <a:off x="1644650" y="4446588"/>
            <a:ext cx="2965450" cy="966787"/>
            <a:chOff x="1132" y="3033"/>
            <a:chExt cx="1868" cy="609"/>
          </a:xfrm>
        </p:grpSpPr>
        <p:sp>
          <p:nvSpPr>
            <p:cNvPr id="40974" name="Line 21"/>
            <p:cNvSpPr>
              <a:spLocks noChangeAspect="1" noChangeShapeType="1"/>
            </p:cNvSpPr>
            <p:nvPr/>
          </p:nvSpPr>
          <p:spPr bwMode="auto">
            <a:xfrm>
              <a:off x="1132" y="3239"/>
              <a:ext cx="1868" cy="2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Rectangle 22"/>
            <p:cNvSpPr>
              <a:spLocks noChangeAspect="1" noChangeArrowheads="1"/>
            </p:cNvSpPr>
            <p:nvPr/>
          </p:nvSpPr>
          <p:spPr bwMode="auto">
            <a:xfrm>
              <a:off x="1199" y="3037"/>
              <a:ext cx="22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Q(t</a:t>
              </a:r>
              <a:endParaRPr lang="en-US" sz="6000" u="sng" baseline="-25000"/>
            </a:p>
          </p:txBody>
        </p:sp>
        <p:sp>
          <p:nvSpPr>
            <p:cNvPr id="40976" name="Rectangle 23"/>
            <p:cNvSpPr>
              <a:spLocks noChangeAspect="1" noChangeArrowheads="1"/>
            </p:cNvSpPr>
            <p:nvPr/>
          </p:nvSpPr>
          <p:spPr bwMode="auto">
            <a:xfrm>
              <a:off x="1445" y="3037"/>
              <a:ext cx="2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+1)</a:t>
              </a:r>
              <a:endParaRPr lang="en-US" sz="6000" u="sng" baseline="-25000"/>
            </a:p>
          </p:txBody>
        </p:sp>
        <p:sp>
          <p:nvSpPr>
            <p:cNvPr id="40977" name="Rectangle 24"/>
            <p:cNvSpPr>
              <a:spLocks noChangeAspect="1" noChangeArrowheads="1"/>
            </p:cNvSpPr>
            <p:nvPr/>
          </p:nvSpPr>
          <p:spPr bwMode="auto">
            <a:xfrm>
              <a:off x="1365" y="329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0978" name="Rectangle 25"/>
            <p:cNvSpPr>
              <a:spLocks noChangeAspect="1" noChangeArrowheads="1"/>
            </p:cNvSpPr>
            <p:nvPr/>
          </p:nvSpPr>
          <p:spPr bwMode="auto">
            <a:xfrm>
              <a:off x="1365" y="3468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0979" name="Rectangle 26"/>
            <p:cNvSpPr>
              <a:spLocks noChangeAspect="1" noChangeArrowheads="1"/>
            </p:cNvSpPr>
            <p:nvPr/>
          </p:nvSpPr>
          <p:spPr bwMode="auto">
            <a:xfrm>
              <a:off x="2014" y="329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0980" name="Rectangle 27"/>
            <p:cNvSpPr>
              <a:spLocks noChangeAspect="1" noChangeArrowheads="1"/>
            </p:cNvSpPr>
            <p:nvPr/>
          </p:nvSpPr>
          <p:spPr bwMode="auto">
            <a:xfrm>
              <a:off x="2014" y="3468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0981" name="Rectangle 28"/>
            <p:cNvSpPr>
              <a:spLocks noChangeAspect="1" noChangeArrowheads="1"/>
            </p:cNvSpPr>
            <p:nvPr/>
          </p:nvSpPr>
          <p:spPr bwMode="auto">
            <a:xfrm>
              <a:off x="1994" y="3039"/>
              <a:ext cx="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D(t)</a:t>
              </a:r>
              <a:endParaRPr lang="en-US" sz="6000" u="sng" baseline="-25000"/>
            </a:p>
          </p:txBody>
        </p:sp>
        <p:sp>
          <p:nvSpPr>
            <p:cNvPr id="40982" name="Rectangle 29"/>
            <p:cNvSpPr>
              <a:spLocks noChangeAspect="1" noChangeArrowheads="1"/>
            </p:cNvSpPr>
            <p:nvPr/>
          </p:nvSpPr>
          <p:spPr bwMode="auto">
            <a:xfrm>
              <a:off x="2309" y="3033"/>
              <a:ext cx="6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Operation</a:t>
              </a:r>
              <a:endParaRPr lang="en-US" sz="6000" u="sng" baseline="-25000"/>
            </a:p>
          </p:txBody>
        </p:sp>
        <p:sp>
          <p:nvSpPr>
            <p:cNvPr id="40983" name="Rectangle 30"/>
            <p:cNvSpPr>
              <a:spLocks noChangeAspect="1" noChangeArrowheads="1"/>
            </p:cNvSpPr>
            <p:nvPr/>
          </p:nvSpPr>
          <p:spPr bwMode="auto">
            <a:xfrm>
              <a:off x="2309" y="3291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Reset</a:t>
              </a:r>
              <a:endParaRPr lang="en-US" sz="6000" u="sng" baseline="-25000"/>
            </a:p>
          </p:txBody>
        </p:sp>
        <p:sp>
          <p:nvSpPr>
            <p:cNvPr id="40984" name="Rectangle 31"/>
            <p:cNvSpPr>
              <a:spLocks noChangeAspect="1" noChangeArrowheads="1"/>
            </p:cNvSpPr>
            <p:nvPr/>
          </p:nvSpPr>
          <p:spPr bwMode="auto">
            <a:xfrm>
              <a:off x="2309" y="3468"/>
              <a:ext cx="2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Set</a:t>
              </a:r>
              <a:endParaRPr lang="en-US" sz="6000" u="sng" baseline="-25000"/>
            </a:p>
          </p:txBody>
        </p:sp>
      </p:grpSp>
      <p:pic>
        <p:nvPicPr>
          <p:cNvPr id="40969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75" y="0"/>
            <a:ext cx="9604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Line 33"/>
          <p:cNvSpPr>
            <a:spLocks noChangeShapeType="1"/>
          </p:cNvSpPr>
          <p:nvPr/>
        </p:nvSpPr>
        <p:spPr bwMode="auto">
          <a:xfrm flipV="1">
            <a:off x="2520950" y="4630738"/>
            <a:ext cx="417513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34"/>
          <p:cNvSpPr>
            <a:spLocks noChangeShapeType="1"/>
          </p:cNvSpPr>
          <p:nvPr/>
        </p:nvSpPr>
        <p:spPr bwMode="auto">
          <a:xfrm flipV="1">
            <a:off x="2246313" y="1908175"/>
            <a:ext cx="41751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0972" name="Straight Connector 36"/>
          <p:cNvCxnSpPr>
            <a:cxnSpLocks noChangeShapeType="1"/>
          </p:cNvCxnSpPr>
          <p:nvPr/>
        </p:nvCxnSpPr>
        <p:spPr bwMode="auto">
          <a:xfrm rot="5400000">
            <a:off x="1892301" y="2374900"/>
            <a:ext cx="10668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3" name="Straight Connector 38"/>
          <p:cNvCxnSpPr>
            <a:cxnSpLocks noChangeShapeType="1"/>
          </p:cNvCxnSpPr>
          <p:nvPr/>
        </p:nvCxnSpPr>
        <p:spPr bwMode="auto">
          <a:xfrm rot="5400000">
            <a:off x="2133601" y="4914900"/>
            <a:ext cx="10668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5EE15CDD-B5E7-4303-8491-5D1304F55C4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/>
          <a:lstStyle/>
          <a:p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J-K Flip-Flop- Improvement on SR</a:t>
            </a:r>
            <a:b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Avoids SR = 11 problem, JK = 11 </a:t>
            </a:r>
            <a:r>
              <a:rPr lang="en-US" sz="24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Toggle, i.e. Q(t+1) = Q(t)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136650"/>
            <a:ext cx="7772400" cy="5027613"/>
          </a:xfrm>
        </p:spPr>
        <p:txBody>
          <a:bodyPr/>
          <a:lstStyle/>
          <a:p>
            <a:r>
              <a:rPr lang="en-US" sz="2400" smtClean="0"/>
              <a:t>Characteristic Table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1600" smtClean="0"/>
          </a:p>
          <a:p>
            <a:endParaRPr lang="en-US" sz="800" smtClean="0"/>
          </a:p>
          <a:p>
            <a:r>
              <a:rPr lang="en-US" sz="2400" smtClean="0"/>
              <a:t>Characteristic Equation</a:t>
            </a:r>
            <a:br>
              <a:rPr lang="en-US" sz="2400" smtClean="0"/>
            </a:br>
            <a:r>
              <a:rPr lang="en-US" sz="2400" smtClean="0"/>
              <a:t>	</a:t>
            </a:r>
          </a:p>
          <a:p>
            <a:r>
              <a:rPr lang="en-US" sz="2400" smtClean="0"/>
              <a:t>Excitation Table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mtClean="0"/>
          </a:p>
        </p:txBody>
      </p:sp>
      <p:grpSp>
        <p:nvGrpSpPr>
          <p:cNvPr id="41989" name="Group 4"/>
          <p:cNvGrpSpPr>
            <a:grpSpLocks noChangeAspect="1"/>
          </p:cNvGrpSpPr>
          <p:nvPr/>
        </p:nvGrpSpPr>
        <p:grpSpPr bwMode="auto">
          <a:xfrm>
            <a:off x="5305425" y="1565275"/>
            <a:ext cx="2816225" cy="1708150"/>
            <a:chOff x="3334" y="2061"/>
            <a:chExt cx="884" cy="536"/>
          </a:xfrm>
        </p:grpSpPr>
        <p:sp>
          <p:nvSpPr>
            <p:cNvPr id="42048" name="Line 5"/>
            <p:cNvSpPr>
              <a:spLocks noChangeAspect="1" noChangeShapeType="1"/>
            </p:cNvSpPr>
            <p:nvPr/>
          </p:nvSpPr>
          <p:spPr bwMode="auto">
            <a:xfrm>
              <a:off x="3334" y="2180"/>
              <a:ext cx="884" cy="1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Rectangle 6"/>
            <p:cNvSpPr>
              <a:spLocks noChangeAspect="1" noChangeArrowheads="1"/>
            </p:cNvSpPr>
            <p:nvPr/>
          </p:nvSpPr>
          <p:spPr bwMode="auto">
            <a:xfrm>
              <a:off x="3365" y="2207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50" name="Rectangle 7"/>
            <p:cNvSpPr>
              <a:spLocks noChangeAspect="1" noChangeArrowheads="1"/>
            </p:cNvSpPr>
            <p:nvPr/>
          </p:nvSpPr>
          <p:spPr bwMode="auto">
            <a:xfrm>
              <a:off x="3365" y="2310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51" name="Rectangle 8"/>
            <p:cNvSpPr>
              <a:spLocks noChangeAspect="1" noChangeArrowheads="1"/>
            </p:cNvSpPr>
            <p:nvPr/>
          </p:nvSpPr>
          <p:spPr bwMode="auto">
            <a:xfrm>
              <a:off x="3365" y="2411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52" name="Rectangle 9"/>
            <p:cNvSpPr>
              <a:spLocks noChangeAspect="1" noChangeArrowheads="1"/>
            </p:cNvSpPr>
            <p:nvPr/>
          </p:nvSpPr>
          <p:spPr bwMode="auto">
            <a:xfrm>
              <a:off x="3365" y="2510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53" name="Rectangle 10"/>
            <p:cNvSpPr>
              <a:spLocks noChangeAspect="1" noChangeArrowheads="1"/>
            </p:cNvSpPr>
            <p:nvPr/>
          </p:nvSpPr>
          <p:spPr bwMode="auto">
            <a:xfrm>
              <a:off x="3835" y="2207"/>
              <a:ext cx="30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No change</a:t>
              </a:r>
              <a:endParaRPr lang="en-US" sz="6000" u="sng" baseline="-25000"/>
            </a:p>
          </p:txBody>
        </p:sp>
        <p:sp>
          <p:nvSpPr>
            <p:cNvPr id="42054" name="Rectangle 11"/>
            <p:cNvSpPr>
              <a:spLocks noChangeAspect="1" noChangeArrowheads="1"/>
            </p:cNvSpPr>
            <p:nvPr/>
          </p:nvSpPr>
          <p:spPr bwMode="auto">
            <a:xfrm>
              <a:off x="3835" y="2411"/>
              <a:ext cx="9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Set</a:t>
              </a:r>
              <a:endParaRPr lang="en-US" sz="6000" u="sng" baseline="-25000"/>
            </a:p>
          </p:txBody>
        </p:sp>
        <p:sp>
          <p:nvSpPr>
            <p:cNvPr id="42055" name="Rectangle 12"/>
            <p:cNvSpPr>
              <a:spLocks noChangeAspect="1" noChangeArrowheads="1"/>
            </p:cNvSpPr>
            <p:nvPr/>
          </p:nvSpPr>
          <p:spPr bwMode="auto">
            <a:xfrm>
              <a:off x="3835" y="2310"/>
              <a:ext cx="15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Reset</a:t>
              </a:r>
              <a:endParaRPr lang="en-US" sz="6000" u="sng" baseline="-25000"/>
            </a:p>
          </p:txBody>
        </p:sp>
        <p:sp>
          <p:nvSpPr>
            <p:cNvPr id="42056" name="Rectangle 13"/>
            <p:cNvSpPr>
              <a:spLocks noChangeAspect="1" noChangeArrowheads="1"/>
            </p:cNvSpPr>
            <p:nvPr/>
          </p:nvSpPr>
          <p:spPr bwMode="auto">
            <a:xfrm>
              <a:off x="3835" y="2510"/>
              <a:ext cx="36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Complement</a:t>
              </a:r>
              <a:endParaRPr lang="en-US" sz="6000" u="sng" baseline="-25000"/>
            </a:p>
          </p:txBody>
        </p:sp>
        <p:sp>
          <p:nvSpPr>
            <p:cNvPr id="42057" name="Rectangle 14"/>
            <p:cNvSpPr>
              <a:spLocks noChangeAspect="1" noChangeArrowheads="1"/>
            </p:cNvSpPr>
            <p:nvPr/>
          </p:nvSpPr>
          <p:spPr bwMode="auto">
            <a:xfrm>
              <a:off x="3835" y="2061"/>
              <a:ext cx="31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Operation</a:t>
              </a:r>
              <a:endParaRPr lang="en-US" sz="6000" u="sng" baseline="-25000"/>
            </a:p>
          </p:txBody>
        </p:sp>
        <p:sp>
          <p:nvSpPr>
            <p:cNvPr id="42058" name="Rectangle 15"/>
            <p:cNvSpPr>
              <a:spLocks noChangeAspect="1" noChangeArrowheads="1"/>
            </p:cNvSpPr>
            <p:nvPr/>
          </p:nvSpPr>
          <p:spPr bwMode="auto">
            <a:xfrm>
              <a:off x="3365" y="2061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TimesTen" pitchFamily="18" charset="0"/>
                </a:rPr>
                <a:t>J</a:t>
              </a:r>
              <a:endParaRPr lang="en-US" sz="6000" u="sng" baseline="-25000">
                <a:solidFill>
                  <a:srgbClr val="FF0000"/>
                </a:solidFill>
              </a:endParaRPr>
            </a:p>
          </p:txBody>
        </p:sp>
        <p:sp>
          <p:nvSpPr>
            <p:cNvPr id="42059" name="Rectangle 16"/>
            <p:cNvSpPr>
              <a:spLocks noChangeAspect="1" noChangeArrowheads="1"/>
            </p:cNvSpPr>
            <p:nvPr/>
          </p:nvSpPr>
          <p:spPr bwMode="auto">
            <a:xfrm>
              <a:off x="3454" y="2207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60" name="Rectangle 17"/>
            <p:cNvSpPr>
              <a:spLocks noChangeAspect="1" noChangeArrowheads="1"/>
            </p:cNvSpPr>
            <p:nvPr/>
          </p:nvSpPr>
          <p:spPr bwMode="auto">
            <a:xfrm>
              <a:off x="3454" y="2310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61" name="Rectangle 18"/>
            <p:cNvSpPr>
              <a:spLocks noChangeAspect="1" noChangeArrowheads="1"/>
            </p:cNvSpPr>
            <p:nvPr/>
          </p:nvSpPr>
          <p:spPr bwMode="auto">
            <a:xfrm>
              <a:off x="3454" y="2411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62" name="Rectangle 19"/>
            <p:cNvSpPr>
              <a:spLocks noChangeAspect="1" noChangeArrowheads="1"/>
            </p:cNvSpPr>
            <p:nvPr/>
          </p:nvSpPr>
          <p:spPr bwMode="auto">
            <a:xfrm>
              <a:off x="3454" y="2510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63" name="Rectangle 20"/>
            <p:cNvSpPr>
              <a:spLocks noChangeAspect="1" noChangeArrowheads="1"/>
            </p:cNvSpPr>
            <p:nvPr/>
          </p:nvSpPr>
          <p:spPr bwMode="auto">
            <a:xfrm>
              <a:off x="3446" y="2061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TimesTen" pitchFamily="18" charset="0"/>
                </a:rPr>
                <a:t>K</a:t>
              </a:r>
              <a:endParaRPr lang="en-US" sz="6000" u="sng" baseline="-25000">
                <a:solidFill>
                  <a:srgbClr val="FF0000"/>
                </a:solidFill>
              </a:endParaRPr>
            </a:p>
          </p:txBody>
        </p:sp>
        <p:sp>
          <p:nvSpPr>
            <p:cNvPr id="42064" name="Rectangle 21"/>
            <p:cNvSpPr>
              <a:spLocks noChangeAspect="1" noChangeArrowheads="1"/>
            </p:cNvSpPr>
            <p:nvPr/>
          </p:nvSpPr>
          <p:spPr bwMode="auto">
            <a:xfrm>
              <a:off x="3639" y="2310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65" name="Rectangle 22"/>
            <p:cNvSpPr>
              <a:spLocks noChangeAspect="1" noChangeArrowheads="1"/>
            </p:cNvSpPr>
            <p:nvPr/>
          </p:nvSpPr>
          <p:spPr bwMode="auto">
            <a:xfrm>
              <a:off x="3639" y="2411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66" name="Rectangle 23"/>
            <p:cNvSpPr>
              <a:spLocks noChangeAspect="1" noChangeArrowheads="1"/>
            </p:cNvSpPr>
            <p:nvPr/>
          </p:nvSpPr>
          <p:spPr bwMode="auto">
            <a:xfrm>
              <a:off x="3556" y="2061"/>
              <a:ext cx="10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Q(t</a:t>
              </a:r>
              <a:endParaRPr lang="en-US" sz="6000" u="sng" baseline="-25000"/>
            </a:p>
          </p:txBody>
        </p:sp>
        <p:sp>
          <p:nvSpPr>
            <p:cNvPr id="42067" name="Rectangle 24"/>
            <p:cNvSpPr>
              <a:spLocks noChangeAspect="1" noChangeArrowheads="1"/>
            </p:cNvSpPr>
            <p:nvPr/>
          </p:nvSpPr>
          <p:spPr bwMode="auto">
            <a:xfrm>
              <a:off x="3643" y="2061"/>
              <a:ext cx="5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 +</a:t>
              </a:r>
              <a:endParaRPr lang="en-US" sz="6000" u="sng" baseline="-25000"/>
            </a:p>
          </p:txBody>
        </p:sp>
        <p:sp>
          <p:nvSpPr>
            <p:cNvPr id="42068" name="Rectangle 25"/>
            <p:cNvSpPr>
              <a:spLocks noChangeAspect="1" noChangeArrowheads="1"/>
            </p:cNvSpPr>
            <p:nvPr/>
          </p:nvSpPr>
          <p:spPr bwMode="auto">
            <a:xfrm>
              <a:off x="3699" y="2061"/>
              <a:ext cx="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1)</a:t>
              </a:r>
              <a:endParaRPr lang="en-US" sz="6000" u="sng" baseline="-25000"/>
            </a:p>
          </p:txBody>
        </p:sp>
        <p:sp>
          <p:nvSpPr>
            <p:cNvPr id="42069" name="Rectangle 26"/>
            <p:cNvSpPr>
              <a:spLocks noChangeAspect="1" noChangeArrowheads="1"/>
            </p:cNvSpPr>
            <p:nvPr/>
          </p:nvSpPr>
          <p:spPr bwMode="auto">
            <a:xfrm>
              <a:off x="3597" y="220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231F20"/>
                  </a:solidFill>
                  <a:latin typeface="TimesTen" pitchFamily="18" charset="0"/>
                </a:rPr>
                <a:t>Q</a:t>
              </a:r>
              <a:endParaRPr lang="en-US" sz="6000" u="sng" baseline="-25000"/>
            </a:p>
          </p:txBody>
        </p:sp>
        <p:sp>
          <p:nvSpPr>
            <p:cNvPr id="42070" name="Rectangle 27"/>
            <p:cNvSpPr>
              <a:spLocks noChangeAspect="1" noChangeArrowheads="1"/>
            </p:cNvSpPr>
            <p:nvPr/>
          </p:nvSpPr>
          <p:spPr bwMode="auto">
            <a:xfrm>
              <a:off x="3647" y="2207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(</a:t>
              </a:r>
              <a:endParaRPr lang="en-US" sz="6000" u="sng" baseline="-25000"/>
            </a:p>
          </p:txBody>
        </p:sp>
        <p:sp>
          <p:nvSpPr>
            <p:cNvPr id="42071" name="Rectangle 28"/>
            <p:cNvSpPr>
              <a:spLocks noChangeAspect="1" noChangeArrowheads="1"/>
            </p:cNvSpPr>
            <p:nvPr/>
          </p:nvSpPr>
          <p:spPr bwMode="auto">
            <a:xfrm>
              <a:off x="3671" y="2207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231F20"/>
                  </a:solidFill>
                  <a:latin typeface="TimesTen" pitchFamily="18" charset="0"/>
                </a:rPr>
                <a:t>t</a:t>
              </a:r>
              <a:endParaRPr lang="en-US" sz="6000" u="sng" baseline="-25000"/>
            </a:p>
          </p:txBody>
        </p:sp>
        <p:sp>
          <p:nvSpPr>
            <p:cNvPr id="42072" name="Rectangle 29"/>
            <p:cNvSpPr>
              <a:spLocks noChangeAspect="1" noChangeArrowheads="1"/>
            </p:cNvSpPr>
            <p:nvPr/>
          </p:nvSpPr>
          <p:spPr bwMode="auto">
            <a:xfrm>
              <a:off x="3687" y="2207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)</a:t>
              </a:r>
              <a:endParaRPr lang="en-US" sz="6000" u="sng" baseline="-25000"/>
            </a:p>
          </p:txBody>
        </p:sp>
        <p:sp>
          <p:nvSpPr>
            <p:cNvPr id="42073" name="Rectangle 30"/>
            <p:cNvSpPr>
              <a:spLocks noChangeAspect="1" noChangeArrowheads="1"/>
            </p:cNvSpPr>
            <p:nvPr/>
          </p:nvSpPr>
          <p:spPr bwMode="auto">
            <a:xfrm>
              <a:off x="3597" y="2511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231F20"/>
                  </a:solidFill>
                  <a:latin typeface="TimesTen" pitchFamily="18" charset="0"/>
                </a:rPr>
                <a:t>Q</a:t>
              </a:r>
              <a:endParaRPr lang="en-US" sz="6000" u="sng" baseline="-25000"/>
            </a:p>
          </p:txBody>
        </p:sp>
        <p:sp>
          <p:nvSpPr>
            <p:cNvPr id="42074" name="Rectangle 31"/>
            <p:cNvSpPr>
              <a:spLocks noChangeAspect="1" noChangeArrowheads="1"/>
            </p:cNvSpPr>
            <p:nvPr/>
          </p:nvSpPr>
          <p:spPr bwMode="auto">
            <a:xfrm>
              <a:off x="3647" y="2511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(</a:t>
              </a:r>
              <a:endParaRPr lang="en-US" sz="6000" u="sng" baseline="-25000"/>
            </a:p>
          </p:txBody>
        </p:sp>
        <p:sp>
          <p:nvSpPr>
            <p:cNvPr id="42075" name="Rectangle 32"/>
            <p:cNvSpPr>
              <a:spLocks noChangeAspect="1" noChangeArrowheads="1"/>
            </p:cNvSpPr>
            <p:nvPr/>
          </p:nvSpPr>
          <p:spPr bwMode="auto">
            <a:xfrm>
              <a:off x="3671" y="2511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231F20"/>
                  </a:solidFill>
                  <a:latin typeface="TimesTen" pitchFamily="18" charset="0"/>
                </a:rPr>
                <a:t>t</a:t>
              </a:r>
              <a:endParaRPr lang="en-US" sz="6000" u="sng" baseline="-25000"/>
            </a:p>
          </p:txBody>
        </p:sp>
        <p:sp>
          <p:nvSpPr>
            <p:cNvPr id="42076" name="Rectangle 33"/>
            <p:cNvSpPr>
              <a:spLocks noChangeAspect="1" noChangeArrowheads="1"/>
            </p:cNvSpPr>
            <p:nvPr/>
          </p:nvSpPr>
          <p:spPr bwMode="auto">
            <a:xfrm>
              <a:off x="3687" y="2511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)</a:t>
              </a:r>
              <a:endParaRPr lang="en-US" sz="6000" u="sng" baseline="-25000"/>
            </a:p>
          </p:txBody>
        </p:sp>
        <p:sp>
          <p:nvSpPr>
            <p:cNvPr id="42077" name="Line 34"/>
            <p:cNvSpPr>
              <a:spLocks noChangeAspect="1" noChangeShapeType="1"/>
            </p:cNvSpPr>
            <p:nvPr/>
          </p:nvSpPr>
          <p:spPr bwMode="auto">
            <a:xfrm>
              <a:off x="3604" y="2516"/>
              <a:ext cx="42" cy="1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0" name="Group 35"/>
          <p:cNvGrpSpPr>
            <a:grpSpLocks/>
          </p:cNvGrpSpPr>
          <p:nvPr/>
        </p:nvGrpSpPr>
        <p:grpSpPr bwMode="auto">
          <a:xfrm>
            <a:off x="979488" y="4603750"/>
            <a:ext cx="3290887" cy="1728788"/>
            <a:chOff x="1188" y="2747"/>
            <a:chExt cx="2073" cy="1089"/>
          </a:xfrm>
        </p:grpSpPr>
        <p:sp>
          <p:nvSpPr>
            <p:cNvPr id="42019" name="Line 36"/>
            <p:cNvSpPr>
              <a:spLocks noChangeAspect="1" noChangeShapeType="1"/>
            </p:cNvSpPr>
            <p:nvPr/>
          </p:nvSpPr>
          <p:spPr bwMode="auto">
            <a:xfrm>
              <a:off x="1188" y="3001"/>
              <a:ext cx="2073" cy="2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Rectangle 37"/>
            <p:cNvSpPr>
              <a:spLocks noChangeAspect="1" noChangeArrowheads="1"/>
            </p:cNvSpPr>
            <p:nvPr/>
          </p:nvSpPr>
          <p:spPr bwMode="auto">
            <a:xfrm>
              <a:off x="1670" y="2763"/>
              <a:ext cx="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Q(t</a:t>
              </a:r>
              <a:endParaRPr lang="en-US" sz="6000" u="sng" baseline="-25000"/>
            </a:p>
          </p:txBody>
        </p:sp>
        <p:sp>
          <p:nvSpPr>
            <p:cNvPr id="42021" name="Rectangle 38"/>
            <p:cNvSpPr>
              <a:spLocks noChangeAspect="1" noChangeArrowheads="1"/>
            </p:cNvSpPr>
            <p:nvPr/>
          </p:nvSpPr>
          <p:spPr bwMode="auto">
            <a:xfrm>
              <a:off x="1904" y="2747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/>
                <a:t>+</a:t>
              </a:r>
            </a:p>
          </p:txBody>
        </p:sp>
        <p:sp>
          <p:nvSpPr>
            <p:cNvPr id="42022" name="Rectangle 39"/>
            <p:cNvSpPr>
              <a:spLocks noChangeAspect="1" noChangeArrowheads="1"/>
            </p:cNvSpPr>
            <p:nvPr/>
          </p:nvSpPr>
          <p:spPr bwMode="auto">
            <a:xfrm>
              <a:off x="2012" y="2755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1)</a:t>
              </a:r>
              <a:endParaRPr lang="en-US" sz="6000" u="sng" baseline="-25000"/>
            </a:p>
          </p:txBody>
        </p:sp>
        <p:sp>
          <p:nvSpPr>
            <p:cNvPr id="42023" name="Rectangle 40"/>
            <p:cNvSpPr>
              <a:spLocks noChangeAspect="1" noChangeArrowheads="1"/>
            </p:cNvSpPr>
            <p:nvPr/>
          </p:nvSpPr>
          <p:spPr bwMode="auto">
            <a:xfrm>
              <a:off x="1836" y="3055"/>
              <a:ext cx="7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24" name="Rectangle 41"/>
            <p:cNvSpPr>
              <a:spLocks noChangeAspect="1" noChangeArrowheads="1"/>
            </p:cNvSpPr>
            <p:nvPr/>
          </p:nvSpPr>
          <p:spPr bwMode="auto">
            <a:xfrm>
              <a:off x="1836" y="326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25" name="Rectangle 42"/>
            <p:cNvSpPr>
              <a:spLocks noChangeAspect="1" noChangeArrowheads="1"/>
            </p:cNvSpPr>
            <p:nvPr/>
          </p:nvSpPr>
          <p:spPr bwMode="auto">
            <a:xfrm>
              <a:off x="1836" y="3662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26" name="Rectangle 43"/>
            <p:cNvSpPr>
              <a:spLocks noChangeAspect="1" noChangeArrowheads="1"/>
            </p:cNvSpPr>
            <p:nvPr/>
          </p:nvSpPr>
          <p:spPr bwMode="auto">
            <a:xfrm>
              <a:off x="1836" y="3464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27" name="Rectangle 44"/>
            <p:cNvSpPr>
              <a:spLocks noChangeAspect="1" noChangeArrowheads="1"/>
            </p:cNvSpPr>
            <p:nvPr/>
          </p:nvSpPr>
          <p:spPr bwMode="auto">
            <a:xfrm>
              <a:off x="1266" y="2763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Q(t)</a:t>
              </a:r>
              <a:endParaRPr lang="en-US" sz="6000" u="sng" baseline="-25000"/>
            </a:p>
          </p:txBody>
        </p:sp>
        <p:sp>
          <p:nvSpPr>
            <p:cNvPr id="42028" name="Rectangle 45"/>
            <p:cNvSpPr>
              <a:spLocks noChangeAspect="1" noChangeArrowheads="1"/>
            </p:cNvSpPr>
            <p:nvPr/>
          </p:nvSpPr>
          <p:spPr bwMode="auto">
            <a:xfrm>
              <a:off x="1352" y="3055"/>
              <a:ext cx="7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29" name="Rectangle 46"/>
            <p:cNvSpPr>
              <a:spLocks noChangeAspect="1" noChangeArrowheads="1"/>
            </p:cNvSpPr>
            <p:nvPr/>
          </p:nvSpPr>
          <p:spPr bwMode="auto">
            <a:xfrm>
              <a:off x="1352" y="326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30" name="Rectangle 47"/>
            <p:cNvSpPr>
              <a:spLocks noChangeAspect="1" noChangeArrowheads="1"/>
            </p:cNvSpPr>
            <p:nvPr/>
          </p:nvSpPr>
          <p:spPr bwMode="auto">
            <a:xfrm>
              <a:off x="1352" y="3662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31" name="Rectangle 48"/>
            <p:cNvSpPr>
              <a:spLocks noChangeAspect="1" noChangeArrowheads="1"/>
            </p:cNvSpPr>
            <p:nvPr/>
          </p:nvSpPr>
          <p:spPr bwMode="auto">
            <a:xfrm>
              <a:off x="1352" y="3464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32" name="Rectangle 49"/>
            <p:cNvSpPr>
              <a:spLocks noChangeAspect="1" noChangeArrowheads="1"/>
            </p:cNvSpPr>
            <p:nvPr/>
          </p:nvSpPr>
          <p:spPr bwMode="auto">
            <a:xfrm>
              <a:off x="2579" y="2763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Operation</a:t>
              </a:r>
              <a:endParaRPr lang="en-US" sz="6000" u="sng" baseline="-25000"/>
            </a:p>
          </p:txBody>
        </p:sp>
        <p:sp>
          <p:nvSpPr>
            <p:cNvPr id="42033" name="Rectangle 50"/>
            <p:cNvSpPr>
              <a:spLocks noChangeAspect="1" noChangeArrowheads="1"/>
            </p:cNvSpPr>
            <p:nvPr/>
          </p:nvSpPr>
          <p:spPr bwMode="auto">
            <a:xfrm>
              <a:off x="2349" y="305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X</a:t>
              </a:r>
              <a:endParaRPr lang="en-US" sz="6000" u="sng" baseline="-25000"/>
            </a:p>
          </p:txBody>
        </p:sp>
        <p:sp>
          <p:nvSpPr>
            <p:cNvPr id="42034" name="Rectangle 51"/>
            <p:cNvSpPr>
              <a:spLocks noChangeAspect="1" noChangeArrowheads="1"/>
            </p:cNvSpPr>
            <p:nvPr/>
          </p:nvSpPr>
          <p:spPr bwMode="auto">
            <a:xfrm>
              <a:off x="2349" y="3261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X</a:t>
              </a:r>
              <a:endParaRPr lang="en-US" sz="6000" u="sng" baseline="-25000"/>
            </a:p>
          </p:txBody>
        </p:sp>
        <p:sp>
          <p:nvSpPr>
            <p:cNvPr id="42035" name="Rectangle 52"/>
            <p:cNvSpPr>
              <a:spLocks noChangeAspect="1" noChangeArrowheads="1"/>
            </p:cNvSpPr>
            <p:nvPr/>
          </p:nvSpPr>
          <p:spPr bwMode="auto">
            <a:xfrm>
              <a:off x="2367" y="3662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36" name="Rectangle 53"/>
            <p:cNvSpPr>
              <a:spLocks noChangeAspect="1" noChangeArrowheads="1"/>
            </p:cNvSpPr>
            <p:nvPr/>
          </p:nvSpPr>
          <p:spPr bwMode="auto">
            <a:xfrm>
              <a:off x="2367" y="3464"/>
              <a:ext cx="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37" name="Rectangle 54"/>
            <p:cNvSpPr>
              <a:spLocks noChangeAspect="1" noChangeArrowheads="1"/>
            </p:cNvSpPr>
            <p:nvPr/>
          </p:nvSpPr>
          <p:spPr bwMode="auto">
            <a:xfrm>
              <a:off x="2349" y="2763"/>
              <a:ext cx="11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K</a:t>
              </a:r>
              <a:endParaRPr lang="en-US" sz="6000" u="sng" baseline="-25000"/>
            </a:p>
          </p:txBody>
        </p:sp>
        <p:sp>
          <p:nvSpPr>
            <p:cNvPr id="42038" name="Rectangle 55"/>
            <p:cNvSpPr>
              <a:spLocks noChangeAspect="1" noChangeArrowheads="1"/>
            </p:cNvSpPr>
            <p:nvPr/>
          </p:nvSpPr>
          <p:spPr bwMode="auto">
            <a:xfrm>
              <a:off x="2202" y="3055"/>
              <a:ext cx="7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0</a:t>
              </a:r>
              <a:endParaRPr lang="en-US" sz="6000" u="sng" baseline="-25000"/>
            </a:p>
          </p:txBody>
        </p:sp>
        <p:sp>
          <p:nvSpPr>
            <p:cNvPr id="42039" name="Rectangle 56"/>
            <p:cNvSpPr>
              <a:spLocks noChangeAspect="1" noChangeArrowheads="1"/>
            </p:cNvSpPr>
            <p:nvPr/>
          </p:nvSpPr>
          <p:spPr bwMode="auto">
            <a:xfrm>
              <a:off x="2202" y="3261"/>
              <a:ext cx="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1</a:t>
              </a:r>
              <a:endParaRPr lang="en-US" sz="6000" u="sng" baseline="-25000"/>
            </a:p>
          </p:txBody>
        </p:sp>
        <p:sp>
          <p:nvSpPr>
            <p:cNvPr id="42040" name="Rectangle 57"/>
            <p:cNvSpPr>
              <a:spLocks noChangeAspect="1" noChangeArrowheads="1"/>
            </p:cNvSpPr>
            <p:nvPr/>
          </p:nvSpPr>
          <p:spPr bwMode="auto">
            <a:xfrm>
              <a:off x="2186" y="36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X</a:t>
              </a:r>
              <a:endParaRPr lang="en-US" sz="6000" u="sng" baseline="-25000"/>
            </a:p>
          </p:txBody>
        </p:sp>
        <p:sp>
          <p:nvSpPr>
            <p:cNvPr id="42041" name="Rectangle 58"/>
            <p:cNvSpPr>
              <a:spLocks noChangeAspect="1" noChangeArrowheads="1"/>
            </p:cNvSpPr>
            <p:nvPr/>
          </p:nvSpPr>
          <p:spPr bwMode="auto">
            <a:xfrm>
              <a:off x="2186" y="3464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X</a:t>
              </a:r>
              <a:endParaRPr lang="en-US" sz="6000" u="sng" baseline="-25000"/>
            </a:p>
          </p:txBody>
        </p:sp>
        <p:sp>
          <p:nvSpPr>
            <p:cNvPr id="42042" name="Rectangle 59"/>
            <p:cNvSpPr>
              <a:spLocks noChangeAspect="1" noChangeArrowheads="1"/>
            </p:cNvSpPr>
            <p:nvPr/>
          </p:nvSpPr>
          <p:spPr bwMode="auto">
            <a:xfrm>
              <a:off x="2202" y="2763"/>
              <a:ext cx="7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231F20"/>
                  </a:solidFill>
                  <a:latin typeface="TimesTen" pitchFamily="18" charset="0"/>
                </a:rPr>
                <a:t>J</a:t>
              </a:r>
              <a:endParaRPr lang="en-US" sz="6000" u="sng" baseline="-25000"/>
            </a:p>
          </p:txBody>
        </p:sp>
        <p:sp>
          <p:nvSpPr>
            <p:cNvPr id="42043" name="Rectangle 60"/>
            <p:cNvSpPr>
              <a:spLocks noChangeAspect="1" noChangeArrowheads="1"/>
            </p:cNvSpPr>
            <p:nvPr/>
          </p:nvSpPr>
          <p:spPr bwMode="auto">
            <a:xfrm>
              <a:off x="2579" y="3055"/>
              <a:ext cx="6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No change</a:t>
              </a:r>
              <a:endParaRPr lang="en-US" sz="6000" u="sng" baseline="-25000"/>
            </a:p>
          </p:txBody>
        </p:sp>
        <p:sp>
          <p:nvSpPr>
            <p:cNvPr id="42044" name="Rectangle 61"/>
            <p:cNvSpPr>
              <a:spLocks noChangeAspect="1" noChangeArrowheads="1"/>
            </p:cNvSpPr>
            <p:nvPr/>
          </p:nvSpPr>
          <p:spPr bwMode="auto">
            <a:xfrm>
              <a:off x="2579" y="3261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Set</a:t>
              </a:r>
              <a:endParaRPr lang="en-US" sz="6000" u="sng" baseline="-25000"/>
            </a:p>
          </p:txBody>
        </p:sp>
        <p:sp>
          <p:nvSpPr>
            <p:cNvPr id="42045" name="Rectangle 62"/>
            <p:cNvSpPr>
              <a:spLocks noChangeAspect="1" noChangeArrowheads="1"/>
            </p:cNvSpPr>
            <p:nvPr/>
          </p:nvSpPr>
          <p:spPr bwMode="auto">
            <a:xfrm>
              <a:off x="2579" y="3464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Reset</a:t>
              </a:r>
              <a:endParaRPr lang="en-US" sz="6000" u="sng" baseline="-25000"/>
            </a:p>
          </p:txBody>
        </p:sp>
        <p:sp>
          <p:nvSpPr>
            <p:cNvPr id="42046" name="Rectangle 63"/>
            <p:cNvSpPr>
              <a:spLocks noChangeAspect="1" noChangeArrowheads="1"/>
            </p:cNvSpPr>
            <p:nvPr/>
          </p:nvSpPr>
          <p:spPr bwMode="auto">
            <a:xfrm>
              <a:off x="2579" y="3662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231F20"/>
                  </a:solidFill>
                  <a:latin typeface="TimesTen" pitchFamily="18" charset="0"/>
                </a:rPr>
                <a:t>No Change</a:t>
              </a:r>
              <a:endParaRPr lang="en-US" sz="6000" u="sng" baseline="-25000"/>
            </a:p>
          </p:txBody>
        </p:sp>
        <p:sp>
          <p:nvSpPr>
            <p:cNvPr id="42047" name="Line 64"/>
            <p:cNvSpPr>
              <a:spLocks noChangeShapeType="1"/>
            </p:cNvSpPr>
            <p:nvPr/>
          </p:nvSpPr>
          <p:spPr bwMode="auto">
            <a:xfrm>
              <a:off x="2144" y="2752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1" name="Line 65"/>
          <p:cNvSpPr>
            <a:spLocks noChangeShapeType="1"/>
          </p:cNvSpPr>
          <p:nvPr/>
        </p:nvSpPr>
        <p:spPr bwMode="auto">
          <a:xfrm>
            <a:off x="5930900" y="162083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92" name="Group 66"/>
          <p:cNvGrpSpPr>
            <a:grpSpLocks/>
          </p:cNvGrpSpPr>
          <p:nvPr/>
        </p:nvGrpSpPr>
        <p:grpSpPr bwMode="auto">
          <a:xfrm>
            <a:off x="5573713" y="3611563"/>
            <a:ext cx="3286125" cy="1758950"/>
            <a:chOff x="401" y="2179"/>
            <a:chExt cx="2864" cy="1556"/>
          </a:xfrm>
        </p:grpSpPr>
        <p:sp>
          <p:nvSpPr>
            <p:cNvPr id="42002" name="Line 67"/>
            <p:cNvSpPr>
              <a:spLocks noChangeAspect="1" noChangeShapeType="1"/>
            </p:cNvSpPr>
            <p:nvPr/>
          </p:nvSpPr>
          <p:spPr bwMode="auto">
            <a:xfrm>
              <a:off x="1928" y="3372"/>
              <a:ext cx="162" cy="1"/>
            </a:xfrm>
            <a:prstGeom prst="line">
              <a:avLst/>
            </a:prstGeom>
            <a:noFill/>
            <a:ln w="15875">
              <a:solidFill>
                <a:srgbClr val="231F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68"/>
            <p:cNvSpPr>
              <a:spLocks noChangeAspect="1" noEditPoints="1"/>
            </p:cNvSpPr>
            <p:nvPr/>
          </p:nvSpPr>
          <p:spPr bwMode="auto">
            <a:xfrm>
              <a:off x="1090" y="2738"/>
              <a:ext cx="1000" cy="504"/>
            </a:xfrm>
            <a:custGeom>
              <a:avLst/>
              <a:gdLst>
                <a:gd name="T0" fmla="*/ 19938 w 666"/>
                <a:gd name="T1" fmla="*/ 0 h 336"/>
                <a:gd name="T2" fmla="*/ 25841 w 666"/>
                <a:gd name="T3" fmla="*/ 0 h 336"/>
                <a:gd name="T4" fmla="*/ 0 w 666"/>
                <a:gd name="T5" fmla="*/ 12915 h 336"/>
                <a:gd name="T6" fmla="*/ 2787 w 666"/>
                <a:gd name="T7" fmla="*/ 12915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"/>
                <a:gd name="T13" fmla="*/ 0 h 336"/>
                <a:gd name="T14" fmla="*/ 666 w 66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" h="336">
                  <a:moveTo>
                    <a:pt x="514" y="0"/>
                  </a:moveTo>
                  <a:lnTo>
                    <a:pt x="666" y="0"/>
                  </a:lnTo>
                  <a:moveTo>
                    <a:pt x="0" y="336"/>
                  </a:moveTo>
                  <a:lnTo>
                    <a:pt x="72" y="33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Rectangle 69"/>
            <p:cNvSpPr>
              <a:spLocks noChangeAspect="1" noChangeArrowheads="1"/>
            </p:cNvSpPr>
            <p:nvPr/>
          </p:nvSpPr>
          <p:spPr bwMode="auto">
            <a:xfrm>
              <a:off x="2090" y="2503"/>
              <a:ext cx="751" cy="1136"/>
            </a:xfrm>
            <a:prstGeom prst="rect">
              <a:avLst/>
            </a:prstGeom>
            <a:noFill/>
            <a:ln w="31750">
              <a:solidFill>
                <a:srgbClr val="1DA3C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Rectangle 70"/>
            <p:cNvSpPr>
              <a:spLocks noChangeAspect="1" noChangeArrowheads="1"/>
            </p:cNvSpPr>
            <p:nvPr/>
          </p:nvSpPr>
          <p:spPr bwMode="auto">
            <a:xfrm>
              <a:off x="2153" y="2595"/>
              <a:ext cx="224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31F20"/>
                  </a:solidFill>
                  <a:latin typeface="TimesTen" pitchFamily="18" charset="0"/>
                </a:rPr>
                <a:t>D</a:t>
              </a:r>
              <a:endParaRPr lang="en-US" sz="4000" u="sng" baseline="-25000"/>
            </a:p>
          </p:txBody>
        </p:sp>
        <p:sp>
          <p:nvSpPr>
            <p:cNvPr id="42006" name="Rectangle 71"/>
            <p:cNvSpPr>
              <a:spLocks noChangeAspect="1" noChangeArrowheads="1"/>
            </p:cNvSpPr>
            <p:nvPr/>
          </p:nvSpPr>
          <p:spPr bwMode="auto">
            <a:xfrm>
              <a:off x="2324" y="3251"/>
              <a:ext cx="206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31F20"/>
                  </a:solidFill>
                  <a:latin typeface="TimesTen" pitchFamily="18" charset="0"/>
                </a:rPr>
                <a:t>C</a:t>
              </a:r>
              <a:endParaRPr lang="en-US" sz="4000" u="sng" baseline="-25000"/>
            </a:p>
          </p:txBody>
        </p:sp>
        <p:sp>
          <p:nvSpPr>
            <p:cNvPr id="42007" name="Freeform 72"/>
            <p:cNvSpPr>
              <a:spLocks noChangeAspect="1"/>
            </p:cNvSpPr>
            <p:nvPr/>
          </p:nvSpPr>
          <p:spPr bwMode="auto">
            <a:xfrm>
              <a:off x="702" y="3065"/>
              <a:ext cx="277" cy="355"/>
            </a:xfrm>
            <a:custGeom>
              <a:avLst/>
              <a:gdLst>
                <a:gd name="T0" fmla="*/ 0 w 184"/>
                <a:gd name="T1" fmla="*/ 0 h 236"/>
                <a:gd name="T2" fmla="*/ 0 w 184"/>
                <a:gd name="T3" fmla="*/ 9302 h 236"/>
                <a:gd name="T4" fmla="*/ 7309 w 184"/>
                <a:gd name="T5" fmla="*/ 4568 h 236"/>
                <a:gd name="T6" fmla="*/ 0 w 184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236"/>
                <a:gd name="T14" fmla="*/ 184 w 184"/>
                <a:gd name="T15" fmla="*/ 236 h 2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236">
                  <a:moveTo>
                    <a:pt x="0" y="0"/>
                  </a:moveTo>
                  <a:lnTo>
                    <a:pt x="0" y="236"/>
                  </a:lnTo>
                  <a:lnTo>
                    <a:pt x="184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Oval 73"/>
            <p:cNvSpPr>
              <a:spLocks noChangeAspect="1" noChangeArrowheads="1"/>
            </p:cNvSpPr>
            <p:nvPr/>
          </p:nvSpPr>
          <p:spPr bwMode="auto">
            <a:xfrm>
              <a:off x="976" y="3185"/>
              <a:ext cx="117" cy="114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74"/>
            <p:cNvSpPr>
              <a:spLocks noChangeAspect="1" noEditPoints="1"/>
            </p:cNvSpPr>
            <p:nvPr/>
          </p:nvSpPr>
          <p:spPr bwMode="auto">
            <a:xfrm>
              <a:off x="609" y="2179"/>
              <a:ext cx="2656" cy="1556"/>
            </a:xfrm>
            <a:custGeom>
              <a:avLst/>
              <a:gdLst>
                <a:gd name="T0" fmla="*/ 2881 w 1768"/>
                <a:gd name="T1" fmla="*/ 9551 h 1036"/>
                <a:gd name="T2" fmla="*/ 0 w 1768"/>
                <a:gd name="T3" fmla="*/ 9551 h 1036"/>
                <a:gd name="T4" fmla="*/ 0 w 1768"/>
                <a:gd name="T5" fmla="*/ 0 h 1036"/>
                <a:gd name="T6" fmla="*/ 63679 w 1768"/>
                <a:gd name="T7" fmla="*/ 0 h 1036"/>
                <a:gd name="T8" fmla="*/ 63679 w 1768"/>
                <a:gd name="T9" fmla="*/ 30961 h 1036"/>
                <a:gd name="T10" fmla="*/ 15192 w 1768"/>
                <a:gd name="T11" fmla="*/ 32766 h 1036"/>
                <a:gd name="T12" fmla="*/ 12401 w 1768"/>
                <a:gd name="T13" fmla="*/ 32766 h 1036"/>
                <a:gd name="T14" fmla="*/ 12401 w 1768"/>
                <a:gd name="T15" fmla="*/ 40291 h 1036"/>
                <a:gd name="T16" fmla="*/ 66176 w 1768"/>
                <a:gd name="T17" fmla="*/ 40291 h 1036"/>
                <a:gd name="T18" fmla="*/ 66176 w 1768"/>
                <a:gd name="T19" fmla="*/ 15179 h 1036"/>
                <a:gd name="T20" fmla="*/ 58133 w 1768"/>
                <a:gd name="T21" fmla="*/ 15179 h 1036"/>
                <a:gd name="T22" fmla="*/ 68900 w 1768"/>
                <a:gd name="T23" fmla="*/ 15179 h 1036"/>
                <a:gd name="T24" fmla="*/ 61815 w 1768"/>
                <a:gd name="T25" fmla="*/ 30961 h 1036"/>
                <a:gd name="T26" fmla="*/ 68748 w 1768"/>
                <a:gd name="T27" fmla="*/ 30961 h 10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68"/>
                <a:gd name="T43" fmla="*/ 0 h 1036"/>
                <a:gd name="T44" fmla="*/ 1768 w 1768"/>
                <a:gd name="T45" fmla="*/ 1036 h 10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68" h="1036">
                  <a:moveTo>
                    <a:pt x="74" y="246"/>
                  </a:moveTo>
                  <a:lnTo>
                    <a:pt x="0" y="246"/>
                  </a:lnTo>
                  <a:lnTo>
                    <a:pt x="0" y="0"/>
                  </a:lnTo>
                  <a:lnTo>
                    <a:pt x="1634" y="0"/>
                  </a:lnTo>
                  <a:lnTo>
                    <a:pt x="1634" y="796"/>
                  </a:lnTo>
                  <a:moveTo>
                    <a:pt x="390" y="842"/>
                  </a:moveTo>
                  <a:lnTo>
                    <a:pt x="318" y="842"/>
                  </a:lnTo>
                  <a:lnTo>
                    <a:pt x="318" y="1036"/>
                  </a:lnTo>
                  <a:lnTo>
                    <a:pt x="1698" y="1036"/>
                  </a:lnTo>
                  <a:lnTo>
                    <a:pt x="1698" y="390"/>
                  </a:lnTo>
                  <a:moveTo>
                    <a:pt x="1492" y="390"/>
                  </a:moveTo>
                  <a:lnTo>
                    <a:pt x="1768" y="390"/>
                  </a:lnTo>
                  <a:moveTo>
                    <a:pt x="1586" y="796"/>
                  </a:moveTo>
                  <a:lnTo>
                    <a:pt x="1764" y="79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75"/>
            <p:cNvSpPr>
              <a:spLocks noChangeAspect="1"/>
            </p:cNvSpPr>
            <p:nvPr/>
          </p:nvSpPr>
          <p:spPr bwMode="auto">
            <a:xfrm>
              <a:off x="1324" y="2533"/>
              <a:ext cx="538" cy="421"/>
            </a:xfrm>
            <a:custGeom>
              <a:avLst/>
              <a:gdLst>
                <a:gd name="T0" fmla="*/ 59568 w 179"/>
                <a:gd name="T1" fmla="*/ 2735179 h 140"/>
                <a:gd name="T2" fmla="*/ 398796 w 179"/>
                <a:gd name="T3" fmla="*/ 1342891 h 140"/>
                <a:gd name="T4" fmla="*/ 79711 w 179"/>
                <a:gd name="T5" fmla="*/ 60017 h 140"/>
                <a:gd name="T6" fmla="*/ 39749 w 179"/>
                <a:gd name="T7" fmla="*/ 0 h 140"/>
                <a:gd name="T8" fmla="*/ 1178797 w 179"/>
                <a:gd name="T9" fmla="*/ 0 h 140"/>
                <a:gd name="T10" fmla="*/ 3582699 w 179"/>
                <a:gd name="T11" fmla="*/ 1362846 h 140"/>
                <a:gd name="T12" fmla="*/ 3562796 w 179"/>
                <a:gd name="T13" fmla="*/ 1452308 h 140"/>
                <a:gd name="T14" fmla="*/ 1178797 w 179"/>
                <a:gd name="T15" fmla="*/ 2815157 h 140"/>
                <a:gd name="T16" fmla="*/ 0 w 179"/>
                <a:gd name="T17" fmla="*/ 2815157 h 140"/>
                <a:gd name="T18" fmla="*/ 59568 w 179"/>
                <a:gd name="T19" fmla="*/ 2735179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9"/>
                <a:gd name="T31" fmla="*/ 0 h 140"/>
                <a:gd name="T32" fmla="*/ 179 w 179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9" h="140">
                  <a:moveTo>
                    <a:pt x="3" y="136"/>
                  </a:moveTo>
                  <a:cubicBezTo>
                    <a:pt x="14" y="115"/>
                    <a:pt x="20" y="91"/>
                    <a:pt x="20" y="67"/>
                  </a:cubicBezTo>
                  <a:cubicBezTo>
                    <a:pt x="20" y="45"/>
                    <a:pt x="15" y="2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08" y="0"/>
                    <a:pt x="153" y="26"/>
                    <a:pt x="179" y="68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53" y="114"/>
                    <a:pt x="108" y="140"/>
                    <a:pt x="59" y="140"/>
                  </a:cubicBezTo>
                  <a:cubicBezTo>
                    <a:pt x="0" y="140"/>
                    <a:pt x="0" y="140"/>
                    <a:pt x="0" y="140"/>
                  </a:cubicBezTo>
                  <a:lnTo>
                    <a:pt x="3" y="136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76"/>
            <p:cNvSpPr>
              <a:spLocks noChangeAspect="1"/>
            </p:cNvSpPr>
            <p:nvPr/>
          </p:nvSpPr>
          <p:spPr bwMode="auto">
            <a:xfrm>
              <a:off x="717" y="2458"/>
              <a:ext cx="505" cy="418"/>
            </a:xfrm>
            <a:custGeom>
              <a:avLst/>
              <a:gdLst>
                <a:gd name="T0" fmla="*/ 19824 w 168"/>
                <a:gd name="T1" fmla="*/ 0 h 139"/>
                <a:gd name="T2" fmla="*/ 0 w 168"/>
                <a:gd name="T3" fmla="*/ 2795475 h 139"/>
                <a:gd name="T4" fmla="*/ 1946904 w 168"/>
                <a:gd name="T5" fmla="*/ 2795475 h 139"/>
                <a:gd name="T6" fmla="*/ 3366204 w 168"/>
                <a:gd name="T7" fmla="*/ 1412578 h 139"/>
                <a:gd name="T8" fmla="*/ 1986664 w 168"/>
                <a:gd name="T9" fmla="*/ 0 h 139"/>
                <a:gd name="T10" fmla="*/ 19824 w 168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39"/>
                <a:gd name="T20" fmla="*/ 168 w 16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39">
                  <a:moveTo>
                    <a:pt x="1" y="0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36" y="139"/>
                    <a:pt x="168" y="108"/>
                    <a:pt x="168" y="70"/>
                  </a:cubicBezTo>
                  <a:cubicBezTo>
                    <a:pt x="168" y="32"/>
                    <a:pt x="137" y="0"/>
                    <a:pt x="9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77"/>
            <p:cNvSpPr>
              <a:spLocks noChangeAspect="1"/>
            </p:cNvSpPr>
            <p:nvPr/>
          </p:nvSpPr>
          <p:spPr bwMode="auto">
            <a:xfrm>
              <a:off x="1198" y="3116"/>
              <a:ext cx="505" cy="421"/>
            </a:xfrm>
            <a:custGeom>
              <a:avLst/>
              <a:gdLst>
                <a:gd name="T0" fmla="*/ 0 w 168"/>
                <a:gd name="T1" fmla="*/ 0 h 140"/>
                <a:gd name="T2" fmla="*/ 19824 w 168"/>
                <a:gd name="T3" fmla="*/ 2815157 h 140"/>
                <a:gd name="T4" fmla="*/ 1946904 w 168"/>
                <a:gd name="T5" fmla="*/ 2815157 h 140"/>
                <a:gd name="T6" fmla="*/ 3366204 w 168"/>
                <a:gd name="T7" fmla="*/ 1432431 h 140"/>
                <a:gd name="T8" fmla="*/ 1986664 w 168"/>
                <a:gd name="T9" fmla="*/ 0 h 140"/>
                <a:gd name="T10" fmla="*/ 0 w 168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40"/>
                <a:gd name="T20" fmla="*/ 168 w 168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40">
                  <a:moveTo>
                    <a:pt x="0" y="0"/>
                  </a:moveTo>
                  <a:cubicBezTo>
                    <a:pt x="1" y="140"/>
                    <a:pt x="1" y="140"/>
                    <a:pt x="1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136" y="140"/>
                    <a:pt x="168" y="109"/>
                    <a:pt x="168" y="71"/>
                  </a:cubicBezTo>
                  <a:cubicBezTo>
                    <a:pt x="168" y="32"/>
                    <a:pt x="137" y="1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78"/>
            <p:cNvSpPr>
              <a:spLocks noChangeAspect="1" noEditPoints="1"/>
            </p:cNvSpPr>
            <p:nvPr/>
          </p:nvSpPr>
          <p:spPr bwMode="auto">
            <a:xfrm>
              <a:off x="606" y="2624"/>
              <a:ext cx="1157" cy="705"/>
            </a:xfrm>
            <a:custGeom>
              <a:avLst/>
              <a:gdLst>
                <a:gd name="T0" fmla="*/ 28498 w 770"/>
                <a:gd name="T1" fmla="*/ 18083 h 470"/>
                <a:gd name="T2" fmla="*/ 30071 w 770"/>
                <a:gd name="T3" fmla="*/ 18083 h 470"/>
                <a:gd name="T4" fmla="*/ 30071 w 770"/>
                <a:gd name="T5" fmla="*/ 11165 h 470"/>
                <a:gd name="T6" fmla="*/ 15620 w 770"/>
                <a:gd name="T7" fmla="*/ 11075 h 470"/>
                <a:gd name="T8" fmla="*/ 15620 w 770"/>
                <a:gd name="T9" fmla="*/ 6155 h 470"/>
                <a:gd name="T10" fmla="*/ 19816 w 770"/>
                <a:gd name="T11" fmla="*/ 6155 h 470"/>
                <a:gd name="T12" fmla="*/ 16006 w 770"/>
                <a:gd name="T13" fmla="*/ 0 h 470"/>
                <a:gd name="T14" fmla="*/ 19816 w 770"/>
                <a:gd name="T15" fmla="*/ 0 h 470"/>
                <a:gd name="T16" fmla="*/ 0 w 770"/>
                <a:gd name="T17" fmla="*/ 4149 h 470"/>
                <a:gd name="T18" fmla="*/ 2883 w 770"/>
                <a:gd name="T19" fmla="*/ 4149 h 470"/>
                <a:gd name="T20" fmla="*/ 243 w 770"/>
                <a:gd name="T21" fmla="*/ 15624 h 470"/>
                <a:gd name="T22" fmla="*/ 2485 w 770"/>
                <a:gd name="T23" fmla="*/ 15624 h 4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0"/>
                <a:gd name="T37" fmla="*/ 0 h 470"/>
                <a:gd name="T38" fmla="*/ 770 w 770"/>
                <a:gd name="T39" fmla="*/ 470 h 4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0" h="470">
                  <a:moveTo>
                    <a:pt x="730" y="470"/>
                  </a:moveTo>
                  <a:lnTo>
                    <a:pt x="770" y="470"/>
                  </a:lnTo>
                  <a:lnTo>
                    <a:pt x="770" y="290"/>
                  </a:lnTo>
                  <a:lnTo>
                    <a:pt x="400" y="288"/>
                  </a:lnTo>
                  <a:lnTo>
                    <a:pt x="400" y="160"/>
                  </a:lnTo>
                  <a:lnTo>
                    <a:pt x="508" y="160"/>
                  </a:lnTo>
                  <a:moveTo>
                    <a:pt x="410" y="0"/>
                  </a:moveTo>
                  <a:lnTo>
                    <a:pt x="508" y="0"/>
                  </a:lnTo>
                  <a:moveTo>
                    <a:pt x="0" y="108"/>
                  </a:moveTo>
                  <a:lnTo>
                    <a:pt x="74" y="108"/>
                  </a:lnTo>
                  <a:moveTo>
                    <a:pt x="6" y="406"/>
                  </a:moveTo>
                  <a:lnTo>
                    <a:pt x="64" y="40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79"/>
            <p:cNvSpPr>
              <a:spLocks noChangeAspect="1" noEditPoints="1"/>
            </p:cNvSpPr>
            <p:nvPr/>
          </p:nvSpPr>
          <p:spPr bwMode="auto">
            <a:xfrm>
              <a:off x="2090" y="3305"/>
              <a:ext cx="902" cy="151"/>
            </a:xfrm>
            <a:custGeom>
              <a:avLst/>
              <a:gdLst>
                <a:gd name="T0" fmla="*/ 6023823 w 300"/>
                <a:gd name="T1" fmla="*/ 527295 h 50"/>
                <a:gd name="T2" fmla="*/ 5524605 w 300"/>
                <a:gd name="T3" fmla="*/ 1044760 h 50"/>
                <a:gd name="T4" fmla="*/ 5022098 w 300"/>
                <a:gd name="T5" fmla="*/ 527295 h 50"/>
                <a:gd name="T6" fmla="*/ 5524605 w 300"/>
                <a:gd name="T7" fmla="*/ 0 h 50"/>
                <a:gd name="T8" fmla="*/ 6023823 w 300"/>
                <a:gd name="T9" fmla="*/ 527295 h 50"/>
                <a:gd name="T10" fmla="*/ 0 w 300"/>
                <a:gd name="T11" fmla="*/ 103233 h 50"/>
                <a:gd name="T12" fmla="*/ 1221924 w 300"/>
                <a:gd name="T13" fmla="*/ 547680 h 50"/>
                <a:gd name="T14" fmla="*/ 19952 w 300"/>
                <a:gd name="T15" fmla="*/ 104476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50"/>
                <a:gd name="T26" fmla="*/ 300 w 300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" h="50">
                  <a:moveTo>
                    <a:pt x="300" y="25"/>
                  </a:moveTo>
                  <a:cubicBezTo>
                    <a:pt x="300" y="39"/>
                    <a:pt x="289" y="50"/>
                    <a:pt x="275" y="50"/>
                  </a:cubicBezTo>
                  <a:cubicBezTo>
                    <a:pt x="261" y="50"/>
                    <a:pt x="250" y="39"/>
                    <a:pt x="250" y="25"/>
                  </a:cubicBezTo>
                  <a:cubicBezTo>
                    <a:pt x="250" y="11"/>
                    <a:pt x="261" y="0"/>
                    <a:pt x="275" y="0"/>
                  </a:cubicBezTo>
                  <a:cubicBezTo>
                    <a:pt x="289" y="0"/>
                    <a:pt x="300" y="11"/>
                    <a:pt x="300" y="25"/>
                  </a:cubicBezTo>
                  <a:moveTo>
                    <a:pt x="0" y="5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1" y="50"/>
                    <a:pt x="1" y="50"/>
                    <a:pt x="1" y="50"/>
                  </a:cubicBezTo>
                </a:path>
              </a:pathLst>
            </a:custGeom>
            <a:noFill/>
            <a:ln w="31750">
              <a:solidFill>
                <a:srgbClr val="1DA3C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Oval 80"/>
            <p:cNvSpPr>
              <a:spLocks noChangeAspect="1" noChangeArrowheads="1"/>
            </p:cNvSpPr>
            <p:nvPr/>
          </p:nvSpPr>
          <p:spPr bwMode="auto">
            <a:xfrm>
              <a:off x="3115" y="2720"/>
              <a:ext cx="90" cy="90"/>
            </a:xfrm>
            <a:prstGeom prst="ellipse">
              <a:avLst/>
            </a:pr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Oval 81"/>
            <p:cNvSpPr>
              <a:spLocks noChangeAspect="1" noChangeArrowheads="1"/>
            </p:cNvSpPr>
            <p:nvPr/>
          </p:nvSpPr>
          <p:spPr bwMode="auto">
            <a:xfrm>
              <a:off x="3019" y="3329"/>
              <a:ext cx="90" cy="91"/>
            </a:xfrm>
            <a:prstGeom prst="ellipse">
              <a:avLst/>
            </a:pr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Rectangle 82"/>
            <p:cNvSpPr>
              <a:spLocks noChangeAspect="1" noChangeArrowheads="1"/>
            </p:cNvSpPr>
            <p:nvPr/>
          </p:nvSpPr>
          <p:spPr bwMode="auto">
            <a:xfrm>
              <a:off x="401" y="3068"/>
              <a:ext cx="22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31F20"/>
                  </a:solidFill>
                  <a:latin typeface="TimesTen" pitchFamily="18" charset="0"/>
                </a:rPr>
                <a:t>K</a:t>
              </a:r>
              <a:endParaRPr lang="en-US" sz="4000" u="sng" baseline="-25000"/>
            </a:p>
          </p:txBody>
        </p:sp>
        <p:sp>
          <p:nvSpPr>
            <p:cNvPr id="42018" name="Rectangle 83"/>
            <p:cNvSpPr>
              <a:spLocks noChangeAspect="1" noChangeArrowheads="1"/>
            </p:cNvSpPr>
            <p:nvPr/>
          </p:nvSpPr>
          <p:spPr bwMode="auto">
            <a:xfrm>
              <a:off x="449" y="2642"/>
              <a:ext cx="12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31F20"/>
                  </a:solidFill>
                  <a:latin typeface="TimesTen" pitchFamily="18" charset="0"/>
                </a:rPr>
                <a:t>J</a:t>
              </a:r>
              <a:endParaRPr lang="en-US" sz="4000" u="sng" baseline="-25000"/>
            </a:p>
          </p:txBody>
        </p:sp>
      </p:grpSp>
      <p:pic>
        <p:nvPicPr>
          <p:cNvPr id="41993" name="Picture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619250"/>
            <a:ext cx="25828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3813175"/>
            <a:ext cx="2136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Line 86"/>
          <p:cNvSpPr>
            <a:spLocks noChangeShapeType="1"/>
          </p:cNvSpPr>
          <p:nvPr/>
        </p:nvSpPr>
        <p:spPr bwMode="auto">
          <a:xfrm>
            <a:off x="4073525" y="2519363"/>
            <a:ext cx="823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87"/>
          <p:cNvSpPr>
            <a:spLocks noChangeShapeType="1"/>
          </p:cNvSpPr>
          <p:nvPr/>
        </p:nvSpPr>
        <p:spPr bwMode="auto">
          <a:xfrm>
            <a:off x="3960813" y="1401763"/>
            <a:ext cx="1392237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Text Box 88"/>
          <p:cNvSpPr txBox="1">
            <a:spLocks noChangeArrowheads="1"/>
          </p:cNvSpPr>
          <p:nvPr/>
        </p:nvSpPr>
        <p:spPr bwMode="auto">
          <a:xfrm>
            <a:off x="6765925" y="320833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(Toggle)</a:t>
            </a:r>
          </a:p>
        </p:txBody>
      </p:sp>
      <p:sp>
        <p:nvSpPr>
          <p:cNvPr id="41998" name="Line 89"/>
          <p:cNvSpPr>
            <a:spLocks noChangeShapeType="1"/>
          </p:cNvSpPr>
          <p:nvPr/>
        </p:nvSpPr>
        <p:spPr bwMode="auto">
          <a:xfrm flipV="1">
            <a:off x="1565275" y="1563688"/>
            <a:ext cx="417513" cy="11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90"/>
          <p:cNvSpPr>
            <a:spLocks noChangeShapeType="1"/>
          </p:cNvSpPr>
          <p:nvPr/>
        </p:nvSpPr>
        <p:spPr bwMode="auto">
          <a:xfrm flipV="1">
            <a:off x="2338388" y="4570413"/>
            <a:ext cx="417512" cy="11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Text Box 91"/>
          <p:cNvSpPr txBox="1">
            <a:spLocks noChangeArrowheads="1"/>
          </p:cNvSpPr>
          <p:nvPr/>
        </p:nvSpPr>
        <p:spPr bwMode="auto">
          <a:xfrm>
            <a:off x="1319213" y="5583238"/>
            <a:ext cx="80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Arial" pitchFamily="34" charset="0"/>
              </a:rPr>
              <a:t>Change</a:t>
            </a:r>
          </a:p>
        </p:txBody>
      </p:sp>
      <p:cxnSp>
        <p:nvCxnSpPr>
          <p:cNvPr id="42001" name="Straight Connector 93"/>
          <p:cNvCxnSpPr>
            <a:cxnSpLocks noChangeShapeType="1"/>
          </p:cNvCxnSpPr>
          <p:nvPr/>
        </p:nvCxnSpPr>
        <p:spPr bwMode="auto">
          <a:xfrm>
            <a:off x="8204200" y="609600"/>
            <a:ext cx="4445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DE22E1E5-6FB6-4C05-8FA5-769EC07A94E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176213"/>
            <a:ext cx="8418512" cy="808037"/>
          </a:xfrm>
        </p:spPr>
        <p:txBody>
          <a:bodyPr/>
          <a:lstStyle/>
          <a:p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T (Toggle) Flip-Flop</a:t>
            </a:r>
            <a:b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 FF with “No change” &amp; “toggling: capabilities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Characteristic Table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Characteristic Equation</a:t>
            </a:r>
            <a:br>
              <a:rPr lang="en-US" sz="2400" smtClean="0"/>
            </a:br>
            <a:r>
              <a:rPr lang="en-US" sz="2400" smtClean="0"/>
              <a:t>	Q(t+1) = D(t) = T </a:t>
            </a:r>
            <a:r>
              <a:rPr lang="en-US" sz="2400" smtClean="0">
                <a:latin typeface="Symbol" pitchFamily="18" charset="2"/>
              </a:rPr>
              <a:t>Å</a:t>
            </a:r>
            <a:r>
              <a:rPr lang="en-US" sz="2400" smtClean="0"/>
              <a:t> Q(t)</a:t>
            </a:r>
          </a:p>
          <a:p>
            <a:r>
              <a:rPr lang="en-US" sz="2400" smtClean="0"/>
              <a:t>Excitation Table</a:t>
            </a:r>
          </a:p>
          <a:p>
            <a:endParaRPr lang="en-US" sz="2400" smtClean="0"/>
          </a:p>
          <a:p>
            <a:endParaRPr lang="en-US" smtClean="0"/>
          </a:p>
        </p:txBody>
      </p:sp>
      <p:sp>
        <p:nvSpPr>
          <p:cNvPr id="43013" name="Rectangle 4"/>
          <p:cNvSpPr>
            <a:spLocks noChangeAspect="1" noChangeArrowheads="1"/>
          </p:cNvSpPr>
          <p:nvPr/>
        </p:nvSpPr>
        <p:spPr bwMode="auto">
          <a:xfrm>
            <a:off x="3236913" y="2312988"/>
            <a:ext cx="1060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No change</a:t>
            </a:r>
            <a:endParaRPr lang="en-US" sz="6000" u="sng" baseline="-25000"/>
          </a:p>
        </p:txBody>
      </p:sp>
      <p:sp>
        <p:nvSpPr>
          <p:cNvPr id="43014" name="Rectangle 5"/>
          <p:cNvSpPr>
            <a:spLocks noChangeAspect="1" noChangeArrowheads="1"/>
          </p:cNvSpPr>
          <p:nvPr/>
        </p:nvSpPr>
        <p:spPr bwMode="auto">
          <a:xfrm>
            <a:off x="3236913" y="2679700"/>
            <a:ext cx="203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Complement (Toggle)</a:t>
            </a:r>
            <a:endParaRPr lang="en-US" sz="6000" u="sng" baseline="-25000"/>
          </a:p>
        </p:txBody>
      </p:sp>
      <p:sp>
        <p:nvSpPr>
          <p:cNvPr id="43015" name="Rectangle 6"/>
          <p:cNvSpPr>
            <a:spLocks noChangeAspect="1" noChangeArrowheads="1"/>
          </p:cNvSpPr>
          <p:nvPr/>
        </p:nvSpPr>
        <p:spPr bwMode="auto">
          <a:xfrm>
            <a:off x="3236913" y="1844675"/>
            <a:ext cx="1027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Operation</a:t>
            </a:r>
            <a:endParaRPr lang="en-US" sz="6000" u="sng" baseline="-25000"/>
          </a:p>
        </p:txBody>
      </p:sp>
      <p:sp>
        <p:nvSpPr>
          <p:cNvPr id="43016" name="Rectangle 7"/>
          <p:cNvSpPr>
            <a:spLocks noChangeAspect="1" noChangeArrowheads="1"/>
          </p:cNvSpPr>
          <p:nvPr/>
        </p:nvSpPr>
        <p:spPr bwMode="auto">
          <a:xfrm>
            <a:off x="2012950" y="2312988"/>
            <a:ext cx="114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0</a:t>
            </a:r>
            <a:endParaRPr lang="en-US" sz="6000" u="sng" baseline="-25000"/>
          </a:p>
        </p:txBody>
      </p:sp>
      <p:sp>
        <p:nvSpPr>
          <p:cNvPr id="43017" name="Rectangle 8"/>
          <p:cNvSpPr>
            <a:spLocks noChangeAspect="1" noChangeArrowheads="1"/>
          </p:cNvSpPr>
          <p:nvPr/>
        </p:nvSpPr>
        <p:spPr bwMode="auto">
          <a:xfrm>
            <a:off x="2012950" y="2679700"/>
            <a:ext cx="114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1</a:t>
            </a:r>
            <a:endParaRPr lang="en-US" sz="6000" u="sng" baseline="-25000"/>
          </a:p>
        </p:txBody>
      </p:sp>
      <p:sp>
        <p:nvSpPr>
          <p:cNvPr id="43018" name="Rectangle 9"/>
          <p:cNvSpPr>
            <a:spLocks noChangeAspect="1" noChangeArrowheads="1"/>
          </p:cNvSpPr>
          <p:nvPr/>
        </p:nvSpPr>
        <p:spPr bwMode="auto">
          <a:xfrm>
            <a:off x="1997075" y="1844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T</a:t>
            </a:r>
            <a:endParaRPr lang="en-US" sz="6000" u="sng" baseline="-25000"/>
          </a:p>
        </p:txBody>
      </p:sp>
      <p:sp>
        <p:nvSpPr>
          <p:cNvPr id="43019" name="Rectangle 10"/>
          <p:cNvSpPr>
            <a:spLocks noChangeAspect="1" noChangeArrowheads="1"/>
          </p:cNvSpPr>
          <p:nvPr/>
        </p:nvSpPr>
        <p:spPr bwMode="auto">
          <a:xfrm>
            <a:off x="2347913" y="1844675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Q(t</a:t>
            </a:r>
            <a:endParaRPr lang="en-US" sz="6000" u="sng" baseline="-25000"/>
          </a:p>
        </p:txBody>
      </p:sp>
      <p:sp>
        <p:nvSpPr>
          <p:cNvPr id="43020" name="Rectangle 11"/>
          <p:cNvSpPr>
            <a:spLocks noChangeAspect="1" noChangeArrowheads="1"/>
          </p:cNvSpPr>
          <p:nvPr/>
        </p:nvSpPr>
        <p:spPr bwMode="auto">
          <a:xfrm>
            <a:off x="2643188" y="1844675"/>
            <a:ext cx="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6000" u="sng" baseline="-25000"/>
          </a:p>
        </p:txBody>
      </p:sp>
      <p:sp>
        <p:nvSpPr>
          <p:cNvPr id="43021" name="Rectangle 12"/>
          <p:cNvSpPr>
            <a:spLocks noChangeAspect="1" noChangeArrowheads="1"/>
          </p:cNvSpPr>
          <p:nvPr/>
        </p:nvSpPr>
        <p:spPr bwMode="auto">
          <a:xfrm>
            <a:off x="2803525" y="1844675"/>
            <a:ext cx="20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1)</a:t>
            </a:r>
            <a:endParaRPr lang="en-US" sz="6000" u="sng" baseline="-25000"/>
          </a:p>
        </p:txBody>
      </p:sp>
      <p:sp>
        <p:nvSpPr>
          <p:cNvPr id="43022" name="Rectangle 13"/>
          <p:cNvSpPr>
            <a:spLocks noChangeAspect="1" noChangeArrowheads="1"/>
          </p:cNvSpPr>
          <p:nvPr/>
        </p:nvSpPr>
        <p:spPr bwMode="auto">
          <a:xfrm>
            <a:off x="2478088" y="2679700"/>
            <a:ext cx="190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Q</a:t>
            </a:r>
            <a:endParaRPr lang="en-US" sz="6000" u="sng" baseline="-25000"/>
          </a:p>
        </p:txBody>
      </p:sp>
      <p:sp>
        <p:nvSpPr>
          <p:cNvPr id="43023" name="Rectangle 14"/>
          <p:cNvSpPr>
            <a:spLocks noChangeAspect="1" noChangeArrowheads="1"/>
          </p:cNvSpPr>
          <p:nvPr/>
        </p:nvSpPr>
        <p:spPr bwMode="auto">
          <a:xfrm>
            <a:off x="2636838" y="2679700"/>
            <a:ext cx="904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(</a:t>
            </a:r>
            <a:endParaRPr lang="en-US" sz="6000" u="sng" baseline="-25000"/>
          </a:p>
        </p:txBody>
      </p:sp>
      <p:sp>
        <p:nvSpPr>
          <p:cNvPr id="43024" name="Rectangle 15"/>
          <p:cNvSpPr>
            <a:spLocks noChangeAspect="1" noChangeArrowheads="1"/>
          </p:cNvSpPr>
          <p:nvPr/>
        </p:nvSpPr>
        <p:spPr bwMode="auto">
          <a:xfrm>
            <a:off x="2714625" y="2679700"/>
            <a:ext cx="63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t</a:t>
            </a:r>
            <a:endParaRPr lang="en-US" sz="6000" u="sng" baseline="-25000"/>
          </a:p>
        </p:txBody>
      </p:sp>
      <p:sp>
        <p:nvSpPr>
          <p:cNvPr id="43025" name="Rectangle 16"/>
          <p:cNvSpPr>
            <a:spLocks noChangeAspect="1" noChangeArrowheads="1"/>
          </p:cNvSpPr>
          <p:nvPr/>
        </p:nvSpPr>
        <p:spPr bwMode="auto">
          <a:xfrm>
            <a:off x="2765425" y="2679700"/>
            <a:ext cx="88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)</a:t>
            </a:r>
            <a:endParaRPr lang="en-US" sz="6000" u="sng" baseline="-25000"/>
          </a:p>
        </p:txBody>
      </p:sp>
      <p:sp>
        <p:nvSpPr>
          <p:cNvPr id="43026" name="Line 17"/>
          <p:cNvSpPr>
            <a:spLocks noChangeAspect="1" noChangeShapeType="1"/>
          </p:cNvSpPr>
          <p:nvPr/>
        </p:nvSpPr>
        <p:spPr bwMode="auto">
          <a:xfrm>
            <a:off x="2500313" y="2692400"/>
            <a:ext cx="133350" cy="3175"/>
          </a:xfrm>
          <a:prstGeom prst="line">
            <a:avLst/>
          </a:prstGeom>
          <a:noFill/>
          <a:ln w="6350">
            <a:solidFill>
              <a:srgbClr val="231F2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Rectangle 18"/>
          <p:cNvSpPr>
            <a:spLocks noChangeAspect="1" noChangeArrowheads="1"/>
          </p:cNvSpPr>
          <p:nvPr/>
        </p:nvSpPr>
        <p:spPr bwMode="auto">
          <a:xfrm>
            <a:off x="2478088" y="2312988"/>
            <a:ext cx="190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Q</a:t>
            </a:r>
            <a:endParaRPr lang="en-US" sz="6000" u="sng" baseline="-25000"/>
          </a:p>
        </p:txBody>
      </p:sp>
      <p:sp>
        <p:nvSpPr>
          <p:cNvPr id="43028" name="Rectangle 19"/>
          <p:cNvSpPr>
            <a:spLocks noChangeAspect="1" noChangeArrowheads="1"/>
          </p:cNvSpPr>
          <p:nvPr/>
        </p:nvSpPr>
        <p:spPr bwMode="auto">
          <a:xfrm>
            <a:off x="2636838" y="2312988"/>
            <a:ext cx="904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(</a:t>
            </a:r>
            <a:endParaRPr lang="en-US" sz="6000" u="sng" baseline="-25000"/>
          </a:p>
        </p:txBody>
      </p:sp>
      <p:sp>
        <p:nvSpPr>
          <p:cNvPr id="43029" name="Rectangle 20"/>
          <p:cNvSpPr>
            <a:spLocks noChangeAspect="1" noChangeArrowheads="1"/>
          </p:cNvSpPr>
          <p:nvPr/>
        </p:nvSpPr>
        <p:spPr bwMode="auto">
          <a:xfrm>
            <a:off x="2714625" y="2312988"/>
            <a:ext cx="63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t</a:t>
            </a:r>
            <a:endParaRPr lang="en-US" sz="6000" u="sng" baseline="-25000"/>
          </a:p>
        </p:txBody>
      </p:sp>
      <p:sp>
        <p:nvSpPr>
          <p:cNvPr id="43030" name="Rectangle 21"/>
          <p:cNvSpPr>
            <a:spLocks noChangeAspect="1" noChangeArrowheads="1"/>
          </p:cNvSpPr>
          <p:nvPr/>
        </p:nvSpPr>
        <p:spPr bwMode="auto">
          <a:xfrm>
            <a:off x="2765425" y="2312988"/>
            <a:ext cx="88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)</a:t>
            </a:r>
            <a:endParaRPr lang="en-US" sz="6000" u="sng" baseline="-25000"/>
          </a:p>
        </p:txBody>
      </p:sp>
      <p:sp>
        <p:nvSpPr>
          <p:cNvPr id="43031" name="Rectangle 22"/>
          <p:cNvSpPr>
            <a:spLocks noChangeAspect="1" noChangeArrowheads="1"/>
          </p:cNvSpPr>
          <p:nvPr/>
        </p:nvSpPr>
        <p:spPr bwMode="auto">
          <a:xfrm>
            <a:off x="2627313" y="1831975"/>
            <a:ext cx="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6000" u="sng" baseline="-25000"/>
          </a:p>
        </p:txBody>
      </p:sp>
      <p:sp>
        <p:nvSpPr>
          <p:cNvPr id="43032" name="Rectangle 23"/>
          <p:cNvSpPr>
            <a:spLocks noChangeAspect="1" noChangeArrowheads="1"/>
          </p:cNvSpPr>
          <p:nvPr/>
        </p:nvSpPr>
        <p:spPr bwMode="auto">
          <a:xfrm>
            <a:off x="2687638" y="1831975"/>
            <a:ext cx="1381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+</a:t>
            </a:r>
            <a:endParaRPr lang="en-US" sz="6000" u="sng" baseline="-25000"/>
          </a:p>
        </p:txBody>
      </p:sp>
      <p:sp>
        <p:nvSpPr>
          <p:cNvPr id="43033" name="Line 24"/>
          <p:cNvSpPr>
            <a:spLocks noChangeAspect="1" noChangeShapeType="1"/>
          </p:cNvSpPr>
          <p:nvPr/>
        </p:nvSpPr>
        <p:spPr bwMode="auto">
          <a:xfrm>
            <a:off x="1428750" y="4968875"/>
            <a:ext cx="3306763" cy="3175"/>
          </a:xfrm>
          <a:prstGeom prst="line">
            <a:avLst/>
          </a:prstGeom>
          <a:noFill/>
          <a:ln w="6350">
            <a:solidFill>
              <a:srgbClr val="231F2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Rectangle 25"/>
          <p:cNvSpPr>
            <a:spLocks noChangeAspect="1" noChangeArrowheads="1"/>
          </p:cNvSpPr>
          <p:nvPr/>
        </p:nvSpPr>
        <p:spPr bwMode="auto">
          <a:xfrm>
            <a:off x="1876425" y="4587875"/>
            <a:ext cx="3571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Q(t</a:t>
            </a:r>
            <a:endParaRPr lang="en-US" sz="6000" u="sng" baseline="-25000"/>
          </a:p>
        </p:txBody>
      </p:sp>
      <p:sp>
        <p:nvSpPr>
          <p:cNvPr id="43035" name="Rectangle 26"/>
          <p:cNvSpPr>
            <a:spLocks noChangeAspect="1" noChangeArrowheads="1"/>
          </p:cNvSpPr>
          <p:nvPr/>
        </p:nvSpPr>
        <p:spPr bwMode="auto">
          <a:xfrm>
            <a:off x="2224088" y="4498975"/>
            <a:ext cx="136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baseline="-25000"/>
              <a:t>+</a:t>
            </a:r>
          </a:p>
        </p:txBody>
      </p:sp>
      <p:sp>
        <p:nvSpPr>
          <p:cNvPr id="43036" name="Rectangle 27"/>
          <p:cNvSpPr>
            <a:spLocks noChangeAspect="1" noChangeArrowheads="1"/>
          </p:cNvSpPr>
          <p:nvPr/>
        </p:nvSpPr>
        <p:spPr bwMode="auto">
          <a:xfrm>
            <a:off x="2332038" y="4587875"/>
            <a:ext cx="203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1)</a:t>
            </a:r>
            <a:endParaRPr lang="en-US" sz="6000" u="sng" baseline="-25000"/>
          </a:p>
        </p:txBody>
      </p:sp>
      <p:sp>
        <p:nvSpPr>
          <p:cNvPr id="43037" name="Rectangle 28"/>
          <p:cNvSpPr>
            <a:spLocks noChangeAspect="1" noChangeArrowheads="1"/>
          </p:cNvSpPr>
          <p:nvPr/>
        </p:nvSpPr>
        <p:spPr bwMode="auto">
          <a:xfrm>
            <a:off x="2006600" y="5060950"/>
            <a:ext cx="19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Q</a:t>
            </a:r>
            <a:endParaRPr lang="en-US" sz="6000" u="sng" baseline="-25000"/>
          </a:p>
        </p:txBody>
      </p:sp>
      <p:sp>
        <p:nvSpPr>
          <p:cNvPr id="43038" name="Rectangle 29"/>
          <p:cNvSpPr>
            <a:spLocks noChangeAspect="1" noChangeArrowheads="1"/>
          </p:cNvSpPr>
          <p:nvPr/>
        </p:nvSpPr>
        <p:spPr bwMode="auto">
          <a:xfrm>
            <a:off x="2166938" y="5060950"/>
            <a:ext cx="88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(</a:t>
            </a:r>
            <a:endParaRPr lang="en-US" sz="6000" u="sng" baseline="-25000"/>
          </a:p>
        </p:txBody>
      </p:sp>
      <p:sp>
        <p:nvSpPr>
          <p:cNvPr id="43039" name="Rectangle 30"/>
          <p:cNvSpPr>
            <a:spLocks noChangeAspect="1" noChangeArrowheads="1"/>
          </p:cNvSpPr>
          <p:nvPr/>
        </p:nvSpPr>
        <p:spPr bwMode="auto">
          <a:xfrm>
            <a:off x="2243138" y="50609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t</a:t>
            </a:r>
            <a:endParaRPr lang="en-US" sz="6000" u="sng" baseline="-25000"/>
          </a:p>
        </p:txBody>
      </p:sp>
      <p:sp>
        <p:nvSpPr>
          <p:cNvPr id="43040" name="Rectangle 31"/>
          <p:cNvSpPr>
            <a:spLocks noChangeAspect="1" noChangeArrowheads="1"/>
          </p:cNvSpPr>
          <p:nvPr/>
        </p:nvSpPr>
        <p:spPr bwMode="auto">
          <a:xfrm>
            <a:off x="2293938" y="5060950"/>
            <a:ext cx="88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)</a:t>
            </a:r>
            <a:endParaRPr lang="en-US" sz="6000" u="sng" baseline="-25000"/>
          </a:p>
        </p:txBody>
      </p:sp>
      <p:sp>
        <p:nvSpPr>
          <p:cNvPr id="43041" name="Rectangle 32"/>
          <p:cNvSpPr>
            <a:spLocks noChangeAspect="1" noChangeArrowheads="1"/>
          </p:cNvSpPr>
          <p:nvPr/>
        </p:nvSpPr>
        <p:spPr bwMode="auto">
          <a:xfrm>
            <a:off x="3170238" y="5427663"/>
            <a:ext cx="115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1</a:t>
            </a:r>
            <a:endParaRPr lang="en-US" sz="6000" u="sng" baseline="-25000"/>
          </a:p>
        </p:txBody>
      </p:sp>
      <p:sp>
        <p:nvSpPr>
          <p:cNvPr id="43042" name="Rectangle 33"/>
          <p:cNvSpPr>
            <a:spLocks noChangeAspect="1" noChangeArrowheads="1"/>
          </p:cNvSpPr>
          <p:nvPr/>
        </p:nvSpPr>
        <p:spPr bwMode="auto">
          <a:xfrm>
            <a:off x="3170238" y="5060950"/>
            <a:ext cx="115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0</a:t>
            </a:r>
            <a:endParaRPr lang="en-US" sz="6000" u="sng" baseline="-25000"/>
          </a:p>
        </p:txBody>
      </p:sp>
      <p:sp>
        <p:nvSpPr>
          <p:cNvPr id="43043" name="Rectangle 34"/>
          <p:cNvSpPr>
            <a:spLocks noChangeAspect="1" noChangeArrowheads="1"/>
          </p:cNvSpPr>
          <p:nvPr/>
        </p:nvSpPr>
        <p:spPr bwMode="auto">
          <a:xfrm>
            <a:off x="3154363" y="4587875"/>
            <a:ext cx="1539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T</a:t>
            </a:r>
            <a:endParaRPr lang="en-US" sz="6000" u="sng" baseline="-25000"/>
          </a:p>
        </p:txBody>
      </p:sp>
      <p:sp>
        <p:nvSpPr>
          <p:cNvPr id="43044" name="Rectangle 35"/>
          <p:cNvSpPr>
            <a:spLocks noChangeAspect="1" noChangeArrowheads="1"/>
          </p:cNvSpPr>
          <p:nvPr/>
        </p:nvSpPr>
        <p:spPr bwMode="auto">
          <a:xfrm>
            <a:off x="3638550" y="5060950"/>
            <a:ext cx="1062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No change</a:t>
            </a:r>
            <a:endParaRPr lang="en-US" sz="6000" u="sng" baseline="-25000"/>
          </a:p>
        </p:txBody>
      </p:sp>
      <p:sp>
        <p:nvSpPr>
          <p:cNvPr id="43045" name="Rectangle 36"/>
          <p:cNvSpPr>
            <a:spLocks noChangeAspect="1" noChangeArrowheads="1"/>
          </p:cNvSpPr>
          <p:nvPr/>
        </p:nvSpPr>
        <p:spPr bwMode="auto">
          <a:xfrm>
            <a:off x="3638550" y="5427663"/>
            <a:ext cx="1296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Complement</a:t>
            </a:r>
            <a:endParaRPr lang="en-US" sz="6000" u="sng" baseline="-25000"/>
          </a:p>
        </p:txBody>
      </p:sp>
      <p:sp>
        <p:nvSpPr>
          <p:cNvPr id="43046" name="Rectangle 37"/>
          <p:cNvSpPr>
            <a:spLocks noChangeAspect="1" noChangeArrowheads="1"/>
          </p:cNvSpPr>
          <p:nvPr/>
        </p:nvSpPr>
        <p:spPr bwMode="auto">
          <a:xfrm>
            <a:off x="3638550" y="4587875"/>
            <a:ext cx="1030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TimesTen" pitchFamily="18" charset="0"/>
              </a:rPr>
              <a:t>Operation</a:t>
            </a:r>
            <a:endParaRPr lang="en-US" sz="6000" u="sng" baseline="-25000"/>
          </a:p>
        </p:txBody>
      </p:sp>
      <p:sp>
        <p:nvSpPr>
          <p:cNvPr id="43047" name="Rectangle 38"/>
          <p:cNvSpPr>
            <a:spLocks noChangeAspect="1" noChangeArrowheads="1"/>
          </p:cNvSpPr>
          <p:nvPr/>
        </p:nvSpPr>
        <p:spPr bwMode="auto">
          <a:xfrm>
            <a:off x="2006600" y="5427663"/>
            <a:ext cx="192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Q</a:t>
            </a:r>
            <a:endParaRPr lang="en-US" sz="6000" u="sng" baseline="-25000"/>
          </a:p>
        </p:txBody>
      </p:sp>
      <p:sp>
        <p:nvSpPr>
          <p:cNvPr id="43048" name="Rectangle 39"/>
          <p:cNvSpPr>
            <a:spLocks noChangeAspect="1" noChangeArrowheads="1"/>
          </p:cNvSpPr>
          <p:nvPr/>
        </p:nvSpPr>
        <p:spPr bwMode="auto">
          <a:xfrm>
            <a:off x="2166938" y="5427663"/>
            <a:ext cx="88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(</a:t>
            </a:r>
            <a:endParaRPr lang="en-US" sz="6000" u="sng" baseline="-25000"/>
          </a:p>
        </p:txBody>
      </p:sp>
      <p:sp>
        <p:nvSpPr>
          <p:cNvPr id="43049" name="Rectangle 40"/>
          <p:cNvSpPr>
            <a:spLocks noChangeAspect="1" noChangeArrowheads="1"/>
          </p:cNvSpPr>
          <p:nvPr/>
        </p:nvSpPr>
        <p:spPr bwMode="auto">
          <a:xfrm>
            <a:off x="2243138" y="5427663"/>
            <a:ext cx="6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231F20"/>
                </a:solidFill>
                <a:latin typeface="TimesTen" pitchFamily="18" charset="0"/>
              </a:rPr>
              <a:t>t</a:t>
            </a:r>
            <a:endParaRPr lang="en-US" sz="6000" u="sng" baseline="-25000"/>
          </a:p>
        </p:txBody>
      </p:sp>
      <p:sp>
        <p:nvSpPr>
          <p:cNvPr id="43050" name="Rectangle 41"/>
          <p:cNvSpPr>
            <a:spLocks noChangeAspect="1" noChangeArrowheads="1"/>
          </p:cNvSpPr>
          <p:nvPr/>
        </p:nvSpPr>
        <p:spPr bwMode="auto">
          <a:xfrm>
            <a:off x="2293938" y="5427663"/>
            <a:ext cx="88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TimesTen" pitchFamily="18" charset="0"/>
              </a:rPr>
              <a:t>)</a:t>
            </a:r>
            <a:endParaRPr lang="en-US" sz="6000" u="sng" baseline="-25000"/>
          </a:p>
        </p:txBody>
      </p:sp>
      <p:sp>
        <p:nvSpPr>
          <p:cNvPr id="43051" name="Line 42"/>
          <p:cNvSpPr>
            <a:spLocks noChangeAspect="1" noChangeShapeType="1"/>
          </p:cNvSpPr>
          <p:nvPr/>
        </p:nvSpPr>
        <p:spPr bwMode="auto">
          <a:xfrm>
            <a:off x="2039938" y="5440363"/>
            <a:ext cx="133350" cy="3175"/>
          </a:xfrm>
          <a:prstGeom prst="line">
            <a:avLst/>
          </a:prstGeom>
          <a:noFill/>
          <a:ln w="6350">
            <a:solidFill>
              <a:srgbClr val="231F2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2" name="Line 43"/>
          <p:cNvSpPr>
            <a:spLocks noChangeShapeType="1"/>
          </p:cNvSpPr>
          <p:nvPr/>
        </p:nvSpPr>
        <p:spPr bwMode="auto">
          <a:xfrm>
            <a:off x="1841500" y="2222500"/>
            <a:ext cx="256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53" name="Group 44"/>
          <p:cNvGrpSpPr>
            <a:grpSpLocks/>
          </p:cNvGrpSpPr>
          <p:nvPr/>
        </p:nvGrpSpPr>
        <p:grpSpPr bwMode="auto">
          <a:xfrm>
            <a:off x="5338763" y="1519238"/>
            <a:ext cx="3581400" cy="1739900"/>
            <a:chOff x="585" y="2179"/>
            <a:chExt cx="2519" cy="1256"/>
          </a:xfrm>
        </p:grpSpPr>
        <p:sp>
          <p:nvSpPr>
            <p:cNvPr id="43058" name="Freeform 45"/>
            <p:cNvSpPr>
              <a:spLocks noChangeAspect="1"/>
            </p:cNvSpPr>
            <p:nvPr/>
          </p:nvSpPr>
          <p:spPr bwMode="auto">
            <a:xfrm>
              <a:off x="2686" y="2537"/>
              <a:ext cx="418" cy="2"/>
            </a:xfrm>
            <a:custGeom>
              <a:avLst/>
              <a:gdLst>
                <a:gd name="T0" fmla="*/ 0 w 278"/>
                <a:gd name="T1" fmla="*/ 0 h 2"/>
                <a:gd name="T2" fmla="*/ 10928 w 278"/>
                <a:gd name="T3" fmla="*/ 0 h 2"/>
                <a:gd name="T4" fmla="*/ 0 w 278"/>
                <a:gd name="T5" fmla="*/ 0 h 2"/>
                <a:gd name="T6" fmla="*/ 0 60000 65536"/>
                <a:gd name="T7" fmla="*/ 0 60000 65536"/>
                <a:gd name="T8" fmla="*/ 0 60000 65536"/>
                <a:gd name="T9" fmla="*/ 0 w 278"/>
                <a:gd name="T10" fmla="*/ 0 h 2"/>
                <a:gd name="T11" fmla="*/ 278 w 27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" h="2">
                  <a:moveTo>
                    <a:pt x="0" y="0"/>
                  </a:move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Line 46"/>
            <p:cNvSpPr>
              <a:spLocks noChangeAspect="1" noChangeShapeType="1"/>
            </p:cNvSpPr>
            <p:nvPr/>
          </p:nvSpPr>
          <p:spPr bwMode="auto">
            <a:xfrm>
              <a:off x="2686" y="2537"/>
              <a:ext cx="418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Line 47"/>
            <p:cNvSpPr>
              <a:spLocks noChangeAspect="1" noChangeShapeType="1"/>
            </p:cNvSpPr>
            <p:nvPr/>
          </p:nvSpPr>
          <p:spPr bwMode="auto">
            <a:xfrm>
              <a:off x="1770" y="3119"/>
              <a:ext cx="163" cy="1"/>
            </a:xfrm>
            <a:prstGeom prst="line">
              <a:avLst/>
            </a:prstGeom>
            <a:noFill/>
            <a:ln w="15875">
              <a:solidFill>
                <a:srgbClr val="231F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Line 48"/>
            <p:cNvSpPr>
              <a:spLocks noChangeAspect="1" noChangeShapeType="1"/>
            </p:cNvSpPr>
            <p:nvPr/>
          </p:nvSpPr>
          <p:spPr bwMode="auto">
            <a:xfrm>
              <a:off x="1689" y="2528"/>
              <a:ext cx="244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Rectangle 49"/>
            <p:cNvSpPr>
              <a:spLocks noChangeAspect="1" noChangeArrowheads="1"/>
            </p:cNvSpPr>
            <p:nvPr/>
          </p:nvSpPr>
          <p:spPr bwMode="auto">
            <a:xfrm>
              <a:off x="1933" y="2296"/>
              <a:ext cx="753" cy="1139"/>
            </a:xfrm>
            <a:prstGeom prst="rect">
              <a:avLst/>
            </a:prstGeom>
            <a:noFill/>
            <a:ln w="31750">
              <a:solidFill>
                <a:srgbClr val="1DA3C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Rectangle 50"/>
            <p:cNvSpPr>
              <a:spLocks noChangeAspect="1" noChangeArrowheads="1"/>
            </p:cNvSpPr>
            <p:nvPr/>
          </p:nvSpPr>
          <p:spPr bwMode="auto">
            <a:xfrm>
              <a:off x="2150" y="2978"/>
              <a:ext cx="16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31F20"/>
                  </a:solidFill>
                  <a:latin typeface="TimesTen" pitchFamily="18" charset="0"/>
                </a:rPr>
                <a:t>C</a:t>
              </a:r>
              <a:endParaRPr lang="en-US" sz="4000" u="sng" baseline="-25000"/>
            </a:p>
          </p:txBody>
        </p:sp>
        <p:sp>
          <p:nvSpPr>
            <p:cNvPr id="43064" name="Rectangle 51"/>
            <p:cNvSpPr>
              <a:spLocks noChangeAspect="1" noChangeArrowheads="1"/>
            </p:cNvSpPr>
            <p:nvPr/>
          </p:nvSpPr>
          <p:spPr bwMode="auto">
            <a:xfrm>
              <a:off x="1995" y="2399"/>
              <a:ext cx="1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31F20"/>
                  </a:solidFill>
                  <a:latin typeface="TimesTen" pitchFamily="18" charset="0"/>
                </a:rPr>
                <a:t>D</a:t>
              </a:r>
              <a:endParaRPr lang="en-US" sz="4000" u="sng" baseline="-25000"/>
            </a:p>
          </p:txBody>
        </p:sp>
        <p:sp>
          <p:nvSpPr>
            <p:cNvPr id="43065" name="Freeform 52"/>
            <p:cNvSpPr>
              <a:spLocks noChangeAspect="1"/>
            </p:cNvSpPr>
            <p:nvPr/>
          </p:nvSpPr>
          <p:spPr bwMode="auto">
            <a:xfrm>
              <a:off x="1153" y="2324"/>
              <a:ext cx="536" cy="421"/>
            </a:xfrm>
            <a:custGeom>
              <a:avLst/>
              <a:gdLst>
                <a:gd name="T0" fmla="*/ 40387 w 178"/>
                <a:gd name="T1" fmla="*/ 2735179 h 140"/>
                <a:gd name="T2" fmla="*/ 406261 w 178"/>
                <a:gd name="T3" fmla="*/ 1342891 h 140"/>
                <a:gd name="T4" fmla="*/ 60426 w 178"/>
                <a:gd name="T5" fmla="*/ 60017 h 140"/>
                <a:gd name="T6" fmla="*/ 20067 w 178"/>
                <a:gd name="T7" fmla="*/ 0 h 140"/>
                <a:gd name="T8" fmla="*/ 1183241 w 178"/>
                <a:gd name="T9" fmla="*/ 0 h 140"/>
                <a:gd name="T10" fmla="*/ 3623363 w 178"/>
                <a:gd name="T11" fmla="*/ 1362846 h 140"/>
                <a:gd name="T12" fmla="*/ 3603134 w 178"/>
                <a:gd name="T13" fmla="*/ 1452308 h 140"/>
                <a:gd name="T14" fmla="*/ 1183241 w 178"/>
                <a:gd name="T15" fmla="*/ 2815157 h 140"/>
                <a:gd name="T16" fmla="*/ 0 w 178"/>
                <a:gd name="T17" fmla="*/ 2815157 h 140"/>
                <a:gd name="T18" fmla="*/ 40387 w 178"/>
                <a:gd name="T19" fmla="*/ 2735179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140"/>
                <a:gd name="T32" fmla="*/ 178 w 178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140">
                  <a:moveTo>
                    <a:pt x="2" y="136"/>
                  </a:moveTo>
                  <a:cubicBezTo>
                    <a:pt x="13" y="115"/>
                    <a:pt x="20" y="91"/>
                    <a:pt x="20" y="67"/>
                  </a:cubicBezTo>
                  <a:cubicBezTo>
                    <a:pt x="20" y="45"/>
                    <a:pt x="14" y="23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107" y="0"/>
                    <a:pt x="152" y="26"/>
                    <a:pt x="178" y="68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52" y="114"/>
                    <a:pt x="107" y="140"/>
                    <a:pt x="58" y="140"/>
                  </a:cubicBezTo>
                  <a:cubicBezTo>
                    <a:pt x="0" y="140"/>
                    <a:pt x="0" y="140"/>
                    <a:pt x="0" y="140"/>
                  </a:cubicBezTo>
                  <a:lnTo>
                    <a:pt x="2" y="136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53"/>
            <p:cNvSpPr>
              <a:spLocks noChangeAspect="1"/>
            </p:cNvSpPr>
            <p:nvPr/>
          </p:nvSpPr>
          <p:spPr bwMode="auto">
            <a:xfrm>
              <a:off x="810" y="2179"/>
              <a:ext cx="2119" cy="358"/>
            </a:xfrm>
            <a:custGeom>
              <a:avLst/>
              <a:gdLst>
                <a:gd name="T0" fmla="*/ 55758 w 1408"/>
                <a:gd name="T1" fmla="*/ 9394 h 238"/>
                <a:gd name="T2" fmla="*/ 55758 w 1408"/>
                <a:gd name="T3" fmla="*/ 0 h 238"/>
                <a:gd name="T4" fmla="*/ 0 w 1408"/>
                <a:gd name="T5" fmla="*/ 0 h 238"/>
                <a:gd name="T6" fmla="*/ 0 w 1408"/>
                <a:gd name="T7" fmla="*/ 6154 h 238"/>
                <a:gd name="T8" fmla="*/ 10119 w 1408"/>
                <a:gd name="T9" fmla="*/ 6154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8"/>
                <a:gd name="T16" fmla="*/ 0 h 238"/>
                <a:gd name="T17" fmla="*/ 1408 w 1408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8" h="238">
                  <a:moveTo>
                    <a:pt x="1408" y="238"/>
                  </a:moveTo>
                  <a:lnTo>
                    <a:pt x="1408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56" y="1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Oval 54"/>
            <p:cNvSpPr>
              <a:spLocks noChangeAspect="1" noChangeArrowheads="1"/>
            </p:cNvSpPr>
            <p:nvPr/>
          </p:nvSpPr>
          <p:spPr bwMode="auto">
            <a:xfrm>
              <a:off x="2884" y="2492"/>
              <a:ext cx="91" cy="9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55"/>
            <p:cNvSpPr>
              <a:spLocks noChangeAspect="1"/>
            </p:cNvSpPr>
            <p:nvPr/>
          </p:nvSpPr>
          <p:spPr bwMode="auto">
            <a:xfrm>
              <a:off x="1069" y="2333"/>
              <a:ext cx="54" cy="400"/>
            </a:xfrm>
            <a:custGeom>
              <a:avLst/>
              <a:gdLst>
                <a:gd name="T0" fmla="*/ 0 w 18"/>
                <a:gd name="T1" fmla="*/ 2677398 h 133"/>
                <a:gd name="T2" fmla="*/ 354294 w 18"/>
                <a:gd name="T3" fmla="*/ 1283925 h 133"/>
                <a:gd name="T4" fmla="*/ 19683 w 18"/>
                <a:gd name="T5" fmla="*/ 0 h 133"/>
                <a:gd name="T6" fmla="*/ 0 60000 65536"/>
                <a:gd name="T7" fmla="*/ 0 60000 65536"/>
                <a:gd name="T8" fmla="*/ 0 60000 65536"/>
                <a:gd name="T9" fmla="*/ 0 w 18"/>
                <a:gd name="T10" fmla="*/ 0 h 133"/>
                <a:gd name="T11" fmla="*/ 18 w 18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3">
                  <a:moveTo>
                    <a:pt x="0" y="133"/>
                  </a:moveTo>
                  <a:cubicBezTo>
                    <a:pt x="11" y="112"/>
                    <a:pt x="18" y="88"/>
                    <a:pt x="18" y="64"/>
                  </a:cubicBezTo>
                  <a:cubicBezTo>
                    <a:pt x="18" y="42"/>
                    <a:pt x="12" y="20"/>
                    <a:pt x="1" y="0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Line 56"/>
            <p:cNvSpPr>
              <a:spLocks noChangeAspect="1" noChangeShapeType="1"/>
            </p:cNvSpPr>
            <p:nvPr/>
          </p:nvSpPr>
          <p:spPr bwMode="auto">
            <a:xfrm>
              <a:off x="804" y="2658"/>
              <a:ext cx="38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Rectangle 57"/>
            <p:cNvSpPr>
              <a:spLocks noChangeAspect="1" noChangeArrowheads="1"/>
            </p:cNvSpPr>
            <p:nvPr/>
          </p:nvSpPr>
          <p:spPr bwMode="auto">
            <a:xfrm>
              <a:off x="585" y="2521"/>
              <a:ext cx="15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31F20"/>
                  </a:solidFill>
                  <a:latin typeface="TimesTen" pitchFamily="18" charset="0"/>
                </a:rPr>
                <a:t>T</a:t>
              </a:r>
              <a:endParaRPr lang="en-US" sz="4000" u="sng" baseline="-25000"/>
            </a:p>
          </p:txBody>
        </p:sp>
        <p:sp>
          <p:nvSpPr>
            <p:cNvPr id="43071" name="Line 58"/>
            <p:cNvSpPr>
              <a:spLocks noChangeAspect="1" noChangeShapeType="1"/>
            </p:cNvSpPr>
            <p:nvPr/>
          </p:nvSpPr>
          <p:spPr bwMode="auto">
            <a:xfrm flipH="1">
              <a:off x="1936" y="3110"/>
              <a:ext cx="177" cy="75"/>
            </a:xfrm>
            <a:prstGeom prst="line">
              <a:avLst/>
            </a:prstGeom>
            <a:noFill/>
            <a:ln w="31750">
              <a:solidFill>
                <a:srgbClr val="1DA3C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59"/>
            <p:cNvSpPr>
              <a:spLocks noChangeAspect="1" noChangeShapeType="1"/>
            </p:cNvSpPr>
            <p:nvPr/>
          </p:nvSpPr>
          <p:spPr bwMode="auto">
            <a:xfrm>
              <a:off x="1933" y="3049"/>
              <a:ext cx="180" cy="61"/>
            </a:xfrm>
            <a:prstGeom prst="line">
              <a:avLst/>
            </a:prstGeom>
            <a:noFill/>
            <a:ln w="31750">
              <a:solidFill>
                <a:srgbClr val="1DA3C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54" name="Line 60"/>
          <p:cNvSpPr>
            <a:spLocks noChangeShapeType="1"/>
          </p:cNvSpPr>
          <p:nvPr/>
        </p:nvSpPr>
        <p:spPr bwMode="auto">
          <a:xfrm flipV="1">
            <a:off x="2633663" y="4732338"/>
            <a:ext cx="417512" cy="11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Line 61"/>
          <p:cNvSpPr>
            <a:spLocks noChangeShapeType="1"/>
          </p:cNvSpPr>
          <p:nvPr/>
        </p:nvSpPr>
        <p:spPr bwMode="auto">
          <a:xfrm flipV="1">
            <a:off x="2105025" y="1817688"/>
            <a:ext cx="417513" cy="11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3056" name="Straight Connector 62"/>
          <p:cNvCxnSpPr>
            <a:cxnSpLocks noChangeShapeType="1"/>
          </p:cNvCxnSpPr>
          <p:nvPr/>
        </p:nvCxnSpPr>
        <p:spPr bwMode="auto">
          <a:xfrm rot="5400000">
            <a:off x="1752601" y="2438400"/>
            <a:ext cx="10668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57" name="Straight Connector 63"/>
          <p:cNvCxnSpPr>
            <a:cxnSpLocks noChangeShapeType="1"/>
          </p:cNvCxnSpPr>
          <p:nvPr/>
        </p:nvCxnSpPr>
        <p:spPr bwMode="auto">
          <a:xfrm rot="5400000">
            <a:off x="2273301" y="5130800"/>
            <a:ext cx="10668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6025" y="4121150"/>
            <a:ext cx="6943725" cy="925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68375" y="2887663"/>
            <a:ext cx="7580313" cy="2043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endParaRPr lang="en-US" sz="4000" b="1">
              <a:solidFill>
                <a:srgbClr val="6600CC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6600CC"/>
                </a:solidFill>
                <a:latin typeface="Arial" pitchFamily="34" charset="0"/>
              </a:rPr>
              <a:t>Chapter 5 - Sequential Circuits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endParaRPr lang="en-US" sz="4000" b="1">
              <a:solidFill>
                <a:srgbClr val="6600CC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endParaRPr lang="en-US" sz="1600" b="1">
              <a:solidFill>
                <a:srgbClr val="66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AA20F12C-6BDE-4068-A50F-E24EB6BC314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020763"/>
          </a:xfrm>
        </p:spPr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Sequential Circuit Analysis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5700"/>
            <a:ext cx="9144000" cy="2151063"/>
          </a:xfrm>
        </p:spPr>
        <p:txBody>
          <a:bodyPr/>
          <a:lstStyle/>
          <a:p>
            <a:r>
              <a:rPr lang="en-US" sz="2200" b="0" smtClean="0">
                <a:latin typeface="Arial" pitchFamily="34" charset="0"/>
                <a:cs typeface="Arial" pitchFamily="34" charset="0"/>
              </a:rPr>
              <a:t>General Model</a:t>
            </a:r>
          </a:p>
          <a:p>
            <a:pPr lvl="1"/>
            <a:r>
              <a:rPr lang="en-US" sz="2200" b="0" smtClean="0">
                <a:latin typeface="Arial" pitchFamily="34" charset="0"/>
                <a:cs typeface="Arial" pitchFamily="34" charset="0"/>
              </a:rPr>
              <a:t>Current State (state) at time (t) is stored in an array of flip-flops </a:t>
            </a:r>
          </a:p>
          <a:p>
            <a:pPr lvl="1"/>
            <a:r>
              <a:rPr lang="en-US" sz="2200" b="0" smtClean="0">
                <a:latin typeface="Arial" pitchFamily="34" charset="0"/>
                <a:cs typeface="Arial" pitchFamily="34" charset="0"/>
              </a:rPr>
              <a:t>Next State at (t+1) is a combinational function of State &amp; Inputs</a:t>
            </a:r>
          </a:p>
          <a:p>
            <a:pPr lvl="1"/>
            <a:r>
              <a:rPr lang="en-US" sz="2200" b="0" smtClean="0">
                <a:latin typeface="Arial" pitchFamily="34" charset="0"/>
                <a:cs typeface="Arial" pitchFamily="34" charset="0"/>
              </a:rPr>
              <a:t>Outputs at time (t) are a combinational function of State (t) and (sometimes) Inputs (t)</a:t>
            </a:r>
          </a:p>
        </p:txBody>
      </p:sp>
      <p:pic>
        <p:nvPicPr>
          <p:cNvPr id="4403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3208338"/>
            <a:ext cx="66071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34"/>
          <p:cNvSpPr txBox="1">
            <a:spLocks noChangeArrowheads="1"/>
          </p:cNvSpPr>
          <p:nvPr/>
        </p:nvSpPr>
        <p:spPr bwMode="auto">
          <a:xfrm>
            <a:off x="3241675" y="4800600"/>
            <a:ext cx="3949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FF Provides isolation between in and out: </a:t>
            </a:r>
          </a:p>
          <a:p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State (t) is </a:t>
            </a:r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not affected</a:t>
            </a:r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 by Q’(t) until…..</a:t>
            </a:r>
          </a:p>
        </p:txBody>
      </p:sp>
      <p:sp>
        <p:nvSpPr>
          <p:cNvPr id="44039" name="Text Box 36"/>
          <p:cNvSpPr txBox="1">
            <a:spLocks noChangeArrowheads="1"/>
          </p:cNvSpPr>
          <p:nvPr/>
        </p:nvSpPr>
        <p:spPr bwMode="auto">
          <a:xfrm>
            <a:off x="0" y="5800725"/>
            <a:ext cx="51879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How many states does the Circuit above have? </a:t>
            </a:r>
          </a:p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How many FFs needed for a circuit with 5 states?</a:t>
            </a:r>
          </a:p>
        </p:txBody>
      </p:sp>
      <p:sp>
        <p:nvSpPr>
          <p:cNvPr id="44040" name="Text Box 37"/>
          <p:cNvSpPr txBox="1">
            <a:spLocks noChangeArrowheads="1"/>
          </p:cNvSpPr>
          <p:nvPr/>
        </p:nvSpPr>
        <p:spPr bwMode="auto">
          <a:xfrm>
            <a:off x="6615113" y="4635500"/>
            <a:ext cx="30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ym typeface="Symbol" pitchFamily="18" charset="2"/>
              </a:rPr>
              <a:t></a:t>
            </a:r>
          </a:p>
        </p:txBody>
      </p:sp>
      <p:sp>
        <p:nvSpPr>
          <p:cNvPr id="44041" name="Text Box 38"/>
          <p:cNvSpPr txBox="1">
            <a:spLocks noChangeArrowheads="1"/>
          </p:cNvSpPr>
          <p:nvPr/>
        </p:nvSpPr>
        <p:spPr bwMode="auto">
          <a:xfrm>
            <a:off x="6626225" y="503555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ym typeface="Symbol" pitchFamily="18" charset="2"/>
              </a:rPr>
              <a:t></a:t>
            </a:r>
          </a:p>
        </p:txBody>
      </p:sp>
      <p:sp>
        <p:nvSpPr>
          <p:cNvPr id="44042" name="Line 39"/>
          <p:cNvSpPr>
            <a:spLocks noChangeShapeType="1"/>
          </p:cNvSpPr>
          <p:nvPr/>
        </p:nvSpPr>
        <p:spPr bwMode="auto">
          <a:xfrm>
            <a:off x="7288213" y="4260850"/>
            <a:ext cx="0" cy="12382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Text Box 40"/>
          <p:cNvSpPr txBox="1">
            <a:spLocks noChangeArrowheads="1"/>
          </p:cNvSpPr>
          <p:nvPr/>
        </p:nvSpPr>
        <p:spPr bwMode="auto">
          <a:xfrm>
            <a:off x="7385050" y="4691063"/>
            <a:ext cx="15748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State Bits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(one FF per bit)</a:t>
            </a:r>
          </a:p>
        </p:txBody>
      </p:sp>
      <p:sp>
        <p:nvSpPr>
          <p:cNvPr id="44044" name="Line 41"/>
          <p:cNvSpPr>
            <a:spLocks noChangeShapeType="1"/>
          </p:cNvSpPr>
          <p:nvPr/>
        </p:nvSpPr>
        <p:spPr bwMode="auto">
          <a:xfrm flipH="1">
            <a:off x="5348288" y="4027488"/>
            <a:ext cx="334962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Text Box 42"/>
          <p:cNvSpPr txBox="1">
            <a:spLocks noChangeArrowheads="1"/>
          </p:cNvSpPr>
          <p:nvPr/>
        </p:nvSpPr>
        <p:spPr bwMode="auto">
          <a:xfrm>
            <a:off x="7086600" y="4030663"/>
            <a:ext cx="4000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(t)</a:t>
            </a:r>
          </a:p>
        </p:txBody>
      </p:sp>
      <p:sp>
        <p:nvSpPr>
          <p:cNvPr id="44046" name="Text Box 43"/>
          <p:cNvSpPr txBox="1">
            <a:spLocks noChangeArrowheads="1"/>
          </p:cNvSpPr>
          <p:nvPr/>
        </p:nvSpPr>
        <p:spPr bwMode="auto">
          <a:xfrm>
            <a:off x="7158038" y="3244850"/>
            <a:ext cx="4000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(t)</a:t>
            </a:r>
          </a:p>
        </p:txBody>
      </p:sp>
      <p:sp>
        <p:nvSpPr>
          <p:cNvPr id="44047" name="Text Box 44"/>
          <p:cNvSpPr txBox="1">
            <a:spLocks noChangeArrowheads="1"/>
          </p:cNvSpPr>
          <p:nvPr/>
        </p:nvSpPr>
        <p:spPr bwMode="auto">
          <a:xfrm>
            <a:off x="1406525" y="3305175"/>
            <a:ext cx="4000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(t)</a:t>
            </a:r>
          </a:p>
        </p:txBody>
      </p:sp>
      <p:sp>
        <p:nvSpPr>
          <p:cNvPr id="44048" name="Text Box 46"/>
          <p:cNvSpPr txBox="1">
            <a:spLocks noChangeArrowheads="1"/>
          </p:cNvSpPr>
          <p:nvPr/>
        </p:nvSpPr>
        <p:spPr bwMode="auto">
          <a:xfrm>
            <a:off x="3295650" y="3871913"/>
            <a:ext cx="5397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O’ (t)</a:t>
            </a:r>
          </a:p>
        </p:txBody>
      </p:sp>
      <p:sp>
        <p:nvSpPr>
          <p:cNvPr id="44049" name="Text Box 47"/>
          <p:cNvSpPr txBox="1">
            <a:spLocks noChangeArrowheads="1"/>
          </p:cNvSpPr>
          <p:nvPr/>
        </p:nvSpPr>
        <p:spPr bwMode="auto">
          <a:xfrm>
            <a:off x="303213" y="4264025"/>
            <a:ext cx="885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State (t)</a:t>
            </a:r>
          </a:p>
        </p:txBody>
      </p:sp>
      <p:sp>
        <p:nvSpPr>
          <p:cNvPr id="44050" name="Text Box 48"/>
          <p:cNvSpPr txBox="1">
            <a:spLocks noChangeArrowheads="1"/>
          </p:cNvSpPr>
          <p:nvPr/>
        </p:nvSpPr>
        <p:spPr bwMode="auto">
          <a:xfrm>
            <a:off x="5162550" y="5551488"/>
            <a:ext cx="3811588" cy="1190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</a:rPr>
              <a:t>…. the next clock pulse comes:</a:t>
            </a:r>
          </a:p>
          <a:p>
            <a:pPr>
              <a:buFont typeface="Wingdings" pitchFamily="2" charset="2"/>
              <a:buChar char="à"/>
            </a:pPr>
            <a:r>
              <a:rPr lang="en-US" sz="1800">
                <a:latin typeface="Arial" pitchFamily="34" charset="0"/>
              </a:rPr>
              <a:t> t becomes t+1,</a:t>
            </a:r>
          </a:p>
          <a:p>
            <a:pPr>
              <a:buFont typeface="Wingdings" pitchFamily="2" charset="2"/>
              <a:buChar char="à"/>
            </a:pPr>
            <a:r>
              <a:rPr lang="en-US" sz="1800">
                <a:latin typeface="Arial" pitchFamily="34" charset="0"/>
              </a:rPr>
              <a:t> O’(t) is moved to FF output, thus 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Arial" pitchFamily="34" charset="0"/>
              </a:rPr>
              <a:t>    becoming State (t+1) </a:t>
            </a:r>
          </a:p>
        </p:txBody>
      </p:sp>
      <p:sp>
        <p:nvSpPr>
          <p:cNvPr id="44051" name="Line 49"/>
          <p:cNvSpPr>
            <a:spLocks noChangeShapeType="1"/>
          </p:cNvSpPr>
          <p:nvPr/>
        </p:nvSpPr>
        <p:spPr bwMode="auto">
          <a:xfrm>
            <a:off x="6632575" y="5313363"/>
            <a:ext cx="0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9F17EC22-592C-4E43-8940-6FF2AFDD549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020762"/>
          </a:xfrm>
        </p:spPr>
        <p:txBody>
          <a:bodyPr/>
          <a:lstStyle/>
          <a:p>
            <a:r>
              <a:rPr lang="en-US" sz="2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Analysis:</a:t>
            </a:r>
            <a:br>
              <a:rPr lang="en-US" sz="2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Given a Sequential Circuit determine the way it behaves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392238"/>
            <a:ext cx="5145087" cy="54657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 u="sng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:        x(t)</a:t>
            </a:r>
          </a:p>
          <a:p>
            <a:pPr>
              <a:lnSpc>
                <a:spcPct val="90000"/>
              </a:lnSpc>
            </a:pPr>
            <a:r>
              <a:rPr lang="en-US" sz="2800" b="0" u="sng" smtClean="0">
                <a:latin typeface="Arial" pitchFamily="34" charset="0"/>
                <a:cs typeface="Arial" pitchFamily="34" charset="0"/>
              </a:rPr>
              <a:t>Output: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     y(t) </a:t>
            </a:r>
          </a:p>
          <a:p>
            <a:pPr>
              <a:lnSpc>
                <a:spcPct val="90000"/>
              </a:lnSpc>
            </a:pPr>
            <a:r>
              <a:rPr lang="en-US" sz="2800" b="0" u="sng" smtClean="0">
                <a:latin typeface="Arial" pitchFamily="34" charset="0"/>
                <a:cs typeface="Arial" pitchFamily="34" charset="0"/>
              </a:rPr>
              <a:t>State: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        (A(t), B(t))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Analysis answers questions:</a:t>
            </a:r>
          </a:p>
          <a:p>
            <a:pPr>
              <a:lnSpc>
                <a:spcPct val="90000"/>
              </a:lnSpc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What is the function(s) for the </a:t>
            </a:r>
            <a:r>
              <a:rPr lang="en-US" sz="2800" b="0" u="sng" smtClean="0">
                <a:latin typeface="Arial" pitchFamily="34" charset="0"/>
                <a:cs typeface="Arial" pitchFamily="34" charset="0"/>
              </a:rPr>
              <a:t>External Output(s) 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	(what is the output given a present state and inputs?)</a:t>
            </a:r>
          </a:p>
          <a:p>
            <a:pPr>
              <a:lnSpc>
                <a:spcPct val="90000"/>
              </a:lnSpc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What is the function for the </a:t>
            </a:r>
            <a:r>
              <a:rPr lang="en-US" sz="2800" b="0" u="sng" smtClean="0">
                <a:latin typeface="Arial" pitchFamily="34" charset="0"/>
                <a:cs typeface="Arial" pitchFamily="34" charset="0"/>
              </a:rPr>
              <a:t>Next State?    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	(what is the next state given a present state and inputs)</a:t>
            </a:r>
          </a:p>
        </p:txBody>
      </p:sp>
      <p:grpSp>
        <p:nvGrpSpPr>
          <p:cNvPr id="45061" name="Group 4"/>
          <p:cNvGrpSpPr>
            <a:grpSpLocks/>
          </p:cNvGrpSpPr>
          <p:nvPr/>
        </p:nvGrpSpPr>
        <p:grpSpPr bwMode="auto">
          <a:xfrm>
            <a:off x="5176838" y="1524000"/>
            <a:ext cx="3675062" cy="4032250"/>
            <a:chOff x="3013" y="960"/>
            <a:chExt cx="2315" cy="2540"/>
          </a:xfrm>
        </p:grpSpPr>
        <p:sp>
          <p:nvSpPr>
            <p:cNvPr id="45071" name="Rectangle 5"/>
            <p:cNvSpPr>
              <a:spLocks noChangeArrowheads="1"/>
            </p:cNvSpPr>
            <p:nvPr/>
          </p:nvSpPr>
          <p:spPr bwMode="auto">
            <a:xfrm>
              <a:off x="5201" y="149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ym typeface="Symbol" pitchFamily="18" charset="2"/>
                </a:rPr>
                <a:t>A</a:t>
              </a:r>
              <a:endParaRPr lang="en-US" sz="2000" b="1"/>
            </a:p>
          </p:txBody>
        </p:sp>
        <p:sp>
          <p:nvSpPr>
            <p:cNvPr id="45072" name="Freeform 6"/>
            <p:cNvSpPr>
              <a:spLocks/>
            </p:cNvSpPr>
            <p:nvPr/>
          </p:nvSpPr>
          <p:spPr bwMode="auto">
            <a:xfrm>
              <a:off x="4067" y="1241"/>
              <a:ext cx="51" cy="129"/>
            </a:xfrm>
            <a:custGeom>
              <a:avLst/>
              <a:gdLst>
                <a:gd name="T0" fmla="*/ 35 w 51"/>
                <a:gd name="T1" fmla="*/ 123 h 129"/>
                <a:gd name="T2" fmla="*/ 38 w 51"/>
                <a:gd name="T3" fmla="*/ 127 h 129"/>
                <a:gd name="T4" fmla="*/ 42 w 51"/>
                <a:gd name="T5" fmla="*/ 129 h 129"/>
                <a:gd name="T6" fmla="*/ 47 w 51"/>
                <a:gd name="T7" fmla="*/ 127 h 129"/>
                <a:gd name="T8" fmla="*/ 50 w 51"/>
                <a:gd name="T9" fmla="*/ 125 h 129"/>
                <a:gd name="T10" fmla="*/ 51 w 51"/>
                <a:gd name="T11" fmla="*/ 118 h 129"/>
                <a:gd name="T12" fmla="*/ 50 w 51"/>
                <a:gd name="T13" fmla="*/ 107 h 129"/>
                <a:gd name="T14" fmla="*/ 48 w 51"/>
                <a:gd name="T15" fmla="*/ 97 h 129"/>
                <a:gd name="T16" fmla="*/ 47 w 51"/>
                <a:gd name="T17" fmla="*/ 89 h 129"/>
                <a:gd name="T18" fmla="*/ 46 w 51"/>
                <a:gd name="T19" fmla="*/ 82 h 129"/>
                <a:gd name="T20" fmla="*/ 43 w 51"/>
                <a:gd name="T21" fmla="*/ 70 h 129"/>
                <a:gd name="T22" fmla="*/ 39 w 51"/>
                <a:gd name="T23" fmla="*/ 59 h 129"/>
                <a:gd name="T24" fmla="*/ 36 w 51"/>
                <a:gd name="T25" fmla="*/ 47 h 129"/>
                <a:gd name="T26" fmla="*/ 33 w 51"/>
                <a:gd name="T27" fmla="*/ 40 h 129"/>
                <a:gd name="T28" fmla="*/ 31 w 51"/>
                <a:gd name="T29" fmla="*/ 34 h 129"/>
                <a:gd name="T30" fmla="*/ 25 w 51"/>
                <a:gd name="T31" fmla="*/ 24 h 129"/>
                <a:gd name="T32" fmla="*/ 23 w 51"/>
                <a:gd name="T33" fmla="*/ 18 h 129"/>
                <a:gd name="T34" fmla="*/ 15 w 51"/>
                <a:gd name="T35" fmla="*/ 4 h 129"/>
                <a:gd name="T36" fmla="*/ 9 w 51"/>
                <a:gd name="T37" fmla="*/ 0 h 129"/>
                <a:gd name="T38" fmla="*/ 3 w 51"/>
                <a:gd name="T39" fmla="*/ 3 h 129"/>
                <a:gd name="T40" fmla="*/ 0 w 51"/>
                <a:gd name="T41" fmla="*/ 7 h 129"/>
                <a:gd name="T42" fmla="*/ 1 w 51"/>
                <a:gd name="T43" fmla="*/ 12 h 129"/>
                <a:gd name="T44" fmla="*/ 7 w 51"/>
                <a:gd name="T45" fmla="*/ 20 h 129"/>
                <a:gd name="T46" fmla="*/ 8 w 51"/>
                <a:gd name="T47" fmla="*/ 26 h 129"/>
                <a:gd name="T48" fmla="*/ 12 w 51"/>
                <a:gd name="T49" fmla="*/ 34 h 129"/>
                <a:gd name="T50" fmla="*/ 15 w 51"/>
                <a:gd name="T51" fmla="*/ 39 h 129"/>
                <a:gd name="T52" fmla="*/ 17 w 51"/>
                <a:gd name="T53" fmla="*/ 46 h 129"/>
                <a:gd name="T54" fmla="*/ 20 w 51"/>
                <a:gd name="T55" fmla="*/ 52 h 129"/>
                <a:gd name="T56" fmla="*/ 23 w 51"/>
                <a:gd name="T57" fmla="*/ 62 h 129"/>
                <a:gd name="T58" fmla="*/ 27 w 51"/>
                <a:gd name="T59" fmla="*/ 73 h 129"/>
                <a:gd name="T60" fmla="*/ 29 w 51"/>
                <a:gd name="T61" fmla="*/ 85 h 129"/>
                <a:gd name="T62" fmla="*/ 31 w 51"/>
                <a:gd name="T63" fmla="*/ 91 h 129"/>
                <a:gd name="T64" fmla="*/ 32 w 51"/>
                <a:gd name="T65" fmla="*/ 99 h 129"/>
                <a:gd name="T66" fmla="*/ 33 w 51"/>
                <a:gd name="T67" fmla="*/ 110 h 129"/>
                <a:gd name="T68" fmla="*/ 35 w 51"/>
                <a:gd name="T69" fmla="*/ 123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129"/>
                <a:gd name="T107" fmla="*/ 51 w 51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129">
                  <a:moveTo>
                    <a:pt x="35" y="121"/>
                  </a:moveTo>
                  <a:lnTo>
                    <a:pt x="35" y="123"/>
                  </a:lnTo>
                  <a:lnTo>
                    <a:pt x="36" y="125"/>
                  </a:lnTo>
                  <a:lnTo>
                    <a:pt x="38" y="127"/>
                  </a:lnTo>
                  <a:lnTo>
                    <a:pt x="39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7" y="127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51" y="122"/>
                  </a:lnTo>
                  <a:lnTo>
                    <a:pt x="51" y="118"/>
                  </a:lnTo>
                  <a:lnTo>
                    <a:pt x="50" y="115"/>
                  </a:lnTo>
                  <a:lnTo>
                    <a:pt x="50" y="107"/>
                  </a:lnTo>
                  <a:lnTo>
                    <a:pt x="48" y="103"/>
                  </a:lnTo>
                  <a:lnTo>
                    <a:pt x="48" y="97"/>
                  </a:lnTo>
                  <a:lnTo>
                    <a:pt x="47" y="93"/>
                  </a:lnTo>
                  <a:lnTo>
                    <a:pt x="47" y="89"/>
                  </a:lnTo>
                  <a:lnTo>
                    <a:pt x="46" y="85"/>
                  </a:lnTo>
                  <a:lnTo>
                    <a:pt x="46" y="82"/>
                  </a:lnTo>
                  <a:lnTo>
                    <a:pt x="43" y="74"/>
                  </a:lnTo>
                  <a:lnTo>
                    <a:pt x="43" y="70"/>
                  </a:lnTo>
                  <a:lnTo>
                    <a:pt x="42" y="66"/>
                  </a:lnTo>
                  <a:lnTo>
                    <a:pt x="39" y="59"/>
                  </a:lnTo>
                  <a:lnTo>
                    <a:pt x="39" y="56"/>
                  </a:lnTo>
                  <a:lnTo>
                    <a:pt x="36" y="47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2" y="38"/>
                  </a:lnTo>
                  <a:lnTo>
                    <a:pt x="31" y="34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4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50"/>
                  </a:lnTo>
                  <a:lnTo>
                    <a:pt x="20" y="52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5" y="71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31" y="91"/>
                  </a:lnTo>
                  <a:lnTo>
                    <a:pt x="31" y="95"/>
                  </a:lnTo>
                  <a:lnTo>
                    <a:pt x="32" y="99"/>
                  </a:lnTo>
                  <a:lnTo>
                    <a:pt x="32" y="106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5" y="123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7"/>
            <p:cNvSpPr>
              <a:spLocks/>
            </p:cNvSpPr>
            <p:nvPr/>
          </p:nvSpPr>
          <p:spPr bwMode="auto">
            <a:xfrm>
              <a:off x="4070" y="1243"/>
              <a:ext cx="280" cy="123"/>
            </a:xfrm>
            <a:custGeom>
              <a:avLst/>
              <a:gdLst>
                <a:gd name="T0" fmla="*/ 266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8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8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25 w 280"/>
                <a:gd name="T21" fmla="*/ 62 h 123"/>
                <a:gd name="T22" fmla="*/ 217 w 280"/>
                <a:gd name="T23" fmla="*/ 58 h 123"/>
                <a:gd name="T24" fmla="*/ 210 w 280"/>
                <a:gd name="T25" fmla="*/ 53 h 123"/>
                <a:gd name="T26" fmla="*/ 168 w 280"/>
                <a:gd name="T27" fmla="*/ 32 h 123"/>
                <a:gd name="T28" fmla="*/ 160 w 280"/>
                <a:gd name="T29" fmla="*/ 29 h 123"/>
                <a:gd name="T30" fmla="*/ 152 w 280"/>
                <a:gd name="T31" fmla="*/ 25 h 123"/>
                <a:gd name="T32" fmla="*/ 143 w 280"/>
                <a:gd name="T33" fmla="*/ 22 h 123"/>
                <a:gd name="T34" fmla="*/ 134 w 280"/>
                <a:gd name="T35" fmla="*/ 18 h 123"/>
                <a:gd name="T36" fmla="*/ 126 w 280"/>
                <a:gd name="T37" fmla="*/ 16 h 123"/>
                <a:gd name="T38" fmla="*/ 115 w 280"/>
                <a:gd name="T39" fmla="*/ 13 h 123"/>
                <a:gd name="T40" fmla="*/ 106 w 280"/>
                <a:gd name="T41" fmla="*/ 12 h 123"/>
                <a:gd name="T42" fmla="*/ 96 w 280"/>
                <a:gd name="T43" fmla="*/ 9 h 123"/>
                <a:gd name="T44" fmla="*/ 87 w 280"/>
                <a:gd name="T45" fmla="*/ 8 h 123"/>
                <a:gd name="T46" fmla="*/ 77 w 280"/>
                <a:gd name="T47" fmla="*/ 5 h 123"/>
                <a:gd name="T48" fmla="*/ 59 w 280"/>
                <a:gd name="T49" fmla="*/ 2 h 123"/>
                <a:gd name="T50" fmla="*/ 47 w 280"/>
                <a:gd name="T51" fmla="*/ 1 h 123"/>
                <a:gd name="T52" fmla="*/ 37 w 280"/>
                <a:gd name="T53" fmla="*/ 1 h 123"/>
                <a:gd name="T54" fmla="*/ 28 w 280"/>
                <a:gd name="T55" fmla="*/ 0 h 123"/>
                <a:gd name="T56" fmla="*/ 6 w 280"/>
                <a:gd name="T57" fmla="*/ 0 h 123"/>
                <a:gd name="T58" fmla="*/ 4 w 280"/>
                <a:gd name="T59" fmla="*/ 1 h 123"/>
                <a:gd name="T60" fmla="*/ 1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1 w 280"/>
                <a:gd name="T67" fmla="*/ 12 h 123"/>
                <a:gd name="T68" fmla="*/ 4 w 280"/>
                <a:gd name="T69" fmla="*/ 14 h 123"/>
                <a:gd name="T70" fmla="*/ 5 w 280"/>
                <a:gd name="T71" fmla="*/ 16 h 123"/>
                <a:gd name="T72" fmla="*/ 8 w 280"/>
                <a:gd name="T73" fmla="*/ 16 h 123"/>
                <a:gd name="T74" fmla="*/ 28 w 280"/>
                <a:gd name="T75" fmla="*/ 16 h 123"/>
                <a:gd name="T76" fmla="*/ 37 w 280"/>
                <a:gd name="T77" fmla="*/ 17 h 123"/>
                <a:gd name="T78" fmla="*/ 47 w 280"/>
                <a:gd name="T79" fmla="*/ 17 h 123"/>
                <a:gd name="T80" fmla="*/ 56 w 280"/>
                <a:gd name="T81" fmla="*/ 18 h 123"/>
                <a:gd name="T82" fmla="*/ 75 w 280"/>
                <a:gd name="T83" fmla="*/ 21 h 123"/>
                <a:gd name="T84" fmla="*/ 84 w 280"/>
                <a:gd name="T85" fmla="*/ 24 h 123"/>
                <a:gd name="T86" fmla="*/ 93 w 280"/>
                <a:gd name="T87" fmla="*/ 25 h 123"/>
                <a:gd name="T88" fmla="*/ 103 w 280"/>
                <a:gd name="T89" fmla="*/ 28 h 123"/>
                <a:gd name="T90" fmla="*/ 112 w 280"/>
                <a:gd name="T91" fmla="*/ 29 h 123"/>
                <a:gd name="T92" fmla="*/ 120 w 280"/>
                <a:gd name="T93" fmla="*/ 32 h 123"/>
                <a:gd name="T94" fmla="*/ 128 w 280"/>
                <a:gd name="T95" fmla="*/ 34 h 123"/>
                <a:gd name="T96" fmla="*/ 138 w 280"/>
                <a:gd name="T97" fmla="*/ 38 h 123"/>
                <a:gd name="T98" fmla="*/ 147 w 280"/>
                <a:gd name="T99" fmla="*/ 41 h 123"/>
                <a:gd name="T100" fmla="*/ 155 w 280"/>
                <a:gd name="T101" fmla="*/ 45 h 123"/>
                <a:gd name="T102" fmla="*/ 163 w 280"/>
                <a:gd name="T103" fmla="*/ 48 h 123"/>
                <a:gd name="T104" fmla="*/ 202 w 280"/>
                <a:gd name="T105" fmla="*/ 67 h 123"/>
                <a:gd name="T106" fmla="*/ 209 w 280"/>
                <a:gd name="T107" fmla="*/ 72 h 123"/>
                <a:gd name="T108" fmla="*/ 217 w 280"/>
                <a:gd name="T109" fmla="*/ 76 h 123"/>
                <a:gd name="T110" fmla="*/ 242 w 280"/>
                <a:gd name="T111" fmla="*/ 96 h 123"/>
                <a:gd name="T112" fmla="*/ 266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6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8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25" y="62"/>
                  </a:lnTo>
                  <a:lnTo>
                    <a:pt x="217" y="58"/>
                  </a:lnTo>
                  <a:lnTo>
                    <a:pt x="210" y="53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3" y="22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15" y="13"/>
                  </a:lnTo>
                  <a:lnTo>
                    <a:pt x="106" y="12"/>
                  </a:lnTo>
                  <a:lnTo>
                    <a:pt x="96" y="9"/>
                  </a:lnTo>
                  <a:lnTo>
                    <a:pt x="87" y="8"/>
                  </a:lnTo>
                  <a:lnTo>
                    <a:pt x="77" y="5"/>
                  </a:lnTo>
                  <a:lnTo>
                    <a:pt x="59" y="2"/>
                  </a:lnTo>
                  <a:lnTo>
                    <a:pt x="47" y="1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28" y="16"/>
                  </a:lnTo>
                  <a:lnTo>
                    <a:pt x="37" y="17"/>
                  </a:lnTo>
                  <a:lnTo>
                    <a:pt x="47" y="17"/>
                  </a:lnTo>
                  <a:lnTo>
                    <a:pt x="56" y="18"/>
                  </a:lnTo>
                  <a:lnTo>
                    <a:pt x="75" y="21"/>
                  </a:lnTo>
                  <a:lnTo>
                    <a:pt x="84" y="24"/>
                  </a:lnTo>
                  <a:lnTo>
                    <a:pt x="93" y="25"/>
                  </a:lnTo>
                  <a:lnTo>
                    <a:pt x="103" y="28"/>
                  </a:lnTo>
                  <a:lnTo>
                    <a:pt x="112" y="29"/>
                  </a:lnTo>
                  <a:lnTo>
                    <a:pt x="120" y="32"/>
                  </a:lnTo>
                  <a:lnTo>
                    <a:pt x="128" y="34"/>
                  </a:lnTo>
                  <a:lnTo>
                    <a:pt x="138" y="38"/>
                  </a:lnTo>
                  <a:lnTo>
                    <a:pt x="147" y="41"/>
                  </a:lnTo>
                  <a:lnTo>
                    <a:pt x="155" y="45"/>
                  </a:lnTo>
                  <a:lnTo>
                    <a:pt x="163" y="48"/>
                  </a:lnTo>
                  <a:lnTo>
                    <a:pt x="202" y="67"/>
                  </a:lnTo>
                  <a:lnTo>
                    <a:pt x="209" y="72"/>
                  </a:lnTo>
                  <a:lnTo>
                    <a:pt x="217" y="76"/>
                  </a:lnTo>
                  <a:lnTo>
                    <a:pt x="242" y="96"/>
                  </a:lnTo>
                  <a:lnTo>
                    <a:pt x="266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8"/>
            <p:cNvSpPr>
              <a:spLocks/>
            </p:cNvSpPr>
            <p:nvPr/>
          </p:nvSpPr>
          <p:spPr bwMode="auto">
            <a:xfrm>
              <a:off x="4071" y="135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1 w 52"/>
                <a:gd name="T3" fmla="*/ 3 h 129"/>
                <a:gd name="T4" fmla="*/ 47 w 52"/>
                <a:gd name="T5" fmla="*/ 0 h 129"/>
                <a:gd name="T6" fmla="*/ 40 w 52"/>
                <a:gd name="T7" fmla="*/ 1 h 129"/>
                <a:gd name="T8" fmla="*/ 38 w 52"/>
                <a:gd name="T9" fmla="*/ 4 h 129"/>
                <a:gd name="T10" fmla="*/ 36 w 52"/>
                <a:gd name="T11" fmla="*/ 8 h 129"/>
                <a:gd name="T12" fmla="*/ 35 w 52"/>
                <a:gd name="T13" fmla="*/ 9 h 129"/>
                <a:gd name="T14" fmla="*/ 34 w 52"/>
                <a:gd name="T15" fmla="*/ 21 h 129"/>
                <a:gd name="T16" fmla="*/ 32 w 52"/>
                <a:gd name="T17" fmla="*/ 32 h 129"/>
                <a:gd name="T18" fmla="*/ 31 w 52"/>
                <a:gd name="T19" fmla="*/ 39 h 129"/>
                <a:gd name="T20" fmla="*/ 29 w 52"/>
                <a:gd name="T21" fmla="*/ 47 h 129"/>
                <a:gd name="T22" fmla="*/ 27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1 w 52"/>
                <a:gd name="T33" fmla="*/ 95 h 129"/>
                <a:gd name="T34" fmla="*/ 7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5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6 h 129"/>
                <a:gd name="T56" fmla="*/ 34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3 w 52"/>
                <a:gd name="T63" fmla="*/ 60 h 129"/>
                <a:gd name="T64" fmla="*/ 44 w 52"/>
                <a:gd name="T65" fmla="*/ 55 h 129"/>
                <a:gd name="T66" fmla="*/ 46 w 52"/>
                <a:gd name="T67" fmla="*/ 46 h 129"/>
                <a:gd name="T68" fmla="*/ 48 w 52"/>
                <a:gd name="T69" fmla="*/ 39 h 129"/>
                <a:gd name="T70" fmla="*/ 50 w 52"/>
                <a:gd name="T71" fmla="*/ 31 h 129"/>
                <a:gd name="T72" fmla="*/ 51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4" y="21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1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7" y="54"/>
                  </a:lnTo>
                  <a:lnTo>
                    <a:pt x="27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9" y="78"/>
                  </a:lnTo>
                  <a:lnTo>
                    <a:pt x="17" y="80"/>
                  </a:lnTo>
                  <a:lnTo>
                    <a:pt x="15" y="88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1" y="95"/>
                  </a:lnTo>
                  <a:lnTo>
                    <a:pt x="8" y="100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5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4" y="106"/>
                  </a:lnTo>
                  <a:lnTo>
                    <a:pt x="27" y="102"/>
                  </a:lnTo>
                  <a:lnTo>
                    <a:pt x="29" y="96"/>
                  </a:lnTo>
                  <a:lnTo>
                    <a:pt x="31" y="94"/>
                  </a:lnTo>
                  <a:lnTo>
                    <a:pt x="34" y="86"/>
                  </a:lnTo>
                  <a:lnTo>
                    <a:pt x="35" y="83"/>
                  </a:lnTo>
                  <a:lnTo>
                    <a:pt x="36" y="79"/>
                  </a:lnTo>
                  <a:lnTo>
                    <a:pt x="38" y="76"/>
                  </a:lnTo>
                  <a:lnTo>
                    <a:pt x="40" y="68"/>
                  </a:lnTo>
                  <a:lnTo>
                    <a:pt x="42" y="66"/>
                  </a:lnTo>
                  <a:lnTo>
                    <a:pt x="43" y="60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0"/>
                  </a:lnTo>
                  <a:lnTo>
                    <a:pt x="46" y="46"/>
                  </a:lnTo>
                  <a:lnTo>
                    <a:pt x="47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50" y="31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51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9"/>
            <p:cNvSpPr>
              <a:spLocks/>
            </p:cNvSpPr>
            <p:nvPr/>
          </p:nvSpPr>
          <p:spPr bwMode="auto">
            <a:xfrm>
              <a:off x="4076" y="1363"/>
              <a:ext cx="280" cy="122"/>
            </a:xfrm>
            <a:custGeom>
              <a:avLst/>
              <a:gdLst>
                <a:gd name="T0" fmla="*/ 279 w 280"/>
                <a:gd name="T1" fmla="*/ 12 h 122"/>
                <a:gd name="T2" fmla="*/ 280 w 280"/>
                <a:gd name="T3" fmla="*/ 5 h 122"/>
                <a:gd name="T4" fmla="*/ 276 w 280"/>
                <a:gd name="T5" fmla="*/ 1 h 122"/>
                <a:gd name="T6" fmla="*/ 270 w 280"/>
                <a:gd name="T7" fmla="*/ 0 h 122"/>
                <a:gd name="T8" fmla="*/ 267 w 280"/>
                <a:gd name="T9" fmla="*/ 1 h 122"/>
                <a:gd name="T10" fmla="*/ 243 w 280"/>
                <a:gd name="T11" fmla="*/ 26 h 122"/>
                <a:gd name="T12" fmla="*/ 224 w 280"/>
                <a:gd name="T13" fmla="*/ 39 h 122"/>
                <a:gd name="T14" fmla="*/ 209 w 280"/>
                <a:gd name="T15" fmla="*/ 48 h 122"/>
                <a:gd name="T16" fmla="*/ 195 w 280"/>
                <a:gd name="T17" fmla="*/ 58 h 122"/>
                <a:gd name="T18" fmla="*/ 161 w 280"/>
                <a:gd name="T19" fmla="*/ 74 h 122"/>
                <a:gd name="T20" fmla="*/ 146 w 280"/>
                <a:gd name="T21" fmla="*/ 79 h 122"/>
                <a:gd name="T22" fmla="*/ 129 w 280"/>
                <a:gd name="T23" fmla="*/ 86 h 122"/>
                <a:gd name="T24" fmla="*/ 102 w 280"/>
                <a:gd name="T25" fmla="*/ 92 h 122"/>
                <a:gd name="T26" fmla="*/ 83 w 280"/>
                <a:gd name="T27" fmla="*/ 96 h 122"/>
                <a:gd name="T28" fmla="*/ 47 w 280"/>
                <a:gd name="T29" fmla="*/ 103 h 122"/>
                <a:gd name="T30" fmla="*/ 27 w 280"/>
                <a:gd name="T31" fmla="*/ 105 h 122"/>
                <a:gd name="T32" fmla="*/ 7 w 280"/>
                <a:gd name="T33" fmla="*/ 106 h 122"/>
                <a:gd name="T34" fmla="*/ 6 w 280"/>
                <a:gd name="T35" fmla="*/ 106 h 122"/>
                <a:gd name="T36" fmla="*/ 2 w 280"/>
                <a:gd name="T37" fmla="*/ 110 h 122"/>
                <a:gd name="T38" fmla="*/ 0 w 280"/>
                <a:gd name="T39" fmla="*/ 117 h 122"/>
                <a:gd name="T40" fmla="*/ 4 w 280"/>
                <a:gd name="T41" fmla="*/ 121 h 122"/>
                <a:gd name="T42" fmla="*/ 8 w 280"/>
                <a:gd name="T43" fmla="*/ 122 h 122"/>
                <a:gd name="T44" fmla="*/ 18 w 280"/>
                <a:gd name="T45" fmla="*/ 121 h 122"/>
                <a:gd name="T46" fmla="*/ 38 w 280"/>
                <a:gd name="T47" fmla="*/ 119 h 122"/>
                <a:gd name="T48" fmla="*/ 77 w 280"/>
                <a:gd name="T49" fmla="*/ 115 h 122"/>
                <a:gd name="T50" fmla="*/ 95 w 280"/>
                <a:gd name="T51" fmla="*/ 111 h 122"/>
                <a:gd name="T52" fmla="*/ 114 w 280"/>
                <a:gd name="T53" fmla="*/ 107 h 122"/>
                <a:gd name="T54" fmla="*/ 142 w 280"/>
                <a:gd name="T55" fmla="*/ 98 h 122"/>
                <a:gd name="T56" fmla="*/ 160 w 280"/>
                <a:gd name="T57" fmla="*/ 92 h 122"/>
                <a:gd name="T58" fmla="*/ 179 w 280"/>
                <a:gd name="T59" fmla="*/ 83 h 122"/>
                <a:gd name="T60" fmla="*/ 209 w 280"/>
                <a:gd name="T61" fmla="*/ 67 h 122"/>
                <a:gd name="T62" fmla="*/ 224 w 280"/>
                <a:gd name="T63" fmla="*/ 58 h 122"/>
                <a:gd name="T64" fmla="*/ 239 w 280"/>
                <a:gd name="T65" fmla="*/ 48 h 122"/>
                <a:gd name="T66" fmla="*/ 271 w 280"/>
                <a:gd name="T67" fmla="*/ 19 h 122"/>
                <a:gd name="T68" fmla="*/ 278 w 280"/>
                <a:gd name="T69" fmla="*/ 13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"/>
                <a:gd name="T106" fmla="*/ 0 h 122"/>
                <a:gd name="T107" fmla="*/ 280 w 280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" h="122">
                  <a:moveTo>
                    <a:pt x="278" y="13"/>
                  </a:moveTo>
                  <a:lnTo>
                    <a:pt x="279" y="12"/>
                  </a:lnTo>
                  <a:lnTo>
                    <a:pt x="280" y="9"/>
                  </a:lnTo>
                  <a:lnTo>
                    <a:pt x="280" y="5"/>
                  </a:lnTo>
                  <a:lnTo>
                    <a:pt x="278" y="3"/>
                  </a:lnTo>
                  <a:lnTo>
                    <a:pt x="276" y="1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7" y="3"/>
                  </a:lnTo>
                  <a:lnTo>
                    <a:pt x="267" y="1"/>
                  </a:lnTo>
                  <a:lnTo>
                    <a:pt x="260" y="8"/>
                  </a:lnTo>
                  <a:lnTo>
                    <a:pt x="243" y="26"/>
                  </a:lnTo>
                  <a:lnTo>
                    <a:pt x="231" y="35"/>
                  </a:lnTo>
                  <a:lnTo>
                    <a:pt x="224" y="39"/>
                  </a:lnTo>
                  <a:lnTo>
                    <a:pt x="216" y="44"/>
                  </a:lnTo>
                  <a:lnTo>
                    <a:pt x="209" y="48"/>
                  </a:lnTo>
                  <a:lnTo>
                    <a:pt x="201" y="54"/>
                  </a:lnTo>
                  <a:lnTo>
                    <a:pt x="195" y="58"/>
                  </a:lnTo>
                  <a:lnTo>
                    <a:pt x="170" y="70"/>
                  </a:lnTo>
                  <a:lnTo>
                    <a:pt x="161" y="7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7" y="82"/>
                  </a:lnTo>
                  <a:lnTo>
                    <a:pt x="129" y="86"/>
                  </a:lnTo>
                  <a:lnTo>
                    <a:pt x="112" y="91"/>
                  </a:lnTo>
                  <a:lnTo>
                    <a:pt x="102" y="92"/>
                  </a:lnTo>
                  <a:lnTo>
                    <a:pt x="93" y="95"/>
                  </a:lnTo>
                  <a:lnTo>
                    <a:pt x="83" y="96"/>
                  </a:lnTo>
                  <a:lnTo>
                    <a:pt x="74" y="99"/>
                  </a:lnTo>
                  <a:lnTo>
                    <a:pt x="47" y="103"/>
                  </a:lnTo>
                  <a:lnTo>
                    <a:pt x="38" y="103"/>
                  </a:lnTo>
                  <a:lnTo>
                    <a:pt x="27" y="105"/>
                  </a:lnTo>
                  <a:lnTo>
                    <a:pt x="18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3" y="109"/>
                  </a:lnTo>
                  <a:lnTo>
                    <a:pt x="2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8" y="121"/>
                  </a:lnTo>
                  <a:lnTo>
                    <a:pt x="27" y="121"/>
                  </a:lnTo>
                  <a:lnTo>
                    <a:pt x="38" y="119"/>
                  </a:lnTo>
                  <a:lnTo>
                    <a:pt x="47" y="119"/>
                  </a:lnTo>
                  <a:lnTo>
                    <a:pt x="77" y="115"/>
                  </a:lnTo>
                  <a:lnTo>
                    <a:pt x="86" y="113"/>
                  </a:lnTo>
                  <a:lnTo>
                    <a:pt x="95" y="111"/>
                  </a:lnTo>
                  <a:lnTo>
                    <a:pt x="105" y="109"/>
                  </a:lnTo>
                  <a:lnTo>
                    <a:pt x="114" y="107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2" y="95"/>
                  </a:lnTo>
                  <a:lnTo>
                    <a:pt x="160" y="92"/>
                  </a:lnTo>
                  <a:lnTo>
                    <a:pt x="169" y="87"/>
                  </a:lnTo>
                  <a:lnTo>
                    <a:pt x="179" y="83"/>
                  </a:lnTo>
                  <a:lnTo>
                    <a:pt x="203" y="71"/>
                  </a:lnTo>
                  <a:lnTo>
                    <a:pt x="209" y="67"/>
                  </a:lnTo>
                  <a:lnTo>
                    <a:pt x="217" y="62"/>
                  </a:lnTo>
                  <a:lnTo>
                    <a:pt x="224" y="58"/>
                  </a:lnTo>
                  <a:lnTo>
                    <a:pt x="232" y="52"/>
                  </a:lnTo>
                  <a:lnTo>
                    <a:pt x="239" y="48"/>
                  </a:lnTo>
                  <a:lnTo>
                    <a:pt x="254" y="36"/>
                  </a:lnTo>
                  <a:lnTo>
                    <a:pt x="271" y="19"/>
                  </a:lnTo>
                  <a:lnTo>
                    <a:pt x="278" y="15"/>
                  </a:lnTo>
                  <a:lnTo>
                    <a:pt x="27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10"/>
            <p:cNvSpPr>
              <a:spLocks/>
            </p:cNvSpPr>
            <p:nvPr/>
          </p:nvSpPr>
          <p:spPr bwMode="auto">
            <a:xfrm>
              <a:off x="3897" y="3232"/>
              <a:ext cx="268" cy="142"/>
            </a:xfrm>
            <a:custGeom>
              <a:avLst/>
              <a:gdLst>
                <a:gd name="T0" fmla="*/ 12 w 268"/>
                <a:gd name="T1" fmla="*/ 2 h 142"/>
                <a:gd name="T2" fmla="*/ 9 w 268"/>
                <a:gd name="T3" fmla="*/ 0 h 142"/>
                <a:gd name="T4" fmla="*/ 5 w 268"/>
                <a:gd name="T5" fmla="*/ 0 h 142"/>
                <a:gd name="T6" fmla="*/ 3 w 268"/>
                <a:gd name="T7" fmla="*/ 3 h 142"/>
                <a:gd name="T8" fmla="*/ 1 w 268"/>
                <a:gd name="T9" fmla="*/ 5 h 142"/>
                <a:gd name="T10" fmla="*/ 0 w 268"/>
                <a:gd name="T11" fmla="*/ 7 h 142"/>
                <a:gd name="T12" fmla="*/ 0 w 268"/>
                <a:gd name="T13" fmla="*/ 11 h 142"/>
                <a:gd name="T14" fmla="*/ 3 w 268"/>
                <a:gd name="T15" fmla="*/ 14 h 142"/>
                <a:gd name="T16" fmla="*/ 4 w 268"/>
                <a:gd name="T17" fmla="*/ 15 h 142"/>
                <a:gd name="T18" fmla="*/ 256 w 268"/>
                <a:gd name="T19" fmla="*/ 141 h 142"/>
                <a:gd name="T20" fmla="*/ 258 w 268"/>
                <a:gd name="T21" fmla="*/ 142 h 142"/>
                <a:gd name="T22" fmla="*/ 262 w 268"/>
                <a:gd name="T23" fmla="*/ 142 h 142"/>
                <a:gd name="T24" fmla="*/ 265 w 268"/>
                <a:gd name="T25" fmla="*/ 140 h 142"/>
                <a:gd name="T26" fmla="*/ 266 w 268"/>
                <a:gd name="T27" fmla="*/ 138 h 142"/>
                <a:gd name="T28" fmla="*/ 268 w 268"/>
                <a:gd name="T29" fmla="*/ 136 h 142"/>
                <a:gd name="T30" fmla="*/ 268 w 268"/>
                <a:gd name="T31" fmla="*/ 132 h 142"/>
                <a:gd name="T32" fmla="*/ 265 w 268"/>
                <a:gd name="T33" fmla="*/ 129 h 142"/>
                <a:gd name="T34" fmla="*/ 264 w 268"/>
                <a:gd name="T35" fmla="*/ 128 h 142"/>
                <a:gd name="T36" fmla="*/ 12 w 268"/>
                <a:gd name="T37" fmla="*/ 2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12" y="2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256" y="141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5" y="140"/>
                  </a:lnTo>
                  <a:lnTo>
                    <a:pt x="266" y="138"/>
                  </a:lnTo>
                  <a:lnTo>
                    <a:pt x="268" y="136"/>
                  </a:lnTo>
                  <a:lnTo>
                    <a:pt x="268" y="132"/>
                  </a:lnTo>
                  <a:lnTo>
                    <a:pt x="265" y="129"/>
                  </a:lnTo>
                  <a:lnTo>
                    <a:pt x="264" y="12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11"/>
            <p:cNvSpPr>
              <a:spLocks/>
            </p:cNvSpPr>
            <p:nvPr/>
          </p:nvSpPr>
          <p:spPr bwMode="auto">
            <a:xfrm>
              <a:off x="3897" y="3358"/>
              <a:ext cx="268" cy="142"/>
            </a:xfrm>
            <a:custGeom>
              <a:avLst/>
              <a:gdLst>
                <a:gd name="T0" fmla="*/ 264 w 268"/>
                <a:gd name="T1" fmla="*/ 15 h 142"/>
                <a:gd name="T2" fmla="*/ 266 w 268"/>
                <a:gd name="T3" fmla="*/ 12 h 142"/>
                <a:gd name="T4" fmla="*/ 268 w 268"/>
                <a:gd name="T5" fmla="*/ 11 h 142"/>
                <a:gd name="T6" fmla="*/ 268 w 268"/>
                <a:gd name="T7" fmla="*/ 7 h 142"/>
                <a:gd name="T8" fmla="*/ 266 w 268"/>
                <a:gd name="T9" fmla="*/ 4 h 142"/>
                <a:gd name="T10" fmla="*/ 264 w 268"/>
                <a:gd name="T11" fmla="*/ 2 h 142"/>
                <a:gd name="T12" fmla="*/ 262 w 268"/>
                <a:gd name="T13" fmla="*/ 0 h 142"/>
                <a:gd name="T14" fmla="*/ 258 w 268"/>
                <a:gd name="T15" fmla="*/ 0 h 142"/>
                <a:gd name="T16" fmla="*/ 256 w 268"/>
                <a:gd name="T17" fmla="*/ 2 h 142"/>
                <a:gd name="T18" fmla="*/ 4 w 268"/>
                <a:gd name="T19" fmla="*/ 128 h 142"/>
                <a:gd name="T20" fmla="*/ 1 w 268"/>
                <a:gd name="T21" fmla="*/ 130 h 142"/>
                <a:gd name="T22" fmla="*/ 0 w 268"/>
                <a:gd name="T23" fmla="*/ 132 h 142"/>
                <a:gd name="T24" fmla="*/ 0 w 268"/>
                <a:gd name="T25" fmla="*/ 136 h 142"/>
                <a:gd name="T26" fmla="*/ 1 w 268"/>
                <a:gd name="T27" fmla="*/ 138 h 142"/>
                <a:gd name="T28" fmla="*/ 4 w 268"/>
                <a:gd name="T29" fmla="*/ 141 h 142"/>
                <a:gd name="T30" fmla="*/ 5 w 268"/>
                <a:gd name="T31" fmla="*/ 142 h 142"/>
                <a:gd name="T32" fmla="*/ 9 w 268"/>
                <a:gd name="T33" fmla="*/ 142 h 142"/>
                <a:gd name="T34" fmla="*/ 12 w 268"/>
                <a:gd name="T35" fmla="*/ 141 h 142"/>
                <a:gd name="T36" fmla="*/ 264 w 268"/>
                <a:gd name="T37" fmla="*/ 15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264" y="15"/>
                  </a:moveTo>
                  <a:lnTo>
                    <a:pt x="266" y="12"/>
                  </a:lnTo>
                  <a:lnTo>
                    <a:pt x="268" y="11"/>
                  </a:lnTo>
                  <a:lnTo>
                    <a:pt x="268" y="7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6" y="2"/>
                  </a:lnTo>
                  <a:lnTo>
                    <a:pt x="4" y="128"/>
                  </a:lnTo>
                  <a:lnTo>
                    <a:pt x="1" y="130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1" y="138"/>
                  </a:lnTo>
                  <a:lnTo>
                    <a:pt x="4" y="141"/>
                  </a:lnTo>
                  <a:lnTo>
                    <a:pt x="5" y="142"/>
                  </a:lnTo>
                  <a:lnTo>
                    <a:pt x="9" y="142"/>
                  </a:lnTo>
                  <a:lnTo>
                    <a:pt x="12" y="141"/>
                  </a:lnTo>
                  <a:lnTo>
                    <a:pt x="26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12"/>
            <p:cNvSpPr>
              <a:spLocks/>
            </p:cNvSpPr>
            <p:nvPr/>
          </p:nvSpPr>
          <p:spPr bwMode="auto">
            <a:xfrm>
              <a:off x="3897" y="3232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6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6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9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6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6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13"/>
            <p:cNvSpPr>
              <a:spLocks/>
            </p:cNvSpPr>
            <p:nvPr/>
          </p:nvSpPr>
          <p:spPr bwMode="auto">
            <a:xfrm>
              <a:off x="4154" y="3328"/>
              <a:ext cx="70" cy="69"/>
            </a:xfrm>
            <a:custGeom>
              <a:avLst/>
              <a:gdLst>
                <a:gd name="T0" fmla="*/ 1 w 70"/>
                <a:gd name="T1" fmla="*/ 46 h 69"/>
                <a:gd name="T2" fmla="*/ 5 w 70"/>
                <a:gd name="T3" fmla="*/ 54 h 69"/>
                <a:gd name="T4" fmla="*/ 7 w 70"/>
                <a:gd name="T5" fmla="*/ 56 h 69"/>
                <a:gd name="T6" fmla="*/ 15 w 70"/>
                <a:gd name="T7" fmla="*/ 64 h 69"/>
                <a:gd name="T8" fmla="*/ 17 w 70"/>
                <a:gd name="T9" fmla="*/ 67 h 69"/>
                <a:gd name="T10" fmla="*/ 23 w 70"/>
                <a:gd name="T11" fmla="*/ 68 h 69"/>
                <a:gd name="T12" fmla="*/ 40 w 70"/>
                <a:gd name="T13" fmla="*/ 68 h 69"/>
                <a:gd name="T14" fmla="*/ 47 w 70"/>
                <a:gd name="T15" fmla="*/ 68 h 69"/>
                <a:gd name="T16" fmla="*/ 55 w 70"/>
                <a:gd name="T17" fmla="*/ 64 h 69"/>
                <a:gd name="T18" fmla="*/ 55 w 70"/>
                <a:gd name="T19" fmla="*/ 64 h 69"/>
                <a:gd name="T20" fmla="*/ 63 w 70"/>
                <a:gd name="T21" fmla="*/ 56 h 69"/>
                <a:gd name="T22" fmla="*/ 60 w 70"/>
                <a:gd name="T23" fmla="*/ 57 h 69"/>
                <a:gd name="T24" fmla="*/ 68 w 70"/>
                <a:gd name="T25" fmla="*/ 48 h 69"/>
                <a:gd name="T26" fmla="*/ 70 w 70"/>
                <a:gd name="T27" fmla="*/ 38 h 69"/>
                <a:gd name="T28" fmla="*/ 70 w 70"/>
                <a:gd name="T29" fmla="*/ 24 h 69"/>
                <a:gd name="T30" fmla="*/ 67 w 70"/>
                <a:gd name="T31" fmla="*/ 20 h 69"/>
                <a:gd name="T32" fmla="*/ 62 w 70"/>
                <a:gd name="T33" fmla="*/ 13 h 69"/>
                <a:gd name="T34" fmla="*/ 60 w 70"/>
                <a:gd name="T35" fmla="*/ 9 h 69"/>
                <a:gd name="T36" fmla="*/ 55 w 70"/>
                <a:gd name="T37" fmla="*/ 6 h 69"/>
                <a:gd name="T38" fmla="*/ 50 w 70"/>
                <a:gd name="T39" fmla="*/ 1 h 69"/>
                <a:gd name="T40" fmla="*/ 24 w 70"/>
                <a:gd name="T41" fmla="*/ 0 h 69"/>
                <a:gd name="T42" fmla="*/ 19 w 70"/>
                <a:gd name="T43" fmla="*/ 2 h 69"/>
                <a:gd name="T44" fmla="*/ 9 w 70"/>
                <a:gd name="T45" fmla="*/ 9 h 69"/>
                <a:gd name="T46" fmla="*/ 3 w 70"/>
                <a:gd name="T47" fmla="*/ 18 h 69"/>
                <a:gd name="T48" fmla="*/ 0 w 70"/>
                <a:gd name="T49" fmla="*/ 24 h 69"/>
                <a:gd name="T50" fmla="*/ 16 w 70"/>
                <a:gd name="T51" fmla="*/ 29 h 69"/>
                <a:gd name="T52" fmla="*/ 19 w 70"/>
                <a:gd name="T53" fmla="*/ 24 h 69"/>
                <a:gd name="T54" fmla="*/ 20 w 70"/>
                <a:gd name="T55" fmla="*/ 20 h 69"/>
                <a:gd name="T56" fmla="*/ 24 w 70"/>
                <a:gd name="T57" fmla="*/ 18 h 69"/>
                <a:gd name="T58" fmla="*/ 30 w 70"/>
                <a:gd name="T59" fmla="*/ 16 h 69"/>
                <a:gd name="T60" fmla="*/ 42 w 70"/>
                <a:gd name="T61" fmla="*/ 17 h 69"/>
                <a:gd name="T62" fmla="*/ 44 w 70"/>
                <a:gd name="T63" fmla="*/ 16 h 69"/>
                <a:gd name="T64" fmla="*/ 51 w 70"/>
                <a:gd name="T65" fmla="*/ 22 h 69"/>
                <a:gd name="T66" fmla="*/ 48 w 70"/>
                <a:gd name="T67" fmla="*/ 20 h 69"/>
                <a:gd name="T68" fmla="*/ 51 w 70"/>
                <a:gd name="T69" fmla="*/ 22 h 69"/>
                <a:gd name="T70" fmla="*/ 52 w 70"/>
                <a:gd name="T71" fmla="*/ 28 h 69"/>
                <a:gd name="T72" fmla="*/ 56 w 70"/>
                <a:gd name="T73" fmla="*/ 38 h 69"/>
                <a:gd name="T74" fmla="*/ 54 w 70"/>
                <a:gd name="T75" fmla="*/ 40 h 69"/>
                <a:gd name="T76" fmla="*/ 51 w 70"/>
                <a:gd name="T77" fmla="*/ 44 h 69"/>
                <a:gd name="T78" fmla="*/ 48 w 70"/>
                <a:gd name="T79" fmla="*/ 48 h 69"/>
                <a:gd name="T80" fmla="*/ 50 w 70"/>
                <a:gd name="T81" fmla="*/ 49 h 69"/>
                <a:gd name="T82" fmla="*/ 48 w 70"/>
                <a:gd name="T83" fmla="*/ 48 h 69"/>
                <a:gd name="T84" fmla="*/ 44 w 70"/>
                <a:gd name="T85" fmla="*/ 50 h 69"/>
                <a:gd name="T86" fmla="*/ 40 w 70"/>
                <a:gd name="T87" fmla="*/ 53 h 69"/>
                <a:gd name="T88" fmla="*/ 39 w 70"/>
                <a:gd name="T89" fmla="*/ 56 h 69"/>
                <a:gd name="T90" fmla="*/ 28 w 70"/>
                <a:gd name="T91" fmla="*/ 52 h 69"/>
                <a:gd name="T92" fmla="*/ 23 w 70"/>
                <a:gd name="T93" fmla="*/ 50 h 69"/>
                <a:gd name="T94" fmla="*/ 20 w 70"/>
                <a:gd name="T95" fmla="*/ 48 h 69"/>
                <a:gd name="T96" fmla="*/ 23 w 70"/>
                <a:gd name="T97" fmla="*/ 50 h 69"/>
                <a:gd name="T98" fmla="*/ 16 w 70"/>
                <a:gd name="T99" fmla="*/ 44 h 69"/>
                <a:gd name="T100" fmla="*/ 17 w 70"/>
                <a:gd name="T101" fmla="*/ 41 h 69"/>
                <a:gd name="T102" fmla="*/ 0 w 70"/>
                <a:gd name="T103" fmla="*/ 34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"/>
                <a:gd name="T157" fmla="*/ 0 h 69"/>
                <a:gd name="T158" fmla="*/ 70 w 70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" h="69">
                  <a:moveTo>
                    <a:pt x="0" y="3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3" y="50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7" y="56"/>
                  </a:lnTo>
                  <a:lnTo>
                    <a:pt x="9" y="60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3" y="61"/>
                  </a:lnTo>
                  <a:lnTo>
                    <a:pt x="11" y="60"/>
                  </a:lnTo>
                  <a:lnTo>
                    <a:pt x="17" y="67"/>
                  </a:lnTo>
                  <a:lnTo>
                    <a:pt x="20" y="67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31" y="69"/>
                  </a:lnTo>
                  <a:lnTo>
                    <a:pt x="40" y="68"/>
                  </a:lnTo>
                  <a:lnTo>
                    <a:pt x="39" y="69"/>
                  </a:lnTo>
                  <a:lnTo>
                    <a:pt x="46" y="69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7"/>
                  </a:lnTo>
                  <a:lnTo>
                    <a:pt x="55" y="6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5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70" y="30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7" y="17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0" y="9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8" y="20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51" y="24"/>
                  </a:lnTo>
                  <a:lnTo>
                    <a:pt x="55" y="26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4" y="29"/>
                  </a:lnTo>
                  <a:lnTo>
                    <a:pt x="54" y="33"/>
                  </a:lnTo>
                  <a:lnTo>
                    <a:pt x="56" y="38"/>
                  </a:lnTo>
                  <a:lnTo>
                    <a:pt x="58" y="29"/>
                  </a:lnTo>
                  <a:lnTo>
                    <a:pt x="54" y="33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4"/>
                  </a:lnTo>
                  <a:lnTo>
                    <a:pt x="54" y="44"/>
                  </a:lnTo>
                  <a:lnTo>
                    <a:pt x="55" y="41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50" y="49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4" y="53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30" y="57"/>
                  </a:lnTo>
                  <a:lnTo>
                    <a:pt x="39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7" y="54"/>
                  </a:lnTo>
                  <a:lnTo>
                    <a:pt x="24" y="50"/>
                  </a:lnTo>
                  <a:lnTo>
                    <a:pt x="20" y="48"/>
                  </a:lnTo>
                  <a:lnTo>
                    <a:pt x="19" y="46"/>
                  </a:lnTo>
                  <a:lnTo>
                    <a:pt x="20" y="49"/>
                  </a:lnTo>
                  <a:lnTo>
                    <a:pt x="23" y="50"/>
                  </a:lnTo>
                  <a:lnTo>
                    <a:pt x="20" y="48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6" y="40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14"/>
            <p:cNvSpPr>
              <a:spLocks/>
            </p:cNvSpPr>
            <p:nvPr/>
          </p:nvSpPr>
          <p:spPr bwMode="auto">
            <a:xfrm>
              <a:off x="4478" y="1194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6 w 426"/>
                <a:gd name="T3" fmla="*/ 0 h 565"/>
                <a:gd name="T4" fmla="*/ 3 w 426"/>
                <a:gd name="T5" fmla="*/ 3 h 565"/>
                <a:gd name="T6" fmla="*/ 0 w 426"/>
                <a:gd name="T7" fmla="*/ 6 h 565"/>
                <a:gd name="T8" fmla="*/ 0 w 426"/>
                <a:gd name="T9" fmla="*/ 560 h 565"/>
                <a:gd name="T10" fmla="*/ 3 w 426"/>
                <a:gd name="T11" fmla="*/ 563 h 565"/>
                <a:gd name="T12" fmla="*/ 6 w 426"/>
                <a:gd name="T13" fmla="*/ 565 h 565"/>
                <a:gd name="T14" fmla="*/ 421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6 h 565"/>
                <a:gd name="T22" fmla="*/ 423 w 426"/>
                <a:gd name="T23" fmla="*/ 3 h 565"/>
                <a:gd name="T24" fmla="*/ 421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560"/>
                  </a:lnTo>
                  <a:lnTo>
                    <a:pt x="3" y="563"/>
                  </a:lnTo>
                  <a:lnTo>
                    <a:pt x="6" y="565"/>
                  </a:lnTo>
                  <a:lnTo>
                    <a:pt x="421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6"/>
                  </a:lnTo>
                  <a:lnTo>
                    <a:pt x="423" y="3"/>
                  </a:lnTo>
                  <a:lnTo>
                    <a:pt x="421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Rectangle 15"/>
            <p:cNvSpPr>
              <a:spLocks noChangeArrowheads="1"/>
            </p:cNvSpPr>
            <p:nvPr/>
          </p:nvSpPr>
          <p:spPr bwMode="auto">
            <a:xfrm>
              <a:off x="4596" y="15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82" name="Rectangle 16"/>
            <p:cNvSpPr>
              <a:spLocks noChangeArrowheads="1"/>
            </p:cNvSpPr>
            <p:nvPr/>
          </p:nvSpPr>
          <p:spPr bwMode="auto">
            <a:xfrm>
              <a:off x="4520" y="12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83" name="Rectangle 17"/>
            <p:cNvSpPr>
              <a:spLocks noChangeArrowheads="1"/>
            </p:cNvSpPr>
            <p:nvPr/>
          </p:nvSpPr>
          <p:spPr bwMode="auto">
            <a:xfrm>
              <a:off x="4769" y="12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84" name="Rectangle 18"/>
            <p:cNvSpPr>
              <a:spLocks noChangeArrowheads="1"/>
            </p:cNvSpPr>
            <p:nvPr/>
          </p:nvSpPr>
          <p:spPr bwMode="auto">
            <a:xfrm>
              <a:off x="4769" y="15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85" name="Freeform 19"/>
            <p:cNvSpPr>
              <a:spLocks/>
            </p:cNvSpPr>
            <p:nvPr/>
          </p:nvSpPr>
          <p:spPr bwMode="auto">
            <a:xfrm>
              <a:off x="4478" y="1555"/>
              <a:ext cx="83" cy="75"/>
            </a:xfrm>
            <a:custGeom>
              <a:avLst/>
              <a:gdLst>
                <a:gd name="T0" fmla="*/ 14 w 83"/>
                <a:gd name="T1" fmla="*/ 1 h 75"/>
                <a:gd name="T2" fmla="*/ 12 w 83"/>
                <a:gd name="T3" fmla="*/ 1 h 75"/>
                <a:gd name="T4" fmla="*/ 10 w 83"/>
                <a:gd name="T5" fmla="*/ 0 h 75"/>
                <a:gd name="T6" fmla="*/ 6 w 83"/>
                <a:gd name="T7" fmla="*/ 0 h 75"/>
                <a:gd name="T8" fmla="*/ 4 w 83"/>
                <a:gd name="T9" fmla="*/ 1 h 75"/>
                <a:gd name="T10" fmla="*/ 2 w 83"/>
                <a:gd name="T11" fmla="*/ 2 h 75"/>
                <a:gd name="T12" fmla="*/ 2 w 83"/>
                <a:gd name="T13" fmla="*/ 4 h 75"/>
                <a:gd name="T14" fmla="*/ 0 w 83"/>
                <a:gd name="T15" fmla="*/ 6 h 75"/>
                <a:gd name="T16" fmla="*/ 0 w 83"/>
                <a:gd name="T17" fmla="*/ 10 h 75"/>
                <a:gd name="T18" fmla="*/ 2 w 83"/>
                <a:gd name="T19" fmla="*/ 12 h 75"/>
                <a:gd name="T20" fmla="*/ 3 w 83"/>
                <a:gd name="T21" fmla="*/ 14 h 75"/>
                <a:gd name="T22" fmla="*/ 70 w 83"/>
                <a:gd name="T23" fmla="*/ 73 h 75"/>
                <a:gd name="T24" fmla="*/ 71 w 83"/>
                <a:gd name="T25" fmla="*/ 73 h 75"/>
                <a:gd name="T26" fmla="*/ 74 w 83"/>
                <a:gd name="T27" fmla="*/ 75 h 75"/>
                <a:gd name="T28" fmla="*/ 78 w 83"/>
                <a:gd name="T29" fmla="*/ 75 h 75"/>
                <a:gd name="T30" fmla="*/ 79 w 83"/>
                <a:gd name="T31" fmla="*/ 73 h 75"/>
                <a:gd name="T32" fmla="*/ 82 w 83"/>
                <a:gd name="T33" fmla="*/ 72 h 75"/>
                <a:gd name="T34" fmla="*/ 82 w 83"/>
                <a:gd name="T35" fmla="*/ 71 h 75"/>
                <a:gd name="T36" fmla="*/ 83 w 83"/>
                <a:gd name="T37" fmla="*/ 68 h 75"/>
                <a:gd name="T38" fmla="*/ 83 w 83"/>
                <a:gd name="T39" fmla="*/ 64 h 75"/>
                <a:gd name="T40" fmla="*/ 82 w 83"/>
                <a:gd name="T41" fmla="*/ 63 h 75"/>
                <a:gd name="T42" fmla="*/ 81 w 83"/>
                <a:gd name="T43" fmla="*/ 60 h 75"/>
                <a:gd name="T44" fmla="*/ 14 w 83"/>
                <a:gd name="T45" fmla="*/ 1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0" y="73"/>
                  </a:lnTo>
                  <a:lnTo>
                    <a:pt x="71" y="73"/>
                  </a:lnTo>
                  <a:lnTo>
                    <a:pt x="74" y="75"/>
                  </a:lnTo>
                  <a:lnTo>
                    <a:pt x="78" y="75"/>
                  </a:lnTo>
                  <a:lnTo>
                    <a:pt x="79" y="73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3" y="68"/>
                  </a:lnTo>
                  <a:lnTo>
                    <a:pt x="83" y="64"/>
                  </a:lnTo>
                  <a:lnTo>
                    <a:pt x="82" y="63"/>
                  </a:lnTo>
                  <a:lnTo>
                    <a:pt x="81" y="6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0"/>
            <p:cNvSpPr>
              <a:spLocks/>
            </p:cNvSpPr>
            <p:nvPr/>
          </p:nvSpPr>
          <p:spPr bwMode="auto">
            <a:xfrm>
              <a:off x="4478" y="1613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2 w 83"/>
                <a:gd name="T3" fmla="*/ 13 h 61"/>
                <a:gd name="T4" fmla="*/ 83 w 83"/>
                <a:gd name="T5" fmla="*/ 10 h 61"/>
                <a:gd name="T6" fmla="*/ 83 w 83"/>
                <a:gd name="T7" fmla="*/ 6 h 61"/>
                <a:gd name="T8" fmla="*/ 81 w 83"/>
                <a:gd name="T9" fmla="*/ 3 h 61"/>
                <a:gd name="T10" fmla="*/ 79 w 83"/>
                <a:gd name="T11" fmla="*/ 2 h 61"/>
                <a:gd name="T12" fmla="*/ 77 w 83"/>
                <a:gd name="T13" fmla="*/ 0 h 61"/>
                <a:gd name="T14" fmla="*/ 73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2 w 83"/>
                <a:gd name="T21" fmla="*/ 49 h 61"/>
                <a:gd name="T22" fmla="*/ 0 w 83"/>
                <a:gd name="T23" fmla="*/ 51 h 61"/>
                <a:gd name="T24" fmla="*/ 0 w 83"/>
                <a:gd name="T25" fmla="*/ 55 h 61"/>
                <a:gd name="T26" fmla="*/ 3 w 83"/>
                <a:gd name="T27" fmla="*/ 58 h 61"/>
                <a:gd name="T28" fmla="*/ 4 w 83"/>
                <a:gd name="T29" fmla="*/ 59 h 61"/>
                <a:gd name="T30" fmla="*/ 7 w 83"/>
                <a:gd name="T31" fmla="*/ 61 h 61"/>
                <a:gd name="T32" fmla="*/ 11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2" y="13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1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2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58"/>
                  </a:lnTo>
                  <a:lnTo>
                    <a:pt x="4" y="59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21"/>
            <p:cNvSpPr>
              <a:spLocks/>
            </p:cNvSpPr>
            <p:nvPr/>
          </p:nvSpPr>
          <p:spPr bwMode="auto">
            <a:xfrm>
              <a:off x="4666" y="3024"/>
              <a:ext cx="124" cy="235"/>
            </a:xfrm>
            <a:custGeom>
              <a:avLst/>
              <a:gdLst>
                <a:gd name="T0" fmla="*/ 5 w 124"/>
                <a:gd name="T1" fmla="*/ 0 h 235"/>
                <a:gd name="T2" fmla="*/ 0 w 124"/>
                <a:gd name="T3" fmla="*/ 5 h 235"/>
                <a:gd name="T4" fmla="*/ 2 w 124"/>
                <a:gd name="T5" fmla="*/ 13 h 235"/>
                <a:gd name="T6" fmla="*/ 22 w 124"/>
                <a:gd name="T7" fmla="*/ 16 h 235"/>
                <a:gd name="T8" fmla="*/ 41 w 124"/>
                <a:gd name="T9" fmla="*/ 21 h 235"/>
                <a:gd name="T10" fmla="*/ 56 w 124"/>
                <a:gd name="T11" fmla="*/ 28 h 235"/>
                <a:gd name="T12" fmla="*/ 63 w 124"/>
                <a:gd name="T13" fmla="*/ 33 h 235"/>
                <a:gd name="T14" fmla="*/ 79 w 124"/>
                <a:gd name="T15" fmla="*/ 46 h 235"/>
                <a:gd name="T16" fmla="*/ 84 w 124"/>
                <a:gd name="T17" fmla="*/ 50 h 235"/>
                <a:gd name="T18" fmla="*/ 91 w 124"/>
                <a:gd name="T19" fmla="*/ 61 h 235"/>
                <a:gd name="T20" fmla="*/ 96 w 124"/>
                <a:gd name="T21" fmla="*/ 69 h 235"/>
                <a:gd name="T22" fmla="*/ 100 w 124"/>
                <a:gd name="T23" fmla="*/ 77 h 235"/>
                <a:gd name="T24" fmla="*/ 107 w 124"/>
                <a:gd name="T25" fmla="*/ 101 h 235"/>
                <a:gd name="T26" fmla="*/ 108 w 124"/>
                <a:gd name="T27" fmla="*/ 119 h 235"/>
                <a:gd name="T28" fmla="*/ 107 w 124"/>
                <a:gd name="T29" fmla="*/ 121 h 235"/>
                <a:gd name="T30" fmla="*/ 103 w 124"/>
                <a:gd name="T31" fmla="*/ 152 h 235"/>
                <a:gd name="T32" fmla="*/ 99 w 124"/>
                <a:gd name="T33" fmla="*/ 162 h 235"/>
                <a:gd name="T34" fmla="*/ 93 w 124"/>
                <a:gd name="T35" fmla="*/ 170 h 235"/>
                <a:gd name="T36" fmla="*/ 87 w 124"/>
                <a:gd name="T37" fmla="*/ 176 h 235"/>
                <a:gd name="T38" fmla="*/ 83 w 124"/>
                <a:gd name="T39" fmla="*/ 186 h 235"/>
                <a:gd name="T40" fmla="*/ 71 w 124"/>
                <a:gd name="T41" fmla="*/ 195 h 235"/>
                <a:gd name="T42" fmla="*/ 59 w 124"/>
                <a:gd name="T43" fmla="*/ 204 h 235"/>
                <a:gd name="T44" fmla="*/ 52 w 124"/>
                <a:gd name="T45" fmla="*/ 207 h 235"/>
                <a:gd name="T46" fmla="*/ 37 w 124"/>
                <a:gd name="T47" fmla="*/ 215 h 235"/>
                <a:gd name="T48" fmla="*/ 12 w 124"/>
                <a:gd name="T49" fmla="*/ 218 h 235"/>
                <a:gd name="T50" fmla="*/ 8 w 124"/>
                <a:gd name="T51" fmla="*/ 219 h 235"/>
                <a:gd name="T52" fmla="*/ 2 w 124"/>
                <a:gd name="T53" fmla="*/ 222 h 235"/>
                <a:gd name="T54" fmla="*/ 0 w 124"/>
                <a:gd name="T55" fmla="*/ 230 h 235"/>
                <a:gd name="T56" fmla="*/ 5 w 124"/>
                <a:gd name="T57" fmla="*/ 235 h 235"/>
                <a:gd name="T58" fmla="*/ 9 w 124"/>
                <a:gd name="T59" fmla="*/ 235 h 235"/>
                <a:gd name="T60" fmla="*/ 25 w 124"/>
                <a:gd name="T61" fmla="*/ 234 h 235"/>
                <a:gd name="T62" fmla="*/ 47 w 124"/>
                <a:gd name="T63" fmla="*/ 226 h 235"/>
                <a:gd name="T64" fmla="*/ 57 w 124"/>
                <a:gd name="T65" fmla="*/ 223 h 235"/>
                <a:gd name="T66" fmla="*/ 69 w 124"/>
                <a:gd name="T67" fmla="*/ 218 h 235"/>
                <a:gd name="T68" fmla="*/ 81 w 124"/>
                <a:gd name="T69" fmla="*/ 208 h 235"/>
                <a:gd name="T70" fmla="*/ 93 w 124"/>
                <a:gd name="T71" fmla="*/ 196 h 235"/>
                <a:gd name="T72" fmla="*/ 100 w 124"/>
                <a:gd name="T73" fmla="*/ 187 h 235"/>
                <a:gd name="T74" fmla="*/ 107 w 124"/>
                <a:gd name="T75" fmla="*/ 178 h 235"/>
                <a:gd name="T76" fmla="*/ 112 w 124"/>
                <a:gd name="T77" fmla="*/ 167 h 235"/>
                <a:gd name="T78" fmla="*/ 116 w 124"/>
                <a:gd name="T79" fmla="*/ 158 h 235"/>
                <a:gd name="T80" fmla="*/ 123 w 124"/>
                <a:gd name="T81" fmla="*/ 124 h 235"/>
                <a:gd name="T82" fmla="*/ 124 w 124"/>
                <a:gd name="T83" fmla="*/ 116 h 235"/>
                <a:gd name="T84" fmla="*/ 123 w 124"/>
                <a:gd name="T85" fmla="*/ 99 h 235"/>
                <a:gd name="T86" fmla="*/ 114 w 124"/>
                <a:gd name="T87" fmla="*/ 72 h 235"/>
                <a:gd name="T88" fmla="*/ 110 w 124"/>
                <a:gd name="T89" fmla="*/ 61 h 235"/>
                <a:gd name="T90" fmla="*/ 104 w 124"/>
                <a:gd name="T91" fmla="*/ 50 h 235"/>
                <a:gd name="T92" fmla="*/ 97 w 124"/>
                <a:gd name="T93" fmla="*/ 42 h 235"/>
                <a:gd name="T94" fmla="*/ 89 w 124"/>
                <a:gd name="T95" fmla="*/ 33 h 235"/>
                <a:gd name="T96" fmla="*/ 73 w 124"/>
                <a:gd name="T97" fmla="*/ 20 h 235"/>
                <a:gd name="T98" fmla="*/ 61 w 124"/>
                <a:gd name="T99" fmla="*/ 12 h 235"/>
                <a:gd name="T100" fmla="*/ 52 w 124"/>
                <a:gd name="T101" fmla="*/ 8 h 235"/>
                <a:gd name="T102" fmla="*/ 43 w 124"/>
                <a:gd name="T103" fmla="*/ 5 h 235"/>
                <a:gd name="T104" fmla="*/ 8 w 124"/>
                <a:gd name="T105" fmla="*/ 0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5"/>
                <a:gd name="T161" fmla="*/ 124 w 124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5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22" y="16"/>
                  </a:lnTo>
                  <a:lnTo>
                    <a:pt x="37" y="18"/>
                  </a:lnTo>
                  <a:lnTo>
                    <a:pt x="41" y="21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9" y="29"/>
                  </a:lnTo>
                  <a:lnTo>
                    <a:pt x="63" y="33"/>
                  </a:lnTo>
                  <a:lnTo>
                    <a:pt x="71" y="38"/>
                  </a:lnTo>
                  <a:lnTo>
                    <a:pt x="79" y="46"/>
                  </a:lnTo>
                  <a:lnTo>
                    <a:pt x="83" y="48"/>
                  </a:lnTo>
                  <a:lnTo>
                    <a:pt x="84" y="50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3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100" y="77"/>
                  </a:lnTo>
                  <a:lnTo>
                    <a:pt x="103" y="81"/>
                  </a:lnTo>
                  <a:lnTo>
                    <a:pt x="107" y="101"/>
                  </a:lnTo>
                  <a:lnTo>
                    <a:pt x="107" y="112"/>
                  </a:lnTo>
                  <a:lnTo>
                    <a:pt x="108" y="119"/>
                  </a:lnTo>
                  <a:lnTo>
                    <a:pt x="108" y="116"/>
                  </a:lnTo>
                  <a:lnTo>
                    <a:pt x="107" y="121"/>
                  </a:lnTo>
                  <a:lnTo>
                    <a:pt x="107" y="132"/>
                  </a:lnTo>
                  <a:lnTo>
                    <a:pt x="103" y="152"/>
                  </a:lnTo>
                  <a:lnTo>
                    <a:pt x="100" y="156"/>
                  </a:lnTo>
                  <a:lnTo>
                    <a:pt x="99" y="162"/>
                  </a:lnTo>
                  <a:lnTo>
                    <a:pt x="96" y="164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87" y="176"/>
                  </a:lnTo>
                  <a:lnTo>
                    <a:pt x="84" y="183"/>
                  </a:lnTo>
                  <a:lnTo>
                    <a:pt x="83" y="186"/>
                  </a:lnTo>
                  <a:lnTo>
                    <a:pt x="79" y="187"/>
                  </a:lnTo>
                  <a:lnTo>
                    <a:pt x="71" y="195"/>
                  </a:lnTo>
                  <a:lnTo>
                    <a:pt x="63" y="200"/>
                  </a:lnTo>
                  <a:lnTo>
                    <a:pt x="59" y="204"/>
                  </a:lnTo>
                  <a:lnTo>
                    <a:pt x="56" y="206"/>
                  </a:lnTo>
                  <a:lnTo>
                    <a:pt x="52" y="207"/>
                  </a:lnTo>
                  <a:lnTo>
                    <a:pt x="41" y="213"/>
                  </a:lnTo>
                  <a:lnTo>
                    <a:pt x="37" y="215"/>
                  </a:lnTo>
                  <a:lnTo>
                    <a:pt x="22" y="218"/>
                  </a:lnTo>
                  <a:lnTo>
                    <a:pt x="12" y="218"/>
                  </a:lnTo>
                  <a:lnTo>
                    <a:pt x="6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2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4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7" y="223"/>
                  </a:lnTo>
                  <a:lnTo>
                    <a:pt x="61" y="222"/>
                  </a:lnTo>
                  <a:lnTo>
                    <a:pt x="69" y="218"/>
                  </a:lnTo>
                  <a:lnTo>
                    <a:pt x="73" y="214"/>
                  </a:lnTo>
                  <a:lnTo>
                    <a:pt x="81" y="208"/>
                  </a:lnTo>
                  <a:lnTo>
                    <a:pt x="89" y="200"/>
                  </a:lnTo>
                  <a:lnTo>
                    <a:pt x="93" y="196"/>
                  </a:lnTo>
                  <a:lnTo>
                    <a:pt x="97" y="191"/>
                  </a:lnTo>
                  <a:lnTo>
                    <a:pt x="100" y="187"/>
                  </a:lnTo>
                  <a:lnTo>
                    <a:pt x="104" y="183"/>
                  </a:lnTo>
                  <a:lnTo>
                    <a:pt x="107" y="178"/>
                  </a:lnTo>
                  <a:lnTo>
                    <a:pt x="110" y="172"/>
                  </a:lnTo>
                  <a:lnTo>
                    <a:pt x="112" y="167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4" y="119"/>
                  </a:lnTo>
                  <a:lnTo>
                    <a:pt x="124" y="116"/>
                  </a:lnTo>
                  <a:lnTo>
                    <a:pt x="123" y="109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97" y="42"/>
                  </a:lnTo>
                  <a:lnTo>
                    <a:pt x="93" y="37"/>
                  </a:lnTo>
                  <a:lnTo>
                    <a:pt x="89" y="33"/>
                  </a:lnTo>
                  <a:lnTo>
                    <a:pt x="81" y="25"/>
                  </a:lnTo>
                  <a:lnTo>
                    <a:pt x="73" y="20"/>
                  </a:lnTo>
                  <a:lnTo>
                    <a:pt x="69" y="16"/>
                  </a:lnTo>
                  <a:lnTo>
                    <a:pt x="61" y="12"/>
                  </a:lnTo>
                  <a:lnTo>
                    <a:pt x="57" y="10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22"/>
            <p:cNvSpPr>
              <a:spLocks/>
            </p:cNvSpPr>
            <p:nvPr/>
          </p:nvSpPr>
          <p:spPr bwMode="auto">
            <a:xfrm>
              <a:off x="4514" y="3024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3 h 16"/>
                <a:gd name="T6" fmla="*/ 181 w 181"/>
                <a:gd name="T7" fmla="*/ 10 h 16"/>
                <a:gd name="T8" fmla="*/ 181 w 181"/>
                <a:gd name="T9" fmla="*/ 5 h 16"/>
                <a:gd name="T10" fmla="*/ 178 w 181"/>
                <a:gd name="T11" fmla="*/ 2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2 h 16"/>
                <a:gd name="T18" fmla="*/ 0 w 181"/>
                <a:gd name="T19" fmla="*/ 5 h 16"/>
                <a:gd name="T20" fmla="*/ 0 w 181"/>
                <a:gd name="T21" fmla="*/ 10 h 16"/>
                <a:gd name="T22" fmla="*/ 3 w 181"/>
                <a:gd name="T23" fmla="*/ 13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3"/>
                  </a:lnTo>
                  <a:lnTo>
                    <a:pt x="181" y="10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23"/>
            <p:cNvSpPr>
              <a:spLocks/>
            </p:cNvSpPr>
            <p:nvPr/>
          </p:nvSpPr>
          <p:spPr bwMode="auto">
            <a:xfrm>
              <a:off x="4514" y="3243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3 w 181"/>
                <a:gd name="T23" fmla="*/ 14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24"/>
            <p:cNvSpPr>
              <a:spLocks/>
            </p:cNvSpPr>
            <p:nvPr/>
          </p:nvSpPr>
          <p:spPr bwMode="auto">
            <a:xfrm>
              <a:off x="4514" y="3024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4 w 16"/>
                <a:gd name="T5" fmla="*/ 2 h 235"/>
                <a:gd name="T6" fmla="*/ 11 w 16"/>
                <a:gd name="T7" fmla="*/ 0 h 235"/>
                <a:gd name="T8" fmla="*/ 6 w 16"/>
                <a:gd name="T9" fmla="*/ 0 h 235"/>
                <a:gd name="T10" fmla="*/ 3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3 w 16"/>
                <a:gd name="T17" fmla="*/ 233 h 235"/>
                <a:gd name="T18" fmla="*/ 6 w 16"/>
                <a:gd name="T19" fmla="*/ 235 h 235"/>
                <a:gd name="T20" fmla="*/ 11 w 16"/>
                <a:gd name="T21" fmla="*/ 235 h 235"/>
                <a:gd name="T22" fmla="*/ 14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6" y="235"/>
                  </a:lnTo>
                  <a:lnTo>
                    <a:pt x="11" y="235"/>
                  </a:lnTo>
                  <a:lnTo>
                    <a:pt x="14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Oval 25"/>
            <p:cNvSpPr>
              <a:spLocks noChangeArrowheads="1"/>
            </p:cNvSpPr>
            <p:nvPr/>
          </p:nvSpPr>
          <p:spPr bwMode="auto">
            <a:xfrm>
              <a:off x="4327" y="2701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26"/>
            <p:cNvSpPr>
              <a:spLocks/>
            </p:cNvSpPr>
            <p:nvPr/>
          </p:nvSpPr>
          <p:spPr bwMode="auto">
            <a:xfrm>
              <a:off x="4319" y="2693"/>
              <a:ext cx="65" cy="65"/>
            </a:xfrm>
            <a:custGeom>
              <a:avLst/>
              <a:gdLst>
                <a:gd name="T0" fmla="*/ 1 w 65"/>
                <a:gd name="T1" fmla="*/ 44 h 65"/>
                <a:gd name="T2" fmla="*/ 2 w 65"/>
                <a:gd name="T3" fmla="*/ 48 h 65"/>
                <a:gd name="T4" fmla="*/ 11 w 65"/>
                <a:gd name="T5" fmla="*/ 56 h 65"/>
                <a:gd name="T6" fmla="*/ 13 w 65"/>
                <a:gd name="T7" fmla="*/ 59 h 65"/>
                <a:gd name="T8" fmla="*/ 16 w 65"/>
                <a:gd name="T9" fmla="*/ 61 h 65"/>
                <a:gd name="T10" fmla="*/ 16 w 65"/>
                <a:gd name="T11" fmla="*/ 61 h 65"/>
                <a:gd name="T12" fmla="*/ 29 w 65"/>
                <a:gd name="T13" fmla="*/ 65 h 65"/>
                <a:gd name="T14" fmla="*/ 39 w 65"/>
                <a:gd name="T15" fmla="*/ 63 h 65"/>
                <a:gd name="T16" fmla="*/ 49 w 65"/>
                <a:gd name="T17" fmla="*/ 61 h 65"/>
                <a:gd name="T18" fmla="*/ 49 w 65"/>
                <a:gd name="T19" fmla="*/ 61 h 65"/>
                <a:gd name="T20" fmla="*/ 52 w 65"/>
                <a:gd name="T21" fmla="*/ 59 h 65"/>
                <a:gd name="T22" fmla="*/ 55 w 65"/>
                <a:gd name="T23" fmla="*/ 56 h 65"/>
                <a:gd name="T24" fmla="*/ 63 w 65"/>
                <a:gd name="T25" fmla="*/ 48 h 65"/>
                <a:gd name="T26" fmla="*/ 64 w 65"/>
                <a:gd name="T27" fmla="*/ 44 h 65"/>
                <a:gd name="T28" fmla="*/ 59 w 65"/>
                <a:gd name="T29" fmla="*/ 41 h 65"/>
                <a:gd name="T30" fmla="*/ 65 w 65"/>
                <a:gd name="T31" fmla="*/ 23 h 65"/>
                <a:gd name="T32" fmla="*/ 60 w 65"/>
                <a:gd name="T33" fmla="*/ 16 h 65"/>
                <a:gd name="T34" fmla="*/ 59 w 65"/>
                <a:gd name="T35" fmla="*/ 12 h 65"/>
                <a:gd name="T36" fmla="*/ 56 w 65"/>
                <a:gd name="T37" fmla="*/ 9 h 65"/>
                <a:gd name="T38" fmla="*/ 53 w 65"/>
                <a:gd name="T39" fmla="*/ 7 h 65"/>
                <a:gd name="T40" fmla="*/ 49 w 65"/>
                <a:gd name="T41" fmla="*/ 5 h 65"/>
                <a:gd name="T42" fmla="*/ 43 w 65"/>
                <a:gd name="T43" fmla="*/ 0 h 65"/>
                <a:gd name="T44" fmla="*/ 16 w 65"/>
                <a:gd name="T45" fmla="*/ 4 h 65"/>
                <a:gd name="T46" fmla="*/ 16 w 65"/>
                <a:gd name="T47" fmla="*/ 4 h 65"/>
                <a:gd name="T48" fmla="*/ 13 w 65"/>
                <a:gd name="T49" fmla="*/ 7 h 65"/>
                <a:gd name="T50" fmla="*/ 11 w 65"/>
                <a:gd name="T51" fmla="*/ 9 h 65"/>
                <a:gd name="T52" fmla="*/ 2 w 65"/>
                <a:gd name="T53" fmla="*/ 17 h 65"/>
                <a:gd name="T54" fmla="*/ 1 w 65"/>
                <a:gd name="T55" fmla="*/ 21 h 65"/>
                <a:gd name="T56" fmla="*/ 16 w 65"/>
                <a:gd name="T57" fmla="*/ 33 h 65"/>
                <a:gd name="T58" fmla="*/ 15 w 65"/>
                <a:gd name="T59" fmla="*/ 27 h 65"/>
                <a:gd name="T60" fmla="*/ 20 w 65"/>
                <a:gd name="T61" fmla="*/ 21 h 65"/>
                <a:gd name="T62" fmla="*/ 23 w 65"/>
                <a:gd name="T63" fmla="*/ 19 h 65"/>
                <a:gd name="T64" fmla="*/ 25 w 65"/>
                <a:gd name="T65" fmla="*/ 16 h 65"/>
                <a:gd name="T66" fmla="*/ 23 w 65"/>
                <a:gd name="T67" fmla="*/ 19 h 65"/>
                <a:gd name="T68" fmla="*/ 27 w 65"/>
                <a:gd name="T69" fmla="*/ 17 h 65"/>
                <a:gd name="T70" fmla="*/ 37 w 65"/>
                <a:gd name="T71" fmla="*/ 16 h 65"/>
                <a:gd name="T72" fmla="*/ 39 w 65"/>
                <a:gd name="T73" fmla="*/ 16 h 65"/>
                <a:gd name="T74" fmla="*/ 43 w 65"/>
                <a:gd name="T75" fmla="*/ 17 h 65"/>
                <a:gd name="T76" fmla="*/ 45 w 65"/>
                <a:gd name="T77" fmla="*/ 20 h 65"/>
                <a:gd name="T78" fmla="*/ 48 w 65"/>
                <a:gd name="T79" fmla="*/ 23 h 65"/>
                <a:gd name="T80" fmla="*/ 49 w 65"/>
                <a:gd name="T81" fmla="*/ 27 h 65"/>
                <a:gd name="T82" fmla="*/ 49 w 65"/>
                <a:gd name="T83" fmla="*/ 28 h 65"/>
                <a:gd name="T84" fmla="*/ 59 w 65"/>
                <a:gd name="T85" fmla="*/ 25 h 65"/>
                <a:gd name="T86" fmla="*/ 48 w 65"/>
                <a:gd name="T87" fmla="*/ 39 h 65"/>
                <a:gd name="T88" fmla="*/ 47 w 65"/>
                <a:gd name="T89" fmla="*/ 43 h 65"/>
                <a:gd name="T90" fmla="*/ 49 w 65"/>
                <a:gd name="T91" fmla="*/ 40 h 65"/>
                <a:gd name="T92" fmla="*/ 47 w 65"/>
                <a:gd name="T93" fmla="*/ 43 h 65"/>
                <a:gd name="T94" fmla="*/ 44 w 65"/>
                <a:gd name="T95" fmla="*/ 45 h 65"/>
                <a:gd name="T96" fmla="*/ 39 w 65"/>
                <a:gd name="T97" fmla="*/ 51 h 65"/>
                <a:gd name="T98" fmla="*/ 28 w 65"/>
                <a:gd name="T99" fmla="*/ 52 h 65"/>
                <a:gd name="T100" fmla="*/ 35 w 65"/>
                <a:gd name="T101" fmla="*/ 49 h 65"/>
                <a:gd name="T102" fmla="*/ 27 w 65"/>
                <a:gd name="T103" fmla="*/ 51 h 65"/>
                <a:gd name="T104" fmla="*/ 21 w 65"/>
                <a:gd name="T105" fmla="*/ 45 h 65"/>
                <a:gd name="T106" fmla="*/ 19 w 65"/>
                <a:gd name="T107" fmla="*/ 43 h 65"/>
                <a:gd name="T108" fmla="*/ 16 w 65"/>
                <a:gd name="T109" fmla="*/ 40 h 65"/>
                <a:gd name="T110" fmla="*/ 19 w 65"/>
                <a:gd name="T111" fmla="*/ 43 h 65"/>
                <a:gd name="T112" fmla="*/ 17 w 65"/>
                <a:gd name="T113" fmla="*/ 39 h 65"/>
                <a:gd name="T114" fmla="*/ 0 w 65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5"/>
                <a:gd name="T176" fmla="*/ 65 w 65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27"/>
            <p:cNvSpPr>
              <a:spLocks/>
            </p:cNvSpPr>
            <p:nvPr/>
          </p:nvSpPr>
          <p:spPr bwMode="auto">
            <a:xfrm>
              <a:off x="4453" y="2299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5 w 426"/>
                <a:gd name="T3" fmla="*/ 0 h 565"/>
                <a:gd name="T4" fmla="*/ 2 w 426"/>
                <a:gd name="T5" fmla="*/ 3 h 565"/>
                <a:gd name="T6" fmla="*/ 0 w 426"/>
                <a:gd name="T7" fmla="*/ 5 h 565"/>
                <a:gd name="T8" fmla="*/ 0 w 426"/>
                <a:gd name="T9" fmla="*/ 560 h 565"/>
                <a:gd name="T10" fmla="*/ 2 w 426"/>
                <a:gd name="T11" fmla="*/ 563 h 565"/>
                <a:gd name="T12" fmla="*/ 5 w 426"/>
                <a:gd name="T13" fmla="*/ 565 h 565"/>
                <a:gd name="T14" fmla="*/ 420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5 h 565"/>
                <a:gd name="T22" fmla="*/ 423 w 426"/>
                <a:gd name="T23" fmla="*/ 3 h 565"/>
                <a:gd name="T24" fmla="*/ 420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60"/>
                  </a:lnTo>
                  <a:lnTo>
                    <a:pt x="2" y="563"/>
                  </a:lnTo>
                  <a:lnTo>
                    <a:pt x="5" y="565"/>
                  </a:lnTo>
                  <a:lnTo>
                    <a:pt x="420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5"/>
                  </a:lnTo>
                  <a:lnTo>
                    <a:pt x="423" y="3"/>
                  </a:lnTo>
                  <a:lnTo>
                    <a:pt x="420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28"/>
            <p:cNvSpPr>
              <a:spLocks noChangeArrowheads="1"/>
            </p:cNvSpPr>
            <p:nvPr/>
          </p:nvSpPr>
          <p:spPr bwMode="auto">
            <a:xfrm>
              <a:off x="4572" y="26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95" name="Rectangle 29"/>
            <p:cNvSpPr>
              <a:spLocks noChangeArrowheads="1"/>
            </p:cNvSpPr>
            <p:nvPr/>
          </p:nvSpPr>
          <p:spPr bwMode="auto">
            <a:xfrm>
              <a:off x="4496" y="23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96" name="Rectangle 30"/>
            <p:cNvSpPr>
              <a:spLocks noChangeArrowheads="1"/>
            </p:cNvSpPr>
            <p:nvPr/>
          </p:nvSpPr>
          <p:spPr bwMode="auto">
            <a:xfrm>
              <a:off x="4743" y="23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97" name="Rectangle 31"/>
            <p:cNvSpPr>
              <a:spLocks noChangeArrowheads="1"/>
            </p:cNvSpPr>
            <p:nvPr/>
          </p:nvSpPr>
          <p:spPr bwMode="auto">
            <a:xfrm>
              <a:off x="4743" y="26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098" name="Freeform 32"/>
            <p:cNvSpPr>
              <a:spLocks/>
            </p:cNvSpPr>
            <p:nvPr/>
          </p:nvSpPr>
          <p:spPr bwMode="auto">
            <a:xfrm>
              <a:off x="4453" y="2659"/>
              <a:ext cx="83" cy="75"/>
            </a:xfrm>
            <a:custGeom>
              <a:avLst/>
              <a:gdLst>
                <a:gd name="T0" fmla="*/ 13 w 83"/>
                <a:gd name="T1" fmla="*/ 2 h 75"/>
                <a:gd name="T2" fmla="*/ 12 w 83"/>
                <a:gd name="T3" fmla="*/ 2 h 75"/>
                <a:gd name="T4" fmla="*/ 9 w 83"/>
                <a:gd name="T5" fmla="*/ 0 h 75"/>
                <a:gd name="T6" fmla="*/ 5 w 83"/>
                <a:gd name="T7" fmla="*/ 0 h 75"/>
                <a:gd name="T8" fmla="*/ 4 w 83"/>
                <a:gd name="T9" fmla="*/ 2 h 75"/>
                <a:gd name="T10" fmla="*/ 1 w 83"/>
                <a:gd name="T11" fmla="*/ 3 h 75"/>
                <a:gd name="T12" fmla="*/ 1 w 83"/>
                <a:gd name="T13" fmla="*/ 4 h 75"/>
                <a:gd name="T14" fmla="*/ 0 w 83"/>
                <a:gd name="T15" fmla="*/ 7 h 75"/>
                <a:gd name="T16" fmla="*/ 0 w 83"/>
                <a:gd name="T17" fmla="*/ 11 h 75"/>
                <a:gd name="T18" fmla="*/ 1 w 83"/>
                <a:gd name="T19" fmla="*/ 12 h 75"/>
                <a:gd name="T20" fmla="*/ 2 w 83"/>
                <a:gd name="T21" fmla="*/ 15 h 75"/>
                <a:gd name="T22" fmla="*/ 69 w 83"/>
                <a:gd name="T23" fmla="*/ 74 h 75"/>
                <a:gd name="T24" fmla="*/ 71 w 83"/>
                <a:gd name="T25" fmla="*/ 74 h 75"/>
                <a:gd name="T26" fmla="*/ 73 w 83"/>
                <a:gd name="T27" fmla="*/ 75 h 75"/>
                <a:gd name="T28" fmla="*/ 77 w 83"/>
                <a:gd name="T29" fmla="*/ 75 h 75"/>
                <a:gd name="T30" fmla="*/ 79 w 83"/>
                <a:gd name="T31" fmla="*/ 74 h 75"/>
                <a:gd name="T32" fmla="*/ 81 w 83"/>
                <a:gd name="T33" fmla="*/ 73 h 75"/>
                <a:gd name="T34" fmla="*/ 81 w 83"/>
                <a:gd name="T35" fmla="*/ 71 h 75"/>
                <a:gd name="T36" fmla="*/ 83 w 83"/>
                <a:gd name="T37" fmla="*/ 69 h 75"/>
                <a:gd name="T38" fmla="*/ 83 w 83"/>
                <a:gd name="T39" fmla="*/ 65 h 75"/>
                <a:gd name="T40" fmla="*/ 81 w 83"/>
                <a:gd name="T41" fmla="*/ 63 h 75"/>
                <a:gd name="T42" fmla="*/ 80 w 83"/>
                <a:gd name="T43" fmla="*/ 61 h 75"/>
                <a:gd name="T44" fmla="*/ 13 w 83"/>
                <a:gd name="T45" fmla="*/ 2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3" y="2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3" y="75"/>
                  </a:lnTo>
                  <a:lnTo>
                    <a:pt x="77" y="75"/>
                  </a:lnTo>
                  <a:lnTo>
                    <a:pt x="79" y="74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83" y="69"/>
                  </a:lnTo>
                  <a:lnTo>
                    <a:pt x="83" y="65"/>
                  </a:lnTo>
                  <a:lnTo>
                    <a:pt x="81" y="63"/>
                  </a:lnTo>
                  <a:lnTo>
                    <a:pt x="80" y="6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33"/>
            <p:cNvSpPr>
              <a:spLocks/>
            </p:cNvSpPr>
            <p:nvPr/>
          </p:nvSpPr>
          <p:spPr bwMode="auto">
            <a:xfrm>
              <a:off x="4453" y="2718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1 w 83"/>
                <a:gd name="T3" fmla="*/ 12 h 61"/>
                <a:gd name="T4" fmla="*/ 83 w 83"/>
                <a:gd name="T5" fmla="*/ 10 h 61"/>
                <a:gd name="T6" fmla="*/ 83 w 83"/>
                <a:gd name="T7" fmla="*/ 6 h 61"/>
                <a:gd name="T8" fmla="*/ 80 w 83"/>
                <a:gd name="T9" fmla="*/ 3 h 61"/>
                <a:gd name="T10" fmla="*/ 79 w 83"/>
                <a:gd name="T11" fmla="*/ 2 h 61"/>
                <a:gd name="T12" fmla="*/ 76 w 83"/>
                <a:gd name="T13" fmla="*/ 0 h 61"/>
                <a:gd name="T14" fmla="*/ 72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1 w 83"/>
                <a:gd name="T21" fmla="*/ 48 h 61"/>
                <a:gd name="T22" fmla="*/ 0 w 83"/>
                <a:gd name="T23" fmla="*/ 51 h 61"/>
                <a:gd name="T24" fmla="*/ 0 w 83"/>
                <a:gd name="T25" fmla="*/ 55 h 61"/>
                <a:gd name="T26" fmla="*/ 2 w 83"/>
                <a:gd name="T27" fmla="*/ 58 h 61"/>
                <a:gd name="T28" fmla="*/ 4 w 83"/>
                <a:gd name="T29" fmla="*/ 59 h 61"/>
                <a:gd name="T30" fmla="*/ 6 w 83"/>
                <a:gd name="T31" fmla="*/ 61 h 61"/>
                <a:gd name="T32" fmla="*/ 10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1" y="12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34"/>
            <p:cNvSpPr>
              <a:spLocks/>
            </p:cNvSpPr>
            <p:nvPr/>
          </p:nvSpPr>
          <p:spPr bwMode="auto">
            <a:xfrm>
              <a:off x="3874" y="2951"/>
              <a:ext cx="52" cy="129"/>
            </a:xfrm>
            <a:custGeom>
              <a:avLst/>
              <a:gdLst>
                <a:gd name="T0" fmla="*/ 36 w 52"/>
                <a:gd name="T1" fmla="*/ 123 h 129"/>
                <a:gd name="T2" fmla="*/ 39 w 52"/>
                <a:gd name="T3" fmla="*/ 127 h 129"/>
                <a:gd name="T4" fmla="*/ 43 w 52"/>
                <a:gd name="T5" fmla="*/ 129 h 129"/>
                <a:gd name="T6" fmla="*/ 48 w 52"/>
                <a:gd name="T7" fmla="*/ 127 h 129"/>
                <a:gd name="T8" fmla="*/ 51 w 52"/>
                <a:gd name="T9" fmla="*/ 125 h 129"/>
                <a:gd name="T10" fmla="*/ 52 w 52"/>
                <a:gd name="T11" fmla="*/ 118 h 129"/>
                <a:gd name="T12" fmla="*/ 51 w 52"/>
                <a:gd name="T13" fmla="*/ 107 h 129"/>
                <a:gd name="T14" fmla="*/ 50 w 52"/>
                <a:gd name="T15" fmla="*/ 95 h 129"/>
                <a:gd name="T16" fmla="*/ 48 w 52"/>
                <a:gd name="T17" fmla="*/ 89 h 129"/>
                <a:gd name="T18" fmla="*/ 47 w 52"/>
                <a:gd name="T19" fmla="*/ 81 h 129"/>
                <a:gd name="T20" fmla="*/ 46 w 52"/>
                <a:gd name="T21" fmla="*/ 74 h 129"/>
                <a:gd name="T22" fmla="*/ 42 w 52"/>
                <a:gd name="T23" fmla="*/ 63 h 129"/>
                <a:gd name="T24" fmla="*/ 39 w 52"/>
                <a:gd name="T25" fmla="*/ 51 h 129"/>
                <a:gd name="T26" fmla="*/ 36 w 52"/>
                <a:gd name="T27" fmla="*/ 44 h 129"/>
                <a:gd name="T28" fmla="*/ 34 w 52"/>
                <a:gd name="T29" fmla="*/ 38 h 129"/>
                <a:gd name="T30" fmla="*/ 30 w 52"/>
                <a:gd name="T31" fmla="*/ 30 h 129"/>
                <a:gd name="T32" fmla="*/ 27 w 52"/>
                <a:gd name="T33" fmla="*/ 24 h 129"/>
                <a:gd name="T34" fmla="*/ 22 w 52"/>
                <a:gd name="T35" fmla="*/ 15 h 129"/>
                <a:gd name="T36" fmla="*/ 16 w 52"/>
                <a:gd name="T37" fmla="*/ 6 h 129"/>
                <a:gd name="T38" fmla="*/ 12 w 52"/>
                <a:gd name="T39" fmla="*/ 2 h 129"/>
                <a:gd name="T40" fmla="*/ 6 w 52"/>
                <a:gd name="T41" fmla="*/ 0 h 129"/>
                <a:gd name="T42" fmla="*/ 1 w 52"/>
                <a:gd name="T43" fmla="*/ 4 h 129"/>
                <a:gd name="T44" fmla="*/ 0 w 52"/>
                <a:gd name="T45" fmla="*/ 11 h 129"/>
                <a:gd name="T46" fmla="*/ 3 w 52"/>
                <a:gd name="T47" fmla="*/ 16 h 129"/>
                <a:gd name="T48" fmla="*/ 6 w 52"/>
                <a:gd name="T49" fmla="*/ 20 h 129"/>
                <a:gd name="T50" fmla="*/ 11 w 52"/>
                <a:gd name="T51" fmla="*/ 28 h 129"/>
                <a:gd name="T52" fmla="*/ 14 w 52"/>
                <a:gd name="T53" fmla="*/ 35 h 129"/>
                <a:gd name="T54" fmla="*/ 16 w 52"/>
                <a:gd name="T55" fmla="*/ 40 h 129"/>
                <a:gd name="T56" fmla="*/ 19 w 52"/>
                <a:gd name="T57" fmla="*/ 47 h 129"/>
                <a:gd name="T58" fmla="*/ 22 w 52"/>
                <a:gd name="T59" fmla="*/ 54 h 129"/>
                <a:gd name="T60" fmla="*/ 24 w 52"/>
                <a:gd name="T61" fmla="*/ 61 h 129"/>
                <a:gd name="T62" fmla="*/ 26 w 52"/>
                <a:gd name="T63" fmla="*/ 66 h 129"/>
                <a:gd name="T64" fmla="*/ 30 w 52"/>
                <a:gd name="T65" fmla="*/ 77 h 129"/>
                <a:gd name="T66" fmla="*/ 31 w 52"/>
                <a:gd name="T67" fmla="*/ 83 h 129"/>
                <a:gd name="T68" fmla="*/ 32 w 52"/>
                <a:gd name="T69" fmla="*/ 91 h 129"/>
                <a:gd name="T70" fmla="*/ 34 w 52"/>
                <a:gd name="T71" fmla="*/ 98 h 129"/>
                <a:gd name="T72" fmla="*/ 35 w 52"/>
                <a:gd name="T73" fmla="*/ 110 h 129"/>
                <a:gd name="T74" fmla="*/ 36 w 52"/>
                <a:gd name="T75" fmla="*/ 123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36" y="121"/>
                  </a:moveTo>
                  <a:lnTo>
                    <a:pt x="36" y="123"/>
                  </a:lnTo>
                  <a:lnTo>
                    <a:pt x="38" y="125"/>
                  </a:lnTo>
                  <a:lnTo>
                    <a:pt x="39" y="127"/>
                  </a:lnTo>
                  <a:lnTo>
                    <a:pt x="40" y="127"/>
                  </a:lnTo>
                  <a:lnTo>
                    <a:pt x="43" y="129"/>
                  </a:lnTo>
                  <a:lnTo>
                    <a:pt x="47" y="129"/>
                  </a:lnTo>
                  <a:lnTo>
                    <a:pt x="48" y="127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1" y="115"/>
                  </a:lnTo>
                  <a:lnTo>
                    <a:pt x="51" y="107"/>
                  </a:lnTo>
                  <a:lnTo>
                    <a:pt x="50" y="103"/>
                  </a:lnTo>
                  <a:lnTo>
                    <a:pt x="50" y="95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7" y="85"/>
                  </a:lnTo>
                  <a:lnTo>
                    <a:pt x="47" y="81"/>
                  </a:lnTo>
                  <a:lnTo>
                    <a:pt x="46" y="77"/>
                  </a:lnTo>
                  <a:lnTo>
                    <a:pt x="46" y="74"/>
                  </a:lnTo>
                  <a:lnTo>
                    <a:pt x="43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39" y="51"/>
                  </a:lnTo>
                  <a:lnTo>
                    <a:pt x="38" y="48"/>
                  </a:lnTo>
                  <a:lnTo>
                    <a:pt x="36" y="44"/>
                  </a:lnTo>
                  <a:lnTo>
                    <a:pt x="35" y="42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30" y="30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19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8" y="43"/>
                  </a:lnTo>
                  <a:lnTo>
                    <a:pt x="19" y="47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3" y="57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7" y="70"/>
                  </a:lnTo>
                  <a:lnTo>
                    <a:pt x="30" y="77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1" y="87"/>
                  </a:lnTo>
                  <a:lnTo>
                    <a:pt x="32" y="91"/>
                  </a:lnTo>
                  <a:lnTo>
                    <a:pt x="32" y="94"/>
                  </a:lnTo>
                  <a:lnTo>
                    <a:pt x="34" y="98"/>
                  </a:lnTo>
                  <a:lnTo>
                    <a:pt x="34" y="106"/>
                  </a:lnTo>
                  <a:lnTo>
                    <a:pt x="35" y="110"/>
                  </a:lnTo>
                  <a:lnTo>
                    <a:pt x="35" y="118"/>
                  </a:lnTo>
                  <a:lnTo>
                    <a:pt x="36" y="123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35"/>
            <p:cNvSpPr>
              <a:spLocks/>
            </p:cNvSpPr>
            <p:nvPr/>
          </p:nvSpPr>
          <p:spPr bwMode="auto">
            <a:xfrm>
              <a:off x="3878" y="2953"/>
              <a:ext cx="280" cy="123"/>
            </a:xfrm>
            <a:custGeom>
              <a:avLst/>
              <a:gdLst>
                <a:gd name="T0" fmla="*/ 267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9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9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32 w 280"/>
                <a:gd name="T21" fmla="*/ 68 h 123"/>
                <a:gd name="T22" fmla="*/ 224 w 280"/>
                <a:gd name="T23" fmla="*/ 64 h 123"/>
                <a:gd name="T24" fmla="*/ 217 w 280"/>
                <a:gd name="T25" fmla="*/ 59 h 123"/>
                <a:gd name="T26" fmla="*/ 209 w 280"/>
                <a:gd name="T27" fmla="*/ 55 h 123"/>
                <a:gd name="T28" fmla="*/ 202 w 280"/>
                <a:gd name="T29" fmla="*/ 49 h 123"/>
                <a:gd name="T30" fmla="*/ 178 w 280"/>
                <a:gd name="T31" fmla="*/ 37 h 123"/>
                <a:gd name="T32" fmla="*/ 168 w 280"/>
                <a:gd name="T33" fmla="*/ 32 h 123"/>
                <a:gd name="T34" fmla="*/ 160 w 280"/>
                <a:gd name="T35" fmla="*/ 29 h 123"/>
                <a:gd name="T36" fmla="*/ 152 w 280"/>
                <a:gd name="T37" fmla="*/ 25 h 123"/>
                <a:gd name="T38" fmla="*/ 142 w 280"/>
                <a:gd name="T39" fmla="*/ 22 h 123"/>
                <a:gd name="T40" fmla="*/ 134 w 280"/>
                <a:gd name="T41" fmla="*/ 20 h 123"/>
                <a:gd name="T42" fmla="*/ 95 w 280"/>
                <a:gd name="T43" fmla="*/ 9 h 123"/>
                <a:gd name="T44" fmla="*/ 77 w 280"/>
                <a:gd name="T45" fmla="*/ 6 h 123"/>
                <a:gd name="T46" fmla="*/ 67 w 280"/>
                <a:gd name="T47" fmla="*/ 4 h 123"/>
                <a:gd name="T48" fmla="*/ 56 w 280"/>
                <a:gd name="T49" fmla="*/ 2 h 123"/>
                <a:gd name="T50" fmla="*/ 47 w 280"/>
                <a:gd name="T51" fmla="*/ 2 h 123"/>
                <a:gd name="T52" fmla="*/ 39 w 280"/>
                <a:gd name="T53" fmla="*/ 1 h 123"/>
                <a:gd name="T54" fmla="*/ 27 w 280"/>
                <a:gd name="T55" fmla="*/ 0 h 123"/>
                <a:gd name="T56" fmla="*/ 7 w 280"/>
                <a:gd name="T57" fmla="*/ 0 h 123"/>
                <a:gd name="T58" fmla="*/ 4 w 280"/>
                <a:gd name="T59" fmla="*/ 1 h 123"/>
                <a:gd name="T60" fmla="*/ 2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2 w 280"/>
                <a:gd name="T67" fmla="*/ 12 h 123"/>
                <a:gd name="T68" fmla="*/ 4 w 280"/>
                <a:gd name="T69" fmla="*/ 14 h 123"/>
                <a:gd name="T70" fmla="*/ 6 w 280"/>
                <a:gd name="T71" fmla="*/ 16 h 123"/>
                <a:gd name="T72" fmla="*/ 8 w 280"/>
                <a:gd name="T73" fmla="*/ 16 h 123"/>
                <a:gd name="T74" fmla="*/ 27 w 280"/>
                <a:gd name="T75" fmla="*/ 16 h 123"/>
                <a:gd name="T76" fmla="*/ 36 w 280"/>
                <a:gd name="T77" fmla="*/ 17 h 123"/>
                <a:gd name="T78" fmla="*/ 47 w 280"/>
                <a:gd name="T79" fmla="*/ 18 h 123"/>
                <a:gd name="T80" fmla="*/ 56 w 280"/>
                <a:gd name="T81" fmla="*/ 18 h 123"/>
                <a:gd name="T82" fmla="*/ 64 w 280"/>
                <a:gd name="T83" fmla="*/ 20 h 123"/>
                <a:gd name="T84" fmla="*/ 74 w 280"/>
                <a:gd name="T85" fmla="*/ 22 h 123"/>
                <a:gd name="T86" fmla="*/ 93 w 280"/>
                <a:gd name="T87" fmla="*/ 25 h 123"/>
                <a:gd name="T88" fmla="*/ 129 w 280"/>
                <a:gd name="T89" fmla="*/ 36 h 123"/>
                <a:gd name="T90" fmla="*/ 137 w 280"/>
                <a:gd name="T91" fmla="*/ 38 h 123"/>
                <a:gd name="T92" fmla="*/ 146 w 280"/>
                <a:gd name="T93" fmla="*/ 41 h 123"/>
                <a:gd name="T94" fmla="*/ 154 w 280"/>
                <a:gd name="T95" fmla="*/ 45 h 123"/>
                <a:gd name="T96" fmla="*/ 162 w 280"/>
                <a:gd name="T97" fmla="*/ 48 h 123"/>
                <a:gd name="T98" fmla="*/ 170 w 280"/>
                <a:gd name="T99" fmla="*/ 51 h 123"/>
                <a:gd name="T100" fmla="*/ 194 w 280"/>
                <a:gd name="T101" fmla="*/ 63 h 123"/>
                <a:gd name="T102" fmla="*/ 201 w 280"/>
                <a:gd name="T103" fmla="*/ 68 h 123"/>
                <a:gd name="T104" fmla="*/ 209 w 280"/>
                <a:gd name="T105" fmla="*/ 72 h 123"/>
                <a:gd name="T106" fmla="*/ 216 w 280"/>
                <a:gd name="T107" fmla="*/ 77 h 123"/>
                <a:gd name="T108" fmla="*/ 224 w 280"/>
                <a:gd name="T109" fmla="*/ 81 h 123"/>
                <a:gd name="T110" fmla="*/ 243 w 280"/>
                <a:gd name="T111" fmla="*/ 96 h 123"/>
                <a:gd name="T112" fmla="*/ 267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7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9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9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32" y="68"/>
                  </a:lnTo>
                  <a:lnTo>
                    <a:pt x="224" y="64"/>
                  </a:lnTo>
                  <a:lnTo>
                    <a:pt x="217" y="59"/>
                  </a:lnTo>
                  <a:lnTo>
                    <a:pt x="209" y="55"/>
                  </a:lnTo>
                  <a:lnTo>
                    <a:pt x="202" y="49"/>
                  </a:lnTo>
                  <a:lnTo>
                    <a:pt x="178" y="37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2" y="22"/>
                  </a:lnTo>
                  <a:lnTo>
                    <a:pt x="134" y="20"/>
                  </a:lnTo>
                  <a:lnTo>
                    <a:pt x="95" y="9"/>
                  </a:lnTo>
                  <a:lnTo>
                    <a:pt x="77" y="6"/>
                  </a:lnTo>
                  <a:lnTo>
                    <a:pt x="67" y="4"/>
                  </a:lnTo>
                  <a:lnTo>
                    <a:pt x="56" y="2"/>
                  </a:lnTo>
                  <a:lnTo>
                    <a:pt x="47" y="2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27" y="16"/>
                  </a:lnTo>
                  <a:lnTo>
                    <a:pt x="36" y="17"/>
                  </a:lnTo>
                  <a:lnTo>
                    <a:pt x="47" y="18"/>
                  </a:lnTo>
                  <a:lnTo>
                    <a:pt x="56" y="18"/>
                  </a:lnTo>
                  <a:lnTo>
                    <a:pt x="64" y="20"/>
                  </a:lnTo>
                  <a:lnTo>
                    <a:pt x="74" y="22"/>
                  </a:lnTo>
                  <a:lnTo>
                    <a:pt x="93" y="25"/>
                  </a:lnTo>
                  <a:lnTo>
                    <a:pt x="129" y="36"/>
                  </a:lnTo>
                  <a:lnTo>
                    <a:pt x="137" y="38"/>
                  </a:lnTo>
                  <a:lnTo>
                    <a:pt x="146" y="41"/>
                  </a:lnTo>
                  <a:lnTo>
                    <a:pt x="154" y="45"/>
                  </a:lnTo>
                  <a:lnTo>
                    <a:pt x="162" y="48"/>
                  </a:lnTo>
                  <a:lnTo>
                    <a:pt x="170" y="51"/>
                  </a:lnTo>
                  <a:lnTo>
                    <a:pt x="194" y="63"/>
                  </a:lnTo>
                  <a:lnTo>
                    <a:pt x="201" y="68"/>
                  </a:lnTo>
                  <a:lnTo>
                    <a:pt x="209" y="72"/>
                  </a:lnTo>
                  <a:lnTo>
                    <a:pt x="216" y="77"/>
                  </a:lnTo>
                  <a:lnTo>
                    <a:pt x="224" y="81"/>
                  </a:lnTo>
                  <a:lnTo>
                    <a:pt x="243" y="96"/>
                  </a:lnTo>
                  <a:lnTo>
                    <a:pt x="26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36"/>
            <p:cNvSpPr>
              <a:spLocks/>
            </p:cNvSpPr>
            <p:nvPr/>
          </p:nvSpPr>
          <p:spPr bwMode="auto">
            <a:xfrm>
              <a:off x="3880" y="306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0 w 52"/>
                <a:gd name="T3" fmla="*/ 3 h 129"/>
                <a:gd name="T4" fmla="*/ 46 w 52"/>
                <a:gd name="T5" fmla="*/ 0 h 129"/>
                <a:gd name="T6" fmla="*/ 40 w 52"/>
                <a:gd name="T7" fmla="*/ 1 h 129"/>
                <a:gd name="T8" fmla="*/ 37 w 52"/>
                <a:gd name="T9" fmla="*/ 4 h 129"/>
                <a:gd name="T10" fmla="*/ 36 w 52"/>
                <a:gd name="T11" fmla="*/ 8 h 129"/>
                <a:gd name="T12" fmla="*/ 34 w 52"/>
                <a:gd name="T13" fmla="*/ 9 h 129"/>
                <a:gd name="T14" fmla="*/ 33 w 52"/>
                <a:gd name="T15" fmla="*/ 22 h 129"/>
                <a:gd name="T16" fmla="*/ 32 w 52"/>
                <a:gd name="T17" fmla="*/ 32 h 129"/>
                <a:gd name="T18" fmla="*/ 30 w 52"/>
                <a:gd name="T19" fmla="*/ 39 h 129"/>
                <a:gd name="T20" fmla="*/ 29 w 52"/>
                <a:gd name="T21" fmla="*/ 47 h 129"/>
                <a:gd name="T22" fmla="*/ 26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0 w 52"/>
                <a:gd name="T33" fmla="*/ 95 h 129"/>
                <a:gd name="T34" fmla="*/ 6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4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7 h 129"/>
                <a:gd name="T56" fmla="*/ 33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2 w 52"/>
                <a:gd name="T63" fmla="*/ 60 h 129"/>
                <a:gd name="T64" fmla="*/ 44 w 52"/>
                <a:gd name="T65" fmla="*/ 55 h 129"/>
                <a:gd name="T66" fmla="*/ 45 w 52"/>
                <a:gd name="T67" fmla="*/ 46 h 129"/>
                <a:gd name="T68" fmla="*/ 48 w 52"/>
                <a:gd name="T69" fmla="*/ 39 h 129"/>
                <a:gd name="T70" fmla="*/ 49 w 52"/>
                <a:gd name="T71" fmla="*/ 31 h 129"/>
                <a:gd name="T72" fmla="*/ 50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7" y="4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6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8" y="78"/>
                  </a:lnTo>
                  <a:lnTo>
                    <a:pt x="17" y="80"/>
                  </a:lnTo>
                  <a:lnTo>
                    <a:pt x="14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5"/>
                  </a:lnTo>
                  <a:lnTo>
                    <a:pt x="6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4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4" y="106"/>
                  </a:lnTo>
                  <a:lnTo>
                    <a:pt x="26" y="102"/>
                  </a:lnTo>
                  <a:lnTo>
                    <a:pt x="29" y="97"/>
                  </a:lnTo>
                  <a:lnTo>
                    <a:pt x="30" y="94"/>
                  </a:lnTo>
                  <a:lnTo>
                    <a:pt x="33" y="86"/>
                  </a:lnTo>
                  <a:lnTo>
                    <a:pt x="34" y="83"/>
                  </a:lnTo>
                  <a:lnTo>
                    <a:pt x="36" y="79"/>
                  </a:lnTo>
                  <a:lnTo>
                    <a:pt x="37" y="76"/>
                  </a:lnTo>
                  <a:lnTo>
                    <a:pt x="40" y="68"/>
                  </a:lnTo>
                  <a:lnTo>
                    <a:pt x="41" y="66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5"/>
                  </a:lnTo>
                  <a:lnTo>
                    <a:pt x="45" y="50"/>
                  </a:lnTo>
                  <a:lnTo>
                    <a:pt x="45" y="46"/>
                  </a:lnTo>
                  <a:lnTo>
                    <a:pt x="46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50" y="20"/>
                  </a:lnTo>
                  <a:lnTo>
                    <a:pt x="50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37"/>
            <p:cNvSpPr>
              <a:spLocks/>
            </p:cNvSpPr>
            <p:nvPr/>
          </p:nvSpPr>
          <p:spPr bwMode="auto">
            <a:xfrm>
              <a:off x="3885" y="3073"/>
              <a:ext cx="278" cy="122"/>
            </a:xfrm>
            <a:custGeom>
              <a:avLst/>
              <a:gdLst>
                <a:gd name="T0" fmla="*/ 277 w 278"/>
                <a:gd name="T1" fmla="*/ 12 h 122"/>
                <a:gd name="T2" fmla="*/ 278 w 278"/>
                <a:gd name="T3" fmla="*/ 5 h 122"/>
                <a:gd name="T4" fmla="*/ 274 w 278"/>
                <a:gd name="T5" fmla="*/ 1 h 122"/>
                <a:gd name="T6" fmla="*/ 268 w 278"/>
                <a:gd name="T7" fmla="*/ 0 h 122"/>
                <a:gd name="T8" fmla="*/ 265 w 278"/>
                <a:gd name="T9" fmla="*/ 1 h 122"/>
                <a:gd name="T10" fmla="*/ 241 w 278"/>
                <a:gd name="T11" fmla="*/ 26 h 122"/>
                <a:gd name="T12" fmla="*/ 215 w 278"/>
                <a:gd name="T13" fmla="*/ 44 h 122"/>
                <a:gd name="T14" fmla="*/ 201 w 278"/>
                <a:gd name="T15" fmla="*/ 54 h 122"/>
                <a:gd name="T16" fmla="*/ 185 w 278"/>
                <a:gd name="T17" fmla="*/ 63 h 122"/>
                <a:gd name="T18" fmla="*/ 154 w 278"/>
                <a:gd name="T19" fmla="*/ 76 h 122"/>
                <a:gd name="T20" fmla="*/ 136 w 278"/>
                <a:gd name="T21" fmla="*/ 82 h 122"/>
                <a:gd name="T22" fmla="*/ 120 w 278"/>
                <a:gd name="T23" fmla="*/ 89 h 122"/>
                <a:gd name="T24" fmla="*/ 102 w 278"/>
                <a:gd name="T25" fmla="*/ 93 h 122"/>
                <a:gd name="T26" fmla="*/ 84 w 278"/>
                <a:gd name="T27" fmla="*/ 97 h 122"/>
                <a:gd name="T28" fmla="*/ 65 w 278"/>
                <a:gd name="T29" fmla="*/ 101 h 122"/>
                <a:gd name="T30" fmla="*/ 47 w 278"/>
                <a:gd name="T31" fmla="*/ 103 h 122"/>
                <a:gd name="T32" fmla="*/ 27 w 278"/>
                <a:gd name="T33" fmla="*/ 105 h 122"/>
                <a:gd name="T34" fmla="*/ 7 w 278"/>
                <a:gd name="T35" fmla="*/ 106 h 122"/>
                <a:gd name="T36" fmla="*/ 5 w 278"/>
                <a:gd name="T37" fmla="*/ 106 h 122"/>
                <a:gd name="T38" fmla="*/ 1 w 278"/>
                <a:gd name="T39" fmla="*/ 110 h 122"/>
                <a:gd name="T40" fmla="*/ 0 w 278"/>
                <a:gd name="T41" fmla="*/ 117 h 122"/>
                <a:gd name="T42" fmla="*/ 4 w 278"/>
                <a:gd name="T43" fmla="*/ 121 h 122"/>
                <a:gd name="T44" fmla="*/ 8 w 278"/>
                <a:gd name="T45" fmla="*/ 122 h 122"/>
                <a:gd name="T46" fmla="*/ 17 w 278"/>
                <a:gd name="T47" fmla="*/ 121 h 122"/>
                <a:gd name="T48" fmla="*/ 37 w 278"/>
                <a:gd name="T49" fmla="*/ 119 h 122"/>
                <a:gd name="T50" fmla="*/ 57 w 278"/>
                <a:gd name="T51" fmla="*/ 118 h 122"/>
                <a:gd name="T52" fmla="*/ 78 w 278"/>
                <a:gd name="T53" fmla="*/ 115 h 122"/>
                <a:gd name="T54" fmla="*/ 96 w 278"/>
                <a:gd name="T55" fmla="*/ 111 h 122"/>
                <a:gd name="T56" fmla="*/ 114 w 278"/>
                <a:gd name="T57" fmla="*/ 106 h 122"/>
                <a:gd name="T58" fmla="*/ 134 w 278"/>
                <a:gd name="T59" fmla="*/ 102 h 122"/>
                <a:gd name="T60" fmla="*/ 151 w 278"/>
                <a:gd name="T61" fmla="*/ 95 h 122"/>
                <a:gd name="T62" fmla="*/ 183 w 278"/>
                <a:gd name="T63" fmla="*/ 80 h 122"/>
                <a:gd name="T64" fmla="*/ 201 w 278"/>
                <a:gd name="T65" fmla="*/ 71 h 122"/>
                <a:gd name="T66" fmla="*/ 215 w 278"/>
                <a:gd name="T67" fmla="*/ 63 h 122"/>
                <a:gd name="T68" fmla="*/ 230 w 278"/>
                <a:gd name="T69" fmla="*/ 54 h 122"/>
                <a:gd name="T70" fmla="*/ 269 w 278"/>
                <a:gd name="T71" fmla="*/ 19 h 122"/>
                <a:gd name="T72" fmla="*/ 276 w 278"/>
                <a:gd name="T73" fmla="*/ 14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8"/>
                <a:gd name="T112" fmla="*/ 0 h 122"/>
                <a:gd name="T113" fmla="*/ 278 w 278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8" h="122">
                  <a:moveTo>
                    <a:pt x="276" y="14"/>
                  </a:moveTo>
                  <a:lnTo>
                    <a:pt x="277" y="12"/>
                  </a:lnTo>
                  <a:lnTo>
                    <a:pt x="278" y="10"/>
                  </a:lnTo>
                  <a:lnTo>
                    <a:pt x="278" y="5"/>
                  </a:lnTo>
                  <a:lnTo>
                    <a:pt x="276" y="3"/>
                  </a:lnTo>
                  <a:lnTo>
                    <a:pt x="274" y="1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5" y="3"/>
                  </a:lnTo>
                  <a:lnTo>
                    <a:pt x="265" y="1"/>
                  </a:lnTo>
                  <a:lnTo>
                    <a:pt x="258" y="8"/>
                  </a:lnTo>
                  <a:lnTo>
                    <a:pt x="241" y="26"/>
                  </a:lnTo>
                  <a:lnTo>
                    <a:pt x="222" y="40"/>
                  </a:lnTo>
                  <a:lnTo>
                    <a:pt x="215" y="44"/>
                  </a:lnTo>
                  <a:lnTo>
                    <a:pt x="207" y="50"/>
                  </a:lnTo>
                  <a:lnTo>
                    <a:pt x="201" y="54"/>
                  </a:lnTo>
                  <a:lnTo>
                    <a:pt x="193" y="58"/>
                  </a:lnTo>
                  <a:lnTo>
                    <a:pt x="185" y="63"/>
                  </a:lnTo>
                  <a:lnTo>
                    <a:pt x="178" y="6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6" y="82"/>
                  </a:lnTo>
                  <a:lnTo>
                    <a:pt x="128" y="86"/>
                  </a:lnTo>
                  <a:lnTo>
                    <a:pt x="120" y="89"/>
                  </a:lnTo>
                  <a:lnTo>
                    <a:pt x="111" y="90"/>
                  </a:lnTo>
                  <a:lnTo>
                    <a:pt x="102" y="93"/>
                  </a:lnTo>
                  <a:lnTo>
                    <a:pt x="94" y="95"/>
                  </a:lnTo>
                  <a:lnTo>
                    <a:pt x="84" y="97"/>
                  </a:lnTo>
                  <a:lnTo>
                    <a:pt x="75" y="99"/>
                  </a:lnTo>
                  <a:lnTo>
                    <a:pt x="65" y="101"/>
                  </a:lnTo>
                  <a:lnTo>
                    <a:pt x="55" y="102"/>
                  </a:lnTo>
                  <a:lnTo>
                    <a:pt x="47" y="103"/>
                  </a:lnTo>
                  <a:lnTo>
                    <a:pt x="37" y="103"/>
                  </a:lnTo>
                  <a:lnTo>
                    <a:pt x="27" y="105"/>
                  </a:lnTo>
                  <a:lnTo>
                    <a:pt x="17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1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9" y="122"/>
                  </a:lnTo>
                  <a:lnTo>
                    <a:pt x="17" y="121"/>
                  </a:lnTo>
                  <a:lnTo>
                    <a:pt x="27" y="121"/>
                  </a:lnTo>
                  <a:lnTo>
                    <a:pt x="37" y="119"/>
                  </a:lnTo>
                  <a:lnTo>
                    <a:pt x="47" y="119"/>
                  </a:lnTo>
                  <a:lnTo>
                    <a:pt x="57" y="118"/>
                  </a:lnTo>
                  <a:lnTo>
                    <a:pt x="68" y="117"/>
                  </a:lnTo>
                  <a:lnTo>
                    <a:pt x="78" y="115"/>
                  </a:lnTo>
                  <a:lnTo>
                    <a:pt x="87" y="113"/>
                  </a:lnTo>
                  <a:lnTo>
                    <a:pt x="96" y="111"/>
                  </a:lnTo>
                  <a:lnTo>
                    <a:pt x="107" y="109"/>
                  </a:lnTo>
                  <a:lnTo>
                    <a:pt x="114" y="106"/>
                  </a:lnTo>
                  <a:lnTo>
                    <a:pt x="123" y="105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1" y="95"/>
                  </a:lnTo>
                  <a:lnTo>
                    <a:pt x="159" y="93"/>
                  </a:lnTo>
                  <a:lnTo>
                    <a:pt x="183" y="80"/>
                  </a:lnTo>
                  <a:lnTo>
                    <a:pt x="193" y="76"/>
                  </a:lnTo>
                  <a:lnTo>
                    <a:pt x="201" y="71"/>
                  </a:lnTo>
                  <a:lnTo>
                    <a:pt x="209" y="67"/>
                  </a:lnTo>
                  <a:lnTo>
                    <a:pt x="215" y="63"/>
                  </a:lnTo>
                  <a:lnTo>
                    <a:pt x="224" y="58"/>
                  </a:lnTo>
                  <a:lnTo>
                    <a:pt x="230" y="54"/>
                  </a:lnTo>
                  <a:lnTo>
                    <a:pt x="252" y="36"/>
                  </a:lnTo>
                  <a:lnTo>
                    <a:pt x="269" y="19"/>
                  </a:lnTo>
                  <a:lnTo>
                    <a:pt x="276" y="15"/>
                  </a:lnTo>
                  <a:lnTo>
                    <a:pt x="27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38"/>
            <p:cNvSpPr>
              <a:spLocks/>
            </p:cNvSpPr>
            <p:nvPr/>
          </p:nvSpPr>
          <p:spPr bwMode="auto">
            <a:xfrm>
              <a:off x="3976" y="2299"/>
              <a:ext cx="124" cy="236"/>
            </a:xfrm>
            <a:custGeom>
              <a:avLst/>
              <a:gdLst>
                <a:gd name="T0" fmla="*/ 5 w 124"/>
                <a:gd name="T1" fmla="*/ 0 h 236"/>
                <a:gd name="T2" fmla="*/ 0 w 124"/>
                <a:gd name="T3" fmla="*/ 5 h 236"/>
                <a:gd name="T4" fmla="*/ 3 w 124"/>
                <a:gd name="T5" fmla="*/ 14 h 236"/>
                <a:gd name="T6" fmla="*/ 23 w 124"/>
                <a:gd name="T7" fmla="*/ 16 h 236"/>
                <a:gd name="T8" fmla="*/ 41 w 124"/>
                <a:gd name="T9" fmla="*/ 22 h 236"/>
                <a:gd name="T10" fmla="*/ 56 w 124"/>
                <a:gd name="T11" fmla="*/ 28 h 236"/>
                <a:gd name="T12" fmla="*/ 63 w 124"/>
                <a:gd name="T13" fmla="*/ 34 h 236"/>
                <a:gd name="T14" fmla="*/ 79 w 124"/>
                <a:gd name="T15" fmla="*/ 47 h 236"/>
                <a:gd name="T16" fmla="*/ 84 w 124"/>
                <a:gd name="T17" fmla="*/ 51 h 236"/>
                <a:gd name="T18" fmla="*/ 91 w 124"/>
                <a:gd name="T19" fmla="*/ 62 h 236"/>
                <a:gd name="T20" fmla="*/ 96 w 124"/>
                <a:gd name="T21" fmla="*/ 70 h 236"/>
                <a:gd name="T22" fmla="*/ 100 w 124"/>
                <a:gd name="T23" fmla="*/ 78 h 236"/>
                <a:gd name="T24" fmla="*/ 107 w 124"/>
                <a:gd name="T25" fmla="*/ 102 h 236"/>
                <a:gd name="T26" fmla="*/ 108 w 124"/>
                <a:gd name="T27" fmla="*/ 119 h 236"/>
                <a:gd name="T28" fmla="*/ 107 w 124"/>
                <a:gd name="T29" fmla="*/ 122 h 236"/>
                <a:gd name="T30" fmla="*/ 103 w 124"/>
                <a:gd name="T31" fmla="*/ 153 h 236"/>
                <a:gd name="T32" fmla="*/ 99 w 124"/>
                <a:gd name="T33" fmla="*/ 162 h 236"/>
                <a:gd name="T34" fmla="*/ 94 w 124"/>
                <a:gd name="T35" fmla="*/ 170 h 236"/>
                <a:gd name="T36" fmla="*/ 87 w 124"/>
                <a:gd name="T37" fmla="*/ 177 h 236"/>
                <a:gd name="T38" fmla="*/ 83 w 124"/>
                <a:gd name="T39" fmla="*/ 186 h 236"/>
                <a:gd name="T40" fmla="*/ 71 w 124"/>
                <a:gd name="T41" fmla="*/ 196 h 236"/>
                <a:gd name="T42" fmla="*/ 59 w 124"/>
                <a:gd name="T43" fmla="*/ 205 h 236"/>
                <a:gd name="T44" fmla="*/ 52 w 124"/>
                <a:gd name="T45" fmla="*/ 208 h 236"/>
                <a:gd name="T46" fmla="*/ 37 w 124"/>
                <a:gd name="T47" fmla="*/ 216 h 236"/>
                <a:gd name="T48" fmla="*/ 12 w 124"/>
                <a:gd name="T49" fmla="*/ 218 h 236"/>
                <a:gd name="T50" fmla="*/ 8 w 124"/>
                <a:gd name="T51" fmla="*/ 220 h 236"/>
                <a:gd name="T52" fmla="*/ 3 w 124"/>
                <a:gd name="T53" fmla="*/ 222 h 236"/>
                <a:gd name="T54" fmla="*/ 0 w 124"/>
                <a:gd name="T55" fmla="*/ 230 h 236"/>
                <a:gd name="T56" fmla="*/ 5 w 124"/>
                <a:gd name="T57" fmla="*/ 236 h 236"/>
                <a:gd name="T58" fmla="*/ 9 w 124"/>
                <a:gd name="T59" fmla="*/ 236 h 236"/>
                <a:gd name="T60" fmla="*/ 25 w 124"/>
                <a:gd name="T61" fmla="*/ 234 h 236"/>
                <a:gd name="T62" fmla="*/ 47 w 124"/>
                <a:gd name="T63" fmla="*/ 226 h 236"/>
                <a:gd name="T64" fmla="*/ 58 w 124"/>
                <a:gd name="T65" fmla="*/ 224 h 236"/>
                <a:gd name="T66" fmla="*/ 70 w 124"/>
                <a:gd name="T67" fmla="*/ 218 h 236"/>
                <a:gd name="T68" fmla="*/ 82 w 124"/>
                <a:gd name="T69" fmla="*/ 209 h 236"/>
                <a:gd name="T70" fmla="*/ 94 w 124"/>
                <a:gd name="T71" fmla="*/ 197 h 236"/>
                <a:gd name="T72" fmla="*/ 100 w 124"/>
                <a:gd name="T73" fmla="*/ 188 h 236"/>
                <a:gd name="T74" fmla="*/ 107 w 124"/>
                <a:gd name="T75" fmla="*/ 178 h 236"/>
                <a:gd name="T76" fmla="*/ 112 w 124"/>
                <a:gd name="T77" fmla="*/ 168 h 236"/>
                <a:gd name="T78" fmla="*/ 116 w 124"/>
                <a:gd name="T79" fmla="*/ 158 h 236"/>
                <a:gd name="T80" fmla="*/ 123 w 124"/>
                <a:gd name="T81" fmla="*/ 125 h 236"/>
                <a:gd name="T82" fmla="*/ 124 w 124"/>
                <a:gd name="T83" fmla="*/ 117 h 236"/>
                <a:gd name="T84" fmla="*/ 123 w 124"/>
                <a:gd name="T85" fmla="*/ 99 h 236"/>
                <a:gd name="T86" fmla="*/ 114 w 124"/>
                <a:gd name="T87" fmla="*/ 72 h 236"/>
                <a:gd name="T88" fmla="*/ 110 w 124"/>
                <a:gd name="T89" fmla="*/ 62 h 236"/>
                <a:gd name="T90" fmla="*/ 104 w 124"/>
                <a:gd name="T91" fmla="*/ 51 h 236"/>
                <a:gd name="T92" fmla="*/ 98 w 124"/>
                <a:gd name="T93" fmla="*/ 43 h 236"/>
                <a:gd name="T94" fmla="*/ 90 w 124"/>
                <a:gd name="T95" fmla="*/ 34 h 236"/>
                <a:gd name="T96" fmla="*/ 74 w 124"/>
                <a:gd name="T97" fmla="*/ 20 h 236"/>
                <a:gd name="T98" fmla="*/ 62 w 124"/>
                <a:gd name="T99" fmla="*/ 12 h 236"/>
                <a:gd name="T100" fmla="*/ 52 w 124"/>
                <a:gd name="T101" fmla="*/ 8 h 236"/>
                <a:gd name="T102" fmla="*/ 43 w 124"/>
                <a:gd name="T103" fmla="*/ 5 h 236"/>
                <a:gd name="T104" fmla="*/ 8 w 124"/>
                <a:gd name="T105" fmla="*/ 0 h 2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6"/>
                <a:gd name="T161" fmla="*/ 124 w 124"/>
                <a:gd name="T162" fmla="*/ 236 h 2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3" y="16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27"/>
                  </a:lnTo>
                  <a:lnTo>
                    <a:pt x="56" y="28"/>
                  </a:lnTo>
                  <a:lnTo>
                    <a:pt x="59" y="30"/>
                  </a:lnTo>
                  <a:lnTo>
                    <a:pt x="63" y="34"/>
                  </a:lnTo>
                  <a:lnTo>
                    <a:pt x="71" y="39"/>
                  </a:lnTo>
                  <a:lnTo>
                    <a:pt x="79" y="47"/>
                  </a:lnTo>
                  <a:lnTo>
                    <a:pt x="83" y="48"/>
                  </a:lnTo>
                  <a:lnTo>
                    <a:pt x="84" y="51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2"/>
                  </a:lnTo>
                  <a:lnTo>
                    <a:pt x="100" y="78"/>
                  </a:lnTo>
                  <a:lnTo>
                    <a:pt x="103" y="82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8" y="119"/>
                  </a:lnTo>
                  <a:lnTo>
                    <a:pt x="108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53"/>
                  </a:lnTo>
                  <a:lnTo>
                    <a:pt x="100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4" y="184"/>
                  </a:lnTo>
                  <a:lnTo>
                    <a:pt x="83" y="186"/>
                  </a:lnTo>
                  <a:lnTo>
                    <a:pt x="79" y="188"/>
                  </a:lnTo>
                  <a:lnTo>
                    <a:pt x="71" y="196"/>
                  </a:lnTo>
                  <a:lnTo>
                    <a:pt x="63" y="201"/>
                  </a:lnTo>
                  <a:lnTo>
                    <a:pt x="59" y="205"/>
                  </a:lnTo>
                  <a:lnTo>
                    <a:pt x="56" y="206"/>
                  </a:lnTo>
                  <a:lnTo>
                    <a:pt x="52" y="208"/>
                  </a:lnTo>
                  <a:lnTo>
                    <a:pt x="41" y="213"/>
                  </a:lnTo>
                  <a:lnTo>
                    <a:pt x="37" y="216"/>
                  </a:lnTo>
                  <a:lnTo>
                    <a:pt x="23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5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8" y="224"/>
                  </a:lnTo>
                  <a:lnTo>
                    <a:pt x="62" y="222"/>
                  </a:lnTo>
                  <a:lnTo>
                    <a:pt x="70" y="218"/>
                  </a:lnTo>
                  <a:lnTo>
                    <a:pt x="74" y="214"/>
                  </a:lnTo>
                  <a:lnTo>
                    <a:pt x="82" y="209"/>
                  </a:lnTo>
                  <a:lnTo>
                    <a:pt x="90" y="201"/>
                  </a:lnTo>
                  <a:lnTo>
                    <a:pt x="94" y="197"/>
                  </a:lnTo>
                  <a:lnTo>
                    <a:pt x="98" y="192"/>
                  </a:lnTo>
                  <a:lnTo>
                    <a:pt x="100" y="188"/>
                  </a:lnTo>
                  <a:lnTo>
                    <a:pt x="104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2" y="168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4" y="119"/>
                  </a:lnTo>
                  <a:lnTo>
                    <a:pt x="124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4" y="51"/>
                  </a:lnTo>
                  <a:lnTo>
                    <a:pt x="100" y="47"/>
                  </a:lnTo>
                  <a:lnTo>
                    <a:pt x="98" y="43"/>
                  </a:lnTo>
                  <a:lnTo>
                    <a:pt x="94" y="38"/>
                  </a:lnTo>
                  <a:lnTo>
                    <a:pt x="90" y="34"/>
                  </a:lnTo>
                  <a:lnTo>
                    <a:pt x="82" y="26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39"/>
            <p:cNvSpPr>
              <a:spLocks/>
            </p:cNvSpPr>
            <p:nvPr/>
          </p:nvSpPr>
          <p:spPr bwMode="auto">
            <a:xfrm>
              <a:off x="3825" y="2299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4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4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40"/>
            <p:cNvSpPr>
              <a:spLocks/>
            </p:cNvSpPr>
            <p:nvPr/>
          </p:nvSpPr>
          <p:spPr bwMode="auto">
            <a:xfrm>
              <a:off x="3825" y="2520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3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3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41"/>
            <p:cNvSpPr>
              <a:spLocks/>
            </p:cNvSpPr>
            <p:nvPr/>
          </p:nvSpPr>
          <p:spPr bwMode="auto">
            <a:xfrm>
              <a:off x="3825" y="2299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5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5 h 237"/>
                <a:gd name="T14" fmla="*/ 0 w 16"/>
                <a:gd name="T15" fmla="*/ 232 h 237"/>
                <a:gd name="T16" fmla="*/ 2 w 16"/>
                <a:gd name="T17" fmla="*/ 234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4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232"/>
                  </a:lnTo>
                  <a:lnTo>
                    <a:pt x="2" y="234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4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42"/>
            <p:cNvSpPr>
              <a:spLocks/>
            </p:cNvSpPr>
            <p:nvPr/>
          </p:nvSpPr>
          <p:spPr bwMode="auto">
            <a:xfrm>
              <a:off x="3700" y="1070"/>
              <a:ext cx="125" cy="235"/>
            </a:xfrm>
            <a:custGeom>
              <a:avLst/>
              <a:gdLst>
                <a:gd name="T0" fmla="*/ 7 w 125"/>
                <a:gd name="T1" fmla="*/ 0 h 235"/>
                <a:gd name="T2" fmla="*/ 1 w 125"/>
                <a:gd name="T3" fmla="*/ 4 h 235"/>
                <a:gd name="T4" fmla="*/ 0 w 125"/>
                <a:gd name="T5" fmla="*/ 9 h 235"/>
                <a:gd name="T6" fmla="*/ 4 w 125"/>
                <a:gd name="T7" fmla="*/ 15 h 235"/>
                <a:gd name="T8" fmla="*/ 17 w 125"/>
                <a:gd name="T9" fmla="*/ 16 h 235"/>
                <a:gd name="T10" fmla="*/ 28 w 125"/>
                <a:gd name="T11" fmla="*/ 17 h 235"/>
                <a:gd name="T12" fmla="*/ 38 w 125"/>
                <a:gd name="T13" fmla="*/ 21 h 235"/>
                <a:gd name="T14" fmla="*/ 47 w 125"/>
                <a:gd name="T15" fmla="*/ 24 h 235"/>
                <a:gd name="T16" fmla="*/ 55 w 125"/>
                <a:gd name="T17" fmla="*/ 28 h 235"/>
                <a:gd name="T18" fmla="*/ 67 w 125"/>
                <a:gd name="T19" fmla="*/ 36 h 235"/>
                <a:gd name="T20" fmla="*/ 75 w 125"/>
                <a:gd name="T21" fmla="*/ 43 h 235"/>
                <a:gd name="T22" fmla="*/ 87 w 125"/>
                <a:gd name="T23" fmla="*/ 57 h 235"/>
                <a:gd name="T24" fmla="*/ 94 w 125"/>
                <a:gd name="T25" fmla="*/ 64 h 235"/>
                <a:gd name="T26" fmla="*/ 99 w 125"/>
                <a:gd name="T27" fmla="*/ 72 h 235"/>
                <a:gd name="T28" fmla="*/ 102 w 125"/>
                <a:gd name="T29" fmla="*/ 83 h 235"/>
                <a:gd name="T30" fmla="*/ 107 w 125"/>
                <a:gd name="T31" fmla="*/ 102 h 235"/>
                <a:gd name="T32" fmla="*/ 109 w 125"/>
                <a:gd name="T33" fmla="*/ 119 h 235"/>
                <a:gd name="T34" fmla="*/ 107 w 125"/>
                <a:gd name="T35" fmla="*/ 122 h 235"/>
                <a:gd name="T36" fmla="*/ 103 w 125"/>
                <a:gd name="T37" fmla="*/ 147 h 235"/>
                <a:gd name="T38" fmla="*/ 99 w 125"/>
                <a:gd name="T39" fmla="*/ 156 h 235"/>
                <a:gd name="T40" fmla="*/ 96 w 125"/>
                <a:gd name="T41" fmla="*/ 165 h 235"/>
                <a:gd name="T42" fmla="*/ 91 w 125"/>
                <a:gd name="T43" fmla="*/ 173 h 235"/>
                <a:gd name="T44" fmla="*/ 82 w 125"/>
                <a:gd name="T45" fmla="*/ 185 h 235"/>
                <a:gd name="T46" fmla="*/ 71 w 125"/>
                <a:gd name="T47" fmla="*/ 194 h 235"/>
                <a:gd name="T48" fmla="*/ 60 w 125"/>
                <a:gd name="T49" fmla="*/ 203 h 235"/>
                <a:gd name="T50" fmla="*/ 51 w 125"/>
                <a:gd name="T51" fmla="*/ 209 h 235"/>
                <a:gd name="T52" fmla="*/ 42 w 125"/>
                <a:gd name="T53" fmla="*/ 211 h 235"/>
                <a:gd name="T54" fmla="*/ 32 w 125"/>
                <a:gd name="T55" fmla="*/ 215 h 235"/>
                <a:gd name="T56" fmla="*/ 23 w 125"/>
                <a:gd name="T57" fmla="*/ 217 h 235"/>
                <a:gd name="T58" fmla="*/ 12 w 125"/>
                <a:gd name="T59" fmla="*/ 218 h 235"/>
                <a:gd name="T60" fmla="*/ 8 w 125"/>
                <a:gd name="T61" fmla="*/ 219 h 235"/>
                <a:gd name="T62" fmla="*/ 3 w 125"/>
                <a:gd name="T63" fmla="*/ 222 h 235"/>
                <a:gd name="T64" fmla="*/ 0 w 125"/>
                <a:gd name="T65" fmla="*/ 226 h 235"/>
                <a:gd name="T66" fmla="*/ 3 w 125"/>
                <a:gd name="T67" fmla="*/ 233 h 235"/>
                <a:gd name="T68" fmla="*/ 7 w 125"/>
                <a:gd name="T69" fmla="*/ 235 h 235"/>
                <a:gd name="T70" fmla="*/ 9 w 125"/>
                <a:gd name="T71" fmla="*/ 235 h 235"/>
                <a:gd name="T72" fmla="*/ 20 w 125"/>
                <a:gd name="T73" fmla="*/ 234 h 235"/>
                <a:gd name="T74" fmla="*/ 31 w 125"/>
                <a:gd name="T75" fmla="*/ 233 h 235"/>
                <a:gd name="T76" fmla="*/ 43 w 125"/>
                <a:gd name="T77" fmla="*/ 229 h 235"/>
                <a:gd name="T78" fmla="*/ 52 w 125"/>
                <a:gd name="T79" fmla="*/ 226 h 235"/>
                <a:gd name="T80" fmla="*/ 63 w 125"/>
                <a:gd name="T81" fmla="*/ 219 h 235"/>
                <a:gd name="T82" fmla="*/ 78 w 125"/>
                <a:gd name="T83" fmla="*/ 211 h 235"/>
                <a:gd name="T84" fmla="*/ 86 w 125"/>
                <a:gd name="T85" fmla="*/ 205 h 235"/>
                <a:gd name="T86" fmla="*/ 100 w 125"/>
                <a:gd name="T87" fmla="*/ 187 h 235"/>
                <a:gd name="T88" fmla="*/ 107 w 125"/>
                <a:gd name="T89" fmla="*/ 178 h 235"/>
                <a:gd name="T90" fmla="*/ 113 w 125"/>
                <a:gd name="T91" fmla="*/ 167 h 235"/>
                <a:gd name="T92" fmla="*/ 118 w 125"/>
                <a:gd name="T93" fmla="*/ 156 h 235"/>
                <a:gd name="T94" fmla="*/ 123 w 125"/>
                <a:gd name="T95" fmla="*/ 135 h 235"/>
                <a:gd name="T96" fmla="*/ 125 w 125"/>
                <a:gd name="T97" fmla="*/ 119 h 235"/>
                <a:gd name="T98" fmla="*/ 123 w 125"/>
                <a:gd name="T99" fmla="*/ 110 h 235"/>
                <a:gd name="T100" fmla="*/ 119 w 125"/>
                <a:gd name="T101" fmla="*/ 81 h 235"/>
                <a:gd name="T102" fmla="*/ 115 w 125"/>
                <a:gd name="T103" fmla="*/ 72 h 235"/>
                <a:gd name="T104" fmla="*/ 110 w 125"/>
                <a:gd name="T105" fmla="*/ 61 h 235"/>
                <a:gd name="T106" fmla="*/ 105 w 125"/>
                <a:gd name="T107" fmla="*/ 51 h 235"/>
                <a:gd name="T108" fmla="*/ 95 w 125"/>
                <a:gd name="T109" fmla="*/ 39 h 235"/>
                <a:gd name="T110" fmla="*/ 82 w 125"/>
                <a:gd name="T111" fmla="*/ 27 h 235"/>
                <a:gd name="T112" fmla="*/ 68 w 125"/>
                <a:gd name="T113" fmla="*/ 17 h 235"/>
                <a:gd name="T114" fmla="*/ 59 w 125"/>
                <a:gd name="T115" fmla="*/ 12 h 235"/>
                <a:gd name="T116" fmla="*/ 47 w 125"/>
                <a:gd name="T117" fmla="*/ 7 h 235"/>
                <a:gd name="T118" fmla="*/ 38 w 125"/>
                <a:gd name="T119" fmla="*/ 2 h 235"/>
                <a:gd name="T120" fmla="*/ 25 w 125"/>
                <a:gd name="T121" fmla="*/ 1 h 235"/>
                <a:gd name="T122" fmla="*/ 8 w 125"/>
                <a:gd name="T123" fmla="*/ 0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5"/>
                <a:gd name="T188" fmla="*/ 125 w 125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5">
                  <a:moveTo>
                    <a:pt x="8" y="0"/>
                  </a:move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9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5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49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4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99" y="77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2"/>
                  </a:lnTo>
                  <a:lnTo>
                    <a:pt x="109" y="119"/>
                  </a:lnTo>
                  <a:lnTo>
                    <a:pt x="109" y="116"/>
                  </a:lnTo>
                  <a:lnTo>
                    <a:pt x="107" y="122"/>
                  </a:lnTo>
                  <a:lnTo>
                    <a:pt x="107" y="132"/>
                  </a:lnTo>
                  <a:lnTo>
                    <a:pt x="103" y="147"/>
                  </a:lnTo>
                  <a:lnTo>
                    <a:pt x="102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1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3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1"/>
                  </a:lnTo>
                  <a:lnTo>
                    <a:pt x="38" y="213"/>
                  </a:lnTo>
                  <a:lnTo>
                    <a:pt x="32" y="215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3" y="222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4" y="234"/>
                  </a:lnTo>
                  <a:lnTo>
                    <a:pt x="7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5" y="234"/>
                  </a:lnTo>
                  <a:lnTo>
                    <a:pt x="20" y="234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1"/>
                  </a:lnTo>
                  <a:lnTo>
                    <a:pt x="43" y="229"/>
                  </a:lnTo>
                  <a:lnTo>
                    <a:pt x="47" y="227"/>
                  </a:lnTo>
                  <a:lnTo>
                    <a:pt x="52" y="226"/>
                  </a:lnTo>
                  <a:lnTo>
                    <a:pt x="59" y="222"/>
                  </a:lnTo>
                  <a:lnTo>
                    <a:pt x="63" y="219"/>
                  </a:lnTo>
                  <a:lnTo>
                    <a:pt x="68" y="217"/>
                  </a:lnTo>
                  <a:lnTo>
                    <a:pt x="78" y="211"/>
                  </a:lnTo>
                  <a:lnTo>
                    <a:pt x="82" y="207"/>
                  </a:lnTo>
                  <a:lnTo>
                    <a:pt x="86" y="205"/>
                  </a:lnTo>
                  <a:lnTo>
                    <a:pt x="95" y="195"/>
                  </a:lnTo>
                  <a:lnTo>
                    <a:pt x="100" y="187"/>
                  </a:lnTo>
                  <a:lnTo>
                    <a:pt x="105" y="183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7"/>
                  </a:lnTo>
                  <a:lnTo>
                    <a:pt x="115" y="162"/>
                  </a:lnTo>
                  <a:lnTo>
                    <a:pt x="118" y="156"/>
                  </a:lnTo>
                  <a:lnTo>
                    <a:pt x="119" y="152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5" y="119"/>
                  </a:lnTo>
                  <a:lnTo>
                    <a:pt x="125" y="116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1"/>
                  </a:lnTo>
                  <a:lnTo>
                    <a:pt x="118" y="77"/>
                  </a:lnTo>
                  <a:lnTo>
                    <a:pt x="115" y="72"/>
                  </a:lnTo>
                  <a:lnTo>
                    <a:pt x="113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29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1" y="1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43"/>
            <p:cNvSpPr>
              <a:spLocks/>
            </p:cNvSpPr>
            <p:nvPr/>
          </p:nvSpPr>
          <p:spPr bwMode="auto">
            <a:xfrm>
              <a:off x="3549" y="1070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3 h 16"/>
                <a:gd name="T6" fmla="*/ 181 w 181"/>
                <a:gd name="T7" fmla="*/ 11 h 16"/>
                <a:gd name="T8" fmla="*/ 181 w 181"/>
                <a:gd name="T9" fmla="*/ 5 h 16"/>
                <a:gd name="T10" fmla="*/ 178 w 181"/>
                <a:gd name="T11" fmla="*/ 2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2 h 16"/>
                <a:gd name="T18" fmla="*/ 0 w 181"/>
                <a:gd name="T19" fmla="*/ 5 h 16"/>
                <a:gd name="T20" fmla="*/ 0 w 181"/>
                <a:gd name="T21" fmla="*/ 11 h 16"/>
                <a:gd name="T22" fmla="*/ 2 w 181"/>
                <a:gd name="T23" fmla="*/ 13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1" y="11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44"/>
            <p:cNvSpPr>
              <a:spLocks/>
            </p:cNvSpPr>
            <p:nvPr/>
          </p:nvSpPr>
          <p:spPr bwMode="auto">
            <a:xfrm>
              <a:off x="3549" y="1289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45"/>
            <p:cNvSpPr>
              <a:spLocks/>
            </p:cNvSpPr>
            <p:nvPr/>
          </p:nvSpPr>
          <p:spPr bwMode="auto">
            <a:xfrm>
              <a:off x="3549" y="1070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3 w 16"/>
                <a:gd name="T5" fmla="*/ 2 h 235"/>
                <a:gd name="T6" fmla="*/ 10 w 16"/>
                <a:gd name="T7" fmla="*/ 0 h 235"/>
                <a:gd name="T8" fmla="*/ 5 w 16"/>
                <a:gd name="T9" fmla="*/ 0 h 235"/>
                <a:gd name="T10" fmla="*/ 2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2 w 16"/>
                <a:gd name="T17" fmla="*/ 233 h 235"/>
                <a:gd name="T18" fmla="*/ 5 w 16"/>
                <a:gd name="T19" fmla="*/ 235 h 235"/>
                <a:gd name="T20" fmla="*/ 10 w 16"/>
                <a:gd name="T21" fmla="*/ 235 h 235"/>
                <a:gd name="T22" fmla="*/ 13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10" y="235"/>
                  </a:lnTo>
                  <a:lnTo>
                    <a:pt x="13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46"/>
            <p:cNvSpPr>
              <a:spLocks/>
            </p:cNvSpPr>
            <p:nvPr/>
          </p:nvSpPr>
          <p:spPr bwMode="auto">
            <a:xfrm>
              <a:off x="3700" y="1395"/>
              <a:ext cx="125" cy="236"/>
            </a:xfrm>
            <a:custGeom>
              <a:avLst/>
              <a:gdLst>
                <a:gd name="T0" fmla="*/ 7 w 125"/>
                <a:gd name="T1" fmla="*/ 0 h 236"/>
                <a:gd name="T2" fmla="*/ 1 w 125"/>
                <a:gd name="T3" fmla="*/ 4 h 236"/>
                <a:gd name="T4" fmla="*/ 0 w 125"/>
                <a:gd name="T5" fmla="*/ 10 h 236"/>
                <a:gd name="T6" fmla="*/ 4 w 125"/>
                <a:gd name="T7" fmla="*/ 15 h 236"/>
                <a:gd name="T8" fmla="*/ 17 w 125"/>
                <a:gd name="T9" fmla="*/ 16 h 236"/>
                <a:gd name="T10" fmla="*/ 28 w 125"/>
                <a:gd name="T11" fmla="*/ 18 h 236"/>
                <a:gd name="T12" fmla="*/ 38 w 125"/>
                <a:gd name="T13" fmla="*/ 22 h 236"/>
                <a:gd name="T14" fmla="*/ 47 w 125"/>
                <a:gd name="T15" fmla="*/ 24 h 236"/>
                <a:gd name="T16" fmla="*/ 55 w 125"/>
                <a:gd name="T17" fmla="*/ 28 h 236"/>
                <a:gd name="T18" fmla="*/ 67 w 125"/>
                <a:gd name="T19" fmla="*/ 36 h 236"/>
                <a:gd name="T20" fmla="*/ 75 w 125"/>
                <a:gd name="T21" fmla="*/ 43 h 236"/>
                <a:gd name="T22" fmla="*/ 87 w 125"/>
                <a:gd name="T23" fmla="*/ 58 h 236"/>
                <a:gd name="T24" fmla="*/ 94 w 125"/>
                <a:gd name="T25" fmla="*/ 64 h 236"/>
                <a:gd name="T26" fmla="*/ 99 w 125"/>
                <a:gd name="T27" fmla="*/ 73 h 236"/>
                <a:gd name="T28" fmla="*/ 102 w 125"/>
                <a:gd name="T29" fmla="*/ 83 h 236"/>
                <a:gd name="T30" fmla="*/ 107 w 125"/>
                <a:gd name="T31" fmla="*/ 102 h 236"/>
                <a:gd name="T32" fmla="*/ 109 w 125"/>
                <a:gd name="T33" fmla="*/ 119 h 236"/>
                <a:gd name="T34" fmla="*/ 107 w 125"/>
                <a:gd name="T35" fmla="*/ 122 h 236"/>
                <a:gd name="T36" fmla="*/ 103 w 125"/>
                <a:gd name="T37" fmla="*/ 148 h 236"/>
                <a:gd name="T38" fmla="*/ 99 w 125"/>
                <a:gd name="T39" fmla="*/ 157 h 236"/>
                <a:gd name="T40" fmla="*/ 96 w 125"/>
                <a:gd name="T41" fmla="*/ 165 h 236"/>
                <a:gd name="T42" fmla="*/ 91 w 125"/>
                <a:gd name="T43" fmla="*/ 173 h 236"/>
                <a:gd name="T44" fmla="*/ 82 w 125"/>
                <a:gd name="T45" fmla="*/ 185 h 236"/>
                <a:gd name="T46" fmla="*/ 71 w 125"/>
                <a:gd name="T47" fmla="*/ 194 h 236"/>
                <a:gd name="T48" fmla="*/ 60 w 125"/>
                <a:gd name="T49" fmla="*/ 204 h 236"/>
                <a:gd name="T50" fmla="*/ 51 w 125"/>
                <a:gd name="T51" fmla="*/ 209 h 236"/>
                <a:gd name="T52" fmla="*/ 42 w 125"/>
                <a:gd name="T53" fmla="*/ 212 h 236"/>
                <a:gd name="T54" fmla="*/ 32 w 125"/>
                <a:gd name="T55" fmla="*/ 216 h 236"/>
                <a:gd name="T56" fmla="*/ 23 w 125"/>
                <a:gd name="T57" fmla="*/ 217 h 236"/>
                <a:gd name="T58" fmla="*/ 12 w 125"/>
                <a:gd name="T59" fmla="*/ 218 h 236"/>
                <a:gd name="T60" fmla="*/ 8 w 125"/>
                <a:gd name="T61" fmla="*/ 220 h 236"/>
                <a:gd name="T62" fmla="*/ 3 w 125"/>
                <a:gd name="T63" fmla="*/ 223 h 236"/>
                <a:gd name="T64" fmla="*/ 0 w 125"/>
                <a:gd name="T65" fmla="*/ 227 h 236"/>
                <a:gd name="T66" fmla="*/ 3 w 125"/>
                <a:gd name="T67" fmla="*/ 233 h 236"/>
                <a:gd name="T68" fmla="*/ 7 w 125"/>
                <a:gd name="T69" fmla="*/ 236 h 236"/>
                <a:gd name="T70" fmla="*/ 9 w 125"/>
                <a:gd name="T71" fmla="*/ 236 h 236"/>
                <a:gd name="T72" fmla="*/ 20 w 125"/>
                <a:gd name="T73" fmla="*/ 235 h 236"/>
                <a:gd name="T74" fmla="*/ 31 w 125"/>
                <a:gd name="T75" fmla="*/ 233 h 236"/>
                <a:gd name="T76" fmla="*/ 43 w 125"/>
                <a:gd name="T77" fmla="*/ 229 h 236"/>
                <a:gd name="T78" fmla="*/ 52 w 125"/>
                <a:gd name="T79" fmla="*/ 227 h 236"/>
                <a:gd name="T80" fmla="*/ 63 w 125"/>
                <a:gd name="T81" fmla="*/ 220 h 236"/>
                <a:gd name="T82" fmla="*/ 78 w 125"/>
                <a:gd name="T83" fmla="*/ 212 h 236"/>
                <a:gd name="T84" fmla="*/ 86 w 125"/>
                <a:gd name="T85" fmla="*/ 205 h 236"/>
                <a:gd name="T86" fmla="*/ 100 w 125"/>
                <a:gd name="T87" fmla="*/ 188 h 236"/>
                <a:gd name="T88" fmla="*/ 107 w 125"/>
                <a:gd name="T89" fmla="*/ 178 h 236"/>
                <a:gd name="T90" fmla="*/ 113 w 125"/>
                <a:gd name="T91" fmla="*/ 168 h 236"/>
                <a:gd name="T92" fmla="*/ 118 w 125"/>
                <a:gd name="T93" fmla="*/ 157 h 236"/>
                <a:gd name="T94" fmla="*/ 123 w 125"/>
                <a:gd name="T95" fmla="*/ 135 h 236"/>
                <a:gd name="T96" fmla="*/ 125 w 125"/>
                <a:gd name="T97" fmla="*/ 119 h 236"/>
                <a:gd name="T98" fmla="*/ 123 w 125"/>
                <a:gd name="T99" fmla="*/ 110 h 236"/>
                <a:gd name="T100" fmla="*/ 119 w 125"/>
                <a:gd name="T101" fmla="*/ 82 h 236"/>
                <a:gd name="T102" fmla="*/ 115 w 125"/>
                <a:gd name="T103" fmla="*/ 73 h 236"/>
                <a:gd name="T104" fmla="*/ 110 w 125"/>
                <a:gd name="T105" fmla="*/ 62 h 236"/>
                <a:gd name="T106" fmla="*/ 105 w 125"/>
                <a:gd name="T107" fmla="*/ 51 h 236"/>
                <a:gd name="T108" fmla="*/ 95 w 125"/>
                <a:gd name="T109" fmla="*/ 39 h 236"/>
                <a:gd name="T110" fmla="*/ 82 w 125"/>
                <a:gd name="T111" fmla="*/ 27 h 236"/>
                <a:gd name="T112" fmla="*/ 68 w 125"/>
                <a:gd name="T113" fmla="*/ 18 h 236"/>
                <a:gd name="T114" fmla="*/ 59 w 125"/>
                <a:gd name="T115" fmla="*/ 12 h 236"/>
                <a:gd name="T116" fmla="*/ 47 w 125"/>
                <a:gd name="T117" fmla="*/ 7 h 236"/>
                <a:gd name="T118" fmla="*/ 38 w 125"/>
                <a:gd name="T119" fmla="*/ 3 h 236"/>
                <a:gd name="T120" fmla="*/ 25 w 125"/>
                <a:gd name="T121" fmla="*/ 2 h 236"/>
                <a:gd name="T122" fmla="*/ 8 w 125"/>
                <a:gd name="T123" fmla="*/ 0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6"/>
                <a:gd name="T188" fmla="*/ 125 w 125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6">
                  <a:moveTo>
                    <a:pt x="8" y="0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8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6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50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3"/>
                  </a:lnTo>
                  <a:lnTo>
                    <a:pt x="99" y="78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9" y="119"/>
                  </a:lnTo>
                  <a:lnTo>
                    <a:pt x="109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48"/>
                  </a:lnTo>
                  <a:lnTo>
                    <a:pt x="102" y="152"/>
                  </a:lnTo>
                  <a:lnTo>
                    <a:pt x="99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2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4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2"/>
                  </a:lnTo>
                  <a:lnTo>
                    <a:pt x="38" y="213"/>
                  </a:lnTo>
                  <a:lnTo>
                    <a:pt x="32" y="216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3"/>
                  </a:lnTo>
                  <a:lnTo>
                    <a:pt x="1" y="224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3" y="233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5"/>
                  </a:lnTo>
                  <a:lnTo>
                    <a:pt x="20" y="235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2"/>
                  </a:lnTo>
                  <a:lnTo>
                    <a:pt x="43" y="229"/>
                  </a:lnTo>
                  <a:lnTo>
                    <a:pt x="47" y="228"/>
                  </a:lnTo>
                  <a:lnTo>
                    <a:pt x="52" y="227"/>
                  </a:lnTo>
                  <a:lnTo>
                    <a:pt x="59" y="223"/>
                  </a:lnTo>
                  <a:lnTo>
                    <a:pt x="63" y="220"/>
                  </a:lnTo>
                  <a:lnTo>
                    <a:pt x="68" y="217"/>
                  </a:lnTo>
                  <a:lnTo>
                    <a:pt x="78" y="212"/>
                  </a:lnTo>
                  <a:lnTo>
                    <a:pt x="82" y="208"/>
                  </a:lnTo>
                  <a:lnTo>
                    <a:pt x="86" y="205"/>
                  </a:lnTo>
                  <a:lnTo>
                    <a:pt x="95" y="196"/>
                  </a:lnTo>
                  <a:lnTo>
                    <a:pt x="100" y="188"/>
                  </a:lnTo>
                  <a:lnTo>
                    <a:pt x="105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8"/>
                  </a:lnTo>
                  <a:lnTo>
                    <a:pt x="115" y="162"/>
                  </a:lnTo>
                  <a:lnTo>
                    <a:pt x="118" y="157"/>
                  </a:lnTo>
                  <a:lnTo>
                    <a:pt x="119" y="153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5" y="119"/>
                  </a:lnTo>
                  <a:lnTo>
                    <a:pt x="125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2"/>
                  </a:lnTo>
                  <a:lnTo>
                    <a:pt x="118" y="78"/>
                  </a:lnTo>
                  <a:lnTo>
                    <a:pt x="115" y="73"/>
                  </a:lnTo>
                  <a:lnTo>
                    <a:pt x="113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30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8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47"/>
            <p:cNvSpPr>
              <a:spLocks/>
            </p:cNvSpPr>
            <p:nvPr/>
          </p:nvSpPr>
          <p:spPr bwMode="auto">
            <a:xfrm>
              <a:off x="3549" y="1395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48"/>
            <p:cNvSpPr>
              <a:spLocks/>
            </p:cNvSpPr>
            <p:nvPr/>
          </p:nvSpPr>
          <p:spPr bwMode="auto">
            <a:xfrm>
              <a:off x="3549" y="1616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49"/>
            <p:cNvSpPr>
              <a:spLocks/>
            </p:cNvSpPr>
            <p:nvPr/>
          </p:nvSpPr>
          <p:spPr bwMode="auto">
            <a:xfrm>
              <a:off x="3549" y="1395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6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6 h 237"/>
                <a:gd name="T14" fmla="*/ 0 w 16"/>
                <a:gd name="T15" fmla="*/ 232 h 237"/>
                <a:gd name="T16" fmla="*/ 2 w 16"/>
                <a:gd name="T17" fmla="*/ 235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5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232"/>
                  </a:lnTo>
                  <a:lnTo>
                    <a:pt x="2" y="235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5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50"/>
            <p:cNvSpPr>
              <a:spLocks/>
            </p:cNvSpPr>
            <p:nvPr/>
          </p:nvSpPr>
          <p:spPr bwMode="auto">
            <a:xfrm>
              <a:off x="4344" y="1362"/>
              <a:ext cx="141" cy="16"/>
            </a:xfrm>
            <a:custGeom>
              <a:avLst/>
              <a:gdLst>
                <a:gd name="T0" fmla="*/ 8 w 141"/>
                <a:gd name="T1" fmla="*/ 0 h 16"/>
                <a:gd name="T2" fmla="*/ 6 w 141"/>
                <a:gd name="T3" fmla="*/ 0 h 16"/>
                <a:gd name="T4" fmla="*/ 3 w 141"/>
                <a:gd name="T5" fmla="*/ 2 h 16"/>
                <a:gd name="T6" fmla="*/ 0 w 141"/>
                <a:gd name="T7" fmla="*/ 5 h 16"/>
                <a:gd name="T8" fmla="*/ 0 w 141"/>
                <a:gd name="T9" fmla="*/ 10 h 16"/>
                <a:gd name="T10" fmla="*/ 3 w 141"/>
                <a:gd name="T11" fmla="*/ 13 h 16"/>
                <a:gd name="T12" fmla="*/ 6 w 141"/>
                <a:gd name="T13" fmla="*/ 16 h 16"/>
                <a:gd name="T14" fmla="*/ 136 w 141"/>
                <a:gd name="T15" fmla="*/ 16 h 16"/>
                <a:gd name="T16" fmla="*/ 138 w 141"/>
                <a:gd name="T17" fmla="*/ 13 h 16"/>
                <a:gd name="T18" fmla="*/ 141 w 141"/>
                <a:gd name="T19" fmla="*/ 10 h 16"/>
                <a:gd name="T20" fmla="*/ 141 w 141"/>
                <a:gd name="T21" fmla="*/ 5 h 16"/>
                <a:gd name="T22" fmla="*/ 138 w 141"/>
                <a:gd name="T23" fmla="*/ 2 h 16"/>
                <a:gd name="T24" fmla="*/ 136 w 141"/>
                <a:gd name="T25" fmla="*/ 0 h 16"/>
                <a:gd name="T26" fmla="*/ 133 w 141"/>
                <a:gd name="T27" fmla="*/ 0 h 16"/>
                <a:gd name="T28" fmla="*/ 8 w 1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16"/>
                <a:gd name="T47" fmla="*/ 141 w 1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136" y="16"/>
                  </a:lnTo>
                  <a:lnTo>
                    <a:pt x="138" y="13"/>
                  </a:lnTo>
                  <a:lnTo>
                    <a:pt x="141" y="10"/>
                  </a:lnTo>
                  <a:lnTo>
                    <a:pt x="141" y="5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51"/>
            <p:cNvSpPr>
              <a:spLocks/>
            </p:cNvSpPr>
            <p:nvPr/>
          </p:nvSpPr>
          <p:spPr bwMode="auto">
            <a:xfrm>
              <a:off x="4344" y="1613"/>
              <a:ext cx="142" cy="17"/>
            </a:xfrm>
            <a:custGeom>
              <a:avLst/>
              <a:gdLst>
                <a:gd name="T0" fmla="*/ 134 w 142"/>
                <a:gd name="T1" fmla="*/ 17 h 17"/>
                <a:gd name="T2" fmla="*/ 137 w 142"/>
                <a:gd name="T3" fmla="*/ 17 h 17"/>
                <a:gd name="T4" fmla="*/ 140 w 142"/>
                <a:gd name="T5" fmla="*/ 14 h 17"/>
                <a:gd name="T6" fmla="*/ 142 w 142"/>
                <a:gd name="T7" fmla="*/ 11 h 17"/>
                <a:gd name="T8" fmla="*/ 142 w 142"/>
                <a:gd name="T9" fmla="*/ 6 h 17"/>
                <a:gd name="T10" fmla="*/ 140 w 142"/>
                <a:gd name="T11" fmla="*/ 3 h 17"/>
                <a:gd name="T12" fmla="*/ 137 w 142"/>
                <a:gd name="T13" fmla="*/ 0 h 17"/>
                <a:gd name="T14" fmla="*/ 6 w 142"/>
                <a:gd name="T15" fmla="*/ 0 h 17"/>
                <a:gd name="T16" fmla="*/ 3 w 142"/>
                <a:gd name="T17" fmla="*/ 3 h 17"/>
                <a:gd name="T18" fmla="*/ 0 w 142"/>
                <a:gd name="T19" fmla="*/ 6 h 17"/>
                <a:gd name="T20" fmla="*/ 0 w 142"/>
                <a:gd name="T21" fmla="*/ 11 h 17"/>
                <a:gd name="T22" fmla="*/ 3 w 142"/>
                <a:gd name="T23" fmla="*/ 14 h 17"/>
                <a:gd name="T24" fmla="*/ 6 w 142"/>
                <a:gd name="T25" fmla="*/ 17 h 17"/>
                <a:gd name="T26" fmla="*/ 8 w 142"/>
                <a:gd name="T27" fmla="*/ 17 h 17"/>
                <a:gd name="T28" fmla="*/ 134 w 142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17"/>
                <a:gd name="T47" fmla="*/ 142 w 14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17">
                  <a:moveTo>
                    <a:pt x="134" y="17"/>
                  </a:moveTo>
                  <a:lnTo>
                    <a:pt x="137" y="17"/>
                  </a:lnTo>
                  <a:lnTo>
                    <a:pt x="140" y="14"/>
                  </a:lnTo>
                  <a:lnTo>
                    <a:pt x="142" y="11"/>
                  </a:lnTo>
                  <a:lnTo>
                    <a:pt x="142" y="6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52"/>
            <p:cNvSpPr>
              <a:spLocks/>
            </p:cNvSpPr>
            <p:nvPr/>
          </p:nvSpPr>
          <p:spPr bwMode="auto">
            <a:xfrm>
              <a:off x="4344" y="1613"/>
              <a:ext cx="16" cy="1121"/>
            </a:xfrm>
            <a:custGeom>
              <a:avLst/>
              <a:gdLst>
                <a:gd name="T0" fmla="*/ 16 w 16"/>
                <a:gd name="T1" fmla="*/ 9 h 1121"/>
                <a:gd name="T2" fmla="*/ 16 w 16"/>
                <a:gd name="T3" fmla="*/ 6 h 1121"/>
                <a:gd name="T4" fmla="*/ 14 w 16"/>
                <a:gd name="T5" fmla="*/ 3 h 1121"/>
                <a:gd name="T6" fmla="*/ 11 w 16"/>
                <a:gd name="T7" fmla="*/ 0 h 1121"/>
                <a:gd name="T8" fmla="*/ 6 w 16"/>
                <a:gd name="T9" fmla="*/ 0 h 1121"/>
                <a:gd name="T10" fmla="*/ 3 w 16"/>
                <a:gd name="T11" fmla="*/ 3 h 1121"/>
                <a:gd name="T12" fmla="*/ 0 w 16"/>
                <a:gd name="T13" fmla="*/ 6 h 1121"/>
                <a:gd name="T14" fmla="*/ 0 w 16"/>
                <a:gd name="T15" fmla="*/ 1116 h 1121"/>
                <a:gd name="T16" fmla="*/ 3 w 16"/>
                <a:gd name="T17" fmla="*/ 1119 h 1121"/>
                <a:gd name="T18" fmla="*/ 6 w 16"/>
                <a:gd name="T19" fmla="*/ 1121 h 1121"/>
                <a:gd name="T20" fmla="*/ 11 w 16"/>
                <a:gd name="T21" fmla="*/ 1121 h 1121"/>
                <a:gd name="T22" fmla="*/ 14 w 16"/>
                <a:gd name="T23" fmla="*/ 1119 h 1121"/>
                <a:gd name="T24" fmla="*/ 16 w 16"/>
                <a:gd name="T25" fmla="*/ 1116 h 1121"/>
                <a:gd name="T26" fmla="*/ 16 w 16"/>
                <a:gd name="T27" fmla="*/ 1113 h 1121"/>
                <a:gd name="T28" fmla="*/ 16 w 16"/>
                <a:gd name="T29" fmla="*/ 9 h 1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21"/>
                <a:gd name="T47" fmla="*/ 16 w 16"/>
                <a:gd name="T48" fmla="*/ 1121 h 1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21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6"/>
                  </a:lnTo>
                  <a:lnTo>
                    <a:pt x="3" y="1119"/>
                  </a:lnTo>
                  <a:lnTo>
                    <a:pt x="6" y="1121"/>
                  </a:lnTo>
                  <a:lnTo>
                    <a:pt x="11" y="1121"/>
                  </a:lnTo>
                  <a:lnTo>
                    <a:pt x="14" y="1119"/>
                  </a:lnTo>
                  <a:lnTo>
                    <a:pt x="16" y="1116"/>
                  </a:lnTo>
                  <a:lnTo>
                    <a:pt x="16" y="1113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53"/>
            <p:cNvSpPr>
              <a:spLocks/>
            </p:cNvSpPr>
            <p:nvPr/>
          </p:nvSpPr>
          <p:spPr bwMode="auto">
            <a:xfrm>
              <a:off x="4092" y="2718"/>
              <a:ext cx="369" cy="16"/>
            </a:xfrm>
            <a:custGeom>
              <a:avLst/>
              <a:gdLst>
                <a:gd name="T0" fmla="*/ 8 w 369"/>
                <a:gd name="T1" fmla="*/ 0 h 16"/>
                <a:gd name="T2" fmla="*/ 6 w 369"/>
                <a:gd name="T3" fmla="*/ 0 h 16"/>
                <a:gd name="T4" fmla="*/ 3 w 369"/>
                <a:gd name="T5" fmla="*/ 3 h 16"/>
                <a:gd name="T6" fmla="*/ 0 w 369"/>
                <a:gd name="T7" fmla="*/ 6 h 16"/>
                <a:gd name="T8" fmla="*/ 0 w 369"/>
                <a:gd name="T9" fmla="*/ 11 h 16"/>
                <a:gd name="T10" fmla="*/ 3 w 369"/>
                <a:gd name="T11" fmla="*/ 14 h 16"/>
                <a:gd name="T12" fmla="*/ 6 w 369"/>
                <a:gd name="T13" fmla="*/ 16 h 16"/>
                <a:gd name="T14" fmla="*/ 363 w 369"/>
                <a:gd name="T15" fmla="*/ 16 h 16"/>
                <a:gd name="T16" fmla="*/ 366 w 369"/>
                <a:gd name="T17" fmla="*/ 14 h 16"/>
                <a:gd name="T18" fmla="*/ 369 w 369"/>
                <a:gd name="T19" fmla="*/ 11 h 16"/>
                <a:gd name="T20" fmla="*/ 369 w 369"/>
                <a:gd name="T21" fmla="*/ 6 h 16"/>
                <a:gd name="T22" fmla="*/ 366 w 369"/>
                <a:gd name="T23" fmla="*/ 3 h 16"/>
                <a:gd name="T24" fmla="*/ 363 w 369"/>
                <a:gd name="T25" fmla="*/ 0 h 16"/>
                <a:gd name="T26" fmla="*/ 361 w 369"/>
                <a:gd name="T27" fmla="*/ 0 h 16"/>
                <a:gd name="T28" fmla="*/ 8 w 3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9"/>
                <a:gd name="T46" fmla="*/ 0 h 16"/>
                <a:gd name="T47" fmla="*/ 369 w 3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3" y="16"/>
                  </a:lnTo>
                  <a:lnTo>
                    <a:pt x="366" y="14"/>
                  </a:lnTo>
                  <a:lnTo>
                    <a:pt x="369" y="11"/>
                  </a:lnTo>
                  <a:lnTo>
                    <a:pt x="369" y="6"/>
                  </a:lnTo>
                  <a:lnTo>
                    <a:pt x="366" y="3"/>
                  </a:lnTo>
                  <a:lnTo>
                    <a:pt x="363" y="0"/>
                  </a:lnTo>
                  <a:lnTo>
                    <a:pt x="3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Freeform 54"/>
            <p:cNvSpPr>
              <a:spLocks/>
            </p:cNvSpPr>
            <p:nvPr/>
          </p:nvSpPr>
          <p:spPr bwMode="auto">
            <a:xfrm>
              <a:off x="4772" y="3120"/>
              <a:ext cx="341" cy="16"/>
            </a:xfrm>
            <a:custGeom>
              <a:avLst/>
              <a:gdLst>
                <a:gd name="T0" fmla="*/ 8 w 341"/>
                <a:gd name="T1" fmla="*/ 0 h 16"/>
                <a:gd name="T2" fmla="*/ 5 w 341"/>
                <a:gd name="T3" fmla="*/ 0 h 16"/>
                <a:gd name="T4" fmla="*/ 2 w 341"/>
                <a:gd name="T5" fmla="*/ 3 h 16"/>
                <a:gd name="T6" fmla="*/ 0 w 341"/>
                <a:gd name="T7" fmla="*/ 5 h 16"/>
                <a:gd name="T8" fmla="*/ 0 w 341"/>
                <a:gd name="T9" fmla="*/ 11 h 16"/>
                <a:gd name="T10" fmla="*/ 2 w 341"/>
                <a:gd name="T11" fmla="*/ 13 h 16"/>
                <a:gd name="T12" fmla="*/ 5 w 341"/>
                <a:gd name="T13" fmla="*/ 16 h 16"/>
                <a:gd name="T14" fmla="*/ 336 w 341"/>
                <a:gd name="T15" fmla="*/ 16 h 16"/>
                <a:gd name="T16" fmla="*/ 338 w 341"/>
                <a:gd name="T17" fmla="*/ 13 h 16"/>
                <a:gd name="T18" fmla="*/ 341 w 341"/>
                <a:gd name="T19" fmla="*/ 11 h 16"/>
                <a:gd name="T20" fmla="*/ 341 w 341"/>
                <a:gd name="T21" fmla="*/ 5 h 16"/>
                <a:gd name="T22" fmla="*/ 338 w 341"/>
                <a:gd name="T23" fmla="*/ 3 h 16"/>
                <a:gd name="T24" fmla="*/ 336 w 341"/>
                <a:gd name="T25" fmla="*/ 0 h 16"/>
                <a:gd name="T26" fmla="*/ 333 w 341"/>
                <a:gd name="T27" fmla="*/ 0 h 16"/>
                <a:gd name="T28" fmla="*/ 8 w 3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1"/>
                <a:gd name="T46" fmla="*/ 0 h 16"/>
                <a:gd name="T47" fmla="*/ 341 w 3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1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336" y="16"/>
                  </a:lnTo>
                  <a:lnTo>
                    <a:pt x="338" y="13"/>
                  </a:lnTo>
                  <a:lnTo>
                    <a:pt x="341" y="11"/>
                  </a:lnTo>
                  <a:lnTo>
                    <a:pt x="341" y="5"/>
                  </a:lnTo>
                  <a:lnTo>
                    <a:pt x="338" y="3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Freeform 55"/>
            <p:cNvSpPr>
              <a:spLocks/>
            </p:cNvSpPr>
            <p:nvPr/>
          </p:nvSpPr>
          <p:spPr bwMode="auto">
            <a:xfrm>
              <a:off x="4872" y="2417"/>
              <a:ext cx="317" cy="16"/>
            </a:xfrm>
            <a:custGeom>
              <a:avLst/>
              <a:gdLst>
                <a:gd name="T0" fmla="*/ 8 w 317"/>
                <a:gd name="T1" fmla="*/ 0 h 16"/>
                <a:gd name="T2" fmla="*/ 5 w 317"/>
                <a:gd name="T3" fmla="*/ 0 h 16"/>
                <a:gd name="T4" fmla="*/ 3 w 317"/>
                <a:gd name="T5" fmla="*/ 3 h 16"/>
                <a:gd name="T6" fmla="*/ 0 w 317"/>
                <a:gd name="T7" fmla="*/ 5 h 16"/>
                <a:gd name="T8" fmla="*/ 0 w 317"/>
                <a:gd name="T9" fmla="*/ 11 h 16"/>
                <a:gd name="T10" fmla="*/ 3 w 317"/>
                <a:gd name="T11" fmla="*/ 13 h 16"/>
                <a:gd name="T12" fmla="*/ 5 w 317"/>
                <a:gd name="T13" fmla="*/ 16 h 16"/>
                <a:gd name="T14" fmla="*/ 312 w 317"/>
                <a:gd name="T15" fmla="*/ 16 h 16"/>
                <a:gd name="T16" fmla="*/ 315 w 317"/>
                <a:gd name="T17" fmla="*/ 13 h 16"/>
                <a:gd name="T18" fmla="*/ 317 w 317"/>
                <a:gd name="T19" fmla="*/ 11 h 16"/>
                <a:gd name="T20" fmla="*/ 317 w 317"/>
                <a:gd name="T21" fmla="*/ 5 h 16"/>
                <a:gd name="T22" fmla="*/ 315 w 317"/>
                <a:gd name="T23" fmla="*/ 3 h 16"/>
                <a:gd name="T24" fmla="*/ 312 w 317"/>
                <a:gd name="T25" fmla="*/ 0 h 16"/>
                <a:gd name="T26" fmla="*/ 309 w 317"/>
                <a:gd name="T27" fmla="*/ 0 h 16"/>
                <a:gd name="T28" fmla="*/ 8 w 3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16"/>
                <a:gd name="T47" fmla="*/ 317 w 3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7" y="11"/>
                  </a:lnTo>
                  <a:lnTo>
                    <a:pt x="317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Freeform 56"/>
            <p:cNvSpPr>
              <a:spLocks/>
            </p:cNvSpPr>
            <p:nvPr/>
          </p:nvSpPr>
          <p:spPr bwMode="auto">
            <a:xfrm>
              <a:off x="4896" y="1312"/>
              <a:ext cx="268" cy="16"/>
            </a:xfrm>
            <a:custGeom>
              <a:avLst/>
              <a:gdLst>
                <a:gd name="T0" fmla="*/ 8 w 268"/>
                <a:gd name="T1" fmla="*/ 0 h 16"/>
                <a:gd name="T2" fmla="*/ 5 w 268"/>
                <a:gd name="T3" fmla="*/ 0 h 16"/>
                <a:gd name="T4" fmla="*/ 3 w 268"/>
                <a:gd name="T5" fmla="*/ 3 h 16"/>
                <a:gd name="T6" fmla="*/ 0 w 268"/>
                <a:gd name="T7" fmla="*/ 6 h 16"/>
                <a:gd name="T8" fmla="*/ 0 w 268"/>
                <a:gd name="T9" fmla="*/ 11 h 16"/>
                <a:gd name="T10" fmla="*/ 3 w 268"/>
                <a:gd name="T11" fmla="*/ 14 h 16"/>
                <a:gd name="T12" fmla="*/ 5 w 268"/>
                <a:gd name="T13" fmla="*/ 16 h 16"/>
                <a:gd name="T14" fmla="*/ 263 w 268"/>
                <a:gd name="T15" fmla="*/ 16 h 16"/>
                <a:gd name="T16" fmla="*/ 265 w 268"/>
                <a:gd name="T17" fmla="*/ 14 h 16"/>
                <a:gd name="T18" fmla="*/ 268 w 268"/>
                <a:gd name="T19" fmla="*/ 11 h 16"/>
                <a:gd name="T20" fmla="*/ 268 w 268"/>
                <a:gd name="T21" fmla="*/ 6 h 16"/>
                <a:gd name="T22" fmla="*/ 265 w 268"/>
                <a:gd name="T23" fmla="*/ 3 h 16"/>
                <a:gd name="T24" fmla="*/ 263 w 268"/>
                <a:gd name="T25" fmla="*/ 0 h 16"/>
                <a:gd name="T26" fmla="*/ 260 w 268"/>
                <a:gd name="T27" fmla="*/ 0 h 16"/>
                <a:gd name="T28" fmla="*/ 8 w 26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16"/>
                <a:gd name="T47" fmla="*/ 268 w 26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63" y="16"/>
                  </a:lnTo>
                  <a:lnTo>
                    <a:pt x="265" y="14"/>
                  </a:lnTo>
                  <a:lnTo>
                    <a:pt x="268" y="11"/>
                  </a:lnTo>
                  <a:lnTo>
                    <a:pt x="268" y="6"/>
                  </a:lnTo>
                  <a:lnTo>
                    <a:pt x="265" y="3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57"/>
            <p:cNvSpPr>
              <a:spLocks/>
            </p:cNvSpPr>
            <p:nvPr/>
          </p:nvSpPr>
          <p:spPr bwMode="auto">
            <a:xfrm>
              <a:off x="3139" y="1237"/>
              <a:ext cx="418" cy="16"/>
            </a:xfrm>
            <a:custGeom>
              <a:avLst/>
              <a:gdLst>
                <a:gd name="T0" fmla="*/ 8 w 418"/>
                <a:gd name="T1" fmla="*/ 0 h 16"/>
                <a:gd name="T2" fmla="*/ 5 w 418"/>
                <a:gd name="T3" fmla="*/ 0 h 16"/>
                <a:gd name="T4" fmla="*/ 3 w 418"/>
                <a:gd name="T5" fmla="*/ 3 h 16"/>
                <a:gd name="T6" fmla="*/ 0 w 418"/>
                <a:gd name="T7" fmla="*/ 6 h 16"/>
                <a:gd name="T8" fmla="*/ 0 w 418"/>
                <a:gd name="T9" fmla="*/ 11 h 16"/>
                <a:gd name="T10" fmla="*/ 3 w 418"/>
                <a:gd name="T11" fmla="*/ 14 h 16"/>
                <a:gd name="T12" fmla="*/ 5 w 418"/>
                <a:gd name="T13" fmla="*/ 16 h 16"/>
                <a:gd name="T14" fmla="*/ 412 w 418"/>
                <a:gd name="T15" fmla="*/ 16 h 16"/>
                <a:gd name="T16" fmla="*/ 415 w 418"/>
                <a:gd name="T17" fmla="*/ 14 h 16"/>
                <a:gd name="T18" fmla="*/ 418 w 418"/>
                <a:gd name="T19" fmla="*/ 11 h 16"/>
                <a:gd name="T20" fmla="*/ 418 w 418"/>
                <a:gd name="T21" fmla="*/ 6 h 16"/>
                <a:gd name="T22" fmla="*/ 415 w 418"/>
                <a:gd name="T23" fmla="*/ 3 h 16"/>
                <a:gd name="T24" fmla="*/ 412 w 418"/>
                <a:gd name="T25" fmla="*/ 0 h 16"/>
                <a:gd name="T26" fmla="*/ 410 w 418"/>
                <a:gd name="T27" fmla="*/ 0 h 16"/>
                <a:gd name="T28" fmla="*/ 8 w 4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8"/>
                <a:gd name="T46" fmla="*/ 0 h 16"/>
                <a:gd name="T47" fmla="*/ 418 w 4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412" y="16"/>
                  </a:lnTo>
                  <a:lnTo>
                    <a:pt x="415" y="14"/>
                  </a:lnTo>
                  <a:lnTo>
                    <a:pt x="418" y="11"/>
                  </a:lnTo>
                  <a:lnTo>
                    <a:pt x="418" y="6"/>
                  </a:lnTo>
                  <a:lnTo>
                    <a:pt x="415" y="3"/>
                  </a:lnTo>
                  <a:lnTo>
                    <a:pt x="412" y="0"/>
                  </a:lnTo>
                  <a:lnTo>
                    <a:pt x="4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58"/>
            <p:cNvSpPr>
              <a:spLocks/>
            </p:cNvSpPr>
            <p:nvPr/>
          </p:nvSpPr>
          <p:spPr bwMode="auto">
            <a:xfrm>
              <a:off x="3817" y="1513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5 h 16"/>
                <a:gd name="T8" fmla="*/ 0 w 116"/>
                <a:gd name="T9" fmla="*/ 11 h 16"/>
                <a:gd name="T10" fmla="*/ 2 w 116"/>
                <a:gd name="T11" fmla="*/ 13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3 h 16"/>
                <a:gd name="T18" fmla="*/ 116 w 116"/>
                <a:gd name="T19" fmla="*/ 11 h 16"/>
                <a:gd name="T20" fmla="*/ 116 w 116"/>
                <a:gd name="T21" fmla="*/ 5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5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59"/>
            <p:cNvSpPr>
              <a:spLocks/>
            </p:cNvSpPr>
            <p:nvPr/>
          </p:nvSpPr>
          <p:spPr bwMode="auto">
            <a:xfrm>
              <a:off x="3917" y="1413"/>
              <a:ext cx="16" cy="116"/>
            </a:xfrm>
            <a:custGeom>
              <a:avLst/>
              <a:gdLst>
                <a:gd name="T0" fmla="*/ 0 w 16"/>
                <a:gd name="T1" fmla="*/ 108 h 116"/>
                <a:gd name="T2" fmla="*/ 0 w 16"/>
                <a:gd name="T3" fmla="*/ 111 h 116"/>
                <a:gd name="T4" fmla="*/ 3 w 16"/>
                <a:gd name="T5" fmla="*/ 113 h 116"/>
                <a:gd name="T6" fmla="*/ 5 w 16"/>
                <a:gd name="T7" fmla="*/ 116 h 116"/>
                <a:gd name="T8" fmla="*/ 11 w 16"/>
                <a:gd name="T9" fmla="*/ 116 h 116"/>
                <a:gd name="T10" fmla="*/ 13 w 16"/>
                <a:gd name="T11" fmla="*/ 113 h 116"/>
                <a:gd name="T12" fmla="*/ 16 w 16"/>
                <a:gd name="T13" fmla="*/ 111 h 116"/>
                <a:gd name="T14" fmla="*/ 16 w 16"/>
                <a:gd name="T15" fmla="*/ 5 h 116"/>
                <a:gd name="T16" fmla="*/ 13 w 16"/>
                <a:gd name="T17" fmla="*/ 2 h 116"/>
                <a:gd name="T18" fmla="*/ 11 w 16"/>
                <a:gd name="T19" fmla="*/ 0 h 116"/>
                <a:gd name="T20" fmla="*/ 5 w 16"/>
                <a:gd name="T21" fmla="*/ 0 h 116"/>
                <a:gd name="T22" fmla="*/ 3 w 16"/>
                <a:gd name="T23" fmla="*/ 2 h 116"/>
                <a:gd name="T24" fmla="*/ 0 w 16"/>
                <a:gd name="T25" fmla="*/ 5 h 116"/>
                <a:gd name="T26" fmla="*/ 0 w 16"/>
                <a:gd name="T27" fmla="*/ 8 h 116"/>
                <a:gd name="T28" fmla="*/ 0 w 16"/>
                <a:gd name="T29" fmla="*/ 108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6"/>
                <a:gd name="T47" fmla="*/ 16 w 16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6">
                  <a:moveTo>
                    <a:pt x="0" y="108"/>
                  </a:moveTo>
                  <a:lnTo>
                    <a:pt x="0" y="111"/>
                  </a:lnTo>
                  <a:lnTo>
                    <a:pt x="3" y="113"/>
                  </a:lnTo>
                  <a:lnTo>
                    <a:pt x="5" y="116"/>
                  </a:lnTo>
                  <a:lnTo>
                    <a:pt x="11" y="116"/>
                  </a:lnTo>
                  <a:lnTo>
                    <a:pt x="13" y="113"/>
                  </a:lnTo>
                  <a:lnTo>
                    <a:pt x="16" y="111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Freeform 60"/>
            <p:cNvSpPr>
              <a:spLocks/>
            </p:cNvSpPr>
            <p:nvPr/>
          </p:nvSpPr>
          <p:spPr bwMode="auto">
            <a:xfrm>
              <a:off x="3917" y="1413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Freeform 61"/>
            <p:cNvSpPr>
              <a:spLocks/>
            </p:cNvSpPr>
            <p:nvPr/>
          </p:nvSpPr>
          <p:spPr bwMode="auto">
            <a:xfrm>
              <a:off x="3817" y="118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2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62"/>
            <p:cNvSpPr>
              <a:spLocks/>
            </p:cNvSpPr>
            <p:nvPr/>
          </p:nvSpPr>
          <p:spPr bwMode="auto">
            <a:xfrm>
              <a:off x="3917" y="1186"/>
              <a:ext cx="16" cy="117"/>
            </a:xfrm>
            <a:custGeom>
              <a:avLst/>
              <a:gdLst>
                <a:gd name="T0" fmla="*/ 16 w 16"/>
                <a:gd name="T1" fmla="*/ 8 h 117"/>
                <a:gd name="T2" fmla="*/ 16 w 16"/>
                <a:gd name="T3" fmla="*/ 6 h 117"/>
                <a:gd name="T4" fmla="*/ 13 w 16"/>
                <a:gd name="T5" fmla="*/ 3 h 117"/>
                <a:gd name="T6" fmla="*/ 11 w 16"/>
                <a:gd name="T7" fmla="*/ 0 h 117"/>
                <a:gd name="T8" fmla="*/ 5 w 16"/>
                <a:gd name="T9" fmla="*/ 0 h 117"/>
                <a:gd name="T10" fmla="*/ 3 w 16"/>
                <a:gd name="T11" fmla="*/ 3 h 117"/>
                <a:gd name="T12" fmla="*/ 0 w 16"/>
                <a:gd name="T13" fmla="*/ 6 h 117"/>
                <a:gd name="T14" fmla="*/ 0 w 16"/>
                <a:gd name="T15" fmla="*/ 111 h 117"/>
                <a:gd name="T16" fmla="*/ 3 w 16"/>
                <a:gd name="T17" fmla="*/ 114 h 117"/>
                <a:gd name="T18" fmla="*/ 5 w 16"/>
                <a:gd name="T19" fmla="*/ 117 h 117"/>
                <a:gd name="T20" fmla="*/ 11 w 16"/>
                <a:gd name="T21" fmla="*/ 117 h 117"/>
                <a:gd name="T22" fmla="*/ 13 w 16"/>
                <a:gd name="T23" fmla="*/ 114 h 117"/>
                <a:gd name="T24" fmla="*/ 16 w 16"/>
                <a:gd name="T25" fmla="*/ 111 h 117"/>
                <a:gd name="T26" fmla="*/ 16 w 16"/>
                <a:gd name="T27" fmla="*/ 109 h 117"/>
                <a:gd name="T28" fmla="*/ 16 w 16"/>
                <a:gd name="T29" fmla="*/ 8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7"/>
                <a:gd name="T47" fmla="*/ 16 w 1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11" y="117"/>
                  </a:lnTo>
                  <a:lnTo>
                    <a:pt x="13" y="114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Freeform 63"/>
            <p:cNvSpPr>
              <a:spLocks/>
            </p:cNvSpPr>
            <p:nvPr/>
          </p:nvSpPr>
          <p:spPr bwMode="auto">
            <a:xfrm>
              <a:off x="3917" y="1287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Oval 64"/>
            <p:cNvSpPr>
              <a:spLocks noChangeArrowheads="1"/>
            </p:cNvSpPr>
            <p:nvPr/>
          </p:nvSpPr>
          <p:spPr bwMode="auto">
            <a:xfrm>
              <a:off x="5038" y="1303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Freeform 65"/>
            <p:cNvSpPr>
              <a:spLocks/>
            </p:cNvSpPr>
            <p:nvPr/>
          </p:nvSpPr>
          <p:spPr bwMode="auto">
            <a:xfrm>
              <a:off x="5030" y="1295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50 w 66"/>
                <a:gd name="T17" fmla="*/ 61 h 65"/>
                <a:gd name="T18" fmla="*/ 50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4 w 66"/>
                <a:gd name="T39" fmla="*/ 6 h 65"/>
                <a:gd name="T40" fmla="*/ 50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6 w 66"/>
                <a:gd name="T77" fmla="*/ 20 h 65"/>
                <a:gd name="T78" fmla="*/ 48 w 66"/>
                <a:gd name="T79" fmla="*/ 23 h 65"/>
                <a:gd name="T80" fmla="*/ 50 w 66"/>
                <a:gd name="T81" fmla="*/ 27 h 65"/>
                <a:gd name="T82" fmla="*/ 50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50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2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48" y="63"/>
                  </a:lnTo>
                  <a:lnTo>
                    <a:pt x="50" y="61"/>
                  </a:lnTo>
                  <a:lnTo>
                    <a:pt x="54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6" y="20"/>
                  </a:lnTo>
                  <a:lnTo>
                    <a:pt x="43" y="19"/>
                  </a:lnTo>
                  <a:lnTo>
                    <a:pt x="50" y="25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7" y="23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50" y="28"/>
                  </a:lnTo>
                  <a:lnTo>
                    <a:pt x="50" y="35"/>
                  </a:lnTo>
                  <a:lnTo>
                    <a:pt x="54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50" y="39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50" y="40"/>
                  </a:lnTo>
                  <a:lnTo>
                    <a:pt x="43" y="47"/>
                  </a:lnTo>
                  <a:lnTo>
                    <a:pt x="46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Oval 66"/>
            <p:cNvSpPr>
              <a:spLocks noChangeArrowheads="1"/>
            </p:cNvSpPr>
            <p:nvPr/>
          </p:nvSpPr>
          <p:spPr bwMode="auto">
            <a:xfrm>
              <a:off x="5006" y="2400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Freeform 67"/>
            <p:cNvSpPr>
              <a:spLocks/>
            </p:cNvSpPr>
            <p:nvPr/>
          </p:nvSpPr>
          <p:spPr bwMode="auto">
            <a:xfrm>
              <a:off x="4998" y="2392"/>
              <a:ext cx="64" cy="65"/>
            </a:xfrm>
            <a:custGeom>
              <a:avLst/>
              <a:gdLst>
                <a:gd name="T0" fmla="*/ 1 w 64"/>
                <a:gd name="T1" fmla="*/ 44 h 65"/>
                <a:gd name="T2" fmla="*/ 3 w 64"/>
                <a:gd name="T3" fmla="*/ 48 h 65"/>
                <a:gd name="T4" fmla="*/ 8 w 64"/>
                <a:gd name="T5" fmla="*/ 53 h 65"/>
                <a:gd name="T6" fmla="*/ 17 w 64"/>
                <a:gd name="T7" fmla="*/ 62 h 65"/>
                <a:gd name="T8" fmla="*/ 21 w 64"/>
                <a:gd name="T9" fmla="*/ 65 h 65"/>
                <a:gd name="T10" fmla="*/ 40 w 64"/>
                <a:gd name="T11" fmla="*/ 58 h 65"/>
                <a:gd name="T12" fmla="*/ 43 w 64"/>
                <a:gd name="T13" fmla="*/ 64 h 65"/>
                <a:gd name="T14" fmla="*/ 47 w 64"/>
                <a:gd name="T15" fmla="*/ 62 h 65"/>
                <a:gd name="T16" fmla="*/ 55 w 64"/>
                <a:gd name="T17" fmla="*/ 54 h 65"/>
                <a:gd name="T18" fmla="*/ 57 w 64"/>
                <a:gd name="T19" fmla="*/ 52 h 65"/>
                <a:gd name="T20" fmla="*/ 60 w 64"/>
                <a:gd name="T21" fmla="*/ 49 h 65"/>
                <a:gd name="T22" fmla="*/ 60 w 64"/>
                <a:gd name="T23" fmla="*/ 49 h 65"/>
                <a:gd name="T24" fmla="*/ 61 w 64"/>
                <a:gd name="T25" fmla="*/ 38 h 65"/>
                <a:gd name="T26" fmla="*/ 64 w 64"/>
                <a:gd name="T27" fmla="*/ 29 h 65"/>
                <a:gd name="T28" fmla="*/ 60 w 64"/>
                <a:gd name="T29" fmla="*/ 16 h 65"/>
                <a:gd name="T30" fmla="*/ 60 w 64"/>
                <a:gd name="T31" fmla="*/ 16 h 65"/>
                <a:gd name="T32" fmla="*/ 57 w 64"/>
                <a:gd name="T33" fmla="*/ 13 h 65"/>
                <a:gd name="T34" fmla="*/ 55 w 64"/>
                <a:gd name="T35" fmla="*/ 10 h 65"/>
                <a:gd name="T36" fmla="*/ 47 w 64"/>
                <a:gd name="T37" fmla="*/ 2 h 65"/>
                <a:gd name="T38" fmla="*/ 43 w 64"/>
                <a:gd name="T39" fmla="*/ 1 h 65"/>
                <a:gd name="T40" fmla="*/ 20 w 64"/>
                <a:gd name="T41" fmla="*/ 1 h 65"/>
                <a:gd name="T42" fmla="*/ 16 w 64"/>
                <a:gd name="T43" fmla="*/ 2 h 65"/>
                <a:gd name="T44" fmla="*/ 7 w 64"/>
                <a:gd name="T45" fmla="*/ 12 h 65"/>
                <a:gd name="T46" fmla="*/ 5 w 64"/>
                <a:gd name="T47" fmla="*/ 16 h 65"/>
                <a:gd name="T48" fmla="*/ 0 w 64"/>
                <a:gd name="T49" fmla="*/ 22 h 65"/>
                <a:gd name="T50" fmla="*/ 16 w 64"/>
                <a:gd name="T51" fmla="*/ 28 h 65"/>
                <a:gd name="T52" fmla="*/ 16 w 64"/>
                <a:gd name="T53" fmla="*/ 26 h 65"/>
                <a:gd name="T54" fmla="*/ 17 w 64"/>
                <a:gd name="T55" fmla="*/ 22 h 65"/>
                <a:gd name="T56" fmla="*/ 23 w 64"/>
                <a:gd name="T57" fmla="*/ 18 h 65"/>
                <a:gd name="T58" fmla="*/ 27 w 64"/>
                <a:gd name="T59" fmla="*/ 16 h 65"/>
                <a:gd name="T60" fmla="*/ 37 w 64"/>
                <a:gd name="T61" fmla="*/ 17 h 65"/>
                <a:gd name="T62" fmla="*/ 41 w 64"/>
                <a:gd name="T63" fmla="*/ 18 h 65"/>
                <a:gd name="T64" fmla="*/ 39 w 64"/>
                <a:gd name="T65" fmla="*/ 16 h 65"/>
                <a:gd name="T66" fmla="*/ 41 w 64"/>
                <a:gd name="T67" fmla="*/ 18 h 65"/>
                <a:gd name="T68" fmla="*/ 44 w 64"/>
                <a:gd name="T69" fmla="*/ 21 h 65"/>
                <a:gd name="T70" fmla="*/ 49 w 64"/>
                <a:gd name="T71" fmla="*/ 26 h 65"/>
                <a:gd name="T72" fmla="*/ 48 w 64"/>
                <a:gd name="T73" fmla="*/ 34 h 65"/>
                <a:gd name="T74" fmla="*/ 51 w 64"/>
                <a:gd name="T75" fmla="*/ 28 h 65"/>
                <a:gd name="T76" fmla="*/ 49 w 64"/>
                <a:gd name="T77" fmla="*/ 38 h 65"/>
                <a:gd name="T78" fmla="*/ 44 w 64"/>
                <a:gd name="T79" fmla="*/ 44 h 65"/>
                <a:gd name="T80" fmla="*/ 41 w 64"/>
                <a:gd name="T81" fmla="*/ 46 h 65"/>
                <a:gd name="T82" fmla="*/ 39 w 64"/>
                <a:gd name="T83" fmla="*/ 49 h 65"/>
                <a:gd name="T84" fmla="*/ 41 w 64"/>
                <a:gd name="T85" fmla="*/ 46 h 65"/>
                <a:gd name="T86" fmla="*/ 37 w 64"/>
                <a:gd name="T87" fmla="*/ 48 h 65"/>
                <a:gd name="T88" fmla="*/ 24 w 64"/>
                <a:gd name="T89" fmla="*/ 58 h 65"/>
                <a:gd name="T90" fmla="*/ 27 w 64"/>
                <a:gd name="T91" fmla="*/ 49 h 65"/>
                <a:gd name="T92" fmla="*/ 23 w 64"/>
                <a:gd name="T93" fmla="*/ 46 h 65"/>
                <a:gd name="T94" fmla="*/ 17 w 64"/>
                <a:gd name="T95" fmla="*/ 42 h 65"/>
                <a:gd name="T96" fmla="*/ 16 w 64"/>
                <a:gd name="T97" fmla="*/ 38 h 65"/>
                <a:gd name="T98" fmla="*/ 16 w 64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5"/>
                <a:gd name="T152" fmla="*/ 64 w 6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5">
                  <a:moveTo>
                    <a:pt x="0" y="33"/>
                  </a:moveTo>
                  <a:lnTo>
                    <a:pt x="0" y="42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5" y="5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5"/>
                  </a:lnTo>
                  <a:lnTo>
                    <a:pt x="28" y="65"/>
                  </a:lnTo>
                  <a:lnTo>
                    <a:pt x="27" y="64"/>
                  </a:lnTo>
                  <a:lnTo>
                    <a:pt x="40" y="58"/>
                  </a:lnTo>
                  <a:lnTo>
                    <a:pt x="37" y="62"/>
                  </a:lnTo>
                  <a:lnTo>
                    <a:pt x="41" y="65"/>
                  </a:lnTo>
                  <a:lnTo>
                    <a:pt x="43" y="64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2" y="58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0" y="49"/>
                  </a:lnTo>
                  <a:lnTo>
                    <a:pt x="61" y="48"/>
                  </a:lnTo>
                  <a:lnTo>
                    <a:pt x="59" y="49"/>
                  </a:lnTo>
                  <a:lnTo>
                    <a:pt x="60" y="49"/>
                  </a:lnTo>
                  <a:lnTo>
                    <a:pt x="63" y="44"/>
                  </a:lnTo>
                  <a:lnTo>
                    <a:pt x="64" y="42"/>
                  </a:lnTo>
                  <a:lnTo>
                    <a:pt x="61" y="38"/>
                  </a:lnTo>
                  <a:lnTo>
                    <a:pt x="57" y="41"/>
                  </a:lnTo>
                  <a:lnTo>
                    <a:pt x="63" y="28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63" y="21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6"/>
                  </a:lnTo>
                  <a:lnTo>
                    <a:pt x="55" y="10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2"/>
                  </a:lnTo>
                  <a:lnTo>
                    <a:pt x="44" y="20"/>
                  </a:lnTo>
                  <a:lnTo>
                    <a:pt x="41" y="18"/>
                  </a:lnTo>
                  <a:lnTo>
                    <a:pt x="48" y="25"/>
                  </a:lnTo>
                  <a:lnTo>
                    <a:pt x="47" y="22"/>
                  </a:lnTo>
                  <a:lnTo>
                    <a:pt x="44" y="21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52" y="38"/>
                  </a:lnTo>
                  <a:lnTo>
                    <a:pt x="57" y="25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8" y="38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7" y="42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44" y="45"/>
                  </a:lnTo>
                  <a:lnTo>
                    <a:pt x="45" y="42"/>
                  </a:lnTo>
                  <a:lnTo>
                    <a:pt x="39" y="49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1" y="46"/>
                  </a:lnTo>
                  <a:lnTo>
                    <a:pt x="37" y="49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6" y="49"/>
                  </a:lnTo>
                  <a:lnTo>
                    <a:pt x="27" y="52"/>
                  </a:lnTo>
                  <a:lnTo>
                    <a:pt x="24" y="58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27" y="49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20" y="44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68"/>
            <p:cNvSpPr>
              <a:spLocks/>
            </p:cNvSpPr>
            <p:nvPr/>
          </p:nvSpPr>
          <p:spPr bwMode="auto">
            <a:xfrm>
              <a:off x="5047" y="960"/>
              <a:ext cx="16" cy="368"/>
            </a:xfrm>
            <a:custGeom>
              <a:avLst/>
              <a:gdLst>
                <a:gd name="T0" fmla="*/ 0 w 16"/>
                <a:gd name="T1" fmla="*/ 360 h 368"/>
                <a:gd name="T2" fmla="*/ 0 w 16"/>
                <a:gd name="T3" fmla="*/ 363 h 368"/>
                <a:gd name="T4" fmla="*/ 3 w 16"/>
                <a:gd name="T5" fmla="*/ 366 h 368"/>
                <a:gd name="T6" fmla="*/ 6 w 16"/>
                <a:gd name="T7" fmla="*/ 368 h 368"/>
                <a:gd name="T8" fmla="*/ 11 w 16"/>
                <a:gd name="T9" fmla="*/ 368 h 368"/>
                <a:gd name="T10" fmla="*/ 14 w 16"/>
                <a:gd name="T11" fmla="*/ 366 h 368"/>
                <a:gd name="T12" fmla="*/ 16 w 16"/>
                <a:gd name="T13" fmla="*/ 363 h 368"/>
                <a:gd name="T14" fmla="*/ 16 w 16"/>
                <a:gd name="T15" fmla="*/ 5 h 368"/>
                <a:gd name="T16" fmla="*/ 14 w 16"/>
                <a:gd name="T17" fmla="*/ 3 h 368"/>
                <a:gd name="T18" fmla="*/ 11 w 16"/>
                <a:gd name="T19" fmla="*/ 0 h 368"/>
                <a:gd name="T20" fmla="*/ 6 w 16"/>
                <a:gd name="T21" fmla="*/ 0 h 368"/>
                <a:gd name="T22" fmla="*/ 3 w 16"/>
                <a:gd name="T23" fmla="*/ 3 h 368"/>
                <a:gd name="T24" fmla="*/ 0 w 16"/>
                <a:gd name="T25" fmla="*/ 5 h 368"/>
                <a:gd name="T26" fmla="*/ 0 w 16"/>
                <a:gd name="T27" fmla="*/ 8 h 368"/>
                <a:gd name="T28" fmla="*/ 0 w 16"/>
                <a:gd name="T29" fmla="*/ 360 h 3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8"/>
                <a:gd name="T47" fmla="*/ 16 w 16"/>
                <a:gd name="T48" fmla="*/ 368 h 3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8">
                  <a:moveTo>
                    <a:pt x="0" y="360"/>
                  </a:moveTo>
                  <a:lnTo>
                    <a:pt x="0" y="363"/>
                  </a:lnTo>
                  <a:lnTo>
                    <a:pt x="3" y="366"/>
                  </a:lnTo>
                  <a:lnTo>
                    <a:pt x="6" y="368"/>
                  </a:lnTo>
                  <a:lnTo>
                    <a:pt x="11" y="368"/>
                  </a:lnTo>
                  <a:lnTo>
                    <a:pt x="14" y="366"/>
                  </a:lnTo>
                  <a:lnTo>
                    <a:pt x="16" y="363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69"/>
            <p:cNvSpPr>
              <a:spLocks/>
            </p:cNvSpPr>
            <p:nvPr/>
          </p:nvSpPr>
          <p:spPr bwMode="auto">
            <a:xfrm>
              <a:off x="3365" y="960"/>
              <a:ext cx="1698" cy="16"/>
            </a:xfrm>
            <a:custGeom>
              <a:avLst/>
              <a:gdLst>
                <a:gd name="T0" fmla="*/ 1690 w 1698"/>
                <a:gd name="T1" fmla="*/ 16 h 16"/>
                <a:gd name="T2" fmla="*/ 1693 w 1698"/>
                <a:gd name="T3" fmla="*/ 16 h 16"/>
                <a:gd name="T4" fmla="*/ 1696 w 1698"/>
                <a:gd name="T5" fmla="*/ 13 h 16"/>
                <a:gd name="T6" fmla="*/ 1698 w 1698"/>
                <a:gd name="T7" fmla="*/ 11 h 16"/>
                <a:gd name="T8" fmla="*/ 1698 w 1698"/>
                <a:gd name="T9" fmla="*/ 5 h 16"/>
                <a:gd name="T10" fmla="*/ 1696 w 1698"/>
                <a:gd name="T11" fmla="*/ 3 h 16"/>
                <a:gd name="T12" fmla="*/ 1693 w 1698"/>
                <a:gd name="T13" fmla="*/ 0 h 16"/>
                <a:gd name="T14" fmla="*/ 6 w 1698"/>
                <a:gd name="T15" fmla="*/ 0 h 16"/>
                <a:gd name="T16" fmla="*/ 3 w 1698"/>
                <a:gd name="T17" fmla="*/ 3 h 16"/>
                <a:gd name="T18" fmla="*/ 0 w 1698"/>
                <a:gd name="T19" fmla="*/ 5 h 16"/>
                <a:gd name="T20" fmla="*/ 0 w 1698"/>
                <a:gd name="T21" fmla="*/ 11 h 16"/>
                <a:gd name="T22" fmla="*/ 3 w 1698"/>
                <a:gd name="T23" fmla="*/ 13 h 16"/>
                <a:gd name="T24" fmla="*/ 6 w 1698"/>
                <a:gd name="T25" fmla="*/ 16 h 16"/>
                <a:gd name="T26" fmla="*/ 8 w 1698"/>
                <a:gd name="T27" fmla="*/ 16 h 16"/>
                <a:gd name="T28" fmla="*/ 1690 w 169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8"/>
                <a:gd name="T46" fmla="*/ 0 h 16"/>
                <a:gd name="T47" fmla="*/ 1698 w 169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8" h="16">
                  <a:moveTo>
                    <a:pt x="1690" y="16"/>
                  </a:moveTo>
                  <a:lnTo>
                    <a:pt x="1693" y="16"/>
                  </a:lnTo>
                  <a:lnTo>
                    <a:pt x="1696" y="13"/>
                  </a:lnTo>
                  <a:lnTo>
                    <a:pt x="1698" y="11"/>
                  </a:lnTo>
                  <a:lnTo>
                    <a:pt x="1698" y="5"/>
                  </a:lnTo>
                  <a:lnTo>
                    <a:pt x="1696" y="3"/>
                  </a:lnTo>
                  <a:lnTo>
                    <a:pt x="169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69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70"/>
            <p:cNvSpPr>
              <a:spLocks/>
            </p:cNvSpPr>
            <p:nvPr/>
          </p:nvSpPr>
          <p:spPr bwMode="auto">
            <a:xfrm>
              <a:off x="3365" y="960"/>
              <a:ext cx="16" cy="2151"/>
            </a:xfrm>
            <a:custGeom>
              <a:avLst/>
              <a:gdLst>
                <a:gd name="T0" fmla="*/ 16 w 16"/>
                <a:gd name="T1" fmla="*/ 8 h 2151"/>
                <a:gd name="T2" fmla="*/ 16 w 16"/>
                <a:gd name="T3" fmla="*/ 5 h 2151"/>
                <a:gd name="T4" fmla="*/ 14 w 16"/>
                <a:gd name="T5" fmla="*/ 3 h 2151"/>
                <a:gd name="T6" fmla="*/ 11 w 16"/>
                <a:gd name="T7" fmla="*/ 0 h 2151"/>
                <a:gd name="T8" fmla="*/ 6 w 16"/>
                <a:gd name="T9" fmla="*/ 0 h 2151"/>
                <a:gd name="T10" fmla="*/ 3 w 16"/>
                <a:gd name="T11" fmla="*/ 3 h 2151"/>
                <a:gd name="T12" fmla="*/ 0 w 16"/>
                <a:gd name="T13" fmla="*/ 5 h 2151"/>
                <a:gd name="T14" fmla="*/ 0 w 16"/>
                <a:gd name="T15" fmla="*/ 2145 h 2151"/>
                <a:gd name="T16" fmla="*/ 3 w 16"/>
                <a:gd name="T17" fmla="*/ 2148 h 2151"/>
                <a:gd name="T18" fmla="*/ 6 w 16"/>
                <a:gd name="T19" fmla="*/ 2151 h 2151"/>
                <a:gd name="T20" fmla="*/ 11 w 16"/>
                <a:gd name="T21" fmla="*/ 2151 h 2151"/>
                <a:gd name="T22" fmla="*/ 14 w 16"/>
                <a:gd name="T23" fmla="*/ 2148 h 2151"/>
                <a:gd name="T24" fmla="*/ 16 w 16"/>
                <a:gd name="T25" fmla="*/ 2145 h 2151"/>
                <a:gd name="T26" fmla="*/ 16 w 16"/>
                <a:gd name="T27" fmla="*/ 2143 h 2151"/>
                <a:gd name="T28" fmla="*/ 16 w 16"/>
                <a:gd name="T29" fmla="*/ 8 h 2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51"/>
                <a:gd name="T47" fmla="*/ 16 w 16"/>
                <a:gd name="T48" fmla="*/ 2151 h 2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51">
                  <a:moveTo>
                    <a:pt x="16" y="8"/>
                  </a:move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2145"/>
                  </a:lnTo>
                  <a:lnTo>
                    <a:pt x="3" y="2148"/>
                  </a:lnTo>
                  <a:lnTo>
                    <a:pt x="6" y="2151"/>
                  </a:lnTo>
                  <a:lnTo>
                    <a:pt x="11" y="2151"/>
                  </a:lnTo>
                  <a:lnTo>
                    <a:pt x="14" y="2148"/>
                  </a:lnTo>
                  <a:lnTo>
                    <a:pt x="16" y="2145"/>
                  </a:lnTo>
                  <a:lnTo>
                    <a:pt x="16" y="214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Freeform 71"/>
            <p:cNvSpPr>
              <a:spLocks/>
            </p:cNvSpPr>
            <p:nvPr/>
          </p:nvSpPr>
          <p:spPr bwMode="auto">
            <a:xfrm>
              <a:off x="3365" y="3095"/>
              <a:ext cx="543" cy="16"/>
            </a:xfrm>
            <a:custGeom>
              <a:avLst/>
              <a:gdLst>
                <a:gd name="T0" fmla="*/ 8 w 543"/>
                <a:gd name="T1" fmla="*/ 0 h 16"/>
                <a:gd name="T2" fmla="*/ 6 w 543"/>
                <a:gd name="T3" fmla="*/ 0 h 16"/>
                <a:gd name="T4" fmla="*/ 3 w 543"/>
                <a:gd name="T5" fmla="*/ 2 h 16"/>
                <a:gd name="T6" fmla="*/ 0 w 543"/>
                <a:gd name="T7" fmla="*/ 5 h 16"/>
                <a:gd name="T8" fmla="*/ 0 w 543"/>
                <a:gd name="T9" fmla="*/ 10 h 16"/>
                <a:gd name="T10" fmla="*/ 3 w 543"/>
                <a:gd name="T11" fmla="*/ 13 h 16"/>
                <a:gd name="T12" fmla="*/ 6 w 543"/>
                <a:gd name="T13" fmla="*/ 16 h 16"/>
                <a:gd name="T14" fmla="*/ 537 w 543"/>
                <a:gd name="T15" fmla="*/ 16 h 16"/>
                <a:gd name="T16" fmla="*/ 540 w 543"/>
                <a:gd name="T17" fmla="*/ 13 h 16"/>
                <a:gd name="T18" fmla="*/ 543 w 543"/>
                <a:gd name="T19" fmla="*/ 10 h 16"/>
                <a:gd name="T20" fmla="*/ 543 w 543"/>
                <a:gd name="T21" fmla="*/ 5 h 16"/>
                <a:gd name="T22" fmla="*/ 540 w 543"/>
                <a:gd name="T23" fmla="*/ 2 h 16"/>
                <a:gd name="T24" fmla="*/ 537 w 543"/>
                <a:gd name="T25" fmla="*/ 0 h 16"/>
                <a:gd name="T26" fmla="*/ 535 w 543"/>
                <a:gd name="T27" fmla="*/ 0 h 16"/>
                <a:gd name="T28" fmla="*/ 8 w 54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3"/>
                <a:gd name="T46" fmla="*/ 0 h 16"/>
                <a:gd name="T47" fmla="*/ 543 w 54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3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537" y="16"/>
                  </a:lnTo>
                  <a:lnTo>
                    <a:pt x="540" y="13"/>
                  </a:lnTo>
                  <a:lnTo>
                    <a:pt x="543" y="10"/>
                  </a:lnTo>
                  <a:lnTo>
                    <a:pt x="543" y="5"/>
                  </a:lnTo>
                  <a:lnTo>
                    <a:pt x="540" y="2"/>
                  </a:lnTo>
                  <a:lnTo>
                    <a:pt x="537" y="0"/>
                  </a:lnTo>
                  <a:lnTo>
                    <a:pt x="53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Freeform 72"/>
            <p:cNvSpPr>
              <a:spLocks/>
            </p:cNvSpPr>
            <p:nvPr/>
          </p:nvSpPr>
          <p:spPr bwMode="auto">
            <a:xfrm>
              <a:off x="4143" y="3069"/>
              <a:ext cx="367" cy="16"/>
            </a:xfrm>
            <a:custGeom>
              <a:avLst/>
              <a:gdLst>
                <a:gd name="T0" fmla="*/ 8 w 367"/>
                <a:gd name="T1" fmla="*/ 0 h 16"/>
                <a:gd name="T2" fmla="*/ 6 w 367"/>
                <a:gd name="T3" fmla="*/ 0 h 16"/>
                <a:gd name="T4" fmla="*/ 3 w 367"/>
                <a:gd name="T5" fmla="*/ 3 h 16"/>
                <a:gd name="T6" fmla="*/ 0 w 367"/>
                <a:gd name="T7" fmla="*/ 5 h 16"/>
                <a:gd name="T8" fmla="*/ 0 w 367"/>
                <a:gd name="T9" fmla="*/ 11 h 16"/>
                <a:gd name="T10" fmla="*/ 3 w 367"/>
                <a:gd name="T11" fmla="*/ 14 h 16"/>
                <a:gd name="T12" fmla="*/ 6 w 367"/>
                <a:gd name="T13" fmla="*/ 16 h 16"/>
                <a:gd name="T14" fmla="*/ 362 w 367"/>
                <a:gd name="T15" fmla="*/ 16 h 16"/>
                <a:gd name="T16" fmla="*/ 365 w 367"/>
                <a:gd name="T17" fmla="*/ 14 h 16"/>
                <a:gd name="T18" fmla="*/ 367 w 367"/>
                <a:gd name="T19" fmla="*/ 11 h 16"/>
                <a:gd name="T20" fmla="*/ 367 w 367"/>
                <a:gd name="T21" fmla="*/ 5 h 16"/>
                <a:gd name="T22" fmla="*/ 365 w 367"/>
                <a:gd name="T23" fmla="*/ 3 h 16"/>
                <a:gd name="T24" fmla="*/ 362 w 367"/>
                <a:gd name="T25" fmla="*/ 0 h 16"/>
                <a:gd name="T26" fmla="*/ 359 w 367"/>
                <a:gd name="T27" fmla="*/ 0 h 16"/>
                <a:gd name="T28" fmla="*/ 8 w 3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7"/>
                <a:gd name="T46" fmla="*/ 0 h 16"/>
                <a:gd name="T47" fmla="*/ 367 w 3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2" y="16"/>
                  </a:lnTo>
                  <a:lnTo>
                    <a:pt x="365" y="14"/>
                  </a:lnTo>
                  <a:lnTo>
                    <a:pt x="367" y="11"/>
                  </a:lnTo>
                  <a:lnTo>
                    <a:pt x="367" y="5"/>
                  </a:lnTo>
                  <a:lnTo>
                    <a:pt x="365" y="3"/>
                  </a:lnTo>
                  <a:lnTo>
                    <a:pt x="362" y="0"/>
                  </a:lnTo>
                  <a:lnTo>
                    <a:pt x="3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Freeform 73"/>
            <p:cNvSpPr>
              <a:spLocks/>
            </p:cNvSpPr>
            <p:nvPr/>
          </p:nvSpPr>
          <p:spPr bwMode="auto">
            <a:xfrm>
              <a:off x="4193" y="334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3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3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4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4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Freeform 74"/>
            <p:cNvSpPr>
              <a:spLocks/>
            </p:cNvSpPr>
            <p:nvPr/>
          </p:nvSpPr>
          <p:spPr bwMode="auto">
            <a:xfrm>
              <a:off x="4293" y="3195"/>
              <a:ext cx="16" cy="167"/>
            </a:xfrm>
            <a:custGeom>
              <a:avLst/>
              <a:gdLst>
                <a:gd name="T0" fmla="*/ 0 w 16"/>
                <a:gd name="T1" fmla="*/ 159 h 167"/>
                <a:gd name="T2" fmla="*/ 0 w 16"/>
                <a:gd name="T3" fmla="*/ 162 h 167"/>
                <a:gd name="T4" fmla="*/ 3 w 16"/>
                <a:gd name="T5" fmla="*/ 165 h 167"/>
                <a:gd name="T6" fmla="*/ 6 w 16"/>
                <a:gd name="T7" fmla="*/ 167 h 167"/>
                <a:gd name="T8" fmla="*/ 11 w 16"/>
                <a:gd name="T9" fmla="*/ 167 h 167"/>
                <a:gd name="T10" fmla="*/ 14 w 16"/>
                <a:gd name="T11" fmla="*/ 165 h 167"/>
                <a:gd name="T12" fmla="*/ 16 w 16"/>
                <a:gd name="T13" fmla="*/ 162 h 167"/>
                <a:gd name="T14" fmla="*/ 16 w 16"/>
                <a:gd name="T15" fmla="*/ 5 h 167"/>
                <a:gd name="T16" fmla="*/ 14 w 16"/>
                <a:gd name="T17" fmla="*/ 3 h 167"/>
                <a:gd name="T18" fmla="*/ 11 w 16"/>
                <a:gd name="T19" fmla="*/ 0 h 167"/>
                <a:gd name="T20" fmla="*/ 6 w 16"/>
                <a:gd name="T21" fmla="*/ 0 h 167"/>
                <a:gd name="T22" fmla="*/ 3 w 16"/>
                <a:gd name="T23" fmla="*/ 3 h 167"/>
                <a:gd name="T24" fmla="*/ 0 w 16"/>
                <a:gd name="T25" fmla="*/ 5 h 167"/>
                <a:gd name="T26" fmla="*/ 0 w 16"/>
                <a:gd name="T27" fmla="*/ 8 h 167"/>
                <a:gd name="T28" fmla="*/ 0 w 16"/>
                <a:gd name="T29" fmla="*/ 159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67"/>
                <a:gd name="T47" fmla="*/ 16 w 16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67">
                  <a:moveTo>
                    <a:pt x="0" y="159"/>
                  </a:moveTo>
                  <a:lnTo>
                    <a:pt x="0" y="162"/>
                  </a:lnTo>
                  <a:lnTo>
                    <a:pt x="3" y="165"/>
                  </a:lnTo>
                  <a:lnTo>
                    <a:pt x="6" y="167"/>
                  </a:lnTo>
                  <a:lnTo>
                    <a:pt x="11" y="167"/>
                  </a:lnTo>
                  <a:lnTo>
                    <a:pt x="14" y="165"/>
                  </a:lnTo>
                  <a:lnTo>
                    <a:pt x="16" y="162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Freeform 75"/>
            <p:cNvSpPr>
              <a:spLocks/>
            </p:cNvSpPr>
            <p:nvPr/>
          </p:nvSpPr>
          <p:spPr bwMode="auto">
            <a:xfrm>
              <a:off x="4293" y="3195"/>
              <a:ext cx="217" cy="16"/>
            </a:xfrm>
            <a:custGeom>
              <a:avLst/>
              <a:gdLst>
                <a:gd name="T0" fmla="*/ 8 w 217"/>
                <a:gd name="T1" fmla="*/ 0 h 16"/>
                <a:gd name="T2" fmla="*/ 6 w 217"/>
                <a:gd name="T3" fmla="*/ 0 h 16"/>
                <a:gd name="T4" fmla="*/ 3 w 217"/>
                <a:gd name="T5" fmla="*/ 3 h 16"/>
                <a:gd name="T6" fmla="*/ 0 w 217"/>
                <a:gd name="T7" fmla="*/ 5 h 16"/>
                <a:gd name="T8" fmla="*/ 0 w 217"/>
                <a:gd name="T9" fmla="*/ 11 h 16"/>
                <a:gd name="T10" fmla="*/ 3 w 217"/>
                <a:gd name="T11" fmla="*/ 13 h 16"/>
                <a:gd name="T12" fmla="*/ 6 w 217"/>
                <a:gd name="T13" fmla="*/ 16 h 16"/>
                <a:gd name="T14" fmla="*/ 212 w 217"/>
                <a:gd name="T15" fmla="*/ 16 h 16"/>
                <a:gd name="T16" fmla="*/ 215 w 217"/>
                <a:gd name="T17" fmla="*/ 13 h 16"/>
                <a:gd name="T18" fmla="*/ 217 w 217"/>
                <a:gd name="T19" fmla="*/ 11 h 16"/>
                <a:gd name="T20" fmla="*/ 217 w 217"/>
                <a:gd name="T21" fmla="*/ 5 h 16"/>
                <a:gd name="T22" fmla="*/ 215 w 217"/>
                <a:gd name="T23" fmla="*/ 3 h 16"/>
                <a:gd name="T24" fmla="*/ 212 w 217"/>
                <a:gd name="T25" fmla="*/ 0 h 16"/>
                <a:gd name="T26" fmla="*/ 209 w 217"/>
                <a:gd name="T27" fmla="*/ 0 h 16"/>
                <a:gd name="T28" fmla="*/ 8 w 2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16"/>
                <a:gd name="T47" fmla="*/ 217 w 2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212" y="16"/>
                  </a:lnTo>
                  <a:lnTo>
                    <a:pt x="215" y="13"/>
                  </a:lnTo>
                  <a:lnTo>
                    <a:pt x="217" y="11"/>
                  </a:lnTo>
                  <a:lnTo>
                    <a:pt x="217" y="5"/>
                  </a:lnTo>
                  <a:lnTo>
                    <a:pt x="215" y="3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Freeform 76"/>
            <p:cNvSpPr>
              <a:spLocks/>
            </p:cNvSpPr>
            <p:nvPr/>
          </p:nvSpPr>
          <p:spPr bwMode="auto">
            <a:xfrm>
              <a:off x="5047" y="1613"/>
              <a:ext cx="16" cy="367"/>
            </a:xfrm>
            <a:custGeom>
              <a:avLst/>
              <a:gdLst>
                <a:gd name="T0" fmla="*/ 16 w 16"/>
                <a:gd name="T1" fmla="*/ 9 h 367"/>
                <a:gd name="T2" fmla="*/ 16 w 16"/>
                <a:gd name="T3" fmla="*/ 6 h 367"/>
                <a:gd name="T4" fmla="*/ 14 w 16"/>
                <a:gd name="T5" fmla="*/ 3 h 367"/>
                <a:gd name="T6" fmla="*/ 11 w 16"/>
                <a:gd name="T7" fmla="*/ 0 h 367"/>
                <a:gd name="T8" fmla="*/ 6 w 16"/>
                <a:gd name="T9" fmla="*/ 0 h 367"/>
                <a:gd name="T10" fmla="*/ 3 w 16"/>
                <a:gd name="T11" fmla="*/ 3 h 367"/>
                <a:gd name="T12" fmla="*/ 0 w 16"/>
                <a:gd name="T13" fmla="*/ 6 h 367"/>
                <a:gd name="T14" fmla="*/ 0 w 16"/>
                <a:gd name="T15" fmla="*/ 362 h 367"/>
                <a:gd name="T16" fmla="*/ 3 w 16"/>
                <a:gd name="T17" fmla="*/ 365 h 367"/>
                <a:gd name="T18" fmla="*/ 6 w 16"/>
                <a:gd name="T19" fmla="*/ 367 h 367"/>
                <a:gd name="T20" fmla="*/ 11 w 16"/>
                <a:gd name="T21" fmla="*/ 367 h 367"/>
                <a:gd name="T22" fmla="*/ 14 w 16"/>
                <a:gd name="T23" fmla="*/ 365 h 367"/>
                <a:gd name="T24" fmla="*/ 16 w 16"/>
                <a:gd name="T25" fmla="*/ 362 h 367"/>
                <a:gd name="T26" fmla="*/ 16 w 16"/>
                <a:gd name="T27" fmla="*/ 359 h 367"/>
                <a:gd name="T28" fmla="*/ 16 w 16"/>
                <a:gd name="T29" fmla="*/ 9 h 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7"/>
                <a:gd name="T47" fmla="*/ 16 w 16"/>
                <a:gd name="T48" fmla="*/ 367 h 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7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62"/>
                  </a:lnTo>
                  <a:lnTo>
                    <a:pt x="3" y="365"/>
                  </a:lnTo>
                  <a:lnTo>
                    <a:pt x="6" y="367"/>
                  </a:lnTo>
                  <a:lnTo>
                    <a:pt x="11" y="367"/>
                  </a:lnTo>
                  <a:lnTo>
                    <a:pt x="14" y="365"/>
                  </a:lnTo>
                  <a:lnTo>
                    <a:pt x="16" y="362"/>
                  </a:lnTo>
                  <a:lnTo>
                    <a:pt x="16" y="35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Freeform 77"/>
            <p:cNvSpPr>
              <a:spLocks/>
            </p:cNvSpPr>
            <p:nvPr/>
          </p:nvSpPr>
          <p:spPr bwMode="auto">
            <a:xfrm>
              <a:off x="3716" y="1964"/>
              <a:ext cx="1347" cy="16"/>
            </a:xfrm>
            <a:custGeom>
              <a:avLst/>
              <a:gdLst>
                <a:gd name="T0" fmla="*/ 1339 w 1347"/>
                <a:gd name="T1" fmla="*/ 16 h 16"/>
                <a:gd name="T2" fmla="*/ 1342 w 1347"/>
                <a:gd name="T3" fmla="*/ 16 h 16"/>
                <a:gd name="T4" fmla="*/ 1345 w 1347"/>
                <a:gd name="T5" fmla="*/ 14 h 16"/>
                <a:gd name="T6" fmla="*/ 1347 w 1347"/>
                <a:gd name="T7" fmla="*/ 11 h 16"/>
                <a:gd name="T8" fmla="*/ 1347 w 1347"/>
                <a:gd name="T9" fmla="*/ 6 h 16"/>
                <a:gd name="T10" fmla="*/ 1345 w 1347"/>
                <a:gd name="T11" fmla="*/ 3 h 16"/>
                <a:gd name="T12" fmla="*/ 1342 w 1347"/>
                <a:gd name="T13" fmla="*/ 0 h 16"/>
                <a:gd name="T14" fmla="*/ 5 w 1347"/>
                <a:gd name="T15" fmla="*/ 0 h 16"/>
                <a:gd name="T16" fmla="*/ 3 w 1347"/>
                <a:gd name="T17" fmla="*/ 3 h 16"/>
                <a:gd name="T18" fmla="*/ 0 w 1347"/>
                <a:gd name="T19" fmla="*/ 6 h 16"/>
                <a:gd name="T20" fmla="*/ 0 w 1347"/>
                <a:gd name="T21" fmla="*/ 11 h 16"/>
                <a:gd name="T22" fmla="*/ 3 w 1347"/>
                <a:gd name="T23" fmla="*/ 14 h 16"/>
                <a:gd name="T24" fmla="*/ 5 w 1347"/>
                <a:gd name="T25" fmla="*/ 16 h 16"/>
                <a:gd name="T26" fmla="*/ 8 w 1347"/>
                <a:gd name="T27" fmla="*/ 16 h 16"/>
                <a:gd name="T28" fmla="*/ 1339 w 1347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7"/>
                <a:gd name="T46" fmla="*/ 0 h 16"/>
                <a:gd name="T47" fmla="*/ 1347 w 134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7" h="16">
                  <a:moveTo>
                    <a:pt x="1339" y="16"/>
                  </a:moveTo>
                  <a:lnTo>
                    <a:pt x="1342" y="16"/>
                  </a:lnTo>
                  <a:lnTo>
                    <a:pt x="1345" y="14"/>
                  </a:lnTo>
                  <a:lnTo>
                    <a:pt x="1347" y="11"/>
                  </a:lnTo>
                  <a:lnTo>
                    <a:pt x="1347" y="6"/>
                  </a:lnTo>
                  <a:lnTo>
                    <a:pt x="1345" y="3"/>
                  </a:lnTo>
                  <a:lnTo>
                    <a:pt x="1342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39" y="16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Freeform 78"/>
            <p:cNvSpPr>
              <a:spLocks/>
            </p:cNvSpPr>
            <p:nvPr/>
          </p:nvSpPr>
          <p:spPr bwMode="auto">
            <a:xfrm>
              <a:off x="3716" y="1964"/>
              <a:ext cx="16" cy="394"/>
            </a:xfrm>
            <a:custGeom>
              <a:avLst/>
              <a:gdLst>
                <a:gd name="T0" fmla="*/ 16 w 16"/>
                <a:gd name="T1" fmla="*/ 8 h 394"/>
                <a:gd name="T2" fmla="*/ 16 w 16"/>
                <a:gd name="T3" fmla="*/ 6 h 394"/>
                <a:gd name="T4" fmla="*/ 14 w 16"/>
                <a:gd name="T5" fmla="*/ 3 h 394"/>
                <a:gd name="T6" fmla="*/ 11 w 16"/>
                <a:gd name="T7" fmla="*/ 0 h 394"/>
                <a:gd name="T8" fmla="*/ 5 w 16"/>
                <a:gd name="T9" fmla="*/ 0 h 394"/>
                <a:gd name="T10" fmla="*/ 3 w 16"/>
                <a:gd name="T11" fmla="*/ 3 h 394"/>
                <a:gd name="T12" fmla="*/ 0 w 16"/>
                <a:gd name="T13" fmla="*/ 6 h 394"/>
                <a:gd name="T14" fmla="*/ 0 w 16"/>
                <a:gd name="T15" fmla="*/ 389 h 394"/>
                <a:gd name="T16" fmla="*/ 3 w 16"/>
                <a:gd name="T17" fmla="*/ 391 h 394"/>
                <a:gd name="T18" fmla="*/ 5 w 16"/>
                <a:gd name="T19" fmla="*/ 394 h 394"/>
                <a:gd name="T20" fmla="*/ 11 w 16"/>
                <a:gd name="T21" fmla="*/ 394 h 394"/>
                <a:gd name="T22" fmla="*/ 14 w 16"/>
                <a:gd name="T23" fmla="*/ 391 h 394"/>
                <a:gd name="T24" fmla="*/ 16 w 16"/>
                <a:gd name="T25" fmla="*/ 389 h 394"/>
                <a:gd name="T26" fmla="*/ 16 w 16"/>
                <a:gd name="T27" fmla="*/ 386 h 394"/>
                <a:gd name="T28" fmla="*/ 16 w 16"/>
                <a:gd name="T29" fmla="*/ 8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94"/>
                <a:gd name="T47" fmla="*/ 16 w 16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94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89"/>
                  </a:lnTo>
                  <a:lnTo>
                    <a:pt x="3" y="391"/>
                  </a:lnTo>
                  <a:lnTo>
                    <a:pt x="5" y="394"/>
                  </a:lnTo>
                  <a:lnTo>
                    <a:pt x="11" y="394"/>
                  </a:lnTo>
                  <a:lnTo>
                    <a:pt x="14" y="391"/>
                  </a:lnTo>
                  <a:lnTo>
                    <a:pt x="16" y="389"/>
                  </a:lnTo>
                  <a:lnTo>
                    <a:pt x="16" y="38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Freeform 79"/>
            <p:cNvSpPr>
              <a:spLocks/>
            </p:cNvSpPr>
            <p:nvPr/>
          </p:nvSpPr>
          <p:spPr bwMode="auto">
            <a:xfrm>
              <a:off x="3716" y="2342"/>
              <a:ext cx="117" cy="16"/>
            </a:xfrm>
            <a:custGeom>
              <a:avLst/>
              <a:gdLst>
                <a:gd name="T0" fmla="*/ 8 w 117"/>
                <a:gd name="T1" fmla="*/ 0 h 16"/>
                <a:gd name="T2" fmla="*/ 5 w 117"/>
                <a:gd name="T3" fmla="*/ 0 h 16"/>
                <a:gd name="T4" fmla="*/ 3 w 117"/>
                <a:gd name="T5" fmla="*/ 3 h 16"/>
                <a:gd name="T6" fmla="*/ 0 w 117"/>
                <a:gd name="T7" fmla="*/ 5 h 16"/>
                <a:gd name="T8" fmla="*/ 0 w 117"/>
                <a:gd name="T9" fmla="*/ 11 h 16"/>
                <a:gd name="T10" fmla="*/ 3 w 117"/>
                <a:gd name="T11" fmla="*/ 13 h 16"/>
                <a:gd name="T12" fmla="*/ 5 w 117"/>
                <a:gd name="T13" fmla="*/ 16 h 16"/>
                <a:gd name="T14" fmla="*/ 111 w 117"/>
                <a:gd name="T15" fmla="*/ 16 h 16"/>
                <a:gd name="T16" fmla="*/ 114 w 117"/>
                <a:gd name="T17" fmla="*/ 13 h 16"/>
                <a:gd name="T18" fmla="*/ 117 w 117"/>
                <a:gd name="T19" fmla="*/ 11 h 16"/>
                <a:gd name="T20" fmla="*/ 117 w 117"/>
                <a:gd name="T21" fmla="*/ 5 h 16"/>
                <a:gd name="T22" fmla="*/ 114 w 117"/>
                <a:gd name="T23" fmla="*/ 3 h 16"/>
                <a:gd name="T24" fmla="*/ 111 w 117"/>
                <a:gd name="T25" fmla="*/ 0 h 16"/>
                <a:gd name="T26" fmla="*/ 109 w 117"/>
                <a:gd name="T27" fmla="*/ 0 h 16"/>
                <a:gd name="T28" fmla="*/ 8 w 1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16"/>
                <a:gd name="T47" fmla="*/ 117 w 1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3"/>
                  </a:lnTo>
                  <a:lnTo>
                    <a:pt x="117" y="11"/>
                  </a:lnTo>
                  <a:lnTo>
                    <a:pt x="117" y="5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Freeform 80"/>
            <p:cNvSpPr>
              <a:spLocks/>
            </p:cNvSpPr>
            <p:nvPr/>
          </p:nvSpPr>
          <p:spPr bwMode="auto">
            <a:xfrm>
              <a:off x="4068" y="2417"/>
              <a:ext cx="393" cy="16"/>
            </a:xfrm>
            <a:custGeom>
              <a:avLst/>
              <a:gdLst>
                <a:gd name="T0" fmla="*/ 8 w 393"/>
                <a:gd name="T1" fmla="*/ 0 h 16"/>
                <a:gd name="T2" fmla="*/ 6 w 393"/>
                <a:gd name="T3" fmla="*/ 0 h 16"/>
                <a:gd name="T4" fmla="*/ 3 w 393"/>
                <a:gd name="T5" fmla="*/ 3 h 16"/>
                <a:gd name="T6" fmla="*/ 0 w 393"/>
                <a:gd name="T7" fmla="*/ 5 h 16"/>
                <a:gd name="T8" fmla="*/ 0 w 393"/>
                <a:gd name="T9" fmla="*/ 11 h 16"/>
                <a:gd name="T10" fmla="*/ 3 w 393"/>
                <a:gd name="T11" fmla="*/ 13 h 16"/>
                <a:gd name="T12" fmla="*/ 6 w 393"/>
                <a:gd name="T13" fmla="*/ 16 h 16"/>
                <a:gd name="T14" fmla="*/ 387 w 393"/>
                <a:gd name="T15" fmla="*/ 16 h 16"/>
                <a:gd name="T16" fmla="*/ 390 w 393"/>
                <a:gd name="T17" fmla="*/ 13 h 16"/>
                <a:gd name="T18" fmla="*/ 393 w 393"/>
                <a:gd name="T19" fmla="*/ 11 h 16"/>
                <a:gd name="T20" fmla="*/ 393 w 393"/>
                <a:gd name="T21" fmla="*/ 5 h 16"/>
                <a:gd name="T22" fmla="*/ 390 w 393"/>
                <a:gd name="T23" fmla="*/ 3 h 16"/>
                <a:gd name="T24" fmla="*/ 387 w 393"/>
                <a:gd name="T25" fmla="*/ 0 h 16"/>
                <a:gd name="T26" fmla="*/ 385 w 393"/>
                <a:gd name="T27" fmla="*/ 0 h 16"/>
                <a:gd name="T28" fmla="*/ 8 w 39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3"/>
                <a:gd name="T46" fmla="*/ 0 h 16"/>
                <a:gd name="T47" fmla="*/ 393 w 39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3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87" y="16"/>
                  </a:lnTo>
                  <a:lnTo>
                    <a:pt x="390" y="13"/>
                  </a:lnTo>
                  <a:lnTo>
                    <a:pt x="393" y="11"/>
                  </a:lnTo>
                  <a:lnTo>
                    <a:pt x="393" y="5"/>
                  </a:lnTo>
                  <a:lnTo>
                    <a:pt x="390" y="3"/>
                  </a:lnTo>
                  <a:lnTo>
                    <a:pt x="387" y="0"/>
                  </a:lnTo>
                  <a:lnTo>
                    <a:pt x="38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Freeform 81"/>
            <p:cNvSpPr>
              <a:spLocks/>
            </p:cNvSpPr>
            <p:nvPr/>
          </p:nvSpPr>
          <p:spPr bwMode="auto">
            <a:xfrm>
              <a:off x="3365" y="1111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6 w 192"/>
                <a:gd name="T3" fmla="*/ 0 h 16"/>
                <a:gd name="T4" fmla="*/ 3 w 192"/>
                <a:gd name="T5" fmla="*/ 3 h 16"/>
                <a:gd name="T6" fmla="*/ 0 w 192"/>
                <a:gd name="T7" fmla="*/ 6 h 16"/>
                <a:gd name="T8" fmla="*/ 0 w 192"/>
                <a:gd name="T9" fmla="*/ 11 h 16"/>
                <a:gd name="T10" fmla="*/ 3 w 192"/>
                <a:gd name="T11" fmla="*/ 14 h 16"/>
                <a:gd name="T12" fmla="*/ 6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6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6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82"/>
            <p:cNvSpPr>
              <a:spLocks/>
            </p:cNvSpPr>
            <p:nvPr/>
          </p:nvSpPr>
          <p:spPr bwMode="auto">
            <a:xfrm>
              <a:off x="3239" y="1438"/>
              <a:ext cx="318" cy="16"/>
            </a:xfrm>
            <a:custGeom>
              <a:avLst/>
              <a:gdLst>
                <a:gd name="T0" fmla="*/ 8 w 318"/>
                <a:gd name="T1" fmla="*/ 0 h 16"/>
                <a:gd name="T2" fmla="*/ 6 w 318"/>
                <a:gd name="T3" fmla="*/ 0 h 16"/>
                <a:gd name="T4" fmla="*/ 3 w 318"/>
                <a:gd name="T5" fmla="*/ 3 h 16"/>
                <a:gd name="T6" fmla="*/ 0 w 318"/>
                <a:gd name="T7" fmla="*/ 5 h 16"/>
                <a:gd name="T8" fmla="*/ 0 w 318"/>
                <a:gd name="T9" fmla="*/ 11 h 16"/>
                <a:gd name="T10" fmla="*/ 3 w 318"/>
                <a:gd name="T11" fmla="*/ 13 h 16"/>
                <a:gd name="T12" fmla="*/ 6 w 318"/>
                <a:gd name="T13" fmla="*/ 16 h 16"/>
                <a:gd name="T14" fmla="*/ 312 w 318"/>
                <a:gd name="T15" fmla="*/ 16 h 16"/>
                <a:gd name="T16" fmla="*/ 315 w 318"/>
                <a:gd name="T17" fmla="*/ 13 h 16"/>
                <a:gd name="T18" fmla="*/ 318 w 318"/>
                <a:gd name="T19" fmla="*/ 11 h 16"/>
                <a:gd name="T20" fmla="*/ 318 w 318"/>
                <a:gd name="T21" fmla="*/ 5 h 16"/>
                <a:gd name="T22" fmla="*/ 315 w 318"/>
                <a:gd name="T23" fmla="*/ 3 h 16"/>
                <a:gd name="T24" fmla="*/ 312 w 318"/>
                <a:gd name="T25" fmla="*/ 0 h 16"/>
                <a:gd name="T26" fmla="*/ 310 w 318"/>
                <a:gd name="T27" fmla="*/ 0 h 16"/>
                <a:gd name="T28" fmla="*/ 8 w 3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8"/>
                <a:gd name="T46" fmla="*/ 0 h 16"/>
                <a:gd name="T47" fmla="*/ 318 w 3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8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8" y="11"/>
                  </a:lnTo>
                  <a:lnTo>
                    <a:pt x="318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Freeform 83"/>
            <p:cNvSpPr>
              <a:spLocks/>
            </p:cNvSpPr>
            <p:nvPr/>
          </p:nvSpPr>
          <p:spPr bwMode="auto">
            <a:xfrm>
              <a:off x="3239" y="1237"/>
              <a:ext cx="16" cy="2125"/>
            </a:xfrm>
            <a:custGeom>
              <a:avLst/>
              <a:gdLst>
                <a:gd name="T0" fmla="*/ 16 w 16"/>
                <a:gd name="T1" fmla="*/ 8 h 2125"/>
                <a:gd name="T2" fmla="*/ 16 w 16"/>
                <a:gd name="T3" fmla="*/ 6 h 2125"/>
                <a:gd name="T4" fmla="*/ 14 w 16"/>
                <a:gd name="T5" fmla="*/ 3 h 2125"/>
                <a:gd name="T6" fmla="*/ 11 w 16"/>
                <a:gd name="T7" fmla="*/ 0 h 2125"/>
                <a:gd name="T8" fmla="*/ 6 w 16"/>
                <a:gd name="T9" fmla="*/ 0 h 2125"/>
                <a:gd name="T10" fmla="*/ 3 w 16"/>
                <a:gd name="T11" fmla="*/ 3 h 2125"/>
                <a:gd name="T12" fmla="*/ 0 w 16"/>
                <a:gd name="T13" fmla="*/ 6 h 2125"/>
                <a:gd name="T14" fmla="*/ 0 w 16"/>
                <a:gd name="T15" fmla="*/ 2120 h 2125"/>
                <a:gd name="T16" fmla="*/ 3 w 16"/>
                <a:gd name="T17" fmla="*/ 2123 h 2125"/>
                <a:gd name="T18" fmla="*/ 6 w 16"/>
                <a:gd name="T19" fmla="*/ 2125 h 2125"/>
                <a:gd name="T20" fmla="*/ 11 w 16"/>
                <a:gd name="T21" fmla="*/ 2125 h 2125"/>
                <a:gd name="T22" fmla="*/ 14 w 16"/>
                <a:gd name="T23" fmla="*/ 2123 h 2125"/>
                <a:gd name="T24" fmla="*/ 16 w 16"/>
                <a:gd name="T25" fmla="*/ 2120 h 2125"/>
                <a:gd name="T26" fmla="*/ 16 w 16"/>
                <a:gd name="T27" fmla="*/ 2117 h 2125"/>
                <a:gd name="T28" fmla="*/ 16 w 16"/>
                <a:gd name="T29" fmla="*/ 8 h 2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25"/>
                <a:gd name="T47" fmla="*/ 16 w 16"/>
                <a:gd name="T48" fmla="*/ 2125 h 2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25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120"/>
                  </a:lnTo>
                  <a:lnTo>
                    <a:pt x="3" y="2123"/>
                  </a:lnTo>
                  <a:lnTo>
                    <a:pt x="6" y="2125"/>
                  </a:lnTo>
                  <a:lnTo>
                    <a:pt x="11" y="2125"/>
                  </a:lnTo>
                  <a:lnTo>
                    <a:pt x="14" y="2123"/>
                  </a:lnTo>
                  <a:lnTo>
                    <a:pt x="16" y="2120"/>
                  </a:lnTo>
                  <a:lnTo>
                    <a:pt x="16" y="211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Freeform 84"/>
            <p:cNvSpPr>
              <a:spLocks/>
            </p:cNvSpPr>
            <p:nvPr/>
          </p:nvSpPr>
          <p:spPr bwMode="auto">
            <a:xfrm>
              <a:off x="3239" y="3346"/>
              <a:ext cx="669" cy="16"/>
            </a:xfrm>
            <a:custGeom>
              <a:avLst/>
              <a:gdLst>
                <a:gd name="T0" fmla="*/ 8 w 669"/>
                <a:gd name="T1" fmla="*/ 0 h 16"/>
                <a:gd name="T2" fmla="*/ 6 w 669"/>
                <a:gd name="T3" fmla="*/ 0 h 16"/>
                <a:gd name="T4" fmla="*/ 3 w 669"/>
                <a:gd name="T5" fmla="*/ 3 h 16"/>
                <a:gd name="T6" fmla="*/ 0 w 669"/>
                <a:gd name="T7" fmla="*/ 6 h 16"/>
                <a:gd name="T8" fmla="*/ 0 w 669"/>
                <a:gd name="T9" fmla="*/ 11 h 16"/>
                <a:gd name="T10" fmla="*/ 3 w 669"/>
                <a:gd name="T11" fmla="*/ 14 h 16"/>
                <a:gd name="T12" fmla="*/ 6 w 669"/>
                <a:gd name="T13" fmla="*/ 16 h 16"/>
                <a:gd name="T14" fmla="*/ 663 w 669"/>
                <a:gd name="T15" fmla="*/ 16 h 16"/>
                <a:gd name="T16" fmla="*/ 666 w 669"/>
                <a:gd name="T17" fmla="*/ 14 h 16"/>
                <a:gd name="T18" fmla="*/ 669 w 669"/>
                <a:gd name="T19" fmla="*/ 11 h 16"/>
                <a:gd name="T20" fmla="*/ 669 w 669"/>
                <a:gd name="T21" fmla="*/ 6 h 16"/>
                <a:gd name="T22" fmla="*/ 666 w 669"/>
                <a:gd name="T23" fmla="*/ 3 h 16"/>
                <a:gd name="T24" fmla="*/ 663 w 669"/>
                <a:gd name="T25" fmla="*/ 0 h 16"/>
                <a:gd name="T26" fmla="*/ 661 w 669"/>
                <a:gd name="T27" fmla="*/ 0 h 16"/>
                <a:gd name="T28" fmla="*/ 8 w 6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9"/>
                <a:gd name="T46" fmla="*/ 0 h 16"/>
                <a:gd name="T47" fmla="*/ 669 w 6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663" y="16"/>
                  </a:lnTo>
                  <a:lnTo>
                    <a:pt x="666" y="14"/>
                  </a:lnTo>
                  <a:lnTo>
                    <a:pt x="669" y="11"/>
                  </a:lnTo>
                  <a:lnTo>
                    <a:pt x="669" y="6"/>
                  </a:lnTo>
                  <a:lnTo>
                    <a:pt x="666" y="3"/>
                  </a:lnTo>
                  <a:lnTo>
                    <a:pt x="663" y="0"/>
                  </a:lnTo>
                  <a:lnTo>
                    <a:pt x="6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Freeform 85"/>
            <p:cNvSpPr>
              <a:spLocks/>
            </p:cNvSpPr>
            <p:nvPr/>
          </p:nvSpPr>
          <p:spPr bwMode="auto">
            <a:xfrm>
              <a:off x="3716" y="2994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5 w 192"/>
                <a:gd name="T3" fmla="*/ 0 h 16"/>
                <a:gd name="T4" fmla="*/ 3 w 192"/>
                <a:gd name="T5" fmla="*/ 3 h 16"/>
                <a:gd name="T6" fmla="*/ 0 w 192"/>
                <a:gd name="T7" fmla="*/ 5 h 16"/>
                <a:gd name="T8" fmla="*/ 0 w 192"/>
                <a:gd name="T9" fmla="*/ 11 h 16"/>
                <a:gd name="T10" fmla="*/ 3 w 192"/>
                <a:gd name="T11" fmla="*/ 14 h 16"/>
                <a:gd name="T12" fmla="*/ 5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5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5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Oval 86"/>
            <p:cNvSpPr>
              <a:spLocks noChangeArrowheads="1"/>
            </p:cNvSpPr>
            <p:nvPr/>
          </p:nvSpPr>
          <p:spPr bwMode="auto">
            <a:xfrm>
              <a:off x="3356" y="1102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Freeform 87"/>
            <p:cNvSpPr>
              <a:spLocks/>
            </p:cNvSpPr>
            <p:nvPr/>
          </p:nvSpPr>
          <p:spPr bwMode="auto">
            <a:xfrm>
              <a:off x="3348" y="1094"/>
              <a:ext cx="65" cy="66"/>
            </a:xfrm>
            <a:custGeom>
              <a:avLst/>
              <a:gdLst>
                <a:gd name="T0" fmla="*/ 1 w 65"/>
                <a:gd name="T1" fmla="*/ 44 h 66"/>
                <a:gd name="T2" fmla="*/ 2 w 65"/>
                <a:gd name="T3" fmla="*/ 48 h 66"/>
                <a:gd name="T4" fmla="*/ 11 w 65"/>
                <a:gd name="T5" fmla="*/ 56 h 66"/>
                <a:gd name="T6" fmla="*/ 13 w 65"/>
                <a:gd name="T7" fmla="*/ 59 h 66"/>
                <a:gd name="T8" fmla="*/ 16 w 65"/>
                <a:gd name="T9" fmla="*/ 62 h 66"/>
                <a:gd name="T10" fmla="*/ 16 w 65"/>
                <a:gd name="T11" fmla="*/ 62 h 66"/>
                <a:gd name="T12" fmla="*/ 29 w 65"/>
                <a:gd name="T13" fmla="*/ 66 h 66"/>
                <a:gd name="T14" fmla="*/ 39 w 65"/>
                <a:gd name="T15" fmla="*/ 63 h 66"/>
                <a:gd name="T16" fmla="*/ 49 w 65"/>
                <a:gd name="T17" fmla="*/ 62 h 66"/>
                <a:gd name="T18" fmla="*/ 49 w 65"/>
                <a:gd name="T19" fmla="*/ 62 h 66"/>
                <a:gd name="T20" fmla="*/ 52 w 65"/>
                <a:gd name="T21" fmla="*/ 59 h 66"/>
                <a:gd name="T22" fmla="*/ 55 w 65"/>
                <a:gd name="T23" fmla="*/ 56 h 66"/>
                <a:gd name="T24" fmla="*/ 63 w 65"/>
                <a:gd name="T25" fmla="*/ 48 h 66"/>
                <a:gd name="T26" fmla="*/ 64 w 65"/>
                <a:gd name="T27" fmla="*/ 44 h 66"/>
                <a:gd name="T28" fmla="*/ 59 w 65"/>
                <a:gd name="T29" fmla="*/ 41 h 66"/>
                <a:gd name="T30" fmla="*/ 65 w 65"/>
                <a:gd name="T31" fmla="*/ 23 h 66"/>
                <a:gd name="T32" fmla="*/ 60 w 65"/>
                <a:gd name="T33" fmla="*/ 16 h 66"/>
                <a:gd name="T34" fmla="*/ 59 w 65"/>
                <a:gd name="T35" fmla="*/ 12 h 66"/>
                <a:gd name="T36" fmla="*/ 56 w 65"/>
                <a:gd name="T37" fmla="*/ 9 h 66"/>
                <a:gd name="T38" fmla="*/ 53 w 65"/>
                <a:gd name="T39" fmla="*/ 7 h 66"/>
                <a:gd name="T40" fmla="*/ 49 w 65"/>
                <a:gd name="T41" fmla="*/ 5 h 66"/>
                <a:gd name="T42" fmla="*/ 43 w 65"/>
                <a:gd name="T43" fmla="*/ 0 h 66"/>
                <a:gd name="T44" fmla="*/ 16 w 65"/>
                <a:gd name="T45" fmla="*/ 4 h 66"/>
                <a:gd name="T46" fmla="*/ 16 w 65"/>
                <a:gd name="T47" fmla="*/ 4 h 66"/>
                <a:gd name="T48" fmla="*/ 13 w 65"/>
                <a:gd name="T49" fmla="*/ 7 h 66"/>
                <a:gd name="T50" fmla="*/ 11 w 65"/>
                <a:gd name="T51" fmla="*/ 9 h 66"/>
                <a:gd name="T52" fmla="*/ 2 w 65"/>
                <a:gd name="T53" fmla="*/ 17 h 66"/>
                <a:gd name="T54" fmla="*/ 1 w 65"/>
                <a:gd name="T55" fmla="*/ 21 h 66"/>
                <a:gd name="T56" fmla="*/ 16 w 65"/>
                <a:gd name="T57" fmla="*/ 33 h 66"/>
                <a:gd name="T58" fmla="*/ 15 w 65"/>
                <a:gd name="T59" fmla="*/ 27 h 66"/>
                <a:gd name="T60" fmla="*/ 20 w 65"/>
                <a:gd name="T61" fmla="*/ 21 h 66"/>
                <a:gd name="T62" fmla="*/ 23 w 65"/>
                <a:gd name="T63" fmla="*/ 19 h 66"/>
                <a:gd name="T64" fmla="*/ 25 w 65"/>
                <a:gd name="T65" fmla="*/ 16 h 66"/>
                <a:gd name="T66" fmla="*/ 23 w 65"/>
                <a:gd name="T67" fmla="*/ 19 h 66"/>
                <a:gd name="T68" fmla="*/ 27 w 65"/>
                <a:gd name="T69" fmla="*/ 17 h 66"/>
                <a:gd name="T70" fmla="*/ 37 w 65"/>
                <a:gd name="T71" fmla="*/ 16 h 66"/>
                <a:gd name="T72" fmla="*/ 39 w 65"/>
                <a:gd name="T73" fmla="*/ 16 h 66"/>
                <a:gd name="T74" fmla="*/ 43 w 65"/>
                <a:gd name="T75" fmla="*/ 17 h 66"/>
                <a:gd name="T76" fmla="*/ 45 w 65"/>
                <a:gd name="T77" fmla="*/ 20 h 66"/>
                <a:gd name="T78" fmla="*/ 48 w 65"/>
                <a:gd name="T79" fmla="*/ 23 h 66"/>
                <a:gd name="T80" fmla="*/ 49 w 65"/>
                <a:gd name="T81" fmla="*/ 27 h 66"/>
                <a:gd name="T82" fmla="*/ 49 w 65"/>
                <a:gd name="T83" fmla="*/ 28 h 66"/>
                <a:gd name="T84" fmla="*/ 59 w 65"/>
                <a:gd name="T85" fmla="*/ 25 h 66"/>
                <a:gd name="T86" fmla="*/ 48 w 65"/>
                <a:gd name="T87" fmla="*/ 39 h 66"/>
                <a:gd name="T88" fmla="*/ 47 w 65"/>
                <a:gd name="T89" fmla="*/ 43 h 66"/>
                <a:gd name="T90" fmla="*/ 49 w 65"/>
                <a:gd name="T91" fmla="*/ 40 h 66"/>
                <a:gd name="T92" fmla="*/ 47 w 65"/>
                <a:gd name="T93" fmla="*/ 43 h 66"/>
                <a:gd name="T94" fmla="*/ 44 w 65"/>
                <a:gd name="T95" fmla="*/ 45 h 66"/>
                <a:gd name="T96" fmla="*/ 39 w 65"/>
                <a:gd name="T97" fmla="*/ 51 h 66"/>
                <a:gd name="T98" fmla="*/ 28 w 65"/>
                <a:gd name="T99" fmla="*/ 52 h 66"/>
                <a:gd name="T100" fmla="*/ 35 w 65"/>
                <a:gd name="T101" fmla="*/ 49 h 66"/>
                <a:gd name="T102" fmla="*/ 27 w 65"/>
                <a:gd name="T103" fmla="*/ 51 h 66"/>
                <a:gd name="T104" fmla="*/ 21 w 65"/>
                <a:gd name="T105" fmla="*/ 45 h 66"/>
                <a:gd name="T106" fmla="*/ 19 w 65"/>
                <a:gd name="T107" fmla="*/ 43 h 66"/>
                <a:gd name="T108" fmla="*/ 16 w 65"/>
                <a:gd name="T109" fmla="*/ 40 h 66"/>
                <a:gd name="T110" fmla="*/ 19 w 65"/>
                <a:gd name="T111" fmla="*/ 43 h 66"/>
                <a:gd name="T112" fmla="*/ 17 w 65"/>
                <a:gd name="T113" fmla="*/ 39 h 66"/>
                <a:gd name="T114" fmla="*/ 0 w 65"/>
                <a:gd name="T115" fmla="*/ 33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6"/>
                <a:gd name="T176" fmla="*/ 65 w 65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6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3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3" y="66"/>
                  </a:lnTo>
                  <a:lnTo>
                    <a:pt x="29" y="66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9" y="62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2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6" y="13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Oval 88"/>
            <p:cNvSpPr>
              <a:spLocks noChangeArrowheads="1"/>
            </p:cNvSpPr>
            <p:nvPr/>
          </p:nvSpPr>
          <p:spPr bwMode="auto">
            <a:xfrm>
              <a:off x="3230" y="1228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Freeform 89"/>
            <p:cNvSpPr>
              <a:spLocks/>
            </p:cNvSpPr>
            <p:nvPr/>
          </p:nvSpPr>
          <p:spPr bwMode="auto">
            <a:xfrm>
              <a:off x="3222" y="1220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3 h 65"/>
                <a:gd name="T80" fmla="*/ 49 w 66"/>
                <a:gd name="T81" fmla="*/ 27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1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Oval 90"/>
            <p:cNvSpPr>
              <a:spLocks noChangeArrowheads="1"/>
            </p:cNvSpPr>
            <p:nvPr/>
          </p:nvSpPr>
          <p:spPr bwMode="auto">
            <a:xfrm>
              <a:off x="3230" y="1429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Freeform 91"/>
            <p:cNvSpPr>
              <a:spLocks/>
            </p:cNvSpPr>
            <p:nvPr/>
          </p:nvSpPr>
          <p:spPr bwMode="auto">
            <a:xfrm>
              <a:off x="3222" y="1421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2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6 h 65"/>
                <a:gd name="T60" fmla="*/ 20 w 66"/>
                <a:gd name="T61" fmla="*/ 21 h 65"/>
                <a:gd name="T62" fmla="*/ 23 w 66"/>
                <a:gd name="T63" fmla="*/ 18 h 65"/>
                <a:gd name="T64" fmla="*/ 25 w 66"/>
                <a:gd name="T65" fmla="*/ 16 h 65"/>
                <a:gd name="T66" fmla="*/ 23 w 66"/>
                <a:gd name="T67" fmla="*/ 18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2 h 65"/>
                <a:gd name="T80" fmla="*/ 49 w 66"/>
                <a:gd name="T81" fmla="*/ 26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8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8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2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9" y="25"/>
                  </a:lnTo>
                  <a:lnTo>
                    <a:pt x="48" y="22"/>
                  </a:lnTo>
                  <a:lnTo>
                    <a:pt x="45" y="21"/>
                  </a:lnTo>
                  <a:lnTo>
                    <a:pt x="47" y="22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Oval 92"/>
            <p:cNvSpPr>
              <a:spLocks noChangeArrowheads="1"/>
            </p:cNvSpPr>
            <p:nvPr/>
          </p:nvSpPr>
          <p:spPr bwMode="auto">
            <a:xfrm>
              <a:off x="5022" y="1596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Freeform 93"/>
            <p:cNvSpPr>
              <a:spLocks/>
            </p:cNvSpPr>
            <p:nvPr/>
          </p:nvSpPr>
          <p:spPr bwMode="auto">
            <a:xfrm>
              <a:off x="5014" y="1588"/>
              <a:ext cx="64" cy="66"/>
            </a:xfrm>
            <a:custGeom>
              <a:avLst/>
              <a:gdLst>
                <a:gd name="T0" fmla="*/ 1 w 64"/>
                <a:gd name="T1" fmla="*/ 44 h 66"/>
                <a:gd name="T2" fmla="*/ 3 w 64"/>
                <a:gd name="T3" fmla="*/ 48 h 66"/>
                <a:gd name="T4" fmla="*/ 8 w 64"/>
                <a:gd name="T5" fmla="*/ 54 h 66"/>
                <a:gd name="T6" fmla="*/ 17 w 64"/>
                <a:gd name="T7" fmla="*/ 63 h 66"/>
                <a:gd name="T8" fmla="*/ 21 w 64"/>
                <a:gd name="T9" fmla="*/ 66 h 66"/>
                <a:gd name="T10" fmla="*/ 40 w 64"/>
                <a:gd name="T11" fmla="*/ 59 h 66"/>
                <a:gd name="T12" fmla="*/ 43 w 64"/>
                <a:gd name="T13" fmla="*/ 64 h 66"/>
                <a:gd name="T14" fmla="*/ 47 w 64"/>
                <a:gd name="T15" fmla="*/ 63 h 66"/>
                <a:gd name="T16" fmla="*/ 55 w 64"/>
                <a:gd name="T17" fmla="*/ 55 h 66"/>
                <a:gd name="T18" fmla="*/ 57 w 64"/>
                <a:gd name="T19" fmla="*/ 52 h 66"/>
                <a:gd name="T20" fmla="*/ 60 w 64"/>
                <a:gd name="T21" fmla="*/ 50 h 66"/>
                <a:gd name="T22" fmla="*/ 60 w 64"/>
                <a:gd name="T23" fmla="*/ 50 h 66"/>
                <a:gd name="T24" fmla="*/ 61 w 64"/>
                <a:gd name="T25" fmla="*/ 39 h 66"/>
                <a:gd name="T26" fmla="*/ 64 w 64"/>
                <a:gd name="T27" fmla="*/ 30 h 66"/>
                <a:gd name="T28" fmla="*/ 60 w 64"/>
                <a:gd name="T29" fmla="*/ 16 h 66"/>
                <a:gd name="T30" fmla="*/ 60 w 64"/>
                <a:gd name="T31" fmla="*/ 16 h 66"/>
                <a:gd name="T32" fmla="*/ 57 w 64"/>
                <a:gd name="T33" fmla="*/ 13 h 66"/>
                <a:gd name="T34" fmla="*/ 55 w 64"/>
                <a:gd name="T35" fmla="*/ 11 h 66"/>
                <a:gd name="T36" fmla="*/ 47 w 64"/>
                <a:gd name="T37" fmla="*/ 3 h 66"/>
                <a:gd name="T38" fmla="*/ 43 w 64"/>
                <a:gd name="T39" fmla="*/ 1 h 66"/>
                <a:gd name="T40" fmla="*/ 20 w 64"/>
                <a:gd name="T41" fmla="*/ 1 h 66"/>
                <a:gd name="T42" fmla="*/ 16 w 64"/>
                <a:gd name="T43" fmla="*/ 3 h 66"/>
                <a:gd name="T44" fmla="*/ 7 w 64"/>
                <a:gd name="T45" fmla="*/ 12 h 66"/>
                <a:gd name="T46" fmla="*/ 5 w 64"/>
                <a:gd name="T47" fmla="*/ 16 h 66"/>
                <a:gd name="T48" fmla="*/ 0 w 64"/>
                <a:gd name="T49" fmla="*/ 23 h 66"/>
                <a:gd name="T50" fmla="*/ 16 w 64"/>
                <a:gd name="T51" fmla="*/ 28 h 66"/>
                <a:gd name="T52" fmla="*/ 16 w 64"/>
                <a:gd name="T53" fmla="*/ 27 h 66"/>
                <a:gd name="T54" fmla="*/ 17 w 64"/>
                <a:gd name="T55" fmla="*/ 23 h 66"/>
                <a:gd name="T56" fmla="*/ 23 w 64"/>
                <a:gd name="T57" fmla="*/ 19 h 66"/>
                <a:gd name="T58" fmla="*/ 27 w 64"/>
                <a:gd name="T59" fmla="*/ 16 h 66"/>
                <a:gd name="T60" fmla="*/ 37 w 64"/>
                <a:gd name="T61" fmla="*/ 17 h 66"/>
                <a:gd name="T62" fmla="*/ 41 w 64"/>
                <a:gd name="T63" fmla="*/ 19 h 66"/>
                <a:gd name="T64" fmla="*/ 39 w 64"/>
                <a:gd name="T65" fmla="*/ 16 h 66"/>
                <a:gd name="T66" fmla="*/ 41 w 64"/>
                <a:gd name="T67" fmla="*/ 19 h 66"/>
                <a:gd name="T68" fmla="*/ 44 w 64"/>
                <a:gd name="T69" fmla="*/ 22 h 66"/>
                <a:gd name="T70" fmla="*/ 49 w 64"/>
                <a:gd name="T71" fmla="*/ 27 h 66"/>
                <a:gd name="T72" fmla="*/ 48 w 64"/>
                <a:gd name="T73" fmla="*/ 35 h 66"/>
                <a:gd name="T74" fmla="*/ 51 w 64"/>
                <a:gd name="T75" fmla="*/ 28 h 66"/>
                <a:gd name="T76" fmla="*/ 49 w 64"/>
                <a:gd name="T77" fmla="*/ 39 h 66"/>
                <a:gd name="T78" fmla="*/ 44 w 64"/>
                <a:gd name="T79" fmla="*/ 44 h 66"/>
                <a:gd name="T80" fmla="*/ 41 w 64"/>
                <a:gd name="T81" fmla="*/ 47 h 66"/>
                <a:gd name="T82" fmla="*/ 39 w 64"/>
                <a:gd name="T83" fmla="*/ 50 h 66"/>
                <a:gd name="T84" fmla="*/ 41 w 64"/>
                <a:gd name="T85" fmla="*/ 47 h 66"/>
                <a:gd name="T86" fmla="*/ 37 w 64"/>
                <a:gd name="T87" fmla="*/ 48 h 66"/>
                <a:gd name="T88" fmla="*/ 24 w 64"/>
                <a:gd name="T89" fmla="*/ 59 h 66"/>
                <a:gd name="T90" fmla="*/ 27 w 64"/>
                <a:gd name="T91" fmla="*/ 50 h 66"/>
                <a:gd name="T92" fmla="*/ 23 w 64"/>
                <a:gd name="T93" fmla="*/ 47 h 66"/>
                <a:gd name="T94" fmla="*/ 17 w 64"/>
                <a:gd name="T95" fmla="*/ 43 h 66"/>
                <a:gd name="T96" fmla="*/ 16 w 64"/>
                <a:gd name="T97" fmla="*/ 39 h 66"/>
                <a:gd name="T98" fmla="*/ 16 w 64"/>
                <a:gd name="T99" fmla="*/ 38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6"/>
                <a:gd name="T152" fmla="*/ 64 w 64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6">
                  <a:moveTo>
                    <a:pt x="0" y="34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6"/>
                  </a:lnTo>
                  <a:lnTo>
                    <a:pt x="28" y="66"/>
                  </a:lnTo>
                  <a:lnTo>
                    <a:pt x="27" y="64"/>
                  </a:lnTo>
                  <a:lnTo>
                    <a:pt x="40" y="59"/>
                  </a:lnTo>
                  <a:lnTo>
                    <a:pt x="37" y="63"/>
                  </a:lnTo>
                  <a:lnTo>
                    <a:pt x="41" y="66"/>
                  </a:lnTo>
                  <a:lnTo>
                    <a:pt x="43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2" y="59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1" y="39"/>
                  </a:lnTo>
                  <a:lnTo>
                    <a:pt x="57" y="42"/>
                  </a:lnTo>
                  <a:lnTo>
                    <a:pt x="63" y="28"/>
                  </a:lnTo>
                  <a:lnTo>
                    <a:pt x="64" y="30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7"/>
                  </a:lnTo>
                  <a:lnTo>
                    <a:pt x="55" y="11"/>
                  </a:lnTo>
                  <a:lnTo>
                    <a:pt x="52" y="7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41" y="19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3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48" y="26"/>
                  </a:lnTo>
                  <a:lnTo>
                    <a:pt x="47" y="23"/>
                  </a:lnTo>
                  <a:lnTo>
                    <a:pt x="44" y="22"/>
                  </a:lnTo>
                  <a:lnTo>
                    <a:pt x="45" y="23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7" y="26"/>
                  </a:lnTo>
                  <a:lnTo>
                    <a:pt x="51" y="28"/>
                  </a:lnTo>
                  <a:lnTo>
                    <a:pt x="48" y="38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7" y="43"/>
                  </a:lnTo>
                  <a:lnTo>
                    <a:pt x="48" y="40"/>
                  </a:lnTo>
                  <a:lnTo>
                    <a:pt x="41" y="47"/>
                  </a:lnTo>
                  <a:lnTo>
                    <a:pt x="44" y="46"/>
                  </a:lnTo>
                  <a:lnTo>
                    <a:pt x="45" y="43"/>
                  </a:lnTo>
                  <a:lnTo>
                    <a:pt x="39" y="50"/>
                  </a:lnTo>
                  <a:lnTo>
                    <a:pt x="41" y="48"/>
                  </a:lnTo>
                  <a:lnTo>
                    <a:pt x="43" y="46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27" y="52"/>
                  </a:lnTo>
                  <a:lnTo>
                    <a:pt x="24" y="59"/>
                  </a:lnTo>
                  <a:lnTo>
                    <a:pt x="37" y="54"/>
                  </a:lnTo>
                  <a:lnTo>
                    <a:pt x="33" y="50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Freeform 94"/>
            <p:cNvSpPr>
              <a:spLocks/>
            </p:cNvSpPr>
            <p:nvPr/>
          </p:nvSpPr>
          <p:spPr bwMode="auto">
            <a:xfrm>
              <a:off x="5022" y="2165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5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5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8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5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5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Freeform 95"/>
            <p:cNvSpPr>
              <a:spLocks/>
            </p:cNvSpPr>
            <p:nvPr/>
          </p:nvSpPr>
          <p:spPr bwMode="auto">
            <a:xfrm>
              <a:off x="3590" y="2165"/>
              <a:ext cx="1448" cy="16"/>
            </a:xfrm>
            <a:custGeom>
              <a:avLst/>
              <a:gdLst>
                <a:gd name="T0" fmla="*/ 1440 w 1448"/>
                <a:gd name="T1" fmla="*/ 16 h 16"/>
                <a:gd name="T2" fmla="*/ 1443 w 1448"/>
                <a:gd name="T3" fmla="*/ 16 h 16"/>
                <a:gd name="T4" fmla="*/ 1445 w 1448"/>
                <a:gd name="T5" fmla="*/ 14 h 16"/>
                <a:gd name="T6" fmla="*/ 1448 w 1448"/>
                <a:gd name="T7" fmla="*/ 11 h 16"/>
                <a:gd name="T8" fmla="*/ 1448 w 1448"/>
                <a:gd name="T9" fmla="*/ 6 h 16"/>
                <a:gd name="T10" fmla="*/ 1445 w 1448"/>
                <a:gd name="T11" fmla="*/ 3 h 16"/>
                <a:gd name="T12" fmla="*/ 1443 w 1448"/>
                <a:gd name="T13" fmla="*/ 0 h 16"/>
                <a:gd name="T14" fmla="*/ 6 w 1448"/>
                <a:gd name="T15" fmla="*/ 0 h 16"/>
                <a:gd name="T16" fmla="*/ 3 w 1448"/>
                <a:gd name="T17" fmla="*/ 3 h 16"/>
                <a:gd name="T18" fmla="*/ 0 w 1448"/>
                <a:gd name="T19" fmla="*/ 6 h 16"/>
                <a:gd name="T20" fmla="*/ 0 w 1448"/>
                <a:gd name="T21" fmla="*/ 11 h 16"/>
                <a:gd name="T22" fmla="*/ 3 w 1448"/>
                <a:gd name="T23" fmla="*/ 14 h 16"/>
                <a:gd name="T24" fmla="*/ 6 w 1448"/>
                <a:gd name="T25" fmla="*/ 16 h 16"/>
                <a:gd name="T26" fmla="*/ 8 w 1448"/>
                <a:gd name="T27" fmla="*/ 16 h 16"/>
                <a:gd name="T28" fmla="*/ 1440 w 144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8"/>
                <a:gd name="T46" fmla="*/ 0 h 16"/>
                <a:gd name="T47" fmla="*/ 1448 w 14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8" h="16">
                  <a:moveTo>
                    <a:pt x="1440" y="16"/>
                  </a:moveTo>
                  <a:lnTo>
                    <a:pt x="1443" y="16"/>
                  </a:lnTo>
                  <a:lnTo>
                    <a:pt x="1445" y="14"/>
                  </a:lnTo>
                  <a:lnTo>
                    <a:pt x="1448" y="11"/>
                  </a:lnTo>
                  <a:lnTo>
                    <a:pt x="1448" y="6"/>
                  </a:lnTo>
                  <a:lnTo>
                    <a:pt x="1445" y="3"/>
                  </a:lnTo>
                  <a:lnTo>
                    <a:pt x="144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44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Freeform 96"/>
            <p:cNvSpPr>
              <a:spLocks/>
            </p:cNvSpPr>
            <p:nvPr/>
          </p:nvSpPr>
          <p:spPr bwMode="auto">
            <a:xfrm>
              <a:off x="3466" y="2165"/>
              <a:ext cx="140" cy="16"/>
            </a:xfrm>
            <a:custGeom>
              <a:avLst/>
              <a:gdLst>
                <a:gd name="T0" fmla="*/ 132 w 140"/>
                <a:gd name="T1" fmla="*/ 16 h 16"/>
                <a:gd name="T2" fmla="*/ 135 w 140"/>
                <a:gd name="T3" fmla="*/ 16 h 16"/>
                <a:gd name="T4" fmla="*/ 138 w 140"/>
                <a:gd name="T5" fmla="*/ 14 h 16"/>
                <a:gd name="T6" fmla="*/ 140 w 140"/>
                <a:gd name="T7" fmla="*/ 11 h 16"/>
                <a:gd name="T8" fmla="*/ 140 w 140"/>
                <a:gd name="T9" fmla="*/ 6 h 16"/>
                <a:gd name="T10" fmla="*/ 138 w 140"/>
                <a:gd name="T11" fmla="*/ 3 h 16"/>
                <a:gd name="T12" fmla="*/ 135 w 140"/>
                <a:gd name="T13" fmla="*/ 0 h 16"/>
                <a:gd name="T14" fmla="*/ 5 w 140"/>
                <a:gd name="T15" fmla="*/ 0 h 16"/>
                <a:gd name="T16" fmla="*/ 2 w 140"/>
                <a:gd name="T17" fmla="*/ 3 h 16"/>
                <a:gd name="T18" fmla="*/ 0 w 140"/>
                <a:gd name="T19" fmla="*/ 6 h 16"/>
                <a:gd name="T20" fmla="*/ 0 w 140"/>
                <a:gd name="T21" fmla="*/ 11 h 16"/>
                <a:gd name="T22" fmla="*/ 2 w 140"/>
                <a:gd name="T23" fmla="*/ 14 h 16"/>
                <a:gd name="T24" fmla="*/ 5 w 140"/>
                <a:gd name="T25" fmla="*/ 16 h 16"/>
                <a:gd name="T26" fmla="*/ 8 w 140"/>
                <a:gd name="T27" fmla="*/ 16 h 16"/>
                <a:gd name="T28" fmla="*/ 132 w 14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6"/>
                <a:gd name="T47" fmla="*/ 140 w 14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6">
                  <a:moveTo>
                    <a:pt x="132" y="16"/>
                  </a:moveTo>
                  <a:lnTo>
                    <a:pt x="135" y="16"/>
                  </a:lnTo>
                  <a:lnTo>
                    <a:pt x="138" y="14"/>
                  </a:lnTo>
                  <a:lnTo>
                    <a:pt x="140" y="11"/>
                  </a:lnTo>
                  <a:lnTo>
                    <a:pt x="140" y="6"/>
                  </a:lnTo>
                  <a:lnTo>
                    <a:pt x="138" y="3"/>
                  </a:lnTo>
                  <a:lnTo>
                    <a:pt x="13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Freeform 97"/>
            <p:cNvSpPr>
              <a:spLocks/>
            </p:cNvSpPr>
            <p:nvPr/>
          </p:nvSpPr>
          <p:spPr bwMode="auto">
            <a:xfrm>
              <a:off x="3466" y="1563"/>
              <a:ext cx="16" cy="618"/>
            </a:xfrm>
            <a:custGeom>
              <a:avLst/>
              <a:gdLst>
                <a:gd name="T0" fmla="*/ 0 w 16"/>
                <a:gd name="T1" fmla="*/ 610 h 618"/>
                <a:gd name="T2" fmla="*/ 0 w 16"/>
                <a:gd name="T3" fmla="*/ 613 h 618"/>
                <a:gd name="T4" fmla="*/ 2 w 16"/>
                <a:gd name="T5" fmla="*/ 616 h 618"/>
                <a:gd name="T6" fmla="*/ 5 w 16"/>
                <a:gd name="T7" fmla="*/ 618 h 618"/>
                <a:gd name="T8" fmla="*/ 10 w 16"/>
                <a:gd name="T9" fmla="*/ 618 h 618"/>
                <a:gd name="T10" fmla="*/ 13 w 16"/>
                <a:gd name="T11" fmla="*/ 616 h 618"/>
                <a:gd name="T12" fmla="*/ 16 w 16"/>
                <a:gd name="T13" fmla="*/ 613 h 618"/>
                <a:gd name="T14" fmla="*/ 16 w 16"/>
                <a:gd name="T15" fmla="*/ 5 h 618"/>
                <a:gd name="T16" fmla="*/ 13 w 16"/>
                <a:gd name="T17" fmla="*/ 2 h 618"/>
                <a:gd name="T18" fmla="*/ 10 w 16"/>
                <a:gd name="T19" fmla="*/ 0 h 618"/>
                <a:gd name="T20" fmla="*/ 5 w 16"/>
                <a:gd name="T21" fmla="*/ 0 h 618"/>
                <a:gd name="T22" fmla="*/ 2 w 16"/>
                <a:gd name="T23" fmla="*/ 2 h 618"/>
                <a:gd name="T24" fmla="*/ 0 w 16"/>
                <a:gd name="T25" fmla="*/ 5 h 618"/>
                <a:gd name="T26" fmla="*/ 0 w 16"/>
                <a:gd name="T27" fmla="*/ 8 h 618"/>
                <a:gd name="T28" fmla="*/ 0 w 16"/>
                <a:gd name="T29" fmla="*/ 610 h 6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618"/>
                <a:gd name="T47" fmla="*/ 16 w 16"/>
                <a:gd name="T48" fmla="*/ 618 h 6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618">
                  <a:moveTo>
                    <a:pt x="0" y="610"/>
                  </a:moveTo>
                  <a:lnTo>
                    <a:pt x="0" y="613"/>
                  </a:lnTo>
                  <a:lnTo>
                    <a:pt x="2" y="616"/>
                  </a:lnTo>
                  <a:lnTo>
                    <a:pt x="5" y="618"/>
                  </a:lnTo>
                  <a:lnTo>
                    <a:pt x="10" y="618"/>
                  </a:lnTo>
                  <a:lnTo>
                    <a:pt x="13" y="616"/>
                  </a:lnTo>
                  <a:lnTo>
                    <a:pt x="16" y="613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Freeform 98"/>
            <p:cNvSpPr>
              <a:spLocks/>
            </p:cNvSpPr>
            <p:nvPr/>
          </p:nvSpPr>
          <p:spPr bwMode="auto">
            <a:xfrm>
              <a:off x="3466" y="1563"/>
              <a:ext cx="91" cy="16"/>
            </a:xfrm>
            <a:custGeom>
              <a:avLst/>
              <a:gdLst>
                <a:gd name="T0" fmla="*/ 8 w 91"/>
                <a:gd name="T1" fmla="*/ 0 h 16"/>
                <a:gd name="T2" fmla="*/ 5 w 91"/>
                <a:gd name="T3" fmla="*/ 0 h 16"/>
                <a:gd name="T4" fmla="*/ 2 w 91"/>
                <a:gd name="T5" fmla="*/ 2 h 16"/>
                <a:gd name="T6" fmla="*/ 0 w 91"/>
                <a:gd name="T7" fmla="*/ 5 h 16"/>
                <a:gd name="T8" fmla="*/ 0 w 91"/>
                <a:gd name="T9" fmla="*/ 10 h 16"/>
                <a:gd name="T10" fmla="*/ 2 w 91"/>
                <a:gd name="T11" fmla="*/ 13 h 16"/>
                <a:gd name="T12" fmla="*/ 5 w 91"/>
                <a:gd name="T13" fmla="*/ 16 h 16"/>
                <a:gd name="T14" fmla="*/ 85 w 91"/>
                <a:gd name="T15" fmla="*/ 16 h 16"/>
                <a:gd name="T16" fmla="*/ 88 w 91"/>
                <a:gd name="T17" fmla="*/ 13 h 16"/>
                <a:gd name="T18" fmla="*/ 91 w 91"/>
                <a:gd name="T19" fmla="*/ 10 h 16"/>
                <a:gd name="T20" fmla="*/ 91 w 91"/>
                <a:gd name="T21" fmla="*/ 5 h 16"/>
                <a:gd name="T22" fmla="*/ 88 w 91"/>
                <a:gd name="T23" fmla="*/ 2 h 16"/>
                <a:gd name="T24" fmla="*/ 85 w 91"/>
                <a:gd name="T25" fmla="*/ 0 h 16"/>
                <a:gd name="T26" fmla="*/ 83 w 91"/>
                <a:gd name="T27" fmla="*/ 0 h 16"/>
                <a:gd name="T28" fmla="*/ 8 w 9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16"/>
                <a:gd name="T47" fmla="*/ 91 w 9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16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5" y="16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Freeform 99"/>
            <p:cNvSpPr>
              <a:spLocks/>
            </p:cNvSpPr>
            <p:nvPr/>
          </p:nvSpPr>
          <p:spPr bwMode="auto">
            <a:xfrm>
              <a:off x="3466" y="2165"/>
              <a:ext cx="16" cy="845"/>
            </a:xfrm>
            <a:custGeom>
              <a:avLst/>
              <a:gdLst>
                <a:gd name="T0" fmla="*/ 16 w 16"/>
                <a:gd name="T1" fmla="*/ 8 h 845"/>
                <a:gd name="T2" fmla="*/ 16 w 16"/>
                <a:gd name="T3" fmla="*/ 6 h 845"/>
                <a:gd name="T4" fmla="*/ 13 w 16"/>
                <a:gd name="T5" fmla="*/ 3 h 845"/>
                <a:gd name="T6" fmla="*/ 10 w 16"/>
                <a:gd name="T7" fmla="*/ 0 h 845"/>
                <a:gd name="T8" fmla="*/ 5 w 16"/>
                <a:gd name="T9" fmla="*/ 0 h 845"/>
                <a:gd name="T10" fmla="*/ 2 w 16"/>
                <a:gd name="T11" fmla="*/ 3 h 845"/>
                <a:gd name="T12" fmla="*/ 0 w 16"/>
                <a:gd name="T13" fmla="*/ 6 h 845"/>
                <a:gd name="T14" fmla="*/ 0 w 16"/>
                <a:gd name="T15" fmla="*/ 840 h 845"/>
                <a:gd name="T16" fmla="*/ 2 w 16"/>
                <a:gd name="T17" fmla="*/ 843 h 845"/>
                <a:gd name="T18" fmla="*/ 5 w 16"/>
                <a:gd name="T19" fmla="*/ 845 h 845"/>
                <a:gd name="T20" fmla="*/ 10 w 16"/>
                <a:gd name="T21" fmla="*/ 845 h 845"/>
                <a:gd name="T22" fmla="*/ 13 w 16"/>
                <a:gd name="T23" fmla="*/ 843 h 845"/>
                <a:gd name="T24" fmla="*/ 16 w 16"/>
                <a:gd name="T25" fmla="*/ 840 h 845"/>
                <a:gd name="T26" fmla="*/ 16 w 16"/>
                <a:gd name="T27" fmla="*/ 837 h 845"/>
                <a:gd name="T28" fmla="*/ 16 w 16"/>
                <a:gd name="T29" fmla="*/ 8 h 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845"/>
                <a:gd name="T47" fmla="*/ 16 w 16"/>
                <a:gd name="T48" fmla="*/ 845 h 8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845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40"/>
                  </a:lnTo>
                  <a:lnTo>
                    <a:pt x="2" y="843"/>
                  </a:lnTo>
                  <a:lnTo>
                    <a:pt x="5" y="845"/>
                  </a:lnTo>
                  <a:lnTo>
                    <a:pt x="10" y="845"/>
                  </a:lnTo>
                  <a:lnTo>
                    <a:pt x="13" y="843"/>
                  </a:lnTo>
                  <a:lnTo>
                    <a:pt x="16" y="840"/>
                  </a:lnTo>
                  <a:lnTo>
                    <a:pt x="16" y="83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Freeform 100"/>
            <p:cNvSpPr>
              <a:spLocks/>
            </p:cNvSpPr>
            <p:nvPr/>
          </p:nvSpPr>
          <p:spPr bwMode="auto">
            <a:xfrm>
              <a:off x="3466" y="2994"/>
              <a:ext cx="266" cy="16"/>
            </a:xfrm>
            <a:custGeom>
              <a:avLst/>
              <a:gdLst>
                <a:gd name="T0" fmla="*/ 8 w 266"/>
                <a:gd name="T1" fmla="*/ 0 h 16"/>
                <a:gd name="T2" fmla="*/ 5 w 266"/>
                <a:gd name="T3" fmla="*/ 0 h 16"/>
                <a:gd name="T4" fmla="*/ 2 w 266"/>
                <a:gd name="T5" fmla="*/ 3 h 16"/>
                <a:gd name="T6" fmla="*/ 0 w 266"/>
                <a:gd name="T7" fmla="*/ 5 h 16"/>
                <a:gd name="T8" fmla="*/ 0 w 266"/>
                <a:gd name="T9" fmla="*/ 11 h 16"/>
                <a:gd name="T10" fmla="*/ 2 w 266"/>
                <a:gd name="T11" fmla="*/ 14 h 16"/>
                <a:gd name="T12" fmla="*/ 5 w 266"/>
                <a:gd name="T13" fmla="*/ 16 h 16"/>
                <a:gd name="T14" fmla="*/ 261 w 266"/>
                <a:gd name="T15" fmla="*/ 16 h 16"/>
                <a:gd name="T16" fmla="*/ 264 w 266"/>
                <a:gd name="T17" fmla="*/ 14 h 16"/>
                <a:gd name="T18" fmla="*/ 266 w 266"/>
                <a:gd name="T19" fmla="*/ 11 h 16"/>
                <a:gd name="T20" fmla="*/ 266 w 266"/>
                <a:gd name="T21" fmla="*/ 5 h 16"/>
                <a:gd name="T22" fmla="*/ 264 w 266"/>
                <a:gd name="T23" fmla="*/ 3 h 16"/>
                <a:gd name="T24" fmla="*/ 261 w 266"/>
                <a:gd name="T25" fmla="*/ 0 h 16"/>
                <a:gd name="T26" fmla="*/ 258 w 266"/>
                <a:gd name="T27" fmla="*/ 0 h 16"/>
                <a:gd name="T28" fmla="*/ 8 w 26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16"/>
                <a:gd name="T47" fmla="*/ 266 w 26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261" y="16"/>
                  </a:lnTo>
                  <a:lnTo>
                    <a:pt x="264" y="14"/>
                  </a:lnTo>
                  <a:lnTo>
                    <a:pt x="266" y="11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Oval 101"/>
            <p:cNvSpPr>
              <a:spLocks noChangeArrowheads="1"/>
            </p:cNvSpPr>
            <p:nvPr/>
          </p:nvSpPr>
          <p:spPr bwMode="auto">
            <a:xfrm>
              <a:off x="3456" y="2157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Freeform 102"/>
            <p:cNvSpPr>
              <a:spLocks/>
            </p:cNvSpPr>
            <p:nvPr/>
          </p:nvSpPr>
          <p:spPr bwMode="auto">
            <a:xfrm>
              <a:off x="3448" y="2149"/>
              <a:ext cx="66" cy="64"/>
            </a:xfrm>
            <a:custGeom>
              <a:avLst/>
              <a:gdLst>
                <a:gd name="T0" fmla="*/ 2 w 66"/>
                <a:gd name="T1" fmla="*/ 43 h 64"/>
                <a:gd name="T2" fmla="*/ 3 w 66"/>
                <a:gd name="T3" fmla="*/ 47 h 64"/>
                <a:gd name="T4" fmla="*/ 11 w 66"/>
                <a:gd name="T5" fmla="*/ 55 h 64"/>
                <a:gd name="T6" fmla="*/ 14 w 66"/>
                <a:gd name="T7" fmla="*/ 58 h 64"/>
                <a:gd name="T8" fmla="*/ 16 w 66"/>
                <a:gd name="T9" fmla="*/ 60 h 64"/>
                <a:gd name="T10" fmla="*/ 16 w 66"/>
                <a:gd name="T11" fmla="*/ 60 h 64"/>
                <a:gd name="T12" fmla="*/ 30 w 66"/>
                <a:gd name="T13" fmla="*/ 64 h 64"/>
                <a:gd name="T14" fmla="*/ 39 w 66"/>
                <a:gd name="T15" fmla="*/ 62 h 64"/>
                <a:gd name="T16" fmla="*/ 50 w 66"/>
                <a:gd name="T17" fmla="*/ 60 h 64"/>
                <a:gd name="T18" fmla="*/ 50 w 66"/>
                <a:gd name="T19" fmla="*/ 60 h 64"/>
                <a:gd name="T20" fmla="*/ 52 w 66"/>
                <a:gd name="T21" fmla="*/ 58 h 64"/>
                <a:gd name="T22" fmla="*/ 55 w 66"/>
                <a:gd name="T23" fmla="*/ 55 h 64"/>
                <a:gd name="T24" fmla="*/ 63 w 66"/>
                <a:gd name="T25" fmla="*/ 47 h 64"/>
                <a:gd name="T26" fmla="*/ 65 w 66"/>
                <a:gd name="T27" fmla="*/ 43 h 64"/>
                <a:gd name="T28" fmla="*/ 59 w 66"/>
                <a:gd name="T29" fmla="*/ 40 h 64"/>
                <a:gd name="T30" fmla="*/ 66 w 66"/>
                <a:gd name="T31" fmla="*/ 22 h 64"/>
                <a:gd name="T32" fmla="*/ 63 w 66"/>
                <a:gd name="T33" fmla="*/ 18 h 64"/>
                <a:gd name="T34" fmla="*/ 54 w 66"/>
                <a:gd name="T35" fmla="*/ 8 h 64"/>
                <a:gd name="T36" fmla="*/ 48 w 66"/>
                <a:gd name="T37" fmla="*/ 3 h 64"/>
                <a:gd name="T38" fmla="*/ 44 w 66"/>
                <a:gd name="T39" fmla="*/ 1 h 64"/>
                <a:gd name="T40" fmla="*/ 22 w 66"/>
                <a:gd name="T41" fmla="*/ 1 h 64"/>
                <a:gd name="T42" fmla="*/ 18 w 66"/>
                <a:gd name="T43" fmla="*/ 3 h 64"/>
                <a:gd name="T44" fmla="*/ 12 w 66"/>
                <a:gd name="T45" fmla="*/ 8 h 64"/>
                <a:gd name="T46" fmla="*/ 3 w 66"/>
                <a:gd name="T47" fmla="*/ 18 h 64"/>
                <a:gd name="T48" fmla="*/ 0 w 66"/>
                <a:gd name="T49" fmla="*/ 22 h 64"/>
                <a:gd name="T50" fmla="*/ 16 w 66"/>
                <a:gd name="T51" fmla="*/ 27 h 64"/>
                <a:gd name="T52" fmla="*/ 19 w 66"/>
                <a:gd name="T53" fmla="*/ 23 h 64"/>
                <a:gd name="T54" fmla="*/ 23 w 66"/>
                <a:gd name="T55" fmla="*/ 18 h 64"/>
                <a:gd name="T56" fmla="*/ 27 w 66"/>
                <a:gd name="T57" fmla="*/ 16 h 64"/>
                <a:gd name="T58" fmla="*/ 28 w 66"/>
                <a:gd name="T59" fmla="*/ 16 h 64"/>
                <a:gd name="T60" fmla="*/ 39 w 66"/>
                <a:gd name="T61" fmla="*/ 18 h 64"/>
                <a:gd name="T62" fmla="*/ 43 w 66"/>
                <a:gd name="T63" fmla="*/ 19 h 64"/>
                <a:gd name="T64" fmla="*/ 43 w 66"/>
                <a:gd name="T65" fmla="*/ 19 h 64"/>
                <a:gd name="T66" fmla="*/ 48 w 66"/>
                <a:gd name="T67" fmla="*/ 24 h 64"/>
                <a:gd name="T68" fmla="*/ 50 w 66"/>
                <a:gd name="T69" fmla="*/ 34 h 64"/>
                <a:gd name="T70" fmla="*/ 52 w 66"/>
                <a:gd name="T71" fmla="*/ 27 h 64"/>
                <a:gd name="T72" fmla="*/ 51 w 66"/>
                <a:gd name="T73" fmla="*/ 38 h 64"/>
                <a:gd name="T74" fmla="*/ 46 w 66"/>
                <a:gd name="T75" fmla="*/ 43 h 64"/>
                <a:gd name="T76" fmla="*/ 43 w 66"/>
                <a:gd name="T77" fmla="*/ 46 h 64"/>
                <a:gd name="T78" fmla="*/ 40 w 66"/>
                <a:gd name="T79" fmla="*/ 48 h 64"/>
                <a:gd name="T80" fmla="*/ 43 w 66"/>
                <a:gd name="T81" fmla="*/ 46 h 64"/>
                <a:gd name="T82" fmla="*/ 39 w 66"/>
                <a:gd name="T83" fmla="*/ 47 h 64"/>
                <a:gd name="T84" fmla="*/ 26 w 66"/>
                <a:gd name="T85" fmla="*/ 58 h 64"/>
                <a:gd name="T86" fmla="*/ 28 w 66"/>
                <a:gd name="T87" fmla="*/ 48 h 64"/>
                <a:gd name="T88" fmla="*/ 27 w 66"/>
                <a:gd name="T89" fmla="*/ 48 h 64"/>
                <a:gd name="T90" fmla="*/ 23 w 66"/>
                <a:gd name="T91" fmla="*/ 47 h 64"/>
                <a:gd name="T92" fmla="*/ 20 w 66"/>
                <a:gd name="T93" fmla="*/ 44 h 64"/>
                <a:gd name="T94" fmla="*/ 18 w 66"/>
                <a:gd name="T95" fmla="*/ 42 h 64"/>
                <a:gd name="T96" fmla="*/ 16 w 66"/>
                <a:gd name="T97" fmla="*/ 38 h 64"/>
                <a:gd name="T98" fmla="*/ 16 w 66"/>
                <a:gd name="T99" fmla="*/ 36 h 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4"/>
                <a:gd name="T152" fmla="*/ 66 w 66"/>
                <a:gd name="T153" fmla="*/ 64 h 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4">
                  <a:moveTo>
                    <a:pt x="0" y="32"/>
                  </a:moveTo>
                  <a:lnTo>
                    <a:pt x="0" y="42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52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10" y="55"/>
                  </a:lnTo>
                  <a:lnTo>
                    <a:pt x="14" y="58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23" y="64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42" y="58"/>
                  </a:lnTo>
                  <a:lnTo>
                    <a:pt x="39" y="62"/>
                  </a:lnTo>
                  <a:lnTo>
                    <a:pt x="43" y="64"/>
                  </a:lnTo>
                  <a:lnTo>
                    <a:pt x="44" y="63"/>
                  </a:lnTo>
                  <a:lnTo>
                    <a:pt x="50" y="60"/>
                  </a:lnTo>
                  <a:lnTo>
                    <a:pt x="50" y="59"/>
                  </a:lnTo>
                  <a:lnTo>
                    <a:pt x="48" y="62"/>
                  </a:lnTo>
                  <a:lnTo>
                    <a:pt x="50" y="60"/>
                  </a:lnTo>
                  <a:lnTo>
                    <a:pt x="54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65" y="27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5" y="20"/>
                  </a:lnTo>
                  <a:lnTo>
                    <a:pt x="65" y="19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7"/>
                  </a:lnTo>
                  <a:lnTo>
                    <a:pt x="50" y="34"/>
                  </a:lnTo>
                  <a:lnTo>
                    <a:pt x="54" y="38"/>
                  </a:lnTo>
                  <a:lnTo>
                    <a:pt x="59" y="24"/>
                  </a:lnTo>
                  <a:lnTo>
                    <a:pt x="52" y="27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50" y="38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3" y="46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0" y="48"/>
                  </a:lnTo>
                  <a:lnTo>
                    <a:pt x="43" y="47"/>
                  </a:lnTo>
                  <a:lnTo>
                    <a:pt x="44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8" y="48"/>
                  </a:lnTo>
                  <a:lnTo>
                    <a:pt x="28" y="51"/>
                  </a:lnTo>
                  <a:lnTo>
                    <a:pt x="26" y="58"/>
                  </a:lnTo>
                  <a:lnTo>
                    <a:pt x="39" y="52"/>
                  </a:lnTo>
                  <a:lnTo>
                    <a:pt x="35" y="48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3" y="46"/>
                  </a:lnTo>
                  <a:lnTo>
                    <a:pt x="22" y="44"/>
                  </a:lnTo>
                  <a:lnTo>
                    <a:pt x="23" y="47"/>
                  </a:lnTo>
                  <a:lnTo>
                    <a:pt x="26" y="48"/>
                  </a:lnTo>
                  <a:lnTo>
                    <a:pt x="19" y="42"/>
                  </a:lnTo>
                  <a:lnTo>
                    <a:pt x="20" y="44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Freeform 103"/>
            <p:cNvSpPr>
              <a:spLocks/>
            </p:cNvSpPr>
            <p:nvPr/>
          </p:nvSpPr>
          <p:spPr bwMode="auto">
            <a:xfrm>
              <a:off x="3239" y="2467"/>
              <a:ext cx="594" cy="16"/>
            </a:xfrm>
            <a:custGeom>
              <a:avLst/>
              <a:gdLst>
                <a:gd name="T0" fmla="*/ 586 w 594"/>
                <a:gd name="T1" fmla="*/ 16 h 16"/>
                <a:gd name="T2" fmla="*/ 588 w 594"/>
                <a:gd name="T3" fmla="*/ 16 h 16"/>
                <a:gd name="T4" fmla="*/ 591 w 594"/>
                <a:gd name="T5" fmla="*/ 13 h 16"/>
                <a:gd name="T6" fmla="*/ 594 w 594"/>
                <a:gd name="T7" fmla="*/ 10 h 16"/>
                <a:gd name="T8" fmla="*/ 594 w 594"/>
                <a:gd name="T9" fmla="*/ 5 h 16"/>
                <a:gd name="T10" fmla="*/ 591 w 594"/>
                <a:gd name="T11" fmla="*/ 2 h 16"/>
                <a:gd name="T12" fmla="*/ 588 w 594"/>
                <a:gd name="T13" fmla="*/ 0 h 16"/>
                <a:gd name="T14" fmla="*/ 6 w 594"/>
                <a:gd name="T15" fmla="*/ 0 h 16"/>
                <a:gd name="T16" fmla="*/ 3 w 594"/>
                <a:gd name="T17" fmla="*/ 2 h 16"/>
                <a:gd name="T18" fmla="*/ 0 w 594"/>
                <a:gd name="T19" fmla="*/ 5 h 16"/>
                <a:gd name="T20" fmla="*/ 0 w 594"/>
                <a:gd name="T21" fmla="*/ 10 h 16"/>
                <a:gd name="T22" fmla="*/ 3 w 594"/>
                <a:gd name="T23" fmla="*/ 13 h 16"/>
                <a:gd name="T24" fmla="*/ 6 w 594"/>
                <a:gd name="T25" fmla="*/ 16 h 16"/>
                <a:gd name="T26" fmla="*/ 8 w 594"/>
                <a:gd name="T27" fmla="*/ 16 h 16"/>
                <a:gd name="T28" fmla="*/ 586 w 594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4"/>
                <a:gd name="T46" fmla="*/ 0 h 16"/>
                <a:gd name="T47" fmla="*/ 594 w 594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4" h="16">
                  <a:moveTo>
                    <a:pt x="586" y="16"/>
                  </a:moveTo>
                  <a:lnTo>
                    <a:pt x="588" y="16"/>
                  </a:lnTo>
                  <a:lnTo>
                    <a:pt x="591" y="13"/>
                  </a:lnTo>
                  <a:lnTo>
                    <a:pt x="594" y="10"/>
                  </a:lnTo>
                  <a:lnTo>
                    <a:pt x="594" y="5"/>
                  </a:lnTo>
                  <a:lnTo>
                    <a:pt x="591" y="2"/>
                  </a:lnTo>
                  <a:lnTo>
                    <a:pt x="58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58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Oval 104"/>
            <p:cNvSpPr>
              <a:spLocks noChangeArrowheads="1"/>
            </p:cNvSpPr>
            <p:nvPr/>
          </p:nvSpPr>
          <p:spPr bwMode="auto">
            <a:xfrm>
              <a:off x="3230" y="2458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Freeform 105"/>
            <p:cNvSpPr>
              <a:spLocks/>
            </p:cNvSpPr>
            <p:nvPr/>
          </p:nvSpPr>
          <p:spPr bwMode="auto">
            <a:xfrm>
              <a:off x="3222" y="2450"/>
              <a:ext cx="66" cy="65"/>
            </a:xfrm>
            <a:custGeom>
              <a:avLst/>
              <a:gdLst>
                <a:gd name="T0" fmla="*/ 1 w 66"/>
                <a:gd name="T1" fmla="*/ 43 h 65"/>
                <a:gd name="T2" fmla="*/ 3 w 66"/>
                <a:gd name="T3" fmla="*/ 47 h 65"/>
                <a:gd name="T4" fmla="*/ 11 w 66"/>
                <a:gd name="T5" fmla="*/ 55 h 65"/>
                <a:gd name="T6" fmla="*/ 13 w 66"/>
                <a:gd name="T7" fmla="*/ 58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2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8 h 65"/>
                <a:gd name="T22" fmla="*/ 55 w 66"/>
                <a:gd name="T23" fmla="*/ 55 h 65"/>
                <a:gd name="T24" fmla="*/ 63 w 66"/>
                <a:gd name="T25" fmla="*/ 47 h 65"/>
                <a:gd name="T26" fmla="*/ 64 w 66"/>
                <a:gd name="T27" fmla="*/ 43 h 65"/>
                <a:gd name="T28" fmla="*/ 59 w 66"/>
                <a:gd name="T29" fmla="*/ 41 h 65"/>
                <a:gd name="T30" fmla="*/ 66 w 66"/>
                <a:gd name="T31" fmla="*/ 22 h 65"/>
                <a:gd name="T32" fmla="*/ 63 w 66"/>
                <a:gd name="T33" fmla="*/ 18 h 65"/>
                <a:gd name="T34" fmla="*/ 53 w 66"/>
                <a:gd name="T35" fmla="*/ 8 h 65"/>
                <a:gd name="T36" fmla="*/ 48 w 66"/>
                <a:gd name="T37" fmla="*/ 3 h 65"/>
                <a:gd name="T38" fmla="*/ 44 w 66"/>
                <a:gd name="T39" fmla="*/ 2 h 65"/>
                <a:gd name="T40" fmla="*/ 21 w 66"/>
                <a:gd name="T41" fmla="*/ 2 h 65"/>
                <a:gd name="T42" fmla="*/ 17 w 66"/>
                <a:gd name="T43" fmla="*/ 3 h 65"/>
                <a:gd name="T44" fmla="*/ 12 w 66"/>
                <a:gd name="T45" fmla="*/ 8 h 65"/>
                <a:gd name="T46" fmla="*/ 3 w 66"/>
                <a:gd name="T47" fmla="*/ 18 h 65"/>
                <a:gd name="T48" fmla="*/ 0 w 66"/>
                <a:gd name="T49" fmla="*/ 22 h 65"/>
                <a:gd name="T50" fmla="*/ 16 w 66"/>
                <a:gd name="T51" fmla="*/ 27 h 65"/>
                <a:gd name="T52" fmla="*/ 19 w 66"/>
                <a:gd name="T53" fmla="*/ 23 h 65"/>
                <a:gd name="T54" fmla="*/ 23 w 66"/>
                <a:gd name="T55" fmla="*/ 18 h 65"/>
                <a:gd name="T56" fmla="*/ 27 w 66"/>
                <a:gd name="T57" fmla="*/ 17 h 65"/>
                <a:gd name="T58" fmla="*/ 28 w 66"/>
                <a:gd name="T59" fmla="*/ 17 h 65"/>
                <a:gd name="T60" fmla="*/ 39 w 66"/>
                <a:gd name="T61" fmla="*/ 18 h 65"/>
                <a:gd name="T62" fmla="*/ 43 w 66"/>
                <a:gd name="T63" fmla="*/ 19 h 65"/>
                <a:gd name="T64" fmla="*/ 43 w 66"/>
                <a:gd name="T65" fmla="*/ 19 h 65"/>
                <a:gd name="T66" fmla="*/ 48 w 66"/>
                <a:gd name="T67" fmla="*/ 25 h 65"/>
                <a:gd name="T68" fmla="*/ 49 w 66"/>
                <a:gd name="T69" fmla="*/ 34 h 65"/>
                <a:gd name="T70" fmla="*/ 52 w 66"/>
                <a:gd name="T71" fmla="*/ 27 h 65"/>
                <a:gd name="T72" fmla="*/ 51 w 66"/>
                <a:gd name="T73" fmla="*/ 38 h 65"/>
                <a:gd name="T74" fmla="*/ 45 w 66"/>
                <a:gd name="T75" fmla="*/ 43 h 65"/>
                <a:gd name="T76" fmla="*/ 43 w 66"/>
                <a:gd name="T77" fmla="*/ 46 h 65"/>
                <a:gd name="T78" fmla="*/ 40 w 66"/>
                <a:gd name="T79" fmla="*/ 49 h 65"/>
                <a:gd name="T80" fmla="*/ 43 w 66"/>
                <a:gd name="T81" fmla="*/ 46 h 65"/>
                <a:gd name="T82" fmla="*/ 39 w 66"/>
                <a:gd name="T83" fmla="*/ 47 h 65"/>
                <a:gd name="T84" fmla="*/ 25 w 66"/>
                <a:gd name="T85" fmla="*/ 58 h 65"/>
                <a:gd name="T86" fmla="*/ 28 w 66"/>
                <a:gd name="T87" fmla="*/ 49 h 65"/>
                <a:gd name="T88" fmla="*/ 27 w 66"/>
                <a:gd name="T89" fmla="*/ 49 h 65"/>
                <a:gd name="T90" fmla="*/ 23 w 66"/>
                <a:gd name="T91" fmla="*/ 47 h 65"/>
                <a:gd name="T92" fmla="*/ 20 w 66"/>
                <a:gd name="T93" fmla="*/ 45 h 65"/>
                <a:gd name="T94" fmla="*/ 17 w 66"/>
                <a:gd name="T95" fmla="*/ 42 h 65"/>
                <a:gd name="T96" fmla="*/ 16 w 66"/>
                <a:gd name="T97" fmla="*/ 38 h 65"/>
                <a:gd name="T98" fmla="*/ 16 w 66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5"/>
                <a:gd name="T152" fmla="*/ 66 w 66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5">
                  <a:moveTo>
                    <a:pt x="0" y="33"/>
                  </a:moveTo>
                  <a:lnTo>
                    <a:pt x="0" y="42"/>
                  </a:lnTo>
                  <a:lnTo>
                    <a:pt x="1" y="43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9" y="54"/>
                  </a:lnTo>
                  <a:lnTo>
                    <a:pt x="12" y="58"/>
                  </a:lnTo>
                  <a:lnTo>
                    <a:pt x="16" y="61"/>
                  </a:lnTo>
                  <a:lnTo>
                    <a:pt x="17" y="62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3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43" y="65"/>
                  </a:lnTo>
                  <a:lnTo>
                    <a:pt x="44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8" y="62"/>
                  </a:lnTo>
                  <a:lnTo>
                    <a:pt x="49" y="61"/>
                  </a:lnTo>
                  <a:lnTo>
                    <a:pt x="53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7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52" y="6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7" y="17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39"/>
                  </a:lnTo>
                  <a:lnTo>
                    <a:pt x="43" y="46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7" y="49"/>
                  </a:lnTo>
                  <a:lnTo>
                    <a:pt x="28" y="51"/>
                  </a:lnTo>
                  <a:lnTo>
                    <a:pt x="25" y="58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3" y="46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5" y="49"/>
                  </a:lnTo>
                  <a:lnTo>
                    <a:pt x="19" y="42"/>
                  </a:lnTo>
                  <a:lnTo>
                    <a:pt x="20" y="45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Rectangle 106"/>
            <p:cNvSpPr>
              <a:spLocks noChangeArrowheads="1"/>
            </p:cNvSpPr>
            <p:nvPr/>
          </p:nvSpPr>
          <p:spPr bwMode="auto">
            <a:xfrm>
              <a:off x="5181" y="3058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y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45173" name="Rectangle 107"/>
            <p:cNvSpPr>
              <a:spLocks noChangeArrowheads="1"/>
            </p:cNvSpPr>
            <p:nvPr/>
          </p:nvSpPr>
          <p:spPr bwMode="auto">
            <a:xfrm>
              <a:off x="3013" y="1096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x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45174" name="Rectangle 108"/>
            <p:cNvSpPr>
              <a:spLocks noChangeArrowheads="1"/>
            </p:cNvSpPr>
            <p:nvPr/>
          </p:nvSpPr>
          <p:spPr bwMode="auto">
            <a:xfrm>
              <a:off x="5198" y="1223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sz="3200">
                <a:solidFill>
                  <a:srgbClr val="00FF00"/>
                </a:solidFill>
              </a:endParaRPr>
            </a:p>
          </p:txBody>
        </p:sp>
        <p:sp>
          <p:nvSpPr>
            <p:cNvPr id="45175" name="Rectangle 109"/>
            <p:cNvSpPr>
              <a:spLocks noChangeArrowheads="1"/>
            </p:cNvSpPr>
            <p:nvPr/>
          </p:nvSpPr>
          <p:spPr bwMode="auto">
            <a:xfrm>
              <a:off x="5205" y="2355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45176" name="Rectangle 110"/>
            <p:cNvSpPr>
              <a:spLocks noChangeArrowheads="1"/>
            </p:cNvSpPr>
            <p:nvPr/>
          </p:nvSpPr>
          <p:spPr bwMode="auto">
            <a:xfrm>
              <a:off x="3900" y="2657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CP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45177" name="Line 111"/>
            <p:cNvSpPr>
              <a:spLocks noChangeShapeType="1"/>
            </p:cNvSpPr>
            <p:nvPr/>
          </p:nvSpPr>
          <p:spPr bwMode="auto">
            <a:xfrm>
              <a:off x="5176" y="1512"/>
              <a:ext cx="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Line 112"/>
            <p:cNvSpPr>
              <a:spLocks noChangeShapeType="1"/>
            </p:cNvSpPr>
            <p:nvPr/>
          </p:nvSpPr>
          <p:spPr bwMode="auto">
            <a:xfrm>
              <a:off x="4960" y="161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Oval 113"/>
            <p:cNvSpPr>
              <a:spLocks noChangeArrowheads="1"/>
            </p:cNvSpPr>
            <p:nvPr/>
          </p:nvSpPr>
          <p:spPr bwMode="auto">
            <a:xfrm>
              <a:off x="4896" y="1584"/>
              <a:ext cx="56" cy="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2" name="Text Box 114"/>
          <p:cNvSpPr txBox="1">
            <a:spLocks noChangeArrowheads="1"/>
          </p:cNvSpPr>
          <p:nvPr/>
        </p:nvSpPr>
        <p:spPr bwMode="auto">
          <a:xfrm>
            <a:off x="8027988" y="5195888"/>
            <a:ext cx="116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External </a:t>
            </a:r>
          </a:p>
          <a:p>
            <a:r>
              <a:rPr lang="en-US" sz="2000">
                <a:solidFill>
                  <a:srgbClr val="CC0000"/>
                </a:solidFill>
              </a:rPr>
              <a:t>Output(s)</a:t>
            </a:r>
          </a:p>
        </p:txBody>
      </p:sp>
      <p:sp>
        <p:nvSpPr>
          <p:cNvPr id="45063" name="Text Box 117"/>
          <p:cNvSpPr txBox="1">
            <a:spLocks noChangeArrowheads="1"/>
          </p:cNvSpPr>
          <p:nvPr/>
        </p:nvSpPr>
        <p:spPr bwMode="auto">
          <a:xfrm>
            <a:off x="8453438" y="2813050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FF"/>
                </a:solidFill>
              </a:rPr>
              <a:t>State</a:t>
            </a:r>
          </a:p>
        </p:txBody>
      </p:sp>
      <p:sp>
        <p:nvSpPr>
          <p:cNvPr id="45064" name="Text Box 118"/>
          <p:cNvSpPr txBox="1">
            <a:spLocks noChangeArrowheads="1"/>
          </p:cNvSpPr>
          <p:nvPr/>
        </p:nvSpPr>
        <p:spPr bwMode="auto">
          <a:xfrm>
            <a:off x="5759450" y="4097338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Clock</a:t>
            </a:r>
          </a:p>
        </p:txBody>
      </p:sp>
      <p:sp>
        <p:nvSpPr>
          <p:cNvPr id="45065" name="Text Box 119"/>
          <p:cNvSpPr txBox="1">
            <a:spLocks noChangeArrowheads="1"/>
          </p:cNvSpPr>
          <p:nvPr/>
        </p:nvSpPr>
        <p:spPr bwMode="auto">
          <a:xfrm>
            <a:off x="7140575" y="274478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Flip Flops</a:t>
            </a:r>
          </a:p>
        </p:txBody>
      </p:sp>
      <p:sp>
        <p:nvSpPr>
          <p:cNvPr id="45066" name="Text Box 120"/>
          <p:cNvSpPr txBox="1">
            <a:spLocks noChangeArrowheads="1"/>
          </p:cNvSpPr>
          <p:nvPr/>
        </p:nvSpPr>
        <p:spPr bwMode="auto">
          <a:xfrm>
            <a:off x="5649913" y="2503488"/>
            <a:ext cx="1690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</a:rPr>
              <a:t>Combinational</a:t>
            </a:r>
          </a:p>
          <a:p>
            <a:r>
              <a:rPr lang="en-US" sz="2000">
                <a:solidFill>
                  <a:srgbClr val="660066"/>
                </a:solidFill>
              </a:rPr>
              <a:t>Logic</a:t>
            </a:r>
          </a:p>
        </p:txBody>
      </p:sp>
      <p:sp>
        <p:nvSpPr>
          <p:cNvPr id="45067" name="Line 121"/>
          <p:cNvSpPr>
            <a:spLocks noChangeShapeType="1"/>
          </p:cNvSpPr>
          <p:nvPr/>
        </p:nvSpPr>
        <p:spPr bwMode="auto">
          <a:xfrm flipH="1" flipV="1">
            <a:off x="6956425" y="1409700"/>
            <a:ext cx="5318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Text Box 122"/>
          <p:cNvSpPr txBox="1">
            <a:spLocks noChangeArrowheads="1"/>
          </p:cNvSpPr>
          <p:nvPr/>
        </p:nvSpPr>
        <p:spPr bwMode="auto">
          <a:xfrm>
            <a:off x="7454900" y="1184275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Feedback</a:t>
            </a:r>
          </a:p>
        </p:txBody>
      </p:sp>
      <p:sp>
        <p:nvSpPr>
          <p:cNvPr id="45069" name="Text Box 115"/>
          <p:cNvSpPr txBox="1">
            <a:spLocks noChangeArrowheads="1"/>
          </p:cNvSpPr>
          <p:nvPr/>
        </p:nvSpPr>
        <p:spPr bwMode="auto">
          <a:xfrm>
            <a:off x="4916488" y="1166813"/>
            <a:ext cx="1116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</a:rPr>
              <a:t>External </a:t>
            </a:r>
          </a:p>
          <a:p>
            <a:r>
              <a:rPr lang="en-US" sz="2000">
                <a:solidFill>
                  <a:srgbClr val="6600CC"/>
                </a:solidFill>
              </a:rPr>
              <a:t>Inputs</a:t>
            </a:r>
          </a:p>
        </p:txBody>
      </p:sp>
      <p:sp>
        <p:nvSpPr>
          <p:cNvPr id="45070" name="Text Box 123"/>
          <p:cNvSpPr txBox="1">
            <a:spLocks noChangeArrowheads="1"/>
          </p:cNvSpPr>
          <p:nvPr/>
        </p:nvSpPr>
        <p:spPr bwMode="auto">
          <a:xfrm>
            <a:off x="5207000" y="5805488"/>
            <a:ext cx="4108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Synchronous or asynchronous?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 Mealy or Moore?</a:t>
            </a:r>
            <a:endParaRPr lang="en-US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9F0D792E-F0F8-4E5E-A7EA-A1B23C45AB5D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46083" name="Picture 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25" y="1460500"/>
            <a:ext cx="527367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124"/>
          <p:cNvSpPr>
            <a:spLocks noGrp="1" noChangeArrowheads="1"/>
          </p:cNvSpPr>
          <p:nvPr>
            <p:ph type="title"/>
          </p:nvPr>
        </p:nvSpPr>
        <p:spPr>
          <a:xfrm>
            <a:off x="0" y="231775"/>
            <a:ext cx="9144000" cy="777875"/>
          </a:xfrm>
          <a:noFill/>
        </p:spPr>
        <p:txBody>
          <a:bodyPr/>
          <a:lstStyle/>
          <a:p>
            <a:r>
              <a:rPr lang="en-US" sz="2400" b="0" smtClean="0">
                <a:latin typeface="Arial" pitchFamily="34" charset="0"/>
                <a:cs typeface="Arial" pitchFamily="34" charset="0"/>
              </a:rPr>
              <a:t>Analysis Example 1: A Mealy Circuit, Output = F (states, inputs)</a:t>
            </a:r>
            <a:br>
              <a:rPr lang="en-US" sz="2400" b="0" smtClean="0">
                <a:latin typeface="Arial" pitchFamily="34" charset="0"/>
                <a:cs typeface="Arial" pitchFamily="34" charset="0"/>
              </a:rPr>
            </a:br>
            <a:r>
              <a:rPr lang="en-US" sz="2400" b="0" smtClean="0">
                <a:latin typeface="Arial" pitchFamily="34" charset="0"/>
                <a:cs typeface="Arial" pitchFamily="34" charset="0"/>
              </a:rPr>
              <a:t>Deriving flip flop input equations</a:t>
            </a:r>
          </a:p>
        </p:txBody>
      </p:sp>
      <p:sp>
        <p:nvSpPr>
          <p:cNvPr id="46085" name="Rectangle 125"/>
          <p:cNvSpPr>
            <a:spLocks noGrp="1" noChangeArrowheads="1"/>
          </p:cNvSpPr>
          <p:nvPr>
            <p:ph type="body" idx="1"/>
          </p:nvPr>
        </p:nvSpPr>
        <p:spPr>
          <a:xfrm>
            <a:off x="0" y="1392238"/>
            <a:ext cx="3625850" cy="54657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Right at the outset, there are things we can do: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Derive Boolean expressions for all outputs of the combinational logic (CL) circuits</a:t>
            </a:r>
          </a:p>
          <a:p>
            <a:pPr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These CL outputs are: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2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Inputs to the flip flops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20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(Will form the next state)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         D</a:t>
            </a:r>
            <a:r>
              <a:rPr lang="en-US" sz="2200" b="0" baseline="-2500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= AX + BX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         D</a:t>
            </a:r>
            <a:r>
              <a:rPr lang="en-US" sz="2200" b="0" baseline="-2500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= AX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2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Output(s) to the outside world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         Y = (A+B) X    </a:t>
            </a:r>
          </a:p>
        </p:txBody>
      </p:sp>
      <p:sp>
        <p:nvSpPr>
          <p:cNvPr id="46086" name="Line 126"/>
          <p:cNvSpPr>
            <a:spLocks noChangeShapeType="1"/>
          </p:cNvSpPr>
          <p:nvPr/>
        </p:nvSpPr>
        <p:spPr bwMode="auto">
          <a:xfrm>
            <a:off x="2058988" y="6169025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Line 127"/>
          <p:cNvSpPr>
            <a:spLocks noChangeShapeType="1"/>
          </p:cNvSpPr>
          <p:nvPr/>
        </p:nvSpPr>
        <p:spPr bwMode="auto">
          <a:xfrm>
            <a:off x="1389063" y="5089525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Text Box 128"/>
          <p:cNvSpPr txBox="1">
            <a:spLocks noChangeArrowheads="1"/>
          </p:cNvSpPr>
          <p:nvPr/>
        </p:nvSpPr>
        <p:spPr bwMode="auto">
          <a:xfrm>
            <a:off x="3854450" y="5738813"/>
            <a:ext cx="522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Note: Flip flop input equations required 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depend on the flip flop type used, e.g. D, SR, etc. </a:t>
            </a:r>
          </a:p>
        </p:txBody>
      </p:sp>
      <p:sp>
        <p:nvSpPr>
          <p:cNvPr id="46089" name="Text Box 129"/>
          <p:cNvSpPr txBox="1">
            <a:spLocks noChangeArrowheads="1"/>
          </p:cNvSpPr>
          <p:nvPr/>
        </p:nvSpPr>
        <p:spPr bwMode="auto">
          <a:xfrm>
            <a:off x="5129213" y="4071938"/>
            <a:ext cx="1662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+ ive Edge </a:t>
            </a:r>
          </a:p>
          <a:p>
            <a:r>
              <a:rPr lang="en-US" sz="1600">
                <a:latin typeface="Arial" pitchFamily="34" charset="0"/>
              </a:rPr>
              <a:t>Triggered D FFs</a:t>
            </a:r>
          </a:p>
        </p:txBody>
      </p:sp>
      <p:sp>
        <p:nvSpPr>
          <p:cNvPr id="46090" name="Line 130"/>
          <p:cNvSpPr>
            <a:spLocks noChangeShapeType="1"/>
          </p:cNvSpPr>
          <p:nvPr/>
        </p:nvSpPr>
        <p:spPr bwMode="auto">
          <a:xfrm>
            <a:off x="7083425" y="1782763"/>
            <a:ext cx="0" cy="312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131"/>
          <p:cNvSpPr>
            <a:spLocks noChangeShapeType="1"/>
          </p:cNvSpPr>
          <p:nvPr/>
        </p:nvSpPr>
        <p:spPr bwMode="auto">
          <a:xfrm>
            <a:off x="6900863" y="3416300"/>
            <a:ext cx="0" cy="312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Line 132"/>
          <p:cNvSpPr>
            <a:spLocks noChangeShapeType="1"/>
          </p:cNvSpPr>
          <p:nvPr/>
        </p:nvSpPr>
        <p:spPr bwMode="auto">
          <a:xfrm>
            <a:off x="8221663" y="4773613"/>
            <a:ext cx="0" cy="312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166674A4-EBFC-444B-AB90-6FEC0CF86DBA}" type="slidenum">
              <a:rPr lang="en-US" smtClean="0"/>
              <a:pPr/>
              <a:t>33</a:t>
            </a:fld>
            <a:endParaRPr lang="en-US" smtClean="0"/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2835275" y="3643313"/>
            <a:ext cx="950913" cy="2149475"/>
            <a:chOff x="1423" y="2461"/>
            <a:chExt cx="579" cy="1190"/>
          </a:xfrm>
        </p:grpSpPr>
        <p:sp>
          <p:nvSpPr>
            <p:cNvPr id="47135" name="Text Box 5"/>
            <p:cNvSpPr txBox="1">
              <a:spLocks noChangeArrowheads="1"/>
            </p:cNvSpPr>
            <p:nvPr/>
          </p:nvSpPr>
          <p:spPr bwMode="auto">
            <a:xfrm>
              <a:off x="1428" y="3044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47136" name="Text Box 6"/>
            <p:cNvSpPr txBox="1">
              <a:spLocks noChangeArrowheads="1"/>
            </p:cNvSpPr>
            <p:nvPr/>
          </p:nvSpPr>
          <p:spPr bwMode="auto">
            <a:xfrm>
              <a:off x="1423" y="3240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47137" name="Text Box 7"/>
            <p:cNvSpPr txBox="1">
              <a:spLocks noChangeArrowheads="1"/>
            </p:cNvSpPr>
            <p:nvPr/>
          </p:nvSpPr>
          <p:spPr bwMode="auto">
            <a:xfrm>
              <a:off x="1423" y="3448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47138" name="Text Box 8"/>
            <p:cNvSpPr txBox="1">
              <a:spLocks noChangeArrowheads="1"/>
            </p:cNvSpPr>
            <p:nvPr/>
          </p:nvSpPr>
          <p:spPr bwMode="auto">
            <a:xfrm>
              <a:off x="1423" y="2632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47139" name="Text Box 9"/>
            <p:cNvSpPr txBox="1">
              <a:spLocks noChangeArrowheads="1"/>
            </p:cNvSpPr>
            <p:nvPr/>
          </p:nvSpPr>
          <p:spPr bwMode="auto">
            <a:xfrm>
              <a:off x="1423" y="2864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7140" name="Text Box 10"/>
            <p:cNvSpPr txBox="1">
              <a:spLocks noChangeArrowheads="1"/>
            </p:cNvSpPr>
            <p:nvPr/>
          </p:nvSpPr>
          <p:spPr bwMode="auto">
            <a:xfrm>
              <a:off x="1423" y="2461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7141" name="Text Box 11"/>
            <p:cNvSpPr txBox="1">
              <a:spLocks noChangeArrowheads="1"/>
            </p:cNvSpPr>
            <p:nvPr/>
          </p:nvSpPr>
          <p:spPr bwMode="auto">
            <a:xfrm>
              <a:off x="1778" y="3277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7142" name="Text Box 12"/>
            <p:cNvSpPr txBox="1">
              <a:spLocks noChangeArrowheads="1"/>
            </p:cNvSpPr>
            <p:nvPr/>
          </p:nvSpPr>
          <p:spPr bwMode="auto">
            <a:xfrm>
              <a:off x="1778" y="3045"/>
              <a:ext cx="22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47143" name="Line 13"/>
            <p:cNvSpPr>
              <a:spLocks noChangeShapeType="1"/>
            </p:cNvSpPr>
            <p:nvPr/>
          </p:nvSpPr>
          <p:spPr bwMode="auto">
            <a:xfrm>
              <a:off x="1603" y="2761"/>
              <a:ext cx="360" cy="4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14"/>
            <p:cNvSpPr>
              <a:spLocks noChangeShapeType="1"/>
            </p:cNvSpPr>
            <p:nvPr/>
          </p:nvSpPr>
          <p:spPr bwMode="auto">
            <a:xfrm>
              <a:off x="1599" y="3001"/>
              <a:ext cx="370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08" name="Group 15"/>
          <p:cNvGrpSpPr>
            <a:grpSpLocks/>
          </p:cNvGrpSpPr>
          <p:nvPr/>
        </p:nvGrpSpPr>
        <p:grpSpPr bwMode="auto">
          <a:xfrm>
            <a:off x="0" y="1363663"/>
            <a:ext cx="8688388" cy="5494337"/>
            <a:chOff x="399" y="1413"/>
            <a:chExt cx="4584" cy="2591"/>
          </a:xfrm>
        </p:grpSpPr>
        <p:pic>
          <p:nvPicPr>
            <p:cNvPr id="47133" name="Picture 16" descr="Sim_fig418_func"/>
            <p:cNvPicPr>
              <a:picLocks noChangeArrowheads="1"/>
            </p:cNvPicPr>
            <p:nvPr/>
          </p:nvPicPr>
          <p:blipFill>
            <a:blip r:embed="rId3" cstate="print"/>
            <a:srcRect l="8401" t="6717" r="16803" b="40298"/>
            <a:stretch>
              <a:fillRect/>
            </a:stretch>
          </p:blipFill>
          <p:spPr bwMode="auto">
            <a:xfrm>
              <a:off x="399" y="1413"/>
              <a:ext cx="4584" cy="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34" name="Rectangle 17"/>
            <p:cNvSpPr>
              <a:spLocks noChangeArrowheads="1"/>
            </p:cNvSpPr>
            <p:nvPr/>
          </p:nvSpPr>
          <p:spPr bwMode="auto">
            <a:xfrm>
              <a:off x="536" y="1464"/>
              <a:ext cx="2880" cy="1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</p:grpSp>
      <p:pic>
        <p:nvPicPr>
          <p:cNvPr id="4710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3063" y="257175"/>
            <a:ext cx="21844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2288" y="242888"/>
            <a:ext cx="1657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963988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213" y="4435475"/>
            <a:ext cx="3095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25"/>
          <p:cNvSpPr txBox="1">
            <a:spLocks noChangeArrowheads="1"/>
          </p:cNvSpPr>
          <p:nvPr/>
        </p:nvSpPr>
        <p:spPr bwMode="auto">
          <a:xfrm>
            <a:off x="1285875" y="14128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47114" name="Text Box 27"/>
          <p:cNvSpPr txBox="1">
            <a:spLocks noChangeArrowheads="1"/>
          </p:cNvSpPr>
          <p:nvPr/>
        </p:nvSpPr>
        <p:spPr bwMode="auto">
          <a:xfrm>
            <a:off x="496888" y="1262063"/>
            <a:ext cx="1787525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Determine FF D</a:t>
            </a:r>
            <a:r>
              <a:rPr lang="en-US" sz="1600">
                <a:solidFill>
                  <a:srgbClr val="008000"/>
                </a:solidFill>
                <a:latin typeface="Arial" pitchFamily="34" charset="0"/>
              </a:rPr>
              <a:t>’</a:t>
            </a:r>
            <a:r>
              <a:rPr lang="en-US" sz="1600">
                <a:solidFill>
                  <a:srgbClr val="008000"/>
                </a:solidFill>
              </a:rPr>
              <a:t>s</a:t>
            </a:r>
          </a:p>
          <a:p>
            <a:r>
              <a:rPr lang="en-US" sz="1600" b="1">
                <a:solidFill>
                  <a:srgbClr val="FF0000"/>
                </a:solidFill>
              </a:rPr>
              <a:t>Combinationally</a:t>
            </a:r>
          </a:p>
          <a:p>
            <a:r>
              <a:rPr lang="en-US" sz="1600">
                <a:solidFill>
                  <a:srgbClr val="008000"/>
                </a:solidFill>
              </a:rPr>
              <a:t>here just before clk</a:t>
            </a:r>
          </a:p>
        </p:txBody>
      </p:sp>
      <p:sp>
        <p:nvSpPr>
          <p:cNvPr id="47115" name="Line 28"/>
          <p:cNvSpPr>
            <a:spLocks noChangeShapeType="1"/>
          </p:cNvSpPr>
          <p:nvPr/>
        </p:nvSpPr>
        <p:spPr bwMode="auto">
          <a:xfrm>
            <a:off x="2176463" y="2036763"/>
            <a:ext cx="8096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29"/>
          <p:cNvSpPr>
            <a:spLocks noChangeShapeType="1"/>
          </p:cNvSpPr>
          <p:nvPr/>
        </p:nvSpPr>
        <p:spPr bwMode="auto">
          <a:xfrm>
            <a:off x="2095500" y="2686050"/>
            <a:ext cx="11113" cy="371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Text Box 30"/>
          <p:cNvSpPr txBox="1">
            <a:spLocks noChangeArrowheads="1"/>
          </p:cNvSpPr>
          <p:nvPr/>
        </p:nvSpPr>
        <p:spPr bwMode="auto">
          <a:xfrm>
            <a:off x="731838" y="6273800"/>
            <a:ext cx="1906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Reset state to all to 0</a:t>
            </a:r>
          </a:p>
          <a:p>
            <a:r>
              <a:rPr lang="en-US" sz="1600">
                <a:solidFill>
                  <a:srgbClr val="6600CC"/>
                </a:solidFill>
              </a:rPr>
              <a:t>(asynchronously?)</a:t>
            </a:r>
          </a:p>
        </p:txBody>
      </p:sp>
      <p:sp>
        <p:nvSpPr>
          <p:cNvPr id="47118" name="Text Box 31"/>
          <p:cNvSpPr txBox="1">
            <a:spLocks noChangeArrowheads="1"/>
          </p:cNvSpPr>
          <p:nvPr/>
        </p:nvSpPr>
        <p:spPr bwMode="auto">
          <a:xfrm>
            <a:off x="3276600" y="1217613"/>
            <a:ext cx="27463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Then transfer FF D</a:t>
            </a: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’</a:t>
            </a:r>
            <a:r>
              <a:rPr lang="en-US" sz="1600">
                <a:solidFill>
                  <a:srgbClr val="FF0000"/>
                </a:solidFill>
              </a:rPr>
              <a:t>s to FF Q</a:t>
            </a: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’</a:t>
            </a:r>
            <a:r>
              <a:rPr lang="en-US" sz="1600">
                <a:solidFill>
                  <a:srgbClr val="FF0000"/>
                </a:solidFill>
              </a:rPr>
              <a:t>s on the effective clock edge</a:t>
            </a:r>
          </a:p>
        </p:txBody>
      </p:sp>
      <p:sp>
        <p:nvSpPr>
          <p:cNvPr id="47119" name="Line 32"/>
          <p:cNvSpPr>
            <a:spLocks noChangeShapeType="1"/>
          </p:cNvSpPr>
          <p:nvPr/>
        </p:nvSpPr>
        <p:spPr bwMode="auto">
          <a:xfrm flipH="1">
            <a:off x="3101975" y="1771650"/>
            <a:ext cx="382588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Freeform 37"/>
          <p:cNvSpPr>
            <a:spLocks/>
          </p:cNvSpPr>
          <p:nvPr/>
        </p:nvSpPr>
        <p:spPr bwMode="auto">
          <a:xfrm>
            <a:off x="2997200" y="4073525"/>
            <a:ext cx="327025" cy="949325"/>
          </a:xfrm>
          <a:custGeom>
            <a:avLst/>
            <a:gdLst>
              <a:gd name="T0" fmla="*/ 0 w 206"/>
              <a:gd name="T1" fmla="*/ 0 h 598"/>
              <a:gd name="T2" fmla="*/ 2147483647 w 206"/>
              <a:gd name="T3" fmla="*/ 2147483647 h 598"/>
              <a:gd name="T4" fmla="*/ 2147483647 w 206"/>
              <a:gd name="T5" fmla="*/ 2147483647 h 598"/>
              <a:gd name="T6" fmla="*/ 2147483647 w 206"/>
              <a:gd name="T7" fmla="*/ 2147483647 h 598"/>
              <a:gd name="T8" fmla="*/ 2147483647 w 206"/>
              <a:gd name="T9" fmla="*/ 2147483647 h 5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598"/>
              <a:gd name="T17" fmla="*/ 206 w 206"/>
              <a:gd name="T18" fmla="*/ 598 h 5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598">
                <a:moveTo>
                  <a:pt x="0" y="0"/>
                </a:moveTo>
                <a:cubicBezTo>
                  <a:pt x="63" y="1"/>
                  <a:pt x="127" y="3"/>
                  <a:pt x="161" y="37"/>
                </a:cubicBezTo>
                <a:cubicBezTo>
                  <a:pt x="195" y="71"/>
                  <a:pt x="204" y="139"/>
                  <a:pt x="205" y="205"/>
                </a:cubicBezTo>
                <a:cubicBezTo>
                  <a:pt x="206" y="271"/>
                  <a:pt x="186" y="366"/>
                  <a:pt x="168" y="431"/>
                </a:cubicBezTo>
                <a:cubicBezTo>
                  <a:pt x="150" y="496"/>
                  <a:pt x="107" y="570"/>
                  <a:pt x="95" y="598"/>
                </a:cubicBezTo>
              </a:path>
            </a:pathLst>
          </a:cu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Freeform 39"/>
          <p:cNvSpPr>
            <a:spLocks/>
          </p:cNvSpPr>
          <p:nvPr/>
        </p:nvSpPr>
        <p:spPr bwMode="auto">
          <a:xfrm>
            <a:off x="2825750" y="4316413"/>
            <a:ext cx="287338" cy="1108075"/>
          </a:xfrm>
          <a:custGeom>
            <a:avLst/>
            <a:gdLst>
              <a:gd name="T0" fmla="*/ 2147483647 w 174"/>
              <a:gd name="T1" fmla="*/ 0 h 566"/>
              <a:gd name="T2" fmla="*/ 2147483647 w 174"/>
              <a:gd name="T3" fmla="*/ 2147483647 h 566"/>
              <a:gd name="T4" fmla="*/ 2147483647 w 174"/>
              <a:gd name="T5" fmla="*/ 2147483647 h 566"/>
              <a:gd name="T6" fmla="*/ 2147483647 w 174"/>
              <a:gd name="T7" fmla="*/ 2147483647 h 566"/>
              <a:gd name="T8" fmla="*/ 2147483647 w 174"/>
              <a:gd name="T9" fmla="*/ 2147483647 h 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566"/>
              <a:gd name="T17" fmla="*/ 174 w 174"/>
              <a:gd name="T18" fmla="*/ 566 h 5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566">
                <a:moveTo>
                  <a:pt x="72" y="0"/>
                </a:moveTo>
                <a:cubicBezTo>
                  <a:pt x="52" y="28"/>
                  <a:pt x="32" y="57"/>
                  <a:pt x="21" y="102"/>
                </a:cubicBezTo>
                <a:cubicBezTo>
                  <a:pt x="10" y="147"/>
                  <a:pt x="6" y="200"/>
                  <a:pt x="7" y="270"/>
                </a:cubicBezTo>
                <a:cubicBezTo>
                  <a:pt x="8" y="340"/>
                  <a:pt x="0" y="484"/>
                  <a:pt x="28" y="525"/>
                </a:cubicBezTo>
                <a:cubicBezTo>
                  <a:pt x="56" y="566"/>
                  <a:pt x="150" y="519"/>
                  <a:pt x="174" y="518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Rectangle 40"/>
          <p:cNvSpPr>
            <a:spLocks noChangeArrowheads="1"/>
          </p:cNvSpPr>
          <p:nvPr/>
        </p:nvSpPr>
        <p:spPr bwMode="auto">
          <a:xfrm>
            <a:off x="196850" y="3959225"/>
            <a:ext cx="496888" cy="334963"/>
          </a:xfrm>
          <a:prstGeom prst="rect">
            <a:avLst/>
          </a:prstGeom>
          <a:solidFill>
            <a:srgbClr val="6600CC">
              <a:alpha val="121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41"/>
          <p:cNvSpPr>
            <a:spLocks noChangeArrowheads="1"/>
          </p:cNvSpPr>
          <p:nvPr/>
        </p:nvSpPr>
        <p:spPr bwMode="auto">
          <a:xfrm>
            <a:off x="198438" y="4886325"/>
            <a:ext cx="496887" cy="334963"/>
          </a:xfrm>
          <a:prstGeom prst="rect">
            <a:avLst/>
          </a:prstGeom>
          <a:solidFill>
            <a:srgbClr val="6600CC">
              <a:alpha val="121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42"/>
          <p:cNvSpPr>
            <a:spLocks noChangeShapeType="1"/>
          </p:cNvSpPr>
          <p:nvPr/>
        </p:nvSpPr>
        <p:spPr bwMode="auto">
          <a:xfrm>
            <a:off x="254000" y="4283075"/>
            <a:ext cx="0" cy="59055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Rectangle 43"/>
          <p:cNvSpPr>
            <a:spLocks noChangeArrowheads="1"/>
          </p:cNvSpPr>
          <p:nvPr/>
        </p:nvSpPr>
        <p:spPr bwMode="auto">
          <a:xfrm>
            <a:off x="303213" y="4389438"/>
            <a:ext cx="601662" cy="334962"/>
          </a:xfrm>
          <a:prstGeom prst="rect">
            <a:avLst/>
          </a:prstGeom>
          <a:solidFill>
            <a:srgbClr val="00FF00">
              <a:alpha val="121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44"/>
          <p:cNvSpPr>
            <a:spLocks noChangeArrowheads="1"/>
          </p:cNvSpPr>
          <p:nvPr/>
        </p:nvSpPr>
        <p:spPr bwMode="auto">
          <a:xfrm>
            <a:off x="282575" y="5364163"/>
            <a:ext cx="601663" cy="334962"/>
          </a:xfrm>
          <a:prstGeom prst="rect">
            <a:avLst/>
          </a:prstGeom>
          <a:solidFill>
            <a:srgbClr val="00FF00">
              <a:alpha val="121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45"/>
          <p:cNvSpPr>
            <a:spLocks noChangeShapeType="1"/>
          </p:cNvSpPr>
          <p:nvPr/>
        </p:nvSpPr>
        <p:spPr bwMode="auto">
          <a:xfrm>
            <a:off x="823913" y="4748213"/>
            <a:ext cx="0" cy="5905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TextBox 35"/>
          <p:cNvSpPr txBox="1">
            <a:spLocks noChangeArrowheads="1"/>
          </p:cNvSpPr>
          <p:nvPr/>
        </p:nvSpPr>
        <p:spPr bwMode="auto">
          <a:xfrm>
            <a:off x="1968500" y="48895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X</a:t>
            </a:r>
          </a:p>
        </p:txBody>
      </p:sp>
      <p:sp>
        <p:nvSpPr>
          <p:cNvPr id="47129" name="TextBox 37"/>
          <p:cNvSpPr txBox="1">
            <a:spLocks noChangeArrowheads="1"/>
          </p:cNvSpPr>
          <p:nvPr/>
        </p:nvSpPr>
        <p:spPr bwMode="auto">
          <a:xfrm>
            <a:off x="1955800" y="53721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X</a:t>
            </a:r>
          </a:p>
        </p:txBody>
      </p:sp>
      <p:sp>
        <p:nvSpPr>
          <p:cNvPr id="47130" name="TextBox 38"/>
          <p:cNvSpPr txBox="1">
            <a:spLocks noChangeArrowheads="1"/>
          </p:cNvSpPr>
          <p:nvPr/>
        </p:nvSpPr>
        <p:spPr bwMode="auto">
          <a:xfrm>
            <a:off x="5922963" y="5181600"/>
            <a:ext cx="3297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State variables </a:t>
            </a:r>
            <a:r>
              <a:rPr lang="en-US" sz="1400" b="1">
                <a:solidFill>
                  <a:srgbClr val="FF0000"/>
                </a:solidFill>
              </a:rPr>
              <a:t>change only at clock edges</a:t>
            </a:r>
          </a:p>
        </p:txBody>
      </p:sp>
      <p:sp>
        <p:nvSpPr>
          <p:cNvPr id="47131" name="TextBox 39"/>
          <p:cNvSpPr txBox="1">
            <a:spLocks noChangeArrowheads="1"/>
          </p:cNvSpPr>
          <p:nvPr/>
        </p:nvSpPr>
        <p:spPr bwMode="auto">
          <a:xfrm>
            <a:off x="5748338" y="6108700"/>
            <a:ext cx="3389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Output in </a:t>
            </a:r>
            <a:r>
              <a:rPr lang="en-US" sz="1400" b="1">
                <a:solidFill>
                  <a:srgbClr val="0000FF"/>
                </a:solidFill>
              </a:rPr>
              <a:t>Mealy can change asynchronous</a:t>
            </a:r>
          </a:p>
          <a:p>
            <a:r>
              <a:rPr lang="en-US" sz="1400" b="1">
                <a:solidFill>
                  <a:srgbClr val="0000FF"/>
                </a:solidFill>
              </a:rPr>
              <a:t>To clock</a:t>
            </a:r>
            <a:r>
              <a:rPr lang="en-US" sz="1400"/>
              <a:t> (with changes in external input X)</a:t>
            </a: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H="1" flipV="1">
            <a:off x="3441700" y="5930900"/>
            <a:ext cx="2311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C5D8596F-BD04-40E4-B750-78C33C6264D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96850"/>
            <a:ext cx="7772400" cy="1020763"/>
          </a:xfrm>
        </p:spPr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Sequential Circuit Analysis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277938"/>
            <a:ext cx="8458200" cy="5360987"/>
          </a:xfrm>
        </p:spPr>
        <p:txBody>
          <a:bodyPr/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Given a sequential Circuit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Objective: Derive outputs &amp; state behavior </a:t>
            </a:r>
            <a:r>
              <a:rPr lang="en-US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outputs and next state</a:t>
            </a:r>
            <a:r>
              <a:rPr lang="en-US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(present states and inputs)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Two equivalent approaches to represent  the results:</a:t>
            </a:r>
          </a:p>
          <a:p>
            <a:pPr lvl="1"/>
            <a:r>
              <a:rPr lang="en-US" b="0" smtClean="0">
                <a:latin typeface="Arial" pitchFamily="34" charset="0"/>
                <a:cs typeface="Arial" pitchFamily="34" charset="0"/>
              </a:rPr>
              <a:t>State table: A </a:t>
            </a:r>
            <a:r>
              <a:rPr lang="en-US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truth table-like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approach</a:t>
            </a:r>
          </a:p>
          <a:p>
            <a:pPr lvl="1"/>
            <a:r>
              <a:rPr lang="en-US" b="0" smtClean="0">
                <a:latin typeface="Arial" pitchFamily="34" charset="0"/>
                <a:cs typeface="Arial" pitchFamily="34" charset="0"/>
              </a:rPr>
              <a:t>State diagram: A </a:t>
            </a:r>
            <a:r>
              <a:rPr lang="en-US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graphical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, more intuitive way of representing the state table and expressing the sequential circuit operation</a:t>
            </a:r>
          </a:p>
          <a:p>
            <a:pPr>
              <a:buFont typeface="Wingdings" pitchFamily="2" charset="2"/>
              <a:buNone/>
            </a:pPr>
            <a:endParaRPr lang="en-US" b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CBBD03F9-0B59-41B1-9E8F-2094DF1E5BE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96850"/>
            <a:ext cx="7772400" cy="827088"/>
          </a:xfrm>
        </p:spPr>
        <p:txBody>
          <a:bodyPr/>
          <a:lstStyle/>
          <a:p>
            <a:r>
              <a:rPr lang="en-US" sz="36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State Table Characteristics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277938"/>
            <a:ext cx="8753475" cy="5580062"/>
          </a:xfrm>
          <a:solidFill>
            <a:srgbClr val="FFFFFF"/>
          </a:solidFill>
        </p:spPr>
        <p:txBody>
          <a:bodyPr/>
          <a:lstStyle/>
          <a:p>
            <a:r>
              <a:rPr lang="en-US" sz="2800" b="0" i="1" smtClean="0">
                <a:latin typeface="Arial" pitchFamily="34" charset="0"/>
                <a:cs typeface="Arial" pitchFamily="34" charset="0"/>
              </a:rPr>
              <a:t>State table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 – a multiple variable table with the following four sections:</a:t>
            </a:r>
          </a:p>
          <a:p>
            <a:pPr lvl="1">
              <a:buFontTx/>
              <a:buNone/>
            </a:pPr>
            <a:r>
              <a:rPr lang="en-US" sz="24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CL Inputs:</a:t>
            </a:r>
            <a:endParaRPr lang="en-US" sz="240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0" i="1" smtClean="0">
                <a:latin typeface="Arial" pitchFamily="34" charset="0"/>
                <a:cs typeface="Arial" pitchFamily="34" charset="0"/>
              </a:rPr>
              <a:t>Present State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– the values of the state variables for each allowed state (FF outputs)</a:t>
            </a:r>
          </a:p>
          <a:p>
            <a:pPr lvl="1"/>
            <a:r>
              <a:rPr lang="en-US" sz="2400" b="0" i="1" smtClean="0">
                <a:latin typeface="Arial" pitchFamily="34" charset="0"/>
                <a:cs typeface="Arial" pitchFamily="34" charset="0"/>
              </a:rPr>
              <a:t>External Inputs</a:t>
            </a:r>
            <a:endParaRPr lang="en-US" sz="2400" b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CL Outputs:</a:t>
            </a:r>
            <a:endParaRPr lang="en-US" sz="2400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0" i="1" smtClean="0">
                <a:latin typeface="Arial" pitchFamily="34" charset="0"/>
                <a:cs typeface="Arial" pitchFamily="34" charset="0"/>
              </a:rPr>
              <a:t>Next-state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– the value of the state (FF outputs)  at time (t+1) based on the </a:t>
            </a:r>
            <a:r>
              <a:rPr lang="en-US" sz="2400" b="0" u="sng" smtClean="0">
                <a:latin typeface="Arial" pitchFamily="34" charset="0"/>
                <a:cs typeface="Arial" pitchFamily="34" charset="0"/>
              </a:rPr>
              <a:t>present state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2400" b="0" u="sng" smtClean="0">
                <a:latin typeface="Arial" pitchFamily="34" charset="0"/>
                <a:cs typeface="Arial" pitchFamily="34" charset="0"/>
              </a:rPr>
              <a:t>inputs.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Determined by </a:t>
            </a:r>
            <a:r>
              <a:rPr lang="en-US" sz="24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FF inputs &amp; FF characteristics</a:t>
            </a:r>
          </a:p>
          <a:p>
            <a:pPr lvl="1"/>
            <a:r>
              <a:rPr lang="en-US" sz="2400" b="0" i="1" smtClean="0">
                <a:latin typeface="Arial" pitchFamily="34" charset="0"/>
                <a:cs typeface="Arial" pitchFamily="34" charset="0"/>
              </a:rPr>
              <a:t>Outputs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– the value of the outputs as a function of the </a:t>
            </a:r>
            <a:r>
              <a:rPr lang="en-US" sz="2400" b="0" u="sng" smtClean="0">
                <a:latin typeface="Arial" pitchFamily="34" charset="0"/>
                <a:cs typeface="Arial" pitchFamily="34" charset="0"/>
              </a:rPr>
              <a:t>present state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and (sometimes- Mealy) the </a:t>
            </a:r>
            <a:r>
              <a:rPr lang="en-US" sz="2400" b="0" u="sng" smtClean="0">
                <a:latin typeface="Arial" pitchFamily="34" charset="0"/>
                <a:cs typeface="Arial" pitchFamily="34" charset="0"/>
              </a:rPr>
              <a:t>inputs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5159A2D1-AD86-46FF-8D7F-00040A739F2E}" type="slidenum">
              <a:rPr lang="en-US" smtClean="0"/>
              <a:pPr/>
              <a:t>36</a:t>
            </a:fld>
            <a:endParaRPr lang="en-US" smtClean="0"/>
          </a:p>
        </p:txBody>
      </p:sp>
      <p:grpSp>
        <p:nvGrpSpPr>
          <p:cNvPr id="50179" name="Group 449"/>
          <p:cNvGrpSpPr>
            <a:grpSpLocks/>
          </p:cNvGrpSpPr>
          <p:nvPr/>
        </p:nvGrpSpPr>
        <p:grpSpPr bwMode="auto">
          <a:xfrm>
            <a:off x="0" y="1768475"/>
            <a:ext cx="3675063" cy="4032250"/>
            <a:chOff x="3013" y="960"/>
            <a:chExt cx="2315" cy="2540"/>
          </a:xfrm>
        </p:grpSpPr>
        <p:sp>
          <p:nvSpPr>
            <p:cNvPr id="50202" name="Rectangle 450"/>
            <p:cNvSpPr>
              <a:spLocks noChangeArrowheads="1"/>
            </p:cNvSpPr>
            <p:nvPr/>
          </p:nvSpPr>
          <p:spPr bwMode="auto">
            <a:xfrm>
              <a:off x="5201" y="149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ym typeface="Symbol" pitchFamily="18" charset="2"/>
                </a:rPr>
                <a:t>A</a:t>
              </a:r>
              <a:endParaRPr lang="en-US" sz="2000" b="1"/>
            </a:p>
          </p:txBody>
        </p:sp>
        <p:sp>
          <p:nvSpPr>
            <p:cNvPr id="50203" name="Freeform 451"/>
            <p:cNvSpPr>
              <a:spLocks/>
            </p:cNvSpPr>
            <p:nvPr/>
          </p:nvSpPr>
          <p:spPr bwMode="auto">
            <a:xfrm>
              <a:off x="4067" y="1241"/>
              <a:ext cx="51" cy="129"/>
            </a:xfrm>
            <a:custGeom>
              <a:avLst/>
              <a:gdLst>
                <a:gd name="T0" fmla="*/ 35 w 51"/>
                <a:gd name="T1" fmla="*/ 123 h 129"/>
                <a:gd name="T2" fmla="*/ 38 w 51"/>
                <a:gd name="T3" fmla="*/ 127 h 129"/>
                <a:gd name="T4" fmla="*/ 42 w 51"/>
                <a:gd name="T5" fmla="*/ 129 h 129"/>
                <a:gd name="T6" fmla="*/ 47 w 51"/>
                <a:gd name="T7" fmla="*/ 127 h 129"/>
                <a:gd name="T8" fmla="*/ 50 w 51"/>
                <a:gd name="T9" fmla="*/ 125 h 129"/>
                <a:gd name="T10" fmla="*/ 51 w 51"/>
                <a:gd name="T11" fmla="*/ 118 h 129"/>
                <a:gd name="T12" fmla="*/ 50 w 51"/>
                <a:gd name="T13" fmla="*/ 107 h 129"/>
                <a:gd name="T14" fmla="*/ 48 w 51"/>
                <a:gd name="T15" fmla="*/ 97 h 129"/>
                <a:gd name="T16" fmla="*/ 47 w 51"/>
                <a:gd name="T17" fmla="*/ 89 h 129"/>
                <a:gd name="T18" fmla="*/ 46 w 51"/>
                <a:gd name="T19" fmla="*/ 82 h 129"/>
                <a:gd name="T20" fmla="*/ 43 w 51"/>
                <a:gd name="T21" fmla="*/ 70 h 129"/>
                <a:gd name="T22" fmla="*/ 39 w 51"/>
                <a:gd name="T23" fmla="*/ 59 h 129"/>
                <a:gd name="T24" fmla="*/ 36 w 51"/>
                <a:gd name="T25" fmla="*/ 47 h 129"/>
                <a:gd name="T26" fmla="*/ 33 w 51"/>
                <a:gd name="T27" fmla="*/ 40 h 129"/>
                <a:gd name="T28" fmla="*/ 31 w 51"/>
                <a:gd name="T29" fmla="*/ 34 h 129"/>
                <a:gd name="T30" fmla="*/ 25 w 51"/>
                <a:gd name="T31" fmla="*/ 24 h 129"/>
                <a:gd name="T32" fmla="*/ 23 w 51"/>
                <a:gd name="T33" fmla="*/ 18 h 129"/>
                <a:gd name="T34" fmla="*/ 15 w 51"/>
                <a:gd name="T35" fmla="*/ 4 h 129"/>
                <a:gd name="T36" fmla="*/ 9 w 51"/>
                <a:gd name="T37" fmla="*/ 0 h 129"/>
                <a:gd name="T38" fmla="*/ 3 w 51"/>
                <a:gd name="T39" fmla="*/ 3 h 129"/>
                <a:gd name="T40" fmla="*/ 0 w 51"/>
                <a:gd name="T41" fmla="*/ 7 h 129"/>
                <a:gd name="T42" fmla="*/ 1 w 51"/>
                <a:gd name="T43" fmla="*/ 12 h 129"/>
                <a:gd name="T44" fmla="*/ 7 w 51"/>
                <a:gd name="T45" fmla="*/ 20 h 129"/>
                <a:gd name="T46" fmla="*/ 8 w 51"/>
                <a:gd name="T47" fmla="*/ 26 h 129"/>
                <a:gd name="T48" fmla="*/ 12 w 51"/>
                <a:gd name="T49" fmla="*/ 34 h 129"/>
                <a:gd name="T50" fmla="*/ 15 w 51"/>
                <a:gd name="T51" fmla="*/ 39 h 129"/>
                <a:gd name="T52" fmla="*/ 17 w 51"/>
                <a:gd name="T53" fmla="*/ 46 h 129"/>
                <a:gd name="T54" fmla="*/ 20 w 51"/>
                <a:gd name="T55" fmla="*/ 52 h 129"/>
                <a:gd name="T56" fmla="*/ 23 w 51"/>
                <a:gd name="T57" fmla="*/ 62 h 129"/>
                <a:gd name="T58" fmla="*/ 27 w 51"/>
                <a:gd name="T59" fmla="*/ 73 h 129"/>
                <a:gd name="T60" fmla="*/ 29 w 51"/>
                <a:gd name="T61" fmla="*/ 85 h 129"/>
                <a:gd name="T62" fmla="*/ 31 w 51"/>
                <a:gd name="T63" fmla="*/ 91 h 129"/>
                <a:gd name="T64" fmla="*/ 32 w 51"/>
                <a:gd name="T65" fmla="*/ 99 h 129"/>
                <a:gd name="T66" fmla="*/ 33 w 51"/>
                <a:gd name="T67" fmla="*/ 110 h 129"/>
                <a:gd name="T68" fmla="*/ 35 w 51"/>
                <a:gd name="T69" fmla="*/ 123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129"/>
                <a:gd name="T107" fmla="*/ 51 w 51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129">
                  <a:moveTo>
                    <a:pt x="35" y="121"/>
                  </a:moveTo>
                  <a:lnTo>
                    <a:pt x="35" y="123"/>
                  </a:lnTo>
                  <a:lnTo>
                    <a:pt x="36" y="125"/>
                  </a:lnTo>
                  <a:lnTo>
                    <a:pt x="38" y="127"/>
                  </a:lnTo>
                  <a:lnTo>
                    <a:pt x="39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7" y="127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51" y="122"/>
                  </a:lnTo>
                  <a:lnTo>
                    <a:pt x="51" y="118"/>
                  </a:lnTo>
                  <a:lnTo>
                    <a:pt x="50" y="115"/>
                  </a:lnTo>
                  <a:lnTo>
                    <a:pt x="50" y="107"/>
                  </a:lnTo>
                  <a:lnTo>
                    <a:pt x="48" y="103"/>
                  </a:lnTo>
                  <a:lnTo>
                    <a:pt x="48" y="97"/>
                  </a:lnTo>
                  <a:lnTo>
                    <a:pt x="47" y="93"/>
                  </a:lnTo>
                  <a:lnTo>
                    <a:pt x="47" y="89"/>
                  </a:lnTo>
                  <a:lnTo>
                    <a:pt x="46" y="85"/>
                  </a:lnTo>
                  <a:lnTo>
                    <a:pt x="46" y="82"/>
                  </a:lnTo>
                  <a:lnTo>
                    <a:pt x="43" y="74"/>
                  </a:lnTo>
                  <a:lnTo>
                    <a:pt x="43" y="70"/>
                  </a:lnTo>
                  <a:lnTo>
                    <a:pt x="42" y="66"/>
                  </a:lnTo>
                  <a:lnTo>
                    <a:pt x="39" y="59"/>
                  </a:lnTo>
                  <a:lnTo>
                    <a:pt x="39" y="56"/>
                  </a:lnTo>
                  <a:lnTo>
                    <a:pt x="36" y="47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2" y="38"/>
                  </a:lnTo>
                  <a:lnTo>
                    <a:pt x="31" y="34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4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50"/>
                  </a:lnTo>
                  <a:lnTo>
                    <a:pt x="20" y="52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5" y="71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31" y="91"/>
                  </a:lnTo>
                  <a:lnTo>
                    <a:pt x="31" y="95"/>
                  </a:lnTo>
                  <a:lnTo>
                    <a:pt x="32" y="99"/>
                  </a:lnTo>
                  <a:lnTo>
                    <a:pt x="32" y="106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5" y="123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452"/>
            <p:cNvSpPr>
              <a:spLocks/>
            </p:cNvSpPr>
            <p:nvPr/>
          </p:nvSpPr>
          <p:spPr bwMode="auto">
            <a:xfrm>
              <a:off x="4070" y="1243"/>
              <a:ext cx="280" cy="123"/>
            </a:xfrm>
            <a:custGeom>
              <a:avLst/>
              <a:gdLst>
                <a:gd name="T0" fmla="*/ 266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8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8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25 w 280"/>
                <a:gd name="T21" fmla="*/ 62 h 123"/>
                <a:gd name="T22" fmla="*/ 217 w 280"/>
                <a:gd name="T23" fmla="*/ 58 h 123"/>
                <a:gd name="T24" fmla="*/ 210 w 280"/>
                <a:gd name="T25" fmla="*/ 53 h 123"/>
                <a:gd name="T26" fmla="*/ 168 w 280"/>
                <a:gd name="T27" fmla="*/ 32 h 123"/>
                <a:gd name="T28" fmla="*/ 160 w 280"/>
                <a:gd name="T29" fmla="*/ 29 h 123"/>
                <a:gd name="T30" fmla="*/ 152 w 280"/>
                <a:gd name="T31" fmla="*/ 25 h 123"/>
                <a:gd name="T32" fmla="*/ 143 w 280"/>
                <a:gd name="T33" fmla="*/ 22 h 123"/>
                <a:gd name="T34" fmla="*/ 134 w 280"/>
                <a:gd name="T35" fmla="*/ 18 h 123"/>
                <a:gd name="T36" fmla="*/ 126 w 280"/>
                <a:gd name="T37" fmla="*/ 16 h 123"/>
                <a:gd name="T38" fmla="*/ 115 w 280"/>
                <a:gd name="T39" fmla="*/ 13 h 123"/>
                <a:gd name="T40" fmla="*/ 106 w 280"/>
                <a:gd name="T41" fmla="*/ 12 h 123"/>
                <a:gd name="T42" fmla="*/ 96 w 280"/>
                <a:gd name="T43" fmla="*/ 9 h 123"/>
                <a:gd name="T44" fmla="*/ 87 w 280"/>
                <a:gd name="T45" fmla="*/ 8 h 123"/>
                <a:gd name="T46" fmla="*/ 77 w 280"/>
                <a:gd name="T47" fmla="*/ 5 h 123"/>
                <a:gd name="T48" fmla="*/ 59 w 280"/>
                <a:gd name="T49" fmla="*/ 2 h 123"/>
                <a:gd name="T50" fmla="*/ 47 w 280"/>
                <a:gd name="T51" fmla="*/ 1 h 123"/>
                <a:gd name="T52" fmla="*/ 37 w 280"/>
                <a:gd name="T53" fmla="*/ 1 h 123"/>
                <a:gd name="T54" fmla="*/ 28 w 280"/>
                <a:gd name="T55" fmla="*/ 0 h 123"/>
                <a:gd name="T56" fmla="*/ 6 w 280"/>
                <a:gd name="T57" fmla="*/ 0 h 123"/>
                <a:gd name="T58" fmla="*/ 4 w 280"/>
                <a:gd name="T59" fmla="*/ 1 h 123"/>
                <a:gd name="T60" fmla="*/ 1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1 w 280"/>
                <a:gd name="T67" fmla="*/ 12 h 123"/>
                <a:gd name="T68" fmla="*/ 4 w 280"/>
                <a:gd name="T69" fmla="*/ 14 h 123"/>
                <a:gd name="T70" fmla="*/ 5 w 280"/>
                <a:gd name="T71" fmla="*/ 16 h 123"/>
                <a:gd name="T72" fmla="*/ 8 w 280"/>
                <a:gd name="T73" fmla="*/ 16 h 123"/>
                <a:gd name="T74" fmla="*/ 28 w 280"/>
                <a:gd name="T75" fmla="*/ 16 h 123"/>
                <a:gd name="T76" fmla="*/ 37 w 280"/>
                <a:gd name="T77" fmla="*/ 17 h 123"/>
                <a:gd name="T78" fmla="*/ 47 w 280"/>
                <a:gd name="T79" fmla="*/ 17 h 123"/>
                <a:gd name="T80" fmla="*/ 56 w 280"/>
                <a:gd name="T81" fmla="*/ 18 h 123"/>
                <a:gd name="T82" fmla="*/ 75 w 280"/>
                <a:gd name="T83" fmla="*/ 21 h 123"/>
                <a:gd name="T84" fmla="*/ 84 w 280"/>
                <a:gd name="T85" fmla="*/ 24 h 123"/>
                <a:gd name="T86" fmla="*/ 93 w 280"/>
                <a:gd name="T87" fmla="*/ 25 h 123"/>
                <a:gd name="T88" fmla="*/ 103 w 280"/>
                <a:gd name="T89" fmla="*/ 28 h 123"/>
                <a:gd name="T90" fmla="*/ 112 w 280"/>
                <a:gd name="T91" fmla="*/ 29 h 123"/>
                <a:gd name="T92" fmla="*/ 120 w 280"/>
                <a:gd name="T93" fmla="*/ 32 h 123"/>
                <a:gd name="T94" fmla="*/ 128 w 280"/>
                <a:gd name="T95" fmla="*/ 34 h 123"/>
                <a:gd name="T96" fmla="*/ 138 w 280"/>
                <a:gd name="T97" fmla="*/ 38 h 123"/>
                <a:gd name="T98" fmla="*/ 147 w 280"/>
                <a:gd name="T99" fmla="*/ 41 h 123"/>
                <a:gd name="T100" fmla="*/ 155 w 280"/>
                <a:gd name="T101" fmla="*/ 45 h 123"/>
                <a:gd name="T102" fmla="*/ 163 w 280"/>
                <a:gd name="T103" fmla="*/ 48 h 123"/>
                <a:gd name="T104" fmla="*/ 202 w 280"/>
                <a:gd name="T105" fmla="*/ 67 h 123"/>
                <a:gd name="T106" fmla="*/ 209 w 280"/>
                <a:gd name="T107" fmla="*/ 72 h 123"/>
                <a:gd name="T108" fmla="*/ 217 w 280"/>
                <a:gd name="T109" fmla="*/ 76 h 123"/>
                <a:gd name="T110" fmla="*/ 242 w 280"/>
                <a:gd name="T111" fmla="*/ 96 h 123"/>
                <a:gd name="T112" fmla="*/ 266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6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8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25" y="62"/>
                  </a:lnTo>
                  <a:lnTo>
                    <a:pt x="217" y="58"/>
                  </a:lnTo>
                  <a:lnTo>
                    <a:pt x="210" y="53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3" y="22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15" y="13"/>
                  </a:lnTo>
                  <a:lnTo>
                    <a:pt x="106" y="12"/>
                  </a:lnTo>
                  <a:lnTo>
                    <a:pt x="96" y="9"/>
                  </a:lnTo>
                  <a:lnTo>
                    <a:pt x="87" y="8"/>
                  </a:lnTo>
                  <a:lnTo>
                    <a:pt x="77" y="5"/>
                  </a:lnTo>
                  <a:lnTo>
                    <a:pt x="59" y="2"/>
                  </a:lnTo>
                  <a:lnTo>
                    <a:pt x="47" y="1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28" y="16"/>
                  </a:lnTo>
                  <a:lnTo>
                    <a:pt x="37" y="17"/>
                  </a:lnTo>
                  <a:lnTo>
                    <a:pt x="47" y="17"/>
                  </a:lnTo>
                  <a:lnTo>
                    <a:pt x="56" y="18"/>
                  </a:lnTo>
                  <a:lnTo>
                    <a:pt x="75" y="21"/>
                  </a:lnTo>
                  <a:lnTo>
                    <a:pt x="84" y="24"/>
                  </a:lnTo>
                  <a:lnTo>
                    <a:pt x="93" y="25"/>
                  </a:lnTo>
                  <a:lnTo>
                    <a:pt x="103" y="28"/>
                  </a:lnTo>
                  <a:lnTo>
                    <a:pt x="112" y="29"/>
                  </a:lnTo>
                  <a:lnTo>
                    <a:pt x="120" y="32"/>
                  </a:lnTo>
                  <a:lnTo>
                    <a:pt x="128" y="34"/>
                  </a:lnTo>
                  <a:lnTo>
                    <a:pt x="138" y="38"/>
                  </a:lnTo>
                  <a:lnTo>
                    <a:pt x="147" y="41"/>
                  </a:lnTo>
                  <a:lnTo>
                    <a:pt x="155" y="45"/>
                  </a:lnTo>
                  <a:lnTo>
                    <a:pt x="163" y="48"/>
                  </a:lnTo>
                  <a:lnTo>
                    <a:pt x="202" y="67"/>
                  </a:lnTo>
                  <a:lnTo>
                    <a:pt x="209" y="72"/>
                  </a:lnTo>
                  <a:lnTo>
                    <a:pt x="217" y="76"/>
                  </a:lnTo>
                  <a:lnTo>
                    <a:pt x="242" y="96"/>
                  </a:lnTo>
                  <a:lnTo>
                    <a:pt x="266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453"/>
            <p:cNvSpPr>
              <a:spLocks/>
            </p:cNvSpPr>
            <p:nvPr/>
          </p:nvSpPr>
          <p:spPr bwMode="auto">
            <a:xfrm>
              <a:off x="4071" y="135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1 w 52"/>
                <a:gd name="T3" fmla="*/ 3 h 129"/>
                <a:gd name="T4" fmla="*/ 47 w 52"/>
                <a:gd name="T5" fmla="*/ 0 h 129"/>
                <a:gd name="T6" fmla="*/ 40 w 52"/>
                <a:gd name="T7" fmla="*/ 1 h 129"/>
                <a:gd name="T8" fmla="*/ 38 w 52"/>
                <a:gd name="T9" fmla="*/ 4 h 129"/>
                <a:gd name="T10" fmla="*/ 36 w 52"/>
                <a:gd name="T11" fmla="*/ 8 h 129"/>
                <a:gd name="T12" fmla="*/ 35 w 52"/>
                <a:gd name="T13" fmla="*/ 9 h 129"/>
                <a:gd name="T14" fmla="*/ 34 w 52"/>
                <a:gd name="T15" fmla="*/ 21 h 129"/>
                <a:gd name="T16" fmla="*/ 32 w 52"/>
                <a:gd name="T17" fmla="*/ 32 h 129"/>
                <a:gd name="T18" fmla="*/ 31 w 52"/>
                <a:gd name="T19" fmla="*/ 39 h 129"/>
                <a:gd name="T20" fmla="*/ 29 w 52"/>
                <a:gd name="T21" fmla="*/ 47 h 129"/>
                <a:gd name="T22" fmla="*/ 27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1 w 52"/>
                <a:gd name="T33" fmla="*/ 95 h 129"/>
                <a:gd name="T34" fmla="*/ 7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5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6 h 129"/>
                <a:gd name="T56" fmla="*/ 34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3 w 52"/>
                <a:gd name="T63" fmla="*/ 60 h 129"/>
                <a:gd name="T64" fmla="*/ 44 w 52"/>
                <a:gd name="T65" fmla="*/ 55 h 129"/>
                <a:gd name="T66" fmla="*/ 46 w 52"/>
                <a:gd name="T67" fmla="*/ 46 h 129"/>
                <a:gd name="T68" fmla="*/ 48 w 52"/>
                <a:gd name="T69" fmla="*/ 39 h 129"/>
                <a:gd name="T70" fmla="*/ 50 w 52"/>
                <a:gd name="T71" fmla="*/ 31 h 129"/>
                <a:gd name="T72" fmla="*/ 51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4" y="21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1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7" y="54"/>
                  </a:lnTo>
                  <a:lnTo>
                    <a:pt x="27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9" y="78"/>
                  </a:lnTo>
                  <a:lnTo>
                    <a:pt x="17" y="80"/>
                  </a:lnTo>
                  <a:lnTo>
                    <a:pt x="15" y="88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1" y="95"/>
                  </a:lnTo>
                  <a:lnTo>
                    <a:pt x="8" y="100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5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4" y="106"/>
                  </a:lnTo>
                  <a:lnTo>
                    <a:pt x="27" y="102"/>
                  </a:lnTo>
                  <a:lnTo>
                    <a:pt x="29" y="96"/>
                  </a:lnTo>
                  <a:lnTo>
                    <a:pt x="31" y="94"/>
                  </a:lnTo>
                  <a:lnTo>
                    <a:pt x="34" y="86"/>
                  </a:lnTo>
                  <a:lnTo>
                    <a:pt x="35" y="83"/>
                  </a:lnTo>
                  <a:lnTo>
                    <a:pt x="36" y="79"/>
                  </a:lnTo>
                  <a:lnTo>
                    <a:pt x="38" y="76"/>
                  </a:lnTo>
                  <a:lnTo>
                    <a:pt x="40" y="68"/>
                  </a:lnTo>
                  <a:lnTo>
                    <a:pt x="42" y="66"/>
                  </a:lnTo>
                  <a:lnTo>
                    <a:pt x="43" y="60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0"/>
                  </a:lnTo>
                  <a:lnTo>
                    <a:pt x="46" y="46"/>
                  </a:lnTo>
                  <a:lnTo>
                    <a:pt x="47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50" y="31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51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454"/>
            <p:cNvSpPr>
              <a:spLocks/>
            </p:cNvSpPr>
            <p:nvPr/>
          </p:nvSpPr>
          <p:spPr bwMode="auto">
            <a:xfrm>
              <a:off x="4076" y="1363"/>
              <a:ext cx="280" cy="122"/>
            </a:xfrm>
            <a:custGeom>
              <a:avLst/>
              <a:gdLst>
                <a:gd name="T0" fmla="*/ 279 w 280"/>
                <a:gd name="T1" fmla="*/ 12 h 122"/>
                <a:gd name="T2" fmla="*/ 280 w 280"/>
                <a:gd name="T3" fmla="*/ 5 h 122"/>
                <a:gd name="T4" fmla="*/ 276 w 280"/>
                <a:gd name="T5" fmla="*/ 1 h 122"/>
                <a:gd name="T6" fmla="*/ 270 w 280"/>
                <a:gd name="T7" fmla="*/ 0 h 122"/>
                <a:gd name="T8" fmla="*/ 267 w 280"/>
                <a:gd name="T9" fmla="*/ 1 h 122"/>
                <a:gd name="T10" fmla="*/ 243 w 280"/>
                <a:gd name="T11" fmla="*/ 26 h 122"/>
                <a:gd name="T12" fmla="*/ 224 w 280"/>
                <a:gd name="T13" fmla="*/ 39 h 122"/>
                <a:gd name="T14" fmla="*/ 209 w 280"/>
                <a:gd name="T15" fmla="*/ 48 h 122"/>
                <a:gd name="T16" fmla="*/ 195 w 280"/>
                <a:gd name="T17" fmla="*/ 58 h 122"/>
                <a:gd name="T18" fmla="*/ 161 w 280"/>
                <a:gd name="T19" fmla="*/ 74 h 122"/>
                <a:gd name="T20" fmla="*/ 146 w 280"/>
                <a:gd name="T21" fmla="*/ 79 h 122"/>
                <a:gd name="T22" fmla="*/ 129 w 280"/>
                <a:gd name="T23" fmla="*/ 86 h 122"/>
                <a:gd name="T24" fmla="*/ 102 w 280"/>
                <a:gd name="T25" fmla="*/ 92 h 122"/>
                <a:gd name="T26" fmla="*/ 83 w 280"/>
                <a:gd name="T27" fmla="*/ 96 h 122"/>
                <a:gd name="T28" fmla="*/ 47 w 280"/>
                <a:gd name="T29" fmla="*/ 103 h 122"/>
                <a:gd name="T30" fmla="*/ 27 w 280"/>
                <a:gd name="T31" fmla="*/ 105 h 122"/>
                <a:gd name="T32" fmla="*/ 7 w 280"/>
                <a:gd name="T33" fmla="*/ 106 h 122"/>
                <a:gd name="T34" fmla="*/ 6 w 280"/>
                <a:gd name="T35" fmla="*/ 106 h 122"/>
                <a:gd name="T36" fmla="*/ 2 w 280"/>
                <a:gd name="T37" fmla="*/ 110 h 122"/>
                <a:gd name="T38" fmla="*/ 0 w 280"/>
                <a:gd name="T39" fmla="*/ 117 h 122"/>
                <a:gd name="T40" fmla="*/ 4 w 280"/>
                <a:gd name="T41" fmla="*/ 121 h 122"/>
                <a:gd name="T42" fmla="*/ 8 w 280"/>
                <a:gd name="T43" fmla="*/ 122 h 122"/>
                <a:gd name="T44" fmla="*/ 18 w 280"/>
                <a:gd name="T45" fmla="*/ 121 h 122"/>
                <a:gd name="T46" fmla="*/ 38 w 280"/>
                <a:gd name="T47" fmla="*/ 119 h 122"/>
                <a:gd name="T48" fmla="*/ 77 w 280"/>
                <a:gd name="T49" fmla="*/ 115 h 122"/>
                <a:gd name="T50" fmla="*/ 95 w 280"/>
                <a:gd name="T51" fmla="*/ 111 h 122"/>
                <a:gd name="T52" fmla="*/ 114 w 280"/>
                <a:gd name="T53" fmla="*/ 107 h 122"/>
                <a:gd name="T54" fmla="*/ 142 w 280"/>
                <a:gd name="T55" fmla="*/ 98 h 122"/>
                <a:gd name="T56" fmla="*/ 160 w 280"/>
                <a:gd name="T57" fmla="*/ 92 h 122"/>
                <a:gd name="T58" fmla="*/ 179 w 280"/>
                <a:gd name="T59" fmla="*/ 83 h 122"/>
                <a:gd name="T60" fmla="*/ 209 w 280"/>
                <a:gd name="T61" fmla="*/ 67 h 122"/>
                <a:gd name="T62" fmla="*/ 224 w 280"/>
                <a:gd name="T63" fmla="*/ 58 h 122"/>
                <a:gd name="T64" fmla="*/ 239 w 280"/>
                <a:gd name="T65" fmla="*/ 48 h 122"/>
                <a:gd name="T66" fmla="*/ 271 w 280"/>
                <a:gd name="T67" fmla="*/ 19 h 122"/>
                <a:gd name="T68" fmla="*/ 278 w 280"/>
                <a:gd name="T69" fmla="*/ 13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"/>
                <a:gd name="T106" fmla="*/ 0 h 122"/>
                <a:gd name="T107" fmla="*/ 280 w 280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" h="122">
                  <a:moveTo>
                    <a:pt x="278" y="13"/>
                  </a:moveTo>
                  <a:lnTo>
                    <a:pt x="279" y="12"/>
                  </a:lnTo>
                  <a:lnTo>
                    <a:pt x="280" y="9"/>
                  </a:lnTo>
                  <a:lnTo>
                    <a:pt x="280" y="5"/>
                  </a:lnTo>
                  <a:lnTo>
                    <a:pt x="278" y="3"/>
                  </a:lnTo>
                  <a:lnTo>
                    <a:pt x="276" y="1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7" y="3"/>
                  </a:lnTo>
                  <a:lnTo>
                    <a:pt x="267" y="1"/>
                  </a:lnTo>
                  <a:lnTo>
                    <a:pt x="260" y="8"/>
                  </a:lnTo>
                  <a:lnTo>
                    <a:pt x="243" y="26"/>
                  </a:lnTo>
                  <a:lnTo>
                    <a:pt x="231" y="35"/>
                  </a:lnTo>
                  <a:lnTo>
                    <a:pt x="224" y="39"/>
                  </a:lnTo>
                  <a:lnTo>
                    <a:pt x="216" y="44"/>
                  </a:lnTo>
                  <a:lnTo>
                    <a:pt x="209" y="48"/>
                  </a:lnTo>
                  <a:lnTo>
                    <a:pt x="201" y="54"/>
                  </a:lnTo>
                  <a:lnTo>
                    <a:pt x="195" y="58"/>
                  </a:lnTo>
                  <a:lnTo>
                    <a:pt x="170" y="70"/>
                  </a:lnTo>
                  <a:lnTo>
                    <a:pt x="161" y="7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7" y="82"/>
                  </a:lnTo>
                  <a:lnTo>
                    <a:pt x="129" y="86"/>
                  </a:lnTo>
                  <a:lnTo>
                    <a:pt x="112" y="91"/>
                  </a:lnTo>
                  <a:lnTo>
                    <a:pt x="102" y="92"/>
                  </a:lnTo>
                  <a:lnTo>
                    <a:pt x="93" y="95"/>
                  </a:lnTo>
                  <a:lnTo>
                    <a:pt x="83" y="96"/>
                  </a:lnTo>
                  <a:lnTo>
                    <a:pt x="74" y="99"/>
                  </a:lnTo>
                  <a:lnTo>
                    <a:pt x="47" y="103"/>
                  </a:lnTo>
                  <a:lnTo>
                    <a:pt x="38" y="103"/>
                  </a:lnTo>
                  <a:lnTo>
                    <a:pt x="27" y="105"/>
                  </a:lnTo>
                  <a:lnTo>
                    <a:pt x="18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3" y="109"/>
                  </a:lnTo>
                  <a:lnTo>
                    <a:pt x="2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8" y="121"/>
                  </a:lnTo>
                  <a:lnTo>
                    <a:pt x="27" y="121"/>
                  </a:lnTo>
                  <a:lnTo>
                    <a:pt x="38" y="119"/>
                  </a:lnTo>
                  <a:lnTo>
                    <a:pt x="47" y="119"/>
                  </a:lnTo>
                  <a:lnTo>
                    <a:pt x="77" y="115"/>
                  </a:lnTo>
                  <a:lnTo>
                    <a:pt x="86" y="113"/>
                  </a:lnTo>
                  <a:lnTo>
                    <a:pt x="95" y="111"/>
                  </a:lnTo>
                  <a:lnTo>
                    <a:pt x="105" y="109"/>
                  </a:lnTo>
                  <a:lnTo>
                    <a:pt x="114" y="107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2" y="95"/>
                  </a:lnTo>
                  <a:lnTo>
                    <a:pt x="160" y="92"/>
                  </a:lnTo>
                  <a:lnTo>
                    <a:pt x="169" y="87"/>
                  </a:lnTo>
                  <a:lnTo>
                    <a:pt x="179" y="83"/>
                  </a:lnTo>
                  <a:lnTo>
                    <a:pt x="203" y="71"/>
                  </a:lnTo>
                  <a:lnTo>
                    <a:pt x="209" y="67"/>
                  </a:lnTo>
                  <a:lnTo>
                    <a:pt x="217" y="62"/>
                  </a:lnTo>
                  <a:lnTo>
                    <a:pt x="224" y="58"/>
                  </a:lnTo>
                  <a:lnTo>
                    <a:pt x="232" y="52"/>
                  </a:lnTo>
                  <a:lnTo>
                    <a:pt x="239" y="48"/>
                  </a:lnTo>
                  <a:lnTo>
                    <a:pt x="254" y="36"/>
                  </a:lnTo>
                  <a:lnTo>
                    <a:pt x="271" y="19"/>
                  </a:lnTo>
                  <a:lnTo>
                    <a:pt x="278" y="15"/>
                  </a:lnTo>
                  <a:lnTo>
                    <a:pt x="27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455"/>
            <p:cNvSpPr>
              <a:spLocks/>
            </p:cNvSpPr>
            <p:nvPr/>
          </p:nvSpPr>
          <p:spPr bwMode="auto">
            <a:xfrm>
              <a:off x="3897" y="3232"/>
              <a:ext cx="268" cy="142"/>
            </a:xfrm>
            <a:custGeom>
              <a:avLst/>
              <a:gdLst>
                <a:gd name="T0" fmla="*/ 12 w 268"/>
                <a:gd name="T1" fmla="*/ 2 h 142"/>
                <a:gd name="T2" fmla="*/ 9 w 268"/>
                <a:gd name="T3" fmla="*/ 0 h 142"/>
                <a:gd name="T4" fmla="*/ 5 w 268"/>
                <a:gd name="T5" fmla="*/ 0 h 142"/>
                <a:gd name="T6" fmla="*/ 3 w 268"/>
                <a:gd name="T7" fmla="*/ 3 h 142"/>
                <a:gd name="T8" fmla="*/ 1 w 268"/>
                <a:gd name="T9" fmla="*/ 5 h 142"/>
                <a:gd name="T10" fmla="*/ 0 w 268"/>
                <a:gd name="T11" fmla="*/ 7 h 142"/>
                <a:gd name="T12" fmla="*/ 0 w 268"/>
                <a:gd name="T13" fmla="*/ 11 h 142"/>
                <a:gd name="T14" fmla="*/ 3 w 268"/>
                <a:gd name="T15" fmla="*/ 14 h 142"/>
                <a:gd name="T16" fmla="*/ 4 w 268"/>
                <a:gd name="T17" fmla="*/ 15 h 142"/>
                <a:gd name="T18" fmla="*/ 256 w 268"/>
                <a:gd name="T19" fmla="*/ 141 h 142"/>
                <a:gd name="T20" fmla="*/ 258 w 268"/>
                <a:gd name="T21" fmla="*/ 142 h 142"/>
                <a:gd name="T22" fmla="*/ 262 w 268"/>
                <a:gd name="T23" fmla="*/ 142 h 142"/>
                <a:gd name="T24" fmla="*/ 265 w 268"/>
                <a:gd name="T25" fmla="*/ 140 h 142"/>
                <a:gd name="T26" fmla="*/ 266 w 268"/>
                <a:gd name="T27" fmla="*/ 138 h 142"/>
                <a:gd name="T28" fmla="*/ 268 w 268"/>
                <a:gd name="T29" fmla="*/ 136 h 142"/>
                <a:gd name="T30" fmla="*/ 268 w 268"/>
                <a:gd name="T31" fmla="*/ 132 h 142"/>
                <a:gd name="T32" fmla="*/ 265 w 268"/>
                <a:gd name="T33" fmla="*/ 129 h 142"/>
                <a:gd name="T34" fmla="*/ 264 w 268"/>
                <a:gd name="T35" fmla="*/ 128 h 142"/>
                <a:gd name="T36" fmla="*/ 12 w 268"/>
                <a:gd name="T37" fmla="*/ 2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12" y="2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256" y="141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5" y="140"/>
                  </a:lnTo>
                  <a:lnTo>
                    <a:pt x="266" y="138"/>
                  </a:lnTo>
                  <a:lnTo>
                    <a:pt x="268" y="136"/>
                  </a:lnTo>
                  <a:lnTo>
                    <a:pt x="268" y="132"/>
                  </a:lnTo>
                  <a:lnTo>
                    <a:pt x="265" y="129"/>
                  </a:lnTo>
                  <a:lnTo>
                    <a:pt x="264" y="12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456"/>
            <p:cNvSpPr>
              <a:spLocks/>
            </p:cNvSpPr>
            <p:nvPr/>
          </p:nvSpPr>
          <p:spPr bwMode="auto">
            <a:xfrm>
              <a:off x="3897" y="3358"/>
              <a:ext cx="268" cy="142"/>
            </a:xfrm>
            <a:custGeom>
              <a:avLst/>
              <a:gdLst>
                <a:gd name="T0" fmla="*/ 264 w 268"/>
                <a:gd name="T1" fmla="*/ 15 h 142"/>
                <a:gd name="T2" fmla="*/ 266 w 268"/>
                <a:gd name="T3" fmla="*/ 12 h 142"/>
                <a:gd name="T4" fmla="*/ 268 w 268"/>
                <a:gd name="T5" fmla="*/ 11 h 142"/>
                <a:gd name="T6" fmla="*/ 268 w 268"/>
                <a:gd name="T7" fmla="*/ 7 h 142"/>
                <a:gd name="T8" fmla="*/ 266 w 268"/>
                <a:gd name="T9" fmla="*/ 4 h 142"/>
                <a:gd name="T10" fmla="*/ 264 w 268"/>
                <a:gd name="T11" fmla="*/ 2 h 142"/>
                <a:gd name="T12" fmla="*/ 262 w 268"/>
                <a:gd name="T13" fmla="*/ 0 h 142"/>
                <a:gd name="T14" fmla="*/ 258 w 268"/>
                <a:gd name="T15" fmla="*/ 0 h 142"/>
                <a:gd name="T16" fmla="*/ 256 w 268"/>
                <a:gd name="T17" fmla="*/ 2 h 142"/>
                <a:gd name="T18" fmla="*/ 4 w 268"/>
                <a:gd name="T19" fmla="*/ 128 h 142"/>
                <a:gd name="T20" fmla="*/ 1 w 268"/>
                <a:gd name="T21" fmla="*/ 130 h 142"/>
                <a:gd name="T22" fmla="*/ 0 w 268"/>
                <a:gd name="T23" fmla="*/ 132 h 142"/>
                <a:gd name="T24" fmla="*/ 0 w 268"/>
                <a:gd name="T25" fmla="*/ 136 h 142"/>
                <a:gd name="T26" fmla="*/ 1 w 268"/>
                <a:gd name="T27" fmla="*/ 138 h 142"/>
                <a:gd name="T28" fmla="*/ 4 w 268"/>
                <a:gd name="T29" fmla="*/ 141 h 142"/>
                <a:gd name="T30" fmla="*/ 5 w 268"/>
                <a:gd name="T31" fmla="*/ 142 h 142"/>
                <a:gd name="T32" fmla="*/ 9 w 268"/>
                <a:gd name="T33" fmla="*/ 142 h 142"/>
                <a:gd name="T34" fmla="*/ 12 w 268"/>
                <a:gd name="T35" fmla="*/ 141 h 142"/>
                <a:gd name="T36" fmla="*/ 264 w 268"/>
                <a:gd name="T37" fmla="*/ 15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264" y="15"/>
                  </a:moveTo>
                  <a:lnTo>
                    <a:pt x="266" y="12"/>
                  </a:lnTo>
                  <a:lnTo>
                    <a:pt x="268" y="11"/>
                  </a:lnTo>
                  <a:lnTo>
                    <a:pt x="268" y="7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6" y="2"/>
                  </a:lnTo>
                  <a:lnTo>
                    <a:pt x="4" y="128"/>
                  </a:lnTo>
                  <a:lnTo>
                    <a:pt x="1" y="130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1" y="138"/>
                  </a:lnTo>
                  <a:lnTo>
                    <a:pt x="4" y="141"/>
                  </a:lnTo>
                  <a:lnTo>
                    <a:pt x="5" y="142"/>
                  </a:lnTo>
                  <a:lnTo>
                    <a:pt x="9" y="142"/>
                  </a:lnTo>
                  <a:lnTo>
                    <a:pt x="12" y="141"/>
                  </a:lnTo>
                  <a:lnTo>
                    <a:pt x="26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457"/>
            <p:cNvSpPr>
              <a:spLocks/>
            </p:cNvSpPr>
            <p:nvPr/>
          </p:nvSpPr>
          <p:spPr bwMode="auto">
            <a:xfrm>
              <a:off x="3897" y="3232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6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6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9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6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6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458"/>
            <p:cNvSpPr>
              <a:spLocks/>
            </p:cNvSpPr>
            <p:nvPr/>
          </p:nvSpPr>
          <p:spPr bwMode="auto">
            <a:xfrm>
              <a:off x="4154" y="3328"/>
              <a:ext cx="70" cy="69"/>
            </a:xfrm>
            <a:custGeom>
              <a:avLst/>
              <a:gdLst>
                <a:gd name="T0" fmla="*/ 1 w 70"/>
                <a:gd name="T1" fmla="*/ 46 h 69"/>
                <a:gd name="T2" fmla="*/ 5 w 70"/>
                <a:gd name="T3" fmla="*/ 54 h 69"/>
                <a:gd name="T4" fmla="*/ 7 w 70"/>
                <a:gd name="T5" fmla="*/ 56 h 69"/>
                <a:gd name="T6" fmla="*/ 15 w 70"/>
                <a:gd name="T7" fmla="*/ 64 h 69"/>
                <a:gd name="T8" fmla="*/ 17 w 70"/>
                <a:gd name="T9" fmla="*/ 67 h 69"/>
                <a:gd name="T10" fmla="*/ 23 w 70"/>
                <a:gd name="T11" fmla="*/ 68 h 69"/>
                <a:gd name="T12" fmla="*/ 40 w 70"/>
                <a:gd name="T13" fmla="*/ 68 h 69"/>
                <a:gd name="T14" fmla="*/ 47 w 70"/>
                <a:gd name="T15" fmla="*/ 68 h 69"/>
                <a:gd name="T16" fmla="*/ 55 w 70"/>
                <a:gd name="T17" fmla="*/ 64 h 69"/>
                <a:gd name="T18" fmla="*/ 55 w 70"/>
                <a:gd name="T19" fmla="*/ 64 h 69"/>
                <a:gd name="T20" fmla="*/ 63 w 70"/>
                <a:gd name="T21" fmla="*/ 56 h 69"/>
                <a:gd name="T22" fmla="*/ 60 w 70"/>
                <a:gd name="T23" fmla="*/ 57 h 69"/>
                <a:gd name="T24" fmla="*/ 68 w 70"/>
                <a:gd name="T25" fmla="*/ 48 h 69"/>
                <a:gd name="T26" fmla="*/ 70 w 70"/>
                <a:gd name="T27" fmla="*/ 38 h 69"/>
                <a:gd name="T28" fmla="*/ 70 w 70"/>
                <a:gd name="T29" fmla="*/ 24 h 69"/>
                <a:gd name="T30" fmla="*/ 67 w 70"/>
                <a:gd name="T31" fmla="*/ 20 h 69"/>
                <a:gd name="T32" fmla="*/ 62 w 70"/>
                <a:gd name="T33" fmla="*/ 13 h 69"/>
                <a:gd name="T34" fmla="*/ 60 w 70"/>
                <a:gd name="T35" fmla="*/ 9 h 69"/>
                <a:gd name="T36" fmla="*/ 55 w 70"/>
                <a:gd name="T37" fmla="*/ 6 h 69"/>
                <a:gd name="T38" fmla="*/ 50 w 70"/>
                <a:gd name="T39" fmla="*/ 1 h 69"/>
                <a:gd name="T40" fmla="*/ 24 w 70"/>
                <a:gd name="T41" fmla="*/ 0 h 69"/>
                <a:gd name="T42" fmla="*/ 19 w 70"/>
                <a:gd name="T43" fmla="*/ 2 h 69"/>
                <a:gd name="T44" fmla="*/ 9 w 70"/>
                <a:gd name="T45" fmla="*/ 9 h 69"/>
                <a:gd name="T46" fmla="*/ 3 w 70"/>
                <a:gd name="T47" fmla="*/ 18 h 69"/>
                <a:gd name="T48" fmla="*/ 0 w 70"/>
                <a:gd name="T49" fmla="*/ 24 h 69"/>
                <a:gd name="T50" fmla="*/ 16 w 70"/>
                <a:gd name="T51" fmla="*/ 29 h 69"/>
                <a:gd name="T52" fmla="*/ 19 w 70"/>
                <a:gd name="T53" fmla="*/ 24 h 69"/>
                <a:gd name="T54" fmla="*/ 20 w 70"/>
                <a:gd name="T55" fmla="*/ 20 h 69"/>
                <a:gd name="T56" fmla="*/ 24 w 70"/>
                <a:gd name="T57" fmla="*/ 18 h 69"/>
                <a:gd name="T58" fmla="*/ 30 w 70"/>
                <a:gd name="T59" fmla="*/ 16 h 69"/>
                <a:gd name="T60" fmla="*/ 42 w 70"/>
                <a:gd name="T61" fmla="*/ 17 h 69"/>
                <a:gd name="T62" fmla="*/ 44 w 70"/>
                <a:gd name="T63" fmla="*/ 16 h 69"/>
                <a:gd name="T64" fmla="*/ 51 w 70"/>
                <a:gd name="T65" fmla="*/ 22 h 69"/>
                <a:gd name="T66" fmla="*/ 48 w 70"/>
                <a:gd name="T67" fmla="*/ 20 h 69"/>
                <a:gd name="T68" fmla="*/ 51 w 70"/>
                <a:gd name="T69" fmla="*/ 22 h 69"/>
                <a:gd name="T70" fmla="*/ 52 w 70"/>
                <a:gd name="T71" fmla="*/ 28 h 69"/>
                <a:gd name="T72" fmla="*/ 56 w 70"/>
                <a:gd name="T73" fmla="*/ 38 h 69"/>
                <a:gd name="T74" fmla="*/ 54 w 70"/>
                <a:gd name="T75" fmla="*/ 40 h 69"/>
                <a:gd name="T76" fmla="*/ 51 w 70"/>
                <a:gd name="T77" fmla="*/ 44 h 69"/>
                <a:gd name="T78" fmla="*/ 48 w 70"/>
                <a:gd name="T79" fmla="*/ 48 h 69"/>
                <a:gd name="T80" fmla="*/ 50 w 70"/>
                <a:gd name="T81" fmla="*/ 49 h 69"/>
                <a:gd name="T82" fmla="*/ 48 w 70"/>
                <a:gd name="T83" fmla="*/ 48 h 69"/>
                <a:gd name="T84" fmla="*/ 44 w 70"/>
                <a:gd name="T85" fmla="*/ 50 h 69"/>
                <a:gd name="T86" fmla="*/ 40 w 70"/>
                <a:gd name="T87" fmla="*/ 53 h 69"/>
                <a:gd name="T88" fmla="*/ 39 w 70"/>
                <a:gd name="T89" fmla="*/ 56 h 69"/>
                <a:gd name="T90" fmla="*/ 28 w 70"/>
                <a:gd name="T91" fmla="*/ 52 h 69"/>
                <a:gd name="T92" fmla="*/ 23 w 70"/>
                <a:gd name="T93" fmla="*/ 50 h 69"/>
                <a:gd name="T94" fmla="*/ 20 w 70"/>
                <a:gd name="T95" fmla="*/ 48 h 69"/>
                <a:gd name="T96" fmla="*/ 23 w 70"/>
                <a:gd name="T97" fmla="*/ 50 h 69"/>
                <a:gd name="T98" fmla="*/ 16 w 70"/>
                <a:gd name="T99" fmla="*/ 44 h 69"/>
                <a:gd name="T100" fmla="*/ 17 w 70"/>
                <a:gd name="T101" fmla="*/ 41 h 69"/>
                <a:gd name="T102" fmla="*/ 0 w 70"/>
                <a:gd name="T103" fmla="*/ 34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"/>
                <a:gd name="T157" fmla="*/ 0 h 69"/>
                <a:gd name="T158" fmla="*/ 70 w 70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" h="69">
                  <a:moveTo>
                    <a:pt x="0" y="3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3" y="50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7" y="56"/>
                  </a:lnTo>
                  <a:lnTo>
                    <a:pt x="9" y="60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3" y="61"/>
                  </a:lnTo>
                  <a:lnTo>
                    <a:pt x="11" y="60"/>
                  </a:lnTo>
                  <a:lnTo>
                    <a:pt x="17" y="67"/>
                  </a:lnTo>
                  <a:lnTo>
                    <a:pt x="20" y="67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31" y="69"/>
                  </a:lnTo>
                  <a:lnTo>
                    <a:pt x="40" y="68"/>
                  </a:lnTo>
                  <a:lnTo>
                    <a:pt x="39" y="69"/>
                  </a:lnTo>
                  <a:lnTo>
                    <a:pt x="46" y="69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7"/>
                  </a:lnTo>
                  <a:lnTo>
                    <a:pt x="55" y="6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5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70" y="30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7" y="17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0" y="9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8" y="20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51" y="24"/>
                  </a:lnTo>
                  <a:lnTo>
                    <a:pt x="55" y="26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4" y="29"/>
                  </a:lnTo>
                  <a:lnTo>
                    <a:pt x="54" y="33"/>
                  </a:lnTo>
                  <a:lnTo>
                    <a:pt x="56" y="38"/>
                  </a:lnTo>
                  <a:lnTo>
                    <a:pt x="58" y="29"/>
                  </a:lnTo>
                  <a:lnTo>
                    <a:pt x="54" y="33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4"/>
                  </a:lnTo>
                  <a:lnTo>
                    <a:pt x="54" y="44"/>
                  </a:lnTo>
                  <a:lnTo>
                    <a:pt x="55" y="41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50" y="49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4" y="53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30" y="57"/>
                  </a:lnTo>
                  <a:lnTo>
                    <a:pt x="39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7" y="54"/>
                  </a:lnTo>
                  <a:lnTo>
                    <a:pt x="24" y="50"/>
                  </a:lnTo>
                  <a:lnTo>
                    <a:pt x="20" y="48"/>
                  </a:lnTo>
                  <a:lnTo>
                    <a:pt x="19" y="46"/>
                  </a:lnTo>
                  <a:lnTo>
                    <a:pt x="20" y="49"/>
                  </a:lnTo>
                  <a:lnTo>
                    <a:pt x="23" y="50"/>
                  </a:lnTo>
                  <a:lnTo>
                    <a:pt x="20" y="48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6" y="40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459"/>
            <p:cNvSpPr>
              <a:spLocks/>
            </p:cNvSpPr>
            <p:nvPr/>
          </p:nvSpPr>
          <p:spPr bwMode="auto">
            <a:xfrm>
              <a:off x="4478" y="1194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6 w 426"/>
                <a:gd name="T3" fmla="*/ 0 h 565"/>
                <a:gd name="T4" fmla="*/ 3 w 426"/>
                <a:gd name="T5" fmla="*/ 3 h 565"/>
                <a:gd name="T6" fmla="*/ 0 w 426"/>
                <a:gd name="T7" fmla="*/ 6 h 565"/>
                <a:gd name="T8" fmla="*/ 0 w 426"/>
                <a:gd name="T9" fmla="*/ 560 h 565"/>
                <a:gd name="T10" fmla="*/ 3 w 426"/>
                <a:gd name="T11" fmla="*/ 563 h 565"/>
                <a:gd name="T12" fmla="*/ 6 w 426"/>
                <a:gd name="T13" fmla="*/ 565 h 565"/>
                <a:gd name="T14" fmla="*/ 421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6 h 565"/>
                <a:gd name="T22" fmla="*/ 423 w 426"/>
                <a:gd name="T23" fmla="*/ 3 h 565"/>
                <a:gd name="T24" fmla="*/ 421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560"/>
                  </a:lnTo>
                  <a:lnTo>
                    <a:pt x="3" y="563"/>
                  </a:lnTo>
                  <a:lnTo>
                    <a:pt x="6" y="565"/>
                  </a:lnTo>
                  <a:lnTo>
                    <a:pt x="421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6"/>
                  </a:lnTo>
                  <a:lnTo>
                    <a:pt x="423" y="3"/>
                  </a:lnTo>
                  <a:lnTo>
                    <a:pt x="421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Rectangle 460"/>
            <p:cNvSpPr>
              <a:spLocks noChangeArrowheads="1"/>
            </p:cNvSpPr>
            <p:nvPr/>
          </p:nvSpPr>
          <p:spPr bwMode="auto">
            <a:xfrm>
              <a:off x="4596" y="15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13" name="Rectangle 461"/>
            <p:cNvSpPr>
              <a:spLocks noChangeArrowheads="1"/>
            </p:cNvSpPr>
            <p:nvPr/>
          </p:nvSpPr>
          <p:spPr bwMode="auto">
            <a:xfrm>
              <a:off x="4520" y="12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14" name="Rectangle 462"/>
            <p:cNvSpPr>
              <a:spLocks noChangeArrowheads="1"/>
            </p:cNvSpPr>
            <p:nvPr/>
          </p:nvSpPr>
          <p:spPr bwMode="auto">
            <a:xfrm>
              <a:off x="4769" y="12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15" name="Rectangle 463"/>
            <p:cNvSpPr>
              <a:spLocks noChangeArrowheads="1"/>
            </p:cNvSpPr>
            <p:nvPr/>
          </p:nvSpPr>
          <p:spPr bwMode="auto">
            <a:xfrm>
              <a:off x="4769" y="15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16" name="Freeform 464"/>
            <p:cNvSpPr>
              <a:spLocks/>
            </p:cNvSpPr>
            <p:nvPr/>
          </p:nvSpPr>
          <p:spPr bwMode="auto">
            <a:xfrm>
              <a:off x="4478" y="1555"/>
              <a:ext cx="83" cy="75"/>
            </a:xfrm>
            <a:custGeom>
              <a:avLst/>
              <a:gdLst>
                <a:gd name="T0" fmla="*/ 14 w 83"/>
                <a:gd name="T1" fmla="*/ 1 h 75"/>
                <a:gd name="T2" fmla="*/ 12 w 83"/>
                <a:gd name="T3" fmla="*/ 1 h 75"/>
                <a:gd name="T4" fmla="*/ 10 w 83"/>
                <a:gd name="T5" fmla="*/ 0 h 75"/>
                <a:gd name="T6" fmla="*/ 6 w 83"/>
                <a:gd name="T7" fmla="*/ 0 h 75"/>
                <a:gd name="T8" fmla="*/ 4 w 83"/>
                <a:gd name="T9" fmla="*/ 1 h 75"/>
                <a:gd name="T10" fmla="*/ 2 w 83"/>
                <a:gd name="T11" fmla="*/ 2 h 75"/>
                <a:gd name="T12" fmla="*/ 2 w 83"/>
                <a:gd name="T13" fmla="*/ 4 h 75"/>
                <a:gd name="T14" fmla="*/ 0 w 83"/>
                <a:gd name="T15" fmla="*/ 6 h 75"/>
                <a:gd name="T16" fmla="*/ 0 w 83"/>
                <a:gd name="T17" fmla="*/ 10 h 75"/>
                <a:gd name="T18" fmla="*/ 2 w 83"/>
                <a:gd name="T19" fmla="*/ 12 h 75"/>
                <a:gd name="T20" fmla="*/ 3 w 83"/>
                <a:gd name="T21" fmla="*/ 14 h 75"/>
                <a:gd name="T22" fmla="*/ 70 w 83"/>
                <a:gd name="T23" fmla="*/ 73 h 75"/>
                <a:gd name="T24" fmla="*/ 71 w 83"/>
                <a:gd name="T25" fmla="*/ 73 h 75"/>
                <a:gd name="T26" fmla="*/ 74 w 83"/>
                <a:gd name="T27" fmla="*/ 75 h 75"/>
                <a:gd name="T28" fmla="*/ 78 w 83"/>
                <a:gd name="T29" fmla="*/ 75 h 75"/>
                <a:gd name="T30" fmla="*/ 79 w 83"/>
                <a:gd name="T31" fmla="*/ 73 h 75"/>
                <a:gd name="T32" fmla="*/ 82 w 83"/>
                <a:gd name="T33" fmla="*/ 72 h 75"/>
                <a:gd name="T34" fmla="*/ 82 w 83"/>
                <a:gd name="T35" fmla="*/ 71 h 75"/>
                <a:gd name="T36" fmla="*/ 83 w 83"/>
                <a:gd name="T37" fmla="*/ 68 h 75"/>
                <a:gd name="T38" fmla="*/ 83 w 83"/>
                <a:gd name="T39" fmla="*/ 64 h 75"/>
                <a:gd name="T40" fmla="*/ 82 w 83"/>
                <a:gd name="T41" fmla="*/ 63 h 75"/>
                <a:gd name="T42" fmla="*/ 81 w 83"/>
                <a:gd name="T43" fmla="*/ 60 h 75"/>
                <a:gd name="T44" fmla="*/ 14 w 83"/>
                <a:gd name="T45" fmla="*/ 1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0" y="73"/>
                  </a:lnTo>
                  <a:lnTo>
                    <a:pt x="71" y="73"/>
                  </a:lnTo>
                  <a:lnTo>
                    <a:pt x="74" y="75"/>
                  </a:lnTo>
                  <a:lnTo>
                    <a:pt x="78" y="75"/>
                  </a:lnTo>
                  <a:lnTo>
                    <a:pt x="79" y="73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3" y="68"/>
                  </a:lnTo>
                  <a:lnTo>
                    <a:pt x="83" y="64"/>
                  </a:lnTo>
                  <a:lnTo>
                    <a:pt x="82" y="63"/>
                  </a:lnTo>
                  <a:lnTo>
                    <a:pt x="81" y="6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65"/>
            <p:cNvSpPr>
              <a:spLocks/>
            </p:cNvSpPr>
            <p:nvPr/>
          </p:nvSpPr>
          <p:spPr bwMode="auto">
            <a:xfrm>
              <a:off x="4478" y="1613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2 w 83"/>
                <a:gd name="T3" fmla="*/ 13 h 61"/>
                <a:gd name="T4" fmla="*/ 83 w 83"/>
                <a:gd name="T5" fmla="*/ 10 h 61"/>
                <a:gd name="T6" fmla="*/ 83 w 83"/>
                <a:gd name="T7" fmla="*/ 6 h 61"/>
                <a:gd name="T8" fmla="*/ 81 w 83"/>
                <a:gd name="T9" fmla="*/ 3 h 61"/>
                <a:gd name="T10" fmla="*/ 79 w 83"/>
                <a:gd name="T11" fmla="*/ 2 h 61"/>
                <a:gd name="T12" fmla="*/ 77 w 83"/>
                <a:gd name="T13" fmla="*/ 0 h 61"/>
                <a:gd name="T14" fmla="*/ 73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2 w 83"/>
                <a:gd name="T21" fmla="*/ 49 h 61"/>
                <a:gd name="T22" fmla="*/ 0 w 83"/>
                <a:gd name="T23" fmla="*/ 51 h 61"/>
                <a:gd name="T24" fmla="*/ 0 w 83"/>
                <a:gd name="T25" fmla="*/ 55 h 61"/>
                <a:gd name="T26" fmla="*/ 3 w 83"/>
                <a:gd name="T27" fmla="*/ 58 h 61"/>
                <a:gd name="T28" fmla="*/ 4 w 83"/>
                <a:gd name="T29" fmla="*/ 59 h 61"/>
                <a:gd name="T30" fmla="*/ 7 w 83"/>
                <a:gd name="T31" fmla="*/ 61 h 61"/>
                <a:gd name="T32" fmla="*/ 11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2" y="13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1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2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58"/>
                  </a:lnTo>
                  <a:lnTo>
                    <a:pt x="4" y="59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66"/>
            <p:cNvSpPr>
              <a:spLocks/>
            </p:cNvSpPr>
            <p:nvPr/>
          </p:nvSpPr>
          <p:spPr bwMode="auto">
            <a:xfrm>
              <a:off x="4666" y="3024"/>
              <a:ext cx="124" cy="235"/>
            </a:xfrm>
            <a:custGeom>
              <a:avLst/>
              <a:gdLst>
                <a:gd name="T0" fmla="*/ 5 w 124"/>
                <a:gd name="T1" fmla="*/ 0 h 235"/>
                <a:gd name="T2" fmla="*/ 0 w 124"/>
                <a:gd name="T3" fmla="*/ 5 h 235"/>
                <a:gd name="T4" fmla="*/ 2 w 124"/>
                <a:gd name="T5" fmla="*/ 13 h 235"/>
                <a:gd name="T6" fmla="*/ 22 w 124"/>
                <a:gd name="T7" fmla="*/ 16 h 235"/>
                <a:gd name="T8" fmla="*/ 41 w 124"/>
                <a:gd name="T9" fmla="*/ 21 h 235"/>
                <a:gd name="T10" fmla="*/ 56 w 124"/>
                <a:gd name="T11" fmla="*/ 28 h 235"/>
                <a:gd name="T12" fmla="*/ 63 w 124"/>
                <a:gd name="T13" fmla="*/ 33 h 235"/>
                <a:gd name="T14" fmla="*/ 79 w 124"/>
                <a:gd name="T15" fmla="*/ 46 h 235"/>
                <a:gd name="T16" fmla="*/ 84 w 124"/>
                <a:gd name="T17" fmla="*/ 50 h 235"/>
                <a:gd name="T18" fmla="*/ 91 w 124"/>
                <a:gd name="T19" fmla="*/ 61 h 235"/>
                <a:gd name="T20" fmla="*/ 96 w 124"/>
                <a:gd name="T21" fmla="*/ 69 h 235"/>
                <a:gd name="T22" fmla="*/ 100 w 124"/>
                <a:gd name="T23" fmla="*/ 77 h 235"/>
                <a:gd name="T24" fmla="*/ 107 w 124"/>
                <a:gd name="T25" fmla="*/ 101 h 235"/>
                <a:gd name="T26" fmla="*/ 108 w 124"/>
                <a:gd name="T27" fmla="*/ 119 h 235"/>
                <a:gd name="T28" fmla="*/ 107 w 124"/>
                <a:gd name="T29" fmla="*/ 121 h 235"/>
                <a:gd name="T30" fmla="*/ 103 w 124"/>
                <a:gd name="T31" fmla="*/ 152 h 235"/>
                <a:gd name="T32" fmla="*/ 99 w 124"/>
                <a:gd name="T33" fmla="*/ 162 h 235"/>
                <a:gd name="T34" fmla="*/ 93 w 124"/>
                <a:gd name="T35" fmla="*/ 170 h 235"/>
                <a:gd name="T36" fmla="*/ 87 w 124"/>
                <a:gd name="T37" fmla="*/ 176 h 235"/>
                <a:gd name="T38" fmla="*/ 83 w 124"/>
                <a:gd name="T39" fmla="*/ 186 h 235"/>
                <a:gd name="T40" fmla="*/ 71 w 124"/>
                <a:gd name="T41" fmla="*/ 195 h 235"/>
                <a:gd name="T42" fmla="*/ 59 w 124"/>
                <a:gd name="T43" fmla="*/ 204 h 235"/>
                <a:gd name="T44" fmla="*/ 52 w 124"/>
                <a:gd name="T45" fmla="*/ 207 h 235"/>
                <a:gd name="T46" fmla="*/ 37 w 124"/>
                <a:gd name="T47" fmla="*/ 215 h 235"/>
                <a:gd name="T48" fmla="*/ 12 w 124"/>
                <a:gd name="T49" fmla="*/ 218 h 235"/>
                <a:gd name="T50" fmla="*/ 8 w 124"/>
                <a:gd name="T51" fmla="*/ 219 h 235"/>
                <a:gd name="T52" fmla="*/ 2 w 124"/>
                <a:gd name="T53" fmla="*/ 222 h 235"/>
                <a:gd name="T54" fmla="*/ 0 w 124"/>
                <a:gd name="T55" fmla="*/ 230 h 235"/>
                <a:gd name="T56" fmla="*/ 5 w 124"/>
                <a:gd name="T57" fmla="*/ 235 h 235"/>
                <a:gd name="T58" fmla="*/ 9 w 124"/>
                <a:gd name="T59" fmla="*/ 235 h 235"/>
                <a:gd name="T60" fmla="*/ 25 w 124"/>
                <a:gd name="T61" fmla="*/ 234 h 235"/>
                <a:gd name="T62" fmla="*/ 47 w 124"/>
                <a:gd name="T63" fmla="*/ 226 h 235"/>
                <a:gd name="T64" fmla="*/ 57 w 124"/>
                <a:gd name="T65" fmla="*/ 223 h 235"/>
                <a:gd name="T66" fmla="*/ 69 w 124"/>
                <a:gd name="T67" fmla="*/ 218 h 235"/>
                <a:gd name="T68" fmla="*/ 81 w 124"/>
                <a:gd name="T69" fmla="*/ 208 h 235"/>
                <a:gd name="T70" fmla="*/ 93 w 124"/>
                <a:gd name="T71" fmla="*/ 196 h 235"/>
                <a:gd name="T72" fmla="*/ 100 w 124"/>
                <a:gd name="T73" fmla="*/ 187 h 235"/>
                <a:gd name="T74" fmla="*/ 107 w 124"/>
                <a:gd name="T75" fmla="*/ 178 h 235"/>
                <a:gd name="T76" fmla="*/ 112 w 124"/>
                <a:gd name="T77" fmla="*/ 167 h 235"/>
                <a:gd name="T78" fmla="*/ 116 w 124"/>
                <a:gd name="T79" fmla="*/ 158 h 235"/>
                <a:gd name="T80" fmla="*/ 123 w 124"/>
                <a:gd name="T81" fmla="*/ 124 h 235"/>
                <a:gd name="T82" fmla="*/ 124 w 124"/>
                <a:gd name="T83" fmla="*/ 116 h 235"/>
                <a:gd name="T84" fmla="*/ 123 w 124"/>
                <a:gd name="T85" fmla="*/ 99 h 235"/>
                <a:gd name="T86" fmla="*/ 114 w 124"/>
                <a:gd name="T87" fmla="*/ 72 h 235"/>
                <a:gd name="T88" fmla="*/ 110 w 124"/>
                <a:gd name="T89" fmla="*/ 61 h 235"/>
                <a:gd name="T90" fmla="*/ 104 w 124"/>
                <a:gd name="T91" fmla="*/ 50 h 235"/>
                <a:gd name="T92" fmla="*/ 97 w 124"/>
                <a:gd name="T93" fmla="*/ 42 h 235"/>
                <a:gd name="T94" fmla="*/ 89 w 124"/>
                <a:gd name="T95" fmla="*/ 33 h 235"/>
                <a:gd name="T96" fmla="*/ 73 w 124"/>
                <a:gd name="T97" fmla="*/ 20 h 235"/>
                <a:gd name="T98" fmla="*/ 61 w 124"/>
                <a:gd name="T99" fmla="*/ 12 h 235"/>
                <a:gd name="T100" fmla="*/ 52 w 124"/>
                <a:gd name="T101" fmla="*/ 8 h 235"/>
                <a:gd name="T102" fmla="*/ 43 w 124"/>
                <a:gd name="T103" fmla="*/ 5 h 235"/>
                <a:gd name="T104" fmla="*/ 8 w 124"/>
                <a:gd name="T105" fmla="*/ 0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5"/>
                <a:gd name="T161" fmla="*/ 124 w 124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5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22" y="16"/>
                  </a:lnTo>
                  <a:lnTo>
                    <a:pt x="37" y="18"/>
                  </a:lnTo>
                  <a:lnTo>
                    <a:pt x="41" y="21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9" y="29"/>
                  </a:lnTo>
                  <a:lnTo>
                    <a:pt x="63" y="33"/>
                  </a:lnTo>
                  <a:lnTo>
                    <a:pt x="71" y="38"/>
                  </a:lnTo>
                  <a:lnTo>
                    <a:pt x="79" y="46"/>
                  </a:lnTo>
                  <a:lnTo>
                    <a:pt x="83" y="48"/>
                  </a:lnTo>
                  <a:lnTo>
                    <a:pt x="84" y="50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3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100" y="77"/>
                  </a:lnTo>
                  <a:lnTo>
                    <a:pt x="103" y="81"/>
                  </a:lnTo>
                  <a:lnTo>
                    <a:pt x="107" y="101"/>
                  </a:lnTo>
                  <a:lnTo>
                    <a:pt x="107" y="112"/>
                  </a:lnTo>
                  <a:lnTo>
                    <a:pt x="108" y="119"/>
                  </a:lnTo>
                  <a:lnTo>
                    <a:pt x="108" y="116"/>
                  </a:lnTo>
                  <a:lnTo>
                    <a:pt x="107" y="121"/>
                  </a:lnTo>
                  <a:lnTo>
                    <a:pt x="107" y="132"/>
                  </a:lnTo>
                  <a:lnTo>
                    <a:pt x="103" y="152"/>
                  </a:lnTo>
                  <a:lnTo>
                    <a:pt x="100" y="156"/>
                  </a:lnTo>
                  <a:lnTo>
                    <a:pt x="99" y="162"/>
                  </a:lnTo>
                  <a:lnTo>
                    <a:pt x="96" y="164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87" y="176"/>
                  </a:lnTo>
                  <a:lnTo>
                    <a:pt x="84" y="183"/>
                  </a:lnTo>
                  <a:lnTo>
                    <a:pt x="83" y="186"/>
                  </a:lnTo>
                  <a:lnTo>
                    <a:pt x="79" y="187"/>
                  </a:lnTo>
                  <a:lnTo>
                    <a:pt x="71" y="195"/>
                  </a:lnTo>
                  <a:lnTo>
                    <a:pt x="63" y="200"/>
                  </a:lnTo>
                  <a:lnTo>
                    <a:pt x="59" y="204"/>
                  </a:lnTo>
                  <a:lnTo>
                    <a:pt x="56" y="206"/>
                  </a:lnTo>
                  <a:lnTo>
                    <a:pt x="52" y="207"/>
                  </a:lnTo>
                  <a:lnTo>
                    <a:pt x="41" y="213"/>
                  </a:lnTo>
                  <a:lnTo>
                    <a:pt x="37" y="215"/>
                  </a:lnTo>
                  <a:lnTo>
                    <a:pt x="22" y="218"/>
                  </a:lnTo>
                  <a:lnTo>
                    <a:pt x="12" y="218"/>
                  </a:lnTo>
                  <a:lnTo>
                    <a:pt x="6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2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4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7" y="223"/>
                  </a:lnTo>
                  <a:lnTo>
                    <a:pt x="61" y="222"/>
                  </a:lnTo>
                  <a:lnTo>
                    <a:pt x="69" y="218"/>
                  </a:lnTo>
                  <a:lnTo>
                    <a:pt x="73" y="214"/>
                  </a:lnTo>
                  <a:lnTo>
                    <a:pt x="81" y="208"/>
                  </a:lnTo>
                  <a:lnTo>
                    <a:pt x="89" y="200"/>
                  </a:lnTo>
                  <a:lnTo>
                    <a:pt x="93" y="196"/>
                  </a:lnTo>
                  <a:lnTo>
                    <a:pt x="97" y="191"/>
                  </a:lnTo>
                  <a:lnTo>
                    <a:pt x="100" y="187"/>
                  </a:lnTo>
                  <a:lnTo>
                    <a:pt x="104" y="183"/>
                  </a:lnTo>
                  <a:lnTo>
                    <a:pt x="107" y="178"/>
                  </a:lnTo>
                  <a:lnTo>
                    <a:pt x="110" y="172"/>
                  </a:lnTo>
                  <a:lnTo>
                    <a:pt x="112" y="167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4" y="119"/>
                  </a:lnTo>
                  <a:lnTo>
                    <a:pt x="124" y="116"/>
                  </a:lnTo>
                  <a:lnTo>
                    <a:pt x="123" y="109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97" y="42"/>
                  </a:lnTo>
                  <a:lnTo>
                    <a:pt x="93" y="37"/>
                  </a:lnTo>
                  <a:lnTo>
                    <a:pt x="89" y="33"/>
                  </a:lnTo>
                  <a:lnTo>
                    <a:pt x="81" y="25"/>
                  </a:lnTo>
                  <a:lnTo>
                    <a:pt x="73" y="20"/>
                  </a:lnTo>
                  <a:lnTo>
                    <a:pt x="69" y="16"/>
                  </a:lnTo>
                  <a:lnTo>
                    <a:pt x="61" y="12"/>
                  </a:lnTo>
                  <a:lnTo>
                    <a:pt x="57" y="10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67"/>
            <p:cNvSpPr>
              <a:spLocks/>
            </p:cNvSpPr>
            <p:nvPr/>
          </p:nvSpPr>
          <p:spPr bwMode="auto">
            <a:xfrm>
              <a:off x="4514" y="3024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3 h 16"/>
                <a:gd name="T6" fmla="*/ 181 w 181"/>
                <a:gd name="T7" fmla="*/ 10 h 16"/>
                <a:gd name="T8" fmla="*/ 181 w 181"/>
                <a:gd name="T9" fmla="*/ 5 h 16"/>
                <a:gd name="T10" fmla="*/ 178 w 181"/>
                <a:gd name="T11" fmla="*/ 2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2 h 16"/>
                <a:gd name="T18" fmla="*/ 0 w 181"/>
                <a:gd name="T19" fmla="*/ 5 h 16"/>
                <a:gd name="T20" fmla="*/ 0 w 181"/>
                <a:gd name="T21" fmla="*/ 10 h 16"/>
                <a:gd name="T22" fmla="*/ 3 w 181"/>
                <a:gd name="T23" fmla="*/ 13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3"/>
                  </a:lnTo>
                  <a:lnTo>
                    <a:pt x="181" y="10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68"/>
            <p:cNvSpPr>
              <a:spLocks/>
            </p:cNvSpPr>
            <p:nvPr/>
          </p:nvSpPr>
          <p:spPr bwMode="auto">
            <a:xfrm>
              <a:off x="4514" y="3243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3 w 181"/>
                <a:gd name="T23" fmla="*/ 14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469"/>
            <p:cNvSpPr>
              <a:spLocks/>
            </p:cNvSpPr>
            <p:nvPr/>
          </p:nvSpPr>
          <p:spPr bwMode="auto">
            <a:xfrm>
              <a:off x="4514" y="3024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4 w 16"/>
                <a:gd name="T5" fmla="*/ 2 h 235"/>
                <a:gd name="T6" fmla="*/ 11 w 16"/>
                <a:gd name="T7" fmla="*/ 0 h 235"/>
                <a:gd name="T8" fmla="*/ 6 w 16"/>
                <a:gd name="T9" fmla="*/ 0 h 235"/>
                <a:gd name="T10" fmla="*/ 3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3 w 16"/>
                <a:gd name="T17" fmla="*/ 233 h 235"/>
                <a:gd name="T18" fmla="*/ 6 w 16"/>
                <a:gd name="T19" fmla="*/ 235 h 235"/>
                <a:gd name="T20" fmla="*/ 11 w 16"/>
                <a:gd name="T21" fmla="*/ 235 h 235"/>
                <a:gd name="T22" fmla="*/ 14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6" y="235"/>
                  </a:lnTo>
                  <a:lnTo>
                    <a:pt x="11" y="235"/>
                  </a:lnTo>
                  <a:lnTo>
                    <a:pt x="14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Oval 470"/>
            <p:cNvSpPr>
              <a:spLocks noChangeArrowheads="1"/>
            </p:cNvSpPr>
            <p:nvPr/>
          </p:nvSpPr>
          <p:spPr bwMode="auto">
            <a:xfrm>
              <a:off x="4327" y="2701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471"/>
            <p:cNvSpPr>
              <a:spLocks/>
            </p:cNvSpPr>
            <p:nvPr/>
          </p:nvSpPr>
          <p:spPr bwMode="auto">
            <a:xfrm>
              <a:off x="4319" y="2693"/>
              <a:ext cx="65" cy="65"/>
            </a:xfrm>
            <a:custGeom>
              <a:avLst/>
              <a:gdLst>
                <a:gd name="T0" fmla="*/ 1 w 65"/>
                <a:gd name="T1" fmla="*/ 44 h 65"/>
                <a:gd name="T2" fmla="*/ 2 w 65"/>
                <a:gd name="T3" fmla="*/ 48 h 65"/>
                <a:gd name="T4" fmla="*/ 11 w 65"/>
                <a:gd name="T5" fmla="*/ 56 h 65"/>
                <a:gd name="T6" fmla="*/ 13 w 65"/>
                <a:gd name="T7" fmla="*/ 59 h 65"/>
                <a:gd name="T8" fmla="*/ 16 w 65"/>
                <a:gd name="T9" fmla="*/ 61 h 65"/>
                <a:gd name="T10" fmla="*/ 16 w 65"/>
                <a:gd name="T11" fmla="*/ 61 h 65"/>
                <a:gd name="T12" fmla="*/ 29 w 65"/>
                <a:gd name="T13" fmla="*/ 65 h 65"/>
                <a:gd name="T14" fmla="*/ 39 w 65"/>
                <a:gd name="T15" fmla="*/ 63 h 65"/>
                <a:gd name="T16" fmla="*/ 49 w 65"/>
                <a:gd name="T17" fmla="*/ 61 h 65"/>
                <a:gd name="T18" fmla="*/ 49 w 65"/>
                <a:gd name="T19" fmla="*/ 61 h 65"/>
                <a:gd name="T20" fmla="*/ 52 w 65"/>
                <a:gd name="T21" fmla="*/ 59 h 65"/>
                <a:gd name="T22" fmla="*/ 55 w 65"/>
                <a:gd name="T23" fmla="*/ 56 h 65"/>
                <a:gd name="T24" fmla="*/ 63 w 65"/>
                <a:gd name="T25" fmla="*/ 48 h 65"/>
                <a:gd name="T26" fmla="*/ 64 w 65"/>
                <a:gd name="T27" fmla="*/ 44 h 65"/>
                <a:gd name="T28" fmla="*/ 59 w 65"/>
                <a:gd name="T29" fmla="*/ 41 h 65"/>
                <a:gd name="T30" fmla="*/ 65 w 65"/>
                <a:gd name="T31" fmla="*/ 23 h 65"/>
                <a:gd name="T32" fmla="*/ 60 w 65"/>
                <a:gd name="T33" fmla="*/ 16 h 65"/>
                <a:gd name="T34" fmla="*/ 59 w 65"/>
                <a:gd name="T35" fmla="*/ 12 h 65"/>
                <a:gd name="T36" fmla="*/ 56 w 65"/>
                <a:gd name="T37" fmla="*/ 9 h 65"/>
                <a:gd name="T38" fmla="*/ 53 w 65"/>
                <a:gd name="T39" fmla="*/ 7 h 65"/>
                <a:gd name="T40" fmla="*/ 49 w 65"/>
                <a:gd name="T41" fmla="*/ 5 h 65"/>
                <a:gd name="T42" fmla="*/ 43 w 65"/>
                <a:gd name="T43" fmla="*/ 0 h 65"/>
                <a:gd name="T44" fmla="*/ 16 w 65"/>
                <a:gd name="T45" fmla="*/ 4 h 65"/>
                <a:gd name="T46" fmla="*/ 16 w 65"/>
                <a:gd name="T47" fmla="*/ 4 h 65"/>
                <a:gd name="T48" fmla="*/ 13 w 65"/>
                <a:gd name="T49" fmla="*/ 7 h 65"/>
                <a:gd name="T50" fmla="*/ 11 w 65"/>
                <a:gd name="T51" fmla="*/ 9 h 65"/>
                <a:gd name="T52" fmla="*/ 2 w 65"/>
                <a:gd name="T53" fmla="*/ 17 h 65"/>
                <a:gd name="T54" fmla="*/ 1 w 65"/>
                <a:gd name="T55" fmla="*/ 21 h 65"/>
                <a:gd name="T56" fmla="*/ 16 w 65"/>
                <a:gd name="T57" fmla="*/ 33 h 65"/>
                <a:gd name="T58" fmla="*/ 15 w 65"/>
                <a:gd name="T59" fmla="*/ 27 h 65"/>
                <a:gd name="T60" fmla="*/ 20 w 65"/>
                <a:gd name="T61" fmla="*/ 21 h 65"/>
                <a:gd name="T62" fmla="*/ 23 w 65"/>
                <a:gd name="T63" fmla="*/ 19 h 65"/>
                <a:gd name="T64" fmla="*/ 25 w 65"/>
                <a:gd name="T65" fmla="*/ 16 h 65"/>
                <a:gd name="T66" fmla="*/ 23 w 65"/>
                <a:gd name="T67" fmla="*/ 19 h 65"/>
                <a:gd name="T68" fmla="*/ 27 w 65"/>
                <a:gd name="T69" fmla="*/ 17 h 65"/>
                <a:gd name="T70" fmla="*/ 37 w 65"/>
                <a:gd name="T71" fmla="*/ 16 h 65"/>
                <a:gd name="T72" fmla="*/ 39 w 65"/>
                <a:gd name="T73" fmla="*/ 16 h 65"/>
                <a:gd name="T74" fmla="*/ 43 w 65"/>
                <a:gd name="T75" fmla="*/ 17 h 65"/>
                <a:gd name="T76" fmla="*/ 45 w 65"/>
                <a:gd name="T77" fmla="*/ 20 h 65"/>
                <a:gd name="T78" fmla="*/ 48 w 65"/>
                <a:gd name="T79" fmla="*/ 23 h 65"/>
                <a:gd name="T80" fmla="*/ 49 w 65"/>
                <a:gd name="T81" fmla="*/ 27 h 65"/>
                <a:gd name="T82" fmla="*/ 49 w 65"/>
                <a:gd name="T83" fmla="*/ 28 h 65"/>
                <a:gd name="T84" fmla="*/ 59 w 65"/>
                <a:gd name="T85" fmla="*/ 25 h 65"/>
                <a:gd name="T86" fmla="*/ 48 w 65"/>
                <a:gd name="T87" fmla="*/ 39 h 65"/>
                <a:gd name="T88" fmla="*/ 47 w 65"/>
                <a:gd name="T89" fmla="*/ 43 h 65"/>
                <a:gd name="T90" fmla="*/ 49 w 65"/>
                <a:gd name="T91" fmla="*/ 40 h 65"/>
                <a:gd name="T92" fmla="*/ 47 w 65"/>
                <a:gd name="T93" fmla="*/ 43 h 65"/>
                <a:gd name="T94" fmla="*/ 44 w 65"/>
                <a:gd name="T95" fmla="*/ 45 h 65"/>
                <a:gd name="T96" fmla="*/ 39 w 65"/>
                <a:gd name="T97" fmla="*/ 51 h 65"/>
                <a:gd name="T98" fmla="*/ 28 w 65"/>
                <a:gd name="T99" fmla="*/ 52 h 65"/>
                <a:gd name="T100" fmla="*/ 35 w 65"/>
                <a:gd name="T101" fmla="*/ 49 h 65"/>
                <a:gd name="T102" fmla="*/ 27 w 65"/>
                <a:gd name="T103" fmla="*/ 51 h 65"/>
                <a:gd name="T104" fmla="*/ 21 w 65"/>
                <a:gd name="T105" fmla="*/ 45 h 65"/>
                <a:gd name="T106" fmla="*/ 19 w 65"/>
                <a:gd name="T107" fmla="*/ 43 h 65"/>
                <a:gd name="T108" fmla="*/ 16 w 65"/>
                <a:gd name="T109" fmla="*/ 40 h 65"/>
                <a:gd name="T110" fmla="*/ 19 w 65"/>
                <a:gd name="T111" fmla="*/ 43 h 65"/>
                <a:gd name="T112" fmla="*/ 17 w 65"/>
                <a:gd name="T113" fmla="*/ 39 h 65"/>
                <a:gd name="T114" fmla="*/ 0 w 65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5"/>
                <a:gd name="T176" fmla="*/ 65 w 65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72"/>
            <p:cNvSpPr>
              <a:spLocks/>
            </p:cNvSpPr>
            <p:nvPr/>
          </p:nvSpPr>
          <p:spPr bwMode="auto">
            <a:xfrm>
              <a:off x="4453" y="2299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5 w 426"/>
                <a:gd name="T3" fmla="*/ 0 h 565"/>
                <a:gd name="T4" fmla="*/ 2 w 426"/>
                <a:gd name="T5" fmla="*/ 3 h 565"/>
                <a:gd name="T6" fmla="*/ 0 w 426"/>
                <a:gd name="T7" fmla="*/ 5 h 565"/>
                <a:gd name="T8" fmla="*/ 0 w 426"/>
                <a:gd name="T9" fmla="*/ 560 h 565"/>
                <a:gd name="T10" fmla="*/ 2 w 426"/>
                <a:gd name="T11" fmla="*/ 563 h 565"/>
                <a:gd name="T12" fmla="*/ 5 w 426"/>
                <a:gd name="T13" fmla="*/ 565 h 565"/>
                <a:gd name="T14" fmla="*/ 420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5 h 565"/>
                <a:gd name="T22" fmla="*/ 423 w 426"/>
                <a:gd name="T23" fmla="*/ 3 h 565"/>
                <a:gd name="T24" fmla="*/ 420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60"/>
                  </a:lnTo>
                  <a:lnTo>
                    <a:pt x="2" y="563"/>
                  </a:lnTo>
                  <a:lnTo>
                    <a:pt x="5" y="565"/>
                  </a:lnTo>
                  <a:lnTo>
                    <a:pt x="420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5"/>
                  </a:lnTo>
                  <a:lnTo>
                    <a:pt x="423" y="3"/>
                  </a:lnTo>
                  <a:lnTo>
                    <a:pt x="420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Rectangle 473"/>
            <p:cNvSpPr>
              <a:spLocks noChangeArrowheads="1"/>
            </p:cNvSpPr>
            <p:nvPr/>
          </p:nvSpPr>
          <p:spPr bwMode="auto">
            <a:xfrm>
              <a:off x="4572" y="26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26" name="Rectangle 474"/>
            <p:cNvSpPr>
              <a:spLocks noChangeArrowheads="1"/>
            </p:cNvSpPr>
            <p:nvPr/>
          </p:nvSpPr>
          <p:spPr bwMode="auto">
            <a:xfrm>
              <a:off x="4496" y="23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27" name="Rectangle 475"/>
            <p:cNvSpPr>
              <a:spLocks noChangeArrowheads="1"/>
            </p:cNvSpPr>
            <p:nvPr/>
          </p:nvSpPr>
          <p:spPr bwMode="auto">
            <a:xfrm>
              <a:off x="4743" y="23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28" name="Rectangle 476"/>
            <p:cNvSpPr>
              <a:spLocks noChangeArrowheads="1"/>
            </p:cNvSpPr>
            <p:nvPr/>
          </p:nvSpPr>
          <p:spPr bwMode="auto">
            <a:xfrm>
              <a:off x="4743" y="26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229" name="Freeform 477"/>
            <p:cNvSpPr>
              <a:spLocks/>
            </p:cNvSpPr>
            <p:nvPr/>
          </p:nvSpPr>
          <p:spPr bwMode="auto">
            <a:xfrm>
              <a:off x="4453" y="2659"/>
              <a:ext cx="83" cy="75"/>
            </a:xfrm>
            <a:custGeom>
              <a:avLst/>
              <a:gdLst>
                <a:gd name="T0" fmla="*/ 13 w 83"/>
                <a:gd name="T1" fmla="*/ 2 h 75"/>
                <a:gd name="T2" fmla="*/ 12 w 83"/>
                <a:gd name="T3" fmla="*/ 2 h 75"/>
                <a:gd name="T4" fmla="*/ 9 w 83"/>
                <a:gd name="T5" fmla="*/ 0 h 75"/>
                <a:gd name="T6" fmla="*/ 5 w 83"/>
                <a:gd name="T7" fmla="*/ 0 h 75"/>
                <a:gd name="T8" fmla="*/ 4 w 83"/>
                <a:gd name="T9" fmla="*/ 2 h 75"/>
                <a:gd name="T10" fmla="*/ 1 w 83"/>
                <a:gd name="T11" fmla="*/ 3 h 75"/>
                <a:gd name="T12" fmla="*/ 1 w 83"/>
                <a:gd name="T13" fmla="*/ 4 h 75"/>
                <a:gd name="T14" fmla="*/ 0 w 83"/>
                <a:gd name="T15" fmla="*/ 7 h 75"/>
                <a:gd name="T16" fmla="*/ 0 w 83"/>
                <a:gd name="T17" fmla="*/ 11 h 75"/>
                <a:gd name="T18" fmla="*/ 1 w 83"/>
                <a:gd name="T19" fmla="*/ 12 h 75"/>
                <a:gd name="T20" fmla="*/ 2 w 83"/>
                <a:gd name="T21" fmla="*/ 15 h 75"/>
                <a:gd name="T22" fmla="*/ 69 w 83"/>
                <a:gd name="T23" fmla="*/ 74 h 75"/>
                <a:gd name="T24" fmla="*/ 71 w 83"/>
                <a:gd name="T25" fmla="*/ 74 h 75"/>
                <a:gd name="T26" fmla="*/ 73 w 83"/>
                <a:gd name="T27" fmla="*/ 75 h 75"/>
                <a:gd name="T28" fmla="*/ 77 w 83"/>
                <a:gd name="T29" fmla="*/ 75 h 75"/>
                <a:gd name="T30" fmla="*/ 79 w 83"/>
                <a:gd name="T31" fmla="*/ 74 h 75"/>
                <a:gd name="T32" fmla="*/ 81 w 83"/>
                <a:gd name="T33" fmla="*/ 73 h 75"/>
                <a:gd name="T34" fmla="*/ 81 w 83"/>
                <a:gd name="T35" fmla="*/ 71 h 75"/>
                <a:gd name="T36" fmla="*/ 83 w 83"/>
                <a:gd name="T37" fmla="*/ 69 h 75"/>
                <a:gd name="T38" fmla="*/ 83 w 83"/>
                <a:gd name="T39" fmla="*/ 65 h 75"/>
                <a:gd name="T40" fmla="*/ 81 w 83"/>
                <a:gd name="T41" fmla="*/ 63 h 75"/>
                <a:gd name="T42" fmla="*/ 80 w 83"/>
                <a:gd name="T43" fmla="*/ 61 h 75"/>
                <a:gd name="T44" fmla="*/ 13 w 83"/>
                <a:gd name="T45" fmla="*/ 2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3" y="2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3" y="75"/>
                  </a:lnTo>
                  <a:lnTo>
                    <a:pt x="77" y="75"/>
                  </a:lnTo>
                  <a:lnTo>
                    <a:pt x="79" y="74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83" y="69"/>
                  </a:lnTo>
                  <a:lnTo>
                    <a:pt x="83" y="65"/>
                  </a:lnTo>
                  <a:lnTo>
                    <a:pt x="81" y="63"/>
                  </a:lnTo>
                  <a:lnTo>
                    <a:pt x="80" y="6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478"/>
            <p:cNvSpPr>
              <a:spLocks/>
            </p:cNvSpPr>
            <p:nvPr/>
          </p:nvSpPr>
          <p:spPr bwMode="auto">
            <a:xfrm>
              <a:off x="4453" y="2718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1 w 83"/>
                <a:gd name="T3" fmla="*/ 12 h 61"/>
                <a:gd name="T4" fmla="*/ 83 w 83"/>
                <a:gd name="T5" fmla="*/ 10 h 61"/>
                <a:gd name="T6" fmla="*/ 83 w 83"/>
                <a:gd name="T7" fmla="*/ 6 h 61"/>
                <a:gd name="T8" fmla="*/ 80 w 83"/>
                <a:gd name="T9" fmla="*/ 3 h 61"/>
                <a:gd name="T10" fmla="*/ 79 w 83"/>
                <a:gd name="T11" fmla="*/ 2 h 61"/>
                <a:gd name="T12" fmla="*/ 76 w 83"/>
                <a:gd name="T13" fmla="*/ 0 h 61"/>
                <a:gd name="T14" fmla="*/ 72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1 w 83"/>
                <a:gd name="T21" fmla="*/ 48 h 61"/>
                <a:gd name="T22" fmla="*/ 0 w 83"/>
                <a:gd name="T23" fmla="*/ 51 h 61"/>
                <a:gd name="T24" fmla="*/ 0 w 83"/>
                <a:gd name="T25" fmla="*/ 55 h 61"/>
                <a:gd name="T26" fmla="*/ 2 w 83"/>
                <a:gd name="T27" fmla="*/ 58 h 61"/>
                <a:gd name="T28" fmla="*/ 4 w 83"/>
                <a:gd name="T29" fmla="*/ 59 h 61"/>
                <a:gd name="T30" fmla="*/ 6 w 83"/>
                <a:gd name="T31" fmla="*/ 61 h 61"/>
                <a:gd name="T32" fmla="*/ 10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1" y="12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479"/>
            <p:cNvSpPr>
              <a:spLocks/>
            </p:cNvSpPr>
            <p:nvPr/>
          </p:nvSpPr>
          <p:spPr bwMode="auto">
            <a:xfrm>
              <a:off x="3874" y="2951"/>
              <a:ext cx="52" cy="129"/>
            </a:xfrm>
            <a:custGeom>
              <a:avLst/>
              <a:gdLst>
                <a:gd name="T0" fmla="*/ 36 w 52"/>
                <a:gd name="T1" fmla="*/ 123 h 129"/>
                <a:gd name="T2" fmla="*/ 39 w 52"/>
                <a:gd name="T3" fmla="*/ 127 h 129"/>
                <a:gd name="T4" fmla="*/ 43 w 52"/>
                <a:gd name="T5" fmla="*/ 129 h 129"/>
                <a:gd name="T6" fmla="*/ 48 w 52"/>
                <a:gd name="T7" fmla="*/ 127 h 129"/>
                <a:gd name="T8" fmla="*/ 51 w 52"/>
                <a:gd name="T9" fmla="*/ 125 h 129"/>
                <a:gd name="T10" fmla="*/ 52 w 52"/>
                <a:gd name="T11" fmla="*/ 118 h 129"/>
                <a:gd name="T12" fmla="*/ 51 w 52"/>
                <a:gd name="T13" fmla="*/ 107 h 129"/>
                <a:gd name="T14" fmla="*/ 50 w 52"/>
                <a:gd name="T15" fmla="*/ 95 h 129"/>
                <a:gd name="T16" fmla="*/ 48 w 52"/>
                <a:gd name="T17" fmla="*/ 89 h 129"/>
                <a:gd name="T18" fmla="*/ 47 w 52"/>
                <a:gd name="T19" fmla="*/ 81 h 129"/>
                <a:gd name="T20" fmla="*/ 46 w 52"/>
                <a:gd name="T21" fmla="*/ 74 h 129"/>
                <a:gd name="T22" fmla="*/ 42 w 52"/>
                <a:gd name="T23" fmla="*/ 63 h 129"/>
                <a:gd name="T24" fmla="*/ 39 w 52"/>
                <a:gd name="T25" fmla="*/ 51 h 129"/>
                <a:gd name="T26" fmla="*/ 36 w 52"/>
                <a:gd name="T27" fmla="*/ 44 h 129"/>
                <a:gd name="T28" fmla="*/ 34 w 52"/>
                <a:gd name="T29" fmla="*/ 38 h 129"/>
                <a:gd name="T30" fmla="*/ 30 w 52"/>
                <a:gd name="T31" fmla="*/ 30 h 129"/>
                <a:gd name="T32" fmla="*/ 27 w 52"/>
                <a:gd name="T33" fmla="*/ 24 h 129"/>
                <a:gd name="T34" fmla="*/ 22 w 52"/>
                <a:gd name="T35" fmla="*/ 15 h 129"/>
                <a:gd name="T36" fmla="*/ 16 w 52"/>
                <a:gd name="T37" fmla="*/ 6 h 129"/>
                <a:gd name="T38" fmla="*/ 12 w 52"/>
                <a:gd name="T39" fmla="*/ 2 h 129"/>
                <a:gd name="T40" fmla="*/ 6 w 52"/>
                <a:gd name="T41" fmla="*/ 0 h 129"/>
                <a:gd name="T42" fmla="*/ 1 w 52"/>
                <a:gd name="T43" fmla="*/ 4 h 129"/>
                <a:gd name="T44" fmla="*/ 0 w 52"/>
                <a:gd name="T45" fmla="*/ 11 h 129"/>
                <a:gd name="T46" fmla="*/ 3 w 52"/>
                <a:gd name="T47" fmla="*/ 16 h 129"/>
                <a:gd name="T48" fmla="*/ 6 w 52"/>
                <a:gd name="T49" fmla="*/ 20 h 129"/>
                <a:gd name="T50" fmla="*/ 11 w 52"/>
                <a:gd name="T51" fmla="*/ 28 h 129"/>
                <a:gd name="T52" fmla="*/ 14 w 52"/>
                <a:gd name="T53" fmla="*/ 35 h 129"/>
                <a:gd name="T54" fmla="*/ 16 w 52"/>
                <a:gd name="T55" fmla="*/ 40 h 129"/>
                <a:gd name="T56" fmla="*/ 19 w 52"/>
                <a:gd name="T57" fmla="*/ 47 h 129"/>
                <a:gd name="T58" fmla="*/ 22 w 52"/>
                <a:gd name="T59" fmla="*/ 54 h 129"/>
                <a:gd name="T60" fmla="*/ 24 w 52"/>
                <a:gd name="T61" fmla="*/ 61 h 129"/>
                <a:gd name="T62" fmla="*/ 26 w 52"/>
                <a:gd name="T63" fmla="*/ 66 h 129"/>
                <a:gd name="T64" fmla="*/ 30 w 52"/>
                <a:gd name="T65" fmla="*/ 77 h 129"/>
                <a:gd name="T66" fmla="*/ 31 w 52"/>
                <a:gd name="T67" fmla="*/ 83 h 129"/>
                <a:gd name="T68" fmla="*/ 32 w 52"/>
                <a:gd name="T69" fmla="*/ 91 h 129"/>
                <a:gd name="T70" fmla="*/ 34 w 52"/>
                <a:gd name="T71" fmla="*/ 98 h 129"/>
                <a:gd name="T72" fmla="*/ 35 w 52"/>
                <a:gd name="T73" fmla="*/ 110 h 129"/>
                <a:gd name="T74" fmla="*/ 36 w 52"/>
                <a:gd name="T75" fmla="*/ 123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36" y="121"/>
                  </a:moveTo>
                  <a:lnTo>
                    <a:pt x="36" y="123"/>
                  </a:lnTo>
                  <a:lnTo>
                    <a:pt x="38" y="125"/>
                  </a:lnTo>
                  <a:lnTo>
                    <a:pt x="39" y="127"/>
                  </a:lnTo>
                  <a:lnTo>
                    <a:pt x="40" y="127"/>
                  </a:lnTo>
                  <a:lnTo>
                    <a:pt x="43" y="129"/>
                  </a:lnTo>
                  <a:lnTo>
                    <a:pt x="47" y="129"/>
                  </a:lnTo>
                  <a:lnTo>
                    <a:pt x="48" y="127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1" y="115"/>
                  </a:lnTo>
                  <a:lnTo>
                    <a:pt x="51" y="107"/>
                  </a:lnTo>
                  <a:lnTo>
                    <a:pt x="50" y="103"/>
                  </a:lnTo>
                  <a:lnTo>
                    <a:pt x="50" y="95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7" y="85"/>
                  </a:lnTo>
                  <a:lnTo>
                    <a:pt x="47" y="81"/>
                  </a:lnTo>
                  <a:lnTo>
                    <a:pt x="46" y="77"/>
                  </a:lnTo>
                  <a:lnTo>
                    <a:pt x="46" y="74"/>
                  </a:lnTo>
                  <a:lnTo>
                    <a:pt x="43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39" y="51"/>
                  </a:lnTo>
                  <a:lnTo>
                    <a:pt x="38" y="48"/>
                  </a:lnTo>
                  <a:lnTo>
                    <a:pt x="36" y="44"/>
                  </a:lnTo>
                  <a:lnTo>
                    <a:pt x="35" y="42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30" y="30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19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8" y="43"/>
                  </a:lnTo>
                  <a:lnTo>
                    <a:pt x="19" y="47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3" y="57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7" y="70"/>
                  </a:lnTo>
                  <a:lnTo>
                    <a:pt x="30" y="77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1" y="87"/>
                  </a:lnTo>
                  <a:lnTo>
                    <a:pt x="32" y="91"/>
                  </a:lnTo>
                  <a:lnTo>
                    <a:pt x="32" y="94"/>
                  </a:lnTo>
                  <a:lnTo>
                    <a:pt x="34" y="98"/>
                  </a:lnTo>
                  <a:lnTo>
                    <a:pt x="34" y="106"/>
                  </a:lnTo>
                  <a:lnTo>
                    <a:pt x="35" y="110"/>
                  </a:lnTo>
                  <a:lnTo>
                    <a:pt x="35" y="118"/>
                  </a:lnTo>
                  <a:lnTo>
                    <a:pt x="36" y="123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480"/>
            <p:cNvSpPr>
              <a:spLocks/>
            </p:cNvSpPr>
            <p:nvPr/>
          </p:nvSpPr>
          <p:spPr bwMode="auto">
            <a:xfrm>
              <a:off x="3878" y="2953"/>
              <a:ext cx="280" cy="123"/>
            </a:xfrm>
            <a:custGeom>
              <a:avLst/>
              <a:gdLst>
                <a:gd name="T0" fmla="*/ 267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9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9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32 w 280"/>
                <a:gd name="T21" fmla="*/ 68 h 123"/>
                <a:gd name="T22" fmla="*/ 224 w 280"/>
                <a:gd name="T23" fmla="*/ 64 h 123"/>
                <a:gd name="T24" fmla="*/ 217 w 280"/>
                <a:gd name="T25" fmla="*/ 59 h 123"/>
                <a:gd name="T26" fmla="*/ 209 w 280"/>
                <a:gd name="T27" fmla="*/ 55 h 123"/>
                <a:gd name="T28" fmla="*/ 202 w 280"/>
                <a:gd name="T29" fmla="*/ 49 h 123"/>
                <a:gd name="T30" fmla="*/ 178 w 280"/>
                <a:gd name="T31" fmla="*/ 37 h 123"/>
                <a:gd name="T32" fmla="*/ 168 w 280"/>
                <a:gd name="T33" fmla="*/ 32 h 123"/>
                <a:gd name="T34" fmla="*/ 160 w 280"/>
                <a:gd name="T35" fmla="*/ 29 h 123"/>
                <a:gd name="T36" fmla="*/ 152 w 280"/>
                <a:gd name="T37" fmla="*/ 25 h 123"/>
                <a:gd name="T38" fmla="*/ 142 w 280"/>
                <a:gd name="T39" fmla="*/ 22 h 123"/>
                <a:gd name="T40" fmla="*/ 134 w 280"/>
                <a:gd name="T41" fmla="*/ 20 h 123"/>
                <a:gd name="T42" fmla="*/ 95 w 280"/>
                <a:gd name="T43" fmla="*/ 9 h 123"/>
                <a:gd name="T44" fmla="*/ 77 w 280"/>
                <a:gd name="T45" fmla="*/ 6 h 123"/>
                <a:gd name="T46" fmla="*/ 67 w 280"/>
                <a:gd name="T47" fmla="*/ 4 h 123"/>
                <a:gd name="T48" fmla="*/ 56 w 280"/>
                <a:gd name="T49" fmla="*/ 2 h 123"/>
                <a:gd name="T50" fmla="*/ 47 w 280"/>
                <a:gd name="T51" fmla="*/ 2 h 123"/>
                <a:gd name="T52" fmla="*/ 39 w 280"/>
                <a:gd name="T53" fmla="*/ 1 h 123"/>
                <a:gd name="T54" fmla="*/ 27 w 280"/>
                <a:gd name="T55" fmla="*/ 0 h 123"/>
                <a:gd name="T56" fmla="*/ 7 w 280"/>
                <a:gd name="T57" fmla="*/ 0 h 123"/>
                <a:gd name="T58" fmla="*/ 4 w 280"/>
                <a:gd name="T59" fmla="*/ 1 h 123"/>
                <a:gd name="T60" fmla="*/ 2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2 w 280"/>
                <a:gd name="T67" fmla="*/ 12 h 123"/>
                <a:gd name="T68" fmla="*/ 4 w 280"/>
                <a:gd name="T69" fmla="*/ 14 h 123"/>
                <a:gd name="T70" fmla="*/ 6 w 280"/>
                <a:gd name="T71" fmla="*/ 16 h 123"/>
                <a:gd name="T72" fmla="*/ 8 w 280"/>
                <a:gd name="T73" fmla="*/ 16 h 123"/>
                <a:gd name="T74" fmla="*/ 27 w 280"/>
                <a:gd name="T75" fmla="*/ 16 h 123"/>
                <a:gd name="T76" fmla="*/ 36 w 280"/>
                <a:gd name="T77" fmla="*/ 17 h 123"/>
                <a:gd name="T78" fmla="*/ 47 w 280"/>
                <a:gd name="T79" fmla="*/ 18 h 123"/>
                <a:gd name="T80" fmla="*/ 56 w 280"/>
                <a:gd name="T81" fmla="*/ 18 h 123"/>
                <a:gd name="T82" fmla="*/ 64 w 280"/>
                <a:gd name="T83" fmla="*/ 20 h 123"/>
                <a:gd name="T84" fmla="*/ 74 w 280"/>
                <a:gd name="T85" fmla="*/ 22 h 123"/>
                <a:gd name="T86" fmla="*/ 93 w 280"/>
                <a:gd name="T87" fmla="*/ 25 h 123"/>
                <a:gd name="T88" fmla="*/ 129 w 280"/>
                <a:gd name="T89" fmla="*/ 36 h 123"/>
                <a:gd name="T90" fmla="*/ 137 w 280"/>
                <a:gd name="T91" fmla="*/ 38 h 123"/>
                <a:gd name="T92" fmla="*/ 146 w 280"/>
                <a:gd name="T93" fmla="*/ 41 h 123"/>
                <a:gd name="T94" fmla="*/ 154 w 280"/>
                <a:gd name="T95" fmla="*/ 45 h 123"/>
                <a:gd name="T96" fmla="*/ 162 w 280"/>
                <a:gd name="T97" fmla="*/ 48 h 123"/>
                <a:gd name="T98" fmla="*/ 170 w 280"/>
                <a:gd name="T99" fmla="*/ 51 h 123"/>
                <a:gd name="T100" fmla="*/ 194 w 280"/>
                <a:gd name="T101" fmla="*/ 63 h 123"/>
                <a:gd name="T102" fmla="*/ 201 w 280"/>
                <a:gd name="T103" fmla="*/ 68 h 123"/>
                <a:gd name="T104" fmla="*/ 209 w 280"/>
                <a:gd name="T105" fmla="*/ 72 h 123"/>
                <a:gd name="T106" fmla="*/ 216 w 280"/>
                <a:gd name="T107" fmla="*/ 77 h 123"/>
                <a:gd name="T108" fmla="*/ 224 w 280"/>
                <a:gd name="T109" fmla="*/ 81 h 123"/>
                <a:gd name="T110" fmla="*/ 243 w 280"/>
                <a:gd name="T111" fmla="*/ 96 h 123"/>
                <a:gd name="T112" fmla="*/ 267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7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9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9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32" y="68"/>
                  </a:lnTo>
                  <a:lnTo>
                    <a:pt x="224" y="64"/>
                  </a:lnTo>
                  <a:lnTo>
                    <a:pt x="217" y="59"/>
                  </a:lnTo>
                  <a:lnTo>
                    <a:pt x="209" y="55"/>
                  </a:lnTo>
                  <a:lnTo>
                    <a:pt x="202" y="49"/>
                  </a:lnTo>
                  <a:lnTo>
                    <a:pt x="178" y="37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2" y="22"/>
                  </a:lnTo>
                  <a:lnTo>
                    <a:pt x="134" y="20"/>
                  </a:lnTo>
                  <a:lnTo>
                    <a:pt x="95" y="9"/>
                  </a:lnTo>
                  <a:lnTo>
                    <a:pt x="77" y="6"/>
                  </a:lnTo>
                  <a:lnTo>
                    <a:pt x="67" y="4"/>
                  </a:lnTo>
                  <a:lnTo>
                    <a:pt x="56" y="2"/>
                  </a:lnTo>
                  <a:lnTo>
                    <a:pt x="47" y="2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27" y="16"/>
                  </a:lnTo>
                  <a:lnTo>
                    <a:pt x="36" y="17"/>
                  </a:lnTo>
                  <a:lnTo>
                    <a:pt x="47" y="18"/>
                  </a:lnTo>
                  <a:lnTo>
                    <a:pt x="56" y="18"/>
                  </a:lnTo>
                  <a:lnTo>
                    <a:pt x="64" y="20"/>
                  </a:lnTo>
                  <a:lnTo>
                    <a:pt x="74" y="22"/>
                  </a:lnTo>
                  <a:lnTo>
                    <a:pt x="93" y="25"/>
                  </a:lnTo>
                  <a:lnTo>
                    <a:pt x="129" y="36"/>
                  </a:lnTo>
                  <a:lnTo>
                    <a:pt x="137" y="38"/>
                  </a:lnTo>
                  <a:lnTo>
                    <a:pt x="146" y="41"/>
                  </a:lnTo>
                  <a:lnTo>
                    <a:pt x="154" y="45"/>
                  </a:lnTo>
                  <a:lnTo>
                    <a:pt x="162" y="48"/>
                  </a:lnTo>
                  <a:lnTo>
                    <a:pt x="170" y="51"/>
                  </a:lnTo>
                  <a:lnTo>
                    <a:pt x="194" y="63"/>
                  </a:lnTo>
                  <a:lnTo>
                    <a:pt x="201" y="68"/>
                  </a:lnTo>
                  <a:lnTo>
                    <a:pt x="209" y="72"/>
                  </a:lnTo>
                  <a:lnTo>
                    <a:pt x="216" y="77"/>
                  </a:lnTo>
                  <a:lnTo>
                    <a:pt x="224" y="81"/>
                  </a:lnTo>
                  <a:lnTo>
                    <a:pt x="243" y="96"/>
                  </a:lnTo>
                  <a:lnTo>
                    <a:pt x="26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481"/>
            <p:cNvSpPr>
              <a:spLocks/>
            </p:cNvSpPr>
            <p:nvPr/>
          </p:nvSpPr>
          <p:spPr bwMode="auto">
            <a:xfrm>
              <a:off x="3880" y="306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0 w 52"/>
                <a:gd name="T3" fmla="*/ 3 h 129"/>
                <a:gd name="T4" fmla="*/ 46 w 52"/>
                <a:gd name="T5" fmla="*/ 0 h 129"/>
                <a:gd name="T6" fmla="*/ 40 w 52"/>
                <a:gd name="T7" fmla="*/ 1 h 129"/>
                <a:gd name="T8" fmla="*/ 37 w 52"/>
                <a:gd name="T9" fmla="*/ 4 h 129"/>
                <a:gd name="T10" fmla="*/ 36 w 52"/>
                <a:gd name="T11" fmla="*/ 8 h 129"/>
                <a:gd name="T12" fmla="*/ 34 w 52"/>
                <a:gd name="T13" fmla="*/ 9 h 129"/>
                <a:gd name="T14" fmla="*/ 33 w 52"/>
                <a:gd name="T15" fmla="*/ 22 h 129"/>
                <a:gd name="T16" fmla="*/ 32 w 52"/>
                <a:gd name="T17" fmla="*/ 32 h 129"/>
                <a:gd name="T18" fmla="*/ 30 w 52"/>
                <a:gd name="T19" fmla="*/ 39 h 129"/>
                <a:gd name="T20" fmla="*/ 29 w 52"/>
                <a:gd name="T21" fmla="*/ 47 h 129"/>
                <a:gd name="T22" fmla="*/ 26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0 w 52"/>
                <a:gd name="T33" fmla="*/ 95 h 129"/>
                <a:gd name="T34" fmla="*/ 6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4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7 h 129"/>
                <a:gd name="T56" fmla="*/ 33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2 w 52"/>
                <a:gd name="T63" fmla="*/ 60 h 129"/>
                <a:gd name="T64" fmla="*/ 44 w 52"/>
                <a:gd name="T65" fmla="*/ 55 h 129"/>
                <a:gd name="T66" fmla="*/ 45 w 52"/>
                <a:gd name="T67" fmla="*/ 46 h 129"/>
                <a:gd name="T68" fmla="*/ 48 w 52"/>
                <a:gd name="T69" fmla="*/ 39 h 129"/>
                <a:gd name="T70" fmla="*/ 49 w 52"/>
                <a:gd name="T71" fmla="*/ 31 h 129"/>
                <a:gd name="T72" fmla="*/ 50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7" y="4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6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8" y="78"/>
                  </a:lnTo>
                  <a:lnTo>
                    <a:pt x="17" y="80"/>
                  </a:lnTo>
                  <a:lnTo>
                    <a:pt x="14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5"/>
                  </a:lnTo>
                  <a:lnTo>
                    <a:pt x="6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4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4" y="106"/>
                  </a:lnTo>
                  <a:lnTo>
                    <a:pt x="26" y="102"/>
                  </a:lnTo>
                  <a:lnTo>
                    <a:pt x="29" y="97"/>
                  </a:lnTo>
                  <a:lnTo>
                    <a:pt x="30" y="94"/>
                  </a:lnTo>
                  <a:lnTo>
                    <a:pt x="33" y="86"/>
                  </a:lnTo>
                  <a:lnTo>
                    <a:pt x="34" y="83"/>
                  </a:lnTo>
                  <a:lnTo>
                    <a:pt x="36" y="79"/>
                  </a:lnTo>
                  <a:lnTo>
                    <a:pt x="37" y="76"/>
                  </a:lnTo>
                  <a:lnTo>
                    <a:pt x="40" y="68"/>
                  </a:lnTo>
                  <a:lnTo>
                    <a:pt x="41" y="66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5"/>
                  </a:lnTo>
                  <a:lnTo>
                    <a:pt x="45" y="50"/>
                  </a:lnTo>
                  <a:lnTo>
                    <a:pt x="45" y="46"/>
                  </a:lnTo>
                  <a:lnTo>
                    <a:pt x="46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50" y="20"/>
                  </a:lnTo>
                  <a:lnTo>
                    <a:pt x="50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482"/>
            <p:cNvSpPr>
              <a:spLocks/>
            </p:cNvSpPr>
            <p:nvPr/>
          </p:nvSpPr>
          <p:spPr bwMode="auto">
            <a:xfrm>
              <a:off x="3885" y="3073"/>
              <a:ext cx="278" cy="122"/>
            </a:xfrm>
            <a:custGeom>
              <a:avLst/>
              <a:gdLst>
                <a:gd name="T0" fmla="*/ 277 w 278"/>
                <a:gd name="T1" fmla="*/ 12 h 122"/>
                <a:gd name="T2" fmla="*/ 278 w 278"/>
                <a:gd name="T3" fmla="*/ 5 h 122"/>
                <a:gd name="T4" fmla="*/ 274 w 278"/>
                <a:gd name="T5" fmla="*/ 1 h 122"/>
                <a:gd name="T6" fmla="*/ 268 w 278"/>
                <a:gd name="T7" fmla="*/ 0 h 122"/>
                <a:gd name="T8" fmla="*/ 265 w 278"/>
                <a:gd name="T9" fmla="*/ 1 h 122"/>
                <a:gd name="T10" fmla="*/ 241 w 278"/>
                <a:gd name="T11" fmla="*/ 26 h 122"/>
                <a:gd name="T12" fmla="*/ 215 w 278"/>
                <a:gd name="T13" fmla="*/ 44 h 122"/>
                <a:gd name="T14" fmla="*/ 201 w 278"/>
                <a:gd name="T15" fmla="*/ 54 h 122"/>
                <a:gd name="T16" fmla="*/ 185 w 278"/>
                <a:gd name="T17" fmla="*/ 63 h 122"/>
                <a:gd name="T18" fmla="*/ 154 w 278"/>
                <a:gd name="T19" fmla="*/ 76 h 122"/>
                <a:gd name="T20" fmla="*/ 136 w 278"/>
                <a:gd name="T21" fmla="*/ 82 h 122"/>
                <a:gd name="T22" fmla="*/ 120 w 278"/>
                <a:gd name="T23" fmla="*/ 89 h 122"/>
                <a:gd name="T24" fmla="*/ 102 w 278"/>
                <a:gd name="T25" fmla="*/ 93 h 122"/>
                <a:gd name="T26" fmla="*/ 84 w 278"/>
                <a:gd name="T27" fmla="*/ 97 h 122"/>
                <a:gd name="T28" fmla="*/ 65 w 278"/>
                <a:gd name="T29" fmla="*/ 101 h 122"/>
                <a:gd name="T30" fmla="*/ 47 w 278"/>
                <a:gd name="T31" fmla="*/ 103 h 122"/>
                <a:gd name="T32" fmla="*/ 27 w 278"/>
                <a:gd name="T33" fmla="*/ 105 h 122"/>
                <a:gd name="T34" fmla="*/ 7 w 278"/>
                <a:gd name="T35" fmla="*/ 106 h 122"/>
                <a:gd name="T36" fmla="*/ 5 w 278"/>
                <a:gd name="T37" fmla="*/ 106 h 122"/>
                <a:gd name="T38" fmla="*/ 1 w 278"/>
                <a:gd name="T39" fmla="*/ 110 h 122"/>
                <a:gd name="T40" fmla="*/ 0 w 278"/>
                <a:gd name="T41" fmla="*/ 117 h 122"/>
                <a:gd name="T42" fmla="*/ 4 w 278"/>
                <a:gd name="T43" fmla="*/ 121 h 122"/>
                <a:gd name="T44" fmla="*/ 8 w 278"/>
                <a:gd name="T45" fmla="*/ 122 h 122"/>
                <a:gd name="T46" fmla="*/ 17 w 278"/>
                <a:gd name="T47" fmla="*/ 121 h 122"/>
                <a:gd name="T48" fmla="*/ 37 w 278"/>
                <a:gd name="T49" fmla="*/ 119 h 122"/>
                <a:gd name="T50" fmla="*/ 57 w 278"/>
                <a:gd name="T51" fmla="*/ 118 h 122"/>
                <a:gd name="T52" fmla="*/ 78 w 278"/>
                <a:gd name="T53" fmla="*/ 115 h 122"/>
                <a:gd name="T54" fmla="*/ 96 w 278"/>
                <a:gd name="T55" fmla="*/ 111 h 122"/>
                <a:gd name="T56" fmla="*/ 114 w 278"/>
                <a:gd name="T57" fmla="*/ 106 h 122"/>
                <a:gd name="T58" fmla="*/ 134 w 278"/>
                <a:gd name="T59" fmla="*/ 102 h 122"/>
                <a:gd name="T60" fmla="*/ 151 w 278"/>
                <a:gd name="T61" fmla="*/ 95 h 122"/>
                <a:gd name="T62" fmla="*/ 183 w 278"/>
                <a:gd name="T63" fmla="*/ 80 h 122"/>
                <a:gd name="T64" fmla="*/ 201 w 278"/>
                <a:gd name="T65" fmla="*/ 71 h 122"/>
                <a:gd name="T66" fmla="*/ 215 w 278"/>
                <a:gd name="T67" fmla="*/ 63 h 122"/>
                <a:gd name="T68" fmla="*/ 230 w 278"/>
                <a:gd name="T69" fmla="*/ 54 h 122"/>
                <a:gd name="T70" fmla="*/ 269 w 278"/>
                <a:gd name="T71" fmla="*/ 19 h 122"/>
                <a:gd name="T72" fmla="*/ 276 w 278"/>
                <a:gd name="T73" fmla="*/ 14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8"/>
                <a:gd name="T112" fmla="*/ 0 h 122"/>
                <a:gd name="T113" fmla="*/ 278 w 278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8" h="122">
                  <a:moveTo>
                    <a:pt x="276" y="14"/>
                  </a:moveTo>
                  <a:lnTo>
                    <a:pt x="277" y="12"/>
                  </a:lnTo>
                  <a:lnTo>
                    <a:pt x="278" y="10"/>
                  </a:lnTo>
                  <a:lnTo>
                    <a:pt x="278" y="5"/>
                  </a:lnTo>
                  <a:lnTo>
                    <a:pt x="276" y="3"/>
                  </a:lnTo>
                  <a:lnTo>
                    <a:pt x="274" y="1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5" y="3"/>
                  </a:lnTo>
                  <a:lnTo>
                    <a:pt x="265" y="1"/>
                  </a:lnTo>
                  <a:lnTo>
                    <a:pt x="258" y="8"/>
                  </a:lnTo>
                  <a:lnTo>
                    <a:pt x="241" y="26"/>
                  </a:lnTo>
                  <a:lnTo>
                    <a:pt x="222" y="40"/>
                  </a:lnTo>
                  <a:lnTo>
                    <a:pt x="215" y="44"/>
                  </a:lnTo>
                  <a:lnTo>
                    <a:pt x="207" y="50"/>
                  </a:lnTo>
                  <a:lnTo>
                    <a:pt x="201" y="54"/>
                  </a:lnTo>
                  <a:lnTo>
                    <a:pt x="193" y="58"/>
                  </a:lnTo>
                  <a:lnTo>
                    <a:pt x="185" y="63"/>
                  </a:lnTo>
                  <a:lnTo>
                    <a:pt x="178" y="6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6" y="82"/>
                  </a:lnTo>
                  <a:lnTo>
                    <a:pt x="128" y="86"/>
                  </a:lnTo>
                  <a:lnTo>
                    <a:pt x="120" y="89"/>
                  </a:lnTo>
                  <a:lnTo>
                    <a:pt x="111" y="90"/>
                  </a:lnTo>
                  <a:lnTo>
                    <a:pt x="102" y="93"/>
                  </a:lnTo>
                  <a:lnTo>
                    <a:pt x="94" y="95"/>
                  </a:lnTo>
                  <a:lnTo>
                    <a:pt x="84" y="97"/>
                  </a:lnTo>
                  <a:lnTo>
                    <a:pt x="75" y="99"/>
                  </a:lnTo>
                  <a:lnTo>
                    <a:pt x="65" y="101"/>
                  </a:lnTo>
                  <a:lnTo>
                    <a:pt x="55" y="102"/>
                  </a:lnTo>
                  <a:lnTo>
                    <a:pt x="47" y="103"/>
                  </a:lnTo>
                  <a:lnTo>
                    <a:pt x="37" y="103"/>
                  </a:lnTo>
                  <a:lnTo>
                    <a:pt x="27" y="105"/>
                  </a:lnTo>
                  <a:lnTo>
                    <a:pt x="17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1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9" y="122"/>
                  </a:lnTo>
                  <a:lnTo>
                    <a:pt x="17" y="121"/>
                  </a:lnTo>
                  <a:lnTo>
                    <a:pt x="27" y="121"/>
                  </a:lnTo>
                  <a:lnTo>
                    <a:pt x="37" y="119"/>
                  </a:lnTo>
                  <a:lnTo>
                    <a:pt x="47" y="119"/>
                  </a:lnTo>
                  <a:lnTo>
                    <a:pt x="57" y="118"/>
                  </a:lnTo>
                  <a:lnTo>
                    <a:pt x="68" y="117"/>
                  </a:lnTo>
                  <a:lnTo>
                    <a:pt x="78" y="115"/>
                  </a:lnTo>
                  <a:lnTo>
                    <a:pt x="87" y="113"/>
                  </a:lnTo>
                  <a:lnTo>
                    <a:pt x="96" y="111"/>
                  </a:lnTo>
                  <a:lnTo>
                    <a:pt x="107" y="109"/>
                  </a:lnTo>
                  <a:lnTo>
                    <a:pt x="114" y="106"/>
                  </a:lnTo>
                  <a:lnTo>
                    <a:pt x="123" y="105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1" y="95"/>
                  </a:lnTo>
                  <a:lnTo>
                    <a:pt x="159" y="93"/>
                  </a:lnTo>
                  <a:lnTo>
                    <a:pt x="183" y="80"/>
                  </a:lnTo>
                  <a:lnTo>
                    <a:pt x="193" y="76"/>
                  </a:lnTo>
                  <a:lnTo>
                    <a:pt x="201" y="71"/>
                  </a:lnTo>
                  <a:lnTo>
                    <a:pt x="209" y="67"/>
                  </a:lnTo>
                  <a:lnTo>
                    <a:pt x="215" y="63"/>
                  </a:lnTo>
                  <a:lnTo>
                    <a:pt x="224" y="58"/>
                  </a:lnTo>
                  <a:lnTo>
                    <a:pt x="230" y="54"/>
                  </a:lnTo>
                  <a:lnTo>
                    <a:pt x="252" y="36"/>
                  </a:lnTo>
                  <a:lnTo>
                    <a:pt x="269" y="19"/>
                  </a:lnTo>
                  <a:lnTo>
                    <a:pt x="276" y="15"/>
                  </a:lnTo>
                  <a:lnTo>
                    <a:pt x="27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Freeform 483"/>
            <p:cNvSpPr>
              <a:spLocks/>
            </p:cNvSpPr>
            <p:nvPr/>
          </p:nvSpPr>
          <p:spPr bwMode="auto">
            <a:xfrm>
              <a:off x="3976" y="2299"/>
              <a:ext cx="124" cy="236"/>
            </a:xfrm>
            <a:custGeom>
              <a:avLst/>
              <a:gdLst>
                <a:gd name="T0" fmla="*/ 5 w 124"/>
                <a:gd name="T1" fmla="*/ 0 h 236"/>
                <a:gd name="T2" fmla="*/ 0 w 124"/>
                <a:gd name="T3" fmla="*/ 5 h 236"/>
                <a:gd name="T4" fmla="*/ 3 w 124"/>
                <a:gd name="T5" fmla="*/ 14 h 236"/>
                <a:gd name="T6" fmla="*/ 23 w 124"/>
                <a:gd name="T7" fmla="*/ 16 h 236"/>
                <a:gd name="T8" fmla="*/ 41 w 124"/>
                <a:gd name="T9" fmla="*/ 22 h 236"/>
                <a:gd name="T10" fmla="*/ 56 w 124"/>
                <a:gd name="T11" fmla="*/ 28 h 236"/>
                <a:gd name="T12" fmla="*/ 63 w 124"/>
                <a:gd name="T13" fmla="*/ 34 h 236"/>
                <a:gd name="T14" fmla="*/ 79 w 124"/>
                <a:gd name="T15" fmla="*/ 47 h 236"/>
                <a:gd name="T16" fmla="*/ 84 w 124"/>
                <a:gd name="T17" fmla="*/ 51 h 236"/>
                <a:gd name="T18" fmla="*/ 91 w 124"/>
                <a:gd name="T19" fmla="*/ 62 h 236"/>
                <a:gd name="T20" fmla="*/ 96 w 124"/>
                <a:gd name="T21" fmla="*/ 70 h 236"/>
                <a:gd name="T22" fmla="*/ 100 w 124"/>
                <a:gd name="T23" fmla="*/ 78 h 236"/>
                <a:gd name="T24" fmla="*/ 107 w 124"/>
                <a:gd name="T25" fmla="*/ 102 h 236"/>
                <a:gd name="T26" fmla="*/ 108 w 124"/>
                <a:gd name="T27" fmla="*/ 119 h 236"/>
                <a:gd name="T28" fmla="*/ 107 w 124"/>
                <a:gd name="T29" fmla="*/ 122 h 236"/>
                <a:gd name="T30" fmla="*/ 103 w 124"/>
                <a:gd name="T31" fmla="*/ 153 h 236"/>
                <a:gd name="T32" fmla="*/ 99 w 124"/>
                <a:gd name="T33" fmla="*/ 162 h 236"/>
                <a:gd name="T34" fmla="*/ 94 w 124"/>
                <a:gd name="T35" fmla="*/ 170 h 236"/>
                <a:gd name="T36" fmla="*/ 87 w 124"/>
                <a:gd name="T37" fmla="*/ 177 h 236"/>
                <a:gd name="T38" fmla="*/ 83 w 124"/>
                <a:gd name="T39" fmla="*/ 186 h 236"/>
                <a:gd name="T40" fmla="*/ 71 w 124"/>
                <a:gd name="T41" fmla="*/ 196 h 236"/>
                <a:gd name="T42" fmla="*/ 59 w 124"/>
                <a:gd name="T43" fmla="*/ 205 h 236"/>
                <a:gd name="T44" fmla="*/ 52 w 124"/>
                <a:gd name="T45" fmla="*/ 208 h 236"/>
                <a:gd name="T46" fmla="*/ 37 w 124"/>
                <a:gd name="T47" fmla="*/ 216 h 236"/>
                <a:gd name="T48" fmla="*/ 12 w 124"/>
                <a:gd name="T49" fmla="*/ 218 h 236"/>
                <a:gd name="T50" fmla="*/ 8 w 124"/>
                <a:gd name="T51" fmla="*/ 220 h 236"/>
                <a:gd name="T52" fmla="*/ 3 w 124"/>
                <a:gd name="T53" fmla="*/ 222 h 236"/>
                <a:gd name="T54" fmla="*/ 0 w 124"/>
                <a:gd name="T55" fmla="*/ 230 h 236"/>
                <a:gd name="T56" fmla="*/ 5 w 124"/>
                <a:gd name="T57" fmla="*/ 236 h 236"/>
                <a:gd name="T58" fmla="*/ 9 w 124"/>
                <a:gd name="T59" fmla="*/ 236 h 236"/>
                <a:gd name="T60" fmla="*/ 25 w 124"/>
                <a:gd name="T61" fmla="*/ 234 h 236"/>
                <a:gd name="T62" fmla="*/ 47 w 124"/>
                <a:gd name="T63" fmla="*/ 226 h 236"/>
                <a:gd name="T64" fmla="*/ 58 w 124"/>
                <a:gd name="T65" fmla="*/ 224 h 236"/>
                <a:gd name="T66" fmla="*/ 70 w 124"/>
                <a:gd name="T67" fmla="*/ 218 h 236"/>
                <a:gd name="T68" fmla="*/ 82 w 124"/>
                <a:gd name="T69" fmla="*/ 209 h 236"/>
                <a:gd name="T70" fmla="*/ 94 w 124"/>
                <a:gd name="T71" fmla="*/ 197 h 236"/>
                <a:gd name="T72" fmla="*/ 100 w 124"/>
                <a:gd name="T73" fmla="*/ 188 h 236"/>
                <a:gd name="T74" fmla="*/ 107 w 124"/>
                <a:gd name="T75" fmla="*/ 178 h 236"/>
                <a:gd name="T76" fmla="*/ 112 w 124"/>
                <a:gd name="T77" fmla="*/ 168 h 236"/>
                <a:gd name="T78" fmla="*/ 116 w 124"/>
                <a:gd name="T79" fmla="*/ 158 h 236"/>
                <a:gd name="T80" fmla="*/ 123 w 124"/>
                <a:gd name="T81" fmla="*/ 125 h 236"/>
                <a:gd name="T82" fmla="*/ 124 w 124"/>
                <a:gd name="T83" fmla="*/ 117 h 236"/>
                <a:gd name="T84" fmla="*/ 123 w 124"/>
                <a:gd name="T85" fmla="*/ 99 h 236"/>
                <a:gd name="T86" fmla="*/ 114 w 124"/>
                <a:gd name="T87" fmla="*/ 72 h 236"/>
                <a:gd name="T88" fmla="*/ 110 w 124"/>
                <a:gd name="T89" fmla="*/ 62 h 236"/>
                <a:gd name="T90" fmla="*/ 104 w 124"/>
                <a:gd name="T91" fmla="*/ 51 h 236"/>
                <a:gd name="T92" fmla="*/ 98 w 124"/>
                <a:gd name="T93" fmla="*/ 43 h 236"/>
                <a:gd name="T94" fmla="*/ 90 w 124"/>
                <a:gd name="T95" fmla="*/ 34 h 236"/>
                <a:gd name="T96" fmla="*/ 74 w 124"/>
                <a:gd name="T97" fmla="*/ 20 h 236"/>
                <a:gd name="T98" fmla="*/ 62 w 124"/>
                <a:gd name="T99" fmla="*/ 12 h 236"/>
                <a:gd name="T100" fmla="*/ 52 w 124"/>
                <a:gd name="T101" fmla="*/ 8 h 236"/>
                <a:gd name="T102" fmla="*/ 43 w 124"/>
                <a:gd name="T103" fmla="*/ 5 h 236"/>
                <a:gd name="T104" fmla="*/ 8 w 124"/>
                <a:gd name="T105" fmla="*/ 0 h 2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6"/>
                <a:gd name="T161" fmla="*/ 124 w 124"/>
                <a:gd name="T162" fmla="*/ 236 h 2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3" y="16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27"/>
                  </a:lnTo>
                  <a:lnTo>
                    <a:pt x="56" y="28"/>
                  </a:lnTo>
                  <a:lnTo>
                    <a:pt x="59" y="30"/>
                  </a:lnTo>
                  <a:lnTo>
                    <a:pt x="63" y="34"/>
                  </a:lnTo>
                  <a:lnTo>
                    <a:pt x="71" y="39"/>
                  </a:lnTo>
                  <a:lnTo>
                    <a:pt x="79" y="47"/>
                  </a:lnTo>
                  <a:lnTo>
                    <a:pt x="83" y="48"/>
                  </a:lnTo>
                  <a:lnTo>
                    <a:pt x="84" y="51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2"/>
                  </a:lnTo>
                  <a:lnTo>
                    <a:pt x="100" y="78"/>
                  </a:lnTo>
                  <a:lnTo>
                    <a:pt x="103" y="82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8" y="119"/>
                  </a:lnTo>
                  <a:lnTo>
                    <a:pt x="108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53"/>
                  </a:lnTo>
                  <a:lnTo>
                    <a:pt x="100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4" y="184"/>
                  </a:lnTo>
                  <a:lnTo>
                    <a:pt x="83" y="186"/>
                  </a:lnTo>
                  <a:lnTo>
                    <a:pt x="79" y="188"/>
                  </a:lnTo>
                  <a:lnTo>
                    <a:pt x="71" y="196"/>
                  </a:lnTo>
                  <a:lnTo>
                    <a:pt x="63" y="201"/>
                  </a:lnTo>
                  <a:lnTo>
                    <a:pt x="59" y="205"/>
                  </a:lnTo>
                  <a:lnTo>
                    <a:pt x="56" y="206"/>
                  </a:lnTo>
                  <a:lnTo>
                    <a:pt x="52" y="208"/>
                  </a:lnTo>
                  <a:lnTo>
                    <a:pt x="41" y="213"/>
                  </a:lnTo>
                  <a:lnTo>
                    <a:pt x="37" y="216"/>
                  </a:lnTo>
                  <a:lnTo>
                    <a:pt x="23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5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8" y="224"/>
                  </a:lnTo>
                  <a:lnTo>
                    <a:pt x="62" y="222"/>
                  </a:lnTo>
                  <a:lnTo>
                    <a:pt x="70" y="218"/>
                  </a:lnTo>
                  <a:lnTo>
                    <a:pt x="74" y="214"/>
                  </a:lnTo>
                  <a:lnTo>
                    <a:pt x="82" y="209"/>
                  </a:lnTo>
                  <a:lnTo>
                    <a:pt x="90" y="201"/>
                  </a:lnTo>
                  <a:lnTo>
                    <a:pt x="94" y="197"/>
                  </a:lnTo>
                  <a:lnTo>
                    <a:pt x="98" y="192"/>
                  </a:lnTo>
                  <a:lnTo>
                    <a:pt x="100" y="188"/>
                  </a:lnTo>
                  <a:lnTo>
                    <a:pt x="104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2" y="168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4" y="119"/>
                  </a:lnTo>
                  <a:lnTo>
                    <a:pt x="124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4" y="51"/>
                  </a:lnTo>
                  <a:lnTo>
                    <a:pt x="100" y="47"/>
                  </a:lnTo>
                  <a:lnTo>
                    <a:pt x="98" y="43"/>
                  </a:lnTo>
                  <a:lnTo>
                    <a:pt x="94" y="38"/>
                  </a:lnTo>
                  <a:lnTo>
                    <a:pt x="90" y="34"/>
                  </a:lnTo>
                  <a:lnTo>
                    <a:pt x="82" y="26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484"/>
            <p:cNvSpPr>
              <a:spLocks/>
            </p:cNvSpPr>
            <p:nvPr/>
          </p:nvSpPr>
          <p:spPr bwMode="auto">
            <a:xfrm>
              <a:off x="3825" y="2299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4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4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485"/>
            <p:cNvSpPr>
              <a:spLocks/>
            </p:cNvSpPr>
            <p:nvPr/>
          </p:nvSpPr>
          <p:spPr bwMode="auto">
            <a:xfrm>
              <a:off x="3825" y="2520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3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3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486"/>
            <p:cNvSpPr>
              <a:spLocks/>
            </p:cNvSpPr>
            <p:nvPr/>
          </p:nvSpPr>
          <p:spPr bwMode="auto">
            <a:xfrm>
              <a:off x="3825" y="2299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5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5 h 237"/>
                <a:gd name="T14" fmla="*/ 0 w 16"/>
                <a:gd name="T15" fmla="*/ 232 h 237"/>
                <a:gd name="T16" fmla="*/ 2 w 16"/>
                <a:gd name="T17" fmla="*/ 234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4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232"/>
                  </a:lnTo>
                  <a:lnTo>
                    <a:pt x="2" y="234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4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487"/>
            <p:cNvSpPr>
              <a:spLocks/>
            </p:cNvSpPr>
            <p:nvPr/>
          </p:nvSpPr>
          <p:spPr bwMode="auto">
            <a:xfrm>
              <a:off x="3700" y="1070"/>
              <a:ext cx="125" cy="235"/>
            </a:xfrm>
            <a:custGeom>
              <a:avLst/>
              <a:gdLst>
                <a:gd name="T0" fmla="*/ 7 w 125"/>
                <a:gd name="T1" fmla="*/ 0 h 235"/>
                <a:gd name="T2" fmla="*/ 1 w 125"/>
                <a:gd name="T3" fmla="*/ 4 h 235"/>
                <a:gd name="T4" fmla="*/ 0 w 125"/>
                <a:gd name="T5" fmla="*/ 9 h 235"/>
                <a:gd name="T6" fmla="*/ 4 w 125"/>
                <a:gd name="T7" fmla="*/ 15 h 235"/>
                <a:gd name="T8" fmla="*/ 17 w 125"/>
                <a:gd name="T9" fmla="*/ 16 h 235"/>
                <a:gd name="T10" fmla="*/ 28 w 125"/>
                <a:gd name="T11" fmla="*/ 17 h 235"/>
                <a:gd name="T12" fmla="*/ 38 w 125"/>
                <a:gd name="T13" fmla="*/ 21 h 235"/>
                <a:gd name="T14" fmla="*/ 47 w 125"/>
                <a:gd name="T15" fmla="*/ 24 h 235"/>
                <a:gd name="T16" fmla="*/ 55 w 125"/>
                <a:gd name="T17" fmla="*/ 28 h 235"/>
                <a:gd name="T18" fmla="*/ 67 w 125"/>
                <a:gd name="T19" fmla="*/ 36 h 235"/>
                <a:gd name="T20" fmla="*/ 75 w 125"/>
                <a:gd name="T21" fmla="*/ 43 h 235"/>
                <a:gd name="T22" fmla="*/ 87 w 125"/>
                <a:gd name="T23" fmla="*/ 57 h 235"/>
                <a:gd name="T24" fmla="*/ 94 w 125"/>
                <a:gd name="T25" fmla="*/ 64 h 235"/>
                <a:gd name="T26" fmla="*/ 99 w 125"/>
                <a:gd name="T27" fmla="*/ 72 h 235"/>
                <a:gd name="T28" fmla="*/ 102 w 125"/>
                <a:gd name="T29" fmla="*/ 83 h 235"/>
                <a:gd name="T30" fmla="*/ 107 w 125"/>
                <a:gd name="T31" fmla="*/ 102 h 235"/>
                <a:gd name="T32" fmla="*/ 109 w 125"/>
                <a:gd name="T33" fmla="*/ 119 h 235"/>
                <a:gd name="T34" fmla="*/ 107 w 125"/>
                <a:gd name="T35" fmla="*/ 122 h 235"/>
                <a:gd name="T36" fmla="*/ 103 w 125"/>
                <a:gd name="T37" fmla="*/ 147 h 235"/>
                <a:gd name="T38" fmla="*/ 99 w 125"/>
                <a:gd name="T39" fmla="*/ 156 h 235"/>
                <a:gd name="T40" fmla="*/ 96 w 125"/>
                <a:gd name="T41" fmla="*/ 165 h 235"/>
                <a:gd name="T42" fmla="*/ 91 w 125"/>
                <a:gd name="T43" fmla="*/ 173 h 235"/>
                <a:gd name="T44" fmla="*/ 82 w 125"/>
                <a:gd name="T45" fmla="*/ 185 h 235"/>
                <a:gd name="T46" fmla="*/ 71 w 125"/>
                <a:gd name="T47" fmla="*/ 194 h 235"/>
                <a:gd name="T48" fmla="*/ 60 w 125"/>
                <a:gd name="T49" fmla="*/ 203 h 235"/>
                <a:gd name="T50" fmla="*/ 51 w 125"/>
                <a:gd name="T51" fmla="*/ 209 h 235"/>
                <a:gd name="T52" fmla="*/ 42 w 125"/>
                <a:gd name="T53" fmla="*/ 211 h 235"/>
                <a:gd name="T54" fmla="*/ 32 w 125"/>
                <a:gd name="T55" fmla="*/ 215 h 235"/>
                <a:gd name="T56" fmla="*/ 23 w 125"/>
                <a:gd name="T57" fmla="*/ 217 h 235"/>
                <a:gd name="T58" fmla="*/ 12 w 125"/>
                <a:gd name="T59" fmla="*/ 218 h 235"/>
                <a:gd name="T60" fmla="*/ 8 w 125"/>
                <a:gd name="T61" fmla="*/ 219 h 235"/>
                <a:gd name="T62" fmla="*/ 3 w 125"/>
                <a:gd name="T63" fmla="*/ 222 h 235"/>
                <a:gd name="T64" fmla="*/ 0 w 125"/>
                <a:gd name="T65" fmla="*/ 226 h 235"/>
                <a:gd name="T66" fmla="*/ 3 w 125"/>
                <a:gd name="T67" fmla="*/ 233 h 235"/>
                <a:gd name="T68" fmla="*/ 7 w 125"/>
                <a:gd name="T69" fmla="*/ 235 h 235"/>
                <a:gd name="T70" fmla="*/ 9 w 125"/>
                <a:gd name="T71" fmla="*/ 235 h 235"/>
                <a:gd name="T72" fmla="*/ 20 w 125"/>
                <a:gd name="T73" fmla="*/ 234 h 235"/>
                <a:gd name="T74" fmla="*/ 31 w 125"/>
                <a:gd name="T75" fmla="*/ 233 h 235"/>
                <a:gd name="T76" fmla="*/ 43 w 125"/>
                <a:gd name="T77" fmla="*/ 229 h 235"/>
                <a:gd name="T78" fmla="*/ 52 w 125"/>
                <a:gd name="T79" fmla="*/ 226 h 235"/>
                <a:gd name="T80" fmla="*/ 63 w 125"/>
                <a:gd name="T81" fmla="*/ 219 h 235"/>
                <a:gd name="T82" fmla="*/ 78 w 125"/>
                <a:gd name="T83" fmla="*/ 211 h 235"/>
                <a:gd name="T84" fmla="*/ 86 w 125"/>
                <a:gd name="T85" fmla="*/ 205 h 235"/>
                <a:gd name="T86" fmla="*/ 100 w 125"/>
                <a:gd name="T87" fmla="*/ 187 h 235"/>
                <a:gd name="T88" fmla="*/ 107 w 125"/>
                <a:gd name="T89" fmla="*/ 178 h 235"/>
                <a:gd name="T90" fmla="*/ 113 w 125"/>
                <a:gd name="T91" fmla="*/ 167 h 235"/>
                <a:gd name="T92" fmla="*/ 118 w 125"/>
                <a:gd name="T93" fmla="*/ 156 h 235"/>
                <a:gd name="T94" fmla="*/ 123 w 125"/>
                <a:gd name="T95" fmla="*/ 135 h 235"/>
                <a:gd name="T96" fmla="*/ 125 w 125"/>
                <a:gd name="T97" fmla="*/ 119 h 235"/>
                <a:gd name="T98" fmla="*/ 123 w 125"/>
                <a:gd name="T99" fmla="*/ 110 h 235"/>
                <a:gd name="T100" fmla="*/ 119 w 125"/>
                <a:gd name="T101" fmla="*/ 81 h 235"/>
                <a:gd name="T102" fmla="*/ 115 w 125"/>
                <a:gd name="T103" fmla="*/ 72 h 235"/>
                <a:gd name="T104" fmla="*/ 110 w 125"/>
                <a:gd name="T105" fmla="*/ 61 h 235"/>
                <a:gd name="T106" fmla="*/ 105 w 125"/>
                <a:gd name="T107" fmla="*/ 51 h 235"/>
                <a:gd name="T108" fmla="*/ 95 w 125"/>
                <a:gd name="T109" fmla="*/ 39 h 235"/>
                <a:gd name="T110" fmla="*/ 82 w 125"/>
                <a:gd name="T111" fmla="*/ 27 h 235"/>
                <a:gd name="T112" fmla="*/ 68 w 125"/>
                <a:gd name="T113" fmla="*/ 17 h 235"/>
                <a:gd name="T114" fmla="*/ 59 w 125"/>
                <a:gd name="T115" fmla="*/ 12 h 235"/>
                <a:gd name="T116" fmla="*/ 47 w 125"/>
                <a:gd name="T117" fmla="*/ 7 h 235"/>
                <a:gd name="T118" fmla="*/ 38 w 125"/>
                <a:gd name="T119" fmla="*/ 2 h 235"/>
                <a:gd name="T120" fmla="*/ 25 w 125"/>
                <a:gd name="T121" fmla="*/ 1 h 235"/>
                <a:gd name="T122" fmla="*/ 8 w 125"/>
                <a:gd name="T123" fmla="*/ 0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5"/>
                <a:gd name="T188" fmla="*/ 125 w 125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5">
                  <a:moveTo>
                    <a:pt x="8" y="0"/>
                  </a:move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9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5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49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4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99" y="77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2"/>
                  </a:lnTo>
                  <a:lnTo>
                    <a:pt x="109" y="119"/>
                  </a:lnTo>
                  <a:lnTo>
                    <a:pt x="109" y="116"/>
                  </a:lnTo>
                  <a:lnTo>
                    <a:pt x="107" y="122"/>
                  </a:lnTo>
                  <a:lnTo>
                    <a:pt x="107" y="132"/>
                  </a:lnTo>
                  <a:lnTo>
                    <a:pt x="103" y="147"/>
                  </a:lnTo>
                  <a:lnTo>
                    <a:pt x="102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1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3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1"/>
                  </a:lnTo>
                  <a:lnTo>
                    <a:pt x="38" y="213"/>
                  </a:lnTo>
                  <a:lnTo>
                    <a:pt x="32" y="215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3" y="222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4" y="234"/>
                  </a:lnTo>
                  <a:lnTo>
                    <a:pt x="7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5" y="234"/>
                  </a:lnTo>
                  <a:lnTo>
                    <a:pt x="20" y="234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1"/>
                  </a:lnTo>
                  <a:lnTo>
                    <a:pt x="43" y="229"/>
                  </a:lnTo>
                  <a:lnTo>
                    <a:pt x="47" y="227"/>
                  </a:lnTo>
                  <a:lnTo>
                    <a:pt x="52" y="226"/>
                  </a:lnTo>
                  <a:lnTo>
                    <a:pt x="59" y="222"/>
                  </a:lnTo>
                  <a:lnTo>
                    <a:pt x="63" y="219"/>
                  </a:lnTo>
                  <a:lnTo>
                    <a:pt x="68" y="217"/>
                  </a:lnTo>
                  <a:lnTo>
                    <a:pt x="78" y="211"/>
                  </a:lnTo>
                  <a:lnTo>
                    <a:pt x="82" y="207"/>
                  </a:lnTo>
                  <a:lnTo>
                    <a:pt x="86" y="205"/>
                  </a:lnTo>
                  <a:lnTo>
                    <a:pt x="95" y="195"/>
                  </a:lnTo>
                  <a:lnTo>
                    <a:pt x="100" y="187"/>
                  </a:lnTo>
                  <a:lnTo>
                    <a:pt x="105" y="183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7"/>
                  </a:lnTo>
                  <a:lnTo>
                    <a:pt x="115" y="162"/>
                  </a:lnTo>
                  <a:lnTo>
                    <a:pt x="118" y="156"/>
                  </a:lnTo>
                  <a:lnTo>
                    <a:pt x="119" y="152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5" y="119"/>
                  </a:lnTo>
                  <a:lnTo>
                    <a:pt x="125" y="116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1"/>
                  </a:lnTo>
                  <a:lnTo>
                    <a:pt x="118" y="77"/>
                  </a:lnTo>
                  <a:lnTo>
                    <a:pt x="115" y="72"/>
                  </a:lnTo>
                  <a:lnTo>
                    <a:pt x="113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29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1" y="1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Freeform 488"/>
            <p:cNvSpPr>
              <a:spLocks/>
            </p:cNvSpPr>
            <p:nvPr/>
          </p:nvSpPr>
          <p:spPr bwMode="auto">
            <a:xfrm>
              <a:off x="3549" y="1070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3 h 16"/>
                <a:gd name="T6" fmla="*/ 181 w 181"/>
                <a:gd name="T7" fmla="*/ 11 h 16"/>
                <a:gd name="T8" fmla="*/ 181 w 181"/>
                <a:gd name="T9" fmla="*/ 5 h 16"/>
                <a:gd name="T10" fmla="*/ 178 w 181"/>
                <a:gd name="T11" fmla="*/ 2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2 h 16"/>
                <a:gd name="T18" fmla="*/ 0 w 181"/>
                <a:gd name="T19" fmla="*/ 5 h 16"/>
                <a:gd name="T20" fmla="*/ 0 w 181"/>
                <a:gd name="T21" fmla="*/ 11 h 16"/>
                <a:gd name="T22" fmla="*/ 2 w 181"/>
                <a:gd name="T23" fmla="*/ 13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1" y="11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Freeform 489"/>
            <p:cNvSpPr>
              <a:spLocks/>
            </p:cNvSpPr>
            <p:nvPr/>
          </p:nvSpPr>
          <p:spPr bwMode="auto">
            <a:xfrm>
              <a:off x="3549" y="1289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Freeform 490"/>
            <p:cNvSpPr>
              <a:spLocks/>
            </p:cNvSpPr>
            <p:nvPr/>
          </p:nvSpPr>
          <p:spPr bwMode="auto">
            <a:xfrm>
              <a:off x="3549" y="1070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3 w 16"/>
                <a:gd name="T5" fmla="*/ 2 h 235"/>
                <a:gd name="T6" fmla="*/ 10 w 16"/>
                <a:gd name="T7" fmla="*/ 0 h 235"/>
                <a:gd name="T8" fmla="*/ 5 w 16"/>
                <a:gd name="T9" fmla="*/ 0 h 235"/>
                <a:gd name="T10" fmla="*/ 2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2 w 16"/>
                <a:gd name="T17" fmla="*/ 233 h 235"/>
                <a:gd name="T18" fmla="*/ 5 w 16"/>
                <a:gd name="T19" fmla="*/ 235 h 235"/>
                <a:gd name="T20" fmla="*/ 10 w 16"/>
                <a:gd name="T21" fmla="*/ 235 h 235"/>
                <a:gd name="T22" fmla="*/ 13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10" y="235"/>
                  </a:lnTo>
                  <a:lnTo>
                    <a:pt x="13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Freeform 491"/>
            <p:cNvSpPr>
              <a:spLocks/>
            </p:cNvSpPr>
            <p:nvPr/>
          </p:nvSpPr>
          <p:spPr bwMode="auto">
            <a:xfrm>
              <a:off x="3700" y="1395"/>
              <a:ext cx="125" cy="236"/>
            </a:xfrm>
            <a:custGeom>
              <a:avLst/>
              <a:gdLst>
                <a:gd name="T0" fmla="*/ 7 w 125"/>
                <a:gd name="T1" fmla="*/ 0 h 236"/>
                <a:gd name="T2" fmla="*/ 1 w 125"/>
                <a:gd name="T3" fmla="*/ 4 h 236"/>
                <a:gd name="T4" fmla="*/ 0 w 125"/>
                <a:gd name="T5" fmla="*/ 10 h 236"/>
                <a:gd name="T6" fmla="*/ 4 w 125"/>
                <a:gd name="T7" fmla="*/ 15 h 236"/>
                <a:gd name="T8" fmla="*/ 17 w 125"/>
                <a:gd name="T9" fmla="*/ 16 h 236"/>
                <a:gd name="T10" fmla="*/ 28 w 125"/>
                <a:gd name="T11" fmla="*/ 18 h 236"/>
                <a:gd name="T12" fmla="*/ 38 w 125"/>
                <a:gd name="T13" fmla="*/ 22 h 236"/>
                <a:gd name="T14" fmla="*/ 47 w 125"/>
                <a:gd name="T15" fmla="*/ 24 h 236"/>
                <a:gd name="T16" fmla="*/ 55 w 125"/>
                <a:gd name="T17" fmla="*/ 28 h 236"/>
                <a:gd name="T18" fmla="*/ 67 w 125"/>
                <a:gd name="T19" fmla="*/ 36 h 236"/>
                <a:gd name="T20" fmla="*/ 75 w 125"/>
                <a:gd name="T21" fmla="*/ 43 h 236"/>
                <a:gd name="T22" fmla="*/ 87 w 125"/>
                <a:gd name="T23" fmla="*/ 58 h 236"/>
                <a:gd name="T24" fmla="*/ 94 w 125"/>
                <a:gd name="T25" fmla="*/ 64 h 236"/>
                <a:gd name="T26" fmla="*/ 99 w 125"/>
                <a:gd name="T27" fmla="*/ 73 h 236"/>
                <a:gd name="T28" fmla="*/ 102 w 125"/>
                <a:gd name="T29" fmla="*/ 83 h 236"/>
                <a:gd name="T30" fmla="*/ 107 w 125"/>
                <a:gd name="T31" fmla="*/ 102 h 236"/>
                <a:gd name="T32" fmla="*/ 109 w 125"/>
                <a:gd name="T33" fmla="*/ 119 h 236"/>
                <a:gd name="T34" fmla="*/ 107 w 125"/>
                <a:gd name="T35" fmla="*/ 122 h 236"/>
                <a:gd name="T36" fmla="*/ 103 w 125"/>
                <a:gd name="T37" fmla="*/ 148 h 236"/>
                <a:gd name="T38" fmla="*/ 99 w 125"/>
                <a:gd name="T39" fmla="*/ 157 h 236"/>
                <a:gd name="T40" fmla="*/ 96 w 125"/>
                <a:gd name="T41" fmla="*/ 165 h 236"/>
                <a:gd name="T42" fmla="*/ 91 w 125"/>
                <a:gd name="T43" fmla="*/ 173 h 236"/>
                <a:gd name="T44" fmla="*/ 82 w 125"/>
                <a:gd name="T45" fmla="*/ 185 h 236"/>
                <a:gd name="T46" fmla="*/ 71 w 125"/>
                <a:gd name="T47" fmla="*/ 194 h 236"/>
                <a:gd name="T48" fmla="*/ 60 w 125"/>
                <a:gd name="T49" fmla="*/ 204 h 236"/>
                <a:gd name="T50" fmla="*/ 51 w 125"/>
                <a:gd name="T51" fmla="*/ 209 h 236"/>
                <a:gd name="T52" fmla="*/ 42 w 125"/>
                <a:gd name="T53" fmla="*/ 212 h 236"/>
                <a:gd name="T54" fmla="*/ 32 w 125"/>
                <a:gd name="T55" fmla="*/ 216 h 236"/>
                <a:gd name="T56" fmla="*/ 23 w 125"/>
                <a:gd name="T57" fmla="*/ 217 h 236"/>
                <a:gd name="T58" fmla="*/ 12 w 125"/>
                <a:gd name="T59" fmla="*/ 218 h 236"/>
                <a:gd name="T60" fmla="*/ 8 w 125"/>
                <a:gd name="T61" fmla="*/ 220 h 236"/>
                <a:gd name="T62" fmla="*/ 3 w 125"/>
                <a:gd name="T63" fmla="*/ 223 h 236"/>
                <a:gd name="T64" fmla="*/ 0 w 125"/>
                <a:gd name="T65" fmla="*/ 227 h 236"/>
                <a:gd name="T66" fmla="*/ 3 w 125"/>
                <a:gd name="T67" fmla="*/ 233 h 236"/>
                <a:gd name="T68" fmla="*/ 7 w 125"/>
                <a:gd name="T69" fmla="*/ 236 h 236"/>
                <a:gd name="T70" fmla="*/ 9 w 125"/>
                <a:gd name="T71" fmla="*/ 236 h 236"/>
                <a:gd name="T72" fmla="*/ 20 w 125"/>
                <a:gd name="T73" fmla="*/ 235 h 236"/>
                <a:gd name="T74" fmla="*/ 31 w 125"/>
                <a:gd name="T75" fmla="*/ 233 h 236"/>
                <a:gd name="T76" fmla="*/ 43 w 125"/>
                <a:gd name="T77" fmla="*/ 229 h 236"/>
                <a:gd name="T78" fmla="*/ 52 w 125"/>
                <a:gd name="T79" fmla="*/ 227 h 236"/>
                <a:gd name="T80" fmla="*/ 63 w 125"/>
                <a:gd name="T81" fmla="*/ 220 h 236"/>
                <a:gd name="T82" fmla="*/ 78 w 125"/>
                <a:gd name="T83" fmla="*/ 212 h 236"/>
                <a:gd name="T84" fmla="*/ 86 w 125"/>
                <a:gd name="T85" fmla="*/ 205 h 236"/>
                <a:gd name="T86" fmla="*/ 100 w 125"/>
                <a:gd name="T87" fmla="*/ 188 h 236"/>
                <a:gd name="T88" fmla="*/ 107 w 125"/>
                <a:gd name="T89" fmla="*/ 178 h 236"/>
                <a:gd name="T90" fmla="*/ 113 w 125"/>
                <a:gd name="T91" fmla="*/ 168 h 236"/>
                <a:gd name="T92" fmla="*/ 118 w 125"/>
                <a:gd name="T93" fmla="*/ 157 h 236"/>
                <a:gd name="T94" fmla="*/ 123 w 125"/>
                <a:gd name="T95" fmla="*/ 135 h 236"/>
                <a:gd name="T96" fmla="*/ 125 w 125"/>
                <a:gd name="T97" fmla="*/ 119 h 236"/>
                <a:gd name="T98" fmla="*/ 123 w 125"/>
                <a:gd name="T99" fmla="*/ 110 h 236"/>
                <a:gd name="T100" fmla="*/ 119 w 125"/>
                <a:gd name="T101" fmla="*/ 82 h 236"/>
                <a:gd name="T102" fmla="*/ 115 w 125"/>
                <a:gd name="T103" fmla="*/ 73 h 236"/>
                <a:gd name="T104" fmla="*/ 110 w 125"/>
                <a:gd name="T105" fmla="*/ 62 h 236"/>
                <a:gd name="T106" fmla="*/ 105 w 125"/>
                <a:gd name="T107" fmla="*/ 51 h 236"/>
                <a:gd name="T108" fmla="*/ 95 w 125"/>
                <a:gd name="T109" fmla="*/ 39 h 236"/>
                <a:gd name="T110" fmla="*/ 82 w 125"/>
                <a:gd name="T111" fmla="*/ 27 h 236"/>
                <a:gd name="T112" fmla="*/ 68 w 125"/>
                <a:gd name="T113" fmla="*/ 18 h 236"/>
                <a:gd name="T114" fmla="*/ 59 w 125"/>
                <a:gd name="T115" fmla="*/ 12 h 236"/>
                <a:gd name="T116" fmla="*/ 47 w 125"/>
                <a:gd name="T117" fmla="*/ 7 h 236"/>
                <a:gd name="T118" fmla="*/ 38 w 125"/>
                <a:gd name="T119" fmla="*/ 3 h 236"/>
                <a:gd name="T120" fmla="*/ 25 w 125"/>
                <a:gd name="T121" fmla="*/ 2 h 236"/>
                <a:gd name="T122" fmla="*/ 8 w 125"/>
                <a:gd name="T123" fmla="*/ 0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6"/>
                <a:gd name="T188" fmla="*/ 125 w 125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6">
                  <a:moveTo>
                    <a:pt x="8" y="0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8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6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50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3"/>
                  </a:lnTo>
                  <a:lnTo>
                    <a:pt x="99" y="78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9" y="119"/>
                  </a:lnTo>
                  <a:lnTo>
                    <a:pt x="109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48"/>
                  </a:lnTo>
                  <a:lnTo>
                    <a:pt x="102" y="152"/>
                  </a:lnTo>
                  <a:lnTo>
                    <a:pt x="99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2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4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2"/>
                  </a:lnTo>
                  <a:lnTo>
                    <a:pt x="38" y="213"/>
                  </a:lnTo>
                  <a:lnTo>
                    <a:pt x="32" y="216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3"/>
                  </a:lnTo>
                  <a:lnTo>
                    <a:pt x="1" y="224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3" y="233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5"/>
                  </a:lnTo>
                  <a:lnTo>
                    <a:pt x="20" y="235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2"/>
                  </a:lnTo>
                  <a:lnTo>
                    <a:pt x="43" y="229"/>
                  </a:lnTo>
                  <a:lnTo>
                    <a:pt x="47" y="228"/>
                  </a:lnTo>
                  <a:lnTo>
                    <a:pt x="52" y="227"/>
                  </a:lnTo>
                  <a:lnTo>
                    <a:pt x="59" y="223"/>
                  </a:lnTo>
                  <a:lnTo>
                    <a:pt x="63" y="220"/>
                  </a:lnTo>
                  <a:lnTo>
                    <a:pt x="68" y="217"/>
                  </a:lnTo>
                  <a:lnTo>
                    <a:pt x="78" y="212"/>
                  </a:lnTo>
                  <a:lnTo>
                    <a:pt x="82" y="208"/>
                  </a:lnTo>
                  <a:lnTo>
                    <a:pt x="86" y="205"/>
                  </a:lnTo>
                  <a:lnTo>
                    <a:pt x="95" y="196"/>
                  </a:lnTo>
                  <a:lnTo>
                    <a:pt x="100" y="188"/>
                  </a:lnTo>
                  <a:lnTo>
                    <a:pt x="105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8"/>
                  </a:lnTo>
                  <a:lnTo>
                    <a:pt x="115" y="162"/>
                  </a:lnTo>
                  <a:lnTo>
                    <a:pt x="118" y="157"/>
                  </a:lnTo>
                  <a:lnTo>
                    <a:pt x="119" y="153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5" y="119"/>
                  </a:lnTo>
                  <a:lnTo>
                    <a:pt x="125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2"/>
                  </a:lnTo>
                  <a:lnTo>
                    <a:pt x="118" y="78"/>
                  </a:lnTo>
                  <a:lnTo>
                    <a:pt x="115" y="73"/>
                  </a:lnTo>
                  <a:lnTo>
                    <a:pt x="113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30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8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Freeform 492"/>
            <p:cNvSpPr>
              <a:spLocks/>
            </p:cNvSpPr>
            <p:nvPr/>
          </p:nvSpPr>
          <p:spPr bwMode="auto">
            <a:xfrm>
              <a:off x="3549" y="1395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493"/>
            <p:cNvSpPr>
              <a:spLocks/>
            </p:cNvSpPr>
            <p:nvPr/>
          </p:nvSpPr>
          <p:spPr bwMode="auto">
            <a:xfrm>
              <a:off x="3549" y="1616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Freeform 494"/>
            <p:cNvSpPr>
              <a:spLocks/>
            </p:cNvSpPr>
            <p:nvPr/>
          </p:nvSpPr>
          <p:spPr bwMode="auto">
            <a:xfrm>
              <a:off x="3549" y="1395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6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6 h 237"/>
                <a:gd name="T14" fmla="*/ 0 w 16"/>
                <a:gd name="T15" fmla="*/ 232 h 237"/>
                <a:gd name="T16" fmla="*/ 2 w 16"/>
                <a:gd name="T17" fmla="*/ 235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5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232"/>
                  </a:lnTo>
                  <a:lnTo>
                    <a:pt x="2" y="235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5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Freeform 495"/>
            <p:cNvSpPr>
              <a:spLocks/>
            </p:cNvSpPr>
            <p:nvPr/>
          </p:nvSpPr>
          <p:spPr bwMode="auto">
            <a:xfrm>
              <a:off x="4344" y="1362"/>
              <a:ext cx="141" cy="16"/>
            </a:xfrm>
            <a:custGeom>
              <a:avLst/>
              <a:gdLst>
                <a:gd name="T0" fmla="*/ 8 w 141"/>
                <a:gd name="T1" fmla="*/ 0 h 16"/>
                <a:gd name="T2" fmla="*/ 6 w 141"/>
                <a:gd name="T3" fmla="*/ 0 h 16"/>
                <a:gd name="T4" fmla="*/ 3 w 141"/>
                <a:gd name="T5" fmla="*/ 2 h 16"/>
                <a:gd name="T6" fmla="*/ 0 w 141"/>
                <a:gd name="T7" fmla="*/ 5 h 16"/>
                <a:gd name="T8" fmla="*/ 0 w 141"/>
                <a:gd name="T9" fmla="*/ 10 h 16"/>
                <a:gd name="T10" fmla="*/ 3 w 141"/>
                <a:gd name="T11" fmla="*/ 13 h 16"/>
                <a:gd name="T12" fmla="*/ 6 w 141"/>
                <a:gd name="T13" fmla="*/ 16 h 16"/>
                <a:gd name="T14" fmla="*/ 136 w 141"/>
                <a:gd name="T15" fmla="*/ 16 h 16"/>
                <a:gd name="T16" fmla="*/ 138 w 141"/>
                <a:gd name="T17" fmla="*/ 13 h 16"/>
                <a:gd name="T18" fmla="*/ 141 w 141"/>
                <a:gd name="T19" fmla="*/ 10 h 16"/>
                <a:gd name="T20" fmla="*/ 141 w 141"/>
                <a:gd name="T21" fmla="*/ 5 h 16"/>
                <a:gd name="T22" fmla="*/ 138 w 141"/>
                <a:gd name="T23" fmla="*/ 2 h 16"/>
                <a:gd name="T24" fmla="*/ 136 w 141"/>
                <a:gd name="T25" fmla="*/ 0 h 16"/>
                <a:gd name="T26" fmla="*/ 133 w 141"/>
                <a:gd name="T27" fmla="*/ 0 h 16"/>
                <a:gd name="T28" fmla="*/ 8 w 1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16"/>
                <a:gd name="T47" fmla="*/ 141 w 1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136" y="16"/>
                  </a:lnTo>
                  <a:lnTo>
                    <a:pt x="138" y="13"/>
                  </a:lnTo>
                  <a:lnTo>
                    <a:pt x="141" y="10"/>
                  </a:lnTo>
                  <a:lnTo>
                    <a:pt x="141" y="5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496"/>
            <p:cNvSpPr>
              <a:spLocks/>
            </p:cNvSpPr>
            <p:nvPr/>
          </p:nvSpPr>
          <p:spPr bwMode="auto">
            <a:xfrm>
              <a:off x="4344" y="1613"/>
              <a:ext cx="142" cy="17"/>
            </a:xfrm>
            <a:custGeom>
              <a:avLst/>
              <a:gdLst>
                <a:gd name="T0" fmla="*/ 134 w 142"/>
                <a:gd name="T1" fmla="*/ 17 h 17"/>
                <a:gd name="T2" fmla="*/ 137 w 142"/>
                <a:gd name="T3" fmla="*/ 17 h 17"/>
                <a:gd name="T4" fmla="*/ 140 w 142"/>
                <a:gd name="T5" fmla="*/ 14 h 17"/>
                <a:gd name="T6" fmla="*/ 142 w 142"/>
                <a:gd name="T7" fmla="*/ 11 h 17"/>
                <a:gd name="T8" fmla="*/ 142 w 142"/>
                <a:gd name="T9" fmla="*/ 6 h 17"/>
                <a:gd name="T10" fmla="*/ 140 w 142"/>
                <a:gd name="T11" fmla="*/ 3 h 17"/>
                <a:gd name="T12" fmla="*/ 137 w 142"/>
                <a:gd name="T13" fmla="*/ 0 h 17"/>
                <a:gd name="T14" fmla="*/ 6 w 142"/>
                <a:gd name="T15" fmla="*/ 0 h 17"/>
                <a:gd name="T16" fmla="*/ 3 w 142"/>
                <a:gd name="T17" fmla="*/ 3 h 17"/>
                <a:gd name="T18" fmla="*/ 0 w 142"/>
                <a:gd name="T19" fmla="*/ 6 h 17"/>
                <a:gd name="T20" fmla="*/ 0 w 142"/>
                <a:gd name="T21" fmla="*/ 11 h 17"/>
                <a:gd name="T22" fmla="*/ 3 w 142"/>
                <a:gd name="T23" fmla="*/ 14 h 17"/>
                <a:gd name="T24" fmla="*/ 6 w 142"/>
                <a:gd name="T25" fmla="*/ 17 h 17"/>
                <a:gd name="T26" fmla="*/ 8 w 142"/>
                <a:gd name="T27" fmla="*/ 17 h 17"/>
                <a:gd name="T28" fmla="*/ 134 w 142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17"/>
                <a:gd name="T47" fmla="*/ 142 w 14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17">
                  <a:moveTo>
                    <a:pt x="134" y="17"/>
                  </a:moveTo>
                  <a:lnTo>
                    <a:pt x="137" y="17"/>
                  </a:lnTo>
                  <a:lnTo>
                    <a:pt x="140" y="14"/>
                  </a:lnTo>
                  <a:lnTo>
                    <a:pt x="142" y="11"/>
                  </a:lnTo>
                  <a:lnTo>
                    <a:pt x="142" y="6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Freeform 497"/>
            <p:cNvSpPr>
              <a:spLocks/>
            </p:cNvSpPr>
            <p:nvPr/>
          </p:nvSpPr>
          <p:spPr bwMode="auto">
            <a:xfrm>
              <a:off x="4344" y="1613"/>
              <a:ext cx="16" cy="1121"/>
            </a:xfrm>
            <a:custGeom>
              <a:avLst/>
              <a:gdLst>
                <a:gd name="T0" fmla="*/ 16 w 16"/>
                <a:gd name="T1" fmla="*/ 9 h 1121"/>
                <a:gd name="T2" fmla="*/ 16 w 16"/>
                <a:gd name="T3" fmla="*/ 6 h 1121"/>
                <a:gd name="T4" fmla="*/ 14 w 16"/>
                <a:gd name="T5" fmla="*/ 3 h 1121"/>
                <a:gd name="T6" fmla="*/ 11 w 16"/>
                <a:gd name="T7" fmla="*/ 0 h 1121"/>
                <a:gd name="T8" fmla="*/ 6 w 16"/>
                <a:gd name="T9" fmla="*/ 0 h 1121"/>
                <a:gd name="T10" fmla="*/ 3 w 16"/>
                <a:gd name="T11" fmla="*/ 3 h 1121"/>
                <a:gd name="T12" fmla="*/ 0 w 16"/>
                <a:gd name="T13" fmla="*/ 6 h 1121"/>
                <a:gd name="T14" fmla="*/ 0 w 16"/>
                <a:gd name="T15" fmla="*/ 1116 h 1121"/>
                <a:gd name="T16" fmla="*/ 3 w 16"/>
                <a:gd name="T17" fmla="*/ 1119 h 1121"/>
                <a:gd name="T18" fmla="*/ 6 w 16"/>
                <a:gd name="T19" fmla="*/ 1121 h 1121"/>
                <a:gd name="T20" fmla="*/ 11 w 16"/>
                <a:gd name="T21" fmla="*/ 1121 h 1121"/>
                <a:gd name="T22" fmla="*/ 14 w 16"/>
                <a:gd name="T23" fmla="*/ 1119 h 1121"/>
                <a:gd name="T24" fmla="*/ 16 w 16"/>
                <a:gd name="T25" fmla="*/ 1116 h 1121"/>
                <a:gd name="T26" fmla="*/ 16 w 16"/>
                <a:gd name="T27" fmla="*/ 1113 h 1121"/>
                <a:gd name="T28" fmla="*/ 16 w 16"/>
                <a:gd name="T29" fmla="*/ 9 h 1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21"/>
                <a:gd name="T47" fmla="*/ 16 w 16"/>
                <a:gd name="T48" fmla="*/ 1121 h 1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21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6"/>
                  </a:lnTo>
                  <a:lnTo>
                    <a:pt x="3" y="1119"/>
                  </a:lnTo>
                  <a:lnTo>
                    <a:pt x="6" y="1121"/>
                  </a:lnTo>
                  <a:lnTo>
                    <a:pt x="11" y="1121"/>
                  </a:lnTo>
                  <a:lnTo>
                    <a:pt x="14" y="1119"/>
                  </a:lnTo>
                  <a:lnTo>
                    <a:pt x="16" y="1116"/>
                  </a:lnTo>
                  <a:lnTo>
                    <a:pt x="16" y="1113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0" name="Freeform 498"/>
            <p:cNvSpPr>
              <a:spLocks/>
            </p:cNvSpPr>
            <p:nvPr/>
          </p:nvSpPr>
          <p:spPr bwMode="auto">
            <a:xfrm>
              <a:off x="4092" y="2718"/>
              <a:ext cx="369" cy="16"/>
            </a:xfrm>
            <a:custGeom>
              <a:avLst/>
              <a:gdLst>
                <a:gd name="T0" fmla="*/ 8 w 369"/>
                <a:gd name="T1" fmla="*/ 0 h 16"/>
                <a:gd name="T2" fmla="*/ 6 w 369"/>
                <a:gd name="T3" fmla="*/ 0 h 16"/>
                <a:gd name="T4" fmla="*/ 3 w 369"/>
                <a:gd name="T5" fmla="*/ 3 h 16"/>
                <a:gd name="T6" fmla="*/ 0 w 369"/>
                <a:gd name="T7" fmla="*/ 6 h 16"/>
                <a:gd name="T8" fmla="*/ 0 w 369"/>
                <a:gd name="T9" fmla="*/ 11 h 16"/>
                <a:gd name="T10" fmla="*/ 3 w 369"/>
                <a:gd name="T11" fmla="*/ 14 h 16"/>
                <a:gd name="T12" fmla="*/ 6 w 369"/>
                <a:gd name="T13" fmla="*/ 16 h 16"/>
                <a:gd name="T14" fmla="*/ 363 w 369"/>
                <a:gd name="T15" fmla="*/ 16 h 16"/>
                <a:gd name="T16" fmla="*/ 366 w 369"/>
                <a:gd name="T17" fmla="*/ 14 h 16"/>
                <a:gd name="T18" fmla="*/ 369 w 369"/>
                <a:gd name="T19" fmla="*/ 11 h 16"/>
                <a:gd name="T20" fmla="*/ 369 w 369"/>
                <a:gd name="T21" fmla="*/ 6 h 16"/>
                <a:gd name="T22" fmla="*/ 366 w 369"/>
                <a:gd name="T23" fmla="*/ 3 h 16"/>
                <a:gd name="T24" fmla="*/ 363 w 369"/>
                <a:gd name="T25" fmla="*/ 0 h 16"/>
                <a:gd name="T26" fmla="*/ 361 w 369"/>
                <a:gd name="T27" fmla="*/ 0 h 16"/>
                <a:gd name="T28" fmla="*/ 8 w 3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9"/>
                <a:gd name="T46" fmla="*/ 0 h 16"/>
                <a:gd name="T47" fmla="*/ 369 w 3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3" y="16"/>
                  </a:lnTo>
                  <a:lnTo>
                    <a:pt x="366" y="14"/>
                  </a:lnTo>
                  <a:lnTo>
                    <a:pt x="369" y="11"/>
                  </a:lnTo>
                  <a:lnTo>
                    <a:pt x="369" y="6"/>
                  </a:lnTo>
                  <a:lnTo>
                    <a:pt x="366" y="3"/>
                  </a:lnTo>
                  <a:lnTo>
                    <a:pt x="363" y="0"/>
                  </a:lnTo>
                  <a:lnTo>
                    <a:pt x="3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Freeform 499"/>
            <p:cNvSpPr>
              <a:spLocks/>
            </p:cNvSpPr>
            <p:nvPr/>
          </p:nvSpPr>
          <p:spPr bwMode="auto">
            <a:xfrm>
              <a:off x="4772" y="3120"/>
              <a:ext cx="341" cy="16"/>
            </a:xfrm>
            <a:custGeom>
              <a:avLst/>
              <a:gdLst>
                <a:gd name="T0" fmla="*/ 8 w 341"/>
                <a:gd name="T1" fmla="*/ 0 h 16"/>
                <a:gd name="T2" fmla="*/ 5 w 341"/>
                <a:gd name="T3" fmla="*/ 0 h 16"/>
                <a:gd name="T4" fmla="*/ 2 w 341"/>
                <a:gd name="T5" fmla="*/ 3 h 16"/>
                <a:gd name="T6" fmla="*/ 0 w 341"/>
                <a:gd name="T7" fmla="*/ 5 h 16"/>
                <a:gd name="T8" fmla="*/ 0 w 341"/>
                <a:gd name="T9" fmla="*/ 11 h 16"/>
                <a:gd name="T10" fmla="*/ 2 w 341"/>
                <a:gd name="T11" fmla="*/ 13 h 16"/>
                <a:gd name="T12" fmla="*/ 5 w 341"/>
                <a:gd name="T13" fmla="*/ 16 h 16"/>
                <a:gd name="T14" fmla="*/ 336 w 341"/>
                <a:gd name="T15" fmla="*/ 16 h 16"/>
                <a:gd name="T16" fmla="*/ 338 w 341"/>
                <a:gd name="T17" fmla="*/ 13 h 16"/>
                <a:gd name="T18" fmla="*/ 341 w 341"/>
                <a:gd name="T19" fmla="*/ 11 h 16"/>
                <a:gd name="T20" fmla="*/ 341 w 341"/>
                <a:gd name="T21" fmla="*/ 5 h 16"/>
                <a:gd name="T22" fmla="*/ 338 w 341"/>
                <a:gd name="T23" fmla="*/ 3 h 16"/>
                <a:gd name="T24" fmla="*/ 336 w 341"/>
                <a:gd name="T25" fmla="*/ 0 h 16"/>
                <a:gd name="T26" fmla="*/ 333 w 341"/>
                <a:gd name="T27" fmla="*/ 0 h 16"/>
                <a:gd name="T28" fmla="*/ 8 w 3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1"/>
                <a:gd name="T46" fmla="*/ 0 h 16"/>
                <a:gd name="T47" fmla="*/ 341 w 3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1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336" y="16"/>
                  </a:lnTo>
                  <a:lnTo>
                    <a:pt x="338" y="13"/>
                  </a:lnTo>
                  <a:lnTo>
                    <a:pt x="341" y="11"/>
                  </a:lnTo>
                  <a:lnTo>
                    <a:pt x="341" y="5"/>
                  </a:lnTo>
                  <a:lnTo>
                    <a:pt x="338" y="3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2" name="Freeform 500"/>
            <p:cNvSpPr>
              <a:spLocks/>
            </p:cNvSpPr>
            <p:nvPr/>
          </p:nvSpPr>
          <p:spPr bwMode="auto">
            <a:xfrm>
              <a:off x="4872" y="2417"/>
              <a:ext cx="317" cy="16"/>
            </a:xfrm>
            <a:custGeom>
              <a:avLst/>
              <a:gdLst>
                <a:gd name="T0" fmla="*/ 8 w 317"/>
                <a:gd name="T1" fmla="*/ 0 h 16"/>
                <a:gd name="T2" fmla="*/ 5 w 317"/>
                <a:gd name="T3" fmla="*/ 0 h 16"/>
                <a:gd name="T4" fmla="*/ 3 w 317"/>
                <a:gd name="T5" fmla="*/ 3 h 16"/>
                <a:gd name="T6" fmla="*/ 0 w 317"/>
                <a:gd name="T7" fmla="*/ 5 h 16"/>
                <a:gd name="T8" fmla="*/ 0 w 317"/>
                <a:gd name="T9" fmla="*/ 11 h 16"/>
                <a:gd name="T10" fmla="*/ 3 w 317"/>
                <a:gd name="T11" fmla="*/ 13 h 16"/>
                <a:gd name="T12" fmla="*/ 5 w 317"/>
                <a:gd name="T13" fmla="*/ 16 h 16"/>
                <a:gd name="T14" fmla="*/ 312 w 317"/>
                <a:gd name="T15" fmla="*/ 16 h 16"/>
                <a:gd name="T16" fmla="*/ 315 w 317"/>
                <a:gd name="T17" fmla="*/ 13 h 16"/>
                <a:gd name="T18" fmla="*/ 317 w 317"/>
                <a:gd name="T19" fmla="*/ 11 h 16"/>
                <a:gd name="T20" fmla="*/ 317 w 317"/>
                <a:gd name="T21" fmla="*/ 5 h 16"/>
                <a:gd name="T22" fmla="*/ 315 w 317"/>
                <a:gd name="T23" fmla="*/ 3 h 16"/>
                <a:gd name="T24" fmla="*/ 312 w 317"/>
                <a:gd name="T25" fmla="*/ 0 h 16"/>
                <a:gd name="T26" fmla="*/ 309 w 317"/>
                <a:gd name="T27" fmla="*/ 0 h 16"/>
                <a:gd name="T28" fmla="*/ 8 w 3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16"/>
                <a:gd name="T47" fmla="*/ 317 w 3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7" y="11"/>
                  </a:lnTo>
                  <a:lnTo>
                    <a:pt x="317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501"/>
            <p:cNvSpPr>
              <a:spLocks/>
            </p:cNvSpPr>
            <p:nvPr/>
          </p:nvSpPr>
          <p:spPr bwMode="auto">
            <a:xfrm>
              <a:off x="4896" y="1312"/>
              <a:ext cx="268" cy="16"/>
            </a:xfrm>
            <a:custGeom>
              <a:avLst/>
              <a:gdLst>
                <a:gd name="T0" fmla="*/ 8 w 268"/>
                <a:gd name="T1" fmla="*/ 0 h 16"/>
                <a:gd name="T2" fmla="*/ 5 w 268"/>
                <a:gd name="T3" fmla="*/ 0 h 16"/>
                <a:gd name="T4" fmla="*/ 3 w 268"/>
                <a:gd name="T5" fmla="*/ 3 h 16"/>
                <a:gd name="T6" fmla="*/ 0 w 268"/>
                <a:gd name="T7" fmla="*/ 6 h 16"/>
                <a:gd name="T8" fmla="*/ 0 w 268"/>
                <a:gd name="T9" fmla="*/ 11 h 16"/>
                <a:gd name="T10" fmla="*/ 3 w 268"/>
                <a:gd name="T11" fmla="*/ 14 h 16"/>
                <a:gd name="T12" fmla="*/ 5 w 268"/>
                <a:gd name="T13" fmla="*/ 16 h 16"/>
                <a:gd name="T14" fmla="*/ 263 w 268"/>
                <a:gd name="T15" fmla="*/ 16 h 16"/>
                <a:gd name="T16" fmla="*/ 265 w 268"/>
                <a:gd name="T17" fmla="*/ 14 h 16"/>
                <a:gd name="T18" fmla="*/ 268 w 268"/>
                <a:gd name="T19" fmla="*/ 11 h 16"/>
                <a:gd name="T20" fmla="*/ 268 w 268"/>
                <a:gd name="T21" fmla="*/ 6 h 16"/>
                <a:gd name="T22" fmla="*/ 265 w 268"/>
                <a:gd name="T23" fmla="*/ 3 h 16"/>
                <a:gd name="T24" fmla="*/ 263 w 268"/>
                <a:gd name="T25" fmla="*/ 0 h 16"/>
                <a:gd name="T26" fmla="*/ 260 w 268"/>
                <a:gd name="T27" fmla="*/ 0 h 16"/>
                <a:gd name="T28" fmla="*/ 8 w 26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16"/>
                <a:gd name="T47" fmla="*/ 268 w 26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63" y="16"/>
                  </a:lnTo>
                  <a:lnTo>
                    <a:pt x="265" y="14"/>
                  </a:lnTo>
                  <a:lnTo>
                    <a:pt x="268" y="11"/>
                  </a:lnTo>
                  <a:lnTo>
                    <a:pt x="268" y="6"/>
                  </a:lnTo>
                  <a:lnTo>
                    <a:pt x="265" y="3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Freeform 502"/>
            <p:cNvSpPr>
              <a:spLocks/>
            </p:cNvSpPr>
            <p:nvPr/>
          </p:nvSpPr>
          <p:spPr bwMode="auto">
            <a:xfrm>
              <a:off x="3139" y="1237"/>
              <a:ext cx="418" cy="16"/>
            </a:xfrm>
            <a:custGeom>
              <a:avLst/>
              <a:gdLst>
                <a:gd name="T0" fmla="*/ 8 w 418"/>
                <a:gd name="T1" fmla="*/ 0 h 16"/>
                <a:gd name="T2" fmla="*/ 5 w 418"/>
                <a:gd name="T3" fmla="*/ 0 h 16"/>
                <a:gd name="T4" fmla="*/ 3 w 418"/>
                <a:gd name="T5" fmla="*/ 3 h 16"/>
                <a:gd name="T6" fmla="*/ 0 w 418"/>
                <a:gd name="T7" fmla="*/ 6 h 16"/>
                <a:gd name="T8" fmla="*/ 0 w 418"/>
                <a:gd name="T9" fmla="*/ 11 h 16"/>
                <a:gd name="T10" fmla="*/ 3 w 418"/>
                <a:gd name="T11" fmla="*/ 14 h 16"/>
                <a:gd name="T12" fmla="*/ 5 w 418"/>
                <a:gd name="T13" fmla="*/ 16 h 16"/>
                <a:gd name="T14" fmla="*/ 412 w 418"/>
                <a:gd name="T15" fmla="*/ 16 h 16"/>
                <a:gd name="T16" fmla="*/ 415 w 418"/>
                <a:gd name="T17" fmla="*/ 14 h 16"/>
                <a:gd name="T18" fmla="*/ 418 w 418"/>
                <a:gd name="T19" fmla="*/ 11 h 16"/>
                <a:gd name="T20" fmla="*/ 418 w 418"/>
                <a:gd name="T21" fmla="*/ 6 h 16"/>
                <a:gd name="T22" fmla="*/ 415 w 418"/>
                <a:gd name="T23" fmla="*/ 3 h 16"/>
                <a:gd name="T24" fmla="*/ 412 w 418"/>
                <a:gd name="T25" fmla="*/ 0 h 16"/>
                <a:gd name="T26" fmla="*/ 410 w 418"/>
                <a:gd name="T27" fmla="*/ 0 h 16"/>
                <a:gd name="T28" fmla="*/ 8 w 4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8"/>
                <a:gd name="T46" fmla="*/ 0 h 16"/>
                <a:gd name="T47" fmla="*/ 418 w 4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412" y="16"/>
                  </a:lnTo>
                  <a:lnTo>
                    <a:pt x="415" y="14"/>
                  </a:lnTo>
                  <a:lnTo>
                    <a:pt x="418" y="11"/>
                  </a:lnTo>
                  <a:lnTo>
                    <a:pt x="418" y="6"/>
                  </a:lnTo>
                  <a:lnTo>
                    <a:pt x="415" y="3"/>
                  </a:lnTo>
                  <a:lnTo>
                    <a:pt x="412" y="0"/>
                  </a:lnTo>
                  <a:lnTo>
                    <a:pt x="4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Freeform 503"/>
            <p:cNvSpPr>
              <a:spLocks/>
            </p:cNvSpPr>
            <p:nvPr/>
          </p:nvSpPr>
          <p:spPr bwMode="auto">
            <a:xfrm>
              <a:off x="3817" y="1513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5 h 16"/>
                <a:gd name="T8" fmla="*/ 0 w 116"/>
                <a:gd name="T9" fmla="*/ 11 h 16"/>
                <a:gd name="T10" fmla="*/ 2 w 116"/>
                <a:gd name="T11" fmla="*/ 13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3 h 16"/>
                <a:gd name="T18" fmla="*/ 116 w 116"/>
                <a:gd name="T19" fmla="*/ 11 h 16"/>
                <a:gd name="T20" fmla="*/ 116 w 116"/>
                <a:gd name="T21" fmla="*/ 5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5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Freeform 504"/>
            <p:cNvSpPr>
              <a:spLocks/>
            </p:cNvSpPr>
            <p:nvPr/>
          </p:nvSpPr>
          <p:spPr bwMode="auto">
            <a:xfrm>
              <a:off x="3917" y="1413"/>
              <a:ext cx="16" cy="116"/>
            </a:xfrm>
            <a:custGeom>
              <a:avLst/>
              <a:gdLst>
                <a:gd name="T0" fmla="*/ 0 w 16"/>
                <a:gd name="T1" fmla="*/ 108 h 116"/>
                <a:gd name="T2" fmla="*/ 0 w 16"/>
                <a:gd name="T3" fmla="*/ 111 h 116"/>
                <a:gd name="T4" fmla="*/ 3 w 16"/>
                <a:gd name="T5" fmla="*/ 113 h 116"/>
                <a:gd name="T6" fmla="*/ 5 w 16"/>
                <a:gd name="T7" fmla="*/ 116 h 116"/>
                <a:gd name="T8" fmla="*/ 11 w 16"/>
                <a:gd name="T9" fmla="*/ 116 h 116"/>
                <a:gd name="T10" fmla="*/ 13 w 16"/>
                <a:gd name="T11" fmla="*/ 113 h 116"/>
                <a:gd name="T12" fmla="*/ 16 w 16"/>
                <a:gd name="T13" fmla="*/ 111 h 116"/>
                <a:gd name="T14" fmla="*/ 16 w 16"/>
                <a:gd name="T15" fmla="*/ 5 h 116"/>
                <a:gd name="T16" fmla="*/ 13 w 16"/>
                <a:gd name="T17" fmla="*/ 2 h 116"/>
                <a:gd name="T18" fmla="*/ 11 w 16"/>
                <a:gd name="T19" fmla="*/ 0 h 116"/>
                <a:gd name="T20" fmla="*/ 5 w 16"/>
                <a:gd name="T21" fmla="*/ 0 h 116"/>
                <a:gd name="T22" fmla="*/ 3 w 16"/>
                <a:gd name="T23" fmla="*/ 2 h 116"/>
                <a:gd name="T24" fmla="*/ 0 w 16"/>
                <a:gd name="T25" fmla="*/ 5 h 116"/>
                <a:gd name="T26" fmla="*/ 0 w 16"/>
                <a:gd name="T27" fmla="*/ 8 h 116"/>
                <a:gd name="T28" fmla="*/ 0 w 16"/>
                <a:gd name="T29" fmla="*/ 108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6"/>
                <a:gd name="T47" fmla="*/ 16 w 16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6">
                  <a:moveTo>
                    <a:pt x="0" y="108"/>
                  </a:moveTo>
                  <a:lnTo>
                    <a:pt x="0" y="111"/>
                  </a:lnTo>
                  <a:lnTo>
                    <a:pt x="3" y="113"/>
                  </a:lnTo>
                  <a:lnTo>
                    <a:pt x="5" y="116"/>
                  </a:lnTo>
                  <a:lnTo>
                    <a:pt x="11" y="116"/>
                  </a:lnTo>
                  <a:lnTo>
                    <a:pt x="13" y="113"/>
                  </a:lnTo>
                  <a:lnTo>
                    <a:pt x="16" y="111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505"/>
            <p:cNvSpPr>
              <a:spLocks/>
            </p:cNvSpPr>
            <p:nvPr/>
          </p:nvSpPr>
          <p:spPr bwMode="auto">
            <a:xfrm>
              <a:off x="3917" y="1413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Freeform 506"/>
            <p:cNvSpPr>
              <a:spLocks/>
            </p:cNvSpPr>
            <p:nvPr/>
          </p:nvSpPr>
          <p:spPr bwMode="auto">
            <a:xfrm>
              <a:off x="3817" y="118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2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507"/>
            <p:cNvSpPr>
              <a:spLocks/>
            </p:cNvSpPr>
            <p:nvPr/>
          </p:nvSpPr>
          <p:spPr bwMode="auto">
            <a:xfrm>
              <a:off x="3917" y="1186"/>
              <a:ext cx="16" cy="117"/>
            </a:xfrm>
            <a:custGeom>
              <a:avLst/>
              <a:gdLst>
                <a:gd name="T0" fmla="*/ 16 w 16"/>
                <a:gd name="T1" fmla="*/ 8 h 117"/>
                <a:gd name="T2" fmla="*/ 16 w 16"/>
                <a:gd name="T3" fmla="*/ 6 h 117"/>
                <a:gd name="T4" fmla="*/ 13 w 16"/>
                <a:gd name="T5" fmla="*/ 3 h 117"/>
                <a:gd name="T6" fmla="*/ 11 w 16"/>
                <a:gd name="T7" fmla="*/ 0 h 117"/>
                <a:gd name="T8" fmla="*/ 5 w 16"/>
                <a:gd name="T9" fmla="*/ 0 h 117"/>
                <a:gd name="T10" fmla="*/ 3 w 16"/>
                <a:gd name="T11" fmla="*/ 3 h 117"/>
                <a:gd name="T12" fmla="*/ 0 w 16"/>
                <a:gd name="T13" fmla="*/ 6 h 117"/>
                <a:gd name="T14" fmla="*/ 0 w 16"/>
                <a:gd name="T15" fmla="*/ 111 h 117"/>
                <a:gd name="T16" fmla="*/ 3 w 16"/>
                <a:gd name="T17" fmla="*/ 114 h 117"/>
                <a:gd name="T18" fmla="*/ 5 w 16"/>
                <a:gd name="T19" fmla="*/ 117 h 117"/>
                <a:gd name="T20" fmla="*/ 11 w 16"/>
                <a:gd name="T21" fmla="*/ 117 h 117"/>
                <a:gd name="T22" fmla="*/ 13 w 16"/>
                <a:gd name="T23" fmla="*/ 114 h 117"/>
                <a:gd name="T24" fmla="*/ 16 w 16"/>
                <a:gd name="T25" fmla="*/ 111 h 117"/>
                <a:gd name="T26" fmla="*/ 16 w 16"/>
                <a:gd name="T27" fmla="*/ 109 h 117"/>
                <a:gd name="T28" fmla="*/ 16 w 16"/>
                <a:gd name="T29" fmla="*/ 8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7"/>
                <a:gd name="T47" fmla="*/ 16 w 1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11" y="117"/>
                  </a:lnTo>
                  <a:lnTo>
                    <a:pt x="13" y="114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508"/>
            <p:cNvSpPr>
              <a:spLocks/>
            </p:cNvSpPr>
            <p:nvPr/>
          </p:nvSpPr>
          <p:spPr bwMode="auto">
            <a:xfrm>
              <a:off x="3917" y="1287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Oval 509"/>
            <p:cNvSpPr>
              <a:spLocks noChangeArrowheads="1"/>
            </p:cNvSpPr>
            <p:nvPr/>
          </p:nvSpPr>
          <p:spPr bwMode="auto">
            <a:xfrm>
              <a:off x="5038" y="1303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Freeform 510"/>
            <p:cNvSpPr>
              <a:spLocks/>
            </p:cNvSpPr>
            <p:nvPr/>
          </p:nvSpPr>
          <p:spPr bwMode="auto">
            <a:xfrm>
              <a:off x="5030" y="1295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50 w 66"/>
                <a:gd name="T17" fmla="*/ 61 h 65"/>
                <a:gd name="T18" fmla="*/ 50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4 w 66"/>
                <a:gd name="T39" fmla="*/ 6 h 65"/>
                <a:gd name="T40" fmla="*/ 50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6 w 66"/>
                <a:gd name="T77" fmla="*/ 20 h 65"/>
                <a:gd name="T78" fmla="*/ 48 w 66"/>
                <a:gd name="T79" fmla="*/ 23 h 65"/>
                <a:gd name="T80" fmla="*/ 50 w 66"/>
                <a:gd name="T81" fmla="*/ 27 h 65"/>
                <a:gd name="T82" fmla="*/ 50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50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2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48" y="63"/>
                  </a:lnTo>
                  <a:lnTo>
                    <a:pt x="50" y="61"/>
                  </a:lnTo>
                  <a:lnTo>
                    <a:pt x="54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6" y="20"/>
                  </a:lnTo>
                  <a:lnTo>
                    <a:pt x="43" y="19"/>
                  </a:lnTo>
                  <a:lnTo>
                    <a:pt x="50" y="25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7" y="23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50" y="28"/>
                  </a:lnTo>
                  <a:lnTo>
                    <a:pt x="50" y="35"/>
                  </a:lnTo>
                  <a:lnTo>
                    <a:pt x="54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50" y="39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50" y="40"/>
                  </a:lnTo>
                  <a:lnTo>
                    <a:pt x="43" y="47"/>
                  </a:lnTo>
                  <a:lnTo>
                    <a:pt x="46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3" name="Oval 511"/>
            <p:cNvSpPr>
              <a:spLocks noChangeArrowheads="1"/>
            </p:cNvSpPr>
            <p:nvPr/>
          </p:nvSpPr>
          <p:spPr bwMode="auto">
            <a:xfrm>
              <a:off x="5006" y="2400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4" name="Freeform 512"/>
            <p:cNvSpPr>
              <a:spLocks/>
            </p:cNvSpPr>
            <p:nvPr/>
          </p:nvSpPr>
          <p:spPr bwMode="auto">
            <a:xfrm>
              <a:off x="4998" y="2392"/>
              <a:ext cx="64" cy="65"/>
            </a:xfrm>
            <a:custGeom>
              <a:avLst/>
              <a:gdLst>
                <a:gd name="T0" fmla="*/ 1 w 64"/>
                <a:gd name="T1" fmla="*/ 44 h 65"/>
                <a:gd name="T2" fmla="*/ 3 w 64"/>
                <a:gd name="T3" fmla="*/ 48 h 65"/>
                <a:gd name="T4" fmla="*/ 8 w 64"/>
                <a:gd name="T5" fmla="*/ 53 h 65"/>
                <a:gd name="T6" fmla="*/ 17 w 64"/>
                <a:gd name="T7" fmla="*/ 62 h 65"/>
                <a:gd name="T8" fmla="*/ 21 w 64"/>
                <a:gd name="T9" fmla="*/ 65 h 65"/>
                <a:gd name="T10" fmla="*/ 40 w 64"/>
                <a:gd name="T11" fmla="*/ 58 h 65"/>
                <a:gd name="T12" fmla="*/ 43 w 64"/>
                <a:gd name="T13" fmla="*/ 64 h 65"/>
                <a:gd name="T14" fmla="*/ 47 w 64"/>
                <a:gd name="T15" fmla="*/ 62 h 65"/>
                <a:gd name="T16" fmla="*/ 55 w 64"/>
                <a:gd name="T17" fmla="*/ 54 h 65"/>
                <a:gd name="T18" fmla="*/ 57 w 64"/>
                <a:gd name="T19" fmla="*/ 52 h 65"/>
                <a:gd name="T20" fmla="*/ 60 w 64"/>
                <a:gd name="T21" fmla="*/ 49 h 65"/>
                <a:gd name="T22" fmla="*/ 60 w 64"/>
                <a:gd name="T23" fmla="*/ 49 h 65"/>
                <a:gd name="T24" fmla="*/ 61 w 64"/>
                <a:gd name="T25" fmla="*/ 38 h 65"/>
                <a:gd name="T26" fmla="*/ 64 w 64"/>
                <a:gd name="T27" fmla="*/ 29 h 65"/>
                <a:gd name="T28" fmla="*/ 60 w 64"/>
                <a:gd name="T29" fmla="*/ 16 h 65"/>
                <a:gd name="T30" fmla="*/ 60 w 64"/>
                <a:gd name="T31" fmla="*/ 16 h 65"/>
                <a:gd name="T32" fmla="*/ 57 w 64"/>
                <a:gd name="T33" fmla="*/ 13 h 65"/>
                <a:gd name="T34" fmla="*/ 55 w 64"/>
                <a:gd name="T35" fmla="*/ 10 h 65"/>
                <a:gd name="T36" fmla="*/ 47 w 64"/>
                <a:gd name="T37" fmla="*/ 2 h 65"/>
                <a:gd name="T38" fmla="*/ 43 w 64"/>
                <a:gd name="T39" fmla="*/ 1 h 65"/>
                <a:gd name="T40" fmla="*/ 20 w 64"/>
                <a:gd name="T41" fmla="*/ 1 h 65"/>
                <a:gd name="T42" fmla="*/ 16 w 64"/>
                <a:gd name="T43" fmla="*/ 2 h 65"/>
                <a:gd name="T44" fmla="*/ 7 w 64"/>
                <a:gd name="T45" fmla="*/ 12 h 65"/>
                <a:gd name="T46" fmla="*/ 5 w 64"/>
                <a:gd name="T47" fmla="*/ 16 h 65"/>
                <a:gd name="T48" fmla="*/ 0 w 64"/>
                <a:gd name="T49" fmla="*/ 22 h 65"/>
                <a:gd name="T50" fmla="*/ 16 w 64"/>
                <a:gd name="T51" fmla="*/ 28 h 65"/>
                <a:gd name="T52" fmla="*/ 16 w 64"/>
                <a:gd name="T53" fmla="*/ 26 h 65"/>
                <a:gd name="T54" fmla="*/ 17 w 64"/>
                <a:gd name="T55" fmla="*/ 22 h 65"/>
                <a:gd name="T56" fmla="*/ 23 w 64"/>
                <a:gd name="T57" fmla="*/ 18 h 65"/>
                <a:gd name="T58" fmla="*/ 27 w 64"/>
                <a:gd name="T59" fmla="*/ 16 h 65"/>
                <a:gd name="T60" fmla="*/ 37 w 64"/>
                <a:gd name="T61" fmla="*/ 17 h 65"/>
                <a:gd name="T62" fmla="*/ 41 w 64"/>
                <a:gd name="T63" fmla="*/ 18 h 65"/>
                <a:gd name="T64" fmla="*/ 39 w 64"/>
                <a:gd name="T65" fmla="*/ 16 h 65"/>
                <a:gd name="T66" fmla="*/ 41 w 64"/>
                <a:gd name="T67" fmla="*/ 18 h 65"/>
                <a:gd name="T68" fmla="*/ 44 w 64"/>
                <a:gd name="T69" fmla="*/ 21 h 65"/>
                <a:gd name="T70" fmla="*/ 49 w 64"/>
                <a:gd name="T71" fmla="*/ 26 h 65"/>
                <a:gd name="T72" fmla="*/ 48 w 64"/>
                <a:gd name="T73" fmla="*/ 34 h 65"/>
                <a:gd name="T74" fmla="*/ 51 w 64"/>
                <a:gd name="T75" fmla="*/ 28 h 65"/>
                <a:gd name="T76" fmla="*/ 49 w 64"/>
                <a:gd name="T77" fmla="*/ 38 h 65"/>
                <a:gd name="T78" fmla="*/ 44 w 64"/>
                <a:gd name="T79" fmla="*/ 44 h 65"/>
                <a:gd name="T80" fmla="*/ 41 w 64"/>
                <a:gd name="T81" fmla="*/ 46 h 65"/>
                <a:gd name="T82" fmla="*/ 39 w 64"/>
                <a:gd name="T83" fmla="*/ 49 h 65"/>
                <a:gd name="T84" fmla="*/ 41 w 64"/>
                <a:gd name="T85" fmla="*/ 46 h 65"/>
                <a:gd name="T86" fmla="*/ 37 w 64"/>
                <a:gd name="T87" fmla="*/ 48 h 65"/>
                <a:gd name="T88" fmla="*/ 24 w 64"/>
                <a:gd name="T89" fmla="*/ 58 h 65"/>
                <a:gd name="T90" fmla="*/ 27 w 64"/>
                <a:gd name="T91" fmla="*/ 49 h 65"/>
                <a:gd name="T92" fmla="*/ 23 w 64"/>
                <a:gd name="T93" fmla="*/ 46 h 65"/>
                <a:gd name="T94" fmla="*/ 17 w 64"/>
                <a:gd name="T95" fmla="*/ 42 h 65"/>
                <a:gd name="T96" fmla="*/ 16 w 64"/>
                <a:gd name="T97" fmla="*/ 38 h 65"/>
                <a:gd name="T98" fmla="*/ 16 w 64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5"/>
                <a:gd name="T152" fmla="*/ 64 w 6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5">
                  <a:moveTo>
                    <a:pt x="0" y="33"/>
                  </a:moveTo>
                  <a:lnTo>
                    <a:pt x="0" y="42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5" y="5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5"/>
                  </a:lnTo>
                  <a:lnTo>
                    <a:pt x="28" y="65"/>
                  </a:lnTo>
                  <a:lnTo>
                    <a:pt x="27" y="64"/>
                  </a:lnTo>
                  <a:lnTo>
                    <a:pt x="40" y="58"/>
                  </a:lnTo>
                  <a:lnTo>
                    <a:pt x="37" y="62"/>
                  </a:lnTo>
                  <a:lnTo>
                    <a:pt x="41" y="65"/>
                  </a:lnTo>
                  <a:lnTo>
                    <a:pt x="43" y="64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2" y="58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0" y="49"/>
                  </a:lnTo>
                  <a:lnTo>
                    <a:pt x="61" y="48"/>
                  </a:lnTo>
                  <a:lnTo>
                    <a:pt x="59" y="49"/>
                  </a:lnTo>
                  <a:lnTo>
                    <a:pt x="60" y="49"/>
                  </a:lnTo>
                  <a:lnTo>
                    <a:pt x="63" y="44"/>
                  </a:lnTo>
                  <a:lnTo>
                    <a:pt x="64" y="42"/>
                  </a:lnTo>
                  <a:lnTo>
                    <a:pt x="61" y="38"/>
                  </a:lnTo>
                  <a:lnTo>
                    <a:pt x="57" y="41"/>
                  </a:lnTo>
                  <a:lnTo>
                    <a:pt x="63" y="28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63" y="21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6"/>
                  </a:lnTo>
                  <a:lnTo>
                    <a:pt x="55" y="10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2"/>
                  </a:lnTo>
                  <a:lnTo>
                    <a:pt x="44" y="20"/>
                  </a:lnTo>
                  <a:lnTo>
                    <a:pt x="41" y="18"/>
                  </a:lnTo>
                  <a:lnTo>
                    <a:pt x="48" y="25"/>
                  </a:lnTo>
                  <a:lnTo>
                    <a:pt x="47" y="22"/>
                  </a:lnTo>
                  <a:lnTo>
                    <a:pt x="44" y="21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52" y="38"/>
                  </a:lnTo>
                  <a:lnTo>
                    <a:pt x="57" y="25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8" y="38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7" y="42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44" y="45"/>
                  </a:lnTo>
                  <a:lnTo>
                    <a:pt x="45" y="42"/>
                  </a:lnTo>
                  <a:lnTo>
                    <a:pt x="39" y="49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1" y="46"/>
                  </a:lnTo>
                  <a:lnTo>
                    <a:pt x="37" y="49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6" y="49"/>
                  </a:lnTo>
                  <a:lnTo>
                    <a:pt x="27" y="52"/>
                  </a:lnTo>
                  <a:lnTo>
                    <a:pt x="24" y="58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27" y="49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20" y="44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513"/>
            <p:cNvSpPr>
              <a:spLocks/>
            </p:cNvSpPr>
            <p:nvPr/>
          </p:nvSpPr>
          <p:spPr bwMode="auto">
            <a:xfrm>
              <a:off x="5047" y="960"/>
              <a:ext cx="16" cy="368"/>
            </a:xfrm>
            <a:custGeom>
              <a:avLst/>
              <a:gdLst>
                <a:gd name="T0" fmla="*/ 0 w 16"/>
                <a:gd name="T1" fmla="*/ 360 h 368"/>
                <a:gd name="T2" fmla="*/ 0 w 16"/>
                <a:gd name="T3" fmla="*/ 363 h 368"/>
                <a:gd name="T4" fmla="*/ 3 w 16"/>
                <a:gd name="T5" fmla="*/ 366 h 368"/>
                <a:gd name="T6" fmla="*/ 6 w 16"/>
                <a:gd name="T7" fmla="*/ 368 h 368"/>
                <a:gd name="T8" fmla="*/ 11 w 16"/>
                <a:gd name="T9" fmla="*/ 368 h 368"/>
                <a:gd name="T10" fmla="*/ 14 w 16"/>
                <a:gd name="T11" fmla="*/ 366 h 368"/>
                <a:gd name="T12" fmla="*/ 16 w 16"/>
                <a:gd name="T13" fmla="*/ 363 h 368"/>
                <a:gd name="T14" fmla="*/ 16 w 16"/>
                <a:gd name="T15" fmla="*/ 5 h 368"/>
                <a:gd name="T16" fmla="*/ 14 w 16"/>
                <a:gd name="T17" fmla="*/ 3 h 368"/>
                <a:gd name="T18" fmla="*/ 11 w 16"/>
                <a:gd name="T19" fmla="*/ 0 h 368"/>
                <a:gd name="T20" fmla="*/ 6 w 16"/>
                <a:gd name="T21" fmla="*/ 0 h 368"/>
                <a:gd name="T22" fmla="*/ 3 w 16"/>
                <a:gd name="T23" fmla="*/ 3 h 368"/>
                <a:gd name="T24" fmla="*/ 0 w 16"/>
                <a:gd name="T25" fmla="*/ 5 h 368"/>
                <a:gd name="T26" fmla="*/ 0 w 16"/>
                <a:gd name="T27" fmla="*/ 8 h 368"/>
                <a:gd name="T28" fmla="*/ 0 w 16"/>
                <a:gd name="T29" fmla="*/ 360 h 3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8"/>
                <a:gd name="T47" fmla="*/ 16 w 16"/>
                <a:gd name="T48" fmla="*/ 368 h 3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8">
                  <a:moveTo>
                    <a:pt x="0" y="360"/>
                  </a:moveTo>
                  <a:lnTo>
                    <a:pt x="0" y="363"/>
                  </a:lnTo>
                  <a:lnTo>
                    <a:pt x="3" y="366"/>
                  </a:lnTo>
                  <a:lnTo>
                    <a:pt x="6" y="368"/>
                  </a:lnTo>
                  <a:lnTo>
                    <a:pt x="11" y="368"/>
                  </a:lnTo>
                  <a:lnTo>
                    <a:pt x="14" y="366"/>
                  </a:lnTo>
                  <a:lnTo>
                    <a:pt x="16" y="363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6" name="Freeform 514"/>
            <p:cNvSpPr>
              <a:spLocks/>
            </p:cNvSpPr>
            <p:nvPr/>
          </p:nvSpPr>
          <p:spPr bwMode="auto">
            <a:xfrm>
              <a:off x="3365" y="960"/>
              <a:ext cx="1698" cy="16"/>
            </a:xfrm>
            <a:custGeom>
              <a:avLst/>
              <a:gdLst>
                <a:gd name="T0" fmla="*/ 1690 w 1698"/>
                <a:gd name="T1" fmla="*/ 16 h 16"/>
                <a:gd name="T2" fmla="*/ 1693 w 1698"/>
                <a:gd name="T3" fmla="*/ 16 h 16"/>
                <a:gd name="T4" fmla="*/ 1696 w 1698"/>
                <a:gd name="T5" fmla="*/ 13 h 16"/>
                <a:gd name="T6" fmla="*/ 1698 w 1698"/>
                <a:gd name="T7" fmla="*/ 11 h 16"/>
                <a:gd name="T8" fmla="*/ 1698 w 1698"/>
                <a:gd name="T9" fmla="*/ 5 h 16"/>
                <a:gd name="T10" fmla="*/ 1696 w 1698"/>
                <a:gd name="T11" fmla="*/ 3 h 16"/>
                <a:gd name="T12" fmla="*/ 1693 w 1698"/>
                <a:gd name="T13" fmla="*/ 0 h 16"/>
                <a:gd name="T14" fmla="*/ 6 w 1698"/>
                <a:gd name="T15" fmla="*/ 0 h 16"/>
                <a:gd name="T16" fmla="*/ 3 w 1698"/>
                <a:gd name="T17" fmla="*/ 3 h 16"/>
                <a:gd name="T18" fmla="*/ 0 w 1698"/>
                <a:gd name="T19" fmla="*/ 5 h 16"/>
                <a:gd name="T20" fmla="*/ 0 w 1698"/>
                <a:gd name="T21" fmla="*/ 11 h 16"/>
                <a:gd name="T22" fmla="*/ 3 w 1698"/>
                <a:gd name="T23" fmla="*/ 13 h 16"/>
                <a:gd name="T24" fmla="*/ 6 w 1698"/>
                <a:gd name="T25" fmla="*/ 16 h 16"/>
                <a:gd name="T26" fmla="*/ 8 w 1698"/>
                <a:gd name="T27" fmla="*/ 16 h 16"/>
                <a:gd name="T28" fmla="*/ 1690 w 169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8"/>
                <a:gd name="T46" fmla="*/ 0 h 16"/>
                <a:gd name="T47" fmla="*/ 1698 w 169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8" h="16">
                  <a:moveTo>
                    <a:pt x="1690" y="16"/>
                  </a:moveTo>
                  <a:lnTo>
                    <a:pt x="1693" y="16"/>
                  </a:lnTo>
                  <a:lnTo>
                    <a:pt x="1696" y="13"/>
                  </a:lnTo>
                  <a:lnTo>
                    <a:pt x="1698" y="11"/>
                  </a:lnTo>
                  <a:lnTo>
                    <a:pt x="1698" y="5"/>
                  </a:lnTo>
                  <a:lnTo>
                    <a:pt x="1696" y="3"/>
                  </a:lnTo>
                  <a:lnTo>
                    <a:pt x="169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69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515"/>
            <p:cNvSpPr>
              <a:spLocks/>
            </p:cNvSpPr>
            <p:nvPr/>
          </p:nvSpPr>
          <p:spPr bwMode="auto">
            <a:xfrm>
              <a:off x="3365" y="960"/>
              <a:ext cx="16" cy="2151"/>
            </a:xfrm>
            <a:custGeom>
              <a:avLst/>
              <a:gdLst>
                <a:gd name="T0" fmla="*/ 16 w 16"/>
                <a:gd name="T1" fmla="*/ 8 h 2151"/>
                <a:gd name="T2" fmla="*/ 16 w 16"/>
                <a:gd name="T3" fmla="*/ 5 h 2151"/>
                <a:gd name="T4" fmla="*/ 14 w 16"/>
                <a:gd name="T5" fmla="*/ 3 h 2151"/>
                <a:gd name="T6" fmla="*/ 11 w 16"/>
                <a:gd name="T7" fmla="*/ 0 h 2151"/>
                <a:gd name="T8" fmla="*/ 6 w 16"/>
                <a:gd name="T9" fmla="*/ 0 h 2151"/>
                <a:gd name="T10" fmla="*/ 3 w 16"/>
                <a:gd name="T11" fmla="*/ 3 h 2151"/>
                <a:gd name="T12" fmla="*/ 0 w 16"/>
                <a:gd name="T13" fmla="*/ 5 h 2151"/>
                <a:gd name="T14" fmla="*/ 0 w 16"/>
                <a:gd name="T15" fmla="*/ 2145 h 2151"/>
                <a:gd name="T16" fmla="*/ 3 w 16"/>
                <a:gd name="T17" fmla="*/ 2148 h 2151"/>
                <a:gd name="T18" fmla="*/ 6 w 16"/>
                <a:gd name="T19" fmla="*/ 2151 h 2151"/>
                <a:gd name="T20" fmla="*/ 11 w 16"/>
                <a:gd name="T21" fmla="*/ 2151 h 2151"/>
                <a:gd name="T22" fmla="*/ 14 w 16"/>
                <a:gd name="T23" fmla="*/ 2148 h 2151"/>
                <a:gd name="T24" fmla="*/ 16 w 16"/>
                <a:gd name="T25" fmla="*/ 2145 h 2151"/>
                <a:gd name="T26" fmla="*/ 16 w 16"/>
                <a:gd name="T27" fmla="*/ 2143 h 2151"/>
                <a:gd name="T28" fmla="*/ 16 w 16"/>
                <a:gd name="T29" fmla="*/ 8 h 2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51"/>
                <a:gd name="T47" fmla="*/ 16 w 16"/>
                <a:gd name="T48" fmla="*/ 2151 h 2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51">
                  <a:moveTo>
                    <a:pt x="16" y="8"/>
                  </a:move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2145"/>
                  </a:lnTo>
                  <a:lnTo>
                    <a:pt x="3" y="2148"/>
                  </a:lnTo>
                  <a:lnTo>
                    <a:pt x="6" y="2151"/>
                  </a:lnTo>
                  <a:lnTo>
                    <a:pt x="11" y="2151"/>
                  </a:lnTo>
                  <a:lnTo>
                    <a:pt x="14" y="2148"/>
                  </a:lnTo>
                  <a:lnTo>
                    <a:pt x="16" y="2145"/>
                  </a:lnTo>
                  <a:lnTo>
                    <a:pt x="16" y="214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516"/>
            <p:cNvSpPr>
              <a:spLocks/>
            </p:cNvSpPr>
            <p:nvPr/>
          </p:nvSpPr>
          <p:spPr bwMode="auto">
            <a:xfrm>
              <a:off x="3365" y="3095"/>
              <a:ext cx="543" cy="16"/>
            </a:xfrm>
            <a:custGeom>
              <a:avLst/>
              <a:gdLst>
                <a:gd name="T0" fmla="*/ 8 w 543"/>
                <a:gd name="T1" fmla="*/ 0 h 16"/>
                <a:gd name="T2" fmla="*/ 6 w 543"/>
                <a:gd name="T3" fmla="*/ 0 h 16"/>
                <a:gd name="T4" fmla="*/ 3 w 543"/>
                <a:gd name="T5" fmla="*/ 2 h 16"/>
                <a:gd name="T6" fmla="*/ 0 w 543"/>
                <a:gd name="T7" fmla="*/ 5 h 16"/>
                <a:gd name="T8" fmla="*/ 0 w 543"/>
                <a:gd name="T9" fmla="*/ 10 h 16"/>
                <a:gd name="T10" fmla="*/ 3 w 543"/>
                <a:gd name="T11" fmla="*/ 13 h 16"/>
                <a:gd name="T12" fmla="*/ 6 w 543"/>
                <a:gd name="T13" fmla="*/ 16 h 16"/>
                <a:gd name="T14" fmla="*/ 537 w 543"/>
                <a:gd name="T15" fmla="*/ 16 h 16"/>
                <a:gd name="T16" fmla="*/ 540 w 543"/>
                <a:gd name="T17" fmla="*/ 13 h 16"/>
                <a:gd name="T18" fmla="*/ 543 w 543"/>
                <a:gd name="T19" fmla="*/ 10 h 16"/>
                <a:gd name="T20" fmla="*/ 543 w 543"/>
                <a:gd name="T21" fmla="*/ 5 h 16"/>
                <a:gd name="T22" fmla="*/ 540 w 543"/>
                <a:gd name="T23" fmla="*/ 2 h 16"/>
                <a:gd name="T24" fmla="*/ 537 w 543"/>
                <a:gd name="T25" fmla="*/ 0 h 16"/>
                <a:gd name="T26" fmla="*/ 535 w 543"/>
                <a:gd name="T27" fmla="*/ 0 h 16"/>
                <a:gd name="T28" fmla="*/ 8 w 54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3"/>
                <a:gd name="T46" fmla="*/ 0 h 16"/>
                <a:gd name="T47" fmla="*/ 543 w 54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3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537" y="16"/>
                  </a:lnTo>
                  <a:lnTo>
                    <a:pt x="540" y="13"/>
                  </a:lnTo>
                  <a:lnTo>
                    <a:pt x="543" y="10"/>
                  </a:lnTo>
                  <a:lnTo>
                    <a:pt x="543" y="5"/>
                  </a:lnTo>
                  <a:lnTo>
                    <a:pt x="540" y="2"/>
                  </a:lnTo>
                  <a:lnTo>
                    <a:pt x="537" y="0"/>
                  </a:lnTo>
                  <a:lnTo>
                    <a:pt x="53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517"/>
            <p:cNvSpPr>
              <a:spLocks/>
            </p:cNvSpPr>
            <p:nvPr/>
          </p:nvSpPr>
          <p:spPr bwMode="auto">
            <a:xfrm>
              <a:off x="4143" y="3069"/>
              <a:ext cx="367" cy="16"/>
            </a:xfrm>
            <a:custGeom>
              <a:avLst/>
              <a:gdLst>
                <a:gd name="T0" fmla="*/ 8 w 367"/>
                <a:gd name="T1" fmla="*/ 0 h 16"/>
                <a:gd name="T2" fmla="*/ 6 w 367"/>
                <a:gd name="T3" fmla="*/ 0 h 16"/>
                <a:gd name="T4" fmla="*/ 3 w 367"/>
                <a:gd name="T5" fmla="*/ 3 h 16"/>
                <a:gd name="T6" fmla="*/ 0 w 367"/>
                <a:gd name="T7" fmla="*/ 5 h 16"/>
                <a:gd name="T8" fmla="*/ 0 w 367"/>
                <a:gd name="T9" fmla="*/ 11 h 16"/>
                <a:gd name="T10" fmla="*/ 3 w 367"/>
                <a:gd name="T11" fmla="*/ 14 h 16"/>
                <a:gd name="T12" fmla="*/ 6 w 367"/>
                <a:gd name="T13" fmla="*/ 16 h 16"/>
                <a:gd name="T14" fmla="*/ 362 w 367"/>
                <a:gd name="T15" fmla="*/ 16 h 16"/>
                <a:gd name="T16" fmla="*/ 365 w 367"/>
                <a:gd name="T17" fmla="*/ 14 h 16"/>
                <a:gd name="T18" fmla="*/ 367 w 367"/>
                <a:gd name="T19" fmla="*/ 11 h 16"/>
                <a:gd name="T20" fmla="*/ 367 w 367"/>
                <a:gd name="T21" fmla="*/ 5 h 16"/>
                <a:gd name="T22" fmla="*/ 365 w 367"/>
                <a:gd name="T23" fmla="*/ 3 h 16"/>
                <a:gd name="T24" fmla="*/ 362 w 367"/>
                <a:gd name="T25" fmla="*/ 0 h 16"/>
                <a:gd name="T26" fmla="*/ 359 w 367"/>
                <a:gd name="T27" fmla="*/ 0 h 16"/>
                <a:gd name="T28" fmla="*/ 8 w 3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7"/>
                <a:gd name="T46" fmla="*/ 0 h 16"/>
                <a:gd name="T47" fmla="*/ 367 w 3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2" y="16"/>
                  </a:lnTo>
                  <a:lnTo>
                    <a:pt x="365" y="14"/>
                  </a:lnTo>
                  <a:lnTo>
                    <a:pt x="367" y="11"/>
                  </a:lnTo>
                  <a:lnTo>
                    <a:pt x="367" y="5"/>
                  </a:lnTo>
                  <a:lnTo>
                    <a:pt x="365" y="3"/>
                  </a:lnTo>
                  <a:lnTo>
                    <a:pt x="362" y="0"/>
                  </a:lnTo>
                  <a:lnTo>
                    <a:pt x="3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518"/>
            <p:cNvSpPr>
              <a:spLocks/>
            </p:cNvSpPr>
            <p:nvPr/>
          </p:nvSpPr>
          <p:spPr bwMode="auto">
            <a:xfrm>
              <a:off x="4193" y="334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3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3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4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4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519"/>
            <p:cNvSpPr>
              <a:spLocks/>
            </p:cNvSpPr>
            <p:nvPr/>
          </p:nvSpPr>
          <p:spPr bwMode="auto">
            <a:xfrm>
              <a:off x="4293" y="3195"/>
              <a:ext cx="16" cy="167"/>
            </a:xfrm>
            <a:custGeom>
              <a:avLst/>
              <a:gdLst>
                <a:gd name="T0" fmla="*/ 0 w 16"/>
                <a:gd name="T1" fmla="*/ 159 h 167"/>
                <a:gd name="T2" fmla="*/ 0 w 16"/>
                <a:gd name="T3" fmla="*/ 162 h 167"/>
                <a:gd name="T4" fmla="*/ 3 w 16"/>
                <a:gd name="T5" fmla="*/ 165 h 167"/>
                <a:gd name="T6" fmla="*/ 6 w 16"/>
                <a:gd name="T7" fmla="*/ 167 h 167"/>
                <a:gd name="T8" fmla="*/ 11 w 16"/>
                <a:gd name="T9" fmla="*/ 167 h 167"/>
                <a:gd name="T10" fmla="*/ 14 w 16"/>
                <a:gd name="T11" fmla="*/ 165 h 167"/>
                <a:gd name="T12" fmla="*/ 16 w 16"/>
                <a:gd name="T13" fmla="*/ 162 h 167"/>
                <a:gd name="T14" fmla="*/ 16 w 16"/>
                <a:gd name="T15" fmla="*/ 5 h 167"/>
                <a:gd name="T16" fmla="*/ 14 w 16"/>
                <a:gd name="T17" fmla="*/ 3 h 167"/>
                <a:gd name="T18" fmla="*/ 11 w 16"/>
                <a:gd name="T19" fmla="*/ 0 h 167"/>
                <a:gd name="T20" fmla="*/ 6 w 16"/>
                <a:gd name="T21" fmla="*/ 0 h 167"/>
                <a:gd name="T22" fmla="*/ 3 w 16"/>
                <a:gd name="T23" fmla="*/ 3 h 167"/>
                <a:gd name="T24" fmla="*/ 0 w 16"/>
                <a:gd name="T25" fmla="*/ 5 h 167"/>
                <a:gd name="T26" fmla="*/ 0 w 16"/>
                <a:gd name="T27" fmla="*/ 8 h 167"/>
                <a:gd name="T28" fmla="*/ 0 w 16"/>
                <a:gd name="T29" fmla="*/ 159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67"/>
                <a:gd name="T47" fmla="*/ 16 w 16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67">
                  <a:moveTo>
                    <a:pt x="0" y="159"/>
                  </a:moveTo>
                  <a:lnTo>
                    <a:pt x="0" y="162"/>
                  </a:lnTo>
                  <a:lnTo>
                    <a:pt x="3" y="165"/>
                  </a:lnTo>
                  <a:lnTo>
                    <a:pt x="6" y="167"/>
                  </a:lnTo>
                  <a:lnTo>
                    <a:pt x="11" y="167"/>
                  </a:lnTo>
                  <a:lnTo>
                    <a:pt x="14" y="165"/>
                  </a:lnTo>
                  <a:lnTo>
                    <a:pt x="16" y="162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520"/>
            <p:cNvSpPr>
              <a:spLocks/>
            </p:cNvSpPr>
            <p:nvPr/>
          </p:nvSpPr>
          <p:spPr bwMode="auto">
            <a:xfrm>
              <a:off x="4293" y="3195"/>
              <a:ext cx="217" cy="16"/>
            </a:xfrm>
            <a:custGeom>
              <a:avLst/>
              <a:gdLst>
                <a:gd name="T0" fmla="*/ 8 w 217"/>
                <a:gd name="T1" fmla="*/ 0 h 16"/>
                <a:gd name="T2" fmla="*/ 6 w 217"/>
                <a:gd name="T3" fmla="*/ 0 h 16"/>
                <a:gd name="T4" fmla="*/ 3 w 217"/>
                <a:gd name="T5" fmla="*/ 3 h 16"/>
                <a:gd name="T6" fmla="*/ 0 w 217"/>
                <a:gd name="T7" fmla="*/ 5 h 16"/>
                <a:gd name="T8" fmla="*/ 0 w 217"/>
                <a:gd name="T9" fmla="*/ 11 h 16"/>
                <a:gd name="T10" fmla="*/ 3 w 217"/>
                <a:gd name="T11" fmla="*/ 13 h 16"/>
                <a:gd name="T12" fmla="*/ 6 w 217"/>
                <a:gd name="T13" fmla="*/ 16 h 16"/>
                <a:gd name="T14" fmla="*/ 212 w 217"/>
                <a:gd name="T15" fmla="*/ 16 h 16"/>
                <a:gd name="T16" fmla="*/ 215 w 217"/>
                <a:gd name="T17" fmla="*/ 13 h 16"/>
                <a:gd name="T18" fmla="*/ 217 w 217"/>
                <a:gd name="T19" fmla="*/ 11 h 16"/>
                <a:gd name="T20" fmla="*/ 217 w 217"/>
                <a:gd name="T21" fmla="*/ 5 h 16"/>
                <a:gd name="T22" fmla="*/ 215 w 217"/>
                <a:gd name="T23" fmla="*/ 3 h 16"/>
                <a:gd name="T24" fmla="*/ 212 w 217"/>
                <a:gd name="T25" fmla="*/ 0 h 16"/>
                <a:gd name="T26" fmla="*/ 209 w 217"/>
                <a:gd name="T27" fmla="*/ 0 h 16"/>
                <a:gd name="T28" fmla="*/ 8 w 2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16"/>
                <a:gd name="T47" fmla="*/ 217 w 2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212" y="16"/>
                  </a:lnTo>
                  <a:lnTo>
                    <a:pt x="215" y="13"/>
                  </a:lnTo>
                  <a:lnTo>
                    <a:pt x="217" y="11"/>
                  </a:lnTo>
                  <a:lnTo>
                    <a:pt x="217" y="5"/>
                  </a:lnTo>
                  <a:lnTo>
                    <a:pt x="215" y="3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521"/>
            <p:cNvSpPr>
              <a:spLocks/>
            </p:cNvSpPr>
            <p:nvPr/>
          </p:nvSpPr>
          <p:spPr bwMode="auto">
            <a:xfrm>
              <a:off x="5047" y="1613"/>
              <a:ext cx="16" cy="367"/>
            </a:xfrm>
            <a:custGeom>
              <a:avLst/>
              <a:gdLst>
                <a:gd name="T0" fmla="*/ 16 w 16"/>
                <a:gd name="T1" fmla="*/ 9 h 367"/>
                <a:gd name="T2" fmla="*/ 16 w 16"/>
                <a:gd name="T3" fmla="*/ 6 h 367"/>
                <a:gd name="T4" fmla="*/ 14 w 16"/>
                <a:gd name="T5" fmla="*/ 3 h 367"/>
                <a:gd name="T6" fmla="*/ 11 w 16"/>
                <a:gd name="T7" fmla="*/ 0 h 367"/>
                <a:gd name="T8" fmla="*/ 6 w 16"/>
                <a:gd name="T9" fmla="*/ 0 h 367"/>
                <a:gd name="T10" fmla="*/ 3 w 16"/>
                <a:gd name="T11" fmla="*/ 3 h 367"/>
                <a:gd name="T12" fmla="*/ 0 w 16"/>
                <a:gd name="T13" fmla="*/ 6 h 367"/>
                <a:gd name="T14" fmla="*/ 0 w 16"/>
                <a:gd name="T15" fmla="*/ 362 h 367"/>
                <a:gd name="T16" fmla="*/ 3 w 16"/>
                <a:gd name="T17" fmla="*/ 365 h 367"/>
                <a:gd name="T18" fmla="*/ 6 w 16"/>
                <a:gd name="T19" fmla="*/ 367 h 367"/>
                <a:gd name="T20" fmla="*/ 11 w 16"/>
                <a:gd name="T21" fmla="*/ 367 h 367"/>
                <a:gd name="T22" fmla="*/ 14 w 16"/>
                <a:gd name="T23" fmla="*/ 365 h 367"/>
                <a:gd name="T24" fmla="*/ 16 w 16"/>
                <a:gd name="T25" fmla="*/ 362 h 367"/>
                <a:gd name="T26" fmla="*/ 16 w 16"/>
                <a:gd name="T27" fmla="*/ 359 h 367"/>
                <a:gd name="T28" fmla="*/ 16 w 16"/>
                <a:gd name="T29" fmla="*/ 9 h 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7"/>
                <a:gd name="T47" fmla="*/ 16 w 16"/>
                <a:gd name="T48" fmla="*/ 367 h 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7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62"/>
                  </a:lnTo>
                  <a:lnTo>
                    <a:pt x="3" y="365"/>
                  </a:lnTo>
                  <a:lnTo>
                    <a:pt x="6" y="367"/>
                  </a:lnTo>
                  <a:lnTo>
                    <a:pt x="11" y="367"/>
                  </a:lnTo>
                  <a:lnTo>
                    <a:pt x="14" y="365"/>
                  </a:lnTo>
                  <a:lnTo>
                    <a:pt x="16" y="362"/>
                  </a:lnTo>
                  <a:lnTo>
                    <a:pt x="16" y="35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522"/>
            <p:cNvSpPr>
              <a:spLocks/>
            </p:cNvSpPr>
            <p:nvPr/>
          </p:nvSpPr>
          <p:spPr bwMode="auto">
            <a:xfrm>
              <a:off x="3716" y="1964"/>
              <a:ext cx="1347" cy="16"/>
            </a:xfrm>
            <a:custGeom>
              <a:avLst/>
              <a:gdLst>
                <a:gd name="T0" fmla="*/ 1339 w 1347"/>
                <a:gd name="T1" fmla="*/ 16 h 16"/>
                <a:gd name="T2" fmla="*/ 1342 w 1347"/>
                <a:gd name="T3" fmla="*/ 16 h 16"/>
                <a:gd name="T4" fmla="*/ 1345 w 1347"/>
                <a:gd name="T5" fmla="*/ 14 h 16"/>
                <a:gd name="T6" fmla="*/ 1347 w 1347"/>
                <a:gd name="T7" fmla="*/ 11 h 16"/>
                <a:gd name="T8" fmla="*/ 1347 w 1347"/>
                <a:gd name="T9" fmla="*/ 6 h 16"/>
                <a:gd name="T10" fmla="*/ 1345 w 1347"/>
                <a:gd name="T11" fmla="*/ 3 h 16"/>
                <a:gd name="T12" fmla="*/ 1342 w 1347"/>
                <a:gd name="T13" fmla="*/ 0 h 16"/>
                <a:gd name="T14" fmla="*/ 5 w 1347"/>
                <a:gd name="T15" fmla="*/ 0 h 16"/>
                <a:gd name="T16" fmla="*/ 3 w 1347"/>
                <a:gd name="T17" fmla="*/ 3 h 16"/>
                <a:gd name="T18" fmla="*/ 0 w 1347"/>
                <a:gd name="T19" fmla="*/ 6 h 16"/>
                <a:gd name="T20" fmla="*/ 0 w 1347"/>
                <a:gd name="T21" fmla="*/ 11 h 16"/>
                <a:gd name="T22" fmla="*/ 3 w 1347"/>
                <a:gd name="T23" fmla="*/ 14 h 16"/>
                <a:gd name="T24" fmla="*/ 5 w 1347"/>
                <a:gd name="T25" fmla="*/ 16 h 16"/>
                <a:gd name="T26" fmla="*/ 8 w 1347"/>
                <a:gd name="T27" fmla="*/ 16 h 16"/>
                <a:gd name="T28" fmla="*/ 1339 w 1347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7"/>
                <a:gd name="T46" fmla="*/ 0 h 16"/>
                <a:gd name="T47" fmla="*/ 1347 w 134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7" h="16">
                  <a:moveTo>
                    <a:pt x="1339" y="16"/>
                  </a:moveTo>
                  <a:lnTo>
                    <a:pt x="1342" y="16"/>
                  </a:lnTo>
                  <a:lnTo>
                    <a:pt x="1345" y="14"/>
                  </a:lnTo>
                  <a:lnTo>
                    <a:pt x="1347" y="11"/>
                  </a:lnTo>
                  <a:lnTo>
                    <a:pt x="1347" y="6"/>
                  </a:lnTo>
                  <a:lnTo>
                    <a:pt x="1345" y="3"/>
                  </a:lnTo>
                  <a:lnTo>
                    <a:pt x="1342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39" y="16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523"/>
            <p:cNvSpPr>
              <a:spLocks/>
            </p:cNvSpPr>
            <p:nvPr/>
          </p:nvSpPr>
          <p:spPr bwMode="auto">
            <a:xfrm>
              <a:off x="3716" y="1964"/>
              <a:ext cx="16" cy="394"/>
            </a:xfrm>
            <a:custGeom>
              <a:avLst/>
              <a:gdLst>
                <a:gd name="T0" fmla="*/ 16 w 16"/>
                <a:gd name="T1" fmla="*/ 8 h 394"/>
                <a:gd name="T2" fmla="*/ 16 w 16"/>
                <a:gd name="T3" fmla="*/ 6 h 394"/>
                <a:gd name="T4" fmla="*/ 14 w 16"/>
                <a:gd name="T5" fmla="*/ 3 h 394"/>
                <a:gd name="T6" fmla="*/ 11 w 16"/>
                <a:gd name="T7" fmla="*/ 0 h 394"/>
                <a:gd name="T8" fmla="*/ 5 w 16"/>
                <a:gd name="T9" fmla="*/ 0 h 394"/>
                <a:gd name="T10" fmla="*/ 3 w 16"/>
                <a:gd name="T11" fmla="*/ 3 h 394"/>
                <a:gd name="T12" fmla="*/ 0 w 16"/>
                <a:gd name="T13" fmla="*/ 6 h 394"/>
                <a:gd name="T14" fmla="*/ 0 w 16"/>
                <a:gd name="T15" fmla="*/ 389 h 394"/>
                <a:gd name="T16" fmla="*/ 3 w 16"/>
                <a:gd name="T17" fmla="*/ 391 h 394"/>
                <a:gd name="T18" fmla="*/ 5 w 16"/>
                <a:gd name="T19" fmla="*/ 394 h 394"/>
                <a:gd name="T20" fmla="*/ 11 w 16"/>
                <a:gd name="T21" fmla="*/ 394 h 394"/>
                <a:gd name="T22" fmla="*/ 14 w 16"/>
                <a:gd name="T23" fmla="*/ 391 h 394"/>
                <a:gd name="T24" fmla="*/ 16 w 16"/>
                <a:gd name="T25" fmla="*/ 389 h 394"/>
                <a:gd name="T26" fmla="*/ 16 w 16"/>
                <a:gd name="T27" fmla="*/ 386 h 394"/>
                <a:gd name="T28" fmla="*/ 16 w 16"/>
                <a:gd name="T29" fmla="*/ 8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94"/>
                <a:gd name="T47" fmla="*/ 16 w 16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94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89"/>
                  </a:lnTo>
                  <a:lnTo>
                    <a:pt x="3" y="391"/>
                  </a:lnTo>
                  <a:lnTo>
                    <a:pt x="5" y="394"/>
                  </a:lnTo>
                  <a:lnTo>
                    <a:pt x="11" y="394"/>
                  </a:lnTo>
                  <a:lnTo>
                    <a:pt x="14" y="391"/>
                  </a:lnTo>
                  <a:lnTo>
                    <a:pt x="16" y="389"/>
                  </a:lnTo>
                  <a:lnTo>
                    <a:pt x="16" y="38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524"/>
            <p:cNvSpPr>
              <a:spLocks/>
            </p:cNvSpPr>
            <p:nvPr/>
          </p:nvSpPr>
          <p:spPr bwMode="auto">
            <a:xfrm>
              <a:off x="3716" y="2342"/>
              <a:ext cx="117" cy="16"/>
            </a:xfrm>
            <a:custGeom>
              <a:avLst/>
              <a:gdLst>
                <a:gd name="T0" fmla="*/ 8 w 117"/>
                <a:gd name="T1" fmla="*/ 0 h 16"/>
                <a:gd name="T2" fmla="*/ 5 w 117"/>
                <a:gd name="T3" fmla="*/ 0 h 16"/>
                <a:gd name="T4" fmla="*/ 3 w 117"/>
                <a:gd name="T5" fmla="*/ 3 h 16"/>
                <a:gd name="T6" fmla="*/ 0 w 117"/>
                <a:gd name="T7" fmla="*/ 5 h 16"/>
                <a:gd name="T8" fmla="*/ 0 w 117"/>
                <a:gd name="T9" fmla="*/ 11 h 16"/>
                <a:gd name="T10" fmla="*/ 3 w 117"/>
                <a:gd name="T11" fmla="*/ 13 h 16"/>
                <a:gd name="T12" fmla="*/ 5 w 117"/>
                <a:gd name="T13" fmla="*/ 16 h 16"/>
                <a:gd name="T14" fmla="*/ 111 w 117"/>
                <a:gd name="T15" fmla="*/ 16 h 16"/>
                <a:gd name="T16" fmla="*/ 114 w 117"/>
                <a:gd name="T17" fmla="*/ 13 h 16"/>
                <a:gd name="T18" fmla="*/ 117 w 117"/>
                <a:gd name="T19" fmla="*/ 11 h 16"/>
                <a:gd name="T20" fmla="*/ 117 w 117"/>
                <a:gd name="T21" fmla="*/ 5 h 16"/>
                <a:gd name="T22" fmla="*/ 114 w 117"/>
                <a:gd name="T23" fmla="*/ 3 h 16"/>
                <a:gd name="T24" fmla="*/ 111 w 117"/>
                <a:gd name="T25" fmla="*/ 0 h 16"/>
                <a:gd name="T26" fmla="*/ 109 w 117"/>
                <a:gd name="T27" fmla="*/ 0 h 16"/>
                <a:gd name="T28" fmla="*/ 8 w 1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16"/>
                <a:gd name="T47" fmla="*/ 117 w 1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3"/>
                  </a:lnTo>
                  <a:lnTo>
                    <a:pt x="117" y="11"/>
                  </a:lnTo>
                  <a:lnTo>
                    <a:pt x="117" y="5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525"/>
            <p:cNvSpPr>
              <a:spLocks/>
            </p:cNvSpPr>
            <p:nvPr/>
          </p:nvSpPr>
          <p:spPr bwMode="auto">
            <a:xfrm>
              <a:off x="4068" y="2417"/>
              <a:ext cx="393" cy="16"/>
            </a:xfrm>
            <a:custGeom>
              <a:avLst/>
              <a:gdLst>
                <a:gd name="T0" fmla="*/ 8 w 393"/>
                <a:gd name="T1" fmla="*/ 0 h 16"/>
                <a:gd name="T2" fmla="*/ 6 w 393"/>
                <a:gd name="T3" fmla="*/ 0 h 16"/>
                <a:gd name="T4" fmla="*/ 3 w 393"/>
                <a:gd name="T5" fmla="*/ 3 h 16"/>
                <a:gd name="T6" fmla="*/ 0 w 393"/>
                <a:gd name="T7" fmla="*/ 5 h 16"/>
                <a:gd name="T8" fmla="*/ 0 w 393"/>
                <a:gd name="T9" fmla="*/ 11 h 16"/>
                <a:gd name="T10" fmla="*/ 3 w 393"/>
                <a:gd name="T11" fmla="*/ 13 h 16"/>
                <a:gd name="T12" fmla="*/ 6 w 393"/>
                <a:gd name="T13" fmla="*/ 16 h 16"/>
                <a:gd name="T14" fmla="*/ 387 w 393"/>
                <a:gd name="T15" fmla="*/ 16 h 16"/>
                <a:gd name="T16" fmla="*/ 390 w 393"/>
                <a:gd name="T17" fmla="*/ 13 h 16"/>
                <a:gd name="T18" fmla="*/ 393 w 393"/>
                <a:gd name="T19" fmla="*/ 11 h 16"/>
                <a:gd name="T20" fmla="*/ 393 w 393"/>
                <a:gd name="T21" fmla="*/ 5 h 16"/>
                <a:gd name="T22" fmla="*/ 390 w 393"/>
                <a:gd name="T23" fmla="*/ 3 h 16"/>
                <a:gd name="T24" fmla="*/ 387 w 393"/>
                <a:gd name="T25" fmla="*/ 0 h 16"/>
                <a:gd name="T26" fmla="*/ 385 w 393"/>
                <a:gd name="T27" fmla="*/ 0 h 16"/>
                <a:gd name="T28" fmla="*/ 8 w 39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3"/>
                <a:gd name="T46" fmla="*/ 0 h 16"/>
                <a:gd name="T47" fmla="*/ 393 w 39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3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87" y="16"/>
                  </a:lnTo>
                  <a:lnTo>
                    <a:pt x="390" y="13"/>
                  </a:lnTo>
                  <a:lnTo>
                    <a:pt x="393" y="11"/>
                  </a:lnTo>
                  <a:lnTo>
                    <a:pt x="393" y="5"/>
                  </a:lnTo>
                  <a:lnTo>
                    <a:pt x="390" y="3"/>
                  </a:lnTo>
                  <a:lnTo>
                    <a:pt x="387" y="0"/>
                  </a:lnTo>
                  <a:lnTo>
                    <a:pt x="38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526"/>
            <p:cNvSpPr>
              <a:spLocks/>
            </p:cNvSpPr>
            <p:nvPr/>
          </p:nvSpPr>
          <p:spPr bwMode="auto">
            <a:xfrm>
              <a:off x="3365" y="1111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6 w 192"/>
                <a:gd name="T3" fmla="*/ 0 h 16"/>
                <a:gd name="T4" fmla="*/ 3 w 192"/>
                <a:gd name="T5" fmla="*/ 3 h 16"/>
                <a:gd name="T6" fmla="*/ 0 w 192"/>
                <a:gd name="T7" fmla="*/ 6 h 16"/>
                <a:gd name="T8" fmla="*/ 0 w 192"/>
                <a:gd name="T9" fmla="*/ 11 h 16"/>
                <a:gd name="T10" fmla="*/ 3 w 192"/>
                <a:gd name="T11" fmla="*/ 14 h 16"/>
                <a:gd name="T12" fmla="*/ 6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6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6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527"/>
            <p:cNvSpPr>
              <a:spLocks/>
            </p:cNvSpPr>
            <p:nvPr/>
          </p:nvSpPr>
          <p:spPr bwMode="auto">
            <a:xfrm>
              <a:off x="3239" y="1438"/>
              <a:ext cx="318" cy="16"/>
            </a:xfrm>
            <a:custGeom>
              <a:avLst/>
              <a:gdLst>
                <a:gd name="T0" fmla="*/ 8 w 318"/>
                <a:gd name="T1" fmla="*/ 0 h 16"/>
                <a:gd name="T2" fmla="*/ 6 w 318"/>
                <a:gd name="T3" fmla="*/ 0 h 16"/>
                <a:gd name="T4" fmla="*/ 3 w 318"/>
                <a:gd name="T5" fmla="*/ 3 h 16"/>
                <a:gd name="T6" fmla="*/ 0 w 318"/>
                <a:gd name="T7" fmla="*/ 5 h 16"/>
                <a:gd name="T8" fmla="*/ 0 w 318"/>
                <a:gd name="T9" fmla="*/ 11 h 16"/>
                <a:gd name="T10" fmla="*/ 3 w 318"/>
                <a:gd name="T11" fmla="*/ 13 h 16"/>
                <a:gd name="T12" fmla="*/ 6 w 318"/>
                <a:gd name="T13" fmla="*/ 16 h 16"/>
                <a:gd name="T14" fmla="*/ 312 w 318"/>
                <a:gd name="T15" fmla="*/ 16 h 16"/>
                <a:gd name="T16" fmla="*/ 315 w 318"/>
                <a:gd name="T17" fmla="*/ 13 h 16"/>
                <a:gd name="T18" fmla="*/ 318 w 318"/>
                <a:gd name="T19" fmla="*/ 11 h 16"/>
                <a:gd name="T20" fmla="*/ 318 w 318"/>
                <a:gd name="T21" fmla="*/ 5 h 16"/>
                <a:gd name="T22" fmla="*/ 315 w 318"/>
                <a:gd name="T23" fmla="*/ 3 h 16"/>
                <a:gd name="T24" fmla="*/ 312 w 318"/>
                <a:gd name="T25" fmla="*/ 0 h 16"/>
                <a:gd name="T26" fmla="*/ 310 w 318"/>
                <a:gd name="T27" fmla="*/ 0 h 16"/>
                <a:gd name="T28" fmla="*/ 8 w 3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8"/>
                <a:gd name="T46" fmla="*/ 0 h 16"/>
                <a:gd name="T47" fmla="*/ 318 w 3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8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8" y="11"/>
                  </a:lnTo>
                  <a:lnTo>
                    <a:pt x="318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Freeform 528"/>
            <p:cNvSpPr>
              <a:spLocks/>
            </p:cNvSpPr>
            <p:nvPr/>
          </p:nvSpPr>
          <p:spPr bwMode="auto">
            <a:xfrm>
              <a:off x="3239" y="1237"/>
              <a:ext cx="16" cy="2125"/>
            </a:xfrm>
            <a:custGeom>
              <a:avLst/>
              <a:gdLst>
                <a:gd name="T0" fmla="*/ 16 w 16"/>
                <a:gd name="T1" fmla="*/ 8 h 2125"/>
                <a:gd name="T2" fmla="*/ 16 w 16"/>
                <a:gd name="T3" fmla="*/ 6 h 2125"/>
                <a:gd name="T4" fmla="*/ 14 w 16"/>
                <a:gd name="T5" fmla="*/ 3 h 2125"/>
                <a:gd name="T6" fmla="*/ 11 w 16"/>
                <a:gd name="T7" fmla="*/ 0 h 2125"/>
                <a:gd name="T8" fmla="*/ 6 w 16"/>
                <a:gd name="T9" fmla="*/ 0 h 2125"/>
                <a:gd name="T10" fmla="*/ 3 w 16"/>
                <a:gd name="T11" fmla="*/ 3 h 2125"/>
                <a:gd name="T12" fmla="*/ 0 w 16"/>
                <a:gd name="T13" fmla="*/ 6 h 2125"/>
                <a:gd name="T14" fmla="*/ 0 w 16"/>
                <a:gd name="T15" fmla="*/ 2120 h 2125"/>
                <a:gd name="T16" fmla="*/ 3 w 16"/>
                <a:gd name="T17" fmla="*/ 2123 h 2125"/>
                <a:gd name="T18" fmla="*/ 6 w 16"/>
                <a:gd name="T19" fmla="*/ 2125 h 2125"/>
                <a:gd name="T20" fmla="*/ 11 w 16"/>
                <a:gd name="T21" fmla="*/ 2125 h 2125"/>
                <a:gd name="T22" fmla="*/ 14 w 16"/>
                <a:gd name="T23" fmla="*/ 2123 h 2125"/>
                <a:gd name="T24" fmla="*/ 16 w 16"/>
                <a:gd name="T25" fmla="*/ 2120 h 2125"/>
                <a:gd name="T26" fmla="*/ 16 w 16"/>
                <a:gd name="T27" fmla="*/ 2117 h 2125"/>
                <a:gd name="T28" fmla="*/ 16 w 16"/>
                <a:gd name="T29" fmla="*/ 8 h 2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25"/>
                <a:gd name="T47" fmla="*/ 16 w 16"/>
                <a:gd name="T48" fmla="*/ 2125 h 2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25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120"/>
                  </a:lnTo>
                  <a:lnTo>
                    <a:pt x="3" y="2123"/>
                  </a:lnTo>
                  <a:lnTo>
                    <a:pt x="6" y="2125"/>
                  </a:lnTo>
                  <a:lnTo>
                    <a:pt x="11" y="2125"/>
                  </a:lnTo>
                  <a:lnTo>
                    <a:pt x="14" y="2123"/>
                  </a:lnTo>
                  <a:lnTo>
                    <a:pt x="16" y="2120"/>
                  </a:lnTo>
                  <a:lnTo>
                    <a:pt x="16" y="211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529"/>
            <p:cNvSpPr>
              <a:spLocks/>
            </p:cNvSpPr>
            <p:nvPr/>
          </p:nvSpPr>
          <p:spPr bwMode="auto">
            <a:xfrm>
              <a:off x="3239" y="3346"/>
              <a:ext cx="669" cy="16"/>
            </a:xfrm>
            <a:custGeom>
              <a:avLst/>
              <a:gdLst>
                <a:gd name="T0" fmla="*/ 8 w 669"/>
                <a:gd name="T1" fmla="*/ 0 h 16"/>
                <a:gd name="T2" fmla="*/ 6 w 669"/>
                <a:gd name="T3" fmla="*/ 0 h 16"/>
                <a:gd name="T4" fmla="*/ 3 w 669"/>
                <a:gd name="T5" fmla="*/ 3 h 16"/>
                <a:gd name="T6" fmla="*/ 0 w 669"/>
                <a:gd name="T7" fmla="*/ 6 h 16"/>
                <a:gd name="T8" fmla="*/ 0 w 669"/>
                <a:gd name="T9" fmla="*/ 11 h 16"/>
                <a:gd name="T10" fmla="*/ 3 w 669"/>
                <a:gd name="T11" fmla="*/ 14 h 16"/>
                <a:gd name="T12" fmla="*/ 6 w 669"/>
                <a:gd name="T13" fmla="*/ 16 h 16"/>
                <a:gd name="T14" fmla="*/ 663 w 669"/>
                <a:gd name="T15" fmla="*/ 16 h 16"/>
                <a:gd name="T16" fmla="*/ 666 w 669"/>
                <a:gd name="T17" fmla="*/ 14 h 16"/>
                <a:gd name="T18" fmla="*/ 669 w 669"/>
                <a:gd name="T19" fmla="*/ 11 h 16"/>
                <a:gd name="T20" fmla="*/ 669 w 669"/>
                <a:gd name="T21" fmla="*/ 6 h 16"/>
                <a:gd name="T22" fmla="*/ 666 w 669"/>
                <a:gd name="T23" fmla="*/ 3 h 16"/>
                <a:gd name="T24" fmla="*/ 663 w 669"/>
                <a:gd name="T25" fmla="*/ 0 h 16"/>
                <a:gd name="T26" fmla="*/ 661 w 669"/>
                <a:gd name="T27" fmla="*/ 0 h 16"/>
                <a:gd name="T28" fmla="*/ 8 w 6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9"/>
                <a:gd name="T46" fmla="*/ 0 h 16"/>
                <a:gd name="T47" fmla="*/ 669 w 6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663" y="16"/>
                  </a:lnTo>
                  <a:lnTo>
                    <a:pt x="666" y="14"/>
                  </a:lnTo>
                  <a:lnTo>
                    <a:pt x="669" y="11"/>
                  </a:lnTo>
                  <a:lnTo>
                    <a:pt x="669" y="6"/>
                  </a:lnTo>
                  <a:lnTo>
                    <a:pt x="666" y="3"/>
                  </a:lnTo>
                  <a:lnTo>
                    <a:pt x="663" y="0"/>
                  </a:lnTo>
                  <a:lnTo>
                    <a:pt x="6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Freeform 530"/>
            <p:cNvSpPr>
              <a:spLocks/>
            </p:cNvSpPr>
            <p:nvPr/>
          </p:nvSpPr>
          <p:spPr bwMode="auto">
            <a:xfrm>
              <a:off x="3716" y="2994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5 w 192"/>
                <a:gd name="T3" fmla="*/ 0 h 16"/>
                <a:gd name="T4" fmla="*/ 3 w 192"/>
                <a:gd name="T5" fmla="*/ 3 h 16"/>
                <a:gd name="T6" fmla="*/ 0 w 192"/>
                <a:gd name="T7" fmla="*/ 5 h 16"/>
                <a:gd name="T8" fmla="*/ 0 w 192"/>
                <a:gd name="T9" fmla="*/ 11 h 16"/>
                <a:gd name="T10" fmla="*/ 3 w 192"/>
                <a:gd name="T11" fmla="*/ 14 h 16"/>
                <a:gd name="T12" fmla="*/ 5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5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5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Oval 531"/>
            <p:cNvSpPr>
              <a:spLocks noChangeArrowheads="1"/>
            </p:cNvSpPr>
            <p:nvPr/>
          </p:nvSpPr>
          <p:spPr bwMode="auto">
            <a:xfrm>
              <a:off x="3356" y="1102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Freeform 532"/>
            <p:cNvSpPr>
              <a:spLocks/>
            </p:cNvSpPr>
            <p:nvPr/>
          </p:nvSpPr>
          <p:spPr bwMode="auto">
            <a:xfrm>
              <a:off x="3348" y="1094"/>
              <a:ext cx="65" cy="66"/>
            </a:xfrm>
            <a:custGeom>
              <a:avLst/>
              <a:gdLst>
                <a:gd name="T0" fmla="*/ 1 w 65"/>
                <a:gd name="T1" fmla="*/ 44 h 66"/>
                <a:gd name="T2" fmla="*/ 2 w 65"/>
                <a:gd name="T3" fmla="*/ 48 h 66"/>
                <a:gd name="T4" fmla="*/ 11 w 65"/>
                <a:gd name="T5" fmla="*/ 56 h 66"/>
                <a:gd name="T6" fmla="*/ 13 w 65"/>
                <a:gd name="T7" fmla="*/ 59 h 66"/>
                <a:gd name="T8" fmla="*/ 16 w 65"/>
                <a:gd name="T9" fmla="*/ 62 h 66"/>
                <a:gd name="T10" fmla="*/ 16 w 65"/>
                <a:gd name="T11" fmla="*/ 62 h 66"/>
                <a:gd name="T12" fmla="*/ 29 w 65"/>
                <a:gd name="T13" fmla="*/ 66 h 66"/>
                <a:gd name="T14" fmla="*/ 39 w 65"/>
                <a:gd name="T15" fmla="*/ 63 h 66"/>
                <a:gd name="T16" fmla="*/ 49 w 65"/>
                <a:gd name="T17" fmla="*/ 62 h 66"/>
                <a:gd name="T18" fmla="*/ 49 w 65"/>
                <a:gd name="T19" fmla="*/ 62 h 66"/>
                <a:gd name="T20" fmla="*/ 52 w 65"/>
                <a:gd name="T21" fmla="*/ 59 h 66"/>
                <a:gd name="T22" fmla="*/ 55 w 65"/>
                <a:gd name="T23" fmla="*/ 56 h 66"/>
                <a:gd name="T24" fmla="*/ 63 w 65"/>
                <a:gd name="T25" fmla="*/ 48 h 66"/>
                <a:gd name="T26" fmla="*/ 64 w 65"/>
                <a:gd name="T27" fmla="*/ 44 h 66"/>
                <a:gd name="T28" fmla="*/ 59 w 65"/>
                <a:gd name="T29" fmla="*/ 41 h 66"/>
                <a:gd name="T30" fmla="*/ 65 w 65"/>
                <a:gd name="T31" fmla="*/ 23 h 66"/>
                <a:gd name="T32" fmla="*/ 60 w 65"/>
                <a:gd name="T33" fmla="*/ 16 h 66"/>
                <a:gd name="T34" fmla="*/ 59 w 65"/>
                <a:gd name="T35" fmla="*/ 12 h 66"/>
                <a:gd name="T36" fmla="*/ 56 w 65"/>
                <a:gd name="T37" fmla="*/ 9 h 66"/>
                <a:gd name="T38" fmla="*/ 53 w 65"/>
                <a:gd name="T39" fmla="*/ 7 h 66"/>
                <a:gd name="T40" fmla="*/ 49 w 65"/>
                <a:gd name="T41" fmla="*/ 5 h 66"/>
                <a:gd name="T42" fmla="*/ 43 w 65"/>
                <a:gd name="T43" fmla="*/ 0 h 66"/>
                <a:gd name="T44" fmla="*/ 16 w 65"/>
                <a:gd name="T45" fmla="*/ 4 h 66"/>
                <a:gd name="T46" fmla="*/ 16 w 65"/>
                <a:gd name="T47" fmla="*/ 4 h 66"/>
                <a:gd name="T48" fmla="*/ 13 w 65"/>
                <a:gd name="T49" fmla="*/ 7 h 66"/>
                <a:gd name="T50" fmla="*/ 11 w 65"/>
                <a:gd name="T51" fmla="*/ 9 h 66"/>
                <a:gd name="T52" fmla="*/ 2 w 65"/>
                <a:gd name="T53" fmla="*/ 17 h 66"/>
                <a:gd name="T54" fmla="*/ 1 w 65"/>
                <a:gd name="T55" fmla="*/ 21 h 66"/>
                <a:gd name="T56" fmla="*/ 16 w 65"/>
                <a:gd name="T57" fmla="*/ 33 h 66"/>
                <a:gd name="T58" fmla="*/ 15 w 65"/>
                <a:gd name="T59" fmla="*/ 27 h 66"/>
                <a:gd name="T60" fmla="*/ 20 w 65"/>
                <a:gd name="T61" fmla="*/ 21 h 66"/>
                <a:gd name="T62" fmla="*/ 23 w 65"/>
                <a:gd name="T63" fmla="*/ 19 h 66"/>
                <a:gd name="T64" fmla="*/ 25 w 65"/>
                <a:gd name="T65" fmla="*/ 16 h 66"/>
                <a:gd name="T66" fmla="*/ 23 w 65"/>
                <a:gd name="T67" fmla="*/ 19 h 66"/>
                <a:gd name="T68" fmla="*/ 27 w 65"/>
                <a:gd name="T69" fmla="*/ 17 h 66"/>
                <a:gd name="T70" fmla="*/ 37 w 65"/>
                <a:gd name="T71" fmla="*/ 16 h 66"/>
                <a:gd name="T72" fmla="*/ 39 w 65"/>
                <a:gd name="T73" fmla="*/ 16 h 66"/>
                <a:gd name="T74" fmla="*/ 43 w 65"/>
                <a:gd name="T75" fmla="*/ 17 h 66"/>
                <a:gd name="T76" fmla="*/ 45 w 65"/>
                <a:gd name="T77" fmla="*/ 20 h 66"/>
                <a:gd name="T78" fmla="*/ 48 w 65"/>
                <a:gd name="T79" fmla="*/ 23 h 66"/>
                <a:gd name="T80" fmla="*/ 49 w 65"/>
                <a:gd name="T81" fmla="*/ 27 h 66"/>
                <a:gd name="T82" fmla="*/ 49 w 65"/>
                <a:gd name="T83" fmla="*/ 28 h 66"/>
                <a:gd name="T84" fmla="*/ 59 w 65"/>
                <a:gd name="T85" fmla="*/ 25 h 66"/>
                <a:gd name="T86" fmla="*/ 48 w 65"/>
                <a:gd name="T87" fmla="*/ 39 h 66"/>
                <a:gd name="T88" fmla="*/ 47 w 65"/>
                <a:gd name="T89" fmla="*/ 43 h 66"/>
                <a:gd name="T90" fmla="*/ 49 w 65"/>
                <a:gd name="T91" fmla="*/ 40 h 66"/>
                <a:gd name="T92" fmla="*/ 47 w 65"/>
                <a:gd name="T93" fmla="*/ 43 h 66"/>
                <a:gd name="T94" fmla="*/ 44 w 65"/>
                <a:gd name="T95" fmla="*/ 45 h 66"/>
                <a:gd name="T96" fmla="*/ 39 w 65"/>
                <a:gd name="T97" fmla="*/ 51 h 66"/>
                <a:gd name="T98" fmla="*/ 28 w 65"/>
                <a:gd name="T99" fmla="*/ 52 h 66"/>
                <a:gd name="T100" fmla="*/ 35 w 65"/>
                <a:gd name="T101" fmla="*/ 49 h 66"/>
                <a:gd name="T102" fmla="*/ 27 w 65"/>
                <a:gd name="T103" fmla="*/ 51 h 66"/>
                <a:gd name="T104" fmla="*/ 21 w 65"/>
                <a:gd name="T105" fmla="*/ 45 h 66"/>
                <a:gd name="T106" fmla="*/ 19 w 65"/>
                <a:gd name="T107" fmla="*/ 43 h 66"/>
                <a:gd name="T108" fmla="*/ 16 w 65"/>
                <a:gd name="T109" fmla="*/ 40 h 66"/>
                <a:gd name="T110" fmla="*/ 19 w 65"/>
                <a:gd name="T111" fmla="*/ 43 h 66"/>
                <a:gd name="T112" fmla="*/ 17 w 65"/>
                <a:gd name="T113" fmla="*/ 39 h 66"/>
                <a:gd name="T114" fmla="*/ 0 w 65"/>
                <a:gd name="T115" fmla="*/ 33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6"/>
                <a:gd name="T176" fmla="*/ 65 w 65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6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3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3" y="66"/>
                  </a:lnTo>
                  <a:lnTo>
                    <a:pt x="29" y="66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9" y="62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2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6" y="13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5" name="Oval 533"/>
            <p:cNvSpPr>
              <a:spLocks noChangeArrowheads="1"/>
            </p:cNvSpPr>
            <p:nvPr/>
          </p:nvSpPr>
          <p:spPr bwMode="auto">
            <a:xfrm>
              <a:off x="3230" y="1228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6" name="Freeform 534"/>
            <p:cNvSpPr>
              <a:spLocks/>
            </p:cNvSpPr>
            <p:nvPr/>
          </p:nvSpPr>
          <p:spPr bwMode="auto">
            <a:xfrm>
              <a:off x="3222" y="1220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3 h 65"/>
                <a:gd name="T80" fmla="*/ 49 w 66"/>
                <a:gd name="T81" fmla="*/ 27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1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Oval 535"/>
            <p:cNvSpPr>
              <a:spLocks noChangeArrowheads="1"/>
            </p:cNvSpPr>
            <p:nvPr/>
          </p:nvSpPr>
          <p:spPr bwMode="auto">
            <a:xfrm>
              <a:off x="3230" y="1429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8" name="Freeform 536"/>
            <p:cNvSpPr>
              <a:spLocks/>
            </p:cNvSpPr>
            <p:nvPr/>
          </p:nvSpPr>
          <p:spPr bwMode="auto">
            <a:xfrm>
              <a:off x="3222" y="1421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2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6 h 65"/>
                <a:gd name="T60" fmla="*/ 20 w 66"/>
                <a:gd name="T61" fmla="*/ 21 h 65"/>
                <a:gd name="T62" fmla="*/ 23 w 66"/>
                <a:gd name="T63" fmla="*/ 18 h 65"/>
                <a:gd name="T64" fmla="*/ 25 w 66"/>
                <a:gd name="T65" fmla="*/ 16 h 65"/>
                <a:gd name="T66" fmla="*/ 23 w 66"/>
                <a:gd name="T67" fmla="*/ 18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2 h 65"/>
                <a:gd name="T80" fmla="*/ 49 w 66"/>
                <a:gd name="T81" fmla="*/ 26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8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8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2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9" y="25"/>
                  </a:lnTo>
                  <a:lnTo>
                    <a:pt x="48" y="22"/>
                  </a:lnTo>
                  <a:lnTo>
                    <a:pt x="45" y="21"/>
                  </a:lnTo>
                  <a:lnTo>
                    <a:pt x="47" y="22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Oval 537"/>
            <p:cNvSpPr>
              <a:spLocks noChangeArrowheads="1"/>
            </p:cNvSpPr>
            <p:nvPr/>
          </p:nvSpPr>
          <p:spPr bwMode="auto">
            <a:xfrm>
              <a:off x="5022" y="1596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0" name="Freeform 538"/>
            <p:cNvSpPr>
              <a:spLocks/>
            </p:cNvSpPr>
            <p:nvPr/>
          </p:nvSpPr>
          <p:spPr bwMode="auto">
            <a:xfrm>
              <a:off x="5014" y="1588"/>
              <a:ext cx="64" cy="66"/>
            </a:xfrm>
            <a:custGeom>
              <a:avLst/>
              <a:gdLst>
                <a:gd name="T0" fmla="*/ 1 w 64"/>
                <a:gd name="T1" fmla="*/ 44 h 66"/>
                <a:gd name="T2" fmla="*/ 3 w 64"/>
                <a:gd name="T3" fmla="*/ 48 h 66"/>
                <a:gd name="T4" fmla="*/ 8 w 64"/>
                <a:gd name="T5" fmla="*/ 54 h 66"/>
                <a:gd name="T6" fmla="*/ 17 w 64"/>
                <a:gd name="T7" fmla="*/ 63 h 66"/>
                <a:gd name="T8" fmla="*/ 21 w 64"/>
                <a:gd name="T9" fmla="*/ 66 h 66"/>
                <a:gd name="T10" fmla="*/ 40 w 64"/>
                <a:gd name="T11" fmla="*/ 59 h 66"/>
                <a:gd name="T12" fmla="*/ 43 w 64"/>
                <a:gd name="T13" fmla="*/ 64 h 66"/>
                <a:gd name="T14" fmla="*/ 47 w 64"/>
                <a:gd name="T15" fmla="*/ 63 h 66"/>
                <a:gd name="T16" fmla="*/ 55 w 64"/>
                <a:gd name="T17" fmla="*/ 55 h 66"/>
                <a:gd name="T18" fmla="*/ 57 w 64"/>
                <a:gd name="T19" fmla="*/ 52 h 66"/>
                <a:gd name="T20" fmla="*/ 60 w 64"/>
                <a:gd name="T21" fmla="*/ 50 h 66"/>
                <a:gd name="T22" fmla="*/ 60 w 64"/>
                <a:gd name="T23" fmla="*/ 50 h 66"/>
                <a:gd name="T24" fmla="*/ 61 w 64"/>
                <a:gd name="T25" fmla="*/ 39 h 66"/>
                <a:gd name="T26" fmla="*/ 64 w 64"/>
                <a:gd name="T27" fmla="*/ 30 h 66"/>
                <a:gd name="T28" fmla="*/ 60 w 64"/>
                <a:gd name="T29" fmla="*/ 16 h 66"/>
                <a:gd name="T30" fmla="*/ 60 w 64"/>
                <a:gd name="T31" fmla="*/ 16 h 66"/>
                <a:gd name="T32" fmla="*/ 57 w 64"/>
                <a:gd name="T33" fmla="*/ 13 h 66"/>
                <a:gd name="T34" fmla="*/ 55 w 64"/>
                <a:gd name="T35" fmla="*/ 11 h 66"/>
                <a:gd name="T36" fmla="*/ 47 w 64"/>
                <a:gd name="T37" fmla="*/ 3 h 66"/>
                <a:gd name="T38" fmla="*/ 43 w 64"/>
                <a:gd name="T39" fmla="*/ 1 h 66"/>
                <a:gd name="T40" fmla="*/ 20 w 64"/>
                <a:gd name="T41" fmla="*/ 1 h 66"/>
                <a:gd name="T42" fmla="*/ 16 w 64"/>
                <a:gd name="T43" fmla="*/ 3 h 66"/>
                <a:gd name="T44" fmla="*/ 7 w 64"/>
                <a:gd name="T45" fmla="*/ 12 h 66"/>
                <a:gd name="T46" fmla="*/ 5 w 64"/>
                <a:gd name="T47" fmla="*/ 16 h 66"/>
                <a:gd name="T48" fmla="*/ 0 w 64"/>
                <a:gd name="T49" fmla="*/ 23 h 66"/>
                <a:gd name="T50" fmla="*/ 16 w 64"/>
                <a:gd name="T51" fmla="*/ 28 h 66"/>
                <a:gd name="T52" fmla="*/ 16 w 64"/>
                <a:gd name="T53" fmla="*/ 27 h 66"/>
                <a:gd name="T54" fmla="*/ 17 w 64"/>
                <a:gd name="T55" fmla="*/ 23 h 66"/>
                <a:gd name="T56" fmla="*/ 23 w 64"/>
                <a:gd name="T57" fmla="*/ 19 h 66"/>
                <a:gd name="T58" fmla="*/ 27 w 64"/>
                <a:gd name="T59" fmla="*/ 16 h 66"/>
                <a:gd name="T60" fmla="*/ 37 w 64"/>
                <a:gd name="T61" fmla="*/ 17 h 66"/>
                <a:gd name="T62" fmla="*/ 41 w 64"/>
                <a:gd name="T63" fmla="*/ 19 h 66"/>
                <a:gd name="T64" fmla="*/ 39 w 64"/>
                <a:gd name="T65" fmla="*/ 16 h 66"/>
                <a:gd name="T66" fmla="*/ 41 w 64"/>
                <a:gd name="T67" fmla="*/ 19 h 66"/>
                <a:gd name="T68" fmla="*/ 44 w 64"/>
                <a:gd name="T69" fmla="*/ 22 h 66"/>
                <a:gd name="T70" fmla="*/ 49 w 64"/>
                <a:gd name="T71" fmla="*/ 27 h 66"/>
                <a:gd name="T72" fmla="*/ 48 w 64"/>
                <a:gd name="T73" fmla="*/ 35 h 66"/>
                <a:gd name="T74" fmla="*/ 51 w 64"/>
                <a:gd name="T75" fmla="*/ 28 h 66"/>
                <a:gd name="T76" fmla="*/ 49 w 64"/>
                <a:gd name="T77" fmla="*/ 39 h 66"/>
                <a:gd name="T78" fmla="*/ 44 w 64"/>
                <a:gd name="T79" fmla="*/ 44 h 66"/>
                <a:gd name="T80" fmla="*/ 41 w 64"/>
                <a:gd name="T81" fmla="*/ 47 h 66"/>
                <a:gd name="T82" fmla="*/ 39 w 64"/>
                <a:gd name="T83" fmla="*/ 50 h 66"/>
                <a:gd name="T84" fmla="*/ 41 w 64"/>
                <a:gd name="T85" fmla="*/ 47 h 66"/>
                <a:gd name="T86" fmla="*/ 37 w 64"/>
                <a:gd name="T87" fmla="*/ 48 h 66"/>
                <a:gd name="T88" fmla="*/ 24 w 64"/>
                <a:gd name="T89" fmla="*/ 59 h 66"/>
                <a:gd name="T90" fmla="*/ 27 w 64"/>
                <a:gd name="T91" fmla="*/ 50 h 66"/>
                <a:gd name="T92" fmla="*/ 23 w 64"/>
                <a:gd name="T93" fmla="*/ 47 h 66"/>
                <a:gd name="T94" fmla="*/ 17 w 64"/>
                <a:gd name="T95" fmla="*/ 43 h 66"/>
                <a:gd name="T96" fmla="*/ 16 w 64"/>
                <a:gd name="T97" fmla="*/ 39 h 66"/>
                <a:gd name="T98" fmla="*/ 16 w 64"/>
                <a:gd name="T99" fmla="*/ 38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6"/>
                <a:gd name="T152" fmla="*/ 64 w 64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6">
                  <a:moveTo>
                    <a:pt x="0" y="34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6"/>
                  </a:lnTo>
                  <a:lnTo>
                    <a:pt x="28" y="66"/>
                  </a:lnTo>
                  <a:lnTo>
                    <a:pt x="27" y="64"/>
                  </a:lnTo>
                  <a:lnTo>
                    <a:pt x="40" y="59"/>
                  </a:lnTo>
                  <a:lnTo>
                    <a:pt x="37" y="63"/>
                  </a:lnTo>
                  <a:lnTo>
                    <a:pt x="41" y="66"/>
                  </a:lnTo>
                  <a:lnTo>
                    <a:pt x="43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2" y="59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1" y="39"/>
                  </a:lnTo>
                  <a:lnTo>
                    <a:pt x="57" y="42"/>
                  </a:lnTo>
                  <a:lnTo>
                    <a:pt x="63" y="28"/>
                  </a:lnTo>
                  <a:lnTo>
                    <a:pt x="64" y="30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7"/>
                  </a:lnTo>
                  <a:lnTo>
                    <a:pt x="55" y="11"/>
                  </a:lnTo>
                  <a:lnTo>
                    <a:pt x="52" y="7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41" y="19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3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48" y="26"/>
                  </a:lnTo>
                  <a:lnTo>
                    <a:pt x="47" y="23"/>
                  </a:lnTo>
                  <a:lnTo>
                    <a:pt x="44" y="22"/>
                  </a:lnTo>
                  <a:lnTo>
                    <a:pt x="45" y="23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7" y="26"/>
                  </a:lnTo>
                  <a:lnTo>
                    <a:pt x="51" y="28"/>
                  </a:lnTo>
                  <a:lnTo>
                    <a:pt x="48" y="38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7" y="43"/>
                  </a:lnTo>
                  <a:lnTo>
                    <a:pt x="48" y="40"/>
                  </a:lnTo>
                  <a:lnTo>
                    <a:pt x="41" y="47"/>
                  </a:lnTo>
                  <a:lnTo>
                    <a:pt x="44" y="46"/>
                  </a:lnTo>
                  <a:lnTo>
                    <a:pt x="45" y="43"/>
                  </a:lnTo>
                  <a:lnTo>
                    <a:pt x="39" y="50"/>
                  </a:lnTo>
                  <a:lnTo>
                    <a:pt x="41" y="48"/>
                  </a:lnTo>
                  <a:lnTo>
                    <a:pt x="43" y="46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27" y="52"/>
                  </a:lnTo>
                  <a:lnTo>
                    <a:pt x="24" y="59"/>
                  </a:lnTo>
                  <a:lnTo>
                    <a:pt x="37" y="54"/>
                  </a:lnTo>
                  <a:lnTo>
                    <a:pt x="33" y="50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Freeform 539"/>
            <p:cNvSpPr>
              <a:spLocks/>
            </p:cNvSpPr>
            <p:nvPr/>
          </p:nvSpPr>
          <p:spPr bwMode="auto">
            <a:xfrm>
              <a:off x="5022" y="2165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5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5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8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5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5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Freeform 540"/>
            <p:cNvSpPr>
              <a:spLocks/>
            </p:cNvSpPr>
            <p:nvPr/>
          </p:nvSpPr>
          <p:spPr bwMode="auto">
            <a:xfrm>
              <a:off x="3590" y="2165"/>
              <a:ext cx="1448" cy="16"/>
            </a:xfrm>
            <a:custGeom>
              <a:avLst/>
              <a:gdLst>
                <a:gd name="T0" fmla="*/ 1440 w 1448"/>
                <a:gd name="T1" fmla="*/ 16 h 16"/>
                <a:gd name="T2" fmla="*/ 1443 w 1448"/>
                <a:gd name="T3" fmla="*/ 16 h 16"/>
                <a:gd name="T4" fmla="*/ 1445 w 1448"/>
                <a:gd name="T5" fmla="*/ 14 h 16"/>
                <a:gd name="T6" fmla="*/ 1448 w 1448"/>
                <a:gd name="T7" fmla="*/ 11 h 16"/>
                <a:gd name="T8" fmla="*/ 1448 w 1448"/>
                <a:gd name="T9" fmla="*/ 6 h 16"/>
                <a:gd name="T10" fmla="*/ 1445 w 1448"/>
                <a:gd name="T11" fmla="*/ 3 h 16"/>
                <a:gd name="T12" fmla="*/ 1443 w 1448"/>
                <a:gd name="T13" fmla="*/ 0 h 16"/>
                <a:gd name="T14" fmla="*/ 6 w 1448"/>
                <a:gd name="T15" fmla="*/ 0 h 16"/>
                <a:gd name="T16" fmla="*/ 3 w 1448"/>
                <a:gd name="T17" fmla="*/ 3 h 16"/>
                <a:gd name="T18" fmla="*/ 0 w 1448"/>
                <a:gd name="T19" fmla="*/ 6 h 16"/>
                <a:gd name="T20" fmla="*/ 0 w 1448"/>
                <a:gd name="T21" fmla="*/ 11 h 16"/>
                <a:gd name="T22" fmla="*/ 3 w 1448"/>
                <a:gd name="T23" fmla="*/ 14 h 16"/>
                <a:gd name="T24" fmla="*/ 6 w 1448"/>
                <a:gd name="T25" fmla="*/ 16 h 16"/>
                <a:gd name="T26" fmla="*/ 8 w 1448"/>
                <a:gd name="T27" fmla="*/ 16 h 16"/>
                <a:gd name="T28" fmla="*/ 1440 w 144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8"/>
                <a:gd name="T46" fmla="*/ 0 h 16"/>
                <a:gd name="T47" fmla="*/ 1448 w 14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8" h="16">
                  <a:moveTo>
                    <a:pt x="1440" y="16"/>
                  </a:moveTo>
                  <a:lnTo>
                    <a:pt x="1443" y="16"/>
                  </a:lnTo>
                  <a:lnTo>
                    <a:pt x="1445" y="14"/>
                  </a:lnTo>
                  <a:lnTo>
                    <a:pt x="1448" y="11"/>
                  </a:lnTo>
                  <a:lnTo>
                    <a:pt x="1448" y="6"/>
                  </a:lnTo>
                  <a:lnTo>
                    <a:pt x="1445" y="3"/>
                  </a:lnTo>
                  <a:lnTo>
                    <a:pt x="144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44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Freeform 541"/>
            <p:cNvSpPr>
              <a:spLocks/>
            </p:cNvSpPr>
            <p:nvPr/>
          </p:nvSpPr>
          <p:spPr bwMode="auto">
            <a:xfrm>
              <a:off x="3466" y="2165"/>
              <a:ext cx="140" cy="16"/>
            </a:xfrm>
            <a:custGeom>
              <a:avLst/>
              <a:gdLst>
                <a:gd name="T0" fmla="*/ 132 w 140"/>
                <a:gd name="T1" fmla="*/ 16 h 16"/>
                <a:gd name="T2" fmla="*/ 135 w 140"/>
                <a:gd name="T3" fmla="*/ 16 h 16"/>
                <a:gd name="T4" fmla="*/ 138 w 140"/>
                <a:gd name="T5" fmla="*/ 14 h 16"/>
                <a:gd name="T6" fmla="*/ 140 w 140"/>
                <a:gd name="T7" fmla="*/ 11 h 16"/>
                <a:gd name="T8" fmla="*/ 140 w 140"/>
                <a:gd name="T9" fmla="*/ 6 h 16"/>
                <a:gd name="T10" fmla="*/ 138 w 140"/>
                <a:gd name="T11" fmla="*/ 3 h 16"/>
                <a:gd name="T12" fmla="*/ 135 w 140"/>
                <a:gd name="T13" fmla="*/ 0 h 16"/>
                <a:gd name="T14" fmla="*/ 5 w 140"/>
                <a:gd name="T15" fmla="*/ 0 h 16"/>
                <a:gd name="T16" fmla="*/ 2 w 140"/>
                <a:gd name="T17" fmla="*/ 3 h 16"/>
                <a:gd name="T18" fmla="*/ 0 w 140"/>
                <a:gd name="T19" fmla="*/ 6 h 16"/>
                <a:gd name="T20" fmla="*/ 0 w 140"/>
                <a:gd name="T21" fmla="*/ 11 h 16"/>
                <a:gd name="T22" fmla="*/ 2 w 140"/>
                <a:gd name="T23" fmla="*/ 14 h 16"/>
                <a:gd name="T24" fmla="*/ 5 w 140"/>
                <a:gd name="T25" fmla="*/ 16 h 16"/>
                <a:gd name="T26" fmla="*/ 8 w 140"/>
                <a:gd name="T27" fmla="*/ 16 h 16"/>
                <a:gd name="T28" fmla="*/ 132 w 14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6"/>
                <a:gd name="T47" fmla="*/ 140 w 14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6">
                  <a:moveTo>
                    <a:pt x="132" y="16"/>
                  </a:moveTo>
                  <a:lnTo>
                    <a:pt x="135" y="16"/>
                  </a:lnTo>
                  <a:lnTo>
                    <a:pt x="138" y="14"/>
                  </a:lnTo>
                  <a:lnTo>
                    <a:pt x="140" y="11"/>
                  </a:lnTo>
                  <a:lnTo>
                    <a:pt x="140" y="6"/>
                  </a:lnTo>
                  <a:lnTo>
                    <a:pt x="138" y="3"/>
                  </a:lnTo>
                  <a:lnTo>
                    <a:pt x="13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Freeform 542"/>
            <p:cNvSpPr>
              <a:spLocks/>
            </p:cNvSpPr>
            <p:nvPr/>
          </p:nvSpPr>
          <p:spPr bwMode="auto">
            <a:xfrm>
              <a:off x="3466" y="1563"/>
              <a:ext cx="16" cy="618"/>
            </a:xfrm>
            <a:custGeom>
              <a:avLst/>
              <a:gdLst>
                <a:gd name="T0" fmla="*/ 0 w 16"/>
                <a:gd name="T1" fmla="*/ 610 h 618"/>
                <a:gd name="T2" fmla="*/ 0 w 16"/>
                <a:gd name="T3" fmla="*/ 613 h 618"/>
                <a:gd name="T4" fmla="*/ 2 w 16"/>
                <a:gd name="T5" fmla="*/ 616 h 618"/>
                <a:gd name="T6" fmla="*/ 5 w 16"/>
                <a:gd name="T7" fmla="*/ 618 h 618"/>
                <a:gd name="T8" fmla="*/ 10 w 16"/>
                <a:gd name="T9" fmla="*/ 618 h 618"/>
                <a:gd name="T10" fmla="*/ 13 w 16"/>
                <a:gd name="T11" fmla="*/ 616 h 618"/>
                <a:gd name="T12" fmla="*/ 16 w 16"/>
                <a:gd name="T13" fmla="*/ 613 h 618"/>
                <a:gd name="T14" fmla="*/ 16 w 16"/>
                <a:gd name="T15" fmla="*/ 5 h 618"/>
                <a:gd name="T16" fmla="*/ 13 w 16"/>
                <a:gd name="T17" fmla="*/ 2 h 618"/>
                <a:gd name="T18" fmla="*/ 10 w 16"/>
                <a:gd name="T19" fmla="*/ 0 h 618"/>
                <a:gd name="T20" fmla="*/ 5 w 16"/>
                <a:gd name="T21" fmla="*/ 0 h 618"/>
                <a:gd name="T22" fmla="*/ 2 w 16"/>
                <a:gd name="T23" fmla="*/ 2 h 618"/>
                <a:gd name="T24" fmla="*/ 0 w 16"/>
                <a:gd name="T25" fmla="*/ 5 h 618"/>
                <a:gd name="T26" fmla="*/ 0 w 16"/>
                <a:gd name="T27" fmla="*/ 8 h 618"/>
                <a:gd name="T28" fmla="*/ 0 w 16"/>
                <a:gd name="T29" fmla="*/ 610 h 6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618"/>
                <a:gd name="T47" fmla="*/ 16 w 16"/>
                <a:gd name="T48" fmla="*/ 618 h 6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618">
                  <a:moveTo>
                    <a:pt x="0" y="610"/>
                  </a:moveTo>
                  <a:lnTo>
                    <a:pt x="0" y="613"/>
                  </a:lnTo>
                  <a:lnTo>
                    <a:pt x="2" y="616"/>
                  </a:lnTo>
                  <a:lnTo>
                    <a:pt x="5" y="618"/>
                  </a:lnTo>
                  <a:lnTo>
                    <a:pt x="10" y="618"/>
                  </a:lnTo>
                  <a:lnTo>
                    <a:pt x="13" y="616"/>
                  </a:lnTo>
                  <a:lnTo>
                    <a:pt x="16" y="613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Freeform 543"/>
            <p:cNvSpPr>
              <a:spLocks/>
            </p:cNvSpPr>
            <p:nvPr/>
          </p:nvSpPr>
          <p:spPr bwMode="auto">
            <a:xfrm>
              <a:off x="3466" y="1563"/>
              <a:ext cx="91" cy="16"/>
            </a:xfrm>
            <a:custGeom>
              <a:avLst/>
              <a:gdLst>
                <a:gd name="T0" fmla="*/ 8 w 91"/>
                <a:gd name="T1" fmla="*/ 0 h 16"/>
                <a:gd name="T2" fmla="*/ 5 w 91"/>
                <a:gd name="T3" fmla="*/ 0 h 16"/>
                <a:gd name="T4" fmla="*/ 2 w 91"/>
                <a:gd name="T5" fmla="*/ 2 h 16"/>
                <a:gd name="T6" fmla="*/ 0 w 91"/>
                <a:gd name="T7" fmla="*/ 5 h 16"/>
                <a:gd name="T8" fmla="*/ 0 w 91"/>
                <a:gd name="T9" fmla="*/ 10 h 16"/>
                <a:gd name="T10" fmla="*/ 2 w 91"/>
                <a:gd name="T11" fmla="*/ 13 h 16"/>
                <a:gd name="T12" fmla="*/ 5 w 91"/>
                <a:gd name="T13" fmla="*/ 16 h 16"/>
                <a:gd name="T14" fmla="*/ 85 w 91"/>
                <a:gd name="T15" fmla="*/ 16 h 16"/>
                <a:gd name="T16" fmla="*/ 88 w 91"/>
                <a:gd name="T17" fmla="*/ 13 h 16"/>
                <a:gd name="T18" fmla="*/ 91 w 91"/>
                <a:gd name="T19" fmla="*/ 10 h 16"/>
                <a:gd name="T20" fmla="*/ 91 w 91"/>
                <a:gd name="T21" fmla="*/ 5 h 16"/>
                <a:gd name="T22" fmla="*/ 88 w 91"/>
                <a:gd name="T23" fmla="*/ 2 h 16"/>
                <a:gd name="T24" fmla="*/ 85 w 91"/>
                <a:gd name="T25" fmla="*/ 0 h 16"/>
                <a:gd name="T26" fmla="*/ 83 w 91"/>
                <a:gd name="T27" fmla="*/ 0 h 16"/>
                <a:gd name="T28" fmla="*/ 8 w 9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16"/>
                <a:gd name="T47" fmla="*/ 91 w 9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16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5" y="16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Freeform 544"/>
            <p:cNvSpPr>
              <a:spLocks/>
            </p:cNvSpPr>
            <p:nvPr/>
          </p:nvSpPr>
          <p:spPr bwMode="auto">
            <a:xfrm>
              <a:off x="3466" y="2165"/>
              <a:ext cx="16" cy="845"/>
            </a:xfrm>
            <a:custGeom>
              <a:avLst/>
              <a:gdLst>
                <a:gd name="T0" fmla="*/ 16 w 16"/>
                <a:gd name="T1" fmla="*/ 8 h 845"/>
                <a:gd name="T2" fmla="*/ 16 w 16"/>
                <a:gd name="T3" fmla="*/ 6 h 845"/>
                <a:gd name="T4" fmla="*/ 13 w 16"/>
                <a:gd name="T5" fmla="*/ 3 h 845"/>
                <a:gd name="T6" fmla="*/ 10 w 16"/>
                <a:gd name="T7" fmla="*/ 0 h 845"/>
                <a:gd name="T8" fmla="*/ 5 w 16"/>
                <a:gd name="T9" fmla="*/ 0 h 845"/>
                <a:gd name="T10" fmla="*/ 2 w 16"/>
                <a:gd name="T11" fmla="*/ 3 h 845"/>
                <a:gd name="T12" fmla="*/ 0 w 16"/>
                <a:gd name="T13" fmla="*/ 6 h 845"/>
                <a:gd name="T14" fmla="*/ 0 w 16"/>
                <a:gd name="T15" fmla="*/ 840 h 845"/>
                <a:gd name="T16" fmla="*/ 2 w 16"/>
                <a:gd name="T17" fmla="*/ 843 h 845"/>
                <a:gd name="T18" fmla="*/ 5 w 16"/>
                <a:gd name="T19" fmla="*/ 845 h 845"/>
                <a:gd name="T20" fmla="*/ 10 w 16"/>
                <a:gd name="T21" fmla="*/ 845 h 845"/>
                <a:gd name="T22" fmla="*/ 13 w 16"/>
                <a:gd name="T23" fmla="*/ 843 h 845"/>
                <a:gd name="T24" fmla="*/ 16 w 16"/>
                <a:gd name="T25" fmla="*/ 840 h 845"/>
                <a:gd name="T26" fmla="*/ 16 w 16"/>
                <a:gd name="T27" fmla="*/ 837 h 845"/>
                <a:gd name="T28" fmla="*/ 16 w 16"/>
                <a:gd name="T29" fmla="*/ 8 h 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845"/>
                <a:gd name="T47" fmla="*/ 16 w 16"/>
                <a:gd name="T48" fmla="*/ 845 h 8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845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40"/>
                  </a:lnTo>
                  <a:lnTo>
                    <a:pt x="2" y="843"/>
                  </a:lnTo>
                  <a:lnTo>
                    <a:pt x="5" y="845"/>
                  </a:lnTo>
                  <a:lnTo>
                    <a:pt x="10" y="845"/>
                  </a:lnTo>
                  <a:lnTo>
                    <a:pt x="13" y="843"/>
                  </a:lnTo>
                  <a:lnTo>
                    <a:pt x="16" y="840"/>
                  </a:lnTo>
                  <a:lnTo>
                    <a:pt x="16" y="83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Freeform 545"/>
            <p:cNvSpPr>
              <a:spLocks/>
            </p:cNvSpPr>
            <p:nvPr/>
          </p:nvSpPr>
          <p:spPr bwMode="auto">
            <a:xfrm>
              <a:off x="3466" y="2994"/>
              <a:ext cx="266" cy="16"/>
            </a:xfrm>
            <a:custGeom>
              <a:avLst/>
              <a:gdLst>
                <a:gd name="T0" fmla="*/ 8 w 266"/>
                <a:gd name="T1" fmla="*/ 0 h 16"/>
                <a:gd name="T2" fmla="*/ 5 w 266"/>
                <a:gd name="T3" fmla="*/ 0 h 16"/>
                <a:gd name="T4" fmla="*/ 2 w 266"/>
                <a:gd name="T5" fmla="*/ 3 h 16"/>
                <a:gd name="T6" fmla="*/ 0 w 266"/>
                <a:gd name="T7" fmla="*/ 5 h 16"/>
                <a:gd name="T8" fmla="*/ 0 w 266"/>
                <a:gd name="T9" fmla="*/ 11 h 16"/>
                <a:gd name="T10" fmla="*/ 2 w 266"/>
                <a:gd name="T11" fmla="*/ 14 h 16"/>
                <a:gd name="T12" fmla="*/ 5 w 266"/>
                <a:gd name="T13" fmla="*/ 16 h 16"/>
                <a:gd name="T14" fmla="*/ 261 w 266"/>
                <a:gd name="T15" fmla="*/ 16 h 16"/>
                <a:gd name="T16" fmla="*/ 264 w 266"/>
                <a:gd name="T17" fmla="*/ 14 h 16"/>
                <a:gd name="T18" fmla="*/ 266 w 266"/>
                <a:gd name="T19" fmla="*/ 11 h 16"/>
                <a:gd name="T20" fmla="*/ 266 w 266"/>
                <a:gd name="T21" fmla="*/ 5 h 16"/>
                <a:gd name="T22" fmla="*/ 264 w 266"/>
                <a:gd name="T23" fmla="*/ 3 h 16"/>
                <a:gd name="T24" fmla="*/ 261 w 266"/>
                <a:gd name="T25" fmla="*/ 0 h 16"/>
                <a:gd name="T26" fmla="*/ 258 w 266"/>
                <a:gd name="T27" fmla="*/ 0 h 16"/>
                <a:gd name="T28" fmla="*/ 8 w 26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16"/>
                <a:gd name="T47" fmla="*/ 266 w 26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261" y="16"/>
                  </a:lnTo>
                  <a:lnTo>
                    <a:pt x="264" y="14"/>
                  </a:lnTo>
                  <a:lnTo>
                    <a:pt x="266" y="11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8" name="Oval 546"/>
            <p:cNvSpPr>
              <a:spLocks noChangeArrowheads="1"/>
            </p:cNvSpPr>
            <p:nvPr/>
          </p:nvSpPr>
          <p:spPr bwMode="auto">
            <a:xfrm>
              <a:off x="3456" y="2157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9" name="Freeform 547"/>
            <p:cNvSpPr>
              <a:spLocks/>
            </p:cNvSpPr>
            <p:nvPr/>
          </p:nvSpPr>
          <p:spPr bwMode="auto">
            <a:xfrm>
              <a:off x="3448" y="2149"/>
              <a:ext cx="66" cy="64"/>
            </a:xfrm>
            <a:custGeom>
              <a:avLst/>
              <a:gdLst>
                <a:gd name="T0" fmla="*/ 2 w 66"/>
                <a:gd name="T1" fmla="*/ 43 h 64"/>
                <a:gd name="T2" fmla="*/ 3 w 66"/>
                <a:gd name="T3" fmla="*/ 47 h 64"/>
                <a:gd name="T4" fmla="*/ 11 w 66"/>
                <a:gd name="T5" fmla="*/ 55 h 64"/>
                <a:gd name="T6" fmla="*/ 14 w 66"/>
                <a:gd name="T7" fmla="*/ 58 h 64"/>
                <a:gd name="T8" fmla="*/ 16 w 66"/>
                <a:gd name="T9" fmla="*/ 60 h 64"/>
                <a:gd name="T10" fmla="*/ 16 w 66"/>
                <a:gd name="T11" fmla="*/ 60 h 64"/>
                <a:gd name="T12" fmla="*/ 30 w 66"/>
                <a:gd name="T13" fmla="*/ 64 h 64"/>
                <a:gd name="T14" fmla="*/ 39 w 66"/>
                <a:gd name="T15" fmla="*/ 62 h 64"/>
                <a:gd name="T16" fmla="*/ 50 w 66"/>
                <a:gd name="T17" fmla="*/ 60 h 64"/>
                <a:gd name="T18" fmla="*/ 50 w 66"/>
                <a:gd name="T19" fmla="*/ 60 h 64"/>
                <a:gd name="T20" fmla="*/ 52 w 66"/>
                <a:gd name="T21" fmla="*/ 58 h 64"/>
                <a:gd name="T22" fmla="*/ 55 w 66"/>
                <a:gd name="T23" fmla="*/ 55 h 64"/>
                <a:gd name="T24" fmla="*/ 63 w 66"/>
                <a:gd name="T25" fmla="*/ 47 h 64"/>
                <a:gd name="T26" fmla="*/ 65 w 66"/>
                <a:gd name="T27" fmla="*/ 43 h 64"/>
                <a:gd name="T28" fmla="*/ 59 w 66"/>
                <a:gd name="T29" fmla="*/ 40 h 64"/>
                <a:gd name="T30" fmla="*/ 66 w 66"/>
                <a:gd name="T31" fmla="*/ 22 h 64"/>
                <a:gd name="T32" fmla="*/ 63 w 66"/>
                <a:gd name="T33" fmla="*/ 18 h 64"/>
                <a:gd name="T34" fmla="*/ 54 w 66"/>
                <a:gd name="T35" fmla="*/ 8 h 64"/>
                <a:gd name="T36" fmla="*/ 48 w 66"/>
                <a:gd name="T37" fmla="*/ 3 h 64"/>
                <a:gd name="T38" fmla="*/ 44 w 66"/>
                <a:gd name="T39" fmla="*/ 1 h 64"/>
                <a:gd name="T40" fmla="*/ 22 w 66"/>
                <a:gd name="T41" fmla="*/ 1 h 64"/>
                <a:gd name="T42" fmla="*/ 18 w 66"/>
                <a:gd name="T43" fmla="*/ 3 h 64"/>
                <a:gd name="T44" fmla="*/ 12 w 66"/>
                <a:gd name="T45" fmla="*/ 8 h 64"/>
                <a:gd name="T46" fmla="*/ 3 w 66"/>
                <a:gd name="T47" fmla="*/ 18 h 64"/>
                <a:gd name="T48" fmla="*/ 0 w 66"/>
                <a:gd name="T49" fmla="*/ 22 h 64"/>
                <a:gd name="T50" fmla="*/ 16 w 66"/>
                <a:gd name="T51" fmla="*/ 27 h 64"/>
                <a:gd name="T52" fmla="*/ 19 w 66"/>
                <a:gd name="T53" fmla="*/ 23 h 64"/>
                <a:gd name="T54" fmla="*/ 23 w 66"/>
                <a:gd name="T55" fmla="*/ 18 h 64"/>
                <a:gd name="T56" fmla="*/ 27 w 66"/>
                <a:gd name="T57" fmla="*/ 16 h 64"/>
                <a:gd name="T58" fmla="*/ 28 w 66"/>
                <a:gd name="T59" fmla="*/ 16 h 64"/>
                <a:gd name="T60" fmla="*/ 39 w 66"/>
                <a:gd name="T61" fmla="*/ 18 h 64"/>
                <a:gd name="T62" fmla="*/ 43 w 66"/>
                <a:gd name="T63" fmla="*/ 19 h 64"/>
                <a:gd name="T64" fmla="*/ 43 w 66"/>
                <a:gd name="T65" fmla="*/ 19 h 64"/>
                <a:gd name="T66" fmla="*/ 48 w 66"/>
                <a:gd name="T67" fmla="*/ 24 h 64"/>
                <a:gd name="T68" fmla="*/ 50 w 66"/>
                <a:gd name="T69" fmla="*/ 34 h 64"/>
                <a:gd name="T70" fmla="*/ 52 w 66"/>
                <a:gd name="T71" fmla="*/ 27 h 64"/>
                <a:gd name="T72" fmla="*/ 51 w 66"/>
                <a:gd name="T73" fmla="*/ 38 h 64"/>
                <a:gd name="T74" fmla="*/ 46 w 66"/>
                <a:gd name="T75" fmla="*/ 43 h 64"/>
                <a:gd name="T76" fmla="*/ 43 w 66"/>
                <a:gd name="T77" fmla="*/ 46 h 64"/>
                <a:gd name="T78" fmla="*/ 40 w 66"/>
                <a:gd name="T79" fmla="*/ 48 h 64"/>
                <a:gd name="T80" fmla="*/ 43 w 66"/>
                <a:gd name="T81" fmla="*/ 46 h 64"/>
                <a:gd name="T82" fmla="*/ 39 w 66"/>
                <a:gd name="T83" fmla="*/ 47 h 64"/>
                <a:gd name="T84" fmla="*/ 26 w 66"/>
                <a:gd name="T85" fmla="*/ 58 h 64"/>
                <a:gd name="T86" fmla="*/ 28 w 66"/>
                <a:gd name="T87" fmla="*/ 48 h 64"/>
                <a:gd name="T88" fmla="*/ 27 w 66"/>
                <a:gd name="T89" fmla="*/ 48 h 64"/>
                <a:gd name="T90" fmla="*/ 23 w 66"/>
                <a:gd name="T91" fmla="*/ 47 h 64"/>
                <a:gd name="T92" fmla="*/ 20 w 66"/>
                <a:gd name="T93" fmla="*/ 44 h 64"/>
                <a:gd name="T94" fmla="*/ 18 w 66"/>
                <a:gd name="T95" fmla="*/ 42 h 64"/>
                <a:gd name="T96" fmla="*/ 16 w 66"/>
                <a:gd name="T97" fmla="*/ 38 h 64"/>
                <a:gd name="T98" fmla="*/ 16 w 66"/>
                <a:gd name="T99" fmla="*/ 36 h 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4"/>
                <a:gd name="T152" fmla="*/ 66 w 66"/>
                <a:gd name="T153" fmla="*/ 64 h 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4">
                  <a:moveTo>
                    <a:pt x="0" y="32"/>
                  </a:moveTo>
                  <a:lnTo>
                    <a:pt x="0" y="42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52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10" y="55"/>
                  </a:lnTo>
                  <a:lnTo>
                    <a:pt x="14" y="58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23" y="64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42" y="58"/>
                  </a:lnTo>
                  <a:lnTo>
                    <a:pt x="39" y="62"/>
                  </a:lnTo>
                  <a:lnTo>
                    <a:pt x="43" y="64"/>
                  </a:lnTo>
                  <a:lnTo>
                    <a:pt x="44" y="63"/>
                  </a:lnTo>
                  <a:lnTo>
                    <a:pt x="50" y="60"/>
                  </a:lnTo>
                  <a:lnTo>
                    <a:pt x="50" y="59"/>
                  </a:lnTo>
                  <a:lnTo>
                    <a:pt x="48" y="62"/>
                  </a:lnTo>
                  <a:lnTo>
                    <a:pt x="50" y="60"/>
                  </a:lnTo>
                  <a:lnTo>
                    <a:pt x="54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65" y="27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5" y="20"/>
                  </a:lnTo>
                  <a:lnTo>
                    <a:pt x="65" y="19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7"/>
                  </a:lnTo>
                  <a:lnTo>
                    <a:pt x="50" y="34"/>
                  </a:lnTo>
                  <a:lnTo>
                    <a:pt x="54" y="38"/>
                  </a:lnTo>
                  <a:lnTo>
                    <a:pt x="59" y="24"/>
                  </a:lnTo>
                  <a:lnTo>
                    <a:pt x="52" y="27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50" y="38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3" y="46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0" y="48"/>
                  </a:lnTo>
                  <a:lnTo>
                    <a:pt x="43" y="47"/>
                  </a:lnTo>
                  <a:lnTo>
                    <a:pt x="44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8" y="48"/>
                  </a:lnTo>
                  <a:lnTo>
                    <a:pt x="28" y="51"/>
                  </a:lnTo>
                  <a:lnTo>
                    <a:pt x="26" y="58"/>
                  </a:lnTo>
                  <a:lnTo>
                    <a:pt x="39" y="52"/>
                  </a:lnTo>
                  <a:lnTo>
                    <a:pt x="35" y="48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3" y="46"/>
                  </a:lnTo>
                  <a:lnTo>
                    <a:pt x="22" y="44"/>
                  </a:lnTo>
                  <a:lnTo>
                    <a:pt x="23" y="47"/>
                  </a:lnTo>
                  <a:lnTo>
                    <a:pt x="26" y="48"/>
                  </a:lnTo>
                  <a:lnTo>
                    <a:pt x="19" y="42"/>
                  </a:lnTo>
                  <a:lnTo>
                    <a:pt x="20" y="44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0" name="Freeform 548"/>
            <p:cNvSpPr>
              <a:spLocks/>
            </p:cNvSpPr>
            <p:nvPr/>
          </p:nvSpPr>
          <p:spPr bwMode="auto">
            <a:xfrm>
              <a:off x="3239" y="2467"/>
              <a:ext cx="594" cy="16"/>
            </a:xfrm>
            <a:custGeom>
              <a:avLst/>
              <a:gdLst>
                <a:gd name="T0" fmla="*/ 586 w 594"/>
                <a:gd name="T1" fmla="*/ 16 h 16"/>
                <a:gd name="T2" fmla="*/ 588 w 594"/>
                <a:gd name="T3" fmla="*/ 16 h 16"/>
                <a:gd name="T4" fmla="*/ 591 w 594"/>
                <a:gd name="T5" fmla="*/ 13 h 16"/>
                <a:gd name="T6" fmla="*/ 594 w 594"/>
                <a:gd name="T7" fmla="*/ 10 h 16"/>
                <a:gd name="T8" fmla="*/ 594 w 594"/>
                <a:gd name="T9" fmla="*/ 5 h 16"/>
                <a:gd name="T10" fmla="*/ 591 w 594"/>
                <a:gd name="T11" fmla="*/ 2 h 16"/>
                <a:gd name="T12" fmla="*/ 588 w 594"/>
                <a:gd name="T13" fmla="*/ 0 h 16"/>
                <a:gd name="T14" fmla="*/ 6 w 594"/>
                <a:gd name="T15" fmla="*/ 0 h 16"/>
                <a:gd name="T16" fmla="*/ 3 w 594"/>
                <a:gd name="T17" fmla="*/ 2 h 16"/>
                <a:gd name="T18" fmla="*/ 0 w 594"/>
                <a:gd name="T19" fmla="*/ 5 h 16"/>
                <a:gd name="T20" fmla="*/ 0 w 594"/>
                <a:gd name="T21" fmla="*/ 10 h 16"/>
                <a:gd name="T22" fmla="*/ 3 w 594"/>
                <a:gd name="T23" fmla="*/ 13 h 16"/>
                <a:gd name="T24" fmla="*/ 6 w 594"/>
                <a:gd name="T25" fmla="*/ 16 h 16"/>
                <a:gd name="T26" fmla="*/ 8 w 594"/>
                <a:gd name="T27" fmla="*/ 16 h 16"/>
                <a:gd name="T28" fmla="*/ 586 w 594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4"/>
                <a:gd name="T46" fmla="*/ 0 h 16"/>
                <a:gd name="T47" fmla="*/ 594 w 594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4" h="16">
                  <a:moveTo>
                    <a:pt x="586" y="16"/>
                  </a:moveTo>
                  <a:lnTo>
                    <a:pt x="588" y="16"/>
                  </a:lnTo>
                  <a:lnTo>
                    <a:pt x="591" y="13"/>
                  </a:lnTo>
                  <a:lnTo>
                    <a:pt x="594" y="10"/>
                  </a:lnTo>
                  <a:lnTo>
                    <a:pt x="594" y="5"/>
                  </a:lnTo>
                  <a:lnTo>
                    <a:pt x="591" y="2"/>
                  </a:lnTo>
                  <a:lnTo>
                    <a:pt x="58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58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1" name="Oval 549"/>
            <p:cNvSpPr>
              <a:spLocks noChangeArrowheads="1"/>
            </p:cNvSpPr>
            <p:nvPr/>
          </p:nvSpPr>
          <p:spPr bwMode="auto">
            <a:xfrm>
              <a:off x="3230" y="2458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2" name="Freeform 550"/>
            <p:cNvSpPr>
              <a:spLocks/>
            </p:cNvSpPr>
            <p:nvPr/>
          </p:nvSpPr>
          <p:spPr bwMode="auto">
            <a:xfrm>
              <a:off x="3222" y="2450"/>
              <a:ext cx="66" cy="65"/>
            </a:xfrm>
            <a:custGeom>
              <a:avLst/>
              <a:gdLst>
                <a:gd name="T0" fmla="*/ 1 w 66"/>
                <a:gd name="T1" fmla="*/ 43 h 65"/>
                <a:gd name="T2" fmla="*/ 3 w 66"/>
                <a:gd name="T3" fmla="*/ 47 h 65"/>
                <a:gd name="T4" fmla="*/ 11 w 66"/>
                <a:gd name="T5" fmla="*/ 55 h 65"/>
                <a:gd name="T6" fmla="*/ 13 w 66"/>
                <a:gd name="T7" fmla="*/ 58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2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8 h 65"/>
                <a:gd name="T22" fmla="*/ 55 w 66"/>
                <a:gd name="T23" fmla="*/ 55 h 65"/>
                <a:gd name="T24" fmla="*/ 63 w 66"/>
                <a:gd name="T25" fmla="*/ 47 h 65"/>
                <a:gd name="T26" fmla="*/ 64 w 66"/>
                <a:gd name="T27" fmla="*/ 43 h 65"/>
                <a:gd name="T28" fmla="*/ 59 w 66"/>
                <a:gd name="T29" fmla="*/ 41 h 65"/>
                <a:gd name="T30" fmla="*/ 66 w 66"/>
                <a:gd name="T31" fmla="*/ 22 h 65"/>
                <a:gd name="T32" fmla="*/ 63 w 66"/>
                <a:gd name="T33" fmla="*/ 18 h 65"/>
                <a:gd name="T34" fmla="*/ 53 w 66"/>
                <a:gd name="T35" fmla="*/ 8 h 65"/>
                <a:gd name="T36" fmla="*/ 48 w 66"/>
                <a:gd name="T37" fmla="*/ 3 h 65"/>
                <a:gd name="T38" fmla="*/ 44 w 66"/>
                <a:gd name="T39" fmla="*/ 2 h 65"/>
                <a:gd name="T40" fmla="*/ 21 w 66"/>
                <a:gd name="T41" fmla="*/ 2 h 65"/>
                <a:gd name="T42" fmla="*/ 17 w 66"/>
                <a:gd name="T43" fmla="*/ 3 h 65"/>
                <a:gd name="T44" fmla="*/ 12 w 66"/>
                <a:gd name="T45" fmla="*/ 8 h 65"/>
                <a:gd name="T46" fmla="*/ 3 w 66"/>
                <a:gd name="T47" fmla="*/ 18 h 65"/>
                <a:gd name="T48" fmla="*/ 0 w 66"/>
                <a:gd name="T49" fmla="*/ 22 h 65"/>
                <a:gd name="T50" fmla="*/ 16 w 66"/>
                <a:gd name="T51" fmla="*/ 27 h 65"/>
                <a:gd name="T52" fmla="*/ 19 w 66"/>
                <a:gd name="T53" fmla="*/ 23 h 65"/>
                <a:gd name="T54" fmla="*/ 23 w 66"/>
                <a:gd name="T55" fmla="*/ 18 h 65"/>
                <a:gd name="T56" fmla="*/ 27 w 66"/>
                <a:gd name="T57" fmla="*/ 17 h 65"/>
                <a:gd name="T58" fmla="*/ 28 w 66"/>
                <a:gd name="T59" fmla="*/ 17 h 65"/>
                <a:gd name="T60" fmla="*/ 39 w 66"/>
                <a:gd name="T61" fmla="*/ 18 h 65"/>
                <a:gd name="T62" fmla="*/ 43 w 66"/>
                <a:gd name="T63" fmla="*/ 19 h 65"/>
                <a:gd name="T64" fmla="*/ 43 w 66"/>
                <a:gd name="T65" fmla="*/ 19 h 65"/>
                <a:gd name="T66" fmla="*/ 48 w 66"/>
                <a:gd name="T67" fmla="*/ 25 h 65"/>
                <a:gd name="T68" fmla="*/ 49 w 66"/>
                <a:gd name="T69" fmla="*/ 34 h 65"/>
                <a:gd name="T70" fmla="*/ 52 w 66"/>
                <a:gd name="T71" fmla="*/ 27 h 65"/>
                <a:gd name="T72" fmla="*/ 51 w 66"/>
                <a:gd name="T73" fmla="*/ 38 h 65"/>
                <a:gd name="T74" fmla="*/ 45 w 66"/>
                <a:gd name="T75" fmla="*/ 43 h 65"/>
                <a:gd name="T76" fmla="*/ 43 w 66"/>
                <a:gd name="T77" fmla="*/ 46 h 65"/>
                <a:gd name="T78" fmla="*/ 40 w 66"/>
                <a:gd name="T79" fmla="*/ 49 h 65"/>
                <a:gd name="T80" fmla="*/ 43 w 66"/>
                <a:gd name="T81" fmla="*/ 46 h 65"/>
                <a:gd name="T82" fmla="*/ 39 w 66"/>
                <a:gd name="T83" fmla="*/ 47 h 65"/>
                <a:gd name="T84" fmla="*/ 25 w 66"/>
                <a:gd name="T85" fmla="*/ 58 h 65"/>
                <a:gd name="T86" fmla="*/ 28 w 66"/>
                <a:gd name="T87" fmla="*/ 49 h 65"/>
                <a:gd name="T88" fmla="*/ 27 w 66"/>
                <a:gd name="T89" fmla="*/ 49 h 65"/>
                <a:gd name="T90" fmla="*/ 23 w 66"/>
                <a:gd name="T91" fmla="*/ 47 h 65"/>
                <a:gd name="T92" fmla="*/ 20 w 66"/>
                <a:gd name="T93" fmla="*/ 45 h 65"/>
                <a:gd name="T94" fmla="*/ 17 w 66"/>
                <a:gd name="T95" fmla="*/ 42 h 65"/>
                <a:gd name="T96" fmla="*/ 16 w 66"/>
                <a:gd name="T97" fmla="*/ 38 h 65"/>
                <a:gd name="T98" fmla="*/ 16 w 66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5"/>
                <a:gd name="T152" fmla="*/ 66 w 66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5">
                  <a:moveTo>
                    <a:pt x="0" y="33"/>
                  </a:moveTo>
                  <a:lnTo>
                    <a:pt x="0" y="42"/>
                  </a:lnTo>
                  <a:lnTo>
                    <a:pt x="1" y="43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9" y="54"/>
                  </a:lnTo>
                  <a:lnTo>
                    <a:pt x="12" y="58"/>
                  </a:lnTo>
                  <a:lnTo>
                    <a:pt x="16" y="61"/>
                  </a:lnTo>
                  <a:lnTo>
                    <a:pt x="17" y="62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3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43" y="65"/>
                  </a:lnTo>
                  <a:lnTo>
                    <a:pt x="44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8" y="62"/>
                  </a:lnTo>
                  <a:lnTo>
                    <a:pt x="49" y="61"/>
                  </a:lnTo>
                  <a:lnTo>
                    <a:pt x="53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7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52" y="6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7" y="17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39"/>
                  </a:lnTo>
                  <a:lnTo>
                    <a:pt x="43" y="46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7" y="49"/>
                  </a:lnTo>
                  <a:lnTo>
                    <a:pt x="28" y="51"/>
                  </a:lnTo>
                  <a:lnTo>
                    <a:pt x="25" y="58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3" y="46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5" y="49"/>
                  </a:lnTo>
                  <a:lnTo>
                    <a:pt x="19" y="42"/>
                  </a:lnTo>
                  <a:lnTo>
                    <a:pt x="20" y="45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3" name="Rectangle 551"/>
            <p:cNvSpPr>
              <a:spLocks noChangeArrowheads="1"/>
            </p:cNvSpPr>
            <p:nvPr/>
          </p:nvSpPr>
          <p:spPr bwMode="auto">
            <a:xfrm>
              <a:off x="5181" y="3058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y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50304" name="Rectangle 552"/>
            <p:cNvSpPr>
              <a:spLocks noChangeArrowheads="1"/>
            </p:cNvSpPr>
            <p:nvPr/>
          </p:nvSpPr>
          <p:spPr bwMode="auto">
            <a:xfrm>
              <a:off x="3013" y="1096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x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50305" name="Rectangle 553"/>
            <p:cNvSpPr>
              <a:spLocks noChangeArrowheads="1"/>
            </p:cNvSpPr>
            <p:nvPr/>
          </p:nvSpPr>
          <p:spPr bwMode="auto">
            <a:xfrm>
              <a:off x="5198" y="1223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sz="3200">
                <a:solidFill>
                  <a:srgbClr val="00FF00"/>
                </a:solidFill>
              </a:endParaRPr>
            </a:p>
          </p:txBody>
        </p:sp>
        <p:sp>
          <p:nvSpPr>
            <p:cNvPr id="50306" name="Rectangle 554"/>
            <p:cNvSpPr>
              <a:spLocks noChangeArrowheads="1"/>
            </p:cNvSpPr>
            <p:nvPr/>
          </p:nvSpPr>
          <p:spPr bwMode="auto">
            <a:xfrm>
              <a:off x="5205" y="2355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50307" name="Rectangle 555"/>
            <p:cNvSpPr>
              <a:spLocks noChangeArrowheads="1"/>
            </p:cNvSpPr>
            <p:nvPr/>
          </p:nvSpPr>
          <p:spPr bwMode="auto">
            <a:xfrm>
              <a:off x="3900" y="2657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CP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0308" name="Line 556"/>
            <p:cNvSpPr>
              <a:spLocks noChangeShapeType="1"/>
            </p:cNvSpPr>
            <p:nvPr/>
          </p:nvSpPr>
          <p:spPr bwMode="auto">
            <a:xfrm>
              <a:off x="5176" y="1512"/>
              <a:ext cx="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Line 557"/>
            <p:cNvSpPr>
              <a:spLocks noChangeShapeType="1"/>
            </p:cNvSpPr>
            <p:nvPr/>
          </p:nvSpPr>
          <p:spPr bwMode="auto">
            <a:xfrm>
              <a:off x="4960" y="161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0" name="Oval 558"/>
            <p:cNvSpPr>
              <a:spLocks noChangeArrowheads="1"/>
            </p:cNvSpPr>
            <p:nvPr/>
          </p:nvSpPr>
          <p:spPr bwMode="auto">
            <a:xfrm>
              <a:off x="4896" y="1584"/>
              <a:ext cx="56" cy="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180" name="Picture 5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550" y="3048000"/>
            <a:ext cx="4997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60"/>
          <p:cNvSpPr>
            <a:spLocks noChangeArrowheads="1"/>
          </p:cNvSpPr>
          <p:nvPr/>
        </p:nvSpPr>
        <p:spPr bwMode="auto">
          <a:xfrm>
            <a:off x="6003925" y="3656013"/>
            <a:ext cx="538163" cy="438150"/>
          </a:xfrm>
          <a:prstGeom prst="rightArrow">
            <a:avLst>
              <a:gd name="adj1" fmla="val 50000"/>
              <a:gd name="adj2" fmla="val 30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561"/>
          <p:cNvSpPr>
            <a:spLocks noChangeShapeType="1"/>
          </p:cNvSpPr>
          <p:nvPr/>
        </p:nvSpPr>
        <p:spPr bwMode="auto">
          <a:xfrm flipH="1">
            <a:off x="3636963" y="2103438"/>
            <a:ext cx="304800" cy="161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Line 562"/>
          <p:cNvSpPr>
            <a:spLocks noChangeShapeType="1"/>
          </p:cNvSpPr>
          <p:nvPr/>
        </p:nvSpPr>
        <p:spPr bwMode="auto">
          <a:xfrm flipH="1">
            <a:off x="3433763" y="3819525"/>
            <a:ext cx="304800" cy="161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Text Box 563"/>
          <p:cNvSpPr txBox="1">
            <a:spLocks noChangeArrowheads="1"/>
          </p:cNvSpPr>
          <p:nvPr/>
        </p:nvSpPr>
        <p:spPr bwMode="auto">
          <a:xfrm>
            <a:off x="3810000" y="2292350"/>
            <a:ext cx="2347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Two State Variables: 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A, B: 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 4 states</a:t>
            </a:r>
            <a:endParaRPr lang="en-US" sz="180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50185" name="Rectangle 564"/>
          <p:cNvSpPr>
            <a:spLocks noChangeArrowheads="1"/>
          </p:cNvSpPr>
          <p:nvPr/>
        </p:nvSpPr>
        <p:spPr bwMode="auto">
          <a:xfrm>
            <a:off x="3849688" y="3463925"/>
            <a:ext cx="2143125" cy="3271838"/>
          </a:xfrm>
          <a:prstGeom prst="rect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565"/>
          <p:cNvSpPr txBox="1">
            <a:spLocks noChangeArrowheads="1"/>
          </p:cNvSpPr>
          <p:nvPr/>
        </p:nvSpPr>
        <p:spPr bwMode="auto">
          <a:xfrm>
            <a:off x="2043113" y="597376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4 states, 1 input</a:t>
            </a:r>
          </a:p>
        </p:txBody>
      </p:sp>
      <p:sp>
        <p:nvSpPr>
          <p:cNvPr id="50187" name="Text Box 566"/>
          <p:cNvSpPr txBox="1">
            <a:spLocks noChangeArrowheads="1"/>
          </p:cNvSpPr>
          <p:nvPr/>
        </p:nvSpPr>
        <p:spPr bwMode="auto">
          <a:xfrm>
            <a:off x="3071813" y="63468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inputs</a:t>
            </a:r>
          </a:p>
        </p:txBody>
      </p:sp>
      <p:sp>
        <p:nvSpPr>
          <p:cNvPr id="50188" name="Rectangle 567"/>
          <p:cNvSpPr>
            <a:spLocks noChangeArrowheads="1"/>
          </p:cNvSpPr>
          <p:nvPr/>
        </p:nvSpPr>
        <p:spPr bwMode="auto">
          <a:xfrm>
            <a:off x="6551613" y="3422650"/>
            <a:ext cx="2325687" cy="3313113"/>
          </a:xfrm>
          <a:prstGeom prst="rect">
            <a:avLst/>
          </a:prstGeom>
          <a:solidFill>
            <a:srgbClr val="FF000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50189" name="Text Box 568"/>
          <p:cNvSpPr txBox="1">
            <a:spLocks noChangeArrowheads="1"/>
          </p:cNvSpPr>
          <p:nvPr/>
        </p:nvSpPr>
        <p:spPr bwMode="auto">
          <a:xfrm>
            <a:off x="5734050" y="6308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outputs</a:t>
            </a:r>
          </a:p>
        </p:txBody>
      </p:sp>
      <p:sp>
        <p:nvSpPr>
          <p:cNvPr id="50190" name="Rectangle 569"/>
          <p:cNvSpPr>
            <a:spLocks noChangeArrowheads="1"/>
          </p:cNvSpPr>
          <p:nvPr/>
        </p:nvSpPr>
        <p:spPr bwMode="auto">
          <a:xfrm>
            <a:off x="261938" y="1898650"/>
            <a:ext cx="2041525" cy="1006475"/>
          </a:xfrm>
          <a:prstGeom prst="rect">
            <a:avLst/>
          </a:prstGeom>
          <a:solidFill>
            <a:srgbClr val="FFFF0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570"/>
          <p:cNvSpPr txBox="1">
            <a:spLocks noChangeArrowheads="1"/>
          </p:cNvSpPr>
          <p:nvPr/>
        </p:nvSpPr>
        <p:spPr bwMode="auto">
          <a:xfrm>
            <a:off x="3638550" y="1295400"/>
            <a:ext cx="510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pitchFamily="34" charset="0"/>
              </a:rPr>
              <a:t># of rows in Table = 2</a:t>
            </a:r>
            <a:r>
              <a:rPr lang="en-US" sz="2400" baseline="30000">
                <a:solidFill>
                  <a:srgbClr val="CC0000"/>
                </a:solidFill>
                <a:latin typeface="Arial" pitchFamily="34" charset="0"/>
              </a:rPr>
              <a:t>(# of FFs+ # of inputs)</a:t>
            </a:r>
          </a:p>
        </p:txBody>
      </p:sp>
      <p:sp>
        <p:nvSpPr>
          <p:cNvPr id="50192" name="Rectangle 571"/>
          <p:cNvSpPr>
            <a:spLocks noGrp="1" noChangeArrowheads="1"/>
          </p:cNvSpPr>
          <p:nvPr>
            <p:ph type="title"/>
          </p:nvPr>
        </p:nvSpPr>
        <p:spPr>
          <a:xfrm>
            <a:off x="1028700" y="0"/>
            <a:ext cx="7772400" cy="684213"/>
          </a:xfrm>
          <a:noFill/>
        </p:spPr>
        <p:txBody>
          <a:bodyPr/>
          <a:lstStyle/>
          <a:p>
            <a:pPr algn="r"/>
            <a:r>
              <a:rPr lang="en-US" sz="36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One-Dimensional State Table</a:t>
            </a:r>
          </a:p>
        </p:txBody>
      </p:sp>
      <p:sp>
        <p:nvSpPr>
          <p:cNvPr id="50193" name="Text Box 572"/>
          <p:cNvSpPr txBox="1">
            <a:spLocks noChangeArrowheads="1"/>
          </p:cNvSpPr>
          <p:nvPr/>
        </p:nvSpPr>
        <p:spPr bwMode="auto">
          <a:xfrm>
            <a:off x="7664450" y="2459038"/>
            <a:ext cx="147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Purely </a:t>
            </a:r>
          </a:p>
          <a:p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Combinational</a:t>
            </a:r>
          </a:p>
        </p:txBody>
      </p:sp>
      <p:sp>
        <p:nvSpPr>
          <p:cNvPr id="50194" name="Line 573"/>
          <p:cNvSpPr>
            <a:spLocks noChangeShapeType="1"/>
          </p:cNvSpPr>
          <p:nvPr/>
        </p:nvSpPr>
        <p:spPr bwMode="auto">
          <a:xfrm>
            <a:off x="8259763" y="3057525"/>
            <a:ext cx="16351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5" name="Text Box 574"/>
          <p:cNvSpPr txBox="1">
            <a:spLocks noChangeArrowheads="1"/>
          </p:cNvSpPr>
          <p:nvPr/>
        </p:nvSpPr>
        <p:spPr bwMode="auto">
          <a:xfrm>
            <a:off x="6200775" y="1716088"/>
            <a:ext cx="2943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Get from: </a:t>
            </a:r>
          </a:p>
          <a:p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- Equations for FF input (CL)</a:t>
            </a:r>
          </a:p>
          <a:p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- Then FF Characteristics.</a:t>
            </a:r>
          </a:p>
        </p:txBody>
      </p:sp>
      <p:sp>
        <p:nvSpPr>
          <p:cNvPr id="50196" name="Line 575"/>
          <p:cNvSpPr>
            <a:spLocks noChangeShapeType="1"/>
          </p:cNvSpPr>
          <p:nvPr/>
        </p:nvSpPr>
        <p:spPr bwMode="auto">
          <a:xfrm>
            <a:off x="6521450" y="2478088"/>
            <a:ext cx="44767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0197" name="Picture 5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746125"/>
            <a:ext cx="21844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Picture 5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613" y="5508625"/>
            <a:ext cx="16573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9" name="Rectangle 578"/>
          <p:cNvSpPr>
            <a:spLocks noChangeArrowheads="1"/>
          </p:cNvSpPr>
          <p:nvPr/>
        </p:nvSpPr>
        <p:spPr bwMode="auto">
          <a:xfrm>
            <a:off x="3779838" y="6389688"/>
            <a:ext cx="4652962" cy="233362"/>
          </a:xfrm>
          <a:prstGeom prst="rect">
            <a:avLst/>
          </a:prstGeom>
          <a:solidFill>
            <a:srgbClr val="FF00FF">
              <a:alpha val="121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Text Box 580"/>
          <p:cNvSpPr txBox="1">
            <a:spLocks noChangeArrowheads="1"/>
          </p:cNvSpPr>
          <p:nvPr/>
        </p:nvSpPr>
        <p:spPr bwMode="auto">
          <a:xfrm>
            <a:off x="8485188" y="6269038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check</a:t>
            </a:r>
          </a:p>
        </p:txBody>
      </p:sp>
      <p:sp>
        <p:nvSpPr>
          <p:cNvPr id="50201" name="Text Box 581"/>
          <p:cNvSpPr txBox="1">
            <a:spLocks noChangeArrowheads="1"/>
          </p:cNvSpPr>
          <p:nvPr/>
        </p:nvSpPr>
        <p:spPr bwMode="auto">
          <a:xfrm>
            <a:off x="374650" y="315913"/>
            <a:ext cx="181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FF Input Equations: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96E634DA-10B1-4AE3-9206-8C60FF53BEA2}" type="slidenum">
              <a:rPr lang="en-US" smtClean="0"/>
              <a:pPr/>
              <a:t>37</a:t>
            </a:fld>
            <a:endParaRPr lang="en-US" smtClean="0"/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0" y="1768475"/>
            <a:ext cx="3675063" cy="4032250"/>
            <a:chOff x="3013" y="960"/>
            <a:chExt cx="2315" cy="2540"/>
          </a:xfrm>
        </p:grpSpPr>
        <p:sp>
          <p:nvSpPr>
            <p:cNvPr id="51224" name="Rectangle 3"/>
            <p:cNvSpPr>
              <a:spLocks noChangeArrowheads="1"/>
            </p:cNvSpPr>
            <p:nvPr/>
          </p:nvSpPr>
          <p:spPr bwMode="auto">
            <a:xfrm>
              <a:off x="5201" y="149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ym typeface="Symbol" pitchFamily="18" charset="2"/>
                </a:rPr>
                <a:t>A</a:t>
              </a:r>
              <a:endParaRPr lang="en-US" sz="2000" b="1"/>
            </a:p>
          </p:txBody>
        </p:sp>
        <p:sp>
          <p:nvSpPr>
            <p:cNvPr id="51225" name="Freeform 4"/>
            <p:cNvSpPr>
              <a:spLocks/>
            </p:cNvSpPr>
            <p:nvPr/>
          </p:nvSpPr>
          <p:spPr bwMode="auto">
            <a:xfrm>
              <a:off x="4067" y="1241"/>
              <a:ext cx="51" cy="129"/>
            </a:xfrm>
            <a:custGeom>
              <a:avLst/>
              <a:gdLst>
                <a:gd name="T0" fmla="*/ 35 w 51"/>
                <a:gd name="T1" fmla="*/ 123 h 129"/>
                <a:gd name="T2" fmla="*/ 38 w 51"/>
                <a:gd name="T3" fmla="*/ 127 h 129"/>
                <a:gd name="T4" fmla="*/ 42 w 51"/>
                <a:gd name="T5" fmla="*/ 129 h 129"/>
                <a:gd name="T6" fmla="*/ 47 w 51"/>
                <a:gd name="T7" fmla="*/ 127 h 129"/>
                <a:gd name="T8" fmla="*/ 50 w 51"/>
                <a:gd name="T9" fmla="*/ 125 h 129"/>
                <a:gd name="T10" fmla="*/ 51 w 51"/>
                <a:gd name="T11" fmla="*/ 118 h 129"/>
                <a:gd name="T12" fmla="*/ 50 w 51"/>
                <a:gd name="T13" fmla="*/ 107 h 129"/>
                <a:gd name="T14" fmla="*/ 48 w 51"/>
                <a:gd name="T15" fmla="*/ 97 h 129"/>
                <a:gd name="T16" fmla="*/ 47 w 51"/>
                <a:gd name="T17" fmla="*/ 89 h 129"/>
                <a:gd name="T18" fmla="*/ 46 w 51"/>
                <a:gd name="T19" fmla="*/ 82 h 129"/>
                <a:gd name="T20" fmla="*/ 43 w 51"/>
                <a:gd name="T21" fmla="*/ 70 h 129"/>
                <a:gd name="T22" fmla="*/ 39 w 51"/>
                <a:gd name="T23" fmla="*/ 59 h 129"/>
                <a:gd name="T24" fmla="*/ 36 w 51"/>
                <a:gd name="T25" fmla="*/ 47 h 129"/>
                <a:gd name="T26" fmla="*/ 33 w 51"/>
                <a:gd name="T27" fmla="*/ 40 h 129"/>
                <a:gd name="T28" fmla="*/ 31 w 51"/>
                <a:gd name="T29" fmla="*/ 34 h 129"/>
                <a:gd name="T30" fmla="*/ 25 w 51"/>
                <a:gd name="T31" fmla="*/ 24 h 129"/>
                <a:gd name="T32" fmla="*/ 23 w 51"/>
                <a:gd name="T33" fmla="*/ 18 h 129"/>
                <a:gd name="T34" fmla="*/ 15 w 51"/>
                <a:gd name="T35" fmla="*/ 4 h 129"/>
                <a:gd name="T36" fmla="*/ 9 w 51"/>
                <a:gd name="T37" fmla="*/ 0 h 129"/>
                <a:gd name="T38" fmla="*/ 3 w 51"/>
                <a:gd name="T39" fmla="*/ 3 h 129"/>
                <a:gd name="T40" fmla="*/ 0 w 51"/>
                <a:gd name="T41" fmla="*/ 7 h 129"/>
                <a:gd name="T42" fmla="*/ 1 w 51"/>
                <a:gd name="T43" fmla="*/ 12 h 129"/>
                <a:gd name="T44" fmla="*/ 7 w 51"/>
                <a:gd name="T45" fmla="*/ 20 h 129"/>
                <a:gd name="T46" fmla="*/ 8 w 51"/>
                <a:gd name="T47" fmla="*/ 26 h 129"/>
                <a:gd name="T48" fmla="*/ 12 w 51"/>
                <a:gd name="T49" fmla="*/ 34 h 129"/>
                <a:gd name="T50" fmla="*/ 15 w 51"/>
                <a:gd name="T51" fmla="*/ 39 h 129"/>
                <a:gd name="T52" fmla="*/ 17 w 51"/>
                <a:gd name="T53" fmla="*/ 46 h 129"/>
                <a:gd name="T54" fmla="*/ 20 w 51"/>
                <a:gd name="T55" fmla="*/ 52 h 129"/>
                <a:gd name="T56" fmla="*/ 23 w 51"/>
                <a:gd name="T57" fmla="*/ 62 h 129"/>
                <a:gd name="T58" fmla="*/ 27 w 51"/>
                <a:gd name="T59" fmla="*/ 73 h 129"/>
                <a:gd name="T60" fmla="*/ 29 w 51"/>
                <a:gd name="T61" fmla="*/ 85 h 129"/>
                <a:gd name="T62" fmla="*/ 31 w 51"/>
                <a:gd name="T63" fmla="*/ 91 h 129"/>
                <a:gd name="T64" fmla="*/ 32 w 51"/>
                <a:gd name="T65" fmla="*/ 99 h 129"/>
                <a:gd name="T66" fmla="*/ 33 w 51"/>
                <a:gd name="T67" fmla="*/ 110 h 129"/>
                <a:gd name="T68" fmla="*/ 35 w 51"/>
                <a:gd name="T69" fmla="*/ 123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129"/>
                <a:gd name="T107" fmla="*/ 51 w 51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129">
                  <a:moveTo>
                    <a:pt x="35" y="121"/>
                  </a:moveTo>
                  <a:lnTo>
                    <a:pt x="35" y="123"/>
                  </a:lnTo>
                  <a:lnTo>
                    <a:pt x="36" y="125"/>
                  </a:lnTo>
                  <a:lnTo>
                    <a:pt x="38" y="127"/>
                  </a:lnTo>
                  <a:lnTo>
                    <a:pt x="39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7" y="127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51" y="122"/>
                  </a:lnTo>
                  <a:lnTo>
                    <a:pt x="51" y="118"/>
                  </a:lnTo>
                  <a:lnTo>
                    <a:pt x="50" y="115"/>
                  </a:lnTo>
                  <a:lnTo>
                    <a:pt x="50" y="107"/>
                  </a:lnTo>
                  <a:lnTo>
                    <a:pt x="48" y="103"/>
                  </a:lnTo>
                  <a:lnTo>
                    <a:pt x="48" y="97"/>
                  </a:lnTo>
                  <a:lnTo>
                    <a:pt x="47" y="93"/>
                  </a:lnTo>
                  <a:lnTo>
                    <a:pt x="47" y="89"/>
                  </a:lnTo>
                  <a:lnTo>
                    <a:pt x="46" y="85"/>
                  </a:lnTo>
                  <a:lnTo>
                    <a:pt x="46" y="82"/>
                  </a:lnTo>
                  <a:lnTo>
                    <a:pt x="43" y="74"/>
                  </a:lnTo>
                  <a:lnTo>
                    <a:pt x="43" y="70"/>
                  </a:lnTo>
                  <a:lnTo>
                    <a:pt x="42" y="66"/>
                  </a:lnTo>
                  <a:lnTo>
                    <a:pt x="39" y="59"/>
                  </a:lnTo>
                  <a:lnTo>
                    <a:pt x="39" y="56"/>
                  </a:lnTo>
                  <a:lnTo>
                    <a:pt x="36" y="47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2" y="38"/>
                  </a:lnTo>
                  <a:lnTo>
                    <a:pt x="31" y="34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4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50"/>
                  </a:lnTo>
                  <a:lnTo>
                    <a:pt x="20" y="52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5" y="71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31" y="91"/>
                  </a:lnTo>
                  <a:lnTo>
                    <a:pt x="31" y="95"/>
                  </a:lnTo>
                  <a:lnTo>
                    <a:pt x="32" y="99"/>
                  </a:lnTo>
                  <a:lnTo>
                    <a:pt x="32" y="106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5" y="123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5"/>
            <p:cNvSpPr>
              <a:spLocks/>
            </p:cNvSpPr>
            <p:nvPr/>
          </p:nvSpPr>
          <p:spPr bwMode="auto">
            <a:xfrm>
              <a:off x="4070" y="1243"/>
              <a:ext cx="280" cy="123"/>
            </a:xfrm>
            <a:custGeom>
              <a:avLst/>
              <a:gdLst>
                <a:gd name="T0" fmla="*/ 266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8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8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25 w 280"/>
                <a:gd name="T21" fmla="*/ 62 h 123"/>
                <a:gd name="T22" fmla="*/ 217 w 280"/>
                <a:gd name="T23" fmla="*/ 58 h 123"/>
                <a:gd name="T24" fmla="*/ 210 w 280"/>
                <a:gd name="T25" fmla="*/ 53 h 123"/>
                <a:gd name="T26" fmla="*/ 168 w 280"/>
                <a:gd name="T27" fmla="*/ 32 h 123"/>
                <a:gd name="T28" fmla="*/ 160 w 280"/>
                <a:gd name="T29" fmla="*/ 29 h 123"/>
                <a:gd name="T30" fmla="*/ 152 w 280"/>
                <a:gd name="T31" fmla="*/ 25 h 123"/>
                <a:gd name="T32" fmla="*/ 143 w 280"/>
                <a:gd name="T33" fmla="*/ 22 h 123"/>
                <a:gd name="T34" fmla="*/ 134 w 280"/>
                <a:gd name="T35" fmla="*/ 18 h 123"/>
                <a:gd name="T36" fmla="*/ 126 w 280"/>
                <a:gd name="T37" fmla="*/ 16 h 123"/>
                <a:gd name="T38" fmla="*/ 115 w 280"/>
                <a:gd name="T39" fmla="*/ 13 h 123"/>
                <a:gd name="T40" fmla="*/ 106 w 280"/>
                <a:gd name="T41" fmla="*/ 12 h 123"/>
                <a:gd name="T42" fmla="*/ 96 w 280"/>
                <a:gd name="T43" fmla="*/ 9 h 123"/>
                <a:gd name="T44" fmla="*/ 87 w 280"/>
                <a:gd name="T45" fmla="*/ 8 h 123"/>
                <a:gd name="T46" fmla="*/ 77 w 280"/>
                <a:gd name="T47" fmla="*/ 5 h 123"/>
                <a:gd name="T48" fmla="*/ 59 w 280"/>
                <a:gd name="T49" fmla="*/ 2 h 123"/>
                <a:gd name="T50" fmla="*/ 47 w 280"/>
                <a:gd name="T51" fmla="*/ 1 h 123"/>
                <a:gd name="T52" fmla="*/ 37 w 280"/>
                <a:gd name="T53" fmla="*/ 1 h 123"/>
                <a:gd name="T54" fmla="*/ 28 w 280"/>
                <a:gd name="T55" fmla="*/ 0 h 123"/>
                <a:gd name="T56" fmla="*/ 6 w 280"/>
                <a:gd name="T57" fmla="*/ 0 h 123"/>
                <a:gd name="T58" fmla="*/ 4 w 280"/>
                <a:gd name="T59" fmla="*/ 1 h 123"/>
                <a:gd name="T60" fmla="*/ 1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1 w 280"/>
                <a:gd name="T67" fmla="*/ 12 h 123"/>
                <a:gd name="T68" fmla="*/ 4 w 280"/>
                <a:gd name="T69" fmla="*/ 14 h 123"/>
                <a:gd name="T70" fmla="*/ 5 w 280"/>
                <a:gd name="T71" fmla="*/ 16 h 123"/>
                <a:gd name="T72" fmla="*/ 8 w 280"/>
                <a:gd name="T73" fmla="*/ 16 h 123"/>
                <a:gd name="T74" fmla="*/ 28 w 280"/>
                <a:gd name="T75" fmla="*/ 16 h 123"/>
                <a:gd name="T76" fmla="*/ 37 w 280"/>
                <a:gd name="T77" fmla="*/ 17 h 123"/>
                <a:gd name="T78" fmla="*/ 47 w 280"/>
                <a:gd name="T79" fmla="*/ 17 h 123"/>
                <a:gd name="T80" fmla="*/ 56 w 280"/>
                <a:gd name="T81" fmla="*/ 18 h 123"/>
                <a:gd name="T82" fmla="*/ 75 w 280"/>
                <a:gd name="T83" fmla="*/ 21 h 123"/>
                <a:gd name="T84" fmla="*/ 84 w 280"/>
                <a:gd name="T85" fmla="*/ 24 h 123"/>
                <a:gd name="T86" fmla="*/ 93 w 280"/>
                <a:gd name="T87" fmla="*/ 25 h 123"/>
                <a:gd name="T88" fmla="*/ 103 w 280"/>
                <a:gd name="T89" fmla="*/ 28 h 123"/>
                <a:gd name="T90" fmla="*/ 112 w 280"/>
                <a:gd name="T91" fmla="*/ 29 h 123"/>
                <a:gd name="T92" fmla="*/ 120 w 280"/>
                <a:gd name="T93" fmla="*/ 32 h 123"/>
                <a:gd name="T94" fmla="*/ 128 w 280"/>
                <a:gd name="T95" fmla="*/ 34 h 123"/>
                <a:gd name="T96" fmla="*/ 138 w 280"/>
                <a:gd name="T97" fmla="*/ 38 h 123"/>
                <a:gd name="T98" fmla="*/ 147 w 280"/>
                <a:gd name="T99" fmla="*/ 41 h 123"/>
                <a:gd name="T100" fmla="*/ 155 w 280"/>
                <a:gd name="T101" fmla="*/ 45 h 123"/>
                <a:gd name="T102" fmla="*/ 163 w 280"/>
                <a:gd name="T103" fmla="*/ 48 h 123"/>
                <a:gd name="T104" fmla="*/ 202 w 280"/>
                <a:gd name="T105" fmla="*/ 67 h 123"/>
                <a:gd name="T106" fmla="*/ 209 w 280"/>
                <a:gd name="T107" fmla="*/ 72 h 123"/>
                <a:gd name="T108" fmla="*/ 217 w 280"/>
                <a:gd name="T109" fmla="*/ 76 h 123"/>
                <a:gd name="T110" fmla="*/ 242 w 280"/>
                <a:gd name="T111" fmla="*/ 96 h 123"/>
                <a:gd name="T112" fmla="*/ 266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6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8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25" y="62"/>
                  </a:lnTo>
                  <a:lnTo>
                    <a:pt x="217" y="58"/>
                  </a:lnTo>
                  <a:lnTo>
                    <a:pt x="210" y="53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3" y="22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15" y="13"/>
                  </a:lnTo>
                  <a:lnTo>
                    <a:pt x="106" y="12"/>
                  </a:lnTo>
                  <a:lnTo>
                    <a:pt x="96" y="9"/>
                  </a:lnTo>
                  <a:lnTo>
                    <a:pt x="87" y="8"/>
                  </a:lnTo>
                  <a:lnTo>
                    <a:pt x="77" y="5"/>
                  </a:lnTo>
                  <a:lnTo>
                    <a:pt x="59" y="2"/>
                  </a:lnTo>
                  <a:lnTo>
                    <a:pt x="47" y="1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28" y="16"/>
                  </a:lnTo>
                  <a:lnTo>
                    <a:pt x="37" y="17"/>
                  </a:lnTo>
                  <a:lnTo>
                    <a:pt x="47" y="17"/>
                  </a:lnTo>
                  <a:lnTo>
                    <a:pt x="56" y="18"/>
                  </a:lnTo>
                  <a:lnTo>
                    <a:pt x="75" y="21"/>
                  </a:lnTo>
                  <a:lnTo>
                    <a:pt x="84" y="24"/>
                  </a:lnTo>
                  <a:lnTo>
                    <a:pt x="93" y="25"/>
                  </a:lnTo>
                  <a:lnTo>
                    <a:pt x="103" y="28"/>
                  </a:lnTo>
                  <a:lnTo>
                    <a:pt x="112" y="29"/>
                  </a:lnTo>
                  <a:lnTo>
                    <a:pt x="120" y="32"/>
                  </a:lnTo>
                  <a:lnTo>
                    <a:pt x="128" y="34"/>
                  </a:lnTo>
                  <a:lnTo>
                    <a:pt x="138" y="38"/>
                  </a:lnTo>
                  <a:lnTo>
                    <a:pt x="147" y="41"/>
                  </a:lnTo>
                  <a:lnTo>
                    <a:pt x="155" y="45"/>
                  </a:lnTo>
                  <a:lnTo>
                    <a:pt x="163" y="48"/>
                  </a:lnTo>
                  <a:lnTo>
                    <a:pt x="202" y="67"/>
                  </a:lnTo>
                  <a:lnTo>
                    <a:pt x="209" y="72"/>
                  </a:lnTo>
                  <a:lnTo>
                    <a:pt x="217" y="76"/>
                  </a:lnTo>
                  <a:lnTo>
                    <a:pt x="242" y="96"/>
                  </a:lnTo>
                  <a:lnTo>
                    <a:pt x="266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6"/>
            <p:cNvSpPr>
              <a:spLocks/>
            </p:cNvSpPr>
            <p:nvPr/>
          </p:nvSpPr>
          <p:spPr bwMode="auto">
            <a:xfrm>
              <a:off x="4071" y="135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1 w 52"/>
                <a:gd name="T3" fmla="*/ 3 h 129"/>
                <a:gd name="T4" fmla="*/ 47 w 52"/>
                <a:gd name="T5" fmla="*/ 0 h 129"/>
                <a:gd name="T6" fmla="*/ 40 w 52"/>
                <a:gd name="T7" fmla="*/ 1 h 129"/>
                <a:gd name="T8" fmla="*/ 38 w 52"/>
                <a:gd name="T9" fmla="*/ 4 h 129"/>
                <a:gd name="T10" fmla="*/ 36 w 52"/>
                <a:gd name="T11" fmla="*/ 8 h 129"/>
                <a:gd name="T12" fmla="*/ 35 w 52"/>
                <a:gd name="T13" fmla="*/ 9 h 129"/>
                <a:gd name="T14" fmla="*/ 34 w 52"/>
                <a:gd name="T15" fmla="*/ 21 h 129"/>
                <a:gd name="T16" fmla="*/ 32 w 52"/>
                <a:gd name="T17" fmla="*/ 32 h 129"/>
                <a:gd name="T18" fmla="*/ 31 w 52"/>
                <a:gd name="T19" fmla="*/ 39 h 129"/>
                <a:gd name="T20" fmla="*/ 29 w 52"/>
                <a:gd name="T21" fmla="*/ 47 h 129"/>
                <a:gd name="T22" fmla="*/ 27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1 w 52"/>
                <a:gd name="T33" fmla="*/ 95 h 129"/>
                <a:gd name="T34" fmla="*/ 7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5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6 h 129"/>
                <a:gd name="T56" fmla="*/ 34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3 w 52"/>
                <a:gd name="T63" fmla="*/ 60 h 129"/>
                <a:gd name="T64" fmla="*/ 44 w 52"/>
                <a:gd name="T65" fmla="*/ 55 h 129"/>
                <a:gd name="T66" fmla="*/ 46 w 52"/>
                <a:gd name="T67" fmla="*/ 46 h 129"/>
                <a:gd name="T68" fmla="*/ 48 w 52"/>
                <a:gd name="T69" fmla="*/ 39 h 129"/>
                <a:gd name="T70" fmla="*/ 50 w 52"/>
                <a:gd name="T71" fmla="*/ 31 h 129"/>
                <a:gd name="T72" fmla="*/ 51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4" y="21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1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7" y="54"/>
                  </a:lnTo>
                  <a:lnTo>
                    <a:pt x="27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9" y="78"/>
                  </a:lnTo>
                  <a:lnTo>
                    <a:pt x="17" y="80"/>
                  </a:lnTo>
                  <a:lnTo>
                    <a:pt x="15" y="88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1" y="95"/>
                  </a:lnTo>
                  <a:lnTo>
                    <a:pt x="8" y="100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5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4" y="106"/>
                  </a:lnTo>
                  <a:lnTo>
                    <a:pt x="27" y="102"/>
                  </a:lnTo>
                  <a:lnTo>
                    <a:pt x="29" y="96"/>
                  </a:lnTo>
                  <a:lnTo>
                    <a:pt x="31" y="94"/>
                  </a:lnTo>
                  <a:lnTo>
                    <a:pt x="34" y="86"/>
                  </a:lnTo>
                  <a:lnTo>
                    <a:pt x="35" y="83"/>
                  </a:lnTo>
                  <a:lnTo>
                    <a:pt x="36" y="79"/>
                  </a:lnTo>
                  <a:lnTo>
                    <a:pt x="38" y="76"/>
                  </a:lnTo>
                  <a:lnTo>
                    <a:pt x="40" y="68"/>
                  </a:lnTo>
                  <a:lnTo>
                    <a:pt x="42" y="66"/>
                  </a:lnTo>
                  <a:lnTo>
                    <a:pt x="43" y="60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0"/>
                  </a:lnTo>
                  <a:lnTo>
                    <a:pt x="46" y="46"/>
                  </a:lnTo>
                  <a:lnTo>
                    <a:pt x="47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50" y="31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51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7"/>
            <p:cNvSpPr>
              <a:spLocks/>
            </p:cNvSpPr>
            <p:nvPr/>
          </p:nvSpPr>
          <p:spPr bwMode="auto">
            <a:xfrm>
              <a:off x="4076" y="1363"/>
              <a:ext cx="280" cy="122"/>
            </a:xfrm>
            <a:custGeom>
              <a:avLst/>
              <a:gdLst>
                <a:gd name="T0" fmla="*/ 279 w 280"/>
                <a:gd name="T1" fmla="*/ 12 h 122"/>
                <a:gd name="T2" fmla="*/ 280 w 280"/>
                <a:gd name="T3" fmla="*/ 5 h 122"/>
                <a:gd name="T4" fmla="*/ 276 w 280"/>
                <a:gd name="T5" fmla="*/ 1 h 122"/>
                <a:gd name="T6" fmla="*/ 270 w 280"/>
                <a:gd name="T7" fmla="*/ 0 h 122"/>
                <a:gd name="T8" fmla="*/ 267 w 280"/>
                <a:gd name="T9" fmla="*/ 1 h 122"/>
                <a:gd name="T10" fmla="*/ 243 w 280"/>
                <a:gd name="T11" fmla="*/ 26 h 122"/>
                <a:gd name="T12" fmla="*/ 224 w 280"/>
                <a:gd name="T13" fmla="*/ 39 h 122"/>
                <a:gd name="T14" fmla="*/ 209 w 280"/>
                <a:gd name="T15" fmla="*/ 48 h 122"/>
                <a:gd name="T16" fmla="*/ 195 w 280"/>
                <a:gd name="T17" fmla="*/ 58 h 122"/>
                <a:gd name="T18" fmla="*/ 161 w 280"/>
                <a:gd name="T19" fmla="*/ 74 h 122"/>
                <a:gd name="T20" fmla="*/ 146 w 280"/>
                <a:gd name="T21" fmla="*/ 79 h 122"/>
                <a:gd name="T22" fmla="*/ 129 w 280"/>
                <a:gd name="T23" fmla="*/ 86 h 122"/>
                <a:gd name="T24" fmla="*/ 102 w 280"/>
                <a:gd name="T25" fmla="*/ 92 h 122"/>
                <a:gd name="T26" fmla="*/ 83 w 280"/>
                <a:gd name="T27" fmla="*/ 96 h 122"/>
                <a:gd name="T28" fmla="*/ 47 w 280"/>
                <a:gd name="T29" fmla="*/ 103 h 122"/>
                <a:gd name="T30" fmla="*/ 27 w 280"/>
                <a:gd name="T31" fmla="*/ 105 h 122"/>
                <a:gd name="T32" fmla="*/ 7 w 280"/>
                <a:gd name="T33" fmla="*/ 106 h 122"/>
                <a:gd name="T34" fmla="*/ 6 w 280"/>
                <a:gd name="T35" fmla="*/ 106 h 122"/>
                <a:gd name="T36" fmla="*/ 2 w 280"/>
                <a:gd name="T37" fmla="*/ 110 h 122"/>
                <a:gd name="T38" fmla="*/ 0 w 280"/>
                <a:gd name="T39" fmla="*/ 117 h 122"/>
                <a:gd name="T40" fmla="*/ 4 w 280"/>
                <a:gd name="T41" fmla="*/ 121 h 122"/>
                <a:gd name="T42" fmla="*/ 8 w 280"/>
                <a:gd name="T43" fmla="*/ 122 h 122"/>
                <a:gd name="T44" fmla="*/ 18 w 280"/>
                <a:gd name="T45" fmla="*/ 121 h 122"/>
                <a:gd name="T46" fmla="*/ 38 w 280"/>
                <a:gd name="T47" fmla="*/ 119 h 122"/>
                <a:gd name="T48" fmla="*/ 77 w 280"/>
                <a:gd name="T49" fmla="*/ 115 h 122"/>
                <a:gd name="T50" fmla="*/ 95 w 280"/>
                <a:gd name="T51" fmla="*/ 111 h 122"/>
                <a:gd name="T52" fmla="*/ 114 w 280"/>
                <a:gd name="T53" fmla="*/ 107 h 122"/>
                <a:gd name="T54" fmla="*/ 142 w 280"/>
                <a:gd name="T55" fmla="*/ 98 h 122"/>
                <a:gd name="T56" fmla="*/ 160 w 280"/>
                <a:gd name="T57" fmla="*/ 92 h 122"/>
                <a:gd name="T58" fmla="*/ 179 w 280"/>
                <a:gd name="T59" fmla="*/ 83 h 122"/>
                <a:gd name="T60" fmla="*/ 209 w 280"/>
                <a:gd name="T61" fmla="*/ 67 h 122"/>
                <a:gd name="T62" fmla="*/ 224 w 280"/>
                <a:gd name="T63" fmla="*/ 58 h 122"/>
                <a:gd name="T64" fmla="*/ 239 w 280"/>
                <a:gd name="T65" fmla="*/ 48 h 122"/>
                <a:gd name="T66" fmla="*/ 271 w 280"/>
                <a:gd name="T67" fmla="*/ 19 h 122"/>
                <a:gd name="T68" fmla="*/ 278 w 280"/>
                <a:gd name="T69" fmla="*/ 13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"/>
                <a:gd name="T106" fmla="*/ 0 h 122"/>
                <a:gd name="T107" fmla="*/ 280 w 280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" h="122">
                  <a:moveTo>
                    <a:pt x="278" y="13"/>
                  </a:moveTo>
                  <a:lnTo>
                    <a:pt x="279" y="12"/>
                  </a:lnTo>
                  <a:lnTo>
                    <a:pt x="280" y="9"/>
                  </a:lnTo>
                  <a:lnTo>
                    <a:pt x="280" y="5"/>
                  </a:lnTo>
                  <a:lnTo>
                    <a:pt x="278" y="3"/>
                  </a:lnTo>
                  <a:lnTo>
                    <a:pt x="276" y="1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7" y="3"/>
                  </a:lnTo>
                  <a:lnTo>
                    <a:pt x="267" y="1"/>
                  </a:lnTo>
                  <a:lnTo>
                    <a:pt x="260" y="8"/>
                  </a:lnTo>
                  <a:lnTo>
                    <a:pt x="243" y="26"/>
                  </a:lnTo>
                  <a:lnTo>
                    <a:pt x="231" y="35"/>
                  </a:lnTo>
                  <a:lnTo>
                    <a:pt x="224" y="39"/>
                  </a:lnTo>
                  <a:lnTo>
                    <a:pt x="216" y="44"/>
                  </a:lnTo>
                  <a:lnTo>
                    <a:pt x="209" y="48"/>
                  </a:lnTo>
                  <a:lnTo>
                    <a:pt x="201" y="54"/>
                  </a:lnTo>
                  <a:lnTo>
                    <a:pt x="195" y="58"/>
                  </a:lnTo>
                  <a:lnTo>
                    <a:pt x="170" y="70"/>
                  </a:lnTo>
                  <a:lnTo>
                    <a:pt x="161" y="7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7" y="82"/>
                  </a:lnTo>
                  <a:lnTo>
                    <a:pt x="129" y="86"/>
                  </a:lnTo>
                  <a:lnTo>
                    <a:pt x="112" y="91"/>
                  </a:lnTo>
                  <a:lnTo>
                    <a:pt x="102" y="92"/>
                  </a:lnTo>
                  <a:lnTo>
                    <a:pt x="93" y="95"/>
                  </a:lnTo>
                  <a:lnTo>
                    <a:pt x="83" y="96"/>
                  </a:lnTo>
                  <a:lnTo>
                    <a:pt x="74" y="99"/>
                  </a:lnTo>
                  <a:lnTo>
                    <a:pt x="47" y="103"/>
                  </a:lnTo>
                  <a:lnTo>
                    <a:pt x="38" y="103"/>
                  </a:lnTo>
                  <a:lnTo>
                    <a:pt x="27" y="105"/>
                  </a:lnTo>
                  <a:lnTo>
                    <a:pt x="18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3" y="109"/>
                  </a:lnTo>
                  <a:lnTo>
                    <a:pt x="2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8" y="121"/>
                  </a:lnTo>
                  <a:lnTo>
                    <a:pt x="27" y="121"/>
                  </a:lnTo>
                  <a:lnTo>
                    <a:pt x="38" y="119"/>
                  </a:lnTo>
                  <a:lnTo>
                    <a:pt x="47" y="119"/>
                  </a:lnTo>
                  <a:lnTo>
                    <a:pt x="77" y="115"/>
                  </a:lnTo>
                  <a:lnTo>
                    <a:pt x="86" y="113"/>
                  </a:lnTo>
                  <a:lnTo>
                    <a:pt x="95" y="111"/>
                  </a:lnTo>
                  <a:lnTo>
                    <a:pt x="105" y="109"/>
                  </a:lnTo>
                  <a:lnTo>
                    <a:pt x="114" y="107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2" y="95"/>
                  </a:lnTo>
                  <a:lnTo>
                    <a:pt x="160" y="92"/>
                  </a:lnTo>
                  <a:lnTo>
                    <a:pt x="169" y="87"/>
                  </a:lnTo>
                  <a:lnTo>
                    <a:pt x="179" y="83"/>
                  </a:lnTo>
                  <a:lnTo>
                    <a:pt x="203" y="71"/>
                  </a:lnTo>
                  <a:lnTo>
                    <a:pt x="209" y="67"/>
                  </a:lnTo>
                  <a:lnTo>
                    <a:pt x="217" y="62"/>
                  </a:lnTo>
                  <a:lnTo>
                    <a:pt x="224" y="58"/>
                  </a:lnTo>
                  <a:lnTo>
                    <a:pt x="232" y="52"/>
                  </a:lnTo>
                  <a:lnTo>
                    <a:pt x="239" y="48"/>
                  </a:lnTo>
                  <a:lnTo>
                    <a:pt x="254" y="36"/>
                  </a:lnTo>
                  <a:lnTo>
                    <a:pt x="271" y="19"/>
                  </a:lnTo>
                  <a:lnTo>
                    <a:pt x="278" y="15"/>
                  </a:lnTo>
                  <a:lnTo>
                    <a:pt x="27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8"/>
            <p:cNvSpPr>
              <a:spLocks/>
            </p:cNvSpPr>
            <p:nvPr/>
          </p:nvSpPr>
          <p:spPr bwMode="auto">
            <a:xfrm>
              <a:off x="3897" y="3232"/>
              <a:ext cx="268" cy="142"/>
            </a:xfrm>
            <a:custGeom>
              <a:avLst/>
              <a:gdLst>
                <a:gd name="T0" fmla="*/ 12 w 268"/>
                <a:gd name="T1" fmla="*/ 2 h 142"/>
                <a:gd name="T2" fmla="*/ 9 w 268"/>
                <a:gd name="T3" fmla="*/ 0 h 142"/>
                <a:gd name="T4" fmla="*/ 5 w 268"/>
                <a:gd name="T5" fmla="*/ 0 h 142"/>
                <a:gd name="T6" fmla="*/ 3 w 268"/>
                <a:gd name="T7" fmla="*/ 3 h 142"/>
                <a:gd name="T8" fmla="*/ 1 w 268"/>
                <a:gd name="T9" fmla="*/ 5 h 142"/>
                <a:gd name="T10" fmla="*/ 0 w 268"/>
                <a:gd name="T11" fmla="*/ 7 h 142"/>
                <a:gd name="T12" fmla="*/ 0 w 268"/>
                <a:gd name="T13" fmla="*/ 11 h 142"/>
                <a:gd name="T14" fmla="*/ 3 w 268"/>
                <a:gd name="T15" fmla="*/ 14 h 142"/>
                <a:gd name="T16" fmla="*/ 4 w 268"/>
                <a:gd name="T17" fmla="*/ 15 h 142"/>
                <a:gd name="T18" fmla="*/ 256 w 268"/>
                <a:gd name="T19" fmla="*/ 141 h 142"/>
                <a:gd name="T20" fmla="*/ 258 w 268"/>
                <a:gd name="T21" fmla="*/ 142 h 142"/>
                <a:gd name="T22" fmla="*/ 262 w 268"/>
                <a:gd name="T23" fmla="*/ 142 h 142"/>
                <a:gd name="T24" fmla="*/ 265 w 268"/>
                <a:gd name="T25" fmla="*/ 140 h 142"/>
                <a:gd name="T26" fmla="*/ 266 w 268"/>
                <a:gd name="T27" fmla="*/ 138 h 142"/>
                <a:gd name="T28" fmla="*/ 268 w 268"/>
                <a:gd name="T29" fmla="*/ 136 h 142"/>
                <a:gd name="T30" fmla="*/ 268 w 268"/>
                <a:gd name="T31" fmla="*/ 132 h 142"/>
                <a:gd name="T32" fmla="*/ 265 w 268"/>
                <a:gd name="T33" fmla="*/ 129 h 142"/>
                <a:gd name="T34" fmla="*/ 264 w 268"/>
                <a:gd name="T35" fmla="*/ 128 h 142"/>
                <a:gd name="T36" fmla="*/ 12 w 268"/>
                <a:gd name="T37" fmla="*/ 2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12" y="2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256" y="141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5" y="140"/>
                  </a:lnTo>
                  <a:lnTo>
                    <a:pt x="266" y="138"/>
                  </a:lnTo>
                  <a:lnTo>
                    <a:pt x="268" y="136"/>
                  </a:lnTo>
                  <a:lnTo>
                    <a:pt x="268" y="132"/>
                  </a:lnTo>
                  <a:lnTo>
                    <a:pt x="265" y="129"/>
                  </a:lnTo>
                  <a:lnTo>
                    <a:pt x="264" y="12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9"/>
            <p:cNvSpPr>
              <a:spLocks/>
            </p:cNvSpPr>
            <p:nvPr/>
          </p:nvSpPr>
          <p:spPr bwMode="auto">
            <a:xfrm>
              <a:off x="3897" y="3358"/>
              <a:ext cx="268" cy="142"/>
            </a:xfrm>
            <a:custGeom>
              <a:avLst/>
              <a:gdLst>
                <a:gd name="T0" fmla="*/ 264 w 268"/>
                <a:gd name="T1" fmla="*/ 15 h 142"/>
                <a:gd name="T2" fmla="*/ 266 w 268"/>
                <a:gd name="T3" fmla="*/ 12 h 142"/>
                <a:gd name="T4" fmla="*/ 268 w 268"/>
                <a:gd name="T5" fmla="*/ 11 h 142"/>
                <a:gd name="T6" fmla="*/ 268 w 268"/>
                <a:gd name="T7" fmla="*/ 7 h 142"/>
                <a:gd name="T8" fmla="*/ 266 w 268"/>
                <a:gd name="T9" fmla="*/ 4 h 142"/>
                <a:gd name="T10" fmla="*/ 264 w 268"/>
                <a:gd name="T11" fmla="*/ 2 h 142"/>
                <a:gd name="T12" fmla="*/ 262 w 268"/>
                <a:gd name="T13" fmla="*/ 0 h 142"/>
                <a:gd name="T14" fmla="*/ 258 w 268"/>
                <a:gd name="T15" fmla="*/ 0 h 142"/>
                <a:gd name="T16" fmla="*/ 256 w 268"/>
                <a:gd name="T17" fmla="*/ 2 h 142"/>
                <a:gd name="T18" fmla="*/ 4 w 268"/>
                <a:gd name="T19" fmla="*/ 128 h 142"/>
                <a:gd name="T20" fmla="*/ 1 w 268"/>
                <a:gd name="T21" fmla="*/ 130 h 142"/>
                <a:gd name="T22" fmla="*/ 0 w 268"/>
                <a:gd name="T23" fmla="*/ 132 h 142"/>
                <a:gd name="T24" fmla="*/ 0 w 268"/>
                <a:gd name="T25" fmla="*/ 136 h 142"/>
                <a:gd name="T26" fmla="*/ 1 w 268"/>
                <a:gd name="T27" fmla="*/ 138 h 142"/>
                <a:gd name="T28" fmla="*/ 4 w 268"/>
                <a:gd name="T29" fmla="*/ 141 h 142"/>
                <a:gd name="T30" fmla="*/ 5 w 268"/>
                <a:gd name="T31" fmla="*/ 142 h 142"/>
                <a:gd name="T32" fmla="*/ 9 w 268"/>
                <a:gd name="T33" fmla="*/ 142 h 142"/>
                <a:gd name="T34" fmla="*/ 12 w 268"/>
                <a:gd name="T35" fmla="*/ 141 h 142"/>
                <a:gd name="T36" fmla="*/ 264 w 268"/>
                <a:gd name="T37" fmla="*/ 15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264" y="15"/>
                  </a:moveTo>
                  <a:lnTo>
                    <a:pt x="266" y="12"/>
                  </a:lnTo>
                  <a:lnTo>
                    <a:pt x="268" y="11"/>
                  </a:lnTo>
                  <a:lnTo>
                    <a:pt x="268" y="7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6" y="2"/>
                  </a:lnTo>
                  <a:lnTo>
                    <a:pt x="4" y="128"/>
                  </a:lnTo>
                  <a:lnTo>
                    <a:pt x="1" y="130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1" y="138"/>
                  </a:lnTo>
                  <a:lnTo>
                    <a:pt x="4" y="141"/>
                  </a:lnTo>
                  <a:lnTo>
                    <a:pt x="5" y="142"/>
                  </a:lnTo>
                  <a:lnTo>
                    <a:pt x="9" y="142"/>
                  </a:lnTo>
                  <a:lnTo>
                    <a:pt x="12" y="141"/>
                  </a:lnTo>
                  <a:lnTo>
                    <a:pt x="26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10"/>
            <p:cNvSpPr>
              <a:spLocks/>
            </p:cNvSpPr>
            <p:nvPr/>
          </p:nvSpPr>
          <p:spPr bwMode="auto">
            <a:xfrm>
              <a:off x="3897" y="3232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6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6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9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6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6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11"/>
            <p:cNvSpPr>
              <a:spLocks/>
            </p:cNvSpPr>
            <p:nvPr/>
          </p:nvSpPr>
          <p:spPr bwMode="auto">
            <a:xfrm>
              <a:off x="4154" y="3328"/>
              <a:ext cx="70" cy="69"/>
            </a:xfrm>
            <a:custGeom>
              <a:avLst/>
              <a:gdLst>
                <a:gd name="T0" fmla="*/ 1 w 70"/>
                <a:gd name="T1" fmla="*/ 46 h 69"/>
                <a:gd name="T2" fmla="*/ 5 w 70"/>
                <a:gd name="T3" fmla="*/ 54 h 69"/>
                <a:gd name="T4" fmla="*/ 7 w 70"/>
                <a:gd name="T5" fmla="*/ 56 h 69"/>
                <a:gd name="T6" fmla="*/ 15 w 70"/>
                <a:gd name="T7" fmla="*/ 64 h 69"/>
                <a:gd name="T8" fmla="*/ 17 w 70"/>
                <a:gd name="T9" fmla="*/ 67 h 69"/>
                <a:gd name="T10" fmla="*/ 23 w 70"/>
                <a:gd name="T11" fmla="*/ 68 h 69"/>
                <a:gd name="T12" fmla="*/ 40 w 70"/>
                <a:gd name="T13" fmla="*/ 68 h 69"/>
                <a:gd name="T14" fmla="*/ 47 w 70"/>
                <a:gd name="T15" fmla="*/ 68 h 69"/>
                <a:gd name="T16" fmla="*/ 55 w 70"/>
                <a:gd name="T17" fmla="*/ 64 h 69"/>
                <a:gd name="T18" fmla="*/ 55 w 70"/>
                <a:gd name="T19" fmla="*/ 64 h 69"/>
                <a:gd name="T20" fmla="*/ 63 w 70"/>
                <a:gd name="T21" fmla="*/ 56 h 69"/>
                <a:gd name="T22" fmla="*/ 60 w 70"/>
                <a:gd name="T23" fmla="*/ 57 h 69"/>
                <a:gd name="T24" fmla="*/ 68 w 70"/>
                <a:gd name="T25" fmla="*/ 48 h 69"/>
                <a:gd name="T26" fmla="*/ 70 w 70"/>
                <a:gd name="T27" fmla="*/ 38 h 69"/>
                <a:gd name="T28" fmla="*/ 70 w 70"/>
                <a:gd name="T29" fmla="*/ 24 h 69"/>
                <a:gd name="T30" fmla="*/ 67 w 70"/>
                <a:gd name="T31" fmla="*/ 20 h 69"/>
                <a:gd name="T32" fmla="*/ 62 w 70"/>
                <a:gd name="T33" fmla="*/ 13 h 69"/>
                <a:gd name="T34" fmla="*/ 60 w 70"/>
                <a:gd name="T35" fmla="*/ 9 h 69"/>
                <a:gd name="T36" fmla="*/ 55 w 70"/>
                <a:gd name="T37" fmla="*/ 6 h 69"/>
                <a:gd name="T38" fmla="*/ 50 w 70"/>
                <a:gd name="T39" fmla="*/ 1 h 69"/>
                <a:gd name="T40" fmla="*/ 24 w 70"/>
                <a:gd name="T41" fmla="*/ 0 h 69"/>
                <a:gd name="T42" fmla="*/ 19 w 70"/>
                <a:gd name="T43" fmla="*/ 2 h 69"/>
                <a:gd name="T44" fmla="*/ 9 w 70"/>
                <a:gd name="T45" fmla="*/ 9 h 69"/>
                <a:gd name="T46" fmla="*/ 3 w 70"/>
                <a:gd name="T47" fmla="*/ 18 h 69"/>
                <a:gd name="T48" fmla="*/ 0 w 70"/>
                <a:gd name="T49" fmla="*/ 24 h 69"/>
                <a:gd name="T50" fmla="*/ 16 w 70"/>
                <a:gd name="T51" fmla="*/ 29 h 69"/>
                <a:gd name="T52" fmla="*/ 19 w 70"/>
                <a:gd name="T53" fmla="*/ 24 h 69"/>
                <a:gd name="T54" fmla="*/ 20 w 70"/>
                <a:gd name="T55" fmla="*/ 20 h 69"/>
                <a:gd name="T56" fmla="*/ 24 w 70"/>
                <a:gd name="T57" fmla="*/ 18 h 69"/>
                <a:gd name="T58" fmla="*/ 30 w 70"/>
                <a:gd name="T59" fmla="*/ 16 h 69"/>
                <a:gd name="T60" fmla="*/ 42 w 70"/>
                <a:gd name="T61" fmla="*/ 17 h 69"/>
                <a:gd name="T62" fmla="*/ 44 w 70"/>
                <a:gd name="T63" fmla="*/ 16 h 69"/>
                <a:gd name="T64" fmla="*/ 51 w 70"/>
                <a:gd name="T65" fmla="*/ 22 h 69"/>
                <a:gd name="T66" fmla="*/ 48 w 70"/>
                <a:gd name="T67" fmla="*/ 20 h 69"/>
                <a:gd name="T68" fmla="*/ 51 w 70"/>
                <a:gd name="T69" fmla="*/ 22 h 69"/>
                <a:gd name="T70" fmla="*/ 52 w 70"/>
                <a:gd name="T71" fmla="*/ 28 h 69"/>
                <a:gd name="T72" fmla="*/ 56 w 70"/>
                <a:gd name="T73" fmla="*/ 38 h 69"/>
                <a:gd name="T74" fmla="*/ 54 w 70"/>
                <a:gd name="T75" fmla="*/ 40 h 69"/>
                <a:gd name="T76" fmla="*/ 51 w 70"/>
                <a:gd name="T77" fmla="*/ 44 h 69"/>
                <a:gd name="T78" fmla="*/ 48 w 70"/>
                <a:gd name="T79" fmla="*/ 48 h 69"/>
                <a:gd name="T80" fmla="*/ 50 w 70"/>
                <a:gd name="T81" fmla="*/ 49 h 69"/>
                <a:gd name="T82" fmla="*/ 48 w 70"/>
                <a:gd name="T83" fmla="*/ 48 h 69"/>
                <a:gd name="T84" fmla="*/ 44 w 70"/>
                <a:gd name="T85" fmla="*/ 50 h 69"/>
                <a:gd name="T86" fmla="*/ 40 w 70"/>
                <a:gd name="T87" fmla="*/ 53 h 69"/>
                <a:gd name="T88" fmla="*/ 39 w 70"/>
                <a:gd name="T89" fmla="*/ 56 h 69"/>
                <a:gd name="T90" fmla="*/ 28 w 70"/>
                <a:gd name="T91" fmla="*/ 52 h 69"/>
                <a:gd name="T92" fmla="*/ 23 w 70"/>
                <a:gd name="T93" fmla="*/ 50 h 69"/>
                <a:gd name="T94" fmla="*/ 20 w 70"/>
                <a:gd name="T95" fmla="*/ 48 h 69"/>
                <a:gd name="T96" fmla="*/ 23 w 70"/>
                <a:gd name="T97" fmla="*/ 50 h 69"/>
                <a:gd name="T98" fmla="*/ 16 w 70"/>
                <a:gd name="T99" fmla="*/ 44 h 69"/>
                <a:gd name="T100" fmla="*/ 17 w 70"/>
                <a:gd name="T101" fmla="*/ 41 h 69"/>
                <a:gd name="T102" fmla="*/ 0 w 70"/>
                <a:gd name="T103" fmla="*/ 34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"/>
                <a:gd name="T157" fmla="*/ 0 h 69"/>
                <a:gd name="T158" fmla="*/ 70 w 70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" h="69">
                  <a:moveTo>
                    <a:pt x="0" y="3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3" y="50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7" y="56"/>
                  </a:lnTo>
                  <a:lnTo>
                    <a:pt x="9" y="60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3" y="61"/>
                  </a:lnTo>
                  <a:lnTo>
                    <a:pt x="11" y="60"/>
                  </a:lnTo>
                  <a:lnTo>
                    <a:pt x="17" y="67"/>
                  </a:lnTo>
                  <a:lnTo>
                    <a:pt x="20" y="67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31" y="69"/>
                  </a:lnTo>
                  <a:lnTo>
                    <a:pt x="40" y="68"/>
                  </a:lnTo>
                  <a:lnTo>
                    <a:pt x="39" y="69"/>
                  </a:lnTo>
                  <a:lnTo>
                    <a:pt x="46" y="69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7"/>
                  </a:lnTo>
                  <a:lnTo>
                    <a:pt x="55" y="6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5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70" y="30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7" y="17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0" y="9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8" y="20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51" y="24"/>
                  </a:lnTo>
                  <a:lnTo>
                    <a:pt x="55" y="26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4" y="29"/>
                  </a:lnTo>
                  <a:lnTo>
                    <a:pt x="54" y="33"/>
                  </a:lnTo>
                  <a:lnTo>
                    <a:pt x="56" y="38"/>
                  </a:lnTo>
                  <a:lnTo>
                    <a:pt x="58" y="29"/>
                  </a:lnTo>
                  <a:lnTo>
                    <a:pt x="54" y="33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4"/>
                  </a:lnTo>
                  <a:lnTo>
                    <a:pt x="54" y="44"/>
                  </a:lnTo>
                  <a:lnTo>
                    <a:pt x="55" y="41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50" y="49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4" y="53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30" y="57"/>
                  </a:lnTo>
                  <a:lnTo>
                    <a:pt x="39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7" y="54"/>
                  </a:lnTo>
                  <a:lnTo>
                    <a:pt x="24" y="50"/>
                  </a:lnTo>
                  <a:lnTo>
                    <a:pt x="20" y="48"/>
                  </a:lnTo>
                  <a:lnTo>
                    <a:pt x="19" y="46"/>
                  </a:lnTo>
                  <a:lnTo>
                    <a:pt x="20" y="49"/>
                  </a:lnTo>
                  <a:lnTo>
                    <a:pt x="23" y="50"/>
                  </a:lnTo>
                  <a:lnTo>
                    <a:pt x="20" y="48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6" y="40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12"/>
            <p:cNvSpPr>
              <a:spLocks/>
            </p:cNvSpPr>
            <p:nvPr/>
          </p:nvSpPr>
          <p:spPr bwMode="auto">
            <a:xfrm>
              <a:off x="4478" y="1194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6 w 426"/>
                <a:gd name="T3" fmla="*/ 0 h 565"/>
                <a:gd name="T4" fmla="*/ 3 w 426"/>
                <a:gd name="T5" fmla="*/ 3 h 565"/>
                <a:gd name="T6" fmla="*/ 0 w 426"/>
                <a:gd name="T7" fmla="*/ 6 h 565"/>
                <a:gd name="T8" fmla="*/ 0 w 426"/>
                <a:gd name="T9" fmla="*/ 560 h 565"/>
                <a:gd name="T10" fmla="*/ 3 w 426"/>
                <a:gd name="T11" fmla="*/ 563 h 565"/>
                <a:gd name="T12" fmla="*/ 6 w 426"/>
                <a:gd name="T13" fmla="*/ 565 h 565"/>
                <a:gd name="T14" fmla="*/ 421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6 h 565"/>
                <a:gd name="T22" fmla="*/ 423 w 426"/>
                <a:gd name="T23" fmla="*/ 3 h 565"/>
                <a:gd name="T24" fmla="*/ 421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560"/>
                  </a:lnTo>
                  <a:lnTo>
                    <a:pt x="3" y="563"/>
                  </a:lnTo>
                  <a:lnTo>
                    <a:pt x="6" y="565"/>
                  </a:lnTo>
                  <a:lnTo>
                    <a:pt x="421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6"/>
                  </a:lnTo>
                  <a:lnTo>
                    <a:pt x="423" y="3"/>
                  </a:lnTo>
                  <a:lnTo>
                    <a:pt x="421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Rectangle 13"/>
            <p:cNvSpPr>
              <a:spLocks noChangeArrowheads="1"/>
            </p:cNvSpPr>
            <p:nvPr/>
          </p:nvSpPr>
          <p:spPr bwMode="auto">
            <a:xfrm>
              <a:off x="4596" y="15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35" name="Rectangle 14"/>
            <p:cNvSpPr>
              <a:spLocks noChangeArrowheads="1"/>
            </p:cNvSpPr>
            <p:nvPr/>
          </p:nvSpPr>
          <p:spPr bwMode="auto">
            <a:xfrm>
              <a:off x="4520" y="12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36" name="Rectangle 15"/>
            <p:cNvSpPr>
              <a:spLocks noChangeArrowheads="1"/>
            </p:cNvSpPr>
            <p:nvPr/>
          </p:nvSpPr>
          <p:spPr bwMode="auto">
            <a:xfrm>
              <a:off x="4769" y="12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37" name="Rectangle 16"/>
            <p:cNvSpPr>
              <a:spLocks noChangeArrowheads="1"/>
            </p:cNvSpPr>
            <p:nvPr/>
          </p:nvSpPr>
          <p:spPr bwMode="auto">
            <a:xfrm>
              <a:off x="4769" y="15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38" name="Freeform 17"/>
            <p:cNvSpPr>
              <a:spLocks/>
            </p:cNvSpPr>
            <p:nvPr/>
          </p:nvSpPr>
          <p:spPr bwMode="auto">
            <a:xfrm>
              <a:off x="4478" y="1555"/>
              <a:ext cx="83" cy="75"/>
            </a:xfrm>
            <a:custGeom>
              <a:avLst/>
              <a:gdLst>
                <a:gd name="T0" fmla="*/ 14 w 83"/>
                <a:gd name="T1" fmla="*/ 1 h 75"/>
                <a:gd name="T2" fmla="*/ 12 w 83"/>
                <a:gd name="T3" fmla="*/ 1 h 75"/>
                <a:gd name="T4" fmla="*/ 10 w 83"/>
                <a:gd name="T5" fmla="*/ 0 h 75"/>
                <a:gd name="T6" fmla="*/ 6 w 83"/>
                <a:gd name="T7" fmla="*/ 0 h 75"/>
                <a:gd name="T8" fmla="*/ 4 w 83"/>
                <a:gd name="T9" fmla="*/ 1 h 75"/>
                <a:gd name="T10" fmla="*/ 2 w 83"/>
                <a:gd name="T11" fmla="*/ 2 h 75"/>
                <a:gd name="T12" fmla="*/ 2 w 83"/>
                <a:gd name="T13" fmla="*/ 4 h 75"/>
                <a:gd name="T14" fmla="*/ 0 w 83"/>
                <a:gd name="T15" fmla="*/ 6 h 75"/>
                <a:gd name="T16" fmla="*/ 0 w 83"/>
                <a:gd name="T17" fmla="*/ 10 h 75"/>
                <a:gd name="T18" fmla="*/ 2 w 83"/>
                <a:gd name="T19" fmla="*/ 12 h 75"/>
                <a:gd name="T20" fmla="*/ 3 w 83"/>
                <a:gd name="T21" fmla="*/ 14 h 75"/>
                <a:gd name="T22" fmla="*/ 70 w 83"/>
                <a:gd name="T23" fmla="*/ 73 h 75"/>
                <a:gd name="T24" fmla="*/ 71 w 83"/>
                <a:gd name="T25" fmla="*/ 73 h 75"/>
                <a:gd name="T26" fmla="*/ 74 w 83"/>
                <a:gd name="T27" fmla="*/ 75 h 75"/>
                <a:gd name="T28" fmla="*/ 78 w 83"/>
                <a:gd name="T29" fmla="*/ 75 h 75"/>
                <a:gd name="T30" fmla="*/ 79 w 83"/>
                <a:gd name="T31" fmla="*/ 73 h 75"/>
                <a:gd name="T32" fmla="*/ 82 w 83"/>
                <a:gd name="T33" fmla="*/ 72 h 75"/>
                <a:gd name="T34" fmla="*/ 82 w 83"/>
                <a:gd name="T35" fmla="*/ 71 h 75"/>
                <a:gd name="T36" fmla="*/ 83 w 83"/>
                <a:gd name="T37" fmla="*/ 68 h 75"/>
                <a:gd name="T38" fmla="*/ 83 w 83"/>
                <a:gd name="T39" fmla="*/ 64 h 75"/>
                <a:gd name="T40" fmla="*/ 82 w 83"/>
                <a:gd name="T41" fmla="*/ 63 h 75"/>
                <a:gd name="T42" fmla="*/ 81 w 83"/>
                <a:gd name="T43" fmla="*/ 60 h 75"/>
                <a:gd name="T44" fmla="*/ 14 w 83"/>
                <a:gd name="T45" fmla="*/ 1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0" y="73"/>
                  </a:lnTo>
                  <a:lnTo>
                    <a:pt x="71" y="73"/>
                  </a:lnTo>
                  <a:lnTo>
                    <a:pt x="74" y="75"/>
                  </a:lnTo>
                  <a:lnTo>
                    <a:pt x="78" y="75"/>
                  </a:lnTo>
                  <a:lnTo>
                    <a:pt x="79" y="73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3" y="68"/>
                  </a:lnTo>
                  <a:lnTo>
                    <a:pt x="83" y="64"/>
                  </a:lnTo>
                  <a:lnTo>
                    <a:pt x="82" y="63"/>
                  </a:lnTo>
                  <a:lnTo>
                    <a:pt x="81" y="6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18"/>
            <p:cNvSpPr>
              <a:spLocks/>
            </p:cNvSpPr>
            <p:nvPr/>
          </p:nvSpPr>
          <p:spPr bwMode="auto">
            <a:xfrm>
              <a:off x="4478" y="1613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2 w 83"/>
                <a:gd name="T3" fmla="*/ 13 h 61"/>
                <a:gd name="T4" fmla="*/ 83 w 83"/>
                <a:gd name="T5" fmla="*/ 10 h 61"/>
                <a:gd name="T6" fmla="*/ 83 w 83"/>
                <a:gd name="T7" fmla="*/ 6 h 61"/>
                <a:gd name="T8" fmla="*/ 81 w 83"/>
                <a:gd name="T9" fmla="*/ 3 h 61"/>
                <a:gd name="T10" fmla="*/ 79 w 83"/>
                <a:gd name="T11" fmla="*/ 2 h 61"/>
                <a:gd name="T12" fmla="*/ 77 w 83"/>
                <a:gd name="T13" fmla="*/ 0 h 61"/>
                <a:gd name="T14" fmla="*/ 73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2 w 83"/>
                <a:gd name="T21" fmla="*/ 49 h 61"/>
                <a:gd name="T22" fmla="*/ 0 w 83"/>
                <a:gd name="T23" fmla="*/ 51 h 61"/>
                <a:gd name="T24" fmla="*/ 0 w 83"/>
                <a:gd name="T25" fmla="*/ 55 h 61"/>
                <a:gd name="T26" fmla="*/ 3 w 83"/>
                <a:gd name="T27" fmla="*/ 58 h 61"/>
                <a:gd name="T28" fmla="*/ 4 w 83"/>
                <a:gd name="T29" fmla="*/ 59 h 61"/>
                <a:gd name="T30" fmla="*/ 7 w 83"/>
                <a:gd name="T31" fmla="*/ 61 h 61"/>
                <a:gd name="T32" fmla="*/ 11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2" y="13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1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2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58"/>
                  </a:lnTo>
                  <a:lnTo>
                    <a:pt x="4" y="59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19"/>
            <p:cNvSpPr>
              <a:spLocks/>
            </p:cNvSpPr>
            <p:nvPr/>
          </p:nvSpPr>
          <p:spPr bwMode="auto">
            <a:xfrm>
              <a:off x="4666" y="3024"/>
              <a:ext cx="124" cy="235"/>
            </a:xfrm>
            <a:custGeom>
              <a:avLst/>
              <a:gdLst>
                <a:gd name="T0" fmla="*/ 5 w 124"/>
                <a:gd name="T1" fmla="*/ 0 h 235"/>
                <a:gd name="T2" fmla="*/ 0 w 124"/>
                <a:gd name="T3" fmla="*/ 5 h 235"/>
                <a:gd name="T4" fmla="*/ 2 w 124"/>
                <a:gd name="T5" fmla="*/ 13 h 235"/>
                <a:gd name="T6" fmla="*/ 22 w 124"/>
                <a:gd name="T7" fmla="*/ 16 h 235"/>
                <a:gd name="T8" fmla="*/ 41 w 124"/>
                <a:gd name="T9" fmla="*/ 21 h 235"/>
                <a:gd name="T10" fmla="*/ 56 w 124"/>
                <a:gd name="T11" fmla="*/ 28 h 235"/>
                <a:gd name="T12" fmla="*/ 63 w 124"/>
                <a:gd name="T13" fmla="*/ 33 h 235"/>
                <a:gd name="T14" fmla="*/ 79 w 124"/>
                <a:gd name="T15" fmla="*/ 46 h 235"/>
                <a:gd name="T16" fmla="*/ 84 w 124"/>
                <a:gd name="T17" fmla="*/ 50 h 235"/>
                <a:gd name="T18" fmla="*/ 91 w 124"/>
                <a:gd name="T19" fmla="*/ 61 h 235"/>
                <a:gd name="T20" fmla="*/ 96 w 124"/>
                <a:gd name="T21" fmla="*/ 69 h 235"/>
                <a:gd name="T22" fmla="*/ 100 w 124"/>
                <a:gd name="T23" fmla="*/ 77 h 235"/>
                <a:gd name="T24" fmla="*/ 107 w 124"/>
                <a:gd name="T25" fmla="*/ 101 h 235"/>
                <a:gd name="T26" fmla="*/ 108 w 124"/>
                <a:gd name="T27" fmla="*/ 119 h 235"/>
                <a:gd name="T28" fmla="*/ 107 w 124"/>
                <a:gd name="T29" fmla="*/ 121 h 235"/>
                <a:gd name="T30" fmla="*/ 103 w 124"/>
                <a:gd name="T31" fmla="*/ 152 h 235"/>
                <a:gd name="T32" fmla="*/ 99 w 124"/>
                <a:gd name="T33" fmla="*/ 162 h 235"/>
                <a:gd name="T34" fmla="*/ 93 w 124"/>
                <a:gd name="T35" fmla="*/ 170 h 235"/>
                <a:gd name="T36" fmla="*/ 87 w 124"/>
                <a:gd name="T37" fmla="*/ 176 h 235"/>
                <a:gd name="T38" fmla="*/ 83 w 124"/>
                <a:gd name="T39" fmla="*/ 186 h 235"/>
                <a:gd name="T40" fmla="*/ 71 w 124"/>
                <a:gd name="T41" fmla="*/ 195 h 235"/>
                <a:gd name="T42" fmla="*/ 59 w 124"/>
                <a:gd name="T43" fmla="*/ 204 h 235"/>
                <a:gd name="T44" fmla="*/ 52 w 124"/>
                <a:gd name="T45" fmla="*/ 207 h 235"/>
                <a:gd name="T46" fmla="*/ 37 w 124"/>
                <a:gd name="T47" fmla="*/ 215 h 235"/>
                <a:gd name="T48" fmla="*/ 12 w 124"/>
                <a:gd name="T49" fmla="*/ 218 h 235"/>
                <a:gd name="T50" fmla="*/ 8 w 124"/>
                <a:gd name="T51" fmla="*/ 219 h 235"/>
                <a:gd name="T52" fmla="*/ 2 w 124"/>
                <a:gd name="T53" fmla="*/ 222 h 235"/>
                <a:gd name="T54" fmla="*/ 0 w 124"/>
                <a:gd name="T55" fmla="*/ 230 h 235"/>
                <a:gd name="T56" fmla="*/ 5 w 124"/>
                <a:gd name="T57" fmla="*/ 235 h 235"/>
                <a:gd name="T58" fmla="*/ 9 w 124"/>
                <a:gd name="T59" fmla="*/ 235 h 235"/>
                <a:gd name="T60" fmla="*/ 25 w 124"/>
                <a:gd name="T61" fmla="*/ 234 h 235"/>
                <a:gd name="T62" fmla="*/ 47 w 124"/>
                <a:gd name="T63" fmla="*/ 226 h 235"/>
                <a:gd name="T64" fmla="*/ 57 w 124"/>
                <a:gd name="T65" fmla="*/ 223 h 235"/>
                <a:gd name="T66" fmla="*/ 69 w 124"/>
                <a:gd name="T67" fmla="*/ 218 h 235"/>
                <a:gd name="T68" fmla="*/ 81 w 124"/>
                <a:gd name="T69" fmla="*/ 208 h 235"/>
                <a:gd name="T70" fmla="*/ 93 w 124"/>
                <a:gd name="T71" fmla="*/ 196 h 235"/>
                <a:gd name="T72" fmla="*/ 100 w 124"/>
                <a:gd name="T73" fmla="*/ 187 h 235"/>
                <a:gd name="T74" fmla="*/ 107 w 124"/>
                <a:gd name="T75" fmla="*/ 178 h 235"/>
                <a:gd name="T76" fmla="*/ 112 w 124"/>
                <a:gd name="T77" fmla="*/ 167 h 235"/>
                <a:gd name="T78" fmla="*/ 116 w 124"/>
                <a:gd name="T79" fmla="*/ 158 h 235"/>
                <a:gd name="T80" fmla="*/ 123 w 124"/>
                <a:gd name="T81" fmla="*/ 124 h 235"/>
                <a:gd name="T82" fmla="*/ 124 w 124"/>
                <a:gd name="T83" fmla="*/ 116 h 235"/>
                <a:gd name="T84" fmla="*/ 123 w 124"/>
                <a:gd name="T85" fmla="*/ 99 h 235"/>
                <a:gd name="T86" fmla="*/ 114 w 124"/>
                <a:gd name="T87" fmla="*/ 72 h 235"/>
                <a:gd name="T88" fmla="*/ 110 w 124"/>
                <a:gd name="T89" fmla="*/ 61 h 235"/>
                <a:gd name="T90" fmla="*/ 104 w 124"/>
                <a:gd name="T91" fmla="*/ 50 h 235"/>
                <a:gd name="T92" fmla="*/ 97 w 124"/>
                <a:gd name="T93" fmla="*/ 42 h 235"/>
                <a:gd name="T94" fmla="*/ 89 w 124"/>
                <a:gd name="T95" fmla="*/ 33 h 235"/>
                <a:gd name="T96" fmla="*/ 73 w 124"/>
                <a:gd name="T97" fmla="*/ 20 h 235"/>
                <a:gd name="T98" fmla="*/ 61 w 124"/>
                <a:gd name="T99" fmla="*/ 12 h 235"/>
                <a:gd name="T100" fmla="*/ 52 w 124"/>
                <a:gd name="T101" fmla="*/ 8 h 235"/>
                <a:gd name="T102" fmla="*/ 43 w 124"/>
                <a:gd name="T103" fmla="*/ 5 h 235"/>
                <a:gd name="T104" fmla="*/ 8 w 124"/>
                <a:gd name="T105" fmla="*/ 0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5"/>
                <a:gd name="T161" fmla="*/ 124 w 124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5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22" y="16"/>
                  </a:lnTo>
                  <a:lnTo>
                    <a:pt x="37" y="18"/>
                  </a:lnTo>
                  <a:lnTo>
                    <a:pt x="41" y="21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9" y="29"/>
                  </a:lnTo>
                  <a:lnTo>
                    <a:pt x="63" y="33"/>
                  </a:lnTo>
                  <a:lnTo>
                    <a:pt x="71" y="38"/>
                  </a:lnTo>
                  <a:lnTo>
                    <a:pt x="79" y="46"/>
                  </a:lnTo>
                  <a:lnTo>
                    <a:pt x="83" y="48"/>
                  </a:lnTo>
                  <a:lnTo>
                    <a:pt x="84" y="50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3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100" y="77"/>
                  </a:lnTo>
                  <a:lnTo>
                    <a:pt x="103" y="81"/>
                  </a:lnTo>
                  <a:lnTo>
                    <a:pt x="107" y="101"/>
                  </a:lnTo>
                  <a:lnTo>
                    <a:pt x="107" y="112"/>
                  </a:lnTo>
                  <a:lnTo>
                    <a:pt x="108" y="119"/>
                  </a:lnTo>
                  <a:lnTo>
                    <a:pt x="108" y="116"/>
                  </a:lnTo>
                  <a:lnTo>
                    <a:pt x="107" y="121"/>
                  </a:lnTo>
                  <a:lnTo>
                    <a:pt x="107" y="132"/>
                  </a:lnTo>
                  <a:lnTo>
                    <a:pt x="103" y="152"/>
                  </a:lnTo>
                  <a:lnTo>
                    <a:pt x="100" y="156"/>
                  </a:lnTo>
                  <a:lnTo>
                    <a:pt x="99" y="162"/>
                  </a:lnTo>
                  <a:lnTo>
                    <a:pt x="96" y="164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87" y="176"/>
                  </a:lnTo>
                  <a:lnTo>
                    <a:pt x="84" y="183"/>
                  </a:lnTo>
                  <a:lnTo>
                    <a:pt x="83" y="186"/>
                  </a:lnTo>
                  <a:lnTo>
                    <a:pt x="79" y="187"/>
                  </a:lnTo>
                  <a:lnTo>
                    <a:pt x="71" y="195"/>
                  </a:lnTo>
                  <a:lnTo>
                    <a:pt x="63" y="200"/>
                  </a:lnTo>
                  <a:lnTo>
                    <a:pt x="59" y="204"/>
                  </a:lnTo>
                  <a:lnTo>
                    <a:pt x="56" y="206"/>
                  </a:lnTo>
                  <a:lnTo>
                    <a:pt x="52" y="207"/>
                  </a:lnTo>
                  <a:lnTo>
                    <a:pt x="41" y="213"/>
                  </a:lnTo>
                  <a:lnTo>
                    <a:pt x="37" y="215"/>
                  </a:lnTo>
                  <a:lnTo>
                    <a:pt x="22" y="218"/>
                  </a:lnTo>
                  <a:lnTo>
                    <a:pt x="12" y="218"/>
                  </a:lnTo>
                  <a:lnTo>
                    <a:pt x="6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2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4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7" y="223"/>
                  </a:lnTo>
                  <a:lnTo>
                    <a:pt x="61" y="222"/>
                  </a:lnTo>
                  <a:lnTo>
                    <a:pt x="69" y="218"/>
                  </a:lnTo>
                  <a:lnTo>
                    <a:pt x="73" y="214"/>
                  </a:lnTo>
                  <a:lnTo>
                    <a:pt x="81" y="208"/>
                  </a:lnTo>
                  <a:lnTo>
                    <a:pt x="89" y="200"/>
                  </a:lnTo>
                  <a:lnTo>
                    <a:pt x="93" y="196"/>
                  </a:lnTo>
                  <a:lnTo>
                    <a:pt x="97" y="191"/>
                  </a:lnTo>
                  <a:lnTo>
                    <a:pt x="100" y="187"/>
                  </a:lnTo>
                  <a:lnTo>
                    <a:pt x="104" y="183"/>
                  </a:lnTo>
                  <a:lnTo>
                    <a:pt x="107" y="178"/>
                  </a:lnTo>
                  <a:lnTo>
                    <a:pt x="110" y="172"/>
                  </a:lnTo>
                  <a:lnTo>
                    <a:pt x="112" y="167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4" y="119"/>
                  </a:lnTo>
                  <a:lnTo>
                    <a:pt x="124" y="116"/>
                  </a:lnTo>
                  <a:lnTo>
                    <a:pt x="123" y="109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97" y="42"/>
                  </a:lnTo>
                  <a:lnTo>
                    <a:pt x="93" y="37"/>
                  </a:lnTo>
                  <a:lnTo>
                    <a:pt x="89" y="33"/>
                  </a:lnTo>
                  <a:lnTo>
                    <a:pt x="81" y="25"/>
                  </a:lnTo>
                  <a:lnTo>
                    <a:pt x="73" y="20"/>
                  </a:lnTo>
                  <a:lnTo>
                    <a:pt x="69" y="16"/>
                  </a:lnTo>
                  <a:lnTo>
                    <a:pt x="61" y="12"/>
                  </a:lnTo>
                  <a:lnTo>
                    <a:pt x="57" y="10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20"/>
            <p:cNvSpPr>
              <a:spLocks/>
            </p:cNvSpPr>
            <p:nvPr/>
          </p:nvSpPr>
          <p:spPr bwMode="auto">
            <a:xfrm>
              <a:off x="4514" y="3024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3 h 16"/>
                <a:gd name="T6" fmla="*/ 181 w 181"/>
                <a:gd name="T7" fmla="*/ 10 h 16"/>
                <a:gd name="T8" fmla="*/ 181 w 181"/>
                <a:gd name="T9" fmla="*/ 5 h 16"/>
                <a:gd name="T10" fmla="*/ 178 w 181"/>
                <a:gd name="T11" fmla="*/ 2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2 h 16"/>
                <a:gd name="T18" fmla="*/ 0 w 181"/>
                <a:gd name="T19" fmla="*/ 5 h 16"/>
                <a:gd name="T20" fmla="*/ 0 w 181"/>
                <a:gd name="T21" fmla="*/ 10 h 16"/>
                <a:gd name="T22" fmla="*/ 3 w 181"/>
                <a:gd name="T23" fmla="*/ 13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3"/>
                  </a:lnTo>
                  <a:lnTo>
                    <a:pt x="181" y="10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21"/>
            <p:cNvSpPr>
              <a:spLocks/>
            </p:cNvSpPr>
            <p:nvPr/>
          </p:nvSpPr>
          <p:spPr bwMode="auto">
            <a:xfrm>
              <a:off x="4514" y="3243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3 w 181"/>
                <a:gd name="T23" fmla="*/ 14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22"/>
            <p:cNvSpPr>
              <a:spLocks/>
            </p:cNvSpPr>
            <p:nvPr/>
          </p:nvSpPr>
          <p:spPr bwMode="auto">
            <a:xfrm>
              <a:off x="4514" y="3024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4 w 16"/>
                <a:gd name="T5" fmla="*/ 2 h 235"/>
                <a:gd name="T6" fmla="*/ 11 w 16"/>
                <a:gd name="T7" fmla="*/ 0 h 235"/>
                <a:gd name="T8" fmla="*/ 6 w 16"/>
                <a:gd name="T9" fmla="*/ 0 h 235"/>
                <a:gd name="T10" fmla="*/ 3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3 w 16"/>
                <a:gd name="T17" fmla="*/ 233 h 235"/>
                <a:gd name="T18" fmla="*/ 6 w 16"/>
                <a:gd name="T19" fmla="*/ 235 h 235"/>
                <a:gd name="T20" fmla="*/ 11 w 16"/>
                <a:gd name="T21" fmla="*/ 235 h 235"/>
                <a:gd name="T22" fmla="*/ 14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6" y="235"/>
                  </a:lnTo>
                  <a:lnTo>
                    <a:pt x="11" y="235"/>
                  </a:lnTo>
                  <a:lnTo>
                    <a:pt x="14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Oval 23"/>
            <p:cNvSpPr>
              <a:spLocks noChangeArrowheads="1"/>
            </p:cNvSpPr>
            <p:nvPr/>
          </p:nvSpPr>
          <p:spPr bwMode="auto">
            <a:xfrm>
              <a:off x="4327" y="2701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24"/>
            <p:cNvSpPr>
              <a:spLocks/>
            </p:cNvSpPr>
            <p:nvPr/>
          </p:nvSpPr>
          <p:spPr bwMode="auto">
            <a:xfrm>
              <a:off x="4319" y="2693"/>
              <a:ext cx="65" cy="65"/>
            </a:xfrm>
            <a:custGeom>
              <a:avLst/>
              <a:gdLst>
                <a:gd name="T0" fmla="*/ 1 w 65"/>
                <a:gd name="T1" fmla="*/ 44 h 65"/>
                <a:gd name="T2" fmla="*/ 2 w 65"/>
                <a:gd name="T3" fmla="*/ 48 h 65"/>
                <a:gd name="T4" fmla="*/ 11 w 65"/>
                <a:gd name="T5" fmla="*/ 56 h 65"/>
                <a:gd name="T6" fmla="*/ 13 w 65"/>
                <a:gd name="T7" fmla="*/ 59 h 65"/>
                <a:gd name="T8" fmla="*/ 16 w 65"/>
                <a:gd name="T9" fmla="*/ 61 h 65"/>
                <a:gd name="T10" fmla="*/ 16 w 65"/>
                <a:gd name="T11" fmla="*/ 61 h 65"/>
                <a:gd name="T12" fmla="*/ 29 w 65"/>
                <a:gd name="T13" fmla="*/ 65 h 65"/>
                <a:gd name="T14" fmla="*/ 39 w 65"/>
                <a:gd name="T15" fmla="*/ 63 h 65"/>
                <a:gd name="T16" fmla="*/ 49 w 65"/>
                <a:gd name="T17" fmla="*/ 61 h 65"/>
                <a:gd name="T18" fmla="*/ 49 w 65"/>
                <a:gd name="T19" fmla="*/ 61 h 65"/>
                <a:gd name="T20" fmla="*/ 52 w 65"/>
                <a:gd name="T21" fmla="*/ 59 h 65"/>
                <a:gd name="T22" fmla="*/ 55 w 65"/>
                <a:gd name="T23" fmla="*/ 56 h 65"/>
                <a:gd name="T24" fmla="*/ 63 w 65"/>
                <a:gd name="T25" fmla="*/ 48 h 65"/>
                <a:gd name="T26" fmla="*/ 64 w 65"/>
                <a:gd name="T27" fmla="*/ 44 h 65"/>
                <a:gd name="T28" fmla="*/ 59 w 65"/>
                <a:gd name="T29" fmla="*/ 41 h 65"/>
                <a:gd name="T30" fmla="*/ 65 w 65"/>
                <a:gd name="T31" fmla="*/ 23 h 65"/>
                <a:gd name="T32" fmla="*/ 60 w 65"/>
                <a:gd name="T33" fmla="*/ 16 h 65"/>
                <a:gd name="T34" fmla="*/ 59 w 65"/>
                <a:gd name="T35" fmla="*/ 12 h 65"/>
                <a:gd name="T36" fmla="*/ 56 w 65"/>
                <a:gd name="T37" fmla="*/ 9 h 65"/>
                <a:gd name="T38" fmla="*/ 53 w 65"/>
                <a:gd name="T39" fmla="*/ 7 h 65"/>
                <a:gd name="T40" fmla="*/ 49 w 65"/>
                <a:gd name="T41" fmla="*/ 5 h 65"/>
                <a:gd name="T42" fmla="*/ 43 w 65"/>
                <a:gd name="T43" fmla="*/ 0 h 65"/>
                <a:gd name="T44" fmla="*/ 16 w 65"/>
                <a:gd name="T45" fmla="*/ 4 h 65"/>
                <a:gd name="T46" fmla="*/ 16 w 65"/>
                <a:gd name="T47" fmla="*/ 4 h 65"/>
                <a:gd name="T48" fmla="*/ 13 w 65"/>
                <a:gd name="T49" fmla="*/ 7 h 65"/>
                <a:gd name="T50" fmla="*/ 11 w 65"/>
                <a:gd name="T51" fmla="*/ 9 h 65"/>
                <a:gd name="T52" fmla="*/ 2 w 65"/>
                <a:gd name="T53" fmla="*/ 17 h 65"/>
                <a:gd name="T54" fmla="*/ 1 w 65"/>
                <a:gd name="T55" fmla="*/ 21 h 65"/>
                <a:gd name="T56" fmla="*/ 16 w 65"/>
                <a:gd name="T57" fmla="*/ 33 h 65"/>
                <a:gd name="T58" fmla="*/ 15 w 65"/>
                <a:gd name="T59" fmla="*/ 27 h 65"/>
                <a:gd name="T60" fmla="*/ 20 w 65"/>
                <a:gd name="T61" fmla="*/ 21 h 65"/>
                <a:gd name="T62" fmla="*/ 23 w 65"/>
                <a:gd name="T63" fmla="*/ 19 h 65"/>
                <a:gd name="T64" fmla="*/ 25 w 65"/>
                <a:gd name="T65" fmla="*/ 16 h 65"/>
                <a:gd name="T66" fmla="*/ 23 w 65"/>
                <a:gd name="T67" fmla="*/ 19 h 65"/>
                <a:gd name="T68" fmla="*/ 27 w 65"/>
                <a:gd name="T69" fmla="*/ 17 h 65"/>
                <a:gd name="T70" fmla="*/ 37 w 65"/>
                <a:gd name="T71" fmla="*/ 16 h 65"/>
                <a:gd name="T72" fmla="*/ 39 w 65"/>
                <a:gd name="T73" fmla="*/ 16 h 65"/>
                <a:gd name="T74" fmla="*/ 43 w 65"/>
                <a:gd name="T75" fmla="*/ 17 h 65"/>
                <a:gd name="T76" fmla="*/ 45 w 65"/>
                <a:gd name="T77" fmla="*/ 20 h 65"/>
                <a:gd name="T78" fmla="*/ 48 w 65"/>
                <a:gd name="T79" fmla="*/ 23 h 65"/>
                <a:gd name="T80" fmla="*/ 49 w 65"/>
                <a:gd name="T81" fmla="*/ 27 h 65"/>
                <a:gd name="T82" fmla="*/ 49 w 65"/>
                <a:gd name="T83" fmla="*/ 28 h 65"/>
                <a:gd name="T84" fmla="*/ 59 w 65"/>
                <a:gd name="T85" fmla="*/ 25 h 65"/>
                <a:gd name="T86" fmla="*/ 48 w 65"/>
                <a:gd name="T87" fmla="*/ 39 h 65"/>
                <a:gd name="T88" fmla="*/ 47 w 65"/>
                <a:gd name="T89" fmla="*/ 43 h 65"/>
                <a:gd name="T90" fmla="*/ 49 w 65"/>
                <a:gd name="T91" fmla="*/ 40 h 65"/>
                <a:gd name="T92" fmla="*/ 47 w 65"/>
                <a:gd name="T93" fmla="*/ 43 h 65"/>
                <a:gd name="T94" fmla="*/ 44 w 65"/>
                <a:gd name="T95" fmla="*/ 45 h 65"/>
                <a:gd name="T96" fmla="*/ 39 w 65"/>
                <a:gd name="T97" fmla="*/ 51 h 65"/>
                <a:gd name="T98" fmla="*/ 28 w 65"/>
                <a:gd name="T99" fmla="*/ 52 h 65"/>
                <a:gd name="T100" fmla="*/ 35 w 65"/>
                <a:gd name="T101" fmla="*/ 49 h 65"/>
                <a:gd name="T102" fmla="*/ 27 w 65"/>
                <a:gd name="T103" fmla="*/ 51 h 65"/>
                <a:gd name="T104" fmla="*/ 21 w 65"/>
                <a:gd name="T105" fmla="*/ 45 h 65"/>
                <a:gd name="T106" fmla="*/ 19 w 65"/>
                <a:gd name="T107" fmla="*/ 43 h 65"/>
                <a:gd name="T108" fmla="*/ 16 w 65"/>
                <a:gd name="T109" fmla="*/ 40 h 65"/>
                <a:gd name="T110" fmla="*/ 19 w 65"/>
                <a:gd name="T111" fmla="*/ 43 h 65"/>
                <a:gd name="T112" fmla="*/ 17 w 65"/>
                <a:gd name="T113" fmla="*/ 39 h 65"/>
                <a:gd name="T114" fmla="*/ 0 w 65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5"/>
                <a:gd name="T176" fmla="*/ 65 w 65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25"/>
            <p:cNvSpPr>
              <a:spLocks/>
            </p:cNvSpPr>
            <p:nvPr/>
          </p:nvSpPr>
          <p:spPr bwMode="auto">
            <a:xfrm>
              <a:off x="4453" y="2299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5 w 426"/>
                <a:gd name="T3" fmla="*/ 0 h 565"/>
                <a:gd name="T4" fmla="*/ 2 w 426"/>
                <a:gd name="T5" fmla="*/ 3 h 565"/>
                <a:gd name="T6" fmla="*/ 0 w 426"/>
                <a:gd name="T7" fmla="*/ 5 h 565"/>
                <a:gd name="T8" fmla="*/ 0 w 426"/>
                <a:gd name="T9" fmla="*/ 560 h 565"/>
                <a:gd name="T10" fmla="*/ 2 w 426"/>
                <a:gd name="T11" fmla="*/ 563 h 565"/>
                <a:gd name="T12" fmla="*/ 5 w 426"/>
                <a:gd name="T13" fmla="*/ 565 h 565"/>
                <a:gd name="T14" fmla="*/ 420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5 h 565"/>
                <a:gd name="T22" fmla="*/ 423 w 426"/>
                <a:gd name="T23" fmla="*/ 3 h 565"/>
                <a:gd name="T24" fmla="*/ 420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60"/>
                  </a:lnTo>
                  <a:lnTo>
                    <a:pt x="2" y="563"/>
                  </a:lnTo>
                  <a:lnTo>
                    <a:pt x="5" y="565"/>
                  </a:lnTo>
                  <a:lnTo>
                    <a:pt x="420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5"/>
                  </a:lnTo>
                  <a:lnTo>
                    <a:pt x="423" y="3"/>
                  </a:lnTo>
                  <a:lnTo>
                    <a:pt x="420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Rectangle 26"/>
            <p:cNvSpPr>
              <a:spLocks noChangeArrowheads="1"/>
            </p:cNvSpPr>
            <p:nvPr/>
          </p:nvSpPr>
          <p:spPr bwMode="auto">
            <a:xfrm>
              <a:off x="4572" y="26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48" name="Rectangle 27"/>
            <p:cNvSpPr>
              <a:spLocks noChangeArrowheads="1"/>
            </p:cNvSpPr>
            <p:nvPr/>
          </p:nvSpPr>
          <p:spPr bwMode="auto">
            <a:xfrm>
              <a:off x="4496" y="23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49" name="Rectangle 28"/>
            <p:cNvSpPr>
              <a:spLocks noChangeArrowheads="1"/>
            </p:cNvSpPr>
            <p:nvPr/>
          </p:nvSpPr>
          <p:spPr bwMode="auto">
            <a:xfrm>
              <a:off x="4743" y="23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50" name="Rectangle 29"/>
            <p:cNvSpPr>
              <a:spLocks noChangeArrowheads="1"/>
            </p:cNvSpPr>
            <p:nvPr/>
          </p:nvSpPr>
          <p:spPr bwMode="auto">
            <a:xfrm>
              <a:off x="4743" y="26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251" name="Freeform 30"/>
            <p:cNvSpPr>
              <a:spLocks/>
            </p:cNvSpPr>
            <p:nvPr/>
          </p:nvSpPr>
          <p:spPr bwMode="auto">
            <a:xfrm>
              <a:off x="4453" y="2659"/>
              <a:ext cx="83" cy="75"/>
            </a:xfrm>
            <a:custGeom>
              <a:avLst/>
              <a:gdLst>
                <a:gd name="T0" fmla="*/ 13 w 83"/>
                <a:gd name="T1" fmla="*/ 2 h 75"/>
                <a:gd name="T2" fmla="*/ 12 w 83"/>
                <a:gd name="T3" fmla="*/ 2 h 75"/>
                <a:gd name="T4" fmla="*/ 9 w 83"/>
                <a:gd name="T5" fmla="*/ 0 h 75"/>
                <a:gd name="T6" fmla="*/ 5 w 83"/>
                <a:gd name="T7" fmla="*/ 0 h 75"/>
                <a:gd name="T8" fmla="*/ 4 w 83"/>
                <a:gd name="T9" fmla="*/ 2 h 75"/>
                <a:gd name="T10" fmla="*/ 1 w 83"/>
                <a:gd name="T11" fmla="*/ 3 h 75"/>
                <a:gd name="T12" fmla="*/ 1 w 83"/>
                <a:gd name="T13" fmla="*/ 4 h 75"/>
                <a:gd name="T14" fmla="*/ 0 w 83"/>
                <a:gd name="T15" fmla="*/ 7 h 75"/>
                <a:gd name="T16" fmla="*/ 0 w 83"/>
                <a:gd name="T17" fmla="*/ 11 h 75"/>
                <a:gd name="T18" fmla="*/ 1 w 83"/>
                <a:gd name="T19" fmla="*/ 12 h 75"/>
                <a:gd name="T20" fmla="*/ 2 w 83"/>
                <a:gd name="T21" fmla="*/ 15 h 75"/>
                <a:gd name="T22" fmla="*/ 69 w 83"/>
                <a:gd name="T23" fmla="*/ 74 h 75"/>
                <a:gd name="T24" fmla="*/ 71 w 83"/>
                <a:gd name="T25" fmla="*/ 74 h 75"/>
                <a:gd name="T26" fmla="*/ 73 w 83"/>
                <a:gd name="T27" fmla="*/ 75 h 75"/>
                <a:gd name="T28" fmla="*/ 77 w 83"/>
                <a:gd name="T29" fmla="*/ 75 h 75"/>
                <a:gd name="T30" fmla="*/ 79 w 83"/>
                <a:gd name="T31" fmla="*/ 74 h 75"/>
                <a:gd name="T32" fmla="*/ 81 w 83"/>
                <a:gd name="T33" fmla="*/ 73 h 75"/>
                <a:gd name="T34" fmla="*/ 81 w 83"/>
                <a:gd name="T35" fmla="*/ 71 h 75"/>
                <a:gd name="T36" fmla="*/ 83 w 83"/>
                <a:gd name="T37" fmla="*/ 69 h 75"/>
                <a:gd name="T38" fmla="*/ 83 w 83"/>
                <a:gd name="T39" fmla="*/ 65 h 75"/>
                <a:gd name="T40" fmla="*/ 81 w 83"/>
                <a:gd name="T41" fmla="*/ 63 h 75"/>
                <a:gd name="T42" fmla="*/ 80 w 83"/>
                <a:gd name="T43" fmla="*/ 61 h 75"/>
                <a:gd name="T44" fmla="*/ 13 w 83"/>
                <a:gd name="T45" fmla="*/ 2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3" y="2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3" y="75"/>
                  </a:lnTo>
                  <a:lnTo>
                    <a:pt x="77" y="75"/>
                  </a:lnTo>
                  <a:lnTo>
                    <a:pt x="79" y="74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83" y="69"/>
                  </a:lnTo>
                  <a:lnTo>
                    <a:pt x="83" y="65"/>
                  </a:lnTo>
                  <a:lnTo>
                    <a:pt x="81" y="63"/>
                  </a:lnTo>
                  <a:lnTo>
                    <a:pt x="80" y="6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31"/>
            <p:cNvSpPr>
              <a:spLocks/>
            </p:cNvSpPr>
            <p:nvPr/>
          </p:nvSpPr>
          <p:spPr bwMode="auto">
            <a:xfrm>
              <a:off x="4453" y="2718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1 w 83"/>
                <a:gd name="T3" fmla="*/ 12 h 61"/>
                <a:gd name="T4" fmla="*/ 83 w 83"/>
                <a:gd name="T5" fmla="*/ 10 h 61"/>
                <a:gd name="T6" fmla="*/ 83 w 83"/>
                <a:gd name="T7" fmla="*/ 6 h 61"/>
                <a:gd name="T8" fmla="*/ 80 w 83"/>
                <a:gd name="T9" fmla="*/ 3 h 61"/>
                <a:gd name="T10" fmla="*/ 79 w 83"/>
                <a:gd name="T11" fmla="*/ 2 h 61"/>
                <a:gd name="T12" fmla="*/ 76 w 83"/>
                <a:gd name="T13" fmla="*/ 0 h 61"/>
                <a:gd name="T14" fmla="*/ 72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1 w 83"/>
                <a:gd name="T21" fmla="*/ 48 h 61"/>
                <a:gd name="T22" fmla="*/ 0 w 83"/>
                <a:gd name="T23" fmla="*/ 51 h 61"/>
                <a:gd name="T24" fmla="*/ 0 w 83"/>
                <a:gd name="T25" fmla="*/ 55 h 61"/>
                <a:gd name="T26" fmla="*/ 2 w 83"/>
                <a:gd name="T27" fmla="*/ 58 h 61"/>
                <a:gd name="T28" fmla="*/ 4 w 83"/>
                <a:gd name="T29" fmla="*/ 59 h 61"/>
                <a:gd name="T30" fmla="*/ 6 w 83"/>
                <a:gd name="T31" fmla="*/ 61 h 61"/>
                <a:gd name="T32" fmla="*/ 10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1" y="12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32"/>
            <p:cNvSpPr>
              <a:spLocks/>
            </p:cNvSpPr>
            <p:nvPr/>
          </p:nvSpPr>
          <p:spPr bwMode="auto">
            <a:xfrm>
              <a:off x="3874" y="2951"/>
              <a:ext cx="52" cy="129"/>
            </a:xfrm>
            <a:custGeom>
              <a:avLst/>
              <a:gdLst>
                <a:gd name="T0" fmla="*/ 36 w 52"/>
                <a:gd name="T1" fmla="*/ 123 h 129"/>
                <a:gd name="T2" fmla="*/ 39 w 52"/>
                <a:gd name="T3" fmla="*/ 127 h 129"/>
                <a:gd name="T4" fmla="*/ 43 w 52"/>
                <a:gd name="T5" fmla="*/ 129 h 129"/>
                <a:gd name="T6" fmla="*/ 48 w 52"/>
                <a:gd name="T7" fmla="*/ 127 h 129"/>
                <a:gd name="T8" fmla="*/ 51 w 52"/>
                <a:gd name="T9" fmla="*/ 125 h 129"/>
                <a:gd name="T10" fmla="*/ 52 w 52"/>
                <a:gd name="T11" fmla="*/ 118 h 129"/>
                <a:gd name="T12" fmla="*/ 51 w 52"/>
                <a:gd name="T13" fmla="*/ 107 h 129"/>
                <a:gd name="T14" fmla="*/ 50 w 52"/>
                <a:gd name="T15" fmla="*/ 95 h 129"/>
                <a:gd name="T16" fmla="*/ 48 w 52"/>
                <a:gd name="T17" fmla="*/ 89 h 129"/>
                <a:gd name="T18" fmla="*/ 47 w 52"/>
                <a:gd name="T19" fmla="*/ 81 h 129"/>
                <a:gd name="T20" fmla="*/ 46 w 52"/>
                <a:gd name="T21" fmla="*/ 74 h 129"/>
                <a:gd name="T22" fmla="*/ 42 w 52"/>
                <a:gd name="T23" fmla="*/ 63 h 129"/>
                <a:gd name="T24" fmla="*/ 39 w 52"/>
                <a:gd name="T25" fmla="*/ 51 h 129"/>
                <a:gd name="T26" fmla="*/ 36 w 52"/>
                <a:gd name="T27" fmla="*/ 44 h 129"/>
                <a:gd name="T28" fmla="*/ 34 w 52"/>
                <a:gd name="T29" fmla="*/ 38 h 129"/>
                <a:gd name="T30" fmla="*/ 30 w 52"/>
                <a:gd name="T31" fmla="*/ 30 h 129"/>
                <a:gd name="T32" fmla="*/ 27 w 52"/>
                <a:gd name="T33" fmla="*/ 24 h 129"/>
                <a:gd name="T34" fmla="*/ 22 w 52"/>
                <a:gd name="T35" fmla="*/ 15 h 129"/>
                <a:gd name="T36" fmla="*/ 16 w 52"/>
                <a:gd name="T37" fmla="*/ 6 h 129"/>
                <a:gd name="T38" fmla="*/ 12 w 52"/>
                <a:gd name="T39" fmla="*/ 2 h 129"/>
                <a:gd name="T40" fmla="*/ 6 w 52"/>
                <a:gd name="T41" fmla="*/ 0 h 129"/>
                <a:gd name="T42" fmla="*/ 1 w 52"/>
                <a:gd name="T43" fmla="*/ 4 h 129"/>
                <a:gd name="T44" fmla="*/ 0 w 52"/>
                <a:gd name="T45" fmla="*/ 11 h 129"/>
                <a:gd name="T46" fmla="*/ 3 w 52"/>
                <a:gd name="T47" fmla="*/ 16 h 129"/>
                <a:gd name="T48" fmla="*/ 6 w 52"/>
                <a:gd name="T49" fmla="*/ 20 h 129"/>
                <a:gd name="T50" fmla="*/ 11 w 52"/>
                <a:gd name="T51" fmla="*/ 28 h 129"/>
                <a:gd name="T52" fmla="*/ 14 w 52"/>
                <a:gd name="T53" fmla="*/ 35 h 129"/>
                <a:gd name="T54" fmla="*/ 16 w 52"/>
                <a:gd name="T55" fmla="*/ 40 h 129"/>
                <a:gd name="T56" fmla="*/ 19 w 52"/>
                <a:gd name="T57" fmla="*/ 47 h 129"/>
                <a:gd name="T58" fmla="*/ 22 w 52"/>
                <a:gd name="T59" fmla="*/ 54 h 129"/>
                <a:gd name="T60" fmla="*/ 24 w 52"/>
                <a:gd name="T61" fmla="*/ 61 h 129"/>
                <a:gd name="T62" fmla="*/ 26 w 52"/>
                <a:gd name="T63" fmla="*/ 66 h 129"/>
                <a:gd name="T64" fmla="*/ 30 w 52"/>
                <a:gd name="T65" fmla="*/ 77 h 129"/>
                <a:gd name="T66" fmla="*/ 31 w 52"/>
                <a:gd name="T67" fmla="*/ 83 h 129"/>
                <a:gd name="T68" fmla="*/ 32 w 52"/>
                <a:gd name="T69" fmla="*/ 91 h 129"/>
                <a:gd name="T70" fmla="*/ 34 w 52"/>
                <a:gd name="T71" fmla="*/ 98 h 129"/>
                <a:gd name="T72" fmla="*/ 35 w 52"/>
                <a:gd name="T73" fmla="*/ 110 h 129"/>
                <a:gd name="T74" fmla="*/ 36 w 52"/>
                <a:gd name="T75" fmla="*/ 123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36" y="121"/>
                  </a:moveTo>
                  <a:lnTo>
                    <a:pt x="36" y="123"/>
                  </a:lnTo>
                  <a:lnTo>
                    <a:pt x="38" y="125"/>
                  </a:lnTo>
                  <a:lnTo>
                    <a:pt x="39" y="127"/>
                  </a:lnTo>
                  <a:lnTo>
                    <a:pt x="40" y="127"/>
                  </a:lnTo>
                  <a:lnTo>
                    <a:pt x="43" y="129"/>
                  </a:lnTo>
                  <a:lnTo>
                    <a:pt x="47" y="129"/>
                  </a:lnTo>
                  <a:lnTo>
                    <a:pt x="48" y="127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1" y="115"/>
                  </a:lnTo>
                  <a:lnTo>
                    <a:pt x="51" y="107"/>
                  </a:lnTo>
                  <a:lnTo>
                    <a:pt x="50" y="103"/>
                  </a:lnTo>
                  <a:lnTo>
                    <a:pt x="50" y="95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7" y="85"/>
                  </a:lnTo>
                  <a:lnTo>
                    <a:pt x="47" y="81"/>
                  </a:lnTo>
                  <a:lnTo>
                    <a:pt x="46" y="77"/>
                  </a:lnTo>
                  <a:lnTo>
                    <a:pt x="46" y="74"/>
                  </a:lnTo>
                  <a:lnTo>
                    <a:pt x="43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39" y="51"/>
                  </a:lnTo>
                  <a:lnTo>
                    <a:pt x="38" y="48"/>
                  </a:lnTo>
                  <a:lnTo>
                    <a:pt x="36" y="44"/>
                  </a:lnTo>
                  <a:lnTo>
                    <a:pt x="35" y="42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30" y="30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19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8" y="43"/>
                  </a:lnTo>
                  <a:lnTo>
                    <a:pt x="19" y="47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3" y="57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7" y="70"/>
                  </a:lnTo>
                  <a:lnTo>
                    <a:pt x="30" y="77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1" y="87"/>
                  </a:lnTo>
                  <a:lnTo>
                    <a:pt x="32" y="91"/>
                  </a:lnTo>
                  <a:lnTo>
                    <a:pt x="32" y="94"/>
                  </a:lnTo>
                  <a:lnTo>
                    <a:pt x="34" y="98"/>
                  </a:lnTo>
                  <a:lnTo>
                    <a:pt x="34" y="106"/>
                  </a:lnTo>
                  <a:lnTo>
                    <a:pt x="35" y="110"/>
                  </a:lnTo>
                  <a:lnTo>
                    <a:pt x="35" y="118"/>
                  </a:lnTo>
                  <a:lnTo>
                    <a:pt x="36" y="123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33"/>
            <p:cNvSpPr>
              <a:spLocks/>
            </p:cNvSpPr>
            <p:nvPr/>
          </p:nvSpPr>
          <p:spPr bwMode="auto">
            <a:xfrm>
              <a:off x="3878" y="2953"/>
              <a:ext cx="280" cy="123"/>
            </a:xfrm>
            <a:custGeom>
              <a:avLst/>
              <a:gdLst>
                <a:gd name="T0" fmla="*/ 267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9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9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32 w 280"/>
                <a:gd name="T21" fmla="*/ 68 h 123"/>
                <a:gd name="T22" fmla="*/ 224 w 280"/>
                <a:gd name="T23" fmla="*/ 64 h 123"/>
                <a:gd name="T24" fmla="*/ 217 w 280"/>
                <a:gd name="T25" fmla="*/ 59 h 123"/>
                <a:gd name="T26" fmla="*/ 209 w 280"/>
                <a:gd name="T27" fmla="*/ 55 h 123"/>
                <a:gd name="T28" fmla="*/ 202 w 280"/>
                <a:gd name="T29" fmla="*/ 49 h 123"/>
                <a:gd name="T30" fmla="*/ 178 w 280"/>
                <a:gd name="T31" fmla="*/ 37 h 123"/>
                <a:gd name="T32" fmla="*/ 168 w 280"/>
                <a:gd name="T33" fmla="*/ 32 h 123"/>
                <a:gd name="T34" fmla="*/ 160 w 280"/>
                <a:gd name="T35" fmla="*/ 29 h 123"/>
                <a:gd name="T36" fmla="*/ 152 w 280"/>
                <a:gd name="T37" fmla="*/ 25 h 123"/>
                <a:gd name="T38" fmla="*/ 142 w 280"/>
                <a:gd name="T39" fmla="*/ 22 h 123"/>
                <a:gd name="T40" fmla="*/ 134 w 280"/>
                <a:gd name="T41" fmla="*/ 20 h 123"/>
                <a:gd name="T42" fmla="*/ 95 w 280"/>
                <a:gd name="T43" fmla="*/ 9 h 123"/>
                <a:gd name="T44" fmla="*/ 77 w 280"/>
                <a:gd name="T45" fmla="*/ 6 h 123"/>
                <a:gd name="T46" fmla="*/ 67 w 280"/>
                <a:gd name="T47" fmla="*/ 4 h 123"/>
                <a:gd name="T48" fmla="*/ 56 w 280"/>
                <a:gd name="T49" fmla="*/ 2 h 123"/>
                <a:gd name="T50" fmla="*/ 47 w 280"/>
                <a:gd name="T51" fmla="*/ 2 h 123"/>
                <a:gd name="T52" fmla="*/ 39 w 280"/>
                <a:gd name="T53" fmla="*/ 1 h 123"/>
                <a:gd name="T54" fmla="*/ 27 w 280"/>
                <a:gd name="T55" fmla="*/ 0 h 123"/>
                <a:gd name="T56" fmla="*/ 7 w 280"/>
                <a:gd name="T57" fmla="*/ 0 h 123"/>
                <a:gd name="T58" fmla="*/ 4 w 280"/>
                <a:gd name="T59" fmla="*/ 1 h 123"/>
                <a:gd name="T60" fmla="*/ 2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2 w 280"/>
                <a:gd name="T67" fmla="*/ 12 h 123"/>
                <a:gd name="T68" fmla="*/ 4 w 280"/>
                <a:gd name="T69" fmla="*/ 14 h 123"/>
                <a:gd name="T70" fmla="*/ 6 w 280"/>
                <a:gd name="T71" fmla="*/ 16 h 123"/>
                <a:gd name="T72" fmla="*/ 8 w 280"/>
                <a:gd name="T73" fmla="*/ 16 h 123"/>
                <a:gd name="T74" fmla="*/ 27 w 280"/>
                <a:gd name="T75" fmla="*/ 16 h 123"/>
                <a:gd name="T76" fmla="*/ 36 w 280"/>
                <a:gd name="T77" fmla="*/ 17 h 123"/>
                <a:gd name="T78" fmla="*/ 47 w 280"/>
                <a:gd name="T79" fmla="*/ 18 h 123"/>
                <a:gd name="T80" fmla="*/ 56 w 280"/>
                <a:gd name="T81" fmla="*/ 18 h 123"/>
                <a:gd name="T82" fmla="*/ 64 w 280"/>
                <a:gd name="T83" fmla="*/ 20 h 123"/>
                <a:gd name="T84" fmla="*/ 74 w 280"/>
                <a:gd name="T85" fmla="*/ 22 h 123"/>
                <a:gd name="T86" fmla="*/ 93 w 280"/>
                <a:gd name="T87" fmla="*/ 25 h 123"/>
                <a:gd name="T88" fmla="*/ 129 w 280"/>
                <a:gd name="T89" fmla="*/ 36 h 123"/>
                <a:gd name="T90" fmla="*/ 137 w 280"/>
                <a:gd name="T91" fmla="*/ 38 h 123"/>
                <a:gd name="T92" fmla="*/ 146 w 280"/>
                <a:gd name="T93" fmla="*/ 41 h 123"/>
                <a:gd name="T94" fmla="*/ 154 w 280"/>
                <a:gd name="T95" fmla="*/ 45 h 123"/>
                <a:gd name="T96" fmla="*/ 162 w 280"/>
                <a:gd name="T97" fmla="*/ 48 h 123"/>
                <a:gd name="T98" fmla="*/ 170 w 280"/>
                <a:gd name="T99" fmla="*/ 51 h 123"/>
                <a:gd name="T100" fmla="*/ 194 w 280"/>
                <a:gd name="T101" fmla="*/ 63 h 123"/>
                <a:gd name="T102" fmla="*/ 201 w 280"/>
                <a:gd name="T103" fmla="*/ 68 h 123"/>
                <a:gd name="T104" fmla="*/ 209 w 280"/>
                <a:gd name="T105" fmla="*/ 72 h 123"/>
                <a:gd name="T106" fmla="*/ 216 w 280"/>
                <a:gd name="T107" fmla="*/ 77 h 123"/>
                <a:gd name="T108" fmla="*/ 224 w 280"/>
                <a:gd name="T109" fmla="*/ 81 h 123"/>
                <a:gd name="T110" fmla="*/ 243 w 280"/>
                <a:gd name="T111" fmla="*/ 96 h 123"/>
                <a:gd name="T112" fmla="*/ 267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7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9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9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32" y="68"/>
                  </a:lnTo>
                  <a:lnTo>
                    <a:pt x="224" y="64"/>
                  </a:lnTo>
                  <a:lnTo>
                    <a:pt x="217" y="59"/>
                  </a:lnTo>
                  <a:lnTo>
                    <a:pt x="209" y="55"/>
                  </a:lnTo>
                  <a:lnTo>
                    <a:pt x="202" y="49"/>
                  </a:lnTo>
                  <a:lnTo>
                    <a:pt x="178" y="37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2" y="22"/>
                  </a:lnTo>
                  <a:lnTo>
                    <a:pt x="134" y="20"/>
                  </a:lnTo>
                  <a:lnTo>
                    <a:pt x="95" y="9"/>
                  </a:lnTo>
                  <a:lnTo>
                    <a:pt x="77" y="6"/>
                  </a:lnTo>
                  <a:lnTo>
                    <a:pt x="67" y="4"/>
                  </a:lnTo>
                  <a:lnTo>
                    <a:pt x="56" y="2"/>
                  </a:lnTo>
                  <a:lnTo>
                    <a:pt x="47" y="2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27" y="16"/>
                  </a:lnTo>
                  <a:lnTo>
                    <a:pt x="36" y="17"/>
                  </a:lnTo>
                  <a:lnTo>
                    <a:pt x="47" y="18"/>
                  </a:lnTo>
                  <a:lnTo>
                    <a:pt x="56" y="18"/>
                  </a:lnTo>
                  <a:lnTo>
                    <a:pt x="64" y="20"/>
                  </a:lnTo>
                  <a:lnTo>
                    <a:pt x="74" y="22"/>
                  </a:lnTo>
                  <a:lnTo>
                    <a:pt x="93" y="25"/>
                  </a:lnTo>
                  <a:lnTo>
                    <a:pt x="129" y="36"/>
                  </a:lnTo>
                  <a:lnTo>
                    <a:pt x="137" y="38"/>
                  </a:lnTo>
                  <a:lnTo>
                    <a:pt x="146" y="41"/>
                  </a:lnTo>
                  <a:lnTo>
                    <a:pt x="154" y="45"/>
                  </a:lnTo>
                  <a:lnTo>
                    <a:pt x="162" y="48"/>
                  </a:lnTo>
                  <a:lnTo>
                    <a:pt x="170" y="51"/>
                  </a:lnTo>
                  <a:lnTo>
                    <a:pt x="194" y="63"/>
                  </a:lnTo>
                  <a:lnTo>
                    <a:pt x="201" y="68"/>
                  </a:lnTo>
                  <a:lnTo>
                    <a:pt x="209" y="72"/>
                  </a:lnTo>
                  <a:lnTo>
                    <a:pt x="216" y="77"/>
                  </a:lnTo>
                  <a:lnTo>
                    <a:pt x="224" y="81"/>
                  </a:lnTo>
                  <a:lnTo>
                    <a:pt x="243" y="96"/>
                  </a:lnTo>
                  <a:lnTo>
                    <a:pt x="26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34"/>
            <p:cNvSpPr>
              <a:spLocks/>
            </p:cNvSpPr>
            <p:nvPr/>
          </p:nvSpPr>
          <p:spPr bwMode="auto">
            <a:xfrm>
              <a:off x="3880" y="306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0 w 52"/>
                <a:gd name="T3" fmla="*/ 3 h 129"/>
                <a:gd name="T4" fmla="*/ 46 w 52"/>
                <a:gd name="T5" fmla="*/ 0 h 129"/>
                <a:gd name="T6" fmla="*/ 40 w 52"/>
                <a:gd name="T7" fmla="*/ 1 h 129"/>
                <a:gd name="T8" fmla="*/ 37 w 52"/>
                <a:gd name="T9" fmla="*/ 4 h 129"/>
                <a:gd name="T10" fmla="*/ 36 w 52"/>
                <a:gd name="T11" fmla="*/ 8 h 129"/>
                <a:gd name="T12" fmla="*/ 34 w 52"/>
                <a:gd name="T13" fmla="*/ 9 h 129"/>
                <a:gd name="T14" fmla="*/ 33 w 52"/>
                <a:gd name="T15" fmla="*/ 22 h 129"/>
                <a:gd name="T16" fmla="*/ 32 w 52"/>
                <a:gd name="T17" fmla="*/ 32 h 129"/>
                <a:gd name="T18" fmla="*/ 30 w 52"/>
                <a:gd name="T19" fmla="*/ 39 h 129"/>
                <a:gd name="T20" fmla="*/ 29 w 52"/>
                <a:gd name="T21" fmla="*/ 47 h 129"/>
                <a:gd name="T22" fmla="*/ 26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0 w 52"/>
                <a:gd name="T33" fmla="*/ 95 h 129"/>
                <a:gd name="T34" fmla="*/ 6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4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7 h 129"/>
                <a:gd name="T56" fmla="*/ 33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2 w 52"/>
                <a:gd name="T63" fmla="*/ 60 h 129"/>
                <a:gd name="T64" fmla="*/ 44 w 52"/>
                <a:gd name="T65" fmla="*/ 55 h 129"/>
                <a:gd name="T66" fmla="*/ 45 w 52"/>
                <a:gd name="T67" fmla="*/ 46 h 129"/>
                <a:gd name="T68" fmla="*/ 48 w 52"/>
                <a:gd name="T69" fmla="*/ 39 h 129"/>
                <a:gd name="T70" fmla="*/ 49 w 52"/>
                <a:gd name="T71" fmla="*/ 31 h 129"/>
                <a:gd name="T72" fmla="*/ 50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7" y="4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6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8" y="78"/>
                  </a:lnTo>
                  <a:lnTo>
                    <a:pt x="17" y="80"/>
                  </a:lnTo>
                  <a:lnTo>
                    <a:pt x="14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5"/>
                  </a:lnTo>
                  <a:lnTo>
                    <a:pt x="6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4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4" y="106"/>
                  </a:lnTo>
                  <a:lnTo>
                    <a:pt x="26" y="102"/>
                  </a:lnTo>
                  <a:lnTo>
                    <a:pt x="29" y="97"/>
                  </a:lnTo>
                  <a:lnTo>
                    <a:pt x="30" y="94"/>
                  </a:lnTo>
                  <a:lnTo>
                    <a:pt x="33" y="86"/>
                  </a:lnTo>
                  <a:lnTo>
                    <a:pt x="34" y="83"/>
                  </a:lnTo>
                  <a:lnTo>
                    <a:pt x="36" y="79"/>
                  </a:lnTo>
                  <a:lnTo>
                    <a:pt x="37" y="76"/>
                  </a:lnTo>
                  <a:lnTo>
                    <a:pt x="40" y="68"/>
                  </a:lnTo>
                  <a:lnTo>
                    <a:pt x="41" y="66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5"/>
                  </a:lnTo>
                  <a:lnTo>
                    <a:pt x="45" y="50"/>
                  </a:lnTo>
                  <a:lnTo>
                    <a:pt x="45" y="46"/>
                  </a:lnTo>
                  <a:lnTo>
                    <a:pt x="46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50" y="20"/>
                  </a:lnTo>
                  <a:lnTo>
                    <a:pt x="50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Freeform 35"/>
            <p:cNvSpPr>
              <a:spLocks/>
            </p:cNvSpPr>
            <p:nvPr/>
          </p:nvSpPr>
          <p:spPr bwMode="auto">
            <a:xfrm>
              <a:off x="3885" y="3073"/>
              <a:ext cx="278" cy="122"/>
            </a:xfrm>
            <a:custGeom>
              <a:avLst/>
              <a:gdLst>
                <a:gd name="T0" fmla="*/ 277 w 278"/>
                <a:gd name="T1" fmla="*/ 12 h 122"/>
                <a:gd name="T2" fmla="*/ 278 w 278"/>
                <a:gd name="T3" fmla="*/ 5 h 122"/>
                <a:gd name="T4" fmla="*/ 274 w 278"/>
                <a:gd name="T5" fmla="*/ 1 h 122"/>
                <a:gd name="T6" fmla="*/ 268 w 278"/>
                <a:gd name="T7" fmla="*/ 0 h 122"/>
                <a:gd name="T8" fmla="*/ 265 w 278"/>
                <a:gd name="T9" fmla="*/ 1 h 122"/>
                <a:gd name="T10" fmla="*/ 241 w 278"/>
                <a:gd name="T11" fmla="*/ 26 h 122"/>
                <a:gd name="T12" fmla="*/ 215 w 278"/>
                <a:gd name="T13" fmla="*/ 44 h 122"/>
                <a:gd name="T14" fmla="*/ 201 w 278"/>
                <a:gd name="T15" fmla="*/ 54 h 122"/>
                <a:gd name="T16" fmla="*/ 185 w 278"/>
                <a:gd name="T17" fmla="*/ 63 h 122"/>
                <a:gd name="T18" fmla="*/ 154 w 278"/>
                <a:gd name="T19" fmla="*/ 76 h 122"/>
                <a:gd name="T20" fmla="*/ 136 w 278"/>
                <a:gd name="T21" fmla="*/ 82 h 122"/>
                <a:gd name="T22" fmla="*/ 120 w 278"/>
                <a:gd name="T23" fmla="*/ 89 h 122"/>
                <a:gd name="T24" fmla="*/ 102 w 278"/>
                <a:gd name="T25" fmla="*/ 93 h 122"/>
                <a:gd name="T26" fmla="*/ 84 w 278"/>
                <a:gd name="T27" fmla="*/ 97 h 122"/>
                <a:gd name="T28" fmla="*/ 65 w 278"/>
                <a:gd name="T29" fmla="*/ 101 h 122"/>
                <a:gd name="T30" fmla="*/ 47 w 278"/>
                <a:gd name="T31" fmla="*/ 103 h 122"/>
                <a:gd name="T32" fmla="*/ 27 w 278"/>
                <a:gd name="T33" fmla="*/ 105 h 122"/>
                <a:gd name="T34" fmla="*/ 7 w 278"/>
                <a:gd name="T35" fmla="*/ 106 h 122"/>
                <a:gd name="T36" fmla="*/ 5 w 278"/>
                <a:gd name="T37" fmla="*/ 106 h 122"/>
                <a:gd name="T38" fmla="*/ 1 w 278"/>
                <a:gd name="T39" fmla="*/ 110 h 122"/>
                <a:gd name="T40" fmla="*/ 0 w 278"/>
                <a:gd name="T41" fmla="*/ 117 h 122"/>
                <a:gd name="T42" fmla="*/ 4 w 278"/>
                <a:gd name="T43" fmla="*/ 121 h 122"/>
                <a:gd name="T44" fmla="*/ 8 w 278"/>
                <a:gd name="T45" fmla="*/ 122 h 122"/>
                <a:gd name="T46" fmla="*/ 17 w 278"/>
                <a:gd name="T47" fmla="*/ 121 h 122"/>
                <a:gd name="T48" fmla="*/ 37 w 278"/>
                <a:gd name="T49" fmla="*/ 119 h 122"/>
                <a:gd name="T50" fmla="*/ 57 w 278"/>
                <a:gd name="T51" fmla="*/ 118 h 122"/>
                <a:gd name="T52" fmla="*/ 78 w 278"/>
                <a:gd name="T53" fmla="*/ 115 h 122"/>
                <a:gd name="T54" fmla="*/ 96 w 278"/>
                <a:gd name="T55" fmla="*/ 111 h 122"/>
                <a:gd name="T56" fmla="*/ 114 w 278"/>
                <a:gd name="T57" fmla="*/ 106 h 122"/>
                <a:gd name="T58" fmla="*/ 134 w 278"/>
                <a:gd name="T59" fmla="*/ 102 h 122"/>
                <a:gd name="T60" fmla="*/ 151 w 278"/>
                <a:gd name="T61" fmla="*/ 95 h 122"/>
                <a:gd name="T62" fmla="*/ 183 w 278"/>
                <a:gd name="T63" fmla="*/ 80 h 122"/>
                <a:gd name="T64" fmla="*/ 201 w 278"/>
                <a:gd name="T65" fmla="*/ 71 h 122"/>
                <a:gd name="T66" fmla="*/ 215 w 278"/>
                <a:gd name="T67" fmla="*/ 63 h 122"/>
                <a:gd name="T68" fmla="*/ 230 w 278"/>
                <a:gd name="T69" fmla="*/ 54 h 122"/>
                <a:gd name="T70" fmla="*/ 269 w 278"/>
                <a:gd name="T71" fmla="*/ 19 h 122"/>
                <a:gd name="T72" fmla="*/ 276 w 278"/>
                <a:gd name="T73" fmla="*/ 14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8"/>
                <a:gd name="T112" fmla="*/ 0 h 122"/>
                <a:gd name="T113" fmla="*/ 278 w 278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8" h="122">
                  <a:moveTo>
                    <a:pt x="276" y="14"/>
                  </a:moveTo>
                  <a:lnTo>
                    <a:pt x="277" y="12"/>
                  </a:lnTo>
                  <a:lnTo>
                    <a:pt x="278" y="10"/>
                  </a:lnTo>
                  <a:lnTo>
                    <a:pt x="278" y="5"/>
                  </a:lnTo>
                  <a:lnTo>
                    <a:pt x="276" y="3"/>
                  </a:lnTo>
                  <a:lnTo>
                    <a:pt x="274" y="1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5" y="3"/>
                  </a:lnTo>
                  <a:lnTo>
                    <a:pt x="265" y="1"/>
                  </a:lnTo>
                  <a:lnTo>
                    <a:pt x="258" y="8"/>
                  </a:lnTo>
                  <a:lnTo>
                    <a:pt x="241" y="26"/>
                  </a:lnTo>
                  <a:lnTo>
                    <a:pt x="222" y="40"/>
                  </a:lnTo>
                  <a:lnTo>
                    <a:pt x="215" y="44"/>
                  </a:lnTo>
                  <a:lnTo>
                    <a:pt x="207" y="50"/>
                  </a:lnTo>
                  <a:lnTo>
                    <a:pt x="201" y="54"/>
                  </a:lnTo>
                  <a:lnTo>
                    <a:pt x="193" y="58"/>
                  </a:lnTo>
                  <a:lnTo>
                    <a:pt x="185" y="63"/>
                  </a:lnTo>
                  <a:lnTo>
                    <a:pt x="178" y="6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6" y="82"/>
                  </a:lnTo>
                  <a:lnTo>
                    <a:pt x="128" y="86"/>
                  </a:lnTo>
                  <a:lnTo>
                    <a:pt x="120" y="89"/>
                  </a:lnTo>
                  <a:lnTo>
                    <a:pt x="111" y="90"/>
                  </a:lnTo>
                  <a:lnTo>
                    <a:pt x="102" y="93"/>
                  </a:lnTo>
                  <a:lnTo>
                    <a:pt x="94" y="95"/>
                  </a:lnTo>
                  <a:lnTo>
                    <a:pt x="84" y="97"/>
                  </a:lnTo>
                  <a:lnTo>
                    <a:pt x="75" y="99"/>
                  </a:lnTo>
                  <a:lnTo>
                    <a:pt x="65" y="101"/>
                  </a:lnTo>
                  <a:lnTo>
                    <a:pt x="55" y="102"/>
                  </a:lnTo>
                  <a:lnTo>
                    <a:pt x="47" y="103"/>
                  </a:lnTo>
                  <a:lnTo>
                    <a:pt x="37" y="103"/>
                  </a:lnTo>
                  <a:lnTo>
                    <a:pt x="27" y="105"/>
                  </a:lnTo>
                  <a:lnTo>
                    <a:pt x="17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1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9" y="122"/>
                  </a:lnTo>
                  <a:lnTo>
                    <a:pt x="17" y="121"/>
                  </a:lnTo>
                  <a:lnTo>
                    <a:pt x="27" y="121"/>
                  </a:lnTo>
                  <a:lnTo>
                    <a:pt x="37" y="119"/>
                  </a:lnTo>
                  <a:lnTo>
                    <a:pt x="47" y="119"/>
                  </a:lnTo>
                  <a:lnTo>
                    <a:pt x="57" y="118"/>
                  </a:lnTo>
                  <a:lnTo>
                    <a:pt x="68" y="117"/>
                  </a:lnTo>
                  <a:lnTo>
                    <a:pt x="78" y="115"/>
                  </a:lnTo>
                  <a:lnTo>
                    <a:pt x="87" y="113"/>
                  </a:lnTo>
                  <a:lnTo>
                    <a:pt x="96" y="111"/>
                  </a:lnTo>
                  <a:lnTo>
                    <a:pt x="107" y="109"/>
                  </a:lnTo>
                  <a:lnTo>
                    <a:pt x="114" y="106"/>
                  </a:lnTo>
                  <a:lnTo>
                    <a:pt x="123" y="105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1" y="95"/>
                  </a:lnTo>
                  <a:lnTo>
                    <a:pt x="159" y="93"/>
                  </a:lnTo>
                  <a:lnTo>
                    <a:pt x="183" y="80"/>
                  </a:lnTo>
                  <a:lnTo>
                    <a:pt x="193" y="76"/>
                  </a:lnTo>
                  <a:lnTo>
                    <a:pt x="201" y="71"/>
                  </a:lnTo>
                  <a:lnTo>
                    <a:pt x="209" y="67"/>
                  </a:lnTo>
                  <a:lnTo>
                    <a:pt x="215" y="63"/>
                  </a:lnTo>
                  <a:lnTo>
                    <a:pt x="224" y="58"/>
                  </a:lnTo>
                  <a:lnTo>
                    <a:pt x="230" y="54"/>
                  </a:lnTo>
                  <a:lnTo>
                    <a:pt x="252" y="36"/>
                  </a:lnTo>
                  <a:lnTo>
                    <a:pt x="269" y="19"/>
                  </a:lnTo>
                  <a:lnTo>
                    <a:pt x="276" y="15"/>
                  </a:lnTo>
                  <a:lnTo>
                    <a:pt x="27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36"/>
            <p:cNvSpPr>
              <a:spLocks/>
            </p:cNvSpPr>
            <p:nvPr/>
          </p:nvSpPr>
          <p:spPr bwMode="auto">
            <a:xfrm>
              <a:off x="3976" y="2299"/>
              <a:ext cx="124" cy="236"/>
            </a:xfrm>
            <a:custGeom>
              <a:avLst/>
              <a:gdLst>
                <a:gd name="T0" fmla="*/ 5 w 124"/>
                <a:gd name="T1" fmla="*/ 0 h 236"/>
                <a:gd name="T2" fmla="*/ 0 w 124"/>
                <a:gd name="T3" fmla="*/ 5 h 236"/>
                <a:gd name="T4" fmla="*/ 3 w 124"/>
                <a:gd name="T5" fmla="*/ 14 h 236"/>
                <a:gd name="T6" fmla="*/ 23 w 124"/>
                <a:gd name="T7" fmla="*/ 16 h 236"/>
                <a:gd name="T8" fmla="*/ 41 w 124"/>
                <a:gd name="T9" fmla="*/ 22 h 236"/>
                <a:gd name="T10" fmla="*/ 56 w 124"/>
                <a:gd name="T11" fmla="*/ 28 h 236"/>
                <a:gd name="T12" fmla="*/ 63 w 124"/>
                <a:gd name="T13" fmla="*/ 34 h 236"/>
                <a:gd name="T14" fmla="*/ 79 w 124"/>
                <a:gd name="T15" fmla="*/ 47 h 236"/>
                <a:gd name="T16" fmla="*/ 84 w 124"/>
                <a:gd name="T17" fmla="*/ 51 h 236"/>
                <a:gd name="T18" fmla="*/ 91 w 124"/>
                <a:gd name="T19" fmla="*/ 62 h 236"/>
                <a:gd name="T20" fmla="*/ 96 w 124"/>
                <a:gd name="T21" fmla="*/ 70 h 236"/>
                <a:gd name="T22" fmla="*/ 100 w 124"/>
                <a:gd name="T23" fmla="*/ 78 h 236"/>
                <a:gd name="T24" fmla="*/ 107 w 124"/>
                <a:gd name="T25" fmla="*/ 102 h 236"/>
                <a:gd name="T26" fmla="*/ 108 w 124"/>
                <a:gd name="T27" fmla="*/ 119 h 236"/>
                <a:gd name="T28" fmla="*/ 107 w 124"/>
                <a:gd name="T29" fmla="*/ 122 h 236"/>
                <a:gd name="T30" fmla="*/ 103 w 124"/>
                <a:gd name="T31" fmla="*/ 153 h 236"/>
                <a:gd name="T32" fmla="*/ 99 w 124"/>
                <a:gd name="T33" fmla="*/ 162 h 236"/>
                <a:gd name="T34" fmla="*/ 94 w 124"/>
                <a:gd name="T35" fmla="*/ 170 h 236"/>
                <a:gd name="T36" fmla="*/ 87 w 124"/>
                <a:gd name="T37" fmla="*/ 177 h 236"/>
                <a:gd name="T38" fmla="*/ 83 w 124"/>
                <a:gd name="T39" fmla="*/ 186 h 236"/>
                <a:gd name="T40" fmla="*/ 71 w 124"/>
                <a:gd name="T41" fmla="*/ 196 h 236"/>
                <a:gd name="T42" fmla="*/ 59 w 124"/>
                <a:gd name="T43" fmla="*/ 205 h 236"/>
                <a:gd name="T44" fmla="*/ 52 w 124"/>
                <a:gd name="T45" fmla="*/ 208 h 236"/>
                <a:gd name="T46" fmla="*/ 37 w 124"/>
                <a:gd name="T47" fmla="*/ 216 h 236"/>
                <a:gd name="T48" fmla="*/ 12 w 124"/>
                <a:gd name="T49" fmla="*/ 218 h 236"/>
                <a:gd name="T50" fmla="*/ 8 w 124"/>
                <a:gd name="T51" fmla="*/ 220 h 236"/>
                <a:gd name="T52" fmla="*/ 3 w 124"/>
                <a:gd name="T53" fmla="*/ 222 h 236"/>
                <a:gd name="T54" fmla="*/ 0 w 124"/>
                <a:gd name="T55" fmla="*/ 230 h 236"/>
                <a:gd name="T56" fmla="*/ 5 w 124"/>
                <a:gd name="T57" fmla="*/ 236 h 236"/>
                <a:gd name="T58" fmla="*/ 9 w 124"/>
                <a:gd name="T59" fmla="*/ 236 h 236"/>
                <a:gd name="T60" fmla="*/ 25 w 124"/>
                <a:gd name="T61" fmla="*/ 234 h 236"/>
                <a:gd name="T62" fmla="*/ 47 w 124"/>
                <a:gd name="T63" fmla="*/ 226 h 236"/>
                <a:gd name="T64" fmla="*/ 58 w 124"/>
                <a:gd name="T65" fmla="*/ 224 h 236"/>
                <a:gd name="T66" fmla="*/ 70 w 124"/>
                <a:gd name="T67" fmla="*/ 218 h 236"/>
                <a:gd name="T68" fmla="*/ 82 w 124"/>
                <a:gd name="T69" fmla="*/ 209 h 236"/>
                <a:gd name="T70" fmla="*/ 94 w 124"/>
                <a:gd name="T71" fmla="*/ 197 h 236"/>
                <a:gd name="T72" fmla="*/ 100 w 124"/>
                <a:gd name="T73" fmla="*/ 188 h 236"/>
                <a:gd name="T74" fmla="*/ 107 w 124"/>
                <a:gd name="T75" fmla="*/ 178 h 236"/>
                <a:gd name="T76" fmla="*/ 112 w 124"/>
                <a:gd name="T77" fmla="*/ 168 h 236"/>
                <a:gd name="T78" fmla="*/ 116 w 124"/>
                <a:gd name="T79" fmla="*/ 158 h 236"/>
                <a:gd name="T80" fmla="*/ 123 w 124"/>
                <a:gd name="T81" fmla="*/ 125 h 236"/>
                <a:gd name="T82" fmla="*/ 124 w 124"/>
                <a:gd name="T83" fmla="*/ 117 h 236"/>
                <a:gd name="T84" fmla="*/ 123 w 124"/>
                <a:gd name="T85" fmla="*/ 99 h 236"/>
                <a:gd name="T86" fmla="*/ 114 w 124"/>
                <a:gd name="T87" fmla="*/ 72 h 236"/>
                <a:gd name="T88" fmla="*/ 110 w 124"/>
                <a:gd name="T89" fmla="*/ 62 h 236"/>
                <a:gd name="T90" fmla="*/ 104 w 124"/>
                <a:gd name="T91" fmla="*/ 51 h 236"/>
                <a:gd name="T92" fmla="*/ 98 w 124"/>
                <a:gd name="T93" fmla="*/ 43 h 236"/>
                <a:gd name="T94" fmla="*/ 90 w 124"/>
                <a:gd name="T95" fmla="*/ 34 h 236"/>
                <a:gd name="T96" fmla="*/ 74 w 124"/>
                <a:gd name="T97" fmla="*/ 20 h 236"/>
                <a:gd name="T98" fmla="*/ 62 w 124"/>
                <a:gd name="T99" fmla="*/ 12 h 236"/>
                <a:gd name="T100" fmla="*/ 52 w 124"/>
                <a:gd name="T101" fmla="*/ 8 h 236"/>
                <a:gd name="T102" fmla="*/ 43 w 124"/>
                <a:gd name="T103" fmla="*/ 5 h 236"/>
                <a:gd name="T104" fmla="*/ 8 w 124"/>
                <a:gd name="T105" fmla="*/ 0 h 2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6"/>
                <a:gd name="T161" fmla="*/ 124 w 124"/>
                <a:gd name="T162" fmla="*/ 236 h 2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3" y="16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27"/>
                  </a:lnTo>
                  <a:lnTo>
                    <a:pt x="56" y="28"/>
                  </a:lnTo>
                  <a:lnTo>
                    <a:pt x="59" y="30"/>
                  </a:lnTo>
                  <a:lnTo>
                    <a:pt x="63" y="34"/>
                  </a:lnTo>
                  <a:lnTo>
                    <a:pt x="71" y="39"/>
                  </a:lnTo>
                  <a:lnTo>
                    <a:pt x="79" y="47"/>
                  </a:lnTo>
                  <a:lnTo>
                    <a:pt x="83" y="48"/>
                  </a:lnTo>
                  <a:lnTo>
                    <a:pt x="84" y="51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2"/>
                  </a:lnTo>
                  <a:lnTo>
                    <a:pt x="100" y="78"/>
                  </a:lnTo>
                  <a:lnTo>
                    <a:pt x="103" y="82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8" y="119"/>
                  </a:lnTo>
                  <a:lnTo>
                    <a:pt x="108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53"/>
                  </a:lnTo>
                  <a:lnTo>
                    <a:pt x="100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4" y="184"/>
                  </a:lnTo>
                  <a:lnTo>
                    <a:pt x="83" y="186"/>
                  </a:lnTo>
                  <a:lnTo>
                    <a:pt x="79" y="188"/>
                  </a:lnTo>
                  <a:lnTo>
                    <a:pt x="71" y="196"/>
                  </a:lnTo>
                  <a:lnTo>
                    <a:pt x="63" y="201"/>
                  </a:lnTo>
                  <a:lnTo>
                    <a:pt x="59" y="205"/>
                  </a:lnTo>
                  <a:lnTo>
                    <a:pt x="56" y="206"/>
                  </a:lnTo>
                  <a:lnTo>
                    <a:pt x="52" y="208"/>
                  </a:lnTo>
                  <a:lnTo>
                    <a:pt x="41" y="213"/>
                  </a:lnTo>
                  <a:lnTo>
                    <a:pt x="37" y="216"/>
                  </a:lnTo>
                  <a:lnTo>
                    <a:pt x="23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5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8" y="224"/>
                  </a:lnTo>
                  <a:lnTo>
                    <a:pt x="62" y="222"/>
                  </a:lnTo>
                  <a:lnTo>
                    <a:pt x="70" y="218"/>
                  </a:lnTo>
                  <a:lnTo>
                    <a:pt x="74" y="214"/>
                  </a:lnTo>
                  <a:lnTo>
                    <a:pt x="82" y="209"/>
                  </a:lnTo>
                  <a:lnTo>
                    <a:pt x="90" y="201"/>
                  </a:lnTo>
                  <a:lnTo>
                    <a:pt x="94" y="197"/>
                  </a:lnTo>
                  <a:lnTo>
                    <a:pt x="98" y="192"/>
                  </a:lnTo>
                  <a:lnTo>
                    <a:pt x="100" y="188"/>
                  </a:lnTo>
                  <a:lnTo>
                    <a:pt x="104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2" y="168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4" y="119"/>
                  </a:lnTo>
                  <a:lnTo>
                    <a:pt x="124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4" y="51"/>
                  </a:lnTo>
                  <a:lnTo>
                    <a:pt x="100" y="47"/>
                  </a:lnTo>
                  <a:lnTo>
                    <a:pt x="98" y="43"/>
                  </a:lnTo>
                  <a:lnTo>
                    <a:pt x="94" y="38"/>
                  </a:lnTo>
                  <a:lnTo>
                    <a:pt x="90" y="34"/>
                  </a:lnTo>
                  <a:lnTo>
                    <a:pt x="82" y="26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37"/>
            <p:cNvSpPr>
              <a:spLocks/>
            </p:cNvSpPr>
            <p:nvPr/>
          </p:nvSpPr>
          <p:spPr bwMode="auto">
            <a:xfrm>
              <a:off x="3825" y="2299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4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4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Freeform 38"/>
            <p:cNvSpPr>
              <a:spLocks/>
            </p:cNvSpPr>
            <p:nvPr/>
          </p:nvSpPr>
          <p:spPr bwMode="auto">
            <a:xfrm>
              <a:off x="3825" y="2520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3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3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Freeform 39"/>
            <p:cNvSpPr>
              <a:spLocks/>
            </p:cNvSpPr>
            <p:nvPr/>
          </p:nvSpPr>
          <p:spPr bwMode="auto">
            <a:xfrm>
              <a:off x="3825" y="2299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5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5 h 237"/>
                <a:gd name="T14" fmla="*/ 0 w 16"/>
                <a:gd name="T15" fmla="*/ 232 h 237"/>
                <a:gd name="T16" fmla="*/ 2 w 16"/>
                <a:gd name="T17" fmla="*/ 234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4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232"/>
                  </a:lnTo>
                  <a:lnTo>
                    <a:pt x="2" y="234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4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Freeform 40"/>
            <p:cNvSpPr>
              <a:spLocks/>
            </p:cNvSpPr>
            <p:nvPr/>
          </p:nvSpPr>
          <p:spPr bwMode="auto">
            <a:xfrm>
              <a:off x="3700" y="1070"/>
              <a:ext cx="125" cy="235"/>
            </a:xfrm>
            <a:custGeom>
              <a:avLst/>
              <a:gdLst>
                <a:gd name="T0" fmla="*/ 7 w 125"/>
                <a:gd name="T1" fmla="*/ 0 h 235"/>
                <a:gd name="T2" fmla="*/ 1 w 125"/>
                <a:gd name="T3" fmla="*/ 4 h 235"/>
                <a:gd name="T4" fmla="*/ 0 w 125"/>
                <a:gd name="T5" fmla="*/ 9 h 235"/>
                <a:gd name="T6" fmla="*/ 4 w 125"/>
                <a:gd name="T7" fmla="*/ 15 h 235"/>
                <a:gd name="T8" fmla="*/ 17 w 125"/>
                <a:gd name="T9" fmla="*/ 16 h 235"/>
                <a:gd name="T10" fmla="*/ 28 w 125"/>
                <a:gd name="T11" fmla="*/ 17 h 235"/>
                <a:gd name="T12" fmla="*/ 38 w 125"/>
                <a:gd name="T13" fmla="*/ 21 h 235"/>
                <a:gd name="T14" fmla="*/ 47 w 125"/>
                <a:gd name="T15" fmla="*/ 24 h 235"/>
                <a:gd name="T16" fmla="*/ 55 w 125"/>
                <a:gd name="T17" fmla="*/ 28 h 235"/>
                <a:gd name="T18" fmla="*/ 67 w 125"/>
                <a:gd name="T19" fmla="*/ 36 h 235"/>
                <a:gd name="T20" fmla="*/ 75 w 125"/>
                <a:gd name="T21" fmla="*/ 43 h 235"/>
                <a:gd name="T22" fmla="*/ 87 w 125"/>
                <a:gd name="T23" fmla="*/ 57 h 235"/>
                <a:gd name="T24" fmla="*/ 94 w 125"/>
                <a:gd name="T25" fmla="*/ 64 h 235"/>
                <a:gd name="T26" fmla="*/ 99 w 125"/>
                <a:gd name="T27" fmla="*/ 72 h 235"/>
                <a:gd name="T28" fmla="*/ 102 w 125"/>
                <a:gd name="T29" fmla="*/ 83 h 235"/>
                <a:gd name="T30" fmla="*/ 107 w 125"/>
                <a:gd name="T31" fmla="*/ 102 h 235"/>
                <a:gd name="T32" fmla="*/ 109 w 125"/>
                <a:gd name="T33" fmla="*/ 119 h 235"/>
                <a:gd name="T34" fmla="*/ 107 w 125"/>
                <a:gd name="T35" fmla="*/ 122 h 235"/>
                <a:gd name="T36" fmla="*/ 103 w 125"/>
                <a:gd name="T37" fmla="*/ 147 h 235"/>
                <a:gd name="T38" fmla="*/ 99 w 125"/>
                <a:gd name="T39" fmla="*/ 156 h 235"/>
                <a:gd name="T40" fmla="*/ 96 w 125"/>
                <a:gd name="T41" fmla="*/ 165 h 235"/>
                <a:gd name="T42" fmla="*/ 91 w 125"/>
                <a:gd name="T43" fmla="*/ 173 h 235"/>
                <a:gd name="T44" fmla="*/ 82 w 125"/>
                <a:gd name="T45" fmla="*/ 185 h 235"/>
                <a:gd name="T46" fmla="*/ 71 w 125"/>
                <a:gd name="T47" fmla="*/ 194 h 235"/>
                <a:gd name="T48" fmla="*/ 60 w 125"/>
                <a:gd name="T49" fmla="*/ 203 h 235"/>
                <a:gd name="T50" fmla="*/ 51 w 125"/>
                <a:gd name="T51" fmla="*/ 209 h 235"/>
                <a:gd name="T52" fmla="*/ 42 w 125"/>
                <a:gd name="T53" fmla="*/ 211 h 235"/>
                <a:gd name="T54" fmla="*/ 32 w 125"/>
                <a:gd name="T55" fmla="*/ 215 h 235"/>
                <a:gd name="T56" fmla="*/ 23 w 125"/>
                <a:gd name="T57" fmla="*/ 217 h 235"/>
                <a:gd name="T58" fmla="*/ 12 w 125"/>
                <a:gd name="T59" fmla="*/ 218 h 235"/>
                <a:gd name="T60" fmla="*/ 8 w 125"/>
                <a:gd name="T61" fmla="*/ 219 h 235"/>
                <a:gd name="T62" fmla="*/ 3 w 125"/>
                <a:gd name="T63" fmla="*/ 222 h 235"/>
                <a:gd name="T64" fmla="*/ 0 w 125"/>
                <a:gd name="T65" fmla="*/ 226 h 235"/>
                <a:gd name="T66" fmla="*/ 3 w 125"/>
                <a:gd name="T67" fmla="*/ 233 h 235"/>
                <a:gd name="T68" fmla="*/ 7 w 125"/>
                <a:gd name="T69" fmla="*/ 235 h 235"/>
                <a:gd name="T70" fmla="*/ 9 w 125"/>
                <a:gd name="T71" fmla="*/ 235 h 235"/>
                <a:gd name="T72" fmla="*/ 20 w 125"/>
                <a:gd name="T73" fmla="*/ 234 h 235"/>
                <a:gd name="T74" fmla="*/ 31 w 125"/>
                <a:gd name="T75" fmla="*/ 233 h 235"/>
                <a:gd name="T76" fmla="*/ 43 w 125"/>
                <a:gd name="T77" fmla="*/ 229 h 235"/>
                <a:gd name="T78" fmla="*/ 52 w 125"/>
                <a:gd name="T79" fmla="*/ 226 h 235"/>
                <a:gd name="T80" fmla="*/ 63 w 125"/>
                <a:gd name="T81" fmla="*/ 219 h 235"/>
                <a:gd name="T82" fmla="*/ 78 w 125"/>
                <a:gd name="T83" fmla="*/ 211 h 235"/>
                <a:gd name="T84" fmla="*/ 86 w 125"/>
                <a:gd name="T85" fmla="*/ 205 h 235"/>
                <a:gd name="T86" fmla="*/ 100 w 125"/>
                <a:gd name="T87" fmla="*/ 187 h 235"/>
                <a:gd name="T88" fmla="*/ 107 w 125"/>
                <a:gd name="T89" fmla="*/ 178 h 235"/>
                <a:gd name="T90" fmla="*/ 113 w 125"/>
                <a:gd name="T91" fmla="*/ 167 h 235"/>
                <a:gd name="T92" fmla="*/ 118 w 125"/>
                <a:gd name="T93" fmla="*/ 156 h 235"/>
                <a:gd name="T94" fmla="*/ 123 w 125"/>
                <a:gd name="T95" fmla="*/ 135 h 235"/>
                <a:gd name="T96" fmla="*/ 125 w 125"/>
                <a:gd name="T97" fmla="*/ 119 h 235"/>
                <a:gd name="T98" fmla="*/ 123 w 125"/>
                <a:gd name="T99" fmla="*/ 110 h 235"/>
                <a:gd name="T100" fmla="*/ 119 w 125"/>
                <a:gd name="T101" fmla="*/ 81 h 235"/>
                <a:gd name="T102" fmla="*/ 115 w 125"/>
                <a:gd name="T103" fmla="*/ 72 h 235"/>
                <a:gd name="T104" fmla="*/ 110 w 125"/>
                <a:gd name="T105" fmla="*/ 61 h 235"/>
                <a:gd name="T106" fmla="*/ 105 w 125"/>
                <a:gd name="T107" fmla="*/ 51 h 235"/>
                <a:gd name="T108" fmla="*/ 95 w 125"/>
                <a:gd name="T109" fmla="*/ 39 h 235"/>
                <a:gd name="T110" fmla="*/ 82 w 125"/>
                <a:gd name="T111" fmla="*/ 27 h 235"/>
                <a:gd name="T112" fmla="*/ 68 w 125"/>
                <a:gd name="T113" fmla="*/ 17 h 235"/>
                <a:gd name="T114" fmla="*/ 59 w 125"/>
                <a:gd name="T115" fmla="*/ 12 h 235"/>
                <a:gd name="T116" fmla="*/ 47 w 125"/>
                <a:gd name="T117" fmla="*/ 7 h 235"/>
                <a:gd name="T118" fmla="*/ 38 w 125"/>
                <a:gd name="T119" fmla="*/ 2 h 235"/>
                <a:gd name="T120" fmla="*/ 25 w 125"/>
                <a:gd name="T121" fmla="*/ 1 h 235"/>
                <a:gd name="T122" fmla="*/ 8 w 125"/>
                <a:gd name="T123" fmla="*/ 0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5"/>
                <a:gd name="T188" fmla="*/ 125 w 125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5">
                  <a:moveTo>
                    <a:pt x="8" y="0"/>
                  </a:move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9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5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49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4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99" y="77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2"/>
                  </a:lnTo>
                  <a:lnTo>
                    <a:pt x="109" y="119"/>
                  </a:lnTo>
                  <a:lnTo>
                    <a:pt x="109" y="116"/>
                  </a:lnTo>
                  <a:lnTo>
                    <a:pt x="107" y="122"/>
                  </a:lnTo>
                  <a:lnTo>
                    <a:pt x="107" y="132"/>
                  </a:lnTo>
                  <a:lnTo>
                    <a:pt x="103" y="147"/>
                  </a:lnTo>
                  <a:lnTo>
                    <a:pt x="102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1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3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1"/>
                  </a:lnTo>
                  <a:lnTo>
                    <a:pt x="38" y="213"/>
                  </a:lnTo>
                  <a:lnTo>
                    <a:pt x="32" y="215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3" y="222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4" y="234"/>
                  </a:lnTo>
                  <a:lnTo>
                    <a:pt x="7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5" y="234"/>
                  </a:lnTo>
                  <a:lnTo>
                    <a:pt x="20" y="234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1"/>
                  </a:lnTo>
                  <a:lnTo>
                    <a:pt x="43" y="229"/>
                  </a:lnTo>
                  <a:lnTo>
                    <a:pt x="47" y="227"/>
                  </a:lnTo>
                  <a:lnTo>
                    <a:pt x="52" y="226"/>
                  </a:lnTo>
                  <a:lnTo>
                    <a:pt x="59" y="222"/>
                  </a:lnTo>
                  <a:lnTo>
                    <a:pt x="63" y="219"/>
                  </a:lnTo>
                  <a:lnTo>
                    <a:pt x="68" y="217"/>
                  </a:lnTo>
                  <a:lnTo>
                    <a:pt x="78" y="211"/>
                  </a:lnTo>
                  <a:lnTo>
                    <a:pt x="82" y="207"/>
                  </a:lnTo>
                  <a:lnTo>
                    <a:pt x="86" y="205"/>
                  </a:lnTo>
                  <a:lnTo>
                    <a:pt x="95" y="195"/>
                  </a:lnTo>
                  <a:lnTo>
                    <a:pt x="100" y="187"/>
                  </a:lnTo>
                  <a:lnTo>
                    <a:pt x="105" y="183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7"/>
                  </a:lnTo>
                  <a:lnTo>
                    <a:pt x="115" y="162"/>
                  </a:lnTo>
                  <a:lnTo>
                    <a:pt x="118" y="156"/>
                  </a:lnTo>
                  <a:lnTo>
                    <a:pt x="119" y="152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5" y="119"/>
                  </a:lnTo>
                  <a:lnTo>
                    <a:pt x="125" y="116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1"/>
                  </a:lnTo>
                  <a:lnTo>
                    <a:pt x="118" y="77"/>
                  </a:lnTo>
                  <a:lnTo>
                    <a:pt x="115" y="72"/>
                  </a:lnTo>
                  <a:lnTo>
                    <a:pt x="113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29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1" y="1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Freeform 41"/>
            <p:cNvSpPr>
              <a:spLocks/>
            </p:cNvSpPr>
            <p:nvPr/>
          </p:nvSpPr>
          <p:spPr bwMode="auto">
            <a:xfrm>
              <a:off x="3549" y="1070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3 h 16"/>
                <a:gd name="T6" fmla="*/ 181 w 181"/>
                <a:gd name="T7" fmla="*/ 11 h 16"/>
                <a:gd name="T8" fmla="*/ 181 w 181"/>
                <a:gd name="T9" fmla="*/ 5 h 16"/>
                <a:gd name="T10" fmla="*/ 178 w 181"/>
                <a:gd name="T11" fmla="*/ 2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2 h 16"/>
                <a:gd name="T18" fmla="*/ 0 w 181"/>
                <a:gd name="T19" fmla="*/ 5 h 16"/>
                <a:gd name="T20" fmla="*/ 0 w 181"/>
                <a:gd name="T21" fmla="*/ 11 h 16"/>
                <a:gd name="T22" fmla="*/ 2 w 181"/>
                <a:gd name="T23" fmla="*/ 13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1" y="11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Freeform 42"/>
            <p:cNvSpPr>
              <a:spLocks/>
            </p:cNvSpPr>
            <p:nvPr/>
          </p:nvSpPr>
          <p:spPr bwMode="auto">
            <a:xfrm>
              <a:off x="3549" y="1289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Freeform 43"/>
            <p:cNvSpPr>
              <a:spLocks/>
            </p:cNvSpPr>
            <p:nvPr/>
          </p:nvSpPr>
          <p:spPr bwMode="auto">
            <a:xfrm>
              <a:off x="3549" y="1070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3 w 16"/>
                <a:gd name="T5" fmla="*/ 2 h 235"/>
                <a:gd name="T6" fmla="*/ 10 w 16"/>
                <a:gd name="T7" fmla="*/ 0 h 235"/>
                <a:gd name="T8" fmla="*/ 5 w 16"/>
                <a:gd name="T9" fmla="*/ 0 h 235"/>
                <a:gd name="T10" fmla="*/ 2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2 w 16"/>
                <a:gd name="T17" fmla="*/ 233 h 235"/>
                <a:gd name="T18" fmla="*/ 5 w 16"/>
                <a:gd name="T19" fmla="*/ 235 h 235"/>
                <a:gd name="T20" fmla="*/ 10 w 16"/>
                <a:gd name="T21" fmla="*/ 235 h 235"/>
                <a:gd name="T22" fmla="*/ 13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10" y="235"/>
                  </a:lnTo>
                  <a:lnTo>
                    <a:pt x="13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Freeform 44"/>
            <p:cNvSpPr>
              <a:spLocks/>
            </p:cNvSpPr>
            <p:nvPr/>
          </p:nvSpPr>
          <p:spPr bwMode="auto">
            <a:xfrm>
              <a:off x="3700" y="1395"/>
              <a:ext cx="125" cy="236"/>
            </a:xfrm>
            <a:custGeom>
              <a:avLst/>
              <a:gdLst>
                <a:gd name="T0" fmla="*/ 7 w 125"/>
                <a:gd name="T1" fmla="*/ 0 h 236"/>
                <a:gd name="T2" fmla="*/ 1 w 125"/>
                <a:gd name="T3" fmla="*/ 4 h 236"/>
                <a:gd name="T4" fmla="*/ 0 w 125"/>
                <a:gd name="T5" fmla="*/ 10 h 236"/>
                <a:gd name="T6" fmla="*/ 4 w 125"/>
                <a:gd name="T7" fmla="*/ 15 h 236"/>
                <a:gd name="T8" fmla="*/ 17 w 125"/>
                <a:gd name="T9" fmla="*/ 16 h 236"/>
                <a:gd name="T10" fmla="*/ 28 w 125"/>
                <a:gd name="T11" fmla="*/ 18 h 236"/>
                <a:gd name="T12" fmla="*/ 38 w 125"/>
                <a:gd name="T13" fmla="*/ 22 h 236"/>
                <a:gd name="T14" fmla="*/ 47 w 125"/>
                <a:gd name="T15" fmla="*/ 24 h 236"/>
                <a:gd name="T16" fmla="*/ 55 w 125"/>
                <a:gd name="T17" fmla="*/ 28 h 236"/>
                <a:gd name="T18" fmla="*/ 67 w 125"/>
                <a:gd name="T19" fmla="*/ 36 h 236"/>
                <a:gd name="T20" fmla="*/ 75 w 125"/>
                <a:gd name="T21" fmla="*/ 43 h 236"/>
                <a:gd name="T22" fmla="*/ 87 w 125"/>
                <a:gd name="T23" fmla="*/ 58 h 236"/>
                <a:gd name="T24" fmla="*/ 94 w 125"/>
                <a:gd name="T25" fmla="*/ 64 h 236"/>
                <a:gd name="T26" fmla="*/ 99 w 125"/>
                <a:gd name="T27" fmla="*/ 73 h 236"/>
                <a:gd name="T28" fmla="*/ 102 w 125"/>
                <a:gd name="T29" fmla="*/ 83 h 236"/>
                <a:gd name="T30" fmla="*/ 107 w 125"/>
                <a:gd name="T31" fmla="*/ 102 h 236"/>
                <a:gd name="T32" fmla="*/ 109 w 125"/>
                <a:gd name="T33" fmla="*/ 119 h 236"/>
                <a:gd name="T34" fmla="*/ 107 w 125"/>
                <a:gd name="T35" fmla="*/ 122 h 236"/>
                <a:gd name="T36" fmla="*/ 103 w 125"/>
                <a:gd name="T37" fmla="*/ 148 h 236"/>
                <a:gd name="T38" fmla="*/ 99 w 125"/>
                <a:gd name="T39" fmla="*/ 157 h 236"/>
                <a:gd name="T40" fmla="*/ 96 w 125"/>
                <a:gd name="T41" fmla="*/ 165 h 236"/>
                <a:gd name="T42" fmla="*/ 91 w 125"/>
                <a:gd name="T43" fmla="*/ 173 h 236"/>
                <a:gd name="T44" fmla="*/ 82 w 125"/>
                <a:gd name="T45" fmla="*/ 185 h 236"/>
                <a:gd name="T46" fmla="*/ 71 w 125"/>
                <a:gd name="T47" fmla="*/ 194 h 236"/>
                <a:gd name="T48" fmla="*/ 60 w 125"/>
                <a:gd name="T49" fmla="*/ 204 h 236"/>
                <a:gd name="T50" fmla="*/ 51 w 125"/>
                <a:gd name="T51" fmla="*/ 209 h 236"/>
                <a:gd name="T52" fmla="*/ 42 w 125"/>
                <a:gd name="T53" fmla="*/ 212 h 236"/>
                <a:gd name="T54" fmla="*/ 32 w 125"/>
                <a:gd name="T55" fmla="*/ 216 h 236"/>
                <a:gd name="T56" fmla="*/ 23 w 125"/>
                <a:gd name="T57" fmla="*/ 217 h 236"/>
                <a:gd name="T58" fmla="*/ 12 w 125"/>
                <a:gd name="T59" fmla="*/ 218 h 236"/>
                <a:gd name="T60" fmla="*/ 8 w 125"/>
                <a:gd name="T61" fmla="*/ 220 h 236"/>
                <a:gd name="T62" fmla="*/ 3 w 125"/>
                <a:gd name="T63" fmla="*/ 223 h 236"/>
                <a:gd name="T64" fmla="*/ 0 w 125"/>
                <a:gd name="T65" fmla="*/ 227 h 236"/>
                <a:gd name="T66" fmla="*/ 3 w 125"/>
                <a:gd name="T67" fmla="*/ 233 h 236"/>
                <a:gd name="T68" fmla="*/ 7 w 125"/>
                <a:gd name="T69" fmla="*/ 236 h 236"/>
                <a:gd name="T70" fmla="*/ 9 w 125"/>
                <a:gd name="T71" fmla="*/ 236 h 236"/>
                <a:gd name="T72" fmla="*/ 20 w 125"/>
                <a:gd name="T73" fmla="*/ 235 h 236"/>
                <a:gd name="T74" fmla="*/ 31 w 125"/>
                <a:gd name="T75" fmla="*/ 233 h 236"/>
                <a:gd name="T76" fmla="*/ 43 w 125"/>
                <a:gd name="T77" fmla="*/ 229 h 236"/>
                <a:gd name="T78" fmla="*/ 52 w 125"/>
                <a:gd name="T79" fmla="*/ 227 h 236"/>
                <a:gd name="T80" fmla="*/ 63 w 125"/>
                <a:gd name="T81" fmla="*/ 220 h 236"/>
                <a:gd name="T82" fmla="*/ 78 w 125"/>
                <a:gd name="T83" fmla="*/ 212 h 236"/>
                <a:gd name="T84" fmla="*/ 86 w 125"/>
                <a:gd name="T85" fmla="*/ 205 h 236"/>
                <a:gd name="T86" fmla="*/ 100 w 125"/>
                <a:gd name="T87" fmla="*/ 188 h 236"/>
                <a:gd name="T88" fmla="*/ 107 w 125"/>
                <a:gd name="T89" fmla="*/ 178 h 236"/>
                <a:gd name="T90" fmla="*/ 113 w 125"/>
                <a:gd name="T91" fmla="*/ 168 h 236"/>
                <a:gd name="T92" fmla="*/ 118 w 125"/>
                <a:gd name="T93" fmla="*/ 157 h 236"/>
                <a:gd name="T94" fmla="*/ 123 w 125"/>
                <a:gd name="T95" fmla="*/ 135 h 236"/>
                <a:gd name="T96" fmla="*/ 125 w 125"/>
                <a:gd name="T97" fmla="*/ 119 h 236"/>
                <a:gd name="T98" fmla="*/ 123 w 125"/>
                <a:gd name="T99" fmla="*/ 110 h 236"/>
                <a:gd name="T100" fmla="*/ 119 w 125"/>
                <a:gd name="T101" fmla="*/ 82 h 236"/>
                <a:gd name="T102" fmla="*/ 115 w 125"/>
                <a:gd name="T103" fmla="*/ 73 h 236"/>
                <a:gd name="T104" fmla="*/ 110 w 125"/>
                <a:gd name="T105" fmla="*/ 62 h 236"/>
                <a:gd name="T106" fmla="*/ 105 w 125"/>
                <a:gd name="T107" fmla="*/ 51 h 236"/>
                <a:gd name="T108" fmla="*/ 95 w 125"/>
                <a:gd name="T109" fmla="*/ 39 h 236"/>
                <a:gd name="T110" fmla="*/ 82 w 125"/>
                <a:gd name="T111" fmla="*/ 27 h 236"/>
                <a:gd name="T112" fmla="*/ 68 w 125"/>
                <a:gd name="T113" fmla="*/ 18 h 236"/>
                <a:gd name="T114" fmla="*/ 59 w 125"/>
                <a:gd name="T115" fmla="*/ 12 h 236"/>
                <a:gd name="T116" fmla="*/ 47 w 125"/>
                <a:gd name="T117" fmla="*/ 7 h 236"/>
                <a:gd name="T118" fmla="*/ 38 w 125"/>
                <a:gd name="T119" fmla="*/ 3 h 236"/>
                <a:gd name="T120" fmla="*/ 25 w 125"/>
                <a:gd name="T121" fmla="*/ 2 h 236"/>
                <a:gd name="T122" fmla="*/ 8 w 125"/>
                <a:gd name="T123" fmla="*/ 0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6"/>
                <a:gd name="T188" fmla="*/ 125 w 125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6">
                  <a:moveTo>
                    <a:pt x="8" y="0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8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6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50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3"/>
                  </a:lnTo>
                  <a:lnTo>
                    <a:pt x="99" y="78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9" y="119"/>
                  </a:lnTo>
                  <a:lnTo>
                    <a:pt x="109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48"/>
                  </a:lnTo>
                  <a:lnTo>
                    <a:pt x="102" y="152"/>
                  </a:lnTo>
                  <a:lnTo>
                    <a:pt x="99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2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4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2"/>
                  </a:lnTo>
                  <a:lnTo>
                    <a:pt x="38" y="213"/>
                  </a:lnTo>
                  <a:lnTo>
                    <a:pt x="32" y="216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3"/>
                  </a:lnTo>
                  <a:lnTo>
                    <a:pt x="1" y="224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3" y="233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5"/>
                  </a:lnTo>
                  <a:lnTo>
                    <a:pt x="20" y="235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2"/>
                  </a:lnTo>
                  <a:lnTo>
                    <a:pt x="43" y="229"/>
                  </a:lnTo>
                  <a:lnTo>
                    <a:pt x="47" y="228"/>
                  </a:lnTo>
                  <a:lnTo>
                    <a:pt x="52" y="227"/>
                  </a:lnTo>
                  <a:lnTo>
                    <a:pt x="59" y="223"/>
                  </a:lnTo>
                  <a:lnTo>
                    <a:pt x="63" y="220"/>
                  </a:lnTo>
                  <a:lnTo>
                    <a:pt x="68" y="217"/>
                  </a:lnTo>
                  <a:lnTo>
                    <a:pt x="78" y="212"/>
                  </a:lnTo>
                  <a:lnTo>
                    <a:pt x="82" y="208"/>
                  </a:lnTo>
                  <a:lnTo>
                    <a:pt x="86" y="205"/>
                  </a:lnTo>
                  <a:lnTo>
                    <a:pt x="95" y="196"/>
                  </a:lnTo>
                  <a:lnTo>
                    <a:pt x="100" y="188"/>
                  </a:lnTo>
                  <a:lnTo>
                    <a:pt x="105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8"/>
                  </a:lnTo>
                  <a:lnTo>
                    <a:pt x="115" y="162"/>
                  </a:lnTo>
                  <a:lnTo>
                    <a:pt x="118" y="157"/>
                  </a:lnTo>
                  <a:lnTo>
                    <a:pt x="119" y="153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5" y="119"/>
                  </a:lnTo>
                  <a:lnTo>
                    <a:pt x="125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2"/>
                  </a:lnTo>
                  <a:lnTo>
                    <a:pt x="118" y="78"/>
                  </a:lnTo>
                  <a:lnTo>
                    <a:pt x="115" y="73"/>
                  </a:lnTo>
                  <a:lnTo>
                    <a:pt x="113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30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8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Freeform 45"/>
            <p:cNvSpPr>
              <a:spLocks/>
            </p:cNvSpPr>
            <p:nvPr/>
          </p:nvSpPr>
          <p:spPr bwMode="auto">
            <a:xfrm>
              <a:off x="3549" y="1395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Freeform 46"/>
            <p:cNvSpPr>
              <a:spLocks/>
            </p:cNvSpPr>
            <p:nvPr/>
          </p:nvSpPr>
          <p:spPr bwMode="auto">
            <a:xfrm>
              <a:off x="3549" y="1616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Freeform 47"/>
            <p:cNvSpPr>
              <a:spLocks/>
            </p:cNvSpPr>
            <p:nvPr/>
          </p:nvSpPr>
          <p:spPr bwMode="auto">
            <a:xfrm>
              <a:off x="3549" y="1395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6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6 h 237"/>
                <a:gd name="T14" fmla="*/ 0 w 16"/>
                <a:gd name="T15" fmla="*/ 232 h 237"/>
                <a:gd name="T16" fmla="*/ 2 w 16"/>
                <a:gd name="T17" fmla="*/ 235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5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232"/>
                  </a:lnTo>
                  <a:lnTo>
                    <a:pt x="2" y="235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5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Freeform 48"/>
            <p:cNvSpPr>
              <a:spLocks/>
            </p:cNvSpPr>
            <p:nvPr/>
          </p:nvSpPr>
          <p:spPr bwMode="auto">
            <a:xfrm>
              <a:off x="4344" y="1362"/>
              <a:ext cx="141" cy="16"/>
            </a:xfrm>
            <a:custGeom>
              <a:avLst/>
              <a:gdLst>
                <a:gd name="T0" fmla="*/ 8 w 141"/>
                <a:gd name="T1" fmla="*/ 0 h 16"/>
                <a:gd name="T2" fmla="*/ 6 w 141"/>
                <a:gd name="T3" fmla="*/ 0 h 16"/>
                <a:gd name="T4" fmla="*/ 3 w 141"/>
                <a:gd name="T5" fmla="*/ 2 h 16"/>
                <a:gd name="T6" fmla="*/ 0 w 141"/>
                <a:gd name="T7" fmla="*/ 5 h 16"/>
                <a:gd name="T8" fmla="*/ 0 w 141"/>
                <a:gd name="T9" fmla="*/ 10 h 16"/>
                <a:gd name="T10" fmla="*/ 3 w 141"/>
                <a:gd name="T11" fmla="*/ 13 h 16"/>
                <a:gd name="T12" fmla="*/ 6 w 141"/>
                <a:gd name="T13" fmla="*/ 16 h 16"/>
                <a:gd name="T14" fmla="*/ 136 w 141"/>
                <a:gd name="T15" fmla="*/ 16 h 16"/>
                <a:gd name="T16" fmla="*/ 138 w 141"/>
                <a:gd name="T17" fmla="*/ 13 h 16"/>
                <a:gd name="T18" fmla="*/ 141 w 141"/>
                <a:gd name="T19" fmla="*/ 10 h 16"/>
                <a:gd name="T20" fmla="*/ 141 w 141"/>
                <a:gd name="T21" fmla="*/ 5 h 16"/>
                <a:gd name="T22" fmla="*/ 138 w 141"/>
                <a:gd name="T23" fmla="*/ 2 h 16"/>
                <a:gd name="T24" fmla="*/ 136 w 141"/>
                <a:gd name="T25" fmla="*/ 0 h 16"/>
                <a:gd name="T26" fmla="*/ 133 w 141"/>
                <a:gd name="T27" fmla="*/ 0 h 16"/>
                <a:gd name="T28" fmla="*/ 8 w 1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16"/>
                <a:gd name="T47" fmla="*/ 141 w 1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136" y="16"/>
                  </a:lnTo>
                  <a:lnTo>
                    <a:pt x="138" y="13"/>
                  </a:lnTo>
                  <a:lnTo>
                    <a:pt x="141" y="10"/>
                  </a:lnTo>
                  <a:lnTo>
                    <a:pt x="141" y="5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0" name="Freeform 49"/>
            <p:cNvSpPr>
              <a:spLocks/>
            </p:cNvSpPr>
            <p:nvPr/>
          </p:nvSpPr>
          <p:spPr bwMode="auto">
            <a:xfrm>
              <a:off x="4344" y="1613"/>
              <a:ext cx="142" cy="17"/>
            </a:xfrm>
            <a:custGeom>
              <a:avLst/>
              <a:gdLst>
                <a:gd name="T0" fmla="*/ 134 w 142"/>
                <a:gd name="T1" fmla="*/ 17 h 17"/>
                <a:gd name="T2" fmla="*/ 137 w 142"/>
                <a:gd name="T3" fmla="*/ 17 h 17"/>
                <a:gd name="T4" fmla="*/ 140 w 142"/>
                <a:gd name="T5" fmla="*/ 14 h 17"/>
                <a:gd name="T6" fmla="*/ 142 w 142"/>
                <a:gd name="T7" fmla="*/ 11 h 17"/>
                <a:gd name="T8" fmla="*/ 142 w 142"/>
                <a:gd name="T9" fmla="*/ 6 h 17"/>
                <a:gd name="T10" fmla="*/ 140 w 142"/>
                <a:gd name="T11" fmla="*/ 3 h 17"/>
                <a:gd name="T12" fmla="*/ 137 w 142"/>
                <a:gd name="T13" fmla="*/ 0 h 17"/>
                <a:gd name="T14" fmla="*/ 6 w 142"/>
                <a:gd name="T15" fmla="*/ 0 h 17"/>
                <a:gd name="T16" fmla="*/ 3 w 142"/>
                <a:gd name="T17" fmla="*/ 3 h 17"/>
                <a:gd name="T18" fmla="*/ 0 w 142"/>
                <a:gd name="T19" fmla="*/ 6 h 17"/>
                <a:gd name="T20" fmla="*/ 0 w 142"/>
                <a:gd name="T21" fmla="*/ 11 h 17"/>
                <a:gd name="T22" fmla="*/ 3 w 142"/>
                <a:gd name="T23" fmla="*/ 14 h 17"/>
                <a:gd name="T24" fmla="*/ 6 w 142"/>
                <a:gd name="T25" fmla="*/ 17 h 17"/>
                <a:gd name="T26" fmla="*/ 8 w 142"/>
                <a:gd name="T27" fmla="*/ 17 h 17"/>
                <a:gd name="T28" fmla="*/ 134 w 142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17"/>
                <a:gd name="T47" fmla="*/ 142 w 14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17">
                  <a:moveTo>
                    <a:pt x="134" y="17"/>
                  </a:moveTo>
                  <a:lnTo>
                    <a:pt x="137" y="17"/>
                  </a:lnTo>
                  <a:lnTo>
                    <a:pt x="140" y="14"/>
                  </a:lnTo>
                  <a:lnTo>
                    <a:pt x="142" y="11"/>
                  </a:lnTo>
                  <a:lnTo>
                    <a:pt x="142" y="6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1" name="Freeform 50"/>
            <p:cNvSpPr>
              <a:spLocks/>
            </p:cNvSpPr>
            <p:nvPr/>
          </p:nvSpPr>
          <p:spPr bwMode="auto">
            <a:xfrm>
              <a:off x="4344" y="1613"/>
              <a:ext cx="16" cy="1121"/>
            </a:xfrm>
            <a:custGeom>
              <a:avLst/>
              <a:gdLst>
                <a:gd name="T0" fmla="*/ 16 w 16"/>
                <a:gd name="T1" fmla="*/ 9 h 1121"/>
                <a:gd name="T2" fmla="*/ 16 w 16"/>
                <a:gd name="T3" fmla="*/ 6 h 1121"/>
                <a:gd name="T4" fmla="*/ 14 w 16"/>
                <a:gd name="T5" fmla="*/ 3 h 1121"/>
                <a:gd name="T6" fmla="*/ 11 w 16"/>
                <a:gd name="T7" fmla="*/ 0 h 1121"/>
                <a:gd name="T8" fmla="*/ 6 w 16"/>
                <a:gd name="T9" fmla="*/ 0 h 1121"/>
                <a:gd name="T10" fmla="*/ 3 w 16"/>
                <a:gd name="T11" fmla="*/ 3 h 1121"/>
                <a:gd name="T12" fmla="*/ 0 w 16"/>
                <a:gd name="T13" fmla="*/ 6 h 1121"/>
                <a:gd name="T14" fmla="*/ 0 w 16"/>
                <a:gd name="T15" fmla="*/ 1116 h 1121"/>
                <a:gd name="T16" fmla="*/ 3 w 16"/>
                <a:gd name="T17" fmla="*/ 1119 h 1121"/>
                <a:gd name="T18" fmla="*/ 6 w 16"/>
                <a:gd name="T19" fmla="*/ 1121 h 1121"/>
                <a:gd name="T20" fmla="*/ 11 w 16"/>
                <a:gd name="T21" fmla="*/ 1121 h 1121"/>
                <a:gd name="T22" fmla="*/ 14 w 16"/>
                <a:gd name="T23" fmla="*/ 1119 h 1121"/>
                <a:gd name="T24" fmla="*/ 16 w 16"/>
                <a:gd name="T25" fmla="*/ 1116 h 1121"/>
                <a:gd name="T26" fmla="*/ 16 w 16"/>
                <a:gd name="T27" fmla="*/ 1113 h 1121"/>
                <a:gd name="T28" fmla="*/ 16 w 16"/>
                <a:gd name="T29" fmla="*/ 9 h 1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21"/>
                <a:gd name="T47" fmla="*/ 16 w 16"/>
                <a:gd name="T48" fmla="*/ 1121 h 1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21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6"/>
                  </a:lnTo>
                  <a:lnTo>
                    <a:pt x="3" y="1119"/>
                  </a:lnTo>
                  <a:lnTo>
                    <a:pt x="6" y="1121"/>
                  </a:lnTo>
                  <a:lnTo>
                    <a:pt x="11" y="1121"/>
                  </a:lnTo>
                  <a:lnTo>
                    <a:pt x="14" y="1119"/>
                  </a:lnTo>
                  <a:lnTo>
                    <a:pt x="16" y="1116"/>
                  </a:lnTo>
                  <a:lnTo>
                    <a:pt x="16" y="1113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2" name="Freeform 51"/>
            <p:cNvSpPr>
              <a:spLocks/>
            </p:cNvSpPr>
            <p:nvPr/>
          </p:nvSpPr>
          <p:spPr bwMode="auto">
            <a:xfrm>
              <a:off x="4092" y="2718"/>
              <a:ext cx="369" cy="16"/>
            </a:xfrm>
            <a:custGeom>
              <a:avLst/>
              <a:gdLst>
                <a:gd name="T0" fmla="*/ 8 w 369"/>
                <a:gd name="T1" fmla="*/ 0 h 16"/>
                <a:gd name="T2" fmla="*/ 6 w 369"/>
                <a:gd name="T3" fmla="*/ 0 h 16"/>
                <a:gd name="T4" fmla="*/ 3 w 369"/>
                <a:gd name="T5" fmla="*/ 3 h 16"/>
                <a:gd name="T6" fmla="*/ 0 w 369"/>
                <a:gd name="T7" fmla="*/ 6 h 16"/>
                <a:gd name="T8" fmla="*/ 0 w 369"/>
                <a:gd name="T9" fmla="*/ 11 h 16"/>
                <a:gd name="T10" fmla="*/ 3 w 369"/>
                <a:gd name="T11" fmla="*/ 14 h 16"/>
                <a:gd name="T12" fmla="*/ 6 w 369"/>
                <a:gd name="T13" fmla="*/ 16 h 16"/>
                <a:gd name="T14" fmla="*/ 363 w 369"/>
                <a:gd name="T15" fmla="*/ 16 h 16"/>
                <a:gd name="T16" fmla="*/ 366 w 369"/>
                <a:gd name="T17" fmla="*/ 14 h 16"/>
                <a:gd name="T18" fmla="*/ 369 w 369"/>
                <a:gd name="T19" fmla="*/ 11 h 16"/>
                <a:gd name="T20" fmla="*/ 369 w 369"/>
                <a:gd name="T21" fmla="*/ 6 h 16"/>
                <a:gd name="T22" fmla="*/ 366 w 369"/>
                <a:gd name="T23" fmla="*/ 3 h 16"/>
                <a:gd name="T24" fmla="*/ 363 w 369"/>
                <a:gd name="T25" fmla="*/ 0 h 16"/>
                <a:gd name="T26" fmla="*/ 361 w 369"/>
                <a:gd name="T27" fmla="*/ 0 h 16"/>
                <a:gd name="T28" fmla="*/ 8 w 3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9"/>
                <a:gd name="T46" fmla="*/ 0 h 16"/>
                <a:gd name="T47" fmla="*/ 369 w 3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3" y="16"/>
                  </a:lnTo>
                  <a:lnTo>
                    <a:pt x="366" y="14"/>
                  </a:lnTo>
                  <a:lnTo>
                    <a:pt x="369" y="11"/>
                  </a:lnTo>
                  <a:lnTo>
                    <a:pt x="369" y="6"/>
                  </a:lnTo>
                  <a:lnTo>
                    <a:pt x="366" y="3"/>
                  </a:lnTo>
                  <a:lnTo>
                    <a:pt x="363" y="0"/>
                  </a:lnTo>
                  <a:lnTo>
                    <a:pt x="3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Freeform 52"/>
            <p:cNvSpPr>
              <a:spLocks/>
            </p:cNvSpPr>
            <p:nvPr/>
          </p:nvSpPr>
          <p:spPr bwMode="auto">
            <a:xfrm>
              <a:off x="4772" y="3120"/>
              <a:ext cx="341" cy="16"/>
            </a:xfrm>
            <a:custGeom>
              <a:avLst/>
              <a:gdLst>
                <a:gd name="T0" fmla="*/ 8 w 341"/>
                <a:gd name="T1" fmla="*/ 0 h 16"/>
                <a:gd name="T2" fmla="*/ 5 w 341"/>
                <a:gd name="T3" fmla="*/ 0 h 16"/>
                <a:gd name="T4" fmla="*/ 2 w 341"/>
                <a:gd name="T5" fmla="*/ 3 h 16"/>
                <a:gd name="T6" fmla="*/ 0 w 341"/>
                <a:gd name="T7" fmla="*/ 5 h 16"/>
                <a:gd name="T8" fmla="*/ 0 w 341"/>
                <a:gd name="T9" fmla="*/ 11 h 16"/>
                <a:gd name="T10" fmla="*/ 2 w 341"/>
                <a:gd name="T11" fmla="*/ 13 h 16"/>
                <a:gd name="T12" fmla="*/ 5 w 341"/>
                <a:gd name="T13" fmla="*/ 16 h 16"/>
                <a:gd name="T14" fmla="*/ 336 w 341"/>
                <a:gd name="T15" fmla="*/ 16 h 16"/>
                <a:gd name="T16" fmla="*/ 338 w 341"/>
                <a:gd name="T17" fmla="*/ 13 h 16"/>
                <a:gd name="T18" fmla="*/ 341 w 341"/>
                <a:gd name="T19" fmla="*/ 11 h 16"/>
                <a:gd name="T20" fmla="*/ 341 w 341"/>
                <a:gd name="T21" fmla="*/ 5 h 16"/>
                <a:gd name="T22" fmla="*/ 338 w 341"/>
                <a:gd name="T23" fmla="*/ 3 h 16"/>
                <a:gd name="T24" fmla="*/ 336 w 341"/>
                <a:gd name="T25" fmla="*/ 0 h 16"/>
                <a:gd name="T26" fmla="*/ 333 w 341"/>
                <a:gd name="T27" fmla="*/ 0 h 16"/>
                <a:gd name="T28" fmla="*/ 8 w 3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1"/>
                <a:gd name="T46" fmla="*/ 0 h 16"/>
                <a:gd name="T47" fmla="*/ 341 w 3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1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336" y="16"/>
                  </a:lnTo>
                  <a:lnTo>
                    <a:pt x="338" y="13"/>
                  </a:lnTo>
                  <a:lnTo>
                    <a:pt x="341" y="11"/>
                  </a:lnTo>
                  <a:lnTo>
                    <a:pt x="341" y="5"/>
                  </a:lnTo>
                  <a:lnTo>
                    <a:pt x="338" y="3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Freeform 53"/>
            <p:cNvSpPr>
              <a:spLocks/>
            </p:cNvSpPr>
            <p:nvPr/>
          </p:nvSpPr>
          <p:spPr bwMode="auto">
            <a:xfrm>
              <a:off x="4872" y="2417"/>
              <a:ext cx="317" cy="16"/>
            </a:xfrm>
            <a:custGeom>
              <a:avLst/>
              <a:gdLst>
                <a:gd name="T0" fmla="*/ 8 w 317"/>
                <a:gd name="T1" fmla="*/ 0 h 16"/>
                <a:gd name="T2" fmla="*/ 5 w 317"/>
                <a:gd name="T3" fmla="*/ 0 h 16"/>
                <a:gd name="T4" fmla="*/ 3 w 317"/>
                <a:gd name="T5" fmla="*/ 3 h 16"/>
                <a:gd name="T6" fmla="*/ 0 w 317"/>
                <a:gd name="T7" fmla="*/ 5 h 16"/>
                <a:gd name="T8" fmla="*/ 0 w 317"/>
                <a:gd name="T9" fmla="*/ 11 h 16"/>
                <a:gd name="T10" fmla="*/ 3 w 317"/>
                <a:gd name="T11" fmla="*/ 13 h 16"/>
                <a:gd name="T12" fmla="*/ 5 w 317"/>
                <a:gd name="T13" fmla="*/ 16 h 16"/>
                <a:gd name="T14" fmla="*/ 312 w 317"/>
                <a:gd name="T15" fmla="*/ 16 h 16"/>
                <a:gd name="T16" fmla="*/ 315 w 317"/>
                <a:gd name="T17" fmla="*/ 13 h 16"/>
                <a:gd name="T18" fmla="*/ 317 w 317"/>
                <a:gd name="T19" fmla="*/ 11 h 16"/>
                <a:gd name="T20" fmla="*/ 317 w 317"/>
                <a:gd name="T21" fmla="*/ 5 h 16"/>
                <a:gd name="T22" fmla="*/ 315 w 317"/>
                <a:gd name="T23" fmla="*/ 3 h 16"/>
                <a:gd name="T24" fmla="*/ 312 w 317"/>
                <a:gd name="T25" fmla="*/ 0 h 16"/>
                <a:gd name="T26" fmla="*/ 309 w 317"/>
                <a:gd name="T27" fmla="*/ 0 h 16"/>
                <a:gd name="T28" fmla="*/ 8 w 3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16"/>
                <a:gd name="T47" fmla="*/ 317 w 3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7" y="11"/>
                  </a:lnTo>
                  <a:lnTo>
                    <a:pt x="317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Freeform 54"/>
            <p:cNvSpPr>
              <a:spLocks/>
            </p:cNvSpPr>
            <p:nvPr/>
          </p:nvSpPr>
          <p:spPr bwMode="auto">
            <a:xfrm>
              <a:off x="4896" y="1312"/>
              <a:ext cx="268" cy="16"/>
            </a:xfrm>
            <a:custGeom>
              <a:avLst/>
              <a:gdLst>
                <a:gd name="T0" fmla="*/ 8 w 268"/>
                <a:gd name="T1" fmla="*/ 0 h 16"/>
                <a:gd name="T2" fmla="*/ 5 w 268"/>
                <a:gd name="T3" fmla="*/ 0 h 16"/>
                <a:gd name="T4" fmla="*/ 3 w 268"/>
                <a:gd name="T5" fmla="*/ 3 h 16"/>
                <a:gd name="T6" fmla="*/ 0 w 268"/>
                <a:gd name="T7" fmla="*/ 6 h 16"/>
                <a:gd name="T8" fmla="*/ 0 w 268"/>
                <a:gd name="T9" fmla="*/ 11 h 16"/>
                <a:gd name="T10" fmla="*/ 3 w 268"/>
                <a:gd name="T11" fmla="*/ 14 h 16"/>
                <a:gd name="T12" fmla="*/ 5 w 268"/>
                <a:gd name="T13" fmla="*/ 16 h 16"/>
                <a:gd name="T14" fmla="*/ 263 w 268"/>
                <a:gd name="T15" fmla="*/ 16 h 16"/>
                <a:gd name="T16" fmla="*/ 265 w 268"/>
                <a:gd name="T17" fmla="*/ 14 h 16"/>
                <a:gd name="T18" fmla="*/ 268 w 268"/>
                <a:gd name="T19" fmla="*/ 11 h 16"/>
                <a:gd name="T20" fmla="*/ 268 w 268"/>
                <a:gd name="T21" fmla="*/ 6 h 16"/>
                <a:gd name="T22" fmla="*/ 265 w 268"/>
                <a:gd name="T23" fmla="*/ 3 h 16"/>
                <a:gd name="T24" fmla="*/ 263 w 268"/>
                <a:gd name="T25" fmla="*/ 0 h 16"/>
                <a:gd name="T26" fmla="*/ 260 w 268"/>
                <a:gd name="T27" fmla="*/ 0 h 16"/>
                <a:gd name="T28" fmla="*/ 8 w 26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16"/>
                <a:gd name="T47" fmla="*/ 268 w 26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63" y="16"/>
                  </a:lnTo>
                  <a:lnTo>
                    <a:pt x="265" y="14"/>
                  </a:lnTo>
                  <a:lnTo>
                    <a:pt x="268" y="11"/>
                  </a:lnTo>
                  <a:lnTo>
                    <a:pt x="268" y="6"/>
                  </a:lnTo>
                  <a:lnTo>
                    <a:pt x="265" y="3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Freeform 55"/>
            <p:cNvSpPr>
              <a:spLocks/>
            </p:cNvSpPr>
            <p:nvPr/>
          </p:nvSpPr>
          <p:spPr bwMode="auto">
            <a:xfrm>
              <a:off x="3139" y="1237"/>
              <a:ext cx="418" cy="16"/>
            </a:xfrm>
            <a:custGeom>
              <a:avLst/>
              <a:gdLst>
                <a:gd name="T0" fmla="*/ 8 w 418"/>
                <a:gd name="T1" fmla="*/ 0 h 16"/>
                <a:gd name="T2" fmla="*/ 5 w 418"/>
                <a:gd name="T3" fmla="*/ 0 h 16"/>
                <a:gd name="T4" fmla="*/ 3 w 418"/>
                <a:gd name="T5" fmla="*/ 3 h 16"/>
                <a:gd name="T6" fmla="*/ 0 w 418"/>
                <a:gd name="T7" fmla="*/ 6 h 16"/>
                <a:gd name="T8" fmla="*/ 0 w 418"/>
                <a:gd name="T9" fmla="*/ 11 h 16"/>
                <a:gd name="T10" fmla="*/ 3 w 418"/>
                <a:gd name="T11" fmla="*/ 14 h 16"/>
                <a:gd name="T12" fmla="*/ 5 w 418"/>
                <a:gd name="T13" fmla="*/ 16 h 16"/>
                <a:gd name="T14" fmla="*/ 412 w 418"/>
                <a:gd name="T15" fmla="*/ 16 h 16"/>
                <a:gd name="T16" fmla="*/ 415 w 418"/>
                <a:gd name="T17" fmla="*/ 14 h 16"/>
                <a:gd name="T18" fmla="*/ 418 w 418"/>
                <a:gd name="T19" fmla="*/ 11 h 16"/>
                <a:gd name="T20" fmla="*/ 418 w 418"/>
                <a:gd name="T21" fmla="*/ 6 h 16"/>
                <a:gd name="T22" fmla="*/ 415 w 418"/>
                <a:gd name="T23" fmla="*/ 3 h 16"/>
                <a:gd name="T24" fmla="*/ 412 w 418"/>
                <a:gd name="T25" fmla="*/ 0 h 16"/>
                <a:gd name="T26" fmla="*/ 410 w 418"/>
                <a:gd name="T27" fmla="*/ 0 h 16"/>
                <a:gd name="T28" fmla="*/ 8 w 4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8"/>
                <a:gd name="T46" fmla="*/ 0 h 16"/>
                <a:gd name="T47" fmla="*/ 418 w 4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412" y="16"/>
                  </a:lnTo>
                  <a:lnTo>
                    <a:pt x="415" y="14"/>
                  </a:lnTo>
                  <a:lnTo>
                    <a:pt x="418" y="11"/>
                  </a:lnTo>
                  <a:lnTo>
                    <a:pt x="418" y="6"/>
                  </a:lnTo>
                  <a:lnTo>
                    <a:pt x="415" y="3"/>
                  </a:lnTo>
                  <a:lnTo>
                    <a:pt x="412" y="0"/>
                  </a:lnTo>
                  <a:lnTo>
                    <a:pt x="4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56"/>
            <p:cNvSpPr>
              <a:spLocks/>
            </p:cNvSpPr>
            <p:nvPr/>
          </p:nvSpPr>
          <p:spPr bwMode="auto">
            <a:xfrm>
              <a:off x="3817" y="1513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5 h 16"/>
                <a:gd name="T8" fmla="*/ 0 w 116"/>
                <a:gd name="T9" fmla="*/ 11 h 16"/>
                <a:gd name="T10" fmla="*/ 2 w 116"/>
                <a:gd name="T11" fmla="*/ 13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3 h 16"/>
                <a:gd name="T18" fmla="*/ 116 w 116"/>
                <a:gd name="T19" fmla="*/ 11 h 16"/>
                <a:gd name="T20" fmla="*/ 116 w 116"/>
                <a:gd name="T21" fmla="*/ 5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5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57"/>
            <p:cNvSpPr>
              <a:spLocks/>
            </p:cNvSpPr>
            <p:nvPr/>
          </p:nvSpPr>
          <p:spPr bwMode="auto">
            <a:xfrm>
              <a:off x="3917" y="1413"/>
              <a:ext cx="16" cy="116"/>
            </a:xfrm>
            <a:custGeom>
              <a:avLst/>
              <a:gdLst>
                <a:gd name="T0" fmla="*/ 0 w 16"/>
                <a:gd name="T1" fmla="*/ 108 h 116"/>
                <a:gd name="T2" fmla="*/ 0 w 16"/>
                <a:gd name="T3" fmla="*/ 111 h 116"/>
                <a:gd name="T4" fmla="*/ 3 w 16"/>
                <a:gd name="T5" fmla="*/ 113 h 116"/>
                <a:gd name="T6" fmla="*/ 5 w 16"/>
                <a:gd name="T7" fmla="*/ 116 h 116"/>
                <a:gd name="T8" fmla="*/ 11 w 16"/>
                <a:gd name="T9" fmla="*/ 116 h 116"/>
                <a:gd name="T10" fmla="*/ 13 w 16"/>
                <a:gd name="T11" fmla="*/ 113 h 116"/>
                <a:gd name="T12" fmla="*/ 16 w 16"/>
                <a:gd name="T13" fmla="*/ 111 h 116"/>
                <a:gd name="T14" fmla="*/ 16 w 16"/>
                <a:gd name="T15" fmla="*/ 5 h 116"/>
                <a:gd name="T16" fmla="*/ 13 w 16"/>
                <a:gd name="T17" fmla="*/ 2 h 116"/>
                <a:gd name="T18" fmla="*/ 11 w 16"/>
                <a:gd name="T19" fmla="*/ 0 h 116"/>
                <a:gd name="T20" fmla="*/ 5 w 16"/>
                <a:gd name="T21" fmla="*/ 0 h 116"/>
                <a:gd name="T22" fmla="*/ 3 w 16"/>
                <a:gd name="T23" fmla="*/ 2 h 116"/>
                <a:gd name="T24" fmla="*/ 0 w 16"/>
                <a:gd name="T25" fmla="*/ 5 h 116"/>
                <a:gd name="T26" fmla="*/ 0 w 16"/>
                <a:gd name="T27" fmla="*/ 8 h 116"/>
                <a:gd name="T28" fmla="*/ 0 w 16"/>
                <a:gd name="T29" fmla="*/ 108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6"/>
                <a:gd name="T47" fmla="*/ 16 w 16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6">
                  <a:moveTo>
                    <a:pt x="0" y="108"/>
                  </a:moveTo>
                  <a:lnTo>
                    <a:pt x="0" y="111"/>
                  </a:lnTo>
                  <a:lnTo>
                    <a:pt x="3" y="113"/>
                  </a:lnTo>
                  <a:lnTo>
                    <a:pt x="5" y="116"/>
                  </a:lnTo>
                  <a:lnTo>
                    <a:pt x="11" y="116"/>
                  </a:lnTo>
                  <a:lnTo>
                    <a:pt x="13" y="113"/>
                  </a:lnTo>
                  <a:lnTo>
                    <a:pt x="16" y="111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Freeform 58"/>
            <p:cNvSpPr>
              <a:spLocks/>
            </p:cNvSpPr>
            <p:nvPr/>
          </p:nvSpPr>
          <p:spPr bwMode="auto">
            <a:xfrm>
              <a:off x="3917" y="1413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Freeform 59"/>
            <p:cNvSpPr>
              <a:spLocks/>
            </p:cNvSpPr>
            <p:nvPr/>
          </p:nvSpPr>
          <p:spPr bwMode="auto">
            <a:xfrm>
              <a:off x="3817" y="118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2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60"/>
            <p:cNvSpPr>
              <a:spLocks/>
            </p:cNvSpPr>
            <p:nvPr/>
          </p:nvSpPr>
          <p:spPr bwMode="auto">
            <a:xfrm>
              <a:off x="3917" y="1186"/>
              <a:ext cx="16" cy="117"/>
            </a:xfrm>
            <a:custGeom>
              <a:avLst/>
              <a:gdLst>
                <a:gd name="T0" fmla="*/ 16 w 16"/>
                <a:gd name="T1" fmla="*/ 8 h 117"/>
                <a:gd name="T2" fmla="*/ 16 w 16"/>
                <a:gd name="T3" fmla="*/ 6 h 117"/>
                <a:gd name="T4" fmla="*/ 13 w 16"/>
                <a:gd name="T5" fmla="*/ 3 h 117"/>
                <a:gd name="T6" fmla="*/ 11 w 16"/>
                <a:gd name="T7" fmla="*/ 0 h 117"/>
                <a:gd name="T8" fmla="*/ 5 w 16"/>
                <a:gd name="T9" fmla="*/ 0 h 117"/>
                <a:gd name="T10" fmla="*/ 3 w 16"/>
                <a:gd name="T11" fmla="*/ 3 h 117"/>
                <a:gd name="T12" fmla="*/ 0 w 16"/>
                <a:gd name="T13" fmla="*/ 6 h 117"/>
                <a:gd name="T14" fmla="*/ 0 w 16"/>
                <a:gd name="T15" fmla="*/ 111 h 117"/>
                <a:gd name="T16" fmla="*/ 3 w 16"/>
                <a:gd name="T17" fmla="*/ 114 h 117"/>
                <a:gd name="T18" fmla="*/ 5 w 16"/>
                <a:gd name="T19" fmla="*/ 117 h 117"/>
                <a:gd name="T20" fmla="*/ 11 w 16"/>
                <a:gd name="T21" fmla="*/ 117 h 117"/>
                <a:gd name="T22" fmla="*/ 13 w 16"/>
                <a:gd name="T23" fmla="*/ 114 h 117"/>
                <a:gd name="T24" fmla="*/ 16 w 16"/>
                <a:gd name="T25" fmla="*/ 111 h 117"/>
                <a:gd name="T26" fmla="*/ 16 w 16"/>
                <a:gd name="T27" fmla="*/ 109 h 117"/>
                <a:gd name="T28" fmla="*/ 16 w 16"/>
                <a:gd name="T29" fmla="*/ 8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7"/>
                <a:gd name="T47" fmla="*/ 16 w 1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11" y="117"/>
                  </a:lnTo>
                  <a:lnTo>
                    <a:pt x="13" y="114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Freeform 61"/>
            <p:cNvSpPr>
              <a:spLocks/>
            </p:cNvSpPr>
            <p:nvPr/>
          </p:nvSpPr>
          <p:spPr bwMode="auto">
            <a:xfrm>
              <a:off x="3917" y="1287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Oval 62"/>
            <p:cNvSpPr>
              <a:spLocks noChangeArrowheads="1"/>
            </p:cNvSpPr>
            <p:nvPr/>
          </p:nvSpPr>
          <p:spPr bwMode="auto">
            <a:xfrm>
              <a:off x="5038" y="1303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Freeform 63"/>
            <p:cNvSpPr>
              <a:spLocks/>
            </p:cNvSpPr>
            <p:nvPr/>
          </p:nvSpPr>
          <p:spPr bwMode="auto">
            <a:xfrm>
              <a:off x="5030" y="1295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50 w 66"/>
                <a:gd name="T17" fmla="*/ 61 h 65"/>
                <a:gd name="T18" fmla="*/ 50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4 w 66"/>
                <a:gd name="T39" fmla="*/ 6 h 65"/>
                <a:gd name="T40" fmla="*/ 50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6 w 66"/>
                <a:gd name="T77" fmla="*/ 20 h 65"/>
                <a:gd name="T78" fmla="*/ 48 w 66"/>
                <a:gd name="T79" fmla="*/ 23 h 65"/>
                <a:gd name="T80" fmla="*/ 50 w 66"/>
                <a:gd name="T81" fmla="*/ 27 h 65"/>
                <a:gd name="T82" fmla="*/ 50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50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2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48" y="63"/>
                  </a:lnTo>
                  <a:lnTo>
                    <a:pt x="50" y="61"/>
                  </a:lnTo>
                  <a:lnTo>
                    <a:pt x="54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6" y="20"/>
                  </a:lnTo>
                  <a:lnTo>
                    <a:pt x="43" y="19"/>
                  </a:lnTo>
                  <a:lnTo>
                    <a:pt x="50" y="25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7" y="23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50" y="28"/>
                  </a:lnTo>
                  <a:lnTo>
                    <a:pt x="50" y="35"/>
                  </a:lnTo>
                  <a:lnTo>
                    <a:pt x="54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50" y="39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50" y="40"/>
                  </a:lnTo>
                  <a:lnTo>
                    <a:pt x="43" y="47"/>
                  </a:lnTo>
                  <a:lnTo>
                    <a:pt x="46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Oval 64"/>
            <p:cNvSpPr>
              <a:spLocks noChangeArrowheads="1"/>
            </p:cNvSpPr>
            <p:nvPr/>
          </p:nvSpPr>
          <p:spPr bwMode="auto">
            <a:xfrm>
              <a:off x="5006" y="2400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Freeform 65"/>
            <p:cNvSpPr>
              <a:spLocks/>
            </p:cNvSpPr>
            <p:nvPr/>
          </p:nvSpPr>
          <p:spPr bwMode="auto">
            <a:xfrm>
              <a:off x="4998" y="2392"/>
              <a:ext cx="64" cy="65"/>
            </a:xfrm>
            <a:custGeom>
              <a:avLst/>
              <a:gdLst>
                <a:gd name="T0" fmla="*/ 1 w 64"/>
                <a:gd name="T1" fmla="*/ 44 h 65"/>
                <a:gd name="T2" fmla="*/ 3 w 64"/>
                <a:gd name="T3" fmla="*/ 48 h 65"/>
                <a:gd name="T4" fmla="*/ 8 w 64"/>
                <a:gd name="T5" fmla="*/ 53 h 65"/>
                <a:gd name="T6" fmla="*/ 17 w 64"/>
                <a:gd name="T7" fmla="*/ 62 h 65"/>
                <a:gd name="T8" fmla="*/ 21 w 64"/>
                <a:gd name="T9" fmla="*/ 65 h 65"/>
                <a:gd name="T10" fmla="*/ 40 w 64"/>
                <a:gd name="T11" fmla="*/ 58 h 65"/>
                <a:gd name="T12" fmla="*/ 43 w 64"/>
                <a:gd name="T13" fmla="*/ 64 h 65"/>
                <a:gd name="T14" fmla="*/ 47 w 64"/>
                <a:gd name="T15" fmla="*/ 62 h 65"/>
                <a:gd name="T16" fmla="*/ 55 w 64"/>
                <a:gd name="T17" fmla="*/ 54 h 65"/>
                <a:gd name="T18" fmla="*/ 57 w 64"/>
                <a:gd name="T19" fmla="*/ 52 h 65"/>
                <a:gd name="T20" fmla="*/ 60 w 64"/>
                <a:gd name="T21" fmla="*/ 49 h 65"/>
                <a:gd name="T22" fmla="*/ 60 w 64"/>
                <a:gd name="T23" fmla="*/ 49 h 65"/>
                <a:gd name="T24" fmla="*/ 61 w 64"/>
                <a:gd name="T25" fmla="*/ 38 h 65"/>
                <a:gd name="T26" fmla="*/ 64 w 64"/>
                <a:gd name="T27" fmla="*/ 29 h 65"/>
                <a:gd name="T28" fmla="*/ 60 w 64"/>
                <a:gd name="T29" fmla="*/ 16 h 65"/>
                <a:gd name="T30" fmla="*/ 60 w 64"/>
                <a:gd name="T31" fmla="*/ 16 h 65"/>
                <a:gd name="T32" fmla="*/ 57 w 64"/>
                <a:gd name="T33" fmla="*/ 13 h 65"/>
                <a:gd name="T34" fmla="*/ 55 w 64"/>
                <a:gd name="T35" fmla="*/ 10 h 65"/>
                <a:gd name="T36" fmla="*/ 47 w 64"/>
                <a:gd name="T37" fmla="*/ 2 h 65"/>
                <a:gd name="T38" fmla="*/ 43 w 64"/>
                <a:gd name="T39" fmla="*/ 1 h 65"/>
                <a:gd name="T40" fmla="*/ 20 w 64"/>
                <a:gd name="T41" fmla="*/ 1 h 65"/>
                <a:gd name="T42" fmla="*/ 16 w 64"/>
                <a:gd name="T43" fmla="*/ 2 h 65"/>
                <a:gd name="T44" fmla="*/ 7 w 64"/>
                <a:gd name="T45" fmla="*/ 12 h 65"/>
                <a:gd name="T46" fmla="*/ 5 w 64"/>
                <a:gd name="T47" fmla="*/ 16 h 65"/>
                <a:gd name="T48" fmla="*/ 0 w 64"/>
                <a:gd name="T49" fmla="*/ 22 h 65"/>
                <a:gd name="T50" fmla="*/ 16 w 64"/>
                <a:gd name="T51" fmla="*/ 28 h 65"/>
                <a:gd name="T52" fmla="*/ 16 w 64"/>
                <a:gd name="T53" fmla="*/ 26 h 65"/>
                <a:gd name="T54" fmla="*/ 17 w 64"/>
                <a:gd name="T55" fmla="*/ 22 h 65"/>
                <a:gd name="T56" fmla="*/ 23 w 64"/>
                <a:gd name="T57" fmla="*/ 18 h 65"/>
                <a:gd name="T58" fmla="*/ 27 w 64"/>
                <a:gd name="T59" fmla="*/ 16 h 65"/>
                <a:gd name="T60" fmla="*/ 37 w 64"/>
                <a:gd name="T61" fmla="*/ 17 h 65"/>
                <a:gd name="T62" fmla="*/ 41 w 64"/>
                <a:gd name="T63" fmla="*/ 18 h 65"/>
                <a:gd name="T64" fmla="*/ 39 w 64"/>
                <a:gd name="T65" fmla="*/ 16 h 65"/>
                <a:gd name="T66" fmla="*/ 41 w 64"/>
                <a:gd name="T67" fmla="*/ 18 h 65"/>
                <a:gd name="T68" fmla="*/ 44 w 64"/>
                <a:gd name="T69" fmla="*/ 21 h 65"/>
                <a:gd name="T70" fmla="*/ 49 w 64"/>
                <a:gd name="T71" fmla="*/ 26 h 65"/>
                <a:gd name="T72" fmla="*/ 48 w 64"/>
                <a:gd name="T73" fmla="*/ 34 h 65"/>
                <a:gd name="T74" fmla="*/ 51 w 64"/>
                <a:gd name="T75" fmla="*/ 28 h 65"/>
                <a:gd name="T76" fmla="*/ 49 w 64"/>
                <a:gd name="T77" fmla="*/ 38 h 65"/>
                <a:gd name="T78" fmla="*/ 44 w 64"/>
                <a:gd name="T79" fmla="*/ 44 h 65"/>
                <a:gd name="T80" fmla="*/ 41 w 64"/>
                <a:gd name="T81" fmla="*/ 46 h 65"/>
                <a:gd name="T82" fmla="*/ 39 w 64"/>
                <a:gd name="T83" fmla="*/ 49 h 65"/>
                <a:gd name="T84" fmla="*/ 41 w 64"/>
                <a:gd name="T85" fmla="*/ 46 h 65"/>
                <a:gd name="T86" fmla="*/ 37 w 64"/>
                <a:gd name="T87" fmla="*/ 48 h 65"/>
                <a:gd name="T88" fmla="*/ 24 w 64"/>
                <a:gd name="T89" fmla="*/ 58 h 65"/>
                <a:gd name="T90" fmla="*/ 27 w 64"/>
                <a:gd name="T91" fmla="*/ 49 h 65"/>
                <a:gd name="T92" fmla="*/ 23 w 64"/>
                <a:gd name="T93" fmla="*/ 46 h 65"/>
                <a:gd name="T94" fmla="*/ 17 w 64"/>
                <a:gd name="T95" fmla="*/ 42 h 65"/>
                <a:gd name="T96" fmla="*/ 16 w 64"/>
                <a:gd name="T97" fmla="*/ 38 h 65"/>
                <a:gd name="T98" fmla="*/ 16 w 64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5"/>
                <a:gd name="T152" fmla="*/ 64 w 6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5">
                  <a:moveTo>
                    <a:pt x="0" y="33"/>
                  </a:moveTo>
                  <a:lnTo>
                    <a:pt x="0" y="42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5" y="5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5"/>
                  </a:lnTo>
                  <a:lnTo>
                    <a:pt x="28" y="65"/>
                  </a:lnTo>
                  <a:lnTo>
                    <a:pt x="27" y="64"/>
                  </a:lnTo>
                  <a:lnTo>
                    <a:pt x="40" y="58"/>
                  </a:lnTo>
                  <a:lnTo>
                    <a:pt x="37" y="62"/>
                  </a:lnTo>
                  <a:lnTo>
                    <a:pt x="41" y="65"/>
                  </a:lnTo>
                  <a:lnTo>
                    <a:pt x="43" y="64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2" y="58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0" y="49"/>
                  </a:lnTo>
                  <a:lnTo>
                    <a:pt x="61" y="48"/>
                  </a:lnTo>
                  <a:lnTo>
                    <a:pt x="59" y="49"/>
                  </a:lnTo>
                  <a:lnTo>
                    <a:pt x="60" y="49"/>
                  </a:lnTo>
                  <a:lnTo>
                    <a:pt x="63" y="44"/>
                  </a:lnTo>
                  <a:lnTo>
                    <a:pt x="64" y="42"/>
                  </a:lnTo>
                  <a:lnTo>
                    <a:pt x="61" y="38"/>
                  </a:lnTo>
                  <a:lnTo>
                    <a:pt x="57" y="41"/>
                  </a:lnTo>
                  <a:lnTo>
                    <a:pt x="63" y="28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63" y="21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6"/>
                  </a:lnTo>
                  <a:lnTo>
                    <a:pt x="55" y="10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2"/>
                  </a:lnTo>
                  <a:lnTo>
                    <a:pt x="44" y="20"/>
                  </a:lnTo>
                  <a:lnTo>
                    <a:pt x="41" y="18"/>
                  </a:lnTo>
                  <a:lnTo>
                    <a:pt x="48" y="25"/>
                  </a:lnTo>
                  <a:lnTo>
                    <a:pt x="47" y="22"/>
                  </a:lnTo>
                  <a:lnTo>
                    <a:pt x="44" y="21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52" y="38"/>
                  </a:lnTo>
                  <a:lnTo>
                    <a:pt x="57" y="25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8" y="38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7" y="42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44" y="45"/>
                  </a:lnTo>
                  <a:lnTo>
                    <a:pt x="45" y="42"/>
                  </a:lnTo>
                  <a:lnTo>
                    <a:pt x="39" y="49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1" y="46"/>
                  </a:lnTo>
                  <a:lnTo>
                    <a:pt x="37" y="49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6" y="49"/>
                  </a:lnTo>
                  <a:lnTo>
                    <a:pt x="27" y="52"/>
                  </a:lnTo>
                  <a:lnTo>
                    <a:pt x="24" y="58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27" y="49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20" y="44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Freeform 66"/>
            <p:cNvSpPr>
              <a:spLocks/>
            </p:cNvSpPr>
            <p:nvPr/>
          </p:nvSpPr>
          <p:spPr bwMode="auto">
            <a:xfrm>
              <a:off x="5047" y="960"/>
              <a:ext cx="16" cy="368"/>
            </a:xfrm>
            <a:custGeom>
              <a:avLst/>
              <a:gdLst>
                <a:gd name="T0" fmla="*/ 0 w 16"/>
                <a:gd name="T1" fmla="*/ 360 h 368"/>
                <a:gd name="T2" fmla="*/ 0 w 16"/>
                <a:gd name="T3" fmla="*/ 363 h 368"/>
                <a:gd name="T4" fmla="*/ 3 w 16"/>
                <a:gd name="T5" fmla="*/ 366 h 368"/>
                <a:gd name="T6" fmla="*/ 6 w 16"/>
                <a:gd name="T7" fmla="*/ 368 h 368"/>
                <a:gd name="T8" fmla="*/ 11 w 16"/>
                <a:gd name="T9" fmla="*/ 368 h 368"/>
                <a:gd name="T10" fmla="*/ 14 w 16"/>
                <a:gd name="T11" fmla="*/ 366 h 368"/>
                <a:gd name="T12" fmla="*/ 16 w 16"/>
                <a:gd name="T13" fmla="*/ 363 h 368"/>
                <a:gd name="T14" fmla="*/ 16 w 16"/>
                <a:gd name="T15" fmla="*/ 5 h 368"/>
                <a:gd name="T16" fmla="*/ 14 w 16"/>
                <a:gd name="T17" fmla="*/ 3 h 368"/>
                <a:gd name="T18" fmla="*/ 11 w 16"/>
                <a:gd name="T19" fmla="*/ 0 h 368"/>
                <a:gd name="T20" fmla="*/ 6 w 16"/>
                <a:gd name="T21" fmla="*/ 0 h 368"/>
                <a:gd name="T22" fmla="*/ 3 w 16"/>
                <a:gd name="T23" fmla="*/ 3 h 368"/>
                <a:gd name="T24" fmla="*/ 0 w 16"/>
                <a:gd name="T25" fmla="*/ 5 h 368"/>
                <a:gd name="T26" fmla="*/ 0 w 16"/>
                <a:gd name="T27" fmla="*/ 8 h 368"/>
                <a:gd name="T28" fmla="*/ 0 w 16"/>
                <a:gd name="T29" fmla="*/ 360 h 3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8"/>
                <a:gd name="T47" fmla="*/ 16 w 16"/>
                <a:gd name="T48" fmla="*/ 368 h 3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8">
                  <a:moveTo>
                    <a:pt x="0" y="360"/>
                  </a:moveTo>
                  <a:lnTo>
                    <a:pt x="0" y="363"/>
                  </a:lnTo>
                  <a:lnTo>
                    <a:pt x="3" y="366"/>
                  </a:lnTo>
                  <a:lnTo>
                    <a:pt x="6" y="368"/>
                  </a:lnTo>
                  <a:lnTo>
                    <a:pt x="11" y="368"/>
                  </a:lnTo>
                  <a:lnTo>
                    <a:pt x="14" y="366"/>
                  </a:lnTo>
                  <a:lnTo>
                    <a:pt x="16" y="363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Freeform 67"/>
            <p:cNvSpPr>
              <a:spLocks/>
            </p:cNvSpPr>
            <p:nvPr/>
          </p:nvSpPr>
          <p:spPr bwMode="auto">
            <a:xfrm>
              <a:off x="3365" y="960"/>
              <a:ext cx="1698" cy="16"/>
            </a:xfrm>
            <a:custGeom>
              <a:avLst/>
              <a:gdLst>
                <a:gd name="T0" fmla="*/ 1690 w 1698"/>
                <a:gd name="T1" fmla="*/ 16 h 16"/>
                <a:gd name="T2" fmla="*/ 1693 w 1698"/>
                <a:gd name="T3" fmla="*/ 16 h 16"/>
                <a:gd name="T4" fmla="*/ 1696 w 1698"/>
                <a:gd name="T5" fmla="*/ 13 h 16"/>
                <a:gd name="T6" fmla="*/ 1698 w 1698"/>
                <a:gd name="T7" fmla="*/ 11 h 16"/>
                <a:gd name="T8" fmla="*/ 1698 w 1698"/>
                <a:gd name="T9" fmla="*/ 5 h 16"/>
                <a:gd name="T10" fmla="*/ 1696 w 1698"/>
                <a:gd name="T11" fmla="*/ 3 h 16"/>
                <a:gd name="T12" fmla="*/ 1693 w 1698"/>
                <a:gd name="T13" fmla="*/ 0 h 16"/>
                <a:gd name="T14" fmla="*/ 6 w 1698"/>
                <a:gd name="T15" fmla="*/ 0 h 16"/>
                <a:gd name="T16" fmla="*/ 3 w 1698"/>
                <a:gd name="T17" fmla="*/ 3 h 16"/>
                <a:gd name="T18" fmla="*/ 0 w 1698"/>
                <a:gd name="T19" fmla="*/ 5 h 16"/>
                <a:gd name="T20" fmla="*/ 0 w 1698"/>
                <a:gd name="T21" fmla="*/ 11 h 16"/>
                <a:gd name="T22" fmla="*/ 3 w 1698"/>
                <a:gd name="T23" fmla="*/ 13 h 16"/>
                <a:gd name="T24" fmla="*/ 6 w 1698"/>
                <a:gd name="T25" fmla="*/ 16 h 16"/>
                <a:gd name="T26" fmla="*/ 8 w 1698"/>
                <a:gd name="T27" fmla="*/ 16 h 16"/>
                <a:gd name="T28" fmla="*/ 1690 w 169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8"/>
                <a:gd name="T46" fmla="*/ 0 h 16"/>
                <a:gd name="T47" fmla="*/ 1698 w 169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8" h="16">
                  <a:moveTo>
                    <a:pt x="1690" y="16"/>
                  </a:moveTo>
                  <a:lnTo>
                    <a:pt x="1693" y="16"/>
                  </a:lnTo>
                  <a:lnTo>
                    <a:pt x="1696" y="13"/>
                  </a:lnTo>
                  <a:lnTo>
                    <a:pt x="1698" y="11"/>
                  </a:lnTo>
                  <a:lnTo>
                    <a:pt x="1698" y="5"/>
                  </a:lnTo>
                  <a:lnTo>
                    <a:pt x="1696" y="3"/>
                  </a:lnTo>
                  <a:lnTo>
                    <a:pt x="169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69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68"/>
            <p:cNvSpPr>
              <a:spLocks/>
            </p:cNvSpPr>
            <p:nvPr/>
          </p:nvSpPr>
          <p:spPr bwMode="auto">
            <a:xfrm>
              <a:off x="3365" y="960"/>
              <a:ext cx="16" cy="2151"/>
            </a:xfrm>
            <a:custGeom>
              <a:avLst/>
              <a:gdLst>
                <a:gd name="T0" fmla="*/ 16 w 16"/>
                <a:gd name="T1" fmla="*/ 8 h 2151"/>
                <a:gd name="T2" fmla="*/ 16 w 16"/>
                <a:gd name="T3" fmla="*/ 5 h 2151"/>
                <a:gd name="T4" fmla="*/ 14 w 16"/>
                <a:gd name="T5" fmla="*/ 3 h 2151"/>
                <a:gd name="T6" fmla="*/ 11 w 16"/>
                <a:gd name="T7" fmla="*/ 0 h 2151"/>
                <a:gd name="T8" fmla="*/ 6 w 16"/>
                <a:gd name="T9" fmla="*/ 0 h 2151"/>
                <a:gd name="T10" fmla="*/ 3 w 16"/>
                <a:gd name="T11" fmla="*/ 3 h 2151"/>
                <a:gd name="T12" fmla="*/ 0 w 16"/>
                <a:gd name="T13" fmla="*/ 5 h 2151"/>
                <a:gd name="T14" fmla="*/ 0 w 16"/>
                <a:gd name="T15" fmla="*/ 2145 h 2151"/>
                <a:gd name="T16" fmla="*/ 3 w 16"/>
                <a:gd name="T17" fmla="*/ 2148 h 2151"/>
                <a:gd name="T18" fmla="*/ 6 w 16"/>
                <a:gd name="T19" fmla="*/ 2151 h 2151"/>
                <a:gd name="T20" fmla="*/ 11 w 16"/>
                <a:gd name="T21" fmla="*/ 2151 h 2151"/>
                <a:gd name="T22" fmla="*/ 14 w 16"/>
                <a:gd name="T23" fmla="*/ 2148 h 2151"/>
                <a:gd name="T24" fmla="*/ 16 w 16"/>
                <a:gd name="T25" fmla="*/ 2145 h 2151"/>
                <a:gd name="T26" fmla="*/ 16 w 16"/>
                <a:gd name="T27" fmla="*/ 2143 h 2151"/>
                <a:gd name="T28" fmla="*/ 16 w 16"/>
                <a:gd name="T29" fmla="*/ 8 h 2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51"/>
                <a:gd name="T47" fmla="*/ 16 w 16"/>
                <a:gd name="T48" fmla="*/ 2151 h 2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51">
                  <a:moveTo>
                    <a:pt x="16" y="8"/>
                  </a:move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2145"/>
                  </a:lnTo>
                  <a:lnTo>
                    <a:pt x="3" y="2148"/>
                  </a:lnTo>
                  <a:lnTo>
                    <a:pt x="6" y="2151"/>
                  </a:lnTo>
                  <a:lnTo>
                    <a:pt x="11" y="2151"/>
                  </a:lnTo>
                  <a:lnTo>
                    <a:pt x="14" y="2148"/>
                  </a:lnTo>
                  <a:lnTo>
                    <a:pt x="16" y="2145"/>
                  </a:lnTo>
                  <a:lnTo>
                    <a:pt x="16" y="214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Freeform 69"/>
            <p:cNvSpPr>
              <a:spLocks/>
            </p:cNvSpPr>
            <p:nvPr/>
          </p:nvSpPr>
          <p:spPr bwMode="auto">
            <a:xfrm>
              <a:off x="3365" y="3095"/>
              <a:ext cx="543" cy="16"/>
            </a:xfrm>
            <a:custGeom>
              <a:avLst/>
              <a:gdLst>
                <a:gd name="T0" fmla="*/ 8 w 543"/>
                <a:gd name="T1" fmla="*/ 0 h 16"/>
                <a:gd name="T2" fmla="*/ 6 w 543"/>
                <a:gd name="T3" fmla="*/ 0 h 16"/>
                <a:gd name="T4" fmla="*/ 3 w 543"/>
                <a:gd name="T5" fmla="*/ 2 h 16"/>
                <a:gd name="T6" fmla="*/ 0 w 543"/>
                <a:gd name="T7" fmla="*/ 5 h 16"/>
                <a:gd name="T8" fmla="*/ 0 w 543"/>
                <a:gd name="T9" fmla="*/ 10 h 16"/>
                <a:gd name="T10" fmla="*/ 3 w 543"/>
                <a:gd name="T11" fmla="*/ 13 h 16"/>
                <a:gd name="T12" fmla="*/ 6 w 543"/>
                <a:gd name="T13" fmla="*/ 16 h 16"/>
                <a:gd name="T14" fmla="*/ 537 w 543"/>
                <a:gd name="T15" fmla="*/ 16 h 16"/>
                <a:gd name="T16" fmla="*/ 540 w 543"/>
                <a:gd name="T17" fmla="*/ 13 h 16"/>
                <a:gd name="T18" fmla="*/ 543 w 543"/>
                <a:gd name="T19" fmla="*/ 10 h 16"/>
                <a:gd name="T20" fmla="*/ 543 w 543"/>
                <a:gd name="T21" fmla="*/ 5 h 16"/>
                <a:gd name="T22" fmla="*/ 540 w 543"/>
                <a:gd name="T23" fmla="*/ 2 h 16"/>
                <a:gd name="T24" fmla="*/ 537 w 543"/>
                <a:gd name="T25" fmla="*/ 0 h 16"/>
                <a:gd name="T26" fmla="*/ 535 w 543"/>
                <a:gd name="T27" fmla="*/ 0 h 16"/>
                <a:gd name="T28" fmla="*/ 8 w 54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3"/>
                <a:gd name="T46" fmla="*/ 0 h 16"/>
                <a:gd name="T47" fmla="*/ 543 w 54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3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537" y="16"/>
                  </a:lnTo>
                  <a:lnTo>
                    <a:pt x="540" y="13"/>
                  </a:lnTo>
                  <a:lnTo>
                    <a:pt x="543" y="10"/>
                  </a:lnTo>
                  <a:lnTo>
                    <a:pt x="543" y="5"/>
                  </a:lnTo>
                  <a:lnTo>
                    <a:pt x="540" y="2"/>
                  </a:lnTo>
                  <a:lnTo>
                    <a:pt x="537" y="0"/>
                  </a:lnTo>
                  <a:lnTo>
                    <a:pt x="53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Freeform 70"/>
            <p:cNvSpPr>
              <a:spLocks/>
            </p:cNvSpPr>
            <p:nvPr/>
          </p:nvSpPr>
          <p:spPr bwMode="auto">
            <a:xfrm>
              <a:off x="4143" y="3069"/>
              <a:ext cx="367" cy="16"/>
            </a:xfrm>
            <a:custGeom>
              <a:avLst/>
              <a:gdLst>
                <a:gd name="T0" fmla="*/ 8 w 367"/>
                <a:gd name="T1" fmla="*/ 0 h 16"/>
                <a:gd name="T2" fmla="*/ 6 w 367"/>
                <a:gd name="T3" fmla="*/ 0 h 16"/>
                <a:gd name="T4" fmla="*/ 3 w 367"/>
                <a:gd name="T5" fmla="*/ 3 h 16"/>
                <a:gd name="T6" fmla="*/ 0 w 367"/>
                <a:gd name="T7" fmla="*/ 5 h 16"/>
                <a:gd name="T8" fmla="*/ 0 w 367"/>
                <a:gd name="T9" fmla="*/ 11 h 16"/>
                <a:gd name="T10" fmla="*/ 3 w 367"/>
                <a:gd name="T11" fmla="*/ 14 h 16"/>
                <a:gd name="T12" fmla="*/ 6 w 367"/>
                <a:gd name="T13" fmla="*/ 16 h 16"/>
                <a:gd name="T14" fmla="*/ 362 w 367"/>
                <a:gd name="T15" fmla="*/ 16 h 16"/>
                <a:gd name="T16" fmla="*/ 365 w 367"/>
                <a:gd name="T17" fmla="*/ 14 h 16"/>
                <a:gd name="T18" fmla="*/ 367 w 367"/>
                <a:gd name="T19" fmla="*/ 11 h 16"/>
                <a:gd name="T20" fmla="*/ 367 w 367"/>
                <a:gd name="T21" fmla="*/ 5 h 16"/>
                <a:gd name="T22" fmla="*/ 365 w 367"/>
                <a:gd name="T23" fmla="*/ 3 h 16"/>
                <a:gd name="T24" fmla="*/ 362 w 367"/>
                <a:gd name="T25" fmla="*/ 0 h 16"/>
                <a:gd name="T26" fmla="*/ 359 w 367"/>
                <a:gd name="T27" fmla="*/ 0 h 16"/>
                <a:gd name="T28" fmla="*/ 8 w 3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7"/>
                <a:gd name="T46" fmla="*/ 0 h 16"/>
                <a:gd name="T47" fmla="*/ 367 w 3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2" y="16"/>
                  </a:lnTo>
                  <a:lnTo>
                    <a:pt x="365" y="14"/>
                  </a:lnTo>
                  <a:lnTo>
                    <a:pt x="367" y="11"/>
                  </a:lnTo>
                  <a:lnTo>
                    <a:pt x="367" y="5"/>
                  </a:lnTo>
                  <a:lnTo>
                    <a:pt x="365" y="3"/>
                  </a:lnTo>
                  <a:lnTo>
                    <a:pt x="362" y="0"/>
                  </a:lnTo>
                  <a:lnTo>
                    <a:pt x="3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Freeform 71"/>
            <p:cNvSpPr>
              <a:spLocks/>
            </p:cNvSpPr>
            <p:nvPr/>
          </p:nvSpPr>
          <p:spPr bwMode="auto">
            <a:xfrm>
              <a:off x="4193" y="334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3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3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4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4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72"/>
            <p:cNvSpPr>
              <a:spLocks/>
            </p:cNvSpPr>
            <p:nvPr/>
          </p:nvSpPr>
          <p:spPr bwMode="auto">
            <a:xfrm>
              <a:off x="4293" y="3195"/>
              <a:ext cx="16" cy="167"/>
            </a:xfrm>
            <a:custGeom>
              <a:avLst/>
              <a:gdLst>
                <a:gd name="T0" fmla="*/ 0 w 16"/>
                <a:gd name="T1" fmla="*/ 159 h 167"/>
                <a:gd name="T2" fmla="*/ 0 w 16"/>
                <a:gd name="T3" fmla="*/ 162 h 167"/>
                <a:gd name="T4" fmla="*/ 3 w 16"/>
                <a:gd name="T5" fmla="*/ 165 h 167"/>
                <a:gd name="T6" fmla="*/ 6 w 16"/>
                <a:gd name="T7" fmla="*/ 167 h 167"/>
                <a:gd name="T8" fmla="*/ 11 w 16"/>
                <a:gd name="T9" fmla="*/ 167 h 167"/>
                <a:gd name="T10" fmla="*/ 14 w 16"/>
                <a:gd name="T11" fmla="*/ 165 h 167"/>
                <a:gd name="T12" fmla="*/ 16 w 16"/>
                <a:gd name="T13" fmla="*/ 162 h 167"/>
                <a:gd name="T14" fmla="*/ 16 w 16"/>
                <a:gd name="T15" fmla="*/ 5 h 167"/>
                <a:gd name="T16" fmla="*/ 14 w 16"/>
                <a:gd name="T17" fmla="*/ 3 h 167"/>
                <a:gd name="T18" fmla="*/ 11 w 16"/>
                <a:gd name="T19" fmla="*/ 0 h 167"/>
                <a:gd name="T20" fmla="*/ 6 w 16"/>
                <a:gd name="T21" fmla="*/ 0 h 167"/>
                <a:gd name="T22" fmla="*/ 3 w 16"/>
                <a:gd name="T23" fmla="*/ 3 h 167"/>
                <a:gd name="T24" fmla="*/ 0 w 16"/>
                <a:gd name="T25" fmla="*/ 5 h 167"/>
                <a:gd name="T26" fmla="*/ 0 w 16"/>
                <a:gd name="T27" fmla="*/ 8 h 167"/>
                <a:gd name="T28" fmla="*/ 0 w 16"/>
                <a:gd name="T29" fmla="*/ 159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67"/>
                <a:gd name="T47" fmla="*/ 16 w 16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67">
                  <a:moveTo>
                    <a:pt x="0" y="159"/>
                  </a:moveTo>
                  <a:lnTo>
                    <a:pt x="0" y="162"/>
                  </a:lnTo>
                  <a:lnTo>
                    <a:pt x="3" y="165"/>
                  </a:lnTo>
                  <a:lnTo>
                    <a:pt x="6" y="167"/>
                  </a:lnTo>
                  <a:lnTo>
                    <a:pt x="11" y="167"/>
                  </a:lnTo>
                  <a:lnTo>
                    <a:pt x="14" y="165"/>
                  </a:lnTo>
                  <a:lnTo>
                    <a:pt x="16" y="162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Freeform 73"/>
            <p:cNvSpPr>
              <a:spLocks/>
            </p:cNvSpPr>
            <p:nvPr/>
          </p:nvSpPr>
          <p:spPr bwMode="auto">
            <a:xfrm>
              <a:off x="4293" y="3195"/>
              <a:ext cx="217" cy="16"/>
            </a:xfrm>
            <a:custGeom>
              <a:avLst/>
              <a:gdLst>
                <a:gd name="T0" fmla="*/ 8 w 217"/>
                <a:gd name="T1" fmla="*/ 0 h 16"/>
                <a:gd name="T2" fmla="*/ 6 w 217"/>
                <a:gd name="T3" fmla="*/ 0 h 16"/>
                <a:gd name="T4" fmla="*/ 3 w 217"/>
                <a:gd name="T5" fmla="*/ 3 h 16"/>
                <a:gd name="T6" fmla="*/ 0 w 217"/>
                <a:gd name="T7" fmla="*/ 5 h 16"/>
                <a:gd name="T8" fmla="*/ 0 w 217"/>
                <a:gd name="T9" fmla="*/ 11 h 16"/>
                <a:gd name="T10" fmla="*/ 3 w 217"/>
                <a:gd name="T11" fmla="*/ 13 h 16"/>
                <a:gd name="T12" fmla="*/ 6 w 217"/>
                <a:gd name="T13" fmla="*/ 16 h 16"/>
                <a:gd name="T14" fmla="*/ 212 w 217"/>
                <a:gd name="T15" fmla="*/ 16 h 16"/>
                <a:gd name="T16" fmla="*/ 215 w 217"/>
                <a:gd name="T17" fmla="*/ 13 h 16"/>
                <a:gd name="T18" fmla="*/ 217 w 217"/>
                <a:gd name="T19" fmla="*/ 11 h 16"/>
                <a:gd name="T20" fmla="*/ 217 w 217"/>
                <a:gd name="T21" fmla="*/ 5 h 16"/>
                <a:gd name="T22" fmla="*/ 215 w 217"/>
                <a:gd name="T23" fmla="*/ 3 h 16"/>
                <a:gd name="T24" fmla="*/ 212 w 217"/>
                <a:gd name="T25" fmla="*/ 0 h 16"/>
                <a:gd name="T26" fmla="*/ 209 w 217"/>
                <a:gd name="T27" fmla="*/ 0 h 16"/>
                <a:gd name="T28" fmla="*/ 8 w 2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16"/>
                <a:gd name="T47" fmla="*/ 217 w 2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212" y="16"/>
                  </a:lnTo>
                  <a:lnTo>
                    <a:pt x="215" y="13"/>
                  </a:lnTo>
                  <a:lnTo>
                    <a:pt x="217" y="11"/>
                  </a:lnTo>
                  <a:lnTo>
                    <a:pt x="217" y="5"/>
                  </a:lnTo>
                  <a:lnTo>
                    <a:pt x="215" y="3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Freeform 74"/>
            <p:cNvSpPr>
              <a:spLocks/>
            </p:cNvSpPr>
            <p:nvPr/>
          </p:nvSpPr>
          <p:spPr bwMode="auto">
            <a:xfrm>
              <a:off x="5047" y="1613"/>
              <a:ext cx="16" cy="367"/>
            </a:xfrm>
            <a:custGeom>
              <a:avLst/>
              <a:gdLst>
                <a:gd name="T0" fmla="*/ 16 w 16"/>
                <a:gd name="T1" fmla="*/ 9 h 367"/>
                <a:gd name="T2" fmla="*/ 16 w 16"/>
                <a:gd name="T3" fmla="*/ 6 h 367"/>
                <a:gd name="T4" fmla="*/ 14 w 16"/>
                <a:gd name="T5" fmla="*/ 3 h 367"/>
                <a:gd name="T6" fmla="*/ 11 w 16"/>
                <a:gd name="T7" fmla="*/ 0 h 367"/>
                <a:gd name="T8" fmla="*/ 6 w 16"/>
                <a:gd name="T9" fmla="*/ 0 h 367"/>
                <a:gd name="T10" fmla="*/ 3 w 16"/>
                <a:gd name="T11" fmla="*/ 3 h 367"/>
                <a:gd name="T12" fmla="*/ 0 w 16"/>
                <a:gd name="T13" fmla="*/ 6 h 367"/>
                <a:gd name="T14" fmla="*/ 0 w 16"/>
                <a:gd name="T15" fmla="*/ 362 h 367"/>
                <a:gd name="T16" fmla="*/ 3 w 16"/>
                <a:gd name="T17" fmla="*/ 365 h 367"/>
                <a:gd name="T18" fmla="*/ 6 w 16"/>
                <a:gd name="T19" fmla="*/ 367 h 367"/>
                <a:gd name="T20" fmla="*/ 11 w 16"/>
                <a:gd name="T21" fmla="*/ 367 h 367"/>
                <a:gd name="T22" fmla="*/ 14 w 16"/>
                <a:gd name="T23" fmla="*/ 365 h 367"/>
                <a:gd name="T24" fmla="*/ 16 w 16"/>
                <a:gd name="T25" fmla="*/ 362 h 367"/>
                <a:gd name="T26" fmla="*/ 16 w 16"/>
                <a:gd name="T27" fmla="*/ 359 h 367"/>
                <a:gd name="T28" fmla="*/ 16 w 16"/>
                <a:gd name="T29" fmla="*/ 9 h 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7"/>
                <a:gd name="T47" fmla="*/ 16 w 16"/>
                <a:gd name="T48" fmla="*/ 367 h 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7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62"/>
                  </a:lnTo>
                  <a:lnTo>
                    <a:pt x="3" y="365"/>
                  </a:lnTo>
                  <a:lnTo>
                    <a:pt x="6" y="367"/>
                  </a:lnTo>
                  <a:lnTo>
                    <a:pt x="11" y="367"/>
                  </a:lnTo>
                  <a:lnTo>
                    <a:pt x="14" y="365"/>
                  </a:lnTo>
                  <a:lnTo>
                    <a:pt x="16" y="362"/>
                  </a:lnTo>
                  <a:lnTo>
                    <a:pt x="16" y="35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Freeform 75"/>
            <p:cNvSpPr>
              <a:spLocks/>
            </p:cNvSpPr>
            <p:nvPr/>
          </p:nvSpPr>
          <p:spPr bwMode="auto">
            <a:xfrm>
              <a:off x="3716" y="1964"/>
              <a:ext cx="1347" cy="16"/>
            </a:xfrm>
            <a:custGeom>
              <a:avLst/>
              <a:gdLst>
                <a:gd name="T0" fmla="*/ 1339 w 1347"/>
                <a:gd name="T1" fmla="*/ 16 h 16"/>
                <a:gd name="T2" fmla="*/ 1342 w 1347"/>
                <a:gd name="T3" fmla="*/ 16 h 16"/>
                <a:gd name="T4" fmla="*/ 1345 w 1347"/>
                <a:gd name="T5" fmla="*/ 14 h 16"/>
                <a:gd name="T6" fmla="*/ 1347 w 1347"/>
                <a:gd name="T7" fmla="*/ 11 h 16"/>
                <a:gd name="T8" fmla="*/ 1347 w 1347"/>
                <a:gd name="T9" fmla="*/ 6 h 16"/>
                <a:gd name="T10" fmla="*/ 1345 w 1347"/>
                <a:gd name="T11" fmla="*/ 3 h 16"/>
                <a:gd name="T12" fmla="*/ 1342 w 1347"/>
                <a:gd name="T13" fmla="*/ 0 h 16"/>
                <a:gd name="T14" fmla="*/ 5 w 1347"/>
                <a:gd name="T15" fmla="*/ 0 h 16"/>
                <a:gd name="T16" fmla="*/ 3 w 1347"/>
                <a:gd name="T17" fmla="*/ 3 h 16"/>
                <a:gd name="T18" fmla="*/ 0 w 1347"/>
                <a:gd name="T19" fmla="*/ 6 h 16"/>
                <a:gd name="T20" fmla="*/ 0 w 1347"/>
                <a:gd name="T21" fmla="*/ 11 h 16"/>
                <a:gd name="T22" fmla="*/ 3 w 1347"/>
                <a:gd name="T23" fmla="*/ 14 h 16"/>
                <a:gd name="T24" fmla="*/ 5 w 1347"/>
                <a:gd name="T25" fmla="*/ 16 h 16"/>
                <a:gd name="T26" fmla="*/ 8 w 1347"/>
                <a:gd name="T27" fmla="*/ 16 h 16"/>
                <a:gd name="T28" fmla="*/ 1339 w 1347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7"/>
                <a:gd name="T46" fmla="*/ 0 h 16"/>
                <a:gd name="T47" fmla="*/ 1347 w 134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7" h="16">
                  <a:moveTo>
                    <a:pt x="1339" y="16"/>
                  </a:moveTo>
                  <a:lnTo>
                    <a:pt x="1342" y="16"/>
                  </a:lnTo>
                  <a:lnTo>
                    <a:pt x="1345" y="14"/>
                  </a:lnTo>
                  <a:lnTo>
                    <a:pt x="1347" y="11"/>
                  </a:lnTo>
                  <a:lnTo>
                    <a:pt x="1347" y="6"/>
                  </a:lnTo>
                  <a:lnTo>
                    <a:pt x="1345" y="3"/>
                  </a:lnTo>
                  <a:lnTo>
                    <a:pt x="1342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39" y="16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76"/>
            <p:cNvSpPr>
              <a:spLocks/>
            </p:cNvSpPr>
            <p:nvPr/>
          </p:nvSpPr>
          <p:spPr bwMode="auto">
            <a:xfrm>
              <a:off x="3716" y="1964"/>
              <a:ext cx="16" cy="394"/>
            </a:xfrm>
            <a:custGeom>
              <a:avLst/>
              <a:gdLst>
                <a:gd name="T0" fmla="*/ 16 w 16"/>
                <a:gd name="T1" fmla="*/ 8 h 394"/>
                <a:gd name="T2" fmla="*/ 16 w 16"/>
                <a:gd name="T3" fmla="*/ 6 h 394"/>
                <a:gd name="T4" fmla="*/ 14 w 16"/>
                <a:gd name="T5" fmla="*/ 3 h 394"/>
                <a:gd name="T6" fmla="*/ 11 w 16"/>
                <a:gd name="T7" fmla="*/ 0 h 394"/>
                <a:gd name="T8" fmla="*/ 5 w 16"/>
                <a:gd name="T9" fmla="*/ 0 h 394"/>
                <a:gd name="T10" fmla="*/ 3 w 16"/>
                <a:gd name="T11" fmla="*/ 3 h 394"/>
                <a:gd name="T12" fmla="*/ 0 w 16"/>
                <a:gd name="T13" fmla="*/ 6 h 394"/>
                <a:gd name="T14" fmla="*/ 0 w 16"/>
                <a:gd name="T15" fmla="*/ 389 h 394"/>
                <a:gd name="T16" fmla="*/ 3 w 16"/>
                <a:gd name="T17" fmla="*/ 391 h 394"/>
                <a:gd name="T18" fmla="*/ 5 w 16"/>
                <a:gd name="T19" fmla="*/ 394 h 394"/>
                <a:gd name="T20" fmla="*/ 11 w 16"/>
                <a:gd name="T21" fmla="*/ 394 h 394"/>
                <a:gd name="T22" fmla="*/ 14 w 16"/>
                <a:gd name="T23" fmla="*/ 391 h 394"/>
                <a:gd name="T24" fmla="*/ 16 w 16"/>
                <a:gd name="T25" fmla="*/ 389 h 394"/>
                <a:gd name="T26" fmla="*/ 16 w 16"/>
                <a:gd name="T27" fmla="*/ 386 h 394"/>
                <a:gd name="T28" fmla="*/ 16 w 16"/>
                <a:gd name="T29" fmla="*/ 8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94"/>
                <a:gd name="T47" fmla="*/ 16 w 16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94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89"/>
                  </a:lnTo>
                  <a:lnTo>
                    <a:pt x="3" y="391"/>
                  </a:lnTo>
                  <a:lnTo>
                    <a:pt x="5" y="394"/>
                  </a:lnTo>
                  <a:lnTo>
                    <a:pt x="11" y="394"/>
                  </a:lnTo>
                  <a:lnTo>
                    <a:pt x="14" y="391"/>
                  </a:lnTo>
                  <a:lnTo>
                    <a:pt x="16" y="389"/>
                  </a:lnTo>
                  <a:lnTo>
                    <a:pt x="16" y="38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Freeform 77"/>
            <p:cNvSpPr>
              <a:spLocks/>
            </p:cNvSpPr>
            <p:nvPr/>
          </p:nvSpPr>
          <p:spPr bwMode="auto">
            <a:xfrm>
              <a:off x="3716" y="2342"/>
              <a:ext cx="117" cy="16"/>
            </a:xfrm>
            <a:custGeom>
              <a:avLst/>
              <a:gdLst>
                <a:gd name="T0" fmla="*/ 8 w 117"/>
                <a:gd name="T1" fmla="*/ 0 h 16"/>
                <a:gd name="T2" fmla="*/ 5 w 117"/>
                <a:gd name="T3" fmla="*/ 0 h 16"/>
                <a:gd name="T4" fmla="*/ 3 w 117"/>
                <a:gd name="T5" fmla="*/ 3 h 16"/>
                <a:gd name="T6" fmla="*/ 0 w 117"/>
                <a:gd name="T7" fmla="*/ 5 h 16"/>
                <a:gd name="T8" fmla="*/ 0 w 117"/>
                <a:gd name="T9" fmla="*/ 11 h 16"/>
                <a:gd name="T10" fmla="*/ 3 w 117"/>
                <a:gd name="T11" fmla="*/ 13 h 16"/>
                <a:gd name="T12" fmla="*/ 5 w 117"/>
                <a:gd name="T13" fmla="*/ 16 h 16"/>
                <a:gd name="T14" fmla="*/ 111 w 117"/>
                <a:gd name="T15" fmla="*/ 16 h 16"/>
                <a:gd name="T16" fmla="*/ 114 w 117"/>
                <a:gd name="T17" fmla="*/ 13 h 16"/>
                <a:gd name="T18" fmla="*/ 117 w 117"/>
                <a:gd name="T19" fmla="*/ 11 h 16"/>
                <a:gd name="T20" fmla="*/ 117 w 117"/>
                <a:gd name="T21" fmla="*/ 5 h 16"/>
                <a:gd name="T22" fmla="*/ 114 w 117"/>
                <a:gd name="T23" fmla="*/ 3 h 16"/>
                <a:gd name="T24" fmla="*/ 111 w 117"/>
                <a:gd name="T25" fmla="*/ 0 h 16"/>
                <a:gd name="T26" fmla="*/ 109 w 117"/>
                <a:gd name="T27" fmla="*/ 0 h 16"/>
                <a:gd name="T28" fmla="*/ 8 w 1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16"/>
                <a:gd name="T47" fmla="*/ 117 w 1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3"/>
                  </a:lnTo>
                  <a:lnTo>
                    <a:pt x="117" y="11"/>
                  </a:lnTo>
                  <a:lnTo>
                    <a:pt x="117" y="5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Freeform 78"/>
            <p:cNvSpPr>
              <a:spLocks/>
            </p:cNvSpPr>
            <p:nvPr/>
          </p:nvSpPr>
          <p:spPr bwMode="auto">
            <a:xfrm>
              <a:off x="4068" y="2417"/>
              <a:ext cx="393" cy="16"/>
            </a:xfrm>
            <a:custGeom>
              <a:avLst/>
              <a:gdLst>
                <a:gd name="T0" fmla="*/ 8 w 393"/>
                <a:gd name="T1" fmla="*/ 0 h 16"/>
                <a:gd name="T2" fmla="*/ 6 w 393"/>
                <a:gd name="T3" fmla="*/ 0 h 16"/>
                <a:gd name="T4" fmla="*/ 3 w 393"/>
                <a:gd name="T5" fmla="*/ 3 h 16"/>
                <a:gd name="T6" fmla="*/ 0 w 393"/>
                <a:gd name="T7" fmla="*/ 5 h 16"/>
                <a:gd name="T8" fmla="*/ 0 w 393"/>
                <a:gd name="T9" fmla="*/ 11 h 16"/>
                <a:gd name="T10" fmla="*/ 3 w 393"/>
                <a:gd name="T11" fmla="*/ 13 h 16"/>
                <a:gd name="T12" fmla="*/ 6 w 393"/>
                <a:gd name="T13" fmla="*/ 16 h 16"/>
                <a:gd name="T14" fmla="*/ 387 w 393"/>
                <a:gd name="T15" fmla="*/ 16 h 16"/>
                <a:gd name="T16" fmla="*/ 390 w 393"/>
                <a:gd name="T17" fmla="*/ 13 h 16"/>
                <a:gd name="T18" fmla="*/ 393 w 393"/>
                <a:gd name="T19" fmla="*/ 11 h 16"/>
                <a:gd name="T20" fmla="*/ 393 w 393"/>
                <a:gd name="T21" fmla="*/ 5 h 16"/>
                <a:gd name="T22" fmla="*/ 390 w 393"/>
                <a:gd name="T23" fmla="*/ 3 h 16"/>
                <a:gd name="T24" fmla="*/ 387 w 393"/>
                <a:gd name="T25" fmla="*/ 0 h 16"/>
                <a:gd name="T26" fmla="*/ 385 w 393"/>
                <a:gd name="T27" fmla="*/ 0 h 16"/>
                <a:gd name="T28" fmla="*/ 8 w 39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3"/>
                <a:gd name="T46" fmla="*/ 0 h 16"/>
                <a:gd name="T47" fmla="*/ 393 w 39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3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87" y="16"/>
                  </a:lnTo>
                  <a:lnTo>
                    <a:pt x="390" y="13"/>
                  </a:lnTo>
                  <a:lnTo>
                    <a:pt x="393" y="11"/>
                  </a:lnTo>
                  <a:lnTo>
                    <a:pt x="393" y="5"/>
                  </a:lnTo>
                  <a:lnTo>
                    <a:pt x="390" y="3"/>
                  </a:lnTo>
                  <a:lnTo>
                    <a:pt x="387" y="0"/>
                  </a:lnTo>
                  <a:lnTo>
                    <a:pt x="38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Freeform 79"/>
            <p:cNvSpPr>
              <a:spLocks/>
            </p:cNvSpPr>
            <p:nvPr/>
          </p:nvSpPr>
          <p:spPr bwMode="auto">
            <a:xfrm>
              <a:off x="3365" y="1111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6 w 192"/>
                <a:gd name="T3" fmla="*/ 0 h 16"/>
                <a:gd name="T4" fmla="*/ 3 w 192"/>
                <a:gd name="T5" fmla="*/ 3 h 16"/>
                <a:gd name="T6" fmla="*/ 0 w 192"/>
                <a:gd name="T7" fmla="*/ 6 h 16"/>
                <a:gd name="T8" fmla="*/ 0 w 192"/>
                <a:gd name="T9" fmla="*/ 11 h 16"/>
                <a:gd name="T10" fmla="*/ 3 w 192"/>
                <a:gd name="T11" fmla="*/ 14 h 16"/>
                <a:gd name="T12" fmla="*/ 6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6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6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80"/>
            <p:cNvSpPr>
              <a:spLocks/>
            </p:cNvSpPr>
            <p:nvPr/>
          </p:nvSpPr>
          <p:spPr bwMode="auto">
            <a:xfrm>
              <a:off x="3239" y="1438"/>
              <a:ext cx="318" cy="16"/>
            </a:xfrm>
            <a:custGeom>
              <a:avLst/>
              <a:gdLst>
                <a:gd name="T0" fmla="*/ 8 w 318"/>
                <a:gd name="T1" fmla="*/ 0 h 16"/>
                <a:gd name="T2" fmla="*/ 6 w 318"/>
                <a:gd name="T3" fmla="*/ 0 h 16"/>
                <a:gd name="T4" fmla="*/ 3 w 318"/>
                <a:gd name="T5" fmla="*/ 3 h 16"/>
                <a:gd name="T6" fmla="*/ 0 w 318"/>
                <a:gd name="T7" fmla="*/ 5 h 16"/>
                <a:gd name="T8" fmla="*/ 0 w 318"/>
                <a:gd name="T9" fmla="*/ 11 h 16"/>
                <a:gd name="T10" fmla="*/ 3 w 318"/>
                <a:gd name="T11" fmla="*/ 13 h 16"/>
                <a:gd name="T12" fmla="*/ 6 w 318"/>
                <a:gd name="T13" fmla="*/ 16 h 16"/>
                <a:gd name="T14" fmla="*/ 312 w 318"/>
                <a:gd name="T15" fmla="*/ 16 h 16"/>
                <a:gd name="T16" fmla="*/ 315 w 318"/>
                <a:gd name="T17" fmla="*/ 13 h 16"/>
                <a:gd name="T18" fmla="*/ 318 w 318"/>
                <a:gd name="T19" fmla="*/ 11 h 16"/>
                <a:gd name="T20" fmla="*/ 318 w 318"/>
                <a:gd name="T21" fmla="*/ 5 h 16"/>
                <a:gd name="T22" fmla="*/ 315 w 318"/>
                <a:gd name="T23" fmla="*/ 3 h 16"/>
                <a:gd name="T24" fmla="*/ 312 w 318"/>
                <a:gd name="T25" fmla="*/ 0 h 16"/>
                <a:gd name="T26" fmla="*/ 310 w 318"/>
                <a:gd name="T27" fmla="*/ 0 h 16"/>
                <a:gd name="T28" fmla="*/ 8 w 3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8"/>
                <a:gd name="T46" fmla="*/ 0 h 16"/>
                <a:gd name="T47" fmla="*/ 318 w 3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8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8" y="11"/>
                  </a:lnTo>
                  <a:lnTo>
                    <a:pt x="318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Freeform 81"/>
            <p:cNvSpPr>
              <a:spLocks/>
            </p:cNvSpPr>
            <p:nvPr/>
          </p:nvSpPr>
          <p:spPr bwMode="auto">
            <a:xfrm>
              <a:off x="3239" y="1237"/>
              <a:ext cx="16" cy="2125"/>
            </a:xfrm>
            <a:custGeom>
              <a:avLst/>
              <a:gdLst>
                <a:gd name="T0" fmla="*/ 16 w 16"/>
                <a:gd name="T1" fmla="*/ 8 h 2125"/>
                <a:gd name="T2" fmla="*/ 16 w 16"/>
                <a:gd name="T3" fmla="*/ 6 h 2125"/>
                <a:gd name="T4" fmla="*/ 14 w 16"/>
                <a:gd name="T5" fmla="*/ 3 h 2125"/>
                <a:gd name="T6" fmla="*/ 11 w 16"/>
                <a:gd name="T7" fmla="*/ 0 h 2125"/>
                <a:gd name="T8" fmla="*/ 6 w 16"/>
                <a:gd name="T9" fmla="*/ 0 h 2125"/>
                <a:gd name="T10" fmla="*/ 3 w 16"/>
                <a:gd name="T11" fmla="*/ 3 h 2125"/>
                <a:gd name="T12" fmla="*/ 0 w 16"/>
                <a:gd name="T13" fmla="*/ 6 h 2125"/>
                <a:gd name="T14" fmla="*/ 0 w 16"/>
                <a:gd name="T15" fmla="*/ 2120 h 2125"/>
                <a:gd name="T16" fmla="*/ 3 w 16"/>
                <a:gd name="T17" fmla="*/ 2123 h 2125"/>
                <a:gd name="T18" fmla="*/ 6 w 16"/>
                <a:gd name="T19" fmla="*/ 2125 h 2125"/>
                <a:gd name="T20" fmla="*/ 11 w 16"/>
                <a:gd name="T21" fmla="*/ 2125 h 2125"/>
                <a:gd name="T22" fmla="*/ 14 w 16"/>
                <a:gd name="T23" fmla="*/ 2123 h 2125"/>
                <a:gd name="T24" fmla="*/ 16 w 16"/>
                <a:gd name="T25" fmla="*/ 2120 h 2125"/>
                <a:gd name="T26" fmla="*/ 16 w 16"/>
                <a:gd name="T27" fmla="*/ 2117 h 2125"/>
                <a:gd name="T28" fmla="*/ 16 w 16"/>
                <a:gd name="T29" fmla="*/ 8 h 2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25"/>
                <a:gd name="T47" fmla="*/ 16 w 16"/>
                <a:gd name="T48" fmla="*/ 2125 h 2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25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120"/>
                  </a:lnTo>
                  <a:lnTo>
                    <a:pt x="3" y="2123"/>
                  </a:lnTo>
                  <a:lnTo>
                    <a:pt x="6" y="2125"/>
                  </a:lnTo>
                  <a:lnTo>
                    <a:pt x="11" y="2125"/>
                  </a:lnTo>
                  <a:lnTo>
                    <a:pt x="14" y="2123"/>
                  </a:lnTo>
                  <a:lnTo>
                    <a:pt x="16" y="2120"/>
                  </a:lnTo>
                  <a:lnTo>
                    <a:pt x="16" y="211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Freeform 82"/>
            <p:cNvSpPr>
              <a:spLocks/>
            </p:cNvSpPr>
            <p:nvPr/>
          </p:nvSpPr>
          <p:spPr bwMode="auto">
            <a:xfrm>
              <a:off x="3239" y="3346"/>
              <a:ext cx="669" cy="16"/>
            </a:xfrm>
            <a:custGeom>
              <a:avLst/>
              <a:gdLst>
                <a:gd name="T0" fmla="*/ 8 w 669"/>
                <a:gd name="T1" fmla="*/ 0 h 16"/>
                <a:gd name="T2" fmla="*/ 6 w 669"/>
                <a:gd name="T3" fmla="*/ 0 h 16"/>
                <a:gd name="T4" fmla="*/ 3 w 669"/>
                <a:gd name="T5" fmla="*/ 3 h 16"/>
                <a:gd name="T6" fmla="*/ 0 w 669"/>
                <a:gd name="T7" fmla="*/ 6 h 16"/>
                <a:gd name="T8" fmla="*/ 0 w 669"/>
                <a:gd name="T9" fmla="*/ 11 h 16"/>
                <a:gd name="T10" fmla="*/ 3 w 669"/>
                <a:gd name="T11" fmla="*/ 14 h 16"/>
                <a:gd name="T12" fmla="*/ 6 w 669"/>
                <a:gd name="T13" fmla="*/ 16 h 16"/>
                <a:gd name="T14" fmla="*/ 663 w 669"/>
                <a:gd name="T15" fmla="*/ 16 h 16"/>
                <a:gd name="T16" fmla="*/ 666 w 669"/>
                <a:gd name="T17" fmla="*/ 14 h 16"/>
                <a:gd name="T18" fmla="*/ 669 w 669"/>
                <a:gd name="T19" fmla="*/ 11 h 16"/>
                <a:gd name="T20" fmla="*/ 669 w 669"/>
                <a:gd name="T21" fmla="*/ 6 h 16"/>
                <a:gd name="T22" fmla="*/ 666 w 669"/>
                <a:gd name="T23" fmla="*/ 3 h 16"/>
                <a:gd name="T24" fmla="*/ 663 w 669"/>
                <a:gd name="T25" fmla="*/ 0 h 16"/>
                <a:gd name="T26" fmla="*/ 661 w 669"/>
                <a:gd name="T27" fmla="*/ 0 h 16"/>
                <a:gd name="T28" fmla="*/ 8 w 6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9"/>
                <a:gd name="T46" fmla="*/ 0 h 16"/>
                <a:gd name="T47" fmla="*/ 669 w 6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663" y="16"/>
                  </a:lnTo>
                  <a:lnTo>
                    <a:pt x="666" y="14"/>
                  </a:lnTo>
                  <a:lnTo>
                    <a:pt x="669" y="11"/>
                  </a:lnTo>
                  <a:lnTo>
                    <a:pt x="669" y="6"/>
                  </a:lnTo>
                  <a:lnTo>
                    <a:pt x="666" y="3"/>
                  </a:lnTo>
                  <a:lnTo>
                    <a:pt x="663" y="0"/>
                  </a:lnTo>
                  <a:lnTo>
                    <a:pt x="6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Freeform 83"/>
            <p:cNvSpPr>
              <a:spLocks/>
            </p:cNvSpPr>
            <p:nvPr/>
          </p:nvSpPr>
          <p:spPr bwMode="auto">
            <a:xfrm>
              <a:off x="3716" y="2994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5 w 192"/>
                <a:gd name="T3" fmla="*/ 0 h 16"/>
                <a:gd name="T4" fmla="*/ 3 w 192"/>
                <a:gd name="T5" fmla="*/ 3 h 16"/>
                <a:gd name="T6" fmla="*/ 0 w 192"/>
                <a:gd name="T7" fmla="*/ 5 h 16"/>
                <a:gd name="T8" fmla="*/ 0 w 192"/>
                <a:gd name="T9" fmla="*/ 11 h 16"/>
                <a:gd name="T10" fmla="*/ 3 w 192"/>
                <a:gd name="T11" fmla="*/ 14 h 16"/>
                <a:gd name="T12" fmla="*/ 5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5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5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Oval 84"/>
            <p:cNvSpPr>
              <a:spLocks noChangeArrowheads="1"/>
            </p:cNvSpPr>
            <p:nvPr/>
          </p:nvSpPr>
          <p:spPr bwMode="auto">
            <a:xfrm>
              <a:off x="3356" y="1102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6" name="Freeform 85"/>
            <p:cNvSpPr>
              <a:spLocks/>
            </p:cNvSpPr>
            <p:nvPr/>
          </p:nvSpPr>
          <p:spPr bwMode="auto">
            <a:xfrm>
              <a:off x="3348" y="1094"/>
              <a:ext cx="65" cy="66"/>
            </a:xfrm>
            <a:custGeom>
              <a:avLst/>
              <a:gdLst>
                <a:gd name="T0" fmla="*/ 1 w 65"/>
                <a:gd name="T1" fmla="*/ 44 h 66"/>
                <a:gd name="T2" fmla="*/ 2 w 65"/>
                <a:gd name="T3" fmla="*/ 48 h 66"/>
                <a:gd name="T4" fmla="*/ 11 w 65"/>
                <a:gd name="T5" fmla="*/ 56 h 66"/>
                <a:gd name="T6" fmla="*/ 13 w 65"/>
                <a:gd name="T7" fmla="*/ 59 h 66"/>
                <a:gd name="T8" fmla="*/ 16 w 65"/>
                <a:gd name="T9" fmla="*/ 62 h 66"/>
                <a:gd name="T10" fmla="*/ 16 w 65"/>
                <a:gd name="T11" fmla="*/ 62 h 66"/>
                <a:gd name="T12" fmla="*/ 29 w 65"/>
                <a:gd name="T13" fmla="*/ 66 h 66"/>
                <a:gd name="T14" fmla="*/ 39 w 65"/>
                <a:gd name="T15" fmla="*/ 63 h 66"/>
                <a:gd name="T16" fmla="*/ 49 w 65"/>
                <a:gd name="T17" fmla="*/ 62 h 66"/>
                <a:gd name="T18" fmla="*/ 49 w 65"/>
                <a:gd name="T19" fmla="*/ 62 h 66"/>
                <a:gd name="T20" fmla="*/ 52 w 65"/>
                <a:gd name="T21" fmla="*/ 59 h 66"/>
                <a:gd name="T22" fmla="*/ 55 w 65"/>
                <a:gd name="T23" fmla="*/ 56 h 66"/>
                <a:gd name="T24" fmla="*/ 63 w 65"/>
                <a:gd name="T25" fmla="*/ 48 h 66"/>
                <a:gd name="T26" fmla="*/ 64 w 65"/>
                <a:gd name="T27" fmla="*/ 44 h 66"/>
                <a:gd name="T28" fmla="*/ 59 w 65"/>
                <a:gd name="T29" fmla="*/ 41 h 66"/>
                <a:gd name="T30" fmla="*/ 65 w 65"/>
                <a:gd name="T31" fmla="*/ 23 h 66"/>
                <a:gd name="T32" fmla="*/ 60 w 65"/>
                <a:gd name="T33" fmla="*/ 16 h 66"/>
                <a:gd name="T34" fmla="*/ 59 w 65"/>
                <a:gd name="T35" fmla="*/ 12 h 66"/>
                <a:gd name="T36" fmla="*/ 56 w 65"/>
                <a:gd name="T37" fmla="*/ 9 h 66"/>
                <a:gd name="T38" fmla="*/ 53 w 65"/>
                <a:gd name="T39" fmla="*/ 7 h 66"/>
                <a:gd name="T40" fmla="*/ 49 w 65"/>
                <a:gd name="T41" fmla="*/ 5 h 66"/>
                <a:gd name="T42" fmla="*/ 43 w 65"/>
                <a:gd name="T43" fmla="*/ 0 h 66"/>
                <a:gd name="T44" fmla="*/ 16 w 65"/>
                <a:gd name="T45" fmla="*/ 4 h 66"/>
                <a:gd name="T46" fmla="*/ 16 w 65"/>
                <a:gd name="T47" fmla="*/ 4 h 66"/>
                <a:gd name="T48" fmla="*/ 13 w 65"/>
                <a:gd name="T49" fmla="*/ 7 h 66"/>
                <a:gd name="T50" fmla="*/ 11 w 65"/>
                <a:gd name="T51" fmla="*/ 9 h 66"/>
                <a:gd name="T52" fmla="*/ 2 w 65"/>
                <a:gd name="T53" fmla="*/ 17 h 66"/>
                <a:gd name="T54" fmla="*/ 1 w 65"/>
                <a:gd name="T55" fmla="*/ 21 h 66"/>
                <a:gd name="T56" fmla="*/ 16 w 65"/>
                <a:gd name="T57" fmla="*/ 33 h 66"/>
                <a:gd name="T58" fmla="*/ 15 w 65"/>
                <a:gd name="T59" fmla="*/ 27 h 66"/>
                <a:gd name="T60" fmla="*/ 20 w 65"/>
                <a:gd name="T61" fmla="*/ 21 h 66"/>
                <a:gd name="T62" fmla="*/ 23 w 65"/>
                <a:gd name="T63" fmla="*/ 19 h 66"/>
                <a:gd name="T64" fmla="*/ 25 w 65"/>
                <a:gd name="T65" fmla="*/ 16 h 66"/>
                <a:gd name="T66" fmla="*/ 23 w 65"/>
                <a:gd name="T67" fmla="*/ 19 h 66"/>
                <a:gd name="T68" fmla="*/ 27 w 65"/>
                <a:gd name="T69" fmla="*/ 17 h 66"/>
                <a:gd name="T70" fmla="*/ 37 w 65"/>
                <a:gd name="T71" fmla="*/ 16 h 66"/>
                <a:gd name="T72" fmla="*/ 39 w 65"/>
                <a:gd name="T73" fmla="*/ 16 h 66"/>
                <a:gd name="T74" fmla="*/ 43 w 65"/>
                <a:gd name="T75" fmla="*/ 17 h 66"/>
                <a:gd name="T76" fmla="*/ 45 w 65"/>
                <a:gd name="T77" fmla="*/ 20 h 66"/>
                <a:gd name="T78" fmla="*/ 48 w 65"/>
                <a:gd name="T79" fmla="*/ 23 h 66"/>
                <a:gd name="T80" fmla="*/ 49 w 65"/>
                <a:gd name="T81" fmla="*/ 27 h 66"/>
                <a:gd name="T82" fmla="*/ 49 w 65"/>
                <a:gd name="T83" fmla="*/ 28 h 66"/>
                <a:gd name="T84" fmla="*/ 59 w 65"/>
                <a:gd name="T85" fmla="*/ 25 h 66"/>
                <a:gd name="T86" fmla="*/ 48 w 65"/>
                <a:gd name="T87" fmla="*/ 39 h 66"/>
                <a:gd name="T88" fmla="*/ 47 w 65"/>
                <a:gd name="T89" fmla="*/ 43 h 66"/>
                <a:gd name="T90" fmla="*/ 49 w 65"/>
                <a:gd name="T91" fmla="*/ 40 h 66"/>
                <a:gd name="T92" fmla="*/ 47 w 65"/>
                <a:gd name="T93" fmla="*/ 43 h 66"/>
                <a:gd name="T94" fmla="*/ 44 w 65"/>
                <a:gd name="T95" fmla="*/ 45 h 66"/>
                <a:gd name="T96" fmla="*/ 39 w 65"/>
                <a:gd name="T97" fmla="*/ 51 h 66"/>
                <a:gd name="T98" fmla="*/ 28 w 65"/>
                <a:gd name="T99" fmla="*/ 52 h 66"/>
                <a:gd name="T100" fmla="*/ 35 w 65"/>
                <a:gd name="T101" fmla="*/ 49 h 66"/>
                <a:gd name="T102" fmla="*/ 27 w 65"/>
                <a:gd name="T103" fmla="*/ 51 h 66"/>
                <a:gd name="T104" fmla="*/ 21 w 65"/>
                <a:gd name="T105" fmla="*/ 45 h 66"/>
                <a:gd name="T106" fmla="*/ 19 w 65"/>
                <a:gd name="T107" fmla="*/ 43 h 66"/>
                <a:gd name="T108" fmla="*/ 16 w 65"/>
                <a:gd name="T109" fmla="*/ 40 h 66"/>
                <a:gd name="T110" fmla="*/ 19 w 65"/>
                <a:gd name="T111" fmla="*/ 43 h 66"/>
                <a:gd name="T112" fmla="*/ 17 w 65"/>
                <a:gd name="T113" fmla="*/ 39 h 66"/>
                <a:gd name="T114" fmla="*/ 0 w 65"/>
                <a:gd name="T115" fmla="*/ 33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6"/>
                <a:gd name="T176" fmla="*/ 65 w 65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6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3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3" y="66"/>
                  </a:lnTo>
                  <a:lnTo>
                    <a:pt x="29" y="66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9" y="62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2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6" y="13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7" name="Oval 86"/>
            <p:cNvSpPr>
              <a:spLocks noChangeArrowheads="1"/>
            </p:cNvSpPr>
            <p:nvPr/>
          </p:nvSpPr>
          <p:spPr bwMode="auto">
            <a:xfrm>
              <a:off x="3230" y="1228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8" name="Freeform 87"/>
            <p:cNvSpPr>
              <a:spLocks/>
            </p:cNvSpPr>
            <p:nvPr/>
          </p:nvSpPr>
          <p:spPr bwMode="auto">
            <a:xfrm>
              <a:off x="3222" y="1220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3 h 65"/>
                <a:gd name="T80" fmla="*/ 49 w 66"/>
                <a:gd name="T81" fmla="*/ 27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1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9" name="Oval 88"/>
            <p:cNvSpPr>
              <a:spLocks noChangeArrowheads="1"/>
            </p:cNvSpPr>
            <p:nvPr/>
          </p:nvSpPr>
          <p:spPr bwMode="auto">
            <a:xfrm>
              <a:off x="3230" y="1429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Freeform 89"/>
            <p:cNvSpPr>
              <a:spLocks/>
            </p:cNvSpPr>
            <p:nvPr/>
          </p:nvSpPr>
          <p:spPr bwMode="auto">
            <a:xfrm>
              <a:off x="3222" y="1421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2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6 h 65"/>
                <a:gd name="T60" fmla="*/ 20 w 66"/>
                <a:gd name="T61" fmla="*/ 21 h 65"/>
                <a:gd name="T62" fmla="*/ 23 w 66"/>
                <a:gd name="T63" fmla="*/ 18 h 65"/>
                <a:gd name="T64" fmla="*/ 25 w 66"/>
                <a:gd name="T65" fmla="*/ 16 h 65"/>
                <a:gd name="T66" fmla="*/ 23 w 66"/>
                <a:gd name="T67" fmla="*/ 18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2 h 65"/>
                <a:gd name="T80" fmla="*/ 49 w 66"/>
                <a:gd name="T81" fmla="*/ 26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8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8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2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9" y="25"/>
                  </a:lnTo>
                  <a:lnTo>
                    <a:pt x="48" y="22"/>
                  </a:lnTo>
                  <a:lnTo>
                    <a:pt x="45" y="21"/>
                  </a:lnTo>
                  <a:lnTo>
                    <a:pt x="47" y="22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1" name="Oval 90"/>
            <p:cNvSpPr>
              <a:spLocks noChangeArrowheads="1"/>
            </p:cNvSpPr>
            <p:nvPr/>
          </p:nvSpPr>
          <p:spPr bwMode="auto">
            <a:xfrm>
              <a:off x="5022" y="1596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2" name="Freeform 91"/>
            <p:cNvSpPr>
              <a:spLocks/>
            </p:cNvSpPr>
            <p:nvPr/>
          </p:nvSpPr>
          <p:spPr bwMode="auto">
            <a:xfrm>
              <a:off x="5014" y="1588"/>
              <a:ext cx="64" cy="66"/>
            </a:xfrm>
            <a:custGeom>
              <a:avLst/>
              <a:gdLst>
                <a:gd name="T0" fmla="*/ 1 w 64"/>
                <a:gd name="T1" fmla="*/ 44 h 66"/>
                <a:gd name="T2" fmla="*/ 3 w 64"/>
                <a:gd name="T3" fmla="*/ 48 h 66"/>
                <a:gd name="T4" fmla="*/ 8 w 64"/>
                <a:gd name="T5" fmla="*/ 54 h 66"/>
                <a:gd name="T6" fmla="*/ 17 w 64"/>
                <a:gd name="T7" fmla="*/ 63 h 66"/>
                <a:gd name="T8" fmla="*/ 21 w 64"/>
                <a:gd name="T9" fmla="*/ 66 h 66"/>
                <a:gd name="T10" fmla="*/ 40 w 64"/>
                <a:gd name="T11" fmla="*/ 59 h 66"/>
                <a:gd name="T12" fmla="*/ 43 w 64"/>
                <a:gd name="T13" fmla="*/ 64 h 66"/>
                <a:gd name="T14" fmla="*/ 47 w 64"/>
                <a:gd name="T15" fmla="*/ 63 h 66"/>
                <a:gd name="T16" fmla="*/ 55 w 64"/>
                <a:gd name="T17" fmla="*/ 55 h 66"/>
                <a:gd name="T18" fmla="*/ 57 w 64"/>
                <a:gd name="T19" fmla="*/ 52 h 66"/>
                <a:gd name="T20" fmla="*/ 60 w 64"/>
                <a:gd name="T21" fmla="*/ 50 h 66"/>
                <a:gd name="T22" fmla="*/ 60 w 64"/>
                <a:gd name="T23" fmla="*/ 50 h 66"/>
                <a:gd name="T24" fmla="*/ 61 w 64"/>
                <a:gd name="T25" fmla="*/ 39 h 66"/>
                <a:gd name="T26" fmla="*/ 64 w 64"/>
                <a:gd name="T27" fmla="*/ 30 h 66"/>
                <a:gd name="T28" fmla="*/ 60 w 64"/>
                <a:gd name="T29" fmla="*/ 16 h 66"/>
                <a:gd name="T30" fmla="*/ 60 w 64"/>
                <a:gd name="T31" fmla="*/ 16 h 66"/>
                <a:gd name="T32" fmla="*/ 57 w 64"/>
                <a:gd name="T33" fmla="*/ 13 h 66"/>
                <a:gd name="T34" fmla="*/ 55 w 64"/>
                <a:gd name="T35" fmla="*/ 11 h 66"/>
                <a:gd name="T36" fmla="*/ 47 w 64"/>
                <a:gd name="T37" fmla="*/ 3 h 66"/>
                <a:gd name="T38" fmla="*/ 43 w 64"/>
                <a:gd name="T39" fmla="*/ 1 h 66"/>
                <a:gd name="T40" fmla="*/ 20 w 64"/>
                <a:gd name="T41" fmla="*/ 1 h 66"/>
                <a:gd name="T42" fmla="*/ 16 w 64"/>
                <a:gd name="T43" fmla="*/ 3 h 66"/>
                <a:gd name="T44" fmla="*/ 7 w 64"/>
                <a:gd name="T45" fmla="*/ 12 h 66"/>
                <a:gd name="T46" fmla="*/ 5 w 64"/>
                <a:gd name="T47" fmla="*/ 16 h 66"/>
                <a:gd name="T48" fmla="*/ 0 w 64"/>
                <a:gd name="T49" fmla="*/ 23 h 66"/>
                <a:gd name="T50" fmla="*/ 16 w 64"/>
                <a:gd name="T51" fmla="*/ 28 h 66"/>
                <a:gd name="T52" fmla="*/ 16 w 64"/>
                <a:gd name="T53" fmla="*/ 27 h 66"/>
                <a:gd name="T54" fmla="*/ 17 w 64"/>
                <a:gd name="T55" fmla="*/ 23 h 66"/>
                <a:gd name="T56" fmla="*/ 23 w 64"/>
                <a:gd name="T57" fmla="*/ 19 h 66"/>
                <a:gd name="T58" fmla="*/ 27 w 64"/>
                <a:gd name="T59" fmla="*/ 16 h 66"/>
                <a:gd name="T60" fmla="*/ 37 w 64"/>
                <a:gd name="T61" fmla="*/ 17 h 66"/>
                <a:gd name="T62" fmla="*/ 41 w 64"/>
                <a:gd name="T63" fmla="*/ 19 h 66"/>
                <a:gd name="T64" fmla="*/ 39 w 64"/>
                <a:gd name="T65" fmla="*/ 16 h 66"/>
                <a:gd name="T66" fmla="*/ 41 w 64"/>
                <a:gd name="T67" fmla="*/ 19 h 66"/>
                <a:gd name="T68" fmla="*/ 44 w 64"/>
                <a:gd name="T69" fmla="*/ 22 h 66"/>
                <a:gd name="T70" fmla="*/ 49 w 64"/>
                <a:gd name="T71" fmla="*/ 27 h 66"/>
                <a:gd name="T72" fmla="*/ 48 w 64"/>
                <a:gd name="T73" fmla="*/ 35 h 66"/>
                <a:gd name="T74" fmla="*/ 51 w 64"/>
                <a:gd name="T75" fmla="*/ 28 h 66"/>
                <a:gd name="T76" fmla="*/ 49 w 64"/>
                <a:gd name="T77" fmla="*/ 39 h 66"/>
                <a:gd name="T78" fmla="*/ 44 w 64"/>
                <a:gd name="T79" fmla="*/ 44 h 66"/>
                <a:gd name="T80" fmla="*/ 41 w 64"/>
                <a:gd name="T81" fmla="*/ 47 h 66"/>
                <a:gd name="T82" fmla="*/ 39 w 64"/>
                <a:gd name="T83" fmla="*/ 50 h 66"/>
                <a:gd name="T84" fmla="*/ 41 w 64"/>
                <a:gd name="T85" fmla="*/ 47 h 66"/>
                <a:gd name="T86" fmla="*/ 37 w 64"/>
                <a:gd name="T87" fmla="*/ 48 h 66"/>
                <a:gd name="T88" fmla="*/ 24 w 64"/>
                <a:gd name="T89" fmla="*/ 59 h 66"/>
                <a:gd name="T90" fmla="*/ 27 w 64"/>
                <a:gd name="T91" fmla="*/ 50 h 66"/>
                <a:gd name="T92" fmla="*/ 23 w 64"/>
                <a:gd name="T93" fmla="*/ 47 h 66"/>
                <a:gd name="T94" fmla="*/ 17 w 64"/>
                <a:gd name="T95" fmla="*/ 43 h 66"/>
                <a:gd name="T96" fmla="*/ 16 w 64"/>
                <a:gd name="T97" fmla="*/ 39 h 66"/>
                <a:gd name="T98" fmla="*/ 16 w 64"/>
                <a:gd name="T99" fmla="*/ 38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6"/>
                <a:gd name="T152" fmla="*/ 64 w 64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6">
                  <a:moveTo>
                    <a:pt x="0" y="34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6"/>
                  </a:lnTo>
                  <a:lnTo>
                    <a:pt x="28" y="66"/>
                  </a:lnTo>
                  <a:lnTo>
                    <a:pt x="27" y="64"/>
                  </a:lnTo>
                  <a:lnTo>
                    <a:pt x="40" y="59"/>
                  </a:lnTo>
                  <a:lnTo>
                    <a:pt x="37" y="63"/>
                  </a:lnTo>
                  <a:lnTo>
                    <a:pt x="41" y="66"/>
                  </a:lnTo>
                  <a:lnTo>
                    <a:pt x="43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2" y="59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1" y="39"/>
                  </a:lnTo>
                  <a:lnTo>
                    <a:pt x="57" y="42"/>
                  </a:lnTo>
                  <a:lnTo>
                    <a:pt x="63" y="28"/>
                  </a:lnTo>
                  <a:lnTo>
                    <a:pt x="64" y="30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7"/>
                  </a:lnTo>
                  <a:lnTo>
                    <a:pt x="55" y="11"/>
                  </a:lnTo>
                  <a:lnTo>
                    <a:pt x="52" y="7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41" y="19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3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48" y="26"/>
                  </a:lnTo>
                  <a:lnTo>
                    <a:pt x="47" y="23"/>
                  </a:lnTo>
                  <a:lnTo>
                    <a:pt x="44" y="22"/>
                  </a:lnTo>
                  <a:lnTo>
                    <a:pt x="45" y="23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7" y="26"/>
                  </a:lnTo>
                  <a:lnTo>
                    <a:pt x="51" y="28"/>
                  </a:lnTo>
                  <a:lnTo>
                    <a:pt x="48" y="38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7" y="43"/>
                  </a:lnTo>
                  <a:lnTo>
                    <a:pt x="48" y="40"/>
                  </a:lnTo>
                  <a:lnTo>
                    <a:pt x="41" y="47"/>
                  </a:lnTo>
                  <a:lnTo>
                    <a:pt x="44" y="46"/>
                  </a:lnTo>
                  <a:lnTo>
                    <a:pt x="45" y="43"/>
                  </a:lnTo>
                  <a:lnTo>
                    <a:pt x="39" y="50"/>
                  </a:lnTo>
                  <a:lnTo>
                    <a:pt x="41" y="48"/>
                  </a:lnTo>
                  <a:lnTo>
                    <a:pt x="43" y="46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27" y="52"/>
                  </a:lnTo>
                  <a:lnTo>
                    <a:pt x="24" y="59"/>
                  </a:lnTo>
                  <a:lnTo>
                    <a:pt x="37" y="54"/>
                  </a:lnTo>
                  <a:lnTo>
                    <a:pt x="33" y="50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Freeform 92"/>
            <p:cNvSpPr>
              <a:spLocks/>
            </p:cNvSpPr>
            <p:nvPr/>
          </p:nvSpPr>
          <p:spPr bwMode="auto">
            <a:xfrm>
              <a:off x="5022" y="2165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5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5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8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5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5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Freeform 93"/>
            <p:cNvSpPr>
              <a:spLocks/>
            </p:cNvSpPr>
            <p:nvPr/>
          </p:nvSpPr>
          <p:spPr bwMode="auto">
            <a:xfrm>
              <a:off x="3590" y="2165"/>
              <a:ext cx="1448" cy="16"/>
            </a:xfrm>
            <a:custGeom>
              <a:avLst/>
              <a:gdLst>
                <a:gd name="T0" fmla="*/ 1440 w 1448"/>
                <a:gd name="T1" fmla="*/ 16 h 16"/>
                <a:gd name="T2" fmla="*/ 1443 w 1448"/>
                <a:gd name="T3" fmla="*/ 16 h 16"/>
                <a:gd name="T4" fmla="*/ 1445 w 1448"/>
                <a:gd name="T5" fmla="*/ 14 h 16"/>
                <a:gd name="T6" fmla="*/ 1448 w 1448"/>
                <a:gd name="T7" fmla="*/ 11 h 16"/>
                <a:gd name="T8" fmla="*/ 1448 w 1448"/>
                <a:gd name="T9" fmla="*/ 6 h 16"/>
                <a:gd name="T10" fmla="*/ 1445 w 1448"/>
                <a:gd name="T11" fmla="*/ 3 h 16"/>
                <a:gd name="T12" fmla="*/ 1443 w 1448"/>
                <a:gd name="T13" fmla="*/ 0 h 16"/>
                <a:gd name="T14" fmla="*/ 6 w 1448"/>
                <a:gd name="T15" fmla="*/ 0 h 16"/>
                <a:gd name="T16" fmla="*/ 3 w 1448"/>
                <a:gd name="T17" fmla="*/ 3 h 16"/>
                <a:gd name="T18" fmla="*/ 0 w 1448"/>
                <a:gd name="T19" fmla="*/ 6 h 16"/>
                <a:gd name="T20" fmla="*/ 0 w 1448"/>
                <a:gd name="T21" fmla="*/ 11 h 16"/>
                <a:gd name="T22" fmla="*/ 3 w 1448"/>
                <a:gd name="T23" fmla="*/ 14 h 16"/>
                <a:gd name="T24" fmla="*/ 6 w 1448"/>
                <a:gd name="T25" fmla="*/ 16 h 16"/>
                <a:gd name="T26" fmla="*/ 8 w 1448"/>
                <a:gd name="T27" fmla="*/ 16 h 16"/>
                <a:gd name="T28" fmla="*/ 1440 w 144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8"/>
                <a:gd name="T46" fmla="*/ 0 h 16"/>
                <a:gd name="T47" fmla="*/ 1448 w 14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8" h="16">
                  <a:moveTo>
                    <a:pt x="1440" y="16"/>
                  </a:moveTo>
                  <a:lnTo>
                    <a:pt x="1443" y="16"/>
                  </a:lnTo>
                  <a:lnTo>
                    <a:pt x="1445" y="14"/>
                  </a:lnTo>
                  <a:lnTo>
                    <a:pt x="1448" y="11"/>
                  </a:lnTo>
                  <a:lnTo>
                    <a:pt x="1448" y="6"/>
                  </a:lnTo>
                  <a:lnTo>
                    <a:pt x="1445" y="3"/>
                  </a:lnTo>
                  <a:lnTo>
                    <a:pt x="144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44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Freeform 94"/>
            <p:cNvSpPr>
              <a:spLocks/>
            </p:cNvSpPr>
            <p:nvPr/>
          </p:nvSpPr>
          <p:spPr bwMode="auto">
            <a:xfrm>
              <a:off x="3466" y="2165"/>
              <a:ext cx="140" cy="16"/>
            </a:xfrm>
            <a:custGeom>
              <a:avLst/>
              <a:gdLst>
                <a:gd name="T0" fmla="*/ 132 w 140"/>
                <a:gd name="T1" fmla="*/ 16 h 16"/>
                <a:gd name="T2" fmla="*/ 135 w 140"/>
                <a:gd name="T3" fmla="*/ 16 h 16"/>
                <a:gd name="T4" fmla="*/ 138 w 140"/>
                <a:gd name="T5" fmla="*/ 14 h 16"/>
                <a:gd name="T6" fmla="*/ 140 w 140"/>
                <a:gd name="T7" fmla="*/ 11 h 16"/>
                <a:gd name="T8" fmla="*/ 140 w 140"/>
                <a:gd name="T9" fmla="*/ 6 h 16"/>
                <a:gd name="T10" fmla="*/ 138 w 140"/>
                <a:gd name="T11" fmla="*/ 3 h 16"/>
                <a:gd name="T12" fmla="*/ 135 w 140"/>
                <a:gd name="T13" fmla="*/ 0 h 16"/>
                <a:gd name="T14" fmla="*/ 5 w 140"/>
                <a:gd name="T15" fmla="*/ 0 h 16"/>
                <a:gd name="T16" fmla="*/ 2 w 140"/>
                <a:gd name="T17" fmla="*/ 3 h 16"/>
                <a:gd name="T18" fmla="*/ 0 w 140"/>
                <a:gd name="T19" fmla="*/ 6 h 16"/>
                <a:gd name="T20" fmla="*/ 0 w 140"/>
                <a:gd name="T21" fmla="*/ 11 h 16"/>
                <a:gd name="T22" fmla="*/ 2 w 140"/>
                <a:gd name="T23" fmla="*/ 14 h 16"/>
                <a:gd name="T24" fmla="*/ 5 w 140"/>
                <a:gd name="T25" fmla="*/ 16 h 16"/>
                <a:gd name="T26" fmla="*/ 8 w 140"/>
                <a:gd name="T27" fmla="*/ 16 h 16"/>
                <a:gd name="T28" fmla="*/ 132 w 14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6"/>
                <a:gd name="T47" fmla="*/ 140 w 14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6">
                  <a:moveTo>
                    <a:pt x="132" y="16"/>
                  </a:moveTo>
                  <a:lnTo>
                    <a:pt x="135" y="16"/>
                  </a:lnTo>
                  <a:lnTo>
                    <a:pt x="138" y="14"/>
                  </a:lnTo>
                  <a:lnTo>
                    <a:pt x="140" y="11"/>
                  </a:lnTo>
                  <a:lnTo>
                    <a:pt x="140" y="6"/>
                  </a:lnTo>
                  <a:lnTo>
                    <a:pt x="138" y="3"/>
                  </a:lnTo>
                  <a:lnTo>
                    <a:pt x="13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6" name="Freeform 95"/>
            <p:cNvSpPr>
              <a:spLocks/>
            </p:cNvSpPr>
            <p:nvPr/>
          </p:nvSpPr>
          <p:spPr bwMode="auto">
            <a:xfrm>
              <a:off x="3466" y="1563"/>
              <a:ext cx="16" cy="618"/>
            </a:xfrm>
            <a:custGeom>
              <a:avLst/>
              <a:gdLst>
                <a:gd name="T0" fmla="*/ 0 w 16"/>
                <a:gd name="T1" fmla="*/ 610 h 618"/>
                <a:gd name="T2" fmla="*/ 0 w 16"/>
                <a:gd name="T3" fmla="*/ 613 h 618"/>
                <a:gd name="T4" fmla="*/ 2 w 16"/>
                <a:gd name="T5" fmla="*/ 616 h 618"/>
                <a:gd name="T6" fmla="*/ 5 w 16"/>
                <a:gd name="T7" fmla="*/ 618 h 618"/>
                <a:gd name="T8" fmla="*/ 10 w 16"/>
                <a:gd name="T9" fmla="*/ 618 h 618"/>
                <a:gd name="T10" fmla="*/ 13 w 16"/>
                <a:gd name="T11" fmla="*/ 616 h 618"/>
                <a:gd name="T12" fmla="*/ 16 w 16"/>
                <a:gd name="T13" fmla="*/ 613 h 618"/>
                <a:gd name="T14" fmla="*/ 16 w 16"/>
                <a:gd name="T15" fmla="*/ 5 h 618"/>
                <a:gd name="T16" fmla="*/ 13 w 16"/>
                <a:gd name="T17" fmla="*/ 2 h 618"/>
                <a:gd name="T18" fmla="*/ 10 w 16"/>
                <a:gd name="T19" fmla="*/ 0 h 618"/>
                <a:gd name="T20" fmla="*/ 5 w 16"/>
                <a:gd name="T21" fmla="*/ 0 h 618"/>
                <a:gd name="T22" fmla="*/ 2 w 16"/>
                <a:gd name="T23" fmla="*/ 2 h 618"/>
                <a:gd name="T24" fmla="*/ 0 w 16"/>
                <a:gd name="T25" fmla="*/ 5 h 618"/>
                <a:gd name="T26" fmla="*/ 0 w 16"/>
                <a:gd name="T27" fmla="*/ 8 h 618"/>
                <a:gd name="T28" fmla="*/ 0 w 16"/>
                <a:gd name="T29" fmla="*/ 610 h 6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618"/>
                <a:gd name="T47" fmla="*/ 16 w 16"/>
                <a:gd name="T48" fmla="*/ 618 h 6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618">
                  <a:moveTo>
                    <a:pt x="0" y="610"/>
                  </a:moveTo>
                  <a:lnTo>
                    <a:pt x="0" y="613"/>
                  </a:lnTo>
                  <a:lnTo>
                    <a:pt x="2" y="616"/>
                  </a:lnTo>
                  <a:lnTo>
                    <a:pt x="5" y="618"/>
                  </a:lnTo>
                  <a:lnTo>
                    <a:pt x="10" y="618"/>
                  </a:lnTo>
                  <a:lnTo>
                    <a:pt x="13" y="616"/>
                  </a:lnTo>
                  <a:lnTo>
                    <a:pt x="16" y="613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Freeform 96"/>
            <p:cNvSpPr>
              <a:spLocks/>
            </p:cNvSpPr>
            <p:nvPr/>
          </p:nvSpPr>
          <p:spPr bwMode="auto">
            <a:xfrm>
              <a:off x="3466" y="1563"/>
              <a:ext cx="91" cy="16"/>
            </a:xfrm>
            <a:custGeom>
              <a:avLst/>
              <a:gdLst>
                <a:gd name="T0" fmla="*/ 8 w 91"/>
                <a:gd name="T1" fmla="*/ 0 h 16"/>
                <a:gd name="T2" fmla="*/ 5 w 91"/>
                <a:gd name="T3" fmla="*/ 0 h 16"/>
                <a:gd name="T4" fmla="*/ 2 w 91"/>
                <a:gd name="T5" fmla="*/ 2 h 16"/>
                <a:gd name="T6" fmla="*/ 0 w 91"/>
                <a:gd name="T7" fmla="*/ 5 h 16"/>
                <a:gd name="T8" fmla="*/ 0 w 91"/>
                <a:gd name="T9" fmla="*/ 10 h 16"/>
                <a:gd name="T10" fmla="*/ 2 w 91"/>
                <a:gd name="T11" fmla="*/ 13 h 16"/>
                <a:gd name="T12" fmla="*/ 5 w 91"/>
                <a:gd name="T13" fmla="*/ 16 h 16"/>
                <a:gd name="T14" fmla="*/ 85 w 91"/>
                <a:gd name="T15" fmla="*/ 16 h 16"/>
                <a:gd name="T16" fmla="*/ 88 w 91"/>
                <a:gd name="T17" fmla="*/ 13 h 16"/>
                <a:gd name="T18" fmla="*/ 91 w 91"/>
                <a:gd name="T19" fmla="*/ 10 h 16"/>
                <a:gd name="T20" fmla="*/ 91 w 91"/>
                <a:gd name="T21" fmla="*/ 5 h 16"/>
                <a:gd name="T22" fmla="*/ 88 w 91"/>
                <a:gd name="T23" fmla="*/ 2 h 16"/>
                <a:gd name="T24" fmla="*/ 85 w 91"/>
                <a:gd name="T25" fmla="*/ 0 h 16"/>
                <a:gd name="T26" fmla="*/ 83 w 91"/>
                <a:gd name="T27" fmla="*/ 0 h 16"/>
                <a:gd name="T28" fmla="*/ 8 w 9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16"/>
                <a:gd name="T47" fmla="*/ 91 w 9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16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5" y="16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8" name="Freeform 97"/>
            <p:cNvSpPr>
              <a:spLocks/>
            </p:cNvSpPr>
            <p:nvPr/>
          </p:nvSpPr>
          <p:spPr bwMode="auto">
            <a:xfrm>
              <a:off x="3466" y="2165"/>
              <a:ext cx="16" cy="845"/>
            </a:xfrm>
            <a:custGeom>
              <a:avLst/>
              <a:gdLst>
                <a:gd name="T0" fmla="*/ 16 w 16"/>
                <a:gd name="T1" fmla="*/ 8 h 845"/>
                <a:gd name="T2" fmla="*/ 16 w 16"/>
                <a:gd name="T3" fmla="*/ 6 h 845"/>
                <a:gd name="T4" fmla="*/ 13 w 16"/>
                <a:gd name="T5" fmla="*/ 3 h 845"/>
                <a:gd name="T6" fmla="*/ 10 w 16"/>
                <a:gd name="T7" fmla="*/ 0 h 845"/>
                <a:gd name="T8" fmla="*/ 5 w 16"/>
                <a:gd name="T9" fmla="*/ 0 h 845"/>
                <a:gd name="T10" fmla="*/ 2 w 16"/>
                <a:gd name="T11" fmla="*/ 3 h 845"/>
                <a:gd name="T12" fmla="*/ 0 w 16"/>
                <a:gd name="T13" fmla="*/ 6 h 845"/>
                <a:gd name="T14" fmla="*/ 0 w 16"/>
                <a:gd name="T15" fmla="*/ 840 h 845"/>
                <a:gd name="T16" fmla="*/ 2 w 16"/>
                <a:gd name="T17" fmla="*/ 843 h 845"/>
                <a:gd name="T18" fmla="*/ 5 w 16"/>
                <a:gd name="T19" fmla="*/ 845 h 845"/>
                <a:gd name="T20" fmla="*/ 10 w 16"/>
                <a:gd name="T21" fmla="*/ 845 h 845"/>
                <a:gd name="T22" fmla="*/ 13 w 16"/>
                <a:gd name="T23" fmla="*/ 843 h 845"/>
                <a:gd name="T24" fmla="*/ 16 w 16"/>
                <a:gd name="T25" fmla="*/ 840 h 845"/>
                <a:gd name="T26" fmla="*/ 16 w 16"/>
                <a:gd name="T27" fmla="*/ 837 h 845"/>
                <a:gd name="T28" fmla="*/ 16 w 16"/>
                <a:gd name="T29" fmla="*/ 8 h 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845"/>
                <a:gd name="T47" fmla="*/ 16 w 16"/>
                <a:gd name="T48" fmla="*/ 845 h 8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845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40"/>
                  </a:lnTo>
                  <a:lnTo>
                    <a:pt x="2" y="843"/>
                  </a:lnTo>
                  <a:lnTo>
                    <a:pt x="5" y="845"/>
                  </a:lnTo>
                  <a:lnTo>
                    <a:pt x="10" y="845"/>
                  </a:lnTo>
                  <a:lnTo>
                    <a:pt x="13" y="843"/>
                  </a:lnTo>
                  <a:lnTo>
                    <a:pt x="16" y="840"/>
                  </a:lnTo>
                  <a:lnTo>
                    <a:pt x="16" y="83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9" name="Freeform 98"/>
            <p:cNvSpPr>
              <a:spLocks/>
            </p:cNvSpPr>
            <p:nvPr/>
          </p:nvSpPr>
          <p:spPr bwMode="auto">
            <a:xfrm>
              <a:off x="3466" y="2994"/>
              <a:ext cx="266" cy="16"/>
            </a:xfrm>
            <a:custGeom>
              <a:avLst/>
              <a:gdLst>
                <a:gd name="T0" fmla="*/ 8 w 266"/>
                <a:gd name="T1" fmla="*/ 0 h 16"/>
                <a:gd name="T2" fmla="*/ 5 w 266"/>
                <a:gd name="T3" fmla="*/ 0 h 16"/>
                <a:gd name="T4" fmla="*/ 2 w 266"/>
                <a:gd name="T5" fmla="*/ 3 h 16"/>
                <a:gd name="T6" fmla="*/ 0 w 266"/>
                <a:gd name="T7" fmla="*/ 5 h 16"/>
                <a:gd name="T8" fmla="*/ 0 w 266"/>
                <a:gd name="T9" fmla="*/ 11 h 16"/>
                <a:gd name="T10" fmla="*/ 2 w 266"/>
                <a:gd name="T11" fmla="*/ 14 h 16"/>
                <a:gd name="T12" fmla="*/ 5 w 266"/>
                <a:gd name="T13" fmla="*/ 16 h 16"/>
                <a:gd name="T14" fmla="*/ 261 w 266"/>
                <a:gd name="T15" fmla="*/ 16 h 16"/>
                <a:gd name="T16" fmla="*/ 264 w 266"/>
                <a:gd name="T17" fmla="*/ 14 h 16"/>
                <a:gd name="T18" fmla="*/ 266 w 266"/>
                <a:gd name="T19" fmla="*/ 11 h 16"/>
                <a:gd name="T20" fmla="*/ 266 w 266"/>
                <a:gd name="T21" fmla="*/ 5 h 16"/>
                <a:gd name="T22" fmla="*/ 264 w 266"/>
                <a:gd name="T23" fmla="*/ 3 h 16"/>
                <a:gd name="T24" fmla="*/ 261 w 266"/>
                <a:gd name="T25" fmla="*/ 0 h 16"/>
                <a:gd name="T26" fmla="*/ 258 w 266"/>
                <a:gd name="T27" fmla="*/ 0 h 16"/>
                <a:gd name="T28" fmla="*/ 8 w 26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16"/>
                <a:gd name="T47" fmla="*/ 266 w 26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261" y="16"/>
                  </a:lnTo>
                  <a:lnTo>
                    <a:pt x="264" y="14"/>
                  </a:lnTo>
                  <a:lnTo>
                    <a:pt x="266" y="11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0" name="Oval 99"/>
            <p:cNvSpPr>
              <a:spLocks noChangeArrowheads="1"/>
            </p:cNvSpPr>
            <p:nvPr/>
          </p:nvSpPr>
          <p:spPr bwMode="auto">
            <a:xfrm>
              <a:off x="3456" y="2157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1" name="Freeform 100"/>
            <p:cNvSpPr>
              <a:spLocks/>
            </p:cNvSpPr>
            <p:nvPr/>
          </p:nvSpPr>
          <p:spPr bwMode="auto">
            <a:xfrm>
              <a:off x="3448" y="2149"/>
              <a:ext cx="66" cy="64"/>
            </a:xfrm>
            <a:custGeom>
              <a:avLst/>
              <a:gdLst>
                <a:gd name="T0" fmla="*/ 2 w 66"/>
                <a:gd name="T1" fmla="*/ 43 h 64"/>
                <a:gd name="T2" fmla="*/ 3 w 66"/>
                <a:gd name="T3" fmla="*/ 47 h 64"/>
                <a:gd name="T4" fmla="*/ 11 w 66"/>
                <a:gd name="T5" fmla="*/ 55 h 64"/>
                <a:gd name="T6" fmla="*/ 14 w 66"/>
                <a:gd name="T7" fmla="*/ 58 h 64"/>
                <a:gd name="T8" fmla="*/ 16 w 66"/>
                <a:gd name="T9" fmla="*/ 60 h 64"/>
                <a:gd name="T10" fmla="*/ 16 w 66"/>
                <a:gd name="T11" fmla="*/ 60 h 64"/>
                <a:gd name="T12" fmla="*/ 30 w 66"/>
                <a:gd name="T13" fmla="*/ 64 h 64"/>
                <a:gd name="T14" fmla="*/ 39 w 66"/>
                <a:gd name="T15" fmla="*/ 62 h 64"/>
                <a:gd name="T16" fmla="*/ 50 w 66"/>
                <a:gd name="T17" fmla="*/ 60 h 64"/>
                <a:gd name="T18" fmla="*/ 50 w 66"/>
                <a:gd name="T19" fmla="*/ 60 h 64"/>
                <a:gd name="T20" fmla="*/ 52 w 66"/>
                <a:gd name="T21" fmla="*/ 58 h 64"/>
                <a:gd name="T22" fmla="*/ 55 w 66"/>
                <a:gd name="T23" fmla="*/ 55 h 64"/>
                <a:gd name="T24" fmla="*/ 63 w 66"/>
                <a:gd name="T25" fmla="*/ 47 h 64"/>
                <a:gd name="T26" fmla="*/ 65 w 66"/>
                <a:gd name="T27" fmla="*/ 43 h 64"/>
                <a:gd name="T28" fmla="*/ 59 w 66"/>
                <a:gd name="T29" fmla="*/ 40 h 64"/>
                <a:gd name="T30" fmla="*/ 66 w 66"/>
                <a:gd name="T31" fmla="*/ 22 h 64"/>
                <a:gd name="T32" fmla="*/ 63 w 66"/>
                <a:gd name="T33" fmla="*/ 18 h 64"/>
                <a:gd name="T34" fmla="*/ 54 w 66"/>
                <a:gd name="T35" fmla="*/ 8 h 64"/>
                <a:gd name="T36" fmla="*/ 48 w 66"/>
                <a:gd name="T37" fmla="*/ 3 h 64"/>
                <a:gd name="T38" fmla="*/ 44 w 66"/>
                <a:gd name="T39" fmla="*/ 1 h 64"/>
                <a:gd name="T40" fmla="*/ 22 w 66"/>
                <a:gd name="T41" fmla="*/ 1 h 64"/>
                <a:gd name="T42" fmla="*/ 18 w 66"/>
                <a:gd name="T43" fmla="*/ 3 h 64"/>
                <a:gd name="T44" fmla="*/ 12 w 66"/>
                <a:gd name="T45" fmla="*/ 8 h 64"/>
                <a:gd name="T46" fmla="*/ 3 w 66"/>
                <a:gd name="T47" fmla="*/ 18 h 64"/>
                <a:gd name="T48" fmla="*/ 0 w 66"/>
                <a:gd name="T49" fmla="*/ 22 h 64"/>
                <a:gd name="T50" fmla="*/ 16 w 66"/>
                <a:gd name="T51" fmla="*/ 27 h 64"/>
                <a:gd name="T52" fmla="*/ 19 w 66"/>
                <a:gd name="T53" fmla="*/ 23 h 64"/>
                <a:gd name="T54" fmla="*/ 23 w 66"/>
                <a:gd name="T55" fmla="*/ 18 h 64"/>
                <a:gd name="T56" fmla="*/ 27 w 66"/>
                <a:gd name="T57" fmla="*/ 16 h 64"/>
                <a:gd name="T58" fmla="*/ 28 w 66"/>
                <a:gd name="T59" fmla="*/ 16 h 64"/>
                <a:gd name="T60" fmla="*/ 39 w 66"/>
                <a:gd name="T61" fmla="*/ 18 h 64"/>
                <a:gd name="T62" fmla="*/ 43 w 66"/>
                <a:gd name="T63" fmla="*/ 19 h 64"/>
                <a:gd name="T64" fmla="*/ 43 w 66"/>
                <a:gd name="T65" fmla="*/ 19 h 64"/>
                <a:gd name="T66" fmla="*/ 48 w 66"/>
                <a:gd name="T67" fmla="*/ 24 h 64"/>
                <a:gd name="T68" fmla="*/ 50 w 66"/>
                <a:gd name="T69" fmla="*/ 34 h 64"/>
                <a:gd name="T70" fmla="*/ 52 w 66"/>
                <a:gd name="T71" fmla="*/ 27 h 64"/>
                <a:gd name="T72" fmla="*/ 51 w 66"/>
                <a:gd name="T73" fmla="*/ 38 h 64"/>
                <a:gd name="T74" fmla="*/ 46 w 66"/>
                <a:gd name="T75" fmla="*/ 43 h 64"/>
                <a:gd name="T76" fmla="*/ 43 w 66"/>
                <a:gd name="T77" fmla="*/ 46 h 64"/>
                <a:gd name="T78" fmla="*/ 40 w 66"/>
                <a:gd name="T79" fmla="*/ 48 h 64"/>
                <a:gd name="T80" fmla="*/ 43 w 66"/>
                <a:gd name="T81" fmla="*/ 46 h 64"/>
                <a:gd name="T82" fmla="*/ 39 w 66"/>
                <a:gd name="T83" fmla="*/ 47 h 64"/>
                <a:gd name="T84" fmla="*/ 26 w 66"/>
                <a:gd name="T85" fmla="*/ 58 h 64"/>
                <a:gd name="T86" fmla="*/ 28 w 66"/>
                <a:gd name="T87" fmla="*/ 48 h 64"/>
                <a:gd name="T88" fmla="*/ 27 w 66"/>
                <a:gd name="T89" fmla="*/ 48 h 64"/>
                <a:gd name="T90" fmla="*/ 23 w 66"/>
                <a:gd name="T91" fmla="*/ 47 h 64"/>
                <a:gd name="T92" fmla="*/ 20 w 66"/>
                <a:gd name="T93" fmla="*/ 44 h 64"/>
                <a:gd name="T94" fmla="*/ 18 w 66"/>
                <a:gd name="T95" fmla="*/ 42 h 64"/>
                <a:gd name="T96" fmla="*/ 16 w 66"/>
                <a:gd name="T97" fmla="*/ 38 h 64"/>
                <a:gd name="T98" fmla="*/ 16 w 66"/>
                <a:gd name="T99" fmla="*/ 36 h 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4"/>
                <a:gd name="T152" fmla="*/ 66 w 66"/>
                <a:gd name="T153" fmla="*/ 64 h 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4">
                  <a:moveTo>
                    <a:pt x="0" y="32"/>
                  </a:moveTo>
                  <a:lnTo>
                    <a:pt x="0" y="42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52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10" y="55"/>
                  </a:lnTo>
                  <a:lnTo>
                    <a:pt x="14" y="58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23" y="64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42" y="58"/>
                  </a:lnTo>
                  <a:lnTo>
                    <a:pt x="39" y="62"/>
                  </a:lnTo>
                  <a:lnTo>
                    <a:pt x="43" y="64"/>
                  </a:lnTo>
                  <a:lnTo>
                    <a:pt x="44" y="63"/>
                  </a:lnTo>
                  <a:lnTo>
                    <a:pt x="50" y="60"/>
                  </a:lnTo>
                  <a:lnTo>
                    <a:pt x="50" y="59"/>
                  </a:lnTo>
                  <a:lnTo>
                    <a:pt x="48" y="62"/>
                  </a:lnTo>
                  <a:lnTo>
                    <a:pt x="50" y="60"/>
                  </a:lnTo>
                  <a:lnTo>
                    <a:pt x="54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65" y="27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5" y="20"/>
                  </a:lnTo>
                  <a:lnTo>
                    <a:pt x="65" y="19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7"/>
                  </a:lnTo>
                  <a:lnTo>
                    <a:pt x="50" y="34"/>
                  </a:lnTo>
                  <a:lnTo>
                    <a:pt x="54" y="38"/>
                  </a:lnTo>
                  <a:lnTo>
                    <a:pt x="59" y="24"/>
                  </a:lnTo>
                  <a:lnTo>
                    <a:pt x="52" y="27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50" y="38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3" y="46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0" y="48"/>
                  </a:lnTo>
                  <a:lnTo>
                    <a:pt x="43" y="47"/>
                  </a:lnTo>
                  <a:lnTo>
                    <a:pt x="44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8" y="48"/>
                  </a:lnTo>
                  <a:lnTo>
                    <a:pt x="28" y="51"/>
                  </a:lnTo>
                  <a:lnTo>
                    <a:pt x="26" y="58"/>
                  </a:lnTo>
                  <a:lnTo>
                    <a:pt x="39" y="52"/>
                  </a:lnTo>
                  <a:lnTo>
                    <a:pt x="35" y="48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3" y="46"/>
                  </a:lnTo>
                  <a:lnTo>
                    <a:pt x="22" y="44"/>
                  </a:lnTo>
                  <a:lnTo>
                    <a:pt x="23" y="47"/>
                  </a:lnTo>
                  <a:lnTo>
                    <a:pt x="26" y="48"/>
                  </a:lnTo>
                  <a:lnTo>
                    <a:pt x="19" y="42"/>
                  </a:lnTo>
                  <a:lnTo>
                    <a:pt x="20" y="44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Freeform 101"/>
            <p:cNvSpPr>
              <a:spLocks/>
            </p:cNvSpPr>
            <p:nvPr/>
          </p:nvSpPr>
          <p:spPr bwMode="auto">
            <a:xfrm>
              <a:off x="3239" y="2467"/>
              <a:ext cx="594" cy="16"/>
            </a:xfrm>
            <a:custGeom>
              <a:avLst/>
              <a:gdLst>
                <a:gd name="T0" fmla="*/ 586 w 594"/>
                <a:gd name="T1" fmla="*/ 16 h 16"/>
                <a:gd name="T2" fmla="*/ 588 w 594"/>
                <a:gd name="T3" fmla="*/ 16 h 16"/>
                <a:gd name="T4" fmla="*/ 591 w 594"/>
                <a:gd name="T5" fmla="*/ 13 h 16"/>
                <a:gd name="T6" fmla="*/ 594 w 594"/>
                <a:gd name="T7" fmla="*/ 10 h 16"/>
                <a:gd name="T8" fmla="*/ 594 w 594"/>
                <a:gd name="T9" fmla="*/ 5 h 16"/>
                <a:gd name="T10" fmla="*/ 591 w 594"/>
                <a:gd name="T11" fmla="*/ 2 h 16"/>
                <a:gd name="T12" fmla="*/ 588 w 594"/>
                <a:gd name="T13" fmla="*/ 0 h 16"/>
                <a:gd name="T14" fmla="*/ 6 w 594"/>
                <a:gd name="T15" fmla="*/ 0 h 16"/>
                <a:gd name="T16" fmla="*/ 3 w 594"/>
                <a:gd name="T17" fmla="*/ 2 h 16"/>
                <a:gd name="T18" fmla="*/ 0 w 594"/>
                <a:gd name="T19" fmla="*/ 5 h 16"/>
                <a:gd name="T20" fmla="*/ 0 w 594"/>
                <a:gd name="T21" fmla="*/ 10 h 16"/>
                <a:gd name="T22" fmla="*/ 3 w 594"/>
                <a:gd name="T23" fmla="*/ 13 h 16"/>
                <a:gd name="T24" fmla="*/ 6 w 594"/>
                <a:gd name="T25" fmla="*/ 16 h 16"/>
                <a:gd name="T26" fmla="*/ 8 w 594"/>
                <a:gd name="T27" fmla="*/ 16 h 16"/>
                <a:gd name="T28" fmla="*/ 586 w 594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4"/>
                <a:gd name="T46" fmla="*/ 0 h 16"/>
                <a:gd name="T47" fmla="*/ 594 w 594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4" h="16">
                  <a:moveTo>
                    <a:pt x="586" y="16"/>
                  </a:moveTo>
                  <a:lnTo>
                    <a:pt x="588" y="16"/>
                  </a:lnTo>
                  <a:lnTo>
                    <a:pt x="591" y="13"/>
                  </a:lnTo>
                  <a:lnTo>
                    <a:pt x="594" y="10"/>
                  </a:lnTo>
                  <a:lnTo>
                    <a:pt x="594" y="5"/>
                  </a:lnTo>
                  <a:lnTo>
                    <a:pt x="591" y="2"/>
                  </a:lnTo>
                  <a:lnTo>
                    <a:pt x="58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58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3" name="Oval 102"/>
            <p:cNvSpPr>
              <a:spLocks noChangeArrowheads="1"/>
            </p:cNvSpPr>
            <p:nvPr/>
          </p:nvSpPr>
          <p:spPr bwMode="auto">
            <a:xfrm>
              <a:off x="3230" y="2458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4" name="Freeform 103"/>
            <p:cNvSpPr>
              <a:spLocks/>
            </p:cNvSpPr>
            <p:nvPr/>
          </p:nvSpPr>
          <p:spPr bwMode="auto">
            <a:xfrm>
              <a:off x="3222" y="2450"/>
              <a:ext cx="66" cy="65"/>
            </a:xfrm>
            <a:custGeom>
              <a:avLst/>
              <a:gdLst>
                <a:gd name="T0" fmla="*/ 1 w 66"/>
                <a:gd name="T1" fmla="*/ 43 h 65"/>
                <a:gd name="T2" fmla="*/ 3 w 66"/>
                <a:gd name="T3" fmla="*/ 47 h 65"/>
                <a:gd name="T4" fmla="*/ 11 w 66"/>
                <a:gd name="T5" fmla="*/ 55 h 65"/>
                <a:gd name="T6" fmla="*/ 13 w 66"/>
                <a:gd name="T7" fmla="*/ 58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2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8 h 65"/>
                <a:gd name="T22" fmla="*/ 55 w 66"/>
                <a:gd name="T23" fmla="*/ 55 h 65"/>
                <a:gd name="T24" fmla="*/ 63 w 66"/>
                <a:gd name="T25" fmla="*/ 47 h 65"/>
                <a:gd name="T26" fmla="*/ 64 w 66"/>
                <a:gd name="T27" fmla="*/ 43 h 65"/>
                <a:gd name="T28" fmla="*/ 59 w 66"/>
                <a:gd name="T29" fmla="*/ 41 h 65"/>
                <a:gd name="T30" fmla="*/ 66 w 66"/>
                <a:gd name="T31" fmla="*/ 22 h 65"/>
                <a:gd name="T32" fmla="*/ 63 w 66"/>
                <a:gd name="T33" fmla="*/ 18 h 65"/>
                <a:gd name="T34" fmla="*/ 53 w 66"/>
                <a:gd name="T35" fmla="*/ 8 h 65"/>
                <a:gd name="T36" fmla="*/ 48 w 66"/>
                <a:gd name="T37" fmla="*/ 3 h 65"/>
                <a:gd name="T38" fmla="*/ 44 w 66"/>
                <a:gd name="T39" fmla="*/ 2 h 65"/>
                <a:gd name="T40" fmla="*/ 21 w 66"/>
                <a:gd name="T41" fmla="*/ 2 h 65"/>
                <a:gd name="T42" fmla="*/ 17 w 66"/>
                <a:gd name="T43" fmla="*/ 3 h 65"/>
                <a:gd name="T44" fmla="*/ 12 w 66"/>
                <a:gd name="T45" fmla="*/ 8 h 65"/>
                <a:gd name="T46" fmla="*/ 3 w 66"/>
                <a:gd name="T47" fmla="*/ 18 h 65"/>
                <a:gd name="T48" fmla="*/ 0 w 66"/>
                <a:gd name="T49" fmla="*/ 22 h 65"/>
                <a:gd name="T50" fmla="*/ 16 w 66"/>
                <a:gd name="T51" fmla="*/ 27 h 65"/>
                <a:gd name="T52" fmla="*/ 19 w 66"/>
                <a:gd name="T53" fmla="*/ 23 h 65"/>
                <a:gd name="T54" fmla="*/ 23 w 66"/>
                <a:gd name="T55" fmla="*/ 18 h 65"/>
                <a:gd name="T56" fmla="*/ 27 w 66"/>
                <a:gd name="T57" fmla="*/ 17 h 65"/>
                <a:gd name="T58" fmla="*/ 28 w 66"/>
                <a:gd name="T59" fmla="*/ 17 h 65"/>
                <a:gd name="T60" fmla="*/ 39 w 66"/>
                <a:gd name="T61" fmla="*/ 18 h 65"/>
                <a:gd name="T62" fmla="*/ 43 w 66"/>
                <a:gd name="T63" fmla="*/ 19 h 65"/>
                <a:gd name="T64" fmla="*/ 43 w 66"/>
                <a:gd name="T65" fmla="*/ 19 h 65"/>
                <a:gd name="T66" fmla="*/ 48 w 66"/>
                <a:gd name="T67" fmla="*/ 25 h 65"/>
                <a:gd name="T68" fmla="*/ 49 w 66"/>
                <a:gd name="T69" fmla="*/ 34 h 65"/>
                <a:gd name="T70" fmla="*/ 52 w 66"/>
                <a:gd name="T71" fmla="*/ 27 h 65"/>
                <a:gd name="T72" fmla="*/ 51 w 66"/>
                <a:gd name="T73" fmla="*/ 38 h 65"/>
                <a:gd name="T74" fmla="*/ 45 w 66"/>
                <a:gd name="T75" fmla="*/ 43 h 65"/>
                <a:gd name="T76" fmla="*/ 43 w 66"/>
                <a:gd name="T77" fmla="*/ 46 h 65"/>
                <a:gd name="T78" fmla="*/ 40 w 66"/>
                <a:gd name="T79" fmla="*/ 49 h 65"/>
                <a:gd name="T80" fmla="*/ 43 w 66"/>
                <a:gd name="T81" fmla="*/ 46 h 65"/>
                <a:gd name="T82" fmla="*/ 39 w 66"/>
                <a:gd name="T83" fmla="*/ 47 h 65"/>
                <a:gd name="T84" fmla="*/ 25 w 66"/>
                <a:gd name="T85" fmla="*/ 58 h 65"/>
                <a:gd name="T86" fmla="*/ 28 w 66"/>
                <a:gd name="T87" fmla="*/ 49 h 65"/>
                <a:gd name="T88" fmla="*/ 27 w 66"/>
                <a:gd name="T89" fmla="*/ 49 h 65"/>
                <a:gd name="T90" fmla="*/ 23 w 66"/>
                <a:gd name="T91" fmla="*/ 47 h 65"/>
                <a:gd name="T92" fmla="*/ 20 w 66"/>
                <a:gd name="T93" fmla="*/ 45 h 65"/>
                <a:gd name="T94" fmla="*/ 17 w 66"/>
                <a:gd name="T95" fmla="*/ 42 h 65"/>
                <a:gd name="T96" fmla="*/ 16 w 66"/>
                <a:gd name="T97" fmla="*/ 38 h 65"/>
                <a:gd name="T98" fmla="*/ 16 w 66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5"/>
                <a:gd name="T152" fmla="*/ 66 w 66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5">
                  <a:moveTo>
                    <a:pt x="0" y="33"/>
                  </a:moveTo>
                  <a:lnTo>
                    <a:pt x="0" y="42"/>
                  </a:lnTo>
                  <a:lnTo>
                    <a:pt x="1" y="43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9" y="54"/>
                  </a:lnTo>
                  <a:lnTo>
                    <a:pt x="12" y="58"/>
                  </a:lnTo>
                  <a:lnTo>
                    <a:pt x="16" y="61"/>
                  </a:lnTo>
                  <a:lnTo>
                    <a:pt x="17" y="62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3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43" y="65"/>
                  </a:lnTo>
                  <a:lnTo>
                    <a:pt x="44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8" y="62"/>
                  </a:lnTo>
                  <a:lnTo>
                    <a:pt x="49" y="61"/>
                  </a:lnTo>
                  <a:lnTo>
                    <a:pt x="53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7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52" y="6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7" y="17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39"/>
                  </a:lnTo>
                  <a:lnTo>
                    <a:pt x="43" y="46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7" y="49"/>
                  </a:lnTo>
                  <a:lnTo>
                    <a:pt x="28" y="51"/>
                  </a:lnTo>
                  <a:lnTo>
                    <a:pt x="25" y="58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3" y="46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5" y="49"/>
                  </a:lnTo>
                  <a:lnTo>
                    <a:pt x="19" y="42"/>
                  </a:lnTo>
                  <a:lnTo>
                    <a:pt x="20" y="45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5" name="Rectangle 104"/>
            <p:cNvSpPr>
              <a:spLocks noChangeArrowheads="1"/>
            </p:cNvSpPr>
            <p:nvPr/>
          </p:nvSpPr>
          <p:spPr bwMode="auto">
            <a:xfrm>
              <a:off x="5181" y="3058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y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51326" name="Rectangle 105"/>
            <p:cNvSpPr>
              <a:spLocks noChangeArrowheads="1"/>
            </p:cNvSpPr>
            <p:nvPr/>
          </p:nvSpPr>
          <p:spPr bwMode="auto">
            <a:xfrm>
              <a:off x="3013" y="1096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x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51327" name="Rectangle 106"/>
            <p:cNvSpPr>
              <a:spLocks noChangeArrowheads="1"/>
            </p:cNvSpPr>
            <p:nvPr/>
          </p:nvSpPr>
          <p:spPr bwMode="auto">
            <a:xfrm>
              <a:off x="5198" y="1223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sz="3200">
                <a:solidFill>
                  <a:srgbClr val="00FF00"/>
                </a:solidFill>
              </a:endParaRPr>
            </a:p>
          </p:txBody>
        </p:sp>
        <p:sp>
          <p:nvSpPr>
            <p:cNvPr id="51328" name="Rectangle 107"/>
            <p:cNvSpPr>
              <a:spLocks noChangeArrowheads="1"/>
            </p:cNvSpPr>
            <p:nvPr/>
          </p:nvSpPr>
          <p:spPr bwMode="auto">
            <a:xfrm>
              <a:off x="5205" y="2355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51329" name="Rectangle 108"/>
            <p:cNvSpPr>
              <a:spLocks noChangeArrowheads="1"/>
            </p:cNvSpPr>
            <p:nvPr/>
          </p:nvSpPr>
          <p:spPr bwMode="auto">
            <a:xfrm>
              <a:off x="3900" y="2657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CP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1330" name="Line 109"/>
            <p:cNvSpPr>
              <a:spLocks noChangeShapeType="1"/>
            </p:cNvSpPr>
            <p:nvPr/>
          </p:nvSpPr>
          <p:spPr bwMode="auto">
            <a:xfrm>
              <a:off x="5176" y="1512"/>
              <a:ext cx="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1" name="Line 110"/>
            <p:cNvSpPr>
              <a:spLocks noChangeShapeType="1"/>
            </p:cNvSpPr>
            <p:nvPr/>
          </p:nvSpPr>
          <p:spPr bwMode="auto">
            <a:xfrm>
              <a:off x="4960" y="161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2" name="Oval 111"/>
            <p:cNvSpPr>
              <a:spLocks noChangeArrowheads="1"/>
            </p:cNvSpPr>
            <p:nvPr/>
          </p:nvSpPr>
          <p:spPr bwMode="auto">
            <a:xfrm>
              <a:off x="4896" y="1584"/>
              <a:ext cx="56" cy="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4" name="Line 114"/>
          <p:cNvSpPr>
            <a:spLocks noChangeShapeType="1"/>
          </p:cNvSpPr>
          <p:nvPr/>
        </p:nvSpPr>
        <p:spPr bwMode="auto">
          <a:xfrm flipH="1">
            <a:off x="3636963" y="2103438"/>
            <a:ext cx="304800" cy="161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115"/>
          <p:cNvSpPr>
            <a:spLocks noChangeShapeType="1"/>
          </p:cNvSpPr>
          <p:nvPr/>
        </p:nvSpPr>
        <p:spPr bwMode="auto">
          <a:xfrm flipH="1">
            <a:off x="3433763" y="3819525"/>
            <a:ext cx="304800" cy="161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116"/>
          <p:cNvSpPr txBox="1">
            <a:spLocks noChangeArrowheads="1"/>
          </p:cNvSpPr>
          <p:nvPr/>
        </p:nvSpPr>
        <p:spPr bwMode="auto">
          <a:xfrm>
            <a:off x="3810000" y="2292350"/>
            <a:ext cx="277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Two State Variables A, B 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 4 states</a:t>
            </a:r>
            <a:endParaRPr lang="en-US" sz="180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51207" name="Text Box 118"/>
          <p:cNvSpPr txBox="1">
            <a:spLocks noChangeArrowheads="1"/>
          </p:cNvSpPr>
          <p:nvPr/>
        </p:nvSpPr>
        <p:spPr bwMode="auto">
          <a:xfrm>
            <a:off x="2978150" y="6064250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4 states. As many rows as states</a:t>
            </a:r>
          </a:p>
        </p:txBody>
      </p:sp>
      <p:sp>
        <p:nvSpPr>
          <p:cNvPr id="51208" name="Text Box 121"/>
          <p:cNvSpPr txBox="1">
            <a:spLocks noChangeArrowheads="1"/>
          </p:cNvSpPr>
          <p:nvPr/>
        </p:nvSpPr>
        <p:spPr bwMode="auto">
          <a:xfrm>
            <a:off x="5489575" y="60134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Next State </a:t>
            </a:r>
          </a:p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= f (State, I/P)</a:t>
            </a:r>
          </a:p>
        </p:txBody>
      </p:sp>
      <p:sp>
        <p:nvSpPr>
          <p:cNvPr id="51209" name="Rectangle 122"/>
          <p:cNvSpPr>
            <a:spLocks noChangeArrowheads="1"/>
          </p:cNvSpPr>
          <p:nvPr/>
        </p:nvSpPr>
        <p:spPr bwMode="auto">
          <a:xfrm>
            <a:off x="261938" y="1898650"/>
            <a:ext cx="2041525" cy="1006475"/>
          </a:xfrm>
          <a:prstGeom prst="rect">
            <a:avLst/>
          </a:prstGeom>
          <a:solidFill>
            <a:srgbClr val="FFFF0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23"/>
          <p:cNvSpPr txBox="1">
            <a:spLocks noChangeArrowheads="1"/>
          </p:cNvSpPr>
          <p:nvPr/>
        </p:nvSpPr>
        <p:spPr bwMode="auto">
          <a:xfrm>
            <a:off x="2836863" y="1206500"/>
            <a:ext cx="422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# of rows in Table = 2</a:t>
            </a:r>
            <a:r>
              <a:rPr lang="en-US" sz="1800" baseline="30000">
                <a:solidFill>
                  <a:srgbClr val="CC0000"/>
                </a:solidFill>
                <a:latin typeface="Arial" pitchFamily="34" charset="0"/>
              </a:rPr>
              <a:t>(# of FFs)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and I/P conditions considered with O/Ps</a:t>
            </a:r>
          </a:p>
        </p:txBody>
      </p:sp>
      <p:sp>
        <p:nvSpPr>
          <p:cNvPr id="51211" name="Rectangle 124"/>
          <p:cNvSpPr>
            <a:spLocks noGrp="1" noChangeArrowheads="1"/>
          </p:cNvSpPr>
          <p:nvPr>
            <p:ph type="title"/>
          </p:nvPr>
        </p:nvSpPr>
        <p:spPr>
          <a:xfrm>
            <a:off x="1109663" y="203200"/>
            <a:ext cx="7772400" cy="684213"/>
          </a:xfrm>
          <a:noFill/>
        </p:spPr>
        <p:txBody>
          <a:bodyPr/>
          <a:lstStyle/>
          <a:p>
            <a:pPr algn="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Two-Dimensional</a:t>
            </a:r>
            <a: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State Table</a:t>
            </a:r>
            <a:b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 step closer to Sate Diagrams</a:t>
            </a:r>
          </a:p>
        </p:txBody>
      </p:sp>
      <p:sp>
        <p:nvSpPr>
          <p:cNvPr id="51212" name="Text Box 125"/>
          <p:cNvSpPr txBox="1">
            <a:spLocks noChangeArrowheads="1"/>
          </p:cNvSpPr>
          <p:nvPr/>
        </p:nvSpPr>
        <p:spPr bwMode="auto">
          <a:xfrm>
            <a:off x="7664450" y="2459038"/>
            <a:ext cx="147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Purely </a:t>
            </a:r>
          </a:p>
          <a:p>
            <a:r>
              <a:rPr lang="en-US" sz="1600">
                <a:solidFill>
                  <a:srgbClr val="660066"/>
                </a:solidFill>
                <a:latin typeface="Arial" pitchFamily="34" charset="0"/>
              </a:rPr>
              <a:t>Combinational</a:t>
            </a:r>
          </a:p>
        </p:txBody>
      </p:sp>
      <p:sp>
        <p:nvSpPr>
          <p:cNvPr id="51213" name="Text Box 127"/>
          <p:cNvSpPr txBox="1">
            <a:spLocks noChangeArrowheads="1"/>
          </p:cNvSpPr>
          <p:nvPr/>
        </p:nvSpPr>
        <p:spPr bwMode="auto">
          <a:xfrm>
            <a:off x="4868863" y="1879600"/>
            <a:ext cx="2738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1. FF input Equations (CL)</a:t>
            </a:r>
          </a:p>
          <a:p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2. Then FF Characteristics.</a:t>
            </a:r>
          </a:p>
        </p:txBody>
      </p:sp>
      <p:pic>
        <p:nvPicPr>
          <p:cNvPr id="51214" name="Picture 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746125"/>
            <a:ext cx="21844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5508625"/>
            <a:ext cx="16573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3025" y="3187700"/>
            <a:ext cx="51292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7" name="Text Box 133"/>
          <p:cNvSpPr txBox="1">
            <a:spLocks noChangeArrowheads="1"/>
          </p:cNvSpPr>
          <p:nvPr/>
        </p:nvSpPr>
        <p:spPr bwMode="auto">
          <a:xfrm>
            <a:off x="7378700" y="5994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Output </a:t>
            </a:r>
          </a:p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= f (State, I/P)</a:t>
            </a:r>
          </a:p>
        </p:txBody>
      </p:sp>
      <p:sp>
        <p:nvSpPr>
          <p:cNvPr id="51218" name="Line 128"/>
          <p:cNvSpPr>
            <a:spLocks noChangeShapeType="1"/>
          </p:cNvSpPr>
          <p:nvPr/>
        </p:nvSpPr>
        <p:spPr bwMode="auto">
          <a:xfrm>
            <a:off x="6532563" y="2366963"/>
            <a:ext cx="436562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Line 126"/>
          <p:cNvSpPr>
            <a:spLocks noChangeShapeType="1"/>
          </p:cNvSpPr>
          <p:nvPr/>
        </p:nvSpPr>
        <p:spPr bwMode="auto">
          <a:xfrm>
            <a:off x="8218488" y="2995613"/>
            <a:ext cx="16351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Text Box 134"/>
          <p:cNvSpPr txBox="1">
            <a:spLocks noChangeArrowheads="1"/>
          </p:cNvSpPr>
          <p:nvPr/>
        </p:nvSpPr>
        <p:spPr bwMode="auto">
          <a:xfrm>
            <a:off x="7366000" y="1328738"/>
            <a:ext cx="1828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For Moore type</a:t>
            </a:r>
          </a:p>
          <a:p>
            <a:r>
              <a:rPr lang="en-US" sz="1800"/>
              <a:t>O/P = f (state) &amp;</a:t>
            </a:r>
          </a:p>
          <a:p>
            <a:r>
              <a:rPr lang="en-US" sz="1800"/>
              <a:t>only </a:t>
            </a:r>
            <a:r>
              <a:rPr lang="en-US" sz="1800" b="1">
                <a:solidFill>
                  <a:srgbClr val="660066"/>
                </a:solidFill>
              </a:rPr>
              <a:t>one column</a:t>
            </a:r>
            <a:r>
              <a:rPr lang="en-US" sz="1800"/>
              <a:t> </a:t>
            </a:r>
          </a:p>
        </p:txBody>
      </p:sp>
      <p:sp>
        <p:nvSpPr>
          <p:cNvPr id="51221" name="Line 135"/>
          <p:cNvSpPr>
            <a:spLocks noChangeShapeType="1"/>
          </p:cNvSpPr>
          <p:nvPr/>
        </p:nvSpPr>
        <p:spPr bwMode="auto">
          <a:xfrm>
            <a:off x="7670800" y="2225675"/>
            <a:ext cx="3460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Text Box 136"/>
          <p:cNvSpPr txBox="1">
            <a:spLocks noChangeArrowheads="1"/>
          </p:cNvSpPr>
          <p:nvPr/>
        </p:nvSpPr>
        <p:spPr bwMode="auto">
          <a:xfrm>
            <a:off x="7112000" y="3309938"/>
            <a:ext cx="1001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(Mealy)</a:t>
            </a:r>
          </a:p>
        </p:txBody>
      </p:sp>
      <p:pic>
        <p:nvPicPr>
          <p:cNvPr id="51223" name="Picture 1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0338" y="3835400"/>
            <a:ext cx="617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5D90C4AF-FF02-449C-9F48-829D1907BB1B}" type="slidenum">
              <a:rPr lang="en-US" smtClean="0"/>
              <a:pPr/>
              <a:t>38</a:t>
            </a:fld>
            <a:endParaRPr lang="en-US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0" y="1768475"/>
            <a:ext cx="3675063" cy="4032250"/>
            <a:chOff x="3013" y="960"/>
            <a:chExt cx="2315" cy="2540"/>
          </a:xfrm>
        </p:grpSpPr>
        <p:sp>
          <p:nvSpPr>
            <p:cNvPr id="52247" name="Rectangle 3"/>
            <p:cNvSpPr>
              <a:spLocks noChangeArrowheads="1"/>
            </p:cNvSpPr>
            <p:nvPr/>
          </p:nvSpPr>
          <p:spPr bwMode="auto">
            <a:xfrm>
              <a:off x="5201" y="149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ym typeface="Symbol" pitchFamily="18" charset="2"/>
                </a:rPr>
                <a:t>A</a:t>
              </a:r>
              <a:endParaRPr lang="en-US" sz="2000" b="1"/>
            </a:p>
          </p:txBody>
        </p:sp>
        <p:sp>
          <p:nvSpPr>
            <p:cNvPr id="52248" name="Freeform 4"/>
            <p:cNvSpPr>
              <a:spLocks/>
            </p:cNvSpPr>
            <p:nvPr/>
          </p:nvSpPr>
          <p:spPr bwMode="auto">
            <a:xfrm>
              <a:off x="4067" y="1241"/>
              <a:ext cx="51" cy="129"/>
            </a:xfrm>
            <a:custGeom>
              <a:avLst/>
              <a:gdLst>
                <a:gd name="T0" fmla="*/ 35 w 51"/>
                <a:gd name="T1" fmla="*/ 123 h 129"/>
                <a:gd name="T2" fmla="*/ 38 w 51"/>
                <a:gd name="T3" fmla="*/ 127 h 129"/>
                <a:gd name="T4" fmla="*/ 42 w 51"/>
                <a:gd name="T5" fmla="*/ 129 h 129"/>
                <a:gd name="T6" fmla="*/ 47 w 51"/>
                <a:gd name="T7" fmla="*/ 127 h 129"/>
                <a:gd name="T8" fmla="*/ 50 w 51"/>
                <a:gd name="T9" fmla="*/ 125 h 129"/>
                <a:gd name="T10" fmla="*/ 51 w 51"/>
                <a:gd name="T11" fmla="*/ 118 h 129"/>
                <a:gd name="T12" fmla="*/ 50 w 51"/>
                <a:gd name="T13" fmla="*/ 107 h 129"/>
                <a:gd name="T14" fmla="*/ 48 w 51"/>
                <a:gd name="T15" fmla="*/ 97 h 129"/>
                <a:gd name="T16" fmla="*/ 47 w 51"/>
                <a:gd name="T17" fmla="*/ 89 h 129"/>
                <a:gd name="T18" fmla="*/ 46 w 51"/>
                <a:gd name="T19" fmla="*/ 82 h 129"/>
                <a:gd name="T20" fmla="*/ 43 w 51"/>
                <a:gd name="T21" fmla="*/ 70 h 129"/>
                <a:gd name="T22" fmla="*/ 39 w 51"/>
                <a:gd name="T23" fmla="*/ 59 h 129"/>
                <a:gd name="T24" fmla="*/ 36 w 51"/>
                <a:gd name="T25" fmla="*/ 47 h 129"/>
                <a:gd name="T26" fmla="*/ 33 w 51"/>
                <a:gd name="T27" fmla="*/ 40 h 129"/>
                <a:gd name="T28" fmla="*/ 31 w 51"/>
                <a:gd name="T29" fmla="*/ 34 h 129"/>
                <a:gd name="T30" fmla="*/ 25 w 51"/>
                <a:gd name="T31" fmla="*/ 24 h 129"/>
                <a:gd name="T32" fmla="*/ 23 w 51"/>
                <a:gd name="T33" fmla="*/ 18 h 129"/>
                <a:gd name="T34" fmla="*/ 15 w 51"/>
                <a:gd name="T35" fmla="*/ 4 h 129"/>
                <a:gd name="T36" fmla="*/ 9 w 51"/>
                <a:gd name="T37" fmla="*/ 0 h 129"/>
                <a:gd name="T38" fmla="*/ 3 w 51"/>
                <a:gd name="T39" fmla="*/ 3 h 129"/>
                <a:gd name="T40" fmla="*/ 0 w 51"/>
                <a:gd name="T41" fmla="*/ 7 h 129"/>
                <a:gd name="T42" fmla="*/ 1 w 51"/>
                <a:gd name="T43" fmla="*/ 12 h 129"/>
                <a:gd name="T44" fmla="*/ 7 w 51"/>
                <a:gd name="T45" fmla="*/ 20 h 129"/>
                <a:gd name="T46" fmla="*/ 8 w 51"/>
                <a:gd name="T47" fmla="*/ 26 h 129"/>
                <a:gd name="T48" fmla="*/ 12 w 51"/>
                <a:gd name="T49" fmla="*/ 34 h 129"/>
                <a:gd name="T50" fmla="*/ 15 w 51"/>
                <a:gd name="T51" fmla="*/ 39 h 129"/>
                <a:gd name="T52" fmla="*/ 17 w 51"/>
                <a:gd name="T53" fmla="*/ 46 h 129"/>
                <a:gd name="T54" fmla="*/ 20 w 51"/>
                <a:gd name="T55" fmla="*/ 52 h 129"/>
                <a:gd name="T56" fmla="*/ 23 w 51"/>
                <a:gd name="T57" fmla="*/ 62 h 129"/>
                <a:gd name="T58" fmla="*/ 27 w 51"/>
                <a:gd name="T59" fmla="*/ 73 h 129"/>
                <a:gd name="T60" fmla="*/ 29 w 51"/>
                <a:gd name="T61" fmla="*/ 85 h 129"/>
                <a:gd name="T62" fmla="*/ 31 w 51"/>
                <a:gd name="T63" fmla="*/ 91 h 129"/>
                <a:gd name="T64" fmla="*/ 32 w 51"/>
                <a:gd name="T65" fmla="*/ 99 h 129"/>
                <a:gd name="T66" fmla="*/ 33 w 51"/>
                <a:gd name="T67" fmla="*/ 110 h 129"/>
                <a:gd name="T68" fmla="*/ 35 w 51"/>
                <a:gd name="T69" fmla="*/ 123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129"/>
                <a:gd name="T107" fmla="*/ 51 w 51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129">
                  <a:moveTo>
                    <a:pt x="35" y="121"/>
                  </a:moveTo>
                  <a:lnTo>
                    <a:pt x="35" y="123"/>
                  </a:lnTo>
                  <a:lnTo>
                    <a:pt x="36" y="125"/>
                  </a:lnTo>
                  <a:lnTo>
                    <a:pt x="38" y="127"/>
                  </a:lnTo>
                  <a:lnTo>
                    <a:pt x="39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7" y="127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51" y="122"/>
                  </a:lnTo>
                  <a:lnTo>
                    <a:pt x="51" y="118"/>
                  </a:lnTo>
                  <a:lnTo>
                    <a:pt x="50" y="115"/>
                  </a:lnTo>
                  <a:lnTo>
                    <a:pt x="50" y="107"/>
                  </a:lnTo>
                  <a:lnTo>
                    <a:pt x="48" y="103"/>
                  </a:lnTo>
                  <a:lnTo>
                    <a:pt x="48" y="97"/>
                  </a:lnTo>
                  <a:lnTo>
                    <a:pt x="47" y="93"/>
                  </a:lnTo>
                  <a:lnTo>
                    <a:pt x="47" y="89"/>
                  </a:lnTo>
                  <a:lnTo>
                    <a:pt x="46" y="85"/>
                  </a:lnTo>
                  <a:lnTo>
                    <a:pt x="46" y="82"/>
                  </a:lnTo>
                  <a:lnTo>
                    <a:pt x="43" y="74"/>
                  </a:lnTo>
                  <a:lnTo>
                    <a:pt x="43" y="70"/>
                  </a:lnTo>
                  <a:lnTo>
                    <a:pt x="42" y="66"/>
                  </a:lnTo>
                  <a:lnTo>
                    <a:pt x="39" y="59"/>
                  </a:lnTo>
                  <a:lnTo>
                    <a:pt x="39" y="56"/>
                  </a:lnTo>
                  <a:lnTo>
                    <a:pt x="36" y="47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2" y="38"/>
                  </a:lnTo>
                  <a:lnTo>
                    <a:pt x="31" y="34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4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50"/>
                  </a:lnTo>
                  <a:lnTo>
                    <a:pt x="20" y="52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5" y="71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31" y="91"/>
                  </a:lnTo>
                  <a:lnTo>
                    <a:pt x="31" y="95"/>
                  </a:lnTo>
                  <a:lnTo>
                    <a:pt x="32" y="99"/>
                  </a:lnTo>
                  <a:lnTo>
                    <a:pt x="32" y="106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5" y="123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5"/>
            <p:cNvSpPr>
              <a:spLocks/>
            </p:cNvSpPr>
            <p:nvPr/>
          </p:nvSpPr>
          <p:spPr bwMode="auto">
            <a:xfrm>
              <a:off x="4070" y="1243"/>
              <a:ext cx="280" cy="123"/>
            </a:xfrm>
            <a:custGeom>
              <a:avLst/>
              <a:gdLst>
                <a:gd name="T0" fmla="*/ 266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8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8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25 w 280"/>
                <a:gd name="T21" fmla="*/ 62 h 123"/>
                <a:gd name="T22" fmla="*/ 217 w 280"/>
                <a:gd name="T23" fmla="*/ 58 h 123"/>
                <a:gd name="T24" fmla="*/ 210 w 280"/>
                <a:gd name="T25" fmla="*/ 53 h 123"/>
                <a:gd name="T26" fmla="*/ 168 w 280"/>
                <a:gd name="T27" fmla="*/ 32 h 123"/>
                <a:gd name="T28" fmla="*/ 160 w 280"/>
                <a:gd name="T29" fmla="*/ 29 h 123"/>
                <a:gd name="T30" fmla="*/ 152 w 280"/>
                <a:gd name="T31" fmla="*/ 25 h 123"/>
                <a:gd name="T32" fmla="*/ 143 w 280"/>
                <a:gd name="T33" fmla="*/ 22 h 123"/>
                <a:gd name="T34" fmla="*/ 134 w 280"/>
                <a:gd name="T35" fmla="*/ 18 h 123"/>
                <a:gd name="T36" fmla="*/ 126 w 280"/>
                <a:gd name="T37" fmla="*/ 16 h 123"/>
                <a:gd name="T38" fmla="*/ 115 w 280"/>
                <a:gd name="T39" fmla="*/ 13 h 123"/>
                <a:gd name="T40" fmla="*/ 106 w 280"/>
                <a:gd name="T41" fmla="*/ 12 h 123"/>
                <a:gd name="T42" fmla="*/ 96 w 280"/>
                <a:gd name="T43" fmla="*/ 9 h 123"/>
                <a:gd name="T44" fmla="*/ 87 w 280"/>
                <a:gd name="T45" fmla="*/ 8 h 123"/>
                <a:gd name="T46" fmla="*/ 77 w 280"/>
                <a:gd name="T47" fmla="*/ 5 h 123"/>
                <a:gd name="T48" fmla="*/ 59 w 280"/>
                <a:gd name="T49" fmla="*/ 2 h 123"/>
                <a:gd name="T50" fmla="*/ 47 w 280"/>
                <a:gd name="T51" fmla="*/ 1 h 123"/>
                <a:gd name="T52" fmla="*/ 37 w 280"/>
                <a:gd name="T53" fmla="*/ 1 h 123"/>
                <a:gd name="T54" fmla="*/ 28 w 280"/>
                <a:gd name="T55" fmla="*/ 0 h 123"/>
                <a:gd name="T56" fmla="*/ 6 w 280"/>
                <a:gd name="T57" fmla="*/ 0 h 123"/>
                <a:gd name="T58" fmla="*/ 4 w 280"/>
                <a:gd name="T59" fmla="*/ 1 h 123"/>
                <a:gd name="T60" fmla="*/ 1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1 w 280"/>
                <a:gd name="T67" fmla="*/ 12 h 123"/>
                <a:gd name="T68" fmla="*/ 4 w 280"/>
                <a:gd name="T69" fmla="*/ 14 h 123"/>
                <a:gd name="T70" fmla="*/ 5 w 280"/>
                <a:gd name="T71" fmla="*/ 16 h 123"/>
                <a:gd name="T72" fmla="*/ 8 w 280"/>
                <a:gd name="T73" fmla="*/ 16 h 123"/>
                <a:gd name="T74" fmla="*/ 28 w 280"/>
                <a:gd name="T75" fmla="*/ 16 h 123"/>
                <a:gd name="T76" fmla="*/ 37 w 280"/>
                <a:gd name="T77" fmla="*/ 17 h 123"/>
                <a:gd name="T78" fmla="*/ 47 w 280"/>
                <a:gd name="T79" fmla="*/ 17 h 123"/>
                <a:gd name="T80" fmla="*/ 56 w 280"/>
                <a:gd name="T81" fmla="*/ 18 h 123"/>
                <a:gd name="T82" fmla="*/ 75 w 280"/>
                <a:gd name="T83" fmla="*/ 21 h 123"/>
                <a:gd name="T84" fmla="*/ 84 w 280"/>
                <a:gd name="T85" fmla="*/ 24 h 123"/>
                <a:gd name="T86" fmla="*/ 93 w 280"/>
                <a:gd name="T87" fmla="*/ 25 h 123"/>
                <a:gd name="T88" fmla="*/ 103 w 280"/>
                <a:gd name="T89" fmla="*/ 28 h 123"/>
                <a:gd name="T90" fmla="*/ 112 w 280"/>
                <a:gd name="T91" fmla="*/ 29 h 123"/>
                <a:gd name="T92" fmla="*/ 120 w 280"/>
                <a:gd name="T93" fmla="*/ 32 h 123"/>
                <a:gd name="T94" fmla="*/ 128 w 280"/>
                <a:gd name="T95" fmla="*/ 34 h 123"/>
                <a:gd name="T96" fmla="*/ 138 w 280"/>
                <a:gd name="T97" fmla="*/ 38 h 123"/>
                <a:gd name="T98" fmla="*/ 147 w 280"/>
                <a:gd name="T99" fmla="*/ 41 h 123"/>
                <a:gd name="T100" fmla="*/ 155 w 280"/>
                <a:gd name="T101" fmla="*/ 45 h 123"/>
                <a:gd name="T102" fmla="*/ 163 w 280"/>
                <a:gd name="T103" fmla="*/ 48 h 123"/>
                <a:gd name="T104" fmla="*/ 202 w 280"/>
                <a:gd name="T105" fmla="*/ 67 h 123"/>
                <a:gd name="T106" fmla="*/ 209 w 280"/>
                <a:gd name="T107" fmla="*/ 72 h 123"/>
                <a:gd name="T108" fmla="*/ 217 w 280"/>
                <a:gd name="T109" fmla="*/ 76 h 123"/>
                <a:gd name="T110" fmla="*/ 242 w 280"/>
                <a:gd name="T111" fmla="*/ 96 h 123"/>
                <a:gd name="T112" fmla="*/ 266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6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8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25" y="62"/>
                  </a:lnTo>
                  <a:lnTo>
                    <a:pt x="217" y="58"/>
                  </a:lnTo>
                  <a:lnTo>
                    <a:pt x="210" y="53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3" y="22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15" y="13"/>
                  </a:lnTo>
                  <a:lnTo>
                    <a:pt x="106" y="12"/>
                  </a:lnTo>
                  <a:lnTo>
                    <a:pt x="96" y="9"/>
                  </a:lnTo>
                  <a:lnTo>
                    <a:pt x="87" y="8"/>
                  </a:lnTo>
                  <a:lnTo>
                    <a:pt x="77" y="5"/>
                  </a:lnTo>
                  <a:lnTo>
                    <a:pt x="59" y="2"/>
                  </a:lnTo>
                  <a:lnTo>
                    <a:pt x="47" y="1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28" y="16"/>
                  </a:lnTo>
                  <a:lnTo>
                    <a:pt x="37" y="17"/>
                  </a:lnTo>
                  <a:lnTo>
                    <a:pt x="47" y="17"/>
                  </a:lnTo>
                  <a:lnTo>
                    <a:pt x="56" y="18"/>
                  </a:lnTo>
                  <a:lnTo>
                    <a:pt x="75" y="21"/>
                  </a:lnTo>
                  <a:lnTo>
                    <a:pt x="84" y="24"/>
                  </a:lnTo>
                  <a:lnTo>
                    <a:pt x="93" y="25"/>
                  </a:lnTo>
                  <a:lnTo>
                    <a:pt x="103" y="28"/>
                  </a:lnTo>
                  <a:lnTo>
                    <a:pt x="112" y="29"/>
                  </a:lnTo>
                  <a:lnTo>
                    <a:pt x="120" y="32"/>
                  </a:lnTo>
                  <a:lnTo>
                    <a:pt x="128" y="34"/>
                  </a:lnTo>
                  <a:lnTo>
                    <a:pt x="138" y="38"/>
                  </a:lnTo>
                  <a:lnTo>
                    <a:pt x="147" y="41"/>
                  </a:lnTo>
                  <a:lnTo>
                    <a:pt x="155" y="45"/>
                  </a:lnTo>
                  <a:lnTo>
                    <a:pt x="163" y="48"/>
                  </a:lnTo>
                  <a:lnTo>
                    <a:pt x="202" y="67"/>
                  </a:lnTo>
                  <a:lnTo>
                    <a:pt x="209" y="72"/>
                  </a:lnTo>
                  <a:lnTo>
                    <a:pt x="217" y="76"/>
                  </a:lnTo>
                  <a:lnTo>
                    <a:pt x="242" y="96"/>
                  </a:lnTo>
                  <a:lnTo>
                    <a:pt x="266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6"/>
            <p:cNvSpPr>
              <a:spLocks/>
            </p:cNvSpPr>
            <p:nvPr/>
          </p:nvSpPr>
          <p:spPr bwMode="auto">
            <a:xfrm>
              <a:off x="4071" y="135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1 w 52"/>
                <a:gd name="T3" fmla="*/ 3 h 129"/>
                <a:gd name="T4" fmla="*/ 47 w 52"/>
                <a:gd name="T5" fmla="*/ 0 h 129"/>
                <a:gd name="T6" fmla="*/ 40 w 52"/>
                <a:gd name="T7" fmla="*/ 1 h 129"/>
                <a:gd name="T8" fmla="*/ 38 w 52"/>
                <a:gd name="T9" fmla="*/ 4 h 129"/>
                <a:gd name="T10" fmla="*/ 36 w 52"/>
                <a:gd name="T11" fmla="*/ 8 h 129"/>
                <a:gd name="T12" fmla="*/ 35 w 52"/>
                <a:gd name="T13" fmla="*/ 9 h 129"/>
                <a:gd name="T14" fmla="*/ 34 w 52"/>
                <a:gd name="T15" fmla="*/ 21 h 129"/>
                <a:gd name="T16" fmla="*/ 32 w 52"/>
                <a:gd name="T17" fmla="*/ 32 h 129"/>
                <a:gd name="T18" fmla="*/ 31 w 52"/>
                <a:gd name="T19" fmla="*/ 39 h 129"/>
                <a:gd name="T20" fmla="*/ 29 w 52"/>
                <a:gd name="T21" fmla="*/ 47 h 129"/>
                <a:gd name="T22" fmla="*/ 27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1 w 52"/>
                <a:gd name="T33" fmla="*/ 95 h 129"/>
                <a:gd name="T34" fmla="*/ 7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5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6 h 129"/>
                <a:gd name="T56" fmla="*/ 34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3 w 52"/>
                <a:gd name="T63" fmla="*/ 60 h 129"/>
                <a:gd name="T64" fmla="*/ 44 w 52"/>
                <a:gd name="T65" fmla="*/ 55 h 129"/>
                <a:gd name="T66" fmla="*/ 46 w 52"/>
                <a:gd name="T67" fmla="*/ 46 h 129"/>
                <a:gd name="T68" fmla="*/ 48 w 52"/>
                <a:gd name="T69" fmla="*/ 39 h 129"/>
                <a:gd name="T70" fmla="*/ 50 w 52"/>
                <a:gd name="T71" fmla="*/ 31 h 129"/>
                <a:gd name="T72" fmla="*/ 51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4" y="21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1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7" y="54"/>
                  </a:lnTo>
                  <a:lnTo>
                    <a:pt x="27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9" y="78"/>
                  </a:lnTo>
                  <a:lnTo>
                    <a:pt x="17" y="80"/>
                  </a:lnTo>
                  <a:lnTo>
                    <a:pt x="15" y="88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1" y="95"/>
                  </a:lnTo>
                  <a:lnTo>
                    <a:pt x="8" y="100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5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4" y="106"/>
                  </a:lnTo>
                  <a:lnTo>
                    <a:pt x="27" y="102"/>
                  </a:lnTo>
                  <a:lnTo>
                    <a:pt x="29" y="96"/>
                  </a:lnTo>
                  <a:lnTo>
                    <a:pt x="31" y="94"/>
                  </a:lnTo>
                  <a:lnTo>
                    <a:pt x="34" y="86"/>
                  </a:lnTo>
                  <a:lnTo>
                    <a:pt x="35" y="83"/>
                  </a:lnTo>
                  <a:lnTo>
                    <a:pt x="36" y="79"/>
                  </a:lnTo>
                  <a:lnTo>
                    <a:pt x="38" y="76"/>
                  </a:lnTo>
                  <a:lnTo>
                    <a:pt x="40" y="68"/>
                  </a:lnTo>
                  <a:lnTo>
                    <a:pt x="42" y="66"/>
                  </a:lnTo>
                  <a:lnTo>
                    <a:pt x="43" y="60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0"/>
                  </a:lnTo>
                  <a:lnTo>
                    <a:pt x="46" y="46"/>
                  </a:lnTo>
                  <a:lnTo>
                    <a:pt x="47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50" y="31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51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7"/>
            <p:cNvSpPr>
              <a:spLocks/>
            </p:cNvSpPr>
            <p:nvPr/>
          </p:nvSpPr>
          <p:spPr bwMode="auto">
            <a:xfrm>
              <a:off x="4076" y="1363"/>
              <a:ext cx="280" cy="122"/>
            </a:xfrm>
            <a:custGeom>
              <a:avLst/>
              <a:gdLst>
                <a:gd name="T0" fmla="*/ 279 w 280"/>
                <a:gd name="T1" fmla="*/ 12 h 122"/>
                <a:gd name="T2" fmla="*/ 280 w 280"/>
                <a:gd name="T3" fmla="*/ 5 h 122"/>
                <a:gd name="T4" fmla="*/ 276 w 280"/>
                <a:gd name="T5" fmla="*/ 1 h 122"/>
                <a:gd name="T6" fmla="*/ 270 w 280"/>
                <a:gd name="T7" fmla="*/ 0 h 122"/>
                <a:gd name="T8" fmla="*/ 267 w 280"/>
                <a:gd name="T9" fmla="*/ 1 h 122"/>
                <a:gd name="T10" fmla="*/ 243 w 280"/>
                <a:gd name="T11" fmla="*/ 26 h 122"/>
                <a:gd name="T12" fmla="*/ 224 w 280"/>
                <a:gd name="T13" fmla="*/ 39 h 122"/>
                <a:gd name="T14" fmla="*/ 209 w 280"/>
                <a:gd name="T15" fmla="*/ 48 h 122"/>
                <a:gd name="T16" fmla="*/ 195 w 280"/>
                <a:gd name="T17" fmla="*/ 58 h 122"/>
                <a:gd name="T18" fmla="*/ 161 w 280"/>
                <a:gd name="T19" fmla="*/ 74 h 122"/>
                <a:gd name="T20" fmla="*/ 146 w 280"/>
                <a:gd name="T21" fmla="*/ 79 h 122"/>
                <a:gd name="T22" fmla="*/ 129 w 280"/>
                <a:gd name="T23" fmla="*/ 86 h 122"/>
                <a:gd name="T24" fmla="*/ 102 w 280"/>
                <a:gd name="T25" fmla="*/ 92 h 122"/>
                <a:gd name="T26" fmla="*/ 83 w 280"/>
                <a:gd name="T27" fmla="*/ 96 h 122"/>
                <a:gd name="T28" fmla="*/ 47 w 280"/>
                <a:gd name="T29" fmla="*/ 103 h 122"/>
                <a:gd name="T30" fmla="*/ 27 w 280"/>
                <a:gd name="T31" fmla="*/ 105 h 122"/>
                <a:gd name="T32" fmla="*/ 7 w 280"/>
                <a:gd name="T33" fmla="*/ 106 h 122"/>
                <a:gd name="T34" fmla="*/ 6 w 280"/>
                <a:gd name="T35" fmla="*/ 106 h 122"/>
                <a:gd name="T36" fmla="*/ 2 w 280"/>
                <a:gd name="T37" fmla="*/ 110 h 122"/>
                <a:gd name="T38" fmla="*/ 0 w 280"/>
                <a:gd name="T39" fmla="*/ 117 h 122"/>
                <a:gd name="T40" fmla="*/ 4 w 280"/>
                <a:gd name="T41" fmla="*/ 121 h 122"/>
                <a:gd name="T42" fmla="*/ 8 w 280"/>
                <a:gd name="T43" fmla="*/ 122 h 122"/>
                <a:gd name="T44" fmla="*/ 18 w 280"/>
                <a:gd name="T45" fmla="*/ 121 h 122"/>
                <a:gd name="T46" fmla="*/ 38 w 280"/>
                <a:gd name="T47" fmla="*/ 119 h 122"/>
                <a:gd name="T48" fmla="*/ 77 w 280"/>
                <a:gd name="T49" fmla="*/ 115 h 122"/>
                <a:gd name="T50" fmla="*/ 95 w 280"/>
                <a:gd name="T51" fmla="*/ 111 h 122"/>
                <a:gd name="T52" fmla="*/ 114 w 280"/>
                <a:gd name="T53" fmla="*/ 107 h 122"/>
                <a:gd name="T54" fmla="*/ 142 w 280"/>
                <a:gd name="T55" fmla="*/ 98 h 122"/>
                <a:gd name="T56" fmla="*/ 160 w 280"/>
                <a:gd name="T57" fmla="*/ 92 h 122"/>
                <a:gd name="T58" fmla="*/ 179 w 280"/>
                <a:gd name="T59" fmla="*/ 83 h 122"/>
                <a:gd name="T60" fmla="*/ 209 w 280"/>
                <a:gd name="T61" fmla="*/ 67 h 122"/>
                <a:gd name="T62" fmla="*/ 224 w 280"/>
                <a:gd name="T63" fmla="*/ 58 h 122"/>
                <a:gd name="T64" fmla="*/ 239 w 280"/>
                <a:gd name="T65" fmla="*/ 48 h 122"/>
                <a:gd name="T66" fmla="*/ 271 w 280"/>
                <a:gd name="T67" fmla="*/ 19 h 122"/>
                <a:gd name="T68" fmla="*/ 278 w 280"/>
                <a:gd name="T69" fmla="*/ 13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"/>
                <a:gd name="T106" fmla="*/ 0 h 122"/>
                <a:gd name="T107" fmla="*/ 280 w 280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" h="122">
                  <a:moveTo>
                    <a:pt x="278" y="13"/>
                  </a:moveTo>
                  <a:lnTo>
                    <a:pt x="279" y="12"/>
                  </a:lnTo>
                  <a:lnTo>
                    <a:pt x="280" y="9"/>
                  </a:lnTo>
                  <a:lnTo>
                    <a:pt x="280" y="5"/>
                  </a:lnTo>
                  <a:lnTo>
                    <a:pt x="278" y="3"/>
                  </a:lnTo>
                  <a:lnTo>
                    <a:pt x="276" y="1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7" y="3"/>
                  </a:lnTo>
                  <a:lnTo>
                    <a:pt x="267" y="1"/>
                  </a:lnTo>
                  <a:lnTo>
                    <a:pt x="260" y="8"/>
                  </a:lnTo>
                  <a:lnTo>
                    <a:pt x="243" y="26"/>
                  </a:lnTo>
                  <a:lnTo>
                    <a:pt x="231" y="35"/>
                  </a:lnTo>
                  <a:lnTo>
                    <a:pt x="224" y="39"/>
                  </a:lnTo>
                  <a:lnTo>
                    <a:pt x="216" y="44"/>
                  </a:lnTo>
                  <a:lnTo>
                    <a:pt x="209" y="48"/>
                  </a:lnTo>
                  <a:lnTo>
                    <a:pt x="201" y="54"/>
                  </a:lnTo>
                  <a:lnTo>
                    <a:pt x="195" y="58"/>
                  </a:lnTo>
                  <a:lnTo>
                    <a:pt x="170" y="70"/>
                  </a:lnTo>
                  <a:lnTo>
                    <a:pt x="161" y="7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7" y="82"/>
                  </a:lnTo>
                  <a:lnTo>
                    <a:pt x="129" y="86"/>
                  </a:lnTo>
                  <a:lnTo>
                    <a:pt x="112" y="91"/>
                  </a:lnTo>
                  <a:lnTo>
                    <a:pt x="102" y="92"/>
                  </a:lnTo>
                  <a:lnTo>
                    <a:pt x="93" y="95"/>
                  </a:lnTo>
                  <a:lnTo>
                    <a:pt x="83" y="96"/>
                  </a:lnTo>
                  <a:lnTo>
                    <a:pt x="74" y="99"/>
                  </a:lnTo>
                  <a:lnTo>
                    <a:pt x="47" y="103"/>
                  </a:lnTo>
                  <a:lnTo>
                    <a:pt x="38" y="103"/>
                  </a:lnTo>
                  <a:lnTo>
                    <a:pt x="27" y="105"/>
                  </a:lnTo>
                  <a:lnTo>
                    <a:pt x="18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3" y="109"/>
                  </a:lnTo>
                  <a:lnTo>
                    <a:pt x="2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8" y="121"/>
                  </a:lnTo>
                  <a:lnTo>
                    <a:pt x="27" y="121"/>
                  </a:lnTo>
                  <a:lnTo>
                    <a:pt x="38" y="119"/>
                  </a:lnTo>
                  <a:lnTo>
                    <a:pt x="47" y="119"/>
                  </a:lnTo>
                  <a:lnTo>
                    <a:pt x="77" y="115"/>
                  </a:lnTo>
                  <a:lnTo>
                    <a:pt x="86" y="113"/>
                  </a:lnTo>
                  <a:lnTo>
                    <a:pt x="95" y="111"/>
                  </a:lnTo>
                  <a:lnTo>
                    <a:pt x="105" y="109"/>
                  </a:lnTo>
                  <a:lnTo>
                    <a:pt x="114" y="107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2" y="95"/>
                  </a:lnTo>
                  <a:lnTo>
                    <a:pt x="160" y="92"/>
                  </a:lnTo>
                  <a:lnTo>
                    <a:pt x="169" y="87"/>
                  </a:lnTo>
                  <a:lnTo>
                    <a:pt x="179" y="83"/>
                  </a:lnTo>
                  <a:lnTo>
                    <a:pt x="203" y="71"/>
                  </a:lnTo>
                  <a:lnTo>
                    <a:pt x="209" y="67"/>
                  </a:lnTo>
                  <a:lnTo>
                    <a:pt x="217" y="62"/>
                  </a:lnTo>
                  <a:lnTo>
                    <a:pt x="224" y="58"/>
                  </a:lnTo>
                  <a:lnTo>
                    <a:pt x="232" y="52"/>
                  </a:lnTo>
                  <a:lnTo>
                    <a:pt x="239" y="48"/>
                  </a:lnTo>
                  <a:lnTo>
                    <a:pt x="254" y="36"/>
                  </a:lnTo>
                  <a:lnTo>
                    <a:pt x="271" y="19"/>
                  </a:lnTo>
                  <a:lnTo>
                    <a:pt x="278" y="15"/>
                  </a:lnTo>
                  <a:lnTo>
                    <a:pt x="27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Freeform 8"/>
            <p:cNvSpPr>
              <a:spLocks/>
            </p:cNvSpPr>
            <p:nvPr/>
          </p:nvSpPr>
          <p:spPr bwMode="auto">
            <a:xfrm>
              <a:off x="3897" y="3232"/>
              <a:ext cx="268" cy="142"/>
            </a:xfrm>
            <a:custGeom>
              <a:avLst/>
              <a:gdLst>
                <a:gd name="T0" fmla="*/ 12 w 268"/>
                <a:gd name="T1" fmla="*/ 2 h 142"/>
                <a:gd name="T2" fmla="*/ 9 w 268"/>
                <a:gd name="T3" fmla="*/ 0 h 142"/>
                <a:gd name="T4" fmla="*/ 5 w 268"/>
                <a:gd name="T5" fmla="*/ 0 h 142"/>
                <a:gd name="T6" fmla="*/ 3 w 268"/>
                <a:gd name="T7" fmla="*/ 3 h 142"/>
                <a:gd name="T8" fmla="*/ 1 w 268"/>
                <a:gd name="T9" fmla="*/ 5 h 142"/>
                <a:gd name="T10" fmla="*/ 0 w 268"/>
                <a:gd name="T11" fmla="*/ 7 h 142"/>
                <a:gd name="T12" fmla="*/ 0 w 268"/>
                <a:gd name="T13" fmla="*/ 11 h 142"/>
                <a:gd name="T14" fmla="*/ 3 w 268"/>
                <a:gd name="T15" fmla="*/ 14 h 142"/>
                <a:gd name="T16" fmla="*/ 4 w 268"/>
                <a:gd name="T17" fmla="*/ 15 h 142"/>
                <a:gd name="T18" fmla="*/ 256 w 268"/>
                <a:gd name="T19" fmla="*/ 141 h 142"/>
                <a:gd name="T20" fmla="*/ 258 w 268"/>
                <a:gd name="T21" fmla="*/ 142 h 142"/>
                <a:gd name="T22" fmla="*/ 262 w 268"/>
                <a:gd name="T23" fmla="*/ 142 h 142"/>
                <a:gd name="T24" fmla="*/ 265 w 268"/>
                <a:gd name="T25" fmla="*/ 140 h 142"/>
                <a:gd name="T26" fmla="*/ 266 w 268"/>
                <a:gd name="T27" fmla="*/ 138 h 142"/>
                <a:gd name="T28" fmla="*/ 268 w 268"/>
                <a:gd name="T29" fmla="*/ 136 h 142"/>
                <a:gd name="T30" fmla="*/ 268 w 268"/>
                <a:gd name="T31" fmla="*/ 132 h 142"/>
                <a:gd name="T32" fmla="*/ 265 w 268"/>
                <a:gd name="T33" fmla="*/ 129 h 142"/>
                <a:gd name="T34" fmla="*/ 264 w 268"/>
                <a:gd name="T35" fmla="*/ 128 h 142"/>
                <a:gd name="T36" fmla="*/ 12 w 268"/>
                <a:gd name="T37" fmla="*/ 2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12" y="2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256" y="141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5" y="140"/>
                  </a:lnTo>
                  <a:lnTo>
                    <a:pt x="266" y="138"/>
                  </a:lnTo>
                  <a:lnTo>
                    <a:pt x="268" y="136"/>
                  </a:lnTo>
                  <a:lnTo>
                    <a:pt x="268" y="132"/>
                  </a:lnTo>
                  <a:lnTo>
                    <a:pt x="265" y="129"/>
                  </a:lnTo>
                  <a:lnTo>
                    <a:pt x="264" y="12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Freeform 9"/>
            <p:cNvSpPr>
              <a:spLocks/>
            </p:cNvSpPr>
            <p:nvPr/>
          </p:nvSpPr>
          <p:spPr bwMode="auto">
            <a:xfrm>
              <a:off x="3897" y="3358"/>
              <a:ext cx="268" cy="142"/>
            </a:xfrm>
            <a:custGeom>
              <a:avLst/>
              <a:gdLst>
                <a:gd name="T0" fmla="*/ 264 w 268"/>
                <a:gd name="T1" fmla="*/ 15 h 142"/>
                <a:gd name="T2" fmla="*/ 266 w 268"/>
                <a:gd name="T3" fmla="*/ 12 h 142"/>
                <a:gd name="T4" fmla="*/ 268 w 268"/>
                <a:gd name="T5" fmla="*/ 11 h 142"/>
                <a:gd name="T6" fmla="*/ 268 w 268"/>
                <a:gd name="T7" fmla="*/ 7 h 142"/>
                <a:gd name="T8" fmla="*/ 266 w 268"/>
                <a:gd name="T9" fmla="*/ 4 h 142"/>
                <a:gd name="T10" fmla="*/ 264 w 268"/>
                <a:gd name="T11" fmla="*/ 2 h 142"/>
                <a:gd name="T12" fmla="*/ 262 w 268"/>
                <a:gd name="T13" fmla="*/ 0 h 142"/>
                <a:gd name="T14" fmla="*/ 258 w 268"/>
                <a:gd name="T15" fmla="*/ 0 h 142"/>
                <a:gd name="T16" fmla="*/ 256 w 268"/>
                <a:gd name="T17" fmla="*/ 2 h 142"/>
                <a:gd name="T18" fmla="*/ 4 w 268"/>
                <a:gd name="T19" fmla="*/ 128 h 142"/>
                <a:gd name="T20" fmla="*/ 1 w 268"/>
                <a:gd name="T21" fmla="*/ 130 h 142"/>
                <a:gd name="T22" fmla="*/ 0 w 268"/>
                <a:gd name="T23" fmla="*/ 132 h 142"/>
                <a:gd name="T24" fmla="*/ 0 w 268"/>
                <a:gd name="T25" fmla="*/ 136 h 142"/>
                <a:gd name="T26" fmla="*/ 1 w 268"/>
                <a:gd name="T27" fmla="*/ 138 h 142"/>
                <a:gd name="T28" fmla="*/ 4 w 268"/>
                <a:gd name="T29" fmla="*/ 141 h 142"/>
                <a:gd name="T30" fmla="*/ 5 w 268"/>
                <a:gd name="T31" fmla="*/ 142 h 142"/>
                <a:gd name="T32" fmla="*/ 9 w 268"/>
                <a:gd name="T33" fmla="*/ 142 h 142"/>
                <a:gd name="T34" fmla="*/ 12 w 268"/>
                <a:gd name="T35" fmla="*/ 141 h 142"/>
                <a:gd name="T36" fmla="*/ 264 w 268"/>
                <a:gd name="T37" fmla="*/ 15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142"/>
                <a:gd name="T59" fmla="*/ 268 w 268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142">
                  <a:moveTo>
                    <a:pt x="264" y="15"/>
                  </a:moveTo>
                  <a:lnTo>
                    <a:pt x="266" y="12"/>
                  </a:lnTo>
                  <a:lnTo>
                    <a:pt x="268" y="11"/>
                  </a:lnTo>
                  <a:lnTo>
                    <a:pt x="268" y="7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6" y="2"/>
                  </a:lnTo>
                  <a:lnTo>
                    <a:pt x="4" y="128"/>
                  </a:lnTo>
                  <a:lnTo>
                    <a:pt x="1" y="130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1" y="138"/>
                  </a:lnTo>
                  <a:lnTo>
                    <a:pt x="4" y="141"/>
                  </a:lnTo>
                  <a:lnTo>
                    <a:pt x="5" y="142"/>
                  </a:lnTo>
                  <a:lnTo>
                    <a:pt x="9" y="142"/>
                  </a:lnTo>
                  <a:lnTo>
                    <a:pt x="12" y="141"/>
                  </a:lnTo>
                  <a:lnTo>
                    <a:pt x="26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Freeform 10"/>
            <p:cNvSpPr>
              <a:spLocks/>
            </p:cNvSpPr>
            <p:nvPr/>
          </p:nvSpPr>
          <p:spPr bwMode="auto">
            <a:xfrm>
              <a:off x="3897" y="3232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6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6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9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6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6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11"/>
            <p:cNvSpPr>
              <a:spLocks/>
            </p:cNvSpPr>
            <p:nvPr/>
          </p:nvSpPr>
          <p:spPr bwMode="auto">
            <a:xfrm>
              <a:off x="4154" y="3328"/>
              <a:ext cx="70" cy="69"/>
            </a:xfrm>
            <a:custGeom>
              <a:avLst/>
              <a:gdLst>
                <a:gd name="T0" fmla="*/ 1 w 70"/>
                <a:gd name="T1" fmla="*/ 46 h 69"/>
                <a:gd name="T2" fmla="*/ 5 w 70"/>
                <a:gd name="T3" fmla="*/ 54 h 69"/>
                <a:gd name="T4" fmla="*/ 7 w 70"/>
                <a:gd name="T5" fmla="*/ 56 h 69"/>
                <a:gd name="T6" fmla="*/ 15 w 70"/>
                <a:gd name="T7" fmla="*/ 64 h 69"/>
                <a:gd name="T8" fmla="*/ 17 w 70"/>
                <a:gd name="T9" fmla="*/ 67 h 69"/>
                <a:gd name="T10" fmla="*/ 23 w 70"/>
                <a:gd name="T11" fmla="*/ 68 h 69"/>
                <a:gd name="T12" fmla="*/ 40 w 70"/>
                <a:gd name="T13" fmla="*/ 68 h 69"/>
                <a:gd name="T14" fmla="*/ 47 w 70"/>
                <a:gd name="T15" fmla="*/ 68 h 69"/>
                <a:gd name="T16" fmla="*/ 55 w 70"/>
                <a:gd name="T17" fmla="*/ 64 h 69"/>
                <a:gd name="T18" fmla="*/ 55 w 70"/>
                <a:gd name="T19" fmla="*/ 64 h 69"/>
                <a:gd name="T20" fmla="*/ 63 w 70"/>
                <a:gd name="T21" fmla="*/ 56 h 69"/>
                <a:gd name="T22" fmla="*/ 60 w 70"/>
                <a:gd name="T23" fmla="*/ 57 h 69"/>
                <a:gd name="T24" fmla="*/ 68 w 70"/>
                <a:gd name="T25" fmla="*/ 48 h 69"/>
                <a:gd name="T26" fmla="*/ 70 w 70"/>
                <a:gd name="T27" fmla="*/ 38 h 69"/>
                <a:gd name="T28" fmla="*/ 70 w 70"/>
                <a:gd name="T29" fmla="*/ 24 h 69"/>
                <a:gd name="T30" fmla="*/ 67 w 70"/>
                <a:gd name="T31" fmla="*/ 20 h 69"/>
                <a:gd name="T32" fmla="*/ 62 w 70"/>
                <a:gd name="T33" fmla="*/ 13 h 69"/>
                <a:gd name="T34" fmla="*/ 60 w 70"/>
                <a:gd name="T35" fmla="*/ 9 h 69"/>
                <a:gd name="T36" fmla="*/ 55 w 70"/>
                <a:gd name="T37" fmla="*/ 6 h 69"/>
                <a:gd name="T38" fmla="*/ 50 w 70"/>
                <a:gd name="T39" fmla="*/ 1 h 69"/>
                <a:gd name="T40" fmla="*/ 24 w 70"/>
                <a:gd name="T41" fmla="*/ 0 h 69"/>
                <a:gd name="T42" fmla="*/ 19 w 70"/>
                <a:gd name="T43" fmla="*/ 2 h 69"/>
                <a:gd name="T44" fmla="*/ 9 w 70"/>
                <a:gd name="T45" fmla="*/ 9 h 69"/>
                <a:gd name="T46" fmla="*/ 3 w 70"/>
                <a:gd name="T47" fmla="*/ 18 h 69"/>
                <a:gd name="T48" fmla="*/ 0 w 70"/>
                <a:gd name="T49" fmla="*/ 24 h 69"/>
                <a:gd name="T50" fmla="*/ 16 w 70"/>
                <a:gd name="T51" fmla="*/ 29 h 69"/>
                <a:gd name="T52" fmla="*/ 19 w 70"/>
                <a:gd name="T53" fmla="*/ 24 h 69"/>
                <a:gd name="T54" fmla="*/ 20 w 70"/>
                <a:gd name="T55" fmla="*/ 20 h 69"/>
                <a:gd name="T56" fmla="*/ 24 w 70"/>
                <a:gd name="T57" fmla="*/ 18 h 69"/>
                <a:gd name="T58" fmla="*/ 30 w 70"/>
                <a:gd name="T59" fmla="*/ 16 h 69"/>
                <a:gd name="T60" fmla="*/ 42 w 70"/>
                <a:gd name="T61" fmla="*/ 17 h 69"/>
                <a:gd name="T62" fmla="*/ 44 w 70"/>
                <a:gd name="T63" fmla="*/ 16 h 69"/>
                <a:gd name="T64" fmla="*/ 51 w 70"/>
                <a:gd name="T65" fmla="*/ 22 h 69"/>
                <a:gd name="T66" fmla="*/ 48 w 70"/>
                <a:gd name="T67" fmla="*/ 20 h 69"/>
                <a:gd name="T68" fmla="*/ 51 w 70"/>
                <a:gd name="T69" fmla="*/ 22 h 69"/>
                <a:gd name="T70" fmla="*/ 52 w 70"/>
                <a:gd name="T71" fmla="*/ 28 h 69"/>
                <a:gd name="T72" fmla="*/ 56 w 70"/>
                <a:gd name="T73" fmla="*/ 38 h 69"/>
                <a:gd name="T74" fmla="*/ 54 w 70"/>
                <a:gd name="T75" fmla="*/ 40 h 69"/>
                <a:gd name="T76" fmla="*/ 51 w 70"/>
                <a:gd name="T77" fmla="*/ 44 h 69"/>
                <a:gd name="T78" fmla="*/ 48 w 70"/>
                <a:gd name="T79" fmla="*/ 48 h 69"/>
                <a:gd name="T80" fmla="*/ 50 w 70"/>
                <a:gd name="T81" fmla="*/ 49 h 69"/>
                <a:gd name="T82" fmla="*/ 48 w 70"/>
                <a:gd name="T83" fmla="*/ 48 h 69"/>
                <a:gd name="T84" fmla="*/ 44 w 70"/>
                <a:gd name="T85" fmla="*/ 50 h 69"/>
                <a:gd name="T86" fmla="*/ 40 w 70"/>
                <a:gd name="T87" fmla="*/ 53 h 69"/>
                <a:gd name="T88" fmla="*/ 39 w 70"/>
                <a:gd name="T89" fmla="*/ 56 h 69"/>
                <a:gd name="T90" fmla="*/ 28 w 70"/>
                <a:gd name="T91" fmla="*/ 52 h 69"/>
                <a:gd name="T92" fmla="*/ 23 w 70"/>
                <a:gd name="T93" fmla="*/ 50 h 69"/>
                <a:gd name="T94" fmla="*/ 20 w 70"/>
                <a:gd name="T95" fmla="*/ 48 h 69"/>
                <a:gd name="T96" fmla="*/ 23 w 70"/>
                <a:gd name="T97" fmla="*/ 50 h 69"/>
                <a:gd name="T98" fmla="*/ 16 w 70"/>
                <a:gd name="T99" fmla="*/ 44 h 69"/>
                <a:gd name="T100" fmla="*/ 17 w 70"/>
                <a:gd name="T101" fmla="*/ 41 h 69"/>
                <a:gd name="T102" fmla="*/ 0 w 70"/>
                <a:gd name="T103" fmla="*/ 34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"/>
                <a:gd name="T157" fmla="*/ 0 h 69"/>
                <a:gd name="T158" fmla="*/ 70 w 70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" h="69">
                  <a:moveTo>
                    <a:pt x="0" y="3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3" y="50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7" y="56"/>
                  </a:lnTo>
                  <a:lnTo>
                    <a:pt x="9" y="60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3" y="61"/>
                  </a:lnTo>
                  <a:lnTo>
                    <a:pt x="11" y="60"/>
                  </a:lnTo>
                  <a:lnTo>
                    <a:pt x="17" y="67"/>
                  </a:lnTo>
                  <a:lnTo>
                    <a:pt x="20" y="67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31" y="69"/>
                  </a:lnTo>
                  <a:lnTo>
                    <a:pt x="40" y="68"/>
                  </a:lnTo>
                  <a:lnTo>
                    <a:pt x="39" y="69"/>
                  </a:lnTo>
                  <a:lnTo>
                    <a:pt x="46" y="69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7"/>
                  </a:lnTo>
                  <a:lnTo>
                    <a:pt x="55" y="6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5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70" y="30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7" y="17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0" y="9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8" y="20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51" y="24"/>
                  </a:lnTo>
                  <a:lnTo>
                    <a:pt x="55" y="26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4" y="29"/>
                  </a:lnTo>
                  <a:lnTo>
                    <a:pt x="54" y="33"/>
                  </a:lnTo>
                  <a:lnTo>
                    <a:pt x="56" y="38"/>
                  </a:lnTo>
                  <a:lnTo>
                    <a:pt x="58" y="29"/>
                  </a:lnTo>
                  <a:lnTo>
                    <a:pt x="54" y="33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4"/>
                  </a:lnTo>
                  <a:lnTo>
                    <a:pt x="54" y="44"/>
                  </a:lnTo>
                  <a:lnTo>
                    <a:pt x="55" y="41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50" y="49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4" y="53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30" y="57"/>
                  </a:lnTo>
                  <a:lnTo>
                    <a:pt x="39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7" y="54"/>
                  </a:lnTo>
                  <a:lnTo>
                    <a:pt x="24" y="50"/>
                  </a:lnTo>
                  <a:lnTo>
                    <a:pt x="20" y="48"/>
                  </a:lnTo>
                  <a:lnTo>
                    <a:pt x="19" y="46"/>
                  </a:lnTo>
                  <a:lnTo>
                    <a:pt x="20" y="49"/>
                  </a:lnTo>
                  <a:lnTo>
                    <a:pt x="23" y="50"/>
                  </a:lnTo>
                  <a:lnTo>
                    <a:pt x="20" y="48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6" y="40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Freeform 12"/>
            <p:cNvSpPr>
              <a:spLocks/>
            </p:cNvSpPr>
            <p:nvPr/>
          </p:nvSpPr>
          <p:spPr bwMode="auto">
            <a:xfrm>
              <a:off x="4478" y="1194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6 w 426"/>
                <a:gd name="T3" fmla="*/ 0 h 565"/>
                <a:gd name="T4" fmla="*/ 3 w 426"/>
                <a:gd name="T5" fmla="*/ 3 h 565"/>
                <a:gd name="T6" fmla="*/ 0 w 426"/>
                <a:gd name="T7" fmla="*/ 6 h 565"/>
                <a:gd name="T8" fmla="*/ 0 w 426"/>
                <a:gd name="T9" fmla="*/ 560 h 565"/>
                <a:gd name="T10" fmla="*/ 3 w 426"/>
                <a:gd name="T11" fmla="*/ 563 h 565"/>
                <a:gd name="T12" fmla="*/ 6 w 426"/>
                <a:gd name="T13" fmla="*/ 565 h 565"/>
                <a:gd name="T14" fmla="*/ 421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6 h 565"/>
                <a:gd name="T22" fmla="*/ 423 w 426"/>
                <a:gd name="T23" fmla="*/ 3 h 565"/>
                <a:gd name="T24" fmla="*/ 421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560"/>
                  </a:lnTo>
                  <a:lnTo>
                    <a:pt x="3" y="563"/>
                  </a:lnTo>
                  <a:lnTo>
                    <a:pt x="6" y="565"/>
                  </a:lnTo>
                  <a:lnTo>
                    <a:pt x="421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6"/>
                  </a:lnTo>
                  <a:lnTo>
                    <a:pt x="423" y="3"/>
                  </a:lnTo>
                  <a:lnTo>
                    <a:pt x="421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13"/>
            <p:cNvSpPr>
              <a:spLocks noChangeArrowheads="1"/>
            </p:cNvSpPr>
            <p:nvPr/>
          </p:nvSpPr>
          <p:spPr bwMode="auto">
            <a:xfrm>
              <a:off x="4596" y="15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58" name="Rectangle 14"/>
            <p:cNvSpPr>
              <a:spLocks noChangeArrowheads="1"/>
            </p:cNvSpPr>
            <p:nvPr/>
          </p:nvSpPr>
          <p:spPr bwMode="auto">
            <a:xfrm>
              <a:off x="4520" y="126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59" name="Rectangle 15"/>
            <p:cNvSpPr>
              <a:spLocks noChangeArrowheads="1"/>
            </p:cNvSpPr>
            <p:nvPr/>
          </p:nvSpPr>
          <p:spPr bwMode="auto">
            <a:xfrm>
              <a:off x="4769" y="12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60" name="Rectangle 16"/>
            <p:cNvSpPr>
              <a:spLocks noChangeArrowheads="1"/>
            </p:cNvSpPr>
            <p:nvPr/>
          </p:nvSpPr>
          <p:spPr bwMode="auto">
            <a:xfrm>
              <a:off x="4769" y="155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61" name="Freeform 17"/>
            <p:cNvSpPr>
              <a:spLocks/>
            </p:cNvSpPr>
            <p:nvPr/>
          </p:nvSpPr>
          <p:spPr bwMode="auto">
            <a:xfrm>
              <a:off x="4478" y="1555"/>
              <a:ext cx="83" cy="75"/>
            </a:xfrm>
            <a:custGeom>
              <a:avLst/>
              <a:gdLst>
                <a:gd name="T0" fmla="*/ 14 w 83"/>
                <a:gd name="T1" fmla="*/ 1 h 75"/>
                <a:gd name="T2" fmla="*/ 12 w 83"/>
                <a:gd name="T3" fmla="*/ 1 h 75"/>
                <a:gd name="T4" fmla="*/ 10 w 83"/>
                <a:gd name="T5" fmla="*/ 0 h 75"/>
                <a:gd name="T6" fmla="*/ 6 w 83"/>
                <a:gd name="T7" fmla="*/ 0 h 75"/>
                <a:gd name="T8" fmla="*/ 4 w 83"/>
                <a:gd name="T9" fmla="*/ 1 h 75"/>
                <a:gd name="T10" fmla="*/ 2 w 83"/>
                <a:gd name="T11" fmla="*/ 2 h 75"/>
                <a:gd name="T12" fmla="*/ 2 w 83"/>
                <a:gd name="T13" fmla="*/ 4 h 75"/>
                <a:gd name="T14" fmla="*/ 0 w 83"/>
                <a:gd name="T15" fmla="*/ 6 h 75"/>
                <a:gd name="T16" fmla="*/ 0 w 83"/>
                <a:gd name="T17" fmla="*/ 10 h 75"/>
                <a:gd name="T18" fmla="*/ 2 w 83"/>
                <a:gd name="T19" fmla="*/ 12 h 75"/>
                <a:gd name="T20" fmla="*/ 3 w 83"/>
                <a:gd name="T21" fmla="*/ 14 h 75"/>
                <a:gd name="T22" fmla="*/ 70 w 83"/>
                <a:gd name="T23" fmla="*/ 73 h 75"/>
                <a:gd name="T24" fmla="*/ 71 w 83"/>
                <a:gd name="T25" fmla="*/ 73 h 75"/>
                <a:gd name="T26" fmla="*/ 74 w 83"/>
                <a:gd name="T27" fmla="*/ 75 h 75"/>
                <a:gd name="T28" fmla="*/ 78 w 83"/>
                <a:gd name="T29" fmla="*/ 75 h 75"/>
                <a:gd name="T30" fmla="*/ 79 w 83"/>
                <a:gd name="T31" fmla="*/ 73 h 75"/>
                <a:gd name="T32" fmla="*/ 82 w 83"/>
                <a:gd name="T33" fmla="*/ 72 h 75"/>
                <a:gd name="T34" fmla="*/ 82 w 83"/>
                <a:gd name="T35" fmla="*/ 71 h 75"/>
                <a:gd name="T36" fmla="*/ 83 w 83"/>
                <a:gd name="T37" fmla="*/ 68 h 75"/>
                <a:gd name="T38" fmla="*/ 83 w 83"/>
                <a:gd name="T39" fmla="*/ 64 h 75"/>
                <a:gd name="T40" fmla="*/ 82 w 83"/>
                <a:gd name="T41" fmla="*/ 63 h 75"/>
                <a:gd name="T42" fmla="*/ 81 w 83"/>
                <a:gd name="T43" fmla="*/ 60 h 75"/>
                <a:gd name="T44" fmla="*/ 14 w 83"/>
                <a:gd name="T45" fmla="*/ 1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0" y="73"/>
                  </a:lnTo>
                  <a:lnTo>
                    <a:pt x="71" y="73"/>
                  </a:lnTo>
                  <a:lnTo>
                    <a:pt x="74" y="75"/>
                  </a:lnTo>
                  <a:lnTo>
                    <a:pt x="78" y="75"/>
                  </a:lnTo>
                  <a:lnTo>
                    <a:pt x="79" y="73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3" y="68"/>
                  </a:lnTo>
                  <a:lnTo>
                    <a:pt x="83" y="64"/>
                  </a:lnTo>
                  <a:lnTo>
                    <a:pt x="82" y="63"/>
                  </a:lnTo>
                  <a:lnTo>
                    <a:pt x="81" y="6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18"/>
            <p:cNvSpPr>
              <a:spLocks/>
            </p:cNvSpPr>
            <p:nvPr/>
          </p:nvSpPr>
          <p:spPr bwMode="auto">
            <a:xfrm>
              <a:off x="4478" y="1613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2 w 83"/>
                <a:gd name="T3" fmla="*/ 13 h 61"/>
                <a:gd name="T4" fmla="*/ 83 w 83"/>
                <a:gd name="T5" fmla="*/ 10 h 61"/>
                <a:gd name="T6" fmla="*/ 83 w 83"/>
                <a:gd name="T7" fmla="*/ 6 h 61"/>
                <a:gd name="T8" fmla="*/ 81 w 83"/>
                <a:gd name="T9" fmla="*/ 3 h 61"/>
                <a:gd name="T10" fmla="*/ 79 w 83"/>
                <a:gd name="T11" fmla="*/ 2 h 61"/>
                <a:gd name="T12" fmla="*/ 77 w 83"/>
                <a:gd name="T13" fmla="*/ 0 h 61"/>
                <a:gd name="T14" fmla="*/ 73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2 w 83"/>
                <a:gd name="T21" fmla="*/ 49 h 61"/>
                <a:gd name="T22" fmla="*/ 0 w 83"/>
                <a:gd name="T23" fmla="*/ 51 h 61"/>
                <a:gd name="T24" fmla="*/ 0 w 83"/>
                <a:gd name="T25" fmla="*/ 55 h 61"/>
                <a:gd name="T26" fmla="*/ 3 w 83"/>
                <a:gd name="T27" fmla="*/ 58 h 61"/>
                <a:gd name="T28" fmla="*/ 4 w 83"/>
                <a:gd name="T29" fmla="*/ 59 h 61"/>
                <a:gd name="T30" fmla="*/ 7 w 83"/>
                <a:gd name="T31" fmla="*/ 61 h 61"/>
                <a:gd name="T32" fmla="*/ 11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2" y="13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1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2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58"/>
                  </a:lnTo>
                  <a:lnTo>
                    <a:pt x="4" y="59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19"/>
            <p:cNvSpPr>
              <a:spLocks/>
            </p:cNvSpPr>
            <p:nvPr/>
          </p:nvSpPr>
          <p:spPr bwMode="auto">
            <a:xfrm>
              <a:off x="4666" y="3024"/>
              <a:ext cx="124" cy="235"/>
            </a:xfrm>
            <a:custGeom>
              <a:avLst/>
              <a:gdLst>
                <a:gd name="T0" fmla="*/ 5 w 124"/>
                <a:gd name="T1" fmla="*/ 0 h 235"/>
                <a:gd name="T2" fmla="*/ 0 w 124"/>
                <a:gd name="T3" fmla="*/ 5 h 235"/>
                <a:gd name="T4" fmla="*/ 2 w 124"/>
                <a:gd name="T5" fmla="*/ 13 h 235"/>
                <a:gd name="T6" fmla="*/ 22 w 124"/>
                <a:gd name="T7" fmla="*/ 16 h 235"/>
                <a:gd name="T8" fmla="*/ 41 w 124"/>
                <a:gd name="T9" fmla="*/ 21 h 235"/>
                <a:gd name="T10" fmla="*/ 56 w 124"/>
                <a:gd name="T11" fmla="*/ 28 h 235"/>
                <a:gd name="T12" fmla="*/ 63 w 124"/>
                <a:gd name="T13" fmla="*/ 33 h 235"/>
                <a:gd name="T14" fmla="*/ 79 w 124"/>
                <a:gd name="T15" fmla="*/ 46 h 235"/>
                <a:gd name="T16" fmla="*/ 84 w 124"/>
                <a:gd name="T17" fmla="*/ 50 h 235"/>
                <a:gd name="T18" fmla="*/ 91 w 124"/>
                <a:gd name="T19" fmla="*/ 61 h 235"/>
                <a:gd name="T20" fmla="*/ 96 w 124"/>
                <a:gd name="T21" fmla="*/ 69 h 235"/>
                <a:gd name="T22" fmla="*/ 100 w 124"/>
                <a:gd name="T23" fmla="*/ 77 h 235"/>
                <a:gd name="T24" fmla="*/ 107 w 124"/>
                <a:gd name="T25" fmla="*/ 101 h 235"/>
                <a:gd name="T26" fmla="*/ 108 w 124"/>
                <a:gd name="T27" fmla="*/ 119 h 235"/>
                <a:gd name="T28" fmla="*/ 107 w 124"/>
                <a:gd name="T29" fmla="*/ 121 h 235"/>
                <a:gd name="T30" fmla="*/ 103 w 124"/>
                <a:gd name="T31" fmla="*/ 152 h 235"/>
                <a:gd name="T32" fmla="*/ 99 w 124"/>
                <a:gd name="T33" fmla="*/ 162 h 235"/>
                <a:gd name="T34" fmla="*/ 93 w 124"/>
                <a:gd name="T35" fmla="*/ 170 h 235"/>
                <a:gd name="T36" fmla="*/ 87 w 124"/>
                <a:gd name="T37" fmla="*/ 176 h 235"/>
                <a:gd name="T38" fmla="*/ 83 w 124"/>
                <a:gd name="T39" fmla="*/ 186 h 235"/>
                <a:gd name="T40" fmla="*/ 71 w 124"/>
                <a:gd name="T41" fmla="*/ 195 h 235"/>
                <a:gd name="T42" fmla="*/ 59 w 124"/>
                <a:gd name="T43" fmla="*/ 204 h 235"/>
                <a:gd name="T44" fmla="*/ 52 w 124"/>
                <a:gd name="T45" fmla="*/ 207 h 235"/>
                <a:gd name="T46" fmla="*/ 37 w 124"/>
                <a:gd name="T47" fmla="*/ 215 h 235"/>
                <a:gd name="T48" fmla="*/ 12 w 124"/>
                <a:gd name="T49" fmla="*/ 218 h 235"/>
                <a:gd name="T50" fmla="*/ 8 w 124"/>
                <a:gd name="T51" fmla="*/ 219 h 235"/>
                <a:gd name="T52" fmla="*/ 2 w 124"/>
                <a:gd name="T53" fmla="*/ 222 h 235"/>
                <a:gd name="T54" fmla="*/ 0 w 124"/>
                <a:gd name="T55" fmla="*/ 230 h 235"/>
                <a:gd name="T56" fmla="*/ 5 w 124"/>
                <a:gd name="T57" fmla="*/ 235 h 235"/>
                <a:gd name="T58" fmla="*/ 9 w 124"/>
                <a:gd name="T59" fmla="*/ 235 h 235"/>
                <a:gd name="T60" fmla="*/ 25 w 124"/>
                <a:gd name="T61" fmla="*/ 234 h 235"/>
                <a:gd name="T62" fmla="*/ 47 w 124"/>
                <a:gd name="T63" fmla="*/ 226 h 235"/>
                <a:gd name="T64" fmla="*/ 57 w 124"/>
                <a:gd name="T65" fmla="*/ 223 h 235"/>
                <a:gd name="T66" fmla="*/ 69 w 124"/>
                <a:gd name="T67" fmla="*/ 218 h 235"/>
                <a:gd name="T68" fmla="*/ 81 w 124"/>
                <a:gd name="T69" fmla="*/ 208 h 235"/>
                <a:gd name="T70" fmla="*/ 93 w 124"/>
                <a:gd name="T71" fmla="*/ 196 h 235"/>
                <a:gd name="T72" fmla="*/ 100 w 124"/>
                <a:gd name="T73" fmla="*/ 187 h 235"/>
                <a:gd name="T74" fmla="*/ 107 w 124"/>
                <a:gd name="T75" fmla="*/ 178 h 235"/>
                <a:gd name="T76" fmla="*/ 112 w 124"/>
                <a:gd name="T77" fmla="*/ 167 h 235"/>
                <a:gd name="T78" fmla="*/ 116 w 124"/>
                <a:gd name="T79" fmla="*/ 158 h 235"/>
                <a:gd name="T80" fmla="*/ 123 w 124"/>
                <a:gd name="T81" fmla="*/ 124 h 235"/>
                <a:gd name="T82" fmla="*/ 124 w 124"/>
                <a:gd name="T83" fmla="*/ 116 h 235"/>
                <a:gd name="T84" fmla="*/ 123 w 124"/>
                <a:gd name="T85" fmla="*/ 99 h 235"/>
                <a:gd name="T86" fmla="*/ 114 w 124"/>
                <a:gd name="T87" fmla="*/ 72 h 235"/>
                <a:gd name="T88" fmla="*/ 110 w 124"/>
                <a:gd name="T89" fmla="*/ 61 h 235"/>
                <a:gd name="T90" fmla="*/ 104 w 124"/>
                <a:gd name="T91" fmla="*/ 50 h 235"/>
                <a:gd name="T92" fmla="*/ 97 w 124"/>
                <a:gd name="T93" fmla="*/ 42 h 235"/>
                <a:gd name="T94" fmla="*/ 89 w 124"/>
                <a:gd name="T95" fmla="*/ 33 h 235"/>
                <a:gd name="T96" fmla="*/ 73 w 124"/>
                <a:gd name="T97" fmla="*/ 20 h 235"/>
                <a:gd name="T98" fmla="*/ 61 w 124"/>
                <a:gd name="T99" fmla="*/ 12 h 235"/>
                <a:gd name="T100" fmla="*/ 52 w 124"/>
                <a:gd name="T101" fmla="*/ 8 h 235"/>
                <a:gd name="T102" fmla="*/ 43 w 124"/>
                <a:gd name="T103" fmla="*/ 5 h 235"/>
                <a:gd name="T104" fmla="*/ 8 w 124"/>
                <a:gd name="T105" fmla="*/ 0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5"/>
                <a:gd name="T161" fmla="*/ 124 w 124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5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22" y="16"/>
                  </a:lnTo>
                  <a:lnTo>
                    <a:pt x="37" y="18"/>
                  </a:lnTo>
                  <a:lnTo>
                    <a:pt x="41" y="21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9" y="29"/>
                  </a:lnTo>
                  <a:lnTo>
                    <a:pt x="63" y="33"/>
                  </a:lnTo>
                  <a:lnTo>
                    <a:pt x="71" y="38"/>
                  </a:lnTo>
                  <a:lnTo>
                    <a:pt x="79" y="46"/>
                  </a:lnTo>
                  <a:lnTo>
                    <a:pt x="83" y="48"/>
                  </a:lnTo>
                  <a:lnTo>
                    <a:pt x="84" y="50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3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100" y="77"/>
                  </a:lnTo>
                  <a:lnTo>
                    <a:pt x="103" y="81"/>
                  </a:lnTo>
                  <a:lnTo>
                    <a:pt x="107" y="101"/>
                  </a:lnTo>
                  <a:lnTo>
                    <a:pt x="107" y="112"/>
                  </a:lnTo>
                  <a:lnTo>
                    <a:pt x="108" y="119"/>
                  </a:lnTo>
                  <a:lnTo>
                    <a:pt x="108" y="116"/>
                  </a:lnTo>
                  <a:lnTo>
                    <a:pt x="107" y="121"/>
                  </a:lnTo>
                  <a:lnTo>
                    <a:pt x="107" y="132"/>
                  </a:lnTo>
                  <a:lnTo>
                    <a:pt x="103" y="152"/>
                  </a:lnTo>
                  <a:lnTo>
                    <a:pt x="100" y="156"/>
                  </a:lnTo>
                  <a:lnTo>
                    <a:pt x="99" y="162"/>
                  </a:lnTo>
                  <a:lnTo>
                    <a:pt x="96" y="164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87" y="176"/>
                  </a:lnTo>
                  <a:lnTo>
                    <a:pt x="84" y="183"/>
                  </a:lnTo>
                  <a:lnTo>
                    <a:pt x="83" y="186"/>
                  </a:lnTo>
                  <a:lnTo>
                    <a:pt x="79" y="187"/>
                  </a:lnTo>
                  <a:lnTo>
                    <a:pt x="71" y="195"/>
                  </a:lnTo>
                  <a:lnTo>
                    <a:pt x="63" y="200"/>
                  </a:lnTo>
                  <a:lnTo>
                    <a:pt x="59" y="204"/>
                  </a:lnTo>
                  <a:lnTo>
                    <a:pt x="56" y="206"/>
                  </a:lnTo>
                  <a:lnTo>
                    <a:pt x="52" y="207"/>
                  </a:lnTo>
                  <a:lnTo>
                    <a:pt x="41" y="213"/>
                  </a:lnTo>
                  <a:lnTo>
                    <a:pt x="37" y="215"/>
                  </a:lnTo>
                  <a:lnTo>
                    <a:pt x="22" y="218"/>
                  </a:lnTo>
                  <a:lnTo>
                    <a:pt x="12" y="218"/>
                  </a:lnTo>
                  <a:lnTo>
                    <a:pt x="6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2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4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7" y="223"/>
                  </a:lnTo>
                  <a:lnTo>
                    <a:pt x="61" y="222"/>
                  </a:lnTo>
                  <a:lnTo>
                    <a:pt x="69" y="218"/>
                  </a:lnTo>
                  <a:lnTo>
                    <a:pt x="73" y="214"/>
                  </a:lnTo>
                  <a:lnTo>
                    <a:pt x="81" y="208"/>
                  </a:lnTo>
                  <a:lnTo>
                    <a:pt x="89" y="200"/>
                  </a:lnTo>
                  <a:lnTo>
                    <a:pt x="93" y="196"/>
                  </a:lnTo>
                  <a:lnTo>
                    <a:pt x="97" y="191"/>
                  </a:lnTo>
                  <a:lnTo>
                    <a:pt x="100" y="187"/>
                  </a:lnTo>
                  <a:lnTo>
                    <a:pt x="104" y="183"/>
                  </a:lnTo>
                  <a:lnTo>
                    <a:pt x="107" y="178"/>
                  </a:lnTo>
                  <a:lnTo>
                    <a:pt x="110" y="172"/>
                  </a:lnTo>
                  <a:lnTo>
                    <a:pt x="112" y="167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4" y="119"/>
                  </a:lnTo>
                  <a:lnTo>
                    <a:pt x="124" y="116"/>
                  </a:lnTo>
                  <a:lnTo>
                    <a:pt x="123" y="109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97" y="42"/>
                  </a:lnTo>
                  <a:lnTo>
                    <a:pt x="93" y="37"/>
                  </a:lnTo>
                  <a:lnTo>
                    <a:pt x="89" y="33"/>
                  </a:lnTo>
                  <a:lnTo>
                    <a:pt x="81" y="25"/>
                  </a:lnTo>
                  <a:lnTo>
                    <a:pt x="73" y="20"/>
                  </a:lnTo>
                  <a:lnTo>
                    <a:pt x="69" y="16"/>
                  </a:lnTo>
                  <a:lnTo>
                    <a:pt x="61" y="12"/>
                  </a:lnTo>
                  <a:lnTo>
                    <a:pt x="57" y="10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20"/>
            <p:cNvSpPr>
              <a:spLocks/>
            </p:cNvSpPr>
            <p:nvPr/>
          </p:nvSpPr>
          <p:spPr bwMode="auto">
            <a:xfrm>
              <a:off x="4514" y="3024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3 h 16"/>
                <a:gd name="T6" fmla="*/ 181 w 181"/>
                <a:gd name="T7" fmla="*/ 10 h 16"/>
                <a:gd name="T8" fmla="*/ 181 w 181"/>
                <a:gd name="T9" fmla="*/ 5 h 16"/>
                <a:gd name="T10" fmla="*/ 178 w 181"/>
                <a:gd name="T11" fmla="*/ 2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2 h 16"/>
                <a:gd name="T18" fmla="*/ 0 w 181"/>
                <a:gd name="T19" fmla="*/ 5 h 16"/>
                <a:gd name="T20" fmla="*/ 0 w 181"/>
                <a:gd name="T21" fmla="*/ 10 h 16"/>
                <a:gd name="T22" fmla="*/ 3 w 181"/>
                <a:gd name="T23" fmla="*/ 13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3"/>
                  </a:lnTo>
                  <a:lnTo>
                    <a:pt x="181" y="10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21"/>
            <p:cNvSpPr>
              <a:spLocks/>
            </p:cNvSpPr>
            <p:nvPr/>
          </p:nvSpPr>
          <p:spPr bwMode="auto">
            <a:xfrm>
              <a:off x="4514" y="3243"/>
              <a:ext cx="181" cy="16"/>
            </a:xfrm>
            <a:custGeom>
              <a:avLst/>
              <a:gdLst>
                <a:gd name="T0" fmla="*/ 173 w 181"/>
                <a:gd name="T1" fmla="*/ 16 h 16"/>
                <a:gd name="T2" fmla="*/ 176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6 w 181"/>
                <a:gd name="T13" fmla="*/ 0 h 16"/>
                <a:gd name="T14" fmla="*/ 6 w 181"/>
                <a:gd name="T15" fmla="*/ 0 h 16"/>
                <a:gd name="T16" fmla="*/ 3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3 w 181"/>
                <a:gd name="T23" fmla="*/ 14 h 16"/>
                <a:gd name="T24" fmla="*/ 6 w 181"/>
                <a:gd name="T25" fmla="*/ 16 h 16"/>
                <a:gd name="T26" fmla="*/ 8 w 181"/>
                <a:gd name="T27" fmla="*/ 16 h 16"/>
                <a:gd name="T28" fmla="*/ 173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3" y="16"/>
                  </a:moveTo>
                  <a:lnTo>
                    <a:pt x="176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22"/>
            <p:cNvSpPr>
              <a:spLocks/>
            </p:cNvSpPr>
            <p:nvPr/>
          </p:nvSpPr>
          <p:spPr bwMode="auto">
            <a:xfrm>
              <a:off x="4514" y="3024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4 w 16"/>
                <a:gd name="T5" fmla="*/ 2 h 235"/>
                <a:gd name="T6" fmla="*/ 11 w 16"/>
                <a:gd name="T7" fmla="*/ 0 h 235"/>
                <a:gd name="T8" fmla="*/ 6 w 16"/>
                <a:gd name="T9" fmla="*/ 0 h 235"/>
                <a:gd name="T10" fmla="*/ 3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3 w 16"/>
                <a:gd name="T17" fmla="*/ 233 h 235"/>
                <a:gd name="T18" fmla="*/ 6 w 16"/>
                <a:gd name="T19" fmla="*/ 235 h 235"/>
                <a:gd name="T20" fmla="*/ 11 w 16"/>
                <a:gd name="T21" fmla="*/ 235 h 235"/>
                <a:gd name="T22" fmla="*/ 14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6" y="235"/>
                  </a:lnTo>
                  <a:lnTo>
                    <a:pt x="11" y="235"/>
                  </a:lnTo>
                  <a:lnTo>
                    <a:pt x="14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Oval 23"/>
            <p:cNvSpPr>
              <a:spLocks noChangeArrowheads="1"/>
            </p:cNvSpPr>
            <p:nvPr/>
          </p:nvSpPr>
          <p:spPr bwMode="auto">
            <a:xfrm>
              <a:off x="4327" y="2701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24"/>
            <p:cNvSpPr>
              <a:spLocks/>
            </p:cNvSpPr>
            <p:nvPr/>
          </p:nvSpPr>
          <p:spPr bwMode="auto">
            <a:xfrm>
              <a:off x="4319" y="2693"/>
              <a:ext cx="65" cy="65"/>
            </a:xfrm>
            <a:custGeom>
              <a:avLst/>
              <a:gdLst>
                <a:gd name="T0" fmla="*/ 1 w 65"/>
                <a:gd name="T1" fmla="*/ 44 h 65"/>
                <a:gd name="T2" fmla="*/ 2 w 65"/>
                <a:gd name="T3" fmla="*/ 48 h 65"/>
                <a:gd name="T4" fmla="*/ 11 w 65"/>
                <a:gd name="T5" fmla="*/ 56 h 65"/>
                <a:gd name="T6" fmla="*/ 13 w 65"/>
                <a:gd name="T7" fmla="*/ 59 h 65"/>
                <a:gd name="T8" fmla="*/ 16 w 65"/>
                <a:gd name="T9" fmla="*/ 61 h 65"/>
                <a:gd name="T10" fmla="*/ 16 w 65"/>
                <a:gd name="T11" fmla="*/ 61 h 65"/>
                <a:gd name="T12" fmla="*/ 29 w 65"/>
                <a:gd name="T13" fmla="*/ 65 h 65"/>
                <a:gd name="T14" fmla="*/ 39 w 65"/>
                <a:gd name="T15" fmla="*/ 63 h 65"/>
                <a:gd name="T16" fmla="*/ 49 w 65"/>
                <a:gd name="T17" fmla="*/ 61 h 65"/>
                <a:gd name="T18" fmla="*/ 49 w 65"/>
                <a:gd name="T19" fmla="*/ 61 h 65"/>
                <a:gd name="T20" fmla="*/ 52 w 65"/>
                <a:gd name="T21" fmla="*/ 59 h 65"/>
                <a:gd name="T22" fmla="*/ 55 w 65"/>
                <a:gd name="T23" fmla="*/ 56 h 65"/>
                <a:gd name="T24" fmla="*/ 63 w 65"/>
                <a:gd name="T25" fmla="*/ 48 h 65"/>
                <a:gd name="T26" fmla="*/ 64 w 65"/>
                <a:gd name="T27" fmla="*/ 44 h 65"/>
                <a:gd name="T28" fmla="*/ 59 w 65"/>
                <a:gd name="T29" fmla="*/ 41 h 65"/>
                <a:gd name="T30" fmla="*/ 65 w 65"/>
                <a:gd name="T31" fmla="*/ 23 h 65"/>
                <a:gd name="T32" fmla="*/ 60 w 65"/>
                <a:gd name="T33" fmla="*/ 16 h 65"/>
                <a:gd name="T34" fmla="*/ 59 w 65"/>
                <a:gd name="T35" fmla="*/ 12 h 65"/>
                <a:gd name="T36" fmla="*/ 56 w 65"/>
                <a:gd name="T37" fmla="*/ 9 h 65"/>
                <a:gd name="T38" fmla="*/ 53 w 65"/>
                <a:gd name="T39" fmla="*/ 7 h 65"/>
                <a:gd name="T40" fmla="*/ 49 w 65"/>
                <a:gd name="T41" fmla="*/ 5 h 65"/>
                <a:gd name="T42" fmla="*/ 43 w 65"/>
                <a:gd name="T43" fmla="*/ 0 h 65"/>
                <a:gd name="T44" fmla="*/ 16 w 65"/>
                <a:gd name="T45" fmla="*/ 4 h 65"/>
                <a:gd name="T46" fmla="*/ 16 w 65"/>
                <a:gd name="T47" fmla="*/ 4 h 65"/>
                <a:gd name="T48" fmla="*/ 13 w 65"/>
                <a:gd name="T49" fmla="*/ 7 h 65"/>
                <a:gd name="T50" fmla="*/ 11 w 65"/>
                <a:gd name="T51" fmla="*/ 9 h 65"/>
                <a:gd name="T52" fmla="*/ 2 w 65"/>
                <a:gd name="T53" fmla="*/ 17 h 65"/>
                <a:gd name="T54" fmla="*/ 1 w 65"/>
                <a:gd name="T55" fmla="*/ 21 h 65"/>
                <a:gd name="T56" fmla="*/ 16 w 65"/>
                <a:gd name="T57" fmla="*/ 33 h 65"/>
                <a:gd name="T58" fmla="*/ 15 w 65"/>
                <a:gd name="T59" fmla="*/ 27 h 65"/>
                <a:gd name="T60" fmla="*/ 20 w 65"/>
                <a:gd name="T61" fmla="*/ 21 h 65"/>
                <a:gd name="T62" fmla="*/ 23 w 65"/>
                <a:gd name="T63" fmla="*/ 19 h 65"/>
                <a:gd name="T64" fmla="*/ 25 w 65"/>
                <a:gd name="T65" fmla="*/ 16 h 65"/>
                <a:gd name="T66" fmla="*/ 23 w 65"/>
                <a:gd name="T67" fmla="*/ 19 h 65"/>
                <a:gd name="T68" fmla="*/ 27 w 65"/>
                <a:gd name="T69" fmla="*/ 17 h 65"/>
                <a:gd name="T70" fmla="*/ 37 w 65"/>
                <a:gd name="T71" fmla="*/ 16 h 65"/>
                <a:gd name="T72" fmla="*/ 39 w 65"/>
                <a:gd name="T73" fmla="*/ 16 h 65"/>
                <a:gd name="T74" fmla="*/ 43 w 65"/>
                <a:gd name="T75" fmla="*/ 17 h 65"/>
                <a:gd name="T76" fmla="*/ 45 w 65"/>
                <a:gd name="T77" fmla="*/ 20 h 65"/>
                <a:gd name="T78" fmla="*/ 48 w 65"/>
                <a:gd name="T79" fmla="*/ 23 h 65"/>
                <a:gd name="T80" fmla="*/ 49 w 65"/>
                <a:gd name="T81" fmla="*/ 27 h 65"/>
                <a:gd name="T82" fmla="*/ 49 w 65"/>
                <a:gd name="T83" fmla="*/ 28 h 65"/>
                <a:gd name="T84" fmla="*/ 59 w 65"/>
                <a:gd name="T85" fmla="*/ 25 h 65"/>
                <a:gd name="T86" fmla="*/ 48 w 65"/>
                <a:gd name="T87" fmla="*/ 39 h 65"/>
                <a:gd name="T88" fmla="*/ 47 w 65"/>
                <a:gd name="T89" fmla="*/ 43 h 65"/>
                <a:gd name="T90" fmla="*/ 49 w 65"/>
                <a:gd name="T91" fmla="*/ 40 h 65"/>
                <a:gd name="T92" fmla="*/ 47 w 65"/>
                <a:gd name="T93" fmla="*/ 43 h 65"/>
                <a:gd name="T94" fmla="*/ 44 w 65"/>
                <a:gd name="T95" fmla="*/ 45 h 65"/>
                <a:gd name="T96" fmla="*/ 39 w 65"/>
                <a:gd name="T97" fmla="*/ 51 h 65"/>
                <a:gd name="T98" fmla="*/ 28 w 65"/>
                <a:gd name="T99" fmla="*/ 52 h 65"/>
                <a:gd name="T100" fmla="*/ 35 w 65"/>
                <a:gd name="T101" fmla="*/ 49 h 65"/>
                <a:gd name="T102" fmla="*/ 27 w 65"/>
                <a:gd name="T103" fmla="*/ 51 h 65"/>
                <a:gd name="T104" fmla="*/ 21 w 65"/>
                <a:gd name="T105" fmla="*/ 45 h 65"/>
                <a:gd name="T106" fmla="*/ 19 w 65"/>
                <a:gd name="T107" fmla="*/ 43 h 65"/>
                <a:gd name="T108" fmla="*/ 16 w 65"/>
                <a:gd name="T109" fmla="*/ 40 h 65"/>
                <a:gd name="T110" fmla="*/ 19 w 65"/>
                <a:gd name="T111" fmla="*/ 43 h 65"/>
                <a:gd name="T112" fmla="*/ 17 w 65"/>
                <a:gd name="T113" fmla="*/ 39 h 65"/>
                <a:gd name="T114" fmla="*/ 0 w 65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5"/>
                <a:gd name="T176" fmla="*/ 65 w 65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25"/>
            <p:cNvSpPr>
              <a:spLocks/>
            </p:cNvSpPr>
            <p:nvPr/>
          </p:nvSpPr>
          <p:spPr bwMode="auto">
            <a:xfrm>
              <a:off x="4453" y="2299"/>
              <a:ext cx="426" cy="565"/>
            </a:xfrm>
            <a:custGeom>
              <a:avLst/>
              <a:gdLst>
                <a:gd name="T0" fmla="*/ 8 w 426"/>
                <a:gd name="T1" fmla="*/ 0 h 565"/>
                <a:gd name="T2" fmla="*/ 5 w 426"/>
                <a:gd name="T3" fmla="*/ 0 h 565"/>
                <a:gd name="T4" fmla="*/ 2 w 426"/>
                <a:gd name="T5" fmla="*/ 3 h 565"/>
                <a:gd name="T6" fmla="*/ 0 w 426"/>
                <a:gd name="T7" fmla="*/ 5 h 565"/>
                <a:gd name="T8" fmla="*/ 0 w 426"/>
                <a:gd name="T9" fmla="*/ 560 h 565"/>
                <a:gd name="T10" fmla="*/ 2 w 426"/>
                <a:gd name="T11" fmla="*/ 563 h 565"/>
                <a:gd name="T12" fmla="*/ 5 w 426"/>
                <a:gd name="T13" fmla="*/ 565 h 565"/>
                <a:gd name="T14" fmla="*/ 420 w 426"/>
                <a:gd name="T15" fmla="*/ 565 h 565"/>
                <a:gd name="T16" fmla="*/ 423 w 426"/>
                <a:gd name="T17" fmla="*/ 563 h 565"/>
                <a:gd name="T18" fmla="*/ 426 w 426"/>
                <a:gd name="T19" fmla="*/ 560 h 565"/>
                <a:gd name="T20" fmla="*/ 426 w 426"/>
                <a:gd name="T21" fmla="*/ 5 h 565"/>
                <a:gd name="T22" fmla="*/ 423 w 426"/>
                <a:gd name="T23" fmla="*/ 3 h 565"/>
                <a:gd name="T24" fmla="*/ 420 w 426"/>
                <a:gd name="T25" fmla="*/ 0 h 565"/>
                <a:gd name="T26" fmla="*/ 418 w 426"/>
                <a:gd name="T27" fmla="*/ 0 h 565"/>
                <a:gd name="T28" fmla="*/ 8 w 426"/>
                <a:gd name="T29" fmla="*/ 0 h 565"/>
                <a:gd name="T30" fmla="*/ 8 w 426"/>
                <a:gd name="T31" fmla="*/ 16 h 565"/>
                <a:gd name="T32" fmla="*/ 418 w 426"/>
                <a:gd name="T33" fmla="*/ 16 h 565"/>
                <a:gd name="T34" fmla="*/ 410 w 426"/>
                <a:gd name="T35" fmla="*/ 8 h 565"/>
                <a:gd name="T36" fmla="*/ 410 w 426"/>
                <a:gd name="T37" fmla="*/ 557 h 565"/>
                <a:gd name="T38" fmla="*/ 418 w 426"/>
                <a:gd name="T39" fmla="*/ 549 h 565"/>
                <a:gd name="T40" fmla="*/ 8 w 426"/>
                <a:gd name="T41" fmla="*/ 549 h 565"/>
                <a:gd name="T42" fmla="*/ 16 w 426"/>
                <a:gd name="T43" fmla="*/ 557 h 565"/>
                <a:gd name="T44" fmla="*/ 16 w 426"/>
                <a:gd name="T45" fmla="*/ 8 h 565"/>
                <a:gd name="T46" fmla="*/ 8 w 426"/>
                <a:gd name="T47" fmla="*/ 16 h 565"/>
                <a:gd name="T48" fmla="*/ 8 w 426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6"/>
                <a:gd name="T76" fmla="*/ 0 h 565"/>
                <a:gd name="T77" fmla="*/ 426 w 426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6" h="565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60"/>
                  </a:lnTo>
                  <a:lnTo>
                    <a:pt x="2" y="563"/>
                  </a:lnTo>
                  <a:lnTo>
                    <a:pt x="5" y="565"/>
                  </a:lnTo>
                  <a:lnTo>
                    <a:pt x="420" y="565"/>
                  </a:lnTo>
                  <a:lnTo>
                    <a:pt x="423" y="563"/>
                  </a:lnTo>
                  <a:lnTo>
                    <a:pt x="426" y="560"/>
                  </a:lnTo>
                  <a:lnTo>
                    <a:pt x="426" y="5"/>
                  </a:lnTo>
                  <a:lnTo>
                    <a:pt x="423" y="3"/>
                  </a:lnTo>
                  <a:lnTo>
                    <a:pt x="420" y="0"/>
                  </a:lnTo>
                  <a:lnTo>
                    <a:pt x="41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18" y="16"/>
                  </a:lnTo>
                  <a:lnTo>
                    <a:pt x="410" y="8"/>
                  </a:lnTo>
                  <a:lnTo>
                    <a:pt x="410" y="557"/>
                  </a:lnTo>
                  <a:lnTo>
                    <a:pt x="418" y="549"/>
                  </a:lnTo>
                  <a:lnTo>
                    <a:pt x="8" y="549"/>
                  </a:lnTo>
                  <a:lnTo>
                    <a:pt x="16" y="557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Rectangle 26"/>
            <p:cNvSpPr>
              <a:spLocks noChangeArrowheads="1"/>
            </p:cNvSpPr>
            <p:nvPr/>
          </p:nvSpPr>
          <p:spPr bwMode="auto">
            <a:xfrm>
              <a:off x="4572" y="26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71" name="Rectangle 27"/>
            <p:cNvSpPr>
              <a:spLocks noChangeArrowheads="1"/>
            </p:cNvSpPr>
            <p:nvPr/>
          </p:nvSpPr>
          <p:spPr bwMode="auto">
            <a:xfrm>
              <a:off x="4496" y="237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72" name="Rectangle 28"/>
            <p:cNvSpPr>
              <a:spLocks noChangeArrowheads="1"/>
            </p:cNvSpPr>
            <p:nvPr/>
          </p:nvSpPr>
          <p:spPr bwMode="auto">
            <a:xfrm>
              <a:off x="4743" y="23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73" name="Rectangle 29"/>
            <p:cNvSpPr>
              <a:spLocks noChangeArrowheads="1"/>
            </p:cNvSpPr>
            <p:nvPr/>
          </p:nvSpPr>
          <p:spPr bwMode="auto">
            <a:xfrm>
              <a:off x="4743" y="266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Q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274" name="Freeform 30"/>
            <p:cNvSpPr>
              <a:spLocks/>
            </p:cNvSpPr>
            <p:nvPr/>
          </p:nvSpPr>
          <p:spPr bwMode="auto">
            <a:xfrm>
              <a:off x="4453" y="2659"/>
              <a:ext cx="83" cy="75"/>
            </a:xfrm>
            <a:custGeom>
              <a:avLst/>
              <a:gdLst>
                <a:gd name="T0" fmla="*/ 13 w 83"/>
                <a:gd name="T1" fmla="*/ 2 h 75"/>
                <a:gd name="T2" fmla="*/ 12 w 83"/>
                <a:gd name="T3" fmla="*/ 2 h 75"/>
                <a:gd name="T4" fmla="*/ 9 w 83"/>
                <a:gd name="T5" fmla="*/ 0 h 75"/>
                <a:gd name="T6" fmla="*/ 5 w 83"/>
                <a:gd name="T7" fmla="*/ 0 h 75"/>
                <a:gd name="T8" fmla="*/ 4 w 83"/>
                <a:gd name="T9" fmla="*/ 2 h 75"/>
                <a:gd name="T10" fmla="*/ 1 w 83"/>
                <a:gd name="T11" fmla="*/ 3 h 75"/>
                <a:gd name="T12" fmla="*/ 1 w 83"/>
                <a:gd name="T13" fmla="*/ 4 h 75"/>
                <a:gd name="T14" fmla="*/ 0 w 83"/>
                <a:gd name="T15" fmla="*/ 7 h 75"/>
                <a:gd name="T16" fmla="*/ 0 w 83"/>
                <a:gd name="T17" fmla="*/ 11 h 75"/>
                <a:gd name="T18" fmla="*/ 1 w 83"/>
                <a:gd name="T19" fmla="*/ 12 h 75"/>
                <a:gd name="T20" fmla="*/ 2 w 83"/>
                <a:gd name="T21" fmla="*/ 15 h 75"/>
                <a:gd name="T22" fmla="*/ 69 w 83"/>
                <a:gd name="T23" fmla="*/ 74 h 75"/>
                <a:gd name="T24" fmla="*/ 71 w 83"/>
                <a:gd name="T25" fmla="*/ 74 h 75"/>
                <a:gd name="T26" fmla="*/ 73 w 83"/>
                <a:gd name="T27" fmla="*/ 75 h 75"/>
                <a:gd name="T28" fmla="*/ 77 w 83"/>
                <a:gd name="T29" fmla="*/ 75 h 75"/>
                <a:gd name="T30" fmla="*/ 79 w 83"/>
                <a:gd name="T31" fmla="*/ 74 h 75"/>
                <a:gd name="T32" fmla="*/ 81 w 83"/>
                <a:gd name="T33" fmla="*/ 73 h 75"/>
                <a:gd name="T34" fmla="*/ 81 w 83"/>
                <a:gd name="T35" fmla="*/ 71 h 75"/>
                <a:gd name="T36" fmla="*/ 83 w 83"/>
                <a:gd name="T37" fmla="*/ 69 h 75"/>
                <a:gd name="T38" fmla="*/ 83 w 83"/>
                <a:gd name="T39" fmla="*/ 65 h 75"/>
                <a:gd name="T40" fmla="*/ 81 w 83"/>
                <a:gd name="T41" fmla="*/ 63 h 75"/>
                <a:gd name="T42" fmla="*/ 80 w 83"/>
                <a:gd name="T43" fmla="*/ 61 h 75"/>
                <a:gd name="T44" fmla="*/ 13 w 83"/>
                <a:gd name="T45" fmla="*/ 2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5"/>
                <a:gd name="T71" fmla="*/ 83 w 83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5">
                  <a:moveTo>
                    <a:pt x="13" y="2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3" y="75"/>
                  </a:lnTo>
                  <a:lnTo>
                    <a:pt x="77" y="75"/>
                  </a:lnTo>
                  <a:lnTo>
                    <a:pt x="79" y="74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83" y="69"/>
                  </a:lnTo>
                  <a:lnTo>
                    <a:pt x="83" y="65"/>
                  </a:lnTo>
                  <a:lnTo>
                    <a:pt x="81" y="63"/>
                  </a:lnTo>
                  <a:lnTo>
                    <a:pt x="80" y="6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Freeform 31"/>
            <p:cNvSpPr>
              <a:spLocks/>
            </p:cNvSpPr>
            <p:nvPr/>
          </p:nvSpPr>
          <p:spPr bwMode="auto">
            <a:xfrm>
              <a:off x="4453" y="2718"/>
              <a:ext cx="83" cy="61"/>
            </a:xfrm>
            <a:custGeom>
              <a:avLst/>
              <a:gdLst>
                <a:gd name="T0" fmla="*/ 79 w 83"/>
                <a:gd name="T1" fmla="*/ 15 h 61"/>
                <a:gd name="T2" fmla="*/ 81 w 83"/>
                <a:gd name="T3" fmla="*/ 12 h 61"/>
                <a:gd name="T4" fmla="*/ 83 w 83"/>
                <a:gd name="T5" fmla="*/ 10 h 61"/>
                <a:gd name="T6" fmla="*/ 83 w 83"/>
                <a:gd name="T7" fmla="*/ 6 h 61"/>
                <a:gd name="T8" fmla="*/ 80 w 83"/>
                <a:gd name="T9" fmla="*/ 3 h 61"/>
                <a:gd name="T10" fmla="*/ 79 w 83"/>
                <a:gd name="T11" fmla="*/ 2 h 61"/>
                <a:gd name="T12" fmla="*/ 76 w 83"/>
                <a:gd name="T13" fmla="*/ 0 h 61"/>
                <a:gd name="T14" fmla="*/ 72 w 83"/>
                <a:gd name="T15" fmla="*/ 0 h 61"/>
                <a:gd name="T16" fmla="*/ 71 w 83"/>
                <a:gd name="T17" fmla="*/ 2 h 61"/>
                <a:gd name="T18" fmla="*/ 4 w 83"/>
                <a:gd name="T19" fmla="*/ 46 h 61"/>
                <a:gd name="T20" fmla="*/ 1 w 83"/>
                <a:gd name="T21" fmla="*/ 48 h 61"/>
                <a:gd name="T22" fmla="*/ 0 w 83"/>
                <a:gd name="T23" fmla="*/ 51 h 61"/>
                <a:gd name="T24" fmla="*/ 0 w 83"/>
                <a:gd name="T25" fmla="*/ 55 h 61"/>
                <a:gd name="T26" fmla="*/ 2 w 83"/>
                <a:gd name="T27" fmla="*/ 58 h 61"/>
                <a:gd name="T28" fmla="*/ 4 w 83"/>
                <a:gd name="T29" fmla="*/ 59 h 61"/>
                <a:gd name="T30" fmla="*/ 6 w 83"/>
                <a:gd name="T31" fmla="*/ 61 h 61"/>
                <a:gd name="T32" fmla="*/ 10 w 83"/>
                <a:gd name="T33" fmla="*/ 61 h 61"/>
                <a:gd name="T34" fmla="*/ 12 w 83"/>
                <a:gd name="T35" fmla="*/ 59 h 61"/>
                <a:gd name="T36" fmla="*/ 79 w 83"/>
                <a:gd name="T37" fmla="*/ 15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1"/>
                <a:gd name="T59" fmla="*/ 83 w 83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1">
                  <a:moveTo>
                    <a:pt x="79" y="15"/>
                  </a:moveTo>
                  <a:lnTo>
                    <a:pt x="81" y="12"/>
                  </a:lnTo>
                  <a:lnTo>
                    <a:pt x="83" y="10"/>
                  </a:lnTo>
                  <a:lnTo>
                    <a:pt x="83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4" y="46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12" y="59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32"/>
            <p:cNvSpPr>
              <a:spLocks/>
            </p:cNvSpPr>
            <p:nvPr/>
          </p:nvSpPr>
          <p:spPr bwMode="auto">
            <a:xfrm>
              <a:off x="3874" y="2951"/>
              <a:ext cx="52" cy="129"/>
            </a:xfrm>
            <a:custGeom>
              <a:avLst/>
              <a:gdLst>
                <a:gd name="T0" fmla="*/ 36 w 52"/>
                <a:gd name="T1" fmla="*/ 123 h 129"/>
                <a:gd name="T2" fmla="*/ 39 w 52"/>
                <a:gd name="T3" fmla="*/ 127 h 129"/>
                <a:gd name="T4" fmla="*/ 43 w 52"/>
                <a:gd name="T5" fmla="*/ 129 h 129"/>
                <a:gd name="T6" fmla="*/ 48 w 52"/>
                <a:gd name="T7" fmla="*/ 127 h 129"/>
                <a:gd name="T8" fmla="*/ 51 w 52"/>
                <a:gd name="T9" fmla="*/ 125 h 129"/>
                <a:gd name="T10" fmla="*/ 52 w 52"/>
                <a:gd name="T11" fmla="*/ 118 h 129"/>
                <a:gd name="T12" fmla="*/ 51 w 52"/>
                <a:gd name="T13" fmla="*/ 107 h 129"/>
                <a:gd name="T14" fmla="*/ 50 w 52"/>
                <a:gd name="T15" fmla="*/ 95 h 129"/>
                <a:gd name="T16" fmla="*/ 48 w 52"/>
                <a:gd name="T17" fmla="*/ 89 h 129"/>
                <a:gd name="T18" fmla="*/ 47 w 52"/>
                <a:gd name="T19" fmla="*/ 81 h 129"/>
                <a:gd name="T20" fmla="*/ 46 w 52"/>
                <a:gd name="T21" fmla="*/ 74 h 129"/>
                <a:gd name="T22" fmla="*/ 42 w 52"/>
                <a:gd name="T23" fmla="*/ 63 h 129"/>
                <a:gd name="T24" fmla="*/ 39 w 52"/>
                <a:gd name="T25" fmla="*/ 51 h 129"/>
                <a:gd name="T26" fmla="*/ 36 w 52"/>
                <a:gd name="T27" fmla="*/ 44 h 129"/>
                <a:gd name="T28" fmla="*/ 34 w 52"/>
                <a:gd name="T29" fmla="*/ 38 h 129"/>
                <a:gd name="T30" fmla="*/ 30 w 52"/>
                <a:gd name="T31" fmla="*/ 30 h 129"/>
                <a:gd name="T32" fmla="*/ 27 w 52"/>
                <a:gd name="T33" fmla="*/ 24 h 129"/>
                <a:gd name="T34" fmla="*/ 22 w 52"/>
                <a:gd name="T35" fmla="*/ 15 h 129"/>
                <a:gd name="T36" fmla="*/ 16 w 52"/>
                <a:gd name="T37" fmla="*/ 6 h 129"/>
                <a:gd name="T38" fmla="*/ 12 w 52"/>
                <a:gd name="T39" fmla="*/ 2 h 129"/>
                <a:gd name="T40" fmla="*/ 6 w 52"/>
                <a:gd name="T41" fmla="*/ 0 h 129"/>
                <a:gd name="T42" fmla="*/ 1 w 52"/>
                <a:gd name="T43" fmla="*/ 4 h 129"/>
                <a:gd name="T44" fmla="*/ 0 w 52"/>
                <a:gd name="T45" fmla="*/ 11 h 129"/>
                <a:gd name="T46" fmla="*/ 3 w 52"/>
                <a:gd name="T47" fmla="*/ 16 h 129"/>
                <a:gd name="T48" fmla="*/ 6 w 52"/>
                <a:gd name="T49" fmla="*/ 20 h 129"/>
                <a:gd name="T50" fmla="*/ 11 w 52"/>
                <a:gd name="T51" fmla="*/ 28 h 129"/>
                <a:gd name="T52" fmla="*/ 14 w 52"/>
                <a:gd name="T53" fmla="*/ 35 h 129"/>
                <a:gd name="T54" fmla="*/ 16 w 52"/>
                <a:gd name="T55" fmla="*/ 40 h 129"/>
                <a:gd name="T56" fmla="*/ 19 w 52"/>
                <a:gd name="T57" fmla="*/ 47 h 129"/>
                <a:gd name="T58" fmla="*/ 22 w 52"/>
                <a:gd name="T59" fmla="*/ 54 h 129"/>
                <a:gd name="T60" fmla="*/ 24 w 52"/>
                <a:gd name="T61" fmla="*/ 61 h 129"/>
                <a:gd name="T62" fmla="*/ 26 w 52"/>
                <a:gd name="T63" fmla="*/ 66 h 129"/>
                <a:gd name="T64" fmla="*/ 30 w 52"/>
                <a:gd name="T65" fmla="*/ 77 h 129"/>
                <a:gd name="T66" fmla="*/ 31 w 52"/>
                <a:gd name="T67" fmla="*/ 83 h 129"/>
                <a:gd name="T68" fmla="*/ 32 w 52"/>
                <a:gd name="T69" fmla="*/ 91 h 129"/>
                <a:gd name="T70" fmla="*/ 34 w 52"/>
                <a:gd name="T71" fmla="*/ 98 h 129"/>
                <a:gd name="T72" fmla="*/ 35 w 52"/>
                <a:gd name="T73" fmla="*/ 110 h 129"/>
                <a:gd name="T74" fmla="*/ 36 w 52"/>
                <a:gd name="T75" fmla="*/ 123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36" y="121"/>
                  </a:moveTo>
                  <a:lnTo>
                    <a:pt x="36" y="123"/>
                  </a:lnTo>
                  <a:lnTo>
                    <a:pt x="38" y="125"/>
                  </a:lnTo>
                  <a:lnTo>
                    <a:pt x="39" y="127"/>
                  </a:lnTo>
                  <a:lnTo>
                    <a:pt x="40" y="127"/>
                  </a:lnTo>
                  <a:lnTo>
                    <a:pt x="43" y="129"/>
                  </a:lnTo>
                  <a:lnTo>
                    <a:pt x="47" y="129"/>
                  </a:lnTo>
                  <a:lnTo>
                    <a:pt x="48" y="127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1" y="115"/>
                  </a:lnTo>
                  <a:lnTo>
                    <a:pt x="51" y="107"/>
                  </a:lnTo>
                  <a:lnTo>
                    <a:pt x="50" y="103"/>
                  </a:lnTo>
                  <a:lnTo>
                    <a:pt x="50" y="95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7" y="85"/>
                  </a:lnTo>
                  <a:lnTo>
                    <a:pt x="47" y="81"/>
                  </a:lnTo>
                  <a:lnTo>
                    <a:pt x="46" y="77"/>
                  </a:lnTo>
                  <a:lnTo>
                    <a:pt x="46" y="74"/>
                  </a:lnTo>
                  <a:lnTo>
                    <a:pt x="43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39" y="51"/>
                  </a:lnTo>
                  <a:lnTo>
                    <a:pt x="38" y="48"/>
                  </a:lnTo>
                  <a:lnTo>
                    <a:pt x="36" y="44"/>
                  </a:lnTo>
                  <a:lnTo>
                    <a:pt x="35" y="42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30" y="30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19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8" y="43"/>
                  </a:lnTo>
                  <a:lnTo>
                    <a:pt x="19" y="47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3" y="57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7" y="70"/>
                  </a:lnTo>
                  <a:lnTo>
                    <a:pt x="30" y="77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1" y="87"/>
                  </a:lnTo>
                  <a:lnTo>
                    <a:pt x="32" y="91"/>
                  </a:lnTo>
                  <a:lnTo>
                    <a:pt x="32" y="94"/>
                  </a:lnTo>
                  <a:lnTo>
                    <a:pt x="34" y="98"/>
                  </a:lnTo>
                  <a:lnTo>
                    <a:pt x="34" y="106"/>
                  </a:lnTo>
                  <a:lnTo>
                    <a:pt x="35" y="110"/>
                  </a:lnTo>
                  <a:lnTo>
                    <a:pt x="35" y="118"/>
                  </a:lnTo>
                  <a:lnTo>
                    <a:pt x="36" y="123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Freeform 33"/>
            <p:cNvSpPr>
              <a:spLocks/>
            </p:cNvSpPr>
            <p:nvPr/>
          </p:nvSpPr>
          <p:spPr bwMode="auto">
            <a:xfrm>
              <a:off x="3878" y="2953"/>
              <a:ext cx="280" cy="123"/>
            </a:xfrm>
            <a:custGeom>
              <a:avLst/>
              <a:gdLst>
                <a:gd name="T0" fmla="*/ 267 w 280"/>
                <a:gd name="T1" fmla="*/ 120 h 123"/>
                <a:gd name="T2" fmla="*/ 269 w 280"/>
                <a:gd name="T3" fmla="*/ 123 h 123"/>
                <a:gd name="T4" fmla="*/ 273 w 280"/>
                <a:gd name="T5" fmla="*/ 123 h 123"/>
                <a:gd name="T6" fmla="*/ 276 w 280"/>
                <a:gd name="T7" fmla="*/ 121 h 123"/>
                <a:gd name="T8" fmla="*/ 279 w 280"/>
                <a:gd name="T9" fmla="*/ 119 h 123"/>
                <a:gd name="T10" fmla="*/ 280 w 280"/>
                <a:gd name="T11" fmla="*/ 117 h 123"/>
                <a:gd name="T12" fmla="*/ 280 w 280"/>
                <a:gd name="T13" fmla="*/ 113 h 123"/>
                <a:gd name="T14" fmla="*/ 279 w 280"/>
                <a:gd name="T15" fmla="*/ 111 h 123"/>
                <a:gd name="T16" fmla="*/ 277 w 280"/>
                <a:gd name="T17" fmla="*/ 109 h 123"/>
                <a:gd name="T18" fmla="*/ 253 w 280"/>
                <a:gd name="T19" fmla="*/ 85 h 123"/>
                <a:gd name="T20" fmla="*/ 232 w 280"/>
                <a:gd name="T21" fmla="*/ 68 h 123"/>
                <a:gd name="T22" fmla="*/ 224 w 280"/>
                <a:gd name="T23" fmla="*/ 64 h 123"/>
                <a:gd name="T24" fmla="*/ 217 w 280"/>
                <a:gd name="T25" fmla="*/ 59 h 123"/>
                <a:gd name="T26" fmla="*/ 209 w 280"/>
                <a:gd name="T27" fmla="*/ 55 h 123"/>
                <a:gd name="T28" fmla="*/ 202 w 280"/>
                <a:gd name="T29" fmla="*/ 49 h 123"/>
                <a:gd name="T30" fmla="*/ 178 w 280"/>
                <a:gd name="T31" fmla="*/ 37 h 123"/>
                <a:gd name="T32" fmla="*/ 168 w 280"/>
                <a:gd name="T33" fmla="*/ 32 h 123"/>
                <a:gd name="T34" fmla="*/ 160 w 280"/>
                <a:gd name="T35" fmla="*/ 29 h 123"/>
                <a:gd name="T36" fmla="*/ 152 w 280"/>
                <a:gd name="T37" fmla="*/ 25 h 123"/>
                <a:gd name="T38" fmla="*/ 142 w 280"/>
                <a:gd name="T39" fmla="*/ 22 h 123"/>
                <a:gd name="T40" fmla="*/ 134 w 280"/>
                <a:gd name="T41" fmla="*/ 20 h 123"/>
                <a:gd name="T42" fmla="*/ 95 w 280"/>
                <a:gd name="T43" fmla="*/ 9 h 123"/>
                <a:gd name="T44" fmla="*/ 77 w 280"/>
                <a:gd name="T45" fmla="*/ 6 h 123"/>
                <a:gd name="T46" fmla="*/ 67 w 280"/>
                <a:gd name="T47" fmla="*/ 4 h 123"/>
                <a:gd name="T48" fmla="*/ 56 w 280"/>
                <a:gd name="T49" fmla="*/ 2 h 123"/>
                <a:gd name="T50" fmla="*/ 47 w 280"/>
                <a:gd name="T51" fmla="*/ 2 h 123"/>
                <a:gd name="T52" fmla="*/ 39 w 280"/>
                <a:gd name="T53" fmla="*/ 1 h 123"/>
                <a:gd name="T54" fmla="*/ 27 w 280"/>
                <a:gd name="T55" fmla="*/ 0 h 123"/>
                <a:gd name="T56" fmla="*/ 7 w 280"/>
                <a:gd name="T57" fmla="*/ 0 h 123"/>
                <a:gd name="T58" fmla="*/ 4 w 280"/>
                <a:gd name="T59" fmla="*/ 1 h 123"/>
                <a:gd name="T60" fmla="*/ 2 w 280"/>
                <a:gd name="T61" fmla="*/ 4 h 123"/>
                <a:gd name="T62" fmla="*/ 0 w 280"/>
                <a:gd name="T63" fmla="*/ 5 h 123"/>
                <a:gd name="T64" fmla="*/ 0 w 280"/>
                <a:gd name="T65" fmla="*/ 9 h 123"/>
                <a:gd name="T66" fmla="*/ 2 w 280"/>
                <a:gd name="T67" fmla="*/ 12 h 123"/>
                <a:gd name="T68" fmla="*/ 4 w 280"/>
                <a:gd name="T69" fmla="*/ 14 h 123"/>
                <a:gd name="T70" fmla="*/ 6 w 280"/>
                <a:gd name="T71" fmla="*/ 16 h 123"/>
                <a:gd name="T72" fmla="*/ 8 w 280"/>
                <a:gd name="T73" fmla="*/ 16 h 123"/>
                <a:gd name="T74" fmla="*/ 27 w 280"/>
                <a:gd name="T75" fmla="*/ 16 h 123"/>
                <a:gd name="T76" fmla="*/ 36 w 280"/>
                <a:gd name="T77" fmla="*/ 17 h 123"/>
                <a:gd name="T78" fmla="*/ 47 w 280"/>
                <a:gd name="T79" fmla="*/ 18 h 123"/>
                <a:gd name="T80" fmla="*/ 56 w 280"/>
                <a:gd name="T81" fmla="*/ 18 h 123"/>
                <a:gd name="T82" fmla="*/ 64 w 280"/>
                <a:gd name="T83" fmla="*/ 20 h 123"/>
                <a:gd name="T84" fmla="*/ 74 w 280"/>
                <a:gd name="T85" fmla="*/ 22 h 123"/>
                <a:gd name="T86" fmla="*/ 93 w 280"/>
                <a:gd name="T87" fmla="*/ 25 h 123"/>
                <a:gd name="T88" fmla="*/ 129 w 280"/>
                <a:gd name="T89" fmla="*/ 36 h 123"/>
                <a:gd name="T90" fmla="*/ 137 w 280"/>
                <a:gd name="T91" fmla="*/ 38 h 123"/>
                <a:gd name="T92" fmla="*/ 146 w 280"/>
                <a:gd name="T93" fmla="*/ 41 h 123"/>
                <a:gd name="T94" fmla="*/ 154 w 280"/>
                <a:gd name="T95" fmla="*/ 45 h 123"/>
                <a:gd name="T96" fmla="*/ 162 w 280"/>
                <a:gd name="T97" fmla="*/ 48 h 123"/>
                <a:gd name="T98" fmla="*/ 170 w 280"/>
                <a:gd name="T99" fmla="*/ 51 h 123"/>
                <a:gd name="T100" fmla="*/ 194 w 280"/>
                <a:gd name="T101" fmla="*/ 63 h 123"/>
                <a:gd name="T102" fmla="*/ 201 w 280"/>
                <a:gd name="T103" fmla="*/ 68 h 123"/>
                <a:gd name="T104" fmla="*/ 209 w 280"/>
                <a:gd name="T105" fmla="*/ 72 h 123"/>
                <a:gd name="T106" fmla="*/ 216 w 280"/>
                <a:gd name="T107" fmla="*/ 77 h 123"/>
                <a:gd name="T108" fmla="*/ 224 w 280"/>
                <a:gd name="T109" fmla="*/ 81 h 123"/>
                <a:gd name="T110" fmla="*/ 243 w 280"/>
                <a:gd name="T111" fmla="*/ 96 h 123"/>
                <a:gd name="T112" fmla="*/ 267 w 280"/>
                <a:gd name="T113" fmla="*/ 12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123"/>
                <a:gd name="T173" fmla="*/ 280 w 280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123">
                  <a:moveTo>
                    <a:pt x="267" y="120"/>
                  </a:moveTo>
                  <a:lnTo>
                    <a:pt x="269" y="123"/>
                  </a:lnTo>
                  <a:lnTo>
                    <a:pt x="273" y="123"/>
                  </a:lnTo>
                  <a:lnTo>
                    <a:pt x="276" y="121"/>
                  </a:lnTo>
                  <a:lnTo>
                    <a:pt x="279" y="119"/>
                  </a:lnTo>
                  <a:lnTo>
                    <a:pt x="280" y="117"/>
                  </a:lnTo>
                  <a:lnTo>
                    <a:pt x="280" y="113"/>
                  </a:lnTo>
                  <a:lnTo>
                    <a:pt x="279" y="111"/>
                  </a:lnTo>
                  <a:lnTo>
                    <a:pt x="277" y="109"/>
                  </a:lnTo>
                  <a:lnTo>
                    <a:pt x="253" y="85"/>
                  </a:lnTo>
                  <a:lnTo>
                    <a:pt x="232" y="68"/>
                  </a:lnTo>
                  <a:lnTo>
                    <a:pt x="224" y="64"/>
                  </a:lnTo>
                  <a:lnTo>
                    <a:pt x="217" y="59"/>
                  </a:lnTo>
                  <a:lnTo>
                    <a:pt x="209" y="55"/>
                  </a:lnTo>
                  <a:lnTo>
                    <a:pt x="202" y="49"/>
                  </a:lnTo>
                  <a:lnTo>
                    <a:pt x="178" y="37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2" y="25"/>
                  </a:lnTo>
                  <a:lnTo>
                    <a:pt x="142" y="22"/>
                  </a:lnTo>
                  <a:lnTo>
                    <a:pt x="134" y="20"/>
                  </a:lnTo>
                  <a:lnTo>
                    <a:pt x="95" y="9"/>
                  </a:lnTo>
                  <a:lnTo>
                    <a:pt x="77" y="6"/>
                  </a:lnTo>
                  <a:lnTo>
                    <a:pt x="67" y="4"/>
                  </a:lnTo>
                  <a:lnTo>
                    <a:pt x="56" y="2"/>
                  </a:lnTo>
                  <a:lnTo>
                    <a:pt x="47" y="2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27" y="16"/>
                  </a:lnTo>
                  <a:lnTo>
                    <a:pt x="36" y="17"/>
                  </a:lnTo>
                  <a:lnTo>
                    <a:pt x="47" y="18"/>
                  </a:lnTo>
                  <a:lnTo>
                    <a:pt x="56" y="18"/>
                  </a:lnTo>
                  <a:lnTo>
                    <a:pt x="64" y="20"/>
                  </a:lnTo>
                  <a:lnTo>
                    <a:pt x="74" y="22"/>
                  </a:lnTo>
                  <a:lnTo>
                    <a:pt x="93" y="25"/>
                  </a:lnTo>
                  <a:lnTo>
                    <a:pt x="129" y="36"/>
                  </a:lnTo>
                  <a:lnTo>
                    <a:pt x="137" y="38"/>
                  </a:lnTo>
                  <a:lnTo>
                    <a:pt x="146" y="41"/>
                  </a:lnTo>
                  <a:lnTo>
                    <a:pt x="154" y="45"/>
                  </a:lnTo>
                  <a:lnTo>
                    <a:pt x="162" y="48"/>
                  </a:lnTo>
                  <a:lnTo>
                    <a:pt x="170" y="51"/>
                  </a:lnTo>
                  <a:lnTo>
                    <a:pt x="194" y="63"/>
                  </a:lnTo>
                  <a:lnTo>
                    <a:pt x="201" y="68"/>
                  </a:lnTo>
                  <a:lnTo>
                    <a:pt x="209" y="72"/>
                  </a:lnTo>
                  <a:lnTo>
                    <a:pt x="216" y="77"/>
                  </a:lnTo>
                  <a:lnTo>
                    <a:pt x="224" y="81"/>
                  </a:lnTo>
                  <a:lnTo>
                    <a:pt x="243" y="96"/>
                  </a:lnTo>
                  <a:lnTo>
                    <a:pt x="26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Freeform 34"/>
            <p:cNvSpPr>
              <a:spLocks/>
            </p:cNvSpPr>
            <p:nvPr/>
          </p:nvSpPr>
          <p:spPr bwMode="auto">
            <a:xfrm>
              <a:off x="3880" y="3069"/>
              <a:ext cx="52" cy="129"/>
            </a:xfrm>
            <a:custGeom>
              <a:avLst/>
              <a:gdLst>
                <a:gd name="T0" fmla="*/ 52 w 52"/>
                <a:gd name="T1" fmla="*/ 7 h 129"/>
                <a:gd name="T2" fmla="*/ 50 w 52"/>
                <a:gd name="T3" fmla="*/ 3 h 129"/>
                <a:gd name="T4" fmla="*/ 46 w 52"/>
                <a:gd name="T5" fmla="*/ 0 h 129"/>
                <a:gd name="T6" fmla="*/ 40 w 52"/>
                <a:gd name="T7" fmla="*/ 1 h 129"/>
                <a:gd name="T8" fmla="*/ 37 w 52"/>
                <a:gd name="T9" fmla="*/ 4 h 129"/>
                <a:gd name="T10" fmla="*/ 36 w 52"/>
                <a:gd name="T11" fmla="*/ 8 h 129"/>
                <a:gd name="T12" fmla="*/ 34 w 52"/>
                <a:gd name="T13" fmla="*/ 9 h 129"/>
                <a:gd name="T14" fmla="*/ 33 w 52"/>
                <a:gd name="T15" fmla="*/ 22 h 129"/>
                <a:gd name="T16" fmla="*/ 32 w 52"/>
                <a:gd name="T17" fmla="*/ 32 h 129"/>
                <a:gd name="T18" fmla="*/ 30 w 52"/>
                <a:gd name="T19" fmla="*/ 39 h 129"/>
                <a:gd name="T20" fmla="*/ 29 w 52"/>
                <a:gd name="T21" fmla="*/ 47 h 129"/>
                <a:gd name="T22" fmla="*/ 26 w 52"/>
                <a:gd name="T23" fmla="*/ 54 h 129"/>
                <a:gd name="T24" fmla="*/ 24 w 52"/>
                <a:gd name="T25" fmla="*/ 63 h 129"/>
                <a:gd name="T26" fmla="*/ 20 w 52"/>
                <a:gd name="T27" fmla="*/ 74 h 129"/>
                <a:gd name="T28" fmla="*/ 17 w 52"/>
                <a:gd name="T29" fmla="*/ 80 h 129"/>
                <a:gd name="T30" fmla="*/ 13 w 52"/>
                <a:gd name="T31" fmla="*/ 91 h 129"/>
                <a:gd name="T32" fmla="*/ 10 w 52"/>
                <a:gd name="T33" fmla="*/ 95 h 129"/>
                <a:gd name="T34" fmla="*/ 6 w 52"/>
                <a:gd name="T35" fmla="*/ 105 h 129"/>
                <a:gd name="T36" fmla="*/ 1 w 52"/>
                <a:gd name="T37" fmla="*/ 114 h 129"/>
                <a:gd name="T38" fmla="*/ 1 w 52"/>
                <a:gd name="T39" fmla="*/ 117 h 129"/>
                <a:gd name="T40" fmla="*/ 0 w 52"/>
                <a:gd name="T41" fmla="*/ 122 h 129"/>
                <a:gd name="T42" fmla="*/ 4 w 52"/>
                <a:gd name="T43" fmla="*/ 127 h 129"/>
                <a:gd name="T44" fmla="*/ 9 w 52"/>
                <a:gd name="T45" fmla="*/ 129 h 129"/>
                <a:gd name="T46" fmla="*/ 14 w 52"/>
                <a:gd name="T47" fmla="*/ 125 h 129"/>
                <a:gd name="T48" fmla="*/ 17 w 52"/>
                <a:gd name="T49" fmla="*/ 119 h 129"/>
                <a:gd name="T50" fmla="*/ 20 w 52"/>
                <a:gd name="T51" fmla="*/ 114 h 129"/>
                <a:gd name="T52" fmla="*/ 24 w 52"/>
                <a:gd name="T53" fmla="*/ 106 h 129"/>
                <a:gd name="T54" fmla="*/ 29 w 52"/>
                <a:gd name="T55" fmla="*/ 97 h 129"/>
                <a:gd name="T56" fmla="*/ 33 w 52"/>
                <a:gd name="T57" fmla="*/ 86 h 129"/>
                <a:gd name="T58" fmla="*/ 36 w 52"/>
                <a:gd name="T59" fmla="*/ 79 h 129"/>
                <a:gd name="T60" fmla="*/ 40 w 52"/>
                <a:gd name="T61" fmla="*/ 68 h 129"/>
                <a:gd name="T62" fmla="*/ 42 w 52"/>
                <a:gd name="T63" fmla="*/ 60 h 129"/>
                <a:gd name="T64" fmla="*/ 44 w 52"/>
                <a:gd name="T65" fmla="*/ 55 h 129"/>
                <a:gd name="T66" fmla="*/ 45 w 52"/>
                <a:gd name="T67" fmla="*/ 46 h 129"/>
                <a:gd name="T68" fmla="*/ 48 w 52"/>
                <a:gd name="T69" fmla="*/ 39 h 129"/>
                <a:gd name="T70" fmla="*/ 49 w 52"/>
                <a:gd name="T71" fmla="*/ 31 h 129"/>
                <a:gd name="T72" fmla="*/ 50 w 52"/>
                <a:gd name="T73" fmla="*/ 20 h 129"/>
                <a:gd name="T74" fmla="*/ 52 w 52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29"/>
                <a:gd name="T116" fmla="*/ 52 w 52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29">
                  <a:moveTo>
                    <a:pt x="52" y="8"/>
                  </a:moveTo>
                  <a:lnTo>
                    <a:pt x="52" y="7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7" y="4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6" y="58"/>
                  </a:lnTo>
                  <a:lnTo>
                    <a:pt x="24" y="63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18" y="78"/>
                  </a:lnTo>
                  <a:lnTo>
                    <a:pt x="17" y="80"/>
                  </a:lnTo>
                  <a:lnTo>
                    <a:pt x="14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5"/>
                  </a:lnTo>
                  <a:lnTo>
                    <a:pt x="6" y="106"/>
                  </a:lnTo>
                  <a:lnTo>
                    <a:pt x="1" y="114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12" y="127"/>
                  </a:lnTo>
                  <a:lnTo>
                    <a:pt x="14" y="125"/>
                  </a:lnTo>
                  <a:lnTo>
                    <a:pt x="16" y="123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4" y="106"/>
                  </a:lnTo>
                  <a:lnTo>
                    <a:pt x="26" y="102"/>
                  </a:lnTo>
                  <a:lnTo>
                    <a:pt x="29" y="97"/>
                  </a:lnTo>
                  <a:lnTo>
                    <a:pt x="30" y="94"/>
                  </a:lnTo>
                  <a:lnTo>
                    <a:pt x="33" y="86"/>
                  </a:lnTo>
                  <a:lnTo>
                    <a:pt x="34" y="83"/>
                  </a:lnTo>
                  <a:lnTo>
                    <a:pt x="36" y="79"/>
                  </a:lnTo>
                  <a:lnTo>
                    <a:pt x="37" y="76"/>
                  </a:lnTo>
                  <a:lnTo>
                    <a:pt x="40" y="68"/>
                  </a:lnTo>
                  <a:lnTo>
                    <a:pt x="41" y="66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5"/>
                  </a:lnTo>
                  <a:lnTo>
                    <a:pt x="45" y="50"/>
                  </a:lnTo>
                  <a:lnTo>
                    <a:pt x="45" y="46"/>
                  </a:lnTo>
                  <a:lnTo>
                    <a:pt x="46" y="44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50" y="20"/>
                  </a:lnTo>
                  <a:lnTo>
                    <a:pt x="50" y="12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35"/>
            <p:cNvSpPr>
              <a:spLocks/>
            </p:cNvSpPr>
            <p:nvPr/>
          </p:nvSpPr>
          <p:spPr bwMode="auto">
            <a:xfrm>
              <a:off x="3885" y="3073"/>
              <a:ext cx="278" cy="122"/>
            </a:xfrm>
            <a:custGeom>
              <a:avLst/>
              <a:gdLst>
                <a:gd name="T0" fmla="*/ 277 w 278"/>
                <a:gd name="T1" fmla="*/ 12 h 122"/>
                <a:gd name="T2" fmla="*/ 278 w 278"/>
                <a:gd name="T3" fmla="*/ 5 h 122"/>
                <a:gd name="T4" fmla="*/ 274 w 278"/>
                <a:gd name="T5" fmla="*/ 1 h 122"/>
                <a:gd name="T6" fmla="*/ 268 w 278"/>
                <a:gd name="T7" fmla="*/ 0 h 122"/>
                <a:gd name="T8" fmla="*/ 265 w 278"/>
                <a:gd name="T9" fmla="*/ 1 h 122"/>
                <a:gd name="T10" fmla="*/ 241 w 278"/>
                <a:gd name="T11" fmla="*/ 26 h 122"/>
                <a:gd name="T12" fmla="*/ 215 w 278"/>
                <a:gd name="T13" fmla="*/ 44 h 122"/>
                <a:gd name="T14" fmla="*/ 201 w 278"/>
                <a:gd name="T15" fmla="*/ 54 h 122"/>
                <a:gd name="T16" fmla="*/ 185 w 278"/>
                <a:gd name="T17" fmla="*/ 63 h 122"/>
                <a:gd name="T18" fmla="*/ 154 w 278"/>
                <a:gd name="T19" fmla="*/ 76 h 122"/>
                <a:gd name="T20" fmla="*/ 136 w 278"/>
                <a:gd name="T21" fmla="*/ 82 h 122"/>
                <a:gd name="T22" fmla="*/ 120 w 278"/>
                <a:gd name="T23" fmla="*/ 89 h 122"/>
                <a:gd name="T24" fmla="*/ 102 w 278"/>
                <a:gd name="T25" fmla="*/ 93 h 122"/>
                <a:gd name="T26" fmla="*/ 84 w 278"/>
                <a:gd name="T27" fmla="*/ 97 h 122"/>
                <a:gd name="T28" fmla="*/ 65 w 278"/>
                <a:gd name="T29" fmla="*/ 101 h 122"/>
                <a:gd name="T30" fmla="*/ 47 w 278"/>
                <a:gd name="T31" fmla="*/ 103 h 122"/>
                <a:gd name="T32" fmla="*/ 27 w 278"/>
                <a:gd name="T33" fmla="*/ 105 h 122"/>
                <a:gd name="T34" fmla="*/ 7 w 278"/>
                <a:gd name="T35" fmla="*/ 106 h 122"/>
                <a:gd name="T36" fmla="*/ 5 w 278"/>
                <a:gd name="T37" fmla="*/ 106 h 122"/>
                <a:gd name="T38" fmla="*/ 1 w 278"/>
                <a:gd name="T39" fmla="*/ 110 h 122"/>
                <a:gd name="T40" fmla="*/ 0 w 278"/>
                <a:gd name="T41" fmla="*/ 117 h 122"/>
                <a:gd name="T42" fmla="*/ 4 w 278"/>
                <a:gd name="T43" fmla="*/ 121 h 122"/>
                <a:gd name="T44" fmla="*/ 8 w 278"/>
                <a:gd name="T45" fmla="*/ 122 h 122"/>
                <a:gd name="T46" fmla="*/ 17 w 278"/>
                <a:gd name="T47" fmla="*/ 121 h 122"/>
                <a:gd name="T48" fmla="*/ 37 w 278"/>
                <a:gd name="T49" fmla="*/ 119 h 122"/>
                <a:gd name="T50" fmla="*/ 57 w 278"/>
                <a:gd name="T51" fmla="*/ 118 h 122"/>
                <a:gd name="T52" fmla="*/ 78 w 278"/>
                <a:gd name="T53" fmla="*/ 115 h 122"/>
                <a:gd name="T54" fmla="*/ 96 w 278"/>
                <a:gd name="T55" fmla="*/ 111 h 122"/>
                <a:gd name="T56" fmla="*/ 114 w 278"/>
                <a:gd name="T57" fmla="*/ 106 h 122"/>
                <a:gd name="T58" fmla="*/ 134 w 278"/>
                <a:gd name="T59" fmla="*/ 102 h 122"/>
                <a:gd name="T60" fmla="*/ 151 w 278"/>
                <a:gd name="T61" fmla="*/ 95 h 122"/>
                <a:gd name="T62" fmla="*/ 183 w 278"/>
                <a:gd name="T63" fmla="*/ 80 h 122"/>
                <a:gd name="T64" fmla="*/ 201 w 278"/>
                <a:gd name="T65" fmla="*/ 71 h 122"/>
                <a:gd name="T66" fmla="*/ 215 w 278"/>
                <a:gd name="T67" fmla="*/ 63 h 122"/>
                <a:gd name="T68" fmla="*/ 230 w 278"/>
                <a:gd name="T69" fmla="*/ 54 h 122"/>
                <a:gd name="T70" fmla="*/ 269 w 278"/>
                <a:gd name="T71" fmla="*/ 19 h 122"/>
                <a:gd name="T72" fmla="*/ 276 w 278"/>
                <a:gd name="T73" fmla="*/ 14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8"/>
                <a:gd name="T112" fmla="*/ 0 h 122"/>
                <a:gd name="T113" fmla="*/ 278 w 278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8" h="122">
                  <a:moveTo>
                    <a:pt x="276" y="14"/>
                  </a:moveTo>
                  <a:lnTo>
                    <a:pt x="277" y="12"/>
                  </a:lnTo>
                  <a:lnTo>
                    <a:pt x="278" y="10"/>
                  </a:lnTo>
                  <a:lnTo>
                    <a:pt x="278" y="5"/>
                  </a:lnTo>
                  <a:lnTo>
                    <a:pt x="276" y="3"/>
                  </a:lnTo>
                  <a:lnTo>
                    <a:pt x="274" y="1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5" y="3"/>
                  </a:lnTo>
                  <a:lnTo>
                    <a:pt x="265" y="1"/>
                  </a:lnTo>
                  <a:lnTo>
                    <a:pt x="258" y="8"/>
                  </a:lnTo>
                  <a:lnTo>
                    <a:pt x="241" y="26"/>
                  </a:lnTo>
                  <a:lnTo>
                    <a:pt x="222" y="40"/>
                  </a:lnTo>
                  <a:lnTo>
                    <a:pt x="215" y="44"/>
                  </a:lnTo>
                  <a:lnTo>
                    <a:pt x="207" y="50"/>
                  </a:lnTo>
                  <a:lnTo>
                    <a:pt x="201" y="54"/>
                  </a:lnTo>
                  <a:lnTo>
                    <a:pt x="193" y="58"/>
                  </a:lnTo>
                  <a:lnTo>
                    <a:pt x="185" y="63"/>
                  </a:lnTo>
                  <a:lnTo>
                    <a:pt x="178" y="64"/>
                  </a:lnTo>
                  <a:lnTo>
                    <a:pt x="154" y="76"/>
                  </a:lnTo>
                  <a:lnTo>
                    <a:pt x="146" y="79"/>
                  </a:lnTo>
                  <a:lnTo>
                    <a:pt x="136" y="82"/>
                  </a:lnTo>
                  <a:lnTo>
                    <a:pt x="128" y="86"/>
                  </a:lnTo>
                  <a:lnTo>
                    <a:pt x="120" y="89"/>
                  </a:lnTo>
                  <a:lnTo>
                    <a:pt x="111" y="90"/>
                  </a:lnTo>
                  <a:lnTo>
                    <a:pt x="102" y="93"/>
                  </a:lnTo>
                  <a:lnTo>
                    <a:pt x="94" y="95"/>
                  </a:lnTo>
                  <a:lnTo>
                    <a:pt x="84" y="97"/>
                  </a:lnTo>
                  <a:lnTo>
                    <a:pt x="75" y="99"/>
                  </a:lnTo>
                  <a:lnTo>
                    <a:pt x="65" y="101"/>
                  </a:lnTo>
                  <a:lnTo>
                    <a:pt x="55" y="102"/>
                  </a:lnTo>
                  <a:lnTo>
                    <a:pt x="47" y="103"/>
                  </a:lnTo>
                  <a:lnTo>
                    <a:pt x="37" y="103"/>
                  </a:lnTo>
                  <a:lnTo>
                    <a:pt x="27" y="105"/>
                  </a:lnTo>
                  <a:lnTo>
                    <a:pt x="17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1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9" y="122"/>
                  </a:lnTo>
                  <a:lnTo>
                    <a:pt x="17" y="121"/>
                  </a:lnTo>
                  <a:lnTo>
                    <a:pt x="27" y="121"/>
                  </a:lnTo>
                  <a:lnTo>
                    <a:pt x="37" y="119"/>
                  </a:lnTo>
                  <a:lnTo>
                    <a:pt x="47" y="119"/>
                  </a:lnTo>
                  <a:lnTo>
                    <a:pt x="57" y="118"/>
                  </a:lnTo>
                  <a:lnTo>
                    <a:pt x="68" y="117"/>
                  </a:lnTo>
                  <a:lnTo>
                    <a:pt x="78" y="115"/>
                  </a:lnTo>
                  <a:lnTo>
                    <a:pt x="87" y="113"/>
                  </a:lnTo>
                  <a:lnTo>
                    <a:pt x="96" y="111"/>
                  </a:lnTo>
                  <a:lnTo>
                    <a:pt x="107" y="109"/>
                  </a:lnTo>
                  <a:lnTo>
                    <a:pt x="114" y="106"/>
                  </a:lnTo>
                  <a:lnTo>
                    <a:pt x="123" y="105"/>
                  </a:lnTo>
                  <a:lnTo>
                    <a:pt x="134" y="102"/>
                  </a:lnTo>
                  <a:lnTo>
                    <a:pt x="142" y="98"/>
                  </a:lnTo>
                  <a:lnTo>
                    <a:pt x="151" y="95"/>
                  </a:lnTo>
                  <a:lnTo>
                    <a:pt x="159" y="93"/>
                  </a:lnTo>
                  <a:lnTo>
                    <a:pt x="183" y="80"/>
                  </a:lnTo>
                  <a:lnTo>
                    <a:pt x="193" y="76"/>
                  </a:lnTo>
                  <a:lnTo>
                    <a:pt x="201" y="71"/>
                  </a:lnTo>
                  <a:lnTo>
                    <a:pt x="209" y="67"/>
                  </a:lnTo>
                  <a:lnTo>
                    <a:pt x="215" y="63"/>
                  </a:lnTo>
                  <a:lnTo>
                    <a:pt x="224" y="58"/>
                  </a:lnTo>
                  <a:lnTo>
                    <a:pt x="230" y="54"/>
                  </a:lnTo>
                  <a:lnTo>
                    <a:pt x="252" y="36"/>
                  </a:lnTo>
                  <a:lnTo>
                    <a:pt x="269" y="19"/>
                  </a:lnTo>
                  <a:lnTo>
                    <a:pt x="276" y="15"/>
                  </a:lnTo>
                  <a:lnTo>
                    <a:pt x="27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Freeform 36"/>
            <p:cNvSpPr>
              <a:spLocks/>
            </p:cNvSpPr>
            <p:nvPr/>
          </p:nvSpPr>
          <p:spPr bwMode="auto">
            <a:xfrm>
              <a:off x="3976" y="2299"/>
              <a:ext cx="124" cy="236"/>
            </a:xfrm>
            <a:custGeom>
              <a:avLst/>
              <a:gdLst>
                <a:gd name="T0" fmla="*/ 5 w 124"/>
                <a:gd name="T1" fmla="*/ 0 h 236"/>
                <a:gd name="T2" fmla="*/ 0 w 124"/>
                <a:gd name="T3" fmla="*/ 5 h 236"/>
                <a:gd name="T4" fmla="*/ 3 w 124"/>
                <a:gd name="T5" fmla="*/ 14 h 236"/>
                <a:gd name="T6" fmla="*/ 23 w 124"/>
                <a:gd name="T7" fmla="*/ 16 h 236"/>
                <a:gd name="T8" fmla="*/ 41 w 124"/>
                <a:gd name="T9" fmla="*/ 22 h 236"/>
                <a:gd name="T10" fmla="*/ 56 w 124"/>
                <a:gd name="T11" fmla="*/ 28 h 236"/>
                <a:gd name="T12" fmla="*/ 63 w 124"/>
                <a:gd name="T13" fmla="*/ 34 h 236"/>
                <a:gd name="T14" fmla="*/ 79 w 124"/>
                <a:gd name="T15" fmla="*/ 47 h 236"/>
                <a:gd name="T16" fmla="*/ 84 w 124"/>
                <a:gd name="T17" fmla="*/ 51 h 236"/>
                <a:gd name="T18" fmla="*/ 91 w 124"/>
                <a:gd name="T19" fmla="*/ 62 h 236"/>
                <a:gd name="T20" fmla="*/ 96 w 124"/>
                <a:gd name="T21" fmla="*/ 70 h 236"/>
                <a:gd name="T22" fmla="*/ 100 w 124"/>
                <a:gd name="T23" fmla="*/ 78 h 236"/>
                <a:gd name="T24" fmla="*/ 107 w 124"/>
                <a:gd name="T25" fmla="*/ 102 h 236"/>
                <a:gd name="T26" fmla="*/ 108 w 124"/>
                <a:gd name="T27" fmla="*/ 119 h 236"/>
                <a:gd name="T28" fmla="*/ 107 w 124"/>
                <a:gd name="T29" fmla="*/ 122 h 236"/>
                <a:gd name="T30" fmla="*/ 103 w 124"/>
                <a:gd name="T31" fmla="*/ 153 h 236"/>
                <a:gd name="T32" fmla="*/ 99 w 124"/>
                <a:gd name="T33" fmla="*/ 162 h 236"/>
                <a:gd name="T34" fmla="*/ 94 w 124"/>
                <a:gd name="T35" fmla="*/ 170 h 236"/>
                <a:gd name="T36" fmla="*/ 87 w 124"/>
                <a:gd name="T37" fmla="*/ 177 h 236"/>
                <a:gd name="T38" fmla="*/ 83 w 124"/>
                <a:gd name="T39" fmla="*/ 186 h 236"/>
                <a:gd name="T40" fmla="*/ 71 w 124"/>
                <a:gd name="T41" fmla="*/ 196 h 236"/>
                <a:gd name="T42" fmla="*/ 59 w 124"/>
                <a:gd name="T43" fmla="*/ 205 h 236"/>
                <a:gd name="T44" fmla="*/ 52 w 124"/>
                <a:gd name="T45" fmla="*/ 208 h 236"/>
                <a:gd name="T46" fmla="*/ 37 w 124"/>
                <a:gd name="T47" fmla="*/ 216 h 236"/>
                <a:gd name="T48" fmla="*/ 12 w 124"/>
                <a:gd name="T49" fmla="*/ 218 h 236"/>
                <a:gd name="T50" fmla="*/ 8 w 124"/>
                <a:gd name="T51" fmla="*/ 220 h 236"/>
                <a:gd name="T52" fmla="*/ 3 w 124"/>
                <a:gd name="T53" fmla="*/ 222 h 236"/>
                <a:gd name="T54" fmla="*/ 0 w 124"/>
                <a:gd name="T55" fmla="*/ 230 h 236"/>
                <a:gd name="T56" fmla="*/ 5 w 124"/>
                <a:gd name="T57" fmla="*/ 236 h 236"/>
                <a:gd name="T58" fmla="*/ 9 w 124"/>
                <a:gd name="T59" fmla="*/ 236 h 236"/>
                <a:gd name="T60" fmla="*/ 25 w 124"/>
                <a:gd name="T61" fmla="*/ 234 h 236"/>
                <a:gd name="T62" fmla="*/ 47 w 124"/>
                <a:gd name="T63" fmla="*/ 226 h 236"/>
                <a:gd name="T64" fmla="*/ 58 w 124"/>
                <a:gd name="T65" fmla="*/ 224 h 236"/>
                <a:gd name="T66" fmla="*/ 70 w 124"/>
                <a:gd name="T67" fmla="*/ 218 h 236"/>
                <a:gd name="T68" fmla="*/ 82 w 124"/>
                <a:gd name="T69" fmla="*/ 209 h 236"/>
                <a:gd name="T70" fmla="*/ 94 w 124"/>
                <a:gd name="T71" fmla="*/ 197 h 236"/>
                <a:gd name="T72" fmla="*/ 100 w 124"/>
                <a:gd name="T73" fmla="*/ 188 h 236"/>
                <a:gd name="T74" fmla="*/ 107 w 124"/>
                <a:gd name="T75" fmla="*/ 178 h 236"/>
                <a:gd name="T76" fmla="*/ 112 w 124"/>
                <a:gd name="T77" fmla="*/ 168 h 236"/>
                <a:gd name="T78" fmla="*/ 116 w 124"/>
                <a:gd name="T79" fmla="*/ 158 h 236"/>
                <a:gd name="T80" fmla="*/ 123 w 124"/>
                <a:gd name="T81" fmla="*/ 125 h 236"/>
                <a:gd name="T82" fmla="*/ 124 w 124"/>
                <a:gd name="T83" fmla="*/ 117 h 236"/>
                <a:gd name="T84" fmla="*/ 123 w 124"/>
                <a:gd name="T85" fmla="*/ 99 h 236"/>
                <a:gd name="T86" fmla="*/ 114 w 124"/>
                <a:gd name="T87" fmla="*/ 72 h 236"/>
                <a:gd name="T88" fmla="*/ 110 w 124"/>
                <a:gd name="T89" fmla="*/ 62 h 236"/>
                <a:gd name="T90" fmla="*/ 104 w 124"/>
                <a:gd name="T91" fmla="*/ 51 h 236"/>
                <a:gd name="T92" fmla="*/ 98 w 124"/>
                <a:gd name="T93" fmla="*/ 43 h 236"/>
                <a:gd name="T94" fmla="*/ 90 w 124"/>
                <a:gd name="T95" fmla="*/ 34 h 236"/>
                <a:gd name="T96" fmla="*/ 74 w 124"/>
                <a:gd name="T97" fmla="*/ 20 h 236"/>
                <a:gd name="T98" fmla="*/ 62 w 124"/>
                <a:gd name="T99" fmla="*/ 12 h 236"/>
                <a:gd name="T100" fmla="*/ 52 w 124"/>
                <a:gd name="T101" fmla="*/ 8 h 236"/>
                <a:gd name="T102" fmla="*/ 43 w 124"/>
                <a:gd name="T103" fmla="*/ 5 h 236"/>
                <a:gd name="T104" fmla="*/ 8 w 124"/>
                <a:gd name="T105" fmla="*/ 0 h 2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36"/>
                <a:gd name="T161" fmla="*/ 124 w 124"/>
                <a:gd name="T162" fmla="*/ 236 h 2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3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3" y="16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27"/>
                  </a:lnTo>
                  <a:lnTo>
                    <a:pt x="56" y="28"/>
                  </a:lnTo>
                  <a:lnTo>
                    <a:pt x="59" y="30"/>
                  </a:lnTo>
                  <a:lnTo>
                    <a:pt x="63" y="34"/>
                  </a:lnTo>
                  <a:lnTo>
                    <a:pt x="71" y="39"/>
                  </a:lnTo>
                  <a:lnTo>
                    <a:pt x="79" y="47"/>
                  </a:lnTo>
                  <a:lnTo>
                    <a:pt x="83" y="48"/>
                  </a:lnTo>
                  <a:lnTo>
                    <a:pt x="84" y="51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2"/>
                  </a:lnTo>
                  <a:lnTo>
                    <a:pt x="100" y="78"/>
                  </a:lnTo>
                  <a:lnTo>
                    <a:pt x="103" y="82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8" y="119"/>
                  </a:lnTo>
                  <a:lnTo>
                    <a:pt x="108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53"/>
                  </a:lnTo>
                  <a:lnTo>
                    <a:pt x="100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4" y="184"/>
                  </a:lnTo>
                  <a:lnTo>
                    <a:pt x="83" y="186"/>
                  </a:lnTo>
                  <a:lnTo>
                    <a:pt x="79" y="188"/>
                  </a:lnTo>
                  <a:lnTo>
                    <a:pt x="71" y="196"/>
                  </a:lnTo>
                  <a:lnTo>
                    <a:pt x="63" y="201"/>
                  </a:lnTo>
                  <a:lnTo>
                    <a:pt x="59" y="205"/>
                  </a:lnTo>
                  <a:lnTo>
                    <a:pt x="56" y="206"/>
                  </a:lnTo>
                  <a:lnTo>
                    <a:pt x="52" y="208"/>
                  </a:lnTo>
                  <a:lnTo>
                    <a:pt x="41" y="213"/>
                  </a:lnTo>
                  <a:lnTo>
                    <a:pt x="37" y="216"/>
                  </a:lnTo>
                  <a:lnTo>
                    <a:pt x="23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2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5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43" y="229"/>
                  </a:lnTo>
                  <a:lnTo>
                    <a:pt x="47" y="226"/>
                  </a:lnTo>
                  <a:lnTo>
                    <a:pt x="52" y="226"/>
                  </a:lnTo>
                  <a:lnTo>
                    <a:pt x="58" y="224"/>
                  </a:lnTo>
                  <a:lnTo>
                    <a:pt x="62" y="222"/>
                  </a:lnTo>
                  <a:lnTo>
                    <a:pt x="70" y="218"/>
                  </a:lnTo>
                  <a:lnTo>
                    <a:pt x="74" y="214"/>
                  </a:lnTo>
                  <a:lnTo>
                    <a:pt x="82" y="209"/>
                  </a:lnTo>
                  <a:lnTo>
                    <a:pt x="90" y="201"/>
                  </a:lnTo>
                  <a:lnTo>
                    <a:pt x="94" y="197"/>
                  </a:lnTo>
                  <a:lnTo>
                    <a:pt x="98" y="192"/>
                  </a:lnTo>
                  <a:lnTo>
                    <a:pt x="100" y="188"/>
                  </a:lnTo>
                  <a:lnTo>
                    <a:pt x="104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2" y="168"/>
                  </a:lnTo>
                  <a:lnTo>
                    <a:pt x="114" y="162"/>
                  </a:lnTo>
                  <a:lnTo>
                    <a:pt x="116" y="158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4" y="119"/>
                  </a:lnTo>
                  <a:lnTo>
                    <a:pt x="124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6" y="76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4" y="51"/>
                  </a:lnTo>
                  <a:lnTo>
                    <a:pt x="100" y="47"/>
                  </a:lnTo>
                  <a:lnTo>
                    <a:pt x="98" y="43"/>
                  </a:lnTo>
                  <a:lnTo>
                    <a:pt x="94" y="38"/>
                  </a:lnTo>
                  <a:lnTo>
                    <a:pt x="90" y="34"/>
                  </a:lnTo>
                  <a:lnTo>
                    <a:pt x="82" y="26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Freeform 37"/>
            <p:cNvSpPr>
              <a:spLocks/>
            </p:cNvSpPr>
            <p:nvPr/>
          </p:nvSpPr>
          <p:spPr bwMode="auto">
            <a:xfrm>
              <a:off x="3825" y="2299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4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4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Freeform 38"/>
            <p:cNvSpPr>
              <a:spLocks/>
            </p:cNvSpPr>
            <p:nvPr/>
          </p:nvSpPr>
          <p:spPr bwMode="auto">
            <a:xfrm>
              <a:off x="3825" y="2520"/>
              <a:ext cx="180" cy="16"/>
            </a:xfrm>
            <a:custGeom>
              <a:avLst/>
              <a:gdLst>
                <a:gd name="T0" fmla="*/ 172 w 180"/>
                <a:gd name="T1" fmla="*/ 16 h 16"/>
                <a:gd name="T2" fmla="*/ 175 w 180"/>
                <a:gd name="T3" fmla="*/ 16 h 16"/>
                <a:gd name="T4" fmla="*/ 178 w 180"/>
                <a:gd name="T5" fmla="*/ 13 h 16"/>
                <a:gd name="T6" fmla="*/ 180 w 180"/>
                <a:gd name="T7" fmla="*/ 11 h 16"/>
                <a:gd name="T8" fmla="*/ 180 w 180"/>
                <a:gd name="T9" fmla="*/ 5 h 16"/>
                <a:gd name="T10" fmla="*/ 178 w 180"/>
                <a:gd name="T11" fmla="*/ 3 h 16"/>
                <a:gd name="T12" fmla="*/ 175 w 180"/>
                <a:gd name="T13" fmla="*/ 0 h 16"/>
                <a:gd name="T14" fmla="*/ 5 w 180"/>
                <a:gd name="T15" fmla="*/ 0 h 16"/>
                <a:gd name="T16" fmla="*/ 2 w 180"/>
                <a:gd name="T17" fmla="*/ 3 h 16"/>
                <a:gd name="T18" fmla="*/ 0 w 180"/>
                <a:gd name="T19" fmla="*/ 5 h 16"/>
                <a:gd name="T20" fmla="*/ 0 w 180"/>
                <a:gd name="T21" fmla="*/ 11 h 16"/>
                <a:gd name="T22" fmla="*/ 2 w 180"/>
                <a:gd name="T23" fmla="*/ 13 h 16"/>
                <a:gd name="T24" fmla="*/ 5 w 180"/>
                <a:gd name="T25" fmla="*/ 16 h 16"/>
                <a:gd name="T26" fmla="*/ 8 w 180"/>
                <a:gd name="T27" fmla="*/ 16 h 16"/>
                <a:gd name="T28" fmla="*/ 172 w 18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6"/>
                <a:gd name="T47" fmla="*/ 180 w 18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0" y="11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Freeform 39"/>
            <p:cNvSpPr>
              <a:spLocks/>
            </p:cNvSpPr>
            <p:nvPr/>
          </p:nvSpPr>
          <p:spPr bwMode="auto">
            <a:xfrm>
              <a:off x="3825" y="2299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5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5 h 237"/>
                <a:gd name="T14" fmla="*/ 0 w 16"/>
                <a:gd name="T15" fmla="*/ 232 h 237"/>
                <a:gd name="T16" fmla="*/ 2 w 16"/>
                <a:gd name="T17" fmla="*/ 234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4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232"/>
                  </a:lnTo>
                  <a:lnTo>
                    <a:pt x="2" y="234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4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Freeform 40"/>
            <p:cNvSpPr>
              <a:spLocks/>
            </p:cNvSpPr>
            <p:nvPr/>
          </p:nvSpPr>
          <p:spPr bwMode="auto">
            <a:xfrm>
              <a:off x="3700" y="1070"/>
              <a:ext cx="125" cy="235"/>
            </a:xfrm>
            <a:custGeom>
              <a:avLst/>
              <a:gdLst>
                <a:gd name="T0" fmla="*/ 7 w 125"/>
                <a:gd name="T1" fmla="*/ 0 h 235"/>
                <a:gd name="T2" fmla="*/ 1 w 125"/>
                <a:gd name="T3" fmla="*/ 4 h 235"/>
                <a:gd name="T4" fmla="*/ 0 w 125"/>
                <a:gd name="T5" fmla="*/ 9 h 235"/>
                <a:gd name="T6" fmla="*/ 4 w 125"/>
                <a:gd name="T7" fmla="*/ 15 h 235"/>
                <a:gd name="T8" fmla="*/ 17 w 125"/>
                <a:gd name="T9" fmla="*/ 16 h 235"/>
                <a:gd name="T10" fmla="*/ 28 w 125"/>
                <a:gd name="T11" fmla="*/ 17 h 235"/>
                <a:gd name="T12" fmla="*/ 38 w 125"/>
                <a:gd name="T13" fmla="*/ 21 h 235"/>
                <a:gd name="T14" fmla="*/ 47 w 125"/>
                <a:gd name="T15" fmla="*/ 24 h 235"/>
                <a:gd name="T16" fmla="*/ 55 w 125"/>
                <a:gd name="T17" fmla="*/ 28 h 235"/>
                <a:gd name="T18" fmla="*/ 67 w 125"/>
                <a:gd name="T19" fmla="*/ 36 h 235"/>
                <a:gd name="T20" fmla="*/ 75 w 125"/>
                <a:gd name="T21" fmla="*/ 43 h 235"/>
                <a:gd name="T22" fmla="*/ 87 w 125"/>
                <a:gd name="T23" fmla="*/ 57 h 235"/>
                <a:gd name="T24" fmla="*/ 94 w 125"/>
                <a:gd name="T25" fmla="*/ 64 h 235"/>
                <a:gd name="T26" fmla="*/ 99 w 125"/>
                <a:gd name="T27" fmla="*/ 72 h 235"/>
                <a:gd name="T28" fmla="*/ 102 w 125"/>
                <a:gd name="T29" fmla="*/ 83 h 235"/>
                <a:gd name="T30" fmla="*/ 107 w 125"/>
                <a:gd name="T31" fmla="*/ 102 h 235"/>
                <a:gd name="T32" fmla="*/ 109 w 125"/>
                <a:gd name="T33" fmla="*/ 119 h 235"/>
                <a:gd name="T34" fmla="*/ 107 w 125"/>
                <a:gd name="T35" fmla="*/ 122 h 235"/>
                <a:gd name="T36" fmla="*/ 103 w 125"/>
                <a:gd name="T37" fmla="*/ 147 h 235"/>
                <a:gd name="T38" fmla="*/ 99 w 125"/>
                <a:gd name="T39" fmla="*/ 156 h 235"/>
                <a:gd name="T40" fmla="*/ 96 w 125"/>
                <a:gd name="T41" fmla="*/ 165 h 235"/>
                <a:gd name="T42" fmla="*/ 91 w 125"/>
                <a:gd name="T43" fmla="*/ 173 h 235"/>
                <a:gd name="T44" fmla="*/ 82 w 125"/>
                <a:gd name="T45" fmla="*/ 185 h 235"/>
                <a:gd name="T46" fmla="*/ 71 w 125"/>
                <a:gd name="T47" fmla="*/ 194 h 235"/>
                <a:gd name="T48" fmla="*/ 60 w 125"/>
                <a:gd name="T49" fmla="*/ 203 h 235"/>
                <a:gd name="T50" fmla="*/ 51 w 125"/>
                <a:gd name="T51" fmla="*/ 209 h 235"/>
                <a:gd name="T52" fmla="*/ 42 w 125"/>
                <a:gd name="T53" fmla="*/ 211 h 235"/>
                <a:gd name="T54" fmla="*/ 32 w 125"/>
                <a:gd name="T55" fmla="*/ 215 h 235"/>
                <a:gd name="T56" fmla="*/ 23 w 125"/>
                <a:gd name="T57" fmla="*/ 217 h 235"/>
                <a:gd name="T58" fmla="*/ 12 w 125"/>
                <a:gd name="T59" fmla="*/ 218 h 235"/>
                <a:gd name="T60" fmla="*/ 8 w 125"/>
                <a:gd name="T61" fmla="*/ 219 h 235"/>
                <a:gd name="T62" fmla="*/ 3 w 125"/>
                <a:gd name="T63" fmla="*/ 222 h 235"/>
                <a:gd name="T64" fmla="*/ 0 w 125"/>
                <a:gd name="T65" fmla="*/ 226 h 235"/>
                <a:gd name="T66" fmla="*/ 3 w 125"/>
                <a:gd name="T67" fmla="*/ 233 h 235"/>
                <a:gd name="T68" fmla="*/ 7 w 125"/>
                <a:gd name="T69" fmla="*/ 235 h 235"/>
                <a:gd name="T70" fmla="*/ 9 w 125"/>
                <a:gd name="T71" fmla="*/ 235 h 235"/>
                <a:gd name="T72" fmla="*/ 20 w 125"/>
                <a:gd name="T73" fmla="*/ 234 h 235"/>
                <a:gd name="T74" fmla="*/ 31 w 125"/>
                <a:gd name="T75" fmla="*/ 233 h 235"/>
                <a:gd name="T76" fmla="*/ 43 w 125"/>
                <a:gd name="T77" fmla="*/ 229 h 235"/>
                <a:gd name="T78" fmla="*/ 52 w 125"/>
                <a:gd name="T79" fmla="*/ 226 h 235"/>
                <a:gd name="T80" fmla="*/ 63 w 125"/>
                <a:gd name="T81" fmla="*/ 219 h 235"/>
                <a:gd name="T82" fmla="*/ 78 w 125"/>
                <a:gd name="T83" fmla="*/ 211 h 235"/>
                <a:gd name="T84" fmla="*/ 86 w 125"/>
                <a:gd name="T85" fmla="*/ 205 h 235"/>
                <a:gd name="T86" fmla="*/ 100 w 125"/>
                <a:gd name="T87" fmla="*/ 187 h 235"/>
                <a:gd name="T88" fmla="*/ 107 w 125"/>
                <a:gd name="T89" fmla="*/ 178 h 235"/>
                <a:gd name="T90" fmla="*/ 113 w 125"/>
                <a:gd name="T91" fmla="*/ 167 h 235"/>
                <a:gd name="T92" fmla="*/ 118 w 125"/>
                <a:gd name="T93" fmla="*/ 156 h 235"/>
                <a:gd name="T94" fmla="*/ 123 w 125"/>
                <a:gd name="T95" fmla="*/ 135 h 235"/>
                <a:gd name="T96" fmla="*/ 125 w 125"/>
                <a:gd name="T97" fmla="*/ 119 h 235"/>
                <a:gd name="T98" fmla="*/ 123 w 125"/>
                <a:gd name="T99" fmla="*/ 110 h 235"/>
                <a:gd name="T100" fmla="*/ 119 w 125"/>
                <a:gd name="T101" fmla="*/ 81 h 235"/>
                <a:gd name="T102" fmla="*/ 115 w 125"/>
                <a:gd name="T103" fmla="*/ 72 h 235"/>
                <a:gd name="T104" fmla="*/ 110 w 125"/>
                <a:gd name="T105" fmla="*/ 61 h 235"/>
                <a:gd name="T106" fmla="*/ 105 w 125"/>
                <a:gd name="T107" fmla="*/ 51 h 235"/>
                <a:gd name="T108" fmla="*/ 95 w 125"/>
                <a:gd name="T109" fmla="*/ 39 h 235"/>
                <a:gd name="T110" fmla="*/ 82 w 125"/>
                <a:gd name="T111" fmla="*/ 27 h 235"/>
                <a:gd name="T112" fmla="*/ 68 w 125"/>
                <a:gd name="T113" fmla="*/ 17 h 235"/>
                <a:gd name="T114" fmla="*/ 59 w 125"/>
                <a:gd name="T115" fmla="*/ 12 h 235"/>
                <a:gd name="T116" fmla="*/ 47 w 125"/>
                <a:gd name="T117" fmla="*/ 7 h 235"/>
                <a:gd name="T118" fmla="*/ 38 w 125"/>
                <a:gd name="T119" fmla="*/ 2 h 235"/>
                <a:gd name="T120" fmla="*/ 25 w 125"/>
                <a:gd name="T121" fmla="*/ 1 h 235"/>
                <a:gd name="T122" fmla="*/ 8 w 125"/>
                <a:gd name="T123" fmla="*/ 0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5"/>
                <a:gd name="T188" fmla="*/ 125 w 125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5">
                  <a:moveTo>
                    <a:pt x="8" y="0"/>
                  </a:move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9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5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49"/>
                  </a:lnTo>
                  <a:lnTo>
                    <a:pt x="87" y="57"/>
                  </a:lnTo>
                  <a:lnTo>
                    <a:pt x="91" y="61"/>
                  </a:lnTo>
                  <a:lnTo>
                    <a:pt x="94" y="64"/>
                  </a:lnTo>
                  <a:lnTo>
                    <a:pt x="96" y="69"/>
                  </a:lnTo>
                  <a:lnTo>
                    <a:pt x="99" y="72"/>
                  </a:lnTo>
                  <a:lnTo>
                    <a:pt x="99" y="77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2"/>
                  </a:lnTo>
                  <a:lnTo>
                    <a:pt x="109" y="119"/>
                  </a:lnTo>
                  <a:lnTo>
                    <a:pt x="109" y="116"/>
                  </a:lnTo>
                  <a:lnTo>
                    <a:pt x="107" y="122"/>
                  </a:lnTo>
                  <a:lnTo>
                    <a:pt x="107" y="132"/>
                  </a:lnTo>
                  <a:lnTo>
                    <a:pt x="103" y="147"/>
                  </a:lnTo>
                  <a:lnTo>
                    <a:pt x="102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1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3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1"/>
                  </a:lnTo>
                  <a:lnTo>
                    <a:pt x="38" y="213"/>
                  </a:lnTo>
                  <a:lnTo>
                    <a:pt x="32" y="215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19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3" y="222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3" y="233"/>
                  </a:lnTo>
                  <a:lnTo>
                    <a:pt x="4" y="234"/>
                  </a:lnTo>
                  <a:lnTo>
                    <a:pt x="7" y="235"/>
                  </a:lnTo>
                  <a:lnTo>
                    <a:pt x="8" y="235"/>
                  </a:lnTo>
                  <a:lnTo>
                    <a:pt x="9" y="235"/>
                  </a:lnTo>
                  <a:lnTo>
                    <a:pt x="15" y="234"/>
                  </a:lnTo>
                  <a:lnTo>
                    <a:pt x="20" y="234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1"/>
                  </a:lnTo>
                  <a:lnTo>
                    <a:pt x="43" y="229"/>
                  </a:lnTo>
                  <a:lnTo>
                    <a:pt x="47" y="227"/>
                  </a:lnTo>
                  <a:lnTo>
                    <a:pt x="52" y="226"/>
                  </a:lnTo>
                  <a:lnTo>
                    <a:pt x="59" y="222"/>
                  </a:lnTo>
                  <a:lnTo>
                    <a:pt x="63" y="219"/>
                  </a:lnTo>
                  <a:lnTo>
                    <a:pt x="68" y="217"/>
                  </a:lnTo>
                  <a:lnTo>
                    <a:pt x="78" y="211"/>
                  </a:lnTo>
                  <a:lnTo>
                    <a:pt x="82" y="207"/>
                  </a:lnTo>
                  <a:lnTo>
                    <a:pt x="86" y="205"/>
                  </a:lnTo>
                  <a:lnTo>
                    <a:pt x="95" y="195"/>
                  </a:lnTo>
                  <a:lnTo>
                    <a:pt x="100" y="187"/>
                  </a:lnTo>
                  <a:lnTo>
                    <a:pt x="105" y="183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7"/>
                  </a:lnTo>
                  <a:lnTo>
                    <a:pt x="115" y="162"/>
                  </a:lnTo>
                  <a:lnTo>
                    <a:pt x="118" y="156"/>
                  </a:lnTo>
                  <a:lnTo>
                    <a:pt x="119" y="152"/>
                  </a:lnTo>
                  <a:lnTo>
                    <a:pt x="123" y="135"/>
                  </a:lnTo>
                  <a:lnTo>
                    <a:pt x="123" y="124"/>
                  </a:lnTo>
                  <a:lnTo>
                    <a:pt x="125" y="119"/>
                  </a:lnTo>
                  <a:lnTo>
                    <a:pt x="125" y="116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1"/>
                  </a:lnTo>
                  <a:lnTo>
                    <a:pt x="118" y="77"/>
                  </a:lnTo>
                  <a:lnTo>
                    <a:pt x="115" y="72"/>
                  </a:lnTo>
                  <a:lnTo>
                    <a:pt x="113" y="67"/>
                  </a:lnTo>
                  <a:lnTo>
                    <a:pt x="110" y="61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29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1" y="1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Freeform 41"/>
            <p:cNvSpPr>
              <a:spLocks/>
            </p:cNvSpPr>
            <p:nvPr/>
          </p:nvSpPr>
          <p:spPr bwMode="auto">
            <a:xfrm>
              <a:off x="3549" y="1070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3 h 16"/>
                <a:gd name="T6" fmla="*/ 181 w 181"/>
                <a:gd name="T7" fmla="*/ 11 h 16"/>
                <a:gd name="T8" fmla="*/ 181 w 181"/>
                <a:gd name="T9" fmla="*/ 5 h 16"/>
                <a:gd name="T10" fmla="*/ 178 w 181"/>
                <a:gd name="T11" fmla="*/ 2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2 h 16"/>
                <a:gd name="T18" fmla="*/ 0 w 181"/>
                <a:gd name="T19" fmla="*/ 5 h 16"/>
                <a:gd name="T20" fmla="*/ 0 w 181"/>
                <a:gd name="T21" fmla="*/ 11 h 16"/>
                <a:gd name="T22" fmla="*/ 2 w 181"/>
                <a:gd name="T23" fmla="*/ 13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3"/>
                  </a:lnTo>
                  <a:lnTo>
                    <a:pt x="181" y="11"/>
                  </a:lnTo>
                  <a:lnTo>
                    <a:pt x="181" y="5"/>
                  </a:lnTo>
                  <a:lnTo>
                    <a:pt x="178" y="2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Freeform 42"/>
            <p:cNvSpPr>
              <a:spLocks/>
            </p:cNvSpPr>
            <p:nvPr/>
          </p:nvSpPr>
          <p:spPr bwMode="auto">
            <a:xfrm>
              <a:off x="3549" y="1289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Freeform 43"/>
            <p:cNvSpPr>
              <a:spLocks/>
            </p:cNvSpPr>
            <p:nvPr/>
          </p:nvSpPr>
          <p:spPr bwMode="auto">
            <a:xfrm>
              <a:off x="3549" y="1070"/>
              <a:ext cx="16" cy="235"/>
            </a:xfrm>
            <a:custGeom>
              <a:avLst/>
              <a:gdLst>
                <a:gd name="T0" fmla="*/ 16 w 16"/>
                <a:gd name="T1" fmla="*/ 8 h 235"/>
                <a:gd name="T2" fmla="*/ 16 w 16"/>
                <a:gd name="T3" fmla="*/ 5 h 235"/>
                <a:gd name="T4" fmla="*/ 13 w 16"/>
                <a:gd name="T5" fmla="*/ 2 h 235"/>
                <a:gd name="T6" fmla="*/ 10 w 16"/>
                <a:gd name="T7" fmla="*/ 0 h 235"/>
                <a:gd name="T8" fmla="*/ 5 w 16"/>
                <a:gd name="T9" fmla="*/ 0 h 235"/>
                <a:gd name="T10" fmla="*/ 2 w 16"/>
                <a:gd name="T11" fmla="*/ 2 h 235"/>
                <a:gd name="T12" fmla="*/ 0 w 16"/>
                <a:gd name="T13" fmla="*/ 5 h 235"/>
                <a:gd name="T14" fmla="*/ 0 w 16"/>
                <a:gd name="T15" fmla="*/ 230 h 235"/>
                <a:gd name="T16" fmla="*/ 2 w 16"/>
                <a:gd name="T17" fmla="*/ 233 h 235"/>
                <a:gd name="T18" fmla="*/ 5 w 16"/>
                <a:gd name="T19" fmla="*/ 235 h 235"/>
                <a:gd name="T20" fmla="*/ 10 w 16"/>
                <a:gd name="T21" fmla="*/ 235 h 235"/>
                <a:gd name="T22" fmla="*/ 13 w 16"/>
                <a:gd name="T23" fmla="*/ 233 h 235"/>
                <a:gd name="T24" fmla="*/ 16 w 16"/>
                <a:gd name="T25" fmla="*/ 230 h 235"/>
                <a:gd name="T26" fmla="*/ 16 w 16"/>
                <a:gd name="T27" fmla="*/ 227 h 235"/>
                <a:gd name="T28" fmla="*/ 16 w 16"/>
                <a:gd name="T29" fmla="*/ 8 h 2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5"/>
                <a:gd name="T47" fmla="*/ 16 w 16"/>
                <a:gd name="T48" fmla="*/ 235 h 2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5">
                  <a:moveTo>
                    <a:pt x="16" y="8"/>
                  </a:move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230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10" y="235"/>
                  </a:lnTo>
                  <a:lnTo>
                    <a:pt x="13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Freeform 44"/>
            <p:cNvSpPr>
              <a:spLocks/>
            </p:cNvSpPr>
            <p:nvPr/>
          </p:nvSpPr>
          <p:spPr bwMode="auto">
            <a:xfrm>
              <a:off x="3700" y="1395"/>
              <a:ext cx="125" cy="236"/>
            </a:xfrm>
            <a:custGeom>
              <a:avLst/>
              <a:gdLst>
                <a:gd name="T0" fmla="*/ 7 w 125"/>
                <a:gd name="T1" fmla="*/ 0 h 236"/>
                <a:gd name="T2" fmla="*/ 1 w 125"/>
                <a:gd name="T3" fmla="*/ 4 h 236"/>
                <a:gd name="T4" fmla="*/ 0 w 125"/>
                <a:gd name="T5" fmla="*/ 10 h 236"/>
                <a:gd name="T6" fmla="*/ 4 w 125"/>
                <a:gd name="T7" fmla="*/ 15 h 236"/>
                <a:gd name="T8" fmla="*/ 17 w 125"/>
                <a:gd name="T9" fmla="*/ 16 h 236"/>
                <a:gd name="T10" fmla="*/ 28 w 125"/>
                <a:gd name="T11" fmla="*/ 18 h 236"/>
                <a:gd name="T12" fmla="*/ 38 w 125"/>
                <a:gd name="T13" fmla="*/ 22 h 236"/>
                <a:gd name="T14" fmla="*/ 47 w 125"/>
                <a:gd name="T15" fmla="*/ 24 h 236"/>
                <a:gd name="T16" fmla="*/ 55 w 125"/>
                <a:gd name="T17" fmla="*/ 28 h 236"/>
                <a:gd name="T18" fmla="*/ 67 w 125"/>
                <a:gd name="T19" fmla="*/ 36 h 236"/>
                <a:gd name="T20" fmla="*/ 75 w 125"/>
                <a:gd name="T21" fmla="*/ 43 h 236"/>
                <a:gd name="T22" fmla="*/ 87 w 125"/>
                <a:gd name="T23" fmla="*/ 58 h 236"/>
                <a:gd name="T24" fmla="*/ 94 w 125"/>
                <a:gd name="T25" fmla="*/ 64 h 236"/>
                <a:gd name="T26" fmla="*/ 99 w 125"/>
                <a:gd name="T27" fmla="*/ 73 h 236"/>
                <a:gd name="T28" fmla="*/ 102 w 125"/>
                <a:gd name="T29" fmla="*/ 83 h 236"/>
                <a:gd name="T30" fmla="*/ 107 w 125"/>
                <a:gd name="T31" fmla="*/ 102 h 236"/>
                <a:gd name="T32" fmla="*/ 109 w 125"/>
                <a:gd name="T33" fmla="*/ 119 h 236"/>
                <a:gd name="T34" fmla="*/ 107 w 125"/>
                <a:gd name="T35" fmla="*/ 122 h 236"/>
                <a:gd name="T36" fmla="*/ 103 w 125"/>
                <a:gd name="T37" fmla="*/ 148 h 236"/>
                <a:gd name="T38" fmla="*/ 99 w 125"/>
                <a:gd name="T39" fmla="*/ 157 h 236"/>
                <a:gd name="T40" fmla="*/ 96 w 125"/>
                <a:gd name="T41" fmla="*/ 165 h 236"/>
                <a:gd name="T42" fmla="*/ 91 w 125"/>
                <a:gd name="T43" fmla="*/ 173 h 236"/>
                <a:gd name="T44" fmla="*/ 82 w 125"/>
                <a:gd name="T45" fmla="*/ 185 h 236"/>
                <a:gd name="T46" fmla="*/ 71 w 125"/>
                <a:gd name="T47" fmla="*/ 194 h 236"/>
                <a:gd name="T48" fmla="*/ 60 w 125"/>
                <a:gd name="T49" fmla="*/ 204 h 236"/>
                <a:gd name="T50" fmla="*/ 51 w 125"/>
                <a:gd name="T51" fmla="*/ 209 h 236"/>
                <a:gd name="T52" fmla="*/ 42 w 125"/>
                <a:gd name="T53" fmla="*/ 212 h 236"/>
                <a:gd name="T54" fmla="*/ 32 w 125"/>
                <a:gd name="T55" fmla="*/ 216 h 236"/>
                <a:gd name="T56" fmla="*/ 23 w 125"/>
                <a:gd name="T57" fmla="*/ 217 h 236"/>
                <a:gd name="T58" fmla="*/ 12 w 125"/>
                <a:gd name="T59" fmla="*/ 218 h 236"/>
                <a:gd name="T60" fmla="*/ 8 w 125"/>
                <a:gd name="T61" fmla="*/ 220 h 236"/>
                <a:gd name="T62" fmla="*/ 3 w 125"/>
                <a:gd name="T63" fmla="*/ 223 h 236"/>
                <a:gd name="T64" fmla="*/ 0 w 125"/>
                <a:gd name="T65" fmla="*/ 227 h 236"/>
                <a:gd name="T66" fmla="*/ 3 w 125"/>
                <a:gd name="T67" fmla="*/ 233 h 236"/>
                <a:gd name="T68" fmla="*/ 7 w 125"/>
                <a:gd name="T69" fmla="*/ 236 h 236"/>
                <a:gd name="T70" fmla="*/ 9 w 125"/>
                <a:gd name="T71" fmla="*/ 236 h 236"/>
                <a:gd name="T72" fmla="*/ 20 w 125"/>
                <a:gd name="T73" fmla="*/ 235 h 236"/>
                <a:gd name="T74" fmla="*/ 31 w 125"/>
                <a:gd name="T75" fmla="*/ 233 h 236"/>
                <a:gd name="T76" fmla="*/ 43 w 125"/>
                <a:gd name="T77" fmla="*/ 229 h 236"/>
                <a:gd name="T78" fmla="*/ 52 w 125"/>
                <a:gd name="T79" fmla="*/ 227 h 236"/>
                <a:gd name="T80" fmla="*/ 63 w 125"/>
                <a:gd name="T81" fmla="*/ 220 h 236"/>
                <a:gd name="T82" fmla="*/ 78 w 125"/>
                <a:gd name="T83" fmla="*/ 212 h 236"/>
                <a:gd name="T84" fmla="*/ 86 w 125"/>
                <a:gd name="T85" fmla="*/ 205 h 236"/>
                <a:gd name="T86" fmla="*/ 100 w 125"/>
                <a:gd name="T87" fmla="*/ 188 h 236"/>
                <a:gd name="T88" fmla="*/ 107 w 125"/>
                <a:gd name="T89" fmla="*/ 178 h 236"/>
                <a:gd name="T90" fmla="*/ 113 w 125"/>
                <a:gd name="T91" fmla="*/ 168 h 236"/>
                <a:gd name="T92" fmla="*/ 118 w 125"/>
                <a:gd name="T93" fmla="*/ 157 h 236"/>
                <a:gd name="T94" fmla="*/ 123 w 125"/>
                <a:gd name="T95" fmla="*/ 135 h 236"/>
                <a:gd name="T96" fmla="*/ 125 w 125"/>
                <a:gd name="T97" fmla="*/ 119 h 236"/>
                <a:gd name="T98" fmla="*/ 123 w 125"/>
                <a:gd name="T99" fmla="*/ 110 h 236"/>
                <a:gd name="T100" fmla="*/ 119 w 125"/>
                <a:gd name="T101" fmla="*/ 82 h 236"/>
                <a:gd name="T102" fmla="*/ 115 w 125"/>
                <a:gd name="T103" fmla="*/ 73 h 236"/>
                <a:gd name="T104" fmla="*/ 110 w 125"/>
                <a:gd name="T105" fmla="*/ 62 h 236"/>
                <a:gd name="T106" fmla="*/ 105 w 125"/>
                <a:gd name="T107" fmla="*/ 51 h 236"/>
                <a:gd name="T108" fmla="*/ 95 w 125"/>
                <a:gd name="T109" fmla="*/ 39 h 236"/>
                <a:gd name="T110" fmla="*/ 82 w 125"/>
                <a:gd name="T111" fmla="*/ 27 h 236"/>
                <a:gd name="T112" fmla="*/ 68 w 125"/>
                <a:gd name="T113" fmla="*/ 18 h 236"/>
                <a:gd name="T114" fmla="*/ 59 w 125"/>
                <a:gd name="T115" fmla="*/ 12 h 236"/>
                <a:gd name="T116" fmla="*/ 47 w 125"/>
                <a:gd name="T117" fmla="*/ 7 h 236"/>
                <a:gd name="T118" fmla="*/ 38 w 125"/>
                <a:gd name="T119" fmla="*/ 3 h 236"/>
                <a:gd name="T120" fmla="*/ 25 w 125"/>
                <a:gd name="T121" fmla="*/ 2 h 236"/>
                <a:gd name="T122" fmla="*/ 8 w 125"/>
                <a:gd name="T123" fmla="*/ 0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36"/>
                <a:gd name="T188" fmla="*/ 125 w 125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36">
                  <a:moveTo>
                    <a:pt x="8" y="0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3" y="18"/>
                  </a:lnTo>
                  <a:lnTo>
                    <a:pt x="28" y="18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51" y="26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82" y="50"/>
                  </a:lnTo>
                  <a:lnTo>
                    <a:pt x="87" y="58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96" y="70"/>
                  </a:lnTo>
                  <a:lnTo>
                    <a:pt x="99" y="73"/>
                  </a:lnTo>
                  <a:lnTo>
                    <a:pt x="99" y="78"/>
                  </a:lnTo>
                  <a:lnTo>
                    <a:pt x="102" y="83"/>
                  </a:lnTo>
                  <a:lnTo>
                    <a:pt x="103" y="87"/>
                  </a:lnTo>
                  <a:lnTo>
                    <a:pt x="107" y="102"/>
                  </a:lnTo>
                  <a:lnTo>
                    <a:pt x="107" y="113"/>
                  </a:lnTo>
                  <a:lnTo>
                    <a:pt x="109" y="119"/>
                  </a:lnTo>
                  <a:lnTo>
                    <a:pt x="109" y="117"/>
                  </a:lnTo>
                  <a:lnTo>
                    <a:pt x="107" y="122"/>
                  </a:lnTo>
                  <a:lnTo>
                    <a:pt x="107" y="133"/>
                  </a:lnTo>
                  <a:lnTo>
                    <a:pt x="103" y="148"/>
                  </a:lnTo>
                  <a:lnTo>
                    <a:pt x="102" y="152"/>
                  </a:lnTo>
                  <a:lnTo>
                    <a:pt x="99" y="157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4" y="170"/>
                  </a:lnTo>
                  <a:lnTo>
                    <a:pt x="91" y="173"/>
                  </a:lnTo>
                  <a:lnTo>
                    <a:pt x="87" y="177"/>
                  </a:lnTo>
                  <a:lnTo>
                    <a:pt x="82" y="185"/>
                  </a:lnTo>
                  <a:lnTo>
                    <a:pt x="75" y="192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0" y="204"/>
                  </a:lnTo>
                  <a:lnTo>
                    <a:pt x="55" y="206"/>
                  </a:lnTo>
                  <a:lnTo>
                    <a:pt x="51" y="209"/>
                  </a:lnTo>
                  <a:lnTo>
                    <a:pt x="47" y="210"/>
                  </a:lnTo>
                  <a:lnTo>
                    <a:pt x="42" y="212"/>
                  </a:lnTo>
                  <a:lnTo>
                    <a:pt x="38" y="213"/>
                  </a:lnTo>
                  <a:lnTo>
                    <a:pt x="32" y="216"/>
                  </a:lnTo>
                  <a:lnTo>
                    <a:pt x="28" y="217"/>
                  </a:lnTo>
                  <a:lnTo>
                    <a:pt x="23" y="217"/>
                  </a:lnTo>
                  <a:lnTo>
                    <a:pt x="17" y="218"/>
                  </a:lnTo>
                  <a:lnTo>
                    <a:pt x="12" y="218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3" y="223"/>
                  </a:lnTo>
                  <a:lnTo>
                    <a:pt x="1" y="224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3" y="233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8" y="236"/>
                  </a:lnTo>
                  <a:lnTo>
                    <a:pt x="9" y="236"/>
                  </a:lnTo>
                  <a:lnTo>
                    <a:pt x="15" y="235"/>
                  </a:lnTo>
                  <a:lnTo>
                    <a:pt x="20" y="235"/>
                  </a:lnTo>
                  <a:lnTo>
                    <a:pt x="25" y="233"/>
                  </a:lnTo>
                  <a:lnTo>
                    <a:pt x="31" y="233"/>
                  </a:lnTo>
                  <a:lnTo>
                    <a:pt x="38" y="232"/>
                  </a:lnTo>
                  <a:lnTo>
                    <a:pt x="43" y="229"/>
                  </a:lnTo>
                  <a:lnTo>
                    <a:pt x="47" y="228"/>
                  </a:lnTo>
                  <a:lnTo>
                    <a:pt x="52" y="227"/>
                  </a:lnTo>
                  <a:lnTo>
                    <a:pt x="59" y="223"/>
                  </a:lnTo>
                  <a:lnTo>
                    <a:pt x="63" y="220"/>
                  </a:lnTo>
                  <a:lnTo>
                    <a:pt x="68" y="217"/>
                  </a:lnTo>
                  <a:lnTo>
                    <a:pt x="78" y="212"/>
                  </a:lnTo>
                  <a:lnTo>
                    <a:pt x="82" y="208"/>
                  </a:lnTo>
                  <a:lnTo>
                    <a:pt x="86" y="205"/>
                  </a:lnTo>
                  <a:lnTo>
                    <a:pt x="95" y="196"/>
                  </a:lnTo>
                  <a:lnTo>
                    <a:pt x="100" y="188"/>
                  </a:lnTo>
                  <a:lnTo>
                    <a:pt x="105" y="184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8"/>
                  </a:lnTo>
                  <a:lnTo>
                    <a:pt x="115" y="162"/>
                  </a:lnTo>
                  <a:lnTo>
                    <a:pt x="118" y="157"/>
                  </a:lnTo>
                  <a:lnTo>
                    <a:pt x="119" y="153"/>
                  </a:lnTo>
                  <a:lnTo>
                    <a:pt x="123" y="135"/>
                  </a:lnTo>
                  <a:lnTo>
                    <a:pt x="123" y="125"/>
                  </a:lnTo>
                  <a:lnTo>
                    <a:pt x="125" y="119"/>
                  </a:lnTo>
                  <a:lnTo>
                    <a:pt x="125" y="117"/>
                  </a:lnTo>
                  <a:lnTo>
                    <a:pt x="123" y="110"/>
                  </a:lnTo>
                  <a:lnTo>
                    <a:pt x="123" y="99"/>
                  </a:lnTo>
                  <a:lnTo>
                    <a:pt x="119" y="82"/>
                  </a:lnTo>
                  <a:lnTo>
                    <a:pt x="118" y="78"/>
                  </a:lnTo>
                  <a:lnTo>
                    <a:pt x="115" y="73"/>
                  </a:lnTo>
                  <a:lnTo>
                    <a:pt x="113" y="67"/>
                  </a:lnTo>
                  <a:lnTo>
                    <a:pt x="110" y="62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0" y="47"/>
                  </a:lnTo>
                  <a:lnTo>
                    <a:pt x="95" y="39"/>
                  </a:lnTo>
                  <a:lnTo>
                    <a:pt x="86" y="30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68" y="18"/>
                  </a:lnTo>
                  <a:lnTo>
                    <a:pt x="63" y="15"/>
                  </a:lnTo>
                  <a:lnTo>
                    <a:pt x="59" y="12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Freeform 45"/>
            <p:cNvSpPr>
              <a:spLocks/>
            </p:cNvSpPr>
            <p:nvPr/>
          </p:nvSpPr>
          <p:spPr bwMode="auto">
            <a:xfrm>
              <a:off x="3549" y="1395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Freeform 46"/>
            <p:cNvSpPr>
              <a:spLocks/>
            </p:cNvSpPr>
            <p:nvPr/>
          </p:nvSpPr>
          <p:spPr bwMode="auto">
            <a:xfrm>
              <a:off x="3549" y="1616"/>
              <a:ext cx="181" cy="16"/>
            </a:xfrm>
            <a:custGeom>
              <a:avLst/>
              <a:gdLst>
                <a:gd name="T0" fmla="*/ 172 w 181"/>
                <a:gd name="T1" fmla="*/ 16 h 16"/>
                <a:gd name="T2" fmla="*/ 175 w 181"/>
                <a:gd name="T3" fmla="*/ 16 h 16"/>
                <a:gd name="T4" fmla="*/ 178 w 181"/>
                <a:gd name="T5" fmla="*/ 14 h 16"/>
                <a:gd name="T6" fmla="*/ 181 w 181"/>
                <a:gd name="T7" fmla="*/ 11 h 16"/>
                <a:gd name="T8" fmla="*/ 181 w 181"/>
                <a:gd name="T9" fmla="*/ 6 h 16"/>
                <a:gd name="T10" fmla="*/ 178 w 181"/>
                <a:gd name="T11" fmla="*/ 3 h 16"/>
                <a:gd name="T12" fmla="*/ 175 w 181"/>
                <a:gd name="T13" fmla="*/ 0 h 16"/>
                <a:gd name="T14" fmla="*/ 5 w 181"/>
                <a:gd name="T15" fmla="*/ 0 h 16"/>
                <a:gd name="T16" fmla="*/ 2 w 181"/>
                <a:gd name="T17" fmla="*/ 3 h 16"/>
                <a:gd name="T18" fmla="*/ 0 w 181"/>
                <a:gd name="T19" fmla="*/ 6 h 16"/>
                <a:gd name="T20" fmla="*/ 0 w 181"/>
                <a:gd name="T21" fmla="*/ 11 h 16"/>
                <a:gd name="T22" fmla="*/ 2 w 181"/>
                <a:gd name="T23" fmla="*/ 14 h 16"/>
                <a:gd name="T24" fmla="*/ 5 w 181"/>
                <a:gd name="T25" fmla="*/ 16 h 16"/>
                <a:gd name="T26" fmla="*/ 8 w 181"/>
                <a:gd name="T27" fmla="*/ 16 h 16"/>
                <a:gd name="T28" fmla="*/ 172 w 181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6"/>
                <a:gd name="T47" fmla="*/ 181 w 18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6">
                  <a:moveTo>
                    <a:pt x="172" y="16"/>
                  </a:moveTo>
                  <a:lnTo>
                    <a:pt x="175" y="16"/>
                  </a:lnTo>
                  <a:lnTo>
                    <a:pt x="178" y="14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Freeform 47"/>
            <p:cNvSpPr>
              <a:spLocks/>
            </p:cNvSpPr>
            <p:nvPr/>
          </p:nvSpPr>
          <p:spPr bwMode="auto">
            <a:xfrm>
              <a:off x="3549" y="1395"/>
              <a:ext cx="16" cy="237"/>
            </a:xfrm>
            <a:custGeom>
              <a:avLst/>
              <a:gdLst>
                <a:gd name="T0" fmla="*/ 16 w 16"/>
                <a:gd name="T1" fmla="*/ 8 h 237"/>
                <a:gd name="T2" fmla="*/ 16 w 16"/>
                <a:gd name="T3" fmla="*/ 6 h 237"/>
                <a:gd name="T4" fmla="*/ 13 w 16"/>
                <a:gd name="T5" fmla="*/ 3 h 237"/>
                <a:gd name="T6" fmla="*/ 10 w 16"/>
                <a:gd name="T7" fmla="*/ 0 h 237"/>
                <a:gd name="T8" fmla="*/ 5 w 16"/>
                <a:gd name="T9" fmla="*/ 0 h 237"/>
                <a:gd name="T10" fmla="*/ 2 w 16"/>
                <a:gd name="T11" fmla="*/ 3 h 237"/>
                <a:gd name="T12" fmla="*/ 0 w 16"/>
                <a:gd name="T13" fmla="*/ 6 h 237"/>
                <a:gd name="T14" fmla="*/ 0 w 16"/>
                <a:gd name="T15" fmla="*/ 232 h 237"/>
                <a:gd name="T16" fmla="*/ 2 w 16"/>
                <a:gd name="T17" fmla="*/ 235 h 237"/>
                <a:gd name="T18" fmla="*/ 5 w 16"/>
                <a:gd name="T19" fmla="*/ 237 h 237"/>
                <a:gd name="T20" fmla="*/ 10 w 16"/>
                <a:gd name="T21" fmla="*/ 237 h 237"/>
                <a:gd name="T22" fmla="*/ 13 w 16"/>
                <a:gd name="T23" fmla="*/ 235 h 237"/>
                <a:gd name="T24" fmla="*/ 16 w 16"/>
                <a:gd name="T25" fmla="*/ 232 h 237"/>
                <a:gd name="T26" fmla="*/ 16 w 16"/>
                <a:gd name="T27" fmla="*/ 229 h 237"/>
                <a:gd name="T28" fmla="*/ 16 w 16"/>
                <a:gd name="T29" fmla="*/ 8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37"/>
                <a:gd name="T47" fmla="*/ 16 w 1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3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232"/>
                  </a:lnTo>
                  <a:lnTo>
                    <a:pt x="2" y="235"/>
                  </a:lnTo>
                  <a:lnTo>
                    <a:pt x="5" y="237"/>
                  </a:lnTo>
                  <a:lnTo>
                    <a:pt x="10" y="237"/>
                  </a:lnTo>
                  <a:lnTo>
                    <a:pt x="13" y="235"/>
                  </a:lnTo>
                  <a:lnTo>
                    <a:pt x="16" y="232"/>
                  </a:lnTo>
                  <a:lnTo>
                    <a:pt x="16" y="22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Freeform 48"/>
            <p:cNvSpPr>
              <a:spLocks/>
            </p:cNvSpPr>
            <p:nvPr/>
          </p:nvSpPr>
          <p:spPr bwMode="auto">
            <a:xfrm>
              <a:off x="4344" y="1362"/>
              <a:ext cx="141" cy="16"/>
            </a:xfrm>
            <a:custGeom>
              <a:avLst/>
              <a:gdLst>
                <a:gd name="T0" fmla="*/ 8 w 141"/>
                <a:gd name="T1" fmla="*/ 0 h 16"/>
                <a:gd name="T2" fmla="*/ 6 w 141"/>
                <a:gd name="T3" fmla="*/ 0 h 16"/>
                <a:gd name="T4" fmla="*/ 3 w 141"/>
                <a:gd name="T5" fmla="*/ 2 h 16"/>
                <a:gd name="T6" fmla="*/ 0 w 141"/>
                <a:gd name="T7" fmla="*/ 5 h 16"/>
                <a:gd name="T8" fmla="*/ 0 w 141"/>
                <a:gd name="T9" fmla="*/ 10 h 16"/>
                <a:gd name="T10" fmla="*/ 3 w 141"/>
                <a:gd name="T11" fmla="*/ 13 h 16"/>
                <a:gd name="T12" fmla="*/ 6 w 141"/>
                <a:gd name="T13" fmla="*/ 16 h 16"/>
                <a:gd name="T14" fmla="*/ 136 w 141"/>
                <a:gd name="T15" fmla="*/ 16 h 16"/>
                <a:gd name="T16" fmla="*/ 138 w 141"/>
                <a:gd name="T17" fmla="*/ 13 h 16"/>
                <a:gd name="T18" fmla="*/ 141 w 141"/>
                <a:gd name="T19" fmla="*/ 10 h 16"/>
                <a:gd name="T20" fmla="*/ 141 w 141"/>
                <a:gd name="T21" fmla="*/ 5 h 16"/>
                <a:gd name="T22" fmla="*/ 138 w 141"/>
                <a:gd name="T23" fmla="*/ 2 h 16"/>
                <a:gd name="T24" fmla="*/ 136 w 141"/>
                <a:gd name="T25" fmla="*/ 0 h 16"/>
                <a:gd name="T26" fmla="*/ 133 w 141"/>
                <a:gd name="T27" fmla="*/ 0 h 16"/>
                <a:gd name="T28" fmla="*/ 8 w 1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16"/>
                <a:gd name="T47" fmla="*/ 141 w 1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136" y="16"/>
                  </a:lnTo>
                  <a:lnTo>
                    <a:pt x="138" y="13"/>
                  </a:lnTo>
                  <a:lnTo>
                    <a:pt x="141" y="10"/>
                  </a:lnTo>
                  <a:lnTo>
                    <a:pt x="141" y="5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49"/>
            <p:cNvSpPr>
              <a:spLocks/>
            </p:cNvSpPr>
            <p:nvPr/>
          </p:nvSpPr>
          <p:spPr bwMode="auto">
            <a:xfrm>
              <a:off x="4344" y="1613"/>
              <a:ext cx="142" cy="17"/>
            </a:xfrm>
            <a:custGeom>
              <a:avLst/>
              <a:gdLst>
                <a:gd name="T0" fmla="*/ 134 w 142"/>
                <a:gd name="T1" fmla="*/ 17 h 17"/>
                <a:gd name="T2" fmla="*/ 137 w 142"/>
                <a:gd name="T3" fmla="*/ 17 h 17"/>
                <a:gd name="T4" fmla="*/ 140 w 142"/>
                <a:gd name="T5" fmla="*/ 14 h 17"/>
                <a:gd name="T6" fmla="*/ 142 w 142"/>
                <a:gd name="T7" fmla="*/ 11 h 17"/>
                <a:gd name="T8" fmla="*/ 142 w 142"/>
                <a:gd name="T9" fmla="*/ 6 h 17"/>
                <a:gd name="T10" fmla="*/ 140 w 142"/>
                <a:gd name="T11" fmla="*/ 3 h 17"/>
                <a:gd name="T12" fmla="*/ 137 w 142"/>
                <a:gd name="T13" fmla="*/ 0 h 17"/>
                <a:gd name="T14" fmla="*/ 6 w 142"/>
                <a:gd name="T15" fmla="*/ 0 h 17"/>
                <a:gd name="T16" fmla="*/ 3 w 142"/>
                <a:gd name="T17" fmla="*/ 3 h 17"/>
                <a:gd name="T18" fmla="*/ 0 w 142"/>
                <a:gd name="T19" fmla="*/ 6 h 17"/>
                <a:gd name="T20" fmla="*/ 0 w 142"/>
                <a:gd name="T21" fmla="*/ 11 h 17"/>
                <a:gd name="T22" fmla="*/ 3 w 142"/>
                <a:gd name="T23" fmla="*/ 14 h 17"/>
                <a:gd name="T24" fmla="*/ 6 w 142"/>
                <a:gd name="T25" fmla="*/ 17 h 17"/>
                <a:gd name="T26" fmla="*/ 8 w 142"/>
                <a:gd name="T27" fmla="*/ 17 h 17"/>
                <a:gd name="T28" fmla="*/ 134 w 142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17"/>
                <a:gd name="T47" fmla="*/ 142 w 14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17">
                  <a:moveTo>
                    <a:pt x="134" y="17"/>
                  </a:moveTo>
                  <a:lnTo>
                    <a:pt x="137" y="17"/>
                  </a:lnTo>
                  <a:lnTo>
                    <a:pt x="140" y="14"/>
                  </a:lnTo>
                  <a:lnTo>
                    <a:pt x="142" y="11"/>
                  </a:lnTo>
                  <a:lnTo>
                    <a:pt x="142" y="6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50"/>
            <p:cNvSpPr>
              <a:spLocks/>
            </p:cNvSpPr>
            <p:nvPr/>
          </p:nvSpPr>
          <p:spPr bwMode="auto">
            <a:xfrm>
              <a:off x="4344" y="1613"/>
              <a:ext cx="16" cy="1121"/>
            </a:xfrm>
            <a:custGeom>
              <a:avLst/>
              <a:gdLst>
                <a:gd name="T0" fmla="*/ 16 w 16"/>
                <a:gd name="T1" fmla="*/ 9 h 1121"/>
                <a:gd name="T2" fmla="*/ 16 w 16"/>
                <a:gd name="T3" fmla="*/ 6 h 1121"/>
                <a:gd name="T4" fmla="*/ 14 w 16"/>
                <a:gd name="T5" fmla="*/ 3 h 1121"/>
                <a:gd name="T6" fmla="*/ 11 w 16"/>
                <a:gd name="T7" fmla="*/ 0 h 1121"/>
                <a:gd name="T8" fmla="*/ 6 w 16"/>
                <a:gd name="T9" fmla="*/ 0 h 1121"/>
                <a:gd name="T10" fmla="*/ 3 w 16"/>
                <a:gd name="T11" fmla="*/ 3 h 1121"/>
                <a:gd name="T12" fmla="*/ 0 w 16"/>
                <a:gd name="T13" fmla="*/ 6 h 1121"/>
                <a:gd name="T14" fmla="*/ 0 w 16"/>
                <a:gd name="T15" fmla="*/ 1116 h 1121"/>
                <a:gd name="T16" fmla="*/ 3 w 16"/>
                <a:gd name="T17" fmla="*/ 1119 h 1121"/>
                <a:gd name="T18" fmla="*/ 6 w 16"/>
                <a:gd name="T19" fmla="*/ 1121 h 1121"/>
                <a:gd name="T20" fmla="*/ 11 w 16"/>
                <a:gd name="T21" fmla="*/ 1121 h 1121"/>
                <a:gd name="T22" fmla="*/ 14 w 16"/>
                <a:gd name="T23" fmla="*/ 1119 h 1121"/>
                <a:gd name="T24" fmla="*/ 16 w 16"/>
                <a:gd name="T25" fmla="*/ 1116 h 1121"/>
                <a:gd name="T26" fmla="*/ 16 w 16"/>
                <a:gd name="T27" fmla="*/ 1113 h 1121"/>
                <a:gd name="T28" fmla="*/ 16 w 16"/>
                <a:gd name="T29" fmla="*/ 9 h 1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21"/>
                <a:gd name="T47" fmla="*/ 16 w 16"/>
                <a:gd name="T48" fmla="*/ 1121 h 1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21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6"/>
                  </a:lnTo>
                  <a:lnTo>
                    <a:pt x="3" y="1119"/>
                  </a:lnTo>
                  <a:lnTo>
                    <a:pt x="6" y="1121"/>
                  </a:lnTo>
                  <a:lnTo>
                    <a:pt x="11" y="1121"/>
                  </a:lnTo>
                  <a:lnTo>
                    <a:pt x="14" y="1119"/>
                  </a:lnTo>
                  <a:lnTo>
                    <a:pt x="16" y="1116"/>
                  </a:lnTo>
                  <a:lnTo>
                    <a:pt x="16" y="1113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Freeform 51"/>
            <p:cNvSpPr>
              <a:spLocks/>
            </p:cNvSpPr>
            <p:nvPr/>
          </p:nvSpPr>
          <p:spPr bwMode="auto">
            <a:xfrm>
              <a:off x="4092" y="2718"/>
              <a:ext cx="369" cy="16"/>
            </a:xfrm>
            <a:custGeom>
              <a:avLst/>
              <a:gdLst>
                <a:gd name="T0" fmla="*/ 8 w 369"/>
                <a:gd name="T1" fmla="*/ 0 h 16"/>
                <a:gd name="T2" fmla="*/ 6 w 369"/>
                <a:gd name="T3" fmla="*/ 0 h 16"/>
                <a:gd name="T4" fmla="*/ 3 w 369"/>
                <a:gd name="T5" fmla="*/ 3 h 16"/>
                <a:gd name="T6" fmla="*/ 0 w 369"/>
                <a:gd name="T7" fmla="*/ 6 h 16"/>
                <a:gd name="T8" fmla="*/ 0 w 369"/>
                <a:gd name="T9" fmla="*/ 11 h 16"/>
                <a:gd name="T10" fmla="*/ 3 w 369"/>
                <a:gd name="T11" fmla="*/ 14 h 16"/>
                <a:gd name="T12" fmla="*/ 6 w 369"/>
                <a:gd name="T13" fmla="*/ 16 h 16"/>
                <a:gd name="T14" fmla="*/ 363 w 369"/>
                <a:gd name="T15" fmla="*/ 16 h 16"/>
                <a:gd name="T16" fmla="*/ 366 w 369"/>
                <a:gd name="T17" fmla="*/ 14 h 16"/>
                <a:gd name="T18" fmla="*/ 369 w 369"/>
                <a:gd name="T19" fmla="*/ 11 h 16"/>
                <a:gd name="T20" fmla="*/ 369 w 369"/>
                <a:gd name="T21" fmla="*/ 6 h 16"/>
                <a:gd name="T22" fmla="*/ 366 w 369"/>
                <a:gd name="T23" fmla="*/ 3 h 16"/>
                <a:gd name="T24" fmla="*/ 363 w 369"/>
                <a:gd name="T25" fmla="*/ 0 h 16"/>
                <a:gd name="T26" fmla="*/ 361 w 369"/>
                <a:gd name="T27" fmla="*/ 0 h 16"/>
                <a:gd name="T28" fmla="*/ 8 w 3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9"/>
                <a:gd name="T46" fmla="*/ 0 h 16"/>
                <a:gd name="T47" fmla="*/ 369 w 3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3" y="16"/>
                  </a:lnTo>
                  <a:lnTo>
                    <a:pt x="366" y="14"/>
                  </a:lnTo>
                  <a:lnTo>
                    <a:pt x="369" y="11"/>
                  </a:lnTo>
                  <a:lnTo>
                    <a:pt x="369" y="6"/>
                  </a:lnTo>
                  <a:lnTo>
                    <a:pt x="366" y="3"/>
                  </a:lnTo>
                  <a:lnTo>
                    <a:pt x="363" y="0"/>
                  </a:lnTo>
                  <a:lnTo>
                    <a:pt x="3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Freeform 52"/>
            <p:cNvSpPr>
              <a:spLocks/>
            </p:cNvSpPr>
            <p:nvPr/>
          </p:nvSpPr>
          <p:spPr bwMode="auto">
            <a:xfrm>
              <a:off x="4772" y="3120"/>
              <a:ext cx="341" cy="16"/>
            </a:xfrm>
            <a:custGeom>
              <a:avLst/>
              <a:gdLst>
                <a:gd name="T0" fmla="*/ 8 w 341"/>
                <a:gd name="T1" fmla="*/ 0 h 16"/>
                <a:gd name="T2" fmla="*/ 5 w 341"/>
                <a:gd name="T3" fmla="*/ 0 h 16"/>
                <a:gd name="T4" fmla="*/ 2 w 341"/>
                <a:gd name="T5" fmla="*/ 3 h 16"/>
                <a:gd name="T6" fmla="*/ 0 w 341"/>
                <a:gd name="T7" fmla="*/ 5 h 16"/>
                <a:gd name="T8" fmla="*/ 0 w 341"/>
                <a:gd name="T9" fmla="*/ 11 h 16"/>
                <a:gd name="T10" fmla="*/ 2 w 341"/>
                <a:gd name="T11" fmla="*/ 13 h 16"/>
                <a:gd name="T12" fmla="*/ 5 w 341"/>
                <a:gd name="T13" fmla="*/ 16 h 16"/>
                <a:gd name="T14" fmla="*/ 336 w 341"/>
                <a:gd name="T15" fmla="*/ 16 h 16"/>
                <a:gd name="T16" fmla="*/ 338 w 341"/>
                <a:gd name="T17" fmla="*/ 13 h 16"/>
                <a:gd name="T18" fmla="*/ 341 w 341"/>
                <a:gd name="T19" fmla="*/ 11 h 16"/>
                <a:gd name="T20" fmla="*/ 341 w 341"/>
                <a:gd name="T21" fmla="*/ 5 h 16"/>
                <a:gd name="T22" fmla="*/ 338 w 341"/>
                <a:gd name="T23" fmla="*/ 3 h 16"/>
                <a:gd name="T24" fmla="*/ 336 w 341"/>
                <a:gd name="T25" fmla="*/ 0 h 16"/>
                <a:gd name="T26" fmla="*/ 333 w 341"/>
                <a:gd name="T27" fmla="*/ 0 h 16"/>
                <a:gd name="T28" fmla="*/ 8 w 34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1"/>
                <a:gd name="T46" fmla="*/ 0 h 16"/>
                <a:gd name="T47" fmla="*/ 341 w 34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1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336" y="16"/>
                  </a:lnTo>
                  <a:lnTo>
                    <a:pt x="338" y="13"/>
                  </a:lnTo>
                  <a:lnTo>
                    <a:pt x="341" y="11"/>
                  </a:lnTo>
                  <a:lnTo>
                    <a:pt x="341" y="5"/>
                  </a:lnTo>
                  <a:lnTo>
                    <a:pt x="338" y="3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53"/>
            <p:cNvSpPr>
              <a:spLocks/>
            </p:cNvSpPr>
            <p:nvPr/>
          </p:nvSpPr>
          <p:spPr bwMode="auto">
            <a:xfrm>
              <a:off x="4872" y="2417"/>
              <a:ext cx="317" cy="16"/>
            </a:xfrm>
            <a:custGeom>
              <a:avLst/>
              <a:gdLst>
                <a:gd name="T0" fmla="*/ 8 w 317"/>
                <a:gd name="T1" fmla="*/ 0 h 16"/>
                <a:gd name="T2" fmla="*/ 5 w 317"/>
                <a:gd name="T3" fmla="*/ 0 h 16"/>
                <a:gd name="T4" fmla="*/ 3 w 317"/>
                <a:gd name="T5" fmla="*/ 3 h 16"/>
                <a:gd name="T6" fmla="*/ 0 w 317"/>
                <a:gd name="T7" fmla="*/ 5 h 16"/>
                <a:gd name="T8" fmla="*/ 0 w 317"/>
                <a:gd name="T9" fmla="*/ 11 h 16"/>
                <a:gd name="T10" fmla="*/ 3 w 317"/>
                <a:gd name="T11" fmla="*/ 13 h 16"/>
                <a:gd name="T12" fmla="*/ 5 w 317"/>
                <a:gd name="T13" fmla="*/ 16 h 16"/>
                <a:gd name="T14" fmla="*/ 312 w 317"/>
                <a:gd name="T15" fmla="*/ 16 h 16"/>
                <a:gd name="T16" fmla="*/ 315 w 317"/>
                <a:gd name="T17" fmla="*/ 13 h 16"/>
                <a:gd name="T18" fmla="*/ 317 w 317"/>
                <a:gd name="T19" fmla="*/ 11 h 16"/>
                <a:gd name="T20" fmla="*/ 317 w 317"/>
                <a:gd name="T21" fmla="*/ 5 h 16"/>
                <a:gd name="T22" fmla="*/ 315 w 317"/>
                <a:gd name="T23" fmla="*/ 3 h 16"/>
                <a:gd name="T24" fmla="*/ 312 w 317"/>
                <a:gd name="T25" fmla="*/ 0 h 16"/>
                <a:gd name="T26" fmla="*/ 309 w 317"/>
                <a:gd name="T27" fmla="*/ 0 h 16"/>
                <a:gd name="T28" fmla="*/ 8 w 3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16"/>
                <a:gd name="T47" fmla="*/ 317 w 3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7" y="11"/>
                  </a:lnTo>
                  <a:lnTo>
                    <a:pt x="317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54"/>
            <p:cNvSpPr>
              <a:spLocks/>
            </p:cNvSpPr>
            <p:nvPr/>
          </p:nvSpPr>
          <p:spPr bwMode="auto">
            <a:xfrm>
              <a:off x="4896" y="1312"/>
              <a:ext cx="268" cy="16"/>
            </a:xfrm>
            <a:custGeom>
              <a:avLst/>
              <a:gdLst>
                <a:gd name="T0" fmla="*/ 8 w 268"/>
                <a:gd name="T1" fmla="*/ 0 h 16"/>
                <a:gd name="T2" fmla="*/ 5 w 268"/>
                <a:gd name="T3" fmla="*/ 0 h 16"/>
                <a:gd name="T4" fmla="*/ 3 w 268"/>
                <a:gd name="T5" fmla="*/ 3 h 16"/>
                <a:gd name="T6" fmla="*/ 0 w 268"/>
                <a:gd name="T7" fmla="*/ 6 h 16"/>
                <a:gd name="T8" fmla="*/ 0 w 268"/>
                <a:gd name="T9" fmla="*/ 11 h 16"/>
                <a:gd name="T10" fmla="*/ 3 w 268"/>
                <a:gd name="T11" fmla="*/ 14 h 16"/>
                <a:gd name="T12" fmla="*/ 5 w 268"/>
                <a:gd name="T13" fmla="*/ 16 h 16"/>
                <a:gd name="T14" fmla="*/ 263 w 268"/>
                <a:gd name="T15" fmla="*/ 16 h 16"/>
                <a:gd name="T16" fmla="*/ 265 w 268"/>
                <a:gd name="T17" fmla="*/ 14 h 16"/>
                <a:gd name="T18" fmla="*/ 268 w 268"/>
                <a:gd name="T19" fmla="*/ 11 h 16"/>
                <a:gd name="T20" fmla="*/ 268 w 268"/>
                <a:gd name="T21" fmla="*/ 6 h 16"/>
                <a:gd name="T22" fmla="*/ 265 w 268"/>
                <a:gd name="T23" fmla="*/ 3 h 16"/>
                <a:gd name="T24" fmla="*/ 263 w 268"/>
                <a:gd name="T25" fmla="*/ 0 h 16"/>
                <a:gd name="T26" fmla="*/ 260 w 268"/>
                <a:gd name="T27" fmla="*/ 0 h 16"/>
                <a:gd name="T28" fmla="*/ 8 w 26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16"/>
                <a:gd name="T47" fmla="*/ 268 w 26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263" y="16"/>
                  </a:lnTo>
                  <a:lnTo>
                    <a:pt x="265" y="14"/>
                  </a:lnTo>
                  <a:lnTo>
                    <a:pt x="268" y="11"/>
                  </a:lnTo>
                  <a:lnTo>
                    <a:pt x="268" y="6"/>
                  </a:lnTo>
                  <a:lnTo>
                    <a:pt x="265" y="3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55"/>
            <p:cNvSpPr>
              <a:spLocks/>
            </p:cNvSpPr>
            <p:nvPr/>
          </p:nvSpPr>
          <p:spPr bwMode="auto">
            <a:xfrm>
              <a:off x="3139" y="1237"/>
              <a:ext cx="418" cy="16"/>
            </a:xfrm>
            <a:custGeom>
              <a:avLst/>
              <a:gdLst>
                <a:gd name="T0" fmla="*/ 8 w 418"/>
                <a:gd name="T1" fmla="*/ 0 h 16"/>
                <a:gd name="T2" fmla="*/ 5 w 418"/>
                <a:gd name="T3" fmla="*/ 0 h 16"/>
                <a:gd name="T4" fmla="*/ 3 w 418"/>
                <a:gd name="T5" fmla="*/ 3 h 16"/>
                <a:gd name="T6" fmla="*/ 0 w 418"/>
                <a:gd name="T7" fmla="*/ 6 h 16"/>
                <a:gd name="T8" fmla="*/ 0 w 418"/>
                <a:gd name="T9" fmla="*/ 11 h 16"/>
                <a:gd name="T10" fmla="*/ 3 w 418"/>
                <a:gd name="T11" fmla="*/ 14 h 16"/>
                <a:gd name="T12" fmla="*/ 5 w 418"/>
                <a:gd name="T13" fmla="*/ 16 h 16"/>
                <a:gd name="T14" fmla="*/ 412 w 418"/>
                <a:gd name="T15" fmla="*/ 16 h 16"/>
                <a:gd name="T16" fmla="*/ 415 w 418"/>
                <a:gd name="T17" fmla="*/ 14 h 16"/>
                <a:gd name="T18" fmla="*/ 418 w 418"/>
                <a:gd name="T19" fmla="*/ 11 h 16"/>
                <a:gd name="T20" fmla="*/ 418 w 418"/>
                <a:gd name="T21" fmla="*/ 6 h 16"/>
                <a:gd name="T22" fmla="*/ 415 w 418"/>
                <a:gd name="T23" fmla="*/ 3 h 16"/>
                <a:gd name="T24" fmla="*/ 412 w 418"/>
                <a:gd name="T25" fmla="*/ 0 h 16"/>
                <a:gd name="T26" fmla="*/ 410 w 418"/>
                <a:gd name="T27" fmla="*/ 0 h 16"/>
                <a:gd name="T28" fmla="*/ 8 w 4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8"/>
                <a:gd name="T46" fmla="*/ 0 h 16"/>
                <a:gd name="T47" fmla="*/ 418 w 4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8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412" y="16"/>
                  </a:lnTo>
                  <a:lnTo>
                    <a:pt x="415" y="14"/>
                  </a:lnTo>
                  <a:lnTo>
                    <a:pt x="418" y="11"/>
                  </a:lnTo>
                  <a:lnTo>
                    <a:pt x="418" y="6"/>
                  </a:lnTo>
                  <a:lnTo>
                    <a:pt x="415" y="3"/>
                  </a:lnTo>
                  <a:lnTo>
                    <a:pt x="412" y="0"/>
                  </a:lnTo>
                  <a:lnTo>
                    <a:pt x="4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56"/>
            <p:cNvSpPr>
              <a:spLocks/>
            </p:cNvSpPr>
            <p:nvPr/>
          </p:nvSpPr>
          <p:spPr bwMode="auto">
            <a:xfrm>
              <a:off x="3817" y="1513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5 h 16"/>
                <a:gd name="T8" fmla="*/ 0 w 116"/>
                <a:gd name="T9" fmla="*/ 11 h 16"/>
                <a:gd name="T10" fmla="*/ 2 w 116"/>
                <a:gd name="T11" fmla="*/ 13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3 h 16"/>
                <a:gd name="T18" fmla="*/ 116 w 116"/>
                <a:gd name="T19" fmla="*/ 11 h 16"/>
                <a:gd name="T20" fmla="*/ 116 w 116"/>
                <a:gd name="T21" fmla="*/ 5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5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57"/>
            <p:cNvSpPr>
              <a:spLocks/>
            </p:cNvSpPr>
            <p:nvPr/>
          </p:nvSpPr>
          <p:spPr bwMode="auto">
            <a:xfrm>
              <a:off x="3917" y="1413"/>
              <a:ext cx="16" cy="116"/>
            </a:xfrm>
            <a:custGeom>
              <a:avLst/>
              <a:gdLst>
                <a:gd name="T0" fmla="*/ 0 w 16"/>
                <a:gd name="T1" fmla="*/ 108 h 116"/>
                <a:gd name="T2" fmla="*/ 0 w 16"/>
                <a:gd name="T3" fmla="*/ 111 h 116"/>
                <a:gd name="T4" fmla="*/ 3 w 16"/>
                <a:gd name="T5" fmla="*/ 113 h 116"/>
                <a:gd name="T6" fmla="*/ 5 w 16"/>
                <a:gd name="T7" fmla="*/ 116 h 116"/>
                <a:gd name="T8" fmla="*/ 11 w 16"/>
                <a:gd name="T9" fmla="*/ 116 h 116"/>
                <a:gd name="T10" fmla="*/ 13 w 16"/>
                <a:gd name="T11" fmla="*/ 113 h 116"/>
                <a:gd name="T12" fmla="*/ 16 w 16"/>
                <a:gd name="T13" fmla="*/ 111 h 116"/>
                <a:gd name="T14" fmla="*/ 16 w 16"/>
                <a:gd name="T15" fmla="*/ 5 h 116"/>
                <a:gd name="T16" fmla="*/ 13 w 16"/>
                <a:gd name="T17" fmla="*/ 2 h 116"/>
                <a:gd name="T18" fmla="*/ 11 w 16"/>
                <a:gd name="T19" fmla="*/ 0 h 116"/>
                <a:gd name="T20" fmla="*/ 5 w 16"/>
                <a:gd name="T21" fmla="*/ 0 h 116"/>
                <a:gd name="T22" fmla="*/ 3 w 16"/>
                <a:gd name="T23" fmla="*/ 2 h 116"/>
                <a:gd name="T24" fmla="*/ 0 w 16"/>
                <a:gd name="T25" fmla="*/ 5 h 116"/>
                <a:gd name="T26" fmla="*/ 0 w 16"/>
                <a:gd name="T27" fmla="*/ 8 h 116"/>
                <a:gd name="T28" fmla="*/ 0 w 16"/>
                <a:gd name="T29" fmla="*/ 108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6"/>
                <a:gd name="T47" fmla="*/ 16 w 16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6">
                  <a:moveTo>
                    <a:pt x="0" y="108"/>
                  </a:moveTo>
                  <a:lnTo>
                    <a:pt x="0" y="111"/>
                  </a:lnTo>
                  <a:lnTo>
                    <a:pt x="3" y="113"/>
                  </a:lnTo>
                  <a:lnTo>
                    <a:pt x="5" y="116"/>
                  </a:lnTo>
                  <a:lnTo>
                    <a:pt x="11" y="116"/>
                  </a:lnTo>
                  <a:lnTo>
                    <a:pt x="13" y="113"/>
                  </a:lnTo>
                  <a:lnTo>
                    <a:pt x="16" y="111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58"/>
            <p:cNvSpPr>
              <a:spLocks/>
            </p:cNvSpPr>
            <p:nvPr/>
          </p:nvSpPr>
          <p:spPr bwMode="auto">
            <a:xfrm>
              <a:off x="3917" y="1413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59"/>
            <p:cNvSpPr>
              <a:spLocks/>
            </p:cNvSpPr>
            <p:nvPr/>
          </p:nvSpPr>
          <p:spPr bwMode="auto">
            <a:xfrm>
              <a:off x="3817" y="118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2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2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3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3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3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4" name="Freeform 60"/>
            <p:cNvSpPr>
              <a:spLocks/>
            </p:cNvSpPr>
            <p:nvPr/>
          </p:nvSpPr>
          <p:spPr bwMode="auto">
            <a:xfrm>
              <a:off x="3917" y="1186"/>
              <a:ext cx="16" cy="117"/>
            </a:xfrm>
            <a:custGeom>
              <a:avLst/>
              <a:gdLst>
                <a:gd name="T0" fmla="*/ 16 w 16"/>
                <a:gd name="T1" fmla="*/ 8 h 117"/>
                <a:gd name="T2" fmla="*/ 16 w 16"/>
                <a:gd name="T3" fmla="*/ 6 h 117"/>
                <a:gd name="T4" fmla="*/ 13 w 16"/>
                <a:gd name="T5" fmla="*/ 3 h 117"/>
                <a:gd name="T6" fmla="*/ 11 w 16"/>
                <a:gd name="T7" fmla="*/ 0 h 117"/>
                <a:gd name="T8" fmla="*/ 5 w 16"/>
                <a:gd name="T9" fmla="*/ 0 h 117"/>
                <a:gd name="T10" fmla="*/ 3 w 16"/>
                <a:gd name="T11" fmla="*/ 3 h 117"/>
                <a:gd name="T12" fmla="*/ 0 w 16"/>
                <a:gd name="T13" fmla="*/ 6 h 117"/>
                <a:gd name="T14" fmla="*/ 0 w 16"/>
                <a:gd name="T15" fmla="*/ 111 h 117"/>
                <a:gd name="T16" fmla="*/ 3 w 16"/>
                <a:gd name="T17" fmla="*/ 114 h 117"/>
                <a:gd name="T18" fmla="*/ 5 w 16"/>
                <a:gd name="T19" fmla="*/ 117 h 117"/>
                <a:gd name="T20" fmla="*/ 11 w 16"/>
                <a:gd name="T21" fmla="*/ 117 h 117"/>
                <a:gd name="T22" fmla="*/ 13 w 16"/>
                <a:gd name="T23" fmla="*/ 114 h 117"/>
                <a:gd name="T24" fmla="*/ 16 w 16"/>
                <a:gd name="T25" fmla="*/ 111 h 117"/>
                <a:gd name="T26" fmla="*/ 16 w 16"/>
                <a:gd name="T27" fmla="*/ 109 h 117"/>
                <a:gd name="T28" fmla="*/ 16 w 16"/>
                <a:gd name="T29" fmla="*/ 8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7"/>
                <a:gd name="T47" fmla="*/ 16 w 1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7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11" y="117"/>
                  </a:lnTo>
                  <a:lnTo>
                    <a:pt x="13" y="114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61"/>
            <p:cNvSpPr>
              <a:spLocks/>
            </p:cNvSpPr>
            <p:nvPr/>
          </p:nvSpPr>
          <p:spPr bwMode="auto">
            <a:xfrm>
              <a:off x="3917" y="1287"/>
              <a:ext cx="167" cy="16"/>
            </a:xfrm>
            <a:custGeom>
              <a:avLst/>
              <a:gdLst>
                <a:gd name="T0" fmla="*/ 8 w 167"/>
                <a:gd name="T1" fmla="*/ 0 h 16"/>
                <a:gd name="T2" fmla="*/ 5 w 167"/>
                <a:gd name="T3" fmla="*/ 0 h 16"/>
                <a:gd name="T4" fmla="*/ 3 w 167"/>
                <a:gd name="T5" fmla="*/ 2 h 16"/>
                <a:gd name="T6" fmla="*/ 0 w 167"/>
                <a:gd name="T7" fmla="*/ 5 h 16"/>
                <a:gd name="T8" fmla="*/ 0 w 167"/>
                <a:gd name="T9" fmla="*/ 10 h 16"/>
                <a:gd name="T10" fmla="*/ 3 w 167"/>
                <a:gd name="T11" fmla="*/ 13 h 16"/>
                <a:gd name="T12" fmla="*/ 5 w 167"/>
                <a:gd name="T13" fmla="*/ 16 h 16"/>
                <a:gd name="T14" fmla="*/ 162 w 167"/>
                <a:gd name="T15" fmla="*/ 16 h 16"/>
                <a:gd name="T16" fmla="*/ 165 w 167"/>
                <a:gd name="T17" fmla="*/ 13 h 16"/>
                <a:gd name="T18" fmla="*/ 167 w 167"/>
                <a:gd name="T19" fmla="*/ 10 h 16"/>
                <a:gd name="T20" fmla="*/ 167 w 167"/>
                <a:gd name="T21" fmla="*/ 5 h 16"/>
                <a:gd name="T22" fmla="*/ 165 w 167"/>
                <a:gd name="T23" fmla="*/ 2 h 16"/>
                <a:gd name="T24" fmla="*/ 162 w 167"/>
                <a:gd name="T25" fmla="*/ 0 h 16"/>
                <a:gd name="T26" fmla="*/ 159 w 167"/>
                <a:gd name="T27" fmla="*/ 0 h 16"/>
                <a:gd name="T28" fmla="*/ 8 w 1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6"/>
                <a:gd name="T47" fmla="*/ 167 w 1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6">
                  <a:moveTo>
                    <a:pt x="8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62" y="16"/>
                  </a:lnTo>
                  <a:lnTo>
                    <a:pt x="165" y="13"/>
                  </a:lnTo>
                  <a:lnTo>
                    <a:pt x="167" y="10"/>
                  </a:lnTo>
                  <a:lnTo>
                    <a:pt x="167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6" name="Oval 62"/>
            <p:cNvSpPr>
              <a:spLocks noChangeArrowheads="1"/>
            </p:cNvSpPr>
            <p:nvPr/>
          </p:nvSpPr>
          <p:spPr bwMode="auto">
            <a:xfrm>
              <a:off x="5038" y="1303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7" name="Freeform 63"/>
            <p:cNvSpPr>
              <a:spLocks/>
            </p:cNvSpPr>
            <p:nvPr/>
          </p:nvSpPr>
          <p:spPr bwMode="auto">
            <a:xfrm>
              <a:off x="5030" y="1295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50 w 66"/>
                <a:gd name="T17" fmla="*/ 61 h 65"/>
                <a:gd name="T18" fmla="*/ 50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4 w 66"/>
                <a:gd name="T39" fmla="*/ 6 h 65"/>
                <a:gd name="T40" fmla="*/ 50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6 w 66"/>
                <a:gd name="T77" fmla="*/ 20 h 65"/>
                <a:gd name="T78" fmla="*/ 48 w 66"/>
                <a:gd name="T79" fmla="*/ 23 h 65"/>
                <a:gd name="T80" fmla="*/ 50 w 66"/>
                <a:gd name="T81" fmla="*/ 27 h 65"/>
                <a:gd name="T82" fmla="*/ 50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50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2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48" y="63"/>
                  </a:lnTo>
                  <a:lnTo>
                    <a:pt x="50" y="61"/>
                  </a:lnTo>
                  <a:lnTo>
                    <a:pt x="54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6" y="20"/>
                  </a:lnTo>
                  <a:lnTo>
                    <a:pt x="43" y="19"/>
                  </a:lnTo>
                  <a:lnTo>
                    <a:pt x="50" y="25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7" y="23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50" y="28"/>
                  </a:lnTo>
                  <a:lnTo>
                    <a:pt x="50" y="35"/>
                  </a:lnTo>
                  <a:lnTo>
                    <a:pt x="54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50" y="39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50" y="40"/>
                  </a:lnTo>
                  <a:lnTo>
                    <a:pt x="43" y="47"/>
                  </a:lnTo>
                  <a:lnTo>
                    <a:pt x="46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8" name="Oval 64"/>
            <p:cNvSpPr>
              <a:spLocks noChangeArrowheads="1"/>
            </p:cNvSpPr>
            <p:nvPr/>
          </p:nvSpPr>
          <p:spPr bwMode="auto">
            <a:xfrm>
              <a:off x="5006" y="2400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65"/>
            <p:cNvSpPr>
              <a:spLocks/>
            </p:cNvSpPr>
            <p:nvPr/>
          </p:nvSpPr>
          <p:spPr bwMode="auto">
            <a:xfrm>
              <a:off x="4998" y="2392"/>
              <a:ext cx="64" cy="65"/>
            </a:xfrm>
            <a:custGeom>
              <a:avLst/>
              <a:gdLst>
                <a:gd name="T0" fmla="*/ 1 w 64"/>
                <a:gd name="T1" fmla="*/ 44 h 65"/>
                <a:gd name="T2" fmla="*/ 3 w 64"/>
                <a:gd name="T3" fmla="*/ 48 h 65"/>
                <a:gd name="T4" fmla="*/ 8 w 64"/>
                <a:gd name="T5" fmla="*/ 53 h 65"/>
                <a:gd name="T6" fmla="*/ 17 w 64"/>
                <a:gd name="T7" fmla="*/ 62 h 65"/>
                <a:gd name="T8" fmla="*/ 21 w 64"/>
                <a:gd name="T9" fmla="*/ 65 h 65"/>
                <a:gd name="T10" fmla="*/ 40 w 64"/>
                <a:gd name="T11" fmla="*/ 58 h 65"/>
                <a:gd name="T12" fmla="*/ 43 w 64"/>
                <a:gd name="T13" fmla="*/ 64 h 65"/>
                <a:gd name="T14" fmla="*/ 47 w 64"/>
                <a:gd name="T15" fmla="*/ 62 h 65"/>
                <a:gd name="T16" fmla="*/ 55 w 64"/>
                <a:gd name="T17" fmla="*/ 54 h 65"/>
                <a:gd name="T18" fmla="*/ 57 w 64"/>
                <a:gd name="T19" fmla="*/ 52 h 65"/>
                <a:gd name="T20" fmla="*/ 60 w 64"/>
                <a:gd name="T21" fmla="*/ 49 h 65"/>
                <a:gd name="T22" fmla="*/ 60 w 64"/>
                <a:gd name="T23" fmla="*/ 49 h 65"/>
                <a:gd name="T24" fmla="*/ 61 w 64"/>
                <a:gd name="T25" fmla="*/ 38 h 65"/>
                <a:gd name="T26" fmla="*/ 64 w 64"/>
                <a:gd name="T27" fmla="*/ 29 h 65"/>
                <a:gd name="T28" fmla="*/ 60 w 64"/>
                <a:gd name="T29" fmla="*/ 16 h 65"/>
                <a:gd name="T30" fmla="*/ 60 w 64"/>
                <a:gd name="T31" fmla="*/ 16 h 65"/>
                <a:gd name="T32" fmla="*/ 57 w 64"/>
                <a:gd name="T33" fmla="*/ 13 h 65"/>
                <a:gd name="T34" fmla="*/ 55 w 64"/>
                <a:gd name="T35" fmla="*/ 10 h 65"/>
                <a:gd name="T36" fmla="*/ 47 w 64"/>
                <a:gd name="T37" fmla="*/ 2 h 65"/>
                <a:gd name="T38" fmla="*/ 43 w 64"/>
                <a:gd name="T39" fmla="*/ 1 h 65"/>
                <a:gd name="T40" fmla="*/ 20 w 64"/>
                <a:gd name="T41" fmla="*/ 1 h 65"/>
                <a:gd name="T42" fmla="*/ 16 w 64"/>
                <a:gd name="T43" fmla="*/ 2 h 65"/>
                <a:gd name="T44" fmla="*/ 7 w 64"/>
                <a:gd name="T45" fmla="*/ 12 h 65"/>
                <a:gd name="T46" fmla="*/ 5 w 64"/>
                <a:gd name="T47" fmla="*/ 16 h 65"/>
                <a:gd name="T48" fmla="*/ 0 w 64"/>
                <a:gd name="T49" fmla="*/ 22 h 65"/>
                <a:gd name="T50" fmla="*/ 16 w 64"/>
                <a:gd name="T51" fmla="*/ 28 h 65"/>
                <a:gd name="T52" fmla="*/ 16 w 64"/>
                <a:gd name="T53" fmla="*/ 26 h 65"/>
                <a:gd name="T54" fmla="*/ 17 w 64"/>
                <a:gd name="T55" fmla="*/ 22 h 65"/>
                <a:gd name="T56" fmla="*/ 23 w 64"/>
                <a:gd name="T57" fmla="*/ 18 h 65"/>
                <a:gd name="T58" fmla="*/ 27 w 64"/>
                <a:gd name="T59" fmla="*/ 16 h 65"/>
                <a:gd name="T60" fmla="*/ 37 w 64"/>
                <a:gd name="T61" fmla="*/ 17 h 65"/>
                <a:gd name="T62" fmla="*/ 41 w 64"/>
                <a:gd name="T63" fmla="*/ 18 h 65"/>
                <a:gd name="T64" fmla="*/ 39 w 64"/>
                <a:gd name="T65" fmla="*/ 16 h 65"/>
                <a:gd name="T66" fmla="*/ 41 w 64"/>
                <a:gd name="T67" fmla="*/ 18 h 65"/>
                <a:gd name="T68" fmla="*/ 44 w 64"/>
                <a:gd name="T69" fmla="*/ 21 h 65"/>
                <a:gd name="T70" fmla="*/ 49 w 64"/>
                <a:gd name="T71" fmla="*/ 26 h 65"/>
                <a:gd name="T72" fmla="*/ 48 w 64"/>
                <a:gd name="T73" fmla="*/ 34 h 65"/>
                <a:gd name="T74" fmla="*/ 51 w 64"/>
                <a:gd name="T75" fmla="*/ 28 h 65"/>
                <a:gd name="T76" fmla="*/ 49 w 64"/>
                <a:gd name="T77" fmla="*/ 38 h 65"/>
                <a:gd name="T78" fmla="*/ 44 w 64"/>
                <a:gd name="T79" fmla="*/ 44 h 65"/>
                <a:gd name="T80" fmla="*/ 41 w 64"/>
                <a:gd name="T81" fmla="*/ 46 h 65"/>
                <a:gd name="T82" fmla="*/ 39 w 64"/>
                <a:gd name="T83" fmla="*/ 49 h 65"/>
                <a:gd name="T84" fmla="*/ 41 w 64"/>
                <a:gd name="T85" fmla="*/ 46 h 65"/>
                <a:gd name="T86" fmla="*/ 37 w 64"/>
                <a:gd name="T87" fmla="*/ 48 h 65"/>
                <a:gd name="T88" fmla="*/ 24 w 64"/>
                <a:gd name="T89" fmla="*/ 58 h 65"/>
                <a:gd name="T90" fmla="*/ 27 w 64"/>
                <a:gd name="T91" fmla="*/ 49 h 65"/>
                <a:gd name="T92" fmla="*/ 23 w 64"/>
                <a:gd name="T93" fmla="*/ 46 h 65"/>
                <a:gd name="T94" fmla="*/ 17 w 64"/>
                <a:gd name="T95" fmla="*/ 42 h 65"/>
                <a:gd name="T96" fmla="*/ 16 w 64"/>
                <a:gd name="T97" fmla="*/ 38 h 65"/>
                <a:gd name="T98" fmla="*/ 16 w 64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5"/>
                <a:gd name="T152" fmla="*/ 64 w 6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5">
                  <a:moveTo>
                    <a:pt x="0" y="33"/>
                  </a:moveTo>
                  <a:lnTo>
                    <a:pt x="0" y="42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5" y="5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5"/>
                  </a:lnTo>
                  <a:lnTo>
                    <a:pt x="28" y="65"/>
                  </a:lnTo>
                  <a:lnTo>
                    <a:pt x="27" y="64"/>
                  </a:lnTo>
                  <a:lnTo>
                    <a:pt x="40" y="58"/>
                  </a:lnTo>
                  <a:lnTo>
                    <a:pt x="37" y="62"/>
                  </a:lnTo>
                  <a:lnTo>
                    <a:pt x="41" y="65"/>
                  </a:lnTo>
                  <a:lnTo>
                    <a:pt x="43" y="64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2" y="58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0" y="49"/>
                  </a:lnTo>
                  <a:lnTo>
                    <a:pt x="61" y="48"/>
                  </a:lnTo>
                  <a:lnTo>
                    <a:pt x="59" y="49"/>
                  </a:lnTo>
                  <a:lnTo>
                    <a:pt x="60" y="49"/>
                  </a:lnTo>
                  <a:lnTo>
                    <a:pt x="63" y="44"/>
                  </a:lnTo>
                  <a:lnTo>
                    <a:pt x="64" y="42"/>
                  </a:lnTo>
                  <a:lnTo>
                    <a:pt x="61" y="38"/>
                  </a:lnTo>
                  <a:lnTo>
                    <a:pt x="57" y="41"/>
                  </a:lnTo>
                  <a:lnTo>
                    <a:pt x="63" y="28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63" y="21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6"/>
                  </a:lnTo>
                  <a:lnTo>
                    <a:pt x="55" y="10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2"/>
                  </a:lnTo>
                  <a:lnTo>
                    <a:pt x="44" y="20"/>
                  </a:lnTo>
                  <a:lnTo>
                    <a:pt x="41" y="18"/>
                  </a:lnTo>
                  <a:lnTo>
                    <a:pt x="48" y="25"/>
                  </a:lnTo>
                  <a:lnTo>
                    <a:pt x="47" y="22"/>
                  </a:lnTo>
                  <a:lnTo>
                    <a:pt x="44" y="21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52" y="38"/>
                  </a:lnTo>
                  <a:lnTo>
                    <a:pt x="57" y="25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8" y="38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7" y="42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44" y="45"/>
                  </a:lnTo>
                  <a:lnTo>
                    <a:pt x="45" y="42"/>
                  </a:lnTo>
                  <a:lnTo>
                    <a:pt x="39" y="49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1" y="46"/>
                  </a:lnTo>
                  <a:lnTo>
                    <a:pt x="37" y="49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6" y="49"/>
                  </a:lnTo>
                  <a:lnTo>
                    <a:pt x="27" y="52"/>
                  </a:lnTo>
                  <a:lnTo>
                    <a:pt x="24" y="58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27" y="49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20" y="44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0" name="Freeform 66"/>
            <p:cNvSpPr>
              <a:spLocks/>
            </p:cNvSpPr>
            <p:nvPr/>
          </p:nvSpPr>
          <p:spPr bwMode="auto">
            <a:xfrm>
              <a:off x="5047" y="960"/>
              <a:ext cx="16" cy="368"/>
            </a:xfrm>
            <a:custGeom>
              <a:avLst/>
              <a:gdLst>
                <a:gd name="T0" fmla="*/ 0 w 16"/>
                <a:gd name="T1" fmla="*/ 360 h 368"/>
                <a:gd name="T2" fmla="*/ 0 w 16"/>
                <a:gd name="T3" fmla="*/ 363 h 368"/>
                <a:gd name="T4" fmla="*/ 3 w 16"/>
                <a:gd name="T5" fmla="*/ 366 h 368"/>
                <a:gd name="T6" fmla="*/ 6 w 16"/>
                <a:gd name="T7" fmla="*/ 368 h 368"/>
                <a:gd name="T8" fmla="*/ 11 w 16"/>
                <a:gd name="T9" fmla="*/ 368 h 368"/>
                <a:gd name="T10" fmla="*/ 14 w 16"/>
                <a:gd name="T11" fmla="*/ 366 h 368"/>
                <a:gd name="T12" fmla="*/ 16 w 16"/>
                <a:gd name="T13" fmla="*/ 363 h 368"/>
                <a:gd name="T14" fmla="*/ 16 w 16"/>
                <a:gd name="T15" fmla="*/ 5 h 368"/>
                <a:gd name="T16" fmla="*/ 14 w 16"/>
                <a:gd name="T17" fmla="*/ 3 h 368"/>
                <a:gd name="T18" fmla="*/ 11 w 16"/>
                <a:gd name="T19" fmla="*/ 0 h 368"/>
                <a:gd name="T20" fmla="*/ 6 w 16"/>
                <a:gd name="T21" fmla="*/ 0 h 368"/>
                <a:gd name="T22" fmla="*/ 3 w 16"/>
                <a:gd name="T23" fmla="*/ 3 h 368"/>
                <a:gd name="T24" fmla="*/ 0 w 16"/>
                <a:gd name="T25" fmla="*/ 5 h 368"/>
                <a:gd name="T26" fmla="*/ 0 w 16"/>
                <a:gd name="T27" fmla="*/ 8 h 368"/>
                <a:gd name="T28" fmla="*/ 0 w 16"/>
                <a:gd name="T29" fmla="*/ 360 h 3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8"/>
                <a:gd name="T47" fmla="*/ 16 w 16"/>
                <a:gd name="T48" fmla="*/ 368 h 3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8">
                  <a:moveTo>
                    <a:pt x="0" y="360"/>
                  </a:moveTo>
                  <a:lnTo>
                    <a:pt x="0" y="363"/>
                  </a:lnTo>
                  <a:lnTo>
                    <a:pt x="3" y="366"/>
                  </a:lnTo>
                  <a:lnTo>
                    <a:pt x="6" y="368"/>
                  </a:lnTo>
                  <a:lnTo>
                    <a:pt x="11" y="368"/>
                  </a:lnTo>
                  <a:lnTo>
                    <a:pt x="14" y="366"/>
                  </a:lnTo>
                  <a:lnTo>
                    <a:pt x="16" y="363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1" name="Freeform 67"/>
            <p:cNvSpPr>
              <a:spLocks/>
            </p:cNvSpPr>
            <p:nvPr/>
          </p:nvSpPr>
          <p:spPr bwMode="auto">
            <a:xfrm>
              <a:off x="3365" y="960"/>
              <a:ext cx="1698" cy="16"/>
            </a:xfrm>
            <a:custGeom>
              <a:avLst/>
              <a:gdLst>
                <a:gd name="T0" fmla="*/ 1690 w 1698"/>
                <a:gd name="T1" fmla="*/ 16 h 16"/>
                <a:gd name="T2" fmla="*/ 1693 w 1698"/>
                <a:gd name="T3" fmla="*/ 16 h 16"/>
                <a:gd name="T4" fmla="*/ 1696 w 1698"/>
                <a:gd name="T5" fmla="*/ 13 h 16"/>
                <a:gd name="T6" fmla="*/ 1698 w 1698"/>
                <a:gd name="T7" fmla="*/ 11 h 16"/>
                <a:gd name="T8" fmla="*/ 1698 w 1698"/>
                <a:gd name="T9" fmla="*/ 5 h 16"/>
                <a:gd name="T10" fmla="*/ 1696 w 1698"/>
                <a:gd name="T11" fmla="*/ 3 h 16"/>
                <a:gd name="T12" fmla="*/ 1693 w 1698"/>
                <a:gd name="T13" fmla="*/ 0 h 16"/>
                <a:gd name="T14" fmla="*/ 6 w 1698"/>
                <a:gd name="T15" fmla="*/ 0 h 16"/>
                <a:gd name="T16" fmla="*/ 3 w 1698"/>
                <a:gd name="T17" fmla="*/ 3 h 16"/>
                <a:gd name="T18" fmla="*/ 0 w 1698"/>
                <a:gd name="T19" fmla="*/ 5 h 16"/>
                <a:gd name="T20" fmla="*/ 0 w 1698"/>
                <a:gd name="T21" fmla="*/ 11 h 16"/>
                <a:gd name="T22" fmla="*/ 3 w 1698"/>
                <a:gd name="T23" fmla="*/ 13 h 16"/>
                <a:gd name="T24" fmla="*/ 6 w 1698"/>
                <a:gd name="T25" fmla="*/ 16 h 16"/>
                <a:gd name="T26" fmla="*/ 8 w 1698"/>
                <a:gd name="T27" fmla="*/ 16 h 16"/>
                <a:gd name="T28" fmla="*/ 1690 w 169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8"/>
                <a:gd name="T46" fmla="*/ 0 h 16"/>
                <a:gd name="T47" fmla="*/ 1698 w 169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8" h="16">
                  <a:moveTo>
                    <a:pt x="1690" y="16"/>
                  </a:moveTo>
                  <a:lnTo>
                    <a:pt x="1693" y="16"/>
                  </a:lnTo>
                  <a:lnTo>
                    <a:pt x="1696" y="13"/>
                  </a:lnTo>
                  <a:lnTo>
                    <a:pt x="1698" y="11"/>
                  </a:lnTo>
                  <a:lnTo>
                    <a:pt x="1698" y="5"/>
                  </a:lnTo>
                  <a:lnTo>
                    <a:pt x="1696" y="3"/>
                  </a:lnTo>
                  <a:lnTo>
                    <a:pt x="169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69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2" name="Freeform 68"/>
            <p:cNvSpPr>
              <a:spLocks/>
            </p:cNvSpPr>
            <p:nvPr/>
          </p:nvSpPr>
          <p:spPr bwMode="auto">
            <a:xfrm>
              <a:off x="3365" y="960"/>
              <a:ext cx="16" cy="2151"/>
            </a:xfrm>
            <a:custGeom>
              <a:avLst/>
              <a:gdLst>
                <a:gd name="T0" fmla="*/ 16 w 16"/>
                <a:gd name="T1" fmla="*/ 8 h 2151"/>
                <a:gd name="T2" fmla="*/ 16 w 16"/>
                <a:gd name="T3" fmla="*/ 5 h 2151"/>
                <a:gd name="T4" fmla="*/ 14 w 16"/>
                <a:gd name="T5" fmla="*/ 3 h 2151"/>
                <a:gd name="T6" fmla="*/ 11 w 16"/>
                <a:gd name="T7" fmla="*/ 0 h 2151"/>
                <a:gd name="T8" fmla="*/ 6 w 16"/>
                <a:gd name="T9" fmla="*/ 0 h 2151"/>
                <a:gd name="T10" fmla="*/ 3 w 16"/>
                <a:gd name="T11" fmla="*/ 3 h 2151"/>
                <a:gd name="T12" fmla="*/ 0 w 16"/>
                <a:gd name="T13" fmla="*/ 5 h 2151"/>
                <a:gd name="T14" fmla="*/ 0 w 16"/>
                <a:gd name="T15" fmla="*/ 2145 h 2151"/>
                <a:gd name="T16" fmla="*/ 3 w 16"/>
                <a:gd name="T17" fmla="*/ 2148 h 2151"/>
                <a:gd name="T18" fmla="*/ 6 w 16"/>
                <a:gd name="T19" fmla="*/ 2151 h 2151"/>
                <a:gd name="T20" fmla="*/ 11 w 16"/>
                <a:gd name="T21" fmla="*/ 2151 h 2151"/>
                <a:gd name="T22" fmla="*/ 14 w 16"/>
                <a:gd name="T23" fmla="*/ 2148 h 2151"/>
                <a:gd name="T24" fmla="*/ 16 w 16"/>
                <a:gd name="T25" fmla="*/ 2145 h 2151"/>
                <a:gd name="T26" fmla="*/ 16 w 16"/>
                <a:gd name="T27" fmla="*/ 2143 h 2151"/>
                <a:gd name="T28" fmla="*/ 16 w 16"/>
                <a:gd name="T29" fmla="*/ 8 h 2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51"/>
                <a:gd name="T47" fmla="*/ 16 w 16"/>
                <a:gd name="T48" fmla="*/ 2151 h 2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51">
                  <a:moveTo>
                    <a:pt x="16" y="8"/>
                  </a:move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2145"/>
                  </a:lnTo>
                  <a:lnTo>
                    <a:pt x="3" y="2148"/>
                  </a:lnTo>
                  <a:lnTo>
                    <a:pt x="6" y="2151"/>
                  </a:lnTo>
                  <a:lnTo>
                    <a:pt x="11" y="2151"/>
                  </a:lnTo>
                  <a:lnTo>
                    <a:pt x="14" y="2148"/>
                  </a:lnTo>
                  <a:lnTo>
                    <a:pt x="16" y="2145"/>
                  </a:lnTo>
                  <a:lnTo>
                    <a:pt x="16" y="214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Freeform 69"/>
            <p:cNvSpPr>
              <a:spLocks/>
            </p:cNvSpPr>
            <p:nvPr/>
          </p:nvSpPr>
          <p:spPr bwMode="auto">
            <a:xfrm>
              <a:off x="3365" y="3095"/>
              <a:ext cx="543" cy="16"/>
            </a:xfrm>
            <a:custGeom>
              <a:avLst/>
              <a:gdLst>
                <a:gd name="T0" fmla="*/ 8 w 543"/>
                <a:gd name="T1" fmla="*/ 0 h 16"/>
                <a:gd name="T2" fmla="*/ 6 w 543"/>
                <a:gd name="T3" fmla="*/ 0 h 16"/>
                <a:gd name="T4" fmla="*/ 3 w 543"/>
                <a:gd name="T5" fmla="*/ 2 h 16"/>
                <a:gd name="T6" fmla="*/ 0 w 543"/>
                <a:gd name="T7" fmla="*/ 5 h 16"/>
                <a:gd name="T8" fmla="*/ 0 w 543"/>
                <a:gd name="T9" fmla="*/ 10 h 16"/>
                <a:gd name="T10" fmla="*/ 3 w 543"/>
                <a:gd name="T11" fmla="*/ 13 h 16"/>
                <a:gd name="T12" fmla="*/ 6 w 543"/>
                <a:gd name="T13" fmla="*/ 16 h 16"/>
                <a:gd name="T14" fmla="*/ 537 w 543"/>
                <a:gd name="T15" fmla="*/ 16 h 16"/>
                <a:gd name="T16" fmla="*/ 540 w 543"/>
                <a:gd name="T17" fmla="*/ 13 h 16"/>
                <a:gd name="T18" fmla="*/ 543 w 543"/>
                <a:gd name="T19" fmla="*/ 10 h 16"/>
                <a:gd name="T20" fmla="*/ 543 w 543"/>
                <a:gd name="T21" fmla="*/ 5 h 16"/>
                <a:gd name="T22" fmla="*/ 540 w 543"/>
                <a:gd name="T23" fmla="*/ 2 h 16"/>
                <a:gd name="T24" fmla="*/ 537 w 543"/>
                <a:gd name="T25" fmla="*/ 0 h 16"/>
                <a:gd name="T26" fmla="*/ 535 w 543"/>
                <a:gd name="T27" fmla="*/ 0 h 16"/>
                <a:gd name="T28" fmla="*/ 8 w 54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3"/>
                <a:gd name="T46" fmla="*/ 0 h 16"/>
                <a:gd name="T47" fmla="*/ 543 w 54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3" h="16">
                  <a:moveTo>
                    <a:pt x="8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537" y="16"/>
                  </a:lnTo>
                  <a:lnTo>
                    <a:pt x="540" y="13"/>
                  </a:lnTo>
                  <a:lnTo>
                    <a:pt x="543" y="10"/>
                  </a:lnTo>
                  <a:lnTo>
                    <a:pt x="543" y="5"/>
                  </a:lnTo>
                  <a:lnTo>
                    <a:pt x="540" y="2"/>
                  </a:lnTo>
                  <a:lnTo>
                    <a:pt x="537" y="0"/>
                  </a:lnTo>
                  <a:lnTo>
                    <a:pt x="53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4" name="Freeform 70"/>
            <p:cNvSpPr>
              <a:spLocks/>
            </p:cNvSpPr>
            <p:nvPr/>
          </p:nvSpPr>
          <p:spPr bwMode="auto">
            <a:xfrm>
              <a:off x="4143" y="3069"/>
              <a:ext cx="367" cy="16"/>
            </a:xfrm>
            <a:custGeom>
              <a:avLst/>
              <a:gdLst>
                <a:gd name="T0" fmla="*/ 8 w 367"/>
                <a:gd name="T1" fmla="*/ 0 h 16"/>
                <a:gd name="T2" fmla="*/ 6 w 367"/>
                <a:gd name="T3" fmla="*/ 0 h 16"/>
                <a:gd name="T4" fmla="*/ 3 w 367"/>
                <a:gd name="T5" fmla="*/ 3 h 16"/>
                <a:gd name="T6" fmla="*/ 0 w 367"/>
                <a:gd name="T7" fmla="*/ 5 h 16"/>
                <a:gd name="T8" fmla="*/ 0 w 367"/>
                <a:gd name="T9" fmla="*/ 11 h 16"/>
                <a:gd name="T10" fmla="*/ 3 w 367"/>
                <a:gd name="T11" fmla="*/ 14 h 16"/>
                <a:gd name="T12" fmla="*/ 6 w 367"/>
                <a:gd name="T13" fmla="*/ 16 h 16"/>
                <a:gd name="T14" fmla="*/ 362 w 367"/>
                <a:gd name="T15" fmla="*/ 16 h 16"/>
                <a:gd name="T16" fmla="*/ 365 w 367"/>
                <a:gd name="T17" fmla="*/ 14 h 16"/>
                <a:gd name="T18" fmla="*/ 367 w 367"/>
                <a:gd name="T19" fmla="*/ 11 h 16"/>
                <a:gd name="T20" fmla="*/ 367 w 367"/>
                <a:gd name="T21" fmla="*/ 5 h 16"/>
                <a:gd name="T22" fmla="*/ 365 w 367"/>
                <a:gd name="T23" fmla="*/ 3 h 16"/>
                <a:gd name="T24" fmla="*/ 362 w 367"/>
                <a:gd name="T25" fmla="*/ 0 h 16"/>
                <a:gd name="T26" fmla="*/ 359 w 367"/>
                <a:gd name="T27" fmla="*/ 0 h 16"/>
                <a:gd name="T28" fmla="*/ 8 w 36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7"/>
                <a:gd name="T46" fmla="*/ 0 h 16"/>
                <a:gd name="T47" fmla="*/ 367 w 36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62" y="16"/>
                  </a:lnTo>
                  <a:lnTo>
                    <a:pt x="365" y="14"/>
                  </a:lnTo>
                  <a:lnTo>
                    <a:pt x="367" y="11"/>
                  </a:lnTo>
                  <a:lnTo>
                    <a:pt x="367" y="5"/>
                  </a:lnTo>
                  <a:lnTo>
                    <a:pt x="365" y="3"/>
                  </a:lnTo>
                  <a:lnTo>
                    <a:pt x="362" y="0"/>
                  </a:lnTo>
                  <a:lnTo>
                    <a:pt x="35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5" name="Freeform 71"/>
            <p:cNvSpPr>
              <a:spLocks/>
            </p:cNvSpPr>
            <p:nvPr/>
          </p:nvSpPr>
          <p:spPr bwMode="auto">
            <a:xfrm>
              <a:off x="4193" y="3346"/>
              <a:ext cx="116" cy="16"/>
            </a:xfrm>
            <a:custGeom>
              <a:avLst/>
              <a:gdLst>
                <a:gd name="T0" fmla="*/ 8 w 116"/>
                <a:gd name="T1" fmla="*/ 0 h 16"/>
                <a:gd name="T2" fmla="*/ 5 w 116"/>
                <a:gd name="T3" fmla="*/ 0 h 16"/>
                <a:gd name="T4" fmla="*/ 3 w 116"/>
                <a:gd name="T5" fmla="*/ 3 h 16"/>
                <a:gd name="T6" fmla="*/ 0 w 116"/>
                <a:gd name="T7" fmla="*/ 6 h 16"/>
                <a:gd name="T8" fmla="*/ 0 w 116"/>
                <a:gd name="T9" fmla="*/ 11 h 16"/>
                <a:gd name="T10" fmla="*/ 3 w 116"/>
                <a:gd name="T11" fmla="*/ 14 h 16"/>
                <a:gd name="T12" fmla="*/ 5 w 116"/>
                <a:gd name="T13" fmla="*/ 16 h 16"/>
                <a:gd name="T14" fmla="*/ 111 w 116"/>
                <a:gd name="T15" fmla="*/ 16 h 16"/>
                <a:gd name="T16" fmla="*/ 114 w 116"/>
                <a:gd name="T17" fmla="*/ 14 h 16"/>
                <a:gd name="T18" fmla="*/ 116 w 116"/>
                <a:gd name="T19" fmla="*/ 11 h 16"/>
                <a:gd name="T20" fmla="*/ 116 w 116"/>
                <a:gd name="T21" fmla="*/ 6 h 16"/>
                <a:gd name="T22" fmla="*/ 114 w 116"/>
                <a:gd name="T23" fmla="*/ 3 h 16"/>
                <a:gd name="T24" fmla="*/ 111 w 116"/>
                <a:gd name="T25" fmla="*/ 0 h 16"/>
                <a:gd name="T26" fmla="*/ 108 w 116"/>
                <a:gd name="T27" fmla="*/ 0 h 16"/>
                <a:gd name="T28" fmla="*/ 8 w 11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6"/>
                <a:gd name="T47" fmla="*/ 116 w 11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16" y="11"/>
                  </a:lnTo>
                  <a:lnTo>
                    <a:pt x="116" y="6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6" name="Freeform 72"/>
            <p:cNvSpPr>
              <a:spLocks/>
            </p:cNvSpPr>
            <p:nvPr/>
          </p:nvSpPr>
          <p:spPr bwMode="auto">
            <a:xfrm>
              <a:off x="4293" y="3195"/>
              <a:ext cx="16" cy="167"/>
            </a:xfrm>
            <a:custGeom>
              <a:avLst/>
              <a:gdLst>
                <a:gd name="T0" fmla="*/ 0 w 16"/>
                <a:gd name="T1" fmla="*/ 159 h 167"/>
                <a:gd name="T2" fmla="*/ 0 w 16"/>
                <a:gd name="T3" fmla="*/ 162 h 167"/>
                <a:gd name="T4" fmla="*/ 3 w 16"/>
                <a:gd name="T5" fmla="*/ 165 h 167"/>
                <a:gd name="T6" fmla="*/ 6 w 16"/>
                <a:gd name="T7" fmla="*/ 167 h 167"/>
                <a:gd name="T8" fmla="*/ 11 w 16"/>
                <a:gd name="T9" fmla="*/ 167 h 167"/>
                <a:gd name="T10" fmla="*/ 14 w 16"/>
                <a:gd name="T11" fmla="*/ 165 h 167"/>
                <a:gd name="T12" fmla="*/ 16 w 16"/>
                <a:gd name="T13" fmla="*/ 162 h 167"/>
                <a:gd name="T14" fmla="*/ 16 w 16"/>
                <a:gd name="T15" fmla="*/ 5 h 167"/>
                <a:gd name="T16" fmla="*/ 14 w 16"/>
                <a:gd name="T17" fmla="*/ 3 h 167"/>
                <a:gd name="T18" fmla="*/ 11 w 16"/>
                <a:gd name="T19" fmla="*/ 0 h 167"/>
                <a:gd name="T20" fmla="*/ 6 w 16"/>
                <a:gd name="T21" fmla="*/ 0 h 167"/>
                <a:gd name="T22" fmla="*/ 3 w 16"/>
                <a:gd name="T23" fmla="*/ 3 h 167"/>
                <a:gd name="T24" fmla="*/ 0 w 16"/>
                <a:gd name="T25" fmla="*/ 5 h 167"/>
                <a:gd name="T26" fmla="*/ 0 w 16"/>
                <a:gd name="T27" fmla="*/ 8 h 167"/>
                <a:gd name="T28" fmla="*/ 0 w 16"/>
                <a:gd name="T29" fmla="*/ 159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67"/>
                <a:gd name="T47" fmla="*/ 16 w 16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67">
                  <a:moveTo>
                    <a:pt x="0" y="159"/>
                  </a:moveTo>
                  <a:lnTo>
                    <a:pt x="0" y="162"/>
                  </a:lnTo>
                  <a:lnTo>
                    <a:pt x="3" y="165"/>
                  </a:lnTo>
                  <a:lnTo>
                    <a:pt x="6" y="167"/>
                  </a:lnTo>
                  <a:lnTo>
                    <a:pt x="11" y="167"/>
                  </a:lnTo>
                  <a:lnTo>
                    <a:pt x="14" y="165"/>
                  </a:lnTo>
                  <a:lnTo>
                    <a:pt x="16" y="162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7" name="Freeform 73"/>
            <p:cNvSpPr>
              <a:spLocks/>
            </p:cNvSpPr>
            <p:nvPr/>
          </p:nvSpPr>
          <p:spPr bwMode="auto">
            <a:xfrm>
              <a:off x="4293" y="3195"/>
              <a:ext cx="217" cy="16"/>
            </a:xfrm>
            <a:custGeom>
              <a:avLst/>
              <a:gdLst>
                <a:gd name="T0" fmla="*/ 8 w 217"/>
                <a:gd name="T1" fmla="*/ 0 h 16"/>
                <a:gd name="T2" fmla="*/ 6 w 217"/>
                <a:gd name="T3" fmla="*/ 0 h 16"/>
                <a:gd name="T4" fmla="*/ 3 w 217"/>
                <a:gd name="T5" fmla="*/ 3 h 16"/>
                <a:gd name="T6" fmla="*/ 0 w 217"/>
                <a:gd name="T7" fmla="*/ 5 h 16"/>
                <a:gd name="T8" fmla="*/ 0 w 217"/>
                <a:gd name="T9" fmla="*/ 11 h 16"/>
                <a:gd name="T10" fmla="*/ 3 w 217"/>
                <a:gd name="T11" fmla="*/ 13 h 16"/>
                <a:gd name="T12" fmla="*/ 6 w 217"/>
                <a:gd name="T13" fmla="*/ 16 h 16"/>
                <a:gd name="T14" fmla="*/ 212 w 217"/>
                <a:gd name="T15" fmla="*/ 16 h 16"/>
                <a:gd name="T16" fmla="*/ 215 w 217"/>
                <a:gd name="T17" fmla="*/ 13 h 16"/>
                <a:gd name="T18" fmla="*/ 217 w 217"/>
                <a:gd name="T19" fmla="*/ 11 h 16"/>
                <a:gd name="T20" fmla="*/ 217 w 217"/>
                <a:gd name="T21" fmla="*/ 5 h 16"/>
                <a:gd name="T22" fmla="*/ 215 w 217"/>
                <a:gd name="T23" fmla="*/ 3 h 16"/>
                <a:gd name="T24" fmla="*/ 212 w 217"/>
                <a:gd name="T25" fmla="*/ 0 h 16"/>
                <a:gd name="T26" fmla="*/ 209 w 217"/>
                <a:gd name="T27" fmla="*/ 0 h 16"/>
                <a:gd name="T28" fmla="*/ 8 w 2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16"/>
                <a:gd name="T47" fmla="*/ 217 w 2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212" y="16"/>
                  </a:lnTo>
                  <a:lnTo>
                    <a:pt x="215" y="13"/>
                  </a:lnTo>
                  <a:lnTo>
                    <a:pt x="217" y="11"/>
                  </a:lnTo>
                  <a:lnTo>
                    <a:pt x="217" y="5"/>
                  </a:lnTo>
                  <a:lnTo>
                    <a:pt x="215" y="3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8" name="Freeform 74"/>
            <p:cNvSpPr>
              <a:spLocks/>
            </p:cNvSpPr>
            <p:nvPr/>
          </p:nvSpPr>
          <p:spPr bwMode="auto">
            <a:xfrm>
              <a:off x="5047" y="1613"/>
              <a:ext cx="16" cy="367"/>
            </a:xfrm>
            <a:custGeom>
              <a:avLst/>
              <a:gdLst>
                <a:gd name="T0" fmla="*/ 16 w 16"/>
                <a:gd name="T1" fmla="*/ 9 h 367"/>
                <a:gd name="T2" fmla="*/ 16 w 16"/>
                <a:gd name="T3" fmla="*/ 6 h 367"/>
                <a:gd name="T4" fmla="*/ 14 w 16"/>
                <a:gd name="T5" fmla="*/ 3 h 367"/>
                <a:gd name="T6" fmla="*/ 11 w 16"/>
                <a:gd name="T7" fmla="*/ 0 h 367"/>
                <a:gd name="T8" fmla="*/ 6 w 16"/>
                <a:gd name="T9" fmla="*/ 0 h 367"/>
                <a:gd name="T10" fmla="*/ 3 w 16"/>
                <a:gd name="T11" fmla="*/ 3 h 367"/>
                <a:gd name="T12" fmla="*/ 0 w 16"/>
                <a:gd name="T13" fmla="*/ 6 h 367"/>
                <a:gd name="T14" fmla="*/ 0 w 16"/>
                <a:gd name="T15" fmla="*/ 362 h 367"/>
                <a:gd name="T16" fmla="*/ 3 w 16"/>
                <a:gd name="T17" fmla="*/ 365 h 367"/>
                <a:gd name="T18" fmla="*/ 6 w 16"/>
                <a:gd name="T19" fmla="*/ 367 h 367"/>
                <a:gd name="T20" fmla="*/ 11 w 16"/>
                <a:gd name="T21" fmla="*/ 367 h 367"/>
                <a:gd name="T22" fmla="*/ 14 w 16"/>
                <a:gd name="T23" fmla="*/ 365 h 367"/>
                <a:gd name="T24" fmla="*/ 16 w 16"/>
                <a:gd name="T25" fmla="*/ 362 h 367"/>
                <a:gd name="T26" fmla="*/ 16 w 16"/>
                <a:gd name="T27" fmla="*/ 359 h 367"/>
                <a:gd name="T28" fmla="*/ 16 w 16"/>
                <a:gd name="T29" fmla="*/ 9 h 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67"/>
                <a:gd name="T47" fmla="*/ 16 w 16"/>
                <a:gd name="T48" fmla="*/ 367 h 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67">
                  <a:moveTo>
                    <a:pt x="16" y="9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62"/>
                  </a:lnTo>
                  <a:lnTo>
                    <a:pt x="3" y="365"/>
                  </a:lnTo>
                  <a:lnTo>
                    <a:pt x="6" y="367"/>
                  </a:lnTo>
                  <a:lnTo>
                    <a:pt x="11" y="367"/>
                  </a:lnTo>
                  <a:lnTo>
                    <a:pt x="14" y="365"/>
                  </a:lnTo>
                  <a:lnTo>
                    <a:pt x="16" y="362"/>
                  </a:lnTo>
                  <a:lnTo>
                    <a:pt x="16" y="35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9" name="Freeform 75"/>
            <p:cNvSpPr>
              <a:spLocks/>
            </p:cNvSpPr>
            <p:nvPr/>
          </p:nvSpPr>
          <p:spPr bwMode="auto">
            <a:xfrm>
              <a:off x="3716" y="1964"/>
              <a:ext cx="1347" cy="16"/>
            </a:xfrm>
            <a:custGeom>
              <a:avLst/>
              <a:gdLst>
                <a:gd name="T0" fmla="*/ 1339 w 1347"/>
                <a:gd name="T1" fmla="*/ 16 h 16"/>
                <a:gd name="T2" fmla="*/ 1342 w 1347"/>
                <a:gd name="T3" fmla="*/ 16 h 16"/>
                <a:gd name="T4" fmla="*/ 1345 w 1347"/>
                <a:gd name="T5" fmla="*/ 14 h 16"/>
                <a:gd name="T6" fmla="*/ 1347 w 1347"/>
                <a:gd name="T7" fmla="*/ 11 h 16"/>
                <a:gd name="T8" fmla="*/ 1347 w 1347"/>
                <a:gd name="T9" fmla="*/ 6 h 16"/>
                <a:gd name="T10" fmla="*/ 1345 w 1347"/>
                <a:gd name="T11" fmla="*/ 3 h 16"/>
                <a:gd name="T12" fmla="*/ 1342 w 1347"/>
                <a:gd name="T13" fmla="*/ 0 h 16"/>
                <a:gd name="T14" fmla="*/ 5 w 1347"/>
                <a:gd name="T15" fmla="*/ 0 h 16"/>
                <a:gd name="T16" fmla="*/ 3 w 1347"/>
                <a:gd name="T17" fmla="*/ 3 h 16"/>
                <a:gd name="T18" fmla="*/ 0 w 1347"/>
                <a:gd name="T19" fmla="*/ 6 h 16"/>
                <a:gd name="T20" fmla="*/ 0 w 1347"/>
                <a:gd name="T21" fmla="*/ 11 h 16"/>
                <a:gd name="T22" fmla="*/ 3 w 1347"/>
                <a:gd name="T23" fmla="*/ 14 h 16"/>
                <a:gd name="T24" fmla="*/ 5 w 1347"/>
                <a:gd name="T25" fmla="*/ 16 h 16"/>
                <a:gd name="T26" fmla="*/ 8 w 1347"/>
                <a:gd name="T27" fmla="*/ 16 h 16"/>
                <a:gd name="T28" fmla="*/ 1339 w 1347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7"/>
                <a:gd name="T46" fmla="*/ 0 h 16"/>
                <a:gd name="T47" fmla="*/ 1347 w 134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7" h="16">
                  <a:moveTo>
                    <a:pt x="1339" y="16"/>
                  </a:moveTo>
                  <a:lnTo>
                    <a:pt x="1342" y="16"/>
                  </a:lnTo>
                  <a:lnTo>
                    <a:pt x="1345" y="14"/>
                  </a:lnTo>
                  <a:lnTo>
                    <a:pt x="1347" y="11"/>
                  </a:lnTo>
                  <a:lnTo>
                    <a:pt x="1347" y="6"/>
                  </a:lnTo>
                  <a:lnTo>
                    <a:pt x="1345" y="3"/>
                  </a:lnTo>
                  <a:lnTo>
                    <a:pt x="1342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39" y="16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0" name="Freeform 76"/>
            <p:cNvSpPr>
              <a:spLocks/>
            </p:cNvSpPr>
            <p:nvPr/>
          </p:nvSpPr>
          <p:spPr bwMode="auto">
            <a:xfrm>
              <a:off x="3716" y="1964"/>
              <a:ext cx="16" cy="394"/>
            </a:xfrm>
            <a:custGeom>
              <a:avLst/>
              <a:gdLst>
                <a:gd name="T0" fmla="*/ 16 w 16"/>
                <a:gd name="T1" fmla="*/ 8 h 394"/>
                <a:gd name="T2" fmla="*/ 16 w 16"/>
                <a:gd name="T3" fmla="*/ 6 h 394"/>
                <a:gd name="T4" fmla="*/ 14 w 16"/>
                <a:gd name="T5" fmla="*/ 3 h 394"/>
                <a:gd name="T6" fmla="*/ 11 w 16"/>
                <a:gd name="T7" fmla="*/ 0 h 394"/>
                <a:gd name="T8" fmla="*/ 5 w 16"/>
                <a:gd name="T9" fmla="*/ 0 h 394"/>
                <a:gd name="T10" fmla="*/ 3 w 16"/>
                <a:gd name="T11" fmla="*/ 3 h 394"/>
                <a:gd name="T12" fmla="*/ 0 w 16"/>
                <a:gd name="T13" fmla="*/ 6 h 394"/>
                <a:gd name="T14" fmla="*/ 0 w 16"/>
                <a:gd name="T15" fmla="*/ 389 h 394"/>
                <a:gd name="T16" fmla="*/ 3 w 16"/>
                <a:gd name="T17" fmla="*/ 391 h 394"/>
                <a:gd name="T18" fmla="*/ 5 w 16"/>
                <a:gd name="T19" fmla="*/ 394 h 394"/>
                <a:gd name="T20" fmla="*/ 11 w 16"/>
                <a:gd name="T21" fmla="*/ 394 h 394"/>
                <a:gd name="T22" fmla="*/ 14 w 16"/>
                <a:gd name="T23" fmla="*/ 391 h 394"/>
                <a:gd name="T24" fmla="*/ 16 w 16"/>
                <a:gd name="T25" fmla="*/ 389 h 394"/>
                <a:gd name="T26" fmla="*/ 16 w 16"/>
                <a:gd name="T27" fmla="*/ 386 h 394"/>
                <a:gd name="T28" fmla="*/ 16 w 16"/>
                <a:gd name="T29" fmla="*/ 8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94"/>
                <a:gd name="T47" fmla="*/ 16 w 16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94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89"/>
                  </a:lnTo>
                  <a:lnTo>
                    <a:pt x="3" y="391"/>
                  </a:lnTo>
                  <a:lnTo>
                    <a:pt x="5" y="394"/>
                  </a:lnTo>
                  <a:lnTo>
                    <a:pt x="11" y="394"/>
                  </a:lnTo>
                  <a:lnTo>
                    <a:pt x="14" y="391"/>
                  </a:lnTo>
                  <a:lnTo>
                    <a:pt x="16" y="389"/>
                  </a:lnTo>
                  <a:lnTo>
                    <a:pt x="16" y="38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1" name="Freeform 77"/>
            <p:cNvSpPr>
              <a:spLocks/>
            </p:cNvSpPr>
            <p:nvPr/>
          </p:nvSpPr>
          <p:spPr bwMode="auto">
            <a:xfrm>
              <a:off x="3716" y="2342"/>
              <a:ext cx="117" cy="16"/>
            </a:xfrm>
            <a:custGeom>
              <a:avLst/>
              <a:gdLst>
                <a:gd name="T0" fmla="*/ 8 w 117"/>
                <a:gd name="T1" fmla="*/ 0 h 16"/>
                <a:gd name="T2" fmla="*/ 5 w 117"/>
                <a:gd name="T3" fmla="*/ 0 h 16"/>
                <a:gd name="T4" fmla="*/ 3 w 117"/>
                <a:gd name="T5" fmla="*/ 3 h 16"/>
                <a:gd name="T6" fmla="*/ 0 w 117"/>
                <a:gd name="T7" fmla="*/ 5 h 16"/>
                <a:gd name="T8" fmla="*/ 0 w 117"/>
                <a:gd name="T9" fmla="*/ 11 h 16"/>
                <a:gd name="T10" fmla="*/ 3 w 117"/>
                <a:gd name="T11" fmla="*/ 13 h 16"/>
                <a:gd name="T12" fmla="*/ 5 w 117"/>
                <a:gd name="T13" fmla="*/ 16 h 16"/>
                <a:gd name="T14" fmla="*/ 111 w 117"/>
                <a:gd name="T15" fmla="*/ 16 h 16"/>
                <a:gd name="T16" fmla="*/ 114 w 117"/>
                <a:gd name="T17" fmla="*/ 13 h 16"/>
                <a:gd name="T18" fmla="*/ 117 w 117"/>
                <a:gd name="T19" fmla="*/ 11 h 16"/>
                <a:gd name="T20" fmla="*/ 117 w 117"/>
                <a:gd name="T21" fmla="*/ 5 h 16"/>
                <a:gd name="T22" fmla="*/ 114 w 117"/>
                <a:gd name="T23" fmla="*/ 3 h 16"/>
                <a:gd name="T24" fmla="*/ 111 w 117"/>
                <a:gd name="T25" fmla="*/ 0 h 16"/>
                <a:gd name="T26" fmla="*/ 109 w 117"/>
                <a:gd name="T27" fmla="*/ 0 h 16"/>
                <a:gd name="T28" fmla="*/ 8 w 117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16"/>
                <a:gd name="T47" fmla="*/ 117 w 117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11" y="16"/>
                  </a:lnTo>
                  <a:lnTo>
                    <a:pt x="114" y="13"/>
                  </a:lnTo>
                  <a:lnTo>
                    <a:pt x="117" y="11"/>
                  </a:lnTo>
                  <a:lnTo>
                    <a:pt x="117" y="5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2" name="Freeform 78"/>
            <p:cNvSpPr>
              <a:spLocks/>
            </p:cNvSpPr>
            <p:nvPr/>
          </p:nvSpPr>
          <p:spPr bwMode="auto">
            <a:xfrm>
              <a:off x="4068" y="2417"/>
              <a:ext cx="393" cy="16"/>
            </a:xfrm>
            <a:custGeom>
              <a:avLst/>
              <a:gdLst>
                <a:gd name="T0" fmla="*/ 8 w 393"/>
                <a:gd name="T1" fmla="*/ 0 h 16"/>
                <a:gd name="T2" fmla="*/ 6 w 393"/>
                <a:gd name="T3" fmla="*/ 0 h 16"/>
                <a:gd name="T4" fmla="*/ 3 w 393"/>
                <a:gd name="T5" fmla="*/ 3 h 16"/>
                <a:gd name="T6" fmla="*/ 0 w 393"/>
                <a:gd name="T7" fmla="*/ 5 h 16"/>
                <a:gd name="T8" fmla="*/ 0 w 393"/>
                <a:gd name="T9" fmla="*/ 11 h 16"/>
                <a:gd name="T10" fmla="*/ 3 w 393"/>
                <a:gd name="T11" fmla="*/ 13 h 16"/>
                <a:gd name="T12" fmla="*/ 6 w 393"/>
                <a:gd name="T13" fmla="*/ 16 h 16"/>
                <a:gd name="T14" fmla="*/ 387 w 393"/>
                <a:gd name="T15" fmla="*/ 16 h 16"/>
                <a:gd name="T16" fmla="*/ 390 w 393"/>
                <a:gd name="T17" fmla="*/ 13 h 16"/>
                <a:gd name="T18" fmla="*/ 393 w 393"/>
                <a:gd name="T19" fmla="*/ 11 h 16"/>
                <a:gd name="T20" fmla="*/ 393 w 393"/>
                <a:gd name="T21" fmla="*/ 5 h 16"/>
                <a:gd name="T22" fmla="*/ 390 w 393"/>
                <a:gd name="T23" fmla="*/ 3 h 16"/>
                <a:gd name="T24" fmla="*/ 387 w 393"/>
                <a:gd name="T25" fmla="*/ 0 h 16"/>
                <a:gd name="T26" fmla="*/ 385 w 393"/>
                <a:gd name="T27" fmla="*/ 0 h 16"/>
                <a:gd name="T28" fmla="*/ 8 w 393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3"/>
                <a:gd name="T46" fmla="*/ 0 h 16"/>
                <a:gd name="T47" fmla="*/ 393 w 39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3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87" y="16"/>
                  </a:lnTo>
                  <a:lnTo>
                    <a:pt x="390" y="13"/>
                  </a:lnTo>
                  <a:lnTo>
                    <a:pt x="393" y="11"/>
                  </a:lnTo>
                  <a:lnTo>
                    <a:pt x="393" y="5"/>
                  </a:lnTo>
                  <a:lnTo>
                    <a:pt x="390" y="3"/>
                  </a:lnTo>
                  <a:lnTo>
                    <a:pt x="387" y="0"/>
                  </a:lnTo>
                  <a:lnTo>
                    <a:pt x="38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3" name="Freeform 79"/>
            <p:cNvSpPr>
              <a:spLocks/>
            </p:cNvSpPr>
            <p:nvPr/>
          </p:nvSpPr>
          <p:spPr bwMode="auto">
            <a:xfrm>
              <a:off x="3365" y="1111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6 w 192"/>
                <a:gd name="T3" fmla="*/ 0 h 16"/>
                <a:gd name="T4" fmla="*/ 3 w 192"/>
                <a:gd name="T5" fmla="*/ 3 h 16"/>
                <a:gd name="T6" fmla="*/ 0 w 192"/>
                <a:gd name="T7" fmla="*/ 6 h 16"/>
                <a:gd name="T8" fmla="*/ 0 w 192"/>
                <a:gd name="T9" fmla="*/ 11 h 16"/>
                <a:gd name="T10" fmla="*/ 3 w 192"/>
                <a:gd name="T11" fmla="*/ 14 h 16"/>
                <a:gd name="T12" fmla="*/ 6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6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6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4" name="Freeform 80"/>
            <p:cNvSpPr>
              <a:spLocks/>
            </p:cNvSpPr>
            <p:nvPr/>
          </p:nvSpPr>
          <p:spPr bwMode="auto">
            <a:xfrm>
              <a:off x="3239" y="1438"/>
              <a:ext cx="318" cy="16"/>
            </a:xfrm>
            <a:custGeom>
              <a:avLst/>
              <a:gdLst>
                <a:gd name="T0" fmla="*/ 8 w 318"/>
                <a:gd name="T1" fmla="*/ 0 h 16"/>
                <a:gd name="T2" fmla="*/ 6 w 318"/>
                <a:gd name="T3" fmla="*/ 0 h 16"/>
                <a:gd name="T4" fmla="*/ 3 w 318"/>
                <a:gd name="T5" fmla="*/ 3 h 16"/>
                <a:gd name="T6" fmla="*/ 0 w 318"/>
                <a:gd name="T7" fmla="*/ 5 h 16"/>
                <a:gd name="T8" fmla="*/ 0 w 318"/>
                <a:gd name="T9" fmla="*/ 11 h 16"/>
                <a:gd name="T10" fmla="*/ 3 w 318"/>
                <a:gd name="T11" fmla="*/ 13 h 16"/>
                <a:gd name="T12" fmla="*/ 6 w 318"/>
                <a:gd name="T13" fmla="*/ 16 h 16"/>
                <a:gd name="T14" fmla="*/ 312 w 318"/>
                <a:gd name="T15" fmla="*/ 16 h 16"/>
                <a:gd name="T16" fmla="*/ 315 w 318"/>
                <a:gd name="T17" fmla="*/ 13 h 16"/>
                <a:gd name="T18" fmla="*/ 318 w 318"/>
                <a:gd name="T19" fmla="*/ 11 h 16"/>
                <a:gd name="T20" fmla="*/ 318 w 318"/>
                <a:gd name="T21" fmla="*/ 5 h 16"/>
                <a:gd name="T22" fmla="*/ 315 w 318"/>
                <a:gd name="T23" fmla="*/ 3 h 16"/>
                <a:gd name="T24" fmla="*/ 312 w 318"/>
                <a:gd name="T25" fmla="*/ 0 h 16"/>
                <a:gd name="T26" fmla="*/ 310 w 318"/>
                <a:gd name="T27" fmla="*/ 0 h 16"/>
                <a:gd name="T28" fmla="*/ 8 w 31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8"/>
                <a:gd name="T46" fmla="*/ 0 h 16"/>
                <a:gd name="T47" fmla="*/ 318 w 31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8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312" y="16"/>
                  </a:lnTo>
                  <a:lnTo>
                    <a:pt x="315" y="13"/>
                  </a:lnTo>
                  <a:lnTo>
                    <a:pt x="318" y="11"/>
                  </a:lnTo>
                  <a:lnTo>
                    <a:pt x="318" y="5"/>
                  </a:lnTo>
                  <a:lnTo>
                    <a:pt x="315" y="3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5" name="Freeform 81"/>
            <p:cNvSpPr>
              <a:spLocks/>
            </p:cNvSpPr>
            <p:nvPr/>
          </p:nvSpPr>
          <p:spPr bwMode="auto">
            <a:xfrm>
              <a:off x="3239" y="1237"/>
              <a:ext cx="16" cy="2125"/>
            </a:xfrm>
            <a:custGeom>
              <a:avLst/>
              <a:gdLst>
                <a:gd name="T0" fmla="*/ 16 w 16"/>
                <a:gd name="T1" fmla="*/ 8 h 2125"/>
                <a:gd name="T2" fmla="*/ 16 w 16"/>
                <a:gd name="T3" fmla="*/ 6 h 2125"/>
                <a:gd name="T4" fmla="*/ 14 w 16"/>
                <a:gd name="T5" fmla="*/ 3 h 2125"/>
                <a:gd name="T6" fmla="*/ 11 w 16"/>
                <a:gd name="T7" fmla="*/ 0 h 2125"/>
                <a:gd name="T8" fmla="*/ 6 w 16"/>
                <a:gd name="T9" fmla="*/ 0 h 2125"/>
                <a:gd name="T10" fmla="*/ 3 w 16"/>
                <a:gd name="T11" fmla="*/ 3 h 2125"/>
                <a:gd name="T12" fmla="*/ 0 w 16"/>
                <a:gd name="T13" fmla="*/ 6 h 2125"/>
                <a:gd name="T14" fmla="*/ 0 w 16"/>
                <a:gd name="T15" fmla="*/ 2120 h 2125"/>
                <a:gd name="T16" fmla="*/ 3 w 16"/>
                <a:gd name="T17" fmla="*/ 2123 h 2125"/>
                <a:gd name="T18" fmla="*/ 6 w 16"/>
                <a:gd name="T19" fmla="*/ 2125 h 2125"/>
                <a:gd name="T20" fmla="*/ 11 w 16"/>
                <a:gd name="T21" fmla="*/ 2125 h 2125"/>
                <a:gd name="T22" fmla="*/ 14 w 16"/>
                <a:gd name="T23" fmla="*/ 2123 h 2125"/>
                <a:gd name="T24" fmla="*/ 16 w 16"/>
                <a:gd name="T25" fmla="*/ 2120 h 2125"/>
                <a:gd name="T26" fmla="*/ 16 w 16"/>
                <a:gd name="T27" fmla="*/ 2117 h 2125"/>
                <a:gd name="T28" fmla="*/ 16 w 16"/>
                <a:gd name="T29" fmla="*/ 8 h 2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125"/>
                <a:gd name="T47" fmla="*/ 16 w 16"/>
                <a:gd name="T48" fmla="*/ 2125 h 2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125">
                  <a:moveTo>
                    <a:pt x="16" y="8"/>
                  </a:moveTo>
                  <a:lnTo>
                    <a:pt x="16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2120"/>
                  </a:lnTo>
                  <a:lnTo>
                    <a:pt x="3" y="2123"/>
                  </a:lnTo>
                  <a:lnTo>
                    <a:pt x="6" y="2125"/>
                  </a:lnTo>
                  <a:lnTo>
                    <a:pt x="11" y="2125"/>
                  </a:lnTo>
                  <a:lnTo>
                    <a:pt x="14" y="2123"/>
                  </a:lnTo>
                  <a:lnTo>
                    <a:pt x="16" y="2120"/>
                  </a:lnTo>
                  <a:lnTo>
                    <a:pt x="16" y="211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6" name="Freeform 82"/>
            <p:cNvSpPr>
              <a:spLocks/>
            </p:cNvSpPr>
            <p:nvPr/>
          </p:nvSpPr>
          <p:spPr bwMode="auto">
            <a:xfrm>
              <a:off x="3239" y="3346"/>
              <a:ext cx="669" cy="16"/>
            </a:xfrm>
            <a:custGeom>
              <a:avLst/>
              <a:gdLst>
                <a:gd name="T0" fmla="*/ 8 w 669"/>
                <a:gd name="T1" fmla="*/ 0 h 16"/>
                <a:gd name="T2" fmla="*/ 6 w 669"/>
                <a:gd name="T3" fmla="*/ 0 h 16"/>
                <a:gd name="T4" fmla="*/ 3 w 669"/>
                <a:gd name="T5" fmla="*/ 3 h 16"/>
                <a:gd name="T6" fmla="*/ 0 w 669"/>
                <a:gd name="T7" fmla="*/ 6 h 16"/>
                <a:gd name="T8" fmla="*/ 0 w 669"/>
                <a:gd name="T9" fmla="*/ 11 h 16"/>
                <a:gd name="T10" fmla="*/ 3 w 669"/>
                <a:gd name="T11" fmla="*/ 14 h 16"/>
                <a:gd name="T12" fmla="*/ 6 w 669"/>
                <a:gd name="T13" fmla="*/ 16 h 16"/>
                <a:gd name="T14" fmla="*/ 663 w 669"/>
                <a:gd name="T15" fmla="*/ 16 h 16"/>
                <a:gd name="T16" fmla="*/ 666 w 669"/>
                <a:gd name="T17" fmla="*/ 14 h 16"/>
                <a:gd name="T18" fmla="*/ 669 w 669"/>
                <a:gd name="T19" fmla="*/ 11 h 16"/>
                <a:gd name="T20" fmla="*/ 669 w 669"/>
                <a:gd name="T21" fmla="*/ 6 h 16"/>
                <a:gd name="T22" fmla="*/ 666 w 669"/>
                <a:gd name="T23" fmla="*/ 3 h 16"/>
                <a:gd name="T24" fmla="*/ 663 w 669"/>
                <a:gd name="T25" fmla="*/ 0 h 16"/>
                <a:gd name="T26" fmla="*/ 661 w 669"/>
                <a:gd name="T27" fmla="*/ 0 h 16"/>
                <a:gd name="T28" fmla="*/ 8 w 669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9"/>
                <a:gd name="T46" fmla="*/ 0 h 16"/>
                <a:gd name="T47" fmla="*/ 669 w 66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9" h="1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663" y="16"/>
                  </a:lnTo>
                  <a:lnTo>
                    <a:pt x="666" y="14"/>
                  </a:lnTo>
                  <a:lnTo>
                    <a:pt x="669" y="11"/>
                  </a:lnTo>
                  <a:lnTo>
                    <a:pt x="669" y="6"/>
                  </a:lnTo>
                  <a:lnTo>
                    <a:pt x="666" y="3"/>
                  </a:lnTo>
                  <a:lnTo>
                    <a:pt x="663" y="0"/>
                  </a:lnTo>
                  <a:lnTo>
                    <a:pt x="66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7" name="Freeform 83"/>
            <p:cNvSpPr>
              <a:spLocks/>
            </p:cNvSpPr>
            <p:nvPr/>
          </p:nvSpPr>
          <p:spPr bwMode="auto">
            <a:xfrm>
              <a:off x="3716" y="2994"/>
              <a:ext cx="192" cy="16"/>
            </a:xfrm>
            <a:custGeom>
              <a:avLst/>
              <a:gdLst>
                <a:gd name="T0" fmla="*/ 8 w 192"/>
                <a:gd name="T1" fmla="*/ 0 h 16"/>
                <a:gd name="T2" fmla="*/ 5 w 192"/>
                <a:gd name="T3" fmla="*/ 0 h 16"/>
                <a:gd name="T4" fmla="*/ 3 w 192"/>
                <a:gd name="T5" fmla="*/ 3 h 16"/>
                <a:gd name="T6" fmla="*/ 0 w 192"/>
                <a:gd name="T7" fmla="*/ 5 h 16"/>
                <a:gd name="T8" fmla="*/ 0 w 192"/>
                <a:gd name="T9" fmla="*/ 11 h 16"/>
                <a:gd name="T10" fmla="*/ 3 w 192"/>
                <a:gd name="T11" fmla="*/ 14 h 16"/>
                <a:gd name="T12" fmla="*/ 5 w 192"/>
                <a:gd name="T13" fmla="*/ 16 h 16"/>
                <a:gd name="T14" fmla="*/ 186 w 192"/>
                <a:gd name="T15" fmla="*/ 16 h 16"/>
                <a:gd name="T16" fmla="*/ 189 w 192"/>
                <a:gd name="T17" fmla="*/ 14 h 16"/>
                <a:gd name="T18" fmla="*/ 192 w 192"/>
                <a:gd name="T19" fmla="*/ 11 h 16"/>
                <a:gd name="T20" fmla="*/ 192 w 192"/>
                <a:gd name="T21" fmla="*/ 5 h 16"/>
                <a:gd name="T22" fmla="*/ 189 w 192"/>
                <a:gd name="T23" fmla="*/ 3 h 16"/>
                <a:gd name="T24" fmla="*/ 186 w 192"/>
                <a:gd name="T25" fmla="*/ 0 h 16"/>
                <a:gd name="T26" fmla="*/ 184 w 192"/>
                <a:gd name="T27" fmla="*/ 0 h 16"/>
                <a:gd name="T28" fmla="*/ 8 w 19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6"/>
                <a:gd name="T47" fmla="*/ 192 w 19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6">
                  <a:moveTo>
                    <a:pt x="8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2" y="5"/>
                  </a:lnTo>
                  <a:lnTo>
                    <a:pt x="189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Oval 84"/>
            <p:cNvSpPr>
              <a:spLocks noChangeArrowheads="1"/>
            </p:cNvSpPr>
            <p:nvPr/>
          </p:nvSpPr>
          <p:spPr bwMode="auto">
            <a:xfrm>
              <a:off x="3356" y="1102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Freeform 85"/>
            <p:cNvSpPr>
              <a:spLocks/>
            </p:cNvSpPr>
            <p:nvPr/>
          </p:nvSpPr>
          <p:spPr bwMode="auto">
            <a:xfrm>
              <a:off x="3348" y="1094"/>
              <a:ext cx="65" cy="66"/>
            </a:xfrm>
            <a:custGeom>
              <a:avLst/>
              <a:gdLst>
                <a:gd name="T0" fmla="*/ 1 w 65"/>
                <a:gd name="T1" fmla="*/ 44 h 66"/>
                <a:gd name="T2" fmla="*/ 2 w 65"/>
                <a:gd name="T3" fmla="*/ 48 h 66"/>
                <a:gd name="T4" fmla="*/ 11 w 65"/>
                <a:gd name="T5" fmla="*/ 56 h 66"/>
                <a:gd name="T6" fmla="*/ 13 w 65"/>
                <a:gd name="T7" fmla="*/ 59 h 66"/>
                <a:gd name="T8" fmla="*/ 16 w 65"/>
                <a:gd name="T9" fmla="*/ 62 h 66"/>
                <a:gd name="T10" fmla="*/ 16 w 65"/>
                <a:gd name="T11" fmla="*/ 62 h 66"/>
                <a:gd name="T12" fmla="*/ 29 w 65"/>
                <a:gd name="T13" fmla="*/ 66 h 66"/>
                <a:gd name="T14" fmla="*/ 39 w 65"/>
                <a:gd name="T15" fmla="*/ 63 h 66"/>
                <a:gd name="T16" fmla="*/ 49 w 65"/>
                <a:gd name="T17" fmla="*/ 62 h 66"/>
                <a:gd name="T18" fmla="*/ 49 w 65"/>
                <a:gd name="T19" fmla="*/ 62 h 66"/>
                <a:gd name="T20" fmla="*/ 52 w 65"/>
                <a:gd name="T21" fmla="*/ 59 h 66"/>
                <a:gd name="T22" fmla="*/ 55 w 65"/>
                <a:gd name="T23" fmla="*/ 56 h 66"/>
                <a:gd name="T24" fmla="*/ 63 w 65"/>
                <a:gd name="T25" fmla="*/ 48 h 66"/>
                <a:gd name="T26" fmla="*/ 64 w 65"/>
                <a:gd name="T27" fmla="*/ 44 h 66"/>
                <a:gd name="T28" fmla="*/ 59 w 65"/>
                <a:gd name="T29" fmla="*/ 41 h 66"/>
                <a:gd name="T30" fmla="*/ 65 w 65"/>
                <a:gd name="T31" fmla="*/ 23 h 66"/>
                <a:gd name="T32" fmla="*/ 60 w 65"/>
                <a:gd name="T33" fmla="*/ 16 h 66"/>
                <a:gd name="T34" fmla="*/ 59 w 65"/>
                <a:gd name="T35" fmla="*/ 12 h 66"/>
                <a:gd name="T36" fmla="*/ 56 w 65"/>
                <a:gd name="T37" fmla="*/ 9 h 66"/>
                <a:gd name="T38" fmla="*/ 53 w 65"/>
                <a:gd name="T39" fmla="*/ 7 h 66"/>
                <a:gd name="T40" fmla="*/ 49 w 65"/>
                <a:gd name="T41" fmla="*/ 5 h 66"/>
                <a:gd name="T42" fmla="*/ 43 w 65"/>
                <a:gd name="T43" fmla="*/ 0 h 66"/>
                <a:gd name="T44" fmla="*/ 16 w 65"/>
                <a:gd name="T45" fmla="*/ 4 h 66"/>
                <a:gd name="T46" fmla="*/ 16 w 65"/>
                <a:gd name="T47" fmla="*/ 4 h 66"/>
                <a:gd name="T48" fmla="*/ 13 w 65"/>
                <a:gd name="T49" fmla="*/ 7 h 66"/>
                <a:gd name="T50" fmla="*/ 11 w 65"/>
                <a:gd name="T51" fmla="*/ 9 h 66"/>
                <a:gd name="T52" fmla="*/ 2 w 65"/>
                <a:gd name="T53" fmla="*/ 17 h 66"/>
                <a:gd name="T54" fmla="*/ 1 w 65"/>
                <a:gd name="T55" fmla="*/ 21 h 66"/>
                <a:gd name="T56" fmla="*/ 16 w 65"/>
                <a:gd name="T57" fmla="*/ 33 h 66"/>
                <a:gd name="T58" fmla="*/ 15 w 65"/>
                <a:gd name="T59" fmla="*/ 27 h 66"/>
                <a:gd name="T60" fmla="*/ 20 w 65"/>
                <a:gd name="T61" fmla="*/ 21 h 66"/>
                <a:gd name="T62" fmla="*/ 23 w 65"/>
                <a:gd name="T63" fmla="*/ 19 h 66"/>
                <a:gd name="T64" fmla="*/ 25 w 65"/>
                <a:gd name="T65" fmla="*/ 16 h 66"/>
                <a:gd name="T66" fmla="*/ 23 w 65"/>
                <a:gd name="T67" fmla="*/ 19 h 66"/>
                <a:gd name="T68" fmla="*/ 27 w 65"/>
                <a:gd name="T69" fmla="*/ 17 h 66"/>
                <a:gd name="T70" fmla="*/ 37 w 65"/>
                <a:gd name="T71" fmla="*/ 16 h 66"/>
                <a:gd name="T72" fmla="*/ 39 w 65"/>
                <a:gd name="T73" fmla="*/ 16 h 66"/>
                <a:gd name="T74" fmla="*/ 43 w 65"/>
                <a:gd name="T75" fmla="*/ 17 h 66"/>
                <a:gd name="T76" fmla="*/ 45 w 65"/>
                <a:gd name="T77" fmla="*/ 20 h 66"/>
                <a:gd name="T78" fmla="*/ 48 w 65"/>
                <a:gd name="T79" fmla="*/ 23 h 66"/>
                <a:gd name="T80" fmla="*/ 49 w 65"/>
                <a:gd name="T81" fmla="*/ 27 h 66"/>
                <a:gd name="T82" fmla="*/ 49 w 65"/>
                <a:gd name="T83" fmla="*/ 28 h 66"/>
                <a:gd name="T84" fmla="*/ 59 w 65"/>
                <a:gd name="T85" fmla="*/ 25 h 66"/>
                <a:gd name="T86" fmla="*/ 48 w 65"/>
                <a:gd name="T87" fmla="*/ 39 h 66"/>
                <a:gd name="T88" fmla="*/ 47 w 65"/>
                <a:gd name="T89" fmla="*/ 43 h 66"/>
                <a:gd name="T90" fmla="*/ 49 w 65"/>
                <a:gd name="T91" fmla="*/ 40 h 66"/>
                <a:gd name="T92" fmla="*/ 47 w 65"/>
                <a:gd name="T93" fmla="*/ 43 h 66"/>
                <a:gd name="T94" fmla="*/ 44 w 65"/>
                <a:gd name="T95" fmla="*/ 45 h 66"/>
                <a:gd name="T96" fmla="*/ 39 w 65"/>
                <a:gd name="T97" fmla="*/ 51 h 66"/>
                <a:gd name="T98" fmla="*/ 28 w 65"/>
                <a:gd name="T99" fmla="*/ 52 h 66"/>
                <a:gd name="T100" fmla="*/ 35 w 65"/>
                <a:gd name="T101" fmla="*/ 49 h 66"/>
                <a:gd name="T102" fmla="*/ 27 w 65"/>
                <a:gd name="T103" fmla="*/ 51 h 66"/>
                <a:gd name="T104" fmla="*/ 21 w 65"/>
                <a:gd name="T105" fmla="*/ 45 h 66"/>
                <a:gd name="T106" fmla="*/ 19 w 65"/>
                <a:gd name="T107" fmla="*/ 43 h 66"/>
                <a:gd name="T108" fmla="*/ 16 w 65"/>
                <a:gd name="T109" fmla="*/ 40 h 66"/>
                <a:gd name="T110" fmla="*/ 19 w 65"/>
                <a:gd name="T111" fmla="*/ 43 h 66"/>
                <a:gd name="T112" fmla="*/ 17 w 65"/>
                <a:gd name="T113" fmla="*/ 39 h 66"/>
                <a:gd name="T114" fmla="*/ 0 w 65"/>
                <a:gd name="T115" fmla="*/ 33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6"/>
                <a:gd name="T176" fmla="*/ 65 w 65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6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3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3" y="66"/>
                  </a:lnTo>
                  <a:lnTo>
                    <a:pt x="29" y="66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9" y="62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2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9" y="9"/>
                  </a:lnTo>
                  <a:lnTo>
                    <a:pt x="6" y="13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0" name="Oval 86"/>
            <p:cNvSpPr>
              <a:spLocks noChangeArrowheads="1"/>
            </p:cNvSpPr>
            <p:nvPr/>
          </p:nvSpPr>
          <p:spPr bwMode="auto">
            <a:xfrm>
              <a:off x="3230" y="1228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1" name="Freeform 87"/>
            <p:cNvSpPr>
              <a:spLocks/>
            </p:cNvSpPr>
            <p:nvPr/>
          </p:nvSpPr>
          <p:spPr bwMode="auto">
            <a:xfrm>
              <a:off x="3222" y="1220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3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7 h 65"/>
                <a:gd name="T60" fmla="*/ 20 w 66"/>
                <a:gd name="T61" fmla="*/ 21 h 65"/>
                <a:gd name="T62" fmla="*/ 23 w 66"/>
                <a:gd name="T63" fmla="*/ 19 h 65"/>
                <a:gd name="T64" fmla="*/ 25 w 66"/>
                <a:gd name="T65" fmla="*/ 16 h 65"/>
                <a:gd name="T66" fmla="*/ 23 w 66"/>
                <a:gd name="T67" fmla="*/ 19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3 h 65"/>
                <a:gd name="T80" fmla="*/ 49 w 66"/>
                <a:gd name="T81" fmla="*/ 27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9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9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9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1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3" y="39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2" name="Oval 88"/>
            <p:cNvSpPr>
              <a:spLocks noChangeArrowheads="1"/>
            </p:cNvSpPr>
            <p:nvPr/>
          </p:nvSpPr>
          <p:spPr bwMode="auto">
            <a:xfrm>
              <a:off x="3230" y="1429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3" name="Freeform 89"/>
            <p:cNvSpPr>
              <a:spLocks/>
            </p:cNvSpPr>
            <p:nvPr/>
          </p:nvSpPr>
          <p:spPr bwMode="auto">
            <a:xfrm>
              <a:off x="3222" y="1421"/>
              <a:ext cx="66" cy="65"/>
            </a:xfrm>
            <a:custGeom>
              <a:avLst/>
              <a:gdLst>
                <a:gd name="T0" fmla="*/ 1 w 66"/>
                <a:gd name="T1" fmla="*/ 44 h 65"/>
                <a:gd name="T2" fmla="*/ 3 w 66"/>
                <a:gd name="T3" fmla="*/ 48 h 65"/>
                <a:gd name="T4" fmla="*/ 11 w 66"/>
                <a:gd name="T5" fmla="*/ 56 h 65"/>
                <a:gd name="T6" fmla="*/ 13 w 66"/>
                <a:gd name="T7" fmla="*/ 59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3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9 h 65"/>
                <a:gd name="T22" fmla="*/ 55 w 66"/>
                <a:gd name="T23" fmla="*/ 56 h 65"/>
                <a:gd name="T24" fmla="*/ 63 w 66"/>
                <a:gd name="T25" fmla="*/ 48 h 65"/>
                <a:gd name="T26" fmla="*/ 64 w 66"/>
                <a:gd name="T27" fmla="*/ 44 h 65"/>
                <a:gd name="T28" fmla="*/ 59 w 66"/>
                <a:gd name="T29" fmla="*/ 41 h 65"/>
                <a:gd name="T30" fmla="*/ 66 w 66"/>
                <a:gd name="T31" fmla="*/ 22 h 65"/>
                <a:gd name="T32" fmla="*/ 60 w 66"/>
                <a:gd name="T33" fmla="*/ 16 h 65"/>
                <a:gd name="T34" fmla="*/ 59 w 66"/>
                <a:gd name="T35" fmla="*/ 12 h 65"/>
                <a:gd name="T36" fmla="*/ 56 w 66"/>
                <a:gd name="T37" fmla="*/ 9 h 65"/>
                <a:gd name="T38" fmla="*/ 53 w 66"/>
                <a:gd name="T39" fmla="*/ 6 h 65"/>
                <a:gd name="T40" fmla="*/ 49 w 66"/>
                <a:gd name="T41" fmla="*/ 5 h 65"/>
                <a:gd name="T42" fmla="*/ 43 w 66"/>
                <a:gd name="T43" fmla="*/ 0 h 65"/>
                <a:gd name="T44" fmla="*/ 16 w 66"/>
                <a:gd name="T45" fmla="*/ 4 h 65"/>
                <a:gd name="T46" fmla="*/ 16 w 66"/>
                <a:gd name="T47" fmla="*/ 4 h 65"/>
                <a:gd name="T48" fmla="*/ 13 w 66"/>
                <a:gd name="T49" fmla="*/ 6 h 65"/>
                <a:gd name="T50" fmla="*/ 11 w 66"/>
                <a:gd name="T51" fmla="*/ 9 h 65"/>
                <a:gd name="T52" fmla="*/ 3 w 66"/>
                <a:gd name="T53" fmla="*/ 17 h 65"/>
                <a:gd name="T54" fmla="*/ 1 w 66"/>
                <a:gd name="T55" fmla="*/ 21 h 65"/>
                <a:gd name="T56" fmla="*/ 16 w 66"/>
                <a:gd name="T57" fmla="*/ 33 h 65"/>
                <a:gd name="T58" fmla="*/ 15 w 66"/>
                <a:gd name="T59" fmla="*/ 26 h 65"/>
                <a:gd name="T60" fmla="*/ 20 w 66"/>
                <a:gd name="T61" fmla="*/ 21 h 65"/>
                <a:gd name="T62" fmla="*/ 23 w 66"/>
                <a:gd name="T63" fmla="*/ 18 h 65"/>
                <a:gd name="T64" fmla="*/ 25 w 66"/>
                <a:gd name="T65" fmla="*/ 16 h 65"/>
                <a:gd name="T66" fmla="*/ 23 w 66"/>
                <a:gd name="T67" fmla="*/ 18 h 65"/>
                <a:gd name="T68" fmla="*/ 27 w 66"/>
                <a:gd name="T69" fmla="*/ 17 h 65"/>
                <a:gd name="T70" fmla="*/ 37 w 66"/>
                <a:gd name="T71" fmla="*/ 16 h 65"/>
                <a:gd name="T72" fmla="*/ 39 w 66"/>
                <a:gd name="T73" fmla="*/ 16 h 65"/>
                <a:gd name="T74" fmla="*/ 43 w 66"/>
                <a:gd name="T75" fmla="*/ 17 h 65"/>
                <a:gd name="T76" fmla="*/ 45 w 66"/>
                <a:gd name="T77" fmla="*/ 20 h 65"/>
                <a:gd name="T78" fmla="*/ 48 w 66"/>
                <a:gd name="T79" fmla="*/ 22 h 65"/>
                <a:gd name="T80" fmla="*/ 49 w 66"/>
                <a:gd name="T81" fmla="*/ 26 h 65"/>
                <a:gd name="T82" fmla="*/ 49 w 66"/>
                <a:gd name="T83" fmla="*/ 28 h 65"/>
                <a:gd name="T84" fmla="*/ 59 w 66"/>
                <a:gd name="T85" fmla="*/ 25 h 65"/>
                <a:gd name="T86" fmla="*/ 48 w 66"/>
                <a:gd name="T87" fmla="*/ 38 h 65"/>
                <a:gd name="T88" fmla="*/ 47 w 66"/>
                <a:gd name="T89" fmla="*/ 43 h 65"/>
                <a:gd name="T90" fmla="*/ 49 w 66"/>
                <a:gd name="T91" fmla="*/ 40 h 65"/>
                <a:gd name="T92" fmla="*/ 47 w 66"/>
                <a:gd name="T93" fmla="*/ 43 h 65"/>
                <a:gd name="T94" fmla="*/ 44 w 66"/>
                <a:gd name="T95" fmla="*/ 45 h 65"/>
                <a:gd name="T96" fmla="*/ 39 w 66"/>
                <a:gd name="T97" fmla="*/ 51 h 65"/>
                <a:gd name="T98" fmla="*/ 28 w 66"/>
                <a:gd name="T99" fmla="*/ 52 h 65"/>
                <a:gd name="T100" fmla="*/ 35 w 66"/>
                <a:gd name="T101" fmla="*/ 49 h 65"/>
                <a:gd name="T102" fmla="*/ 27 w 66"/>
                <a:gd name="T103" fmla="*/ 51 h 65"/>
                <a:gd name="T104" fmla="*/ 21 w 66"/>
                <a:gd name="T105" fmla="*/ 45 h 65"/>
                <a:gd name="T106" fmla="*/ 19 w 66"/>
                <a:gd name="T107" fmla="*/ 43 h 65"/>
                <a:gd name="T108" fmla="*/ 16 w 66"/>
                <a:gd name="T109" fmla="*/ 40 h 65"/>
                <a:gd name="T110" fmla="*/ 19 w 66"/>
                <a:gd name="T111" fmla="*/ 43 h 65"/>
                <a:gd name="T112" fmla="*/ 17 w 66"/>
                <a:gd name="T113" fmla="*/ 38 h 65"/>
                <a:gd name="T114" fmla="*/ 0 w 66"/>
                <a:gd name="T115" fmla="*/ 33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5"/>
                <a:gd name="T176" fmla="*/ 66 w 66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5">
                  <a:moveTo>
                    <a:pt x="0" y="33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13" y="59"/>
                  </a:lnTo>
                  <a:lnTo>
                    <a:pt x="9" y="55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6" y="55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55" y="56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2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47" y="22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9" y="25"/>
                  </a:lnTo>
                  <a:lnTo>
                    <a:pt x="48" y="22"/>
                  </a:lnTo>
                  <a:lnTo>
                    <a:pt x="45" y="21"/>
                  </a:lnTo>
                  <a:lnTo>
                    <a:pt x="47" y="22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8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3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43" y="48"/>
                  </a:lnTo>
                  <a:lnTo>
                    <a:pt x="44" y="45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28" y="52"/>
                  </a:lnTo>
                  <a:lnTo>
                    <a:pt x="25" y="59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4" name="Oval 90"/>
            <p:cNvSpPr>
              <a:spLocks noChangeArrowheads="1"/>
            </p:cNvSpPr>
            <p:nvPr/>
          </p:nvSpPr>
          <p:spPr bwMode="auto">
            <a:xfrm>
              <a:off x="5022" y="1596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5" name="Freeform 91"/>
            <p:cNvSpPr>
              <a:spLocks/>
            </p:cNvSpPr>
            <p:nvPr/>
          </p:nvSpPr>
          <p:spPr bwMode="auto">
            <a:xfrm>
              <a:off x="5014" y="1588"/>
              <a:ext cx="64" cy="66"/>
            </a:xfrm>
            <a:custGeom>
              <a:avLst/>
              <a:gdLst>
                <a:gd name="T0" fmla="*/ 1 w 64"/>
                <a:gd name="T1" fmla="*/ 44 h 66"/>
                <a:gd name="T2" fmla="*/ 3 w 64"/>
                <a:gd name="T3" fmla="*/ 48 h 66"/>
                <a:gd name="T4" fmla="*/ 8 w 64"/>
                <a:gd name="T5" fmla="*/ 54 h 66"/>
                <a:gd name="T6" fmla="*/ 17 w 64"/>
                <a:gd name="T7" fmla="*/ 63 h 66"/>
                <a:gd name="T8" fmla="*/ 21 w 64"/>
                <a:gd name="T9" fmla="*/ 66 h 66"/>
                <a:gd name="T10" fmla="*/ 40 w 64"/>
                <a:gd name="T11" fmla="*/ 59 h 66"/>
                <a:gd name="T12" fmla="*/ 43 w 64"/>
                <a:gd name="T13" fmla="*/ 64 h 66"/>
                <a:gd name="T14" fmla="*/ 47 w 64"/>
                <a:gd name="T15" fmla="*/ 63 h 66"/>
                <a:gd name="T16" fmla="*/ 55 w 64"/>
                <a:gd name="T17" fmla="*/ 55 h 66"/>
                <a:gd name="T18" fmla="*/ 57 w 64"/>
                <a:gd name="T19" fmla="*/ 52 h 66"/>
                <a:gd name="T20" fmla="*/ 60 w 64"/>
                <a:gd name="T21" fmla="*/ 50 h 66"/>
                <a:gd name="T22" fmla="*/ 60 w 64"/>
                <a:gd name="T23" fmla="*/ 50 h 66"/>
                <a:gd name="T24" fmla="*/ 61 w 64"/>
                <a:gd name="T25" fmla="*/ 39 h 66"/>
                <a:gd name="T26" fmla="*/ 64 w 64"/>
                <a:gd name="T27" fmla="*/ 30 h 66"/>
                <a:gd name="T28" fmla="*/ 60 w 64"/>
                <a:gd name="T29" fmla="*/ 16 h 66"/>
                <a:gd name="T30" fmla="*/ 60 w 64"/>
                <a:gd name="T31" fmla="*/ 16 h 66"/>
                <a:gd name="T32" fmla="*/ 57 w 64"/>
                <a:gd name="T33" fmla="*/ 13 h 66"/>
                <a:gd name="T34" fmla="*/ 55 w 64"/>
                <a:gd name="T35" fmla="*/ 11 h 66"/>
                <a:gd name="T36" fmla="*/ 47 w 64"/>
                <a:gd name="T37" fmla="*/ 3 h 66"/>
                <a:gd name="T38" fmla="*/ 43 w 64"/>
                <a:gd name="T39" fmla="*/ 1 h 66"/>
                <a:gd name="T40" fmla="*/ 20 w 64"/>
                <a:gd name="T41" fmla="*/ 1 h 66"/>
                <a:gd name="T42" fmla="*/ 16 w 64"/>
                <a:gd name="T43" fmla="*/ 3 h 66"/>
                <a:gd name="T44" fmla="*/ 7 w 64"/>
                <a:gd name="T45" fmla="*/ 12 h 66"/>
                <a:gd name="T46" fmla="*/ 5 w 64"/>
                <a:gd name="T47" fmla="*/ 16 h 66"/>
                <a:gd name="T48" fmla="*/ 0 w 64"/>
                <a:gd name="T49" fmla="*/ 23 h 66"/>
                <a:gd name="T50" fmla="*/ 16 w 64"/>
                <a:gd name="T51" fmla="*/ 28 h 66"/>
                <a:gd name="T52" fmla="*/ 16 w 64"/>
                <a:gd name="T53" fmla="*/ 27 h 66"/>
                <a:gd name="T54" fmla="*/ 17 w 64"/>
                <a:gd name="T55" fmla="*/ 23 h 66"/>
                <a:gd name="T56" fmla="*/ 23 w 64"/>
                <a:gd name="T57" fmla="*/ 19 h 66"/>
                <a:gd name="T58" fmla="*/ 27 w 64"/>
                <a:gd name="T59" fmla="*/ 16 h 66"/>
                <a:gd name="T60" fmla="*/ 37 w 64"/>
                <a:gd name="T61" fmla="*/ 17 h 66"/>
                <a:gd name="T62" fmla="*/ 41 w 64"/>
                <a:gd name="T63" fmla="*/ 19 h 66"/>
                <a:gd name="T64" fmla="*/ 39 w 64"/>
                <a:gd name="T65" fmla="*/ 16 h 66"/>
                <a:gd name="T66" fmla="*/ 41 w 64"/>
                <a:gd name="T67" fmla="*/ 19 h 66"/>
                <a:gd name="T68" fmla="*/ 44 w 64"/>
                <a:gd name="T69" fmla="*/ 22 h 66"/>
                <a:gd name="T70" fmla="*/ 49 w 64"/>
                <a:gd name="T71" fmla="*/ 27 h 66"/>
                <a:gd name="T72" fmla="*/ 48 w 64"/>
                <a:gd name="T73" fmla="*/ 35 h 66"/>
                <a:gd name="T74" fmla="*/ 51 w 64"/>
                <a:gd name="T75" fmla="*/ 28 h 66"/>
                <a:gd name="T76" fmla="*/ 49 w 64"/>
                <a:gd name="T77" fmla="*/ 39 h 66"/>
                <a:gd name="T78" fmla="*/ 44 w 64"/>
                <a:gd name="T79" fmla="*/ 44 h 66"/>
                <a:gd name="T80" fmla="*/ 41 w 64"/>
                <a:gd name="T81" fmla="*/ 47 h 66"/>
                <a:gd name="T82" fmla="*/ 39 w 64"/>
                <a:gd name="T83" fmla="*/ 50 h 66"/>
                <a:gd name="T84" fmla="*/ 41 w 64"/>
                <a:gd name="T85" fmla="*/ 47 h 66"/>
                <a:gd name="T86" fmla="*/ 37 w 64"/>
                <a:gd name="T87" fmla="*/ 48 h 66"/>
                <a:gd name="T88" fmla="*/ 24 w 64"/>
                <a:gd name="T89" fmla="*/ 59 h 66"/>
                <a:gd name="T90" fmla="*/ 27 w 64"/>
                <a:gd name="T91" fmla="*/ 50 h 66"/>
                <a:gd name="T92" fmla="*/ 23 w 64"/>
                <a:gd name="T93" fmla="*/ 47 h 66"/>
                <a:gd name="T94" fmla="*/ 17 w 64"/>
                <a:gd name="T95" fmla="*/ 43 h 66"/>
                <a:gd name="T96" fmla="*/ 16 w 64"/>
                <a:gd name="T97" fmla="*/ 39 h 66"/>
                <a:gd name="T98" fmla="*/ 16 w 64"/>
                <a:gd name="T99" fmla="*/ 38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6"/>
                <a:gd name="T152" fmla="*/ 64 w 64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6">
                  <a:moveTo>
                    <a:pt x="0" y="34"/>
                  </a:moveTo>
                  <a:lnTo>
                    <a:pt x="0" y="43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6"/>
                  </a:lnTo>
                  <a:lnTo>
                    <a:pt x="28" y="66"/>
                  </a:lnTo>
                  <a:lnTo>
                    <a:pt x="27" y="64"/>
                  </a:lnTo>
                  <a:lnTo>
                    <a:pt x="40" y="59"/>
                  </a:lnTo>
                  <a:lnTo>
                    <a:pt x="37" y="63"/>
                  </a:lnTo>
                  <a:lnTo>
                    <a:pt x="41" y="66"/>
                  </a:lnTo>
                  <a:lnTo>
                    <a:pt x="43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2" y="59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1" y="39"/>
                  </a:lnTo>
                  <a:lnTo>
                    <a:pt x="57" y="42"/>
                  </a:lnTo>
                  <a:lnTo>
                    <a:pt x="63" y="28"/>
                  </a:lnTo>
                  <a:lnTo>
                    <a:pt x="64" y="30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7"/>
                  </a:lnTo>
                  <a:lnTo>
                    <a:pt x="55" y="11"/>
                  </a:lnTo>
                  <a:lnTo>
                    <a:pt x="52" y="7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41" y="19"/>
                  </a:lnTo>
                  <a:lnTo>
                    <a:pt x="43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45" y="23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48" y="26"/>
                  </a:lnTo>
                  <a:lnTo>
                    <a:pt x="47" y="23"/>
                  </a:lnTo>
                  <a:lnTo>
                    <a:pt x="44" y="22"/>
                  </a:lnTo>
                  <a:lnTo>
                    <a:pt x="45" y="23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7" y="26"/>
                  </a:lnTo>
                  <a:lnTo>
                    <a:pt x="51" y="28"/>
                  </a:lnTo>
                  <a:lnTo>
                    <a:pt x="48" y="38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7" y="43"/>
                  </a:lnTo>
                  <a:lnTo>
                    <a:pt x="48" y="40"/>
                  </a:lnTo>
                  <a:lnTo>
                    <a:pt x="41" y="47"/>
                  </a:lnTo>
                  <a:lnTo>
                    <a:pt x="44" y="46"/>
                  </a:lnTo>
                  <a:lnTo>
                    <a:pt x="45" y="43"/>
                  </a:lnTo>
                  <a:lnTo>
                    <a:pt x="39" y="50"/>
                  </a:lnTo>
                  <a:lnTo>
                    <a:pt x="41" y="48"/>
                  </a:lnTo>
                  <a:lnTo>
                    <a:pt x="43" y="46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27" y="52"/>
                  </a:lnTo>
                  <a:lnTo>
                    <a:pt x="24" y="59"/>
                  </a:lnTo>
                  <a:lnTo>
                    <a:pt x="37" y="54"/>
                  </a:lnTo>
                  <a:lnTo>
                    <a:pt x="33" y="50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6" name="Freeform 92"/>
            <p:cNvSpPr>
              <a:spLocks/>
            </p:cNvSpPr>
            <p:nvPr/>
          </p:nvSpPr>
          <p:spPr bwMode="auto">
            <a:xfrm>
              <a:off x="5022" y="2165"/>
              <a:ext cx="16" cy="268"/>
            </a:xfrm>
            <a:custGeom>
              <a:avLst/>
              <a:gdLst>
                <a:gd name="T0" fmla="*/ 0 w 16"/>
                <a:gd name="T1" fmla="*/ 260 h 268"/>
                <a:gd name="T2" fmla="*/ 0 w 16"/>
                <a:gd name="T3" fmla="*/ 263 h 268"/>
                <a:gd name="T4" fmla="*/ 3 w 16"/>
                <a:gd name="T5" fmla="*/ 265 h 268"/>
                <a:gd name="T6" fmla="*/ 5 w 16"/>
                <a:gd name="T7" fmla="*/ 268 h 268"/>
                <a:gd name="T8" fmla="*/ 11 w 16"/>
                <a:gd name="T9" fmla="*/ 268 h 268"/>
                <a:gd name="T10" fmla="*/ 13 w 16"/>
                <a:gd name="T11" fmla="*/ 265 h 268"/>
                <a:gd name="T12" fmla="*/ 16 w 16"/>
                <a:gd name="T13" fmla="*/ 263 h 268"/>
                <a:gd name="T14" fmla="*/ 16 w 16"/>
                <a:gd name="T15" fmla="*/ 6 h 268"/>
                <a:gd name="T16" fmla="*/ 13 w 16"/>
                <a:gd name="T17" fmla="*/ 3 h 268"/>
                <a:gd name="T18" fmla="*/ 11 w 16"/>
                <a:gd name="T19" fmla="*/ 0 h 268"/>
                <a:gd name="T20" fmla="*/ 5 w 16"/>
                <a:gd name="T21" fmla="*/ 0 h 268"/>
                <a:gd name="T22" fmla="*/ 3 w 16"/>
                <a:gd name="T23" fmla="*/ 3 h 268"/>
                <a:gd name="T24" fmla="*/ 0 w 16"/>
                <a:gd name="T25" fmla="*/ 6 h 268"/>
                <a:gd name="T26" fmla="*/ 0 w 16"/>
                <a:gd name="T27" fmla="*/ 8 h 268"/>
                <a:gd name="T28" fmla="*/ 0 w 16"/>
                <a:gd name="T29" fmla="*/ 26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8"/>
                <a:gd name="T47" fmla="*/ 16 w 16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8">
                  <a:moveTo>
                    <a:pt x="0" y="260"/>
                  </a:moveTo>
                  <a:lnTo>
                    <a:pt x="0" y="263"/>
                  </a:lnTo>
                  <a:lnTo>
                    <a:pt x="3" y="265"/>
                  </a:lnTo>
                  <a:lnTo>
                    <a:pt x="5" y="268"/>
                  </a:lnTo>
                  <a:lnTo>
                    <a:pt x="11" y="268"/>
                  </a:lnTo>
                  <a:lnTo>
                    <a:pt x="13" y="265"/>
                  </a:lnTo>
                  <a:lnTo>
                    <a:pt x="16" y="263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7" name="Freeform 93"/>
            <p:cNvSpPr>
              <a:spLocks/>
            </p:cNvSpPr>
            <p:nvPr/>
          </p:nvSpPr>
          <p:spPr bwMode="auto">
            <a:xfrm>
              <a:off x="3590" y="2165"/>
              <a:ext cx="1448" cy="16"/>
            </a:xfrm>
            <a:custGeom>
              <a:avLst/>
              <a:gdLst>
                <a:gd name="T0" fmla="*/ 1440 w 1448"/>
                <a:gd name="T1" fmla="*/ 16 h 16"/>
                <a:gd name="T2" fmla="*/ 1443 w 1448"/>
                <a:gd name="T3" fmla="*/ 16 h 16"/>
                <a:gd name="T4" fmla="*/ 1445 w 1448"/>
                <a:gd name="T5" fmla="*/ 14 h 16"/>
                <a:gd name="T6" fmla="*/ 1448 w 1448"/>
                <a:gd name="T7" fmla="*/ 11 h 16"/>
                <a:gd name="T8" fmla="*/ 1448 w 1448"/>
                <a:gd name="T9" fmla="*/ 6 h 16"/>
                <a:gd name="T10" fmla="*/ 1445 w 1448"/>
                <a:gd name="T11" fmla="*/ 3 h 16"/>
                <a:gd name="T12" fmla="*/ 1443 w 1448"/>
                <a:gd name="T13" fmla="*/ 0 h 16"/>
                <a:gd name="T14" fmla="*/ 6 w 1448"/>
                <a:gd name="T15" fmla="*/ 0 h 16"/>
                <a:gd name="T16" fmla="*/ 3 w 1448"/>
                <a:gd name="T17" fmla="*/ 3 h 16"/>
                <a:gd name="T18" fmla="*/ 0 w 1448"/>
                <a:gd name="T19" fmla="*/ 6 h 16"/>
                <a:gd name="T20" fmla="*/ 0 w 1448"/>
                <a:gd name="T21" fmla="*/ 11 h 16"/>
                <a:gd name="T22" fmla="*/ 3 w 1448"/>
                <a:gd name="T23" fmla="*/ 14 h 16"/>
                <a:gd name="T24" fmla="*/ 6 w 1448"/>
                <a:gd name="T25" fmla="*/ 16 h 16"/>
                <a:gd name="T26" fmla="*/ 8 w 1448"/>
                <a:gd name="T27" fmla="*/ 16 h 16"/>
                <a:gd name="T28" fmla="*/ 1440 w 1448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8"/>
                <a:gd name="T46" fmla="*/ 0 h 16"/>
                <a:gd name="T47" fmla="*/ 1448 w 14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8" h="16">
                  <a:moveTo>
                    <a:pt x="1440" y="16"/>
                  </a:moveTo>
                  <a:lnTo>
                    <a:pt x="1443" y="16"/>
                  </a:lnTo>
                  <a:lnTo>
                    <a:pt x="1445" y="14"/>
                  </a:lnTo>
                  <a:lnTo>
                    <a:pt x="1448" y="11"/>
                  </a:lnTo>
                  <a:lnTo>
                    <a:pt x="1448" y="6"/>
                  </a:lnTo>
                  <a:lnTo>
                    <a:pt x="1445" y="3"/>
                  </a:lnTo>
                  <a:lnTo>
                    <a:pt x="144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44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8" name="Freeform 94"/>
            <p:cNvSpPr>
              <a:spLocks/>
            </p:cNvSpPr>
            <p:nvPr/>
          </p:nvSpPr>
          <p:spPr bwMode="auto">
            <a:xfrm>
              <a:off x="3466" y="2165"/>
              <a:ext cx="140" cy="16"/>
            </a:xfrm>
            <a:custGeom>
              <a:avLst/>
              <a:gdLst>
                <a:gd name="T0" fmla="*/ 132 w 140"/>
                <a:gd name="T1" fmla="*/ 16 h 16"/>
                <a:gd name="T2" fmla="*/ 135 w 140"/>
                <a:gd name="T3" fmla="*/ 16 h 16"/>
                <a:gd name="T4" fmla="*/ 138 w 140"/>
                <a:gd name="T5" fmla="*/ 14 h 16"/>
                <a:gd name="T6" fmla="*/ 140 w 140"/>
                <a:gd name="T7" fmla="*/ 11 h 16"/>
                <a:gd name="T8" fmla="*/ 140 w 140"/>
                <a:gd name="T9" fmla="*/ 6 h 16"/>
                <a:gd name="T10" fmla="*/ 138 w 140"/>
                <a:gd name="T11" fmla="*/ 3 h 16"/>
                <a:gd name="T12" fmla="*/ 135 w 140"/>
                <a:gd name="T13" fmla="*/ 0 h 16"/>
                <a:gd name="T14" fmla="*/ 5 w 140"/>
                <a:gd name="T15" fmla="*/ 0 h 16"/>
                <a:gd name="T16" fmla="*/ 2 w 140"/>
                <a:gd name="T17" fmla="*/ 3 h 16"/>
                <a:gd name="T18" fmla="*/ 0 w 140"/>
                <a:gd name="T19" fmla="*/ 6 h 16"/>
                <a:gd name="T20" fmla="*/ 0 w 140"/>
                <a:gd name="T21" fmla="*/ 11 h 16"/>
                <a:gd name="T22" fmla="*/ 2 w 140"/>
                <a:gd name="T23" fmla="*/ 14 h 16"/>
                <a:gd name="T24" fmla="*/ 5 w 140"/>
                <a:gd name="T25" fmla="*/ 16 h 16"/>
                <a:gd name="T26" fmla="*/ 8 w 140"/>
                <a:gd name="T27" fmla="*/ 16 h 16"/>
                <a:gd name="T28" fmla="*/ 132 w 140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6"/>
                <a:gd name="T47" fmla="*/ 140 w 14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6">
                  <a:moveTo>
                    <a:pt x="132" y="16"/>
                  </a:moveTo>
                  <a:lnTo>
                    <a:pt x="135" y="16"/>
                  </a:lnTo>
                  <a:lnTo>
                    <a:pt x="138" y="14"/>
                  </a:lnTo>
                  <a:lnTo>
                    <a:pt x="140" y="11"/>
                  </a:lnTo>
                  <a:lnTo>
                    <a:pt x="140" y="6"/>
                  </a:lnTo>
                  <a:lnTo>
                    <a:pt x="138" y="3"/>
                  </a:lnTo>
                  <a:lnTo>
                    <a:pt x="13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9" name="Freeform 95"/>
            <p:cNvSpPr>
              <a:spLocks/>
            </p:cNvSpPr>
            <p:nvPr/>
          </p:nvSpPr>
          <p:spPr bwMode="auto">
            <a:xfrm>
              <a:off x="3466" y="1563"/>
              <a:ext cx="16" cy="618"/>
            </a:xfrm>
            <a:custGeom>
              <a:avLst/>
              <a:gdLst>
                <a:gd name="T0" fmla="*/ 0 w 16"/>
                <a:gd name="T1" fmla="*/ 610 h 618"/>
                <a:gd name="T2" fmla="*/ 0 w 16"/>
                <a:gd name="T3" fmla="*/ 613 h 618"/>
                <a:gd name="T4" fmla="*/ 2 w 16"/>
                <a:gd name="T5" fmla="*/ 616 h 618"/>
                <a:gd name="T6" fmla="*/ 5 w 16"/>
                <a:gd name="T7" fmla="*/ 618 h 618"/>
                <a:gd name="T8" fmla="*/ 10 w 16"/>
                <a:gd name="T9" fmla="*/ 618 h 618"/>
                <a:gd name="T10" fmla="*/ 13 w 16"/>
                <a:gd name="T11" fmla="*/ 616 h 618"/>
                <a:gd name="T12" fmla="*/ 16 w 16"/>
                <a:gd name="T13" fmla="*/ 613 h 618"/>
                <a:gd name="T14" fmla="*/ 16 w 16"/>
                <a:gd name="T15" fmla="*/ 5 h 618"/>
                <a:gd name="T16" fmla="*/ 13 w 16"/>
                <a:gd name="T17" fmla="*/ 2 h 618"/>
                <a:gd name="T18" fmla="*/ 10 w 16"/>
                <a:gd name="T19" fmla="*/ 0 h 618"/>
                <a:gd name="T20" fmla="*/ 5 w 16"/>
                <a:gd name="T21" fmla="*/ 0 h 618"/>
                <a:gd name="T22" fmla="*/ 2 w 16"/>
                <a:gd name="T23" fmla="*/ 2 h 618"/>
                <a:gd name="T24" fmla="*/ 0 w 16"/>
                <a:gd name="T25" fmla="*/ 5 h 618"/>
                <a:gd name="T26" fmla="*/ 0 w 16"/>
                <a:gd name="T27" fmla="*/ 8 h 618"/>
                <a:gd name="T28" fmla="*/ 0 w 16"/>
                <a:gd name="T29" fmla="*/ 610 h 6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618"/>
                <a:gd name="T47" fmla="*/ 16 w 16"/>
                <a:gd name="T48" fmla="*/ 618 h 6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618">
                  <a:moveTo>
                    <a:pt x="0" y="610"/>
                  </a:moveTo>
                  <a:lnTo>
                    <a:pt x="0" y="613"/>
                  </a:lnTo>
                  <a:lnTo>
                    <a:pt x="2" y="616"/>
                  </a:lnTo>
                  <a:lnTo>
                    <a:pt x="5" y="618"/>
                  </a:lnTo>
                  <a:lnTo>
                    <a:pt x="10" y="618"/>
                  </a:lnTo>
                  <a:lnTo>
                    <a:pt x="13" y="616"/>
                  </a:lnTo>
                  <a:lnTo>
                    <a:pt x="16" y="613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0" name="Freeform 96"/>
            <p:cNvSpPr>
              <a:spLocks/>
            </p:cNvSpPr>
            <p:nvPr/>
          </p:nvSpPr>
          <p:spPr bwMode="auto">
            <a:xfrm>
              <a:off x="3466" y="1563"/>
              <a:ext cx="91" cy="16"/>
            </a:xfrm>
            <a:custGeom>
              <a:avLst/>
              <a:gdLst>
                <a:gd name="T0" fmla="*/ 8 w 91"/>
                <a:gd name="T1" fmla="*/ 0 h 16"/>
                <a:gd name="T2" fmla="*/ 5 w 91"/>
                <a:gd name="T3" fmla="*/ 0 h 16"/>
                <a:gd name="T4" fmla="*/ 2 w 91"/>
                <a:gd name="T5" fmla="*/ 2 h 16"/>
                <a:gd name="T6" fmla="*/ 0 w 91"/>
                <a:gd name="T7" fmla="*/ 5 h 16"/>
                <a:gd name="T8" fmla="*/ 0 w 91"/>
                <a:gd name="T9" fmla="*/ 10 h 16"/>
                <a:gd name="T10" fmla="*/ 2 w 91"/>
                <a:gd name="T11" fmla="*/ 13 h 16"/>
                <a:gd name="T12" fmla="*/ 5 w 91"/>
                <a:gd name="T13" fmla="*/ 16 h 16"/>
                <a:gd name="T14" fmla="*/ 85 w 91"/>
                <a:gd name="T15" fmla="*/ 16 h 16"/>
                <a:gd name="T16" fmla="*/ 88 w 91"/>
                <a:gd name="T17" fmla="*/ 13 h 16"/>
                <a:gd name="T18" fmla="*/ 91 w 91"/>
                <a:gd name="T19" fmla="*/ 10 h 16"/>
                <a:gd name="T20" fmla="*/ 91 w 91"/>
                <a:gd name="T21" fmla="*/ 5 h 16"/>
                <a:gd name="T22" fmla="*/ 88 w 91"/>
                <a:gd name="T23" fmla="*/ 2 h 16"/>
                <a:gd name="T24" fmla="*/ 85 w 91"/>
                <a:gd name="T25" fmla="*/ 0 h 16"/>
                <a:gd name="T26" fmla="*/ 83 w 91"/>
                <a:gd name="T27" fmla="*/ 0 h 16"/>
                <a:gd name="T28" fmla="*/ 8 w 91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16"/>
                <a:gd name="T47" fmla="*/ 91 w 9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16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5" y="16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1" name="Freeform 97"/>
            <p:cNvSpPr>
              <a:spLocks/>
            </p:cNvSpPr>
            <p:nvPr/>
          </p:nvSpPr>
          <p:spPr bwMode="auto">
            <a:xfrm>
              <a:off x="3466" y="2165"/>
              <a:ext cx="16" cy="845"/>
            </a:xfrm>
            <a:custGeom>
              <a:avLst/>
              <a:gdLst>
                <a:gd name="T0" fmla="*/ 16 w 16"/>
                <a:gd name="T1" fmla="*/ 8 h 845"/>
                <a:gd name="T2" fmla="*/ 16 w 16"/>
                <a:gd name="T3" fmla="*/ 6 h 845"/>
                <a:gd name="T4" fmla="*/ 13 w 16"/>
                <a:gd name="T5" fmla="*/ 3 h 845"/>
                <a:gd name="T6" fmla="*/ 10 w 16"/>
                <a:gd name="T7" fmla="*/ 0 h 845"/>
                <a:gd name="T8" fmla="*/ 5 w 16"/>
                <a:gd name="T9" fmla="*/ 0 h 845"/>
                <a:gd name="T10" fmla="*/ 2 w 16"/>
                <a:gd name="T11" fmla="*/ 3 h 845"/>
                <a:gd name="T12" fmla="*/ 0 w 16"/>
                <a:gd name="T13" fmla="*/ 6 h 845"/>
                <a:gd name="T14" fmla="*/ 0 w 16"/>
                <a:gd name="T15" fmla="*/ 840 h 845"/>
                <a:gd name="T16" fmla="*/ 2 w 16"/>
                <a:gd name="T17" fmla="*/ 843 h 845"/>
                <a:gd name="T18" fmla="*/ 5 w 16"/>
                <a:gd name="T19" fmla="*/ 845 h 845"/>
                <a:gd name="T20" fmla="*/ 10 w 16"/>
                <a:gd name="T21" fmla="*/ 845 h 845"/>
                <a:gd name="T22" fmla="*/ 13 w 16"/>
                <a:gd name="T23" fmla="*/ 843 h 845"/>
                <a:gd name="T24" fmla="*/ 16 w 16"/>
                <a:gd name="T25" fmla="*/ 840 h 845"/>
                <a:gd name="T26" fmla="*/ 16 w 16"/>
                <a:gd name="T27" fmla="*/ 837 h 845"/>
                <a:gd name="T28" fmla="*/ 16 w 16"/>
                <a:gd name="T29" fmla="*/ 8 h 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845"/>
                <a:gd name="T47" fmla="*/ 16 w 16"/>
                <a:gd name="T48" fmla="*/ 845 h 8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845">
                  <a:moveTo>
                    <a:pt x="16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40"/>
                  </a:lnTo>
                  <a:lnTo>
                    <a:pt x="2" y="843"/>
                  </a:lnTo>
                  <a:lnTo>
                    <a:pt x="5" y="845"/>
                  </a:lnTo>
                  <a:lnTo>
                    <a:pt x="10" y="845"/>
                  </a:lnTo>
                  <a:lnTo>
                    <a:pt x="13" y="843"/>
                  </a:lnTo>
                  <a:lnTo>
                    <a:pt x="16" y="840"/>
                  </a:lnTo>
                  <a:lnTo>
                    <a:pt x="16" y="83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2" name="Freeform 98"/>
            <p:cNvSpPr>
              <a:spLocks/>
            </p:cNvSpPr>
            <p:nvPr/>
          </p:nvSpPr>
          <p:spPr bwMode="auto">
            <a:xfrm>
              <a:off x="3466" y="2994"/>
              <a:ext cx="266" cy="16"/>
            </a:xfrm>
            <a:custGeom>
              <a:avLst/>
              <a:gdLst>
                <a:gd name="T0" fmla="*/ 8 w 266"/>
                <a:gd name="T1" fmla="*/ 0 h 16"/>
                <a:gd name="T2" fmla="*/ 5 w 266"/>
                <a:gd name="T3" fmla="*/ 0 h 16"/>
                <a:gd name="T4" fmla="*/ 2 w 266"/>
                <a:gd name="T5" fmla="*/ 3 h 16"/>
                <a:gd name="T6" fmla="*/ 0 w 266"/>
                <a:gd name="T7" fmla="*/ 5 h 16"/>
                <a:gd name="T8" fmla="*/ 0 w 266"/>
                <a:gd name="T9" fmla="*/ 11 h 16"/>
                <a:gd name="T10" fmla="*/ 2 w 266"/>
                <a:gd name="T11" fmla="*/ 14 h 16"/>
                <a:gd name="T12" fmla="*/ 5 w 266"/>
                <a:gd name="T13" fmla="*/ 16 h 16"/>
                <a:gd name="T14" fmla="*/ 261 w 266"/>
                <a:gd name="T15" fmla="*/ 16 h 16"/>
                <a:gd name="T16" fmla="*/ 264 w 266"/>
                <a:gd name="T17" fmla="*/ 14 h 16"/>
                <a:gd name="T18" fmla="*/ 266 w 266"/>
                <a:gd name="T19" fmla="*/ 11 h 16"/>
                <a:gd name="T20" fmla="*/ 266 w 266"/>
                <a:gd name="T21" fmla="*/ 5 h 16"/>
                <a:gd name="T22" fmla="*/ 264 w 266"/>
                <a:gd name="T23" fmla="*/ 3 h 16"/>
                <a:gd name="T24" fmla="*/ 261 w 266"/>
                <a:gd name="T25" fmla="*/ 0 h 16"/>
                <a:gd name="T26" fmla="*/ 258 w 266"/>
                <a:gd name="T27" fmla="*/ 0 h 16"/>
                <a:gd name="T28" fmla="*/ 8 w 266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16"/>
                <a:gd name="T47" fmla="*/ 266 w 266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16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261" y="16"/>
                  </a:lnTo>
                  <a:lnTo>
                    <a:pt x="264" y="14"/>
                  </a:lnTo>
                  <a:lnTo>
                    <a:pt x="266" y="11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3" name="Oval 99"/>
            <p:cNvSpPr>
              <a:spLocks noChangeArrowheads="1"/>
            </p:cNvSpPr>
            <p:nvPr/>
          </p:nvSpPr>
          <p:spPr bwMode="auto">
            <a:xfrm>
              <a:off x="3456" y="2157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4" name="Freeform 100"/>
            <p:cNvSpPr>
              <a:spLocks/>
            </p:cNvSpPr>
            <p:nvPr/>
          </p:nvSpPr>
          <p:spPr bwMode="auto">
            <a:xfrm>
              <a:off x="3448" y="2149"/>
              <a:ext cx="66" cy="64"/>
            </a:xfrm>
            <a:custGeom>
              <a:avLst/>
              <a:gdLst>
                <a:gd name="T0" fmla="*/ 2 w 66"/>
                <a:gd name="T1" fmla="*/ 43 h 64"/>
                <a:gd name="T2" fmla="*/ 3 w 66"/>
                <a:gd name="T3" fmla="*/ 47 h 64"/>
                <a:gd name="T4" fmla="*/ 11 w 66"/>
                <a:gd name="T5" fmla="*/ 55 h 64"/>
                <a:gd name="T6" fmla="*/ 14 w 66"/>
                <a:gd name="T7" fmla="*/ 58 h 64"/>
                <a:gd name="T8" fmla="*/ 16 w 66"/>
                <a:gd name="T9" fmla="*/ 60 h 64"/>
                <a:gd name="T10" fmla="*/ 16 w 66"/>
                <a:gd name="T11" fmla="*/ 60 h 64"/>
                <a:gd name="T12" fmla="*/ 30 w 66"/>
                <a:gd name="T13" fmla="*/ 64 h 64"/>
                <a:gd name="T14" fmla="*/ 39 w 66"/>
                <a:gd name="T15" fmla="*/ 62 h 64"/>
                <a:gd name="T16" fmla="*/ 50 w 66"/>
                <a:gd name="T17" fmla="*/ 60 h 64"/>
                <a:gd name="T18" fmla="*/ 50 w 66"/>
                <a:gd name="T19" fmla="*/ 60 h 64"/>
                <a:gd name="T20" fmla="*/ 52 w 66"/>
                <a:gd name="T21" fmla="*/ 58 h 64"/>
                <a:gd name="T22" fmla="*/ 55 w 66"/>
                <a:gd name="T23" fmla="*/ 55 h 64"/>
                <a:gd name="T24" fmla="*/ 63 w 66"/>
                <a:gd name="T25" fmla="*/ 47 h 64"/>
                <a:gd name="T26" fmla="*/ 65 w 66"/>
                <a:gd name="T27" fmla="*/ 43 h 64"/>
                <a:gd name="T28" fmla="*/ 59 w 66"/>
                <a:gd name="T29" fmla="*/ 40 h 64"/>
                <a:gd name="T30" fmla="*/ 66 w 66"/>
                <a:gd name="T31" fmla="*/ 22 h 64"/>
                <a:gd name="T32" fmla="*/ 63 w 66"/>
                <a:gd name="T33" fmla="*/ 18 h 64"/>
                <a:gd name="T34" fmla="*/ 54 w 66"/>
                <a:gd name="T35" fmla="*/ 8 h 64"/>
                <a:gd name="T36" fmla="*/ 48 w 66"/>
                <a:gd name="T37" fmla="*/ 3 h 64"/>
                <a:gd name="T38" fmla="*/ 44 w 66"/>
                <a:gd name="T39" fmla="*/ 1 h 64"/>
                <a:gd name="T40" fmla="*/ 22 w 66"/>
                <a:gd name="T41" fmla="*/ 1 h 64"/>
                <a:gd name="T42" fmla="*/ 18 w 66"/>
                <a:gd name="T43" fmla="*/ 3 h 64"/>
                <a:gd name="T44" fmla="*/ 12 w 66"/>
                <a:gd name="T45" fmla="*/ 8 h 64"/>
                <a:gd name="T46" fmla="*/ 3 w 66"/>
                <a:gd name="T47" fmla="*/ 18 h 64"/>
                <a:gd name="T48" fmla="*/ 0 w 66"/>
                <a:gd name="T49" fmla="*/ 22 h 64"/>
                <a:gd name="T50" fmla="*/ 16 w 66"/>
                <a:gd name="T51" fmla="*/ 27 h 64"/>
                <a:gd name="T52" fmla="*/ 19 w 66"/>
                <a:gd name="T53" fmla="*/ 23 h 64"/>
                <a:gd name="T54" fmla="*/ 23 w 66"/>
                <a:gd name="T55" fmla="*/ 18 h 64"/>
                <a:gd name="T56" fmla="*/ 27 w 66"/>
                <a:gd name="T57" fmla="*/ 16 h 64"/>
                <a:gd name="T58" fmla="*/ 28 w 66"/>
                <a:gd name="T59" fmla="*/ 16 h 64"/>
                <a:gd name="T60" fmla="*/ 39 w 66"/>
                <a:gd name="T61" fmla="*/ 18 h 64"/>
                <a:gd name="T62" fmla="*/ 43 w 66"/>
                <a:gd name="T63" fmla="*/ 19 h 64"/>
                <a:gd name="T64" fmla="*/ 43 w 66"/>
                <a:gd name="T65" fmla="*/ 19 h 64"/>
                <a:gd name="T66" fmla="*/ 48 w 66"/>
                <a:gd name="T67" fmla="*/ 24 h 64"/>
                <a:gd name="T68" fmla="*/ 50 w 66"/>
                <a:gd name="T69" fmla="*/ 34 h 64"/>
                <a:gd name="T70" fmla="*/ 52 w 66"/>
                <a:gd name="T71" fmla="*/ 27 h 64"/>
                <a:gd name="T72" fmla="*/ 51 w 66"/>
                <a:gd name="T73" fmla="*/ 38 h 64"/>
                <a:gd name="T74" fmla="*/ 46 w 66"/>
                <a:gd name="T75" fmla="*/ 43 h 64"/>
                <a:gd name="T76" fmla="*/ 43 w 66"/>
                <a:gd name="T77" fmla="*/ 46 h 64"/>
                <a:gd name="T78" fmla="*/ 40 w 66"/>
                <a:gd name="T79" fmla="*/ 48 h 64"/>
                <a:gd name="T80" fmla="*/ 43 w 66"/>
                <a:gd name="T81" fmla="*/ 46 h 64"/>
                <a:gd name="T82" fmla="*/ 39 w 66"/>
                <a:gd name="T83" fmla="*/ 47 h 64"/>
                <a:gd name="T84" fmla="*/ 26 w 66"/>
                <a:gd name="T85" fmla="*/ 58 h 64"/>
                <a:gd name="T86" fmla="*/ 28 w 66"/>
                <a:gd name="T87" fmla="*/ 48 h 64"/>
                <a:gd name="T88" fmla="*/ 27 w 66"/>
                <a:gd name="T89" fmla="*/ 48 h 64"/>
                <a:gd name="T90" fmla="*/ 23 w 66"/>
                <a:gd name="T91" fmla="*/ 47 h 64"/>
                <a:gd name="T92" fmla="*/ 20 w 66"/>
                <a:gd name="T93" fmla="*/ 44 h 64"/>
                <a:gd name="T94" fmla="*/ 18 w 66"/>
                <a:gd name="T95" fmla="*/ 42 h 64"/>
                <a:gd name="T96" fmla="*/ 16 w 66"/>
                <a:gd name="T97" fmla="*/ 38 h 64"/>
                <a:gd name="T98" fmla="*/ 16 w 66"/>
                <a:gd name="T99" fmla="*/ 36 h 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4"/>
                <a:gd name="T152" fmla="*/ 66 w 66"/>
                <a:gd name="T153" fmla="*/ 64 h 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4">
                  <a:moveTo>
                    <a:pt x="0" y="32"/>
                  </a:moveTo>
                  <a:lnTo>
                    <a:pt x="0" y="42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52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10" y="55"/>
                  </a:lnTo>
                  <a:lnTo>
                    <a:pt x="14" y="58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23" y="64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42" y="58"/>
                  </a:lnTo>
                  <a:lnTo>
                    <a:pt x="39" y="62"/>
                  </a:lnTo>
                  <a:lnTo>
                    <a:pt x="43" y="64"/>
                  </a:lnTo>
                  <a:lnTo>
                    <a:pt x="44" y="63"/>
                  </a:lnTo>
                  <a:lnTo>
                    <a:pt x="50" y="60"/>
                  </a:lnTo>
                  <a:lnTo>
                    <a:pt x="50" y="59"/>
                  </a:lnTo>
                  <a:lnTo>
                    <a:pt x="48" y="62"/>
                  </a:lnTo>
                  <a:lnTo>
                    <a:pt x="50" y="60"/>
                  </a:lnTo>
                  <a:lnTo>
                    <a:pt x="54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65" y="27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5" y="20"/>
                  </a:lnTo>
                  <a:lnTo>
                    <a:pt x="65" y="19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7"/>
                  </a:lnTo>
                  <a:lnTo>
                    <a:pt x="50" y="34"/>
                  </a:lnTo>
                  <a:lnTo>
                    <a:pt x="54" y="38"/>
                  </a:lnTo>
                  <a:lnTo>
                    <a:pt x="59" y="24"/>
                  </a:lnTo>
                  <a:lnTo>
                    <a:pt x="52" y="27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50" y="38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3" y="46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0" y="48"/>
                  </a:lnTo>
                  <a:lnTo>
                    <a:pt x="43" y="47"/>
                  </a:lnTo>
                  <a:lnTo>
                    <a:pt x="44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8" y="48"/>
                  </a:lnTo>
                  <a:lnTo>
                    <a:pt x="28" y="51"/>
                  </a:lnTo>
                  <a:lnTo>
                    <a:pt x="26" y="58"/>
                  </a:lnTo>
                  <a:lnTo>
                    <a:pt x="39" y="52"/>
                  </a:lnTo>
                  <a:lnTo>
                    <a:pt x="35" y="48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3" y="46"/>
                  </a:lnTo>
                  <a:lnTo>
                    <a:pt x="22" y="44"/>
                  </a:lnTo>
                  <a:lnTo>
                    <a:pt x="23" y="47"/>
                  </a:lnTo>
                  <a:lnTo>
                    <a:pt x="26" y="48"/>
                  </a:lnTo>
                  <a:lnTo>
                    <a:pt x="19" y="42"/>
                  </a:lnTo>
                  <a:lnTo>
                    <a:pt x="20" y="44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5" name="Freeform 101"/>
            <p:cNvSpPr>
              <a:spLocks/>
            </p:cNvSpPr>
            <p:nvPr/>
          </p:nvSpPr>
          <p:spPr bwMode="auto">
            <a:xfrm>
              <a:off x="3239" y="2467"/>
              <a:ext cx="594" cy="16"/>
            </a:xfrm>
            <a:custGeom>
              <a:avLst/>
              <a:gdLst>
                <a:gd name="T0" fmla="*/ 586 w 594"/>
                <a:gd name="T1" fmla="*/ 16 h 16"/>
                <a:gd name="T2" fmla="*/ 588 w 594"/>
                <a:gd name="T3" fmla="*/ 16 h 16"/>
                <a:gd name="T4" fmla="*/ 591 w 594"/>
                <a:gd name="T5" fmla="*/ 13 h 16"/>
                <a:gd name="T6" fmla="*/ 594 w 594"/>
                <a:gd name="T7" fmla="*/ 10 h 16"/>
                <a:gd name="T8" fmla="*/ 594 w 594"/>
                <a:gd name="T9" fmla="*/ 5 h 16"/>
                <a:gd name="T10" fmla="*/ 591 w 594"/>
                <a:gd name="T11" fmla="*/ 2 h 16"/>
                <a:gd name="T12" fmla="*/ 588 w 594"/>
                <a:gd name="T13" fmla="*/ 0 h 16"/>
                <a:gd name="T14" fmla="*/ 6 w 594"/>
                <a:gd name="T15" fmla="*/ 0 h 16"/>
                <a:gd name="T16" fmla="*/ 3 w 594"/>
                <a:gd name="T17" fmla="*/ 2 h 16"/>
                <a:gd name="T18" fmla="*/ 0 w 594"/>
                <a:gd name="T19" fmla="*/ 5 h 16"/>
                <a:gd name="T20" fmla="*/ 0 w 594"/>
                <a:gd name="T21" fmla="*/ 10 h 16"/>
                <a:gd name="T22" fmla="*/ 3 w 594"/>
                <a:gd name="T23" fmla="*/ 13 h 16"/>
                <a:gd name="T24" fmla="*/ 6 w 594"/>
                <a:gd name="T25" fmla="*/ 16 h 16"/>
                <a:gd name="T26" fmla="*/ 8 w 594"/>
                <a:gd name="T27" fmla="*/ 16 h 16"/>
                <a:gd name="T28" fmla="*/ 586 w 594"/>
                <a:gd name="T29" fmla="*/ 16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4"/>
                <a:gd name="T46" fmla="*/ 0 h 16"/>
                <a:gd name="T47" fmla="*/ 594 w 594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4" h="16">
                  <a:moveTo>
                    <a:pt x="586" y="16"/>
                  </a:moveTo>
                  <a:lnTo>
                    <a:pt x="588" y="16"/>
                  </a:lnTo>
                  <a:lnTo>
                    <a:pt x="591" y="13"/>
                  </a:lnTo>
                  <a:lnTo>
                    <a:pt x="594" y="10"/>
                  </a:lnTo>
                  <a:lnTo>
                    <a:pt x="594" y="5"/>
                  </a:lnTo>
                  <a:lnTo>
                    <a:pt x="591" y="2"/>
                  </a:lnTo>
                  <a:lnTo>
                    <a:pt x="58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58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6" name="Oval 102"/>
            <p:cNvSpPr>
              <a:spLocks noChangeArrowheads="1"/>
            </p:cNvSpPr>
            <p:nvPr/>
          </p:nvSpPr>
          <p:spPr bwMode="auto">
            <a:xfrm>
              <a:off x="3230" y="2458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7" name="Freeform 103"/>
            <p:cNvSpPr>
              <a:spLocks/>
            </p:cNvSpPr>
            <p:nvPr/>
          </p:nvSpPr>
          <p:spPr bwMode="auto">
            <a:xfrm>
              <a:off x="3222" y="2450"/>
              <a:ext cx="66" cy="65"/>
            </a:xfrm>
            <a:custGeom>
              <a:avLst/>
              <a:gdLst>
                <a:gd name="T0" fmla="*/ 1 w 66"/>
                <a:gd name="T1" fmla="*/ 43 h 65"/>
                <a:gd name="T2" fmla="*/ 3 w 66"/>
                <a:gd name="T3" fmla="*/ 47 h 65"/>
                <a:gd name="T4" fmla="*/ 11 w 66"/>
                <a:gd name="T5" fmla="*/ 55 h 65"/>
                <a:gd name="T6" fmla="*/ 13 w 66"/>
                <a:gd name="T7" fmla="*/ 58 h 65"/>
                <a:gd name="T8" fmla="*/ 16 w 66"/>
                <a:gd name="T9" fmla="*/ 61 h 65"/>
                <a:gd name="T10" fmla="*/ 16 w 66"/>
                <a:gd name="T11" fmla="*/ 61 h 65"/>
                <a:gd name="T12" fmla="*/ 29 w 66"/>
                <a:gd name="T13" fmla="*/ 65 h 65"/>
                <a:gd name="T14" fmla="*/ 39 w 66"/>
                <a:gd name="T15" fmla="*/ 62 h 65"/>
                <a:gd name="T16" fmla="*/ 49 w 66"/>
                <a:gd name="T17" fmla="*/ 61 h 65"/>
                <a:gd name="T18" fmla="*/ 49 w 66"/>
                <a:gd name="T19" fmla="*/ 61 h 65"/>
                <a:gd name="T20" fmla="*/ 52 w 66"/>
                <a:gd name="T21" fmla="*/ 58 h 65"/>
                <a:gd name="T22" fmla="*/ 55 w 66"/>
                <a:gd name="T23" fmla="*/ 55 h 65"/>
                <a:gd name="T24" fmla="*/ 63 w 66"/>
                <a:gd name="T25" fmla="*/ 47 h 65"/>
                <a:gd name="T26" fmla="*/ 64 w 66"/>
                <a:gd name="T27" fmla="*/ 43 h 65"/>
                <a:gd name="T28" fmla="*/ 59 w 66"/>
                <a:gd name="T29" fmla="*/ 41 h 65"/>
                <a:gd name="T30" fmla="*/ 66 w 66"/>
                <a:gd name="T31" fmla="*/ 22 h 65"/>
                <a:gd name="T32" fmla="*/ 63 w 66"/>
                <a:gd name="T33" fmla="*/ 18 h 65"/>
                <a:gd name="T34" fmla="*/ 53 w 66"/>
                <a:gd name="T35" fmla="*/ 8 h 65"/>
                <a:gd name="T36" fmla="*/ 48 w 66"/>
                <a:gd name="T37" fmla="*/ 3 h 65"/>
                <a:gd name="T38" fmla="*/ 44 w 66"/>
                <a:gd name="T39" fmla="*/ 2 h 65"/>
                <a:gd name="T40" fmla="*/ 21 w 66"/>
                <a:gd name="T41" fmla="*/ 2 h 65"/>
                <a:gd name="T42" fmla="*/ 17 w 66"/>
                <a:gd name="T43" fmla="*/ 3 h 65"/>
                <a:gd name="T44" fmla="*/ 12 w 66"/>
                <a:gd name="T45" fmla="*/ 8 h 65"/>
                <a:gd name="T46" fmla="*/ 3 w 66"/>
                <a:gd name="T47" fmla="*/ 18 h 65"/>
                <a:gd name="T48" fmla="*/ 0 w 66"/>
                <a:gd name="T49" fmla="*/ 22 h 65"/>
                <a:gd name="T50" fmla="*/ 16 w 66"/>
                <a:gd name="T51" fmla="*/ 27 h 65"/>
                <a:gd name="T52" fmla="*/ 19 w 66"/>
                <a:gd name="T53" fmla="*/ 23 h 65"/>
                <a:gd name="T54" fmla="*/ 23 w 66"/>
                <a:gd name="T55" fmla="*/ 18 h 65"/>
                <a:gd name="T56" fmla="*/ 27 w 66"/>
                <a:gd name="T57" fmla="*/ 17 h 65"/>
                <a:gd name="T58" fmla="*/ 28 w 66"/>
                <a:gd name="T59" fmla="*/ 17 h 65"/>
                <a:gd name="T60" fmla="*/ 39 w 66"/>
                <a:gd name="T61" fmla="*/ 18 h 65"/>
                <a:gd name="T62" fmla="*/ 43 w 66"/>
                <a:gd name="T63" fmla="*/ 19 h 65"/>
                <a:gd name="T64" fmla="*/ 43 w 66"/>
                <a:gd name="T65" fmla="*/ 19 h 65"/>
                <a:gd name="T66" fmla="*/ 48 w 66"/>
                <a:gd name="T67" fmla="*/ 25 h 65"/>
                <a:gd name="T68" fmla="*/ 49 w 66"/>
                <a:gd name="T69" fmla="*/ 34 h 65"/>
                <a:gd name="T70" fmla="*/ 52 w 66"/>
                <a:gd name="T71" fmla="*/ 27 h 65"/>
                <a:gd name="T72" fmla="*/ 51 w 66"/>
                <a:gd name="T73" fmla="*/ 38 h 65"/>
                <a:gd name="T74" fmla="*/ 45 w 66"/>
                <a:gd name="T75" fmla="*/ 43 h 65"/>
                <a:gd name="T76" fmla="*/ 43 w 66"/>
                <a:gd name="T77" fmla="*/ 46 h 65"/>
                <a:gd name="T78" fmla="*/ 40 w 66"/>
                <a:gd name="T79" fmla="*/ 49 h 65"/>
                <a:gd name="T80" fmla="*/ 43 w 66"/>
                <a:gd name="T81" fmla="*/ 46 h 65"/>
                <a:gd name="T82" fmla="*/ 39 w 66"/>
                <a:gd name="T83" fmla="*/ 47 h 65"/>
                <a:gd name="T84" fmla="*/ 25 w 66"/>
                <a:gd name="T85" fmla="*/ 58 h 65"/>
                <a:gd name="T86" fmla="*/ 28 w 66"/>
                <a:gd name="T87" fmla="*/ 49 h 65"/>
                <a:gd name="T88" fmla="*/ 27 w 66"/>
                <a:gd name="T89" fmla="*/ 49 h 65"/>
                <a:gd name="T90" fmla="*/ 23 w 66"/>
                <a:gd name="T91" fmla="*/ 47 h 65"/>
                <a:gd name="T92" fmla="*/ 20 w 66"/>
                <a:gd name="T93" fmla="*/ 45 h 65"/>
                <a:gd name="T94" fmla="*/ 17 w 66"/>
                <a:gd name="T95" fmla="*/ 42 h 65"/>
                <a:gd name="T96" fmla="*/ 16 w 66"/>
                <a:gd name="T97" fmla="*/ 38 h 65"/>
                <a:gd name="T98" fmla="*/ 16 w 66"/>
                <a:gd name="T99" fmla="*/ 3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65"/>
                <a:gd name="T152" fmla="*/ 66 w 66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65">
                  <a:moveTo>
                    <a:pt x="0" y="33"/>
                  </a:moveTo>
                  <a:lnTo>
                    <a:pt x="0" y="42"/>
                  </a:lnTo>
                  <a:lnTo>
                    <a:pt x="1" y="43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9" y="54"/>
                  </a:lnTo>
                  <a:lnTo>
                    <a:pt x="12" y="58"/>
                  </a:lnTo>
                  <a:lnTo>
                    <a:pt x="16" y="61"/>
                  </a:lnTo>
                  <a:lnTo>
                    <a:pt x="17" y="62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28" y="63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43" y="65"/>
                  </a:lnTo>
                  <a:lnTo>
                    <a:pt x="44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8" y="62"/>
                  </a:lnTo>
                  <a:lnTo>
                    <a:pt x="49" y="61"/>
                  </a:lnTo>
                  <a:lnTo>
                    <a:pt x="53" y="58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3"/>
                  </a:lnTo>
                  <a:lnTo>
                    <a:pt x="66" y="42"/>
                  </a:lnTo>
                  <a:lnTo>
                    <a:pt x="63" y="38"/>
                  </a:lnTo>
                  <a:lnTo>
                    <a:pt x="59" y="41"/>
                  </a:lnTo>
                  <a:lnTo>
                    <a:pt x="64" y="27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52" y="6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7" y="17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53" y="38"/>
                  </a:lnTo>
                  <a:lnTo>
                    <a:pt x="59" y="25"/>
                  </a:lnTo>
                  <a:lnTo>
                    <a:pt x="52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39"/>
                  </a:lnTo>
                  <a:lnTo>
                    <a:pt x="43" y="46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7" y="49"/>
                  </a:lnTo>
                  <a:lnTo>
                    <a:pt x="28" y="51"/>
                  </a:lnTo>
                  <a:lnTo>
                    <a:pt x="25" y="58"/>
                  </a:lnTo>
                  <a:lnTo>
                    <a:pt x="39" y="53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3" y="46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5" y="49"/>
                  </a:lnTo>
                  <a:lnTo>
                    <a:pt x="19" y="42"/>
                  </a:lnTo>
                  <a:lnTo>
                    <a:pt x="20" y="45"/>
                  </a:lnTo>
                  <a:lnTo>
                    <a:pt x="23" y="46"/>
                  </a:lnTo>
                  <a:lnTo>
                    <a:pt x="16" y="39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8" name="Rectangle 104"/>
            <p:cNvSpPr>
              <a:spLocks noChangeArrowheads="1"/>
            </p:cNvSpPr>
            <p:nvPr/>
          </p:nvSpPr>
          <p:spPr bwMode="auto">
            <a:xfrm>
              <a:off x="5181" y="3058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y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52349" name="Rectangle 105"/>
            <p:cNvSpPr>
              <a:spLocks noChangeArrowheads="1"/>
            </p:cNvSpPr>
            <p:nvPr/>
          </p:nvSpPr>
          <p:spPr bwMode="auto">
            <a:xfrm>
              <a:off x="3013" y="1096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wiss 721 SWA" charset="0"/>
                </a:rPr>
                <a:t>x</a:t>
              </a:r>
              <a:endParaRPr lang="en-US" sz="4000">
                <a:solidFill>
                  <a:srgbClr val="00FF00"/>
                </a:solidFill>
              </a:endParaRPr>
            </a:p>
          </p:txBody>
        </p:sp>
        <p:sp>
          <p:nvSpPr>
            <p:cNvPr id="52350" name="Rectangle 106"/>
            <p:cNvSpPr>
              <a:spLocks noChangeArrowheads="1"/>
            </p:cNvSpPr>
            <p:nvPr/>
          </p:nvSpPr>
          <p:spPr bwMode="auto">
            <a:xfrm>
              <a:off x="5198" y="1223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sz="3200">
                <a:solidFill>
                  <a:srgbClr val="00FF00"/>
                </a:solidFill>
              </a:endParaRPr>
            </a:p>
          </p:txBody>
        </p:sp>
        <p:sp>
          <p:nvSpPr>
            <p:cNvPr id="52351" name="Rectangle 107"/>
            <p:cNvSpPr>
              <a:spLocks noChangeArrowheads="1"/>
            </p:cNvSpPr>
            <p:nvPr/>
          </p:nvSpPr>
          <p:spPr bwMode="auto">
            <a:xfrm>
              <a:off x="5205" y="2355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52352" name="Rectangle 108"/>
            <p:cNvSpPr>
              <a:spLocks noChangeArrowheads="1"/>
            </p:cNvSpPr>
            <p:nvPr/>
          </p:nvSpPr>
          <p:spPr bwMode="auto">
            <a:xfrm>
              <a:off x="3900" y="2657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Swiss 721 SWA" charset="0"/>
                </a:rPr>
                <a:t>CP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52353" name="Line 109"/>
            <p:cNvSpPr>
              <a:spLocks noChangeShapeType="1"/>
            </p:cNvSpPr>
            <p:nvPr/>
          </p:nvSpPr>
          <p:spPr bwMode="auto">
            <a:xfrm>
              <a:off x="5176" y="1512"/>
              <a:ext cx="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Line 110"/>
            <p:cNvSpPr>
              <a:spLocks noChangeShapeType="1"/>
            </p:cNvSpPr>
            <p:nvPr/>
          </p:nvSpPr>
          <p:spPr bwMode="auto">
            <a:xfrm>
              <a:off x="4960" y="161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Oval 111"/>
            <p:cNvSpPr>
              <a:spLocks noChangeArrowheads="1"/>
            </p:cNvSpPr>
            <p:nvPr/>
          </p:nvSpPr>
          <p:spPr bwMode="auto">
            <a:xfrm>
              <a:off x="4896" y="1584"/>
              <a:ext cx="56" cy="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8" name="Line 112"/>
          <p:cNvSpPr>
            <a:spLocks noChangeShapeType="1"/>
          </p:cNvSpPr>
          <p:nvPr/>
        </p:nvSpPr>
        <p:spPr bwMode="auto">
          <a:xfrm flipH="1">
            <a:off x="3636963" y="2103438"/>
            <a:ext cx="304800" cy="161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Line 113"/>
          <p:cNvSpPr>
            <a:spLocks noChangeShapeType="1"/>
          </p:cNvSpPr>
          <p:nvPr/>
        </p:nvSpPr>
        <p:spPr bwMode="auto">
          <a:xfrm flipH="1">
            <a:off x="3433763" y="3819525"/>
            <a:ext cx="304800" cy="161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Rectangle 117"/>
          <p:cNvSpPr>
            <a:spLocks noChangeArrowheads="1"/>
          </p:cNvSpPr>
          <p:nvPr/>
        </p:nvSpPr>
        <p:spPr bwMode="auto">
          <a:xfrm>
            <a:off x="261938" y="1898650"/>
            <a:ext cx="2041525" cy="1006475"/>
          </a:xfrm>
          <a:prstGeom prst="rect">
            <a:avLst/>
          </a:prstGeom>
          <a:solidFill>
            <a:srgbClr val="FFFF0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119"/>
          <p:cNvSpPr>
            <a:spLocks noGrp="1" noChangeArrowheads="1"/>
          </p:cNvSpPr>
          <p:nvPr>
            <p:ph type="title"/>
          </p:nvPr>
        </p:nvSpPr>
        <p:spPr>
          <a:xfrm>
            <a:off x="206375" y="173038"/>
            <a:ext cx="7772400" cy="684212"/>
          </a:xfrm>
          <a:noFill/>
        </p:spPr>
        <p:txBody>
          <a:bodyPr/>
          <a:lstStyle/>
          <a:p>
            <a:pPr algn="ctr"/>
            <a: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Sate Diagram,</a:t>
            </a:r>
            <a:b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Mealy Circuits  </a:t>
            </a:r>
          </a:p>
        </p:txBody>
      </p:sp>
      <p:pic>
        <p:nvPicPr>
          <p:cNvPr id="52232" name="Picture 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746125"/>
            <a:ext cx="21844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5508625"/>
            <a:ext cx="16573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788" y="4000500"/>
            <a:ext cx="51292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188" y="49213"/>
            <a:ext cx="332581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6" name="Line 132"/>
          <p:cNvSpPr>
            <a:spLocks noChangeShapeType="1"/>
          </p:cNvSpPr>
          <p:nvPr/>
        </p:nvSpPr>
        <p:spPr bwMode="auto">
          <a:xfrm flipH="1" flipV="1">
            <a:off x="5324475" y="2611438"/>
            <a:ext cx="1371600" cy="9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Text Box 133"/>
          <p:cNvSpPr txBox="1">
            <a:spLocks noChangeArrowheads="1"/>
          </p:cNvSpPr>
          <p:nvPr/>
        </p:nvSpPr>
        <p:spPr bwMode="auto">
          <a:xfrm>
            <a:off x="4672013" y="24257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State</a:t>
            </a:r>
          </a:p>
        </p:txBody>
      </p:sp>
      <p:pic>
        <p:nvPicPr>
          <p:cNvPr id="52238" name="Picture 1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3525" y="4619625"/>
            <a:ext cx="6175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9" name="Text Box 135"/>
          <p:cNvSpPr txBox="1">
            <a:spLocks noChangeArrowheads="1"/>
          </p:cNvSpPr>
          <p:nvPr/>
        </p:nvSpPr>
        <p:spPr bwMode="auto">
          <a:xfrm>
            <a:off x="4092575" y="1458913"/>
            <a:ext cx="3333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66"/>
                </a:solidFill>
              </a:rPr>
              <a:t>State Transition</a:t>
            </a:r>
          </a:p>
          <a:p>
            <a:r>
              <a:rPr lang="en-US" sz="1800">
                <a:solidFill>
                  <a:srgbClr val="660066"/>
                </a:solidFill>
              </a:rPr>
              <a:t>For a given </a:t>
            </a:r>
            <a:r>
              <a:rPr lang="en-US" sz="1800">
                <a:solidFill>
                  <a:srgbClr val="CC0000"/>
                </a:solidFill>
              </a:rPr>
              <a:t>input</a:t>
            </a:r>
            <a:r>
              <a:rPr lang="en-US" sz="1800">
                <a:solidFill>
                  <a:srgbClr val="660066"/>
                </a:solidFill>
              </a:rPr>
              <a:t> value,</a:t>
            </a:r>
          </a:p>
          <a:p>
            <a:r>
              <a:rPr lang="en-US" sz="1800">
                <a:solidFill>
                  <a:srgbClr val="660066"/>
                </a:solidFill>
              </a:rPr>
              <a:t>Corresponding </a:t>
            </a:r>
            <a:r>
              <a:rPr lang="en-US" sz="1800">
                <a:solidFill>
                  <a:srgbClr val="6600CC"/>
                </a:solidFill>
              </a:rPr>
              <a:t>O/P</a:t>
            </a:r>
            <a:r>
              <a:rPr lang="en-US" sz="1800">
                <a:solidFill>
                  <a:srgbClr val="660066"/>
                </a:solidFill>
              </a:rPr>
              <a:t> is also marked</a:t>
            </a:r>
          </a:p>
        </p:txBody>
      </p:sp>
      <p:sp>
        <p:nvSpPr>
          <p:cNvPr id="52240" name="Line 136"/>
          <p:cNvSpPr>
            <a:spLocks noChangeShapeType="1"/>
          </p:cNvSpPr>
          <p:nvPr/>
        </p:nvSpPr>
        <p:spPr bwMode="auto">
          <a:xfrm flipV="1">
            <a:off x="5638800" y="1727200"/>
            <a:ext cx="4984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Line 137"/>
          <p:cNvSpPr>
            <a:spLocks noChangeShapeType="1"/>
          </p:cNvSpPr>
          <p:nvPr/>
        </p:nvSpPr>
        <p:spPr bwMode="auto">
          <a:xfrm flipV="1">
            <a:off x="5892800" y="1870075"/>
            <a:ext cx="4159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 Box 138"/>
          <p:cNvSpPr txBox="1">
            <a:spLocks noChangeArrowheads="1"/>
          </p:cNvSpPr>
          <p:nvPr/>
        </p:nvSpPr>
        <p:spPr bwMode="auto">
          <a:xfrm>
            <a:off x="4254500" y="3178175"/>
            <a:ext cx="48895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Number of transition combinations exiting a state   </a:t>
            </a:r>
          </a:p>
          <a:p>
            <a:r>
              <a:rPr lang="en-US" sz="1800"/>
              <a:t>= Number of input combinations = 2 here</a:t>
            </a:r>
          </a:p>
        </p:txBody>
      </p:sp>
      <p:sp>
        <p:nvSpPr>
          <p:cNvPr id="52243" name="Rectangle 139"/>
          <p:cNvSpPr>
            <a:spLocks noChangeArrowheads="1"/>
          </p:cNvSpPr>
          <p:nvPr/>
        </p:nvSpPr>
        <p:spPr bwMode="auto">
          <a:xfrm>
            <a:off x="3992563" y="5608638"/>
            <a:ext cx="4978400" cy="274637"/>
          </a:xfrm>
          <a:prstGeom prst="rect">
            <a:avLst/>
          </a:prstGeom>
          <a:solidFill>
            <a:schemeClr val="accent1">
              <a:alpha val="1490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140"/>
          <p:cNvSpPr>
            <a:spLocks noChangeArrowheads="1"/>
          </p:cNvSpPr>
          <p:nvPr/>
        </p:nvSpPr>
        <p:spPr bwMode="auto">
          <a:xfrm>
            <a:off x="6583363" y="750888"/>
            <a:ext cx="374650" cy="274637"/>
          </a:xfrm>
          <a:prstGeom prst="rect">
            <a:avLst/>
          </a:prstGeom>
          <a:solidFill>
            <a:schemeClr val="accent1">
              <a:alpha val="1490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Text Box 141"/>
          <p:cNvSpPr txBox="1">
            <a:spLocks noChangeArrowheads="1"/>
          </p:cNvSpPr>
          <p:nvPr/>
        </p:nvSpPr>
        <p:spPr bwMode="auto">
          <a:xfrm>
            <a:off x="7031038" y="487363"/>
            <a:ext cx="1236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Directed arc</a:t>
            </a:r>
          </a:p>
          <a:p>
            <a:r>
              <a:rPr lang="en-US" sz="1600"/>
              <a:t>To next state</a:t>
            </a:r>
          </a:p>
        </p:txBody>
      </p:sp>
      <p:sp>
        <p:nvSpPr>
          <p:cNvPr id="52246" name="Text Box 142"/>
          <p:cNvSpPr txBox="1">
            <a:spLocks noChangeArrowheads="1"/>
          </p:cNvSpPr>
          <p:nvPr/>
        </p:nvSpPr>
        <p:spPr bwMode="auto">
          <a:xfrm>
            <a:off x="7639050" y="0"/>
            <a:ext cx="1062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Input/output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18E9ADD2-C953-448A-BEB8-81D83353DDE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Moore and Mealy Models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00"/>
                </a:solidFill>
              </a:rPr>
              <a:t>Sequential Circuits or Sequential Machines are also called </a:t>
            </a:r>
            <a:r>
              <a:rPr lang="en-US" sz="2800" i="1" smtClean="0">
                <a:solidFill>
                  <a:srgbClr val="FF0000"/>
                </a:solidFill>
              </a:rPr>
              <a:t>Finite State Machines</a:t>
            </a:r>
            <a:r>
              <a:rPr lang="en-US" sz="2800" smtClean="0">
                <a:solidFill>
                  <a:srgbClr val="FF0000"/>
                </a:solidFill>
              </a:rPr>
              <a:t> (FSMs).   </a:t>
            </a:r>
            <a:r>
              <a:rPr lang="en-US" sz="2800" smtClean="0">
                <a:solidFill>
                  <a:srgbClr val="000000"/>
                </a:solidFill>
              </a:rPr>
              <a:t>Two formal models exist:</a:t>
            </a:r>
          </a:p>
          <a:p>
            <a:endParaRPr lang="en-US" sz="2800" smtClean="0">
              <a:solidFill>
                <a:srgbClr val="000000"/>
              </a:solidFill>
            </a:endParaRPr>
          </a:p>
          <a:p>
            <a:endParaRPr lang="en-US" sz="2800" smtClean="0">
              <a:solidFill>
                <a:srgbClr val="000000"/>
              </a:solidFill>
            </a:endParaRPr>
          </a:p>
          <a:p>
            <a:endParaRPr lang="en-US" sz="2800" smtClean="0">
              <a:solidFill>
                <a:srgbClr val="000000"/>
              </a:solidFill>
            </a:endParaRPr>
          </a:p>
          <a:p>
            <a:endParaRPr lang="en-US" sz="2800" smtClean="0">
              <a:solidFill>
                <a:srgbClr val="000000"/>
              </a:solidFill>
            </a:endParaRPr>
          </a:p>
          <a:p>
            <a:endParaRPr lang="en-US" sz="2800" smtClean="0">
              <a:solidFill>
                <a:srgbClr val="000000"/>
              </a:solidFill>
            </a:endParaRPr>
          </a:p>
          <a:p>
            <a:r>
              <a:rPr lang="en-US" sz="2800" smtClean="0">
                <a:solidFill>
                  <a:srgbClr val="000000"/>
                </a:solidFill>
              </a:rPr>
              <a:t>In contemporary design, models are sometimes mixed Moore and Mealy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85800" y="2906713"/>
            <a:ext cx="3962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u="sng">
                <a:cs typeface="Times New Roman" pitchFamily="18" charset="0"/>
              </a:rPr>
              <a:t>Moore Model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b="1">
                <a:cs typeface="Times New Roman" pitchFamily="18" charset="0"/>
              </a:rPr>
              <a:t>Named after E.F. Moore.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b="1">
                <a:cs typeface="Times New Roman" pitchFamily="18" charset="0"/>
              </a:rPr>
              <a:t>Outputs are a function of </a:t>
            </a:r>
            <a:r>
              <a:rPr lang="en-US" sz="2000" b="1" u="sng">
                <a:cs typeface="Times New Roman" pitchFamily="18" charset="0"/>
              </a:rPr>
              <a:t>states</a:t>
            </a:r>
            <a:r>
              <a:rPr lang="en-US" sz="2000" b="1">
                <a:cs typeface="Times New Roman" pitchFamily="18" charset="0"/>
              </a:rPr>
              <a:t>  </a:t>
            </a:r>
            <a:r>
              <a:rPr lang="en-US" sz="2000" b="1"/>
              <a:t>ONLY</a:t>
            </a:r>
            <a:r>
              <a:rPr lang="en-US" sz="3200"/>
              <a:t> </a:t>
            </a:r>
            <a:endParaRPr lang="en-US" sz="2000" b="1"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b="1">
                <a:cs typeface="Times New Roman" pitchFamily="18" charset="0"/>
              </a:rPr>
              <a:t>O/Ps are usually specified on the states (in the circles)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4648200" y="2906713"/>
            <a:ext cx="40513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u="sng">
                <a:cs typeface="Times New Roman" pitchFamily="18" charset="0"/>
              </a:rPr>
              <a:t>Mealy Model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b="1">
                <a:cs typeface="Times New Roman" pitchFamily="18" charset="0"/>
              </a:rPr>
              <a:t>Named after G. Mealy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b="1">
                <a:cs typeface="Times New Roman" pitchFamily="18" charset="0"/>
              </a:rPr>
              <a:t>Outputs are a function of external </a:t>
            </a:r>
            <a:r>
              <a:rPr lang="en-US" sz="2000" b="1" u="sng">
                <a:cs typeface="Times New Roman" pitchFamily="18" charset="0"/>
              </a:rPr>
              <a:t>inputs</a:t>
            </a:r>
            <a:r>
              <a:rPr lang="en-US" sz="2000" b="1">
                <a:cs typeface="Times New Roman" pitchFamily="18" charset="0"/>
              </a:rPr>
              <a:t> AND </a:t>
            </a:r>
            <a:r>
              <a:rPr lang="en-US" sz="2000" b="1" u="sng">
                <a:cs typeface="Times New Roman" pitchFamily="18" charset="0"/>
              </a:rPr>
              <a:t>states</a:t>
            </a:r>
            <a:endParaRPr lang="en-US" sz="2000"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b="1">
                <a:cs typeface="Times New Roman" pitchFamily="18" charset="0"/>
              </a:rPr>
              <a:t>Usually specified on the state transition arcs</a:t>
            </a:r>
            <a:endParaRPr lang="en-US" sz="20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9E9B348C-111B-41EB-9410-6BB9D1D69E9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74625"/>
            <a:ext cx="8891587" cy="812800"/>
          </a:xfrm>
        </p:spPr>
        <p:txBody>
          <a:bodyPr/>
          <a:lstStyle/>
          <a:p>
            <a:r>
              <a:rPr lang="en-US" sz="36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Introduction to Sequential Circuits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87738"/>
            <a:ext cx="9144000" cy="33702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66"/>
                </a:solidFill>
                <a:cs typeface="Times New Roman" pitchFamily="18" charset="0"/>
              </a:rPr>
              <a:t>A Sequential circuit consists of: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  <a:cs typeface="Times New Roman" pitchFamily="18" charset="0"/>
              </a:rPr>
              <a:t>Data Storage elements</a:t>
            </a:r>
            <a:r>
              <a:rPr lang="en-US" sz="2400" smtClean="0">
                <a:solidFill>
                  <a:srgbClr val="000066"/>
                </a:solidFill>
                <a:cs typeface="Times New Roman" pitchFamily="18" charset="0"/>
              </a:rPr>
              <a:t>:</a:t>
            </a:r>
            <a:br>
              <a:rPr lang="en-US" sz="2400" smtClean="0">
                <a:solidFill>
                  <a:srgbClr val="000066"/>
                </a:solidFill>
                <a:cs typeface="Times New Roman" pitchFamily="18" charset="0"/>
              </a:rPr>
            </a:br>
            <a:r>
              <a:rPr lang="en-US" sz="2400" smtClean="0">
                <a:solidFill>
                  <a:srgbClr val="000066"/>
                </a:solidFill>
                <a:cs typeface="Times New Roman" pitchFamily="18" charset="0"/>
              </a:rPr>
              <a:t>(</a:t>
            </a:r>
            <a:r>
              <a:rPr lang="en-US" sz="2400" smtClean="0">
                <a:solidFill>
                  <a:srgbClr val="CC0000"/>
                </a:solidFill>
                <a:cs typeface="Times New Roman" pitchFamily="18" charset="0"/>
              </a:rPr>
              <a:t>Latches / Flip-Flops)</a:t>
            </a:r>
            <a:r>
              <a:rPr lang="en-US" sz="240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US" sz="2400" smtClean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  <a:cs typeface="Times New Roman" pitchFamily="18" charset="0"/>
              </a:rPr>
              <a:t>Combinatorial Logic: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  <a:cs typeface="Times New Roman" pitchFamily="18" charset="0"/>
              </a:rPr>
              <a:t>Implements a multiple-output function</a:t>
            </a:r>
          </a:p>
          <a:p>
            <a:pPr lvl="2">
              <a:lnSpc>
                <a:spcPct val="90000"/>
              </a:lnSpc>
            </a:pPr>
            <a:r>
              <a:rPr lang="en-US" sz="2000" u="sng" smtClean="0">
                <a:solidFill>
                  <a:srgbClr val="000066"/>
                </a:solidFill>
                <a:cs typeface="Times New Roman" pitchFamily="18" charset="0"/>
              </a:rPr>
              <a:t>Inputs</a:t>
            </a:r>
            <a:r>
              <a:rPr lang="en-US" sz="2000" smtClean="0">
                <a:solidFill>
                  <a:srgbClr val="000066"/>
                </a:solidFill>
                <a:cs typeface="Times New Roman" pitchFamily="18" charset="0"/>
              </a:rPr>
              <a:t> are signals from the outside</a:t>
            </a:r>
          </a:p>
          <a:p>
            <a:pPr lvl="2">
              <a:lnSpc>
                <a:spcPct val="90000"/>
              </a:lnSpc>
            </a:pPr>
            <a:r>
              <a:rPr lang="en-US" sz="2000" u="sng" smtClean="0">
                <a:solidFill>
                  <a:srgbClr val="000066"/>
                </a:solidFill>
                <a:cs typeface="Times New Roman" pitchFamily="18" charset="0"/>
              </a:rPr>
              <a:t>Outputs</a:t>
            </a:r>
            <a:r>
              <a:rPr lang="en-US" sz="2000" smtClean="0">
                <a:solidFill>
                  <a:srgbClr val="000066"/>
                </a:solidFill>
                <a:cs typeface="Times New Roman" pitchFamily="18" charset="0"/>
              </a:rPr>
              <a:t> are signals to the outside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  <a:cs typeface="Times New Roman" pitchFamily="18" charset="0"/>
              </a:rPr>
              <a:t>State inputs (Internal): </a:t>
            </a:r>
            <a:r>
              <a:rPr lang="en-US" sz="2000" u="sng" smtClean="0">
                <a:solidFill>
                  <a:srgbClr val="000066"/>
                </a:solidFill>
                <a:cs typeface="Times New Roman" pitchFamily="18" charset="0"/>
              </a:rPr>
              <a:t>Present State</a:t>
            </a:r>
            <a:r>
              <a:rPr lang="en-US" sz="2000" smtClean="0">
                <a:solidFill>
                  <a:srgbClr val="000066"/>
                </a:solidFill>
                <a:cs typeface="Times New Roman" pitchFamily="18" charset="0"/>
              </a:rPr>
              <a:t> from storage elements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  <a:cs typeface="Times New Roman" pitchFamily="18" charset="0"/>
              </a:rPr>
              <a:t>State outputs, </a:t>
            </a:r>
            <a:r>
              <a:rPr lang="en-US" sz="2000" u="sng" smtClean="0">
                <a:solidFill>
                  <a:srgbClr val="000066"/>
                </a:solidFill>
                <a:cs typeface="Times New Roman" pitchFamily="18" charset="0"/>
              </a:rPr>
              <a:t>Next State</a:t>
            </a:r>
            <a:r>
              <a:rPr lang="en-US" sz="2000" smtClean="0">
                <a:solidFill>
                  <a:srgbClr val="000066"/>
                </a:solidFill>
                <a:cs typeface="Times New Roman" pitchFamily="18" charset="0"/>
              </a:rPr>
              <a:t> are inputs to storage elements </a:t>
            </a:r>
          </a:p>
        </p:txBody>
      </p:sp>
      <p:pic>
        <p:nvPicPr>
          <p:cNvPr id="17413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270000"/>
            <a:ext cx="79454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30"/>
          <p:cNvSpPr txBox="1">
            <a:spLocks noChangeArrowheads="1"/>
          </p:cNvSpPr>
          <p:nvPr/>
        </p:nvSpPr>
        <p:spPr bwMode="auto">
          <a:xfrm>
            <a:off x="5556250" y="3529013"/>
            <a:ext cx="358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The storage elements isolate 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The next state from the present state, So that the change occurs only when required </a:t>
            </a:r>
          </a:p>
        </p:txBody>
      </p:sp>
      <p:sp>
        <p:nvSpPr>
          <p:cNvPr id="17415" name="Rectangle 31"/>
          <p:cNvSpPr>
            <a:spLocks noChangeArrowheads="1"/>
          </p:cNvSpPr>
          <p:nvPr/>
        </p:nvSpPr>
        <p:spPr bwMode="auto">
          <a:xfrm>
            <a:off x="2070100" y="1308100"/>
            <a:ext cx="6311900" cy="736600"/>
          </a:xfrm>
          <a:prstGeom prst="rect">
            <a:avLst/>
          </a:prstGeom>
          <a:solidFill>
            <a:schemeClr val="accent1">
              <a:alpha val="1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32"/>
          <p:cNvSpPr>
            <a:spLocks noChangeArrowheads="1"/>
          </p:cNvSpPr>
          <p:nvPr/>
        </p:nvSpPr>
        <p:spPr bwMode="auto">
          <a:xfrm>
            <a:off x="952500" y="2984500"/>
            <a:ext cx="6604000" cy="393700"/>
          </a:xfrm>
          <a:prstGeom prst="rect">
            <a:avLst/>
          </a:prstGeom>
          <a:solidFill>
            <a:schemeClr val="accent2">
              <a:alpha val="1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33"/>
          <p:cNvSpPr>
            <a:spLocks noChangeShapeType="1"/>
          </p:cNvSpPr>
          <p:nvPr/>
        </p:nvSpPr>
        <p:spPr bwMode="auto">
          <a:xfrm>
            <a:off x="2070100" y="17272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34"/>
          <p:cNvSpPr>
            <a:spLocks noChangeShapeType="1"/>
          </p:cNvSpPr>
          <p:nvPr/>
        </p:nvSpPr>
        <p:spPr bwMode="auto">
          <a:xfrm>
            <a:off x="2476500" y="3098800"/>
            <a:ext cx="838200" cy="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Text Box 35"/>
          <p:cNvSpPr txBox="1">
            <a:spLocks noChangeArrowheads="1"/>
          </p:cNvSpPr>
          <p:nvPr/>
        </p:nvSpPr>
        <p:spPr bwMode="auto">
          <a:xfrm>
            <a:off x="1266825" y="249713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pitchFamily="34" charset="0"/>
              </a:rPr>
              <a:t>State</a:t>
            </a:r>
          </a:p>
          <a:p>
            <a:r>
              <a:rPr lang="en-US" sz="1200" b="1">
                <a:latin typeface="Arial" pitchFamily="34" charset="0"/>
              </a:rPr>
              <a:t>Variables</a:t>
            </a:r>
          </a:p>
        </p:txBody>
      </p:sp>
      <p:sp>
        <p:nvSpPr>
          <p:cNvPr id="17420" name="Rectangle 36"/>
          <p:cNvSpPr>
            <a:spLocks noChangeArrowheads="1"/>
          </p:cNvSpPr>
          <p:nvPr/>
        </p:nvSpPr>
        <p:spPr bwMode="auto">
          <a:xfrm>
            <a:off x="1676400" y="1600200"/>
            <a:ext cx="393700" cy="977900"/>
          </a:xfrm>
          <a:prstGeom prst="rect">
            <a:avLst/>
          </a:prstGeom>
          <a:solidFill>
            <a:srgbClr val="FF00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37"/>
          <p:cNvSpPr>
            <a:spLocks noChangeShapeType="1"/>
          </p:cNvSpPr>
          <p:nvPr/>
        </p:nvSpPr>
        <p:spPr bwMode="auto">
          <a:xfrm>
            <a:off x="2082800" y="24384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52CB94ED-792C-47BD-900E-E07B377FC70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31775"/>
            <a:ext cx="9144000" cy="777875"/>
          </a:xfrm>
          <a:noFill/>
        </p:spPr>
        <p:txBody>
          <a:bodyPr/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Analysis Example 2: A Moore Circuit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Output = F (States only)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92238"/>
            <a:ext cx="3625850" cy="54657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Right at the outset, there are thing we can do: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Derive Boolean expressions for all outputs of the combinational logic (CL) circuits</a:t>
            </a:r>
          </a:p>
          <a:p>
            <a:pPr>
              <a:lnSpc>
                <a:spcPct val="90000"/>
              </a:lnSpc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These CL outputs are: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2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Inputs to the flip flops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         D</a:t>
            </a:r>
            <a:r>
              <a:rPr lang="en-US" sz="2200" b="0" baseline="-2500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= X</a:t>
            </a:r>
            <a:r>
              <a:rPr lang="en-US" sz="2200" b="0" smtClean="0">
                <a:latin typeface="Arial" pitchFamily="34" charset="0"/>
                <a:cs typeface="Arial" pitchFamily="34" charset="0"/>
                <a:sym typeface="Symbol" pitchFamily="18" charset="2"/>
              </a:rPr>
              <a:t>Y A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2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Output to the outside    world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         Z = 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     Does not depend on inputs, only on state </a:t>
            </a:r>
            <a:r>
              <a:rPr lang="en-US" sz="22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Moore model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pic>
        <p:nvPicPr>
          <p:cNvPr id="5427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350" y="1238250"/>
            <a:ext cx="47402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7140575" y="2609850"/>
            <a:ext cx="1647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One + ive Edge </a:t>
            </a:r>
          </a:p>
          <a:p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Triggered D FF,</a:t>
            </a:r>
          </a:p>
          <a:p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2</a:t>
            </a:r>
            <a:r>
              <a:rPr lang="en-US" sz="1600" baseline="30000">
                <a:solidFill>
                  <a:srgbClr val="CC0000"/>
                </a:solidFill>
                <a:latin typeface="Arial" pitchFamily="34" charset="0"/>
              </a:rPr>
              <a:t>1</a:t>
            </a:r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 = 2 states</a:t>
            </a:r>
          </a:p>
        </p:txBody>
      </p:sp>
      <p:pic>
        <p:nvPicPr>
          <p:cNvPr id="5427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88" y="2503488"/>
            <a:ext cx="2366962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14"/>
          <p:cNvSpPr txBox="1">
            <a:spLocks noChangeArrowheads="1"/>
          </p:cNvSpPr>
          <p:nvPr/>
        </p:nvSpPr>
        <p:spPr bwMode="auto">
          <a:xfrm>
            <a:off x="5646738" y="3106738"/>
            <a:ext cx="49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C0000"/>
                </a:solidFill>
                <a:latin typeface="Arial" pitchFamily="34" charset="0"/>
              </a:rPr>
              <a:t>= D</a:t>
            </a:r>
            <a:r>
              <a:rPr lang="en-US" sz="1200" b="1" baseline="-25000">
                <a:solidFill>
                  <a:srgbClr val="CC0000"/>
                </a:solidFill>
                <a:latin typeface="Arial" pitchFamily="34" charset="0"/>
              </a:rPr>
              <a:t>A</a:t>
            </a:r>
          </a:p>
        </p:txBody>
      </p:sp>
      <p:pic>
        <p:nvPicPr>
          <p:cNvPr id="5428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488" y="5607050"/>
            <a:ext cx="4124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 Box 17"/>
          <p:cNvSpPr txBox="1">
            <a:spLocks noChangeArrowheads="1"/>
          </p:cNvSpPr>
          <p:nvPr/>
        </p:nvSpPr>
        <p:spPr bwMode="auto">
          <a:xfrm>
            <a:off x="6570663" y="3552825"/>
            <a:ext cx="2344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6600CC"/>
                </a:solidFill>
                <a:latin typeface="Arial" pitchFamily="34" charset="0"/>
              </a:rPr>
              <a:t> O/P Determined only by state</a:t>
            </a:r>
            <a:endParaRPr lang="en-US" sz="1200" b="1" baseline="-2500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54283" name="Line 18"/>
          <p:cNvSpPr>
            <a:spLocks noChangeShapeType="1"/>
          </p:cNvSpPr>
          <p:nvPr/>
        </p:nvSpPr>
        <p:spPr bwMode="auto">
          <a:xfrm flipH="1" flipV="1">
            <a:off x="6278563" y="3292475"/>
            <a:ext cx="3556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Text Box 19"/>
          <p:cNvSpPr txBox="1">
            <a:spLocks noChangeArrowheads="1"/>
          </p:cNvSpPr>
          <p:nvPr/>
        </p:nvSpPr>
        <p:spPr bwMode="auto">
          <a:xfrm>
            <a:off x="6430963" y="5065713"/>
            <a:ext cx="25352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600CC"/>
                </a:solidFill>
                <a:latin typeface="Arial" pitchFamily="34" charset="0"/>
              </a:rPr>
              <a:t>Output associated with the </a:t>
            </a:r>
          </a:p>
          <a:p>
            <a:r>
              <a:rPr lang="en-US" sz="1400" b="1">
                <a:solidFill>
                  <a:srgbClr val="6600CC"/>
                </a:solidFill>
                <a:latin typeface="Arial" pitchFamily="34" charset="0"/>
              </a:rPr>
              <a:t>State only (inside the circle)</a:t>
            </a:r>
          </a:p>
          <a:p>
            <a:r>
              <a:rPr lang="en-US" sz="1400" b="1">
                <a:solidFill>
                  <a:srgbClr val="CC0000"/>
                </a:solidFill>
                <a:latin typeface="Arial" pitchFamily="34" charset="0"/>
              </a:rPr>
              <a:t>State</a:t>
            </a:r>
            <a:r>
              <a:rPr lang="en-US" sz="1400" b="1">
                <a:solidFill>
                  <a:srgbClr val="6600CC"/>
                </a:solidFill>
                <a:latin typeface="Arial" pitchFamily="34" charset="0"/>
              </a:rPr>
              <a:t>, </a:t>
            </a:r>
            <a:r>
              <a:rPr lang="en-US" sz="1400" b="1">
                <a:solidFill>
                  <a:srgbClr val="008000"/>
                </a:solidFill>
                <a:latin typeface="Arial" pitchFamily="34" charset="0"/>
              </a:rPr>
              <a:t>Output</a:t>
            </a:r>
            <a:endParaRPr lang="en-US" sz="1400" b="1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4285" name="Line 20"/>
          <p:cNvSpPr>
            <a:spLocks noChangeShapeType="1"/>
          </p:cNvSpPr>
          <p:nvPr/>
        </p:nvSpPr>
        <p:spPr bwMode="auto">
          <a:xfrm>
            <a:off x="6867525" y="5800725"/>
            <a:ext cx="590550" cy="3365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21"/>
          <p:cNvSpPr>
            <a:spLocks noChangeShapeType="1"/>
          </p:cNvSpPr>
          <p:nvPr/>
        </p:nvSpPr>
        <p:spPr bwMode="auto">
          <a:xfrm>
            <a:off x="7426325" y="5811838"/>
            <a:ext cx="193675" cy="2746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Text Box 22"/>
          <p:cNvSpPr txBox="1">
            <a:spLocks noChangeArrowheads="1"/>
          </p:cNvSpPr>
          <p:nvPr/>
        </p:nvSpPr>
        <p:spPr bwMode="auto">
          <a:xfrm>
            <a:off x="3160713" y="5541963"/>
            <a:ext cx="230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  <a:latin typeface="Arial" pitchFamily="34" charset="0"/>
              </a:rPr>
              <a:t>I/P combinations</a:t>
            </a:r>
          </a:p>
          <a:p>
            <a:r>
              <a:rPr lang="en-US" sz="1400">
                <a:solidFill>
                  <a:srgbClr val="6600CC"/>
                </a:solidFill>
                <a:latin typeface="Arial" pitchFamily="34" charset="0"/>
              </a:rPr>
              <a:t>Affect state transitions only</a:t>
            </a:r>
            <a:endParaRPr lang="en-US" sz="1400" baseline="-2500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54288" name="Text Box 23"/>
          <p:cNvSpPr txBox="1">
            <a:spLocks noChangeArrowheads="1"/>
          </p:cNvSpPr>
          <p:nvPr/>
        </p:nvSpPr>
        <p:spPr bwMode="auto">
          <a:xfrm>
            <a:off x="3495675" y="6340475"/>
            <a:ext cx="2382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  <a:latin typeface="Arial" pitchFamily="34" charset="0"/>
              </a:rPr>
              <a:t>How many I/P combinations</a:t>
            </a:r>
          </a:p>
          <a:p>
            <a:r>
              <a:rPr lang="en-US" sz="1400">
                <a:solidFill>
                  <a:srgbClr val="6600CC"/>
                </a:solidFill>
                <a:latin typeface="Arial" pitchFamily="34" charset="0"/>
              </a:rPr>
              <a:t>Emanate from a state?</a:t>
            </a:r>
            <a:endParaRPr lang="en-US" sz="1400" baseline="-25000">
              <a:solidFill>
                <a:srgbClr val="6600CC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D2606BC6-7B73-4DB9-8BD5-4E18C24F2D9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Sequential Circuit Design:</a:t>
            </a:r>
            <a:b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The Design Procedure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1314450"/>
            <a:ext cx="8037512" cy="5543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 	Specification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e.g. Verbal description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	Formulation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Interpret the specification to obtain a </a:t>
            </a:r>
            <a:r>
              <a:rPr lang="en-US" sz="2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state diagram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and a state table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3. 	State Assignment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Assign </a:t>
            </a:r>
            <a:r>
              <a:rPr lang="en-US" sz="20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binary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codes to symbolic states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4. 	Flip-Flop Input Equation Determination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Select flip-flop types and derive flip-flop input equations from </a:t>
            </a:r>
            <a:r>
              <a:rPr lang="en-US" sz="20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next state entries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in the state table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5. 	Output Equation Determination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Derive output equations from output entries in the state table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6. 	Optimization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Optimize the combinational logic equations in    4, 5 above, e.g. using K-maps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7. 	Technology Mapping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Find circuit from equations and map to a given gate &amp; flip-flop technology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8. 	Verification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Verify correctness of final design</a:t>
            </a:r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477838" y="2540000"/>
            <a:ext cx="19050" cy="3211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 rot="-5400000">
            <a:off x="-780256" y="3967957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CAD Help Available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B2840B71-0586-4A88-92BD-27105DA11D8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Specification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314450"/>
            <a:ext cx="7772400" cy="5210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Specification can be through: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Written description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Mathematical description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Hardware description language*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Tabular description*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Logic equation description*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Diagram that describes operation*</a:t>
            </a:r>
          </a:p>
          <a:p>
            <a:pPr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Relation to Formulation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If a specification is rigorous at the binary level (marked with * above), then all or part of formulation would have been completed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7520FA8E-AEBF-4FDE-94D7-52C579EAA94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363"/>
            <a:ext cx="9144000" cy="695325"/>
          </a:xfrm>
        </p:spPr>
        <p:txBody>
          <a:bodyPr/>
          <a:lstStyle/>
          <a:p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Formulation: </a:t>
            </a:r>
            <a:b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Get a State Diagram/Table from the Specifications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14450"/>
            <a:ext cx="8391525" cy="5027613"/>
          </a:xfrm>
          <a:noFill/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0" u="sng" smtClean="0">
                <a:latin typeface="Arial" pitchFamily="34" charset="0"/>
                <a:cs typeface="Arial" pitchFamily="34" charset="0"/>
              </a:rPr>
              <a:t>state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is an abstraction of the history of the past applied inputs to the circuit (including  power-up reset or system reset).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b="0" smtClean="0">
                <a:latin typeface="Arial" pitchFamily="34" charset="0"/>
                <a:cs typeface="Arial" pitchFamily="34" charset="0"/>
              </a:rPr>
              <a:t>The interpretation of “past inputs” is tied to the synchronous operation of the circuit. e. g., an input value (other than an asynchronous reset) is measured only during the setup-hold time interval for an edge-triggered flip-flop.</a:t>
            </a:r>
            <a:endParaRPr lang="en-US" sz="1800" b="0" u="sng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Examples:</a:t>
            </a:r>
            <a:endParaRPr lang="en-US" sz="2000" b="0" u="sng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b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18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800" b="0" smtClean="0">
                <a:latin typeface="Arial" pitchFamily="34" charset="0"/>
                <a:cs typeface="Arial" pitchFamily="34" charset="0"/>
              </a:rPr>
              <a:t> may represent the fact that three successive 1’s have occurred at the input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b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18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b="0" smtClean="0">
                <a:latin typeface="Arial" pitchFamily="34" charset="0"/>
                <a:cs typeface="Arial" pitchFamily="34" charset="0"/>
              </a:rPr>
              <a:t> may represent the fact that a 0 followed by a 1 have occurred as the most recent past two inputs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endParaRPr lang="en-US" sz="800" b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1800" b="0" smtClean="0">
                <a:latin typeface="Arial" pitchFamily="34" charset="0"/>
                <a:cs typeface="Arial" pitchFamily="34" charset="0"/>
              </a:rPr>
              <a:t>	00</a:t>
            </a:r>
            <a:r>
              <a:rPr lang="en-US" sz="18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800" b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8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800" b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8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111</a:t>
            </a:r>
            <a:r>
              <a:rPr lang="en-US" sz="1800" b="0" smtClean="0">
                <a:latin typeface="Arial" pitchFamily="34" charset="0"/>
                <a:cs typeface="Arial" pitchFamily="34" charset="0"/>
              </a:rPr>
              <a:t>00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1800" b="0" smtClean="0">
                <a:latin typeface="Arial" pitchFamily="34" charset="0"/>
                <a:cs typeface="Arial" pitchFamily="34" charset="0"/>
              </a:rPr>
              <a:t>                                Machine enters </a:t>
            </a:r>
            <a:r>
              <a:rPr lang="en-US" sz="1800" b="0" u="sng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1800" b="0" u="sng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800" b="0" u="sng" smtClean="0">
                <a:latin typeface="Arial" pitchFamily="34" charset="0"/>
                <a:cs typeface="Arial" pitchFamily="34" charset="0"/>
              </a:rPr>
              <a:t> here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1800" b="0" smtClean="0">
                <a:latin typeface="Arial" pitchFamily="34" charset="0"/>
                <a:cs typeface="Arial" pitchFamily="34" charset="0"/>
              </a:rPr>
              <a:t>			          Machine enters </a:t>
            </a:r>
            <a:r>
              <a:rPr lang="en-US" sz="1800" b="0" u="sng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1800" b="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b="0" u="sng" smtClean="0">
                <a:latin typeface="Arial" pitchFamily="34" charset="0"/>
                <a:cs typeface="Arial" pitchFamily="34" charset="0"/>
              </a:rPr>
              <a:t> here</a:t>
            </a:r>
            <a:endParaRPr lang="en-US" sz="1800" b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b="0" smtClean="0">
                <a:latin typeface="Arial" pitchFamily="34" charset="0"/>
                <a:cs typeface="Arial" pitchFamily="34" charset="0"/>
              </a:rPr>
              <a:t>Machine can only be in one state at any given time </a:t>
            </a:r>
            <a:endParaRPr lang="en-US" sz="1800" b="0" u="sng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8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9936163" y="36464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/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 flipH="1" flipV="1">
            <a:off x="2957513" y="4897438"/>
            <a:ext cx="242887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 flipH="1" flipV="1">
            <a:off x="1717675" y="4927600"/>
            <a:ext cx="1157288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 flipH="1" flipV="1">
            <a:off x="2336800" y="4948238"/>
            <a:ext cx="5286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F4943E48-6FD5-4C3C-B3CD-E02025C8B09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52400"/>
            <a:ext cx="8408987" cy="1020763"/>
          </a:xfrm>
        </p:spPr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State Initialization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162050"/>
            <a:ext cx="8705850" cy="5543550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When a sequential circuit is turned on, the state of the flip flops is unknown (Q could be 1 or 0) </a:t>
            </a:r>
          </a:p>
          <a:p>
            <a:pPr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Before meaningful operation, we usually bring the circuit to  an initial known state, e.g. by resetting all flip flops to 0’s</a:t>
            </a:r>
          </a:p>
          <a:p>
            <a:pPr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This is often done 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asynchronously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through dedicated </a:t>
            </a:r>
            <a:r>
              <a:rPr lang="en-US" sz="2400" b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S/R inputs to the FFs</a:t>
            </a:r>
          </a:p>
          <a:p>
            <a:pPr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It can also be done </a:t>
            </a:r>
            <a:r>
              <a:rPr lang="en-US" sz="24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synchronously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by going through the clocked FF inputs  </a:t>
            </a: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597400"/>
            <a:ext cx="597376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03340158-E5E7-40B5-BC82-EC5EF00D9BB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838200"/>
          </a:xfrm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sz="30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Bit Sequence Recognizer: 1101</a:t>
            </a:r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Specifications- Verbal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274763"/>
            <a:ext cx="8634413" cy="53530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Verbal Specifications: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20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20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8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Detect the occurrence of bit sequence 1101 whenever it occurs on input X and indicate this detection by raising an output Z high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i.e. normally output Z = 0 until sequence </a:t>
            </a:r>
            <a:r>
              <a:rPr lang="en-US" sz="22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110</a:t>
            </a:r>
            <a:r>
              <a:rPr lang="en-US" sz="22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occurs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	                                i.e. until input X = </a:t>
            </a:r>
            <a:r>
              <a:rPr lang="en-US" sz="22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and   	                           	                        </a:t>
            </a:r>
            <a:r>
              <a:rPr lang="en-US" sz="22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110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was the last sub-sequence received       			 i.e. system was in the </a:t>
            </a:r>
            <a:r>
              <a:rPr lang="en-US" sz="22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US" sz="22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110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 received’  	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b="0" smtClean="0">
                <a:latin typeface="Arial" pitchFamily="34" charset="0"/>
                <a:cs typeface="Arial" pitchFamily="34" charset="0"/>
              </a:rPr>
              <a:t>Is this a Mealy or a Moore model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2000" b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397" name="Group 9"/>
          <p:cNvGrpSpPr>
            <a:grpSpLocks/>
          </p:cNvGrpSpPr>
          <p:nvPr/>
        </p:nvGrpSpPr>
        <p:grpSpPr bwMode="auto">
          <a:xfrm>
            <a:off x="2701925" y="1808163"/>
            <a:ext cx="2806700" cy="936625"/>
            <a:chOff x="1857" y="979"/>
            <a:chExt cx="1768" cy="590"/>
          </a:xfrm>
        </p:grpSpPr>
        <p:sp>
          <p:nvSpPr>
            <p:cNvPr id="59398" name="Rectangle 4"/>
            <p:cNvSpPr>
              <a:spLocks noChangeArrowheads="1"/>
            </p:cNvSpPr>
            <p:nvPr/>
          </p:nvSpPr>
          <p:spPr bwMode="auto">
            <a:xfrm>
              <a:off x="2323" y="979"/>
              <a:ext cx="762" cy="59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6600CC"/>
                  </a:solidFill>
                  <a:latin typeface="Arial" pitchFamily="34" charset="0"/>
                </a:rPr>
                <a:t>1101</a:t>
              </a:r>
            </a:p>
            <a:p>
              <a:pPr algn="ctr"/>
              <a:r>
                <a:rPr lang="en-US" sz="1800">
                  <a:latin typeface="Arial" pitchFamily="34" charset="0"/>
                </a:rPr>
                <a:t>Recognizer</a:t>
              </a:r>
            </a:p>
          </p:txBody>
        </p:sp>
        <p:sp>
          <p:nvSpPr>
            <p:cNvPr id="59399" name="Line 5"/>
            <p:cNvSpPr>
              <a:spLocks noChangeShapeType="1"/>
            </p:cNvSpPr>
            <p:nvPr/>
          </p:nvSpPr>
          <p:spPr bwMode="auto">
            <a:xfrm>
              <a:off x="2080" y="1255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Line 6"/>
            <p:cNvSpPr>
              <a:spLocks noChangeShapeType="1"/>
            </p:cNvSpPr>
            <p:nvPr/>
          </p:nvSpPr>
          <p:spPr bwMode="auto">
            <a:xfrm>
              <a:off x="3091" y="1255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Text Box 7"/>
            <p:cNvSpPr txBox="1">
              <a:spLocks noChangeArrowheads="1"/>
            </p:cNvSpPr>
            <p:nvPr/>
          </p:nvSpPr>
          <p:spPr bwMode="auto">
            <a:xfrm>
              <a:off x="1857" y="1049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9900"/>
                  </a:solidFill>
                  <a:latin typeface="Arial" pitchFamily="34" charset="0"/>
                </a:rPr>
                <a:t>X</a:t>
              </a:r>
            </a:p>
            <a:p>
              <a:r>
                <a:rPr lang="en-US" sz="1600">
                  <a:solidFill>
                    <a:srgbClr val="009900"/>
                  </a:solidFill>
                  <a:latin typeface="Arial" pitchFamily="34" charset="0"/>
                </a:rPr>
                <a:t>Input</a:t>
              </a:r>
            </a:p>
          </p:txBody>
        </p:sp>
        <p:sp>
          <p:nvSpPr>
            <p:cNvPr id="59402" name="Text Box 8"/>
            <p:cNvSpPr txBox="1">
              <a:spLocks noChangeArrowheads="1"/>
            </p:cNvSpPr>
            <p:nvPr/>
          </p:nvSpPr>
          <p:spPr bwMode="auto">
            <a:xfrm>
              <a:off x="3124" y="1075"/>
              <a:ext cx="5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Z</a:t>
              </a:r>
            </a:p>
            <a:p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0B79935B-DF98-4383-A261-9BFCB521F86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88"/>
            <a:ext cx="9012238" cy="838200"/>
          </a:xfrm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sz="30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Bit Sequence Recognizer: 1101</a:t>
            </a:r>
            <a:br>
              <a:rPr lang="en-US" sz="30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2. Formulation:</a:t>
            </a:r>
            <a: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State Diagram</a:t>
            </a:r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Strategy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406525"/>
            <a:ext cx="8472487" cy="5027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Begin in an initial state in which </a:t>
            </a:r>
            <a: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NONE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 of the initial portion of the sequence has occurred (typically “reset” state)</a:t>
            </a:r>
          </a:p>
          <a:p>
            <a:pPr>
              <a:lnSpc>
                <a:spcPct val="80000"/>
              </a:lnSpc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Add a state which recognizes that the first symbol in the target sequence (1) has occurred</a:t>
            </a:r>
          </a:p>
          <a:p>
            <a:pPr>
              <a:lnSpc>
                <a:spcPct val="80000"/>
              </a:lnSpc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Add states that recognize each successive symbol occurring</a:t>
            </a:r>
          </a:p>
          <a:p>
            <a:pPr>
              <a:lnSpc>
                <a:spcPct val="80000"/>
              </a:lnSpc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The final state represents: </a:t>
            </a:r>
          </a:p>
          <a:p>
            <a:pPr lvl="1">
              <a:lnSpc>
                <a:spcPct val="80000"/>
              </a:lnSpc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Occurrence of the required input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sequence (Moore)</a:t>
            </a:r>
          </a:p>
          <a:p>
            <a:pPr lvl="1">
              <a:lnSpc>
                <a:spcPct val="8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Occurrence of the required input </a:t>
            </a:r>
            <a:r>
              <a:rPr lang="en-US" sz="1800" b="0" smtClean="0">
                <a:latin typeface="Arial" pitchFamily="34" charset="0"/>
                <a:cs typeface="Arial" pitchFamily="34" charset="0"/>
              </a:rPr>
              <a:t>sequence less the last input (Mealy)</a:t>
            </a:r>
            <a:endParaRPr lang="en-US" sz="20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Add state transition arcs which specify what happens when a symbol </a:t>
            </a:r>
            <a:r>
              <a:rPr lang="en-US" sz="2800" i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 contributing to the target sequence has occurred</a:t>
            </a:r>
            <a:endParaRPr lang="en-US" sz="2400" b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AADB3791-F15F-4429-A59F-3FB5192C88F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244475"/>
            <a:ext cx="8393113" cy="665163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Recognizer for Sequence </a:t>
            </a:r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</a:t>
            </a:r>
            <a:b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Has sub-sequences: 1, 11, 110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67038"/>
            <a:ext cx="9144000" cy="38909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The states have the following abstract meanings: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A:  No proper sub-sequence of the sequence has occurred. Could be also the initialization (Reset) state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B:  Remembers the occurrence of sub-sequence ‘1’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C:  Remembers the occurrence of sub-sequence ‘11’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D:  Remembers the occurrence of sub-sequence ‘110’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smtClean="0">
                <a:latin typeface="Arial" pitchFamily="34" charset="0"/>
                <a:cs typeface="Arial" pitchFamily="34" charset="0"/>
              </a:rPr>
              <a:t>The 1/1 arc from D means full sequence is detected &amp; Z = 1. </a:t>
            </a:r>
            <a:r>
              <a:rPr lang="en-US" sz="2400" b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But why does it go to B?</a:t>
            </a:r>
            <a:r>
              <a:rPr lang="en-US" sz="2400" b="0" smtClean="0">
                <a:latin typeface="Arial" pitchFamily="34" charset="0"/>
                <a:cs typeface="Arial" pitchFamily="34" charset="0"/>
              </a:rPr>
              <a:t> Since this ‘1’ could be the first 1 in a new sequence and thus needs to be remembered as ‘1’!</a:t>
            </a:r>
          </a:p>
        </p:txBody>
      </p:sp>
      <p:grpSp>
        <p:nvGrpSpPr>
          <p:cNvPr id="61445" name="Group 4"/>
          <p:cNvGrpSpPr>
            <a:grpSpLocks/>
          </p:cNvGrpSpPr>
          <p:nvPr/>
        </p:nvGrpSpPr>
        <p:grpSpPr bwMode="auto">
          <a:xfrm>
            <a:off x="1693863" y="1238250"/>
            <a:ext cx="5268912" cy="1547813"/>
            <a:chOff x="1067" y="780"/>
            <a:chExt cx="3319" cy="975"/>
          </a:xfrm>
        </p:grpSpPr>
        <p:sp>
          <p:nvSpPr>
            <p:cNvPr id="61452" name="Rectangle 5"/>
            <p:cNvSpPr>
              <a:spLocks noChangeArrowheads="1"/>
            </p:cNvSpPr>
            <p:nvPr/>
          </p:nvSpPr>
          <p:spPr bwMode="auto">
            <a:xfrm>
              <a:off x="3088" y="1453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660066"/>
                  </a:solidFill>
                  <a:latin typeface="Swiss 721 SWA" charset="0"/>
                </a:rPr>
                <a:t>1</a:t>
              </a:r>
              <a:r>
                <a:rPr lang="en-US" b="1">
                  <a:latin typeface="Swiss 721 SWA" charset="0"/>
                </a:rPr>
                <a:t>/1</a:t>
              </a:r>
              <a:endParaRPr lang="en-US" sz="3600" b="1"/>
            </a:p>
          </p:txBody>
        </p:sp>
        <p:sp>
          <p:nvSpPr>
            <p:cNvPr id="61453" name="Freeform 6"/>
            <p:cNvSpPr>
              <a:spLocks/>
            </p:cNvSpPr>
            <p:nvPr/>
          </p:nvSpPr>
          <p:spPr bwMode="auto">
            <a:xfrm>
              <a:off x="2254" y="1233"/>
              <a:ext cx="1742" cy="522"/>
            </a:xfrm>
            <a:custGeom>
              <a:avLst/>
              <a:gdLst>
                <a:gd name="T0" fmla="*/ 1742 w 1742"/>
                <a:gd name="T1" fmla="*/ 21 h 522"/>
                <a:gd name="T2" fmla="*/ 1738 w 1742"/>
                <a:gd name="T3" fmla="*/ 7 h 522"/>
                <a:gd name="T4" fmla="*/ 1725 w 1742"/>
                <a:gd name="T5" fmla="*/ 0 h 522"/>
                <a:gd name="T6" fmla="*/ 1712 w 1742"/>
                <a:gd name="T7" fmla="*/ 4 h 522"/>
                <a:gd name="T8" fmla="*/ 1656 w 1742"/>
                <a:gd name="T9" fmla="*/ 69 h 522"/>
                <a:gd name="T10" fmla="*/ 1521 w 1742"/>
                <a:gd name="T11" fmla="*/ 215 h 522"/>
                <a:gd name="T12" fmla="*/ 1435 w 1742"/>
                <a:gd name="T13" fmla="*/ 290 h 522"/>
                <a:gd name="T14" fmla="*/ 1381 w 1742"/>
                <a:gd name="T15" fmla="*/ 328 h 522"/>
                <a:gd name="T16" fmla="*/ 1306 w 1742"/>
                <a:gd name="T17" fmla="*/ 374 h 522"/>
                <a:gd name="T18" fmla="*/ 1229 w 1742"/>
                <a:gd name="T19" fmla="*/ 413 h 522"/>
                <a:gd name="T20" fmla="*/ 1147 w 1742"/>
                <a:gd name="T21" fmla="*/ 445 h 522"/>
                <a:gd name="T22" fmla="*/ 1131 w 1742"/>
                <a:gd name="T23" fmla="*/ 451 h 522"/>
                <a:gd name="T24" fmla="*/ 1066 w 1742"/>
                <a:gd name="T25" fmla="*/ 467 h 522"/>
                <a:gd name="T26" fmla="*/ 974 w 1742"/>
                <a:gd name="T27" fmla="*/ 480 h 522"/>
                <a:gd name="T28" fmla="*/ 903 w 1742"/>
                <a:gd name="T29" fmla="*/ 484 h 522"/>
                <a:gd name="T30" fmla="*/ 753 w 1742"/>
                <a:gd name="T31" fmla="*/ 482 h 522"/>
                <a:gd name="T32" fmla="*/ 657 w 1742"/>
                <a:gd name="T33" fmla="*/ 472 h 522"/>
                <a:gd name="T34" fmla="*/ 521 w 1742"/>
                <a:gd name="T35" fmla="*/ 447 h 522"/>
                <a:gd name="T36" fmla="*/ 459 w 1742"/>
                <a:gd name="T37" fmla="*/ 432 h 522"/>
                <a:gd name="T38" fmla="*/ 409 w 1742"/>
                <a:gd name="T39" fmla="*/ 419 h 522"/>
                <a:gd name="T40" fmla="*/ 357 w 1742"/>
                <a:gd name="T41" fmla="*/ 397 h 522"/>
                <a:gd name="T42" fmla="*/ 280 w 1742"/>
                <a:gd name="T43" fmla="*/ 359 h 522"/>
                <a:gd name="T44" fmla="*/ 190 w 1742"/>
                <a:gd name="T45" fmla="*/ 298 h 522"/>
                <a:gd name="T46" fmla="*/ 144 w 1742"/>
                <a:gd name="T47" fmla="*/ 253 h 522"/>
                <a:gd name="T48" fmla="*/ 86 w 1742"/>
                <a:gd name="T49" fmla="*/ 180 h 522"/>
                <a:gd name="T50" fmla="*/ 56 w 1742"/>
                <a:gd name="T51" fmla="*/ 125 h 522"/>
                <a:gd name="T52" fmla="*/ 37 w 1742"/>
                <a:gd name="T53" fmla="*/ 80 h 522"/>
                <a:gd name="T54" fmla="*/ 27 w 1742"/>
                <a:gd name="T55" fmla="*/ 71 h 522"/>
                <a:gd name="T56" fmla="*/ 12 w 1742"/>
                <a:gd name="T57" fmla="*/ 71 h 522"/>
                <a:gd name="T58" fmla="*/ 2 w 1742"/>
                <a:gd name="T59" fmla="*/ 80 h 522"/>
                <a:gd name="T60" fmla="*/ 2 w 1742"/>
                <a:gd name="T61" fmla="*/ 96 h 522"/>
                <a:gd name="T62" fmla="*/ 21 w 1742"/>
                <a:gd name="T63" fmla="*/ 140 h 522"/>
                <a:gd name="T64" fmla="*/ 56 w 1742"/>
                <a:gd name="T65" fmla="*/ 200 h 522"/>
                <a:gd name="T66" fmla="*/ 117 w 1742"/>
                <a:gd name="T67" fmla="*/ 280 h 522"/>
                <a:gd name="T68" fmla="*/ 163 w 1742"/>
                <a:gd name="T69" fmla="*/ 324 h 522"/>
                <a:gd name="T70" fmla="*/ 248 w 1742"/>
                <a:gd name="T71" fmla="*/ 386 h 522"/>
                <a:gd name="T72" fmla="*/ 325 w 1742"/>
                <a:gd name="T73" fmla="*/ 426 h 522"/>
                <a:gd name="T74" fmla="*/ 375 w 1742"/>
                <a:gd name="T75" fmla="*/ 445 h 522"/>
                <a:gd name="T76" fmla="*/ 430 w 1742"/>
                <a:gd name="T77" fmla="*/ 467 h 522"/>
                <a:gd name="T78" fmla="*/ 492 w 1742"/>
                <a:gd name="T79" fmla="*/ 482 h 522"/>
                <a:gd name="T80" fmla="*/ 626 w 1742"/>
                <a:gd name="T81" fmla="*/ 507 h 522"/>
                <a:gd name="T82" fmla="*/ 701 w 1742"/>
                <a:gd name="T83" fmla="*/ 516 h 522"/>
                <a:gd name="T84" fmla="*/ 803 w 1742"/>
                <a:gd name="T85" fmla="*/ 522 h 522"/>
                <a:gd name="T86" fmla="*/ 951 w 1742"/>
                <a:gd name="T87" fmla="*/ 520 h 522"/>
                <a:gd name="T88" fmla="*/ 1026 w 1742"/>
                <a:gd name="T89" fmla="*/ 513 h 522"/>
                <a:gd name="T90" fmla="*/ 1116 w 1742"/>
                <a:gd name="T91" fmla="*/ 495 h 522"/>
                <a:gd name="T92" fmla="*/ 1143 w 1742"/>
                <a:gd name="T93" fmla="*/ 488 h 522"/>
                <a:gd name="T94" fmla="*/ 1224 w 1742"/>
                <a:gd name="T95" fmla="*/ 457 h 522"/>
                <a:gd name="T96" fmla="*/ 1285 w 1742"/>
                <a:gd name="T97" fmla="*/ 428 h 522"/>
                <a:gd name="T98" fmla="*/ 1383 w 1742"/>
                <a:gd name="T99" fmla="*/ 372 h 522"/>
                <a:gd name="T100" fmla="*/ 1439 w 1742"/>
                <a:gd name="T101" fmla="*/ 334 h 522"/>
                <a:gd name="T102" fmla="*/ 1494 w 1742"/>
                <a:gd name="T103" fmla="*/ 290 h 522"/>
                <a:gd name="T104" fmla="*/ 1671 w 1742"/>
                <a:gd name="T105" fmla="*/ 113 h 522"/>
                <a:gd name="T106" fmla="*/ 1738 w 1742"/>
                <a:gd name="T107" fmla="*/ 31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2"/>
                <a:gd name="T163" fmla="*/ 0 h 522"/>
                <a:gd name="T164" fmla="*/ 1742 w 1742"/>
                <a:gd name="T165" fmla="*/ 522 h 5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2" h="522">
                  <a:moveTo>
                    <a:pt x="1738" y="31"/>
                  </a:moveTo>
                  <a:lnTo>
                    <a:pt x="1740" y="27"/>
                  </a:lnTo>
                  <a:lnTo>
                    <a:pt x="1742" y="21"/>
                  </a:lnTo>
                  <a:lnTo>
                    <a:pt x="1742" y="17"/>
                  </a:lnTo>
                  <a:lnTo>
                    <a:pt x="1740" y="11"/>
                  </a:lnTo>
                  <a:lnTo>
                    <a:pt x="1738" y="7"/>
                  </a:lnTo>
                  <a:lnTo>
                    <a:pt x="1735" y="4"/>
                  </a:lnTo>
                  <a:lnTo>
                    <a:pt x="1731" y="2"/>
                  </a:lnTo>
                  <a:lnTo>
                    <a:pt x="1725" y="0"/>
                  </a:lnTo>
                  <a:lnTo>
                    <a:pt x="1721" y="0"/>
                  </a:lnTo>
                  <a:lnTo>
                    <a:pt x="1715" y="2"/>
                  </a:lnTo>
                  <a:lnTo>
                    <a:pt x="1712" y="4"/>
                  </a:lnTo>
                  <a:lnTo>
                    <a:pt x="1708" y="7"/>
                  </a:lnTo>
                  <a:lnTo>
                    <a:pt x="1673" y="48"/>
                  </a:lnTo>
                  <a:lnTo>
                    <a:pt x="1656" y="69"/>
                  </a:lnTo>
                  <a:lnTo>
                    <a:pt x="1640" y="90"/>
                  </a:lnTo>
                  <a:lnTo>
                    <a:pt x="1590" y="146"/>
                  </a:lnTo>
                  <a:lnTo>
                    <a:pt x="1521" y="215"/>
                  </a:lnTo>
                  <a:lnTo>
                    <a:pt x="1471" y="259"/>
                  </a:lnTo>
                  <a:lnTo>
                    <a:pt x="1452" y="274"/>
                  </a:lnTo>
                  <a:lnTo>
                    <a:pt x="1435" y="290"/>
                  </a:lnTo>
                  <a:lnTo>
                    <a:pt x="1416" y="303"/>
                  </a:lnTo>
                  <a:lnTo>
                    <a:pt x="1398" y="317"/>
                  </a:lnTo>
                  <a:lnTo>
                    <a:pt x="1381" y="328"/>
                  </a:lnTo>
                  <a:lnTo>
                    <a:pt x="1360" y="342"/>
                  </a:lnTo>
                  <a:lnTo>
                    <a:pt x="1345" y="353"/>
                  </a:lnTo>
                  <a:lnTo>
                    <a:pt x="1306" y="374"/>
                  </a:lnTo>
                  <a:lnTo>
                    <a:pt x="1270" y="394"/>
                  </a:lnTo>
                  <a:lnTo>
                    <a:pt x="1249" y="403"/>
                  </a:lnTo>
                  <a:lnTo>
                    <a:pt x="1229" y="413"/>
                  </a:lnTo>
                  <a:lnTo>
                    <a:pt x="1208" y="422"/>
                  </a:lnTo>
                  <a:lnTo>
                    <a:pt x="1189" y="430"/>
                  </a:lnTo>
                  <a:lnTo>
                    <a:pt x="1147" y="445"/>
                  </a:lnTo>
                  <a:lnTo>
                    <a:pt x="1128" y="453"/>
                  </a:lnTo>
                  <a:lnTo>
                    <a:pt x="1129" y="451"/>
                  </a:lnTo>
                  <a:lnTo>
                    <a:pt x="1131" y="451"/>
                  </a:lnTo>
                  <a:lnTo>
                    <a:pt x="1108" y="457"/>
                  </a:lnTo>
                  <a:lnTo>
                    <a:pt x="1087" y="461"/>
                  </a:lnTo>
                  <a:lnTo>
                    <a:pt x="1066" y="467"/>
                  </a:lnTo>
                  <a:lnTo>
                    <a:pt x="1022" y="474"/>
                  </a:lnTo>
                  <a:lnTo>
                    <a:pt x="997" y="476"/>
                  </a:lnTo>
                  <a:lnTo>
                    <a:pt x="974" y="480"/>
                  </a:lnTo>
                  <a:lnTo>
                    <a:pt x="951" y="482"/>
                  </a:lnTo>
                  <a:lnTo>
                    <a:pt x="926" y="482"/>
                  </a:lnTo>
                  <a:lnTo>
                    <a:pt x="903" y="484"/>
                  </a:lnTo>
                  <a:lnTo>
                    <a:pt x="803" y="484"/>
                  </a:lnTo>
                  <a:lnTo>
                    <a:pt x="778" y="482"/>
                  </a:lnTo>
                  <a:lnTo>
                    <a:pt x="753" y="482"/>
                  </a:lnTo>
                  <a:lnTo>
                    <a:pt x="705" y="478"/>
                  </a:lnTo>
                  <a:lnTo>
                    <a:pt x="680" y="474"/>
                  </a:lnTo>
                  <a:lnTo>
                    <a:pt x="657" y="472"/>
                  </a:lnTo>
                  <a:lnTo>
                    <a:pt x="634" y="468"/>
                  </a:lnTo>
                  <a:lnTo>
                    <a:pt x="542" y="453"/>
                  </a:lnTo>
                  <a:lnTo>
                    <a:pt x="521" y="447"/>
                  </a:lnTo>
                  <a:lnTo>
                    <a:pt x="499" y="443"/>
                  </a:lnTo>
                  <a:lnTo>
                    <a:pt x="480" y="438"/>
                  </a:lnTo>
                  <a:lnTo>
                    <a:pt x="459" y="432"/>
                  </a:lnTo>
                  <a:lnTo>
                    <a:pt x="442" y="428"/>
                  </a:lnTo>
                  <a:lnTo>
                    <a:pt x="407" y="419"/>
                  </a:lnTo>
                  <a:lnTo>
                    <a:pt x="409" y="419"/>
                  </a:lnTo>
                  <a:lnTo>
                    <a:pt x="390" y="411"/>
                  </a:lnTo>
                  <a:lnTo>
                    <a:pt x="375" y="405"/>
                  </a:lnTo>
                  <a:lnTo>
                    <a:pt x="357" y="397"/>
                  </a:lnTo>
                  <a:lnTo>
                    <a:pt x="340" y="392"/>
                  </a:lnTo>
                  <a:lnTo>
                    <a:pt x="296" y="369"/>
                  </a:lnTo>
                  <a:lnTo>
                    <a:pt x="280" y="359"/>
                  </a:lnTo>
                  <a:lnTo>
                    <a:pt x="254" y="344"/>
                  </a:lnTo>
                  <a:lnTo>
                    <a:pt x="200" y="305"/>
                  </a:lnTo>
                  <a:lnTo>
                    <a:pt x="190" y="298"/>
                  </a:lnTo>
                  <a:lnTo>
                    <a:pt x="179" y="286"/>
                  </a:lnTo>
                  <a:lnTo>
                    <a:pt x="167" y="276"/>
                  </a:lnTo>
                  <a:lnTo>
                    <a:pt x="144" y="253"/>
                  </a:lnTo>
                  <a:lnTo>
                    <a:pt x="135" y="242"/>
                  </a:lnTo>
                  <a:lnTo>
                    <a:pt x="115" y="219"/>
                  </a:lnTo>
                  <a:lnTo>
                    <a:pt x="86" y="180"/>
                  </a:lnTo>
                  <a:lnTo>
                    <a:pt x="73" y="153"/>
                  </a:lnTo>
                  <a:lnTo>
                    <a:pt x="63" y="138"/>
                  </a:lnTo>
                  <a:lnTo>
                    <a:pt x="56" y="125"/>
                  </a:lnTo>
                  <a:lnTo>
                    <a:pt x="50" y="111"/>
                  </a:lnTo>
                  <a:lnTo>
                    <a:pt x="42" y="96"/>
                  </a:lnTo>
                  <a:lnTo>
                    <a:pt x="37" y="80"/>
                  </a:lnTo>
                  <a:lnTo>
                    <a:pt x="35" y="77"/>
                  </a:lnTo>
                  <a:lnTo>
                    <a:pt x="31" y="73"/>
                  </a:lnTo>
                  <a:lnTo>
                    <a:pt x="27" y="71"/>
                  </a:lnTo>
                  <a:lnTo>
                    <a:pt x="21" y="69"/>
                  </a:lnTo>
                  <a:lnTo>
                    <a:pt x="17" y="69"/>
                  </a:lnTo>
                  <a:lnTo>
                    <a:pt x="12" y="71"/>
                  </a:lnTo>
                  <a:lnTo>
                    <a:pt x="8" y="73"/>
                  </a:lnTo>
                  <a:lnTo>
                    <a:pt x="4" y="77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6"/>
                  </a:lnTo>
                  <a:lnTo>
                    <a:pt x="8" y="111"/>
                  </a:lnTo>
                  <a:lnTo>
                    <a:pt x="15" y="127"/>
                  </a:lnTo>
                  <a:lnTo>
                    <a:pt x="21" y="140"/>
                  </a:lnTo>
                  <a:lnTo>
                    <a:pt x="29" y="157"/>
                  </a:lnTo>
                  <a:lnTo>
                    <a:pt x="38" y="173"/>
                  </a:lnTo>
                  <a:lnTo>
                    <a:pt x="56" y="200"/>
                  </a:lnTo>
                  <a:lnTo>
                    <a:pt x="85" y="242"/>
                  </a:lnTo>
                  <a:lnTo>
                    <a:pt x="104" y="265"/>
                  </a:lnTo>
                  <a:lnTo>
                    <a:pt x="117" y="280"/>
                  </a:lnTo>
                  <a:lnTo>
                    <a:pt x="140" y="303"/>
                  </a:lnTo>
                  <a:lnTo>
                    <a:pt x="152" y="313"/>
                  </a:lnTo>
                  <a:lnTo>
                    <a:pt x="163" y="324"/>
                  </a:lnTo>
                  <a:lnTo>
                    <a:pt x="177" y="336"/>
                  </a:lnTo>
                  <a:lnTo>
                    <a:pt x="231" y="374"/>
                  </a:lnTo>
                  <a:lnTo>
                    <a:pt x="248" y="386"/>
                  </a:lnTo>
                  <a:lnTo>
                    <a:pt x="261" y="394"/>
                  </a:lnTo>
                  <a:lnTo>
                    <a:pt x="277" y="403"/>
                  </a:lnTo>
                  <a:lnTo>
                    <a:pt x="325" y="426"/>
                  </a:lnTo>
                  <a:lnTo>
                    <a:pt x="342" y="432"/>
                  </a:lnTo>
                  <a:lnTo>
                    <a:pt x="359" y="440"/>
                  </a:lnTo>
                  <a:lnTo>
                    <a:pt x="375" y="445"/>
                  </a:lnTo>
                  <a:lnTo>
                    <a:pt x="394" y="453"/>
                  </a:lnTo>
                  <a:lnTo>
                    <a:pt x="396" y="453"/>
                  </a:lnTo>
                  <a:lnTo>
                    <a:pt x="430" y="467"/>
                  </a:lnTo>
                  <a:lnTo>
                    <a:pt x="451" y="470"/>
                  </a:lnTo>
                  <a:lnTo>
                    <a:pt x="469" y="476"/>
                  </a:lnTo>
                  <a:lnTo>
                    <a:pt x="492" y="482"/>
                  </a:lnTo>
                  <a:lnTo>
                    <a:pt x="513" y="486"/>
                  </a:lnTo>
                  <a:lnTo>
                    <a:pt x="534" y="492"/>
                  </a:lnTo>
                  <a:lnTo>
                    <a:pt x="626" y="507"/>
                  </a:lnTo>
                  <a:lnTo>
                    <a:pt x="653" y="511"/>
                  </a:lnTo>
                  <a:lnTo>
                    <a:pt x="676" y="513"/>
                  </a:lnTo>
                  <a:lnTo>
                    <a:pt x="701" y="516"/>
                  </a:lnTo>
                  <a:lnTo>
                    <a:pt x="753" y="520"/>
                  </a:lnTo>
                  <a:lnTo>
                    <a:pt x="778" y="520"/>
                  </a:lnTo>
                  <a:lnTo>
                    <a:pt x="803" y="522"/>
                  </a:lnTo>
                  <a:lnTo>
                    <a:pt x="903" y="522"/>
                  </a:lnTo>
                  <a:lnTo>
                    <a:pt x="926" y="520"/>
                  </a:lnTo>
                  <a:lnTo>
                    <a:pt x="951" y="520"/>
                  </a:lnTo>
                  <a:lnTo>
                    <a:pt x="978" y="518"/>
                  </a:lnTo>
                  <a:lnTo>
                    <a:pt x="1001" y="515"/>
                  </a:lnTo>
                  <a:lnTo>
                    <a:pt x="1026" y="513"/>
                  </a:lnTo>
                  <a:lnTo>
                    <a:pt x="1074" y="505"/>
                  </a:lnTo>
                  <a:lnTo>
                    <a:pt x="1095" y="499"/>
                  </a:lnTo>
                  <a:lnTo>
                    <a:pt x="1116" y="495"/>
                  </a:lnTo>
                  <a:lnTo>
                    <a:pt x="1139" y="490"/>
                  </a:lnTo>
                  <a:lnTo>
                    <a:pt x="1141" y="490"/>
                  </a:lnTo>
                  <a:lnTo>
                    <a:pt x="1143" y="488"/>
                  </a:lnTo>
                  <a:lnTo>
                    <a:pt x="1162" y="480"/>
                  </a:lnTo>
                  <a:lnTo>
                    <a:pt x="1204" y="465"/>
                  </a:lnTo>
                  <a:lnTo>
                    <a:pt x="1224" y="457"/>
                  </a:lnTo>
                  <a:lnTo>
                    <a:pt x="1245" y="447"/>
                  </a:lnTo>
                  <a:lnTo>
                    <a:pt x="1264" y="438"/>
                  </a:lnTo>
                  <a:lnTo>
                    <a:pt x="1285" y="428"/>
                  </a:lnTo>
                  <a:lnTo>
                    <a:pt x="1325" y="409"/>
                  </a:lnTo>
                  <a:lnTo>
                    <a:pt x="1364" y="384"/>
                  </a:lnTo>
                  <a:lnTo>
                    <a:pt x="1383" y="372"/>
                  </a:lnTo>
                  <a:lnTo>
                    <a:pt x="1400" y="359"/>
                  </a:lnTo>
                  <a:lnTo>
                    <a:pt x="1421" y="347"/>
                  </a:lnTo>
                  <a:lnTo>
                    <a:pt x="1439" y="334"/>
                  </a:lnTo>
                  <a:lnTo>
                    <a:pt x="1458" y="321"/>
                  </a:lnTo>
                  <a:lnTo>
                    <a:pt x="1475" y="305"/>
                  </a:lnTo>
                  <a:lnTo>
                    <a:pt x="1494" y="290"/>
                  </a:lnTo>
                  <a:lnTo>
                    <a:pt x="1548" y="242"/>
                  </a:lnTo>
                  <a:lnTo>
                    <a:pt x="1617" y="173"/>
                  </a:lnTo>
                  <a:lnTo>
                    <a:pt x="1671" y="113"/>
                  </a:lnTo>
                  <a:lnTo>
                    <a:pt x="1687" y="92"/>
                  </a:lnTo>
                  <a:lnTo>
                    <a:pt x="1704" y="75"/>
                  </a:lnTo>
                  <a:lnTo>
                    <a:pt x="1738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7"/>
            <p:cNvSpPr>
              <a:spLocks/>
            </p:cNvSpPr>
            <p:nvPr/>
          </p:nvSpPr>
          <p:spPr bwMode="auto">
            <a:xfrm>
              <a:off x="1067" y="848"/>
              <a:ext cx="455" cy="455"/>
            </a:xfrm>
            <a:custGeom>
              <a:avLst/>
              <a:gdLst>
                <a:gd name="T0" fmla="*/ 4 w 455"/>
                <a:gd name="T1" fmla="*/ 271 h 455"/>
                <a:gd name="T2" fmla="*/ 17 w 455"/>
                <a:gd name="T3" fmla="*/ 315 h 455"/>
                <a:gd name="T4" fmla="*/ 50 w 455"/>
                <a:gd name="T5" fmla="*/ 371 h 455"/>
                <a:gd name="T6" fmla="*/ 100 w 455"/>
                <a:gd name="T7" fmla="*/ 415 h 455"/>
                <a:gd name="T8" fmla="*/ 136 w 455"/>
                <a:gd name="T9" fmla="*/ 436 h 455"/>
                <a:gd name="T10" fmla="*/ 181 w 455"/>
                <a:gd name="T11" fmla="*/ 449 h 455"/>
                <a:gd name="T12" fmla="*/ 225 w 455"/>
                <a:gd name="T13" fmla="*/ 455 h 455"/>
                <a:gd name="T14" fmla="*/ 261 w 455"/>
                <a:gd name="T15" fmla="*/ 451 h 455"/>
                <a:gd name="T16" fmla="*/ 303 w 455"/>
                <a:gd name="T17" fmla="*/ 442 h 455"/>
                <a:gd name="T18" fmla="*/ 353 w 455"/>
                <a:gd name="T19" fmla="*/ 415 h 455"/>
                <a:gd name="T20" fmla="*/ 426 w 455"/>
                <a:gd name="T21" fmla="*/ 334 h 455"/>
                <a:gd name="T22" fmla="*/ 444 w 455"/>
                <a:gd name="T23" fmla="*/ 294 h 455"/>
                <a:gd name="T24" fmla="*/ 453 w 455"/>
                <a:gd name="T25" fmla="*/ 250 h 455"/>
                <a:gd name="T26" fmla="*/ 453 w 455"/>
                <a:gd name="T27" fmla="*/ 215 h 455"/>
                <a:gd name="T28" fmla="*/ 448 w 455"/>
                <a:gd name="T29" fmla="*/ 167 h 455"/>
                <a:gd name="T30" fmla="*/ 430 w 455"/>
                <a:gd name="T31" fmla="*/ 127 h 455"/>
                <a:gd name="T32" fmla="*/ 403 w 455"/>
                <a:gd name="T33" fmla="*/ 81 h 455"/>
                <a:gd name="T34" fmla="*/ 353 w 455"/>
                <a:gd name="T35" fmla="*/ 38 h 455"/>
                <a:gd name="T36" fmla="*/ 303 w 455"/>
                <a:gd name="T37" fmla="*/ 12 h 455"/>
                <a:gd name="T38" fmla="*/ 261 w 455"/>
                <a:gd name="T39" fmla="*/ 2 h 455"/>
                <a:gd name="T40" fmla="*/ 181 w 455"/>
                <a:gd name="T41" fmla="*/ 4 h 455"/>
                <a:gd name="T42" fmla="*/ 136 w 455"/>
                <a:gd name="T43" fmla="*/ 17 h 455"/>
                <a:gd name="T44" fmla="*/ 100 w 455"/>
                <a:gd name="T45" fmla="*/ 38 h 455"/>
                <a:gd name="T46" fmla="*/ 38 w 455"/>
                <a:gd name="T47" fmla="*/ 100 h 455"/>
                <a:gd name="T48" fmla="*/ 17 w 455"/>
                <a:gd name="T49" fmla="*/ 136 h 455"/>
                <a:gd name="T50" fmla="*/ 4 w 455"/>
                <a:gd name="T51" fmla="*/ 181 h 455"/>
                <a:gd name="T52" fmla="*/ 23 w 455"/>
                <a:gd name="T53" fmla="*/ 227 h 455"/>
                <a:gd name="T54" fmla="*/ 29 w 455"/>
                <a:gd name="T55" fmla="*/ 175 h 455"/>
                <a:gd name="T56" fmla="*/ 42 w 455"/>
                <a:gd name="T57" fmla="*/ 138 h 455"/>
                <a:gd name="T58" fmla="*/ 63 w 455"/>
                <a:gd name="T59" fmla="*/ 102 h 455"/>
                <a:gd name="T60" fmla="*/ 88 w 455"/>
                <a:gd name="T61" fmla="*/ 77 h 455"/>
                <a:gd name="T62" fmla="*/ 119 w 455"/>
                <a:gd name="T63" fmla="*/ 52 h 455"/>
                <a:gd name="T64" fmla="*/ 156 w 455"/>
                <a:gd name="T65" fmla="*/ 35 h 455"/>
                <a:gd name="T66" fmla="*/ 194 w 455"/>
                <a:gd name="T67" fmla="*/ 25 h 455"/>
                <a:gd name="T68" fmla="*/ 257 w 455"/>
                <a:gd name="T69" fmla="*/ 25 h 455"/>
                <a:gd name="T70" fmla="*/ 296 w 455"/>
                <a:gd name="T71" fmla="*/ 35 h 455"/>
                <a:gd name="T72" fmla="*/ 342 w 455"/>
                <a:gd name="T73" fmla="*/ 58 h 455"/>
                <a:gd name="T74" fmla="*/ 384 w 455"/>
                <a:gd name="T75" fmla="*/ 96 h 455"/>
                <a:gd name="T76" fmla="*/ 407 w 455"/>
                <a:gd name="T77" fmla="*/ 129 h 455"/>
                <a:gd name="T78" fmla="*/ 421 w 455"/>
                <a:gd name="T79" fmla="*/ 165 h 455"/>
                <a:gd name="T80" fmla="*/ 430 w 455"/>
                <a:gd name="T81" fmla="*/ 204 h 455"/>
                <a:gd name="T82" fmla="*/ 430 w 455"/>
                <a:gd name="T83" fmla="*/ 234 h 455"/>
                <a:gd name="T84" fmla="*/ 424 w 455"/>
                <a:gd name="T85" fmla="*/ 277 h 455"/>
                <a:gd name="T86" fmla="*/ 411 w 455"/>
                <a:gd name="T87" fmla="*/ 313 h 455"/>
                <a:gd name="T88" fmla="*/ 355 w 455"/>
                <a:gd name="T89" fmla="*/ 384 h 455"/>
                <a:gd name="T90" fmla="*/ 303 w 455"/>
                <a:gd name="T91" fmla="*/ 417 h 455"/>
                <a:gd name="T92" fmla="*/ 267 w 455"/>
                <a:gd name="T93" fmla="*/ 426 h 455"/>
                <a:gd name="T94" fmla="*/ 225 w 455"/>
                <a:gd name="T95" fmla="*/ 432 h 455"/>
                <a:gd name="T96" fmla="*/ 194 w 455"/>
                <a:gd name="T97" fmla="*/ 428 h 455"/>
                <a:gd name="T98" fmla="*/ 156 w 455"/>
                <a:gd name="T99" fmla="*/ 419 h 455"/>
                <a:gd name="T100" fmla="*/ 119 w 455"/>
                <a:gd name="T101" fmla="*/ 401 h 455"/>
                <a:gd name="T102" fmla="*/ 83 w 455"/>
                <a:gd name="T103" fmla="*/ 371 h 455"/>
                <a:gd name="T104" fmla="*/ 46 w 455"/>
                <a:gd name="T105" fmla="*/ 323 h 455"/>
                <a:gd name="T106" fmla="*/ 33 w 455"/>
                <a:gd name="T107" fmla="*/ 286 h 455"/>
                <a:gd name="T108" fmla="*/ 23 w 455"/>
                <a:gd name="T109" fmla="*/ 248 h 4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55"/>
                <a:gd name="T167" fmla="*/ 455 w 455"/>
                <a:gd name="T168" fmla="*/ 455 h 4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55">
                  <a:moveTo>
                    <a:pt x="0" y="227"/>
                  </a:moveTo>
                  <a:lnTo>
                    <a:pt x="0" y="248"/>
                  </a:lnTo>
                  <a:lnTo>
                    <a:pt x="2" y="261"/>
                  </a:lnTo>
                  <a:lnTo>
                    <a:pt x="4" y="271"/>
                  </a:lnTo>
                  <a:lnTo>
                    <a:pt x="6" y="284"/>
                  </a:lnTo>
                  <a:lnTo>
                    <a:pt x="10" y="294"/>
                  </a:lnTo>
                  <a:lnTo>
                    <a:pt x="12" y="303"/>
                  </a:lnTo>
                  <a:lnTo>
                    <a:pt x="17" y="315"/>
                  </a:lnTo>
                  <a:lnTo>
                    <a:pt x="23" y="325"/>
                  </a:lnTo>
                  <a:lnTo>
                    <a:pt x="27" y="334"/>
                  </a:lnTo>
                  <a:lnTo>
                    <a:pt x="38" y="353"/>
                  </a:lnTo>
                  <a:lnTo>
                    <a:pt x="50" y="371"/>
                  </a:lnTo>
                  <a:lnTo>
                    <a:pt x="58" y="378"/>
                  </a:lnTo>
                  <a:lnTo>
                    <a:pt x="63" y="386"/>
                  </a:lnTo>
                  <a:lnTo>
                    <a:pt x="81" y="403"/>
                  </a:lnTo>
                  <a:lnTo>
                    <a:pt x="100" y="415"/>
                  </a:lnTo>
                  <a:lnTo>
                    <a:pt x="108" y="421"/>
                  </a:lnTo>
                  <a:lnTo>
                    <a:pt x="117" y="426"/>
                  </a:lnTo>
                  <a:lnTo>
                    <a:pt x="127" y="430"/>
                  </a:lnTo>
                  <a:lnTo>
                    <a:pt x="136" y="436"/>
                  </a:lnTo>
                  <a:lnTo>
                    <a:pt x="148" y="442"/>
                  </a:lnTo>
                  <a:lnTo>
                    <a:pt x="158" y="444"/>
                  </a:lnTo>
                  <a:lnTo>
                    <a:pt x="167" y="448"/>
                  </a:lnTo>
                  <a:lnTo>
                    <a:pt x="181" y="449"/>
                  </a:lnTo>
                  <a:lnTo>
                    <a:pt x="190" y="451"/>
                  </a:lnTo>
                  <a:lnTo>
                    <a:pt x="202" y="453"/>
                  </a:lnTo>
                  <a:lnTo>
                    <a:pt x="213" y="453"/>
                  </a:lnTo>
                  <a:lnTo>
                    <a:pt x="225" y="455"/>
                  </a:lnTo>
                  <a:lnTo>
                    <a:pt x="229" y="455"/>
                  </a:lnTo>
                  <a:lnTo>
                    <a:pt x="238" y="453"/>
                  </a:lnTo>
                  <a:lnTo>
                    <a:pt x="248" y="453"/>
                  </a:lnTo>
                  <a:lnTo>
                    <a:pt x="261" y="451"/>
                  </a:lnTo>
                  <a:lnTo>
                    <a:pt x="271" y="449"/>
                  </a:lnTo>
                  <a:lnTo>
                    <a:pt x="284" y="448"/>
                  </a:lnTo>
                  <a:lnTo>
                    <a:pt x="294" y="444"/>
                  </a:lnTo>
                  <a:lnTo>
                    <a:pt x="303" y="442"/>
                  </a:lnTo>
                  <a:lnTo>
                    <a:pt x="315" y="436"/>
                  </a:lnTo>
                  <a:lnTo>
                    <a:pt x="325" y="430"/>
                  </a:lnTo>
                  <a:lnTo>
                    <a:pt x="334" y="426"/>
                  </a:lnTo>
                  <a:lnTo>
                    <a:pt x="353" y="415"/>
                  </a:lnTo>
                  <a:lnTo>
                    <a:pt x="371" y="403"/>
                  </a:lnTo>
                  <a:lnTo>
                    <a:pt x="403" y="371"/>
                  </a:lnTo>
                  <a:lnTo>
                    <a:pt x="415" y="353"/>
                  </a:lnTo>
                  <a:lnTo>
                    <a:pt x="426" y="334"/>
                  </a:lnTo>
                  <a:lnTo>
                    <a:pt x="430" y="325"/>
                  </a:lnTo>
                  <a:lnTo>
                    <a:pt x="436" y="315"/>
                  </a:lnTo>
                  <a:lnTo>
                    <a:pt x="442" y="303"/>
                  </a:lnTo>
                  <a:lnTo>
                    <a:pt x="444" y="294"/>
                  </a:lnTo>
                  <a:lnTo>
                    <a:pt x="448" y="284"/>
                  </a:lnTo>
                  <a:lnTo>
                    <a:pt x="449" y="271"/>
                  </a:lnTo>
                  <a:lnTo>
                    <a:pt x="451" y="261"/>
                  </a:lnTo>
                  <a:lnTo>
                    <a:pt x="453" y="250"/>
                  </a:lnTo>
                  <a:lnTo>
                    <a:pt x="453" y="238"/>
                  </a:lnTo>
                  <a:lnTo>
                    <a:pt x="455" y="229"/>
                  </a:lnTo>
                  <a:lnTo>
                    <a:pt x="455" y="225"/>
                  </a:lnTo>
                  <a:lnTo>
                    <a:pt x="453" y="215"/>
                  </a:lnTo>
                  <a:lnTo>
                    <a:pt x="453" y="204"/>
                  </a:lnTo>
                  <a:lnTo>
                    <a:pt x="451" y="190"/>
                  </a:lnTo>
                  <a:lnTo>
                    <a:pt x="449" y="181"/>
                  </a:lnTo>
                  <a:lnTo>
                    <a:pt x="448" y="167"/>
                  </a:lnTo>
                  <a:lnTo>
                    <a:pt x="444" y="158"/>
                  </a:lnTo>
                  <a:lnTo>
                    <a:pt x="442" y="148"/>
                  </a:lnTo>
                  <a:lnTo>
                    <a:pt x="436" y="136"/>
                  </a:lnTo>
                  <a:lnTo>
                    <a:pt x="430" y="127"/>
                  </a:lnTo>
                  <a:lnTo>
                    <a:pt x="426" y="117"/>
                  </a:lnTo>
                  <a:lnTo>
                    <a:pt x="421" y="108"/>
                  </a:lnTo>
                  <a:lnTo>
                    <a:pt x="415" y="100"/>
                  </a:lnTo>
                  <a:lnTo>
                    <a:pt x="403" y="81"/>
                  </a:lnTo>
                  <a:lnTo>
                    <a:pt x="386" y="63"/>
                  </a:lnTo>
                  <a:lnTo>
                    <a:pt x="378" y="58"/>
                  </a:lnTo>
                  <a:lnTo>
                    <a:pt x="371" y="50"/>
                  </a:lnTo>
                  <a:lnTo>
                    <a:pt x="353" y="38"/>
                  </a:lnTo>
                  <a:lnTo>
                    <a:pt x="334" y="27"/>
                  </a:lnTo>
                  <a:lnTo>
                    <a:pt x="325" y="23"/>
                  </a:lnTo>
                  <a:lnTo>
                    <a:pt x="315" y="17"/>
                  </a:lnTo>
                  <a:lnTo>
                    <a:pt x="303" y="12"/>
                  </a:lnTo>
                  <a:lnTo>
                    <a:pt x="294" y="10"/>
                  </a:lnTo>
                  <a:lnTo>
                    <a:pt x="284" y="6"/>
                  </a:lnTo>
                  <a:lnTo>
                    <a:pt x="271" y="4"/>
                  </a:lnTo>
                  <a:lnTo>
                    <a:pt x="261" y="2"/>
                  </a:lnTo>
                  <a:lnTo>
                    <a:pt x="250" y="0"/>
                  </a:lnTo>
                  <a:lnTo>
                    <a:pt x="204" y="0"/>
                  </a:lnTo>
                  <a:lnTo>
                    <a:pt x="190" y="2"/>
                  </a:lnTo>
                  <a:lnTo>
                    <a:pt x="181" y="4"/>
                  </a:lnTo>
                  <a:lnTo>
                    <a:pt x="167" y="6"/>
                  </a:lnTo>
                  <a:lnTo>
                    <a:pt x="158" y="10"/>
                  </a:lnTo>
                  <a:lnTo>
                    <a:pt x="148" y="12"/>
                  </a:lnTo>
                  <a:lnTo>
                    <a:pt x="136" y="17"/>
                  </a:lnTo>
                  <a:lnTo>
                    <a:pt x="127" y="23"/>
                  </a:lnTo>
                  <a:lnTo>
                    <a:pt x="117" y="27"/>
                  </a:lnTo>
                  <a:lnTo>
                    <a:pt x="108" y="33"/>
                  </a:lnTo>
                  <a:lnTo>
                    <a:pt x="100" y="38"/>
                  </a:lnTo>
                  <a:lnTo>
                    <a:pt x="81" y="50"/>
                  </a:lnTo>
                  <a:lnTo>
                    <a:pt x="65" y="65"/>
                  </a:lnTo>
                  <a:lnTo>
                    <a:pt x="50" y="81"/>
                  </a:lnTo>
                  <a:lnTo>
                    <a:pt x="38" y="100"/>
                  </a:lnTo>
                  <a:lnTo>
                    <a:pt x="33" y="108"/>
                  </a:lnTo>
                  <a:lnTo>
                    <a:pt x="27" y="117"/>
                  </a:lnTo>
                  <a:lnTo>
                    <a:pt x="23" y="127"/>
                  </a:lnTo>
                  <a:lnTo>
                    <a:pt x="17" y="136"/>
                  </a:lnTo>
                  <a:lnTo>
                    <a:pt x="12" y="148"/>
                  </a:lnTo>
                  <a:lnTo>
                    <a:pt x="10" y="158"/>
                  </a:lnTo>
                  <a:lnTo>
                    <a:pt x="6" y="167"/>
                  </a:lnTo>
                  <a:lnTo>
                    <a:pt x="4" y="181"/>
                  </a:lnTo>
                  <a:lnTo>
                    <a:pt x="2" y="190"/>
                  </a:lnTo>
                  <a:lnTo>
                    <a:pt x="0" y="202"/>
                  </a:lnTo>
                  <a:lnTo>
                    <a:pt x="0" y="227"/>
                  </a:lnTo>
                  <a:lnTo>
                    <a:pt x="23" y="227"/>
                  </a:lnTo>
                  <a:lnTo>
                    <a:pt x="23" y="206"/>
                  </a:lnTo>
                  <a:lnTo>
                    <a:pt x="25" y="194"/>
                  </a:lnTo>
                  <a:lnTo>
                    <a:pt x="27" y="184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5" y="156"/>
                  </a:lnTo>
                  <a:lnTo>
                    <a:pt x="36" y="148"/>
                  </a:lnTo>
                  <a:lnTo>
                    <a:pt x="42" y="138"/>
                  </a:lnTo>
                  <a:lnTo>
                    <a:pt x="46" y="129"/>
                  </a:lnTo>
                  <a:lnTo>
                    <a:pt x="52" y="119"/>
                  </a:lnTo>
                  <a:lnTo>
                    <a:pt x="58" y="111"/>
                  </a:lnTo>
                  <a:lnTo>
                    <a:pt x="63" y="102"/>
                  </a:lnTo>
                  <a:lnTo>
                    <a:pt x="69" y="96"/>
                  </a:lnTo>
                  <a:lnTo>
                    <a:pt x="77" y="88"/>
                  </a:lnTo>
                  <a:lnTo>
                    <a:pt x="81" y="81"/>
                  </a:lnTo>
                  <a:lnTo>
                    <a:pt x="88" y="77"/>
                  </a:lnTo>
                  <a:lnTo>
                    <a:pt x="96" y="69"/>
                  </a:lnTo>
                  <a:lnTo>
                    <a:pt x="102" y="63"/>
                  </a:lnTo>
                  <a:lnTo>
                    <a:pt x="111" y="58"/>
                  </a:lnTo>
                  <a:lnTo>
                    <a:pt x="119" y="52"/>
                  </a:lnTo>
                  <a:lnTo>
                    <a:pt x="129" y="46"/>
                  </a:lnTo>
                  <a:lnTo>
                    <a:pt x="138" y="42"/>
                  </a:lnTo>
                  <a:lnTo>
                    <a:pt x="148" y="36"/>
                  </a:lnTo>
                  <a:lnTo>
                    <a:pt x="156" y="35"/>
                  </a:lnTo>
                  <a:lnTo>
                    <a:pt x="165" y="33"/>
                  </a:lnTo>
                  <a:lnTo>
                    <a:pt x="175" y="29"/>
                  </a:lnTo>
                  <a:lnTo>
                    <a:pt x="184" y="27"/>
                  </a:lnTo>
                  <a:lnTo>
                    <a:pt x="194" y="25"/>
                  </a:lnTo>
                  <a:lnTo>
                    <a:pt x="204" y="23"/>
                  </a:lnTo>
                  <a:lnTo>
                    <a:pt x="227" y="23"/>
                  </a:lnTo>
                  <a:lnTo>
                    <a:pt x="246" y="23"/>
                  </a:lnTo>
                  <a:lnTo>
                    <a:pt x="257" y="25"/>
                  </a:lnTo>
                  <a:lnTo>
                    <a:pt x="267" y="27"/>
                  </a:lnTo>
                  <a:lnTo>
                    <a:pt x="277" y="29"/>
                  </a:lnTo>
                  <a:lnTo>
                    <a:pt x="286" y="33"/>
                  </a:lnTo>
                  <a:lnTo>
                    <a:pt x="296" y="35"/>
                  </a:lnTo>
                  <a:lnTo>
                    <a:pt x="303" y="36"/>
                  </a:lnTo>
                  <a:lnTo>
                    <a:pt x="313" y="42"/>
                  </a:lnTo>
                  <a:lnTo>
                    <a:pt x="323" y="46"/>
                  </a:lnTo>
                  <a:lnTo>
                    <a:pt x="342" y="58"/>
                  </a:lnTo>
                  <a:lnTo>
                    <a:pt x="355" y="69"/>
                  </a:lnTo>
                  <a:lnTo>
                    <a:pt x="363" y="77"/>
                  </a:lnTo>
                  <a:lnTo>
                    <a:pt x="371" y="83"/>
                  </a:lnTo>
                  <a:lnTo>
                    <a:pt x="384" y="96"/>
                  </a:lnTo>
                  <a:lnTo>
                    <a:pt x="390" y="102"/>
                  </a:lnTo>
                  <a:lnTo>
                    <a:pt x="396" y="111"/>
                  </a:lnTo>
                  <a:lnTo>
                    <a:pt x="401" y="119"/>
                  </a:lnTo>
                  <a:lnTo>
                    <a:pt x="407" y="129"/>
                  </a:lnTo>
                  <a:lnTo>
                    <a:pt x="411" y="138"/>
                  </a:lnTo>
                  <a:lnTo>
                    <a:pt x="417" y="148"/>
                  </a:lnTo>
                  <a:lnTo>
                    <a:pt x="419" y="156"/>
                  </a:lnTo>
                  <a:lnTo>
                    <a:pt x="421" y="165"/>
                  </a:lnTo>
                  <a:lnTo>
                    <a:pt x="424" y="175"/>
                  </a:lnTo>
                  <a:lnTo>
                    <a:pt x="426" y="184"/>
                  </a:lnTo>
                  <a:lnTo>
                    <a:pt x="428" y="194"/>
                  </a:lnTo>
                  <a:lnTo>
                    <a:pt x="430" y="204"/>
                  </a:lnTo>
                  <a:lnTo>
                    <a:pt x="430" y="215"/>
                  </a:lnTo>
                  <a:lnTo>
                    <a:pt x="432" y="229"/>
                  </a:lnTo>
                  <a:lnTo>
                    <a:pt x="432" y="225"/>
                  </a:lnTo>
                  <a:lnTo>
                    <a:pt x="430" y="234"/>
                  </a:lnTo>
                  <a:lnTo>
                    <a:pt x="430" y="246"/>
                  </a:lnTo>
                  <a:lnTo>
                    <a:pt x="428" y="257"/>
                  </a:lnTo>
                  <a:lnTo>
                    <a:pt x="426" y="267"/>
                  </a:lnTo>
                  <a:lnTo>
                    <a:pt x="424" y="277"/>
                  </a:lnTo>
                  <a:lnTo>
                    <a:pt x="421" y="286"/>
                  </a:lnTo>
                  <a:lnTo>
                    <a:pt x="419" y="296"/>
                  </a:lnTo>
                  <a:lnTo>
                    <a:pt x="417" y="303"/>
                  </a:lnTo>
                  <a:lnTo>
                    <a:pt x="411" y="313"/>
                  </a:lnTo>
                  <a:lnTo>
                    <a:pt x="407" y="323"/>
                  </a:lnTo>
                  <a:lnTo>
                    <a:pt x="396" y="342"/>
                  </a:lnTo>
                  <a:lnTo>
                    <a:pt x="384" y="355"/>
                  </a:lnTo>
                  <a:lnTo>
                    <a:pt x="355" y="384"/>
                  </a:lnTo>
                  <a:lnTo>
                    <a:pt x="342" y="396"/>
                  </a:lnTo>
                  <a:lnTo>
                    <a:pt x="323" y="407"/>
                  </a:lnTo>
                  <a:lnTo>
                    <a:pt x="313" y="411"/>
                  </a:lnTo>
                  <a:lnTo>
                    <a:pt x="303" y="417"/>
                  </a:lnTo>
                  <a:lnTo>
                    <a:pt x="296" y="419"/>
                  </a:lnTo>
                  <a:lnTo>
                    <a:pt x="286" y="421"/>
                  </a:lnTo>
                  <a:lnTo>
                    <a:pt x="277" y="424"/>
                  </a:lnTo>
                  <a:lnTo>
                    <a:pt x="267" y="426"/>
                  </a:lnTo>
                  <a:lnTo>
                    <a:pt x="257" y="428"/>
                  </a:lnTo>
                  <a:lnTo>
                    <a:pt x="248" y="430"/>
                  </a:lnTo>
                  <a:lnTo>
                    <a:pt x="234" y="430"/>
                  </a:lnTo>
                  <a:lnTo>
                    <a:pt x="225" y="432"/>
                  </a:lnTo>
                  <a:lnTo>
                    <a:pt x="229" y="432"/>
                  </a:lnTo>
                  <a:lnTo>
                    <a:pt x="217" y="430"/>
                  </a:lnTo>
                  <a:lnTo>
                    <a:pt x="206" y="430"/>
                  </a:lnTo>
                  <a:lnTo>
                    <a:pt x="194" y="428"/>
                  </a:lnTo>
                  <a:lnTo>
                    <a:pt x="184" y="426"/>
                  </a:lnTo>
                  <a:lnTo>
                    <a:pt x="175" y="424"/>
                  </a:lnTo>
                  <a:lnTo>
                    <a:pt x="165" y="421"/>
                  </a:lnTo>
                  <a:lnTo>
                    <a:pt x="156" y="419"/>
                  </a:lnTo>
                  <a:lnTo>
                    <a:pt x="148" y="417"/>
                  </a:lnTo>
                  <a:lnTo>
                    <a:pt x="138" y="411"/>
                  </a:lnTo>
                  <a:lnTo>
                    <a:pt x="129" y="407"/>
                  </a:lnTo>
                  <a:lnTo>
                    <a:pt x="119" y="401"/>
                  </a:lnTo>
                  <a:lnTo>
                    <a:pt x="111" y="396"/>
                  </a:lnTo>
                  <a:lnTo>
                    <a:pt x="102" y="390"/>
                  </a:lnTo>
                  <a:lnTo>
                    <a:pt x="96" y="384"/>
                  </a:lnTo>
                  <a:lnTo>
                    <a:pt x="83" y="371"/>
                  </a:lnTo>
                  <a:lnTo>
                    <a:pt x="77" y="363"/>
                  </a:lnTo>
                  <a:lnTo>
                    <a:pt x="69" y="355"/>
                  </a:lnTo>
                  <a:lnTo>
                    <a:pt x="58" y="342"/>
                  </a:lnTo>
                  <a:lnTo>
                    <a:pt x="46" y="323"/>
                  </a:lnTo>
                  <a:lnTo>
                    <a:pt x="42" y="313"/>
                  </a:lnTo>
                  <a:lnTo>
                    <a:pt x="36" y="303"/>
                  </a:lnTo>
                  <a:lnTo>
                    <a:pt x="35" y="296"/>
                  </a:lnTo>
                  <a:lnTo>
                    <a:pt x="33" y="286"/>
                  </a:lnTo>
                  <a:lnTo>
                    <a:pt x="29" y="277"/>
                  </a:lnTo>
                  <a:lnTo>
                    <a:pt x="27" y="267"/>
                  </a:lnTo>
                  <a:lnTo>
                    <a:pt x="25" y="257"/>
                  </a:lnTo>
                  <a:lnTo>
                    <a:pt x="23" y="248"/>
                  </a:lnTo>
                  <a:lnTo>
                    <a:pt x="23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8"/>
            <p:cNvSpPr>
              <a:spLocks/>
            </p:cNvSpPr>
            <p:nvPr/>
          </p:nvSpPr>
          <p:spPr bwMode="auto">
            <a:xfrm>
              <a:off x="2016" y="861"/>
              <a:ext cx="455" cy="456"/>
            </a:xfrm>
            <a:custGeom>
              <a:avLst/>
              <a:gdLst>
                <a:gd name="T0" fmla="*/ 4 w 455"/>
                <a:gd name="T1" fmla="*/ 271 h 456"/>
                <a:gd name="T2" fmla="*/ 17 w 455"/>
                <a:gd name="T3" fmla="*/ 315 h 456"/>
                <a:gd name="T4" fmla="*/ 50 w 455"/>
                <a:gd name="T5" fmla="*/ 371 h 456"/>
                <a:gd name="T6" fmla="*/ 100 w 455"/>
                <a:gd name="T7" fmla="*/ 415 h 456"/>
                <a:gd name="T8" fmla="*/ 136 w 455"/>
                <a:gd name="T9" fmla="*/ 436 h 456"/>
                <a:gd name="T10" fmla="*/ 180 w 455"/>
                <a:gd name="T11" fmla="*/ 450 h 456"/>
                <a:gd name="T12" fmla="*/ 225 w 455"/>
                <a:gd name="T13" fmla="*/ 456 h 456"/>
                <a:gd name="T14" fmla="*/ 261 w 455"/>
                <a:gd name="T15" fmla="*/ 452 h 456"/>
                <a:gd name="T16" fmla="*/ 303 w 455"/>
                <a:gd name="T17" fmla="*/ 442 h 456"/>
                <a:gd name="T18" fmla="*/ 353 w 455"/>
                <a:gd name="T19" fmla="*/ 415 h 456"/>
                <a:gd name="T20" fmla="*/ 426 w 455"/>
                <a:gd name="T21" fmla="*/ 335 h 456"/>
                <a:gd name="T22" fmla="*/ 444 w 455"/>
                <a:gd name="T23" fmla="*/ 294 h 456"/>
                <a:gd name="T24" fmla="*/ 453 w 455"/>
                <a:gd name="T25" fmla="*/ 250 h 456"/>
                <a:gd name="T26" fmla="*/ 453 w 455"/>
                <a:gd name="T27" fmla="*/ 216 h 456"/>
                <a:gd name="T28" fmla="*/ 447 w 455"/>
                <a:gd name="T29" fmla="*/ 168 h 456"/>
                <a:gd name="T30" fmla="*/ 430 w 455"/>
                <a:gd name="T31" fmla="*/ 127 h 456"/>
                <a:gd name="T32" fmla="*/ 403 w 455"/>
                <a:gd name="T33" fmla="*/ 81 h 456"/>
                <a:gd name="T34" fmla="*/ 353 w 455"/>
                <a:gd name="T35" fmla="*/ 39 h 456"/>
                <a:gd name="T36" fmla="*/ 303 w 455"/>
                <a:gd name="T37" fmla="*/ 12 h 456"/>
                <a:gd name="T38" fmla="*/ 261 w 455"/>
                <a:gd name="T39" fmla="*/ 2 h 456"/>
                <a:gd name="T40" fmla="*/ 180 w 455"/>
                <a:gd name="T41" fmla="*/ 4 h 456"/>
                <a:gd name="T42" fmla="*/ 136 w 455"/>
                <a:gd name="T43" fmla="*/ 18 h 456"/>
                <a:gd name="T44" fmla="*/ 100 w 455"/>
                <a:gd name="T45" fmla="*/ 39 h 456"/>
                <a:gd name="T46" fmla="*/ 38 w 455"/>
                <a:gd name="T47" fmla="*/ 100 h 456"/>
                <a:gd name="T48" fmla="*/ 17 w 455"/>
                <a:gd name="T49" fmla="*/ 137 h 456"/>
                <a:gd name="T50" fmla="*/ 4 w 455"/>
                <a:gd name="T51" fmla="*/ 181 h 456"/>
                <a:gd name="T52" fmla="*/ 23 w 455"/>
                <a:gd name="T53" fmla="*/ 227 h 456"/>
                <a:gd name="T54" fmla="*/ 29 w 455"/>
                <a:gd name="T55" fmla="*/ 175 h 456"/>
                <a:gd name="T56" fmla="*/ 42 w 455"/>
                <a:gd name="T57" fmla="*/ 139 h 456"/>
                <a:gd name="T58" fmla="*/ 63 w 455"/>
                <a:gd name="T59" fmla="*/ 102 h 456"/>
                <a:gd name="T60" fmla="*/ 88 w 455"/>
                <a:gd name="T61" fmla="*/ 77 h 456"/>
                <a:gd name="T62" fmla="*/ 119 w 455"/>
                <a:gd name="T63" fmla="*/ 52 h 456"/>
                <a:gd name="T64" fmla="*/ 155 w 455"/>
                <a:gd name="T65" fmla="*/ 35 h 456"/>
                <a:gd name="T66" fmla="*/ 194 w 455"/>
                <a:gd name="T67" fmla="*/ 25 h 456"/>
                <a:gd name="T68" fmla="*/ 257 w 455"/>
                <a:gd name="T69" fmla="*/ 25 h 456"/>
                <a:gd name="T70" fmla="*/ 296 w 455"/>
                <a:gd name="T71" fmla="*/ 35 h 456"/>
                <a:gd name="T72" fmla="*/ 342 w 455"/>
                <a:gd name="T73" fmla="*/ 58 h 456"/>
                <a:gd name="T74" fmla="*/ 384 w 455"/>
                <a:gd name="T75" fmla="*/ 96 h 456"/>
                <a:gd name="T76" fmla="*/ 407 w 455"/>
                <a:gd name="T77" fmla="*/ 129 h 456"/>
                <a:gd name="T78" fmla="*/ 421 w 455"/>
                <a:gd name="T79" fmla="*/ 166 h 456"/>
                <a:gd name="T80" fmla="*/ 430 w 455"/>
                <a:gd name="T81" fmla="*/ 204 h 456"/>
                <a:gd name="T82" fmla="*/ 430 w 455"/>
                <a:gd name="T83" fmla="*/ 235 h 456"/>
                <a:gd name="T84" fmla="*/ 424 w 455"/>
                <a:gd name="T85" fmla="*/ 277 h 456"/>
                <a:gd name="T86" fmla="*/ 411 w 455"/>
                <a:gd name="T87" fmla="*/ 314 h 456"/>
                <a:gd name="T88" fmla="*/ 355 w 455"/>
                <a:gd name="T89" fmla="*/ 385 h 456"/>
                <a:gd name="T90" fmla="*/ 303 w 455"/>
                <a:gd name="T91" fmla="*/ 417 h 456"/>
                <a:gd name="T92" fmla="*/ 267 w 455"/>
                <a:gd name="T93" fmla="*/ 427 h 456"/>
                <a:gd name="T94" fmla="*/ 225 w 455"/>
                <a:gd name="T95" fmla="*/ 433 h 456"/>
                <a:gd name="T96" fmla="*/ 194 w 455"/>
                <a:gd name="T97" fmla="*/ 429 h 456"/>
                <a:gd name="T98" fmla="*/ 155 w 455"/>
                <a:gd name="T99" fmla="*/ 419 h 456"/>
                <a:gd name="T100" fmla="*/ 119 w 455"/>
                <a:gd name="T101" fmla="*/ 402 h 456"/>
                <a:gd name="T102" fmla="*/ 82 w 455"/>
                <a:gd name="T103" fmla="*/ 371 h 456"/>
                <a:gd name="T104" fmla="*/ 46 w 455"/>
                <a:gd name="T105" fmla="*/ 323 h 456"/>
                <a:gd name="T106" fmla="*/ 33 w 455"/>
                <a:gd name="T107" fmla="*/ 287 h 456"/>
                <a:gd name="T108" fmla="*/ 23 w 455"/>
                <a:gd name="T109" fmla="*/ 248 h 4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56"/>
                <a:gd name="T167" fmla="*/ 455 w 455"/>
                <a:gd name="T168" fmla="*/ 456 h 4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56">
                  <a:moveTo>
                    <a:pt x="0" y="227"/>
                  </a:moveTo>
                  <a:lnTo>
                    <a:pt x="0" y="248"/>
                  </a:lnTo>
                  <a:lnTo>
                    <a:pt x="2" y="262"/>
                  </a:lnTo>
                  <a:lnTo>
                    <a:pt x="4" y="271"/>
                  </a:lnTo>
                  <a:lnTo>
                    <a:pt x="6" y="285"/>
                  </a:lnTo>
                  <a:lnTo>
                    <a:pt x="9" y="294"/>
                  </a:lnTo>
                  <a:lnTo>
                    <a:pt x="11" y="304"/>
                  </a:lnTo>
                  <a:lnTo>
                    <a:pt x="17" y="315"/>
                  </a:lnTo>
                  <a:lnTo>
                    <a:pt x="23" y="325"/>
                  </a:lnTo>
                  <a:lnTo>
                    <a:pt x="27" y="335"/>
                  </a:lnTo>
                  <a:lnTo>
                    <a:pt x="38" y="354"/>
                  </a:lnTo>
                  <a:lnTo>
                    <a:pt x="50" y="371"/>
                  </a:lnTo>
                  <a:lnTo>
                    <a:pt x="58" y="379"/>
                  </a:lnTo>
                  <a:lnTo>
                    <a:pt x="63" y="387"/>
                  </a:lnTo>
                  <a:lnTo>
                    <a:pt x="81" y="404"/>
                  </a:lnTo>
                  <a:lnTo>
                    <a:pt x="100" y="415"/>
                  </a:lnTo>
                  <a:lnTo>
                    <a:pt x="107" y="421"/>
                  </a:lnTo>
                  <a:lnTo>
                    <a:pt x="117" y="427"/>
                  </a:lnTo>
                  <a:lnTo>
                    <a:pt x="127" y="431"/>
                  </a:lnTo>
                  <a:lnTo>
                    <a:pt x="136" y="436"/>
                  </a:lnTo>
                  <a:lnTo>
                    <a:pt x="148" y="442"/>
                  </a:lnTo>
                  <a:lnTo>
                    <a:pt x="157" y="444"/>
                  </a:lnTo>
                  <a:lnTo>
                    <a:pt x="167" y="448"/>
                  </a:lnTo>
                  <a:lnTo>
                    <a:pt x="180" y="450"/>
                  </a:lnTo>
                  <a:lnTo>
                    <a:pt x="190" y="452"/>
                  </a:lnTo>
                  <a:lnTo>
                    <a:pt x="202" y="454"/>
                  </a:lnTo>
                  <a:lnTo>
                    <a:pt x="213" y="454"/>
                  </a:lnTo>
                  <a:lnTo>
                    <a:pt x="225" y="456"/>
                  </a:lnTo>
                  <a:lnTo>
                    <a:pt x="228" y="456"/>
                  </a:lnTo>
                  <a:lnTo>
                    <a:pt x="238" y="454"/>
                  </a:lnTo>
                  <a:lnTo>
                    <a:pt x="248" y="454"/>
                  </a:lnTo>
                  <a:lnTo>
                    <a:pt x="261" y="452"/>
                  </a:lnTo>
                  <a:lnTo>
                    <a:pt x="271" y="450"/>
                  </a:lnTo>
                  <a:lnTo>
                    <a:pt x="284" y="448"/>
                  </a:lnTo>
                  <a:lnTo>
                    <a:pt x="294" y="444"/>
                  </a:lnTo>
                  <a:lnTo>
                    <a:pt x="303" y="442"/>
                  </a:lnTo>
                  <a:lnTo>
                    <a:pt x="315" y="436"/>
                  </a:lnTo>
                  <a:lnTo>
                    <a:pt x="324" y="431"/>
                  </a:lnTo>
                  <a:lnTo>
                    <a:pt x="334" y="427"/>
                  </a:lnTo>
                  <a:lnTo>
                    <a:pt x="353" y="415"/>
                  </a:lnTo>
                  <a:lnTo>
                    <a:pt x="371" y="404"/>
                  </a:lnTo>
                  <a:lnTo>
                    <a:pt x="403" y="371"/>
                  </a:lnTo>
                  <a:lnTo>
                    <a:pt x="415" y="354"/>
                  </a:lnTo>
                  <a:lnTo>
                    <a:pt x="426" y="335"/>
                  </a:lnTo>
                  <a:lnTo>
                    <a:pt x="430" y="325"/>
                  </a:lnTo>
                  <a:lnTo>
                    <a:pt x="436" y="315"/>
                  </a:lnTo>
                  <a:lnTo>
                    <a:pt x="442" y="304"/>
                  </a:lnTo>
                  <a:lnTo>
                    <a:pt x="444" y="294"/>
                  </a:lnTo>
                  <a:lnTo>
                    <a:pt x="447" y="285"/>
                  </a:lnTo>
                  <a:lnTo>
                    <a:pt x="449" y="271"/>
                  </a:lnTo>
                  <a:lnTo>
                    <a:pt x="451" y="262"/>
                  </a:lnTo>
                  <a:lnTo>
                    <a:pt x="453" y="250"/>
                  </a:lnTo>
                  <a:lnTo>
                    <a:pt x="453" y="239"/>
                  </a:lnTo>
                  <a:lnTo>
                    <a:pt x="455" y="229"/>
                  </a:lnTo>
                  <a:lnTo>
                    <a:pt x="455" y="225"/>
                  </a:lnTo>
                  <a:lnTo>
                    <a:pt x="453" y="216"/>
                  </a:lnTo>
                  <a:lnTo>
                    <a:pt x="453" y="204"/>
                  </a:lnTo>
                  <a:lnTo>
                    <a:pt x="451" y="191"/>
                  </a:lnTo>
                  <a:lnTo>
                    <a:pt x="449" y="181"/>
                  </a:lnTo>
                  <a:lnTo>
                    <a:pt x="447" y="168"/>
                  </a:lnTo>
                  <a:lnTo>
                    <a:pt x="444" y="158"/>
                  </a:lnTo>
                  <a:lnTo>
                    <a:pt x="442" y="148"/>
                  </a:lnTo>
                  <a:lnTo>
                    <a:pt x="436" y="137"/>
                  </a:lnTo>
                  <a:lnTo>
                    <a:pt x="430" y="127"/>
                  </a:lnTo>
                  <a:lnTo>
                    <a:pt x="426" y="118"/>
                  </a:lnTo>
                  <a:lnTo>
                    <a:pt x="421" y="108"/>
                  </a:lnTo>
                  <a:lnTo>
                    <a:pt x="415" y="100"/>
                  </a:lnTo>
                  <a:lnTo>
                    <a:pt x="403" y="81"/>
                  </a:lnTo>
                  <a:lnTo>
                    <a:pt x="386" y="64"/>
                  </a:lnTo>
                  <a:lnTo>
                    <a:pt x="378" y="58"/>
                  </a:lnTo>
                  <a:lnTo>
                    <a:pt x="371" y="50"/>
                  </a:lnTo>
                  <a:lnTo>
                    <a:pt x="353" y="39"/>
                  </a:lnTo>
                  <a:lnTo>
                    <a:pt x="334" y="27"/>
                  </a:lnTo>
                  <a:lnTo>
                    <a:pt x="324" y="23"/>
                  </a:lnTo>
                  <a:lnTo>
                    <a:pt x="315" y="18"/>
                  </a:lnTo>
                  <a:lnTo>
                    <a:pt x="303" y="12"/>
                  </a:lnTo>
                  <a:lnTo>
                    <a:pt x="294" y="10"/>
                  </a:lnTo>
                  <a:lnTo>
                    <a:pt x="284" y="6"/>
                  </a:lnTo>
                  <a:lnTo>
                    <a:pt x="271" y="4"/>
                  </a:lnTo>
                  <a:lnTo>
                    <a:pt x="261" y="2"/>
                  </a:lnTo>
                  <a:lnTo>
                    <a:pt x="250" y="0"/>
                  </a:lnTo>
                  <a:lnTo>
                    <a:pt x="203" y="0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67" y="6"/>
                  </a:lnTo>
                  <a:lnTo>
                    <a:pt x="157" y="10"/>
                  </a:lnTo>
                  <a:lnTo>
                    <a:pt x="148" y="12"/>
                  </a:lnTo>
                  <a:lnTo>
                    <a:pt x="136" y="18"/>
                  </a:lnTo>
                  <a:lnTo>
                    <a:pt x="127" y="23"/>
                  </a:lnTo>
                  <a:lnTo>
                    <a:pt x="117" y="27"/>
                  </a:lnTo>
                  <a:lnTo>
                    <a:pt x="107" y="33"/>
                  </a:lnTo>
                  <a:lnTo>
                    <a:pt x="100" y="39"/>
                  </a:lnTo>
                  <a:lnTo>
                    <a:pt x="81" y="50"/>
                  </a:lnTo>
                  <a:lnTo>
                    <a:pt x="65" y="66"/>
                  </a:lnTo>
                  <a:lnTo>
                    <a:pt x="50" y="81"/>
                  </a:lnTo>
                  <a:lnTo>
                    <a:pt x="38" y="100"/>
                  </a:lnTo>
                  <a:lnTo>
                    <a:pt x="33" y="108"/>
                  </a:lnTo>
                  <a:lnTo>
                    <a:pt x="27" y="118"/>
                  </a:lnTo>
                  <a:lnTo>
                    <a:pt x="23" y="127"/>
                  </a:lnTo>
                  <a:lnTo>
                    <a:pt x="17" y="137"/>
                  </a:lnTo>
                  <a:lnTo>
                    <a:pt x="11" y="148"/>
                  </a:lnTo>
                  <a:lnTo>
                    <a:pt x="9" y="158"/>
                  </a:lnTo>
                  <a:lnTo>
                    <a:pt x="6" y="168"/>
                  </a:lnTo>
                  <a:lnTo>
                    <a:pt x="4" y="181"/>
                  </a:lnTo>
                  <a:lnTo>
                    <a:pt x="2" y="191"/>
                  </a:lnTo>
                  <a:lnTo>
                    <a:pt x="0" y="202"/>
                  </a:lnTo>
                  <a:lnTo>
                    <a:pt x="0" y="227"/>
                  </a:lnTo>
                  <a:lnTo>
                    <a:pt x="23" y="227"/>
                  </a:lnTo>
                  <a:lnTo>
                    <a:pt x="23" y="206"/>
                  </a:lnTo>
                  <a:lnTo>
                    <a:pt x="25" y="194"/>
                  </a:lnTo>
                  <a:lnTo>
                    <a:pt x="27" y="185"/>
                  </a:lnTo>
                  <a:lnTo>
                    <a:pt x="29" y="175"/>
                  </a:lnTo>
                  <a:lnTo>
                    <a:pt x="33" y="166"/>
                  </a:lnTo>
                  <a:lnTo>
                    <a:pt x="34" y="156"/>
                  </a:lnTo>
                  <a:lnTo>
                    <a:pt x="36" y="148"/>
                  </a:lnTo>
                  <a:lnTo>
                    <a:pt x="42" y="139"/>
                  </a:lnTo>
                  <a:lnTo>
                    <a:pt x="46" y="129"/>
                  </a:lnTo>
                  <a:lnTo>
                    <a:pt x="52" y="120"/>
                  </a:lnTo>
                  <a:lnTo>
                    <a:pt x="58" y="112"/>
                  </a:lnTo>
                  <a:lnTo>
                    <a:pt x="63" y="102"/>
                  </a:lnTo>
                  <a:lnTo>
                    <a:pt x="69" y="96"/>
                  </a:lnTo>
                  <a:lnTo>
                    <a:pt x="77" y="89"/>
                  </a:lnTo>
                  <a:lnTo>
                    <a:pt x="81" y="81"/>
                  </a:lnTo>
                  <a:lnTo>
                    <a:pt x="88" y="77"/>
                  </a:lnTo>
                  <a:lnTo>
                    <a:pt x="96" y="70"/>
                  </a:lnTo>
                  <a:lnTo>
                    <a:pt x="102" y="64"/>
                  </a:lnTo>
                  <a:lnTo>
                    <a:pt x="111" y="58"/>
                  </a:lnTo>
                  <a:lnTo>
                    <a:pt x="119" y="52"/>
                  </a:lnTo>
                  <a:lnTo>
                    <a:pt x="129" y="47"/>
                  </a:lnTo>
                  <a:lnTo>
                    <a:pt x="138" y="43"/>
                  </a:lnTo>
                  <a:lnTo>
                    <a:pt x="148" y="37"/>
                  </a:lnTo>
                  <a:lnTo>
                    <a:pt x="155" y="35"/>
                  </a:lnTo>
                  <a:lnTo>
                    <a:pt x="165" y="33"/>
                  </a:lnTo>
                  <a:lnTo>
                    <a:pt x="175" y="29"/>
                  </a:lnTo>
                  <a:lnTo>
                    <a:pt x="184" y="27"/>
                  </a:lnTo>
                  <a:lnTo>
                    <a:pt x="194" y="25"/>
                  </a:lnTo>
                  <a:lnTo>
                    <a:pt x="203" y="23"/>
                  </a:lnTo>
                  <a:lnTo>
                    <a:pt x="227" y="23"/>
                  </a:lnTo>
                  <a:lnTo>
                    <a:pt x="246" y="23"/>
                  </a:lnTo>
                  <a:lnTo>
                    <a:pt x="257" y="25"/>
                  </a:lnTo>
                  <a:lnTo>
                    <a:pt x="267" y="27"/>
                  </a:lnTo>
                  <a:lnTo>
                    <a:pt x="276" y="29"/>
                  </a:lnTo>
                  <a:lnTo>
                    <a:pt x="286" y="33"/>
                  </a:lnTo>
                  <a:lnTo>
                    <a:pt x="296" y="35"/>
                  </a:lnTo>
                  <a:lnTo>
                    <a:pt x="303" y="37"/>
                  </a:lnTo>
                  <a:lnTo>
                    <a:pt x="313" y="43"/>
                  </a:lnTo>
                  <a:lnTo>
                    <a:pt x="323" y="47"/>
                  </a:lnTo>
                  <a:lnTo>
                    <a:pt x="342" y="58"/>
                  </a:lnTo>
                  <a:lnTo>
                    <a:pt x="355" y="70"/>
                  </a:lnTo>
                  <a:lnTo>
                    <a:pt x="363" y="77"/>
                  </a:lnTo>
                  <a:lnTo>
                    <a:pt x="371" y="83"/>
                  </a:lnTo>
                  <a:lnTo>
                    <a:pt x="384" y="96"/>
                  </a:lnTo>
                  <a:lnTo>
                    <a:pt x="390" y="102"/>
                  </a:lnTo>
                  <a:lnTo>
                    <a:pt x="396" y="112"/>
                  </a:lnTo>
                  <a:lnTo>
                    <a:pt x="401" y="120"/>
                  </a:lnTo>
                  <a:lnTo>
                    <a:pt x="407" y="129"/>
                  </a:lnTo>
                  <a:lnTo>
                    <a:pt x="411" y="139"/>
                  </a:lnTo>
                  <a:lnTo>
                    <a:pt x="417" y="148"/>
                  </a:lnTo>
                  <a:lnTo>
                    <a:pt x="419" y="156"/>
                  </a:lnTo>
                  <a:lnTo>
                    <a:pt x="421" y="166"/>
                  </a:lnTo>
                  <a:lnTo>
                    <a:pt x="424" y="175"/>
                  </a:lnTo>
                  <a:lnTo>
                    <a:pt x="426" y="185"/>
                  </a:lnTo>
                  <a:lnTo>
                    <a:pt x="428" y="194"/>
                  </a:lnTo>
                  <a:lnTo>
                    <a:pt x="430" y="204"/>
                  </a:lnTo>
                  <a:lnTo>
                    <a:pt x="430" y="216"/>
                  </a:lnTo>
                  <a:lnTo>
                    <a:pt x="432" y="229"/>
                  </a:lnTo>
                  <a:lnTo>
                    <a:pt x="432" y="225"/>
                  </a:lnTo>
                  <a:lnTo>
                    <a:pt x="430" y="235"/>
                  </a:lnTo>
                  <a:lnTo>
                    <a:pt x="430" y="246"/>
                  </a:lnTo>
                  <a:lnTo>
                    <a:pt x="428" y="258"/>
                  </a:lnTo>
                  <a:lnTo>
                    <a:pt x="426" y="267"/>
                  </a:lnTo>
                  <a:lnTo>
                    <a:pt x="424" y="277"/>
                  </a:lnTo>
                  <a:lnTo>
                    <a:pt x="421" y="287"/>
                  </a:lnTo>
                  <a:lnTo>
                    <a:pt x="419" y="296"/>
                  </a:lnTo>
                  <a:lnTo>
                    <a:pt x="417" y="304"/>
                  </a:lnTo>
                  <a:lnTo>
                    <a:pt x="411" y="314"/>
                  </a:lnTo>
                  <a:lnTo>
                    <a:pt x="407" y="323"/>
                  </a:lnTo>
                  <a:lnTo>
                    <a:pt x="396" y="342"/>
                  </a:lnTo>
                  <a:lnTo>
                    <a:pt x="384" y="356"/>
                  </a:lnTo>
                  <a:lnTo>
                    <a:pt x="355" y="385"/>
                  </a:lnTo>
                  <a:lnTo>
                    <a:pt x="342" y="396"/>
                  </a:lnTo>
                  <a:lnTo>
                    <a:pt x="323" y="408"/>
                  </a:lnTo>
                  <a:lnTo>
                    <a:pt x="313" y="411"/>
                  </a:lnTo>
                  <a:lnTo>
                    <a:pt x="303" y="417"/>
                  </a:lnTo>
                  <a:lnTo>
                    <a:pt x="296" y="419"/>
                  </a:lnTo>
                  <a:lnTo>
                    <a:pt x="286" y="421"/>
                  </a:lnTo>
                  <a:lnTo>
                    <a:pt x="276" y="425"/>
                  </a:lnTo>
                  <a:lnTo>
                    <a:pt x="267" y="427"/>
                  </a:lnTo>
                  <a:lnTo>
                    <a:pt x="257" y="429"/>
                  </a:lnTo>
                  <a:lnTo>
                    <a:pt x="248" y="431"/>
                  </a:lnTo>
                  <a:lnTo>
                    <a:pt x="234" y="431"/>
                  </a:lnTo>
                  <a:lnTo>
                    <a:pt x="225" y="433"/>
                  </a:lnTo>
                  <a:lnTo>
                    <a:pt x="228" y="433"/>
                  </a:lnTo>
                  <a:lnTo>
                    <a:pt x="217" y="431"/>
                  </a:lnTo>
                  <a:lnTo>
                    <a:pt x="205" y="431"/>
                  </a:lnTo>
                  <a:lnTo>
                    <a:pt x="194" y="429"/>
                  </a:lnTo>
                  <a:lnTo>
                    <a:pt x="184" y="427"/>
                  </a:lnTo>
                  <a:lnTo>
                    <a:pt x="175" y="425"/>
                  </a:lnTo>
                  <a:lnTo>
                    <a:pt x="165" y="421"/>
                  </a:lnTo>
                  <a:lnTo>
                    <a:pt x="155" y="419"/>
                  </a:lnTo>
                  <a:lnTo>
                    <a:pt x="148" y="417"/>
                  </a:lnTo>
                  <a:lnTo>
                    <a:pt x="138" y="411"/>
                  </a:lnTo>
                  <a:lnTo>
                    <a:pt x="129" y="408"/>
                  </a:lnTo>
                  <a:lnTo>
                    <a:pt x="119" y="402"/>
                  </a:lnTo>
                  <a:lnTo>
                    <a:pt x="111" y="396"/>
                  </a:lnTo>
                  <a:lnTo>
                    <a:pt x="102" y="390"/>
                  </a:lnTo>
                  <a:lnTo>
                    <a:pt x="96" y="385"/>
                  </a:lnTo>
                  <a:lnTo>
                    <a:pt x="82" y="371"/>
                  </a:lnTo>
                  <a:lnTo>
                    <a:pt x="77" y="363"/>
                  </a:lnTo>
                  <a:lnTo>
                    <a:pt x="69" y="356"/>
                  </a:lnTo>
                  <a:lnTo>
                    <a:pt x="58" y="342"/>
                  </a:lnTo>
                  <a:lnTo>
                    <a:pt x="46" y="323"/>
                  </a:lnTo>
                  <a:lnTo>
                    <a:pt x="42" y="314"/>
                  </a:lnTo>
                  <a:lnTo>
                    <a:pt x="36" y="304"/>
                  </a:lnTo>
                  <a:lnTo>
                    <a:pt x="34" y="296"/>
                  </a:lnTo>
                  <a:lnTo>
                    <a:pt x="33" y="287"/>
                  </a:lnTo>
                  <a:lnTo>
                    <a:pt x="29" y="277"/>
                  </a:lnTo>
                  <a:lnTo>
                    <a:pt x="27" y="267"/>
                  </a:lnTo>
                  <a:lnTo>
                    <a:pt x="25" y="258"/>
                  </a:lnTo>
                  <a:lnTo>
                    <a:pt x="23" y="248"/>
                  </a:lnTo>
                  <a:lnTo>
                    <a:pt x="23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9"/>
            <p:cNvSpPr>
              <a:spLocks/>
            </p:cNvSpPr>
            <p:nvPr/>
          </p:nvSpPr>
          <p:spPr bwMode="auto">
            <a:xfrm>
              <a:off x="1485" y="1037"/>
              <a:ext cx="530" cy="42"/>
            </a:xfrm>
            <a:custGeom>
              <a:avLst/>
              <a:gdLst>
                <a:gd name="T0" fmla="*/ 19 w 530"/>
                <a:gd name="T1" fmla="*/ 0 h 42"/>
                <a:gd name="T2" fmla="*/ 14 w 530"/>
                <a:gd name="T3" fmla="*/ 0 h 42"/>
                <a:gd name="T4" fmla="*/ 10 w 530"/>
                <a:gd name="T5" fmla="*/ 1 h 42"/>
                <a:gd name="T6" fmla="*/ 2 w 530"/>
                <a:gd name="T7" fmla="*/ 9 h 42"/>
                <a:gd name="T8" fmla="*/ 0 w 530"/>
                <a:gd name="T9" fmla="*/ 13 h 42"/>
                <a:gd name="T10" fmla="*/ 0 w 530"/>
                <a:gd name="T11" fmla="*/ 25 h 42"/>
                <a:gd name="T12" fmla="*/ 2 w 530"/>
                <a:gd name="T13" fmla="*/ 28 h 42"/>
                <a:gd name="T14" fmla="*/ 10 w 530"/>
                <a:gd name="T15" fmla="*/ 36 h 42"/>
                <a:gd name="T16" fmla="*/ 14 w 530"/>
                <a:gd name="T17" fmla="*/ 38 h 42"/>
                <a:gd name="T18" fmla="*/ 19 w 530"/>
                <a:gd name="T19" fmla="*/ 38 h 42"/>
                <a:gd name="T20" fmla="*/ 511 w 530"/>
                <a:gd name="T21" fmla="*/ 42 h 42"/>
                <a:gd name="T22" fmla="*/ 517 w 530"/>
                <a:gd name="T23" fmla="*/ 42 h 42"/>
                <a:gd name="T24" fmla="*/ 521 w 530"/>
                <a:gd name="T25" fmla="*/ 40 h 42"/>
                <a:gd name="T26" fmla="*/ 528 w 530"/>
                <a:gd name="T27" fmla="*/ 32 h 42"/>
                <a:gd name="T28" fmla="*/ 530 w 530"/>
                <a:gd name="T29" fmla="*/ 28 h 42"/>
                <a:gd name="T30" fmla="*/ 530 w 530"/>
                <a:gd name="T31" fmla="*/ 17 h 42"/>
                <a:gd name="T32" fmla="*/ 528 w 530"/>
                <a:gd name="T33" fmla="*/ 13 h 42"/>
                <a:gd name="T34" fmla="*/ 521 w 530"/>
                <a:gd name="T35" fmla="*/ 5 h 42"/>
                <a:gd name="T36" fmla="*/ 517 w 530"/>
                <a:gd name="T37" fmla="*/ 3 h 42"/>
                <a:gd name="T38" fmla="*/ 511 w 530"/>
                <a:gd name="T39" fmla="*/ 3 h 42"/>
                <a:gd name="T40" fmla="*/ 19 w 530"/>
                <a:gd name="T41" fmla="*/ 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0"/>
                <a:gd name="T64" fmla="*/ 0 h 42"/>
                <a:gd name="T65" fmla="*/ 530 w 530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0" h="42">
                  <a:moveTo>
                    <a:pt x="19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511" y="42"/>
                  </a:lnTo>
                  <a:lnTo>
                    <a:pt x="517" y="42"/>
                  </a:lnTo>
                  <a:lnTo>
                    <a:pt x="521" y="40"/>
                  </a:lnTo>
                  <a:lnTo>
                    <a:pt x="528" y="32"/>
                  </a:lnTo>
                  <a:lnTo>
                    <a:pt x="530" y="28"/>
                  </a:lnTo>
                  <a:lnTo>
                    <a:pt x="530" y="17"/>
                  </a:lnTo>
                  <a:lnTo>
                    <a:pt x="528" y="13"/>
                  </a:lnTo>
                  <a:lnTo>
                    <a:pt x="521" y="5"/>
                  </a:lnTo>
                  <a:lnTo>
                    <a:pt x="517" y="3"/>
                  </a:lnTo>
                  <a:lnTo>
                    <a:pt x="5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0"/>
            <p:cNvSpPr>
              <a:spLocks noChangeArrowheads="1"/>
            </p:cNvSpPr>
            <p:nvPr/>
          </p:nvSpPr>
          <p:spPr bwMode="auto">
            <a:xfrm>
              <a:off x="1207" y="93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sz="3600" b="1">
                <a:solidFill>
                  <a:srgbClr val="00FF00"/>
                </a:solidFill>
              </a:endParaRPr>
            </a:p>
          </p:txBody>
        </p:sp>
        <p:sp>
          <p:nvSpPr>
            <p:cNvPr id="61458" name="Rectangle 11"/>
            <p:cNvSpPr>
              <a:spLocks noChangeArrowheads="1"/>
            </p:cNvSpPr>
            <p:nvPr/>
          </p:nvSpPr>
          <p:spPr bwMode="auto">
            <a:xfrm>
              <a:off x="2180" y="939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 sz="3600" b="1">
                <a:solidFill>
                  <a:srgbClr val="00FF00"/>
                </a:solidFill>
              </a:endParaRPr>
            </a:p>
          </p:txBody>
        </p:sp>
        <p:sp>
          <p:nvSpPr>
            <p:cNvPr id="61459" name="Rectangle 12"/>
            <p:cNvSpPr>
              <a:spLocks noChangeArrowheads="1"/>
            </p:cNvSpPr>
            <p:nvPr/>
          </p:nvSpPr>
          <p:spPr bwMode="auto">
            <a:xfrm>
              <a:off x="1568" y="791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Swiss 721 SWA" charset="0"/>
                </a:rPr>
                <a:t>1</a:t>
              </a:r>
              <a:r>
                <a:rPr lang="en-US" b="1">
                  <a:solidFill>
                    <a:srgbClr val="000000"/>
                  </a:solidFill>
                  <a:latin typeface="Swiss 721 SWA" charset="0"/>
                </a:rPr>
                <a:t>/0</a:t>
              </a:r>
              <a:endParaRPr lang="en-US" sz="3600" b="1">
                <a:solidFill>
                  <a:srgbClr val="00FF00"/>
                </a:solidFill>
              </a:endParaRPr>
            </a:p>
          </p:txBody>
        </p:sp>
        <p:sp>
          <p:nvSpPr>
            <p:cNvPr id="61460" name="Freeform 13"/>
            <p:cNvSpPr>
              <a:spLocks/>
            </p:cNvSpPr>
            <p:nvPr/>
          </p:nvSpPr>
          <p:spPr bwMode="auto">
            <a:xfrm>
              <a:off x="2976" y="884"/>
              <a:ext cx="456" cy="456"/>
            </a:xfrm>
            <a:custGeom>
              <a:avLst/>
              <a:gdLst>
                <a:gd name="T0" fmla="*/ 4 w 456"/>
                <a:gd name="T1" fmla="*/ 271 h 456"/>
                <a:gd name="T2" fmla="*/ 18 w 456"/>
                <a:gd name="T3" fmla="*/ 316 h 456"/>
                <a:gd name="T4" fmla="*/ 50 w 456"/>
                <a:gd name="T5" fmla="*/ 371 h 456"/>
                <a:gd name="T6" fmla="*/ 100 w 456"/>
                <a:gd name="T7" fmla="*/ 415 h 456"/>
                <a:gd name="T8" fmla="*/ 137 w 456"/>
                <a:gd name="T9" fmla="*/ 437 h 456"/>
                <a:gd name="T10" fmla="*/ 181 w 456"/>
                <a:gd name="T11" fmla="*/ 450 h 456"/>
                <a:gd name="T12" fmla="*/ 225 w 456"/>
                <a:gd name="T13" fmla="*/ 456 h 456"/>
                <a:gd name="T14" fmla="*/ 262 w 456"/>
                <a:gd name="T15" fmla="*/ 452 h 456"/>
                <a:gd name="T16" fmla="*/ 304 w 456"/>
                <a:gd name="T17" fmla="*/ 442 h 456"/>
                <a:gd name="T18" fmla="*/ 354 w 456"/>
                <a:gd name="T19" fmla="*/ 415 h 456"/>
                <a:gd name="T20" fmla="*/ 427 w 456"/>
                <a:gd name="T21" fmla="*/ 335 h 456"/>
                <a:gd name="T22" fmla="*/ 444 w 456"/>
                <a:gd name="T23" fmla="*/ 294 h 456"/>
                <a:gd name="T24" fmla="*/ 454 w 456"/>
                <a:gd name="T25" fmla="*/ 250 h 456"/>
                <a:gd name="T26" fmla="*/ 454 w 456"/>
                <a:gd name="T27" fmla="*/ 216 h 456"/>
                <a:gd name="T28" fmla="*/ 448 w 456"/>
                <a:gd name="T29" fmla="*/ 168 h 456"/>
                <a:gd name="T30" fmla="*/ 431 w 456"/>
                <a:gd name="T31" fmla="*/ 127 h 456"/>
                <a:gd name="T32" fmla="*/ 404 w 456"/>
                <a:gd name="T33" fmla="*/ 81 h 456"/>
                <a:gd name="T34" fmla="*/ 354 w 456"/>
                <a:gd name="T35" fmla="*/ 39 h 456"/>
                <a:gd name="T36" fmla="*/ 304 w 456"/>
                <a:gd name="T37" fmla="*/ 12 h 456"/>
                <a:gd name="T38" fmla="*/ 262 w 456"/>
                <a:gd name="T39" fmla="*/ 2 h 456"/>
                <a:gd name="T40" fmla="*/ 181 w 456"/>
                <a:gd name="T41" fmla="*/ 4 h 456"/>
                <a:gd name="T42" fmla="*/ 137 w 456"/>
                <a:gd name="T43" fmla="*/ 18 h 456"/>
                <a:gd name="T44" fmla="*/ 100 w 456"/>
                <a:gd name="T45" fmla="*/ 39 h 456"/>
                <a:gd name="T46" fmla="*/ 39 w 456"/>
                <a:gd name="T47" fmla="*/ 100 h 456"/>
                <a:gd name="T48" fmla="*/ 18 w 456"/>
                <a:gd name="T49" fmla="*/ 137 h 456"/>
                <a:gd name="T50" fmla="*/ 4 w 456"/>
                <a:gd name="T51" fmla="*/ 181 h 456"/>
                <a:gd name="T52" fmla="*/ 23 w 456"/>
                <a:gd name="T53" fmla="*/ 227 h 456"/>
                <a:gd name="T54" fmla="*/ 29 w 456"/>
                <a:gd name="T55" fmla="*/ 175 h 456"/>
                <a:gd name="T56" fmla="*/ 43 w 456"/>
                <a:gd name="T57" fmla="*/ 139 h 456"/>
                <a:gd name="T58" fmla="*/ 64 w 456"/>
                <a:gd name="T59" fmla="*/ 102 h 456"/>
                <a:gd name="T60" fmla="*/ 89 w 456"/>
                <a:gd name="T61" fmla="*/ 77 h 456"/>
                <a:gd name="T62" fmla="*/ 119 w 456"/>
                <a:gd name="T63" fmla="*/ 52 h 456"/>
                <a:gd name="T64" fmla="*/ 156 w 456"/>
                <a:gd name="T65" fmla="*/ 35 h 456"/>
                <a:gd name="T66" fmla="*/ 194 w 456"/>
                <a:gd name="T67" fmla="*/ 25 h 456"/>
                <a:gd name="T68" fmla="*/ 258 w 456"/>
                <a:gd name="T69" fmla="*/ 25 h 456"/>
                <a:gd name="T70" fmla="*/ 296 w 456"/>
                <a:gd name="T71" fmla="*/ 35 h 456"/>
                <a:gd name="T72" fmla="*/ 342 w 456"/>
                <a:gd name="T73" fmla="*/ 58 h 456"/>
                <a:gd name="T74" fmla="*/ 384 w 456"/>
                <a:gd name="T75" fmla="*/ 97 h 456"/>
                <a:gd name="T76" fmla="*/ 407 w 456"/>
                <a:gd name="T77" fmla="*/ 129 h 456"/>
                <a:gd name="T78" fmla="*/ 421 w 456"/>
                <a:gd name="T79" fmla="*/ 166 h 456"/>
                <a:gd name="T80" fmla="*/ 431 w 456"/>
                <a:gd name="T81" fmla="*/ 204 h 456"/>
                <a:gd name="T82" fmla="*/ 431 w 456"/>
                <a:gd name="T83" fmla="*/ 235 h 456"/>
                <a:gd name="T84" fmla="*/ 425 w 456"/>
                <a:gd name="T85" fmla="*/ 277 h 456"/>
                <a:gd name="T86" fmla="*/ 411 w 456"/>
                <a:gd name="T87" fmla="*/ 314 h 456"/>
                <a:gd name="T88" fmla="*/ 356 w 456"/>
                <a:gd name="T89" fmla="*/ 385 h 456"/>
                <a:gd name="T90" fmla="*/ 304 w 456"/>
                <a:gd name="T91" fmla="*/ 417 h 456"/>
                <a:gd name="T92" fmla="*/ 267 w 456"/>
                <a:gd name="T93" fmla="*/ 427 h 456"/>
                <a:gd name="T94" fmla="*/ 225 w 456"/>
                <a:gd name="T95" fmla="*/ 433 h 456"/>
                <a:gd name="T96" fmla="*/ 194 w 456"/>
                <a:gd name="T97" fmla="*/ 429 h 456"/>
                <a:gd name="T98" fmla="*/ 156 w 456"/>
                <a:gd name="T99" fmla="*/ 419 h 456"/>
                <a:gd name="T100" fmla="*/ 119 w 456"/>
                <a:gd name="T101" fmla="*/ 402 h 456"/>
                <a:gd name="T102" fmla="*/ 83 w 456"/>
                <a:gd name="T103" fmla="*/ 371 h 456"/>
                <a:gd name="T104" fmla="*/ 46 w 456"/>
                <a:gd name="T105" fmla="*/ 323 h 456"/>
                <a:gd name="T106" fmla="*/ 33 w 456"/>
                <a:gd name="T107" fmla="*/ 287 h 456"/>
                <a:gd name="T108" fmla="*/ 23 w 456"/>
                <a:gd name="T109" fmla="*/ 248 h 4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6"/>
                <a:gd name="T166" fmla="*/ 0 h 456"/>
                <a:gd name="T167" fmla="*/ 456 w 456"/>
                <a:gd name="T168" fmla="*/ 456 h 4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6" h="456">
                  <a:moveTo>
                    <a:pt x="0" y="227"/>
                  </a:moveTo>
                  <a:lnTo>
                    <a:pt x="0" y="248"/>
                  </a:lnTo>
                  <a:lnTo>
                    <a:pt x="2" y="262"/>
                  </a:lnTo>
                  <a:lnTo>
                    <a:pt x="4" y="271"/>
                  </a:lnTo>
                  <a:lnTo>
                    <a:pt x="6" y="285"/>
                  </a:lnTo>
                  <a:lnTo>
                    <a:pt x="10" y="294"/>
                  </a:lnTo>
                  <a:lnTo>
                    <a:pt x="12" y="304"/>
                  </a:lnTo>
                  <a:lnTo>
                    <a:pt x="18" y="316"/>
                  </a:lnTo>
                  <a:lnTo>
                    <a:pt x="23" y="325"/>
                  </a:lnTo>
                  <a:lnTo>
                    <a:pt x="27" y="335"/>
                  </a:lnTo>
                  <a:lnTo>
                    <a:pt x="39" y="354"/>
                  </a:lnTo>
                  <a:lnTo>
                    <a:pt x="50" y="371"/>
                  </a:lnTo>
                  <a:lnTo>
                    <a:pt x="58" y="379"/>
                  </a:lnTo>
                  <a:lnTo>
                    <a:pt x="64" y="387"/>
                  </a:lnTo>
                  <a:lnTo>
                    <a:pt x="81" y="404"/>
                  </a:lnTo>
                  <a:lnTo>
                    <a:pt x="100" y="415"/>
                  </a:lnTo>
                  <a:lnTo>
                    <a:pt x="108" y="421"/>
                  </a:lnTo>
                  <a:lnTo>
                    <a:pt x="117" y="427"/>
                  </a:lnTo>
                  <a:lnTo>
                    <a:pt x="127" y="431"/>
                  </a:lnTo>
                  <a:lnTo>
                    <a:pt x="137" y="437"/>
                  </a:lnTo>
                  <a:lnTo>
                    <a:pt x="148" y="442"/>
                  </a:lnTo>
                  <a:lnTo>
                    <a:pt x="158" y="444"/>
                  </a:lnTo>
                  <a:lnTo>
                    <a:pt x="167" y="448"/>
                  </a:lnTo>
                  <a:lnTo>
                    <a:pt x="181" y="450"/>
                  </a:lnTo>
                  <a:lnTo>
                    <a:pt x="190" y="452"/>
                  </a:lnTo>
                  <a:lnTo>
                    <a:pt x="202" y="454"/>
                  </a:lnTo>
                  <a:lnTo>
                    <a:pt x="213" y="454"/>
                  </a:lnTo>
                  <a:lnTo>
                    <a:pt x="225" y="456"/>
                  </a:lnTo>
                  <a:lnTo>
                    <a:pt x="229" y="456"/>
                  </a:lnTo>
                  <a:lnTo>
                    <a:pt x="238" y="454"/>
                  </a:lnTo>
                  <a:lnTo>
                    <a:pt x="248" y="454"/>
                  </a:lnTo>
                  <a:lnTo>
                    <a:pt x="262" y="452"/>
                  </a:lnTo>
                  <a:lnTo>
                    <a:pt x="271" y="450"/>
                  </a:lnTo>
                  <a:lnTo>
                    <a:pt x="285" y="448"/>
                  </a:lnTo>
                  <a:lnTo>
                    <a:pt x="294" y="444"/>
                  </a:lnTo>
                  <a:lnTo>
                    <a:pt x="304" y="442"/>
                  </a:lnTo>
                  <a:lnTo>
                    <a:pt x="315" y="437"/>
                  </a:lnTo>
                  <a:lnTo>
                    <a:pt x="325" y="431"/>
                  </a:lnTo>
                  <a:lnTo>
                    <a:pt x="335" y="427"/>
                  </a:lnTo>
                  <a:lnTo>
                    <a:pt x="354" y="415"/>
                  </a:lnTo>
                  <a:lnTo>
                    <a:pt x="371" y="404"/>
                  </a:lnTo>
                  <a:lnTo>
                    <a:pt x="404" y="371"/>
                  </a:lnTo>
                  <a:lnTo>
                    <a:pt x="415" y="354"/>
                  </a:lnTo>
                  <a:lnTo>
                    <a:pt x="427" y="335"/>
                  </a:lnTo>
                  <a:lnTo>
                    <a:pt x="431" y="325"/>
                  </a:lnTo>
                  <a:lnTo>
                    <a:pt x="436" y="316"/>
                  </a:lnTo>
                  <a:lnTo>
                    <a:pt x="442" y="304"/>
                  </a:lnTo>
                  <a:lnTo>
                    <a:pt x="444" y="294"/>
                  </a:lnTo>
                  <a:lnTo>
                    <a:pt x="448" y="285"/>
                  </a:lnTo>
                  <a:lnTo>
                    <a:pt x="450" y="271"/>
                  </a:lnTo>
                  <a:lnTo>
                    <a:pt x="452" y="262"/>
                  </a:lnTo>
                  <a:lnTo>
                    <a:pt x="454" y="250"/>
                  </a:lnTo>
                  <a:lnTo>
                    <a:pt x="454" y="239"/>
                  </a:lnTo>
                  <a:lnTo>
                    <a:pt x="456" y="229"/>
                  </a:lnTo>
                  <a:lnTo>
                    <a:pt x="456" y="225"/>
                  </a:lnTo>
                  <a:lnTo>
                    <a:pt x="454" y="216"/>
                  </a:lnTo>
                  <a:lnTo>
                    <a:pt x="454" y="204"/>
                  </a:lnTo>
                  <a:lnTo>
                    <a:pt x="452" y="191"/>
                  </a:lnTo>
                  <a:lnTo>
                    <a:pt x="450" y="181"/>
                  </a:lnTo>
                  <a:lnTo>
                    <a:pt x="448" y="168"/>
                  </a:lnTo>
                  <a:lnTo>
                    <a:pt x="444" y="158"/>
                  </a:lnTo>
                  <a:lnTo>
                    <a:pt x="442" y="148"/>
                  </a:lnTo>
                  <a:lnTo>
                    <a:pt x="436" y="137"/>
                  </a:lnTo>
                  <a:lnTo>
                    <a:pt x="431" y="127"/>
                  </a:lnTo>
                  <a:lnTo>
                    <a:pt x="427" y="118"/>
                  </a:lnTo>
                  <a:lnTo>
                    <a:pt x="421" y="108"/>
                  </a:lnTo>
                  <a:lnTo>
                    <a:pt x="415" y="100"/>
                  </a:lnTo>
                  <a:lnTo>
                    <a:pt x="404" y="81"/>
                  </a:lnTo>
                  <a:lnTo>
                    <a:pt x="386" y="64"/>
                  </a:lnTo>
                  <a:lnTo>
                    <a:pt x="379" y="58"/>
                  </a:lnTo>
                  <a:lnTo>
                    <a:pt x="371" y="50"/>
                  </a:lnTo>
                  <a:lnTo>
                    <a:pt x="354" y="39"/>
                  </a:lnTo>
                  <a:lnTo>
                    <a:pt x="335" y="27"/>
                  </a:lnTo>
                  <a:lnTo>
                    <a:pt x="325" y="24"/>
                  </a:lnTo>
                  <a:lnTo>
                    <a:pt x="315" y="18"/>
                  </a:lnTo>
                  <a:lnTo>
                    <a:pt x="304" y="12"/>
                  </a:lnTo>
                  <a:lnTo>
                    <a:pt x="294" y="10"/>
                  </a:lnTo>
                  <a:lnTo>
                    <a:pt x="285" y="6"/>
                  </a:lnTo>
                  <a:lnTo>
                    <a:pt x="271" y="4"/>
                  </a:lnTo>
                  <a:lnTo>
                    <a:pt x="262" y="2"/>
                  </a:lnTo>
                  <a:lnTo>
                    <a:pt x="250" y="0"/>
                  </a:lnTo>
                  <a:lnTo>
                    <a:pt x="204" y="0"/>
                  </a:lnTo>
                  <a:lnTo>
                    <a:pt x="190" y="2"/>
                  </a:lnTo>
                  <a:lnTo>
                    <a:pt x="181" y="4"/>
                  </a:lnTo>
                  <a:lnTo>
                    <a:pt x="167" y="6"/>
                  </a:lnTo>
                  <a:lnTo>
                    <a:pt x="158" y="10"/>
                  </a:lnTo>
                  <a:lnTo>
                    <a:pt x="148" y="12"/>
                  </a:lnTo>
                  <a:lnTo>
                    <a:pt x="137" y="18"/>
                  </a:lnTo>
                  <a:lnTo>
                    <a:pt x="127" y="24"/>
                  </a:lnTo>
                  <a:lnTo>
                    <a:pt x="117" y="27"/>
                  </a:lnTo>
                  <a:lnTo>
                    <a:pt x="108" y="33"/>
                  </a:lnTo>
                  <a:lnTo>
                    <a:pt x="100" y="39"/>
                  </a:lnTo>
                  <a:lnTo>
                    <a:pt x="81" y="50"/>
                  </a:lnTo>
                  <a:lnTo>
                    <a:pt x="66" y="66"/>
                  </a:lnTo>
                  <a:lnTo>
                    <a:pt x="50" y="81"/>
                  </a:lnTo>
                  <a:lnTo>
                    <a:pt x="39" y="100"/>
                  </a:lnTo>
                  <a:lnTo>
                    <a:pt x="33" y="108"/>
                  </a:lnTo>
                  <a:lnTo>
                    <a:pt x="27" y="118"/>
                  </a:lnTo>
                  <a:lnTo>
                    <a:pt x="23" y="127"/>
                  </a:lnTo>
                  <a:lnTo>
                    <a:pt x="18" y="137"/>
                  </a:lnTo>
                  <a:lnTo>
                    <a:pt x="12" y="148"/>
                  </a:lnTo>
                  <a:lnTo>
                    <a:pt x="10" y="158"/>
                  </a:lnTo>
                  <a:lnTo>
                    <a:pt x="6" y="168"/>
                  </a:lnTo>
                  <a:lnTo>
                    <a:pt x="4" y="181"/>
                  </a:lnTo>
                  <a:lnTo>
                    <a:pt x="2" y="191"/>
                  </a:lnTo>
                  <a:lnTo>
                    <a:pt x="0" y="202"/>
                  </a:lnTo>
                  <a:lnTo>
                    <a:pt x="0" y="227"/>
                  </a:lnTo>
                  <a:lnTo>
                    <a:pt x="23" y="227"/>
                  </a:lnTo>
                  <a:lnTo>
                    <a:pt x="23" y="206"/>
                  </a:lnTo>
                  <a:lnTo>
                    <a:pt x="25" y="194"/>
                  </a:lnTo>
                  <a:lnTo>
                    <a:pt x="27" y="185"/>
                  </a:lnTo>
                  <a:lnTo>
                    <a:pt x="29" y="175"/>
                  </a:lnTo>
                  <a:lnTo>
                    <a:pt x="33" y="166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43" y="139"/>
                  </a:lnTo>
                  <a:lnTo>
                    <a:pt x="46" y="129"/>
                  </a:lnTo>
                  <a:lnTo>
                    <a:pt x="52" y="120"/>
                  </a:lnTo>
                  <a:lnTo>
                    <a:pt x="58" y="112"/>
                  </a:lnTo>
                  <a:lnTo>
                    <a:pt x="64" y="102"/>
                  </a:lnTo>
                  <a:lnTo>
                    <a:pt x="69" y="97"/>
                  </a:lnTo>
                  <a:lnTo>
                    <a:pt x="77" y="89"/>
                  </a:lnTo>
                  <a:lnTo>
                    <a:pt x="81" y="81"/>
                  </a:lnTo>
                  <a:lnTo>
                    <a:pt x="89" y="77"/>
                  </a:lnTo>
                  <a:lnTo>
                    <a:pt x="96" y="70"/>
                  </a:lnTo>
                  <a:lnTo>
                    <a:pt x="102" y="64"/>
                  </a:lnTo>
                  <a:lnTo>
                    <a:pt x="112" y="58"/>
                  </a:lnTo>
                  <a:lnTo>
                    <a:pt x="119" y="52"/>
                  </a:lnTo>
                  <a:lnTo>
                    <a:pt x="129" y="47"/>
                  </a:lnTo>
                  <a:lnTo>
                    <a:pt x="139" y="43"/>
                  </a:lnTo>
                  <a:lnTo>
                    <a:pt x="148" y="37"/>
                  </a:lnTo>
                  <a:lnTo>
                    <a:pt x="156" y="35"/>
                  </a:lnTo>
                  <a:lnTo>
                    <a:pt x="165" y="33"/>
                  </a:lnTo>
                  <a:lnTo>
                    <a:pt x="175" y="29"/>
                  </a:lnTo>
                  <a:lnTo>
                    <a:pt x="185" y="27"/>
                  </a:lnTo>
                  <a:lnTo>
                    <a:pt x="194" y="25"/>
                  </a:lnTo>
                  <a:lnTo>
                    <a:pt x="204" y="24"/>
                  </a:lnTo>
                  <a:lnTo>
                    <a:pt x="227" y="24"/>
                  </a:lnTo>
                  <a:lnTo>
                    <a:pt x="246" y="24"/>
                  </a:lnTo>
                  <a:lnTo>
                    <a:pt x="258" y="25"/>
                  </a:lnTo>
                  <a:lnTo>
                    <a:pt x="267" y="27"/>
                  </a:lnTo>
                  <a:lnTo>
                    <a:pt x="277" y="29"/>
                  </a:lnTo>
                  <a:lnTo>
                    <a:pt x="286" y="33"/>
                  </a:lnTo>
                  <a:lnTo>
                    <a:pt x="296" y="35"/>
                  </a:lnTo>
                  <a:lnTo>
                    <a:pt x="304" y="37"/>
                  </a:lnTo>
                  <a:lnTo>
                    <a:pt x="313" y="43"/>
                  </a:lnTo>
                  <a:lnTo>
                    <a:pt x="323" y="47"/>
                  </a:lnTo>
                  <a:lnTo>
                    <a:pt x="342" y="58"/>
                  </a:lnTo>
                  <a:lnTo>
                    <a:pt x="356" y="70"/>
                  </a:lnTo>
                  <a:lnTo>
                    <a:pt x="363" y="77"/>
                  </a:lnTo>
                  <a:lnTo>
                    <a:pt x="371" y="83"/>
                  </a:lnTo>
                  <a:lnTo>
                    <a:pt x="384" y="97"/>
                  </a:lnTo>
                  <a:lnTo>
                    <a:pt x="390" y="102"/>
                  </a:lnTo>
                  <a:lnTo>
                    <a:pt x="396" y="112"/>
                  </a:lnTo>
                  <a:lnTo>
                    <a:pt x="402" y="120"/>
                  </a:lnTo>
                  <a:lnTo>
                    <a:pt x="407" y="129"/>
                  </a:lnTo>
                  <a:lnTo>
                    <a:pt x="411" y="139"/>
                  </a:lnTo>
                  <a:lnTo>
                    <a:pt x="417" y="148"/>
                  </a:lnTo>
                  <a:lnTo>
                    <a:pt x="419" y="156"/>
                  </a:lnTo>
                  <a:lnTo>
                    <a:pt x="421" y="166"/>
                  </a:lnTo>
                  <a:lnTo>
                    <a:pt x="425" y="175"/>
                  </a:lnTo>
                  <a:lnTo>
                    <a:pt x="427" y="185"/>
                  </a:lnTo>
                  <a:lnTo>
                    <a:pt x="429" y="194"/>
                  </a:lnTo>
                  <a:lnTo>
                    <a:pt x="431" y="204"/>
                  </a:lnTo>
                  <a:lnTo>
                    <a:pt x="431" y="216"/>
                  </a:lnTo>
                  <a:lnTo>
                    <a:pt x="432" y="229"/>
                  </a:lnTo>
                  <a:lnTo>
                    <a:pt x="432" y="225"/>
                  </a:lnTo>
                  <a:lnTo>
                    <a:pt x="431" y="235"/>
                  </a:lnTo>
                  <a:lnTo>
                    <a:pt x="431" y="246"/>
                  </a:lnTo>
                  <a:lnTo>
                    <a:pt x="429" y="258"/>
                  </a:lnTo>
                  <a:lnTo>
                    <a:pt x="427" y="267"/>
                  </a:lnTo>
                  <a:lnTo>
                    <a:pt x="425" y="277"/>
                  </a:lnTo>
                  <a:lnTo>
                    <a:pt x="421" y="287"/>
                  </a:lnTo>
                  <a:lnTo>
                    <a:pt x="419" y="296"/>
                  </a:lnTo>
                  <a:lnTo>
                    <a:pt x="417" y="304"/>
                  </a:lnTo>
                  <a:lnTo>
                    <a:pt x="411" y="314"/>
                  </a:lnTo>
                  <a:lnTo>
                    <a:pt x="407" y="323"/>
                  </a:lnTo>
                  <a:lnTo>
                    <a:pt x="396" y="342"/>
                  </a:lnTo>
                  <a:lnTo>
                    <a:pt x="384" y="356"/>
                  </a:lnTo>
                  <a:lnTo>
                    <a:pt x="356" y="385"/>
                  </a:lnTo>
                  <a:lnTo>
                    <a:pt x="342" y="396"/>
                  </a:lnTo>
                  <a:lnTo>
                    <a:pt x="323" y="408"/>
                  </a:lnTo>
                  <a:lnTo>
                    <a:pt x="313" y="412"/>
                  </a:lnTo>
                  <a:lnTo>
                    <a:pt x="304" y="417"/>
                  </a:lnTo>
                  <a:lnTo>
                    <a:pt x="296" y="419"/>
                  </a:lnTo>
                  <a:lnTo>
                    <a:pt x="286" y="421"/>
                  </a:lnTo>
                  <a:lnTo>
                    <a:pt x="277" y="425"/>
                  </a:lnTo>
                  <a:lnTo>
                    <a:pt x="267" y="427"/>
                  </a:lnTo>
                  <a:lnTo>
                    <a:pt x="258" y="429"/>
                  </a:lnTo>
                  <a:lnTo>
                    <a:pt x="248" y="431"/>
                  </a:lnTo>
                  <a:lnTo>
                    <a:pt x="235" y="431"/>
                  </a:lnTo>
                  <a:lnTo>
                    <a:pt x="225" y="433"/>
                  </a:lnTo>
                  <a:lnTo>
                    <a:pt x="229" y="433"/>
                  </a:lnTo>
                  <a:lnTo>
                    <a:pt x="217" y="431"/>
                  </a:lnTo>
                  <a:lnTo>
                    <a:pt x="206" y="431"/>
                  </a:lnTo>
                  <a:lnTo>
                    <a:pt x="194" y="429"/>
                  </a:lnTo>
                  <a:lnTo>
                    <a:pt x="185" y="427"/>
                  </a:lnTo>
                  <a:lnTo>
                    <a:pt x="175" y="425"/>
                  </a:lnTo>
                  <a:lnTo>
                    <a:pt x="165" y="421"/>
                  </a:lnTo>
                  <a:lnTo>
                    <a:pt x="156" y="419"/>
                  </a:lnTo>
                  <a:lnTo>
                    <a:pt x="148" y="417"/>
                  </a:lnTo>
                  <a:lnTo>
                    <a:pt x="139" y="412"/>
                  </a:lnTo>
                  <a:lnTo>
                    <a:pt x="129" y="408"/>
                  </a:lnTo>
                  <a:lnTo>
                    <a:pt x="119" y="402"/>
                  </a:lnTo>
                  <a:lnTo>
                    <a:pt x="112" y="396"/>
                  </a:lnTo>
                  <a:lnTo>
                    <a:pt x="102" y="390"/>
                  </a:lnTo>
                  <a:lnTo>
                    <a:pt x="96" y="385"/>
                  </a:lnTo>
                  <a:lnTo>
                    <a:pt x="83" y="371"/>
                  </a:lnTo>
                  <a:lnTo>
                    <a:pt x="77" y="364"/>
                  </a:lnTo>
                  <a:lnTo>
                    <a:pt x="69" y="356"/>
                  </a:lnTo>
                  <a:lnTo>
                    <a:pt x="58" y="342"/>
                  </a:lnTo>
                  <a:lnTo>
                    <a:pt x="46" y="323"/>
                  </a:lnTo>
                  <a:lnTo>
                    <a:pt x="43" y="314"/>
                  </a:lnTo>
                  <a:lnTo>
                    <a:pt x="37" y="304"/>
                  </a:lnTo>
                  <a:lnTo>
                    <a:pt x="35" y="296"/>
                  </a:lnTo>
                  <a:lnTo>
                    <a:pt x="33" y="287"/>
                  </a:lnTo>
                  <a:lnTo>
                    <a:pt x="29" y="277"/>
                  </a:lnTo>
                  <a:lnTo>
                    <a:pt x="27" y="267"/>
                  </a:lnTo>
                  <a:lnTo>
                    <a:pt x="25" y="258"/>
                  </a:lnTo>
                  <a:lnTo>
                    <a:pt x="23" y="248"/>
                  </a:lnTo>
                  <a:lnTo>
                    <a:pt x="23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14"/>
            <p:cNvSpPr>
              <a:spLocks/>
            </p:cNvSpPr>
            <p:nvPr/>
          </p:nvSpPr>
          <p:spPr bwMode="auto">
            <a:xfrm>
              <a:off x="2419" y="1031"/>
              <a:ext cx="541" cy="42"/>
            </a:xfrm>
            <a:custGeom>
              <a:avLst/>
              <a:gdLst>
                <a:gd name="T0" fmla="*/ 19 w 541"/>
                <a:gd name="T1" fmla="*/ 4 h 42"/>
                <a:gd name="T2" fmla="*/ 13 w 541"/>
                <a:gd name="T3" fmla="*/ 4 h 42"/>
                <a:gd name="T4" fmla="*/ 9 w 541"/>
                <a:gd name="T5" fmla="*/ 6 h 42"/>
                <a:gd name="T6" fmla="*/ 2 w 541"/>
                <a:gd name="T7" fmla="*/ 13 h 42"/>
                <a:gd name="T8" fmla="*/ 0 w 541"/>
                <a:gd name="T9" fmla="*/ 17 h 42"/>
                <a:gd name="T10" fmla="*/ 0 w 541"/>
                <a:gd name="T11" fmla="*/ 29 h 42"/>
                <a:gd name="T12" fmla="*/ 2 w 541"/>
                <a:gd name="T13" fmla="*/ 32 h 42"/>
                <a:gd name="T14" fmla="*/ 9 w 541"/>
                <a:gd name="T15" fmla="*/ 40 h 42"/>
                <a:gd name="T16" fmla="*/ 13 w 541"/>
                <a:gd name="T17" fmla="*/ 42 h 42"/>
                <a:gd name="T18" fmla="*/ 19 w 541"/>
                <a:gd name="T19" fmla="*/ 42 h 42"/>
                <a:gd name="T20" fmla="*/ 522 w 541"/>
                <a:gd name="T21" fmla="*/ 38 h 42"/>
                <a:gd name="T22" fmla="*/ 528 w 541"/>
                <a:gd name="T23" fmla="*/ 38 h 42"/>
                <a:gd name="T24" fmla="*/ 532 w 541"/>
                <a:gd name="T25" fmla="*/ 36 h 42"/>
                <a:gd name="T26" fmla="*/ 539 w 541"/>
                <a:gd name="T27" fmla="*/ 29 h 42"/>
                <a:gd name="T28" fmla="*/ 541 w 541"/>
                <a:gd name="T29" fmla="*/ 25 h 42"/>
                <a:gd name="T30" fmla="*/ 541 w 541"/>
                <a:gd name="T31" fmla="*/ 13 h 42"/>
                <a:gd name="T32" fmla="*/ 539 w 541"/>
                <a:gd name="T33" fmla="*/ 9 h 42"/>
                <a:gd name="T34" fmla="*/ 532 w 541"/>
                <a:gd name="T35" fmla="*/ 2 h 42"/>
                <a:gd name="T36" fmla="*/ 528 w 541"/>
                <a:gd name="T37" fmla="*/ 0 h 42"/>
                <a:gd name="T38" fmla="*/ 522 w 541"/>
                <a:gd name="T39" fmla="*/ 0 h 42"/>
                <a:gd name="T40" fmla="*/ 19 w 541"/>
                <a:gd name="T41" fmla="*/ 4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1"/>
                <a:gd name="T64" fmla="*/ 0 h 42"/>
                <a:gd name="T65" fmla="*/ 541 w 541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1" h="42">
                  <a:moveTo>
                    <a:pt x="19" y="4"/>
                  </a:moveTo>
                  <a:lnTo>
                    <a:pt x="13" y="4"/>
                  </a:lnTo>
                  <a:lnTo>
                    <a:pt x="9" y="6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9" y="40"/>
                  </a:lnTo>
                  <a:lnTo>
                    <a:pt x="13" y="42"/>
                  </a:lnTo>
                  <a:lnTo>
                    <a:pt x="19" y="42"/>
                  </a:lnTo>
                  <a:lnTo>
                    <a:pt x="522" y="38"/>
                  </a:lnTo>
                  <a:lnTo>
                    <a:pt x="528" y="38"/>
                  </a:lnTo>
                  <a:lnTo>
                    <a:pt x="532" y="36"/>
                  </a:lnTo>
                  <a:lnTo>
                    <a:pt x="539" y="29"/>
                  </a:lnTo>
                  <a:lnTo>
                    <a:pt x="541" y="25"/>
                  </a:lnTo>
                  <a:lnTo>
                    <a:pt x="541" y="13"/>
                  </a:lnTo>
                  <a:lnTo>
                    <a:pt x="539" y="9"/>
                  </a:lnTo>
                  <a:lnTo>
                    <a:pt x="532" y="2"/>
                  </a:lnTo>
                  <a:lnTo>
                    <a:pt x="528" y="0"/>
                  </a:lnTo>
                  <a:lnTo>
                    <a:pt x="522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Rectangle 15"/>
            <p:cNvSpPr>
              <a:spLocks noChangeArrowheads="1"/>
            </p:cNvSpPr>
            <p:nvPr/>
          </p:nvSpPr>
          <p:spPr bwMode="auto">
            <a:xfrm>
              <a:off x="3104" y="9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3600" b="1">
                <a:solidFill>
                  <a:srgbClr val="00FF00"/>
                </a:solidFill>
              </a:endParaRPr>
            </a:p>
          </p:txBody>
        </p:sp>
        <p:sp>
          <p:nvSpPr>
            <p:cNvPr id="61463" name="Rectangle 16"/>
            <p:cNvSpPr>
              <a:spLocks noChangeArrowheads="1"/>
            </p:cNvSpPr>
            <p:nvPr/>
          </p:nvSpPr>
          <p:spPr bwMode="auto">
            <a:xfrm>
              <a:off x="2492" y="780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6600CC"/>
                  </a:solidFill>
                  <a:latin typeface="Swiss 721 SWA" charset="0"/>
                </a:rPr>
                <a:t>1</a:t>
              </a:r>
              <a:r>
                <a:rPr lang="en-US" b="1">
                  <a:solidFill>
                    <a:srgbClr val="000000"/>
                  </a:solidFill>
                  <a:latin typeface="Swiss 721 SWA" charset="0"/>
                </a:rPr>
                <a:t>/0</a:t>
              </a:r>
              <a:endParaRPr lang="en-US" sz="3600" b="1">
                <a:solidFill>
                  <a:srgbClr val="00FF00"/>
                </a:solidFill>
              </a:endParaRPr>
            </a:p>
          </p:txBody>
        </p:sp>
        <p:sp>
          <p:nvSpPr>
            <p:cNvPr id="61464" name="Freeform 17"/>
            <p:cNvSpPr>
              <a:spLocks/>
            </p:cNvSpPr>
            <p:nvPr/>
          </p:nvSpPr>
          <p:spPr bwMode="auto">
            <a:xfrm>
              <a:off x="3931" y="884"/>
              <a:ext cx="455" cy="456"/>
            </a:xfrm>
            <a:custGeom>
              <a:avLst/>
              <a:gdLst>
                <a:gd name="T0" fmla="*/ 4 w 455"/>
                <a:gd name="T1" fmla="*/ 271 h 456"/>
                <a:gd name="T2" fmla="*/ 17 w 455"/>
                <a:gd name="T3" fmla="*/ 316 h 456"/>
                <a:gd name="T4" fmla="*/ 50 w 455"/>
                <a:gd name="T5" fmla="*/ 371 h 456"/>
                <a:gd name="T6" fmla="*/ 100 w 455"/>
                <a:gd name="T7" fmla="*/ 415 h 456"/>
                <a:gd name="T8" fmla="*/ 136 w 455"/>
                <a:gd name="T9" fmla="*/ 437 h 456"/>
                <a:gd name="T10" fmla="*/ 180 w 455"/>
                <a:gd name="T11" fmla="*/ 450 h 456"/>
                <a:gd name="T12" fmla="*/ 225 w 455"/>
                <a:gd name="T13" fmla="*/ 456 h 456"/>
                <a:gd name="T14" fmla="*/ 261 w 455"/>
                <a:gd name="T15" fmla="*/ 452 h 456"/>
                <a:gd name="T16" fmla="*/ 303 w 455"/>
                <a:gd name="T17" fmla="*/ 442 h 456"/>
                <a:gd name="T18" fmla="*/ 353 w 455"/>
                <a:gd name="T19" fmla="*/ 415 h 456"/>
                <a:gd name="T20" fmla="*/ 426 w 455"/>
                <a:gd name="T21" fmla="*/ 335 h 456"/>
                <a:gd name="T22" fmla="*/ 444 w 455"/>
                <a:gd name="T23" fmla="*/ 294 h 456"/>
                <a:gd name="T24" fmla="*/ 453 w 455"/>
                <a:gd name="T25" fmla="*/ 250 h 456"/>
                <a:gd name="T26" fmla="*/ 453 w 455"/>
                <a:gd name="T27" fmla="*/ 216 h 456"/>
                <a:gd name="T28" fmla="*/ 447 w 455"/>
                <a:gd name="T29" fmla="*/ 168 h 456"/>
                <a:gd name="T30" fmla="*/ 430 w 455"/>
                <a:gd name="T31" fmla="*/ 127 h 456"/>
                <a:gd name="T32" fmla="*/ 403 w 455"/>
                <a:gd name="T33" fmla="*/ 81 h 456"/>
                <a:gd name="T34" fmla="*/ 353 w 455"/>
                <a:gd name="T35" fmla="*/ 39 h 456"/>
                <a:gd name="T36" fmla="*/ 303 w 455"/>
                <a:gd name="T37" fmla="*/ 12 h 456"/>
                <a:gd name="T38" fmla="*/ 261 w 455"/>
                <a:gd name="T39" fmla="*/ 2 h 456"/>
                <a:gd name="T40" fmla="*/ 180 w 455"/>
                <a:gd name="T41" fmla="*/ 4 h 456"/>
                <a:gd name="T42" fmla="*/ 136 w 455"/>
                <a:gd name="T43" fmla="*/ 18 h 456"/>
                <a:gd name="T44" fmla="*/ 100 w 455"/>
                <a:gd name="T45" fmla="*/ 39 h 456"/>
                <a:gd name="T46" fmla="*/ 38 w 455"/>
                <a:gd name="T47" fmla="*/ 100 h 456"/>
                <a:gd name="T48" fmla="*/ 17 w 455"/>
                <a:gd name="T49" fmla="*/ 137 h 456"/>
                <a:gd name="T50" fmla="*/ 4 w 455"/>
                <a:gd name="T51" fmla="*/ 181 h 456"/>
                <a:gd name="T52" fmla="*/ 23 w 455"/>
                <a:gd name="T53" fmla="*/ 227 h 456"/>
                <a:gd name="T54" fmla="*/ 29 w 455"/>
                <a:gd name="T55" fmla="*/ 175 h 456"/>
                <a:gd name="T56" fmla="*/ 42 w 455"/>
                <a:gd name="T57" fmla="*/ 139 h 456"/>
                <a:gd name="T58" fmla="*/ 63 w 455"/>
                <a:gd name="T59" fmla="*/ 102 h 456"/>
                <a:gd name="T60" fmla="*/ 88 w 455"/>
                <a:gd name="T61" fmla="*/ 77 h 456"/>
                <a:gd name="T62" fmla="*/ 119 w 455"/>
                <a:gd name="T63" fmla="*/ 52 h 456"/>
                <a:gd name="T64" fmla="*/ 156 w 455"/>
                <a:gd name="T65" fmla="*/ 35 h 456"/>
                <a:gd name="T66" fmla="*/ 194 w 455"/>
                <a:gd name="T67" fmla="*/ 25 h 456"/>
                <a:gd name="T68" fmla="*/ 286 w 455"/>
                <a:gd name="T69" fmla="*/ 33 h 456"/>
                <a:gd name="T70" fmla="*/ 323 w 455"/>
                <a:gd name="T71" fmla="*/ 47 h 456"/>
                <a:gd name="T72" fmla="*/ 371 w 455"/>
                <a:gd name="T73" fmla="*/ 83 h 456"/>
                <a:gd name="T74" fmla="*/ 401 w 455"/>
                <a:gd name="T75" fmla="*/ 120 h 456"/>
                <a:gd name="T76" fmla="*/ 419 w 455"/>
                <a:gd name="T77" fmla="*/ 156 h 456"/>
                <a:gd name="T78" fmla="*/ 428 w 455"/>
                <a:gd name="T79" fmla="*/ 194 h 456"/>
                <a:gd name="T80" fmla="*/ 432 w 455"/>
                <a:gd name="T81" fmla="*/ 225 h 456"/>
                <a:gd name="T82" fmla="*/ 426 w 455"/>
                <a:gd name="T83" fmla="*/ 267 h 456"/>
                <a:gd name="T84" fmla="*/ 417 w 455"/>
                <a:gd name="T85" fmla="*/ 304 h 456"/>
                <a:gd name="T86" fmla="*/ 384 w 455"/>
                <a:gd name="T87" fmla="*/ 356 h 456"/>
                <a:gd name="T88" fmla="*/ 313 w 455"/>
                <a:gd name="T89" fmla="*/ 412 h 456"/>
                <a:gd name="T90" fmla="*/ 277 w 455"/>
                <a:gd name="T91" fmla="*/ 425 h 456"/>
                <a:gd name="T92" fmla="*/ 234 w 455"/>
                <a:gd name="T93" fmla="*/ 431 h 456"/>
                <a:gd name="T94" fmla="*/ 205 w 455"/>
                <a:gd name="T95" fmla="*/ 431 h 456"/>
                <a:gd name="T96" fmla="*/ 165 w 455"/>
                <a:gd name="T97" fmla="*/ 421 h 456"/>
                <a:gd name="T98" fmla="*/ 129 w 455"/>
                <a:gd name="T99" fmla="*/ 408 h 456"/>
                <a:gd name="T100" fmla="*/ 96 w 455"/>
                <a:gd name="T101" fmla="*/ 385 h 456"/>
                <a:gd name="T102" fmla="*/ 58 w 455"/>
                <a:gd name="T103" fmla="*/ 342 h 456"/>
                <a:gd name="T104" fmla="*/ 35 w 455"/>
                <a:gd name="T105" fmla="*/ 296 h 456"/>
                <a:gd name="T106" fmla="*/ 25 w 455"/>
                <a:gd name="T107" fmla="*/ 258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5"/>
                <a:gd name="T163" fmla="*/ 0 h 456"/>
                <a:gd name="T164" fmla="*/ 455 w 455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5" h="456">
                  <a:moveTo>
                    <a:pt x="0" y="227"/>
                  </a:moveTo>
                  <a:lnTo>
                    <a:pt x="0" y="248"/>
                  </a:lnTo>
                  <a:lnTo>
                    <a:pt x="2" y="262"/>
                  </a:lnTo>
                  <a:lnTo>
                    <a:pt x="4" y="271"/>
                  </a:lnTo>
                  <a:lnTo>
                    <a:pt x="6" y="285"/>
                  </a:lnTo>
                  <a:lnTo>
                    <a:pt x="10" y="294"/>
                  </a:lnTo>
                  <a:lnTo>
                    <a:pt x="11" y="304"/>
                  </a:lnTo>
                  <a:lnTo>
                    <a:pt x="17" y="316"/>
                  </a:lnTo>
                  <a:lnTo>
                    <a:pt x="23" y="325"/>
                  </a:lnTo>
                  <a:lnTo>
                    <a:pt x="27" y="335"/>
                  </a:lnTo>
                  <a:lnTo>
                    <a:pt x="38" y="354"/>
                  </a:lnTo>
                  <a:lnTo>
                    <a:pt x="50" y="371"/>
                  </a:lnTo>
                  <a:lnTo>
                    <a:pt x="58" y="379"/>
                  </a:lnTo>
                  <a:lnTo>
                    <a:pt x="63" y="387"/>
                  </a:lnTo>
                  <a:lnTo>
                    <a:pt x="81" y="404"/>
                  </a:lnTo>
                  <a:lnTo>
                    <a:pt x="100" y="415"/>
                  </a:lnTo>
                  <a:lnTo>
                    <a:pt x="107" y="421"/>
                  </a:lnTo>
                  <a:lnTo>
                    <a:pt x="117" y="427"/>
                  </a:lnTo>
                  <a:lnTo>
                    <a:pt x="127" y="431"/>
                  </a:lnTo>
                  <a:lnTo>
                    <a:pt x="136" y="437"/>
                  </a:lnTo>
                  <a:lnTo>
                    <a:pt x="148" y="442"/>
                  </a:lnTo>
                  <a:lnTo>
                    <a:pt x="157" y="444"/>
                  </a:lnTo>
                  <a:lnTo>
                    <a:pt x="167" y="448"/>
                  </a:lnTo>
                  <a:lnTo>
                    <a:pt x="180" y="450"/>
                  </a:lnTo>
                  <a:lnTo>
                    <a:pt x="190" y="452"/>
                  </a:lnTo>
                  <a:lnTo>
                    <a:pt x="202" y="454"/>
                  </a:lnTo>
                  <a:lnTo>
                    <a:pt x="213" y="454"/>
                  </a:lnTo>
                  <a:lnTo>
                    <a:pt x="225" y="456"/>
                  </a:lnTo>
                  <a:lnTo>
                    <a:pt x="229" y="456"/>
                  </a:lnTo>
                  <a:lnTo>
                    <a:pt x="238" y="454"/>
                  </a:lnTo>
                  <a:lnTo>
                    <a:pt x="248" y="454"/>
                  </a:lnTo>
                  <a:lnTo>
                    <a:pt x="261" y="452"/>
                  </a:lnTo>
                  <a:lnTo>
                    <a:pt x="271" y="450"/>
                  </a:lnTo>
                  <a:lnTo>
                    <a:pt x="284" y="448"/>
                  </a:lnTo>
                  <a:lnTo>
                    <a:pt x="294" y="444"/>
                  </a:lnTo>
                  <a:lnTo>
                    <a:pt x="303" y="442"/>
                  </a:lnTo>
                  <a:lnTo>
                    <a:pt x="315" y="437"/>
                  </a:lnTo>
                  <a:lnTo>
                    <a:pt x="325" y="431"/>
                  </a:lnTo>
                  <a:lnTo>
                    <a:pt x="334" y="427"/>
                  </a:lnTo>
                  <a:lnTo>
                    <a:pt x="353" y="415"/>
                  </a:lnTo>
                  <a:lnTo>
                    <a:pt x="371" y="404"/>
                  </a:lnTo>
                  <a:lnTo>
                    <a:pt x="403" y="371"/>
                  </a:lnTo>
                  <a:lnTo>
                    <a:pt x="415" y="354"/>
                  </a:lnTo>
                  <a:lnTo>
                    <a:pt x="426" y="335"/>
                  </a:lnTo>
                  <a:lnTo>
                    <a:pt x="430" y="325"/>
                  </a:lnTo>
                  <a:lnTo>
                    <a:pt x="436" y="316"/>
                  </a:lnTo>
                  <a:lnTo>
                    <a:pt x="442" y="304"/>
                  </a:lnTo>
                  <a:lnTo>
                    <a:pt x="444" y="294"/>
                  </a:lnTo>
                  <a:lnTo>
                    <a:pt x="447" y="285"/>
                  </a:lnTo>
                  <a:lnTo>
                    <a:pt x="449" y="271"/>
                  </a:lnTo>
                  <a:lnTo>
                    <a:pt x="451" y="262"/>
                  </a:lnTo>
                  <a:lnTo>
                    <a:pt x="453" y="250"/>
                  </a:lnTo>
                  <a:lnTo>
                    <a:pt x="453" y="239"/>
                  </a:lnTo>
                  <a:lnTo>
                    <a:pt x="455" y="229"/>
                  </a:lnTo>
                  <a:lnTo>
                    <a:pt x="455" y="225"/>
                  </a:lnTo>
                  <a:lnTo>
                    <a:pt x="453" y="216"/>
                  </a:lnTo>
                  <a:lnTo>
                    <a:pt x="453" y="204"/>
                  </a:lnTo>
                  <a:lnTo>
                    <a:pt x="451" y="191"/>
                  </a:lnTo>
                  <a:lnTo>
                    <a:pt x="449" y="181"/>
                  </a:lnTo>
                  <a:lnTo>
                    <a:pt x="447" y="168"/>
                  </a:lnTo>
                  <a:lnTo>
                    <a:pt x="444" y="158"/>
                  </a:lnTo>
                  <a:lnTo>
                    <a:pt x="442" y="148"/>
                  </a:lnTo>
                  <a:lnTo>
                    <a:pt x="436" y="137"/>
                  </a:lnTo>
                  <a:lnTo>
                    <a:pt x="430" y="127"/>
                  </a:lnTo>
                  <a:lnTo>
                    <a:pt x="426" y="118"/>
                  </a:lnTo>
                  <a:lnTo>
                    <a:pt x="421" y="108"/>
                  </a:lnTo>
                  <a:lnTo>
                    <a:pt x="415" y="100"/>
                  </a:lnTo>
                  <a:lnTo>
                    <a:pt x="403" y="81"/>
                  </a:lnTo>
                  <a:lnTo>
                    <a:pt x="386" y="64"/>
                  </a:lnTo>
                  <a:lnTo>
                    <a:pt x="378" y="58"/>
                  </a:lnTo>
                  <a:lnTo>
                    <a:pt x="371" y="50"/>
                  </a:lnTo>
                  <a:lnTo>
                    <a:pt x="353" y="39"/>
                  </a:lnTo>
                  <a:lnTo>
                    <a:pt x="334" y="27"/>
                  </a:lnTo>
                  <a:lnTo>
                    <a:pt x="325" y="24"/>
                  </a:lnTo>
                  <a:lnTo>
                    <a:pt x="315" y="18"/>
                  </a:lnTo>
                  <a:lnTo>
                    <a:pt x="303" y="12"/>
                  </a:lnTo>
                  <a:lnTo>
                    <a:pt x="294" y="10"/>
                  </a:lnTo>
                  <a:lnTo>
                    <a:pt x="284" y="6"/>
                  </a:lnTo>
                  <a:lnTo>
                    <a:pt x="271" y="4"/>
                  </a:lnTo>
                  <a:lnTo>
                    <a:pt x="261" y="2"/>
                  </a:lnTo>
                  <a:lnTo>
                    <a:pt x="250" y="0"/>
                  </a:lnTo>
                  <a:lnTo>
                    <a:pt x="204" y="0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67" y="6"/>
                  </a:lnTo>
                  <a:lnTo>
                    <a:pt x="157" y="10"/>
                  </a:lnTo>
                  <a:lnTo>
                    <a:pt x="148" y="12"/>
                  </a:lnTo>
                  <a:lnTo>
                    <a:pt x="136" y="18"/>
                  </a:lnTo>
                  <a:lnTo>
                    <a:pt x="127" y="24"/>
                  </a:lnTo>
                  <a:lnTo>
                    <a:pt x="117" y="27"/>
                  </a:lnTo>
                  <a:lnTo>
                    <a:pt x="107" y="33"/>
                  </a:lnTo>
                  <a:lnTo>
                    <a:pt x="100" y="39"/>
                  </a:lnTo>
                  <a:lnTo>
                    <a:pt x="81" y="50"/>
                  </a:lnTo>
                  <a:lnTo>
                    <a:pt x="65" y="66"/>
                  </a:lnTo>
                  <a:lnTo>
                    <a:pt x="50" y="81"/>
                  </a:lnTo>
                  <a:lnTo>
                    <a:pt x="38" y="100"/>
                  </a:lnTo>
                  <a:lnTo>
                    <a:pt x="33" y="108"/>
                  </a:lnTo>
                  <a:lnTo>
                    <a:pt x="27" y="118"/>
                  </a:lnTo>
                  <a:lnTo>
                    <a:pt x="23" y="127"/>
                  </a:lnTo>
                  <a:lnTo>
                    <a:pt x="17" y="137"/>
                  </a:lnTo>
                  <a:lnTo>
                    <a:pt x="11" y="148"/>
                  </a:lnTo>
                  <a:lnTo>
                    <a:pt x="10" y="158"/>
                  </a:lnTo>
                  <a:lnTo>
                    <a:pt x="6" y="168"/>
                  </a:lnTo>
                  <a:lnTo>
                    <a:pt x="4" y="181"/>
                  </a:lnTo>
                  <a:lnTo>
                    <a:pt x="2" y="191"/>
                  </a:lnTo>
                  <a:lnTo>
                    <a:pt x="0" y="202"/>
                  </a:lnTo>
                  <a:lnTo>
                    <a:pt x="0" y="227"/>
                  </a:lnTo>
                  <a:lnTo>
                    <a:pt x="23" y="227"/>
                  </a:lnTo>
                  <a:lnTo>
                    <a:pt x="23" y="206"/>
                  </a:lnTo>
                  <a:lnTo>
                    <a:pt x="25" y="194"/>
                  </a:lnTo>
                  <a:lnTo>
                    <a:pt x="27" y="185"/>
                  </a:lnTo>
                  <a:lnTo>
                    <a:pt x="29" y="175"/>
                  </a:lnTo>
                  <a:lnTo>
                    <a:pt x="33" y="166"/>
                  </a:lnTo>
                  <a:lnTo>
                    <a:pt x="35" y="156"/>
                  </a:lnTo>
                  <a:lnTo>
                    <a:pt x="36" y="148"/>
                  </a:lnTo>
                  <a:lnTo>
                    <a:pt x="42" y="139"/>
                  </a:lnTo>
                  <a:lnTo>
                    <a:pt x="46" y="129"/>
                  </a:lnTo>
                  <a:lnTo>
                    <a:pt x="52" y="120"/>
                  </a:lnTo>
                  <a:lnTo>
                    <a:pt x="58" y="112"/>
                  </a:lnTo>
                  <a:lnTo>
                    <a:pt x="63" y="102"/>
                  </a:lnTo>
                  <a:lnTo>
                    <a:pt x="69" y="97"/>
                  </a:lnTo>
                  <a:lnTo>
                    <a:pt x="77" y="89"/>
                  </a:lnTo>
                  <a:lnTo>
                    <a:pt x="81" y="81"/>
                  </a:lnTo>
                  <a:lnTo>
                    <a:pt x="88" y="77"/>
                  </a:lnTo>
                  <a:lnTo>
                    <a:pt x="96" y="70"/>
                  </a:lnTo>
                  <a:lnTo>
                    <a:pt x="102" y="64"/>
                  </a:lnTo>
                  <a:lnTo>
                    <a:pt x="111" y="58"/>
                  </a:lnTo>
                  <a:lnTo>
                    <a:pt x="119" y="52"/>
                  </a:lnTo>
                  <a:lnTo>
                    <a:pt x="129" y="47"/>
                  </a:lnTo>
                  <a:lnTo>
                    <a:pt x="138" y="43"/>
                  </a:lnTo>
                  <a:lnTo>
                    <a:pt x="148" y="37"/>
                  </a:lnTo>
                  <a:lnTo>
                    <a:pt x="156" y="35"/>
                  </a:lnTo>
                  <a:lnTo>
                    <a:pt x="165" y="33"/>
                  </a:lnTo>
                  <a:lnTo>
                    <a:pt x="175" y="29"/>
                  </a:lnTo>
                  <a:lnTo>
                    <a:pt x="184" y="27"/>
                  </a:lnTo>
                  <a:lnTo>
                    <a:pt x="194" y="25"/>
                  </a:lnTo>
                  <a:lnTo>
                    <a:pt x="204" y="24"/>
                  </a:lnTo>
                  <a:lnTo>
                    <a:pt x="267" y="27"/>
                  </a:lnTo>
                  <a:lnTo>
                    <a:pt x="277" y="29"/>
                  </a:lnTo>
                  <a:lnTo>
                    <a:pt x="286" y="33"/>
                  </a:lnTo>
                  <a:lnTo>
                    <a:pt x="296" y="35"/>
                  </a:lnTo>
                  <a:lnTo>
                    <a:pt x="303" y="37"/>
                  </a:lnTo>
                  <a:lnTo>
                    <a:pt x="313" y="43"/>
                  </a:lnTo>
                  <a:lnTo>
                    <a:pt x="323" y="47"/>
                  </a:lnTo>
                  <a:lnTo>
                    <a:pt x="342" y="58"/>
                  </a:lnTo>
                  <a:lnTo>
                    <a:pt x="355" y="70"/>
                  </a:lnTo>
                  <a:lnTo>
                    <a:pt x="363" y="77"/>
                  </a:lnTo>
                  <a:lnTo>
                    <a:pt x="371" y="83"/>
                  </a:lnTo>
                  <a:lnTo>
                    <a:pt x="384" y="97"/>
                  </a:lnTo>
                  <a:lnTo>
                    <a:pt x="390" y="102"/>
                  </a:lnTo>
                  <a:lnTo>
                    <a:pt x="396" y="112"/>
                  </a:lnTo>
                  <a:lnTo>
                    <a:pt x="401" y="120"/>
                  </a:lnTo>
                  <a:lnTo>
                    <a:pt x="407" y="129"/>
                  </a:lnTo>
                  <a:lnTo>
                    <a:pt x="411" y="139"/>
                  </a:lnTo>
                  <a:lnTo>
                    <a:pt x="417" y="148"/>
                  </a:lnTo>
                  <a:lnTo>
                    <a:pt x="419" y="156"/>
                  </a:lnTo>
                  <a:lnTo>
                    <a:pt x="421" y="166"/>
                  </a:lnTo>
                  <a:lnTo>
                    <a:pt x="424" y="175"/>
                  </a:lnTo>
                  <a:lnTo>
                    <a:pt x="426" y="185"/>
                  </a:lnTo>
                  <a:lnTo>
                    <a:pt x="428" y="194"/>
                  </a:lnTo>
                  <a:lnTo>
                    <a:pt x="430" y="204"/>
                  </a:lnTo>
                  <a:lnTo>
                    <a:pt x="430" y="216"/>
                  </a:lnTo>
                  <a:lnTo>
                    <a:pt x="432" y="229"/>
                  </a:lnTo>
                  <a:lnTo>
                    <a:pt x="432" y="225"/>
                  </a:lnTo>
                  <a:lnTo>
                    <a:pt x="430" y="235"/>
                  </a:lnTo>
                  <a:lnTo>
                    <a:pt x="430" y="246"/>
                  </a:lnTo>
                  <a:lnTo>
                    <a:pt x="428" y="258"/>
                  </a:lnTo>
                  <a:lnTo>
                    <a:pt x="426" y="267"/>
                  </a:lnTo>
                  <a:lnTo>
                    <a:pt x="424" y="277"/>
                  </a:lnTo>
                  <a:lnTo>
                    <a:pt x="421" y="287"/>
                  </a:lnTo>
                  <a:lnTo>
                    <a:pt x="419" y="296"/>
                  </a:lnTo>
                  <a:lnTo>
                    <a:pt x="417" y="304"/>
                  </a:lnTo>
                  <a:lnTo>
                    <a:pt x="411" y="314"/>
                  </a:lnTo>
                  <a:lnTo>
                    <a:pt x="407" y="323"/>
                  </a:lnTo>
                  <a:lnTo>
                    <a:pt x="396" y="342"/>
                  </a:lnTo>
                  <a:lnTo>
                    <a:pt x="384" y="356"/>
                  </a:lnTo>
                  <a:lnTo>
                    <a:pt x="355" y="385"/>
                  </a:lnTo>
                  <a:lnTo>
                    <a:pt x="342" y="396"/>
                  </a:lnTo>
                  <a:lnTo>
                    <a:pt x="323" y="408"/>
                  </a:lnTo>
                  <a:lnTo>
                    <a:pt x="313" y="412"/>
                  </a:lnTo>
                  <a:lnTo>
                    <a:pt x="303" y="417"/>
                  </a:lnTo>
                  <a:lnTo>
                    <a:pt x="296" y="419"/>
                  </a:lnTo>
                  <a:lnTo>
                    <a:pt x="286" y="421"/>
                  </a:lnTo>
                  <a:lnTo>
                    <a:pt x="277" y="425"/>
                  </a:lnTo>
                  <a:lnTo>
                    <a:pt x="267" y="427"/>
                  </a:lnTo>
                  <a:lnTo>
                    <a:pt x="257" y="429"/>
                  </a:lnTo>
                  <a:lnTo>
                    <a:pt x="248" y="431"/>
                  </a:lnTo>
                  <a:lnTo>
                    <a:pt x="234" y="431"/>
                  </a:lnTo>
                  <a:lnTo>
                    <a:pt x="225" y="433"/>
                  </a:lnTo>
                  <a:lnTo>
                    <a:pt x="229" y="433"/>
                  </a:lnTo>
                  <a:lnTo>
                    <a:pt x="217" y="431"/>
                  </a:lnTo>
                  <a:lnTo>
                    <a:pt x="205" y="431"/>
                  </a:lnTo>
                  <a:lnTo>
                    <a:pt x="194" y="429"/>
                  </a:lnTo>
                  <a:lnTo>
                    <a:pt x="184" y="427"/>
                  </a:lnTo>
                  <a:lnTo>
                    <a:pt x="175" y="425"/>
                  </a:lnTo>
                  <a:lnTo>
                    <a:pt x="165" y="421"/>
                  </a:lnTo>
                  <a:lnTo>
                    <a:pt x="156" y="419"/>
                  </a:lnTo>
                  <a:lnTo>
                    <a:pt x="148" y="417"/>
                  </a:lnTo>
                  <a:lnTo>
                    <a:pt x="138" y="412"/>
                  </a:lnTo>
                  <a:lnTo>
                    <a:pt x="129" y="408"/>
                  </a:lnTo>
                  <a:lnTo>
                    <a:pt x="119" y="402"/>
                  </a:lnTo>
                  <a:lnTo>
                    <a:pt x="111" y="396"/>
                  </a:lnTo>
                  <a:lnTo>
                    <a:pt x="102" y="390"/>
                  </a:lnTo>
                  <a:lnTo>
                    <a:pt x="96" y="385"/>
                  </a:lnTo>
                  <a:lnTo>
                    <a:pt x="83" y="371"/>
                  </a:lnTo>
                  <a:lnTo>
                    <a:pt x="77" y="364"/>
                  </a:lnTo>
                  <a:lnTo>
                    <a:pt x="69" y="356"/>
                  </a:lnTo>
                  <a:lnTo>
                    <a:pt x="58" y="342"/>
                  </a:lnTo>
                  <a:lnTo>
                    <a:pt x="46" y="323"/>
                  </a:lnTo>
                  <a:lnTo>
                    <a:pt x="42" y="314"/>
                  </a:lnTo>
                  <a:lnTo>
                    <a:pt x="36" y="304"/>
                  </a:lnTo>
                  <a:lnTo>
                    <a:pt x="35" y="296"/>
                  </a:lnTo>
                  <a:lnTo>
                    <a:pt x="33" y="287"/>
                  </a:lnTo>
                  <a:lnTo>
                    <a:pt x="29" y="277"/>
                  </a:lnTo>
                  <a:lnTo>
                    <a:pt x="27" y="267"/>
                  </a:lnTo>
                  <a:lnTo>
                    <a:pt x="25" y="258"/>
                  </a:lnTo>
                  <a:lnTo>
                    <a:pt x="23" y="248"/>
                  </a:lnTo>
                  <a:lnTo>
                    <a:pt x="23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Freeform 18"/>
            <p:cNvSpPr>
              <a:spLocks/>
            </p:cNvSpPr>
            <p:nvPr/>
          </p:nvSpPr>
          <p:spPr bwMode="auto">
            <a:xfrm>
              <a:off x="3391" y="1048"/>
              <a:ext cx="545" cy="40"/>
            </a:xfrm>
            <a:custGeom>
              <a:avLst/>
              <a:gdLst>
                <a:gd name="T0" fmla="*/ 19 w 545"/>
                <a:gd name="T1" fmla="*/ 2 h 40"/>
                <a:gd name="T2" fmla="*/ 13 w 545"/>
                <a:gd name="T3" fmla="*/ 2 h 40"/>
                <a:gd name="T4" fmla="*/ 9 w 545"/>
                <a:gd name="T5" fmla="*/ 4 h 40"/>
                <a:gd name="T6" fmla="*/ 1 w 545"/>
                <a:gd name="T7" fmla="*/ 12 h 40"/>
                <a:gd name="T8" fmla="*/ 0 w 545"/>
                <a:gd name="T9" fmla="*/ 15 h 40"/>
                <a:gd name="T10" fmla="*/ 0 w 545"/>
                <a:gd name="T11" fmla="*/ 27 h 40"/>
                <a:gd name="T12" fmla="*/ 1 w 545"/>
                <a:gd name="T13" fmla="*/ 31 h 40"/>
                <a:gd name="T14" fmla="*/ 9 w 545"/>
                <a:gd name="T15" fmla="*/ 39 h 40"/>
                <a:gd name="T16" fmla="*/ 13 w 545"/>
                <a:gd name="T17" fmla="*/ 40 h 40"/>
                <a:gd name="T18" fmla="*/ 19 w 545"/>
                <a:gd name="T19" fmla="*/ 40 h 40"/>
                <a:gd name="T20" fmla="*/ 526 w 545"/>
                <a:gd name="T21" fmla="*/ 39 h 40"/>
                <a:gd name="T22" fmla="*/ 532 w 545"/>
                <a:gd name="T23" fmla="*/ 39 h 40"/>
                <a:gd name="T24" fmla="*/ 535 w 545"/>
                <a:gd name="T25" fmla="*/ 37 h 40"/>
                <a:gd name="T26" fmla="*/ 543 w 545"/>
                <a:gd name="T27" fmla="*/ 29 h 40"/>
                <a:gd name="T28" fmla="*/ 545 w 545"/>
                <a:gd name="T29" fmla="*/ 25 h 40"/>
                <a:gd name="T30" fmla="*/ 545 w 545"/>
                <a:gd name="T31" fmla="*/ 14 h 40"/>
                <a:gd name="T32" fmla="*/ 543 w 545"/>
                <a:gd name="T33" fmla="*/ 10 h 40"/>
                <a:gd name="T34" fmla="*/ 535 w 545"/>
                <a:gd name="T35" fmla="*/ 2 h 40"/>
                <a:gd name="T36" fmla="*/ 532 w 545"/>
                <a:gd name="T37" fmla="*/ 0 h 40"/>
                <a:gd name="T38" fmla="*/ 526 w 545"/>
                <a:gd name="T39" fmla="*/ 0 h 40"/>
                <a:gd name="T40" fmla="*/ 19 w 545"/>
                <a:gd name="T41" fmla="*/ 2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5"/>
                <a:gd name="T64" fmla="*/ 0 h 40"/>
                <a:gd name="T65" fmla="*/ 545 w 545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5" h="40">
                  <a:moveTo>
                    <a:pt x="19" y="2"/>
                  </a:moveTo>
                  <a:lnTo>
                    <a:pt x="13" y="2"/>
                  </a:lnTo>
                  <a:lnTo>
                    <a:pt x="9" y="4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9" y="39"/>
                  </a:lnTo>
                  <a:lnTo>
                    <a:pt x="13" y="40"/>
                  </a:lnTo>
                  <a:lnTo>
                    <a:pt x="19" y="40"/>
                  </a:lnTo>
                  <a:lnTo>
                    <a:pt x="526" y="39"/>
                  </a:lnTo>
                  <a:lnTo>
                    <a:pt x="532" y="39"/>
                  </a:lnTo>
                  <a:lnTo>
                    <a:pt x="535" y="37"/>
                  </a:lnTo>
                  <a:lnTo>
                    <a:pt x="543" y="29"/>
                  </a:lnTo>
                  <a:lnTo>
                    <a:pt x="545" y="25"/>
                  </a:lnTo>
                  <a:lnTo>
                    <a:pt x="545" y="14"/>
                  </a:lnTo>
                  <a:lnTo>
                    <a:pt x="543" y="10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26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Rectangle 19"/>
            <p:cNvSpPr>
              <a:spLocks noChangeArrowheads="1"/>
            </p:cNvSpPr>
            <p:nvPr/>
          </p:nvSpPr>
          <p:spPr bwMode="auto">
            <a:xfrm>
              <a:off x="4094" y="9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Swiss 721 SWA" charset="0"/>
                </a:rPr>
                <a:t>D</a:t>
              </a:r>
              <a:endParaRPr lang="en-US" sz="3600" b="1"/>
            </a:p>
          </p:txBody>
        </p:sp>
        <p:sp>
          <p:nvSpPr>
            <p:cNvPr id="61467" name="Rectangle 20"/>
            <p:cNvSpPr>
              <a:spLocks noChangeArrowheads="1"/>
            </p:cNvSpPr>
            <p:nvPr/>
          </p:nvSpPr>
          <p:spPr bwMode="auto">
            <a:xfrm>
              <a:off x="3483" y="780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Swiss 721 SWA" charset="0"/>
                </a:rPr>
                <a:t>0</a:t>
              </a:r>
              <a:r>
                <a:rPr lang="en-US" b="1">
                  <a:solidFill>
                    <a:srgbClr val="000000"/>
                  </a:solidFill>
                  <a:latin typeface="Swiss 721 SWA" charset="0"/>
                </a:rPr>
                <a:t>/0</a:t>
              </a:r>
              <a:endParaRPr lang="en-US" sz="3600" b="1">
                <a:solidFill>
                  <a:srgbClr val="00FF00"/>
                </a:solidFill>
              </a:endParaRPr>
            </a:p>
          </p:txBody>
        </p:sp>
        <p:sp>
          <p:nvSpPr>
            <p:cNvPr id="61468" name="Freeform 21"/>
            <p:cNvSpPr>
              <a:spLocks/>
            </p:cNvSpPr>
            <p:nvPr/>
          </p:nvSpPr>
          <p:spPr bwMode="auto">
            <a:xfrm>
              <a:off x="1839" y="990"/>
              <a:ext cx="186" cy="79"/>
            </a:xfrm>
            <a:custGeom>
              <a:avLst/>
              <a:gdLst>
                <a:gd name="T0" fmla="*/ 161 w 186"/>
                <a:gd name="T1" fmla="*/ 79 h 79"/>
                <a:gd name="T2" fmla="*/ 172 w 186"/>
                <a:gd name="T3" fmla="*/ 79 h 79"/>
                <a:gd name="T4" fmla="*/ 176 w 186"/>
                <a:gd name="T5" fmla="*/ 77 h 79"/>
                <a:gd name="T6" fmla="*/ 184 w 186"/>
                <a:gd name="T7" fmla="*/ 70 h 79"/>
                <a:gd name="T8" fmla="*/ 186 w 186"/>
                <a:gd name="T9" fmla="*/ 66 h 79"/>
                <a:gd name="T10" fmla="*/ 186 w 186"/>
                <a:gd name="T11" fmla="*/ 54 h 79"/>
                <a:gd name="T12" fmla="*/ 184 w 186"/>
                <a:gd name="T13" fmla="*/ 50 h 79"/>
                <a:gd name="T14" fmla="*/ 176 w 186"/>
                <a:gd name="T15" fmla="*/ 43 h 79"/>
                <a:gd name="T16" fmla="*/ 172 w 186"/>
                <a:gd name="T17" fmla="*/ 41 h 79"/>
                <a:gd name="T18" fmla="*/ 25 w 186"/>
                <a:gd name="T19" fmla="*/ 0 h 79"/>
                <a:gd name="T20" fmla="*/ 13 w 186"/>
                <a:gd name="T21" fmla="*/ 0 h 79"/>
                <a:gd name="T22" fmla="*/ 9 w 186"/>
                <a:gd name="T23" fmla="*/ 2 h 79"/>
                <a:gd name="T24" fmla="*/ 1 w 186"/>
                <a:gd name="T25" fmla="*/ 10 h 79"/>
                <a:gd name="T26" fmla="*/ 0 w 186"/>
                <a:gd name="T27" fmla="*/ 14 h 79"/>
                <a:gd name="T28" fmla="*/ 0 w 186"/>
                <a:gd name="T29" fmla="*/ 25 h 79"/>
                <a:gd name="T30" fmla="*/ 1 w 186"/>
                <a:gd name="T31" fmla="*/ 29 h 79"/>
                <a:gd name="T32" fmla="*/ 9 w 186"/>
                <a:gd name="T33" fmla="*/ 37 h 79"/>
                <a:gd name="T34" fmla="*/ 13 w 186"/>
                <a:gd name="T35" fmla="*/ 39 h 79"/>
                <a:gd name="T36" fmla="*/ 161 w 186"/>
                <a:gd name="T37" fmla="*/ 79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9"/>
                <a:gd name="T59" fmla="*/ 186 w 186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9">
                  <a:moveTo>
                    <a:pt x="161" y="79"/>
                  </a:moveTo>
                  <a:lnTo>
                    <a:pt x="172" y="79"/>
                  </a:lnTo>
                  <a:lnTo>
                    <a:pt x="176" y="77"/>
                  </a:lnTo>
                  <a:lnTo>
                    <a:pt x="184" y="70"/>
                  </a:lnTo>
                  <a:lnTo>
                    <a:pt x="186" y="66"/>
                  </a:lnTo>
                  <a:lnTo>
                    <a:pt x="186" y="54"/>
                  </a:lnTo>
                  <a:lnTo>
                    <a:pt x="184" y="50"/>
                  </a:lnTo>
                  <a:lnTo>
                    <a:pt x="176" y="43"/>
                  </a:lnTo>
                  <a:lnTo>
                    <a:pt x="172" y="41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9" y="37"/>
                  </a:lnTo>
                  <a:lnTo>
                    <a:pt x="13" y="39"/>
                  </a:lnTo>
                  <a:lnTo>
                    <a:pt x="16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Freeform 22"/>
            <p:cNvSpPr>
              <a:spLocks/>
            </p:cNvSpPr>
            <p:nvPr/>
          </p:nvSpPr>
          <p:spPr bwMode="auto">
            <a:xfrm>
              <a:off x="1839" y="1040"/>
              <a:ext cx="194" cy="79"/>
            </a:xfrm>
            <a:custGeom>
              <a:avLst/>
              <a:gdLst>
                <a:gd name="T0" fmla="*/ 180 w 194"/>
                <a:gd name="T1" fmla="*/ 39 h 79"/>
                <a:gd name="T2" fmla="*/ 184 w 194"/>
                <a:gd name="T3" fmla="*/ 37 h 79"/>
                <a:gd name="T4" fmla="*/ 192 w 194"/>
                <a:gd name="T5" fmla="*/ 29 h 79"/>
                <a:gd name="T6" fmla="*/ 194 w 194"/>
                <a:gd name="T7" fmla="*/ 25 h 79"/>
                <a:gd name="T8" fmla="*/ 194 w 194"/>
                <a:gd name="T9" fmla="*/ 14 h 79"/>
                <a:gd name="T10" fmla="*/ 192 w 194"/>
                <a:gd name="T11" fmla="*/ 10 h 79"/>
                <a:gd name="T12" fmla="*/ 184 w 194"/>
                <a:gd name="T13" fmla="*/ 2 h 79"/>
                <a:gd name="T14" fmla="*/ 180 w 194"/>
                <a:gd name="T15" fmla="*/ 0 h 79"/>
                <a:gd name="T16" fmla="*/ 169 w 194"/>
                <a:gd name="T17" fmla="*/ 0 h 79"/>
                <a:gd name="T18" fmla="*/ 13 w 194"/>
                <a:gd name="T19" fmla="*/ 41 h 79"/>
                <a:gd name="T20" fmla="*/ 9 w 194"/>
                <a:gd name="T21" fmla="*/ 43 h 79"/>
                <a:gd name="T22" fmla="*/ 1 w 194"/>
                <a:gd name="T23" fmla="*/ 50 h 79"/>
                <a:gd name="T24" fmla="*/ 0 w 194"/>
                <a:gd name="T25" fmla="*/ 54 h 79"/>
                <a:gd name="T26" fmla="*/ 0 w 194"/>
                <a:gd name="T27" fmla="*/ 66 h 79"/>
                <a:gd name="T28" fmla="*/ 1 w 194"/>
                <a:gd name="T29" fmla="*/ 70 h 79"/>
                <a:gd name="T30" fmla="*/ 9 w 194"/>
                <a:gd name="T31" fmla="*/ 77 h 79"/>
                <a:gd name="T32" fmla="*/ 13 w 194"/>
                <a:gd name="T33" fmla="*/ 79 h 79"/>
                <a:gd name="T34" fmla="*/ 25 w 194"/>
                <a:gd name="T35" fmla="*/ 79 h 79"/>
                <a:gd name="T36" fmla="*/ 180 w 194"/>
                <a:gd name="T37" fmla="*/ 39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4"/>
                <a:gd name="T58" fmla="*/ 0 h 79"/>
                <a:gd name="T59" fmla="*/ 194 w 194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4" h="79">
                  <a:moveTo>
                    <a:pt x="180" y="39"/>
                  </a:moveTo>
                  <a:lnTo>
                    <a:pt x="184" y="37"/>
                  </a:lnTo>
                  <a:lnTo>
                    <a:pt x="192" y="29"/>
                  </a:lnTo>
                  <a:lnTo>
                    <a:pt x="194" y="25"/>
                  </a:lnTo>
                  <a:lnTo>
                    <a:pt x="194" y="14"/>
                  </a:lnTo>
                  <a:lnTo>
                    <a:pt x="192" y="10"/>
                  </a:lnTo>
                  <a:lnTo>
                    <a:pt x="184" y="2"/>
                  </a:lnTo>
                  <a:lnTo>
                    <a:pt x="180" y="0"/>
                  </a:lnTo>
                  <a:lnTo>
                    <a:pt x="169" y="0"/>
                  </a:lnTo>
                  <a:lnTo>
                    <a:pt x="13" y="41"/>
                  </a:lnTo>
                  <a:lnTo>
                    <a:pt x="9" y="43"/>
                  </a:lnTo>
                  <a:lnTo>
                    <a:pt x="1" y="50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1" y="70"/>
                  </a:lnTo>
                  <a:lnTo>
                    <a:pt x="9" y="77"/>
                  </a:lnTo>
                  <a:lnTo>
                    <a:pt x="13" y="79"/>
                  </a:lnTo>
                  <a:lnTo>
                    <a:pt x="25" y="79"/>
                  </a:lnTo>
                  <a:lnTo>
                    <a:pt x="18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Freeform 23"/>
            <p:cNvSpPr>
              <a:spLocks/>
            </p:cNvSpPr>
            <p:nvPr/>
          </p:nvSpPr>
          <p:spPr bwMode="auto">
            <a:xfrm>
              <a:off x="2749" y="979"/>
              <a:ext cx="186" cy="81"/>
            </a:xfrm>
            <a:custGeom>
              <a:avLst/>
              <a:gdLst>
                <a:gd name="T0" fmla="*/ 161 w 186"/>
                <a:gd name="T1" fmla="*/ 81 h 81"/>
                <a:gd name="T2" fmla="*/ 171 w 186"/>
                <a:gd name="T3" fmla="*/ 81 h 81"/>
                <a:gd name="T4" fmla="*/ 177 w 186"/>
                <a:gd name="T5" fmla="*/ 79 h 81"/>
                <a:gd name="T6" fmla="*/ 184 w 186"/>
                <a:gd name="T7" fmla="*/ 71 h 81"/>
                <a:gd name="T8" fmla="*/ 186 w 186"/>
                <a:gd name="T9" fmla="*/ 67 h 81"/>
                <a:gd name="T10" fmla="*/ 186 w 186"/>
                <a:gd name="T11" fmla="*/ 58 h 81"/>
                <a:gd name="T12" fmla="*/ 184 w 186"/>
                <a:gd name="T13" fmla="*/ 52 h 81"/>
                <a:gd name="T14" fmla="*/ 177 w 186"/>
                <a:gd name="T15" fmla="*/ 44 h 81"/>
                <a:gd name="T16" fmla="*/ 173 w 186"/>
                <a:gd name="T17" fmla="*/ 42 h 81"/>
                <a:gd name="T18" fmla="*/ 25 w 186"/>
                <a:gd name="T19" fmla="*/ 0 h 81"/>
                <a:gd name="T20" fmla="*/ 15 w 186"/>
                <a:gd name="T21" fmla="*/ 0 h 81"/>
                <a:gd name="T22" fmla="*/ 10 w 186"/>
                <a:gd name="T23" fmla="*/ 2 h 81"/>
                <a:gd name="T24" fmla="*/ 2 w 186"/>
                <a:gd name="T25" fmla="*/ 10 h 81"/>
                <a:gd name="T26" fmla="*/ 0 w 186"/>
                <a:gd name="T27" fmla="*/ 13 h 81"/>
                <a:gd name="T28" fmla="*/ 0 w 186"/>
                <a:gd name="T29" fmla="*/ 23 h 81"/>
                <a:gd name="T30" fmla="*/ 2 w 186"/>
                <a:gd name="T31" fmla="*/ 29 h 81"/>
                <a:gd name="T32" fmla="*/ 10 w 186"/>
                <a:gd name="T33" fmla="*/ 36 h 81"/>
                <a:gd name="T34" fmla="*/ 13 w 186"/>
                <a:gd name="T35" fmla="*/ 38 h 81"/>
                <a:gd name="T36" fmla="*/ 161 w 186"/>
                <a:gd name="T37" fmla="*/ 81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81"/>
                <a:gd name="T59" fmla="*/ 186 w 186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81">
                  <a:moveTo>
                    <a:pt x="161" y="81"/>
                  </a:moveTo>
                  <a:lnTo>
                    <a:pt x="171" y="81"/>
                  </a:lnTo>
                  <a:lnTo>
                    <a:pt x="177" y="79"/>
                  </a:lnTo>
                  <a:lnTo>
                    <a:pt x="184" y="71"/>
                  </a:lnTo>
                  <a:lnTo>
                    <a:pt x="186" y="67"/>
                  </a:lnTo>
                  <a:lnTo>
                    <a:pt x="186" y="58"/>
                  </a:lnTo>
                  <a:lnTo>
                    <a:pt x="184" y="52"/>
                  </a:lnTo>
                  <a:lnTo>
                    <a:pt x="177" y="44"/>
                  </a:lnTo>
                  <a:lnTo>
                    <a:pt x="173" y="42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61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Freeform 24"/>
            <p:cNvSpPr>
              <a:spLocks/>
            </p:cNvSpPr>
            <p:nvPr/>
          </p:nvSpPr>
          <p:spPr bwMode="auto">
            <a:xfrm>
              <a:off x="2749" y="1029"/>
              <a:ext cx="196" cy="79"/>
            </a:xfrm>
            <a:custGeom>
              <a:avLst/>
              <a:gdLst>
                <a:gd name="T0" fmla="*/ 181 w 196"/>
                <a:gd name="T1" fmla="*/ 38 h 79"/>
                <a:gd name="T2" fmla="*/ 186 w 196"/>
                <a:gd name="T3" fmla="*/ 36 h 79"/>
                <a:gd name="T4" fmla="*/ 194 w 196"/>
                <a:gd name="T5" fmla="*/ 29 h 79"/>
                <a:gd name="T6" fmla="*/ 196 w 196"/>
                <a:gd name="T7" fmla="*/ 25 h 79"/>
                <a:gd name="T8" fmla="*/ 196 w 196"/>
                <a:gd name="T9" fmla="*/ 15 h 79"/>
                <a:gd name="T10" fmla="*/ 194 w 196"/>
                <a:gd name="T11" fmla="*/ 9 h 79"/>
                <a:gd name="T12" fmla="*/ 186 w 196"/>
                <a:gd name="T13" fmla="*/ 2 h 79"/>
                <a:gd name="T14" fmla="*/ 182 w 196"/>
                <a:gd name="T15" fmla="*/ 0 h 79"/>
                <a:gd name="T16" fmla="*/ 173 w 196"/>
                <a:gd name="T17" fmla="*/ 0 h 79"/>
                <a:gd name="T18" fmla="*/ 15 w 196"/>
                <a:gd name="T19" fmla="*/ 40 h 79"/>
                <a:gd name="T20" fmla="*/ 10 w 196"/>
                <a:gd name="T21" fmla="*/ 42 h 79"/>
                <a:gd name="T22" fmla="*/ 2 w 196"/>
                <a:gd name="T23" fmla="*/ 50 h 79"/>
                <a:gd name="T24" fmla="*/ 0 w 196"/>
                <a:gd name="T25" fmla="*/ 54 h 79"/>
                <a:gd name="T26" fmla="*/ 0 w 196"/>
                <a:gd name="T27" fmla="*/ 63 h 79"/>
                <a:gd name="T28" fmla="*/ 2 w 196"/>
                <a:gd name="T29" fmla="*/ 69 h 79"/>
                <a:gd name="T30" fmla="*/ 10 w 196"/>
                <a:gd name="T31" fmla="*/ 77 h 79"/>
                <a:gd name="T32" fmla="*/ 13 w 196"/>
                <a:gd name="T33" fmla="*/ 79 h 79"/>
                <a:gd name="T34" fmla="*/ 23 w 196"/>
                <a:gd name="T35" fmla="*/ 79 h 79"/>
                <a:gd name="T36" fmla="*/ 181 w 196"/>
                <a:gd name="T37" fmla="*/ 38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79"/>
                <a:gd name="T59" fmla="*/ 196 w 196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79">
                  <a:moveTo>
                    <a:pt x="181" y="38"/>
                  </a:moveTo>
                  <a:lnTo>
                    <a:pt x="186" y="36"/>
                  </a:lnTo>
                  <a:lnTo>
                    <a:pt x="194" y="29"/>
                  </a:lnTo>
                  <a:lnTo>
                    <a:pt x="196" y="25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73" y="0"/>
                  </a:lnTo>
                  <a:lnTo>
                    <a:pt x="15" y="40"/>
                  </a:lnTo>
                  <a:lnTo>
                    <a:pt x="10" y="42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10" y="77"/>
                  </a:lnTo>
                  <a:lnTo>
                    <a:pt x="13" y="79"/>
                  </a:lnTo>
                  <a:lnTo>
                    <a:pt x="23" y="79"/>
                  </a:lnTo>
                  <a:lnTo>
                    <a:pt x="18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Freeform 25"/>
            <p:cNvSpPr>
              <a:spLocks/>
            </p:cNvSpPr>
            <p:nvPr/>
          </p:nvSpPr>
          <p:spPr bwMode="auto">
            <a:xfrm>
              <a:off x="3729" y="998"/>
              <a:ext cx="186" cy="79"/>
            </a:xfrm>
            <a:custGeom>
              <a:avLst/>
              <a:gdLst>
                <a:gd name="T0" fmla="*/ 161 w 186"/>
                <a:gd name="T1" fmla="*/ 79 h 79"/>
                <a:gd name="T2" fmla="*/ 172 w 186"/>
                <a:gd name="T3" fmla="*/ 79 h 79"/>
                <a:gd name="T4" fmla="*/ 176 w 186"/>
                <a:gd name="T5" fmla="*/ 77 h 79"/>
                <a:gd name="T6" fmla="*/ 184 w 186"/>
                <a:gd name="T7" fmla="*/ 69 h 79"/>
                <a:gd name="T8" fmla="*/ 186 w 186"/>
                <a:gd name="T9" fmla="*/ 65 h 79"/>
                <a:gd name="T10" fmla="*/ 186 w 186"/>
                <a:gd name="T11" fmla="*/ 54 h 79"/>
                <a:gd name="T12" fmla="*/ 184 w 186"/>
                <a:gd name="T13" fmla="*/ 50 h 79"/>
                <a:gd name="T14" fmla="*/ 176 w 186"/>
                <a:gd name="T15" fmla="*/ 42 h 79"/>
                <a:gd name="T16" fmla="*/ 172 w 186"/>
                <a:gd name="T17" fmla="*/ 40 h 79"/>
                <a:gd name="T18" fmla="*/ 25 w 186"/>
                <a:gd name="T19" fmla="*/ 0 h 79"/>
                <a:gd name="T20" fmla="*/ 13 w 186"/>
                <a:gd name="T21" fmla="*/ 0 h 79"/>
                <a:gd name="T22" fmla="*/ 9 w 186"/>
                <a:gd name="T23" fmla="*/ 2 h 79"/>
                <a:gd name="T24" fmla="*/ 2 w 186"/>
                <a:gd name="T25" fmla="*/ 10 h 79"/>
                <a:gd name="T26" fmla="*/ 0 w 186"/>
                <a:gd name="T27" fmla="*/ 14 h 79"/>
                <a:gd name="T28" fmla="*/ 0 w 186"/>
                <a:gd name="T29" fmla="*/ 25 h 79"/>
                <a:gd name="T30" fmla="*/ 2 w 186"/>
                <a:gd name="T31" fmla="*/ 29 h 79"/>
                <a:gd name="T32" fmla="*/ 9 w 186"/>
                <a:gd name="T33" fmla="*/ 37 h 79"/>
                <a:gd name="T34" fmla="*/ 13 w 186"/>
                <a:gd name="T35" fmla="*/ 39 h 79"/>
                <a:gd name="T36" fmla="*/ 161 w 186"/>
                <a:gd name="T37" fmla="*/ 79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9"/>
                <a:gd name="T59" fmla="*/ 186 w 186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9">
                  <a:moveTo>
                    <a:pt x="161" y="79"/>
                  </a:moveTo>
                  <a:lnTo>
                    <a:pt x="172" y="79"/>
                  </a:lnTo>
                  <a:lnTo>
                    <a:pt x="176" y="77"/>
                  </a:lnTo>
                  <a:lnTo>
                    <a:pt x="184" y="69"/>
                  </a:lnTo>
                  <a:lnTo>
                    <a:pt x="186" y="65"/>
                  </a:lnTo>
                  <a:lnTo>
                    <a:pt x="186" y="54"/>
                  </a:lnTo>
                  <a:lnTo>
                    <a:pt x="184" y="50"/>
                  </a:lnTo>
                  <a:lnTo>
                    <a:pt x="176" y="42"/>
                  </a:lnTo>
                  <a:lnTo>
                    <a:pt x="172" y="4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9" y="37"/>
                  </a:lnTo>
                  <a:lnTo>
                    <a:pt x="13" y="39"/>
                  </a:lnTo>
                  <a:lnTo>
                    <a:pt x="16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26"/>
            <p:cNvSpPr>
              <a:spLocks/>
            </p:cNvSpPr>
            <p:nvPr/>
          </p:nvSpPr>
          <p:spPr bwMode="auto">
            <a:xfrm>
              <a:off x="3729" y="1046"/>
              <a:ext cx="196" cy="81"/>
            </a:xfrm>
            <a:custGeom>
              <a:avLst/>
              <a:gdLst>
                <a:gd name="T0" fmla="*/ 182 w 196"/>
                <a:gd name="T1" fmla="*/ 39 h 81"/>
                <a:gd name="T2" fmla="*/ 186 w 196"/>
                <a:gd name="T3" fmla="*/ 37 h 81"/>
                <a:gd name="T4" fmla="*/ 194 w 196"/>
                <a:gd name="T5" fmla="*/ 29 h 81"/>
                <a:gd name="T6" fmla="*/ 196 w 196"/>
                <a:gd name="T7" fmla="*/ 25 h 81"/>
                <a:gd name="T8" fmla="*/ 196 w 196"/>
                <a:gd name="T9" fmla="*/ 14 h 81"/>
                <a:gd name="T10" fmla="*/ 194 w 196"/>
                <a:gd name="T11" fmla="*/ 10 h 81"/>
                <a:gd name="T12" fmla="*/ 186 w 196"/>
                <a:gd name="T13" fmla="*/ 2 h 81"/>
                <a:gd name="T14" fmla="*/ 182 w 196"/>
                <a:gd name="T15" fmla="*/ 0 h 81"/>
                <a:gd name="T16" fmla="*/ 171 w 196"/>
                <a:gd name="T17" fmla="*/ 0 h 81"/>
                <a:gd name="T18" fmla="*/ 13 w 196"/>
                <a:gd name="T19" fmla="*/ 42 h 81"/>
                <a:gd name="T20" fmla="*/ 9 w 196"/>
                <a:gd name="T21" fmla="*/ 44 h 81"/>
                <a:gd name="T22" fmla="*/ 2 w 196"/>
                <a:gd name="T23" fmla="*/ 52 h 81"/>
                <a:gd name="T24" fmla="*/ 0 w 196"/>
                <a:gd name="T25" fmla="*/ 56 h 81"/>
                <a:gd name="T26" fmla="*/ 0 w 196"/>
                <a:gd name="T27" fmla="*/ 67 h 81"/>
                <a:gd name="T28" fmla="*/ 2 w 196"/>
                <a:gd name="T29" fmla="*/ 71 h 81"/>
                <a:gd name="T30" fmla="*/ 9 w 196"/>
                <a:gd name="T31" fmla="*/ 79 h 81"/>
                <a:gd name="T32" fmla="*/ 13 w 196"/>
                <a:gd name="T33" fmla="*/ 81 h 81"/>
                <a:gd name="T34" fmla="*/ 25 w 196"/>
                <a:gd name="T35" fmla="*/ 81 h 81"/>
                <a:gd name="T36" fmla="*/ 182 w 196"/>
                <a:gd name="T37" fmla="*/ 39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81"/>
                <a:gd name="T59" fmla="*/ 196 w 196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81">
                  <a:moveTo>
                    <a:pt x="182" y="39"/>
                  </a:moveTo>
                  <a:lnTo>
                    <a:pt x="186" y="37"/>
                  </a:lnTo>
                  <a:lnTo>
                    <a:pt x="194" y="29"/>
                  </a:lnTo>
                  <a:lnTo>
                    <a:pt x="196" y="25"/>
                  </a:lnTo>
                  <a:lnTo>
                    <a:pt x="196" y="14"/>
                  </a:lnTo>
                  <a:lnTo>
                    <a:pt x="194" y="10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71" y="0"/>
                  </a:lnTo>
                  <a:lnTo>
                    <a:pt x="13" y="42"/>
                  </a:lnTo>
                  <a:lnTo>
                    <a:pt x="9" y="44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9" y="79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182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27"/>
            <p:cNvSpPr>
              <a:spLocks/>
            </p:cNvSpPr>
            <p:nvPr/>
          </p:nvSpPr>
          <p:spPr bwMode="auto">
            <a:xfrm>
              <a:off x="2252" y="1282"/>
              <a:ext cx="56" cy="194"/>
            </a:xfrm>
            <a:custGeom>
              <a:avLst/>
              <a:gdLst>
                <a:gd name="T0" fmla="*/ 39 w 56"/>
                <a:gd name="T1" fmla="*/ 17 h 194"/>
                <a:gd name="T2" fmla="*/ 37 w 56"/>
                <a:gd name="T3" fmla="*/ 12 h 194"/>
                <a:gd name="T4" fmla="*/ 35 w 56"/>
                <a:gd name="T5" fmla="*/ 8 h 194"/>
                <a:gd name="T6" fmla="*/ 31 w 56"/>
                <a:gd name="T7" fmla="*/ 4 h 194"/>
                <a:gd name="T8" fmla="*/ 23 w 56"/>
                <a:gd name="T9" fmla="*/ 0 h 194"/>
                <a:gd name="T10" fmla="*/ 17 w 56"/>
                <a:gd name="T11" fmla="*/ 0 h 194"/>
                <a:gd name="T12" fmla="*/ 12 w 56"/>
                <a:gd name="T13" fmla="*/ 2 h 194"/>
                <a:gd name="T14" fmla="*/ 8 w 56"/>
                <a:gd name="T15" fmla="*/ 4 h 194"/>
                <a:gd name="T16" fmla="*/ 4 w 56"/>
                <a:gd name="T17" fmla="*/ 8 h 194"/>
                <a:gd name="T18" fmla="*/ 0 w 56"/>
                <a:gd name="T19" fmla="*/ 15 h 194"/>
                <a:gd name="T20" fmla="*/ 0 w 56"/>
                <a:gd name="T21" fmla="*/ 21 h 194"/>
                <a:gd name="T22" fmla="*/ 17 w 56"/>
                <a:gd name="T23" fmla="*/ 177 h 194"/>
                <a:gd name="T24" fmla="*/ 19 w 56"/>
                <a:gd name="T25" fmla="*/ 183 h 194"/>
                <a:gd name="T26" fmla="*/ 21 w 56"/>
                <a:gd name="T27" fmla="*/ 186 h 194"/>
                <a:gd name="T28" fmla="*/ 25 w 56"/>
                <a:gd name="T29" fmla="*/ 190 h 194"/>
                <a:gd name="T30" fmla="*/ 33 w 56"/>
                <a:gd name="T31" fmla="*/ 194 h 194"/>
                <a:gd name="T32" fmla="*/ 39 w 56"/>
                <a:gd name="T33" fmla="*/ 194 h 194"/>
                <a:gd name="T34" fmla="*/ 44 w 56"/>
                <a:gd name="T35" fmla="*/ 192 h 194"/>
                <a:gd name="T36" fmla="*/ 48 w 56"/>
                <a:gd name="T37" fmla="*/ 190 h 194"/>
                <a:gd name="T38" fmla="*/ 52 w 56"/>
                <a:gd name="T39" fmla="*/ 186 h 194"/>
                <a:gd name="T40" fmla="*/ 56 w 56"/>
                <a:gd name="T41" fmla="*/ 179 h 194"/>
                <a:gd name="T42" fmla="*/ 56 w 56"/>
                <a:gd name="T43" fmla="*/ 173 h 194"/>
                <a:gd name="T44" fmla="*/ 39 w 56"/>
                <a:gd name="T45" fmla="*/ 17 h 1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94"/>
                <a:gd name="T71" fmla="*/ 56 w 56"/>
                <a:gd name="T72" fmla="*/ 194 h 1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94">
                  <a:moveTo>
                    <a:pt x="39" y="17"/>
                  </a:moveTo>
                  <a:lnTo>
                    <a:pt x="37" y="12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17" y="177"/>
                  </a:lnTo>
                  <a:lnTo>
                    <a:pt x="19" y="183"/>
                  </a:lnTo>
                  <a:lnTo>
                    <a:pt x="21" y="186"/>
                  </a:lnTo>
                  <a:lnTo>
                    <a:pt x="25" y="190"/>
                  </a:lnTo>
                  <a:lnTo>
                    <a:pt x="33" y="194"/>
                  </a:lnTo>
                  <a:lnTo>
                    <a:pt x="39" y="194"/>
                  </a:lnTo>
                  <a:lnTo>
                    <a:pt x="44" y="192"/>
                  </a:lnTo>
                  <a:lnTo>
                    <a:pt x="48" y="190"/>
                  </a:lnTo>
                  <a:lnTo>
                    <a:pt x="52" y="186"/>
                  </a:lnTo>
                  <a:lnTo>
                    <a:pt x="56" y="179"/>
                  </a:lnTo>
                  <a:lnTo>
                    <a:pt x="56" y="173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28"/>
            <p:cNvSpPr>
              <a:spLocks/>
            </p:cNvSpPr>
            <p:nvPr/>
          </p:nvSpPr>
          <p:spPr bwMode="auto">
            <a:xfrm>
              <a:off x="2244" y="1306"/>
              <a:ext cx="145" cy="136"/>
            </a:xfrm>
            <a:custGeom>
              <a:avLst/>
              <a:gdLst>
                <a:gd name="T0" fmla="*/ 33 w 145"/>
                <a:gd name="T1" fmla="*/ 6 h 136"/>
                <a:gd name="T2" fmla="*/ 29 w 145"/>
                <a:gd name="T3" fmla="*/ 2 h 136"/>
                <a:gd name="T4" fmla="*/ 24 w 145"/>
                <a:gd name="T5" fmla="*/ 0 h 136"/>
                <a:gd name="T6" fmla="*/ 14 w 145"/>
                <a:gd name="T7" fmla="*/ 0 h 136"/>
                <a:gd name="T8" fmla="*/ 10 w 145"/>
                <a:gd name="T9" fmla="*/ 4 h 136"/>
                <a:gd name="T10" fmla="*/ 6 w 145"/>
                <a:gd name="T11" fmla="*/ 6 h 136"/>
                <a:gd name="T12" fmla="*/ 2 w 145"/>
                <a:gd name="T13" fmla="*/ 9 h 136"/>
                <a:gd name="T14" fmla="*/ 0 w 145"/>
                <a:gd name="T15" fmla="*/ 15 h 136"/>
                <a:gd name="T16" fmla="*/ 0 w 145"/>
                <a:gd name="T17" fmla="*/ 25 h 136"/>
                <a:gd name="T18" fmla="*/ 4 w 145"/>
                <a:gd name="T19" fmla="*/ 29 h 136"/>
                <a:gd name="T20" fmla="*/ 6 w 145"/>
                <a:gd name="T21" fmla="*/ 32 h 136"/>
                <a:gd name="T22" fmla="*/ 112 w 145"/>
                <a:gd name="T23" fmla="*/ 130 h 136"/>
                <a:gd name="T24" fmla="*/ 116 w 145"/>
                <a:gd name="T25" fmla="*/ 134 h 136"/>
                <a:gd name="T26" fmla="*/ 121 w 145"/>
                <a:gd name="T27" fmla="*/ 136 h 136"/>
                <a:gd name="T28" fmla="*/ 131 w 145"/>
                <a:gd name="T29" fmla="*/ 136 h 136"/>
                <a:gd name="T30" fmla="*/ 135 w 145"/>
                <a:gd name="T31" fmla="*/ 132 h 136"/>
                <a:gd name="T32" fmla="*/ 139 w 145"/>
                <a:gd name="T33" fmla="*/ 130 h 136"/>
                <a:gd name="T34" fmla="*/ 143 w 145"/>
                <a:gd name="T35" fmla="*/ 127 h 136"/>
                <a:gd name="T36" fmla="*/ 145 w 145"/>
                <a:gd name="T37" fmla="*/ 121 h 136"/>
                <a:gd name="T38" fmla="*/ 145 w 145"/>
                <a:gd name="T39" fmla="*/ 111 h 136"/>
                <a:gd name="T40" fmla="*/ 141 w 145"/>
                <a:gd name="T41" fmla="*/ 107 h 136"/>
                <a:gd name="T42" fmla="*/ 139 w 145"/>
                <a:gd name="T43" fmla="*/ 103 h 136"/>
                <a:gd name="T44" fmla="*/ 33 w 145"/>
                <a:gd name="T45" fmla="*/ 6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5"/>
                <a:gd name="T70" fmla="*/ 0 h 136"/>
                <a:gd name="T71" fmla="*/ 145 w 145"/>
                <a:gd name="T72" fmla="*/ 136 h 1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5" h="136">
                  <a:moveTo>
                    <a:pt x="33" y="6"/>
                  </a:moveTo>
                  <a:lnTo>
                    <a:pt x="29" y="2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12" y="130"/>
                  </a:lnTo>
                  <a:lnTo>
                    <a:pt x="116" y="134"/>
                  </a:lnTo>
                  <a:lnTo>
                    <a:pt x="121" y="136"/>
                  </a:lnTo>
                  <a:lnTo>
                    <a:pt x="131" y="136"/>
                  </a:lnTo>
                  <a:lnTo>
                    <a:pt x="135" y="132"/>
                  </a:lnTo>
                  <a:lnTo>
                    <a:pt x="139" y="130"/>
                  </a:lnTo>
                  <a:lnTo>
                    <a:pt x="143" y="127"/>
                  </a:lnTo>
                  <a:lnTo>
                    <a:pt x="145" y="121"/>
                  </a:lnTo>
                  <a:lnTo>
                    <a:pt x="145" y="111"/>
                  </a:lnTo>
                  <a:lnTo>
                    <a:pt x="141" y="107"/>
                  </a:lnTo>
                  <a:lnTo>
                    <a:pt x="139" y="103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6" name="Line 29"/>
          <p:cNvSpPr>
            <a:spLocks noChangeShapeType="1"/>
          </p:cNvSpPr>
          <p:nvPr/>
        </p:nvSpPr>
        <p:spPr bwMode="auto">
          <a:xfrm flipH="1">
            <a:off x="3616325" y="935038"/>
            <a:ext cx="1077913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Line 30"/>
          <p:cNvSpPr>
            <a:spLocks noChangeShapeType="1"/>
          </p:cNvSpPr>
          <p:nvPr/>
        </p:nvSpPr>
        <p:spPr bwMode="auto">
          <a:xfrm flipH="1">
            <a:off x="5091113" y="954088"/>
            <a:ext cx="346075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Line 31"/>
          <p:cNvSpPr>
            <a:spLocks noChangeShapeType="1"/>
          </p:cNvSpPr>
          <p:nvPr/>
        </p:nvSpPr>
        <p:spPr bwMode="auto">
          <a:xfrm>
            <a:off x="6146800" y="1006475"/>
            <a:ext cx="466725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Text Box 32"/>
          <p:cNvSpPr txBox="1">
            <a:spLocks noChangeArrowheads="1"/>
          </p:cNvSpPr>
          <p:nvPr/>
        </p:nvSpPr>
        <p:spPr bwMode="auto">
          <a:xfrm>
            <a:off x="1349375" y="2028825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Initial or</a:t>
            </a:r>
          </a:p>
          <a:p>
            <a:r>
              <a:rPr lang="en-US" sz="1800"/>
              <a:t>No Progress State</a:t>
            </a:r>
          </a:p>
        </p:txBody>
      </p:sp>
      <p:sp>
        <p:nvSpPr>
          <p:cNvPr id="61450" name="Text Box 33"/>
          <p:cNvSpPr txBox="1">
            <a:spLocks noChangeArrowheads="1"/>
          </p:cNvSpPr>
          <p:nvPr/>
        </p:nvSpPr>
        <p:spPr bwMode="auto">
          <a:xfrm>
            <a:off x="6399213" y="2239963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Input/output = X/Z</a:t>
            </a:r>
          </a:p>
          <a:p>
            <a:r>
              <a:rPr lang="en-US" sz="1800">
                <a:latin typeface="Arial" pitchFamily="34" charset="0"/>
              </a:rPr>
              <a:t>When does Z become 1?</a:t>
            </a:r>
          </a:p>
        </p:txBody>
      </p:sp>
      <p:sp>
        <p:nvSpPr>
          <p:cNvPr id="61451" name="Line 34"/>
          <p:cNvSpPr>
            <a:spLocks noChangeShapeType="1"/>
          </p:cNvSpPr>
          <p:nvPr/>
        </p:nvSpPr>
        <p:spPr bwMode="auto">
          <a:xfrm flipH="1">
            <a:off x="5435600" y="2347913"/>
            <a:ext cx="9556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F8A52934-771F-44D9-962D-9E168E6B4CE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222375"/>
            <a:ext cx="8848725" cy="5027613"/>
          </a:xfrm>
        </p:spPr>
        <p:txBody>
          <a:bodyPr/>
          <a:lstStyle/>
          <a:p>
            <a:r>
              <a:rPr lang="en-US" sz="22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At each state, the input X could have any of two values, so 2 arcs must emanate from each state (X = 0 and X = 1)</a:t>
            </a:r>
          </a:p>
          <a:p>
            <a:r>
              <a:rPr lang="en-US" sz="22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Also A is not entered!</a:t>
            </a:r>
            <a:endParaRPr lang="en-US" sz="2200" smtClean="0"/>
          </a:p>
          <a:p>
            <a:endParaRPr lang="en-US" sz="4000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z="4000" smtClean="0"/>
          </a:p>
          <a:p>
            <a:endParaRPr lang="en-US" sz="4000" smtClean="0"/>
          </a:p>
        </p:txBody>
      </p:sp>
      <p:grpSp>
        <p:nvGrpSpPr>
          <p:cNvPr id="62468" name="Group 110"/>
          <p:cNvGrpSpPr>
            <a:grpSpLocks/>
          </p:cNvGrpSpPr>
          <p:nvPr/>
        </p:nvGrpSpPr>
        <p:grpSpPr bwMode="auto">
          <a:xfrm>
            <a:off x="4133850" y="2278063"/>
            <a:ext cx="4676775" cy="1344612"/>
            <a:chOff x="1139" y="1377"/>
            <a:chExt cx="2946" cy="847"/>
          </a:xfrm>
        </p:grpSpPr>
        <p:sp>
          <p:nvSpPr>
            <p:cNvPr id="62531" name="Rectangle 4"/>
            <p:cNvSpPr>
              <a:spLocks noChangeArrowheads="1"/>
            </p:cNvSpPr>
            <p:nvPr/>
          </p:nvSpPr>
          <p:spPr bwMode="auto">
            <a:xfrm>
              <a:off x="3102" y="2051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Swiss 721 SWA" charset="0"/>
                </a:rPr>
                <a:t>1/1</a:t>
              </a:r>
              <a:endParaRPr lang="en-US" sz="2400"/>
            </a:p>
          </p:txBody>
        </p:sp>
        <p:grpSp>
          <p:nvGrpSpPr>
            <p:cNvPr id="62532" name="Group 31"/>
            <p:cNvGrpSpPr>
              <a:grpSpLocks/>
            </p:cNvGrpSpPr>
            <p:nvPr/>
          </p:nvGrpSpPr>
          <p:grpSpPr bwMode="auto">
            <a:xfrm>
              <a:off x="1139" y="1377"/>
              <a:ext cx="2946" cy="648"/>
              <a:chOff x="1132" y="1627"/>
              <a:chExt cx="3311" cy="891"/>
            </a:xfrm>
          </p:grpSpPr>
          <p:sp>
            <p:nvSpPr>
              <p:cNvPr id="62533" name="Freeform 26"/>
              <p:cNvSpPr>
                <a:spLocks/>
              </p:cNvSpPr>
              <p:nvPr/>
            </p:nvSpPr>
            <p:spPr bwMode="auto">
              <a:xfrm>
                <a:off x="2309" y="2061"/>
                <a:ext cx="56" cy="194"/>
              </a:xfrm>
              <a:custGeom>
                <a:avLst/>
                <a:gdLst>
                  <a:gd name="T0" fmla="*/ 39 w 56"/>
                  <a:gd name="T1" fmla="*/ 17 h 194"/>
                  <a:gd name="T2" fmla="*/ 37 w 56"/>
                  <a:gd name="T3" fmla="*/ 12 h 194"/>
                  <a:gd name="T4" fmla="*/ 35 w 56"/>
                  <a:gd name="T5" fmla="*/ 8 h 194"/>
                  <a:gd name="T6" fmla="*/ 31 w 56"/>
                  <a:gd name="T7" fmla="*/ 4 h 194"/>
                  <a:gd name="T8" fmla="*/ 23 w 56"/>
                  <a:gd name="T9" fmla="*/ 0 h 194"/>
                  <a:gd name="T10" fmla="*/ 17 w 56"/>
                  <a:gd name="T11" fmla="*/ 0 h 194"/>
                  <a:gd name="T12" fmla="*/ 12 w 56"/>
                  <a:gd name="T13" fmla="*/ 2 h 194"/>
                  <a:gd name="T14" fmla="*/ 8 w 56"/>
                  <a:gd name="T15" fmla="*/ 4 h 194"/>
                  <a:gd name="T16" fmla="*/ 4 w 56"/>
                  <a:gd name="T17" fmla="*/ 8 h 194"/>
                  <a:gd name="T18" fmla="*/ 0 w 56"/>
                  <a:gd name="T19" fmla="*/ 15 h 194"/>
                  <a:gd name="T20" fmla="*/ 0 w 56"/>
                  <a:gd name="T21" fmla="*/ 21 h 194"/>
                  <a:gd name="T22" fmla="*/ 17 w 56"/>
                  <a:gd name="T23" fmla="*/ 177 h 194"/>
                  <a:gd name="T24" fmla="*/ 19 w 56"/>
                  <a:gd name="T25" fmla="*/ 183 h 194"/>
                  <a:gd name="T26" fmla="*/ 21 w 56"/>
                  <a:gd name="T27" fmla="*/ 186 h 194"/>
                  <a:gd name="T28" fmla="*/ 25 w 56"/>
                  <a:gd name="T29" fmla="*/ 190 h 194"/>
                  <a:gd name="T30" fmla="*/ 33 w 56"/>
                  <a:gd name="T31" fmla="*/ 194 h 194"/>
                  <a:gd name="T32" fmla="*/ 39 w 56"/>
                  <a:gd name="T33" fmla="*/ 194 h 194"/>
                  <a:gd name="T34" fmla="*/ 44 w 56"/>
                  <a:gd name="T35" fmla="*/ 192 h 194"/>
                  <a:gd name="T36" fmla="*/ 48 w 56"/>
                  <a:gd name="T37" fmla="*/ 190 h 194"/>
                  <a:gd name="T38" fmla="*/ 52 w 56"/>
                  <a:gd name="T39" fmla="*/ 186 h 194"/>
                  <a:gd name="T40" fmla="*/ 56 w 56"/>
                  <a:gd name="T41" fmla="*/ 179 h 194"/>
                  <a:gd name="T42" fmla="*/ 56 w 56"/>
                  <a:gd name="T43" fmla="*/ 173 h 194"/>
                  <a:gd name="T44" fmla="*/ 39 w 56"/>
                  <a:gd name="T45" fmla="*/ 17 h 1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"/>
                  <a:gd name="T70" fmla="*/ 0 h 194"/>
                  <a:gd name="T71" fmla="*/ 56 w 56"/>
                  <a:gd name="T72" fmla="*/ 194 h 1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" h="194">
                    <a:moveTo>
                      <a:pt x="39" y="17"/>
                    </a:moveTo>
                    <a:lnTo>
                      <a:pt x="37" y="12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17" y="177"/>
                    </a:lnTo>
                    <a:lnTo>
                      <a:pt x="19" y="183"/>
                    </a:lnTo>
                    <a:lnTo>
                      <a:pt x="21" y="186"/>
                    </a:lnTo>
                    <a:lnTo>
                      <a:pt x="25" y="190"/>
                    </a:lnTo>
                    <a:lnTo>
                      <a:pt x="33" y="194"/>
                    </a:lnTo>
                    <a:lnTo>
                      <a:pt x="39" y="194"/>
                    </a:lnTo>
                    <a:lnTo>
                      <a:pt x="44" y="192"/>
                    </a:lnTo>
                    <a:lnTo>
                      <a:pt x="48" y="190"/>
                    </a:lnTo>
                    <a:lnTo>
                      <a:pt x="52" y="186"/>
                    </a:lnTo>
                    <a:lnTo>
                      <a:pt x="56" y="179"/>
                    </a:lnTo>
                    <a:lnTo>
                      <a:pt x="56" y="173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534" name="Group 30"/>
              <p:cNvGrpSpPr>
                <a:grpSpLocks/>
              </p:cNvGrpSpPr>
              <p:nvPr/>
            </p:nvGrpSpPr>
            <p:grpSpPr bwMode="auto">
              <a:xfrm>
                <a:off x="1132" y="1627"/>
                <a:ext cx="3311" cy="891"/>
                <a:chOff x="1132" y="1627"/>
                <a:chExt cx="3311" cy="891"/>
              </a:xfrm>
            </p:grpSpPr>
            <p:grpSp>
              <p:nvGrpSpPr>
                <p:cNvPr id="62535" name="Group 29"/>
                <p:cNvGrpSpPr>
                  <a:grpSpLocks/>
                </p:cNvGrpSpPr>
                <p:nvPr/>
              </p:nvGrpSpPr>
              <p:grpSpPr bwMode="auto">
                <a:xfrm>
                  <a:off x="1132" y="1627"/>
                  <a:ext cx="3311" cy="891"/>
                  <a:chOff x="1132" y="1627"/>
                  <a:chExt cx="3311" cy="891"/>
                </a:xfrm>
              </p:grpSpPr>
              <p:sp>
                <p:nvSpPr>
                  <p:cNvPr id="62537" name="Freeform 5"/>
                  <p:cNvSpPr>
                    <a:spLocks/>
                  </p:cNvSpPr>
                  <p:nvPr/>
                </p:nvSpPr>
                <p:spPr bwMode="auto">
                  <a:xfrm>
                    <a:off x="2319" y="1996"/>
                    <a:ext cx="1742" cy="522"/>
                  </a:xfrm>
                  <a:custGeom>
                    <a:avLst/>
                    <a:gdLst>
                      <a:gd name="T0" fmla="*/ 1742 w 1742"/>
                      <a:gd name="T1" fmla="*/ 21 h 522"/>
                      <a:gd name="T2" fmla="*/ 1738 w 1742"/>
                      <a:gd name="T3" fmla="*/ 7 h 522"/>
                      <a:gd name="T4" fmla="*/ 1725 w 1742"/>
                      <a:gd name="T5" fmla="*/ 0 h 522"/>
                      <a:gd name="T6" fmla="*/ 1712 w 1742"/>
                      <a:gd name="T7" fmla="*/ 4 h 522"/>
                      <a:gd name="T8" fmla="*/ 1656 w 1742"/>
                      <a:gd name="T9" fmla="*/ 69 h 522"/>
                      <a:gd name="T10" fmla="*/ 1521 w 1742"/>
                      <a:gd name="T11" fmla="*/ 215 h 522"/>
                      <a:gd name="T12" fmla="*/ 1435 w 1742"/>
                      <a:gd name="T13" fmla="*/ 290 h 522"/>
                      <a:gd name="T14" fmla="*/ 1381 w 1742"/>
                      <a:gd name="T15" fmla="*/ 328 h 522"/>
                      <a:gd name="T16" fmla="*/ 1306 w 1742"/>
                      <a:gd name="T17" fmla="*/ 374 h 522"/>
                      <a:gd name="T18" fmla="*/ 1229 w 1742"/>
                      <a:gd name="T19" fmla="*/ 413 h 522"/>
                      <a:gd name="T20" fmla="*/ 1147 w 1742"/>
                      <a:gd name="T21" fmla="*/ 445 h 522"/>
                      <a:gd name="T22" fmla="*/ 1131 w 1742"/>
                      <a:gd name="T23" fmla="*/ 451 h 522"/>
                      <a:gd name="T24" fmla="*/ 1066 w 1742"/>
                      <a:gd name="T25" fmla="*/ 467 h 522"/>
                      <a:gd name="T26" fmla="*/ 974 w 1742"/>
                      <a:gd name="T27" fmla="*/ 480 h 522"/>
                      <a:gd name="T28" fmla="*/ 903 w 1742"/>
                      <a:gd name="T29" fmla="*/ 484 h 522"/>
                      <a:gd name="T30" fmla="*/ 753 w 1742"/>
                      <a:gd name="T31" fmla="*/ 482 h 522"/>
                      <a:gd name="T32" fmla="*/ 657 w 1742"/>
                      <a:gd name="T33" fmla="*/ 472 h 522"/>
                      <a:gd name="T34" fmla="*/ 521 w 1742"/>
                      <a:gd name="T35" fmla="*/ 447 h 522"/>
                      <a:gd name="T36" fmla="*/ 459 w 1742"/>
                      <a:gd name="T37" fmla="*/ 432 h 522"/>
                      <a:gd name="T38" fmla="*/ 409 w 1742"/>
                      <a:gd name="T39" fmla="*/ 419 h 522"/>
                      <a:gd name="T40" fmla="*/ 357 w 1742"/>
                      <a:gd name="T41" fmla="*/ 397 h 522"/>
                      <a:gd name="T42" fmla="*/ 280 w 1742"/>
                      <a:gd name="T43" fmla="*/ 359 h 522"/>
                      <a:gd name="T44" fmla="*/ 190 w 1742"/>
                      <a:gd name="T45" fmla="*/ 298 h 522"/>
                      <a:gd name="T46" fmla="*/ 144 w 1742"/>
                      <a:gd name="T47" fmla="*/ 253 h 522"/>
                      <a:gd name="T48" fmla="*/ 86 w 1742"/>
                      <a:gd name="T49" fmla="*/ 180 h 522"/>
                      <a:gd name="T50" fmla="*/ 56 w 1742"/>
                      <a:gd name="T51" fmla="*/ 125 h 522"/>
                      <a:gd name="T52" fmla="*/ 37 w 1742"/>
                      <a:gd name="T53" fmla="*/ 80 h 522"/>
                      <a:gd name="T54" fmla="*/ 27 w 1742"/>
                      <a:gd name="T55" fmla="*/ 71 h 522"/>
                      <a:gd name="T56" fmla="*/ 12 w 1742"/>
                      <a:gd name="T57" fmla="*/ 71 h 522"/>
                      <a:gd name="T58" fmla="*/ 2 w 1742"/>
                      <a:gd name="T59" fmla="*/ 80 h 522"/>
                      <a:gd name="T60" fmla="*/ 2 w 1742"/>
                      <a:gd name="T61" fmla="*/ 96 h 522"/>
                      <a:gd name="T62" fmla="*/ 21 w 1742"/>
                      <a:gd name="T63" fmla="*/ 140 h 522"/>
                      <a:gd name="T64" fmla="*/ 56 w 1742"/>
                      <a:gd name="T65" fmla="*/ 200 h 522"/>
                      <a:gd name="T66" fmla="*/ 117 w 1742"/>
                      <a:gd name="T67" fmla="*/ 280 h 522"/>
                      <a:gd name="T68" fmla="*/ 163 w 1742"/>
                      <a:gd name="T69" fmla="*/ 324 h 522"/>
                      <a:gd name="T70" fmla="*/ 248 w 1742"/>
                      <a:gd name="T71" fmla="*/ 386 h 522"/>
                      <a:gd name="T72" fmla="*/ 325 w 1742"/>
                      <a:gd name="T73" fmla="*/ 426 h 522"/>
                      <a:gd name="T74" fmla="*/ 375 w 1742"/>
                      <a:gd name="T75" fmla="*/ 445 h 522"/>
                      <a:gd name="T76" fmla="*/ 430 w 1742"/>
                      <a:gd name="T77" fmla="*/ 467 h 522"/>
                      <a:gd name="T78" fmla="*/ 492 w 1742"/>
                      <a:gd name="T79" fmla="*/ 482 h 522"/>
                      <a:gd name="T80" fmla="*/ 626 w 1742"/>
                      <a:gd name="T81" fmla="*/ 507 h 522"/>
                      <a:gd name="T82" fmla="*/ 701 w 1742"/>
                      <a:gd name="T83" fmla="*/ 516 h 522"/>
                      <a:gd name="T84" fmla="*/ 803 w 1742"/>
                      <a:gd name="T85" fmla="*/ 522 h 522"/>
                      <a:gd name="T86" fmla="*/ 951 w 1742"/>
                      <a:gd name="T87" fmla="*/ 520 h 522"/>
                      <a:gd name="T88" fmla="*/ 1026 w 1742"/>
                      <a:gd name="T89" fmla="*/ 513 h 522"/>
                      <a:gd name="T90" fmla="*/ 1116 w 1742"/>
                      <a:gd name="T91" fmla="*/ 495 h 522"/>
                      <a:gd name="T92" fmla="*/ 1143 w 1742"/>
                      <a:gd name="T93" fmla="*/ 488 h 522"/>
                      <a:gd name="T94" fmla="*/ 1224 w 1742"/>
                      <a:gd name="T95" fmla="*/ 457 h 522"/>
                      <a:gd name="T96" fmla="*/ 1285 w 1742"/>
                      <a:gd name="T97" fmla="*/ 428 h 522"/>
                      <a:gd name="T98" fmla="*/ 1383 w 1742"/>
                      <a:gd name="T99" fmla="*/ 372 h 522"/>
                      <a:gd name="T100" fmla="*/ 1439 w 1742"/>
                      <a:gd name="T101" fmla="*/ 334 h 522"/>
                      <a:gd name="T102" fmla="*/ 1494 w 1742"/>
                      <a:gd name="T103" fmla="*/ 290 h 522"/>
                      <a:gd name="T104" fmla="*/ 1671 w 1742"/>
                      <a:gd name="T105" fmla="*/ 113 h 522"/>
                      <a:gd name="T106" fmla="*/ 1738 w 1742"/>
                      <a:gd name="T107" fmla="*/ 31 h 52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742"/>
                      <a:gd name="T163" fmla="*/ 0 h 522"/>
                      <a:gd name="T164" fmla="*/ 1742 w 1742"/>
                      <a:gd name="T165" fmla="*/ 522 h 522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742" h="522">
                        <a:moveTo>
                          <a:pt x="1738" y="31"/>
                        </a:moveTo>
                        <a:lnTo>
                          <a:pt x="1740" y="27"/>
                        </a:lnTo>
                        <a:lnTo>
                          <a:pt x="1742" y="21"/>
                        </a:lnTo>
                        <a:lnTo>
                          <a:pt x="1742" y="17"/>
                        </a:lnTo>
                        <a:lnTo>
                          <a:pt x="1740" y="11"/>
                        </a:lnTo>
                        <a:lnTo>
                          <a:pt x="1738" y="7"/>
                        </a:lnTo>
                        <a:lnTo>
                          <a:pt x="1735" y="4"/>
                        </a:lnTo>
                        <a:lnTo>
                          <a:pt x="1731" y="2"/>
                        </a:lnTo>
                        <a:lnTo>
                          <a:pt x="1725" y="0"/>
                        </a:lnTo>
                        <a:lnTo>
                          <a:pt x="1721" y="0"/>
                        </a:lnTo>
                        <a:lnTo>
                          <a:pt x="1715" y="2"/>
                        </a:lnTo>
                        <a:lnTo>
                          <a:pt x="1712" y="4"/>
                        </a:lnTo>
                        <a:lnTo>
                          <a:pt x="1708" y="7"/>
                        </a:lnTo>
                        <a:lnTo>
                          <a:pt x="1673" y="48"/>
                        </a:lnTo>
                        <a:lnTo>
                          <a:pt x="1656" y="69"/>
                        </a:lnTo>
                        <a:lnTo>
                          <a:pt x="1640" y="90"/>
                        </a:lnTo>
                        <a:lnTo>
                          <a:pt x="1590" y="146"/>
                        </a:lnTo>
                        <a:lnTo>
                          <a:pt x="1521" y="215"/>
                        </a:lnTo>
                        <a:lnTo>
                          <a:pt x="1471" y="259"/>
                        </a:lnTo>
                        <a:lnTo>
                          <a:pt x="1452" y="274"/>
                        </a:lnTo>
                        <a:lnTo>
                          <a:pt x="1435" y="290"/>
                        </a:lnTo>
                        <a:lnTo>
                          <a:pt x="1416" y="303"/>
                        </a:lnTo>
                        <a:lnTo>
                          <a:pt x="1398" y="317"/>
                        </a:lnTo>
                        <a:lnTo>
                          <a:pt x="1381" y="328"/>
                        </a:lnTo>
                        <a:lnTo>
                          <a:pt x="1360" y="342"/>
                        </a:lnTo>
                        <a:lnTo>
                          <a:pt x="1345" y="353"/>
                        </a:lnTo>
                        <a:lnTo>
                          <a:pt x="1306" y="374"/>
                        </a:lnTo>
                        <a:lnTo>
                          <a:pt x="1270" y="394"/>
                        </a:lnTo>
                        <a:lnTo>
                          <a:pt x="1249" y="403"/>
                        </a:lnTo>
                        <a:lnTo>
                          <a:pt x="1229" y="413"/>
                        </a:lnTo>
                        <a:lnTo>
                          <a:pt x="1208" y="422"/>
                        </a:lnTo>
                        <a:lnTo>
                          <a:pt x="1189" y="430"/>
                        </a:lnTo>
                        <a:lnTo>
                          <a:pt x="1147" y="445"/>
                        </a:lnTo>
                        <a:lnTo>
                          <a:pt x="1128" y="453"/>
                        </a:lnTo>
                        <a:lnTo>
                          <a:pt x="1129" y="451"/>
                        </a:lnTo>
                        <a:lnTo>
                          <a:pt x="1131" y="451"/>
                        </a:lnTo>
                        <a:lnTo>
                          <a:pt x="1108" y="457"/>
                        </a:lnTo>
                        <a:lnTo>
                          <a:pt x="1087" y="461"/>
                        </a:lnTo>
                        <a:lnTo>
                          <a:pt x="1066" y="467"/>
                        </a:lnTo>
                        <a:lnTo>
                          <a:pt x="1022" y="474"/>
                        </a:lnTo>
                        <a:lnTo>
                          <a:pt x="997" y="476"/>
                        </a:lnTo>
                        <a:lnTo>
                          <a:pt x="974" y="480"/>
                        </a:lnTo>
                        <a:lnTo>
                          <a:pt x="951" y="482"/>
                        </a:lnTo>
                        <a:lnTo>
                          <a:pt x="926" y="482"/>
                        </a:lnTo>
                        <a:lnTo>
                          <a:pt x="903" y="484"/>
                        </a:lnTo>
                        <a:lnTo>
                          <a:pt x="803" y="484"/>
                        </a:lnTo>
                        <a:lnTo>
                          <a:pt x="778" y="482"/>
                        </a:lnTo>
                        <a:lnTo>
                          <a:pt x="753" y="482"/>
                        </a:lnTo>
                        <a:lnTo>
                          <a:pt x="705" y="478"/>
                        </a:lnTo>
                        <a:lnTo>
                          <a:pt x="680" y="474"/>
                        </a:lnTo>
                        <a:lnTo>
                          <a:pt x="657" y="472"/>
                        </a:lnTo>
                        <a:lnTo>
                          <a:pt x="634" y="468"/>
                        </a:lnTo>
                        <a:lnTo>
                          <a:pt x="542" y="453"/>
                        </a:lnTo>
                        <a:lnTo>
                          <a:pt x="521" y="447"/>
                        </a:lnTo>
                        <a:lnTo>
                          <a:pt x="499" y="443"/>
                        </a:lnTo>
                        <a:lnTo>
                          <a:pt x="480" y="438"/>
                        </a:lnTo>
                        <a:lnTo>
                          <a:pt x="459" y="432"/>
                        </a:lnTo>
                        <a:lnTo>
                          <a:pt x="442" y="428"/>
                        </a:lnTo>
                        <a:lnTo>
                          <a:pt x="407" y="419"/>
                        </a:lnTo>
                        <a:lnTo>
                          <a:pt x="409" y="419"/>
                        </a:lnTo>
                        <a:lnTo>
                          <a:pt x="390" y="411"/>
                        </a:lnTo>
                        <a:lnTo>
                          <a:pt x="375" y="405"/>
                        </a:lnTo>
                        <a:lnTo>
                          <a:pt x="357" y="397"/>
                        </a:lnTo>
                        <a:lnTo>
                          <a:pt x="340" y="392"/>
                        </a:lnTo>
                        <a:lnTo>
                          <a:pt x="296" y="369"/>
                        </a:lnTo>
                        <a:lnTo>
                          <a:pt x="280" y="359"/>
                        </a:lnTo>
                        <a:lnTo>
                          <a:pt x="254" y="344"/>
                        </a:lnTo>
                        <a:lnTo>
                          <a:pt x="200" y="305"/>
                        </a:lnTo>
                        <a:lnTo>
                          <a:pt x="190" y="298"/>
                        </a:lnTo>
                        <a:lnTo>
                          <a:pt x="179" y="286"/>
                        </a:lnTo>
                        <a:lnTo>
                          <a:pt x="167" y="276"/>
                        </a:lnTo>
                        <a:lnTo>
                          <a:pt x="144" y="253"/>
                        </a:lnTo>
                        <a:lnTo>
                          <a:pt x="135" y="242"/>
                        </a:lnTo>
                        <a:lnTo>
                          <a:pt x="115" y="219"/>
                        </a:lnTo>
                        <a:lnTo>
                          <a:pt x="86" y="180"/>
                        </a:lnTo>
                        <a:lnTo>
                          <a:pt x="73" y="153"/>
                        </a:lnTo>
                        <a:lnTo>
                          <a:pt x="63" y="138"/>
                        </a:lnTo>
                        <a:lnTo>
                          <a:pt x="56" y="125"/>
                        </a:lnTo>
                        <a:lnTo>
                          <a:pt x="50" y="111"/>
                        </a:lnTo>
                        <a:lnTo>
                          <a:pt x="42" y="96"/>
                        </a:lnTo>
                        <a:lnTo>
                          <a:pt x="37" y="80"/>
                        </a:lnTo>
                        <a:lnTo>
                          <a:pt x="35" y="77"/>
                        </a:lnTo>
                        <a:lnTo>
                          <a:pt x="31" y="73"/>
                        </a:lnTo>
                        <a:lnTo>
                          <a:pt x="27" y="71"/>
                        </a:lnTo>
                        <a:lnTo>
                          <a:pt x="21" y="69"/>
                        </a:lnTo>
                        <a:lnTo>
                          <a:pt x="17" y="69"/>
                        </a:lnTo>
                        <a:lnTo>
                          <a:pt x="12" y="71"/>
                        </a:lnTo>
                        <a:lnTo>
                          <a:pt x="8" y="73"/>
                        </a:lnTo>
                        <a:lnTo>
                          <a:pt x="4" y="77"/>
                        </a:lnTo>
                        <a:lnTo>
                          <a:pt x="2" y="80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6"/>
                        </a:lnTo>
                        <a:lnTo>
                          <a:pt x="8" y="111"/>
                        </a:lnTo>
                        <a:lnTo>
                          <a:pt x="15" y="127"/>
                        </a:lnTo>
                        <a:lnTo>
                          <a:pt x="21" y="140"/>
                        </a:lnTo>
                        <a:lnTo>
                          <a:pt x="29" y="157"/>
                        </a:lnTo>
                        <a:lnTo>
                          <a:pt x="38" y="173"/>
                        </a:lnTo>
                        <a:lnTo>
                          <a:pt x="56" y="200"/>
                        </a:lnTo>
                        <a:lnTo>
                          <a:pt x="85" y="242"/>
                        </a:lnTo>
                        <a:lnTo>
                          <a:pt x="104" y="265"/>
                        </a:lnTo>
                        <a:lnTo>
                          <a:pt x="117" y="280"/>
                        </a:lnTo>
                        <a:lnTo>
                          <a:pt x="140" y="303"/>
                        </a:lnTo>
                        <a:lnTo>
                          <a:pt x="152" y="313"/>
                        </a:lnTo>
                        <a:lnTo>
                          <a:pt x="163" y="324"/>
                        </a:lnTo>
                        <a:lnTo>
                          <a:pt x="177" y="336"/>
                        </a:lnTo>
                        <a:lnTo>
                          <a:pt x="231" y="374"/>
                        </a:lnTo>
                        <a:lnTo>
                          <a:pt x="248" y="386"/>
                        </a:lnTo>
                        <a:lnTo>
                          <a:pt x="261" y="394"/>
                        </a:lnTo>
                        <a:lnTo>
                          <a:pt x="277" y="403"/>
                        </a:lnTo>
                        <a:lnTo>
                          <a:pt x="325" y="426"/>
                        </a:lnTo>
                        <a:lnTo>
                          <a:pt x="342" y="432"/>
                        </a:lnTo>
                        <a:lnTo>
                          <a:pt x="359" y="440"/>
                        </a:lnTo>
                        <a:lnTo>
                          <a:pt x="375" y="445"/>
                        </a:lnTo>
                        <a:lnTo>
                          <a:pt x="394" y="453"/>
                        </a:lnTo>
                        <a:lnTo>
                          <a:pt x="396" y="453"/>
                        </a:lnTo>
                        <a:lnTo>
                          <a:pt x="430" y="467"/>
                        </a:lnTo>
                        <a:lnTo>
                          <a:pt x="451" y="470"/>
                        </a:lnTo>
                        <a:lnTo>
                          <a:pt x="469" y="476"/>
                        </a:lnTo>
                        <a:lnTo>
                          <a:pt x="492" y="482"/>
                        </a:lnTo>
                        <a:lnTo>
                          <a:pt x="513" y="486"/>
                        </a:lnTo>
                        <a:lnTo>
                          <a:pt x="534" y="492"/>
                        </a:lnTo>
                        <a:lnTo>
                          <a:pt x="626" y="507"/>
                        </a:lnTo>
                        <a:lnTo>
                          <a:pt x="653" y="511"/>
                        </a:lnTo>
                        <a:lnTo>
                          <a:pt x="676" y="513"/>
                        </a:lnTo>
                        <a:lnTo>
                          <a:pt x="701" y="516"/>
                        </a:lnTo>
                        <a:lnTo>
                          <a:pt x="753" y="520"/>
                        </a:lnTo>
                        <a:lnTo>
                          <a:pt x="778" y="520"/>
                        </a:lnTo>
                        <a:lnTo>
                          <a:pt x="803" y="522"/>
                        </a:lnTo>
                        <a:lnTo>
                          <a:pt x="903" y="522"/>
                        </a:lnTo>
                        <a:lnTo>
                          <a:pt x="926" y="520"/>
                        </a:lnTo>
                        <a:lnTo>
                          <a:pt x="951" y="520"/>
                        </a:lnTo>
                        <a:lnTo>
                          <a:pt x="978" y="518"/>
                        </a:lnTo>
                        <a:lnTo>
                          <a:pt x="1001" y="515"/>
                        </a:lnTo>
                        <a:lnTo>
                          <a:pt x="1026" y="513"/>
                        </a:lnTo>
                        <a:lnTo>
                          <a:pt x="1074" y="505"/>
                        </a:lnTo>
                        <a:lnTo>
                          <a:pt x="1095" y="499"/>
                        </a:lnTo>
                        <a:lnTo>
                          <a:pt x="1116" y="495"/>
                        </a:lnTo>
                        <a:lnTo>
                          <a:pt x="1139" y="490"/>
                        </a:lnTo>
                        <a:lnTo>
                          <a:pt x="1141" y="490"/>
                        </a:lnTo>
                        <a:lnTo>
                          <a:pt x="1143" y="488"/>
                        </a:lnTo>
                        <a:lnTo>
                          <a:pt x="1162" y="480"/>
                        </a:lnTo>
                        <a:lnTo>
                          <a:pt x="1204" y="465"/>
                        </a:lnTo>
                        <a:lnTo>
                          <a:pt x="1224" y="457"/>
                        </a:lnTo>
                        <a:lnTo>
                          <a:pt x="1245" y="447"/>
                        </a:lnTo>
                        <a:lnTo>
                          <a:pt x="1264" y="438"/>
                        </a:lnTo>
                        <a:lnTo>
                          <a:pt x="1285" y="428"/>
                        </a:lnTo>
                        <a:lnTo>
                          <a:pt x="1325" y="409"/>
                        </a:lnTo>
                        <a:lnTo>
                          <a:pt x="1364" y="384"/>
                        </a:lnTo>
                        <a:lnTo>
                          <a:pt x="1383" y="372"/>
                        </a:lnTo>
                        <a:lnTo>
                          <a:pt x="1400" y="359"/>
                        </a:lnTo>
                        <a:lnTo>
                          <a:pt x="1421" y="347"/>
                        </a:lnTo>
                        <a:lnTo>
                          <a:pt x="1439" y="334"/>
                        </a:lnTo>
                        <a:lnTo>
                          <a:pt x="1458" y="321"/>
                        </a:lnTo>
                        <a:lnTo>
                          <a:pt x="1475" y="305"/>
                        </a:lnTo>
                        <a:lnTo>
                          <a:pt x="1494" y="290"/>
                        </a:lnTo>
                        <a:lnTo>
                          <a:pt x="1548" y="242"/>
                        </a:lnTo>
                        <a:lnTo>
                          <a:pt x="1617" y="173"/>
                        </a:lnTo>
                        <a:lnTo>
                          <a:pt x="1671" y="113"/>
                        </a:lnTo>
                        <a:lnTo>
                          <a:pt x="1687" y="92"/>
                        </a:lnTo>
                        <a:lnTo>
                          <a:pt x="1704" y="75"/>
                        </a:lnTo>
                        <a:lnTo>
                          <a:pt x="1738" y="3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38" name="Freeform 6"/>
                  <p:cNvSpPr>
                    <a:spLocks/>
                  </p:cNvSpPr>
                  <p:nvPr/>
                </p:nvSpPr>
                <p:spPr bwMode="auto">
                  <a:xfrm>
                    <a:off x="1132" y="1627"/>
                    <a:ext cx="455" cy="455"/>
                  </a:xfrm>
                  <a:custGeom>
                    <a:avLst/>
                    <a:gdLst>
                      <a:gd name="T0" fmla="*/ 4 w 455"/>
                      <a:gd name="T1" fmla="*/ 271 h 455"/>
                      <a:gd name="T2" fmla="*/ 17 w 455"/>
                      <a:gd name="T3" fmla="*/ 315 h 455"/>
                      <a:gd name="T4" fmla="*/ 50 w 455"/>
                      <a:gd name="T5" fmla="*/ 371 h 455"/>
                      <a:gd name="T6" fmla="*/ 100 w 455"/>
                      <a:gd name="T7" fmla="*/ 415 h 455"/>
                      <a:gd name="T8" fmla="*/ 136 w 455"/>
                      <a:gd name="T9" fmla="*/ 436 h 455"/>
                      <a:gd name="T10" fmla="*/ 181 w 455"/>
                      <a:gd name="T11" fmla="*/ 449 h 455"/>
                      <a:gd name="T12" fmla="*/ 225 w 455"/>
                      <a:gd name="T13" fmla="*/ 455 h 455"/>
                      <a:gd name="T14" fmla="*/ 261 w 455"/>
                      <a:gd name="T15" fmla="*/ 451 h 455"/>
                      <a:gd name="T16" fmla="*/ 303 w 455"/>
                      <a:gd name="T17" fmla="*/ 442 h 455"/>
                      <a:gd name="T18" fmla="*/ 353 w 455"/>
                      <a:gd name="T19" fmla="*/ 415 h 455"/>
                      <a:gd name="T20" fmla="*/ 426 w 455"/>
                      <a:gd name="T21" fmla="*/ 334 h 455"/>
                      <a:gd name="T22" fmla="*/ 444 w 455"/>
                      <a:gd name="T23" fmla="*/ 294 h 455"/>
                      <a:gd name="T24" fmla="*/ 453 w 455"/>
                      <a:gd name="T25" fmla="*/ 250 h 455"/>
                      <a:gd name="T26" fmla="*/ 453 w 455"/>
                      <a:gd name="T27" fmla="*/ 215 h 455"/>
                      <a:gd name="T28" fmla="*/ 448 w 455"/>
                      <a:gd name="T29" fmla="*/ 167 h 455"/>
                      <a:gd name="T30" fmla="*/ 430 w 455"/>
                      <a:gd name="T31" fmla="*/ 127 h 455"/>
                      <a:gd name="T32" fmla="*/ 403 w 455"/>
                      <a:gd name="T33" fmla="*/ 81 h 455"/>
                      <a:gd name="T34" fmla="*/ 353 w 455"/>
                      <a:gd name="T35" fmla="*/ 38 h 455"/>
                      <a:gd name="T36" fmla="*/ 303 w 455"/>
                      <a:gd name="T37" fmla="*/ 12 h 455"/>
                      <a:gd name="T38" fmla="*/ 261 w 455"/>
                      <a:gd name="T39" fmla="*/ 2 h 455"/>
                      <a:gd name="T40" fmla="*/ 181 w 455"/>
                      <a:gd name="T41" fmla="*/ 4 h 455"/>
                      <a:gd name="T42" fmla="*/ 136 w 455"/>
                      <a:gd name="T43" fmla="*/ 17 h 455"/>
                      <a:gd name="T44" fmla="*/ 100 w 455"/>
                      <a:gd name="T45" fmla="*/ 38 h 455"/>
                      <a:gd name="T46" fmla="*/ 38 w 455"/>
                      <a:gd name="T47" fmla="*/ 100 h 455"/>
                      <a:gd name="T48" fmla="*/ 17 w 455"/>
                      <a:gd name="T49" fmla="*/ 136 h 455"/>
                      <a:gd name="T50" fmla="*/ 4 w 455"/>
                      <a:gd name="T51" fmla="*/ 181 h 455"/>
                      <a:gd name="T52" fmla="*/ 23 w 455"/>
                      <a:gd name="T53" fmla="*/ 227 h 455"/>
                      <a:gd name="T54" fmla="*/ 29 w 455"/>
                      <a:gd name="T55" fmla="*/ 175 h 455"/>
                      <a:gd name="T56" fmla="*/ 42 w 455"/>
                      <a:gd name="T57" fmla="*/ 138 h 455"/>
                      <a:gd name="T58" fmla="*/ 63 w 455"/>
                      <a:gd name="T59" fmla="*/ 102 h 455"/>
                      <a:gd name="T60" fmla="*/ 88 w 455"/>
                      <a:gd name="T61" fmla="*/ 77 h 455"/>
                      <a:gd name="T62" fmla="*/ 119 w 455"/>
                      <a:gd name="T63" fmla="*/ 52 h 455"/>
                      <a:gd name="T64" fmla="*/ 156 w 455"/>
                      <a:gd name="T65" fmla="*/ 35 h 455"/>
                      <a:gd name="T66" fmla="*/ 194 w 455"/>
                      <a:gd name="T67" fmla="*/ 25 h 455"/>
                      <a:gd name="T68" fmla="*/ 257 w 455"/>
                      <a:gd name="T69" fmla="*/ 25 h 455"/>
                      <a:gd name="T70" fmla="*/ 296 w 455"/>
                      <a:gd name="T71" fmla="*/ 35 h 455"/>
                      <a:gd name="T72" fmla="*/ 342 w 455"/>
                      <a:gd name="T73" fmla="*/ 58 h 455"/>
                      <a:gd name="T74" fmla="*/ 384 w 455"/>
                      <a:gd name="T75" fmla="*/ 96 h 455"/>
                      <a:gd name="T76" fmla="*/ 407 w 455"/>
                      <a:gd name="T77" fmla="*/ 129 h 455"/>
                      <a:gd name="T78" fmla="*/ 421 w 455"/>
                      <a:gd name="T79" fmla="*/ 165 h 455"/>
                      <a:gd name="T80" fmla="*/ 430 w 455"/>
                      <a:gd name="T81" fmla="*/ 204 h 455"/>
                      <a:gd name="T82" fmla="*/ 430 w 455"/>
                      <a:gd name="T83" fmla="*/ 234 h 455"/>
                      <a:gd name="T84" fmla="*/ 424 w 455"/>
                      <a:gd name="T85" fmla="*/ 277 h 455"/>
                      <a:gd name="T86" fmla="*/ 411 w 455"/>
                      <a:gd name="T87" fmla="*/ 313 h 455"/>
                      <a:gd name="T88" fmla="*/ 355 w 455"/>
                      <a:gd name="T89" fmla="*/ 384 h 455"/>
                      <a:gd name="T90" fmla="*/ 303 w 455"/>
                      <a:gd name="T91" fmla="*/ 417 h 455"/>
                      <a:gd name="T92" fmla="*/ 267 w 455"/>
                      <a:gd name="T93" fmla="*/ 426 h 455"/>
                      <a:gd name="T94" fmla="*/ 225 w 455"/>
                      <a:gd name="T95" fmla="*/ 432 h 455"/>
                      <a:gd name="T96" fmla="*/ 194 w 455"/>
                      <a:gd name="T97" fmla="*/ 428 h 455"/>
                      <a:gd name="T98" fmla="*/ 156 w 455"/>
                      <a:gd name="T99" fmla="*/ 419 h 455"/>
                      <a:gd name="T100" fmla="*/ 119 w 455"/>
                      <a:gd name="T101" fmla="*/ 401 h 455"/>
                      <a:gd name="T102" fmla="*/ 83 w 455"/>
                      <a:gd name="T103" fmla="*/ 371 h 455"/>
                      <a:gd name="T104" fmla="*/ 46 w 455"/>
                      <a:gd name="T105" fmla="*/ 323 h 455"/>
                      <a:gd name="T106" fmla="*/ 33 w 455"/>
                      <a:gd name="T107" fmla="*/ 286 h 455"/>
                      <a:gd name="T108" fmla="*/ 23 w 455"/>
                      <a:gd name="T109" fmla="*/ 248 h 455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55"/>
                      <a:gd name="T166" fmla="*/ 0 h 455"/>
                      <a:gd name="T167" fmla="*/ 455 w 455"/>
                      <a:gd name="T168" fmla="*/ 455 h 455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55" h="455">
                        <a:moveTo>
                          <a:pt x="0" y="227"/>
                        </a:moveTo>
                        <a:lnTo>
                          <a:pt x="0" y="248"/>
                        </a:lnTo>
                        <a:lnTo>
                          <a:pt x="2" y="261"/>
                        </a:lnTo>
                        <a:lnTo>
                          <a:pt x="4" y="271"/>
                        </a:lnTo>
                        <a:lnTo>
                          <a:pt x="6" y="284"/>
                        </a:lnTo>
                        <a:lnTo>
                          <a:pt x="10" y="294"/>
                        </a:lnTo>
                        <a:lnTo>
                          <a:pt x="12" y="303"/>
                        </a:lnTo>
                        <a:lnTo>
                          <a:pt x="17" y="315"/>
                        </a:lnTo>
                        <a:lnTo>
                          <a:pt x="23" y="325"/>
                        </a:lnTo>
                        <a:lnTo>
                          <a:pt x="27" y="334"/>
                        </a:lnTo>
                        <a:lnTo>
                          <a:pt x="38" y="353"/>
                        </a:lnTo>
                        <a:lnTo>
                          <a:pt x="50" y="371"/>
                        </a:lnTo>
                        <a:lnTo>
                          <a:pt x="58" y="378"/>
                        </a:lnTo>
                        <a:lnTo>
                          <a:pt x="63" y="386"/>
                        </a:lnTo>
                        <a:lnTo>
                          <a:pt x="81" y="403"/>
                        </a:lnTo>
                        <a:lnTo>
                          <a:pt x="100" y="415"/>
                        </a:lnTo>
                        <a:lnTo>
                          <a:pt x="108" y="421"/>
                        </a:lnTo>
                        <a:lnTo>
                          <a:pt x="117" y="426"/>
                        </a:lnTo>
                        <a:lnTo>
                          <a:pt x="127" y="430"/>
                        </a:lnTo>
                        <a:lnTo>
                          <a:pt x="136" y="436"/>
                        </a:lnTo>
                        <a:lnTo>
                          <a:pt x="148" y="442"/>
                        </a:lnTo>
                        <a:lnTo>
                          <a:pt x="158" y="444"/>
                        </a:lnTo>
                        <a:lnTo>
                          <a:pt x="167" y="448"/>
                        </a:lnTo>
                        <a:lnTo>
                          <a:pt x="181" y="449"/>
                        </a:lnTo>
                        <a:lnTo>
                          <a:pt x="190" y="451"/>
                        </a:lnTo>
                        <a:lnTo>
                          <a:pt x="202" y="453"/>
                        </a:lnTo>
                        <a:lnTo>
                          <a:pt x="213" y="453"/>
                        </a:lnTo>
                        <a:lnTo>
                          <a:pt x="225" y="455"/>
                        </a:lnTo>
                        <a:lnTo>
                          <a:pt x="229" y="455"/>
                        </a:lnTo>
                        <a:lnTo>
                          <a:pt x="238" y="453"/>
                        </a:lnTo>
                        <a:lnTo>
                          <a:pt x="248" y="453"/>
                        </a:lnTo>
                        <a:lnTo>
                          <a:pt x="261" y="451"/>
                        </a:lnTo>
                        <a:lnTo>
                          <a:pt x="271" y="449"/>
                        </a:lnTo>
                        <a:lnTo>
                          <a:pt x="284" y="448"/>
                        </a:lnTo>
                        <a:lnTo>
                          <a:pt x="294" y="444"/>
                        </a:lnTo>
                        <a:lnTo>
                          <a:pt x="303" y="442"/>
                        </a:lnTo>
                        <a:lnTo>
                          <a:pt x="315" y="436"/>
                        </a:lnTo>
                        <a:lnTo>
                          <a:pt x="325" y="430"/>
                        </a:lnTo>
                        <a:lnTo>
                          <a:pt x="334" y="426"/>
                        </a:lnTo>
                        <a:lnTo>
                          <a:pt x="353" y="415"/>
                        </a:lnTo>
                        <a:lnTo>
                          <a:pt x="371" y="403"/>
                        </a:lnTo>
                        <a:lnTo>
                          <a:pt x="403" y="371"/>
                        </a:lnTo>
                        <a:lnTo>
                          <a:pt x="415" y="353"/>
                        </a:lnTo>
                        <a:lnTo>
                          <a:pt x="426" y="334"/>
                        </a:lnTo>
                        <a:lnTo>
                          <a:pt x="430" y="325"/>
                        </a:lnTo>
                        <a:lnTo>
                          <a:pt x="436" y="315"/>
                        </a:lnTo>
                        <a:lnTo>
                          <a:pt x="442" y="303"/>
                        </a:lnTo>
                        <a:lnTo>
                          <a:pt x="444" y="294"/>
                        </a:lnTo>
                        <a:lnTo>
                          <a:pt x="448" y="284"/>
                        </a:lnTo>
                        <a:lnTo>
                          <a:pt x="449" y="271"/>
                        </a:lnTo>
                        <a:lnTo>
                          <a:pt x="451" y="261"/>
                        </a:lnTo>
                        <a:lnTo>
                          <a:pt x="453" y="250"/>
                        </a:lnTo>
                        <a:lnTo>
                          <a:pt x="453" y="238"/>
                        </a:lnTo>
                        <a:lnTo>
                          <a:pt x="455" y="229"/>
                        </a:lnTo>
                        <a:lnTo>
                          <a:pt x="455" y="225"/>
                        </a:lnTo>
                        <a:lnTo>
                          <a:pt x="453" y="215"/>
                        </a:lnTo>
                        <a:lnTo>
                          <a:pt x="453" y="204"/>
                        </a:lnTo>
                        <a:lnTo>
                          <a:pt x="451" y="190"/>
                        </a:lnTo>
                        <a:lnTo>
                          <a:pt x="449" y="181"/>
                        </a:lnTo>
                        <a:lnTo>
                          <a:pt x="448" y="167"/>
                        </a:lnTo>
                        <a:lnTo>
                          <a:pt x="444" y="158"/>
                        </a:lnTo>
                        <a:lnTo>
                          <a:pt x="442" y="148"/>
                        </a:lnTo>
                        <a:lnTo>
                          <a:pt x="436" y="136"/>
                        </a:lnTo>
                        <a:lnTo>
                          <a:pt x="430" y="127"/>
                        </a:lnTo>
                        <a:lnTo>
                          <a:pt x="426" y="117"/>
                        </a:lnTo>
                        <a:lnTo>
                          <a:pt x="421" y="108"/>
                        </a:lnTo>
                        <a:lnTo>
                          <a:pt x="415" y="100"/>
                        </a:lnTo>
                        <a:lnTo>
                          <a:pt x="403" y="81"/>
                        </a:lnTo>
                        <a:lnTo>
                          <a:pt x="386" y="63"/>
                        </a:lnTo>
                        <a:lnTo>
                          <a:pt x="378" y="58"/>
                        </a:lnTo>
                        <a:lnTo>
                          <a:pt x="371" y="50"/>
                        </a:lnTo>
                        <a:lnTo>
                          <a:pt x="353" y="38"/>
                        </a:lnTo>
                        <a:lnTo>
                          <a:pt x="334" y="27"/>
                        </a:lnTo>
                        <a:lnTo>
                          <a:pt x="325" y="23"/>
                        </a:lnTo>
                        <a:lnTo>
                          <a:pt x="315" y="17"/>
                        </a:lnTo>
                        <a:lnTo>
                          <a:pt x="303" y="12"/>
                        </a:lnTo>
                        <a:lnTo>
                          <a:pt x="294" y="10"/>
                        </a:lnTo>
                        <a:lnTo>
                          <a:pt x="284" y="6"/>
                        </a:lnTo>
                        <a:lnTo>
                          <a:pt x="271" y="4"/>
                        </a:lnTo>
                        <a:lnTo>
                          <a:pt x="261" y="2"/>
                        </a:lnTo>
                        <a:lnTo>
                          <a:pt x="250" y="0"/>
                        </a:lnTo>
                        <a:lnTo>
                          <a:pt x="204" y="0"/>
                        </a:lnTo>
                        <a:lnTo>
                          <a:pt x="190" y="2"/>
                        </a:lnTo>
                        <a:lnTo>
                          <a:pt x="181" y="4"/>
                        </a:lnTo>
                        <a:lnTo>
                          <a:pt x="167" y="6"/>
                        </a:lnTo>
                        <a:lnTo>
                          <a:pt x="158" y="10"/>
                        </a:lnTo>
                        <a:lnTo>
                          <a:pt x="148" y="12"/>
                        </a:lnTo>
                        <a:lnTo>
                          <a:pt x="136" y="17"/>
                        </a:lnTo>
                        <a:lnTo>
                          <a:pt x="127" y="23"/>
                        </a:lnTo>
                        <a:lnTo>
                          <a:pt x="117" y="27"/>
                        </a:lnTo>
                        <a:lnTo>
                          <a:pt x="108" y="33"/>
                        </a:lnTo>
                        <a:lnTo>
                          <a:pt x="100" y="38"/>
                        </a:lnTo>
                        <a:lnTo>
                          <a:pt x="81" y="50"/>
                        </a:lnTo>
                        <a:lnTo>
                          <a:pt x="65" y="65"/>
                        </a:lnTo>
                        <a:lnTo>
                          <a:pt x="50" y="81"/>
                        </a:lnTo>
                        <a:lnTo>
                          <a:pt x="38" y="100"/>
                        </a:lnTo>
                        <a:lnTo>
                          <a:pt x="33" y="108"/>
                        </a:lnTo>
                        <a:lnTo>
                          <a:pt x="27" y="117"/>
                        </a:lnTo>
                        <a:lnTo>
                          <a:pt x="23" y="127"/>
                        </a:lnTo>
                        <a:lnTo>
                          <a:pt x="17" y="136"/>
                        </a:lnTo>
                        <a:lnTo>
                          <a:pt x="12" y="148"/>
                        </a:lnTo>
                        <a:lnTo>
                          <a:pt x="10" y="158"/>
                        </a:lnTo>
                        <a:lnTo>
                          <a:pt x="6" y="167"/>
                        </a:lnTo>
                        <a:lnTo>
                          <a:pt x="4" y="181"/>
                        </a:lnTo>
                        <a:lnTo>
                          <a:pt x="2" y="190"/>
                        </a:lnTo>
                        <a:lnTo>
                          <a:pt x="0" y="202"/>
                        </a:lnTo>
                        <a:lnTo>
                          <a:pt x="0" y="227"/>
                        </a:lnTo>
                        <a:lnTo>
                          <a:pt x="23" y="227"/>
                        </a:lnTo>
                        <a:lnTo>
                          <a:pt x="23" y="206"/>
                        </a:lnTo>
                        <a:lnTo>
                          <a:pt x="25" y="194"/>
                        </a:lnTo>
                        <a:lnTo>
                          <a:pt x="27" y="184"/>
                        </a:lnTo>
                        <a:lnTo>
                          <a:pt x="29" y="175"/>
                        </a:lnTo>
                        <a:lnTo>
                          <a:pt x="33" y="165"/>
                        </a:lnTo>
                        <a:lnTo>
                          <a:pt x="35" y="156"/>
                        </a:lnTo>
                        <a:lnTo>
                          <a:pt x="36" y="148"/>
                        </a:lnTo>
                        <a:lnTo>
                          <a:pt x="42" y="138"/>
                        </a:lnTo>
                        <a:lnTo>
                          <a:pt x="46" y="129"/>
                        </a:lnTo>
                        <a:lnTo>
                          <a:pt x="52" y="119"/>
                        </a:lnTo>
                        <a:lnTo>
                          <a:pt x="58" y="111"/>
                        </a:lnTo>
                        <a:lnTo>
                          <a:pt x="63" y="102"/>
                        </a:lnTo>
                        <a:lnTo>
                          <a:pt x="69" y="96"/>
                        </a:lnTo>
                        <a:lnTo>
                          <a:pt x="77" y="88"/>
                        </a:lnTo>
                        <a:lnTo>
                          <a:pt x="81" y="81"/>
                        </a:lnTo>
                        <a:lnTo>
                          <a:pt x="88" y="77"/>
                        </a:lnTo>
                        <a:lnTo>
                          <a:pt x="96" y="69"/>
                        </a:lnTo>
                        <a:lnTo>
                          <a:pt x="102" y="63"/>
                        </a:lnTo>
                        <a:lnTo>
                          <a:pt x="111" y="58"/>
                        </a:lnTo>
                        <a:lnTo>
                          <a:pt x="119" y="52"/>
                        </a:lnTo>
                        <a:lnTo>
                          <a:pt x="129" y="46"/>
                        </a:lnTo>
                        <a:lnTo>
                          <a:pt x="138" y="42"/>
                        </a:lnTo>
                        <a:lnTo>
                          <a:pt x="148" y="36"/>
                        </a:lnTo>
                        <a:lnTo>
                          <a:pt x="156" y="35"/>
                        </a:lnTo>
                        <a:lnTo>
                          <a:pt x="165" y="33"/>
                        </a:lnTo>
                        <a:lnTo>
                          <a:pt x="175" y="29"/>
                        </a:lnTo>
                        <a:lnTo>
                          <a:pt x="184" y="27"/>
                        </a:lnTo>
                        <a:lnTo>
                          <a:pt x="194" y="25"/>
                        </a:lnTo>
                        <a:lnTo>
                          <a:pt x="204" y="23"/>
                        </a:lnTo>
                        <a:lnTo>
                          <a:pt x="227" y="23"/>
                        </a:lnTo>
                        <a:lnTo>
                          <a:pt x="246" y="23"/>
                        </a:lnTo>
                        <a:lnTo>
                          <a:pt x="257" y="25"/>
                        </a:lnTo>
                        <a:lnTo>
                          <a:pt x="267" y="27"/>
                        </a:lnTo>
                        <a:lnTo>
                          <a:pt x="277" y="29"/>
                        </a:lnTo>
                        <a:lnTo>
                          <a:pt x="286" y="33"/>
                        </a:lnTo>
                        <a:lnTo>
                          <a:pt x="296" y="35"/>
                        </a:lnTo>
                        <a:lnTo>
                          <a:pt x="303" y="36"/>
                        </a:lnTo>
                        <a:lnTo>
                          <a:pt x="313" y="42"/>
                        </a:lnTo>
                        <a:lnTo>
                          <a:pt x="323" y="46"/>
                        </a:lnTo>
                        <a:lnTo>
                          <a:pt x="342" y="58"/>
                        </a:lnTo>
                        <a:lnTo>
                          <a:pt x="355" y="69"/>
                        </a:lnTo>
                        <a:lnTo>
                          <a:pt x="363" y="77"/>
                        </a:lnTo>
                        <a:lnTo>
                          <a:pt x="371" y="83"/>
                        </a:lnTo>
                        <a:lnTo>
                          <a:pt x="384" y="96"/>
                        </a:lnTo>
                        <a:lnTo>
                          <a:pt x="390" y="102"/>
                        </a:lnTo>
                        <a:lnTo>
                          <a:pt x="396" y="111"/>
                        </a:lnTo>
                        <a:lnTo>
                          <a:pt x="401" y="119"/>
                        </a:lnTo>
                        <a:lnTo>
                          <a:pt x="407" y="129"/>
                        </a:lnTo>
                        <a:lnTo>
                          <a:pt x="411" y="138"/>
                        </a:lnTo>
                        <a:lnTo>
                          <a:pt x="417" y="148"/>
                        </a:lnTo>
                        <a:lnTo>
                          <a:pt x="419" y="156"/>
                        </a:lnTo>
                        <a:lnTo>
                          <a:pt x="421" y="165"/>
                        </a:lnTo>
                        <a:lnTo>
                          <a:pt x="424" y="175"/>
                        </a:lnTo>
                        <a:lnTo>
                          <a:pt x="426" y="184"/>
                        </a:lnTo>
                        <a:lnTo>
                          <a:pt x="428" y="194"/>
                        </a:lnTo>
                        <a:lnTo>
                          <a:pt x="430" y="204"/>
                        </a:lnTo>
                        <a:lnTo>
                          <a:pt x="430" y="215"/>
                        </a:lnTo>
                        <a:lnTo>
                          <a:pt x="432" y="229"/>
                        </a:lnTo>
                        <a:lnTo>
                          <a:pt x="432" y="225"/>
                        </a:lnTo>
                        <a:lnTo>
                          <a:pt x="430" y="234"/>
                        </a:lnTo>
                        <a:lnTo>
                          <a:pt x="430" y="246"/>
                        </a:lnTo>
                        <a:lnTo>
                          <a:pt x="428" y="257"/>
                        </a:lnTo>
                        <a:lnTo>
                          <a:pt x="426" y="267"/>
                        </a:lnTo>
                        <a:lnTo>
                          <a:pt x="424" y="277"/>
                        </a:lnTo>
                        <a:lnTo>
                          <a:pt x="421" y="286"/>
                        </a:lnTo>
                        <a:lnTo>
                          <a:pt x="419" y="296"/>
                        </a:lnTo>
                        <a:lnTo>
                          <a:pt x="417" y="303"/>
                        </a:lnTo>
                        <a:lnTo>
                          <a:pt x="411" y="313"/>
                        </a:lnTo>
                        <a:lnTo>
                          <a:pt x="407" y="323"/>
                        </a:lnTo>
                        <a:lnTo>
                          <a:pt x="396" y="342"/>
                        </a:lnTo>
                        <a:lnTo>
                          <a:pt x="384" y="355"/>
                        </a:lnTo>
                        <a:lnTo>
                          <a:pt x="355" y="384"/>
                        </a:lnTo>
                        <a:lnTo>
                          <a:pt x="342" y="396"/>
                        </a:lnTo>
                        <a:lnTo>
                          <a:pt x="323" y="407"/>
                        </a:lnTo>
                        <a:lnTo>
                          <a:pt x="313" y="411"/>
                        </a:lnTo>
                        <a:lnTo>
                          <a:pt x="303" y="417"/>
                        </a:lnTo>
                        <a:lnTo>
                          <a:pt x="296" y="419"/>
                        </a:lnTo>
                        <a:lnTo>
                          <a:pt x="286" y="421"/>
                        </a:lnTo>
                        <a:lnTo>
                          <a:pt x="277" y="424"/>
                        </a:lnTo>
                        <a:lnTo>
                          <a:pt x="267" y="426"/>
                        </a:lnTo>
                        <a:lnTo>
                          <a:pt x="257" y="428"/>
                        </a:lnTo>
                        <a:lnTo>
                          <a:pt x="248" y="430"/>
                        </a:lnTo>
                        <a:lnTo>
                          <a:pt x="234" y="430"/>
                        </a:lnTo>
                        <a:lnTo>
                          <a:pt x="225" y="432"/>
                        </a:lnTo>
                        <a:lnTo>
                          <a:pt x="229" y="432"/>
                        </a:lnTo>
                        <a:lnTo>
                          <a:pt x="217" y="430"/>
                        </a:lnTo>
                        <a:lnTo>
                          <a:pt x="206" y="430"/>
                        </a:lnTo>
                        <a:lnTo>
                          <a:pt x="194" y="428"/>
                        </a:lnTo>
                        <a:lnTo>
                          <a:pt x="184" y="426"/>
                        </a:lnTo>
                        <a:lnTo>
                          <a:pt x="175" y="424"/>
                        </a:lnTo>
                        <a:lnTo>
                          <a:pt x="165" y="421"/>
                        </a:lnTo>
                        <a:lnTo>
                          <a:pt x="156" y="419"/>
                        </a:lnTo>
                        <a:lnTo>
                          <a:pt x="148" y="417"/>
                        </a:lnTo>
                        <a:lnTo>
                          <a:pt x="138" y="411"/>
                        </a:lnTo>
                        <a:lnTo>
                          <a:pt x="129" y="407"/>
                        </a:lnTo>
                        <a:lnTo>
                          <a:pt x="119" y="401"/>
                        </a:lnTo>
                        <a:lnTo>
                          <a:pt x="111" y="396"/>
                        </a:lnTo>
                        <a:lnTo>
                          <a:pt x="102" y="390"/>
                        </a:lnTo>
                        <a:lnTo>
                          <a:pt x="96" y="384"/>
                        </a:lnTo>
                        <a:lnTo>
                          <a:pt x="83" y="371"/>
                        </a:lnTo>
                        <a:lnTo>
                          <a:pt x="77" y="363"/>
                        </a:lnTo>
                        <a:lnTo>
                          <a:pt x="69" y="355"/>
                        </a:lnTo>
                        <a:lnTo>
                          <a:pt x="58" y="342"/>
                        </a:lnTo>
                        <a:lnTo>
                          <a:pt x="46" y="323"/>
                        </a:lnTo>
                        <a:lnTo>
                          <a:pt x="42" y="313"/>
                        </a:lnTo>
                        <a:lnTo>
                          <a:pt x="36" y="303"/>
                        </a:lnTo>
                        <a:lnTo>
                          <a:pt x="35" y="296"/>
                        </a:lnTo>
                        <a:lnTo>
                          <a:pt x="33" y="286"/>
                        </a:lnTo>
                        <a:lnTo>
                          <a:pt x="29" y="277"/>
                        </a:lnTo>
                        <a:lnTo>
                          <a:pt x="27" y="267"/>
                        </a:lnTo>
                        <a:lnTo>
                          <a:pt x="25" y="257"/>
                        </a:lnTo>
                        <a:lnTo>
                          <a:pt x="23" y="248"/>
                        </a:lnTo>
                        <a:lnTo>
                          <a:pt x="23" y="227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39" name="Freeform 7"/>
                  <p:cNvSpPr>
                    <a:spLocks/>
                  </p:cNvSpPr>
                  <p:nvPr/>
                </p:nvSpPr>
                <p:spPr bwMode="auto">
                  <a:xfrm>
                    <a:off x="2081" y="1640"/>
                    <a:ext cx="455" cy="456"/>
                  </a:xfrm>
                  <a:custGeom>
                    <a:avLst/>
                    <a:gdLst>
                      <a:gd name="T0" fmla="*/ 4 w 455"/>
                      <a:gd name="T1" fmla="*/ 271 h 456"/>
                      <a:gd name="T2" fmla="*/ 17 w 455"/>
                      <a:gd name="T3" fmla="*/ 315 h 456"/>
                      <a:gd name="T4" fmla="*/ 50 w 455"/>
                      <a:gd name="T5" fmla="*/ 371 h 456"/>
                      <a:gd name="T6" fmla="*/ 100 w 455"/>
                      <a:gd name="T7" fmla="*/ 415 h 456"/>
                      <a:gd name="T8" fmla="*/ 136 w 455"/>
                      <a:gd name="T9" fmla="*/ 436 h 456"/>
                      <a:gd name="T10" fmla="*/ 180 w 455"/>
                      <a:gd name="T11" fmla="*/ 450 h 456"/>
                      <a:gd name="T12" fmla="*/ 225 w 455"/>
                      <a:gd name="T13" fmla="*/ 456 h 456"/>
                      <a:gd name="T14" fmla="*/ 261 w 455"/>
                      <a:gd name="T15" fmla="*/ 452 h 456"/>
                      <a:gd name="T16" fmla="*/ 303 w 455"/>
                      <a:gd name="T17" fmla="*/ 442 h 456"/>
                      <a:gd name="T18" fmla="*/ 353 w 455"/>
                      <a:gd name="T19" fmla="*/ 415 h 456"/>
                      <a:gd name="T20" fmla="*/ 426 w 455"/>
                      <a:gd name="T21" fmla="*/ 335 h 456"/>
                      <a:gd name="T22" fmla="*/ 444 w 455"/>
                      <a:gd name="T23" fmla="*/ 294 h 456"/>
                      <a:gd name="T24" fmla="*/ 453 w 455"/>
                      <a:gd name="T25" fmla="*/ 250 h 456"/>
                      <a:gd name="T26" fmla="*/ 453 w 455"/>
                      <a:gd name="T27" fmla="*/ 216 h 456"/>
                      <a:gd name="T28" fmla="*/ 447 w 455"/>
                      <a:gd name="T29" fmla="*/ 168 h 456"/>
                      <a:gd name="T30" fmla="*/ 430 w 455"/>
                      <a:gd name="T31" fmla="*/ 127 h 456"/>
                      <a:gd name="T32" fmla="*/ 403 w 455"/>
                      <a:gd name="T33" fmla="*/ 81 h 456"/>
                      <a:gd name="T34" fmla="*/ 353 w 455"/>
                      <a:gd name="T35" fmla="*/ 39 h 456"/>
                      <a:gd name="T36" fmla="*/ 303 w 455"/>
                      <a:gd name="T37" fmla="*/ 12 h 456"/>
                      <a:gd name="T38" fmla="*/ 261 w 455"/>
                      <a:gd name="T39" fmla="*/ 2 h 456"/>
                      <a:gd name="T40" fmla="*/ 180 w 455"/>
                      <a:gd name="T41" fmla="*/ 4 h 456"/>
                      <a:gd name="T42" fmla="*/ 136 w 455"/>
                      <a:gd name="T43" fmla="*/ 18 h 456"/>
                      <a:gd name="T44" fmla="*/ 100 w 455"/>
                      <a:gd name="T45" fmla="*/ 39 h 456"/>
                      <a:gd name="T46" fmla="*/ 38 w 455"/>
                      <a:gd name="T47" fmla="*/ 100 h 456"/>
                      <a:gd name="T48" fmla="*/ 17 w 455"/>
                      <a:gd name="T49" fmla="*/ 137 h 456"/>
                      <a:gd name="T50" fmla="*/ 4 w 455"/>
                      <a:gd name="T51" fmla="*/ 181 h 456"/>
                      <a:gd name="T52" fmla="*/ 23 w 455"/>
                      <a:gd name="T53" fmla="*/ 227 h 456"/>
                      <a:gd name="T54" fmla="*/ 29 w 455"/>
                      <a:gd name="T55" fmla="*/ 175 h 456"/>
                      <a:gd name="T56" fmla="*/ 42 w 455"/>
                      <a:gd name="T57" fmla="*/ 139 h 456"/>
                      <a:gd name="T58" fmla="*/ 63 w 455"/>
                      <a:gd name="T59" fmla="*/ 102 h 456"/>
                      <a:gd name="T60" fmla="*/ 88 w 455"/>
                      <a:gd name="T61" fmla="*/ 77 h 456"/>
                      <a:gd name="T62" fmla="*/ 119 w 455"/>
                      <a:gd name="T63" fmla="*/ 52 h 456"/>
                      <a:gd name="T64" fmla="*/ 155 w 455"/>
                      <a:gd name="T65" fmla="*/ 35 h 456"/>
                      <a:gd name="T66" fmla="*/ 194 w 455"/>
                      <a:gd name="T67" fmla="*/ 25 h 456"/>
                      <a:gd name="T68" fmla="*/ 257 w 455"/>
                      <a:gd name="T69" fmla="*/ 25 h 456"/>
                      <a:gd name="T70" fmla="*/ 296 w 455"/>
                      <a:gd name="T71" fmla="*/ 35 h 456"/>
                      <a:gd name="T72" fmla="*/ 342 w 455"/>
                      <a:gd name="T73" fmla="*/ 58 h 456"/>
                      <a:gd name="T74" fmla="*/ 384 w 455"/>
                      <a:gd name="T75" fmla="*/ 96 h 456"/>
                      <a:gd name="T76" fmla="*/ 407 w 455"/>
                      <a:gd name="T77" fmla="*/ 129 h 456"/>
                      <a:gd name="T78" fmla="*/ 421 w 455"/>
                      <a:gd name="T79" fmla="*/ 166 h 456"/>
                      <a:gd name="T80" fmla="*/ 430 w 455"/>
                      <a:gd name="T81" fmla="*/ 204 h 456"/>
                      <a:gd name="T82" fmla="*/ 430 w 455"/>
                      <a:gd name="T83" fmla="*/ 235 h 456"/>
                      <a:gd name="T84" fmla="*/ 424 w 455"/>
                      <a:gd name="T85" fmla="*/ 277 h 456"/>
                      <a:gd name="T86" fmla="*/ 411 w 455"/>
                      <a:gd name="T87" fmla="*/ 314 h 456"/>
                      <a:gd name="T88" fmla="*/ 355 w 455"/>
                      <a:gd name="T89" fmla="*/ 385 h 456"/>
                      <a:gd name="T90" fmla="*/ 303 w 455"/>
                      <a:gd name="T91" fmla="*/ 417 h 456"/>
                      <a:gd name="T92" fmla="*/ 267 w 455"/>
                      <a:gd name="T93" fmla="*/ 427 h 456"/>
                      <a:gd name="T94" fmla="*/ 225 w 455"/>
                      <a:gd name="T95" fmla="*/ 433 h 456"/>
                      <a:gd name="T96" fmla="*/ 194 w 455"/>
                      <a:gd name="T97" fmla="*/ 429 h 456"/>
                      <a:gd name="T98" fmla="*/ 155 w 455"/>
                      <a:gd name="T99" fmla="*/ 419 h 456"/>
                      <a:gd name="T100" fmla="*/ 119 w 455"/>
                      <a:gd name="T101" fmla="*/ 402 h 456"/>
                      <a:gd name="T102" fmla="*/ 82 w 455"/>
                      <a:gd name="T103" fmla="*/ 371 h 456"/>
                      <a:gd name="T104" fmla="*/ 46 w 455"/>
                      <a:gd name="T105" fmla="*/ 323 h 456"/>
                      <a:gd name="T106" fmla="*/ 33 w 455"/>
                      <a:gd name="T107" fmla="*/ 287 h 456"/>
                      <a:gd name="T108" fmla="*/ 23 w 455"/>
                      <a:gd name="T109" fmla="*/ 248 h 45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55"/>
                      <a:gd name="T166" fmla="*/ 0 h 456"/>
                      <a:gd name="T167" fmla="*/ 455 w 455"/>
                      <a:gd name="T168" fmla="*/ 456 h 45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55" h="456">
                        <a:moveTo>
                          <a:pt x="0" y="227"/>
                        </a:moveTo>
                        <a:lnTo>
                          <a:pt x="0" y="248"/>
                        </a:lnTo>
                        <a:lnTo>
                          <a:pt x="2" y="262"/>
                        </a:lnTo>
                        <a:lnTo>
                          <a:pt x="4" y="271"/>
                        </a:lnTo>
                        <a:lnTo>
                          <a:pt x="6" y="285"/>
                        </a:lnTo>
                        <a:lnTo>
                          <a:pt x="9" y="294"/>
                        </a:lnTo>
                        <a:lnTo>
                          <a:pt x="11" y="304"/>
                        </a:lnTo>
                        <a:lnTo>
                          <a:pt x="17" y="315"/>
                        </a:lnTo>
                        <a:lnTo>
                          <a:pt x="23" y="325"/>
                        </a:lnTo>
                        <a:lnTo>
                          <a:pt x="27" y="335"/>
                        </a:lnTo>
                        <a:lnTo>
                          <a:pt x="38" y="354"/>
                        </a:lnTo>
                        <a:lnTo>
                          <a:pt x="50" y="371"/>
                        </a:lnTo>
                        <a:lnTo>
                          <a:pt x="58" y="379"/>
                        </a:lnTo>
                        <a:lnTo>
                          <a:pt x="63" y="387"/>
                        </a:lnTo>
                        <a:lnTo>
                          <a:pt x="81" y="404"/>
                        </a:lnTo>
                        <a:lnTo>
                          <a:pt x="100" y="415"/>
                        </a:lnTo>
                        <a:lnTo>
                          <a:pt x="107" y="421"/>
                        </a:lnTo>
                        <a:lnTo>
                          <a:pt x="117" y="427"/>
                        </a:lnTo>
                        <a:lnTo>
                          <a:pt x="127" y="431"/>
                        </a:lnTo>
                        <a:lnTo>
                          <a:pt x="136" y="436"/>
                        </a:lnTo>
                        <a:lnTo>
                          <a:pt x="148" y="442"/>
                        </a:lnTo>
                        <a:lnTo>
                          <a:pt x="157" y="444"/>
                        </a:lnTo>
                        <a:lnTo>
                          <a:pt x="167" y="448"/>
                        </a:lnTo>
                        <a:lnTo>
                          <a:pt x="180" y="450"/>
                        </a:lnTo>
                        <a:lnTo>
                          <a:pt x="190" y="452"/>
                        </a:lnTo>
                        <a:lnTo>
                          <a:pt x="202" y="454"/>
                        </a:lnTo>
                        <a:lnTo>
                          <a:pt x="213" y="454"/>
                        </a:lnTo>
                        <a:lnTo>
                          <a:pt x="225" y="456"/>
                        </a:lnTo>
                        <a:lnTo>
                          <a:pt x="228" y="456"/>
                        </a:lnTo>
                        <a:lnTo>
                          <a:pt x="238" y="454"/>
                        </a:lnTo>
                        <a:lnTo>
                          <a:pt x="248" y="454"/>
                        </a:lnTo>
                        <a:lnTo>
                          <a:pt x="261" y="452"/>
                        </a:lnTo>
                        <a:lnTo>
                          <a:pt x="271" y="450"/>
                        </a:lnTo>
                        <a:lnTo>
                          <a:pt x="284" y="448"/>
                        </a:lnTo>
                        <a:lnTo>
                          <a:pt x="294" y="444"/>
                        </a:lnTo>
                        <a:lnTo>
                          <a:pt x="303" y="442"/>
                        </a:lnTo>
                        <a:lnTo>
                          <a:pt x="315" y="436"/>
                        </a:lnTo>
                        <a:lnTo>
                          <a:pt x="324" y="431"/>
                        </a:lnTo>
                        <a:lnTo>
                          <a:pt x="334" y="427"/>
                        </a:lnTo>
                        <a:lnTo>
                          <a:pt x="353" y="415"/>
                        </a:lnTo>
                        <a:lnTo>
                          <a:pt x="371" y="404"/>
                        </a:lnTo>
                        <a:lnTo>
                          <a:pt x="403" y="371"/>
                        </a:lnTo>
                        <a:lnTo>
                          <a:pt x="415" y="354"/>
                        </a:lnTo>
                        <a:lnTo>
                          <a:pt x="426" y="335"/>
                        </a:lnTo>
                        <a:lnTo>
                          <a:pt x="430" y="325"/>
                        </a:lnTo>
                        <a:lnTo>
                          <a:pt x="436" y="315"/>
                        </a:lnTo>
                        <a:lnTo>
                          <a:pt x="442" y="304"/>
                        </a:lnTo>
                        <a:lnTo>
                          <a:pt x="444" y="294"/>
                        </a:lnTo>
                        <a:lnTo>
                          <a:pt x="447" y="285"/>
                        </a:lnTo>
                        <a:lnTo>
                          <a:pt x="449" y="271"/>
                        </a:lnTo>
                        <a:lnTo>
                          <a:pt x="451" y="262"/>
                        </a:lnTo>
                        <a:lnTo>
                          <a:pt x="453" y="250"/>
                        </a:lnTo>
                        <a:lnTo>
                          <a:pt x="453" y="239"/>
                        </a:lnTo>
                        <a:lnTo>
                          <a:pt x="455" y="229"/>
                        </a:lnTo>
                        <a:lnTo>
                          <a:pt x="455" y="225"/>
                        </a:lnTo>
                        <a:lnTo>
                          <a:pt x="453" y="216"/>
                        </a:lnTo>
                        <a:lnTo>
                          <a:pt x="453" y="204"/>
                        </a:lnTo>
                        <a:lnTo>
                          <a:pt x="451" y="191"/>
                        </a:lnTo>
                        <a:lnTo>
                          <a:pt x="449" y="181"/>
                        </a:lnTo>
                        <a:lnTo>
                          <a:pt x="447" y="168"/>
                        </a:lnTo>
                        <a:lnTo>
                          <a:pt x="444" y="158"/>
                        </a:lnTo>
                        <a:lnTo>
                          <a:pt x="442" y="148"/>
                        </a:lnTo>
                        <a:lnTo>
                          <a:pt x="436" y="137"/>
                        </a:lnTo>
                        <a:lnTo>
                          <a:pt x="430" y="127"/>
                        </a:lnTo>
                        <a:lnTo>
                          <a:pt x="426" y="118"/>
                        </a:lnTo>
                        <a:lnTo>
                          <a:pt x="421" y="108"/>
                        </a:lnTo>
                        <a:lnTo>
                          <a:pt x="415" y="100"/>
                        </a:lnTo>
                        <a:lnTo>
                          <a:pt x="403" y="81"/>
                        </a:lnTo>
                        <a:lnTo>
                          <a:pt x="386" y="64"/>
                        </a:lnTo>
                        <a:lnTo>
                          <a:pt x="378" y="58"/>
                        </a:lnTo>
                        <a:lnTo>
                          <a:pt x="371" y="50"/>
                        </a:lnTo>
                        <a:lnTo>
                          <a:pt x="353" y="39"/>
                        </a:lnTo>
                        <a:lnTo>
                          <a:pt x="334" y="27"/>
                        </a:lnTo>
                        <a:lnTo>
                          <a:pt x="324" y="23"/>
                        </a:lnTo>
                        <a:lnTo>
                          <a:pt x="315" y="18"/>
                        </a:lnTo>
                        <a:lnTo>
                          <a:pt x="303" y="12"/>
                        </a:lnTo>
                        <a:lnTo>
                          <a:pt x="294" y="10"/>
                        </a:lnTo>
                        <a:lnTo>
                          <a:pt x="284" y="6"/>
                        </a:lnTo>
                        <a:lnTo>
                          <a:pt x="271" y="4"/>
                        </a:lnTo>
                        <a:lnTo>
                          <a:pt x="261" y="2"/>
                        </a:lnTo>
                        <a:lnTo>
                          <a:pt x="250" y="0"/>
                        </a:lnTo>
                        <a:lnTo>
                          <a:pt x="203" y="0"/>
                        </a:lnTo>
                        <a:lnTo>
                          <a:pt x="190" y="2"/>
                        </a:lnTo>
                        <a:lnTo>
                          <a:pt x="180" y="4"/>
                        </a:lnTo>
                        <a:lnTo>
                          <a:pt x="167" y="6"/>
                        </a:lnTo>
                        <a:lnTo>
                          <a:pt x="157" y="10"/>
                        </a:lnTo>
                        <a:lnTo>
                          <a:pt x="148" y="12"/>
                        </a:lnTo>
                        <a:lnTo>
                          <a:pt x="136" y="18"/>
                        </a:lnTo>
                        <a:lnTo>
                          <a:pt x="127" y="23"/>
                        </a:lnTo>
                        <a:lnTo>
                          <a:pt x="117" y="27"/>
                        </a:lnTo>
                        <a:lnTo>
                          <a:pt x="107" y="33"/>
                        </a:lnTo>
                        <a:lnTo>
                          <a:pt x="100" y="39"/>
                        </a:lnTo>
                        <a:lnTo>
                          <a:pt x="81" y="50"/>
                        </a:lnTo>
                        <a:lnTo>
                          <a:pt x="65" y="66"/>
                        </a:lnTo>
                        <a:lnTo>
                          <a:pt x="50" y="81"/>
                        </a:lnTo>
                        <a:lnTo>
                          <a:pt x="38" y="100"/>
                        </a:lnTo>
                        <a:lnTo>
                          <a:pt x="33" y="108"/>
                        </a:lnTo>
                        <a:lnTo>
                          <a:pt x="27" y="118"/>
                        </a:lnTo>
                        <a:lnTo>
                          <a:pt x="23" y="127"/>
                        </a:lnTo>
                        <a:lnTo>
                          <a:pt x="17" y="137"/>
                        </a:lnTo>
                        <a:lnTo>
                          <a:pt x="11" y="148"/>
                        </a:lnTo>
                        <a:lnTo>
                          <a:pt x="9" y="158"/>
                        </a:lnTo>
                        <a:lnTo>
                          <a:pt x="6" y="168"/>
                        </a:lnTo>
                        <a:lnTo>
                          <a:pt x="4" y="181"/>
                        </a:lnTo>
                        <a:lnTo>
                          <a:pt x="2" y="191"/>
                        </a:lnTo>
                        <a:lnTo>
                          <a:pt x="0" y="202"/>
                        </a:lnTo>
                        <a:lnTo>
                          <a:pt x="0" y="227"/>
                        </a:lnTo>
                        <a:lnTo>
                          <a:pt x="23" y="227"/>
                        </a:lnTo>
                        <a:lnTo>
                          <a:pt x="23" y="206"/>
                        </a:lnTo>
                        <a:lnTo>
                          <a:pt x="25" y="194"/>
                        </a:lnTo>
                        <a:lnTo>
                          <a:pt x="27" y="185"/>
                        </a:lnTo>
                        <a:lnTo>
                          <a:pt x="29" y="175"/>
                        </a:lnTo>
                        <a:lnTo>
                          <a:pt x="33" y="166"/>
                        </a:lnTo>
                        <a:lnTo>
                          <a:pt x="34" y="156"/>
                        </a:lnTo>
                        <a:lnTo>
                          <a:pt x="36" y="148"/>
                        </a:lnTo>
                        <a:lnTo>
                          <a:pt x="42" y="139"/>
                        </a:lnTo>
                        <a:lnTo>
                          <a:pt x="46" y="129"/>
                        </a:lnTo>
                        <a:lnTo>
                          <a:pt x="52" y="120"/>
                        </a:lnTo>
                        <a:lnTo>
                          <a:pt x="58" y="112"/>
                        </a:lnTo>
                        <a:lnTo>
                          <a:pt x="63" y="102"/>
                        </a:lnTo>
                        <a:lnTo>
                          <a:pt x="69" y="96"/>
                        </a:lnTo>
                        <a:lnTo>
                          <a:pt x="77" y="89"/>
                        </a:lnTo>
                        <a:lnTo>
                          <a:pt x="81" y="81"/>
                        </a:lnTo>
                        <a:lnTo>
                          <a:pt x="88" y="77"/>
                        </a:lnTo>
                        <a:lnTo>
                          <a:pt x="96" y="70"/>
                        </a:lnTo>
                        <a:lnTo>
                          <a:pt x="102" y="64"/>
                        </a:lnTo>
                        <a:lnTo>
                          <a:pt x="111" y="58"/>
                        </a:lnTo>
                        <a:lnTo>
                          <a:pt x="119" y="52"/>
                        </a:lnTo>
                        <a:lnTo>
                          <a:pt x="129" y="47"/>
                        </a:lnTo>
                        <a:lnTo>
                          <a:pt x="138" y="43"/>
                        </a:lnTo>
                        <a:lnTo>
                          <a:pt x="148" y="37"/>
                        </a:lnTo>
                        <a:lnTo>
                          <a:pt x="155" y="35"/>
                        </a:lnTo>
                        <a:lnTo>
                          <a:pt x="165" y="33"/>
                        </a:lnTo>
                        <a:lnTo>
                          <a:pt x="175" y="29"/>
                        </a:lnTo>
                        <a:lnTo>
                          <a:pt x="184" y="27"/>
                        </a:lnTo>
                        <a:lnTo>
                          <a:pt x="194" y="25"/>
                        </a:lnTo>
                        <a:lnTo>
                          <a:pt x="203" y="23"/>
                        </a:lnTo>
                        <a:lnTo>
                          <a:pt x="227" y="23"/>
                        </a:lnTo>
                        <a:lnTo>
                          <a:pt x="246" y="23"/>
                        </a:lnTo>
                        <a:lnTo>
                          <a:pt x="257" y="25"/>
                        </a:lnTo>
                        <a:lnTo>
                          <a:pt x="267" y="27"/>
                        </a:lnTo>
                        <a:lnTo>
                          <a:pt x="276" y="29"/>
                        </a:lnTo>
                        <a:lnTo>
                          <a:pt x="286" y="33"/>
                        </a:lnTo>
                        <a:lnTo>
                          <a:pt x="296" y="35"/>
                        </a:lnTo>
                        <a:lnTo>
                          <a:pt x="303" y="37"/>
                        </a:lnTo>
                        <a:lnTo>
                          <a:pt x="313" y="43"/>
                        </a:lnTo>
                        <a:lnTo>
                          <a:pt x="323" y="47"/>
                        </a:lnTo>
                        <a:lnTo>
                          <a:pt x="342" y="58"/>
                        </a:lnTo>
                        <a:lnTo>
                          <a:pt x="355" y="70"/>
                        </a:lnTo>
                        <a:lnTo>
                          <a:pt x="363" y="77"/>
                        </a:lnTo>
                        <a:lnTo>
                          <a:pt x="371" y="83"/>
                        </a:lnTo>
                        <a:lnTo>
                          <a:pt x="384" y="96"/>
                        </a:lnTo>
                        <a:lnTo>
                          <a:pt x="390" y="102"/>
                        </a:lnTo>
                        <a:lnTo>
                          <a:pt x="396" y="112"/>
                        </a:lnTo>
                        <a:lnTo>
                          <a:pt x="401" y="120"/>
                        </a:lnTo>
                        <a:lnTo>
                          <a:pt x="407" y="129"/>
                        </a:lnTo>
                        <a:lnTo>
                          <a:pt x="411" y="139"/>
                        </a:lnTo>
                        <a:lnTo>
                          <a:pt x="417" y="148"/>
                        </a:lnTo>
                        <a:lnTo>
                          <a:pt x="419" y="156"/>
                        </a:lnTo>
                        <a:lnTo>
                          <a:pt x="421" y="166"/>
                        </a:lnTo>
                        <a:lnTo>
                          <a:pt x="424" y="175"/>
                        </a:lnTo>
                        <a:lnTo>
                          <a:pt x="426" y="185"/>
                        </a:lnTo>
                        <a:lnTo>
                          <a:pt x="428" y="194"/>
                        </a:lnTo>
                        <a:lnTo>
                          <a:pt x="430" y="204"/>
                        </a:lnTo>
                        <a:lnTo>
                          <a:pt x="430" y="216"/>
                        </a:lnTo>
                        <a:lnTo>
                          <a:pt x="432" y="229"/>
                        </a:lnTo>
                        <a:lnTo>
                          <a:pt x="432" y="225"/>
                        </a:lnTo>
                        <a:lnTo>
                          <a:pt x="430" y="235"/>
                        </a:lnTo>
                        <a:lnTo>
                          <a:pt x="430" y="246"/>
                        </a:lnTo>
                        <a:lnTo>
                          <a:pt x="428" y="258"/>
                        </a:lnTo>
                        <a:lnTo>
                          <a:pt x="426" y="267"/>
                        </a:lnTo>
                        <a:lnTo>
                          <a:pt x="424" y="277"/>
                        </a:lnTo>
                        <a:lnTo>
                          <a:pt x="421" y="287"/>
                        </a:lnTo>
                        <a:lnTo>
                          <a:pt x="419" y="296"/>
                        </a:lnTo>
                        <a:lnTo>
                          <a:pt x="417" y="304"/>
                        </a:lnTo>
                        <a:lnTo>
                          <a:pt x="411" y="314"/>
                        </a:lnTo>
                        <a:lnTo>
                          <a:pt x="407" y="323"/>
                        </a:lnTo>
                        <a:lnTo>
                          <a:pt x="396" y="342"/>
                        </a:lnTo>
                        <a:lnTo>
                          <a:pt x="384" y="356"/>
                        </a:lnTo>
                        <a:lnTo>
                          <a:pt x="355" y="385"/>
                        </a:lnTo>
                        <a:lnTo>
                          <a:pt x="342" y="396"/>
                        </a:lnTo>
                        <a:lnTo>
                          <a:pt x="323" y="408"/>
                        </a:lnTo>
                        <a:lnTo>
                          <a:pt x="313" y="411"/>
                        </a:lnTo>
                        <a:lnTo>
                          <a:pt x="303" y="417"/>
                        </a:lnTo>
                        <a:lnTo>
                          <a:pt x="296" y="419"/>
                        </a:lnTo>
                        <a:lnTo>
                          <a:pt x="286" y="421"/>
                        </a:lnTo>
                        <a:lnTo>
                          <a:pt x="276" y="425"/>
                        </a:lnTo>
                        <a:lnTo>
                          <a:pt x="267" y="427"/>
                        </a:lnTo>
                        <a:lnTo>
                          <a:pt x="257" y="429"/>
                        </a:lnTo>
                        <a:lnTo>
                          <a:pt x="248" y="431"/>
                        </a:lnTo>
                        <a:lnTo>
                          <a:pt x="234" y="431"/>
                        </a:lnTo>
                        <a:lnTo>
                          <a:pt x="225" y="433"/>
                        </a:lnTo>
                        <a:lnTo>
                          <a:pt x="228" y="433"/>
                        </a:lnTo>
                        <a:lnTo>
                          <a:pt x="217" y="431"/>
                        </a:lnTo>
                        <a:lnTo>
                          <a:pt x="205" y="431"/>
                        </a:lnTo>
                        <a:lnTo>
                          <a:pt x="194" y="429"/>
                        </a:lnTo>
                        <a:lnTo>
                          <a:pt x="184" y="427"/>
                        </a:lnTo>
                        <a:lnTo>
                          <a:pt x="175" y="425"/>
                        </a:lnTo>
                        <a:lnTo>
                          <a:pt x="165" y="421"/>
                        </a:lnTo>
                        <a:lnTo>
                          <a:pt x="155" y="419"/>
                        </a:lnTo>
                        <a:lnTo>
                          <a:pt x="148" y="417"/>
                        </a:lnTo>
                        <a:lnTo>
                          <a:pt x="138" y="411"/>
                        </a:lnTo>
                        <a:lnTo>
                          <a:pt x="129" y="408"/>
                        </a:lnTo>
                        <a:lnTo>
                          <a:pt x="119" y="402"/>
                        </a:lnTo>
                        <a:lnTo>
                          <a:pt x="111" y="396"/>
                        </a:lnTo>
                        <a:lnTo>
                          <a:pt x="102" y="390"/>
                        </a:lnTo>
                        <a:lnTo>
                          <a:pt x="96" y="385"/>
                        </a:lnTo>
                        <a:lnTo>
                          <a:pt x="82" y="371"/>
                        </a:lnTo>
                        <a:lnTo>
                          <a:pt x="77" y="363"/>
                        </a:lnTo>
                        <a:lnTo>
                          <a:pt x="69" y="356"/>
                        </a:lnTo>
                        <a:lnTo>
                          <a:pt x="58" y="342"/>
                        </a:lnTo>
                        <a:lnTo>
                          <a:pt x="46" y="323"/>
                        </a:lnTo>
                        <a:lnTo>
                          <a:pt x="42" y="314"/>
                        </a:lnTo>
                        <a:lnTo>
                          <a:pt x="36" y="304"/>
                        </a:lnTo>
                        <a:lnTo>
                          <a:pt x="34" y="296"/>
                        </a:lnTo>
                        <a:lnTo>
                          <a:pt x="33" y="287"/>
                        </a:lnTo>
                        <a:lnTo>
                          <a:pt x="29" y="277"/>
                        </a:lnTo>
                        <a:lnTo>
                          <a:pt x="27" y="267"/>
                        </a:lnTo>
                        <a:lnTo>
                          <a:pt x="25" y="258"/>
                        </a:lnTo>
                        <a:lnTo>
                          <a:pt x="23" y="248"/>
                        </a:lnTo>
                        <a:lnTo>
                          <a:pt x="23" y="227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40" name="Freeform 8"/>
                  <p:cNvSpPr>
                    <a:spLocks/>
                  </p:cNvSpPr>
                  <p:nvPr/>
                </p:nvSpPr>
                <p:spPr bwMode="auto">
                  <a:xfrm>
                    <a:off x="1566" y="1856"/>
                    <a:ext cx="530" cy="42"/>
                  </a:xfrm>
                  <a:custGeom>
                    <a:avLst/>
                    <a:gdLst>
                      <a:gd name="T0" fmla="*/ 19 w 530"/>
                      <a:gd name="T1" fmla="*/ 0 h 42"/>
                      <a:gd name="T2" fmla="*/ 14 w 530"/>
                      <a:gd name="T3" fmla="*/ 0 h 42"/>
                      <a:gd name="T4" fmla="*/ 10 w 530"/>
                      <a:gd name="T5" fmla="*/ 1 h 42"/>
                      <a:gd name="T6" fmla="*/ 2 w 530"/>
                      <a:gd name="T7" fmla="*/ 9 h 42"/>
                      <a:gd name="T8" fmla="*/ 0 w 530"/>
                      <a:gd name="T9" fmla="*/ 13 h 42"/>
                      <a:gd name="T10" fmla="*/ 0 w 530"/>
                      <a:gd name="T11" fmla="*/ 25 h 42"/>
                      <a:gd name="T12" fmla="*/ 2 w 530"/>
                      <a:gd name="T13" fmla="*/ 28 h 42"/>
                      <a:gd name="T14" fmla="*/ 10 w 530"/>
                      <a:gd name="T15" fmla="*/ 36 h 42"/>
                      <a:gd name="T16" fmla="*/ 14 w 530"/>
                      <a:gd name="T17" fmla="*/ 38 h 42"/>
                      <a:gd name="T18" fmla="*/ 19 w 530"/>
                      <a:gd name="T19" fmla="*/ 38 h 42"/>
                      <a:gd name="T20" fmla="*/ 511 w 530"/>
                      <a:gd name="T21" fmla="*/ 42 h 42"/>
                      <a:gd name="T22" fmla="*/ 517 w 530"/>
                      <a:gd name="T23" fmla="*/ 42 h 42"/>
                      <a:gd name="T24" fmla="*/ 521 w 530"/>
                      <a:gd name="T25" fmla="*/ 40 h 42"/>
                      <a:gd name="T26" fmla="*/ 528 w 530"/>
                      <a:gd name="T27" fmla="*/ 32 h 42"/>
                      <a:gd name="T28" fmla="*/ 530 w 530"/>
                      <a:gd name="T29" fmla="*/ 28 h 42"/>
                      <a:gd name="T30" fmla="*/ 530 w 530"/>
                      <a:gd name="T31" fmla="*/ 17 h 42"/>
                      <a:gd name="T32" fmla="*/ 528 w 530"/>
                      <a:gd name="T33" fmla="*/ 13 h 42"/>
                      <a:gd name="T34" fmla="*/ 521 w 530"/>
                      <a:gd name="T35" fmla="*/ 5 h 42"/>
                      <a:gd name="T36" fmla="*/ 517 w 530"/>
                      <a:gd name="T37" fmla="*/ 3 h 42"/>
                      <a:gd name="T38" fmla="*/ 511 w 530"/>
                      <a:gd name="T39" fmla="*/ 3 h 42"/>
                      <a:gd name="T40" fmla="*/ 19 w 530"/>
                      <a:gd name="T41" fmla="*/ 0 h 4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30"/>
                      <a:gd name="T64" fmla="*/ 0 h 42"/>
                      <a:gd name="T65" fmla="*/ 530 w 530"/>
                      <a:gd name="T66" fmla="*/ 42 h 4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30" h="42">
                        <a:moveTo>
                          <a:pt x="19" y="0"/>
                        </a:moveTo>
                        <a:lnTo>
                          <a:pt x="14" y="0"/>
                        </a:lnTo>
                        <a:lnTo>
                          <a:pt x="10" y="1"/>
                        </a:lnTo>
                        <a:lnTo>
                          <a:pt x="2" y="9"/>
                        </a:lnTo>
                        <a:lnTo>
                          <a:pt x="0" y="13"/>
                        </a:lnTo>
                        <a:lnTo>
                          <a:pt x="0" y="25"/>
                        </a:lnTo>
                        <a:lnTo>
                          <a:pt x="2" y="28"/>
                        </a:lnTo>
                        <a:lnTo>
                          <a:pt x="10" y="36"/>
                        </a:lnTo>
                        <a:lnTo>
                          <a:pt x="14" y="38"/>
                        </a:lnTo>
                        <a:lnTo>
                          <a:pt x="19" y="38"/>
                        </a:lnTo>
                        <a:lnTo>
                          <a:pt x="511" y="42"/>
                        </a:lnTo>
                        <a:lnTo>
                          <a:pt x="517" y="42"/>
                        </a:lnTo>
                        <a:lnTo>
                          <a:pt x="521" y="40"/>
                        </a:lnTo>
                        <a:lnTo>
                          <a:pt x="528" y="32"/>
                        </a:lnTo>
                        <a:lnTo>
                          <a:pt x="530" y="28"/>
                        </a:lnTo>
                        <a:lnTo>
                          <a:pt x="530" y="17"/>
                        </a:lnTo>
                        <a:lnTo>
                          <a:pt x="528" y="13"/>
                        </a:lnTo>
                        <a:lnTo>
                          <a:pt x="521" y="5"/>
                        </a:lnTo>
                        <a:lnTo>
                          <a:pt x="517" y="3"/>
                        </a:lnTo>
                        <a:lnTo>
                          <a:pt x="511" y="3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4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288" y="1758"/>
                    <a:ext cx="108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000000"/>
                        </a:solidFill>
                        <a:latin typeface="Swiss 721 SWA" charset="0"/>
                      </a:rPr>
                      <a:t>A</a:t>
                    </a:r>
                    <a:endParaRPr lang="en-US" sz="2400">
                      <a:solidFill>
                        <a:srgbClr val="00FF00"/>
                      </a:solidFill>
                    </a:endParaRPr>
                  </a:p>
                </p:txBody>
              </p:sp>
              <p:sp>
                <p:nvSpPr>
                  <p:cNvPr id="625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262" y="1758"/>
                    <a:ext cx="107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000000"/>
                        </a:solidFill>
                        <a:latin typeface="Swiss 721 SWA" charset="0"/>
                      </a:rPr>
                      <a:t>B</a:t>
                    </a:r>
                    <a:endParaRPr lang="en-US" sz="2400">
                      <a:solidFill>
                        <a:srgbClr val="00FF00"/>
                      </a:solidFill>
                    </a:endParaRPr>
                  </a:p>
                </p:txBody>
              </p:sp>
              <p:sp>
                <p:nvSpPr>
                  <p:cNvPr id="625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1650"/>
                    <a:ext cx="225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000000"/>
                        </a:solidFill>
                        <a:latin typeface="Swiss 721 SWA" charset="0"/>
                      </a:rPr>
                      <a:t>1/0</a:t>
                    </a:r>
                    <a:endParaRPr lang="en-US" sz="2400">
                      <a:solidFill>
                        <a:srgbClr val="00FF00"/>
                      </a:solidFill>
                    </a:endParaRPr>
                  </a:p>
                </p:txBody>
              </p:sp>
              <p:sp>
                <p:nvSpPr>
                  <p:cNvPr id="62544" name="Freeform 12"/>
                  <p:cNvSpPr>
                    <a:spLocks/>
                  </p:cNvSpPr>
                  <p:nvPr/>
                </p:nvSpPr>
                <p:spPr bwMode="auto">
                  <a:xfrm>
                    <a:off x="3041" y="1663"/>
                    <a:ext cx="456" cy="456"/>
                  </a:xfrm>
                  <a:custGeom>
                    <a:avLst/>
                    <a:gdLst>
                      <a:gd name="T0" fmla="*/ 4 w 456"/>
                      <a:gd name="T1" fmla="*/ 271 h 456"/>
                      <a:gd name="T2" fmla="*/ 18 w 456"/>
                      <a:gd name="T3" fmla="*/ 316 h 456"/>
                      <a:gd name="T4" fmla="*/ 50 w 456"/>
                      <a:gd name="T5" fmla="*/ 371 h 456"/>
                      <a:gd name="T6" fmla="*/ 100 w 456"/>
                      <a:gd name="T7" fmla="*/ 415 h 456"/>
                      <a:gd name="T8" fmla="*/ 137 w 456"/>
                      <a:gd name="T9" fmla="*/ 437 h 456"/>
                      <a:gd name="T10" fmla="*/ 181 w 456"/>
                      <a:gd name="T11" fmla="*/ 450 h 456"/>
                      <a:gd name="T12" fmla="*/ 225 w 456"/>
                      <a:gd name="T13" fmla="*/ 456 h 456"/>
                      <a:gd name="T14" fmla="*/ 262 w 456"/>
                      <a:gd name="T15" fmla="*/ 452 h 456"/>
                      <a:gd name="T16" fmla="*/ 304 w 456"/>
                      <a:gd name="T17" fmla="*/ 442 h 456"/>
                      <a:gd name="T18" fmla="*/ 354 w 456"/>
                      <a:gd name="T19" fmla="*/ 415 h 456"/>
                      <a:gd name="T20" fmla="*/ 427 w 456"/>
                      <a:gd name="T21" fmla="*/ 335 h 456"/>
                      <a:gd name="T22" fmla="*/ 444 w 456"/>
                      <a:gd name="T23" fmla="*/ 294 h 456"/>
                      <a:gd name="T24" fmla="*/ 454 w 456"/>
                      <a:gd name="T25" fmla="*/ 250 h 456"/>
                      <a:gd name="T26" fmla="*/ 454 w 456"/>
                      <a:gd name="T27" fmla="*/ 216 h 456"/>
                      <a:gd name="T28" fmla="*/ 448 w 456"/>
                      <a:gd name="T29" fmla="*/ 168 h 456"/>
                      <a:gd name="T30" fmla="*/ 431 w 456"/>
                      <a:gd name="T31" fmla="*/ 127 h 456"/>
                      <a:gd name="T32" fmla="*/ 404 w 456"/>
                      <a:gd name="T33" fmla="*/ 81 h 456"/>
                      <a:gd name="T34" fmla="*/ 354 w 456"/>
                      <a:gd name="T35" fmla="*/ 39 h 456"/>
                      <a:gd name="T36" fmla="*/ 304 w 456"/>
                      <a:gd name="T37" fmla="*/ 12 h 456"/>
                      <a:gd name="T38" fmla="*/ 262 w 456"/>
                      <a:gd name="T39" fmla="*/ 2 h 456"/>
                      <a:gd name="T40" fmla="*/ 181 w 456"/>
                      <a:gd name="T41" fmla="*/ 4 h 456"/>
                      <a:gd name="T42" fmla="*/ 137 w 456"/>
                      <a:gd name="T43" fmla="*/ 18 h 456"/>
                      <a:gd name="T44" fmla="*/ 100 w 456"/>
                      <a:gd name="T45" fmla="*/ 39 h 456"/>
                      <a:gd name="T46" fmla="*/ 39 w 456"/>
                      <a:gd name="T47" fmla="*/ 100 h 456"/>
                      <a:gd name="T48" fmla="*/ 18 w 456"/>
                      <a:gd name="T49" fmla="*/ 137 h 456"/>
                      <a:gd name="T50" fmla="*/ 4 w 456"/>
                      <a:gd name="T51" fmla="*/ 181 h 456"/>
                      <a:gd name="T52" fmla="*/ 23 w 456"/>
                      <a:gd name="T53" fmla="*/ 227 h 456"/>
                      <a:gd name="T54" fmla="*/ 29 w 456"/>
                      <a:gd name="T55" fmla="*/ 175 h 456"/>
                      <a:gd name="T56" fmla="*/ 43 w 456"/>
                      <a:gd name="T57" fmla="*/ 139 h 456"/>
                      <a:gd name="T58" fmla="*/ 64 w 456"/>
                      <a:gd name="T59" fmla="*/ 102 h 456"/>
                      <a:gd name="T60" fmla="*/ 89 w 456"/>
                      <a:gd name="T61" fmla="*/ 77 h 456"/>
                      <a:gd name="T62" fmla="*/ 119 w 456"/>
                      <a:gd name="T63" fmla="*/ 52 h 456"/>
                      <a:gd name="T64" fmla="*/ 156 w 456"/>
                      <a:gd name="T65" fmla="*/ 35 h 456"/>
                      <a:gd name="T66" fmla="*/ 194 w 456"/>
                      <a:gd name="T67" fmla="*/ 25 h 456"/>
                      <a:gd name="T68" fmla="*/ 258 w 456"/>
                      <a:gd name="T69" fmla="*/ 25 h 456"/>
                      <a:gd name="T70" fmla="*/ 296 w 456"/>
                      <a:gd name="T71" fmla="*/ 35 h 456"/>
                      <a:gd name="T72" fmla="*/ 342 w 456"/>
                      <a:gd name="T73" fmla="*/ 58 h 456"/>
                      <a:gd name="T74" fmla="*/ 384 w 456"/>
                      <a:gd name="T75" fmla="*/ 97 h 456"/>
                      <a:gd name="T76" fmla="*/ 407 w 456"/>
                      <a:gd name="T77" fmla="*/ 129 h 456"/>
                      <a:gd name="T78" fmla="*/ 421 w 456"/>
                      <a:gd name="T79" fmla="*/ 166 h 456"/>
                      <a:gd name="T80" fmla="*/ 431 w 456"/>
                      <a:gd name="T81" fmla="*/ 204 h 456"/>
                      <a:gd name="T82" fmla="*/ 431 w 456"/>
                      <a:gd name="T83" fmla="*/ 235 h 456"/>
                      <a:gd name="T84" fmla="*/ 425 w 456"/>
                      <a:gd name="T85" fmla="*/ 277 h 456"/>
                      <a:gd name="T86" fmla="*/ 411 w 456"/>
                      <a:gd name="T87" fmla="*/ 314 h 456"/>
                      <a:gd name="T88" fmla="*/ 356 w 456"/>
                      <a:gd name="T89" fmla="*/ 385 h 456"/>
                      <a:gd name="T90" fmla="*/ 304 w 456"/>
                      <a:gd name="T91" fmla="*/ 417 h 456"/>
                      <a:gd name="T92" fmla="*/ 267 w 456"/>
                      <a:gd name="T93" fmla="*/ 427 h 456"/>
                      <a:gd name="T94" fmla="*/ 225 w 456"/>
                      <a:gd name="T95" fmla="*/ 433 h 456"/>
                      <a:gd name="T96" fmla="*/ 194 w 456"/>
                      <a:gd name="T97" fmla="*/ 429 h 456"/>
                      <a:gd name="T98" fmla="*/ 156 w 456"/>
                      <a:gd name="T99" fmla="*/ 419 h 456"/>
                      <a:gd name="T100" fmla="*/ 119 w 456"/>
                      <a:gd name="T101" fmla="*/ 402 h 456"/>
                      <a:gd name="T102" fmla="*/ 83 w 456"/>
                      <a:gd name="T103" fmla="*/ 371 h 456"/>
                      <a:gd name="T104" fmla="*/ 46 w 456"/>
                      <a:gd name="T105" fmla="*/ 323 h 456"/>
                      <a:gd name="T106" fmla="*/ 33 w 456"/>
                      <a:gd name="T107" fmla="*/ 287 h 456"/>
                      <a:gd name="T108" fmla="*/ 23 w 456"/>
                      <a:gd name="T109" fmla="*/ 248 h 45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56"/>
                      <a:gd name="T166" fmla="*/ 0 h 456"/>
                      <a:gd name="T167" fmla="*/ 456 w 456"/>
                      <a:gd name="T168" fmla="*/ 456 h 45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56" h="456">
                        <a:moveTo>
                          <a:pt x="0" y="227"/>
                        </a:moveTo>
                        <a:lnTo>
                          <a:pt x="0" y="248"/>
                        </a:lnTo>
                        <a:lnTo>
                          <a:pt x="2" y="262"/>
                        </a:lnTo>
                        <a:lnTo>
                          <a:pt x="4" y="271"/>
                        </a:lnTo>
                        <a:lnTo>
                          <a:pt x="6" y="285"/>
                        </a:lnTo>
                        <a:lnTo>
                          <a:pt x="10" y="294"/>
                        </a:lnTo>
                        <a:lnTo>
                          <a:pt x="12" y="304"/>
                        </a:lnTo>
                        <a:lnTo>
                          <a:pt x="18" y="316"/>
                        </a:lnTo>
                        <a:lnTo>
                          <a:pt x="23" y="325"/>
                        </a:lnTo>
                        <a:lnTo>
                          <a:pt x="27" y="335"/>
                        </a:lnTo>
                        <a:lnTo>
                          <a:pt x="39" y="354"/>
                        </a:lnTo>
                        <a:lnTo>
                          <a:pt x="50" y="371"/>
                        </a:lnTo>
                        <a:lnTo>
                          <a:pt x="58" y="379"/>
                        </a:lnTo>
                        <a:lnTo>
                          <a:pt x="64" y="387"/>
                        </a:lnTo>
                        <a:lnTo>
                          <a:pt x="81" y="404"/>
                        </a:lnTo>
                        <a:lnTo>
                          <a:pt x="100" y="415"/>
                        </a:lnTo>
                        <a:lnTo>
                          <a:pt x="108" y="421"/>
                        </a:lnTo>
                        <a:lnTo>
                          <a:pt x="117" y="427"/>
                        </a:lnTo>
                        <a:lnTo>
                          <a:pt x="127" y="431"/>
                        </a:lnTo>
                        <a:lnTo>
                          <a:pt x="137" y="437"/>
                        </a:lnTo>
                        <a:lnTo>
                          <a:pt x="148" y="442"/>
                        </a:lnTo>
                        <a:lnTo>
                          <a:pt x="158" y="444"/>
                        </a:lnTo>
                        <a:lnTo>
                          <a:pt x="167" y="448"/>
                        </a:lnTo>
                        <a:lnTo>
                          <a:pt x="181" y="450"/>
                        </a:lnTo>
                        <a:lnTo>
                          <a:pt x="190" y="452"/>
                        </a:lnTo>
                        <a:lnTo>
                          <a:pt x="202" y="454"/>
                        </a:lnTo>
                        <a:lnTo>
                          <a:pt x="213" y="454"/>
                        </a:lnTo>
                        <a:lnTo>
                          <a:pt x="225" y="456"/>
                        </a:lnTo>
                        <a:lnTo>
                          <a:pt x="229" y="456"/>
                        </a:lnTo>
                        <a:lnTo>
                          <a:pt x="238" y="454"/>
                        </a:lnTo>
                        <a:lnTo>
                          <a:pt x="248" y="454"/>
                        </a:lnTo>
                        <a:lnTo>
                          <a:pt x="262" y="452"/>
                        </a:lnTo>
                        <a:lnTo>
                          <a:pt x="271" y="450"/>
                        </a:lnTo>
                        <a:lnTo>
                          <a:pt x="285" y="448"/>
                        </a:lnTo>
                        <a:lnTo>
                          <a:pt x="294" y="444"/>
                        </a:lnTo>
                        <a:lnTo>
                          <a:pt x="304" y="442"/>
                        </a:lnTo>
                        <a:lnTo>
                          <a:pt x="315" y="437"/>
                        </a:lnTo>
                        <a:lnTo>
                          <a:pt x="325" y="431"/>
                        </a:lnTo>
                        <a:lnTo>
                          <a:pt x="335" y="427"/>
                        </a:lnTo>
                        <a:lnTo>
                          <a:pt x="354" y="415"/>
                        </a:lnTo>
                        <a:lnTo>
                          <a:pt x="371" y="404"/>
                        </a:lnTo>
                        <a:lnTo>
                          <a:pt x="404" y="371"/>
                        </a:lnTo>
                        <a:lnTo>
                          <a:pt x="415" y="354"/>
                        </a:lnTo>
                        <a:lnTo>
                          <a:pt x="427" y="335"/>
                        </a:lnTo>
                        <a:lnTo>
                          <a:pt x="431" y="325"/>
                        </a:lnTo>
                        <a:lnTo>
                          <a:pt x="436" y="316"/>
                        </a:lnTo>
                        <a:lnTo>
                          <a:pt x="442" y="304"/>
                        </a:lnTo>
                        <a:lnTo>
                          <a:pt x="444" y="294"/>
                        </a:lnTo>
                        <a:lnTo>
                          <a:pt x="448" y="285"/>
                        </a:lnTo>
                        <a:lnTo>
                          <a:pt x="450" y="271"/>
                        </a:lnTo>
                        <a:lnTo>
                          <a:pt x="452" y="262"/>
                        </a:lnTo>
                        <a:lnTo>
                          <a:pt x="454" y="250"/>
                        </a:lnTo>
                        <a:lnTo>
                          <a:pt x="454" y="239"/>
                        </a:lnTo>
                        <a:lnTo>
                          <a:pt x="456" y="229"/>
                        </a:lnTo>
                        <a:lnTo>
                          <a:pt x="456" y="225"/>
                        </a:lnTo>
                        <a:lnTo>
                          <a:pt x="454" y="216"/>
                        </a:lnTo>
                        <a:lnTo>
                          <a:pt x="454" y="204"/>
                        </a:lnTo>
                        <a:lnTo>
                          <a:pt x="452" y="191"/>
                        </a:lnTo>
                        <a:lnTo>
                          <a:pt x="450" y="181"/>
                        </a:lnTo>
                        <a:lnTo>
                          <a:pt x="448" y="168"/>
                        </a:lnTo>
                        <a:lnTo>
                          <a:pt x="444" y="158"/>
                        </a:lnTo>
                        <a:lnTo>
                          <a:pt x="442" y="148"/>
                        </a:lnTo>
                        <a:lnTo>
                          <a:pt x="436" y="137"/>
                        </a:lnTo>
                        <a:lnTo>
                          <a:pt x="431" y="127"/>
                        </a:lnTo>
                        <a:lnTo>
                          <a:pt x="427" y="118"/>
                        </a:lnTo>
                        <a:lnTo>
                          <a:pt x="421" y="108"/>
                        </a:lnTo>
                        <a:lnTo>
                          <a:pt x="415" y="100"/>
                        </a:lnTo>
                        <a:lnTo>
                          <a:pt x="404" y="81"/>
                        </a:lnTo>
                        <a:lnTo>
                          <a:pt x="386" y="64"/>
                        </a:lnTo>
                        <a:lnTo>
                          <a:pt x="379" y="58"/>
                        </a:lnTo>
                        <a:lnTo>
                          <a:pt x="371" y="50"/>
                        </a:lnTo>
                        <a:lnTo>
                          <a:pt x="354" y="39"/>
                        </a:lnTo>
                        <a:lnTo>
                          <a:pt x="335" y="27"/>
                        </a:lnTo>
                        <a:lnTo>
                          <a:pt x="325" y="24"/>
                        </a:lnTo>
                        <a:lnTo>
                          <a:pt x="315" y="18"/>
                        </a:lnTo>
                        <a:lnTo>
                          <a:pt x="304" y="12"/>
                        </a:lnTo>
                        <a:lnTo>
                          <a:pt x="294" y="10"/>
                        </a:lnTo>
                        <a:lnTo>
                          <a:pt x="285" y="6"/>
                        </a:lnTo>
                        <a:lnTo>
                          <a:pt x="271" y="4"/>
                        </a:lnTo>
                        <a:lnTo>
                          <a:pt x="262" y="2"/>
                        </a:lnTo>
                        <a:lnTo>
                          <a:pt x="250" y="0"/>
                        </a:lnTo>
                        <a:lnTo>
                          <a:pt x="204" y="0"/>
                        </a:lnTo>
                        <a:lnTo>
                          <a:pt x="190" y="2"/>
                        </a:lnTo>
                        <a:lnTo>
                          <a:pt x="181" y="4"/>
                        </a:lnTo>
                        <a:lnTo>
                          <a:pt x="167" y="6"/>
                        </a:lnTo>
                        <a:lnTo>
                          <a:pt x="158" y="10"/>
                        </a:lnTo>
                        <a:lnTo>
                          <a:pt x="148" y="12"/>
                        </a:lnTo>
                        <a:lnTo>
                          <a:pt x="137" y="18"/>
                        </a:lnTo>
                        <a:lnTo>
                          <a:pt x="127" y="24"/>
                        </a:lnTo>
                        <a:lnTo>
                          <a:pt x="117" y="27"/>
                        </a:lnTo>
                        <a:lnTo>
                          <a:pt x="108" y="33"/>
                        </a:lnTo>
                        <a:lnTo>
                          <a:pt x="100" y="39"/>
                        </a:lnTo>
                        <a:lnTo>
                          <a:pt x="81" y="50"/>
                        </a:lnTo>
                        <a:lnTo>
                          <a:pt x="66" y="66"/>
                        </a:lnTo>
                        <a:lnTo>
                          <a:pt x="50" y="81"/>
                        </a:lnTo>
                        <a:lnTo>
                          <a:pt x="39" y="100"/>
                        </a:lnTo>
                        <a:lnTo>
                          <a:pt x="33" y="108"/>
                        </a:lnTo>
                        <a:lnTo>
                          <a:pt x="27" y="118"/>
                        </a:lnTo>
                        <a:lnTo>
                          <a:pt x="23" y="127"/>
                        </a:lnTo>
                        <a:lnTo>
                          <a:pt x="18" y="137"/>
                        </a:lnTo>
                        <a:lnTo>
                          <a:pt x="12" y="148"/>
                        </a:lnTo>
                        <a:lnTo>
                          <a:pt x="10" y="158"/>
                        </a:lnTo>
                        <a:lnTo>
                          <a:pt x="6" y="168"/>
                        </a:lnTo>
                        <a:lnTo>
                          <a:pt x="4" y="181"/>
                        </a:lnTo>
                        <a:lnTo>
                          <a:pt x="2" y="191"/>
                        </a:lnTo>
                        <a:lnTo>
                          <a:pt x="0" y="202"/>
                        </a:lnTo>
                        <a:lnTo>
                          <a:pt x="0" y="227"/>
                        </a:lnTo>
                        <a:lnTo>
                          <a:pt x="23" y="227"/>
                        </a:lnTo>
                        <a:lnTo>
                          <a:pt x="23" y="206"/>
                        </a:lnTo>
                        <a:lnTo>
                          <a:pt x="25" y="194"/>
                        </a:lnTo>
                        <a:lnTo>
                          <a:pt x="27" y="185"/>
                        </a:lnTo>
                        <a:lnTo>
                          <a:pt x="29" y="175"/>
                        </a:lnTo>
                        <a:lnTo>
                          <a:pt x="33" y="166"/>
                        </a:lnTo>
                        <a:lnTo>
                          <a:pt x="35" y="156"/>
                        </a:lnTo>
                        <a:lnTo>
                          <a:pt x="37" y="148"/>
                        </a:lnTo>
                        <a:lnTo>
                          <a:pt x="43" y="139"/>
                        </a:lnTo>
                        <a:lnTo>
                          <a:pt x="46" y="129"/>
                        </a:lnTo>
                        <a:lnTo>
                          <a:pt x="52" y="120"/>
                        </a:lnTo>
                        <a:lnTo>
                          <a:pt x="58" y="112"/>
                        </a:lnTo>
                        <a:lnTo>
                          <a:pt x="64" y="102"/>
                        </a:lnTo>
                        <a:lnTo>
                          <a:pt x="69" y="97"/>
                        </a:lnTo>
                        <a:lnTo>
                          <a:pt x="77" y="89"/>
                        </a:lnTo>
                        <a:lnTo>
                          <a:pt x="81" y="81"/>
                        </a:lnTo>
                        <a:lnTo>
                          <a:pt x="89" y="77"/>
                        </a:lnTo>
                        <a:lnTo>
                          <a:pt x="96" y="70"/>
                        </a:lnTo>
                        <a:lnTo>
                          <a:pt x="102" y="64"/>
                        </a:lnTo>
                        <a:lnTo>
                          <a:pt x="112" y="58"/>
                        </a:lnTo>
                        <a:lnTo>
                          <a:pt x="119" y="52"/>
                        </a:lnTo>
                        <a:lnTo>
                          <a:pt x="129" y="47"/>
                        </a:lnTo>
                        <a:lnTo>
                          <a:pt x="139" y="43"/>
                        </a:lnTo>
                        <a:lnTo>
                          <a:pt x="148" y="37"/>
                        </a:lnTo>
                        <a:lnTo>
                          <a:pt x="156" y="35"/>
                        </a:lnTo>
                        <a:lnTo>
                          <a:pt x="165" y="33"/>
                        </a:lnTo>
                        <a:lnTo>
                          <a:pt x="175" y="29"/>
                        </a:lnTo>
                        <a:lnTo>
                          <a:pt x="185" y="27"/>
                        </a:lnTo>
                        <a:lnTo>
                          <a:pt x="194" y="25"/>
                        </a:lnTo>
                        <a:lnTo>
                          <a:pt x="204" y="24"/>
                        </a:lnTo>
                        <a:lnTo>
                          <a:pt x="227" y="24"/>
                        </a:lnTo>
                        <a:lnTo>
                          <a:pt x="246" y="24"/>
                        </a:lnTo>
                        <a:lnTo>
                          <a:pt x="258" y="25"/>
                        </a:lnTo>
                        <a:lnTo>
                          <a:pt x="267" y="27"/>
                        </a:lnTo>
                        <a:lnTo>
                          <a:pt x="277" y="29"/>
                        </a:lnTo>
                        <a:lnTo>
                          <a:pt x="286" y="33"/>
                        </a:lnTo>
                        <a:lnTo>
                          <a:pt x="296" y="35"/>
                        </a:lnTo>
                        <a:lnTo>
                          <a:pt x="304" y="37"/>
                        </a:lnTo>
                        <a:lnTo>
                          <a:pt x="313" y="43"/>
                        </a:lnTo>
                        <a:lnTo>
                          <a:pt x="323" y="47"/>
                        </a:lnTo>
                        <a:lnTo>
                          <a:pt x="342" y="58"/>
                        </a:lnTo>
                        <a:lnTo>
                          <a:pt x="356" y="70"/>
                        </a:lnTo>
                        <a:lnTo>
                          <a:pt x="363" y="77"/>
                        </a:lnTo>
                        <a:lnTo>
                          <a:pt x="371" y="83"/>
                        </a:lnTo>
                        <a:lnTo>
                          <a:pt x="384" y="97"/>
                        </a:lnTo>
                        <a:lnTo>
                          <a:pt x="390" y="102"/>
                        </a:lnTo>
                        <a:lnTo>
                          <a:pt x="396" y="112"/>
                        </a:lnTo>
                        <a:lnTo>
                          <a:pt x="402" y="120"/>
                        </a:lnTo>
                        <a:lnTo>
                          <a:pt x="407" y="129"/>
                        </a:lnTo>
                        <a:lnTo>
                          <a:pt x="411" y="139"/>
                        </a:lnTo>
                        <a:lnTo>
                          <a:pt x="417" y="148"/>
                        </a:lnTo>
                        <a:lnTo>
                          <a:pt x="419" y="156"/>
                        </a:lnTo>
                        <a:lnTo>
                          <a:pt x="421" y="166"/>
                        </a:lnTo>
                        <a:lnTo>
                          <a:pt x="425" y="175"/>
                        </a:lnTo>
                        <a:lnTo>
                          <a:pt x="427" y="185"/>
                        </a:lnTo>
                        <a:lnTo>
                          <a:pt x="429" y="194"/>
                        </a:lnTo>
                        <a:lnTo>
                          <a:pt x="431" y="204"/>
                        </a:lnTo>
                        <a:lnTo>
                          <a:pt x="431" y="216"/>
                        </a:lnTo>
                        <a:lnTo>
                          <a:pt x="432" y="229"/>
                        </a:lnTo>
                        <a:lnTo>
                          <a:pt x="432" y="225"/>
                        </a:lnTo>
                        <a:lnTo>
                          <a:pt x="431" y="235"/>
                        </a:lnTo>
                        <a:lnTo>
                          <a:pt x="431" y="246"/>
                        </a:lnTo>
                        <a:lnTo>
                          <a:pt x="429" y="258"/>
                        </a:lnTo>
                        <a:lnTo>
                          <a:pt x="427" y="267"/>
                        </a:lnTo>
                        <a:lnTo>
                          <a:pt x="425" y="277"/>
                        </a:lnTo>
                        <a:lnTo>
                          <a:pt x="421" y="287"/>
                        </a:lnTo>
                        <a:lnTo>
                          <a:pt x="419" y="296"/>
                        </a:lnTo>
                        <a:lnTo>
                          <a:pt x="417" y="304"/>
                        </a:lnTo>
                        <a:lnTo>
                          <a:pt x="411" y="314"/>
                        </a:lnTo>
                        <a:lnTo>
                          <a:pt x="407" y="323"/>
                        </a:lnTo>
                        <a:lnTo>
                          <a:pt x="396" y="342"/>
                        </a:lnTo>
                        <a:lnTo>
                          <a:pt x="384" y="356"/>
                        </a:lnTo>
                        <a:lnTo>
                          <a:pt x="356" y="385"/>
                        </a:lnTo>
                        <a:lnTo>
                          <a:pt x="342" y="396"/>
                        </a:lnTo>
                        <a:lnTo>
                          <a:pt x="323" y="408"/>
                        </a:lnTo>
                        <a:lnTo>
                          <a:pt x="313" y="412"/>
                        </a:lnTo>
                        <a:lnTo>
                          <a:pt x="304" y="417"/>
                        </a:lnTo>
                        <a:lnTo>
                          <a:pt x="296" y="419"/>
                        </a:lnTo>
                        <a:lnTo>
                          <a:pt x="286" y="421"/>
                        </a:lnTo>
                        <a:lnTo>
                          <a:pt x="277" y="425"/>
                        </a:lnTo>
                        <a:lnTo>
                          <a:pt x="267" y="427"/>
                        </a:lnTo>
                        <a:lnTo>
                          <a:pt x="258" y="429"/>
                        </a:lnTo>
                        <a:lnTo>
                          <a:pt x="248" y="431"/>
                        </a:lnTo>
                        <a:lnTo>
                          <a:pt x="235" y="431"/>
                        </a:lnTo>
                        <a:lnTo>
                          <a:pt x="225" y="433"/>
                        </a:lnTo>
                        <a:lnTo>
                          <a:pt x="229" y="433"/>
                        </a:lnTo>
                        <a:lnTo>
                          <a:pt x="217" y="431"/>
                        </a:lnTo>
                        <a:lnTo>
                          <a:pt x="206" y="431"/>
                        </a:lnTo>
                        <a:lnTo>
                          <a:pt x="194" y="429"/>
                        </a:lnTo>
                        <a:lnTo>
                          <a:pt x="185" y="427"/>
                        </a:lnTo>
                        <a:lnTo>
                          <a:pt x="175" y="425"/>
                        </a:lnTo>
                        <a:lnTo>
                          <a:pt x="165" y="421"/>
                        </a:lnTo>
                        <a:lnTo>
                          <a:pt x="156" y="419"/>
                        </a:lnTo>
                        <a:lnTo>
                          <a:pt x="148" y="417"/>
                        </a:lnTo>
                        <a:lnTo>
                          <a:pt x="139" y="412"/>
                        </a:lnTo>
                        <a:lnTo>
                          <a:pt x="129" y="408"/>
                        </a:lnTo>
                        <a:lnTo>
                          <a:pt x="119" y="402"/>
                        </a:lnTo>
                        <a:lnTo>
                          <a:pt x="112" y="396"/>
                        </a:lnTo>
                        <a:lnTo>
                          <a:pt x="102" y="390"/>
                        </a:lnTo>
                        <a:lnTo>
                          <a:pt x="96" y="385"/>
                        </a:lnTo>
                        <a:lnTo>
                          <a:pt x="83" y="371"/>
                        </a:lnTo>
                        <a:lnTo>
                          <a:pt x="77" y="364"/>
                        </a:lnTo>
                        <a:lnTo>
                          <a:pt x="69" y="356"/>
                        </a:lnTo>
                        <a:lnTo>
                          <a:pt x="58" y="342"/>
                        </a:lnTo>
                        <a:lnTo>
                          <a:pt x="46" y="323"/>
                        </a:lnTo>
                        <a:lnTo>
                          <a:pt x="43" y="314"/>
                        </a:lnTo>
                        <a:lnTo>
                          <a:pt x="37" y="304"/>
                        </a:lnTo>
                        <a:lnTo>
                          <a:pt x="35" y="296"/>
                        </a:lnTo>
                        <a:lnTo>
                          <a:pt x="33" y="287"/>
                        </a:lnTo>
                        <a:lnTo>
                          <a:pt x="29" y="277"/>
                        </a:lnTo>
                        <a:lnTo>
                          <a:pt x="27" y="267"/>
                        </a:lnTo>
                        <a:lnTo>
                          <a:pt x="25" y="258"/>
                        </a:lnTo>
                        <a:lnTo>
                          <a:pt x="23" y="248"/>
                        </a:lnTo>
                        <a:lnTo>
                          <a:pt x="23" y="227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45" name="Freeform 13"/>
                  <p:cNvSpPr>
                    <a:spLocks/>
                  </p:cNvSpPr>
                  <p:nvPr/>
                </p:nvSpPr>
                <p:spPr bwMode="auto">
                  <a:xfrm>
                    <a:off x="2500" y="1850"/>
                    <a:ext cx="541" cy="42"/>
                  </a:xfrm>
                  <a:custGeom>
                    <a:avLst/>
                    <a:gdLst>
                      <a:gd name="T0" fmla="*/ 19 w 541"/>
                      <a:gd name="T1" fmla="*/ 4 h 42"/>
                      <a:gd name="T2" fmla="*/ 13 w 541"/>
                      <a:gd name="T3" fmla="*/ 4 h 42"/>
                      <a:gd name="T4" fmla="*/ 9 w 541"/>
                      <a:gd name="T5" fmla="*/ 6 h 42"/>
                      <a:gd name="T6" fmla="*/ 2 w 541"/>
                      <a:gd name="T7" fmla="*/ 13 h 42"/>
                      <a:gd name="T8" fmla="*/ 0 w 541"/>
                      <a:gd name="T9" fmla="*/ 17 h 42"/>
                      <a:gd name="T10" fmla="*/ 0 w 541"/>
                      <a:gd name="T11" fmla="*/ 29 h 42"/>
                      <a:gd name="T12" fmla="*/ 2 w 541"/>
                      <a:gd name="T13" fmla="*/ 32 h 42"/>
                      <a:gd name="T14" fmla="*/ 9 w 541"/>
                      <a:gd name="T15" fmla="*/ 40 h 42"/>
                      <a:gd name="T16" fmla="*/ 13 w 541"/>
                      <a:gd name="T17" fmla="*/ 42 h 42"/>
                      <a:gd name="T18" fmla="*/ 19 w 541"/>
                      <a:gd name="T19" fmla="*/ 42 h 42"/>
                      <a:gd name="T20" fmla="*/ 522 w 541"/>
                      <a:gd name="T21" fmla="*/ 38 h 42"/>
                      <a:gd name="T22" fmla="*/ 528 w 541"/>
                      <a:gd name="T23" fmla="*/ 38 h 42"/>
                      <a:gd name="T24" fmla="*/ 532 w 541"/>
                      <a:gd name="T25" fmla="*/ 36 h 42"/>
                      <a:gd name="T26" fmla="*/ 539 w 541"/>
                      <a:gd name="T27" fmla="*/ 29 h 42"/>
                      <a:gd name="T28" fmla="*/ 541 w 541"/>
                      <a:gd name="T29" fmla="*/ 25 h 42"/>
                      <a:gd name="T30" fmla="*/ 541 w 541"/>
                      <a:gd name="T31" fmla="*/ 13 h 42"/>
                      <a:gd name="T32" fmla="*/ 539 w 541"/>
                      <a:gd name="T33" fmla="*/ 9 h 42"/>
                      <a:gd name="T34" fmla="*/ 532 w 541"/>
                      <a:gd name="T35" fmla="*/ 2 h 42"/>
                      <a:gd name="T36" fmla="*/ 528 w 541"/>
                      <a:gd name="T37" fmla="*/ 0 h 42"/>
                      <a:gd name="T38" fmla="*/ 522 w 541"/>
                      <a:gd name="T39" fmla="*/ 0 h 42"/>
                      <a:gd name="T40" fmla="*/ 19 w 541"/>
                      <a:gd name="T41" fmla="*/ 4 h 4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41"/>
                      <a:gd name="T64" fmla="*/ 0 h 42"/>
                      <a:gd name="T65" fmla="*/ 541 w 541"/>
                      <a:gd name="T66" fmla="*/ 42 h 4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41" h="42">
                        <a:moveTo>
                          <a:pt x="19" y="4"/>
                        </a:moveTo>
                        <a:lnTo>
                          <a:pt x="13" y="4"/>
                        </a:lnTo>
                        <a:lnTo>
                          <a:pt x="9" y="6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0" y="29"/>
                        </a:lnTo>
                        <a:lnTo>
                          <a:pt x="2" y="32"/>
                        </a:lnTo>
                        <a:lnTo>
                          <a:pt x="9" y="40"/>
                        </a:lnTo>
                        <a:lnTo>
                          <a:pt x="13" y="42"/>
                        </a:lnTo>
                        <a:lnTo>
                          <a:pt x="19" y="42"/>
                        </a:lnTo>
                        <a:lnTo>
                          <a:pt x="522" y="38"/>
                        </a:lnTo>
                        <a:lnTo>
                          <a:pt x="528" y="38"/>
                        </a:lnTo>
                        <a:lnTo>
                          <a:pt x="532" y="36"/>
                        </a:lnTo>
                        <a:lnTo>
                          <a:pt x="539" y="29"/>
                        </a:lnTo>
                        <a:lnTo>
                          <a:pt x="541" y="25"/>
                        </a:lnTo>
                        <a:lnTo>
                          <a:pt x="541" y="13"/>
                        </a:lnTo>
                        <a:lnTo>
                          <a:pt x="539" y="9"/>
                        </a:lnTo>
                        <a:lnTo>
                          <a:pt x="532" y="2"/>
                        </a:lnTo>
                        <a:lnTo>
                          <a:pt x="528" y="0"/>
                        </a:lnTo>
                        <a:lnTo>
                          <a:pt x="522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185" y="1782"/>
                    <a:ext cx="117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000000"/>
                        </a:solidFill>
                        <a:latin typeface="Swiss 721 SWA" charset="0"/>
                      </a:rPr>
                      <a:t>C</a:t>
                    </a:r>
                    <a:endParaRPr lang="en-US" sz="2400">
                      <a:solidFill>
                        <a:srgbClr val="00FF00"/>
                      </a:solidFill>
                    </a:endParaRPr>
                  </a:p>
                </p:txBody>
              </p:sp>
              <p:sp>
                <p:nvSpPr>
                  <p:cNvPr id="6254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73" y="1639"/>
                    <a:ext cx="225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000000"/>
                        </a:solidFill>
                        <a:latin typeface="Swiss 721 SWA" charset="0"/>
                      </a:rPr>
                      <a:t>1/0</a:t>
                    </a:r>
                    <a:endParaRPr lang="en-US" sz="2400">
                      <a:solidFill>
                        <a:srgbClr val="00FF00"/>
                      </a:solidFill>
                    </a:endParaRPr>
                  </a:p>
                </p:txBody>
              </p:sp>
              <p:sp>
                <p:nvSpPr>
                  <p:cNvPr id="62548" name="Freeform 16"/>
                  <p:cNvSpPr>
                    <a:spLocks/>
                  </p:cNvSpPr>
                  <p:nvPr/>
                </p:nvSpPr>
                <p:spPr bwMode="auto">
                  <a:xfrm>
                    <a:off x="3988" y="1663"/>
                    <a:ext cx="455" cy="456"/>
                  </a:xfrm>
                  <a:custGeom>
                    <a:avLst/>
                    <a:gdLst>
                      <a:gd name="T0" fmla="*/ 4 w 455"/>
                      <a:gd name="T1" fmla="*/ 271 h 456"/>
                      <a:gd name="T2" fmla="*/ 17 w 455"/>
                      <a:gd name="T3" fmla="*/ 316 h 456"/>
                      <a:gd name="T4" fmla="*/ 50 w 455"/>
                      <a:gd name="T5" fmla="*/ 371 h 456"/>
                      <a:gd name="T6" fmla="*/ 100 w 455"/>
                      <a:gd name="T7" fmla="*/ 415 h 456"/>
                      <a:gd name="T8" fmla="*/ 136 w 455"/>
                      <a:gd name="T9" fmla="*/ 437 h 456"/>
                      <a:gd name="T10" fmla="*/ 180 w 455"/>
                      <a:gd name="T11" fmla="*/ 450 h 456"/>
                      <a:gd name="T12" fmla="*/ 225 w 455"/>
                      <a:gd name="T13" fmla="*/ 456 h 456"/>
                      <a:gd name="T14" fmla="*/ 261 w 455"/>
                      <a:gd name="T15" fmla="*/ 452 h 456"/>
                      <a:gd name="T16" fmla="*/ 303 w 455"/>
                      <a:gd name="T17" fmla="*/ 442 h 456"/>
                      <a:gd name="T18" fmla="*/ 353 w 455"/>
                      <a:gd name="T19" fmla="*/ 415 h 456"/>
                      <a:gd name="T20" fmla="*/ 426 w 455"/>
                      <a:gd name="T21" fmla="*/ 335 h 456"/>
                      <a:gd name="T22" fmla="*/ 444 w 455"/>
                      <a:gd name="T23" fmla="*/ 294 h 456"/>
                      <a:gd name="T24" fmla="*/ 453 w 455"/>
                      <a:gd name="T25" fmla="*/ 250 h 456"/>
                      <a:gd name="T26" fmla="*/ 453 w 455"/>
                      <a:gd name="T27" fmla="*/ 216 h 456"/>
                      <a:gd name="T28" fmla="*/ 447 w 455"/>
                      <a:gd name="T29" fmla="*/ 168 h 456"/>
                      <a:gd name="T30" fmla="*/ 430 w 455"/>
                      <a:gd name="T31" fmla="*/ 127 h 456"/>
                      <a:gd name="T32" fmla="*/ 403 w 455"/>
                      <a:gd name="T33" fmla="*/ 81 h 456"/>
                      <a:gd name="T34" fmla="*/ 353 w 455"/>
                      <a:gd name="T35" fmla="*/ 39 h 456"/>
                      <a:gd name="T36" fmla="*/ 303 w 455"/>
                      <a:gd name="T37" fmla="*/ 12 h 456"/>
                      <a:gd name="T38" fmla="*/ 261 w 455"/>
                      <a:gd name="T39" fmla="*/ 2 h 456"/>
                      <a:gd name="T40" fmla="*/ 180 w 455"/>
                      <a:gd name="T41" fmla="*/ 4 h 456"/>
                      <a:gd name="T42" fmla="*/ 136 w 455"/>
                      <a:gd name="T43" fmla="*/ 18 h 456"/>
                      <a:gd name="T44" fmla="*/ 100 w 455"/>
                      <a:gd name="T45" fmla="*/ 39 h 456"/>
                      <a:gd name="T46" fmla="*/ 38 w 455"/>
                      <a:gd name="T47" fmla="*/ 100 h 456"/>
                      <a:gd name="T48" fmla="*/ 17 w 455"/>
                      <a:gd name="T49" fmla="*/ 137 h 456"/>
                      <a:gd name="T50" fmla="*/ 4 w 455"/>
                      <a:gd name="T51" fmla="*/ 181 h 456"/>
                      <a:gd name="T52" fmla="*/ 23 w 455"/>
                      <a:gd name="T53" fmla="*/ 227 h 456"/>
                      <a:gd name="T54" fmla="*/ 29 w 455"/>
                      <a:gd name="T55" fmla="*/ 175 h 456"/>
                      <a:gd name="T56" fmla="*/ 42 w 455"/>
                      <a:gd name="T57" fmla="*/ 139 h 456"/>
                      <a:gd name="T58" fmla="*/ 63 w 455"/>
                      <a:gd name="T59" fmla="*/ 102 h 456"/>
                      <a:gd name="T60" fmla="*/ 88 w 455"/>
                      <a:gd name="T61" fmla="*/ 77 h 456"/>
                      <a:gd name="T62" fmla="*/ 119 w 455"/>
                      <a:gd name="T63" fmla="*/ 52 h 456"/>
                      <a:gd name="T64" fmla="*/ 156 w 455"/>
                      <a:gd name="T65" fmla="*/ 35 h 456"/>
                      <a:gd name="T66" fmla="*/ 194 w 455"/>
                      <a:gd name="T67" fmla="*/ 25 h 456"/>
                      <a:gd name="T68" fmla="*/ 257 w 455"/>
                      <a:gd name="T69" fmla="*/ 25 h 456"/>
                      <a:gd name="T70" fmla="*/ 296 w 455"/>
                      <a:gd name="T71" fmla="*/ 35 h 456"/>
                      <a:gd name="T72" fmla="*/ 342 w 455"/>
                      <a:gd name="T73" fmla="*/ 58 h 456"/>
                      <a:gd name="T74" fmla="*/ 384 w 455"/>
                      <a:gd name="T75" fmla="*/ 97 h 456"/>
                      <a:gd name="T76" fmla="*/ 407 w 455"/>
                      <a:gd name="T77" fmla="*/ 129 h 456"/>
                      <a:gd name="T78" fmla="*/ 421 w 455"/>
                      <a:gd name="T79" fmla="*/ 166 h 456"/>
                      <a:gd name="T80" fmla="*/ 430 w 455"/>
                      <a:gd name="T81" fmla="*/ 204 h 456"/>
                      <a:gd name="T82" fmla="*/ 430 w 455"/>
                      <a:gd name="T83" fmla="*/ 235 h 456"/>
                      <a:gd name="T84" fmla="*/ 424 w 455"/>
                      <a:gd name="T85" fmla="*/ 277 h 456"/>
                      <a:gd name="T86" fmla="*/ 411 w 455"/>
                      <a:gd name="T87" fmla="*/ 314 h 456"/>
                      <a:gd name="T88" fmla="*/ 355 w 455"/>
                      <a:gd name="T89" fmla="*/ 385 h 456"/>
                      <a:gd name="T90" fmla="*/ 303 w 455"/>
                      <a:gd name="T91" fmla="*/ 417 h 456"/>
                      <a:gd name="T92" fmla="*/ 267 w 455"/>
                      <a:gd name="T93" fmla="*/ 427 h 456"/>
                      <a:gd name="T94" fmla="*/ 225 w 455"/>
                      <a:gd name="T95" fmla="*/ 433 h 456"/>
                      <a:gd name="T96" fmla="*/ 194 w 455"/>
                      <a:gd name="T97" fmla="*/ 429 h 456"/>
                      <a:gd name="T98" fmla="*/ 156 w 455"/>
                      <a:gd name="T99" fmla="*/ 419 h 456"/>
                      <a:gd name="T100" fmla="*/ 119 w 455"/>
                      <a:gd name="T101" fmla="*/ 402 h 456"/>
                      <a:gd name="T102" fmla="*/ 83 w 455"/>
                      <a:gd name="T103" fmla="*/ 371 h 456"/>
                      <a:gd name="T104" fmla="*/ 46 w 455"/>
                      <a:gd name="T105" fmla="*/ 323 h 456"/>
                      <a:gd name="T106" fmla="*/ 33 w 455"/>
                      <a:gd name="T107" fmla="*/ 287 h 456"/>
                      <a:gd name="T108" fmla="*/ 23 w 455"/>
                      <a:gd name="T109" fmla="*/ 248 h 45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55"/>
                      <a:gd name="T166" fmla="*/ 0 h 456"/>
                      <a:gd name="T167" fmla="*/ 455 w 455"/>
                      <a:gd name="T168" fmla="*/ 456 h 45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55" h="456">
                        <a:moveTo>
                          <a:pt x="0" y="227"/>
                        </a:moveTo>
                        <a:lnTo>
                          <a:pt x="0" y="248"/>
                        </a:lnTo>
                        <a:lnTo>
                          <a:pt x="2" y="262"/>
                        </a:lnTo>
                        <a:lnTo>
                          <a:pt x="4" y="271"/>
                        </a:lnTo>
                        <a:lnTo>
                          <a:pt x="6" y="285"/>
                        </a:lnTo>
                        <a:lnTo>
                          <a:pt x="10" y="294"/>
                        </a:lnTo>
                        <a:lnTo>
                          <a:pt x="11" y="304"/>
                        </a:lnTo>
                        <a:lnTo>
                          <a:pt x="17" y="316"/>
                        </a:lnTo>
                        <a:lnTo>
                          <a:pt x="23" y="325"/>
                        </a:lnTo>
                        <a:lnTo>
                          <a:pt x="27" y="335"/>
                        </a:lnTo>
                        <a:lnTo>
                          <a:pt x="38" y="354"/>
                        </a:lnTo>
                        <a:lnTo>
                          <a:pt x="50" y="371"/>
                        </a:lnTo>
                        <a:lnTo>
                          <a:pt x="58" y="379"/>
                        </a:lnTo>
                        <a:lnTo>
                          <a:pt x="63" y="387"/>
                        </a:lnTo>
                        <a:lnTo>
                          <a:pt x="81" y="404"/>
                        </a:lnTo>
                        <a:lnTo>
                          <a:pt x="100" y="415"/>
                        </a:lnTo>
                        <a:lnTo>
                          <a:pt x="107" y="421"/>
                        </a:lnTo>
                        <a:lnTo>
                          <a:pt x="117" y="427"/>
                        </a:lnTo>
                        <a:lnTo>
                          <a:pt x="127" y="431"/>
                        </a:lnTo>
                        <a:lnTo>
                          <a:pt x="136" y="437"/>
                        </a:lnTo>
                        <a:lnTo>
                          <a:pt x="148" y="442"/>
                        </a:lnTo>
                        <a:lnTo>
                          <a:pt x="157" y="444"/>
                        </a:lnTo>
                        <a:lnTo>
                          <a:pt x="167" y="448"/>
                        </a:lnTo>
                        <a:lnTo>
                          <a:pt x="180" y="450"/>
                        </a:lnTo>
                        <a:lnTo>
                          <a:pt x="190" y="452"/>
                        </a:lnTo>
                        <a:lnTo>
                          <a:pt x="202" y="454"/>
                        </a:lnTo>
                        <a:lnTo>
                          <a:pt x="213" y="454"/>
                        </a:lnTo>
                        <a:lnTo>
                          <a:pt x="225" y="456"/>
                        </a:lnTo>
                        <a:lnTo>
                          <a:pt x="229" y="456"/>
                        </a:lnTo>
                        <a:lnTo>
                          <a:pt x="238" y="454"/>
                        </a:lnTo>
                        <a:lnTo>
                          <a:pt x="248" y="454"/>
                        </a:lnTo>
                        <a:lnTo>
                          <a:pt x="261" y="452"/>
                        </a:lnTo>
                        <a:lnTo>
                          <a:pt x="271" y="450"/>
                        </a:lnTo>
                        <a:lnTo>
                          <a:pt x="284" y="448"/>
                        </a:lnTo>
                        <a:lnTo>
                          <a:pt x="294" y="444"/>
                        </a:lnTo>
                        <a:lnTo>
                          <a:pt x="303" y="442"/>
                        </a:lnTo>
                        <a:lnTo>
                          <a:pt x="315" y="437"/>
                        </a:lnTo>
                        <a:lnTo>
                          <a:pt x="325" y="431"/>
                        </a:lnTo>
                        <a:lnTo>
                          <a:pt x="334" y="427"/>
                        </a:lnTo>
                        <a:lnTo>
                          <a:pt x="353" y="415"/>
                        </a:lnTo>
                        <a:lnTo>
                          <a:pt x="371" y="404"/>
                        </a:lnTo>
                        <a:lnTo>
                          <a:pt x="403" y="371"/>
                        </a:lnTo>
                        <a:lnTo>
                          <a:pt x="415" y="354"/>
                        </a:lnTo>
                        <a:lnTo>
                          <a:pt x="426" y="335"/>
                        </a:lnTo>
                        <a:lnTo>
                          <a:pt x="430" y="325"/>
                        </a:lnTo>
                        <a:lnTo>
                          <a:pt x="436" y="316"/>
                        </a:lnTo>
                        <a:lnTo>
                          <a:pt x="442" y="304"/>
                        </a:lnTo>
                        <a:lnTo>
                          <a:pt x="444" y="294"/>
                        </a:lnTo>
                        <a:lnTo>
                          <a:pt x="447" y="285"/>
                        </a:lnTo>
                        <a:lnTo>
                          <a:pt x="449" y="271"/>
                        </a:lnTo>
                        <a:lnTo>
                          <a:pt x="451" y="262"/>
                        </a:lnTo>
                        <a:lnTo>
                          <a:pt x="453" y="250"/>
                        </a:lnTo>
                        <a:lnTo>
                          <a:pt x="453" y="239"/>
                        </a:lnTo>
                        <a:lnTo>
                          <a:pt x="455" y="229"/>
                        </a:lnTo>
                        <a:lnTo>
                          <a:pt x="455" y="225"/>
                        </a:lnTo>
                        <a:lnTo>
                          <a:pt x="453" y="216"/>
                        </a:lnTo>
                        <a:lnTo>
                          <a:pt x="453" y="204"/>
                        </a:lnTo>
                        <a:lnTo>
                          <a:pt x="451" y="191"/>
                        </a:lnTo>
                        <a:lnTo>
                          <a:pt x="449" y="181"/>
                        </a:lnTo>
                        <a:lnTo>
                          <a:pt x="447" y="168"/>
                        </a:lnTo>
                        <a:lnTo>
                          <a:pt x="444" y="158"/>
                        </a:lnTo>
                        <a:lnTo>
                          <a:pt x="442" y="148"/>
                        </a:lnTo>
                        <a:lnTo>
                          <a:pt x="436" y="137"/>
                        </a:lnTo>
                        <a:lnTo>
                          <a:pt x="430" y="127"/>
                        </a:lnTo>
                        <a:lnTo>
                          <a:pt x="426" y="118"/>
                        </a:lnTo>
                        <a:lnTo>
                          <a:pt x="421" y="108"/>
                        </a:lnTo>
                        <a:lnTo>
                          <a:pt x="415" y="100"/>
                        </a:lnTo>
                        <a:lnTo>
                          <a:pt x="403" y="81"/>
                        </a:lnTo>
                        <a:lnTo>
                          <a:pt x="386" y="64"/>
                        </a:lnTo>
                        <a:lnTo>
                          <a:pt x="378" y="58"/>
                        </a:lnTo>
                        <a:lnTo>
                          <a:pt x="371" y="50"/>
                        </a:lnTo>
                        <a:lnTo>
                          <a:pt x="353" y="39"/>
                        </a:lnTo>
                        <a:lnTo>
                          <a:pt x="334" y="27"/>
                        </a:lnTo>
                        <a:lnTo>
                          <a:pt x="325" y="24"/>
                        </a:lnTo>
                        <a:lnTo>
                          <a:pt x="315" y="18"/>
                        </a:lnTo>
                        <a:lnTo>
                          <a:pt x="303" y="12"/>
                        </a:lnTo>
                        <a:lnTo>
                          <a:pt x="294" y="10"/>
                        </a:lnTo>
                        <a:lnTo>
                          <a:pt x="284" y="6"/>
                        </a:lnTo>
                        <a:lnTo>
                          <a:pt x="271" y="4"/>
                        </a:lnTo>
                        <a:lnTo>
                          <a:pt x="261" y="2"/>
                        </a:lnTo>
                        <a:lnTo>
                          <a:pt x="250" y="0"/>
                        </a:lnTo>
                        <a:lnTo>
                          <a:pt x="204" y="0"/>
                        </a:lnTo>
                        <a:lnTo>
                          <a:pt x="190" y="2"/>
                        </a:lnTo>
                        <a:lnTo>
                          <a:pt x="180" y="4"/>
                        </a:lnTo>
                        <a:lnTo>
                          <a:pt x="167" y="6"/>
                        </a:lnTo>
                        <a:lnTo>
                          <a:pt x="157" y="10"/>
                        </a:lnTo>
                        <a:lnTo>
                          <a:pt x="148" y="12"/>
                        </a:lnTo>
                        <a:lnTo>
                          <a:pt x="136" y="18"/>
                        </a:lnTo>
                        <a:lnTo>
                          <a:pt x="127" y="24"/>
                        </a:lnTo>
                        <a:lnTo>
                          <a:pt x="117" y="27"/>
                        </a:lnTo>
                        <a:lnTo>
                          <a:pt x="107" y="33"/>
                        </a:lnTo>
                        <a:lnTo>
                          <a:pt x="100" y="39"/>
                        </a:lnTo>
                        <a:lnTo>
                          <a:pt x="81" y="50"/>
                        </a:lnTo>
                        <a:lnTo>
                          <a:pt x="65" y="66"/>
                        </a:lnTo>
                        <a:lnTo>
                          <a:pt x="50" y="81"/>
                        </a:lnTo>
                        <a:lnTo>
                          <a:pt x="38" y="100"/>
                        </a:lnTo>
                        <a:lnTo>
                          <a:pt x="33" y="108"/>
                        </a:lnTo>
                        <a:lnTo>
                          <a:pt x="27" y="118"/>
                        </a:lnTo>
                        <a:lnTo>
                          <a:pt x="23" y="127"/>
                        </a:lnTo>
                        <a:lnTo>
                          <a:pt x="17" y="137"/>
                        </a:lnTo>
                        <a:lnTo>
                          <a:pt x="11" y="148"/>
                        </a:lnTo>
                        <a:lnTo>
                          <a:pt x="10" y="158"/>
                        </a:lnTo>
                        <a:lnTo>
                          <a:pt x="6" y="168"/>
                        </a:lnTo>
                        <a:lnTo>
                          <a:pt x="4" y="181"/>
                        </a:lnTo>
                        <a:lnTo>
                          <a:pt x="2" y="191"/>
                        </a:lnTo>
                        <a:lnTo>
                          <a:pt x="0" y="202"/>
                        </a:lnTo>
                        <a:lnTo>
                          <a:pt x="0" y="227"/>
                        </a:lnTo>
                        <a:lnTo>
                          <a:pt x="23" y="227"/>
                        </a:lnTo>
                        <a:lnTo>
                          <a:pt x="23" y="206"/>
                        </a:lnTo>
                        <a:lnTo>
                          <a:pt x="25" y="194"/>
                        </a:lnTo>
                        <a:lnTo>
                          <a:pt x="27" y="185"/>
                        </a:lnTo>
                        <a:lnTo>
                          <a:pt x="29" y="175"/>
                        </a:lnTo>
                        <a:lnTo>
                          <a:pt x="33" y="166"/>
                        </a:lnTo>
                        <a:lnTo>
                          <a:pt x="35" y="156"/>
                        </a:lnTo>
                        <a:lnTo>
                          <a:pt x="36" y="148"/>
                        </a:lnTo>
                        <a:lnTo>
                          <a:pt x="42" y="139"/>
                        </a:lnTo>
                        <a:lnTo>
                          <a:pt x="46" y="129"/>
                        </a:lnTo>
                        <a:lnTo>
                          <a:pt x="52" y="120"/>
                        </a:lnTo>
                        <a:lnTo>
                          <a:pt x="58" y="112"/>
                        </a:lnTo>
                        <a:lnTo>
                          <a:pt x="63" y="102"/>
                        </a:lnTo>
                        <a:lnTo>
                          <a:pt x="69" y="97"/>
                        </a:lnTo>
                        <a:lnTo>
                          <a:pt x="77" y="89"/>
                        </a:lnTo>
                        <a:lnTo>
                          <a:pt x="81" y="81"/>
                        </a:lnTo>
                        <a:lnTo>
                          <a:pt x="88" y="77"/>
                        </a:lnTo>
                        <a:lnTo>
                          <a:pt x="96" y="70"/>
                        </a:lnTo>
                        <a:lnTo>
                          <a:pt x="102" y="64"/>
                        </a:lnTo>
                        <a:lnTo>
                          <a:pt x="111" y="58"/>
                        </a:lnTo>
                        <a:lnTo>
                          <a:pt x="119" y="52"/>
                        </a:lnTo>
                        <a:lnTo>
                          <a:pt x="129" y="47"/>
                        </a:lnTo>
                        <a:lnTo>
                          <a:pt x="138" y="43"/>
                        </a:lnTo>
                        <a:lnTo>
                          <a:pt x="148" y="37"/>
                        </a:lnTo>
                        <a:lnTo>
                          <a:pt x="156" y="35"/>
                        </a:lnTo>
                        <a:lnTo>
                          <a:pt x="165" y="33"/>
                        </a:lnTo>
                        <a:lnTo>
                          <a:pt x="175" y="29"/>
                        </a:lnTo>
                        <a:lnTo>
                          <a:pt x="184" y="27"/>
                        </a:lnTo>
                        <a:lnTo>
                          <a:pt x="194" y="25"/>
                        </a:lnTo>
                        <a:lnTo>
                          <a:pt x="204" y="24"/>
                        </a:lnTo>
                        <a:lnTo>
                          <a:pt x="227" y="24"/>
                        </a:lnTo>
                        <a:lnTo>
                          <a:pt x="246" y="24"/>
                        </a:lnTo>
                        <a:lnTo>
                          <a:pt x="257" y="25"/>
                        </a:lnTo>
                        <a:lnTo>
                          <a:pt x="267" y="27"/>
                        </a:lnTo>
                        <a:lnTo>
                          <a:pt x="277" y="29"/>
                        </a:lnTo>
                        <a:lnTo>
                          <a:pt x="286" y="33"/>
                        </a:lnTo>
                        <a:lnTo>
                          <a:pt x="296" y="35"/>
                        </a:lnTo>
                        <a:lnTo>
                          <a:pt x="303" y="37"/>
                        </a:lnTo>
                        <a:lnTo>
                          <a:pt x="313" y="43"/>
                        </a:lnTo>
                        <a:lnTo>
                          <a:pt x="323" y="47"/>
                        </a:lnTo>
                        <a:lnTo>
                          <a:pt x="342" y="58"/>
                        </a:lnTo>
                        <a:lnTo>
                          <a:pt x="355" y="70"/>
                        </a:lnTo>
                        <a:lnTo>
                          <a:pt x="363" y="77"/>
                        </a:lnTo>
                        <a:lnTo>
                          <a:pt x="371" y="83"/>
                        </a:lnTo>
                        <a:lnTo>
                          <a:pt x="384" y="97"/>
                        </a:lnTo>
                        <a:lnTo>
                          <a:pt x="390" y="102"/>
                        </a:lnTo>
                        <a:lnTo>
                          <a:pt x="396" y="112"/>
                        </a:lnTo>
                        <a:lnTo>
                          <a:pt x="401" y="120"/>
                        </a:lnTo>
                        <a:lnTo>
                          <a:pt x="407" y="129"/>
                        </a:lnTo>
                        <a:lnTo>
                          <a:pt x="411" y="139"/>
                        </a:lnTo>
                        <a:lnTo>
                          <a:pt x="417" y="148"/>
                        </a:lnTo>
                        <a:lnTo>
                          <a:pt x="419" y="156"/>
                        </a:lnTo>
                        <a:lnTo>
                          <a:pt x="421" y="166"/>
                        </a:lnTo>
                        <a:lnTo>
                          <a:pt x="424" y="175"/>
                        </a:lnTo>
                        <a:lnTo>
                          <a:pt x="426" y="185"/>
                        </a:lnTo>
                        <a:lnTo>
                          <a:pt x="428" y="194"/>
                        </a:lnTo>
                        <a:lnTo>
                          <a:pt x="430" y="204"/>
                        </a:lnTo>
                        <a:lnTo>
                          <a:pt x="430" y="216"/>
                        </a:lnTo>
                        <a:lnTo>
                          <a:pt x="432" y="229"/>
                        </a:lnTo>
                        <a:lnTo>
                          <a:pt x="432" y="225"/>
                        </a:lnTo>
                        <a:lnTo>
                          <a:pt x="430" y="235"/>
                        </a:lnTo>
                        <a:lnTo>
                          <a:pt x="430" y="246"/>
                        </a:lnTo>
                        <a:lnTo>
                          <a:pt x="428" y="258"/>
                        </a:lnTo>
                        <a:lnTo>
                          <a:pt x="426" y="267"/>
                        </a:lnTo>
                        <a:lnTo>
                          <a:pt x="424" y="277"/>
                        </a:lnTo>
                        <a:lnTo>
                          <a:pt x="421" y="287"/>
                        </a:lnTo>
                        <a:lnTo>
                          <a:pt x="419" y="296"/>
                        </a:lnTo>
                        <a:lnTo>
                          <a:pt x="417" y="304"/>
                        </a:lnTo>
                        <a:lnTo>
                          <a:pt x="411" y="314"/>
                        </a:lnTo>
                        <a:lnTo>
                          <a:pt x="407" y="323"/>
                        </a:lnTo>
                        <a:lnTo>
                          <a:pt x="396" y="342"/>
                        </a:lnTo>
                        <a:lnTo>
                          <a:pt x="384" y="356"/>
                        </a:lnTo>
                        <a:lnTo>
                          <a:pt x="355" y="385"/>
                        </a:lnTo>
                        <a:lnTo>
                          <a:pt x="342" y="396"/>
                        </a:lnTo>
                        <a:lnTo>
                          <a:pt x="323" y="408"/>
                        </a:lnTo>
                        <a:lnTo>
                          <a:pt x="313" y="412"/>
                        </a:lnTo>
                        <a:lnTo>
                          <a:pt x="303" y="417"/>
                        </a:lnTo>
                        <a:lnTo>
                          <a:pt x="296" y="419"/>
                        </a:lnTo>
                        <a:lnTo>
                          <a:pt x="286" y="421"/>
                        </a:lnTo>
                        <a:lnTo>
                          <a:pt x="277" y="425"/>
                        </a:lnTo>
                        <a:lnTo>
                          <a:pt x="267" y="427"/>
                        </a:lnTo>
                        <a:lnTo>
                          <a:pt x="257" y="429"/>
                        </a:lnTo>
                        <a:lnTo>
                          <a:pt x="248" y="431"/>
                        </a:lnTo>
                        <a:lnTo>
                          <a:pt x="234" y="431"/>
                        </a:lnTo>
                        <a:lnTo>
                          <a:pt x="225" y="433"/>
                        </a:lnTo>
                        <a:lnTo>
                          <a:pt x="229" y="433"/>
                        </a:lnTo>
                        <a:lnTo>
                          <a:pt x="217" y="431"/>
                        </a:lnTo>
                        <a:lnTo>
                          <a:pt x="205" y="431"/>
                        </a:lnTo>
                        <a:lnTo>
                          <a:pt x="194" y="429"/>
                        </a:lnTo>
                        <a:lnTo>
                          <a:pt x="184" y="427"/>
                        </a:lnTo>
                        <a:lnTo>
                          <a:pt x="175" y="425"/>
                        </a:lnTo>
                        <a:lnTo>
                          <a:pt x="165" y="421"/>
                        </a:lnTo>
                        <a:lnTo>
                          <a:pt x="156" y="419"/>
                        </a:lnTo>
                        <a:lnTo>
                          <a:pt x="148" y="417"/>
                        </a:lnTo>
                        <a:lnTo>
                          <a:pt x="138" y="412"/>
                        </a:lnTo>
                        <a:lnTo>
                          <a:pt x="129" y="408"/>
                        </a:lnTo>
                        <a:lnTo>
                          <a:pt x="119" y="402"/>
                        </a:lnTo>
                        <a:lnTo>
                          <a:pt x="111" y="396"/>
                        </a:lnTo>
                        <a:lnTo>
                          <a:pt x="102" y="390"/>
                        </a:lnTo>
                        <a:lnTo>
                          <a:pt x="96" y="385"/>
                        </a:lnTo>
                        <a:lnTo>
                          <a:pt x="83" y="371"/>
                        </a:lnTo>
                        <a:lnTo>
                          <a:pt x="77" y="364"/>
                        </a:lnTo>
                        <a:lnTo>
                          <a:pt x="69" y="356"/>
                        </a:lnTo>
                        <a:lnTo>
                          <a:pt x="58" y="342"/>
                        </a:lnTo>
                        <a:lnTo>
                          <a:pt x="46" y="323"/>
                        </a:lnTo>
                        <a:lnTo>
                          <a:pt x="42" y="314"/>
                        </a:lnTo>
                        <a:lnTo>
                          <a:pt x="36" y="304"/>
                        </a:lnTo>
                        <a:lnTo>
                          <a:pt x="35" y="296"/>
                        </a:lnTo>
                        <a:lnTo>
                          <a:pt x="33" y="287"/>
                        </a:lnTo>
                        <a:lnTo>
                          <a:pt x="29" y="277"/>
                        </a:lnTo>
                        <a:lnTo>
                          <a:pt x="27" y="267"/>
                        </a:lnTo>
                        <a:lnTo>
                          <a:pt x="25" y="258"/>
                        </a:lnTo>
                        <a:lnTo>
                          <a:pt x="23" y="248"/>
                        </a:lnTo>
                        <a:lnTo>
                          <a:pt x="23" y="227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49" name="Freeform 17"/>
                  <p:cNvSpPr>
                    <a:spLocks/>
                  </p:cNvSpPr>
                  <p:nvPr/>
                </p:nvSpPr>
                <p:spPr bwMode="auto">
                  <a:xfrm>
                    <a:off x="3472" y="1867"/>
                    <a:ext cx="545" cy="40"/>
                  </a:xfrm>
                  <a:custGeom>
                    <a:avLst/>
                    <a:gdLst>
                      <a:gd name="T0" fmla="*/ 19 w 545"/>
                      <a:gd name="T1" fmla="*/ 2 h 40"/>
                      <a:gd name="T2" fmla="*/ 13 w 545"/>
                      <a:gd name="T3" fmla="*/ 2 h 40"/>
                      <a:gd name="T4" fmla="*/ 9 w 545"/>
                      <a:gd name="T5" fmla="*/ 4 h 40"/>
                      <a:gd name="T6" fmla="*/ 1 w 545"/>
                      <a:gd name="T7" fmla="*/ 12 h 40"/>
                      <a:gd name="T8" fmla="*/ 0 w 545"/>
                      <a:gd name="T9" fmla="*/ 15 h 40"/>
                      <a:gd name="T10" fmla="*/ 0 w 545"/>
                      <a:gd name="T11" fmla="*/ 27 h 40"/>
                      <a:gd name="T12" fmla="*/ 1 w 545"/>
                      <a:gd name="T13" fmla="*/ 31 h 40"/>
                      <a:gd name="T14" fmla="*/ 9 w 545"/>
                      <a:gd name="T15" fmla="*/ 39 h 40"/>
                      <a:gd name="T16" fmla="*/ 13 w 545"/>
                      <a:gd name="T17" fmla="*/ 40 h 40"/>
                      <a:gd name="T18" fmla="*/ 19 w 545"/>
                      <a:gd name="T19" fmla="*/ 40 h 40"/>
                      <a:gd name="T20" fmla="*/ 526 w 545"/>
                      <a:gd name="T21" fmla="*/ 39 h 40"/>
                      <a:gd name="T22" fmla="*/ 532 w 545"/>
                      <a:gd name="T23" fmla="*/ 39 h 40"/>
                      <a:gd name="T24" fmla="*/ 535 w 545"/>
                      <a:gd name="T25" fmla="*/ 37 h 40"/>
                      <a:gd name="T26" fmla="*/ 543 w 545"/>
                      <a:gd name="T27" fmla="*/ 29 h 40"/>
                      <a:gd name="T28" fmla="*/ 545 w 545"/>
                      <a:gd name="T29" fmla="*/ 25 h 40"/>
                      <a:gd name="T30" fmla="*/ 545 w 545"/>
                      <a:gd name="T31" fmla="*/ 14 h 40"/>
                      <a:gd name="T32" fmla="*/ 543 w 545"/>
                      <a:gd name="T33" fmla="*/ 10 h 40"/>
                      <a:gd name="T34" fmla="*/ 535 w 545"/>
                      <a:gd name="T35" fmla="*/ 2 h 40"/>
                      <a:gd name="T36" fmla="*/ 532 w 545"/>
                      <a:gd name="T37" fmla="*/ 0 h 40"/>
                      <a:gd name="T38" fmla="*/ 526 w 545"/>
                      <a:gd name="T39" fmla="*/ 0 h 40"/>
                      <a:gd name="T40" fmla="*/ 19 w 545"/>
                      <a:gd name="T41" fmla="*/ 2 h 4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45"/>
                      <a:gd name="T64" fmla="*/ 0 h 40"/>
                      <a:gd name="T65" fmla="*/ 545 w 545"/>
                      <a:gd name="T66" fmla="*/ 40 h 4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45" h="40">
                        <a:moveTo>
                          <a:pt x="19" y="2"/>
                        </a:move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1" y="12"/>
                        </a:lnTo>
                        <a:lnTo>
                          <a:pt x="0" y="15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9" y="39"/>
                        </a:lnTo>
                        <a:lnTo>
                          <a:pt x="13" y="40"/>
                        </a:lnTo>
                        <a:lnTo>
                          <a:pt x="19" y="40"/>
                        </a:lnTo>
                        <a:lnTo>
                          <a:pt x="526" y="39"/>
                        </a:lnTo>
                        <a:lnTo>
                          <a:pt x="532" y="39"/>
                        </a:lnTo>
                        <a:lnTo>
                          <a:pt x="535" y="37"/>
                        </a:lnTo>
                        <a:lnTo>
                          <a:pt x="543" y="29"/>
                        </a:lnTo>
                        <a:lnTo>
                          <a:pt x="545" y="25"/>
                        </a:lnTo>
                        <a:lnTo>
                          <a:pt x="545" y="14"/>
                        </a:lnTo>
                        <a:lnTo>
                          <a:pt x="543" y="10"/>
                        </a:lnTo>
                        <a:lnTo>
                          <a:pt x="535" y="2"/>
                        </a:lnTo>
                        <a:lnTo>
                          <a:pt x="532" y="0"/>
                        </a:lnTo>
                        <a:lnTo>
                          <a:pt x="526" y="0"/>
                        </a:lnTo>
                        <a:lnTo>
                          <a:pt x="19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782"/>
                    <a:ext cx="116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latin typeface="Swiss 721 SWA" charset="0"/>
                      </a:rPr>
                      <a:t>D</a:t>
                    </a:r>
                    <a:endParaRPr lang="en-US" sz="2400"/>
                  </a:p>
                </p:txBody>
              </p:sp>
              <p:sp>
                <p:nvSpPr>
                  <p:cNvPr id="6255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564" y="1639"/>
                    <a:ext cx="225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000000"/>
                        </a:solidFill>
                        <a:latin typeface="Swiss 721 SWA" charset="0"/>
                      </a:rPr>
                      <a:t>0/0</a:t>
                    </a:r>
                    <a:endParaRPr lang="en-US" sz="2400">
                      <a:solidFill>
                        <a:srgbClr val="00FF00"/>
                      </a:solidFill>
                    </a:endParaRPr>
                  </a:p>
                </p:txBody>
              </p:sp>
              <p:sp>
                <p:nvSpPr>
                  <p:cNvPr id="62552" name="Freeform 20"/>
                  <p:cNvSpPr>
                    <a:spLocks/>
                  </p:cNvSpPr>
                  <p:nvPr/>
                </p:nvSpPr>
                <p:spPr bwMode="auto">
                  <a:xfrm>
                    <a:off x="1920" y="1809"/>
                    <a:ext cx="186" cy="79"/>
                  </a:xfrm>
                  <a:custGeom>
                    <a:avLst/>
                    <a:gdLst>
                      <a:gd name="T0" fmla="*/ 161 w 186"/>
                      <a:gd name="T1" fmla="*/ 79 h 79"/>
                      <a:gd name="T2" fmla="*/ 172 w 186"/>
                      <a:gd name="T3" fmla="*/ 79 h 79"/>
                      <a:gd name="T4" fmla="*/ 176 w 186"/>
                      <a:gd name="T5" fmla="*/ 77 h 79"/>
                      <a:gd name="T6" fmla="*/ 184 w 186"/>
                      <a:gd name="T7" fmla="*/ 70 h 79"/>
                      <a:gd name="T8" fmla="*/ 186 w 186"/>
                      <a:gd name="T9" fmla="*/ 66 h 79"/>
                      <a:gd name="T10" fmla="*/ 186 w 186"/>
                      <a:gd name="T11" fmla="*/ 54 h 79"/>
                      <a:gd name="T12" fmla="*/ 184 w 186"/>
                      <a:gd name="T13" fmla="*/ 50 h 79"/>
                      <a:gd name="T14" fmla="*/ 176 w 186"/>
                      <a:gd name="T15" fmla="*/ 43 h 79"/>
                      <a:gd name="T16" fmla="*/ 172 w 186"/>
                      <a:gd name="T17" fmla="*/ 41 h 79"/>
                      <a:gd name="T18" fmla="*/ 25 w 186"/>
                      <a:gd name="T19" fmla="*/ 0 h 79"/>
                      <a:gd name="T20" fmla="*/ 13 w 186"/>
                      <a:gd name="T21" fmla="*/ 0 h 79"/>
                      <a:gd name="T22" fmla="*/ 9 w 186"/>
                      <a:gd name="T23" fmla="*/ 2 h 79"/>
                      <a:gd name="T24" fmla="*/ 1 w 186"/>
                      <a:gd name="T25" fmla="*/ 10 h 79"/>
                      <a:gd name="T26" fmla="*/ 0 w 186"/>
                      <a:gd name="T27" fmla="*/ 14 h 79"/>
                      <a:gd name="T28" fmla="*/ 0 w 186"/>
                      <a:gd name="T29" fmla="*/ 25 h 79"/>
                      <a:gd name="T30" fmla="*/ 1 w 186"/>
                      <a:gd name="T31" fmla="*/ 29 h 79"/>
                      <a:gd name="T32" fmla="*/ 9 w 186"/>
                      <a:gd name="T33" fmla="*/ 37 h 79"/>
                      <a:gd name="T34" fmla="*/ 13 w 186"/>
                      <a:gd name="T35" fmla="*/ 39 h 79"/>
                      <a:gd name="T36" fmla="*/ 161 w 186"/>
                      <a:gd name="T37" fmla="*/ 79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6"/>
                      <a:gd name="T58" fmla="*/ 0 h 79"/>
                      <a:gd name="T59" fmla="*/ 186 w 186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6" h="79">
                        <a:moveTo>
                          <a:pt x="161" y="79"/>
                        </a:moveTo>
                        <a:lnTo>
                          <a:pt x="172" y="79"/>
                        </a:lnTo>
                        <a:lnTo>
                          <a:pt x="176" y="77"/>
                        </a:lnTo>
                        <a:lnTo>
                          <a:pt x="184" y="70"/>
                        </a:lnTo>
                        <a:lnTo>
                          <a:pt x="186" y="66"/>
                        </a:lnTo>
                        <a:lnTo>
                          <a:pt x="186" y="54"/>
                        </a:lnTo>
                        <a:lnTo>
                          <a:pt x="184" y="50"/>
                        </a:lnTo>
                        <a:lnTo>
                          <a:pt x="176" y="43"/>
                        </a:lnTo>
                        <a:lnTo>
                          <a:pt x="172" y="41"/>
                        </a:lnTo>
                        <a:lnTo>
                          <a:pt x="25" y="0"/>
                        </a:lnTo>
                        <a:lnTo>
                          <a:pt x="13" y="0"/>
                        </a:lnTo>
                        <a:lnTo>
                          <a:pt x="9" y="2"/>
                        </a:lnTo>
                        <a:lnTo>
                          <a:pt x="1" y="10"/>
                        </a:lnTo>
                        <a:lnTo>
                          <a:pt x="0" y="14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9" y="37"/>
                        </a:lnTo>
                        <a:lnTo>
                          <a:pt x="13" y="39"/>
                        </a:lnTo>
                        <a:lnTo>
                          <a:pt x="161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3" name="Freeform 21"/>
                  <p:cNvSpPr>
                    <a:spLocks/>
                  </p:cNvSpPr>
                  <p:nvPr/>
                </p:nvSpPr>
                <p:spPr bwMode="auto">
                  <a:xfrm>
                    <a:off x="1920" y="1859"/>
                    <a:ext cx="194" cy="79"/>
                  </a:xfrm>
                  <a:custGeom>
                    <a:avLst/>
                    <a:gdLst>
                      <a:gd name="T0" fmla="*/ 180 w 194"/>
                      <a:gd name="T1" fmla="*/ 39 h 79"/>
                      <a:gd name="T2" fmla="*/ 184 w 194"/>
                      <a:gd name="T3" fmla="*/ 37 h 79"/>
                      <a:gd name="T4" fmla="*/ 192 w 194"/>
                      <a:gd name="T5" fmla="*/ 29 h 79"/>
                      <a:gd name="T6" fmla="*/ 194 w 194"/>
                      <a:gd name="T7" fmla="*/ 25 h 79"/>
                      <a:gd name="T8" fmla="*/ 194 w 194"/>
                      <a:gd name="T9" fmla="*/ 14 h 79"/>
                      <a:gd name="T10" fmla="*/ 192 w 194"/>
                      <a:gd name="T11" fmla="*/ 10 h 79"/>
                      <a:gd name="T12" fmla="*/ 184 w 194"/>
                      <a:gd name="T13" fmla="*/ 2 h 79"/>
                      <a:gd name="T14" fmla="*/ 180 w 194"/>
                      <a:gd name="T15" fmla="*/ 0 h 79"/>
                      <a:gd name="T16" fmla="*/ 169 w 194"/>
                      <a:gd name="T17" fmla="*/ 0 h 79"/>
                      <a:gd name="T18" fmla="*/ 13 w 194"/>
                      <a:gd name="T19" fmla="*/ 41 h 79"/>
                      <a:gd name="T20" fmla="*/ 9 w 194"/>
                      <a:gd name="T21" fmla="*/ 43 h 79"/>
                      <a:gd name="T22" fmla="*/ 1 w 194"/>
                      <a:gd name="T23" fmla="*/ 50 h 79"/>
                      <a:gd name="T24" fmla="*/ 0 w 194"/>
                      <a:gd name="T25" fmla="*/ 54 h 79"/>
                      <a:gd name="T26" fmla="*/ 0 w 194"/>
                      <a:gd name="T27" fmla="*/ 66 h 79"/>
                      <a:gd name="T28" fmla="*/ 1 w 194"/>
                      <a:gd name="T29" fmla="*/ 70 h 79"/>
                      <a:gd name="T30" fmla="*/ 9 w 194"/>
                      <a:gd name="T31" fmla="*/ 77 h 79"/>
                      <a:gd name="T32" fmla="*/ 13 w 194"/>
                      <a:gd name="T33" fmla="*/ 79 h 79"/>
                      <a:gd name="T34" fmla="*/ 25 w 194"/>
                      <a:gd name="T35" fmla="*/ 79 h 79"/>
                      <a:gd name="T36" fmla="*/ 180 w 194"/>
                      <a:gd name="T37" fmla="*/ 39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4"/>
                      <a:gd name="T58" fmla="*/ 0 h 79"/>
                      <a:gd name="T59" fmla="*/ 194 w 194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4" h="79">
                        <a:moveTo>
                          <a:pt x="180" y="39"/>
                        </a:moveTo>
                        <a:lnTo>
                          <a:pt x="184" y="37"/>
                        </a:lnTo>
                        <a:lnTo>
                          <a:pt x="192" y="29"/>
                        </a:lnTo>
                        <a:lnTo>
                          <a:pt x="194" y="25"/>
                        </a:lnTo>
                        <a:lnTo>
                          <a:pt x="194" y="14"/>
                        </a:lnTo>
                        <a:lnTo>
                          <a:pt x="192" y="10"/>
                        </a:lnTo>
                        <a:lnTo>
                          <a:pt x="184" y="2"/>
                        </a:lnTo>
                        <a:lnTo>
                          <a:pt x="180" y="0"/>
                        </a:lnTo>
                        <a:lnTo>
                          <a:pt x="169" y="0"/>
                        </a:lnTo>
                        <a:lnTo>
                          <a:pt x="13" y="41"/>
                        </a:lnTo>
                        <a:lnTo>
                          <a:pt x="9" y="43"/>
                        </a:lnTo>
                        <a:lnTo>
                          <a:pt x="1" y="50"/>
                        </a:lnTo>
                        <a:lnTo>
                          <a:pt x="0" y="54"/>
                        </a:lnTo>
                        <a:lnTo>
                          <a:pt x="0" y="66"/>
                        </a:lnTo>
                        <a:lnTo>
                          <a:pt x="1" y="70"/>
                        </a:lnTo>
                        <a:lnTo>
                          <a:pt x="9" y="77"/>
                        </a:lnTo>
                        <a:lnTo>
                          <a:pt x="13" y="79"/>
                        </a:lnTo>
                        <a:lnTo>
                          <a:pt x="25" y="79"/>
                        </a:lnTo>
                        <a:lnTo>
                          <a:pt x="180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4" name="Freeform 22"/>
                  <p:cNvSpPr>
                    <a:spLocks/>
                  </p:cNvSpPr>
                  <p:nvPr/>
                </p:nvSpPr>
                <p:spPr bwMode="auto">
                  <a:xfrm>
                    <a:off x="2830" y="1798"/>
                    <a:ext cx="186" cy="81"/>
                  </a:xfrm>
                  <a:custGeom>
                    <a:avLst/>
                    <a:gdLst>
                      <a:gd name="T0" fmla="*/ 161 w 186"/>
                      <a:gd name="T1" fmla="*/ 81 h 81"/>
                      <a:gd name="T2" fmla="*/ 171 w 186"/>
                      <a:gd name="T3" fmla="*/ 81 h 81"/>
                      <a:gd name="T4" fmla="*/ 177 w 186"/>
                      <a:gd name="T5" fmla="*/ 79 h 81"/>
                      <a:gd name="T6" fmla="*/ 184 w 186"/>
                      <a:gd name="T7" fmla="*/ 71 h 81"/>
                      <a:gd name="T8" fmla="*/ 186 w 186"/>
                      <a:gd name="T9" fmla="*/ 67 h 81"/>
                      <a:gd name="T10" fmla="*/ 186 w 186"/>
                      <a:gd name="T11" fmla="*/ 58 h 81"/>
                      <a:gd name="T12" fmla="*/ 184 w 186"/>
                      <a:gd name="T13" fmla="*/ 52 h 81"/>
                      <a:gd name="T14" fmla="*/ 177 w 186"/>
                      <a:gd name="T15" fmla="*/ 44 h 81"/>
                      <a:gd name="T16" fmla="*/ 173 w 186"/>
                      <a:gd name="T17" fmla="*/ 42 h 81"/>
                      <a:gd name="T18" fmla="*/ 25 w 186"/>
                      <a:gd name="T19" fmla="*/ 0 h 81"/>
                      <a:gd name="T20" fmla="*/ 15 w 186"/>
                      <a:gd name="T21" fmla="*/ 0 h 81"/>
                      <a:gd name="T22" fmla="*/ 10 w 186"/>
                      <a:gd name="T23" fmla="*/ 2 h 81"/>
                      <a:gd name="T24" fmla="*/ 2 w 186"/>
                      <a:gd name="T25" fmla="*/ 10 h 81"/>
                      <a:gd name="T26" fmla="*/ 0 w 186"/>
                      <a:gd name="T27" fmla="*/ 13 h 81"/>
                      <a:gd name="T28" fmla="*/ 0 w 186"/>
                      <a:gd name="T29" fmla="*/ 23 h 81"/>
                      <a:gd name="T30" fmla="*/ 2 w 186"/>
                      <a:gd name="T31" fmla="*/ 29 h 81"/>
                      <a:gd name="T32" fmla="*/ 10 w 186"/>
                      <a:gd name="T33" fmla="*/ 36 h 81"/>
                      <a:gd name="T34" fmla="*/ 13 w 186"/>
                      <a:gd name="T35" fmla="*/ 38 h 81"/>
                      <a:gd name="T36" fmla="*/ 161 w 186"/>
                      <a:gd name="T37" fmla="*/ 81 h 8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6"/>
                      <a:gd name="T58" fmla="*/ 0 h 81"/>
                      <a:gd name="T59" fmla="*/ 186 w 186"/>
                      <a:gd name="T60" fmla="*/ 81 h 8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6" h="81">
                        <a:moveTo>
                          <a:pt x="161" y="81"/>
                        </a:moveTo>
                        <a:lnTo>
                          <a:pt x="171" y="81"/>
                        </a:lnTo>
                        <a:lnTo>
                          <a:pt x="177" y="79"/>
                        </a:lnTo>
                        <a:lnTo>
                          <a:pt x="184" y="71"/>
                        </a:lnTo>
                        <a:lnTo>
                          <a:pt x="186" y="67"/>
                        </a:lnTo>
                        <a:lnTo>
                          <a:pt x="186" y="58"/>
                        </a:lnTo>
                        <a:lnTo>
                          <a:pt x="184" y="52"/>
                        </a:lnTo>
                        <a:lnTo>
                          <a:pt x="177" y="44"/>
                        </a:lnTo>
                        <a:lnTo>
                          <a:pt x="173" y="42"/>
                        </a:lnTo>
                        <a:lnTo>
                          <a:pt x="25" y="0"/>
                        </a:lnTo>
                        <a:lnTo>
                          <a:pt x="15" y="0"/>
                        </a:lnTo>
                        <a:lnTo>
                          <a:pt x="10" y="2"/>
                        </a:lnTo>
                        <a:lnTo>
                          <a:pt x="2" y="10"/>
                        </a:lnTo>
                        <a:lnTo>
                          <a:pt x="0" y="13"/>
                        </a:lnTo>
                        <a:lnTo>
                          <a:pt x="0" y="23"/>
                        </a:lnTo>
                        <a:lnTo>
                          <a:pt x="2" y="29"/>
                        </a:lnTo>
                        <a:lnTo>
                          <a:pt x="10" y="36"/>
                        </a:lnTo>
                        <a:lnTo>
                          <a:pt x="13" y="38"/>
                        </a:lnTo>
                        <a:lnTo>
                          <a:pt x="161" y="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5" name="Freeform 23"/>
                  <p:cNvSpPr>
                    <a:spLocks/>
                  </p:cNvSpPr>
                  <p:nvPr/>
                </p:nvSpPr>
                <p:spPr bwMode="auto">
                  <a:xfrm>
                    <a:off x="2830" y="1848"/>
                    <a:ext cx="196" cy="79"/>
                  </a:xfrm>
                  <a:custGeom>
                    <a:avLst/>
                    <a:gdLst>
                      <a:gd name="T0" fmla="*/ 181 w 196"/>
                      <a:gd name="T1" fmla="*/ 38 h 79"/>
                      <a:gd name="T2" fmla="*/ 186 w 196"/>
                      <a:gd name="T3" fmla="*/ 36 h 79"/>
                      <a:gd name="T4" fmla="*/ 194 w 196"/>
                      <a:gd name="T5" fmla="*/ 29 h 79"/>
                      <a:gd name="T6" fmla="*/ 196 w 196"/>
                      <a:gd name="T7" fmla="*/ 25 h 79"/>
                      <a:gd name="T8" fmla="*/ 196 w 196"/>
                      <a:gd name="T9" fmla="*/ 15 h 79"/>
                      <a:gd name="T10" fmla="*/ 194 w 196"/>
                      <a:gd name="T11" fmla="*/ 9 h 79"/>
                      <a:gd name="T12" fmla="*/ 186 w 196"/>
                      <a:gd name="T13" fmla="*/ 2 h 79"/>
                      <a:gd name="T14" fmla="*/ 182 w 196"/>
                      <a:gd name="T15" fmla="*/ 0 h 79"/>
                      <a:gd name="T16" fmla="*/ 173 w 196"/>
                      <a:gd name="T17" fmla="*/ 0 h 79"/>
                      <a:gd name="T18" fmla="*/ 15 w 196"/>
                      <a:gd name="T19" fmla="*/ 40 h 79"/>
                      <a:gd name="T20" fmla="*/ 10 w 196"/>
                      <a:gd name="T21" fmla="*/ 42 h 79"/>
                      <a:gd name="T22" fmla="*/ 2 w 196"/>
                      <a:gd name="T23" fmla="*/ 50 h 79"/>
                      <a:gd name="T24" fmla="*/ 0 w 196"/>
                      <a:gd name="T25" fmla="*/ 54 h 79"/>
                      <a:gd name="T26" fmla="*/ 0 w 196"/>
                      <a:gd name="T27" fmla="*/ 63 h 79"/>
                      <a:gd name="T28" fmla="*/ 2 w 196"/>
                      <a:gd name="T29" fmla="*/ 69 h 79"/>
                      <a:gd name="T30" fmla="*/ 10 w 196"/>
                      <a:gd name="T31" fmla="*/ 77 h 79"/>
                      <a:gd name="T32" fmla="*/ 13 w 196"/>
                      <a:gd name="T33" fmla="*/ 79 h 79"/>
                      <a:gd name="T34" fmla="*/ 23 w 196"/>
                      <a:gd name="T35" fmla="*/ 79 h 79"/>
                      <a:gd name="T36" fmla="*/ 181 w 196"/>
                      <a:gd name="T37" fmla="*/ 38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6"/>
                      <a:gd name="T58" fmla="*/ 0 h 79"/>
                      <a:gd name="T59" fmla="*/ 196 w 196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6" h="79">
                        <a:moveTo>
                          <a:pt x="181" y="38"/>
                        </a:moveTo>
                        <a:lnTo>
                          <a:pt x="186" y="36"/>
                        </a:lnTo>
                        <a:lnTo>
                          <a:pt x="194" y="29"/>
                        </a:lnTo>
                        <a:lnTo>
                          <a:pt x="196" y="25"/>
                        </a:lnTo>
                        <a:lnTo>
                          <a:pt x="196" y="15"/>
                        </a:lnTo>
                        <a:lnTo>
                          <a:pt x="194" y="9"/>
                        </a:lnTo>
                        <a:lnTo>
                          <a:pt x="186" y="2"/>
                        </a:lnTo>
                        <a:lnTo>
                          <a:pt x="182" y="0"/>
                        </a:lnTo>
                        <a:lnTo>
                          <a:pt x="173" y="0"/>
                        </a:lnTo>
                        <a:lnTo>
                          <a:pt x="15" y="40"/>
                        </a:lnTo>
                        <a:lnTo>
                          <a:pt x="10" y="42"/>
                        </a:lnTo>
                        <a:lnTo>
                          <a:pt x="2" y="50"/>
                        </a:lnTo>
                        <a:lnTo>
                          <a:pt x="0" y="54"/>
                        </a:lnTo>
                        <a:lnTo>
                          <a:pt x="0" y="63"/>
                        </a:lnTo>
                        <a:lnTo>
                          <a:pt x="2" y="69"/>
                        </a:lnTo>
                        <a:lnTo>
                          <a:pt x="10" y="77"/>
                        </a:lnTo>
                        <a:lnTo>
                          <a:pt x="13" y="79"/>
                        </a:lnTo>
                        <a:lnTo>
                          <a:pt x="23" y="79"/>
                        </a:lnTo>
                        <a:lnTo>
                          <a:pt x="181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6" name="Freeform 24"/>
                  <p:cNvSpPr>
                    <a:spLocks/>
                  </p:cNvSpPr>
                  <p:nvPr/>
                </p:nvSpPr>
                <p:spPr bwMode="auto">
                  <a:xfrm>
                    <a:off x="3810" y="1817"/>
                    <a:ext cx="186" cy="79"/>
                  </a:xfrm>
                  <a:custGeom>
                    <a:avLst/>
                    <a:gdLst>
                      <a:gd name="T0" fmla="*/ 161 w 186"/>
                      <a:gd name="T1" fmla="*/ 79 h 79"/>
                      <a:gd name="T2" fmla="*/ 172 w 186"/>
                      <a:gd name="T3" fmla="*/ 79 h 79"/>
                      <a:gd name="T4" fmla="*/ 176 w 186"/>
                      <a:gd name="T5" fmla="*/ 77 h 79"/>
                      <a:gd name="T6" fmla="*/ 184 w 186"/>
                      <a:gd name="T7" fmla="*/ 69 h 79"/>
                      <a:gd name="T8" fmla="*/ 186 w 186"/>
                      <a:gd name="T9" fmla="*/ 65 h 79"/>
                      <a:gd name="T10" fmla="*/ 186 w 186"/>
                      <a:gd name="T11" fmla="*/ 54 h 79"/>
                      <a:gd name="T12" fmla="*/ 184 w 186"/>
                      <a:gd name="T13" fmla="*/ 50 h 79"/>
                      <a:gd name="T14" fmla="*/ 176 w 186"/>
                      <a:gd name="T15" fmla="*/ 42 h 79"/>
                      <a:gd name="T16" fmla="*/ 172 w 186"/>
                      <a:gd name="T17" fmla="*/ 40 h 79"/>
                      <a:gd name="T18" fmla="*/ 25 w 186"/>
                      <a:gd name="T19" fmla="*/ 0 h 79"/>
                      <a:gd name="T20" fmla="*/ 13 w 186"/>
                      <a:gd name="T21" fmla="*/ 0 h 79"/>
                      <a:gd name="T22" fmla="*/ 9 w 186"/>
                      <a:gd name="T23" fmla="*/ 2 h 79"/>
                      <a:gd name="T24" fmla="*/ 2 w 186"/>
                      <a:gd name="T25" fmla="*/ 10 h 79"/>
                      <a:gd name="T26" fmla="*/ 0 w 186"/>
                      <a:gd name="T27" fmla="*/ 14 h 79"/>
                      <a:gd name="T28" fmla="*/ 0 w 186"/>
                      <a:gd name="T29" fmla="*/ 25 h 79"/>
                      <a:gd name="T30" fmla="*/ 2 w 186"/>
                      <a:gd name="T31" fmla="*/ 29 h 79"/>
                      <a:gd name="T32" fmla="*/ 9 w 186"/>
                      <a:gd name="T33" fmla="*/ 37 h 79"/>
                      <a:gd name="T34" fmla="*/ 13 w 186"/>
                      <a:gd name="T35" fmla="*/ 39 h 79"/>
                      <a:gd name="T36" fmla="*/ 161 w 186"/>
                      <a:gd name="T37" fmla="*/ 79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6"/>
                      <a:gd name="T58" fmla="*/ 0 h 79"/>
                      <a:gd name="T59" fmla="*/ 186 w 186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6" h="79">
                        <a:moveTo>
                          <a:pt x="161" y="79"/>
                        </a:moveTo>
                        <a:lnTo>
                          <a:pt x="172" y="79"/>
                        </a:lnTo>
                        <a:lnTo>
                          <a:pt x="176" y="77"/>
                        </a:lnTo>
                        <a:lnTo>
                          <a:pt x="184" y="69"/>
                        </a:lnTo>
                        <a:lnTo>
                          <a:pt x="186" y="65"/>
                        </a:lnTo>
                        <a:lnTo>
                          <a:pt x="186" y="54"/>
                        </a:lnTo>
                        <a:lnTo>
                          <a:pt x="184" y="50"/>
                        </a:lnTo>
                        <a:lnTo>
                          <a:pt x="176" y="42"/>
                        </a:lnTo>
                        <a:lnTo>
                          <a:pt x="172" y="40"/>
                        </a:lnTo>
                        <a:lnTo>
                          <a:pt x="25" y="0"/>
                        </a:lnTo>
                        <a:lnTo>
                          <a:pt x="13" y="0"/>
                        </a:lnTo>
                        <a:lnTo>
                          <a:pt x="9" y="2"/>
                        </a:lnTo>
                        <a:lnTo>
                          <a:pt x="2" y="10"/>
                        </a:lnTo>
                        <a:lnTo>
                          <a:pt x="0" y="14"/>
                        </a:lnTo>
                        <a:lnTo>
                          <a:pt x="0" y="25"/>
                        </a:lnTo>
                        <a:lnTo>
                          <a:pt x="2" y="29"/>
                        </a:lnTo>
                        <a:lnTo>
                          <a:pt x="9" y="37"/>
                        </a:lnTo>
                        <a:lnTo>
                          <a:pt x="13" y="39"/>
                        </a:lnTo>
                        <a:lnTo>
                          <a:pt x="161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7" name="Freeform 25"/>
                  <p:cNvSpPr>
                    <a:spLocks/>
                  </p:cNvSpPr>
                  <p:nvPr/>
                </p:nvSpPr>
                <p:spPr bwMode="auto">
                  <a:xfrm>
                    <a:off x="3810" y="1865"/>
                    <a:ext cx="196" cy="81"/>
                  </a:xfrm>
                  <a:custGeom>
                    <a:avLst/>
                    <a:gdLst>
                      <a:gd name="T0" fmla="*/ 182 w 196"/>
                      <a:gd name="T1" fmla="*/ 39 h 81"/>
                      <a:gd name="T2" fmla="*/ 186 w 196"/>
                      <a:gd name="T3" fmla="*/ 37 h 81"/>
                      <a:gd name="T4" fmla="*/ 194 w 196"/>
                      <a:gd name="T5" fmla="*/ 29 h 81"/>
                      <a:gd name="T6" fmla="*/ 196 w 196"/>
                      <a:gd name="T7" fmla="*/ 25 h 81"/>
                      <a:gd name="T8" fmla="*/ 196 w 196"/>
                      <a:gd name="T9" fmla="*/ 14 h 81"/>
                      <a:gd name="T10" fmla="*/ 194 w 196"/>
                      <a:gd name="T11" fmla="*/ 10 h 81"/>
                      <a:gd name="T12" fmla="*/ 186 w 196"/>
                      <a:gd name="T13" fmla="*/ 2 h 81"/>
                      <a:gd name="T14" fmla="*/ 182 w 196"/>
                      <a:gd name="T15" fmla="*/ 0 h 81"/>
                      <a:gd name="T16" fmla="*/ 171 w 196"/>
                      <a:gd name="T17" fmla="*/ 0 h 81"/>
                      <a:gd name="T18" fmla="*/ 13 w 196"/>
                      <a:gd name="T19" fmla="*/ 42 h 81"/>
                      <a:gd name="T20" fmla="*/ 9 w 196"/>
                      <a:gd name="T21" fmla="*/ 44 h 81"/>
                      <a:gd name="T22" fmla="*/ 2 w 196"/>
                      <a:gd name="T23" fmla="*/ 52 h 81"/>
                      <a:gd name="T24" fmla="*/ 0 w 196"/>
                      <a:gd name="T25" fmla="*/ 56 h 81"/>
                      <a:gd name="T26" fmla="*/ 0 w 196"/>
                      <a:gd name="T27" fmla="*/ 67 h 81"/>
                      <a:gd name="T28" fmla="*/ 2 w 196"/>
                      <a:gd name="T29" fmla="*/ 71 h 81"/>
                      <a:gd name="T30" fmla="*/ 9 w 196"/>
                      <a:gd name="T31" fmla="*/ 79 h 81"/>
                      <a:gd name="T32" fmla="*/ 13 w 196"/>
                      <a:gd name="T33" fmla="*/ 81 h 81"/>
                      <a:gd name="T34" fmla="*/ 25 w 196"/>
                      <a:gd name="T35" fmla="*/ 81 h 81"/>
                      <a:gd name="T36" fmla="*/ 182 w 196"/>
                      <a:gd name="T37" fmla="*/ 39 h 8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6"/>
                      <a:gd name="T58" fmla="*/ 0 h 81"/>
                      <a:gd name="T59" fmla="*/ 196 w 196"/>
                      <a:gd name="T60" fmla="*/ 81 h 8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6" h="81">
                        <a:moveTo>
                          <a:pt x="182" y="39"/>
                        </a:moveTo>
                        <a:lnTo>
                          <a:pt x="186" y="37"/>
                        </a:lnTo>
                        <a:lnTo>
                          <a:pt x="194" y="29"/>
                        </a:lnTo>
                        <a:lnTo>
                          <a:pt x="196" y="25"/>
                        </a:lnTo>
                        <a:lnTo>
                          <a:pt x="196" y="14"/>
                        </a:lnTo>
                        <a:lnTo>
                          <a:pt x="194" y="10"/>
                        </a:lnTo>
                        <a:lnTo>
                          <a:pt x="186" y="2"/>
                        </a:lnTo>
                        <a:lnTo>
                          <a:pt x="182" y="0"/>
                        </a:lnTo>
                        <a:lnTo>
                          <a:pt x="171" y="0"/>
                        </a:lnTo>
                        <a:lnTo>
                          <a:pt x="13" y="42"/>
                        </a:lnTo>
                        <a:lnTo>
                          <a:pt x="9" y="44"/>
                        </a:lnTo>
                        <a:lnTo>
                          <a:pt x="2" y="52"/>
                        </a:lnTo>
                        <a:lnTo>
                          <a:pt x="0" y="56"/>
                        </a:lnTo>
                        <a:lnTo>
                          <a:pt x="0" y="67"/>
                        </a:lnTo>
                        <a:lnTo>
                          <a:pt x="2" y="71"/>
                        </a:lnTo>
                        <a:lnTo>
                          <a:pt x="9" y="79"/>
                        </a:lnTo>
                        <a:lnTo>
                          <a:pt x="13" y="81"/>
                        </a:lnTo>
                        <a:lnTo>
                          <a:pt x="25" y="81"/>
                        </a:lnTo>
                        <a:lnTo>
                          <a:pt x="182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536" name="Freeform 27"/>
                <p:cNvSpPr>
                  <a:spLocks/>
                </p:cNvSpPr>
                <p:nvPr/>
              </p:nvSpPr>
              <p:spPr bwMode="auto">
                <a:xfrm>
                  <a:off x="2309" y="2061"/>
                  <a:ext cx="145" cy="136"/>
                </a:xfrm>
                <a:custGeom>
                  <a:avLst/>
                  <a:gdLst>
                    <a:gd name="T0" fmla="*/ 33 w 145"/>
                    <a:gd name="T1" fmla="*/ 6 h 136"/>
                    <a:gd name="T2" fmla="*/ 29 w 145"/>
                    <a:gd name="T3" fmla="*/ 2 h 136"/>
                    <a:gd name="T4" fmla="*/ 24 w 145"/>
                    <a:gd name="T5" fmla="*/ 0 h 136"/>
                    <a:gd name="T6" fmla="*/ 14 w 145"/>
                    <a:gd name="T7" fmla="*/ 0 h 136"/>
                    <a:gd name="T8" fmla="*/ 10 w 145"/>
                    <a:gd name="T9" fmla="*/ 4 h 136"/>
                    <a:gd name="T10" fmla="*/ 6 w 145"/>
                    <a:gd name="T11" fmla="*/ 6 h 136"/>
                    <a:gd name="T12" fmla="*/ 2 w 145"/>
                    <a:gd name="T13" fmla="*/ 9 h 136"/>
                    <a:gd name="T14" fmla="*/ 0 w 145"/>
                    <a:gd name="T15" fmla="*/ 15 h 136"/>
                    <a:gd name="T16" fmla="*/ 0 w 145"/>
                    <a:gd name="T17" fmla="*/ 25 h 136"/>
                    <a:gd name="T18" fmla="*/ 4 w 145"/>
                    <a:gd name="T19" fmla="*/ 29 h 136"/>
                    <a:gd name="T20" fmla="*/ 6 w 145"/>
                    <a:gd name="T21" fmla="*/ 32 h 136"/>
                    <a:gd name="T22" fmla="*/ 112 w 145"/>
                    <a:gd name="T23" fmla="*/ 130 h 136"/>
                    <a:gd name="T24" fmla="*/ 116 w 145"/>
                    <a:gd name="T25" fmla="*/ 134 h 136"/>
                    <a:gd name="T26" fmla="*/ 121 w 145"/>
                    <a:gd name="T27" fmla="*/ 136 h 136"/>
                    <a:gd name="T28" fmla="*/ 131 w 145"/>
                    <a:gd name="T29" fmla="*/ 136 h 136"/>
                    <a:gd name="T30" fmla="*/ 135 w 145"/>
                    <a:gd name="T31" fmla="*/ 132 h 136"/>
                    <a:gd name="T32" fmla="*/ 139 w 145"/>
                    <a:gd name="T33" fmla="*/ 130 h 136"/>
                    <a:gd name="T34" fmla="*/ 143 w 145"/>
                    <a:gd name="T35" fmla="*/ 127 h 136"/>
                    <a:gd name="T36" fmla="*/ 145 w 145"/>
                    <a:gd name="T37" fmla="*/ 121 h 136"/>
                    <a:gd name="T38" fmla="*/ 145 w 145"/>
                    <a:gd name="T39" fmla="*/ 111 h 136"/>
                    <a:gd name="T40" fmla="*/ 141 w 145"/>
                    <a:gd name="T41" fmla="*/ 107 h 136"/>
                    <a:gd name="T42" fmla="*/ 139 w 145"/>
                    <a:gd name="T43" fmla="*/ 103 h 136"/>
                    <a:gd name="T44" fmla="*/ 33 w 145"/>
                    <a:gd name="T45" fmla="*/ 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5"/>
                    <a:gd name="T70" fmla="*/ 0 h 136"/>
                    <a:gd name="T71" fmla="*/ 145 w 14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5" h="136">
                      <a:moveTo>
                        <a:pt x="33" y="6"/>
                      </a:moveTo>
                      <a:lnTo>
                        <a:pt x="29" y="2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5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112" y="130"/>
                      </a:lnTo>
                      <a:lnTo>
                        <a:pt x="116" y="134"/>
                      </a:lnTo>
                      <a:lnTo>
                        <a:pt x="121" y="136"/>
                      </a:lnTo>
                      <a:lnTo>
                        <a:pt x="131" y="136"/>
                      </a:lnTo>
                      <a:lnTo>
                        <a:pt x="135" y="132"/>
                      </a:lnTo>
                      <a:lnTo>
                        <a:pt x="139" y="130"/>
                      </a:lnTo>
                      <a:lnTo>
                        <a:pt x="143" y="127"/>
                      </a:lnTo>
                      <a:lnTo>
                        <a:pt x="145" y="121"/>
                      </a:lnTo>
                      <a:lnTo>
                        <a:pt x="145" y="111"/>
                      </a:lnTo>
                      <a:lnTo>
                        <a:pt x="141" y="107"/>
                      </a:lnTo>
                      <a:lnTo>
                        <a:pt x="139" y="103"/>
                      </a:lnTo>
                      <a:lnTo>
                        <a:pt x="33" y="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469" name="Rectangle 28"/>
          <p:cNvSpPr>
            <a:spLocks noGrp="1" noChangeArrowheads="1"/>
          </p:cNvSpPr>
          <p:nvPr>
            <p:ph type="title"/>
          </p:nvPr>
        </p:nvSpPr>
        <p:spPr>
          <a:xfrm>
            <a:off x="565150" y="244475"/>
            <a:ext cx="8393113" cy="665163"/>
          </a:xfrm>
          <a:noFill/>
        </p:spPr>
        <p:txBody>
          <a:bodyPr/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Is this the complete state diagram?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What is missing?</a:t>
            </a:r>
          </a:p>
        </p:txBody>
      </p:sp>
      <p:grpSp>
        <p:nvGrpSpPr>
          <p:cNvPr id="62470" name="Group 53"/>
          <p:cNvGrpSpPr>
            <a:grpSpLocks/>
          </p:cNvGrpSpPr>
          <p:nvPr/>
        </p:nvGrpSpPr>
        <p:grpSpPr bwMode="auto">
          <a:xfrm>
            <a:off x="1987550" y="3927475"/>
            <a:ext cx="5213350" cy="2678113"/>
            <a:chOff x="1910" y="1507"/>
            <a:chExt cx="3284" cy="1687"/>
          </a:xfrm>
        </p:grpSpPr>
        <p:sp>
          <p:nvSpPr>
            <p:cNvPr id="62485" name="Rectangle 54"/>
            <p:cNvSpPr>
              <a:spLocks noChangeArrowheads="1"/>
            </p:cNvSpPr>
            <p:nvPr/>
          </p:nvSpPr>
          <p:spPr bwMode="auto">
            <a:xfrm>
              <a:off x="3951" y="2067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grpSp>
          <p:nvGrpSpPr>
            <p:cNvPr id="62486" name="Group 55"/>
            <p:cNvGrpSpPr>
              <a:grpSpLocks/>
            </p:cNvGrpSpPr>
            <p:nvPr/>
          </p:nvGrpSpPr>
          <p:grpSpPr bwMode="auto">
            <a:xfrm>
              <a:off x="1910" y="1922"/>
              <a:ext cx="3284" cy="887"/>
              <a:chOff x="1910" y="1906"/>
              <a:chExt cx="3284" cy="887"/>
            </a:xfrm>
          </p:grpSpPr>
          <p:sp>
            <p:nvSpPr>
              <p:cNvPr id="62507" name="Freeform 56"/>
              <p:cNvSpPr>
                <a:spLocks/>
              </p:cNvSpPr>
              <p:nvPr/>
            </p:nvSpPr>
            <p:spPr bwMode="auto">
              <a:xfrm>
                <a:off x="2360" y="2139"/>
                <a:ext cx="523" cy="41"/>
              </a:xfrm>
              <a:custGeom>
                <a:avLst/>
                <a:gdLst>
                  <a:gd name="T0" fmla="*/ 19 w 523"/>
                  <a:gd name="T1" fmla="*/ 0 h 41"/>
                  <a:gd name="T2" fmla="*/ 14 w 523"/>
                  <a:gd name="T3" fmla="*/ 0 h 41"/>
                  <a:gd name="T4" fmla="*/ 10 w 523"/>
                  <a:gd name="T5" fmla="*/ 2 h 41"/>
                  <a:gd name="T6" fmla="*/ 2 w 523"/>
                  <a:gd name="T7" fmla="*/ 9 h 41"/>
                  <a:gd name="T8" fmla="*/ 0 w 523"/>
                  <a:gd name="T9" fmla="*/ 13 h 41"/>
                  <a:gd name="T10" fmla="*/ 0 w 523"/>
                  <a:gd name="T11" fmla="*/ 24 h 41"/>
                  <a:gd name="T12" fmla="*/ 2 w 523"/>
                  <a:gd name="T13" fmla="*/ 28 h 41"/>
                  <a:gd name="T14" fmla="*/ 10 w 523"/>
                  <a:gd name="T15" fmla="*/ 36 h 41"/>
                  <a:gd name="T16" fmla="*/ 14 w 523"/>
                  <a:gd name="T17" fmla="*/ 37 h 41"/>
                  <a:gd name="T18" fmla="*/ 19 w 523"/>
                  <a:gd name="T19" fmla="*/ 37 h 41"/>
                  <a:gd name="T20" fmla="*/ 504 w 523"/>
                  <a:gd name="T21" fmla="*/ 41 h 41"/>
                  <a:gd name="T22" fmla="*/ 510 w 523"/>
                  <a:gd name="T23" fmla="*/ 41 h 41"/>
                  <a:gd name="T24" fmla="*/ 514 w 523"/>
                  <a:gd name="T25" fmla="*/ 39 h 41"/>
                  <a:gd name="T26" fmla="*/ 521 w 523"/>
                  <a:gd name="T27" fmla="*/ 32 h 41"/>
                  <a:gd name="T28" fmla="*/ 523 w 523"/>
                  <a:gd name="T29" fmla="*/ 28 h 41"/>
                  <a:gd name="T30" fmla="*/ 523 w 523"/>
                  <a:gd name="T31" fmla="*/ 17 h 41"/>
                  <a:gd name="T32" fmla="*/ 521 w 523"/>
                  <a:gd name="T33" fmla="*/ 13 h 41"/>
                  <a:gd name="T34" fmla="*/ 514 w 523"/>
                  <a:gd name="T35" fmla="*/ 5 h 41"/>
                  <a:gd name="T36" fmla="*/ 510 w 523"/>
                  <a:gd name="T37" fmla="*/ 4 h 41"/>
                  <a:gd name="T38" fmla="*/ 504 w 523"/>
                  <a:gd name="T39" fmla="*/ 4 h 41"/>
                  <a:gd name="T40" fmla="*/ 19 w 523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3"/>
                  <a:gd name="T64" fmla="*/ 0 h 41"/>
                  <a:gd name="T65" fmla="*/ 523 w 523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3" h="41">
                    <a:moveTo>
                      <a:pt x="19" y="0"/>
                    </a:moveTo>
                    <a:lnTo>
                      <a:pt x="14" y="0"/>
                    </a:lnTo>
                    <a:lnTo>
                      <a:pt x="10" y="2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10" y="36"/>
                    </a:lnTo>
                    <a:lnTo>
                      <a:pt x="14" y="37"/>
                    </a:lnTo>
                    <a:lnTo>
                      <a:pt x="19" y="37"/>
                    </a:lnTo>
                    <a:lnTo>
                      <a:pt x="504" y="41"/>
                    </a:lnTo>
                    <a:lnTo>
                      <a:pt x="510" y="41"/>
                    </a:lnTo>
                    <a:lnTo>
                      <a:pt x="514" y="39"/>
                    </a:lnTo>
                    <a:lnTo>
                      <a:pt x="521" y="32"/>
                    </a:lnTo>
                    <a:lnTo>
                      <a:pt x="523" y="28"/>
                    </a:lnTo>
                    <a:lnTo>
                      <a:pt x="523" y="17"/>
                    </a:lnTo>
                    <a:lnTo>
                      <a:pt x="521" y="13"/>
                    </a:lnTo>
                    <a:lnTo>
                      <a:pt x="514" y="5"/>
                    </a:lnTo>
                    <a:lnTo>
                      <a:pt x="510" y="4"/>
                    </a:lnTo>
                    <a:lnTo>
                      <a:pt x="504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8" name="Freeform 57"/>
              <p:cNvSpPr>
                <a:spLocks/>
              </p:cNvSpPr>
              <p:nvPr/>
            </p:nvSpPr>
            <p:spPr bwMode="auto">
              <a:xfrm>
                <a:off x="3277" y="2135"/>
                <a:ext cx="549" cy="40"/>
              </a:xfrm>
              <a:custGeom>
                <a:avLst/>
                <a:gdLst>
                  <a:gd name="T0" fmla="*/ 19 w 549"/>
                  <a:gd name="T1" fmla="*/ 0 h 40"/>
                  <a:gd name="T2" fmla="*/ 14 w 549"/>
                  <a:gd name="T3" fmla="*/ 0 h 40"/>
                  <a:gd name="T4" fmla="*/ 10 w 549"/>
                  <a:gd name="T5" fmla="*/ 2 h 40"/>
                  <a:gd name="T6" fmla="*/ 2 w 549"/>
                  <a:gd name="T7" fmla="*/ 9 h 40"/>
                  <a:gd name="T8" fmla="*/ 0 w 549"/>
                  <a:gd name="T9" fmla="*/ 13 h 40"/>
                  <a:gd name="T10" fmla="*/ 0 w 549"/>
                  <a:gd name="T11" fmla="*/ 24 h 40"/>
                  <a:gd name="T12" fmla="*/ 2 w 549"/>
                  <a:gd name="T13" fmla="*/ 28 h 40"/>
                  <a:gd name="T14" fmla="*/ 10 w 549"/>
                  <a:gd name="T15" fmla="*/ 36 h 40"/>
                  <a:gd name="T16" fmla="*/ 14 w 549"/>
                  <a:gd name="T17" fmla="*/ 38 h 40"/>
                  <a:gd name="T18" fmla="*/ 19 w 549"/>
                  <a:gd name="T19" fmla="*/ 38 h 40"/>
                  <a:gd name="T20" fmla="*/ 530 w 549"/>
                  <a:gd name="T21" fmla="*/ 40 h 40"/>
                  <a:gd name="T22" fmla="*/ 536 w 549"/>
                  <a:gd name="T23" fmla="*/ 40 h 40"/>
                  <a:gd name="T24" fmla="*/ 540 w 549"/>
                  <a:gd name="T25" fmla="*/ 38 h 40"/>
                  <a:gd name="T26" fmla="*/ 547 w 549"/>
                  <a:gd name="T27" fmla="*/ 30 h 40"/>
                  <a:gd name="T28" fmla="*/ 549 w 549"/>
                  <a:gd name="T29" fmla="*/ 26 h 40"/>
                  <a:gd name="T30" fmla="*/ 549 w 549"/>
                  <a:gd name="T31" fmla="*/ 15 h 40"/>
                  <a:gd name="T32" fmla="*/ 547 w 549"/>
                  <a:gd name="T33" fmla="*/ 11 h 40"/>
                  <a:gd name="T34" fmla="*/ 540 w 549"/>
                  <a:gd name="T35" fmla="*/ 4 h 40"/>
                  <a:gd name="T36" fmla="*/ 536 w 549"/>
                  <a:gd name="T37" fmla="*/ 2 h 40"/>
                  <a:gd name="T38" fmla="*/ 530 w 549"/>
                  <a:gd name="T39" fmla="*/ 2 h 40"/>
                  <a:gd name="T40" fmla="*/ 19 w 549"/>
                  <a:gd name="T41" fmla="*/ 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9"/>
                  <a:gd name="T64" fmla="*/ 0 h 40"/>
                  <a:gd name="T65" fmla="*/ 549 w 549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9" h="40">
                    <a:moveTo>
                      <a:pt x="19" y="0"/>
                    </a:moveTo>
                    <a:lnTo>
                      <a:pt x="14" y="0"/>
                    </a:lnTo>
                    <a:lnTo>
                      <a:pt x="10" y="2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10" y="36"/>
                    </a:lnTo>
                    <a:lnTo>
                      <a:pt x="14" y="38"/>
                    </a:lnTo>
                    <a:lnTo>
                      <a:pt x="19" y="38"/>
                    </a:lnTo>
                    <a:lnTo>
                      <a:pt x="530" y="40"/>
                    </a:lnTo>
                    <a:lnTo>
                      <a:pt x="536" y="40"/>
                    </a:lnTo>
                    <a:lnTo>
                      <a:pt x="540" y="38"/>
                    </a:lnTo>
                    <a:lnTo>
                      <a:pt x="547" y="30"/>
                    </a:lnTo>
                    <a:lnTo>
                      <a:pt x="549" y="26"/>
                    </a:lnTo>
                    <a:lnTo>
                      <a:pt x="549" y="15"/>
                    </a:lnTo>
                    <a:lnTo>
                      <a:pt x="547" y="11"/>
                    </a:lnTo>
                    <a:lnTo>
                      <a:pt x="540" y="4"/>
                    </a:lnTo>
                    <a:lnTo>
                      <a:pt x="536" y="2"/>
                    </a:lnTo>
                    <a:lnTo>
                      <a:pt x="53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509" name="Group 58"/>
              <p:cNvGrpSpPr>
                <a:grpSpLocks/>
              </p:cNvGrpSpPr>
              <p:nvPr/>
            </p:nvGrpSpPr>
            <p:grpSpPr bwMode="auto">
              <a:xfrm>
                <a:off x="1910" y="1906"/>
                <a:ext cx="3284" cy="887"/>
                <a:chOff x="1910" y="1898"/>
                <a:chExt cx="3284" cy="887"/>
              </a:xfrm>
            </p:grpSpPr>
            <p:sp>
              <p:nvSpPr>
                <p:cNvPr id="62510" name="Rectangle 59"/>
                <p:cNvSpPr>
                  <a:spLocks noChangeArrowheads="1"/>
                </p:cNvSpPr>
                <p:nvPr/>
              </p:nvSpPr>
              <p:spPr bwMode="auto">
                <a:xfrm>
                  <a:off x="3919" y="2555"/>
                  <a:ext cx="26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  <a:latin typeface="Swiss 721 SWA" charset="0"/>
                    </a:rPr>
                    <a:t>1/</a:t>
                  </a:r>
                  <a:r>
                    <a:rPr lang="en-US" sz="2400" b="1">
                      <a:solidFill>
                        <a:srgbClr val="FF0000"/>
                      </a:solidFill>
                      <a:latin typeface="Swiss 721 SWA" charset="0"/>
                    </a:rPr>
                    <a:t>1</a:t>
                  </a:r>
                  <a:endParaRPr lang="en-US" sz="32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511" name="Freeform 60"/>
                <p:cNvSpPr>
                  <a:spLocks/>
                </p:cNvSpPr>
                <p:nvPr/>
              </p:nvSpPr>
              <p:spPr bwMode="auto">
                <a:xfrm>
                  <a:off x="3100" y="2268"/>
                  <a:ext cx="1711" cy="513"/>
                </a:xfrm>
                <a:custGeom>
                  <a:avLst/>
                  <a:gdLst>
                    <a:gd name="T0" fmla="*/ 1711 w 1711"/>
                    <a:gd name="T1" fmla="*/ 21 h 513"/>
                    <a:gd name="T2" fmla="*/ 1707 w 1711"/>
                    <a:gd name="T3" fmla="*/ 8 h 513"/>
                    <a:gd name="T4" fmla="*/ 1694 w 1711"/>
                    <a:gd name="T5" fmla="*/ 0 h 513"/>
                    <a:gd name="T6" fmla="*/ 1681 w 1711"/>
                    <a:gd name="T7" fmla="*/ 4 h 513"/>
                    <a:gd name="T8" fmla="*/ 1626 w 1711"/>
                    <a:gd name="T9" fmla="*/ 68 h 513"/>
                    <a:gd name="T10" fmla="*/ 1494 w 1711"/>
                    <a:gd name="T11" fmla="*/ 212 h 513"/>
                    <a:gd name="T12" fmla="*/ 1409 w 1711"/>
                    <a:gd name="T13" fmla="*/ 285 h 513"/>
                    <a:gd name="T14" fmla="*/ 1357 w 1711"/>
                    <a:gd name="T15" fmla="*/ 323 h 513"/>
                    <a:gd name="T16" fmla="*/ 1283 w 1711"/>
                    <a:gd name="T17" fmla="*/ 368 h 513"/>
                    <a:gd name="T18" fmla="*/ 1207 w 1711"/>
                    <a:gd name="T19" fmla="*/ 406 h 513"/>
                    <a:gd name="T20" fmla="*/ 1126 w 1711"/>
                    <a:gd name="T21" fmla="*/ 438 h 513"/>
                    <a:gd name="T22" fmla="*/ 1111 w 1711"/>
                    <a:gd name="T23" fmla="*/ 444 h 513"/>
                    <a:gd name="T24" fmla="*/ 1047 w 1711"/>
                    <a:gd name="T25" fmla="*/ 459 h 513"/>
                    <a:gd name="T26" fmla="*/ 957 w 1711"/>
                    <a:gd name="T27" fmla="*/ 472 h 513"/>
                    <a:gd name="T28" fmla="*/ 887 w 1711"/>
                    <a:gd name="T29" fmla="*/ 476 h 513"/>
                    <a:gd name="T30" fmla="*/ 740 w 1711"/>
                    <a:gd name="T31" fmla="*/ 474 h 513"/>
                    <a:gd name="T32" fmla="*/ 645 w 1711"/>
                    <a:gd name="T33" fmla="*/ 464 h 513"/>
                    <a:gd name="T34" fmla="*/ 511 w 1711"/>
                    <a:gd name="T35" fmla="*/ 440 h 513"/>
                    <a:gd name="T36" fmla="*/ 451 w 1711"/>
                    <a:gd name="T37" fmla="*/ 425 h 513"/>
                    <a:gd name="T38" fmla="*/ 402 w 1711"/>
                    <a:gd name="T39" fmla="*/ 412 h 513"/>
                    <a:gd name="T40" fmla="*/ 351 w 1711"/>
                    <a:gd name="T41" fmla="*/ 391 h 513"/>
                    <a:gd name="T42" fmla="*/ 275 w 1711"/>
                    <a:gd name="T43" fmla="*/ 353 h 513"/>
                    <a:gd name="T44" fmla="*/ 187 w 1711"/>
                    <a:gd name="T45" fmla="*/ 293 h 513"/>
                    <a:gd name="T46" fmla="*/ 141 w 1711"/>
                    <a:gd name="T47" fmla="*/ 249 h 513"/>
                    <a:gd name="T48" fmla="*/ 85 w 1711"/>
                    <a:gd name="T49" fmla="*/ 178 h 513"/>
                    <a:gd name="T50" fmla="*/ 55 w 1711"/>
                    <a:gd name="T51" fmla="*/ 123 h 513"/>
                    <a:gd name="T52" fmla="*/ 36 w 1711"/>
                    <a:gd name="T53" fmla="*/ 80 h 513"/>
                    <a:gd name="T54" fmla="*/ 26 w 1711"/>
                    <a:gd name="T55" fmla="*/ 70 h 513"/>
                    <a:gd name="T56" fmla="*/ 11 w 1711"/>
                    <a:gd name="T57" fmla="*/ 70 h 513"/>
                    <a:gd name="T58" fmla="*/ 2 w 1711"/>
                    <a:gd name="T59" fmla="*/ 80 h 513"/>
                    <a:gd name="T60" fmla="*/ 2 w 1711"/>
                    <a:gd name="T61" fmla="*/ 95 h 513"/>
                    <a:gd name="T62" fmla="*/ 21 w 1711"/>
                    <a:gd name="T63" fmla="*/ 138 h 513"/>
                    <a:gd name="T64" fmla="*/ 55 w 1711"/>
                    <a:gd name="T65" fmla="*/ 197 h 513"/>
                    <a:gd name="T66" fmla="*/ 115 w 1711"/>
                    <a:gd name="T67" fmla="*/ 276 h 513"/>
                    <a:gd name="T68" fmla="*/ 160 w 1711"/>
                    <a:gd name="T69" fmla="*/ 319 h 513"/>
                    <a:gd name="T70" fmla="*/ 243 w 1711"/>
                    <a:gd name="T71" fmla="*/ 379 h 513"/>
                    <a:gd name="T72" fmla="*/ 319 w 1711"/>
                    <a:gd name="T73" fmla="*/ 419 h 513"/>
                    <a:gd name="T74" fmla="*/ 368 w 1711"/>
                    <a:gd name="T75" fmla="*/ 438 h 513"/>
                    <a:gd name="T76" fmla="*/ 423 w 1711"/>
                    <a:gd name="T77" fmla="*/ 459 h 513"/>
                    <a:gd name="T78" fmla="*/ 483 w 1711"/>
                    <a:gd name="T79" fmla="*/ 474 h 513"/>
                    <a:gd name="T80" fmla="*/ 615 w 1711"/>
                    <a:gd name="T81" fmla="*/ 498 h 513"/>
                    <a:gd name="T82" fmla="*/ 689 w 1711"/>
                    <a:gd name="T83" fmla="*/ 508 h 513"/>
                    <a:gd name="T84" fmla="*/ 789 w 1711"/>
                    <a:gd name="T85" fmla="*/ 513 h 513"/>
                    <a:gd name="T86" fmla="*/ 934 w 1711"/>
                    <a:gd name="T87" fmla="*/ 511 h 513"/>
                    <a:gd name="T88" fmla="*/ 1007 w 1711"/>
                    <a:gd name="T89" fmla="*/ 504 h 513"/>
                    <a:gd name="T90" fmla="*/ 1096 w 1711"/>
                    <a:gd name="T91" fmla="*/ 487 h 513"/>
                    <a:gd name="T92" fmla="*/ 1123 w 1711"/>
                    <a:gd name="T93" fmla="*/ 479 h 513"/>
                    <a:gd name="T94" fmla="*/ 1202 w 1711"/>
                    <a:gd name="T95" fmla="*/ 449 h 513"/>
                    <a:gd name="T96" fmla="*/ 1262 w 1711"/>
                    <a:gd name="T97" fmla="*/ 421 h 513"/>
                    <a:gd name="T98" fmla="*/ 1358 w 1711"/>
                    <a:gd name="T99" fmla="*/ 366 h 513"/>
                    <a:gd name="T100" fmla="*/ 1413 w 1711"/>
                    <a:gd name="T101" fmla="*/ 329 h 513"/>
                    <a:gd name="T102" fmla="*/ 1468 w 1711"/>
                    <a:gd name="T103" fmla="*/ 285 h 513"/>
                    <a:gd name="T104" fmla="*/ 1641 w 1711"/>
                    <a:gd name="T105" fmla="*/ 112 h 513"/>
                    <a:gd name="T106" fmla="*/ 1707 w 1711"/>
                    <a:gd name="T107" fmla="*/ 31 h 51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711"/>
                    <a:gd name="T163" fmla="*/ 0 h 513"/>
                    <a:gd name="T164" fmla="*/ 1711 w 1711"/>
                    <a:gd name="T165" fmla="*/ 513 h 51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711" h="513">
                      <a:moveTo>
                        <a:pt x="1707" y="31"/>
                      </a:moveTo>
                      <a:lnTo>
                        <a:pt x="1709" y="27"/>
                      </a:lnTo>
                      <a:lnTo>
                        <a:pt x="1711" y="21"/>
                      </a:lnTo>
                      <a:lnTo>
                        <a:pt x="1711" y="17"/>
                      </a:lnTo>
                      <a:lnTo>
                        <a:pt x="1709" y="12"/>
                      </a:lnTo>
                      <a:lnTo>
                        <a:pt x="1707" y="8"/>
                      </a:lnTo>
                      <a:lnTo>
                        <a:pt x="1704" y="4"/>
                      </a:lnTo>
                      <a:lnTo>
                        <a:pt x="1700" y="2"/>
                      </a:lnTo>
                      <a:lnTo>
                        <a:pt x="1694" y="0"/>
                      </a:lnTo>
                      <a:lnTo>
                        <a:pt x="1690" y="0"/>
                      </a:lnTo>
                      <a:lnTo>
                        <a:pt x="1685" y="2"/>
                      </a:lnTo>
                      <a:lnTo>
                        <a:pt x="1681" y="4"/>
                      </a:lnTo>
                      <a:lnTo>
                        <a:pt x="1677" y="8"/>
                      </a:lnTo>
                      <a:lnTo>
                        <a:pt x="1643" y="48"/>
                      </a:lnTo>
                      <a:lnTo>
                        <a:pt x="1626" y="68"/>
                      </a:lnTo>
                      <a:lnTo>
                        <a:pt x="1611" y="89"/>
                      </a:lnTo>
                      <a:lnTo>
                        <a:pt x="1562" y="144"/>
                      </a:lnTo>
                      <a:lnTo>
                        <a:pt x="1494" y="212"/>
                      </a:lnTo>
                      <a:lnTo>
                        <a:pt x="1445" y="255"/>
                      </a:lnTo>
                      <a:lnTo>
                        <a:pt x="1426" y="270"/>
                      </a:lnTo>
                      <a:lnTo>
                        <a:pt x="1409" y="285"/>
                      </a:lnTo>
                      <a:lnTo>
                        <a:pt x="1390" y="298"/>
                      </a:lnTo>
                      <a:lnTo>
                        <a:pt x="1374" y="312"/>
                      </a:lnTo>
                      <a:lnTo>
                        <a:pt x="1357" y="323"/>
                      </a:lnTo>
                      <a:lnTo>
                        <a:pt x="1336" y="336"/>
                      </a:lnTo>
                      <a:lnTo>
                        <a:pt x="1321" y="347"/>
                      </a:lnTo>
                      <a:lnTo>
                        <a:pt x="1283" y="368"/>
                      </a:lnTo>
                      <a:lnTo>
                        <a:pt x="1247" y="387"/>
                      </a:lnTo>
                      <a:lnTo>
                        <a:pt x="1226" y="396"/>
                      </a:lnTo>
                      <a:lnTo>
                        <a:pt x="1207" y="406"/>
                      </a:lnTo>
                      <a:lnTo>
                        <a:pt x="1187" y="415"/>
                      </a:lnTo>
                      <a:lnTo>
                        <a:pt x="1168" y="423"/>
                      </a:lnTo>
                      <a:lnTo>
                        <a:pt x="1126" y="438"/>
                      </a:lnTo>
                      <a:lnTo>
                        <a:pt x="1107" y="445"/>
                      </a:lnTo>
                      <a:lnTo>
                        <a:pt x="1109" y="444"/>
                      </a:lnTo>
                      <a:lnTo>
                        <a:pt x="1111" y="444"/>
                      </a:lnTo>
                      <a:lnTo>
                        <a:pt x="1089" y="449"/>
                      </a:lnTo>
                      <a:lnTo>
                        <a:pt x="1068" y="453"/>
                      </a:lnTo>
                      <a:lnTo>
                        <a:pt x="1047" y="459"/>
                      </a:lnTo>
                      <a:lnTo>
                        <a:pt x="1004" y="466"/>
                      </a:lnTo>
                      <a:lnTo>
                        <a:pt x="979" y="468"/>
                      </a:lnTo>
                      <a:lnTo>
                        <a:pt x="957" y="472"/>
                      </a:lnTo>
                      <a:lnTo>
                        <a:pt x="934" y="474"/>
                      </a:lnTo>
                      <a:lnTo>
                        <a:pt x="909" y="474"/>
                      </a:lnTo>
                      <a:lnTo>
                        <a:pt x="887" y="476"/>
                      </a:lnTo>
                      <a:lnTo>
                        <a:pt x="789" y="476"/>
                      </a:lnTo>
                      <a:lnTo>
                        <a:pt x="764" y="474"/>
                      </a:lnTo>
                      <a:lnTo>
                        <a:pt x="740" y="474"/>
                      </a:lnTo>
                      <a:lnTo>
                        <a:pt x="692" y="470"/>
                      </a:lnTo>
                      <a:lnTo>
                        <a:pt x="668" y="466"/>
                      </a:lnTo>
                      <a:lnTo>
                        <a:pt x="645" y="464"/>
                      </a:lnTo>
                      <a:lnTo>
                        <a:pt x="623" y="461"/>
                      </a:lnTo>
                      <a:lnTo>
                        <a:pt x="532" y="445"/>
                      </a:lnTo>
                      <a:lnTo>
                        <a:pt x="511" y="440"/>
                      </a:lnTo>
                      <a:lnTo>
                        <a:pt x="491" y="436"/>
                      </a:lnTo>
                      <a:lnTo>
                        <a:pt x="472" y="430"/>
                      </a:lnTo>
                      <a:lnTo>
                        <a:pt x="451" y="425"/>
                      </a:lnTo>
                      <a:lnTo>
                        <a:pt x="434" y="421"/>
                      </a:lnTo>
                      <a:lnTo>
                        <a:pt x="400" y="412"/>
                      </a:lnTo>
                      <a:lnTo>
                        <a:pt x="402" y="412"/>
                      </a:lnTo>
                      <a:lnTo>
                        <a:pt x="383" y="404"/>
                      </a:lnTo>
                      <a:lnTo>
                        <a:pt x="368" y="398"/>
                      </a:lnTo>
                      <a:lnTo>
                        <a:pt x="351" y="391"/>
                      </a:lnTo>
                      <a:lnTo>
                        <a:pt x="334" y="385"/>
                      </a:lnTo>
                      <a:lnTo>
                        <a:pt x="291" y="362"/>
                      </a:lnTo>
                      <a:lnTo>
                        <a:pt x="275" y="353"/>
                      </a:lnTo>
                      <a:lnTo>
                        <a:pt x="249" y="338"/>
                      </a:lnTo>
                      <a:lnTo>
                        <a:pt x="196" y="300"/>
                      </a:lnTo>
                      <a:lnTo>
                        <a:pt x="187" y="293"/>
                      </a:lnTo>
                      <a:lnTo>
                        <a:pt x="175" y="281"/>
                      </a:lnTo>
                      <a:lnTo>
                        <a:pt x="164" y="272"/>
                      </a:lnTo>
                      <a:lnTo>
                        <a:pt x="141" y="249"/>
                      </a:lnTo>
                      <a:lnTo>
                        <a:pt x="132" y="238"/>
                      </a:lnTo>
                      <a:lnTo>
                        <a:pt x="113" y="215"/>
                      </a:lnTo>
                      <a:lnTo>
                        <a:pt x="85" y="178"/>
                      </a:lnTo>
                      <a:lnTo>
                        <a:pt x="72" y="151"/>
                      </a:lnTo>
                      <a:lnTo>
                        <a:pt x="62" y="136"/>
                      </a:lnTo>
                      <a:lnTo>
                        <a:pt x="55" y="123"/>
                      </a:lnTo>
                      <a:lnTo>
                        <a:pt x="49" y="110"/>
                      </a:lnTo>
                      <a:lnTo>
                        <a:pt x="41" y="95"/>
                      </a:lnTo>
                      <a:lnTo>
                        <a:pt x="36" y="80"/>
                      </a:lnTo>
                      <a:lnTo>
                        <a:pt x="34" y="76"/>
                      </a:lnTo>
                      <a:lnTo>
                        <a:pt x="30" y="72"/>
                      </a:lnTo>
                      <a:lnTo>
                        <a:pt x="26" y="70"/>
                      </a:lnTo>
                      <a:lnTo>
                        <a:pt x="21" y="68"/>
                      </a:lnTo>
                      <a:lnTo>
                        <a:pt x="17" y="68"/>
                      </a:lnTo>
                      <a:lnTo>
                        <a:pt x="11" y="70"/>
                      </a:lnTo>
                      <a:lnTo>
                        <a:pt x="8" y="72"/>
                      </a:lnTo>
                      <a:lnTo>
                        <a:pt x="4" y="76"/>
                      </a:lnTo>
                      <a:lnTo>
                        <a:pt x="2" y="80"/>
                      </a:lnTo>
                      <a:lnTo>
                        <a:pt x="0" y="85"/>
                      </a:lnTo>
                      <a:lnTo>
                        <a:pt x="0" y="89"/>
                      </a:lnTo>
                      <a:lnTo>
                        <a:pt x="2" y="95"/>
                      </a:lnTo>
                      <a:lnTo>
                        <a:pt x="8" y="110"/>
                      </a:lnTo>
                      <a:lnTo>
                        <a:pt x="15" y="125"/>
                      </a:lnTo>
                      <a:lnTo>
                        <a:pt x="21" y="138"/>
                      </a:lnTo>
                      <a:lnTo>
                        <a:pt x="28" y="155"/>
                      </a:lnTo>
                      <a:lnTo>
                        <a:pt x="38" y="170"/>
                      </a:lnTo>
                      <a:lnTo>
                        <a:pt x="55" y="197"/>
                      </a:lnTo>
                      <a:lnTo>
                        <a:pt x="83" y="238"/>
                      </a:lnTo>
                      <a:lnTo>
                        <a:pt x="102" y="261"/>
                      </a:lnTo>
                      <a:lnTo>
                        <a:pt x="115" y="276"/>
                      </a:lnTo>
                      <a:lnTo>
                        <a:pt x="138" y="298"/>
                      </a:lnTo>
                      <a:lnTo>
                        <a:pt x="149" y="308"/>
                      </a:lnTo>
                      <a:lnTo>
                        <a:pt x="160" y="319"/>
                      </a:lnTo>
                      <a:lnTo>
                        <a:pt x="174" y="330"/>
                      </a:lnTo>
                      <a:lnTo>
                        <a:pt x="226" y="368"/>
                      </a:lnTo>
                      <a:lnTo>
                        <a:pt x="243" y="379"/>
                      </a:lnTo>
                      <a:lnTo>
                        <a:pt x="257" y="387"/>
                      </a:lnTo>
                      <a:lnTo>
                        <a:pt x="272" y="396"/>
                      </a:lnTo>
                      <a:lnTo>
                        <a:pt x="319" y="419"/>
                      </a:lnTo>
                      <a:lnTo>
                        <a:pt x="336" y="425"/>
                      </a:lnTo>
                      <a:lnTo>
                        <a:pt x="353" y="432"/>
                      </a:lnTo>
                      <a:lnTo>
                        <a:pt x="368" y="438"/>
                      </a:lnTo>
                      <a:lnTo>
                        <a:pt x="387" y="445"/>
                      </a:lnTo>
                      <a:lnTo>
                        <a:pt x="389" y="445"/>
                      </a:lnTo>
                      <a:lnTo>
                        <a:pt x="423" y="459"/>
                      </a:lnTo>
                      <a:lnTo>
                        <a:pt x="443" y="462"/>
                      </a:lnTo>
                      <a:lnTo>
                        <a:pt x="460" y="468"/>
                      </a:lnTo>
                      <a:lnTo>
                        <a:pt x="483" y="474"/>
                      </a:lnTo>
                      <a:lnTo>
                        <a:pt x="504" y="478"/>
                      </a:lnTo>
                      <a:lnTo>
                        <a:pt x="524" y="483"/>
                      </a:lnTo>
                      <a:lnTo>
                        <a:pt x="615" y="498"/>
                      </a:lnTo>
                      <a:lnTo>
                        <a:pt x="641" y="502"/>
                      </a:lnTo>
                      <a:lnTo>
                        <a:pt x="664" y="504"/>
                      </a:lnTo>
                      <a:lnTo>
                        <a:pt x="689" y="508"/>
                      </a:lnTo>
                      <a:lnTo>
                        <a:pt x="740" y="511"/>
                      </a:lnTo>
                      <a:lnTo>
                        <a:pt x="764" y="511"/>
                      </a:lnTo>
                      <a:lnTo>
                        <a:pt x="789" y="513"/>
                      </a:lnTo>
                      <a:lnTo>
                        <a:pt x="887" y="513"/>
                      </a:lnTo>
                      <a:lnTo>
                        <a:pt x="909" y="511"/>
                      </a:lnTo>
                      <a:lnTo>
                        <a:pt x="934" y="511"/>
                      </a:lnTo>
                      <a:lnTo>
                        <a:pt x="960" y="510"/>
                      </a:lnTo>
                      <a:lnTo>
                        <a:pt x="983" y="506"/>
                      </a:lnTo>
                      <a:lnTo>
                        <a:pt x="1007" y="504"/>
                      </a:lnTo>
                      <a:lnTo>
                        <a:pt x="1055" y="496"/>
                      </a:lnTo>
                      <a:lnTo>
                        <a:pt x="1075" y="491"/>
                      </a:lnTo>
                      <a:lnTo>
                        <a:pt x="1096" y="487"/>
                      </a:lnTo>
                      <a:lnTo>
                        <a:pt x="1119" y="481"/>
                      </a:lnTo>
                      <a:lnTo>
                        <a:pt x="1121" y="481"/>
                      </a:lnTo>
                      <a:lnTo>
                        <a:pt x="1123" y="479"/>
                      </a:lnTo>
                      <a:lnTo>
                        <a:pt x="1141" y="472"/>
                      </a:lnTo>
                      <a:lnTo>
                        <a:pt x="1183" y="457"/>
                      </a:lnTo>
                      <a:lnTo>
                        <a:pt x="1202" y="449"/>
                      </a:lnTo>
                      <a:lnTo>
                        <a:pt x="1223" y="440"/>
                      </a:lnTo>
                      <a:lnTo>
                        <a:pt x="1241" y="430"/>
                      </a:lnTo>
                      <a:lnTo>
                        <a:pt x="1262" y="421"/>
                      </a:lnTo>
                      <a:lnTo>
                        <a:pt x="1302" y="402"/>
                      </a:lnTo>
                      <a:lnTo>
                        <a:pt x="1340" y="378"/>
                      </a:lnTo>
                      <a:lnTo>
                        <a:pt x="1358" y="366"/>
                      </a:lnTo>
                      <a:lnTo>
                        <a:pt x="1375" y="353"/>
                      </a:lnTo>
                      <a:lnTo>
                        <a:pt x="1396" y="342"/>
                      </a:lnTo>
                      <a:lnTo>
                        <a:pt x="1413" y="329"/>
                      </a:lnTo>
                      <a:lnTo>
                        <a:pt x="1432" y="315"/>
                      </a:lnTo>
                      <a:lnTo>
                        <a:pt x="1449" y="300"/>
                      </a:lnTo>
                      <a:lnTo>
                        <a:pt x="1468" y="285"/>
                      </a:lnTo>
                      <a:lnTo>
                        <a:pt x="1521" y="238"/>
                      </a:lnTo>
                      <a:lnTo>
                        <a:pt x="1589" y="170"/>
                      </a:lnTo>
                      <a:lnTo>
                        <a:pt x="1641" y="112"/>
                      </a:lnTo>
                      <a:lnTo>
                        <a:pt x="1657" y="91"/>
                      </a:lnTo>
                      <a:lnTo>
                        <a:pt x="1673" y="74"/>
                      </a:lnTo>
                      <a:lnTo>
                        <a:pt x="1707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2" name="Freeform 61"/>
                <p:cNvSpPr>
                  <a:spLocks/>
                </p:cNvSpPr>
                <p:nvPr/>
              </p:nvSpPr>
              <p:spPr bwMode="auto">
                <a:xfrm>
                  <a:off x="1910" y="1898"/>
                  <a:ext cx="447" cy="447"/>
                </a:xfrm>
                <a:custGeom>
                  <a:avLst/>
                  <a:gdLst>
                    <a:gd name="T0" fmla="*/ 4 w 447"/>
                    <a:gd name="T1" fmla="*/ 266 h 447"/>
                    <a:gd name="T2" fmla="*/ 17 w 447"/>
                    <a:gd name="T3" fmla="*/ 310 h 447"/>
                    <a:gd name="T4" fmla="*/ 49 w 447"/>
                    <a:gd name="T5" fmla="*/ 364 h 447"/>
                    <a:gd name="T6" fmla="*/ 98 w 447"/>
                    <a:gd name="T7" fmla="*/ 408 h 447"/>
                    <a:gd name="T8" fmla="*/ 134 w 447"/>
                    <a:gd name="T9" fmla="*/ 428 h 447"/>
                    <a:gd name="T10" fmla="*/ 177 w 447"/>
                    <a:gd name="T11" fmla="*/ 442 h 447"/>
                    <a:gd name="T12" fmla="*/ 221 w 447"/>
                    <a:gd name="T13" fmla="*/ 447 h 447"/>
                    <a:gd name="T14" fmla="*/ 257 w 447"/>
                    <a:gd name="T15" fmla="*/ 444 h 447"/>
                    <a:gd name="T16" fmla="*/ 298 w 447"/>
                    <a:gd name="T17" fmla="*/ 434 h 447"/>
                    <a:gd name="T18" fmla="*/ 347 w 447"/>
                    <a:gd name="T19" fmla="*/ 408 h 447"/>
                    <a:gd name="T20" fmla="*/ 419 w 447"/>
                    <a:gd name="T21" fmla="*/ 328 h 447"/>
                    <a:gd name="T22" fmla="*/ 436 w 447"/>
                    <a:gd name="T23" fmla="*/ 289 h 447"/>
                    <a:gd name="T24" fmla="*/ 445 w 447"/>
                    <a:gd name="T25" fmla="*/ 245 h 447"/>
                    <a:gd name="T26" fmla="*/ 445 w 447"/>
                    <a:gd name="T27" fmla="*/ 212 h 447"/>
                    <a:gd name="T28" fmla="*/ 440 w 447"/>
                    <a:gd name="T29" fmla="*/ 164 h 447"/>
                    <a:gd name="T30" fmla="*/ 423 w 447"/>
                    <a:gd name="T31" fmla="*/ 125 h 447"/>
                    <a:gd name="T32" fmla="*/ 396 w 447"/>
                    <a:gd name="T33" fmla="*/ 80 h 447"/>
                    <a:gd name="T34" fmla="*/ 347 w 447"/>
                    <a:gd name="T35" fmla="*/ 38 h 447"/>
                    <a:gd name="T36" fmla="*/ 298 w 447"/>
                    <a:gd name="T37" fmla="*/ 12 h 447"/>
                    <a:gd name="T38" fmla="*/ 257 w 447"/>
                    <a:gd name="T39" fmla="*/ 2 h 447"/>
                    <a:gd name="T40" fmla="*/ 177 w 447"/>
                    <a:gd name="T41" fmla="*/ 4 h 447"/>
                    <a:gd name="T42" fmla="*/ 134 w 447"/>
                    <a:gd name="T43" fmla="*/ 17 h 447"/>
                    <a:gd name="T44" fmla="*/ 98 w 447"/>
                    <a:gd name="T45" fmla="*/ 38 h 447"/>
                    <a:gd name="T46" fmla="*/ 38 w 447"/>
                    <a:gd name="T47" fmla="*/ 98 h 447"/>
                    <a:gd name="T48" fmla="*/ 17 w 447"/>
                    <a:gd name="T49" fmla="*/ 134 h 447"/>
                    <a:gd name="T50" fmla="*/ 4 w 447"/>
                    <a:gd name="T51" fmla="*/ 178 h 447"/>
                    <a:gd name="T52" fmla="*/ 23 w 447"/>
                    <a:gd name="T53" fmla="*/ 223 h 447"/>
                    <a:gd name="T54" fmla="*/ 28 w 447"/>
                    <a:gd name="T55" fmla="*/ 172 h 447"/>
                    <a:gd name="T56" fmla="*/ 42 w 447"/>
                    <a:gd name="T57" fmla="*/ 136 h 447"/>
                    <a:gd name="T58" fmla="*/ 62 w 447"/>
                    <a:gd name="T59" fmla="*/ 100 h 447"/>
                    <a:gd name="T60" fmla="*/ 87 w 447"/>
                    <a:gd name="T61" fmla="*/ 76 h 447"/>
                    <a:gd name="T62" fmla="*/ 117 w 447"/>
                    <a:gd name="T63" fmla="*/ 51 h 447"/>
                    <a:gd name="T64" fmla="*/ 153 w 447"/>
                    <a:gd name="T65" fmla="*/ 34 h 447"/>
                    <a:gd name="T66" fmla="*/ 191 w 447"/>
                    <a:gd name="T67" fmla="*/ 25 h 447"/>
                    <a:gd name="T68" fmla="*/ 253 w 447"/>
                    <a:gd name="T69" fmla="*/ 25 h 447"/>
                    <a:gd name="T70" fmla="*/ 291 w 447"/>
                    <a:gd name="T71" fmla="*/ 34 h 447"/>
                    <a:gd name="T72" fmla="*/ 336 w 447"/>
                    <a:gd name="T73" fmla="*/ 57 h 447"/>
                    <a:gd name="T74" fmla="*/ 377 w 447"/>
                    <a:gd name="T75" fmla="*/ 95 h 447"/>
                    <a:gd name="T76" fmla="*/ 400 w 447"/>
                    <a:gd name="T77" fmla="*/ 127 h 447"/>
                    <a:gd name="T78" fmla="*/ 413 w 447"/>
                    <a:gd name="T79" fmla="*/ 163 h 447"/>
                    <a:gd name="T80" fmla="*/ 423 w 447"/>
                    <a:gd name="T81" fmla="*/ 200 h 447"/>
                    <a:gd name="T82" fmla="*/ 423 w 447"/>
                    <a:gd name="T83" fmla="*/ 230 h 447"/>
                    <a:gd name="T84" fmla="*/ 417 w 447"/>
                    <a:gd name="T85" fmla="*/ 272 h 447"/>
                    <a:gd name="T86" fmla="*/ 404 w 447"/>
                    <a:gd name="T87" fmla="*/ 308 h 447"/>
                    <a:gd name="T88" fmla="*/ 349 w 447"/>
                    <a:gd name="T89" fmla="*/ 377 h 447"/>
                    <a:gd name="T90" fmla="*/ 298 w 447"/>
                    <a:gd name="T91" fmla="*/ 410 h 447"/>
                    <a:gd name="T92" fmla="*/ 262 w 447"/>
                    <a:gd name="T93" fmla="*/ 419 h 447"/>
                    <a:gd name="T94" fmla="*/ 221 w 447"/>
                    <a:gd name="T95" fmla="*/ 425 h 447"/>
                    <a:gd name="T96" fmla="*/ 191 w 447"/>
                    <a:gd name="T97" fmla="*/ 421 h 447"/>
                    <a:gd name="T98" fmla="*/ 153 w 447"/>
                    <a:gd name="T99" fmla="*/ 411 h 447"/>
                    <a:gd name="T100" fmla="*/ 117 w 447"/>
                    <a:gd name="T101" fmla="*/ 394 h 447"/>
                    <a:gd name="T102" fmla="*/ 81 w 447"/>
                    <a:gd name="T103" fmla="*/ 364 h 447"/>
                    <a:gd name="T104" fmla="*/ 45 w 447"/>
                    <a:gd name="T105" fmla="*/ 317 h 447"/>
                    <a:gd name="T106" fmla="*/ 32 w 447"/>
                    <a:gd name="T107" fmla="*/ 281 h 447"/>
                    <a:gd name="T108" fmla="*/ 23 w 447"/>
                    <a:gd name="T109" fmla="*/ 244 h 44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47"/>
                    <a:gd name="T166" fmla="*/ 0 h 447"/>
                    <a:gd name="T167" fmla="*/ 447 w 447"/>
                    <a:gd name="T168" fmla="*/ 447 h 44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47" h="447">
                      <a:moveTo>
                        <a:pt x="0" y="223"/>
                      </a:moveTo>
                      <a:lnTo>
                        <a:pt x="0" y="244"/>
                      </a:lnTo>
                      <a:lnTo>
                        <a:pt x="2" y="257"/>
                      </a:lnTo>
                      <a:lnTo>
                        <a:pt x="4" y="266"/>
                      </a:lnTo>
                      <a:lnTo>
                        <a:pt x="6" y="279"/>
                      </a:lnTo>
                      <a:lnTo>
                        <a:pt x="9" y="289"/>
                      </a:lnTo>
                      <a:lnTo>
                        <a:pt x="11" y="298"/>
                      </a:lnTo>
                      <a:lnTo>
                        <a:pt x="17" y="310"/>
                      </a:lnTo>
                      <a:lnTo>
                        <a:pt x="23" y="319"/>
                      </a:lnTo>
                      <a:lnTo>
                        <a:pt x="26" y="328"/>
                      </a:lnTo>
                      <a:lnTo>
                        <a:pt x="38" y="347"/>
                      </a:lnTo>
                      <a:lnTo>
                        <a:pt x="49" y="364"/>
                      </a:lnTo>
                      <a:lnTo>
                        <a:pt x="57" y="372"/>
                      </a:lnTo>
                      <a:lnTo>
                        <a:pt x="62" y="379"/>
                      </a:lnTo>
                      <a:lnTo>
                        <a:pt x="79" y="396"/>
                      </a:lnTo>
                      <a:lnTo>
                        <a:pt x="98" y="408"/>
                      </a:lnTo>
                      <a:lnTo>
                        <a:pt x="106" y="413"/>
                      </a:lnTo>
                      <a:lnTo>
                        <a:pt x="115" y="419"/>
                      </a:lnTo>
                      <a:lnTo>
                        <a:pt x="125" y="423"/>
                      </a:lnTo>
                      <a:lnTo>
                        <a:pt x="134" y="428"/>
                      </a:lnTo>
                      <a:lnTo>
                        <a:pt x="145" y="434"/>
                      </a:lnTo>
                      <a:lnTo>
                        <a:pt x="155" y="436"/>
                      </a:lnTo>
                      <a:lnTo>
                        <a:pt x="164" y="440"/>
                      </a:lnTo>
                      <a:lnTo>
                        <a:pt x="177" y="442"/>
                      </a:lnTo>
                      <a:lnTo>
                        <a:pt x="187" y="444"/>
                      </a:lnTo>
                      <a:lnTo>
                        <a:pt x="198" y="445"/>
                      </a:lnTo>
                      <a:lnTo>
                        <a:pt x="209" y="445"/>
                      </a:lnTo>
                      <a:lnTo>
                        <a:pt x="221" y="447"/>
                      </a:lnTo>
                      <a:lnTo>
                        <a:pt x="225" y="447"/>
                      </a:lnTo>
                      <a:lnTo>
                        <a:pt x="234" y="445"/>
                      </a:lnTo>
                      <a:lnTo>
                        <a:pt x="243" y="445"/>
                      </a:lnTo>
                      <a:lnTo>
                        <a:pt x="257" y="444"/>
                      </a:lnTo>
                      <a:lnTo>
                        <a:pt x="266" y="442"/>
                      </a:lnTo>
                      <a:lnTo>
                        <a:pt x="279" y="440"/>
                      </a:lnTo>
                      <a:lnTo>
                        <a:pt x="289" y="436"/>
                      </a:lnTo>
                      <a:lnTo>
                        <a:pt x="298" y="434"/>
                      </a:lnTo>
                      <a:lnTo>
                        <a:pt x="309" y="428"/>
                      </a:lnTo>
                      <a:lnTo>
                        <a:pt x="319" y="423"/>
                      </a:lnTo>
                      <a:lnTo>
                        <a:pt x="328" y="419"/>
                      </a:lnTo>
                      <a:lnTo>
                        <a:pt x="347" y="408"/>
                      </a:lnTo>
                      <a:lnTo>
                        <a:pt x="364" y="396"/>
                      </a:lnTo>
                      <a:lnTo>
                        <a:pt x="396" y="364"/>
                      </a:lnTo>
                      <a:lnTo>
                        <a:pt x="408" y="347"/>
                      </a:lnTo>
                      <a:lnTo>
                        <a:pt x="419" y="328"/>
                      </a:lnTo>
                      <a:lnTo>
                        <a:pt x="423" y="319"/>
                      </a:lnTo>
                      <a:lnTo>
                        <a:pt x="428" y="310"/>
                      </a:lnTo>
                      <a:lnTo>
                        <a:pt x="434" y="298"/>
                      </a:lnTo>
                      <a:lnTo>
                        <a:pt x="436" y="289"/>
                      </a:lnTo>
                      <a:lnTo>
                        <a:pt x="440" y="279"/>
                      </a:lnTo>
                      <a:lnTo>
                        <a:pt x="441" y="266"/>
                      </a:lnTo>
                      <a:lnTo>
                        <a:pt x="443" y="257"/>
                      </a:lnTo>
                      <a:lnTo>
                        <a:pt x="445" y="245"/>
                      </a:lnTo>
                      <a:lnTo>
                        <a:pt x="445" y="234"/>
                      </a:lnTo>
                      <a:lnTo>
                        <a:pt x="447" y="225"/>
                      </a:lnTo>
                      <a:lnTo>
                        <a:pt x="447" y="221"/>
                      </a:lnTo>
                      <a:lnTo>
                        <a:pt x="445" y="212"/>
                      </a:lnTo>
                      <a:lnTo>
                        <a:pt x="445" y="200"/>
                      </a:lnTo>
                      <a:lnTo>
                        <a:pt x="443" y="187"/>
                      </a:lnTo>
                      <a:lnTo>
                        <a:pt x="441" y="178"/>
                      </a:lnTo>
                      <a:lnTo>
                        <a:pt x="440" y="164"/>
                      </a:lnTo>
                      <a:lnTo>
                        <a:pt x="436" y="155"/>
                      </a:lnTo>
                      <a:lnTo>
                        <a:pt x="434" y="146"/>
                      </a:lnTo>
                      <a:lnTo>
                        <a:pt x="428" y="134"/>
                      </a:lnTo>
                      <a:lnTo>
                        <a:pt x="423" y="125"/>
                      </a:lnTo>
                      <a:lnTo>
                        <a:pt x="419" y="115"/>
                      </a:lnTo>
                      <a:lnTo>
                        <a:pt x="413" y="106"/>
                      </a:lnTo>
                      <a:lnTo>
                        <a:pt x="408" y="98"/>
                      </a:lnTo>
                      <a:lnTo>
                        <a:pt x="396" y="80"/>
                      </a:lnTo>
                      <a:lnTo>
                        <a:pt x="379" y="63"/>
                      </a:lnTo>
                      <a:lnTo>
                        <a:pt x="372" y="57"/>
                      </a:lnTo>
                      <a:lnTo>
                        <a:pt x="364" y="49"/>
                      </a:lnTo>
                      <a:lnTo>
                        <a:pt x="347" y="38"/>
                      </a:lnTo>
                      <a:lnTo>
                        <a:pt x="328" y="27"/>
                      </a:lnTo>
                      <a:lnTo>
                        <a:pt x="319" y="23"/>
                      </a:lnTo>
                      <a:lnTo>
                        <a:pt x="309" y="17"/>
                      </a:lnTo>
                      <a:lnTo>
                        <a:pt x="298" y="12"/>
                      </a:lnTo>
                      <a:lnTo>
                        <a:pt x="289" y="10"/>
                      </a:lnTo>
                      <a:lnTo>
                        <a:pt x="279" y="6"/>
                      </a:lnTo>
                      <a:lnTo>
                        <a:pt x="266" y="4"/>
                      </a:lnTo>
                      <a:lnTo>
                        <a:pt x="257" y="2"/>
                      </a:lnTo>
                      <a:lnTo>
                        <a:pt x="245" y="0"/>
                      </a:lnTo>
                      <a:lnTo>
                        <a:pt x="200" y="0"/>
                      </a:lnTo>
                      <a:lnTo>
                        <a:pt x="187" y="2"/>
                      </a:lnTo>
                      <a:lnTo>
                        <a:pt x="177" y="4"/>
                      </a:lnTo>
                      <a:lnTo>
                        <a:pt x="164" y="6"/>
                      </a:lnTo>
                      <a:lnTo>
                        <a:pt x="155" y="10"/>
                      </a:lnTo>
                      <a:lnTo>
                        <a:pt x="145" y="12"/>
                      </a:lnTo>
                      <a:lnTo>
                        <a:pt x="134" y="17"/>
                      </a:lnTo>
                      <a:lnTo>
                        <a:pt x="125" y="23"/>
                      </a:lnTo>
                      <a:lnTo>
                        <a:pt x="115" y="27"/>
                      </a:lnTo>
                      <a:lnTo>
                        <a:pt x="106" y="32"/>
                      </a:lnTo>
                      <a:lnTo>
                        <a:pt x="98" y="38"/>
                      </a:lnTo>
                      <a:lnTo>
                        <a:pt x="79" y="49"/>
                      </a:lnTo>
                      <a:lnTo>
                        <a:pt x="64" y="64"/>
                      </a:lnTo>
                      <a:lnTo>
                        <a:pt x="49" y="80"/>
                      </a:lnTo>
                      <a:lnTo>
                        <a:pt x="38" y="98"/>
                      </a:lnTo>
                      <a:lnTo>
                        <a:pt x="32" y="106"/>
                      </a:lnTo>
                      <a:lnTo>
                        <a:pt x="26" y="115"/>
                      </a:lnTo>
                      <a:lnTo>
                        <a:pt x="23" y="125"/>
                      </a:lnTo>
                      <a:lnTo>
                        <a:pt x="17" y="134"/>
                      </a:lnTo>
                      <a:lnTo>
                        <a:pt x="11" y="146"/>
                      </a:lnTo>
                      <a:lnTo>
                        <a:pt x="9" y="155"/>
                      </a:lnTo>
                      <a:lnTo>
                        <a:pt x="6" y="164"/>
                      </a:lnTo>
                      <a:lnTo>
                        <a:pt x="4" y="178"/>
                      </a:lnTo>
                      <a:lnTo>
                        <a:pt x="2" y="187"/>
                      </a:lnTo>
                      <a:lnTo>
                        <a:pt x="0" y="198"/>
                      </a:lnTo>
                      <a:lnTo>
                        <a:pt x="0" y="223"/>
                      </a:lnTo>
                      <a:lnTo>
                        <a:pt x="23" y="223"/>
                      </a:lnTo>
                      <a:lnTo>
                        <a:pt x="23" y="202"/>
                      </a:lnTo>
                      <a:lnTo>
                        <a:pt x="25" y="191"/>
                      </a:lnTo>
                      <a:lnTo>
                        <a:pt x="26" y="181"/>
                      </a:lnTo>
                      <a:lnTo>
                        <a:pt x="28" y="172"/>
                      </a:lnTo>
                      <a:lnTo>
                        <a:pt x="32" y="163"/>
                      </a:lnTo>
                      <a:lnTo>
                        <a:pt x="34" y="153"/>
                      </a:lnTo>
                      <a:lnTo>
                        <a:pt x="36" y="146"/>
                      </a:lnTo>
                      <a:lnTo>
                        <a:pt x="42" y="136"/>
                      </a:lnTo>
                      <a:lnTo>
                        <a:pt x="45" y="127"/>
                      </a:lnTo>
                      <a:lnTo>
                        <a:pt x="51" y="117"/>
                      </a:lnTo>
                      <a:lnTo>
                        <a:pt x="57" y="110"/>
                      </a:lnTo>
                      <a:lnTo>
                        <a:pt x="62" y="100"/>
                      </a:lnTo>
                      <a:lnTo>
                        <a:pt x="68" y="95"/>
                      </a:lnTo>
                      <a:lnTo>
                        <a:pt x="75" y="87"/>
                      </a:lnTo>
                      <a:lnTo>
                        <a:pt x="79" y="80"/>
                      </a:lnTo>
                      <a:lnTo>
                        <a:pt x="87" y="76"/>
                      </a:lnTo>
                      <a:lnTo>
                        <a:pt x="94" y="68"/>
                      </a:lnTo>
                      <a:lnTo>
                        <a:pt x="100" y="63"/>
                      </a:lnTo>
                      <a:lnTo>
                        <a:pt x="109" y="57"/>
                      </a:lnTo>
                      <a:lnTo>
                        <a:pt x="117" y="51"/>
                      </a:lnTo>
                      <a:lnTo>
                        <a:pt x="126" y="46"/>
                      </a:lnTo>
                      <a:lnTo>
                        <a:pt x="136" y="42"/>
                      </a:lnTo>
                      <a:lnTo>
                        <a:pt x="145" y="36"/>
                      </a:lnTo>
                      <a:lnTo>
                        <a:pt x="153" y="34"/>
                      </a:lnTo>
                      <a:lnTo>
                        <a:pt x="162" y="32"/>
                      </a:lnTo>
                      <a:lnTo>
                        <a:pt x="172" y="29"/>
                      </a:lnTo>
                      <a:lnTo>
                        <a:pt x="181" y="27"/>
                      </a:lnTo>
                      <a:lnTo>
                        <a:pt x="191" y="25"/>
                      </a:lnTo>
                      <a:lnTo>
                        <a:pt x="200" y="23"/>
                      </a:lnTo>
                      <a:lnTo>
                        <a:pt x="223" y="23"/>
                      </a:lnTo>
                      <a:lnTo>
                        <a:pt x="241" y="23"/>
                      </a:lnTo>
                      <a:lnTo>
                        <a:pt x="253" y="25"/>
                      </a:lnTo>
                      <a:lnTo>
                        <a:pt x="262" y="27"/>
                      </a:lnTo>
                      <a:lnTo>
                        <a:pt x="272" y="29"/>
                      </a:lnTo>
                      <a:lnTo>
                        <a:pt x="281" y="32"/>
                      </a:lnTo>
                      <a:lnTo>
                        <a:pt x="291" y="34"/>
                      </a:lnTo>
                      <a:lnTo>
                        <a:pt x="298" y="36"/>
                      </a:lnTo>
                      <a:lnTo>
                        <a:pt x="308" y="42"/>
                      </a:lnTo>
                      <a:lnTo>
                        <a:pt x="317" y="46"/>
                      </a:lnTo>
                      <a:lnTo>
                        <a:pt x="336" y="57"/>
                      </a:lnTo>
                      <a:lnTo>
                        <a:pt x="349" y="68"/>
                      </a:lnTo>
                      <a:lnTo>
                        <a:pt x="357" y="76"/>
                      </a:lnTo>
                      <a:lnTo>
                        <a:pt x="364" y="81"/>
                      </a:lnTo>
                      <a:lnTo>
                        <a:pt x="377" y="95"/>
                      </a:lnTo>
                      <a:lnTo>
                        <a:pt x="383" y="100"/>
                      </a:lnTo>
                      <a:lnTo>
                        <a:pt x="389" y="110"/>
                      </a:lnTo>
                      <a:lnTo>
                        <a:pt x="394" y="117"/>
                      </a:lnTo>
                      <a:lnTo>
                        <a:pt x="400" y="127"/>
                      </a:lnTo>
                      <a:lnTo>
                        <a:pt x="404" y="136"/>
                      </a:lnTo>
                      <a:lnTo>
                        <a:pt x="409" y="146"/>
                      </a:lnTo>
                      <a:lnTo>
                        <a:pt x="411" y="153"/>
                      </a:lnTo>
                      <a:lnTo>
                        <a:pt x="413" y="163"/>
                      </a:lnTo>
                      <a:lnTo>
                        <a:pt x="417" y="172"/>
                      </a:lnTo>
                      <a:lnTo>
                        <a:pt x="419" y="181"/>
                      </a:lnTo>
                      <a:lnTo>
                        <a:pt x="421" y="191"/>
                      </a:lnTo>
                      <a:lnTo>
                        <a:pt x="423" y="200"/>
                      </a:lnTo>
                      <a:lnTo>
                        <a:pt x="423" y="212"/>
                      </a:lnTo>
                      <a:lnTo>
                        <a:pt x="425" y="225"/>
                      </a:lnTo>
                      <a:lnTo>
                        <a:pt x="425" y="221"/>
                      </a:lnTo>
                      <a:lnTo>
                        <a:pt x="423" y="230"/>
                      </a:lnTo>
                      <a:lnTo>
                        <a:pt x="423" y="242"/>
                      </a:lnTo>
                      <a:lnTo>
                        <a:pt x="421" y="253"/>
                      </a:lnTo>
                      <a:lnTo>
                        <a:pt x="419" y="262"/>
                      </a:lnTo>
                      <a:lnTo>
                        <a:pt x="417" y="272"/>
                      </a:lnTo>
                      <a:lnTo>
                        <a:pt x="413" y="281"/>
                      </a:lnTo>
                      <a:lnTo>
                        <a:pt x="411" y="291"/>
                      </a:lnTo>
                      <a:lnTo>
                        <a:pt x="409" y="298"/>
                      </a:lnTo>
                      <a:lnTo>
                        <a:pt x="404" y="308"/>
                      </a:lnTo>
                      <a:lnTo>
                        <a:pt x="400" y="317"/>
                      </a:lnTo>
                      <a:lnTo>
                        <a:pt x="389" y="336"/>
                      </a:lnTo>
                      <a:lnTo>
                        <a:pt x="377" y="349"/>
                      </a:lnTo>
                      <a:lnTo>
                        <a:pt x="349" y="377"/>
                      </a:lnTo>
                      <a:lnTo>
                        <a:pt x="336" y="389"/>
                      </a:lnTo>
                      <a:lnTo>
                        <a:pt x="317" y="400"/>
                      </a:lnTo>
                      <a:lnTo>
                        <a:pt x="308" y="404"/>
                      </a:lnTo>
                      <a:lnTo>
                        <a:pt x="298" y="410"/>
                      </a:lnTo>
                      <a:lnTo>
                        <a:pt x="291" y="411"/>
                      </a:lnTo>
                      <a:lnTo>
                        <a:pt x="281" y="413"/>
                      </a:lnTo>
                      <a:lnTo>
                        <a:pt x="272" y="417"/>
                      </a:lnTo>
                      <a:lnTo>
                        <a:pt x="262" y="419"/>
                      </a:lnTo>
                      <a:lnTo>
                        <a:pt x="253" y="421"/>
                      </a:lnTo>
                      <a:lnTo>
                        <a:pt x="243" y="423"/>
                      </a:lnTo>
                      <a:lnTo>
                        <a:pt x="230" y="423"/>
                      </a:lnTo>
                      <a:lnTo>
                        <a:pt x="221" y="425"/>
                      </a:lnTo>
                      <a:lnTo>
                        <a:pt x="225" y="425"/>
                      </a:lnTo>
                      <a:lnTo>
                        <a:pt x="213" y="423"/>
                      </a:lnTo>
                      <a:lnTo>
                        <a:pt x="202" y="423"/>
                      </a:lnTo>
                      <a:lnTo>
                        <a:pt x="191" y="421"/>
                      </a:lnTo>
                      <a:lnTo>
                        <a:pt x="181" y="419"/>
                      </a:lnTo>
                      <a:lnTo>
                        <a:pt x="172" y="417"/>
                      </a:lnTo>
                      <a:lnTo>
                        <a:pt x="162" y="413"/>
                      </a:lnTo>
                      <a:lnTo>
                        <a:pt x="153" y="411"/>
                      </a:lnTo>
                      <a:lnTo>
                        <a:pt x="145" y="410"/>
                      </a:lnTo>
                      <a:lnTo>
                        <a:pt x="136" y="404"/>
                      </a:lnTo>
                      <a:lnTo>
                        <a:pt x="126" y="400"/>
                      </a:lnTo>
                      <a:lnTo>
                        <a:pt x="117" y="394"/>
                      </a:lnTo>
                      <a:lnTo>
                        <a:pt x="109" y="389"/>
                      </a:lnTo>
                      <a:lnTo>
                        <a:pt x="100" y="383"/>
                      </a:lnTo>
                      <a:lnTo>
                        <a:pt x="94" y="377"/>
                      </a:lnTo>
                      <a:lnTo>
                        <a:pt x="81" y="364"/>
                      </a:lnTo>
                      <a:lnTo>
                        <a:pt x="75" y="357"/>
                      </a:lnTo>
                      <a:lnTo>
                        <a:pt x="68" y="349"/>
                      </a:lnTo>
                      <a:lnTo>
                        <a:pt x="57" y="336"/>
                      </a:lnTo>
                      <a:lnTo>
                        <a:pt x="45" y="317"/>
                      </a:lnTo>
                      <a:lnTo>
                        <a:pt x="42" y="308"/>
                      </a:lnTo>
                      <a:lnTo>
                        <a:pt x="36" y="298"/>
                      </a:lnTo>
                      <a:lnTo>
                        <a:pt x="34" y="291"/>
                      </a:lnTo>
                      <a:lnTo>
                        <a:pt x="32" y="281"/>
                      </a:lnTo>
                      <a:lnTo>
                        <a:pt x="28" y="272"/>
                      </a:lnTo>
                      <a:lnTo>
                        <a:pt x="26" y="262"/>
                      </a:lnTo>
                      <a:lnTo>
                        <a:pt x="25" y="253"/>
                      </a:lnTo>
                      <a:lnTo>
                        <a:pt x="23" y="244"/>
                      </a:lnTo>
                      <a:lnTo>
                        <a:pt x="23" y="223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3" name="Freeform 62"/>
                <p:cNvSpPr>
                  <a:spLocks/>
                </p:cNvSpPr>
                <p:nvPr/>
              </p:nvSpPr>
              <p:spPr bwMode="auto">
                <a:xfrm>
                  <a:off x="2866" y="1918"/>
                  <a:ext cx="447" cy="447"/>
                </a:xfrm>
                <a:custGeom>
                  <a:avLst/>
                  <a:gdLst>
                    <a:gd name="T0" fmla="*/ 4 w 447"/>
                    <a:gd name="T1" fmla="*/ 266 h 447"/>
                    <a:gd name="T2" fmla="*/ 17 w 447"/>
                    <a:gd name="T3" fmla="*/ 309 h 447"/>
                    <a:gd name="T4" fmla="*/ 49 w 447"/>
                    <a:gd name="T5" fmla="*/ 364 h 447"/>
                    <a:gd name="T6" fmla="*/ 98 w 447"/>
                    <a:gd name="T7" fmla="*/ 407 h 447"/>
                    <a:gd name="T8" fmla="*/ 134 w 447"/>
                    <a:gd name="T9" fmla="*/ 428 h 447"/>
                    <a:gd name="T10" fmla="*/ 177 w 447"/>
                    <a:gd name="T11" fmla="*/ 441 h 447"/>
                    <a:gd name="T12" fmla="*/ 221 w 447"/>
                    <a:gd name="T13" fmla="*/ 447 h 447"/>
                    <a:gd name="T14" fmla="*/ 257 w 447"/>
                    <a:gd name="T15" fmla="*/ 443 h 447"/>
                    <a:gd name="T16" fmla="*/ 298 w 447"/>
                    <a:gd name="T17" fmla="*/ 433 h 447"/>
                    <a:gd name="T18" fmla="*/ 347 w 447"/>
                    <a:gd name="T19" fmla="*/ 407 h 447"/>
                    <a:gd name="T20" fmla="*/ 419 w 447"/>
                    <a:gd name="T21" fmla="*/ 328 h 447"/>
                    <a:gd name="T22" fmla="*/ 436 w 447"/>
                    <a:gd name="T23" fmla="*/ 288 h 447"/>
                    <a:gd name="T24" fmla="*/ 445 w 447"/>
                    <a:gd name="T25" fmla="*/ 245 h 447"/>
                    <a:gd name="T26" fmla="*/ 445 w 447"/>
                    <a:gd name="T27" fmla="*/ 211 h 447"/>
                    <a:gd name="T28" fmla="*/ 440 w 447"/>
                    <a:gd name="T29" fmla="*/ 164 h 447"/>
                    <a:gd name="T30" fmla="*/ 423 w 447"/>
                    <a:gd name="T31" fmla="*/ 124 h 447"/>
                    <a:gd name="T32" fmla="*/ 396 w 447"/>
                    <a:gd name="T33" fmla="*/ 79 h 447"/>
                    <a:gd name="T34" fmla="*/ 347 w 447"/>
                    <a:gd name="T35" fmla="*/ 37 h 447"/>
                    <a:gd name="T36" fmla="*/ 298 w 447"/>
                    <a:gd name="T37" fmla="*/ 11 h 447"/>
                    <a:gd name="T38" fmla="*/ 257 w 447"/>
                    <a:gd name="T39" fmla="*/ 2 h 447"/>
                    <a:gd name="T40" fmla="*/ 177 w 447"/>
                    <a:gd name="T41" fmla="*/ 3 h 447"/>
                    <a:gd name="T42" fmla="*/ 134 w 447"/>
                    <a:gd name="T43" fmla="*/ 17 h 447"/>
                    <a:gd name="T44" fmla="*/ 98 w 447"/>
                    <a:gd name="T45" fmla="*/ 37 h 447"/>
                    <a:gd name="T46" fmla="*/ 38 w 447"/>
                    <a:gd name="T47" fmla="*/ 98 h 447"/>
                    <a:gd name="T48" fmla="*/ 17 w 447"/>
                    <a:gd name="T49" fmla="*/ 134 h 447"/>
                    <a:gd name="T50" fmla="*/ 4 w 447"/>
                    <a:gd name="T51" fmla="*/ 177 h 447"/>
                    <a:gd name="T52" fmla="*/ 23 w 447"/>
                    <a:gd name="T53" fmla="*/ 222 h 447"/>
                    <a:gd name="T54" fmla="*/ 28 w 447"/>
                    <a:gd name="T55" fmla="*/ 171 h 447"/>
                    <a:gd name="T56" fmla="*/ 42 w 447"/>
                    <a:gd name="T57" fmla="*/ 135 h 447"/>
                    <a:gd name="T58" fmla="*/ 62 w 447"/>
                    <a:gd name="T59" fmla="*/ 100 h 447"/>
                    <a:gd name="T60" fmla="*/ 87 w 447"/>
                    <a:gd name="T61" fmla="*/ 75 h 447"/>
                    <a:gd name="T62" fmla="*/ 117 w 447"/>
                    <a:gd name="T63" fmla="*/ 51 h 447"/>
                    <a:gd name="T64" fmla="*/ 153 w 447"/>
                    <a:gd name="T65" fmla="*/ 34 h 447"/>
                    <a:gd name="T66" fmla="*/ 191 w 447"/>
                    <a:gd name="T67" fmla="*/ 24 h 447"/>
                    <a:gd name="T68" fmla="*/ 253 w 447"/>
                    <a:gd name="T69" fmla="*/ 24 h 447"/>
                    <a:gd name="T70" fmla="*/ 291 w 447"/>
                    <a:gd name="T71" fmla="*/ 34 h 447"/>
                    <a:gd name="T72" fmla="*/ 336 w 447"/>
                    <a:gd name="T73" fmla="*/ 56 h 447"/>
                    <a:gd name="T74" fmla="*/ 377 w 447"/>
                    <a:gd name="T75" fmla="*/ 94 h 447"/>
                    <a:gd name="T76" fmla="*/ 400 w 447"/>
                    <a:gd name="T77" fmla="*/ 126 h 447"/>
                    <a:gd name="T78" fmla="*/ 413 w 447"/>
                    <a:gd name="T79" fmla="*/ 162 h 447"/>
                    <a:gd name="T80" fmla="*/ 423 w 447"/>
                    <a:gd name="T81" fmla="*/ 200 h 447"/>
                    <a:gd name="T82" fmla="*/ 423 w 447"/>
                    <a:gd name="T83" fmla="*/ 230 h 447"/>
                    <a:gd name="T84" fmla="*/ 417 w 447"/>
                    <a:gd name="T85" fmla="*/ 271 h 447"/>
                    <a:gd name="T86" fmla="*/ 404 w 447"/>
                    <a:gd name="T87" fmla="*/ 307 h 447"/>
                    <a:gd name="T88" fmla="*/ 349 w 447"/>
                    <a:gd name="T89" fmla="*/ 377 h 447"/>
                    <a:gd name="T90" fmla="*/ 298 w 447"/>
                    <a:gd name="T91" fmla="*/ 409 h 447"/>
                    <a:gd name="T92" fmla="*/ 262 w 447"/>
                    <a:gd name="T93" fmla="*/ 418 h 447"/>
                    <a:gd name="T94" fmla="*/ 221 w 447"/>
                    <a:gd name="T95" fmla="*/ 424 h 447"/>
                    <a:gd name="T96" fmla="*/ 191 w 447"/>
                    <a:gd name="T97" fmla="*/ 420 h 447"/>
                    <a:gd name="T98" fmla="*/ 153 w 447"/>
                    <a:gd name="T99" fmla="*/ 411 h 447"/>
                    <a:gd name="T100" fmla="*/ 117 w 447"/>
                    <a:gd name="T101" fmla="*/ 394 h 447"/>
                    <a:gd name="T102" fmla="*/ 81 w 447"/>
                    <a:gd name="T103" fmla="*/ 364 h 447"/>
                    <a:gd name="T104" fmla="*/ 45 w 447"/>
                    <a:gd name="T105" fmla="*/ 316 h 447"/>
                    <a:gd name="T106" fmla="*/ 32 w 447"/>
                    <a:gd name="T107" fmla="*/ 281 h 447"/>
                    <a:gd name="T108" fmla="*/ 23 w 447"/>
                    <a:gd name="T109" fmla="*/ 243 h 44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47"/>
                    <a:gd name="T166" fmla="*/ 0 h 447"/>
                    <a:gd name="T167" fmla="*/ 447 w 447"/>
                    <a:gd name="T168" fmla="*/ 447 h 44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47" h="447">
                      <a:moveTo>
                        <a:pt x="0" y="222"/>
                      </a:moveTo>
                      <a:lnTo>
                        <a:pt x="0" y="243"/>
                      </a:lnTo>
                      <a:lnTo>
                        <a:pt x="2" y="256"/>
                      </a:lnTo>
                      <a:lnTo>
                        <a:pt x="4" y="266"/>
                      </a:lnTo>
                      <a:lnTo>
                        <a:pt x="6" y="279"/>
                      </a:lnTo>
                      <a:lnTo>
                        <a:pt x="9" y="288"/>
                      </a:lnTo>
                      <a:lnTo>
                        <a:pt x="11" y="298"/>
                      </a:lnTo>
                      <a:lnTo>
                        <a:pt x="17" y="309"/>
                      </a:lnTo>
                      <a:lnTo>
                        <a:pt x="23" y="318"/>
                      </a:lnTo>
                      <a:lnTo>
                        <a:pt x="26" y="328"/>
                      </a:lnTo>
                      <a:lnTo>
                        <a:pt x="38" y="347"/>
                      </a:lnTo>
                      <a:lnTo>
                        <a:pt x="49" y="364"/>
                      </a:lnTo>
                      <a:lnTo>
                        <a:pt x="57" y="371"/>
                      </a:lnTo>
                      <a:lnTo>
                        <a:pt x="62" y="379"/>
                      </a:lnTo>
                      <a:lnTo>
                        <a:pt x="79" y="396"/>
                      </a:lnTo>
                      <a:lnTo>
                        <a:pt x="98" y="407"/>
                      </a:lnTo>
                      <a:lnTo>
                        <a:pt x="106" y="413"/>
                      </a:lnTo>
                      <a:lnTo>
                        <a:pt x="115" y="418"/>
                      </a:lnTo>
                      <a:lnTo>
                        <a:pt x="125" y="422"/>
                      </a:lnTo>
                      <a:lnTo>
                        <a:pt x="134" y="428"/>
                      </a:lnTo>
                      <a:lnTo>
                        <a:pt x="145" y="433"/>
                      </a:lnTo>
                      <a:lnTo>
                        <a:pt x="155" y="435"/>
                      </a:lnTo>
                      <a:lnTo>
                        <a:pt x="164" y="439"/>
                      </a:lnTo>
                      <a:lnTo>
                        <a:pt x="177" y="441"/>
                      </a:lnTo>
                      <a:lnTo>
                        <a:pt x="187" y="443"/>
                      </a:lnTo>
                      <a:lnTo>
                        <a:pt x="198" y="445"/>
                      </a:lnTo>
                      <a:lnTo>
                        <a:pt x="209" y="445"/>
                      </a:lnTo>
                      <a:lnTo>
                        <a:pt x="221" y="447"/>
                      </a:lnTo>
                      <a:lnTo>
                        <a:pt x="225" y="447"/>
                      </a:lnTo>
                      <a:lnTo>
                        <a:pt x="234" y="445"/>
                      </a:lnTo>
                      <a:lnTo>
                        <a:pt x="243" y="445"/>
                      </a:lnTo>
                      <a:lnTo>
                        <a:pt x="257" y="443"/>
                      </a:lnTo>
                      <a:lnTo>
                        <a:pt x="266" y="441"/>
                      </a:lnTo>
                      <a:lnTo>
                        <a:pt x="279" y="439"/>
                      </a:lnTo>
                      <a:lnTo>
                        <a:pt x="289" y="435"/>
                      </a:lnTo>
                      <a:lnTo>
                        <a:pt x="298" y="433"/>
                      </a:lnTo>
                      <a:lnTo>
                        <a:pt x="309" y="428"/>
                      </a:lnTo>
                      <a:lnTo>
                        <a:pt x="319" y="422"/>
                      </a:lnTo>
                      <a:lnTo>
                        <a:pt x="328" y="418"/>
                      </a:lnTo>
                      <a:lnTo>
                        <a:pt x="347" y="407"/>
                      </a:lnTo>
                      <a:lnTo>
                        <a:pt x="364" y="396"/>
                      </a:lnTo>
                      <a:lnTo>
                        <a:pt x="396" y="364"/>
                      </a:lnTo>
                      <a:lnTo>
                        <a:pt x="408" y="347"/>
                      </a:lnTo>
                      <a:lnTo>
                        <a:pt x="419" y="328"/>
                      </a:lnTo>
                      <a:lnTo>
                        <a:pt x="423" y="318"/>
                      </a:lnTo>
                      <a:lnTo>
                        <a:pt x="428" y="309"/>
                      </a:lnTo>
                      <a:lnTo>
                        <a:pt x="434" y="298"/>
                      </a:lnTo>
                      <a:lnTo>
                        <a:pt x="436" y="288"/>
                      </a:lnTo>
                      <a:lnTo>
                        <a:pt x="440" y="279"/>
                      </a:lnTo>
                      <a:lnTo>
                        <a:pt x="442" y="266"/>
                      </a:lnTo>
                      <a:lnTo>
                        <a:pt x="443" y="256"/>
                      </a:lnTo>
                      <a:lnTo>
                        <a:pt x="445" y="245"/>
                      </a:lnTo>
                      <a:lnTo>
                        <a:pt x="445" y="233"/>
                      </a:lnTo>
                      <a:lnTo>
                        <a:pt x="447" y="224"/>
                      </a:lnTo>
                      <a:lnTo>
                        <a:pt x="447" y="220"/>
                      </a:lnTo>
                      <a:lnTo>
                        <a:pt x="445" y="211"/>
                      </a:lnTo>
                      <a:lnTo>
                        <a:pt x="445" y="200"/>
                      </a:lnTo>
                      <a:lnTo>
                        <a:pt x="443" y="186"/>
                      </a:lnTo>
                      <a:lnTo>
                        <a:pt x="442" y="177"/>
                      </a:lnTo>
                      <a:lnTo>
                        <a:pt x="440" y="164"/>
                      </a:lnTo>
                      <a:lnTo>
                        <a:pt x="436" y="154"/>
                      </a:lnTo>
                      <a:lnTo>
                        <a:pt x="434" y="145"/>
                      </a:lnTo>
                      <a:lnTo>
                        <a:pt x="428" y="134"/>
                      </a:lnTo>
                      <a:lnTo>
                        <a:pt x="423" y="124"/>
                      </a:lnTo>
                      <a:lnTo>
                        <a:pt x="419" y="115"/>
                      </a:lnTo>
                      <a:lnTo>
                        <a:pt x="413" y="105"/>
                      </a:lnTo>
                      <a:lnTo>
                        <a:pt x="408" y="98"/>
                      </a:lnTo>
                      <a:lnTo>
                        <a:pt x="396" y="79"/>
                      </a:lnTo>
                      <a:lnTo>
                        <a:pt x="379" y="62"/>
                      </a:lnTo>
                      <a:lnTo>
                        <a:pt x="372" y="56"/>
                      </a:lnTo>
                      <a:lnTo>
                        <a:pt x="364" y="49"/>
                      </a:lnTo>
                      <a:lnTo>
                        <a:pt x="347" y="37"/>
                      </a:lnTo>
                      <a:lnTo>
                        <a:pt x="328" y="26"/>
                      </a:lnTo>
                      <a:lnTo>
                        <a:pt x="319" y="22"/>
                      </a:lnTo>
                      <a:lnTo>
                        <a:pt x="309" y="17"/>
                      </a:lnTo>
                      <a:lnTo>
                        <a:pt x="298" y="11"/>
                      </a:lnTo>
                      <a:lnTo>
                        <a:pt x="289" y="9"/>
                      </a:lnTo>
                      <a:lnTo>
                        <a:pt x="279" y="5"/>
                      </a:lnTo>
                      <a:lnTo>
                        <a:pt x="266" y="3"/>
                      </a:lnTo>
                      <a:lnTo>
                        <a:pt x="257" y="2"/>
                      </a:lnTo>
                      <a:lnTo>
                        <a:pt x="245" y="0"/>
                      </a:lnTo>
                      <a:lnTo>
                        <a:pt x="200" y="0"/>
                      </a:lnTo>
                      <a:lnTo>
                        <a:pt x="187" y="2"/>
                      </a:lnTo>
                      <a:lnTo>
                        <a:pt x="177" y="3"/>
                      </a:lnTo>
                      <a:lnTo>
                        <a:pt x="164" y="5"/>
                      </a:lnTo>
                      <a:lnTo>
                        <a:pt x="155" y="9"/>
                      </a:lnTo>
                      <a:lnTo>
                        <a:pt x="145" y="11"/>
                      </a:lnTo>
                      <a:lnTo>
                        <a:pt x="134" y="17"/>
                      </a:lnTo>
                      <a:lnTo>
                        <a:pt x="125" y="22"/>
                      </a:lnTo>
                      <a:lnTo>
                        <a:pt x="115" y="26"/>
                      </a:lnTo>
                      <a:lnTo>
                        <a:pt x="106" y="32"/>
                      </a:lnTo>
                      <a:lnTo>
                        <a:pt x="98" y="37"/>
                      </a:lnTo>
                      <a:lnTo>
                        <a:pt x="79" y="49"/>
                      </a:lnTo>
                      <a:lnTo>
                        <a:pt x="64" y="64"/>
                      </a:lnTo>
                      <a:lnTo>
                        <a:pt x="49" y="79"/>
                      </a:lnTo>
                      <a:lnTo>
                        <a:pt x="38" y="98"/>
                      </a:lnTo>
                      <a:lnTo>
                        <a:pt x="32" y="105"/>
                      </a:lnTo>
                      <a:lnTo>
                        <a:pt x="26" y="115"/>
                      </a:lnTo>
                      <a:lnTo>
                        <a:pt x="23" y="124"/>
                      </a:lnTo>
                      <a:lnTo>
                        <a:pt x="17" y="134"/>
                      </a:lnTo>
                      <a:lnTo>
                        <a:pt x="11" y="145"/>
                      </a:lnTo>
                      <a:lnTo>
                        <a:pt x="9" y="154"/>
                      </a:lnTo>
                      <a:lnTo>
                        <a:pt x="6" y="164"/>
                      </a:lnTo>
                      <a:lnTo>
                        <a:pt x="4" y="177"/>
                      </a:lnTo>
                      <a:lnTo>
                        <a:pt x="2" y="186"/>
                      </a:lnTo>
                      <a:lnTo>
                        <a:pt x="0" y="198"/>
                      </a:lnTo>
                      <a:lnTo>
                        <a:pt x="0" y="222"/>
                      </a:lnTo>
                      <a:lnTo>
                        <a:pt x="23" y="222"/>
                      </a:lnTo>
                      <a:lnTo>
                        <a:pt x="23" y="201"/>
                      </a:lnTo>
                      <a:lnTo>
                        <a:pt x="25" y="190"/>
                      </a:lnTo>
                      <a:lnTo>
                        <a:pt x="26" y="181"/>
                      </a:lnTo>
                      <a:lnTo>
                        <a:pt x="28" y="171"/>
                      </a:lnTo>
                      <a:lnTo>
                        <a:pt x="32" y="162"/>
                      </a:lnTo>
                      <a:lnTo>
                        <a:pt x="34" y="152"/>
                      </a:lnTo>
                      <a:lnTo>
                        <a:pt x="36" y="145"/>
                      </a:lnTo>
                      <a:lnTo>
                        <a:pt x="42" y="135"/>
                      </a:lnTo>
                      <a:lnTo>
                        <a:pt x="45" y="126"/>
                      </a:lnTo>
                      <a:lnTo>
                        <a:pt x="51" y="117"/>
                      </a:lnTo>
                      <a:lnTo>
                        <a:pt x="57" y="109"/>
                      </a:lnTo>
                      <a:lnTo>
                        <a:pt x="62" y="100"/>
                      </a:lnTo>
                      <a:lnTo>
                        <a:pt x="68" y="94"/>
                      </a:lnTo>
                      <a:lnTo>
                        <a:pt x="76" y="86"/>
                      </a:lnTo>
                      <a:lnTo>
                        <a:pt x="79" y="79"/>
                      </a:lnTo>
                      <a:lnTo>
                        <a:pt x="87" y="75"/>
                      </a:lnTo>
                      <a:lnTo>
                        <a:pt x="94" y="68"/>
                      </a:lnTo>
                      <a:lnTo>
                        <a:pt x="100" y="62"/>
                      </a:lnTo>
                      <a:lnTo>
                        <a:pt x="109" y="56"/>
                      </a:lnTo>
                      <a:lnTo>
                        <a:pt x="117" y="51"/>
                      </a:lnTo>
                      <a:lnTo>
                        <a:pt x="126" y="45"/>
                      </a:lnTo>
                      <a:lnTo>
                        <a:pt x="136" y="41"/>
                      </a:lnTo>
                      <a:lnTo>
                        <a:pt x="145" y="35"/>
                      </a:lnTo>
                      <a:lnTo>
                        <a:pt x="153" y="34"/>
                      </a:lnTo>
                      <a:lnTo>
                        <a:pt x="162" y="32"/>
                      </a:lnTo>
                      <a:lnTo>
                        <a:pt x="172" y="28"/>
                      </a:lnTo>
                      <a:lnTo>
                        <a:pt x="181" y="26"/>
                      </a:lnTo>
                      <a:lnTo>
                        <a:pt x="191" y="24"/>
                      </a:lnTo>
                      <a:lnTo>
                        <a:pt x="200" y="22"/>
                      </a:lnTo>
                      <a:lnTo>
                        <a:pt x="223" y="22"/>
                      </a:lnTo>
                      <a:lnTo>
                        <a:pt x="242" y="22"/>
                      </a:lnTo>
                      <a:lnTo>
                        <a:pt x="253" y="24"/>
                      </a:lnTo>
                      <a:lnTo>
                        <a:pt x="262" y="26"/>
                      </a:lnTo>
                      <a:lnTo>
                        <a:pt x="272" y="28"/>
                      </a:lnTo>
                      <a:lnTo>
                        <a:pt x="281" y="32"/>
                      </a:lnTo>
                      <a:lnTo>
                        <a:pt x="291" y="34"/>
                      </a:lnTo>
                      <a:lnTo>
                        <a:pt x="298" y="35"/>
                      </a:lnTo>
                      <a:lnTo>
                        <a:pt x="308" y="41"/>
                      </a:lnTo>
                      <a:lnTo>
                        <a:pt x="317" y="45"/>
                      </a:lnTo>
                      <a:lnTo>
                        <a:pt x="336" y="56"/>
                      </a:lnTo>
                      <a:lnTo>
                        <a:pt x="349" y="68"/>
                      </a:lnTo>
                      <a:lnTo>
                        <a:pt x="357" y="75"/>
                      </a:lnTo>
                      <a:lnTo>
                        <a:pt x="364" y="81"/>
                      </a:lnTo>
                      <a:lnTo>
                        <a:pt x="377" y="94"/>
                      </a:lnTo>
                      <a:lnTo>
                        <a:pt x="383" y="100"/>
                      </a:lnTo>
                      <a:lnTo>
                        <a:pt x="389" y="109"/>
                      </a:lnTo>
                      <a:lnTo>
                        <a:pt x="394" y="117"/>
                      </a:lnTo>
                      <a:lnTo>
                        <a:pt x="400" y="126"/>
                      </a:lnTo>
                      <a:lnTo>
                        <a:pt x="404" y="135"/>
                      </a:lnTo>
                      <a:lnTo>
                        <a:pt x="409" y="145"/>
                      </a:lnTo>
                      <a:lnTo>
                        <a:pt x="411" y="152"/>
                      </a:lnTo>
                      <a:lnTo>
                        <a:pt x="413" y="162"/>
                      </a:lnTo>
                      <a:lnTo>
                        <a:pt x="417" y="171"/>
                      </a:lnTo>
                      <a:lnTo>
                        <a:pt x="419" y="181"/>
                      </a:lnTo>
                      <a:lnTo>
                        <a:pt x="421" y="190"/>
                      </a:lnTo>
                      <a:lnTo>
                        <a:pt x="423" y="200"/>
                      </a:lnTo>
                      <a:lnTo>
                        <a:pt x="423" y="211"/>
                      </a:lnTo>
                      <a:lnTo>
                        <a:pt x="425" y="224"/>
                      </a:lnTo>
                      <a:lnTo>
                        <a:pt x="425" y="220"/>
                      </a:lnTo>
                      <a:lnTo>
                        <a:pt x="423" y="230"/>
                      </a:lnTo>
                      <a:lnTo>
                        <a:pt x="423" y="241"/>
                      </a:lnTo>
                      <a:lnTo>
                        <a:pt x="421" y="252"/>
                      </a:lnTo>
                      <a:lnTo>
                        <a:pt x="419" y="262"/>
                      </a:lnTo>
                      <a:lnTo>
                        <a:pt x="417" y="271"/>
                      </a:lnTo>
                      <a:lnTo>
                        <a:pt x="413" y="281"/>
                      </a:lnTo>
                      <a:lnTo>
                        <a:pt x="411" y="290"/>
                      </a:lnTo>
                      <a:lnTo>
                        <a:pt x="409" y="298"/>
                      </a:lnTo>
                      <a:lnTo>
                        <a:pt x="404" y="307"/>
                      </a:lnTo>
                      <a:lnTo>
                        <a:pt x="400" y="316"/>
                      </a:lnTo>
                      <a:lnTo>
                        <a:pt x="389" y="335"/>
                      </a:lnTo>
                      <a:lnTo>
                        <a:pt x="377" y="349"/>
                      </a:lnTo>
                      <a:lnTo>
                        <a:pt x="349" y="377"/>
                      </a:lnTo>
                      <a:lnTo>
                        <a:pt x="336" y="388"/>
                      </a:lnTo>
                      <a:lnTo>
                        <a:pt x="317" y="399"/>
                      </a:lnTo>
                      <a:lnTo>
                        <a:pt x="308" y="403"/>
                      </a:lnTo>
                      <a:lnTo>
                        <a:pt x="298" y="409"/>
                      </a:lnTo>
                      <a:lnTo>
                        <a:pt x="291" y="411"/>
                      </a:lnTo>
                      <a:lnTo>
                        <a:pt x="281" y="413"/>
                      </a:lnTo>
                      <a:lnTo>
                        <a:pt x="272" y="416"/>
                      </a:lnTo>
                      <a:lnTo>
                        <a:pt x="262" y="418"/>
                      </a:lnTo>
                      <a:lnTo>
                        <a:pt x="253" y="420"/>
                      </a:lnTo>
                      <a:lnTo>
                        <a:pt x="243" y="422"/>
                      </a:lnTo>
                      <a:lnTo>
                        <a:pt x="230" y="422"/>
                      </a:lnTo>
                      <a:lnTo>
                        <a:pt x="221" y="424"/>
                      </a:lnTo>
                      <a:lnTo>
                        <a:pt x="225" y="424"/>
                      </a:lnTo>
                      <a:lnTo>
                        <a:pt x="213" y="422"/>
                      </a:lnTo>
                      <a:lnTo>
                        <a:pt x="202" y="422"/>
                      </a:lnTo>
                      <a:lnTo>
                        <a:pt x="191" y="420"/>
                      </a:lnTo>
                      <a:lnTo>
                        <a:pt x="181" y="418"/>
                      </a:lnTo>
                      <a:lnTo>
                        <a:pt x="172" y="416"/>
                      </a:lnTo>
                      <a:lnTo>
                        <a:pt x="162" y="413"/>
                      </a:lnTo>
                      <a:lnTo>
                        <a:pt x="153" y="411"/>
                      </a:lnTo>
                      <a:lnTo>
                        <a:pt x="145" y="409"/>
                      </a:lnTo>
                      <a:lnTo>
                        <a:pt x="136" y="403"/>
                      </a:lnTo>
                      <a:lnTo>
                        <a:pt x="126" y="399"/>
                      </a:lnTo>
                      <a:lnTo>
                        <a:pt x="117" y="394"/>
                      </a:lnTo>
                      <a:lnTo>
                        <a:pt x="109" y="388"/>
                      </a:lnTo>
                      <a:lnTo>
                        <a:pt x="100" y="382"/>
                      </a:lnTo>
                      <a:lnTo>
                        <a:pt x="94" y="377"/>
                      </a:lnTo>
                      <a:lnTo>
                        <a:pt x="81" y="364"/>
                      </a:lnTo>
                      <a:lnTo>
                        <a:pt x="76" y="356"/>
                      </a:lnTo>
                      <a:lnTo>
                        <a:pt x="68" y="349"/>
                      </a:lnTo>
                      <a:lnTo>
                        <a:pt x="57" y="335"/>
                      </a:lnTo>
                      <a:lnTo>
                        <a:pt x="45" y="316"/>
                      </a:lnTo>
                      <a:lnTo>
                        <a:pt x="42" y="307"/>
                      </a:lnTo>
                      <a:lnTo>
                        <a:pt x="36" y="298"/>
                      </a:lnTo>
                      <a:lnTo>
                        <a:pt x="34" y="290"/>
                      </a:lnTo>
                      <a:lnTo>
                        <a:pt x="32" y="281"/>
                      </a:lnTo>
                      <a:lnTo>
                        <a:pt x="28" y="271"/>
                      </a:lnTo>
                      <a:lnTo>
                        <a:pt x="26" y="262"/>
                      </a:lnTo>
                      <a:lnTo>
                        <a:pt x="25" y="252"/>
                      </a:lnTo>
                      <a:lnTo>
                        <a:pt x="23" y="243"/>
                      </a:lnTo>
                      <a:lnTo>
                        <a:pt x="23" y="222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4" name="Rectangle 63"/>
                <p:cNvSpPr>
                  <a:spLocks noChangeArrowheads="1"/>
                </p:cNvSpPr>
                <p:nvPr/>
              </p:nvSpPr>
              <p:spPr bwMode="auto">
                <a:xfrm>
                  <a:off x="2087" y="2027"/>
                  <a:ext cx="13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  <a:latin typeface="Swiss 721 SWA" charset="0"/>
                    </a:rPr>
                    <a:t>A</a:t>
                  </a:r>
                  <a:endParaRPr lang="en-US" sz="3200" b="1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2515" name="Rectangle 64"/>
                <p:cNvSpPr>
                  <a:spLocks noChangeArrowheads="1"/>
                </p:cNvSpPr>
                <p:nvPr/>
              </p:nvSpPr>
              <p:spPr bwMode="auto">
                <a:xfrm>
                  <a:off x="3043" y="2035"/>
                  <a:ext cx="13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  <a:latin typeface="Swiss 721 SWA" charset="0"/>
                    </a:rPr>
                    <a:t>B</a:t>
                  </a:r>
                  <a:endParaRPr lang="en-US" sz="3200" b="1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2516" name="Rectangle 65"/>
                <p:cNvSpPr>
                  <a:spLocks noChangeArrowheads="1"/>
                </p:cNvSpPr>
                <p:nvPr/>
              </p:nvSpPr>
              <p:spPr bwMode="auto">
                <a:xfrm>
                  <a:off x="2426" y="1929"/>
                  <a:ext cx="26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  <a:latin typeface="Swiss 721 SWA" charset="0"/>
                    </a:rPr>
                    <a:t>1/0</a:t>
                  </a:r>
                  <a:endParaRPr lang="en-US" sz="3200" b="1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2517" name="Freeform 66"/>
                <p:cNvSpPr>
                  <a:spLocks/>
                </p:cNvSpPr>
                <p:nvPr/>
              </p:nvSpPr>
              <p:spPr bwMode="auto">
                <a:xfrm>
                  <a:off x="3809" y="1942"/>
                  <a:ext cx="448" cy="447"/>
                </a:xfrm>
                <a:custGeom>
                  <a:avLst/>
                  <a:gdLst>
                    <a:gd name="T0" fmla="*/ 4 w 448"/>
                    <a:gd name="T1" fmla="*/ 266 h 447"/>
                    <a:gd name="T2" fmla="*/ 17 w 448"/>
                    <a:gd name="T3" fmla="*/ 309 h 447"/>
                    <a:gd name="T4" fmla="*/ 49 w 448"/>
                    <a:gd name="T5" fmla="*/ 364 h 447"/>
                    <a:gd name="T6" fmla="*/ 98 w 448"/>
                    <a:gd name="T7" fmla="*/ 408 h 447"/>
                    <a:gd name="T8" fmla="*/ 134 w 448"/>
                    <a:gd name="T9" fmla="*/ 428 h 447"/>
                    <a:gd name="T10" fmla="*/ 178 w 448"/>
                    <a:gd name="T11" fmla="*/ 441 h 447"/>
                    <a:gd name="T12" fmla="*/ 221 w 448"/>
                    <a:gd name="T13" fmla="*/ 447 h 447"/>
                    <a:gd name="T14" fmla="*/ 257 w 448"/>
                    <a:gd name="T15" fmla="*/ 443 h 447"/>
                    <a:gd name="T16" fmla="*/ 298 w 448"/>
                    <a:gd name="T17" fmla="*/ 434 h 447"/>
                    <a:gd name="T18" fmla="*/ 348 w 448"/>
                    <a:gd name="T19" fmla="*/ 408 h 447"/>
                    <a:gd name="T20" fmla="*/ 419 w 448"/>
                    <a:gd name="T21" fmla="*/ 328 h 447"/>
                    <a:gd name="T22" fmla="*/ 436 w 448"/>
                    <a:gd name="T23" fmla="*/ 289 h 447"/>
                    <a:gd name="T24" fmla="*/ 446 w 448"/>
                    <a:gd name="T25" fmla="*/ 245 h 447"/>
                    <a:gd name="T26" fmla="*/ 446 w 448"/>
                    <a:gd name="T27" fmla="*/ 211 h 447"/>
                    <a:gd name="T28" fmla="*/ 440 w 448"/>
                    <a:gd name="T29" fmla="*/ 164 h 447"/>
                    <a:gd name="T30" fmla="*/ 423 w 448"/>
                    <a:gd name="T31" fmla="*/ 125 h 447"/>
                    <a:gd name="T32" fmla="*/ 397 w 448"/>
                    <a:gd name="T33" fmla="*/ 79 h 447"/>
                    <a:gd name="T34" fmla="*/ 348 w 448"/>
                    <a:gd name="T35" fmla="*/ 38 h 447"/>
                    <a:gd name="T36" fmla="*/ 298 w 448"/>
                    <a:gd name="T37" fmla="*/ 11 h 447"/>
                    <a:gd name="T38" fmla="*/ 257 w 448"/>
                    <a:gd name="T39" fmla="*/ 2 h 447"/>
                    <a:gd name="T40" fmla="*/ 178 w 448"/>
                    <a:gd name="T41" fmla="*/ 4 h 447"/>
                    <a:gd name="T42" fmla="*/ 134 w 448"/>
                    <a:gd name="T43" fmla="*/ 17 h 447"/>
                    <a:gd name="T44" fmla="*/ 98 w 448"/>
                    <a:gd name="T45" fmla="*/ 38 h 447"/>
                    <a:gd name="T46" fmla="*/ 38 w 448"/>
                    <a:gd name="T47" fmla="*/ 98 h 447"/>
                    <a:gd name="T48" fmla="*/ 17 w 448"/>
                    <a:gd name="T49" fmla="*/ 134 h 447"/>
                    <a:gd name="T50" fmla="*/ 4 w 448"/>
                    <a:gd name="T51" fmla="*/ 177 h 447"/>
                    <a:gd name="T52" fmla="*/ 23 w 448"/>
                    <a:gd name="T53" fmla="*/ 223 h 447"/>
                    <a:gd name="T54" fmla="*/ 29 w 448"/>
                    <a:gd name="T55" fmla="*/ 172 h 447"/>
                    <a:gd name="T56" fmla="*/ 42 w 448"/>
                    <a:gd name="T57" fmla="*/ 136 h 447"/>
                    <a:gd name="T58" fmla="*/ 63 w 448"/>
                    <a:gd name="T59" fmla="*/ 100 h 447"/>
                    <a:gd name="T60" fmla="*/ 87 w 448"/>
                    <a:gd name="T61" fmla="*/ 76 h 447"/>
                    <a:gd name="T62" fmla="*/ 117 w 448"/>
                    <a:gd name="T63" fmla="*/ 51 h 447"/>
                    <a:gd name="T64" fmla="*/ 153 w 448"/>
                    <a:gd name="T65" fmla="*/ 34 h 447"/>
                    <a:gd name="T66" fmla="*/ 191 w 448"/>
                    <a:gd name="T67" fmla="*/ 25 h 447"/>
                    <a:gd name="T68" fmla="*/ 253 w 448"/>
                    <a:gd name="T69" fmla="*/ 25 h 447"/>
                    <a:gd name="T70" fmla="*/ 291 w 448"/>
                    <a:gd name="T71" fmla="*/ 34 h 447"/>
                    <a:gd name="T72" fmla="*/ 336 w 448"/>
                    <a:gd name="T73" fmla="*/ 57 h 447"/>
                    <a:gd name="T74" fmla="*/ 378 w 448"/>
                    <a:gd name="T75" fmla="*/ 94 h 447"/>
                    <a:gd name="T76" fmla="*/ 400 w 448"/>
                    <a:gd name="T77" fmla="*/ 127 h 447"/>
                    <a:gd name="T78" fmla="*/ 414 w 448"/>
                    <a:gd name="T79" fmla="*/ 162 h 447"/>
                    <a:gd name="T80" fmla="*/ 423 w 448"/>
                    <a:gd name="T81" fmla="*/ 200 h 447"/>
                    <a:gd name="T82" fmla="*/ 423 w 448"/>
                    <a:gd name="T83" fmla="*/ 230 h 447"/>
                    <a:gd name="T84" fmla="*/ 417 w 448"/>
                    <a:gd name="T85" fmla="*/ 272 h 447"/>
                    <a:gd name="T86" fmla="*/ 404 w 448"/>
                    <a:gd name="T87" fmla="*/ 308 h 447"/>
                    <a:gd name="T88" fmla="*/ 349 w 448"/>
                    <a:gd name="T89" fmla="*/ 377 h 447"/>
                    <a:gd name="T90" fmla="*/ 298 w 448"/>
                    <a:gd name="T91" fmla="*/ 409 h 447"/>
                    <a:gd name="T92" fmla="*/ 263 w 448"/>
                    <a:gd name="T93" fmla="*/ 419 h 447"/>
                    <a:gd name="T94" fmla="*/ 221 w 448"/>
                    <a:gd name="T95" fmla="*/ 424 h 447"/>
                    <a:gd name="T96" fmla="*/ 191 w 448"/>
                    <a:gd name="T97" fmla="*/ 421 h 447"/>
                    <a:gd name="T98" fmla="*/ 153 w 448"/>
                    <a:gd name="T99" fmla="*/ 411 h 447"/>
                    <a:gd name="T100" fmla="*/ 117 w 448"/>
                    <a:gd name="T101" fmla="*/ 394 h 447"/>
                    <a:gd name="T102" fmla="*/ 82 w 448"/>
                    <a:gd name="T103" fmla="*/ 364 h 447"/>
                    <a:gd name="T104" fmla="*/ 46 w 448"/>
                    <a:gd name="T105" fmla="*/ 317 h 447"/>
                    <a:gd name="T106" fmla="*/ 32 w 448"/>
                    <a:gd name="T107" fmla="*/ 281 h 447"/>
                    <a:gd name="T108" fmla="*/ 23 w 448"/>
                    <a:gd name="T109" fmla="*/ 243 h 44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48"/>
                    <a:gd name="T166" fmla="*/ 0 h 447"/>
                    <a:gd name="T167" fmla="*/ 448 w 448"/>
                    <a:gd name="T168" fmla="*/ 447 h 44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48" h="447">
                      <a:moveTo>
                        <a:pt x="0" y="223"/>
                      </a:moveTo>
                      <a:lnTo>
                        <a:pt x="0" y="243"/>
                      </a:lnTo>
                      <a:lnTo>
                        <a:pt x="2" y="257"/>
                      </a:lnTo>
                      <a:lnTo>
                        <a:pt x="4" y="266"/>
                      </a:lnTo>
                      <a:lnTo>
                        <a:pt x="6" y="279"/>
                      </a:lnTo>
                      <a:lnTo>
                        <a:pt x="10" y="289"/>
                      </a:lnTo>
                      <a:lnTo>
                        <a:pt x="12" y="298"/>
                      </a:lnTo>
                      <a:lnTo>
                        <a:pt x="17" y="309"/>
                      </a:lnTo>
                      <a:lnTo>
                        <a:pt x="23" y="319"/>
                      </a:lnTo>
                      <a:lnTo>
                        <a:pt x="27" y="328"/>
                      </a:lnTo>
                      <a:lnTo>
                        <a:pt x="38" y="347"/>
                      </a:lnTo>
                      <a:lnTo>
                        <a:pt x="49" y="364"/>
                      </a:lnTo>
                      <a:lnTo>
                        <a:pt x="57" y="372"/>
                      </a:lnTo>
                      <a:lnTo>
                        <a:pt x="63" y="379"/>
                      </a:lnTo>
                      <a:lnTo>
                        <a:pt x="80" y="396"/>
                      </a:lnTo>
                      <a:lnTo>
                        <a:pt x="98" y="408"/>
                      </a:lnTo>
                      <a:lnTo>
                        <a:pt x="106" y="413"/>
                      </a:lnTo>
                      <a:lnTo>
                        <a:pt x="115" y="419"/>
                      </a:lnTo>
                      <a:lnTo>
                        <a:pt x="125" y="423"/>
                      </a:lnTo>
                      <a:lnTo>
                        <a:pt x="134" y="428"/>
                      </a:lnTo>
                      <a:lnTo>
                        <a:pt x="146" y="434"/>
                      </a:lnTo>
                      <a:lnTo>
                        <a:pt x="155" y="436"/>
                      </a:lnTo>
                      <a:lnTo>
                        <a:pt x="165" y="440"/>
                      </a:lnTo>
                      <a:lnTo>
                        <a:pt x="178" y="441"/>
                      </a:lnTo>
                      <a:lnTo>
                        <a:pt x="187" y="443"/>
                      </a:lnTo>
                      <a:lnTo>
                        <a:pt x="198" y="445"/>
                      </a:lnTo>
                      <a:lnTo>
                        <a:pt x="210" y="445"/>
                      </a:lnTo>
                      <a:lnTo>
                        <a:pt x="221" y="447"/>
                      </a:lnTo>
                      <a:lnTo>
                        <a:pt x="225" y="447"/>
                      </a:lnTo>
                      <a:lnTo>
                        <a:pt x="234" y="445"/>
                      </a:lnTo>
                      <a:lnTo>
                        <a:pt x="244" y="445"/>
                      </a:lnTo>
                      <a:lnTo>
                        <a:pt x="257" y="443"/>
                      </a:lnTo>
                      <a:lnTo>
                        <a:pt x="266" y="441"/>
                      </a:lnTo>
                      <a:lnTo>
                        <a:pt x="280" y="440"/>
                      </a:lnTo>
                      <a:lnTo>
                        <a:pt x="289" y="436"/>
                      </a:lnTo>
                      <a:lnTo>
                        <a:pt x="298" y="434"/>
                      </a:lnTo>
                      <a:lnTo>
                        <a:pt x="310" y="428"/>
                      </a:lnTo>
                      <a:lnTo>
                        <a:pt x="319" y="423"/>
                      </a:lnTo>
                      <a:lnTo>
                        <a:pt x="329" y="419"/>
                      </a:lnTo>
                      <a:lnTo>
                        <a:pt x="348" y="408"/>
                      </a:lnTo>
                      <a:lnTo>
                        <a:pt x="365" y="396"/>
                      </a:lnTo>
                      <a:lnTo>
                        <a:pt x="397" y="364"/>
                      </a:lnTo>
                      <a:lnTo>
                        <a:pt x="408" y="347"/>
                      </a:lnTo>
                      <a:lnTo>
                        <a:pt x="419" y="328"/>
                      </a:lnTo>
                      <a:lnTo>
                        <a:pt x="423" y="319"/>
                      </a:lnTo>
                      <a:lnTo>
                        <a:pt x="429" y="309"/>
                      </a:lnTo>
                      <a:lnTo>
                        <a:pt x="434" y="298"/>
                      </a:lnTo>
                      <a:lnTo>
                        <a:pt x="436" y="289"/>
                      </a:lnTo>
                      <a:lnTo>
                        <a:pt x="440" y="279"/>
                      </a:lnTo>
                      <a:lnTo>
                        <a:pt x="442" y="266"/>
                      </a:lnTo>
                      <a:lnTo>
                        <a:pt x="444" y="257"/>
                      </a:lnTo>
                      <a:lnTo>
                        <a:pt x="446" y="245"/>
                      </a:lnTo>
                      <a:lnTo>
                        <a:pt x="446" y="234"/>
                      </a:lnTo>
                      <a:lnTo>
                        <a:pt x="448" y="225"/>
                      </a:lnTo>
                      <a:lnTo>
                        <a:pt x="448" y="221"/>
                      </a:lnTo>
                      <a:lnTo>
                        <a:pt x="446" y="211"/>
                      </a:lnTo>
                      <a:lnTo>
                        <a:pt x="446" y="200"/>
                      </a:lnTo>
                      <a:lnTo>
                        <a:pt x="444" y="187"/>
                      </a:lnTo>
                      <a:lnTo>
                        <a:pt x="442" y="177"/>
                      </a:lnTo>
                      <a:lnTo>
                        <a:pt x="440" y="164"/>
                      </a:lnTo>
                      <a:lnTo>
                        <a:pt x="436" y="155"/>
                      </a:lnTo>
                      <a:lnTo>
                        <a:pt x="434" y="145"/>
                      </a:lnTo>
                      <a:lnTo>
                        <a:pt x="429" y="134"/>
                      </a:lnTo>
                      <a:lnTo>
                        <a:pt x="423" y="125"/>
                      </a:lnTo>
                      <a:lnTo>
                        <a:pt x="419" y="115"/>
                      </a:lnTo>
                      <a:lnTo>
                        <a:pt x="414" y="106"/>
                      </a:lnTo>
                      <a:lnTo>
                        <a:pt x="408" y="98"/>
                      </a:lnTo>
                      <a:lnTo>
                        <a:pt x="397" y="79"/>
                      </a:lnTo>
                      <a:lnTo>
                        <a:pt x="380" y="62"/>
                      </a:lnTo>
                      <a:lnTo>
                        <a:pt x="372" y="57"/>
                      </a:lnTo>
                      <a:lnTo>
                        <a:pt x="365" y="49"/>
                      </a:lnTo>
                      <a:lnTo>
                        <a:pt x="348" y="38"/>
                      </a:lnTo>
                      <a:lnTo>
                        <a:pt x="329" y="27"/>
                      </a:lnTo>
                      <a:lnTo>
                        <a:pt x="319" y="23"/>
                      </a:lnTo>
                      <a:lnTo>
                        <a:pt x="310" y="17"/>
                      </a:lnTo>
                      <a:lnTo>
                        <a:pt x="298" y="11"/>
                      </a:lnTo>
                      <a:lnTo>
                        <a:pt x="289" y="10"/>
                      </a:lnTo>
                      <a:lnTo>
                        <a:pt x="280" y="6"/>
                      </a:lnTo>
                      <a:lnTo>
                        <a:pt x="266" y="4"/>
                      </a:lnTo>
                      <a:lnTo>
                        <a:pt x="257" y="2"/>
                      </a:lnTo>
                      <a:lnTo>
                        <a:pt x="246" y="0"/>
                      </a:lnTo>
                      <a:lnTo>
                        <a:pt x="200" y="0"/>
                      </a:lnTo>
                      <a:lnTo>
                        <a:pt x="187" y="2"/>
                      </a:lnTo>
                      <a:lnTo>
                        <a:pt x="178" y="4"/>
                      </a:lnTo>
                      <a:lnTo>
                        <a:pt x="165" y="6"/>
                      </a:lnTo>
                      <a:lnTo>
                        <a:pt x="155" y="10"/>
                      </a:lnTo>
                      <a:lnTo>
                        <a:pt x="146" y="11"/>
                      </a:lnTo>
                      <a:lnTo>
                        <a:pt x="134" y="17"/>
                      </a:lnTo>
                      <a:lnTo>
                        <a:pt x="125" y="23"/>
                      </a:lnTo>
                      <a:lnTo>
                        <a:pt x="115" y="27"/>
                      </a:lnTo>
                      <a:lnTo>
                        <a:pt x="106" y="32"/>
                      </a:lnTo>
                      <a:lnTo>
                        <a:pt x="98" y="38"/>
                      </a:lnTo>
                      <a:lnTo>
                        <a:pt x="80" y="49"/>
                      </a:lnTo>
                      <a:lnTo>
                        <a:pt x="65" y="64"/>
                      </a:lnTo>
                      <a:lnTo>
                        <a:pt x="49" y="79"/>
                      </a:lnTo>
                      <a:lnTo>
                        <a:pt x="38" y="98"/>
                      </a:lnTo>
                      <a:lnTo>
                        <a:pt x="32" y="106"/>
                      </a:lnTo>
                      <a:lnTo>
                        <a:pt x="27" y="115"/>
                      </a:lnTo>
                      <a:lnTo>
                        <a:pt x="23" y="125"/>
                      </a:lnTo>
                      <a:lnTo>
                        <a:pt x="17" y="134"/>
                      </a:lnTo>
                      <a:lnTo>
                        <a:pt x="12" y="145"/>
                      </a:lnTo>
                      <a:lnTo>
                        <a:pt x="10" y="155"/>
                      </a:lnTo>
                      <a:lnTo>
                        <a:pt x="6" y="164"/>
                      </a:lnTo>
                      <a:lnTo>
                        <a:pt x="4" y="177"/>
                      </a:lnTo>
                      <a:lnTo>
                        <a:pt x="2" y="187"/>
                      </a:lnTo>
                      <a:lnTo>
                        <a:pt x="0" y="198"/>
                      </a:lnTo>
                      <a:lnTo>
                        <a:pt x="0" y="223"/>
                      </a:lnTo>
                      <a:lnTo>
                        <a:pt x="23" y="223"/>
                      </a:lnTo>
                      <a:lnTo>
                        <a:pt x="23" y="202"/>
                      </a:lnTo>
                      <a:lnTo>
                        <a:pt x="25" y="191"/>
                      </a:lnTo>
                      <a:lnTo>
                        <a:pt x="27" y="181"/>
                      </a:lnTo>
                      <a:lnTo>
                        <a:pt x="29" y="172"/>
                      </a:lnTo>
                      <a:lnTo>
                        <a:pt x="32" y="162"/>
                      </a:lnTo>
                      <a:lnTo>
                        <a:pt x="34" y="153"/>
                      </a:lnTo>
                      <a:lnTo>
                        <a:pt x="36" y="145"/>
                      </a:lnTo>
                      <a:lnTo>
                        <a:pt x="42" y="136"/>
                      </a:lnTo>
                      <a:lnTo>
                        <a:pt x="46" y="127"/>
                      </a:lnTo>
                      <a:lnTo>
                        <a:pt x="51" y="117"/>
                      </a:lnTo>
                      <a:lnTo>
                        <a:pt x="57" y="110"/>
                      </a:lnTo>
                      <a:lnTo>
                        <a:pt x="63" y="100"/>
                      </a:lnTo>
                      <a:lnTo>
                        <a:pt x="68" y="94"/>
                      </a:lnTo>
                      <a:lnTo>
                        <a:pt x="76" y="87"/>
                      </a:lnTo>
                      <a:lnTo>
                        <a:pt x="80" y="79"/>
                      </a:lnTo>
                      <a:lnTo>
                        <a:pt x="87" y="76"/>
                      </a:lnTo>
                      <a:lnTo>
                        <a:pt x="95" y="68"/>
                      </a:lnTo>
                      <a:lnTo>
                        <a:pt x="100" y="62"/>
                      </a:lnTo>
                      <a:lnTo>
                        <a:pt x="110" y="57"/>
                      </a:lnTo>
                      <a:lnTo>
                        <a:pt x="117" y="51"/>
                      </a:lnTo>
                      <a:lnTo>
                        <a:pt x="127" y="45"/>
                      </a:lnTo>
                      <a:lnTo>
                        <a:pt x="136" y="42"/>
                      </a:lnTo>
                      <a:lnTo>
                        <a:pt x="146" y="36"/>
                      </a:lnTo>
                      <a:lnTo>
                        <a:pt x="153" y="34"/>
                      </a:lnTo>
                      <a:lnTo>
                        <a:pt x="163" y="32"/>
                      </a:lnTo>
                      <a:lnTo>
                        <a:pt x="172" y="28"/>
                      </a:lnTo>
                      <a:lnTo>
                        <a:pt x="182" y="27"/>
                      </a:lnTo>
                      <a:lnTo>
                        <a:pt x="191" y="25"/>
                      </a:lnTo>
                      <a:lnTo>
                        <a:pt x="200" y="23"/>
                      </a:lnTo>
                      <a:lnTo>
                        <a:pt x="223" y="23"/>
                      </a:lnTo>
                      <a:lnTo>
                        <a:pt x="242" y="23"/>
                      </a:lnTo>
                      <a:lnTo>
                        <a:pt x="253" y="25"/>
                      </a:lnTo>
                      <a:lnTo>
                        <a:pt x="263" y="27"/>
                      </a:lnTo>
                      <a:lnTo>
                        <a:pt x="272" y="28"/>
                      </a:lnTo>
                      <a:lnTo>
                        <a:pt x="282" y="32"/>
                      </a:lnTo>
                      <a:lnTo>
                        <a:pt x="291" y="34"/>
                      </a:lnTo>
                      <a:lnTo>
                        <a:pt x="298" y="36"/>
                      </a:lnTo>
                      <a:lnTo>
                        <a:pt x="308" y="42"/>
                      </a:lnTo>
                      <a:lnTo>
                        <a:pt x="317" y="45"/>
                      </a:lnTo>
                      <a:lnTo>
                        <a:pt x="336" y="57"/>
                      </a:lnTo>
                      <a:lnTo>
                        <a:pt x="349" y="68"/>
                      </a:lnTo>
                      <a:lnTo>
                        <a:pt x="357" y="76"/>
                      </a:lnTo>
                      <a:lnTo>
                        <a:pt x="365" y="81"/>
                      </a:lnTo>
                      <a:lnTo>
                        <a:pt x="378" y="94"/>
                      </a:lnTo>
                      <a:lnTo>
                        <a:pt x="383" y="100"/>
                      </a:lnTo>
                      <a:lnTo>
                        <a:pt x="389" y="110"/>
                      </a:lnTo>
                      <a:lnTo>
                        <a:pt x="395" y="117"/>
                      </a:lnTo>
                      <a:lnTo>
                        <a:pt x="400" y="127"/>
                      </a:lnTo>
                      <a:lnTo>
                        <a:pt x="404" y="136"/>
                      </a:lnTo>
                      <a:lnTo>
                        <a:pt x="410" y="145"/>
                      </a:lnTo>
                      <a:lnTo>
                        <a:pt x="412" y="153"/>
                      </a:lnTo>
                      <a:lnTo>
                        <a:pt x="414" y="162"/>
                      </a:lnTo>
                      <a:lnTo>
                        <a:pt x="417" y="172"/>
                      </a:lnTo>
                      <a:lnTo>
                        <a:pt x="419" y="181"/>
                      </a:lnTo>
                      <a:lnTo>
                        <a:pt x="421" y="191"/>
                      </a:lnTo>
                      <a:lnTo>
                        <a:pt x="423" y="200"/>
                      </a:lnTo>
                      <a:lnTo>
                        <a:pt x="423" y="211"/>
                      </a:lnTo>
                      <a:lnTo>
                        <a:pt x="425" y="225"/>
                      </a:lnTo>
                      <a:lnTo>
                        <a:pt x="425" y="221"/>
                      </a:lnTo>
                      <a:lnTo>
                        <a:pt x="423" y="230"/>
                      </a:lnTo>
                      <a:lnTo>
                        <a:pt x="423" y="242"/>
                      </a:lnTo>
                      <a:lnTo>
                        <a:pt x="421" y="253"/>
                      </a:lnTo>
                      <a:lnTo>
                        <a:pt x="419" y="262"/>
                      </a:lnTo>
                      <a:lnTo>
                        <a:pt x="417" y="272"/>
                      </a:lnTo>
                      <a:lnTo>
                        <a:pt x="414" y="281"/>
                      </a:lnTo>
                      <a:lnTo>
                        <a:pt x="412" y="291"/>
                      </a:lnTo>
                      <a:lnTo>
                        <a:pt x="410" y="298"/>
                      </a:lnTo>
                      <a:lnTo>
                        <a:pt x="404" y="308"/>
                      </a:lnTo>
                      <a:lnTo>
                        <a:pt x="400" y="317"/>
                      </a:lnTo>
                      <a:lnTo>
                        <a:pt x="389" y="336"/>
                      </a:lnTo>
                      <a:lnTo>
                        <a:pt x="378" y="349"/>
                      </a:lnTo>
                      <a:lnTo>
                        <a:pt x="349" y="377"/>
                      </a:lnTo>
                      <a:lnTo>
                        <a:pt x="336" y="389"/>
                      </a:lnTo>
                      <a:lnTo>
                        <a:pt x="317" y="400"/>
                      </a:lnTo>
                      <a:lnTo>
                        <a:pt x="308" y="404"/>
                      </a:lnTo>
                      <a:lnTo>
                        <a:pt x="298" y="409"/>
                      </a:lnTo>
                      <a:lnTo>
                        <a:pt x="291" y="411"/>
                      </a:lnTo>
                      <a:lnTo>
                        <a:pt x="282" y="413"/>
                      </a:lnTo>
                      <a:lnTo>
                        <a:pt x="272" y="417"/>
                      </a:lnTo>
                      <a:lnTo>
                        <a:pt x="263" y="419"/>
                      </a:lnTo>
                      <a:lnTo>
                        <a:pt x="253" y="421"/>
                      </a:lnTo>
                      <a:lnTo>
                        <a:pt x="244" y="423"/>
                      </a:lnTo>
                      <a:lnTo>
                        <a:pt x="231" y="423"/>
                      </a:lnTo>
                      <a:lnTo>
                        <a:pt x="221" y="424"/>
                      </a:lnTo>
                      <a:lnTo>
                        <a:pt x="225" y="424"/>
                      </a:lnTo>
                      <a:lnTo>
                        <a:pt x="214" y="423"/>
                      </a:lnTo>
                      <a:lnTo>
                        <a:pt x="202" y="423"/>
                      </a:lnTo>
                      <a:lnTo>
                        <a:pt x="191" y="421"/>
                      </a:lnTo>
                      <a:lnTo>
                        <a:pt x="182" y="419"/>
                      </a:lnTo>
                      <a:lnTo>
                        <a:pt x="172" y="417"/>
                      </a:lnTo>
                      <a:lnTo>
                        <a:pt x="163" y="413"/>
                      </a:lnTo>
                      <a:lnTo>
                        <a:pt x="153" y="411"/>
                      </a:lnTo>
                      <a:lnTo>
                        <a:pt x="146" y="409"/>
                      </a:lnTo>
                      <a:lnTo>
                        <a:pt x="136" y="404"/>
                      </a:lnTo>
                      <a:lnTo>
                        <a:pt x="127" y="400"/>
                      </a:lnTo>
                      <a:lnTo>
                        <a:pt x="117" y="394"/>
                      </a:lnTo>
                      <a:lnTo>
                        <a:pt x="110" y="389"/>
                      </a:lnTo>
                      <a:lnTo>
                        <a:pt x="100" y="383"/>
                      </a:lnTo>
                      <a:lnTo>
                        <a:pt x="95" y="377"/>
                      </a:lnTo>
                      <a:lnTo>
                        <a:pt x="82" y="364"/>
                      </a:lnTo>
                      <a:lnTo>
                        <a:pt x="76" y="357"/>
                      </a:lnTo>
                      <a:lnTo>
                        <a:pt x="68" y="349"/>
                      </a:lnTo>
                      <a:lnTo>
                        <a:pt x="57" y="336"/>
                      </a:lnTo>
                      <a:lnTo>
                        <a:pt x="46" y="317"/>
                      </a:lnTo>
                      <a:lnTo>
                        <a:pt x="42" y="308"/>
                      </a:lnTo>
                      <a:lnTo>
                        <a:pt x="36" y="298"/>
                      </a:lnTo>
                      <a:lnTo>
                        <a:pt x="34" y="291"/>
                      </a:lnTo>
                      <a:lnTo>
                        <a:pt x="32" y="281"/>
                      </a:lnTo>
                      <a:lnTo>
                        <a:pt x="29" y="272"/>
                      </a:lnTo>
                      <a:lnTo>
                        <a:pt x="27" y="262"/>
                      </a:lnTo>
                      <a:lnTo>
                        <a:pt x="25" y="253"/>
                      </a:lnTo>
                      <a:lnTo>
                        <a:pt x="23" y="243"/>
                      </a:lnTo>
                      <a:lnTo>
                        <a:pt x="23" y="223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8" name="Rectangle 67"/>
                <p:cNvSpPr>
                  <a:spLocks noChangeArrowheads="1"/>
                </p:cNvSpPr>
                <p:nvPr/>
              </p:nvSpPr>
              <p:spPr bwMode="auto">
                <a:xfrm>
                  <a:off x="3349" y="1918"/>
                  <a:ext cx="26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  <a:latin typeface="Swiss 721 SWA" charset="0"/>
                    </a:rPr>
                    <a:t>1/0</a:t>
                  </a:r>
                  <a:endParaRPr lang="en-US" sz="3200" b="1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2519" name="Freeform 68"/>
                <p:cNvSpPr>
                  <a:spLocks/>
                </p:cNvSpPr>
                <p:nvPr/>
              </p:nvSpPr>
              <p:spPr bwMode="auto">
                <a:xfrm>
                  <a:off x="4747" y="1942"/>
                  <a:ext cx="447" cy="447"/>
                </a:xfrm>
                <a:custGeom>
                  <a:avLst/>
                  <a:gdLst>
                    <a:gd name="T0" fmla="*/ 4 w 447"/>
                    <a:gd name="T1" fmla="*/ 266 h 447"/>
                    <a:gd name="T2" fmla="*/ 17 w 447"/>
                    <a:gd name="T3" fmla="*/ 309 h 447"/>
                    <a:gd name="T4" fmla="*/ 49 w 447"/>
                    <a:gd name="T5" fmla="*/ 364 h 447"/>
                    <a:gd name="T6" fmla="*/ 98 w 447"/>
                    <a:gd name="T7" fmla="*/ 408 h 447"/>
                    <a:gd name="T8" fmla="*/ 134 w 447"/>
                    <a:gd name="T9" fmla="*/ 428 h 447"/>
                    <a:gd name="T10" fmla="*/ 177 w 447"/>
                    <a:gd name="T11" fmla="*/ 441 h 447"/>
                    <a:gd name="T12" fmla="*/ 221 w 447"/>
                    <a:gd name="T13" fmla="*/ 447 h 447"/>
                    <a:gd name="T14" fmla="*/ 257 w 447"/>
                    <a:gd name="T15" fmla="*/ 443 h 447"/>
                    <a:gd name="T16" fmla="*/ 298 w 447"/>
                    <a:gd name="T17" fmla="*/ 434 h 447"/>
                    <a:gd name="T18" fmla="*/ 347 w 447"/>
                    <a:gd name="T19" fmla="*/ 408 h 447"/>
                    <a:gd name="T20" fmla="*/ 419 w 447"/>
                    <a:gd name="T21" fmla="*/ 328 h 447"/>
                    <a:gd name="T22" fmla="*/ 436 w 447"/>
                    <a:gd name="T23" fmla="*/ 289 h 447"/>
                    <a:gd name="T24" fmla="*/ 445 w 447"/>
                    <a:gd name="T25" fmla="*/ 245 h 447"/>
                    <a:gd name="T26" fmla="*/ 445 w 447"/>
                    <a:gd name="T27" fmla="*/ 211 h 447"/>
                    <a:gd name="T28" fmla="*/ 440 w 447"/>
                    <a:gd name="T29" fmla="*/ 164 h 447"/>
                    <a:gd name="T30" fmla="*/ 423 w 447"/>
                    <a:gd name="T31" fmla="*/ 125 h 447"/>
                    <a:gd name="T32" fmla="*/ 396 w 447"/>
                    <a:gd name="T33" fmla="*/ 79 h 447"/>
                    <a:gd name="T34" fmla="*/ 347 w 447"/>
                    <a:gd name="T35" fmla="*/ 38 h 447"/>
                    <a:gd name="T36" fmla="*/ 298 w 447"/>
                    <a:gd name="T37" fmla="*/ 11 h 447"/>
                    <a:gd name="T38" fmla="*/ 257 w 447"/>
                    <a:gd name="T39" fmla="*/ 2 h 447"/>
                    <a:gd name="T40" fmla="*/ 177 w 447"/>
                    <a:gd name="T41" fmla="*/ 4 h 447"/>
                    <a:gd name="T42" fmla="*/ 134 w 447"/>
                    <a:gd name="T43" fmla="*/ 17 h 447"/>
                    <a:gd name="T44" fmla="*/ 98 w 447"/>
                    <a:gd name="T45" fmla="*/ 38 h 447"/>
                    <a:gd name="T46" fmla="*/ 38 w 447"/>
                    <a:gd name="T47" fmla="*/ 98 h 447"/>
                    <a:gd name="T48" fmla="*/ 17 w 447"/>
                    <a:gd name="T49" fmla="*/ 134 h 447"/>
                    <a:gd name="T50" fmla="*/ 4 w 447"/>
                    <a:gd name="T51" fmla="*/ 177 h 447"/>
                    <a:gd name="T52" fmla="*/ 23 w 447"/>
                    <a:gd name="T53" fmla="*/ 223 h 447"/>
                    <a:gd name="T54" fmla="*/ 28 w 447"/>
                    <a:gd name="T55" fmla="*/ 172 h 447"/>
                    <a:gd name="T56" fmla="*/ 42 w 447"/>
                    <a:gd name="T57" fmla="*/ 136 h 447"/>
                    <a:gd name="T58" fmla="*/ 62 w 447"/>
                    <a:gd name="T59" fmla="*/ 100 h 447"/>
                    <a:gd name="T60" fmla="*/ 87 w 447"/>
                    <a:gd name="T61" fmla="*/ 76 h 447"/>
                    <a:gd name="T62" fmla="*/ 117 w 447"/>
                    <a:gd name="T63" fmla="*/ 51 h 447"/>
                    <a:gd name="T64" fmla="*/ 153 w 447"/>
                    <a:gd name="T65" fmla="*/ 34 h 447"/>
                    <a:gd name="T66" fmla="*/ 191 w 447"/>
                    <a:gd name="T67" fmla="*/ 25 h 447"/>
                    <a:gd name="T68" fmla="*/ 281 w 447"/>
                    <a:gd name="T69" fmla="*/ 32 h 447"/>
                    <a:gd name="T70" fmla="*/ 317 w 447"/>
                    <a:gd name="T71" fmla="*/ 45 h 447"/>
                    <a:gd name="T72" fmla="*/ 364 w 447"/>
                    <a:gd name="T73" fmla="*/ 81 h 447"/>
                    <a:gd name="T74" fmla="*/ 394 w 447"/>
                    <a:gd name="T75" fmla="*/ 117 h 447"/>
                    <a:gd name="T76" fmla="*/ 411 w 447"/>
                    <a:gd name="T77" fmla="*/ 153 h 447"/>
                    <a:gd name="T78" fmla="*/ 421 w 447"/>
                    <a:gd name="T79" fmla="*/ 191 h 447"/>
                    <a:gd name="T80" fmla="*/ 425 w 447"/>
                    <a:gd name="T81" fmla="*/ 221 h 447"/>
                    <a:gd name="T82" fmla="*/ 419 w 447"/>
                    <a:gd name="T83" fmla="*/ 262 h 447"/>
                    <a:gd name="T84" fmla="*/ 409 w 447"/>
                    <a:gd name="T85" fmla="*/ 298 h 447"/>
                    <a:gd name="T86" fmla="*/ 377 w 447"/>
                    <a:gd name="T87" fmla="*/ 349 h 447"/>
                    <a:gd name="T88" fmla="*/ 308 w 447"/>
                    <a:gd name="T89" fmla="*/ 404 h 447"/>
                    <a:gd name="T90" fmla="*/ 272 w 447"/>
                    <a:gd name="T91" fmla="*/ 417 h 447"/>
                    <a:gd name="T92" fmla="*/ 230 w 447"/>
                    <a:gd name="T93" fmla="*/ 423 h 447"/>
                    <a:gd name="T94" fmla="*/ 202 w 447"/>
                    <a:gd name="T95" fmla="*/ 423 h 447"/>
                    <a:gd name="T96" fmla="*/ 162 w 447"/>
                    <a:gd name="T97" fmla="*/ 413 h 447"/>
                    <a:gd name="T98" fmla="*/ 126 w 447"/>
                    <a:gd name="T99" fmla="*/ 400 h 447"/>
                    <a:gd name="T100" fmla="*/ 94 w 447"/>
                    <a:gd name="T101" fmla="*/ 377 h 447"/>
                    <a:gd name="T102" fmla="*/ 57 w 447"/>
                    <a:gd name="T103" fmla="*/ 336 h 447"/>
                    <a:gd name="T104" fmla="*/ 34 w 447"/>
                    <a:gd name="T105" fmla="*/ 291 h 447"/>
                    <a:gd name="T106" fmla="*/ 25 w 447"/>
                    <a:gd name="T107" fmla="*/ 253 h 44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47"/>
                    <a:gd name="T163" fmla="*/ 0 h 447"/>
                    <a:gd name="T164" fmla="*/ 447 w 447"/>
                    <a:gd name="T165" fmla="*/ 447 h 44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47" h="447">
                      <a:moveTo>
                        <a:pt x="0" y="223"/>
                      </a:moveTo>
                      <a:lnTo>
                        <a:pt x="0" y="243"/>
                      </a:lnTo>
                      <a:lnTo>
                        <a:pt x="2" y="257"/>
                      </a:lnTo>
                      <a:lnTo>
                        <a:pt x="4" y="266"/>
                      </a:lnTo>
                      <a:lnTo>
                        <a:pt x="6" y="279"/>
                      </a:lnTo>
                      <a:lnTo>
                        <a:pt x="10" y="289"/>
                      </a:lnTo>
                      <a:lnTo>
                        <a:pt x="11" y="298"/>
                      </a:lnTo>
                      <a:lnTo>
                        <a:pt x="17" y="309"/>
                      </a:lnTo>
                      <a:lnTo>
                        <a:pt x="23" y="319"/>
                      </a:lnTo>
                      <a:lnTo>
                        <a:pt x="26" y="328"/>
                      </a:lnTo>
                      <a:lnTo>
                        <a:pt x="38" y="347"/>
                      </a:lnTo>
                      <a:lnTo>
                        <a:pt x="49" y="364"/>
                      </a:lnTo>
                      <a:lnTo>
                        <a:pt x="57" y="372"/>
                      </a:lnTo>
                      <a:lnTo>
                        <a:pt x="62" y="379"/>
                      </a:lnTo>
                      <a:lnTo>
                        <a:pt x="79" y="396"/>
                      </a:lnTo>
                      <a:lnTo>
                        <a:pt x="98" y="408"/>
                      </a:lnTo>
                      <a:lnTo>
                        <a:pt x="106" y="413"/>
                      </a:lnTo>
                      <a:lnTo>
                        <a:pt x="115" y="419"/>
                      </a:lnTo>
                      <a:lnTo>
                        <a:pt x="125" y="423"/>
                      </a:lnTo>
                      <a:lnTo>
                        <a:pt x="134" y="428"/>
                      </a:lnTo>
                      <a:lnTo>
                        <a:pt x="145" y="434"/>
                      </a:lnTo>
                      <a:lnTo>
                        <a:pt x="155" y="436"/>
                      </a:lnTo>
                      <a:lnTo>
                        <a:pt x="164" y="440"/>
                      </a:lnTo>
                      <a:lnTo>
                        <a:pt x="177" y="441"/>
                      </a:lnTo>
                      <a:lnTo>
                        <a:pt x="187" y="443"/>
                      </a:lnTo>
                      <a:lnTo>
                        <a:pt x="198" y="445"/>
                      </a:lnTo>
                      <a:lnTo>
                        <a:pt x="210" y="445"/>
                      </a:lnTo>
                      <a:lnTo>
                        <a:pt x="221" y="447"/>
                      </a:lnTo>
                      <a:lnTo>
                        <a:pt x="225" y="447"/>
                      </a:lnTo>
                      <a:lnTo>
                        <a:pt x="234" y="445"/>
                      </a:lnTo>
                      <a:lnTo>
                        <a:pt x="243" y="445"/>
                      </a:lnTo>
                      <a:lnTo>
                        <a:pt x="257" y="443"/>
                      </a:lnTo>
                      <a:lnTo>
                        <a:pt x="266" y="441"/>
                      </a:lnTo>
                      <a:lnTo>
                        <a:pt x="279" y="440"/>
                      </a:lnTo>
                      <a:lnTo>
                        <a:pt x="289" y="436"/>
                      </a:lnTo>
                      <a:lnTo>
                        <a:pt x="298" y="434"/>
                      </a:lnTo>
                      <a:lnTo>
                        <a:pt x="309" y="428"/>
                      </a:lnTo>
                      <a:lnTo>
                        <a:pt x="319" y="423"/>
                      </a:lnTo>
                      <a:lnTo>
                        <a:pt x="328" y="419"/>
                      </a:lnTo>
                      <a:lnTo>
                        <a:pt x="347" y="408"/>
                      </a:lnTo>
                      <a:lnTo>
                        <a:pt x="364" y="396"/>
                      </a:lnTo>
                      <a:lnTo>
                        <a:pt x="396" y="364"/>
                      </a:lnTo>
                      <a:lnTo>
                        <a:pt x="408" y="347"/>
                      </a:lnTo>
                      <a:lnTo>
                        <a:pt x="419" y="328"/>
                      </a:lnTo>
                      <a:lnTo>
                        <a:pt x="423" y="319"/>
                      </a:lnTo>
                      <a:lnTo>
                        <a:pt x="428" y="309"/>
                      </a:lnTo>
                      <a:lnTo>
                        <a:pt x="434" y="298"/>
                      </a:lnTo>
                      <a:lnTo>
                        <a:pt x="436" y="289"/>
                      </a:lnTo>
                      <a:lnTo>
                        <a:pt x="440" y="279"/>
                      </a:lnTo>
                      <a:lnTo>
                        <a:pt x="442" y="266"/>
                      </a:lnTo>
                      <a:lnTo>
                        <a:pt x="443" y="257"/>
                      </a:lnTo>
                      <a:lnTo>
                        <a:pt x="445" y="245"/>
                      </a:lnTo>
                      <a:lnTo>
                        <a:pt x="445" y="234"/>
                      </a:lnTo>
                      <a:lnTo>
                        <a:pt x="447" y="225"/>
                      </a:lnTo>
                      <a:lnTo>
                        <a:pt x="447" y="221"/>
                      </a:lnTo>
                      <a:lnTo>
                        <a:pt x="445" y="211"/>
                      </a:lnTo>
                      <a:lnTo>
                        <a:pt x="445" y="200"/>
                      </a:lnTo>
                      <a:lnTo>
                        <a:pt x="443" y="187"/>
                      </a:lnTo>
                      <a:lnTo>
                        <a:pt x="442" y="177"/>
                      </a:lnTo>
                      <a:lnTo>
                        <a:pt x="440" y="164"/>
                      </a:lnTo>
                      <a:lnTo>
                        <a:pt x="436" y="155"/>
                      </a:lnTo>
                      <a:lnTo>
                        <a:pt x="434" y="145"/>
                      </a:lnTo>
                      <a:lnTo>
                        <a:pt x="428" y="134"/>
                      </a:lnTo>
                      <a:lnTo>
                        <a:pt x="423" y="125"/>
                      </a:lnTo>
                      <a:lnTo>
                        <a:pt x="419" y="115"/>
                      </a:lnTo>
                      <a:lnTo>
                        <a:pt x="413" y="106"/>
                      </a:lnTo>
                      <a:lnTo>
                        <a:pt x="408" y="98"/>
                      </a:lnTo>
                      <a:lnTo>
                        <a:pt x="396" y="79"/>
                      </a:lnTo>
                      <a:lnTo>
                        <a:pt x="379" y="62"/>
                      </a:lnTo>
                      <a:lnTo>
                        <a:pt x="372" y="57"/>
                      </a:lnTo>
                      <a:lnTo>
                        <a:pt x="364" y="49"/>
                      </a:lnTo>
                      <a:lnTo>
                        <a:pt x="347" y="38"/>
                      </a:lnTo>
                      <a:lnTo>
                        <a:pt x="328" y="27"/>
                      </a:lnTo>
                      <a:lnTo>
                        <a:pt x="319" y="23"/>
                      </a:lnTo>
                      <a:lnTo>
                        <a:pt x="309" y="17"/>
                      </a:lnTo>
                      <a:lnTo>
                        <a:pt x="298" y="11"/>
                      </a:lnTo>
                      <a:lnTo>
                        <a:pt x="289" y="10"/>
                      </a:lnTo>
                      <a:lnTo>
                        <a:pt x="279" y="6"/>
                      </a:lnTo>
                      <a:lnTo>
                        <a:pt x="266" y="4"/>
                      </a:lnTo>
                      <a:lnTo>
                        <a:pt x="257" y="2"/>
                      </a:lnTo>
                      <a:lnTo>
                        <a:pt x="245" y="0"/>
                      </a:lnTo>
                      <a:lnTo>
                        <a:pt x="200" y="0"/>
                      </a:lnTo>
                      <a:lnTo>
                        <a:pt x="187" y="2"/>
                      </a:lnTo>
                      <a:lnTo>
                        <a:pt x="177" y="4"/>
                      </a:lnTo>
                      <a:lnTo>
                        <a:pt x="164" y="6"/>
                      </a:lnTo>
                      <a:lnTo>
                        <a:pt x="155" y="10"/>
                      </a:lnTo>
                      <a:lnTo>
                        <a:pt x="145" y="11"/>
                      </a:lnTo>
                      <a:lnTo>
                        <a:pt x="134" y="17"/>
                      </a:lnTo>
                      <a:lnTo>
                        <a:pt x="125" y="23"/>
                      </a:lnTo>
                      <a:lnTo>
                        <a:pt x="115" y="27"/>
                      </a:lnTo>
                      <a:lnTo>
                        <a:pt x="106" y="32"/>
                      </a:lnTo>
                      <a:lnTo>
                        <a:pt x="98" y="38"/>
                      </a:lnTo>
                      <a:lnTo>
                        <a:pt x="79" y="49"/>
                      </a:lnTo>
                      <a:lnTo>
                        <a:pt x="64" y="64"/>
                      </a:lnTo>
                      <a:lnTo>
                        <a:pt x="49" y="79"/>
                      </a:lnTo>
                      <a:lnTo>
                        <a:pt x="38" y="98"/>
                      </a:lnTo>
                      <a:lnTo>
                        <a:pt x="32" y="106"/>
                      </a:lnTo>
                      <a:lnTo>
                        <a:pt x="26" y="115"/>
                      </a:lnTo>
                      <a:lnTo>
                        <a:pt x="23" y="125"/>
                      </a:lnTo>
                      <a:lnTo>
                        <a:pt x="17" y="134"/>
                      </a:lnTo>
                      <a:lnTo>
                        <a:pt x="11" y="145"/>
                      </a:lnTo>
                      <a:lnTo>
                        <a:pt x="10" y="155"/>
                      </a:lnTo>
                      <a:lnTo>
                        <a:pt x="6" y="164"/>
                      </a:lnTo>
                      <a:lnTo>
                        <a:pt x="4" y="177"/>
                      </a:lnTo>
                      <a:lnTo>
                        <a:pt x="2" y="187"/>
                      </a:lnTo>
                      <a:lnTo>
                        <a:pt x="0" y="198"/>
                      </a:lnTo>
                      <a:lnTo>
                        <a:pt x="0" y="223"/>
                      </a:lnTo>
                      <a:lnTo>
                        <a:pt x="23" y="223"/>
                      </a:lnTo>
                      <a:lnTo>
                        <a:pt x="23" y="202"/>
                      </a:lnTo>
                      <a:lnTo>
                        <a:pt x="25" y="191"/>
                      </a:lnTo>
                      <a:lnTo>
                        <a:pt x="26" y="181"/>
                      </a:lnTo>
                      <a:lnTo>
                        <a:pt x="28" y="172"/>
                      </a:lnTo>
                      <a:lnTo>
                        <a:pt x="32" y="162"/>
                      </a:lnTo>
                      <a:lnTo>
                        <a:pt x="34" y="153"/>
                      </a:lnTo>
                      <a:lnTo>
                        <a:pt x="36" y="145"/>
                      </a:lnTo>
                      <a:lnTo>
                        <a:pt x="42" y="136"/>
                      </a:lnTo>
                      <a:lnTo>
                        <a:pt x="45" y="127"/>
                      </a:lnTo>
                      <a:lnTo>
                        <a:pt x="51" y="117"/>
                      </a:lnTo>
                      <a:lnTo>
                        <a:pt x="57" y="110"/>
                      </a:lnTo>
                      <a:lnTo>
                        <a:pt x="62" y="100"/>
                      </a:lnTo>
                      <a:lnTo>
                        <a:pt x="68" y="94"/>
                      </a:lnTo>
                      <a:lnTo>
                        <a:pt x="76" y="87"/>
                      </a:lnTo>
                      <a:lnTo>
                        <a:pt x="79" y="79"/>
                      </a:lnTo>
                      <a:lnTo>
                        <a:pt x="87" y="76"/>
                      </a:lnTo>
                      <a:lnTo>
                        <a:pt x="94" y="68"/>
                      </a:lnTo>
                      <a:lnTo>
                        <a:pt x="100" y="62"/>
                      </a:lnTo>
                      <a:lnTo>
                        <a:pt x="110" y="57"/>
                      </a:lnTo>
                      <a:lnTo>
                        <a:pt x="117" y="51"/>
                      </a:lnTo>
                      <a:lnTo>
                        <a:pt x="126" y="45"/>
                      </a:lnTo>
                      <a:lnTo>
                        <a:pt x="136" y="42"/>
                      </a:lnTo>
                      <a:lnTo>
                        <a:pt x="145" y="36"/>
                      </a:lnTo>
                      <a:lnTo>
                        <a:pt x="153" y="34"/>
                      </a:lnTo>
                      <a:lnTo>
                        <a:pt x="162" y="32"/>
                      </a:lnTo>
                      <a:lnTo>
                        <a:pt x="172" y="28"/>
                      </a:lnTo>
                      <a:lnTo>
                        <a:pt x="181" y="27"/>
                      </a:lnTo>
                      <a:lnTo>
                        <a:pt x="191" y="25"/>
                      </a:lnTo>
                      <a:lnTo>
                        <a:pt x="200" y="23"/>
                      </a:lnTo>
                      <a:lnTo>
                        <a:pt x="262" y="27"/>
                      </a:lnTo>
                      <a:lnTo>
                        <a:pt x="272" y="28"/>
                      </a:lnTo>
                      <a:lnTo>
                        <a:pt x="281" y="32"/>
                      </a:lnTo>
                      <a:lnTo>
                        <a:pt x="291" y="34"/>
                      </a:lnTo>
                      <a:lnTo>
                        <a:pt x="298" y="36"/>
                      </a:lnTo>
                      <a:lnTo>
                        <a:pt x="308" y="42"/>
                      </a:lnTo>
                      <a:lnTo>
                        <a:pt x="317" y="45"/>
                      </a:lnTo>
                      <a:lnTo>
                        <a:pt x="336" y="57"/>
                      </a:lnTo>
                      <a:lnTo>
                        <a:pt x="349" y="68"/>
                      </a:lnTo>
                      <a:lnTo>
                        <a:pt x="357" y="76"/>
                      </a:lnTo>
                      <a:lnTo>
                        <a:pt x="364" y="81"/>
                      </a:lnTo>
                      <a:lnTo>
                        <a:pt x="377" y="94"/>
                      </a:lnTo>
                      <a:lnTo>
                        <a:pt x="383" y="100"/>
                      </a:lnTo>
                      <a:lnTo>
                        <a:pt x="389" y="110"/>
                      </a:lnTo>
                      <a:lnTo>
                        <a:pt x="394" y="117"/>
                      </a:lnTo>
                      <a:lnTo>
                        <a:pt x="400" y="127"/>
                      </a:lnTo>
                      <a:lnTo>
                        <a:pt x="404" y="136"/>
                      </a:lnTo>
                      <a:lnTo>
                        <a:pt x="409" y="145"/>
                      </a:lnTo>
                      <a:lnTo>
                        <a:pt x="411" y="153"/>
                      </a:lnTo>
                      <a:lnTo>
                        <a:pt x="413" y="162"/>
                      </a:lnTo>
                      <a:lnTo>
                        <a:pt x="417" y="172"/>
                      </a:lnTo>
                      <a:lnTo>
                        <a:pt x="419" y="181"/>
                      </a:lnTo>
                      <a:lnTo>
                        <a:pt x="421" y="191"/>
                      </a:lnTo>
                      <a:lnTo>
                        <a:pt x="423" y="200"/>
                      </a:lnTo>
                      <a:lnTo>
                        <a:pt x="423" y="211"/>
                      </a:lnTo>
                      <a:lnTo>
                        <a:pt x="425" y="225"/>
                      </a:lnTo>
                      <a:lnTo>
                        <a:pt x="425" y="221"/>
                      </a:lnTo>
                      <a:lnTo>
                        <a:pt x="423" y="230"/>
                      </a:lnTo>
                      <a:lnTo>
                        <a:pt x="423" y="242"/>
                      </a:lnTo>
                      <a:lnTo>
                        <a:pt x="421" y="253"/>
                      </a:lnTo>
                      <a:lnTo>
                        <a:pt x="419" y="262"/>
                      </a:lnTo>
                      <a:lnTo>
                        <a:pt x="417" y="272"/>
                      </a:lnTo>
                      <a:lnTo>
                        <a:pt x="413" y="281"/>
                      </a:lnTo>
                      <a:lnTo>
                        <a:pt x="411" y="291"/>
                      </a:lnTo>
                      <a:lnTo>
                        <a:pt x="409" y="298"/>
                      </a:lnTo>
                      <a:lnTo>
                        <a:pt x="404" y="308"/>
                      </a:lnTo>
                      <a:lnTo>
                        <a:pt x="400" y="317"/>
                      </a:lnTo>
                      <a:lnTo>
                        <a:pt x="389" y="336"/>
                      </a:lnTo>
                      <a:lnTo>
                        <a:pt x="377" y="349"/>
                      </a:lnTo>
                      <a:lnTo>
                        <a:pt x="349" y="377"/>
                      </a:lnTo>
                      <a:lnTo>
                        <a:pt x="336" y="389"/>
                      </a:lnTo>
                      <a:lnTo>
                        <a:pt x="317" y="400"/>
                      </a:lnTo>
                      <a:lnTo>
                        <a:pt x="308" y="404"/>
                      </a:lnTo>
                      <a:lnTo>
                        <a:pt x="298" y="409"/>
                      </a:lnTo>
                      <a:lnTo>
                        <a:pt x="291" y="411"/>
                      </a:lnTo>
                      <a:lnTo>
                        <a:pt x="281" y="413"/>
                      </a:lnTo>
                      <a:lnTo>
                        <a:pt x="272" y="417"/>
                      </a:lnTo>
                      <a:lnTo>
                        <a:pt x="262" y="419"/>
                      </a:lnTo>
                      <a:lnTo>
                        <a:pt x="253" y="421"/>
                      </a:lnTo>
                      <a:lnTo>
                        <a:pt x="243" y="423"/>
                      </a:lnTo>
                      <a:lnTo>
                        <a:pt x="230" y="423"/>
                      </a:lnTo>
                      <a:lnTo>
                        <a:pt x="221" y="424"/>
                      </a:lnTo>
                      <a:lnTo>
                        <a:pt x="225" y="424"/>
                      </a:lnTo>
                      <a:lnTo>
                        <a:pt x="213" y="423"/>
                      </a:lnTo>
                      <a:lnTo>
                        <a:pt x="202" y="423"/>
                      </a:lnTo>
                      <a:lnTo>
                        <a:pt x="191" y="421"/>
                      </a:lnTo>
                      <a:lnTo>
                        <a:pt x="181" y="419"/>
                      </a:lnTo>
                      <a:lnTo>
                        <a:pt x="172" y="417"/>
                      </a:lnTo>
                      <a:lnTo>
                        <a:pt x="162" y="413"/>
                      </a:lnTo>
                      <a:lnTo>
                        <a:pt x="153" y="411"/>
                      </a:lnTo>
                      <a:lnTo>
                        <a:pt x="145" y="409"/>
                      </a:lnTo>
                      <a:lnTo>
                        <a:pt x="136" y="404"/>
                      </a:lnTo>
                      <a:lnTo>
                        <a:pt x="126" y="400"/>
                      </a:lnTo>
                      <a:lnTo>
                        <a:pt x="117" y="394"/>
                      </a:lnTo>
                      <a:lnTo>
                        <a:pt x="110" y="389"/>
                      </a:lnTo>
                      <a:lnTo>
                        <a:pt x="100" y="383"/>
                      </a:lnTo>
                      <a:lnTo>
                        <a:pt x="94" y="377"/>
                      </a:lnTo>
                      <a:lnTo>
                        <a:pt x="81" y="364"/>
                      </a:lnTo>
                      <a:lnTo>
                        <a:pt x="76" y="357"/>
                      </a:lnTo>
                      <a:lnTo>
                        <a:pt x="68" y="349"/>
                      </a:lnTo>
                      <a:lnTo>
                        <a:pt x="57" y="336"/>
                      </a:lnTo>
                      <a:lnTo>
                        <a:pt x="45" y="317"/>
                      </a:lnTo>
                      <a:lnTo>
                        <a:pt x="42" y="308"/>
                      </a:lnTo>
                      <a:lnTo>
                        <a:pt x="36" y="298"/>
                      </a:lnTo>
                      <a:lnTo>
                        <a:pt x="34" y="291"/>
                      </a:lnTo>
                      <a:lnTo>
                        <a:pt x="32" y="281"/>
                      </a:lnTo>
                      <a:lnTo>
                        <a:pt x="28" y="272"/>
                      </a:lnTo>
                      <a:lnTo>
                        <a:pt x="26" y="262"/>
                      </a:lnTo>
                      <a:lnTo>
                        <a:pt x="25" y="253"/>
                      </a:lnTo>
                      <a:lnTo>
                        <a:pt x="23" y="243"/>
                      </a:lnTo>
                      <a:lnTo>
                        <a:pt x="23" y="223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0" name="Freeform 69"/>
                <p:cNvSpPr>
                  <a:spLocks/>
                </p:cNvSpPr>
                <p:nvPr/>
              </p:nvSpPr>
              <p:spPr bwMode="auto">
                <a:xfrm>
                  <a:off x="4232" y="2142"/>
                  <a:ext cx="538" cy="40"/>
                </a:xfrm>
                <a:custGeom>
                  <a:avLst/>
                  <a:gdLst>
                    <a:gd name="T0" fmla="*/ 19 w 538"/>
                    <a:gd name="T1" fmla="*/ 2 h 40"/>
                    <a:gd name="T2" fmla="*/ 13 w 538"/>
                    <a:gd name="T3" fmla="*/ 2 h 40"/>
                    <a:gd name="T4" fmla="*/ 9 w 538"/>
                    <a:gd name="T5" fmla="*/ 4 h 40"/>
                    <a:gd name="T6" fmla="*/ 2 w 538"/>
                    <a:gd name="T7" fmla="*/ 11 h 40"/>
                    <a:gd name="T8" fmla="*/ 0 w 538"/>
                    <a:gd name="T9" fmla="*/ 15 h 40"/>
                    <a:gd name="T10" fmla="*/ 0 w 538"/>
                    <a:gd name="T11" fmla="*/ 26 h 40"/>
                    <a:gd name="T12" fmla="*/ 2 w 538"/>
                    <a:gd name="T13" fmla="*/ 30 h 40"/>
                    <a:gd name="T14" fmla="*/ 9 w 538"/>
                    <a:gd name="T15" fmla="*/ 38 h 40"/>
                    <a:gd name="T16" fmla="*/ 13 w 538"/>
                    <a:gd name="T17" fmla="*/ 40 h 40"/>
                    <a:gd name="T18" fmla="*/ 19 w 538"/>
                    <a:gd name="T19" fmla="*/ 40 h 40"/>
                    <a:gd name="T20" fmla="*/ 519 w 538"/>
                    <a:gd name="T21" fmla="*/ 38 h 40"/>
                    <a:gd name="T22" fmla="*/ 525 w 538"/>
                    <a:gd name="T23" fmla="*/ 38 h 40"/>
                    <a:gd name="T24" fmla="*/ 528 w 538"/>
                    <a:gd name="T25" fmla="*/ 36 h 40"/>
                    <a:gd name="T26" fmla="*/ 536 w 538"/>
                    <a:gd name="T27" fmla="*/ 28 h 40"/>
                    <a:gd name="T28" fmla="*/ 538 w 538"/>
                    <a:gd name="T29" fmla="*/ 25 h 40"/>
                    <a:gd name="T30" fmla="*/ 538 w 538"/>
                    <a:gd name="T31" fmla="*/ 13 h 40"/>
                    <a:gd name="T32" fmla="*/ 536 w 538"/>
                    <a:gd name="T33" fmla="*/ 9 h 40"/>
                    <a:gd name="T34" fmla="*/ 528 w 538"/>
                    <a:gd name="T35" fmla="*/ 2 h 40"/>
                    <a:gd name="T36" fmla="*/ 525 w 538"/>
                    <a:gd name="T37" fmla="*/ 0 h 40"/>
                    <a:gd name="T38" fmla="*/ 519 w 538"/>
                    <a:gd name="T39" fmla="*/ 0 h 40"/>
                    <a:gd name="T40" fmla="*/ 19 w 538"/>
                    <a:gd name="T41" fmla="*/ 2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8"/>
                    <a:gd name="T64" fmla="*/ 0 h 40"/>
                    <a:gd name="T65" fmla="*/ 538 w 538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8" h="40">
                      <a:moveTo>
                        <a:pt x="19" y="2"/>
                      </a:move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2" y="30"/>
                      </a:lnTo>
                      <a:lnTo>
                        <a:pt x="9" y="38"/>
                      </a:lnTo>
                      <a:lnTo>
                        <a:pt x="13" y="40"/>
                      </a:lnTo>
                      <a:lnTo>
                        <a:pt x="19" y="40"/>
                      </a:lnTo>
                      <a:lnTo>
                        <a:pt x="519" y="38"/>
                      </a:lnTo>
                      <a:lnTo>
                        <a:pt x="525" y="38"/>
                      </a:lnTo>
                      <a:lnTo>
                        <a:pt x="528" y="36"/>
                      </a:lnTo>
                      <a:lnTo>
                        <a:pt x="536" y="28"/>
                      </a:lnTo>
                      <a:lnTo>
                        <a:pt x="538" y="25"/>
                      </a:lnTo>
                      <a:lnTo>
                        <a:pt x="538" y="13"/>
                      </a:lnTo>
                      <a:lnTo>
                        <a:pt x="536" y="9"/>
                      </a:lnTo>
                      <a:lnTo>
                        <a:pt x="528" y="2"/>
                      </a:lnTo>
                      <a:lnTo>
                        <a:pt x="525" y="0"/>
                      </a:lnTo>
                      <a:lnTo>
                        <a:pt x="519" y="0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1" name="Rectangle 70"/>
                <p:cNvSpPr>
                  <a:spLocks noChangeArrowheads="1"/>
                </p:cNvSpPr>
                <p:nvPr/>
              </p:nvSpPr>
              <p:spPr bwMode="auto">
                <a:xfrm>
                  <a:off x="4923" y="2059"/>
                  <a:ext cx="13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  <a:latin typeface="Swiss 721 SWA" charset="0"/>
                    </a:rPr>
                    <a:t>D</a:t>
                  </a:r>
                  <a:endParaRPr lang="en-US" sz="3200" b="1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2522" name="Rectangle 71"/>
                <p:cNvSpPr>
                  <a:spLocks noChangeArrowheads="1"/>
                </p:cNvSpPr>
                <p:nvPr/>
              </p:nvSpPr>
              <p:spPr bwMode="auto">
                <a:xfrm>
                  <a:off x="4323" y="1918"/>
                  <a:ext cx="26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  <a:latin typeface="Swiss 721 SWA" charset="0"/>
                    </a:rPr>
                    <a:t>0/0</a:t>
                  </a:r>
                  <a:endParaRPr lang="en-US" sz="3200" b="1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2523" name="Freeform 72"/>
                <p:cNvSpPr>
                  <a:spLocks/>
                </p:cNvSpPr>
                <p:nvPr/>
              </p:nvSpPr>
              <p:spPr bwMode="auto">
                <a:xfrm>
                  <a:off x="2692" y="2093"/>
                  <a:ext cx="183" cy="78"/>
                </a:xfrm>
                <a:custGeom>
                  <a:avLst/>
                  <a:gdLst>
                    <a:gd name="T0" fmla="*/ 158 w 183"/>
                    <a:gd name="T1" fmla="*/ 78 h 78"/>
                    <a:gd name="T2" fmla="*/ 169 w 183"/>
                    <a:gd name="T3" fmla="*/ 78 h 78"/>
                    <a:gd name="T4" fmla="*/ 173 w 183"/>
                    <a:gd name="T5" fmla="*/ 76 h 78"/>
                    <a:gd name="T6" fmla="*/ 181 w 183"/>
                    <a:gd name="T7" fmla="*/ 68 h 78"/>
                    <a:gd name="T8" fmla="*/ 183 w 183"/>
                    <a:gd name="T9" fmla="*/ 65 h 78"/>
                    <a:gd name="T10" fmla="*/ 183 w 183"/>
                    <a:gd name="T11" fmla="*/ 53 h 78"/>
                    <a:gd name="T12" fmla="*/ 181 w 183"/>
                    <a:gd name="T13" fmla="*/ 50 h 78"/>
                    <a:gd name="T14" fmla="*/ 173 w 183"/>
                    <a:gd name="T15" fmla="*/ 42 h 78"/>
                    <a:gd name="T16" fmla="*/ 169 w 183"/>
                    <a:gd name="T17" fmla="*/ 40 h 78"/>
                    <a:gd name="T18" fmla="*/ 24 w 183"/>
                    <a:gd name="T19" fmla="*/ 0 h 78"/>
                    <a:gd name="T20" fmla="*/ 13 w 183"/>
                    <a:gd name="T21" fmla="*/ 0 h 78"/>
                    <a:gd name="T22" fmla="*/ 9 w 183"/>
                    <a:gd name="T23" fmla="*/ 2 h 78"/>
                    <a:gd name="T24" fmla="*/ 1 w 183"/>
                    <a:gd name="T25" fmla="*/ 10 h 78"/>
                    <a:gd name="T26" fmla="*/ 0 w 183"/>
                    <a:gd name="T27" fmla="*/ 14 h 78"/>
                    <a:gd name="T28" fmla="*/ 0 w 183"/>
                    <a:gd name="T29" fmla="*/ 25 h 78"/>
                    <a:gd name="T30" fmla="*/ 1 w 183"/>
                    <a:gd name="T31" fmla="*/ 29 h 78"/>
                    <a:gd name="T32" fmla="*/ 9 w 183"/>
                    <a:gd name="T33" fmla="*/ 36 h 78"/>
                    <a:gd name="T34" fmla="*/ 13 w 183"/>
                    <a:gd name="T35" fmla="*/ 38 h 78"/>
                    <a:gd name="T36" fmla="*/ 158 w 183"/>
                    <a:gd name="T37" fmla="*/ 78 h 7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3"/>
                    <a:gd name="T58" fmla="*/ 0 h 78"/>
                    <a:gd name="T59" fmla="*/ 183 w 183"/>
                    <a:gd name="T60" fmla="*/ 78 h 7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3" h="78">
                      <a:moveTo>
                        <a:pt x="158" y="78"/>
                      </a:moveTo>
                      <a:lnTo>
                        <a:pt x="169" y="78"/>
                      </a:lnTo>
                      <a:lnTo>
                        <a:pt x="173" y="76"/>
                      </a:lnTo>
                      <a:lnTo>
                        <a:pt x="181" y="68"/>
                      </a:lnTo>
                      <a:lnTo>
                        <a:pt x="183" y="65"/>
                      </a:lnTo>
                      <a:lnTo>
                        <a:pt x="183" y="53"/>
                      </a:lnTo>
                      <a:lnTo>
                        <a:pt x="181" y="50"/>
                      </a:lnTo>
                      <a:lnTo>
                        <a:pt x="173" y="42"/>
                      </a:lnTo>
                      <a:lnTo>
                        <a:pt x="169" y="40"/>
                      </a:lnTo>
                      <a:lnTo>
                        <a:pt x="24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9" y="36"/>
                      </a:lnTo>
                      <a:lnTo>
                        <a:pt x="13" y="38"/>
                      </a:lnTo>
                      <a:lnTo>
                        <a:pt x="158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4" name="Freeform 73"/>
                <p:cNvSpPr>
                  <a:spLocks/>
                </p:cNvSpPr>
                <p:nvPr/>
              </p:nvSpPr>
              <p:spPr bwMode="auto">
                <a:xfrm>
                  <a:off x="2708" y="2143"/>
                  <a:ext cx="190" cy="77"/>
                </a:xfrm>
                <a:custGeom>
                  <a:avLst/>
                  <a:gdLst>
                    <a:gd name="T0" fmla="*/ 177 w 190"/>
                    <a:gd name="T1" fmla="*/ 37 h 77"/>
                    <a:gd name="T2" fmla="*/ 181 w 190"/>
                    <a:gd name="T3" fmla="*/ 35 h 77"/>
                    <a:gd name="T4" fmla="*/ 188 w 190"/>
                    <a:gd name="T5" fmla="*/ 28 h 77"/>
                    <a:gd name="T6" fmla="*/ 190 w 190"/>
                    <a:gd name="T7" fmla="*/ 24 h 77"/>
                    <a:gd name="T8" fmla="*/ 190 w 190"/>
                    <a:gd name="T9" fmla="*/ 13 h 77"/>
                    <a:gd name="T10" fmla="*/ 188 w 190"/>
                    <a:gd name="T11" fmla="*/ 9 h 77"/>
                    <a:gd name="T12" fmla="*/ 181 w 190"/>
                    <a:gd name="T13" fmla="*/ 1 h 77"/>
                    <a:gd name="T14" fmla="*/ 177 w 190"/>
                    <a:gd name="T15" fmla="*/ 0 h 77"/>
                    <a:gd name="T16" fmla="*/ 166 w 190"/>
                    <a:gd name="T17" fmla="*/ 0 h 77"/>
                    <a:gd name="T18" fmla="*/ 13 w 190"/>
                    <a:gd name="T19" fmla="*/ 39 h 77"/>
                    <a:gd name="T20" fmla="*/ 9 w 190"/>
                    <a:gd name="T21" fmla="*/ 41 h 77"/>
                    <a:gd name="T22" fmla="*/ 1 w 190"/>
                    <a:gd name="T23" fmla="*/ 49 h 77"/>
                    <a:gd name="T24" fmla="*/ 0 w 190"/>
                    <a:gd name="T25" fmla="*/ 52 h 77"/>
                    <a:gd name="T26" fmla="*/ 0 w 190"/>
                    <a:gd name="T27" fmla="*/ 64 h 77"/>
                    <a:gd name="T28" fmla="*/ 1 w 190"/>
                    <a:gd name="T29" fmla="*/ 67 h 77"/>
                    <a:gd name="T30" fmla="*/ 9 w 190"/>
                    <a:gd name="T31" fmla="*/ 75 h 77"/>
                    <a:gd name="T32" fmla="*/ 13 w 190"/>
                    <a:gd name="T33" fmla="*/ 77 h 77"/>
                    <a:gd name="T34" fmla="*/ 24 w 190"/>
                    <a:gd name="T35" fmla="*/ 77 h 77"/>
                    <a:gd name="T36" fmla="*/ 177 w 190"/>
                    <a:gd name="T37" fmla="*/ 37 h 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0"/>
                    <a:gd name="T58" fmla="*/ 0 h 77"/>
                    <a:gd name="T59" fmla="*/ 190 w 190"/>
                    <a:gd name="T60" fmla="*/ 77 h 7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0" h="77">
                      <a:moveTo>
                        <a:pt x="177" y="37"/>
                      </a:moveTo>
                      <a:lnTo>
                        <a:pt x="181" y="35"/>
                      </a:lnTo>
                      <a:lnTo>
                        <a:pt x="188" y="28"/>
                      </a:lnTo>
                      <a:lnTo>
                        <a:pt x="190" y="24"/>
                      </a:lnTo>
                      <a:lnTo>
                        <a:pt x="190" y="13"/>
                      </a:lnTo>
                      <a:lnTo>
                        <a:pt x="188" y="9"/>
                      </a:lnTo>
                      <a:lnTo>
                        <a:pt x="181" y="1"/>
                      </a:lnTo>
                      <a:lnTo>
                        <a:pt x="177" y="0"/>
                      </a:lnTo>
                      <a:lnTo>
                        <a:pt x="166" y="0"/>
                      </a:lnTo>
                      <a:lnTo>
                        <a:pt x="13" y="39"/>
                      </a:lnTo>
                      <a:lnTo>
                        <a:pt x="9" y="41"/>
                      </a:lnTo>
                      <a:lnTo>
                        <a:pt x="1" y="49"/>
                      </a:lnTo>
                      <a:lnTo>
                        <a:pt x="0" y="52"/>
                      </a:lnTo>
                      <a:lnTo>
                        <a:pt x="0" y="64"/>
                      </a:lnTo>
                      <a:lnTo>
                        <a:pt x="1" y="67"/>
                      </a:lnTo>
                      <a:lnTo>
                        <a:pt x="9" y="75"/>
                      </a:lnTo>
                      <a:lnTo>
                        <a:pt x="13" y="77"/>
                      </a:lnTo>
                      <a:lnTo>
                        <a:pt x="24" y="77"/>
                      </a:lnTo>
                      <a:lnTo>
                        <a:pt x="177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5" name="Freeform 74"/>
                <p:cNvSpPr>
                  <a:spLocks/>
                </p:cNvSpPr>
                <p:nvPr/>
              </p:nvSpPr>
              <p:spPr bwMode="auto">
                <a:xfrm>
                  <a:off x="3602" y="2082"/>
                  <a:ext cx="183" cy="79"/>
                </a:xfrm>
                <a:custGeom>
                  <a:avLst/>
                  <a:gdLst>
                    <a:gd name="T0" fmla="*/ 158 w 183"/>
                    <a:gd name="T1" fmla="*/ 79 h 79"/>
                    <a:gd name="T2" fmla="*/ 168 w 183"/>
                    <a:gd name="T3" fmla="*/ 79 h 79"/>
                    <a:gd name="T4" fmla="*/ 173 w 183"/>
                    <a:gd name="T5" fmla="*/ 77 h 79"/>
                    <a:gd name="T6" fmla="*/ 181 w 183"/>
                    <a:gd name="T7" fmla="*/ 70 h 79"/>
                    <a:gd name="T8" fmla="*/ 183 w 183"/>
                    <a:gd name="T9" fmla="*/ 66 h 79"/>
                    <a:gd name="T10" fmla="*/ 183 w 183"/>
                    <a:gd name="T11" fmla="*/ 57 h 79"/>
                    <a:gd name="T12" fmla="*/ 181 w 183"/>
                    <a:gd name="T13" fmla="*/ 51 h 79"/>
                    <a:gd name="T14" fmla="*/ 173 w 183"/>
                    <a:gd name="T15" fmla="*/ 44 h 79"/>
                    <a:gd name="T16" fmla="*/ 170 w 183"/>
                    <a:gd name="T17" fmla="*/ 42 h 79"/>
                    <a:gd name="T18" fmla="*/ 24 w 183"/>
                    <a:gd name="T19" fmla="*/ 0 h 79"/>
                    <a:gd name="T20" fmla="*/ 15 w 183"/>
                    <a:gd name="T21" fmla="*/ 0 h 79"/>
                    <a:gd name="T22" fmla="*/ 9 w 183"/>
                    <a:gd name="T23" fmla="*/ 2 h 79"/>
                    <a:gd name="T24" fmla="*/ 2 w 183"/>
                    <a:gd name="T25" fmla="*/ 10 h 79"/>
                    <a:gd name="T26" fmla="*/ 0 w 183"/>
                    <a:gd name="T27" fmla="*/ 13 h 79"/>
                    <a:gd name="T28" fmla="*/ 0 w 183"/>
                    <a:gd name="T29" fmla="*/ 23 h 79"/>
                    <a:gd name="T30" fmla="*/ 2 w 183"/>
                    <a:gd name="T31" fmla="*/ 28 h 79"/>
                    <a:gd name="T32" fmla="*/ 9 w 183"/>
                    <a:gd name="T33" fmla="*/ 36 h 79"/>
                    <a:gd name="T34" fmla="*/ 13 w 183"/>
                    <a:gd name="T35" fmla="*/ 38 h 79"/>
                    <a:gd name="T36" fmla="*/ 158 w 183"/>
                    <a:gd name="T37" fmla="*/ 79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3"/>
                    <a:gd name="T58" fmla="*/ 0 h 79"/>
                    <a:gd name="T59" fmla="*/ 183 w 183"/>
                    <a:gd name="T60" fmla="*/ 79 h 7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3" h="79">
                      <a:moveTo>
                        <a:pt x="158" y="79"/>
                      </a:moveTo>
                      <a:lnTo>
                        <a:pt x="168" y="79"/>
                      </a:lnTo>
                      <a:lnTo>
                        <a:pt x="173" y="77"/>
                      </a:lnTo>
                      <a:lnTo>
                        <a:pt x="181" y="70"/>
                      </a:lnTo>
                      <a:lnTo>
                        <a:pt x="183" y="66"/>
                      </a:lnTo>
                      <a:lnTo>
                        <a:pt x="183" y="57"/>
                      </a:lnTo>
                      <a:lnTo>
                        <a:pt x="181" y="51"/>
                      </a:lnTo>
                      <a:lnTo>
                        <a:pt x="173" y="44"/>
                      </a:lnTo>
                      <a:lnTo>
                        <a:pt x="170" y="4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23"/>
                      </a:lnTo>
                      <a:lnTo>
                        <a:pt x="2" y="28"/>
                      </a:lnTo>
                      <a:lnTo>
                        <a:pt x="9" y="36"/>
                      </a:lnTo>
                      <a:lnTo>
                        <a:pt x="13" y="38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6" name="Freeform 75"/>
                <p:cNvSpPr>
                  <a:spLocks/>
                </p:cNvSpPr>
                <p:nvPr/>
              </p:nvSpPr>
              <p:spPr bwMode="auto">
                <a:xfrm>
                  <a:off x="3602" y="2131"/>
                  <a:ext cx="192" cy="78"/>
                </a:xfrm>
                <a:custGeom>
                  <a:avLst/>
                  <a:gdLst>
                    <a:gd name="T0" fmla="*/ 177 w 192"/>
                    <a:gd name="T1" fmla="*/ 38 h 78"/>
                    <a:gd name="T2" fmla="*/ 183 w 192"/>
                    <a:gd name="T3" fmla="*/ 36 h 78"/>
                    <a:gd name="T4" fmla="*/ 190 w 192"/>
                    <a:gd name="T5" fmla="*/ 28 h 78"/>
                    <a:gd name="T6" fmla="*/ 192 w 192"/>
                    <a:gd name="T7" fmla="*/ 25 h 78"/>
                    <a:gd name="T8" fmla="*/ 192 w 192"/>
                    <a:gd name="T9" fmla="*/ 15 h 78"/>
                    <a:gd name="T10" fmla="*/ 190 w 192"/>
                    <a:gd name="T11" fmla="*/ 10 h 78"/>
                    <a:gd name="T12" fmla="*/ 183 w 192"/>
                    <a:gd name="T13" fmla="*/ 2 h 78"/>
                    <a:gd name="T14" fmla="*/ 179 w 192"/>
                    <a:gd name="T15" fmla="*/ 0 h 78"/>
                    <a:gd name="T16" fmla="*/ 170 w 192"/>
                    <a:gd name="T17" fmla="*/ 0 h 78"/>
                    <a:gd name="T18" fmla="*/ 15 w 192"/>
                    <a:gd name="T19" fmla="*/ 40 h 78"/>
                    <a:gd name="T20" fmla="*/ 9 w 192"/>
                    <a:gd name="T21" fmla="*/ 42 h 78"/>
                    <a:gd name="T22" fmla="*/ 2 w 192"/>
                    <a:gd name="T23" fmla="*/ 49 h 78"/>
                    <a:gd name="T24" fmla="*/ 0 w 192"/>
                    <a:gd name="T25" fmla="*/ 53 h 78"/>
                    <a:gd name="T26" fmla="*/ 0 w 192"/>
                    <a:gd name="T27" fmla="*/ 62 h 78"/>
                    <a:gd name="T28" fmla="*/ 2 w 192"/>
                    <a:gd name="T29" fmla="*/ 68 h 78"/>
                    <a:gd name="T30" fmla="*/ 9 w 192"/>
                    <a:gd name="T31" fmla="*/ 76 h 78"/>
                    <a:gd name="T32" fmla="*/ 13 w 192"/>
                    <a:gd name="T33" fmla="*/ 78 h 78"/>
                    <a:gd name="T34" fmla="*/ 22 w 192"/>
                    <a:gd name="T35" fmla="*/ 78 h 78"/>
                    <a:gd name="T36" fmla="*/ 177 w 192"/>
                    <a:gd name="T37" fmla="*/ 38 h 7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2"/>
                    <a:gd name="T58" fmla="*/ 0 h 78"/>
                    <a:gd name="T59" fmla="*/ 192 w 192"/>
                    <a:gd name="T60" fmla="*/ 78 h 7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2" h="78">
                      <a:moveTo>
                        <a:pt x="177" y="38"/>
                      </a:moveTo>
                      <a:lnTo>
                        <a:pt x="183" y="36"/>
                      </a:lnTo>
                      <a:lnTo>
                        <a:pt x="190" y="28"/>
                      </a:lnTo>
                      <a:lnTo>
                        <a:pt x="192" y="25"/>
                      </a:lnTo>
                      <a:lnTo>
                        <a:pt x="192" y="15"/>
                      </a:lnTo>
                      <a:lnTo>
                        <a:pt x="190" y="10"/>
                      </a:lnTo>
                      <a:lnTo>
                        <a:pt x="183" y="2"/>
                      </a:lnTo>
                      <a:lnTo>
                        <a:pt x="179" y="0"/>
                      </a:lnTo>
                      <a:lnTo>
                        <a:pt x="170" y="0"/>
                      </a:lnTo>
                      <a:lnTo>
                        <a:pt x="15" y="40"/>
                      </a:lnTo>
                      <a:lnTo>
                        <a:pt x="9" y="42"/>
                      </a:lnTo>
                      <a:lnTo>
                        <a:pt x="2" y="49"/>
                      </a:lnTo>
                      <a:lnTo>
                        <a:pt x="0" y="53"/>
                      </a:lnTo>
                      <a:lnTo>
                        <a:pt x="0" y="62"/>
                      </a:lnTo>
                      <a:lnTo>
                        <a:pt x="2" y="68"/>
                      </a:lnTo>
                      <a:lnTo>
                        <a:pt x="9" y="76"/>
                      </a:lnTo>
                      <a:lnTo>
                        <a:pt x="13" y="78"/>
                      </a:lnTo>
                      <a:lnTo>
                        <a:pt x="22" y="78"/>
                      </a:lnTo>
                      <a:lnTo>
                        <a:pt x="17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7" name="Freeform 76"/>
                <p:cNvSpPr>
                  <a:spLocks/>
                </p:cNvSpPr>
                <p:nvPr/>
              </p:nvSpPr>
              <p:spPr bwMode="auto">
                <a:xfrm>
                  <a:off x="4564" y="2093"/>
                  <a:ext cx="183" cy="77"/>
                </a:xfrm>
                <a:custGeom>
                  <a:avLst/>
                  <a:gdLst>
                    <a:gd name="T0" fmla="*/ 159 w 183"/>
                    <a:gd name="T1" fmla="*/ 77 h 77"/>
                    <a:gd name="T2" fmla="*/ 170 w 183"/>
                    <a:gd name="T3" fmla="*/ 77 h 77"/>
                    <a:gd name="T4" fmla="*/ 174 w 183"/>
                    <a:gd name="T5" fmla="*/ 75 h 77"/>
                    <a:gd name="T6" fmla="*/ 181 w 183"/>
                    <a:gd name="T7" fmla="*/ 68 h 77"/>
                    <a:gd name="T8" fmla="*/ 183 w 183"/>
                    <a:gd name="T9" fmla="*/ 64 h 77"/>
                    <a:gd name="T10" fmla="*/ 183 w 183"/>
                    <a:gd name="T11" fmla="*/ 53 h 77"/>
                    <a:gd name="T12" fmla="*/ 181 w 183"/>
                    <a:gd name="T13" fmla="*/ 49 h 77"/>
                    <a:gd name="T14" fmla="*/ 174 w 183"/>
                    <a:gd name="T15" fmla="*/ 42 h 77"/>
                    <a:gd name="T16" fmla="*/ 170 w 183"/>
                    <a:gd name="T17" fmla="*/ 40 h 77"/>
                    <a:gd name="T18" fmla="*/ 25 w 183"/>
                    <a:gd name="T19" fmla="*/ 0 h 77"/>
                    <a:gd name="T20" fmla="*/ 13 w 183"/>
                    <a:gd name="T21" fmla="*/ 0 h 77"/>
                    <a:gd name="T22" fmla="*/ 10 w 183"/>
                    <a:gd name="T23" fmla="*/ 2 h 77"/>
                    <a:gd name="T24" fmla="*/ 2 w 183"/>
                    <a:gd name="T25" fmla="*/ 9 h 77"/>
                    <a:gd name="T26" fmla="*/ 0 w 183"/>
                    <a:gd name="T27" fmla="*/ 13 h 77"/>
                    <a:gd name="T28" fmla="*/ 0 w 183"/>
                    <a:gd name="T29" fmla="*/ 25 h 77"/>
                    <a:gd name="T30" fmla="*/ 2 w 183"/>
                    <a:gd name="T31" fmla="*/ 28 h 77"/>
                    <a:gd name="T32" fmla="*/ 10 w 183"/>
                    <a:gd name="T33" fmla="*/ 36 h 77"/>
                    <a:gd name="T34" fmla="*/ 13 w 183"/>
                    <a:gd name="T35" fmla="*/ 38 h 77"/>
                    <a:gd name="T36" fmla="*/ 159 w 183"/>
                    <a:gd name="T37" fmla="*/ 77 h 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3"/>
                    <a:gd name="T58" fmla="*/ 0 h 77"/>
                    <a:gd name="T59" fmla="*/ 183 w 183"/>
                    <a:gd name="T60" fmla="*/ 77 h 7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3" h="77">
                      <a:moveTo>
                        <a:pt x="159" y="77"/>
                      </a:moveTo>
                      <a:lnTo>
                        <a:pt x="170" y="77"/>
                      </a:lnTo>
                      <a:lnTo>
                        <a:pt x="174" y="75"/>
                      </a:lnTo>
                      <a:lnTo>
                        <a:pt x="181" y="68"/>
                      </a:lnTo>
                      <a:lnTo>
                        <a:pt x="183" y="64"/>
                      </a:lnTo>
                      <a:lnTo>
                        <a:pt x="183" y="53"/>
                      </a:lnTo>
                      <a:lnTo>
                        <a:pt x="181" y="49"/>
                      </a:lnTo>
                      <a:lnTo>
                        <a:pt x="174" y="42"/>
                      </a:lnTo>
                      <a:lnTo>
                        <a:pt x="170" y="4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10" y="36"/>
                      </a:lnTo>
                      <a:lnTo>
                        <a:pt x="13" y="38"/>
                      </a:lnTo>
                      <a:lnTo>
                        <a:pt x="159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8" name="Freeform 77"/>
                <p:cNvSpPr>
                  <a:spLocks/>
                </p:cNvSpPr>
                <p:nvPr/>
              </p:nvSpPr>
              <p:spPr bwMode="auto">
                <a:xfrm>
                  <a:off x="4564" y="2148"/>
                  <a:ext cx="193" cy="79"/>
                </a:xfrm>
                <a:custGeom>
                  <a:avLst/>
                  <a:gdLst>
                    <a:gd name="T0" fmla="*/ 179 w 193"/>
                    <a:gd name="T1" fmla="*/ 38 h 79"/>
                    <a:gd name="T2" fmla="*/ 183 w 193"/>
                    <a:gd name="T3" fmla="*/ 36 h 79"/>
                    <a:gd name="T4" fmla="*/ 191 w 193"/>
                    <a:gd name="T5" fmla="*/ 28 h 79"/>
                    <a:gd name="T6" fmla="*/ 193 w 193"/>
                    <a:gd name="T7" fmla="*/ 25 h 79"/>
                    <a:gd name="T8" fmla="*/ 193 w 193"/>
                    <a:gd name="T9" fmla="*/ 13 h 79"/>
                    <a:gd name="T10" fmla="*/ 191 w 193"/>
                    <a:gd name="T11" fmla="*/ 10 h 79"/>
                    <a:gd name="T12" fmla="*/ 183 w 193"/>
                    <a:gd name="T13" fmla="*/ 2 h 79"/>
                    <a:gd name="T14" fmla="*/ 179 w 193"/>
                    <a:gd name="T15" fmla="*/ 0 h 79"/>
                    <a:gd name="T16" fmla="*/ 168 w 193"/>
                    <a:gd name="T17" fmla="*/ 0 h 79"/>
                    <a:gd name="T18" fmla="*/ 13 w 193"/>
                    <a:gd name="T19" fmla="*/ 42 h 79"/>
                    <a:gd name="T20" fmla="*/ 10 w 193"/>
                    <a:gd name="T21" fmla="*/ 44 h 79"/>
                    <a:gd name="T22" fmla="*/ 2 w 193"/>
                    <a:gd name="T23" fmla="*/ 51 h 79"/>
                    <a:gd name="T24" fmla="*/ 0 w 193"/>
                    <a:gd name="T25" fmla="*/ 55 h 79"/>
                    <a:gd name="T26" fmla="*/ 0 w 193"/>
                    <a:gd name="T27" fmla="*/ 66 h 79"/>
                    <a:gd name="T28" fmla="*/ 2 w 193"/>
                    <a:gd name="T29" fmla="*/ 70 h 79"/>
                    <a:gd name="T30" fmla="*/ 10 w 193"/>
                    <a:gd name="T31" fmla="*/ 77 h 79"/>
                    <a:gd name="T32" fmla="*/ 13 w 193"/>
                    <a:gd name="T33" fmla="*/ 79 h 79"/>
                    <a:gd name="T34" fmla="*/ 25 w 193"/>
                    <a:gd name="T35" fmla="*/ 79 h 79"/>
                    <a:gd name="T36" fmla="*/ 179 w 193"/>
                    <a:gd name="T37" fmla="*/ 38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3"/>
                    <a:gd name="T58" fmla="*/ 0 h 79"/>
                    <a:gd name="T59" fmla="*/ 193 w 193"/>
                    <a:gd name="T60" fmla="*/ 79 h 7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3" h="79">
                      <a:moveTo>
                        <a:pt x="179" y="38"/>
                      </a:moveTo>
                      <a:lnTo>
                        <a:pt x="183" y="36"/>
                      </a:lnTo>
                      <a:lnTo>
                        <a:pt x="191" y="28"/>
                      </a:lnTo>
                      <a:lnTo>
                        <a:pt x="193" y="25"/>
                      </a:lnTo>
                      <a:lnTo>
                        <a:pt x="193" y="13"/>
                      </a:lnTo>
                      <a:lnTo>
                        <a:pt x="191" y="10"/>
                      </a:lnTo>
                      <a:lnTo>
                        <a:pt x="183" y="2"/>
                      </a:lnTo>
                      <a:lnTo>
                        <a:pt x="179" y="0"/>
                      </a:lnTo>
                      <a:lnTo>
                        <a:pt x="168" y="0"/>
                      </a:lnTo>
                      <a:lnTo>
                        <a:pt x="13" y="42"/>
                      </a:lnTo>
                      <a:lnTo>
                        <a:pt x="10" y="44"/>
                      </a:lnTo>
                      <a:lnTo>
                        <a:pt x="2" y="51"/>
                      </a:lnTo>
                      <a:lnTo>
                        <a:pt x="0" y="55"/>
                      </a:lnTo>
                      <a:lnTo>
                        <a:pt x="0" y="66"/>
                      </a:lnTo>
                      <a:lnTo>
                        <a:pt x="2" y="70"/>
                      </a:lnTo>
                      <a:lnTo>
                        <a:pt x="10" y="77"/>
                      </a:lnTo>
                      <a:lnTo>
                        <a:pt x="13" y="79"/>
                      </a:lnTo>
                      <a:lnTo>
                        <a:pt x="25" y="79"/>
                      </a:lnTo>
                      <a:lnTo>
                        <a:pt x="179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9" name="Freeform 78"/>
                <p:cNvSpPr>
                  <a:spLocks/>
                </p:cNvSpPr>
                <p:nvPr/>
              </p:nvSpPr>
              <p:spPr bwMode="auto">
                <a:xfrm>
                  <a:off x="3098" y="2333"/>
                  <a:ext cx="55" cy="190"/>
                </a:xfrm>
                <a:custGeom>
                  <a:avLst/>
                  <a:gdLst>
                    <a:gd name="T0" fmla="*/ 38 w 55"/>
                    <a:gd name="T1" fmla="*/ 17 h 190"/>
                    <a:gd name="T2" fmla="*/ 36 w 55"/>
                    <a:gd name="T3" fmla="*/ 11 h 190"/>
                    <a:gd name="T4" fmla="*/ 34 w 55"/>
                    <a:gd name="T5" fmla="*/ 7 h 190"/>
                    <a:gd name="T6" fmla="*/ 30 w 55"/>
                    <a:gd name="T7" fmla="*/ 3 h 190"/>
                    <a:gd name="T8" fmla="*/ 23 w 55"/>
                    <a:gd name="T9" fmla="*/ 0 h 190"/>
                    <a:gd name="T10" fmla="*/ 17 w 55"/>
                    <a:gd name="T11" fmla="*/ 0 h 190"/>
                    <a:gd name="T12" fmla="*/ 11 w 55"/>
                    <a:gd name="T13" fmla="*/ 1 h 190"/>
                    <a:gd name="T14" fmla="*/ 8 w 55"/>
                    <a:gd name="T15" fmla="*/ 3 h 190"/>
                    <a:gd name="T16" fmla="*/ 4 w 55"/>
                    <a:gd name="T17" fmla="*/ 7 h 190"/>
                    <a:gd name="T18" fmla="*/ 0 w 55"/>
                    <a:gd name="T19" fmla="*/ 15 h 190"/>
                    <a:gd name="T20" fmla="*/ 0 w 55"/>
                    <a:gd name="T21" fmla="*/ 20 h 190"/>
                    <a:gd name="T22" fmla="*/ 17 w 55"/>
                    <a:gd name="T23" fmla="*/ 173 h 190"/>
                    <a:gd name="T24" fmla="*/ 19 w 55"/>
                    <a:gd name="T25" fmla="*/ 179 h 190"/>
                    <a:gd name="T26" fmla="*/ 21 w 55"/>
                    <a:gd name="T27" fmla="*/ 182 h 190"/>
                    <a:gd name="T28" fmla="*/ 25 w 55"/>
                    <a:gd name="T29" fmla="*/ 186 h 190"/>
                    <a:gd name="T30" fmla="*/ 32 w 55"/>
                    <a:gd name="T31" fmla="*/ 190 h 190"/>
                    <a:gd name="T32" fmla="*/ 38 w 55"/>
                    <a:gd name="T33" fmla="*/ 190 h 190"/>
                    <a:gd name="T34" fmla="*/ 43 w 55"/>
                    <a:gd name="T35" fmla="*/ 188 h 190"/>
                    <a:gd name="T36" fmla="*/ 47 w 55"/>
                    <a:gd name="T37" fmla="*/ 186 h 190"/>
                    <a:gd name="T38" fmla="*/ 51 w 55"/>
                    <a:gd name="T39" fmla="*/ 182 h 190"/>
                    <a:gd name="T40" fmla="*/ 55 w 55"/>
                    <a:gd name="T41" fmla="*/ 175 h 190"/>
                    <a:gd name="T42" fmla="*/ 55 w 55"/>
                    <a:gd name="T43" fmla="*/ 169 h 190"/>
                    <a:gd name="T44" fmla="*/ 38 w 55"/>
                    <a:gd name="T45" fmla="*/ 17 h 1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5"/>
                    <a:gd name="T70" fmla="*/ 0 h 190"/>
                    <a:gd name="T71" fmla="*/ 55 w 55"/>
                    <a:gd name="T72" fmla="*/ 190 h 19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5" h="190">
                      <a:moveTo>
                        <a:pt x="38" y="17"/>
                      </a:moveTo>
                      <a:lnTo>
                        <a:pt x="36" y="11"/>
                      </a:lnTo>
                      <a:lnTo>
                        <a:pt x="34" y="7"/>
                      </a:lnTo>
                      <a:lnTo>
                        <a:pt x="30" y="3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17" y="173"/>
                      </a:lnTo>
                      <a:lnTo>
                        <a:pt x="19" y="179"/>
                      </a:lnTo>
                      <a:lnTo>
                        <a:pt x="21" y="182"/>
                      </a:lnTo>
                      <a:lnTo>
                        <a:pt x="25" y="186"/>
                      </a:lnTo>
                      <a:lnTo>
                        <a:pt x="32" y="190"/>
                      </a:lnTo>
                      <a:lnTo>
                        <a:pt x="38" y="190"/>
                      </a:lnTo>
                      <a:lnTo>
                        <a:pt x="43" y="188"/>
                      </a:lnTo>
                      <a:lnTo>
                        <a:pt x="47" y="186"/>
                      </a:lnTo>
                      <a:lnTo>
                        <a:pt x="51" y="182"/>
                      </a:lnTo>
                      <a:lnTo>
                        <a:pt x="55" y="175"/>
                      </a:lnTo>
                      <a:lnTo>
                        <a:pt x="55" y="169"/>
                      </a:lnTo>
                      <a:lnTo>
                        <a:pt x="3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30" name="Freeform 79"/>
                <p:cNvSpPr>
                  <a:spLocks/>
                </p:cNvSpPr>
                <p:nvPr/>
              </p:nvSpPr>
              <p:spPr bwMode="auto">
                <a:xfrm>
                  <a:off x="3091" y="2340"/>
                  <a:ext cx="141" cy="134"/>
                </a:xfrm>
                <a:custGeom>
                  <a:avLst/>
                  <a:gdLst>
                    <a:gd name="T0" fmla="*/ 32 w 141"/>
                    <a:gd name="T1" fmla="*/ 6 h 134"/>
                    <a:gd name="T2" fmla="*/ 28 w 141"/>
                    <a:gd name="T3" fmla="*/ 2 h 134"/>
                    <a:gd name="T4" fmla="*/ 22 w 141"/>
                    <a:gd name="T5" fmla="*/ 0 h 134"/>
                    <a:gd name="T6" fmla="*/ 13 w 141"/>
                    <a:gd name="T7" fmla="*/ 0 h 134"/>
                    <a:gd name="T8" fmla="*/ 9 w 141"/>
                    <a:gd name="T9" fmla="*/ 4 h 134"/>
                    <a:gd name="T10" fmla="*/ 5 w 141"/>
                    <a:gd name="T11" fmla="*/ 6 h 134"/>
                    <a:gd name="T12" fmla="*/ 1 w 141"/>
                    <a:gd name="T13" fmla="*/ 10 h 134"/>
                    <a:gd name="T14" fmla="*/ 0 w 141"/>
                    <a:gd name="T15" fmla="*/ 15 h 134"/>
                    <a:gd name="T16" fmla="*/ 0 w 141"/>
                    <a:gd name="T17" fmla="*/ 25 h 134"/>
                    <a:gd name="T18" fmla="*/ 3 w 141"/>
                    <a:gd name="T19" fmla="*/ 28 h 134"/>
                    <a:gd name="T20" fmla="*/ 5 w 141"/>
                    <a:gd name="T21" fmla="*/ 32 h 134"/>
                    <a:gd name="T22" fmla="*/ 109 w 141"/>
                    <a:gd name="T23" fmla="*/ 128 h 134"/>
                    <a:gd name="T24" fmla="*/ 113 w 141"/>
                    <a:gd name="T25" fmla="*/ 132 h 134"/>
                    <a:gd name="T26" fmla="*/ 118 w 141"/>
                    <a:gd name="T27" fmla="*/ 134 h 134"/>
                    <a:gd name="T28" fmla="*/ 128 w 141"/>
                    <a:gd name="T29" fmla="*/ 134 h 134"/>
                    <a:gd name="T30" fmla="*/ 132 w 141"/>
                    <a:gd name="T31" fmla="*/ 130 h 134"/>
                    <a:gd name="T32" fmla="*/ 135 w 141"/>
                    <a:gd name="T33" fmla="*/ 128 h 134"/>
                    <a:gd name="T34" fmla="*/ 139 w 141"/>
                    <a:gd name="T35" fmla="*/ 125 h 134"/>
                    <a:gd name="T36" fmla="*/ 141 w 141"/>
                    <a:gd name="T37" fmla="*/ 119 h 134"/>
                    <a:gd name="T38" fmla="*/ 141 w 141"/>
                    <a:gd name="T39" fmla="*/ 109 h 134"/>
                    <a:gd name="T40" fmla="*/ 137 w 141"/>
                    <a:gd name="T41" fmla="*/ 106 h 134"/>
                    <a:gd name="T42" fmla="*/ 135 w 141"/>
                    <a:gd name="T43" fmla="*/ 102 h 134"/>
                    <a:gd name="T44" fmla="*/ 32 w 141"/>
                    <a:gd name="T45" fmla="*/ 6 h 1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1"/>
                    <a:gd name="T70" fmla="*/ 0 h 134"/>
                    <a:gd name="T71" fmla="*/ 141 w 141"/>
                    <a:gd name="T72" fmla="*/ 134 h 1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1" h="134">
                      <a:moveTo>
                        <a:pt x="32" y="6"/>
                      </a:move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3" y="0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5"/>
                      </a:lnTo>
                      <a:lnTo>
                        <a:pt x="3" y="28"/>
                      </a:lnTo>
                      <a:lnTo>
                        <a:pt x="5" y="32"/>
                      </a:lnTo>
                      <a:lnTo>
                        <a:pt x="109" y="128"/>
                      </a:lnTo>
                      <a:lnTo>
                        <a:pt x="113" y="132"/>
                      </a:lnTo>
                      <a:lnTo>
                        <a:pt x="118" y="134"/>
                      </a:lnTo>
                      <a:lnTo>
                        <a:pt x="128" y="134"/>
                      </a:lnTo>
                      <a:lnTo>
                        <a:pt x="132" y="130"/>
                      </a:lnTo>
                      <a:lnTo>
                        <a:pt x="135" y="128"/>
                      </a:lnTo>
                      <a:lnTo>
                        <a:pt x="139" y="125"/>
                      </a:lnTo>
                      <a:lnTo>
                        <a:pt x="141" y="119"/>
                      </a:lnTo>
                      <a:lnTo>
                        <a:pt x="141" y="109"/>
                      </a:lnTo>
                      <a:lnTo>
                        <a:pt x="137" y="106"/>
                      </a:lnTo>
                      <a:lnTo>
                        <a:pt x="135" y="102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487" name="Group 80"/>
            <p:cNvGrpSpPr>
              <a:grpSpLocks/>
            </p:cNvGrpSpPr>
            <p:nvPr/>
          </p:nvGrpSpPr>
          <p:grpSpPr bwMode="auto">
            <a:xfrm>
              <a:off x="2132" y="2327"/>
              <a:ext cx="2758" cy="867"/>
              <a:chOff x="2132" y="2327"/>
              <a:chExt cx="2758" cy="867"/>
            </a:xfrm>
          </p:grpSpPr>
          <p:sp>
            <p:nvSpPr>
              <p:cNvPr id="62503" name="Freeform 81"/>
              <p:cNvSpPr>
                <a:spLocks/>
              </p:cNvSpPr>
              <p:nvPr/>
            </p:nvSpPr>
            <p:spPr bwMode="auto">
              <a:xfrm>
                <a:off x="2149" y="2348"/>
                <a:ext cx="2741" cy="846"/>
              </a:xfrm>
              <a:custGeom>
                <a:avLst/>
                <a:gdLst>
                  <a:gd name="T0" fmla="*/ 2741 w 2741"/>
                  <a:gd name="T1" fmla="*/ 20 h 846"/>
                  <a:gd name="T2" fmla="*/ 2733 w 2741"/>
                  <a:gd name="T3" fmla="*/ 3 h 846"/>
                  <a:gd name="T4" fmla="*/ 2718 w 2741"/>
                  <a:gd name="T5" fmla="*/ 0 h 846"/>
                  <a:gd name="T6" fmla="*/ 2681 w 2741"/>
                  <a:gd name="T7" fmla="*/ 43 h 846"/>
                  <a:gd name="T8" fmla="*/ 2520 w 2741"/>
                  <a:gd name="T9" fmla="*/ 239 h 846"/>
                  <a:gd name="T10" fmla="*/ 2413 w 2741"/>
                  <a:gd name="T11" fmla="*/ 354 h 846"/>
                  <a:gd name="T12" fmla="*/ 2273 w 2741"/>
                  <a:gd name="T13" fmla="*/ 479 h 846"/>
                  <a:gd name="T14" fmla="*/ 2154 w 2741"/>
                  <a:gd name="T15" fmla="*/ 565 h 846"/>
                  <a:gd name="T16" fmla="*/ 2066 w 2741"/>
                  <a:gd name="T17" fmla="*/ 620 h 846"/>
                  <a:gd name="T18" fmla="*/ 1911 w 2741"/>
                  <a:gd name="T19" fmla="*/ 701 h 846"/>
                  <a:gd name="T20" fmla="*/ 1783 w 2741"/>
                  <a:gd name="T21" fmla="*/ 752 h 846"/>
                  <a:gd name="T22" fmla="*/ 1752 w 2741"/>
                  <a:gd name="T23" fmla="*/ 760 h 846"/>
                  <a:gd name="T24" fmla="*/ 1645 w 2741"/>
                  <a:gd name="T25" fmla="*/ 782 h 846"/>
                  <a:gd name="T26" fmla="*/ 1458 w 2741"/>
                  <a:gd name="T27" fmla="*/ 805 h 846"/>
                  <a:gd name="T28" fmla="*/ 1341 w 2741"/>
                  <a:gd name="T29" fmla="*/ 809 h 846"/>
                  <a:gd name="T30" fmla="*/ 1222 w 2741"/>
                  <a:gd name="T31" fmla="*/ 805 h 846"/>
                  <a:gd name="T32" fmla="*/ 956 w 2741"/>
                  <a:gd name="T33" fmla="*/ 775 h 846"/>
                  <a:gd name="T34" fmla="*/ 849 w 2741"/>
                  <a:gd name="T35" fmla="*/ 752 h 846"/>
                  <a:gd name="T36" fmla="*/ 717 w 2741"/>
                  <a:gd name="T37" fmla="*/ 718 h 846"/>
                  <a:gd name="T38" fmla="*/ 632 w 2741"/>
                  <a:gd name="T39" fmla="*/ 686 h 846"/>
                  <a:gd name="T40" fmla="*/ 526 w 2741"/>
                  <a:gd name="T41" fmla="*/ 635 h 846"/>
                  <a:gd name="T42" fmla="*/ 452 w 2741"/>
                  <a:gd name="T43" fmla="*/ 592 h 846"/>
                  <a:gd name="T44" fmla="*/ 343 w 2741"/>
                  <a:gd name="T45" fmla="*/ 507 h 846"/>
                  <a:gd name="T46" fmla="*/ 247 w 2741"/>
                  <a:gd name="T47" fmla="*/ 411 h 846"/>
                  <a:gd name="T48" fmla="*/ 194 w 2741"/>
                  <a:gd name="T49" fmla="*/ 347 h 846"/>
                  <a:gd name="T50" fmla="*/ 134 w 2741"/>
                  <a:gd name="T51" fmla="*/ 252 h 846"/>
                  <a:gd name="T52" fmla="*/ 79 w 2741"/>
                  <a:gd name="T53" fmla="*/ 147 h 846"/>
                  <a:gd name="T54" fmla="*/ 35 w 2741"/>
                  <a:gd name="T55" fmla="*/ 35 h 846"/>
                  <a:gd name="T56" fmla="*/ 26 w 2741"/>
                  <a:gd name="T57" fmla="*/ 24 h 846"/>
                  <a:gd name="T58" fmla="*/ 13 w 2741"/>
                  <a:gd name="T59" fmla="*/ 24 h 846"/>
                  <a:gd name="T60" fmla="*/ 2 w 2741"/>
                  <a:gd name="T61" fmla="*/ 34 h 846"/>
                  <a:gd name="T62" fmla="*/ 2 w 2741"/>
                  <a:gd name="T63" fmla="*/ 47 h 846"/>
                  <a:gd name="T64" fmla="*/ 34 w 2741"/>
                  <a:gd name="T65" fmla="*/ 135 h 846"/>
                  <a:gd name="T66" fmla="*/ 85 w 2741"/>
                  <a:gd name="T67" fmla="*/ 245 h 846"/>
                  <a:gd name="T68" fmla="*/ 132 w 2741"/>
                  <a:gd name="T69" fmla="*/ 322 h 846"/>
                  <a:gd name="T70" fmla="*/ 181 w 2741"/>
                  <a:gd name="T71" fmla="*/ 392 h 846"/>
                  <a:gd name="T72" fmla="*/ 256 w 2741"/>
                  <a:gd name="T73" fmla="*/ 479 h 846"/>
                  <a:gd name="T74" fmla="*/ 339 w 2741"/>
                  <a:gd name="T75" fmla="*/ 556 h 846"/>
                  <a:gd name="T76" fmla="*/ 456 w 2741"/>
                  <a:gd name="T77" fmla="*/ 639 h 846"/>
                  <a:gd name="T78" fmla="*/ 562 w 2741"/>
                  <a:gd name="T79" fmla="*/ 695 h 846"/>
                  <a:gd name="T80" fmla="*/ 618 w 2741"/>
                  <a:gd name="T81" fmla="*/ 720 h 846"/>
                  <a:gd name="T82" fmla="*/ 769 w 2741"/>
                  <a:gd name="T83" fmla="*/ 773 h 846"/>
                  <a:gd name="T84" fmla="*/ 875 w 2741"/>
                  <a:gd name="T85" fmla="*/ 797 h 846"/>
                  <a:gd name="T86" fmla="*/ 1064 w 2741"/>
                  <a:gd name="T87" fmla="*/ 829 h 846"/>
                  <a:gd name="T88" fmla="*/ 1262 w 2741"/>
                  <a:gd name="T89" fmla="*/ 844 h 846"/>
                  <a:gd name="T90" fmla="*/ 1381 w 2741"/>
                  <a:gd name="T91" fmla="*/ 844 h 846"/>
                  <a:gd name="T92" fmla="*/ 1501 w 2741"/>
                  <a:gd name="T93" fmla="*/ 839 h 846"/>
                  <a:gd name="T94" fmla="*/ 1652 w 2741"/>
                  <a:gd name="T95" fmla="*/ 820 h 846"/>
                  <a:gd name="T96" fmla="*/ 1760 w 2741"/>
                  <a:gd name="T97" fmla="*/ 797 h 846"/>
                  <a:gd name="T98" fmla="*/ 1798 w 2741"/>
                  <a:gd name="T99" fmla="*/ 786 h 846"/>
                  <a:gd name="T100" fmla="*/ 1926 w 2741"/>
                  <a:gd name="T101" fmla="*/ 735 h 846"/>
                  <a:gd name="T102" fmla="*/ 2084 w 2741"/>
                  <a:gd name="T103" fmla="*/ 654 h 846"/>
                  <a:gd name="T104" fmla="*/ 2177 w 2741"/>
                  <a:gd name="T105" fmla="*/ 596 h 846"/>
                  <a:gd name="T106" fmla="*/ 2296 w 2741"/>
                  <a:gd name="T107" fmla="*/ 509 h 846"/>
                  <a:gd name="T108" fmla="*/ 2439 w 2741"/>
                  <a:gd name="T109" fmla="*/ 381 h 846"/>
                  <a:gd name="T110" fmla="*/ 2550 w 2741"/>
                  <a:gd name="T111" fmla="*/ 266 h 846"/>
                  <a:gd name="T112" fmla="*/ 2711 w 2741"/>
                  <a:gd name="T113" fmla="*/ 66 h 8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41"/>
                  <a:gd name="T172" fmla="*/ 0 h 846"/>
                  <a:gd name="T173" fmla="*/ 2741 w 2741"/>
                  <a:gd name="T174" fmla="*/ 846 h 8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41" h="846">
                    <a:moveTo>
                      <a:pt x="2737" y="30"/>
                    </a:moveTo>
                    <a:lnTo>
                      <a:pt x="2739" y="24"/>
                    </a:lnTo>
                    <a:lnTo>
                      <a:pt x="2741" y="20"/>
                    </a:lnTo>
                    <a:lnTo>
                      <a:pt x="2741" y="15"/>
                    </a:lnTo>
                    <a:lnTo>
                      <a:pt x="2737" y="7"/>
                    </a:lnTo>
                    <a:lnTo>
                      <a:pt x="2733" y="3"/>
                    </a:lnTo>
                    <a:lnTo>
                      <a:pt x="2728" y="2"/>
                    </a:lnTo>
                    <a:lnTo>
                      <a:pt x="2724" y="0"/>
                    </a:lnTo>
                    <a:lnTo>
                      <a:pt x="2718" y="0"/>
                    </a:lnTo>
                    <a:lnTo>
                      <a:pt x="2711" y="3"/>
                    </a:lnTo>
                    <a:lnTo>
                      <a:pt x="2707" y="7"/>
                    </a:lnTo>
                    <a:lnTo>
                      <a:pt x="2681" y="43"/>
                    </a:lnTo>
                    <a:lnTo>
                      <a:pt x="2601" y="145"/>
                    </a:lnTo>
                    <a:lnTo>
                      <a:pt x="2549" y="209"/>
                    </a:lnTo>
                    <a:lnTo>
                      <a:pt x="2520" y="239"/>
                    </a:lnTo>
                    <a:lnTo>
                      <a:pt x="2496" y="269"/>
                    </a:lnTo>
                    <a:lnTo>
                      <a:pt x="2469" y="298"/>
                    </a:lnTo>
                    <a:lnTo>
                      <a:pt x="2413" y="354"/>
                    </a:lnTo>
                    <a:lnTo>
                      <a:pt x="2328" y="433"/>
                    </a:lnTo>
                    <a:lnTo>
                      <a:pt x="2301" y="456"/>
                    </a:lnTo>
                    <a:lnTo>
                      <a:pt x="2273" y="479"/>
                    </a:lnTo>
                    <a:lnTo>
                      <a:pt x="2243" y="501"/>
                    </a:lnTo>
                    <a:lnTo>
                      <a:pt x="2215" y="524"/>
                    </a:lnTo>
                    <a:lnTo>
                      <a:pt x="2154" y="565"/>
                    </a:lnTo>
                    <a:lnTo>
                      <a:pt x="2126" y="586"/>
                    </a:lnTo>
                    <a:lnTo>
                      <a:pt x="2098" y="603"/>
                    </a:lnTo>
                    <a:lnTo>
                      <a:pt x="2066" y="620"/>
                    </a:lnTo>
                    <a:lnTo>
                      <a:pt x="2035" y="639"/>
                    </a:lnTo>
                    <a:lnTo>
                      <a:pt x="2005" y="656"/>
                    </a:lnTo>
                    <a:lnTo>
                      <a:pt x="1911" y="701"/>
                    </a:lnTo>
                    <a:lnTo>
                      <a:pt x="1847" y="728"/>
                    </a:lnTo>
                    <a:lnTo>
                      <a:pt x="1815" y="739"/>
                    </a:lnTo>
                    <a:lnTo>
                      <a:pt x="1783" y="752"/>
                    </a:lnTo>
                    <a:lnTo>
                      <a:pt x="1784" y="752"/>
                    </a:lnTo>
                    <a:lnTo>
                      <a:pt x="1784" y="750"/>
                    </a:lnTo>
                    <a:lnTo>
                      <a:pt x="1752" y="760"/>
                    </a:lnTo>
                    <a:lnTo>
                      <a:pt x="1717" y="767"/>
                    </a:lnTo>
                    <a:lnTo>
                      <a:pt x="1683" y="775"/>
                    </a:lnTo>
                    <a:lnTo>
                      <a:pt x="1645" y="782"/>
                    </a:lnTo>
                    <a:lnTo>
                      <a:pt x="1573" y="794"/>
                    </a:lnTo>
                    <a:lnTo>
                      <a:pt x="1498" y="801"/>
                    </a:lnTo>
                    <a:lnTo>
                      <a:pt x="1458" y="805"/>
                    </a:lnTo>
                    <a:lnTo>
                      <a:pt x="1420" y="807"/>
                    </a:lnTo>
                    <a:lnTo>
                      <a:pt x="1381" y="807"/>
                    </a:lnTo>
                    <a:lnTo>
                      <a:pt x="1341" y="809"/>
                    </a:lnTo>
                    <a:lnTo>
                      <a:pt x="1301" y="807"/>
                    </a:lnTo>
                    <a:lnTo>
                      <a:pt x="1262" y="807"/>
                    </a:lnTo>
                    <a:lnTo>
                      <a:pt x="1222" y="805"/>
                    </a:lnTo>
                    <a:lnTo>
                      <a:pt x="1186" y="803"/>
                    </a:lnTo>
                    <a:lnTo>
                      <a:pt x="1068" y="792"/>
                    </a:lnTo>
                    <a:lnTo>
                      <a:pt x="956" y="775"/>
                    </a:lnTo>
                    <a:lnTo>
                      <a:pt x="920" y="767"/>
                    </a:lnTo>
                    <a:lnTo>
                      <a:pt x="883" y="760"/>
                    </a:lnTo>
                    <a:lnTo>
                      <a:pt x="849" y="752"/>
                    </a:lnTo>
                    <a:lnTo>
                      <a:pt x="813" y="745"/>
                    </a:lnTo>
                    <a:lnTo>
                      <a:pt x="781" y="735"/>
                    </a:lnTo>
                    <a:lnTo>
                      <a:pt x="717" y="718"/>
                    </a:lnTo>
                    <a:lnTo>
                      <a:pt x="656" y="695"/>
                    </a:lnTo>
                    <a:lnTo>
                      <a:pt x="630" y="686"/>
                    </a:lnTo>
                    <a:lnTo>
                      <a:pt x="632" y="686"/>
                    </a:lnTo>
                    <a:lnTo>
                      <a:pt x="603" y="673"/>
                    </a:lnTo>
                    <a:lnTo>
                      <a:pt x="577" y="662"/>
                    </a:lnTo>
                    <a:lnTo>
                      <a:pt x="526" y="635"/>
                    </a:lnTo>
                    <a:lnTo>
                      <a:pt x="501" y="620"/>
                    </a:lnTo>
                    <a:lnTo>
                      <a:pt x="475" y="605"/>
                    </a:lnTo>
                    <a:lnTo>
                      <a:pt x="452" y="592"/>
                    </a:lnTo>
                    <a:lnTo>
                      <a:pt x="430" y="577"/>
                    </a:lnTo>
                    <a:lnTo>
                      <a:pt x="362" y="526"/>
                    </a:lnTo>
                    <a:lnTo>
                      <a:pt x="343" y="507"/>
                    </a:lnTo>
                    <a:lnTo>
                      <a:pt x="322" y="492"/>
                    </a:lnTo>
                    <a:lnTo>
                      <a:pt x="283" y="452"/>
                    </a:lnTo>
                    <a:lnTo>
                      <a:pt x="247" y="411"/>
                    </a:lnTo>
                    <a:lnTo>
                      <a:pt x="228" y="390"/>
                    </a:lnTo>
                    <a:lnTo>
                      <a:pt x="211" y="369"/>
                    </a:lnTo>
                    <a:lnTo>
                      <a:pt x="194" y="347"/>
                    </a:lnTo>
                    <a:lnTo>
                      <a:pt x="177" y="322"/>
                    </a:lnTo>
                    <a:lnTo>
                      <a:pt x="147" y="277"/>
                    </a:lnTo>
                    <a:lnTo>
                      <a:pt x="134" y="252"/>
                    </a:lnTo>
                    <a:lnTo>
                      <a:pt x="118" y="226"/>
                    </a:lnTo>
                    <a:lnTo>
                      <a:pt x="92" y="175"/>
                    </a:lnTo>
                    <a:lnTo>
                      <a:pt x="79" y="147"/>
                    </a:lnTo>
                    <a:lnTo>
                      <a:pt x="68" y="120"/>
                    </a:lnTo>
                    <a:lnTo>
                      <a:pt x="45" y="64"/>
                    </a:lnTo>
                    <a:lnTo>
                      <a:pt x="35" y="35"/>
                    </a:lnTo>
                    <a:lnTo>
                      <a:pt x="34" y="30"/>
                    </a:lnTo>
                    <a:lnTo>
                      <a:pt x="32" y="26"/>
                    </a:lnTo>
                    <a:lnTo>
                      <a:pt x="26" y="24"/>
                    </a:lnTo>
                    <a:lnTo>
                      <a:pt x="22" y="22"/>
                    </a:lnTo>
                    <a:lnTo>
                      <a:pt x="17" y="22"/>
                    </a:lnTo>
                    <a:lnTo>
                      <a:pt x="13" y="24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2" y="47"/>
                    </a:lnTo>
                    <a:lnTo>
                      <a:pt x="11" y="75"/>
                    </a:lnTo>
                    <a:lnTo>
                      <a:pt x="22" y="107"/>
                    </a:lnTo>
                    <a:lnTo>
                      <a:pt x="34" y="135"/>
                    </a:lnTo>
                    <a:lnTo>
                      <a:pt x="45" y="162"/>
                    </a:lnTo>
                    <a:lnTo>
                      <a:pt x="58" y="190"/>
                    </a:lnTo>
                    <a:lnTo>
                      <a:pt x="85" y="245"/>
                    </a:lnTo>
                    <a:lnTo>
                      <a:pt x="100" y="271"/>
                    </a:lnTo>
                    <a:lnTo>
                      <a:pt x="113" y="296"/>
                    </a:lnTo>
                    <a:lnTo>
                      <a:pt x="132" y="322"/>
                    </a:lnTo>
                    <a:lnTo>
                      <a:pt x="147" y="345"/>
                    </a:lnTo>
                    <a:lnTo>
                      <a:pt x="164" y="369"/>
                    </a:lnTo>
                    <a:lnTo>
                      <a:pt x="181" y="392"/>
                    </a:lnTo>
                    <a:lnTo>
                      <a:pt x="198" y="413"/>
                    </a:lnTo>
                    <a:lnTo>
                      <a:pt x="217" y="437"/>
                    </a:lnTo>
                    <a:lnTo>
                      <a:pt x="256" y="479"/>
                    </a:lnTo>
                    <a:lnTo>
                      <a:pt x="296" y="518"/>
                    </a:lnTo>
                    <a:lnTo>
                      <a:pt x="317" y="537"/>
                    </a:lnTo>
                    <a:lnTo>
                      <a:pt x="339" y="556"/>
                    </a:lnTo>
                    <a:lnTo>
                      <a:pt x="407" y="607"/>
                    </a:lnTo>
                    <a:lnTo>
                      <a:pt x="434" y="622"/>
                    </a:lnTo>
                    <a:lnTo>
                      <a:pt x="456" y="639"/>
                    </a:lnTo>
                    <a:lnTo>
                      <a:pt x="483" y="654"/>
                    </a:lnTo>
                    <a:lnTo>
                      <a:pt x="507" y="669"/>
                    </a:lnTo>
                    <a:lnTo>
                      <a:pt x="562" y="695"/>
                    </a:lnTo>
                    <a:lnTo>
                      <a:pt x="588" y="707"/>
                    </a:lnTo>
                    <a:lnTo>
                      <a:pt x="617" y="720"/>
                    </a:lnTo>
                    <a:lnTo>
                      <a:pt x="618" y="720"/>
                    </a:lnTo>
                    <a:lnTo>
                      <a:pt x="645" y="729"/>
                    </a:lnTo>
                    <a:lnTo>
                      <a:pt x="705" y="752"/>
                    </a:lnTo>
                    <a:lnTo>
                      <a:pt x="769" y="773"/>
                    </a:lnTo>
                    <a:lnTo>
                      <a:pt x="805" y="782"/>
                    </a:lnTo>
                    <a:lnTo>
                      <a:pt x="841" y="790"/>
                    </a:lnTo>
                    <a:lnTo>
                      <a:pt x="875" y="797"/>
                    </a:lnTo>
                    <a:lnTo>
                      <a:pt x="913" y="805"/>
                    </a:lnTo>
                    <a:lnTo>
                      <a:pt x="949" y="812"/>
                    </a:lnTo>
                    <a:lnTo>
                      <a:pt x="1064" y="829"/>
                    </a:lnTo>
                    <a:lnTo>
                      <a:pt x="1183" y="841"/>
                    </a:lnTo>
                    <a:lnTo>
                      <a:pt x="1222" y="843"/>
                    </a:lnTo>
                    <a:lnTo>
                      <a:pt x="1262" y="844"/>
                    </a:lnTo>
                    <a:lnTo>
                      <a:pt x="1301" y="844"/>
                    </a:lnTo>
                    <a:lnTo>
                      <a:pt x="1341" y="846"/>
                    </a:lnTo>
                    <a:lnTo>
                      <a:pt x="1381" y="844"/>
                    </a:lnTo>
                    <a:lnTo>
                      <a:pt x="1420" y="844"/>
                    </a:lnTo>
                    <a:lnTo>
                      <a:pt x="1462" y="843"/>
                    </a:lnTo>
                    <a:lnTo>
                      <a:pt x="1501" y="839"/>
                    </a:lnTo>
                    <a:lnTo>
                      <a:pt x="1577" y="831"/>
                    </a:lnTo>
                    <a:lnTo>
                      <a:pt x="1617" y="826"/>
                    </a:lnTo>
                    <a:lnTo>
                      <a:pt x="1652" y="820"/>
                    </a:lnTo>
                    <a:lnTo>
                      <a:pt x="1690" y="812"/>
                    </a:lnTo>
                    <a:lnTo>
                      <a:pt x="1724" y="805"/>
                    </a:lnTo>
                    <a:lnTo>
                      <a:pt x="1760" y="797"/>
                    </a:lnTo>
                    <a:lnTo>
                      <a:pt x="1796" y="788"/>
                    </a:lnTo>
                    <a:lnTo>
                      <a:pt x="1796" y="786"/>
                    </a:lnTo>
                    <a:lnTo>
                      <a:pt x="1798" y="786"/>
                    </a:lnTo>
                    <a:lnTo>
                      <a:pt x="1830" y="773"/>
                    </a:lnTo>
                    <a:lnTo>
                      <a:pt x="1862" y="761"/>
                    </a:lnTo>
                    <a:lnTo>
                      <a:pt x="1926" y="735"/>
                    </a:lnTo>
                    <a:lnTo>
                      <a:pt x="2024" y="690"/>
                    </a:lnTo>
                    <a:lnTo>
                      <a:pt x="2054" y="673"/>
                    </a:lnTo>
                    <a:lnTo>
                      <a:pt x="2084" y="654"/>
                    </a:lnTo>
                    <a:lnTo>
                      <a:pt x="2117" y="637"/>
                    </a:lnTo>
                    <a:lnTo>
                      <a:pt x="2149" y="616"/>
                    </a:lnTo>
                    <a:lnTo>
                      <a:pt x="2177" y="596"/>
                    </a:lnTo>
                    <a:lnTo>
                      <a:pt x="2237" y="554"/>
                    </a:lnTo>
                    <a:lnTo>
                      <a:pt x="2266" y="531"/>
                    </a:lnTo>
                    <a:lnTo>
                      <a:pt x="2296" y="509"/>
                    </a:lnTo>
                    <a:lnTo>
                      <a:pt x="2324" y="486"/>
                    </a:lnTo>
                    <a:lnTo>
                      <a:pt x="2354" y="460"/>
                    </a:lnTo>
                    <a:lnTo>
                      <a:pt x="2439" y="381"/>
                    </a:lnTo>
                    <a:lnTo>
                      <a:pt x="2496" y="324"/>
                    </a:lnTo>
                    <a:lnTo>
                      <a:pt x="2522" y="296"/>
                    </a:lnTo>
                    <a:lnTo>
                      <a:pt x="2550" y="266"/>
                    </a:lnTo>
                    <a:lnTo>
                      <a:pt x="2579" y="232"/>
                    </a:lnTo>
                    <a:lnTo>
                      <a:pt x="2632" y="167"/>
                    </a:lnTo>
                    <a:lnTo>
                      <a:pt x="2711" y="66"/>
                    </a:lnTo>
                    <a:lnTo>
                      <a:pt x="2737" y="3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4" name="Rectangle 82"/>
              <p:cNvSpPr>
                <a:spLocks noChangeArrowheads="1"/>
              </p:cNvSpPr>
              <p:nvPr/>
            </p:nvSpPr>
            <p:spPr bwMode="auto">
              <a:xfrm>
                <a:off x="3232" y="2919"/>
                <a:ext cx="26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6666FF"/>
                    </a:solidFill>
                    <a:latin typeface="Swiss 721 SWA" charset="0"/>
                  </a:rPr>
                  <a:t>0/0</a:t>
                </a:r>
                <a:endParaRPr lang="en-US" sz="3200" b="1">
                  <a:solidFill>
                    <a:srgbClr val="6666FF"/>
                  </a:solidFill>
                </a:endParaRPr>
              </a:p>
            </p:txBody>
          </p:sp>
          <p:sp>
            <p:nvSpPr>
              <p:cNvPr id="62505" name="Freeform 83"/>
              <p:cNvSpPr>
                <a:spLocks/>
              </p:cNvSpPr>
              <p:nvPr/>
            </p:nvSpPr>
            <p:spPr bwMode="auto">
              <a:xfrm>
                <a:off x="2140" y="2327"/>
                <a:ext cx="47" cy="213"/>
              </a:xfrm>
              <a:custGeom>
                <a:avLst/>
                <a:gdLst>
                  <a:gd name="T0" fmla="*/ 37 w 47"/>
                  <a:gd name="T1" fmla="*/ 17 h 213"/>
                  <a:gd name="T2" fmla="*/ 37 w 47"/>
                  <a:gd name="T3" fmla="*/ 14 h 213"/>
                  <a:gd name="T4" fmla="*/ 34 w 47"/>
                  <a:gd name="T5" fmla="*/ 10 h 213"/>
                  <a:gd name="T6" fmla="*/ 32 w 47"/>
                  <a:gd name="T7" fmla="*/ 6 h 213"/>
                  <a:gd name="T8" fmla="*/ 28 w 47"/>
                  <a:gd name="T9" fmla="*/ 2 h 213"/>
                  <a:gd name="T10" fmla="*/ 22 w 47"/>
                  <a:gd name="T11" fmla="*/ 0 h 213"/>
                  <a:gd name="T12" fmla="*/ 13 w 47"/>
                  <a:gd name="T13" fmla="*/ 0 h 213"/>
                  <a:gd name="T14" fmla="*/ 9 w 47"/>
                  <a:gd name="T15" fmla="*/ 4 h 213"/>
                  <a:gd name="T16" fmla="*/ 5 w 47"/>
                  <a:gd name="T17" fmla="*/ 6 h 213"/>
                  <a:gd name="T18" fmla="*/ 2 w 47"/>
                  <a:gd name="T19" fmla="*/ 10 h 213"/>
                  <a:gd name="T20" fmla="*/ 0 w 47"/>
                  <a:gd name="T21" fmla="*/ 15 h 213"/>
                  <a:gd name="T22" fmla="*/ 0 w 47"/>
                  <a:gd name="T23" fmla="*/ 21 h 213"/>
                  <a:gd name="T24" fmla="*/ 9 w 47"/>
                  <a:gd name="T25" fmla="*/ 196 h 213"/>
                  <a:gd name="T26" fmla="*/ 9 w 47"/>
                  <a:gd name="T27" fmla="*/ 200 h 213"/>
                  <a:gd name="T28" fmla="*/ 13 w 47"/>
                  <a:gd name="T29" fmla="*/ 204 h 213"/>
                  <a:gd name="T30" fmla="*/ 15 w 47"/>
                  <a:gd name="T31" fmla="*/ 208 h 213"/>
                  <a:gd name="T32" fmla="*/ 19 w 47"/>
                  <a:gd name="T33" fmla="*/ 212 h 213"/>
                  <a:gd name="T34" fmla="*/ 24 w 47"/>
                  <a:gd name="T35" fmla="*/ 213 h 213"/>
                  <a:gd name="T36" fmla="*/ 34 w 47"/>
                  <a:gd name="T37" fmla="*/ 213 h 213"/>
                  <a:gd name="T38" fmla="*/ 37 w 47"/>
                  <a:gd name="T39" fmla="*/ 210 h 213"/>
                  <a:gd name="T40" fmla="*/ 41 w 47"/>
                  <a:gd name="T41" fmla="*/ 208 h 213"/>
                  <a:gd name="T42" fmla="*/ 45 w 47"/>
                  <a:gd name="T43" fmla="*/ 204 h 213"/>
                  <a:gd name="T44" fmla="*/ 47 w 47"/>
                  <a:gd name="T45" fmla="*/ 198 h 213"/>
                  <a:gd name="T46" fmla="*/ 47 w 47"/>
                  <a:gd name="T47" fmla="*/ 193 h 213"/>
                  <a:gd name="T48" fmla="*/ 37 w 47"/>
                  <a:gd name="T49" fmla="*/ 17 h 2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213"/>
                  <a:gd name="T77" fmla="*/ 47 w 47"/>
                  <a:gd name="T78" fmla="*/ 213 h 2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213">
                    <a:moveTo>
                      <a:pt x="37" y="17"/>
                    </a:moveTo>
                    <a:lnTo>
                      <a:pt x="37" y="14"/>
                    </a:lnTo>
                    <a:lnTo>
                      <a:pt x="34" y="10"/>
                    </a:lnTo>
                    <a:lnTo>
                      <a:pt x="32" y="6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9" y="196"/>
                    </a:lnTo>
                    <a:lnTo>
                      <a:pt x="9" y="200"/>
                    </a:lnTo>
                    <a:lnTo>
                      <a:pt x="13" y="204"/>
                    </a:lnTo>
                    <a:lnTo>
                      <a:pt x="15" y="208"/>
                    </a:lnTo>
                    <a:lnTo>
                      <a:pt x="19" y="212"/>
                    </a:lnTo>
                    <a:lnTo>
                      <a:pt x="24" y="213"/>
                    </a:lnTo>
                    <a:lnTo>
                      <a:pt x="34" y="213"/>
                    </a:lnTo>
                    <a:lnTo>
                      <a:pt x="37" y="210"/>
                    </a:lnTo>
                    <a:lnTo>
                      <a:pt x="41" y="208"/>
                    </a:lnTo>
                    <a:lnTo>
                      <a:pt x="45" y="204"/>
                    </a:lnTo>
                    <a:lnTo>
                      <a:pt x="47" y="198"/>
                    </a:lnTo>
                    <a:lnTo>
                      <a:pt x="47" y="193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6" name="Freeform 84"/>
              <p:cNvSpPr>
                <a:spLocks/>
              </p:cNvSpPr>
              <p:nvPr/>
            </p:nvSpPr>
            <p:spPr bwMode="auto">
              <a:xfrm>
                <a:off x="2132" y="2342"/>
                <a:ext cx="134" cy="159"/>
              </a:xfrm>
              <a:custGeom>
                <a:avLst/>
                <a:gdLst>
                  <a:gd name="T0" fmla="*/ 34 w 134"/>
                  <a:gd name="T1" fmla="*/ 8 h 159"/>
                  <a:gd name="T2" fmla="*/ 30 w 134"/>
                  <a:gd name="T3" fmla="*/ 4 h 159"/>
                  <a:gd name="T4" fmla="*/ 27 w 134"/>
                  <a:gd name="T5" fmla="*/ 2 h 159"/>
                  <a:gd name="T6" fmla="*/ 21 w 134"/>
                  <a:gd name="T7" fmla="*/ 0 h 159"/>
                  <a:gd name="T8" fmla="*/ 17 w 134"/>
                  <a:gd name="T9" fmla="*/ 0 h 159"/>
                  <a:gd name="T10" fmla="*/ 11 w 134"/>
                  <a:gd name="T11" fmla="*/ 2 h 159"/>
                  <a:gd name="T12" fmla="*/ 8 w 134"/>
                  <a:gd name="T13" fmla="*/ 4 h 159"/>
                  <a:gd name="T14" fmla="*/ 4 w 134"/>
                  <a:gd name="T15" fmla="*/ 8 h 159"/>
                  <a:gd name="T16" fmla="*/ 2 w 134"/>
                  <a:gd name="T17" fmla="*/ 12 h 159"/>
                  <a:gd name="T18" fmla="*/ 0 w 134"/>
                  <a:gd name="T19" fmla="*/ 17 h 159"/>
                  <a:gd name="T20" fmla="*/ 0 w 134"/>
                  <a:gd name="T21" fmla="*/ 21 h 159"/>
                  <a:gd name="T22" fmla="*/ 2 w 134"/>
                  <a:gd name="T23" fmla="*/ 27 h 159"/>
                  <a:gd name="T24" fmla="*/ 4 w 134"/>
                  <a:gd name="T25" fmla="*/ 31 h 159"/>
                  <a:gd name="T26" fmla="*/ 100 w 134"/>
                  <a:gd name="T27" fmla="*/ 151 h 159"/>
                  <a:gd name="T28" fmla="*/ 104 w 134"/>
                  <a:gd name="T29" fmla="*/ 155 h 159"/>
                  <a:gd name="T30" fmla="*/ 108 w 134"/>
                  <a:gd name="T31" fmla="*/ 157 h 159"/>
                  <a:gd name="T32" fmla="*/ 113 w 134"/>
                  <a:gd name="T33" fmla="*/ 159 h 159"/>
                  <a:gd name="T34" fmla="*/ 117 w 134"/>
                  <a:gd name="T35" fmla="*/ 159 h 159"/>
                  <a:gd name="T36" fmla="*/ 123 w 134"/>
                  <a:gd name="T37" fmla="*/ 157 h 159"/>
                  <a:gd name="T38" fmla="*/ 127 w 134"/>
                  <a:gd name="T39" fmla="*/ 155 h 159"/>
                  <a:gd name="T40" fmla="*/ 130 w 134"/>
                  <a:gd name="T41" fmla="*/ 151 h 159"/>
                  <a:gd name="T42" fmla="*/ 132 w 134"/>
                  <a:gd name="T43" fmla="*/ 148 h 159"/>
                  <a:gd name="T44" fmla="*/ 134 w 134"/>
                  <a:gd name="T45" fmla="*/ 142 h 159"/>
                  <a:gd name="T46" fmla="*/ 134 w 134"/>
                  <a:gd name="T47" fmla="*/ 138 h 159"/>
                  <a:gd name="T48" fmla="*/ 132 w 134"/>
                  <a:gd name="T49" fmla="*/ 132 h 159"/>
                  <a:gd name="T50" fmla="*/ 130 w 134"/>
                  <a:gd name="T51" fmla="*/ 129 h 159"/>
                  <a:gd name="T52" fmla="*/ 34 w 134"/>
                  <a:gd name="T53" fmla="*/ 8 h 1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4"/>
                  <a:gd name="T82" fmla="*/ 0 h 159"/>
                  <a:gd name="T83" fmla="*/ 134 w 134"/>
                  <a:gd name="T84" fmla="*/ 159 h 1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4" h="159">
                    <a:moveTo>
                      <a:pt x="34" y="8"/>
                    </a:moveTo>
                    <a:lnTo>
                      <a:pt x="30" y="4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100" y="151"/>
                    </a:lnTo>
                    <a:lnTo>
                      <a:pt x="104" y="155"/>
                    </a:lnTo>
                    <a:lnTo>
                      <a:pt x="108" y="157"/>
                    </a:lnTo>
                    <a:lnTo>
                      <a:pt x="113" y="159"/>
                    </a:lnTo>
                    <a:lnTo>
                      <a:pt x="117" y="159"/>
                    </a:lnTo>
                    <a:lnTo>
                      <a:pt x="123" y="157"/>
                    </a:lnTo>
                    <a:lnTo>
                      <a:pt x="127" y="155"/>
                    </a:lnTo>
                    <a:lnTo>
                      <a:pt x="130" y="151"/>
                    </a:lnTo>
                    <a:lnTo>
                      <a:pt x="132" y="148"/>
                    </a:lnTo>
                    <a:lnTo>
                      <a:pt x="134" y="142"/>
                    </a:lnTo>
                    <a:lnTo>
                      <a:pt x="134" y="138"/>
                    </a:lnTo>
                    <a:lnTo>
                      <a:pt x="132" y="132"/>
                    </a:lnTo>
                    <a:lnTo>
                      <a:pt x="130" y="129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488" name="Group 85"/>
            <p:cNvGrpSpPr>
              <a:grpSpLocks/>
            </p:cNvGrpSpPr>
            <p:nvPr/>
          </p:nvGrpSpPr>
          <p:grpSpPr bwMode="auto">
            <a:xfrm>
              <a:off x="2036" y="1507"/>
              <a:ext cx="535" cy="456"/>
              <a:chOff x="2036" y="1507"/>
              <a:chExt cx="535" cy="456"/>
            </a:xfrm>
          </p:grpSpPr>
          <p:sp>
            <p:nvSpPr>
              <p:cNvPr id="62499" name="Freeform 86"/>
              <p:cNvSpPr>
                <a:spLocks/>
              </p:cNvSpPr>
              <p:nvPr/>
            </p:nvSpPr>
            <p:spPr bwMode="auto">
              <a:xfrm>
                <a:off x="2036" y="1548"/>
                <a:ext cx="287" cy="410"/>
              </a:xfrm>
              <a:custGeom>
                <a:avLst/>
                <a:gdLst>
                  <a:gd name="T0" fmla="*/ 206 w 287"/>
                  <a:gd name="T1" fmla="*/ 389 h 410"/>
                  <a:gd name="T2" fmla="*/ 213 w 287"/>
                  <a:gd name="T3" fmla="*/ 406 h 410"/>
                  <a:gd name="T4" fmla="*/ 228 w 287"/>
                  <a:gd name="T5" fmla="*/ 410 h 410"/>
                  <a:gd name="T6" fmla="*/ 243 w 287"/>
                  <a:gd name="T7" fmla="*/ 395 h 410"/>
                  <a:gd name="T8" fmla="*/ 255 w 287"/>
                  <a:gd name="T9" fmla="*/ 374 h 410"/>
                  <a:gd name="T10" fmla="*/ 262 w 287"/>
                  <a:gd name="T11" fmla="*/ 355 h 410"/>
                  <a:gd name="T12" fmla="*/ 270 w 287"/>
                  <a:gd name="T13" fmla="*/ 336 h 410"/>
                  <a:gd name="T14" fmla="*/ 275 w 287"/>
                  <a:gd name="T15" fmla="*/ 317 h 410"/>
                  <a:gd name="T16" fmla="*/ 281 w 287"/>
                  <a:gd name="T17" fmla="*/ 295 h 410"/>
                  <a:gd name="T18" fmla="*/ 283 w 287"/>
                  <a:gd name="T19" fmla="*/ 274 h 410"/>
                  <a:gd name="T20" fmla="*/ 287 w 287"/>
                  <a:gd name="T21" fmla="*/ 227 h 410"/>
                  <a:gd name="T22" fmla="*/ 281 w 287"/>
                  <a:gd name="T23" fmla="*/ 172 h 410"/>
                  <a:gd name="T24" fmla="*/ 258 w 287"/>
                  <a:gd name="T25" fmla="*/ 95 h 410"/>
                  <a:gd name="T26" fmla="*/ 232 w 287"/>
                  <a:gd name="T27" fmla="*/ 50 h 410"/>
                  <a:gd name="T28" fmla="*/ 213 w 287"/>
                  <a:gd name="T29" fmla="*/ 29 h 410"/>
                  <a:gd name="T30" fmla="*/ 192 w 287"/>
                  <a:gd name="T31" fmla="*/ 14 h 410"/>
                  <a:gd name="T32" fmla="*/ 173 w 287"/>
                  <a:gd name="T33" fmla="*/ 4 h 410"/>
                  <a:gd name="T34" fmla="*/ 111 w 287"/>
                  <a:gd name="T35" fmla="*/ 4 h 410"/>
                  <a:gd name="T36" fmla="*/ 92 w 287"/>
                  <a:gd name="T37" fmla="*/ 14 h 410"/>
                  <a:gd name="T38" fmla="*/ 72 w 287"/>
                  <a:gd name="T39" fmla="*/ 29 h 410"/>
                  <a:gd name="T40" fmla="*/ 53 w 287"/>
                  <a:gd name="T41" fmla="*/ 50 h 410"/>
                  <a:gd name="T42" fmla="*/ 26 w 287"/>
                  <a:gd name="T43" fmla="*/ 95 h 410"/>
                  <a:gd name="T44" fmla="*/ 4 w 287"/>
                  <a:gd name="T45" fmla="*/ 172 h 410"/>
                  <a:gd name="T46" fmla="*/ 2 w 287"/>
                  <a:gd name="T47" fmla="*/ 274 h 410"/>
                  <a:gd name="T48" fmla="*/ 4 w 287"/>
                  <a:gd name="T49" fmla="*/ 293 h 410"/>
                  <a:gd name="T50" fmla="*/ 9 w 287"/>
                  <a:gd name="T51" fmla="*/ 314 h 410"/>
                  <a:gd name="T52" fmla="*/ 11 w 287"/>
                  <a:gd name="T53" fmla="*/ 327 h 410"/>
                  <a:gd name="T54" fmla="*/ 19 w 287"/>
                  <a:gd name="T55" fmla="*/ 344 h 410"/>
                  <a:gd name="T56" fmla="*/ 34 w 287"/>
                  <a:gd name="T57" fmla="*/ 383 h 410"/>
                  <a:gd name="T58" fmla="*/ 45 w 287"/>
                  <a:gd name="T59" fmla="*/ 395 h 410"/>
                  <a:gd name="T60" fmla="*/ 64 w 287"/>
                  <a:gd name="T61" fmla="*/ 395 h 410"/>
                  <a:gd name="T62" fmla="*/ 73 w 287"/>
                  <a:gd name="T63" fmla="*/ 372 h 410"/>
                  <a:gd name="T64" fmla="*/ 66 w 287"/>
                  <a:gd name="T65" fmla="*/ 361 h 410"/>
                  <a:gd name="T66" fmla="*/ 51 w 287"/>
                  <a:gd name="T67" fmla="*/ 325 h 410"/>
                  <a:gd name="T68" fmla="*/ 47 w 287"/>
                  <a:gd name="T69" fmla="*/ 310 h 410"/>
                  <a:gd name="T70" fmla="*/ 43 w 287"/>
                  <a:gd name="T71" fmla="*/ 291 h 410"/>
                  <a:gd name="T72" fmla="*/ 40 w 287"/>
                  <a:gd name="T73" fmla="*/ 276 h 410"/>
                  <a:gd name="T74" fmla="*/ 38 w 287"/>
                  <a:gd name="T75" fmla="*/ 231 h 410"/>
                  <a:gd name="T76" fmla="*/ 41 w 287"/>
                  <a:gd name="T77" fmla="*/ 180 h 410"/>
                  <a:gd name="T78" fmla="*/ 53 w 287"/>
                  <a:gd name="T79" fmla="*/ 125 h 410"/>
                  <a:gd name="T80" fmla="*/ 72 w 287"/>
                  <a:gd name="T81" fmla="*/ 89 h 410"/>
                  <a:gd name="T82" fmla="*/ 83 w 287"/>
                  <a:gd name="T83" fmla="*/ 72 h 410"/>
                  <a:gd name="T84" fmla="*/ 94 w 287"/>
                  <a:gd name="T85" fmla="*/ 59 h 410"/>
                  <a:gd name="T86" fmla="*/ 107 w 287"/>
                  <a:gd name="T87" fmla="*/ 48 h 410"/>
                  <a:gd name="T88" fmla="*/ 123 w 287"/>
                  <a:gd name="T89" fmla="*/ 42 h 410"/>
                  <a:gd name="T90" fmla="*/ 143 w 287"/>
                  <a:gd name="T91" fmla="*/ 38 h 410"/>
                  <a:gd name="T92" fmla="*/ 162 w 287"/>
                  <a:gd name="T93" fmla="*/ 42 h 410"/>
                  <a:gd name="T94" fmla="*/ 177 w 287"/>
                  <a:gd name="T95" fmla="*/ 48 h 410"/>
                  <a:gd name="T96" fmla="*/ 190 w 287"/>
                  <a:gd name="T97" fmla="*/ 59 h 410"/>
                  <a:gd name="T98" fmla="*/ 202 w 287"/>
                  <a:gd name="T99" fmla="*/ 72 h 410"/>
                  <a:gd name="T100" fmla="*/ 213 w 287"/>
                  <a:gd name="T101" fmla="*/ 89 h 410"/>
                  <a:gd name="T102" fmla="*/ 232 w 287"/>
                  <a:gd name="T103" fmla="*/ 125 h 410"/>
                  <a:gd name="T104" fmla="*/ 243 w 287"/>
                  <a:gd name="T105" fmla="*/ 180 h 410"/>
                  <a:gd name="T106" fmla="*/ 247 w 287"/>
                  <a:gd name="T107" fmla="*/ 221 h 410"/>
                  <a:gd name="T108" fmla="*/ 247 w 287"/>
                  <a:gd name="T109" fmla="*/ 232 h 410"/>
                  <a:gd name="T110" fmla="*/ 245 w 287"/>
                  <a:gd name="T111" fmla="*/ 278 h 410"/>
                  <a:gd name="T112" fmla="*/ 241 w 287"/>
                  <a:gd name="T113" fmla="*/ 293 h 410"/>
                  <a:gd name="T114" fmla="*/ 238 w 287"/>
                  <a:gd name="T115" fmla="*/ 315 h 410"/>
                  <a:gd name="T116" fmla="*/ 230 w 287"/>
                  <a:gd name="T117" fmla="*/ 336 h 410"/>
                  <a:gd name="T118" fmla="*/ 223 w 287"/>
                  <a:gd name="T119" fmla="*/ 353 h 410"/>
                  <a:gd name="T120" fmla="*/ 211 w 287"/>
                  <a:gd name="T121" fmla="*/ 372 h 410"/>
                  <a:gd name="T122" fmla="*/ 209 w 287"/>
                  <a:gd name="T123" fmla="*/ 380 h 4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7"/>
                  <a:gd name="T187" fmla="*/ 0 h 410"/>
                  <a:gd name="T188" fmla="*/ 287 w 287"/>
                  <a:gd name="T189" fmla="*/ 410 h 4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7" h="410">
                    <a:moveTo>
                      <a:pt x="209" y="380"/>
                    </a:moveTo>
                    <a:lnTo>
                      <a:pt x="207" y="383"/>
                    </a:lnTo>
                    <a:lnTo>
                      <a:pt x="206" y="389"/>
                    </a:lnTo>
                    <a:lnTo>
                      <a:pt x="206" y="395"/>
                    </a:lnTo>
                    <a:lnTo>
                      <a:pt x="209" y="402"/>
                    </a:lnTo>
                    <a:lnTo>
                      <a:pt x="213" y="406"/>
                    </a:lnTo>
                    <a:lnTo>
                      <a:pt x="217" y="408"/>
                    </a:lnTo>
                    <a:lnTo>
                      <a:pt x="223" y="410"/>
                    </a:lnTo>
                    <a:lnTo>
                      <a:pt x="228" y="410"/>
                    </a:lnTo>
                    <a:lnTo>
                      <a:pt x="236" y="406"/>
                    </a:lnTo>
                    <a:lnTo>
                      <a:pt x="239" y="402"/>
                    </a:lnTo>
                    <a:lnTo>
                      <a:pt x="243" y="395"/>
                    </a:lnTo>
                    <a:lnTo>
                      <a:pt x="245" y="391"/>
                    </a:lnTo>
                    <a:lnTo>
                      <a:pt x="247" y="389"/>
                    </a:lnTo>
                    <a:lnTo>
                      <a:pt x="255" y="374"/>
                    </a:lnTo>
                    <a:lnTo>
                      <a:pt x="256" y="368"/>
                    </a:lnTo>
                    <a:lnTo>
                      <a:pt x="260" y="361"/>
                    </a:lnTo>
                    <a:lnTo>
                      <a:pt x="262" y="355"/>
                    </a:lnTo>
                    <a:lnTo>
                      <a:pt x="264" y="351"/>
                    </a:lnTo>
                    <a:lnTo>
                      <a:pt x="268" y="340"/>
                    </a:lnTo>
                    <a:lnTo>
                      <a:pt x="270" y="336"/>
                    </a:lnTo>
                    <a:lnTo>
                      <a:pt x="272" y="331"/>
                    </a:lnTo>
                    <a:lnTo>
                      <a:pt x="275" y="323"/>
                    </a:lnTo>
                    <a:lnTo>
                      <a:pt x="275" y="317"/>
                    </a:lnTo>
                    <a:lnTo>
                      <a:pt x="279" y="306"/>
                    </a:lnTo>
                    <a:lnTo>
                      <a:pt x="279" y="300"/>
                    </a:lnTo>
                    <a:lnTo>
                      <a:pt x="281" y="295"/>
                    </a:lnTo>
                    <a:lnTo>
                      <a:pt x="281" y="291"/>
                    </a:lnTo>
                    <a:lnTo>
                      <a:pt x="283" y="285"/>
                    </a:lnTo>
                    <a:lnTo>
                      <a:pt x="283" y="274"/>
                    </a:lnTo>
                    <a:lnTo>
                      <a:pt x="285" y="268"/>
                    </a:lnTo>
                    <a:lnTo>
                      <a:pt x="285" y="236"/>
                    </a:lnTo>
                    <a:lnTo>
                      <a:pt x="287" y="227"/>
                    </a:lnTo>
                    <a:lnTo>
                      <a:pt x="285" y="217"/>
                    </a:lnTo>
                    <a:lnTo>
                      <a:pt x="285" y="195"/>
                    </a:lnTo>
                    <a:lnTo>
                      <a:pt x="281" y="172"/>
                    </a:lnTo>
                    <a:lnTo>
                      <a:pt x="273" y="132"/>
                    </a:lnTo>
                    <a:lnTo>
                      <a:pt x="266" y="114"/>
                    </a:lnTo>
                    <a:lnTo>
                      <a:pt x="258" y="95"/>
                    </a:lnTo>
                    <a:lnTo>
                      <a:pt x="247" y="70"/>
                    </a:lnTo>
                    <a:lnTo>
                      <a:pt x="236" y="55"/>
                    </a:lnTo>
                    <a:lnTo>
                      <a:pt x="232" y="50"/>
                    </a:lnTo>
                    <a:lnTo>
                      <a:pt x="226" y="44"/>
                    </a:lnTo>
                    <a:lnTo>
                      <a:pt x="223" y="38"/>
                    </a:lnTo>
                    <a:lnTo>
                      <a:pt x="213" y="29"/>
                    </a:lnTo>
                    <a:lnTo>
                      <a:pt x="207" y="25"/>
                    </a:lnTo>
                    <a:lnTo>
                      <a:pt x="202" y="19"/>
                    </a:lnTo>
                    <a:lnTo>
                      <a:pt x="192" y="14"/>
                    </a:lnTo>
                    <a:lnTo>
                      <a:pt x="187" y="12"/>
                    </a:lnTo>
                    <a:lnTo>
                      <a:pt x="181" y="8"/>
                    </a:lnTo>
                    <a:lnTo>
                      <a:pt x="173" y="4"/>
                    </a:lnTo>
                    <a:lnTo>
                      <a:pt x="158" y="0"/>
                    </a:lnTo>
                    <a:lnTo>
                      <a:pt x="126" y="0"/>
                    </a:lnTo>
                    <a:lnTo>
                      <a:pt x="111" y="4"/>
                    </a:lnTo>
                    <a:lnTo>
                      <a:pt x="104" y="8"/>
                    </a:lnTo>
                    <a:lnTo>
                      <a:pt x="98" y="12"/>
                    </a:lnTo>
                    <a:lnTo>
                      <a:pt x="92" y="14"/>
                    </a:lnTo>
                    <a:lnTo>
                      <a:pt x="83" y="19"/>
                    </a:lnTo>
                    <a:lnTo>
                      <a:pt x="77" y="25"/>
                    </a:lnTo>
                    <a:lnTo>
                      <a:pt x="72" y="29"/>
                    </a:lnTo>
                    <a:lnTo>
                      <a:pt x="62" y="38"/>
                    </a:lnTo>
                    <a:lnTo>
                      <a:pt x="58" y="44"/>
                    </a:lnTo>
                    <a:lnTo>
                      <a:pt x="53" y="50"/>
                    </a:lnTo>
                    <a:lnTo>
                      <a:pt x="49" y="55"/>
                    </a:lnTo>
                    <a:lnTo>
                      <a:pt x="38" y="70"/>
                    </a:lnTo>
                    <a:lnTo>
                      <a:pt x="26" y="95"/>
                    </a:lnTo>
                    <a:lnTo>
                      <a:pt x="19" y="114"/>
                    </a:lnTo>
                    <a:lnTo>
                      <a:pt x="11" y="132"/>
                    </a:lnTo>
                    <a:lnTo>
                      <a:pt x="4" y="172"/>
                    </a:lnTo>
                    <a:lnTo>
                      <a:pt x="0" y="195"/>
                    </a:lnTo>
                    <a:lnTo>
                      <a:pt x="0" y="268"/>
                    </a:lnTo>
                    <a:lnTo>
                      <a:pt x="2" y="274"/>
                    </a:lnTo>
                    <a:lnTo>
                      <a:pt x="2" y="283"/>
                    </a:lnTo>
                    <a:lnTo>
                      <a:pt x="4" y="289"/>
                    </a:lnTo>
                    <a:lnTo>
                      <a:pt x="4" y="293"/>
                    </a:lnTo>
                    <a:lnTo>
                      <a:pt x="6" y="298"/>
                    </a:lnTo>
                    <a:lnTo>
                      <a:pt x="6" y="302"/>
                    </a:lnTo>
                    <a:lnTo>
                      <a:pt x="9" y="314"/>
                    </a:lnTo>
                    <a:lnTo>
                      <a:pt x="9" y="317"/>
                    </a:lnTo>
                    <a:lnTo>
                      <a:pt x="11" y="321"/>
                    </a:lnTo>
                    <a:lnTo>
                      <a:pt x="11" y="327"/>
                    </a:lnTo>
                    <a:lnTo>
                      <a:pt x="15" y="334"/>
                    </a:lnTo>
                    <a:lnTo>
                      <a:pt x="17" y="340"/>
                    </a:lnTo>
                    <a:lnTo>
                      <a:pt x="19" y="344"/>
                    </a:lnTo>
                    <a:lnTo>
                      <a:pt x="19" y="349"/>
                    </a:lnTo>
                    <a:lnTo>
                      <a:pt x="32" y="376"/>
                    </a:lnTo>
                    <a:lnTo>
                      <a:pt x="34" y="383"/>
                    </a:lnTo>
                    <a:lnTo>
                      <a:pt x="41" y="391"/>
                    </a:lnTo>
                    <a:lnTo>
                      <a:pt x="38" y="387"/>
                    </a:lnTo>
                    <a:lnTo>
                      <a:pt x="45" y="395"/>
                    </a:lnTo>
                    <a:lnTo>
                      <a:pt x="49" y="397"/>
                    </a:lnTo>
                    <a:lnTo>
                      <a:pt x="60" y="397"/>
                    </a:lnTo>
                    <a:lnTo>
                      <a:pt x="64" y="395"/>
                    </a:lnTo>
                    <a:lnTo>
                      <a:pt x="72" y="387"/>
                    </a:lnTo>
                    <a:lnTo>
                      <a:pt x="73" y="383"/>
                    </a:lnTo>
                    <a:lnTo>
                      <a:pt x="73" y="372"/>
                    </a:lnTo>
                    <a:lnTo>
                      <a:pt x="72" y="368"/>
                    </a:lnTo>
                    <a:lnTo>
                      <a:pt x="68" y="364"/>
                    </a:lnTo>
                    <a:lnTo>
                      <a:pt x="66" y="361"/>
                    </a:lnTo>
                    <a:lnTo>
                      <a:pt x="56" y="342"/>
                    </a:lnTo>
                    <a:lnTo>
                      <a:pt x="56" y="336"/>
                    </a:lnTo>
                    <a:lnTo>
                      <a:pt x="51" y="325"/>
                    </a:lnTo>
                    <a:lnTo>
                      <a:pt x="49" y="319"/>
                    </a:lnTo>
                    <a:lnTo>
                      <a:pt x="49" y="314"/>
                    </a:lnTo>
                    <a:lnTo>
                      <a:pt x="47" y="310"/>
                    </a:lnTo>
                    <a:lnTo>
                      <a:pt x="47" y="306"/>
                    </a:lnTo>
                    <a:lnTo>
                      <a:pt x="43" y="295"/>
                    </a:lnTo>
                    <a:lnTo>
                      <a:pt x="43" y="291"/>
                    </a:lnTo>
                    <a:lnTo>
                      <a:pt x="41" y="285"/>
                    </a:lnTo>
                    <a:lnTo>
                      <a:pt x="41" y="281"/>
                    </a:lnTo>
                    <a:lnTo>
                      <a:pt x="40" y="276"/>
                    </a:lnTo>
                    <a:lnTo>
                      <a:pt x="40" y="266"/>
                    </a:lnTo>
                    <a:lnTo>
                      <a:pt x="38" y="261"/>
                    </a:lnTo>
                    <a:lnTo>
                      <a:pt x="38" y="231"/>
                    </a:lnTo>
                    <a:lnTo>
                      <a:pt x="38" y="198"/>
                    </a:lnTo>
                    <a:lnTo>
                      <a:pt x="40" y="191"/>
                    </a:lnTo>
                    <a:lnTo>
                      <a:pt x="41" y="180"/>
                    </a:lnTo>
                    <a:lnTo>
                      <a:pt x="49" y="144"/>
                    </a:lnTo>
                    <a:lnTo>
                      <a:pt x="53" y="134"/>
                    </a:lnTo>
                    <a:lnTo>
                      <a:pt x="53" y="125"/>
                    </a:lnTo>
                    <a:lnTo>
                      <a:pt x="56" y="119"/>
                    </a:lnTo>
                    <a:lnTo>
                      <a:pt x="60" y="110"/>
                    </a:lnTo>
                    <a:lnTo>
                      <a:pt x="72" y="89"/>
                    </a:lnTo>
                    <a:lnTo>
                      <a:pt x="73" y="85"/>
                    </a:lnTo>
                    <a:lnTo>
                      <a:pt x="79" y="78"/>
                    </a:lnTo>
                    <a:lnTo>
                      <a:pt x="83" y="72"/>
                    </a:lnTo>
                    <a:lnTo>
                      <a:pt x="89" y="66"/>
                    </a:lnTo>
                    <a:lnTo>
                      <a:pt x="92" y="61"/>
                    </a:lnTo>
                    <a:lnTo>
                      <a:pt x="94" y="59"/>
                    </a:lnTo>
                    <a:lnTo>
                      <a:pt x="100" y="55"/>
                    </a:lnTo>
                    <a:lnTo>
                      <a:pt x="106" y="50"/>
                    </a:lnTo>
                    <a:lnTo>
                      <a:pt x="107" y="48"/>
                    </a:lnTo>
                    <a:lnTo>
                      <a:pt x="113" y="46"/>
                    </a:lnTo>
                    <a:lnTo>
                      <a:pt x="119" y="42"/>
                    </a:lnTo>
                    <a:lnTo>
                      <a:pt x="123" y="42"/>
                    </a:lnTo>
                    <a:lnTo>
                      <a:pt x="130" y="40"/>
                    </a:lnTo>
                    <a:lnTo>
                      <a:pt x="134" y="38"/>
                    </a:lnTo>
                    <a:lnTo>
                      <a:pt x="143" y="38"/>
                    </a:lnTo>
                    <a:lnTo>
                      <a:pt x="151" y="38"/>
                    </a:lnTo>
                    <a:lnTo>
                      <a:pt x="155" y="40"/>
                    </a:lnTo>
                    <a:lnTo>
                      <a:pt x="162" y="42"/>
                    </a:lnTo>
                    <a:lnTo>
                      <a:pt x="166" y="42"/>
                    </a:lnTo>
                    <a:lnTo>
                      <a:pt x="172" y="46"/>
                    </a:lnTo>
                    <a:lnTo>
                      <a:pt x="177" y="48"/>
                    </a:lnTo>
                    <a:lnTo>
                      <a:pt x="179" y="50"/>
                    </a:lnTo>
                    <a:lnTo>
                      <a:pt x="185" y="55"/>
                    </a:lnTo>
                    <a:lnTo>
                      <a:pt x="190" y="59"/>
                    </a:lnTo>
                    <a:lnTo>
                      <a:pt x="192" y="61"/>
                    </a:lnTo>
                    <a:lnTo>
                      <a:pt x="196" y="66"/>
                    </a:lnTo>
                    <a:lnTo>
                      <a:pt x="202" y="72"/>
                    </a:lnTo>
                    <a:lnTo>
                      <a:pt x="206" y="78"/>
                    </a:lnTo>
                    <a:lnTo>
                      <a:pt x="211" y="85"/>
                    </a:lnTo>
                    <a:lnTo>
                      <a:pt x="213" y="89"/>
                    </a:lnTo>
                    <a:lnTo>
                      <a:pt x="224" y="110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2" y="134"/>
                    </a:lnTo>
                    <a:lnTo>
                      <a:pt x="236" y="144"/>
                    </a:lnTo>
                    <a:lnTo>
                      <a:pt x="243" y="180"/>
                    </a:lnTo>
                    <a:lnTo>
                      <a:pt x="245" y="191"/>
                    </a:lnTo>
                    <a:lnTo>
                      <a:pt x="247" y="198"/>
                    </a:lnTo>
                    <a:lnTo>
                      <a:pt x="247" y="221"/>
                    </a:lnTo>
                    <a:lnTo>
                      <a:pt x="249" y="234"/>
                    </a:lnTo>
                    <a:lnTo>
                      <a:pt x="251" y="225"/>
                    </a:lnTo>
                    <a:lnTo>
                      <a:pt x="247" y="232"/>
                    </a:lnTo>
                    <a:lnTo>
                      <a:pt x="247" y="261"/>
                    </a:lnTo>
                    <a:lnTo>
                      <a:pt x="245" y="266"/>
                    </a:lnTo>
                    <a:lnTo>
                      <a:pt x="245" y="278"/>
                    </a:lnTo>
                    <a:lnTo>
                      <a:pt x="243" y="283"/>
                    </a:lnTo>
                    <a:lnTo>
                      <a:pt x="243" y="287"/>
                    </a:lnTo>
                    <a:lnTo>
                      <a:pt x="241" y="293"/>
                    </a:lnTo>
                    <a:lnTo>
                      <a:pt x="241" y="298"/>
                    </a:lnTo>
                    <a:lnTo>
                      <a:pt x="238" y="310"/>
                    </a:lnTo>
                    <a:lnTo>
                      <a:pt x="238" y="315"/>
                    </a:lnTo>
                    <a:lnTo>
                      <a:pt x="236" y="321"/>
                    </a:lnTo>
                    <a:lnTo>
                      <a:pt x="234" y="325"/>
                    </a:lnTo>
                    <a:lnTo>
                      <a:pt x="230" y="336"/>
                    </a:lnTo>
                    <a:lnTo>
                      <a:pt x="228" y="340"/>
                    </a:lnTo>
                    <a:lnTo>
                      <a:pt x="226" y="346"/>
                    </a:lnTo>
                    <a:lnTo>
                      <a:pt x="223" y="353"/>
                    </a:lnTo>
                    <a:lnTo>
                      <a:pt x="221" y="359"/>
                    </a:lnTo>
                    <a:lnTo>
                      <a:pt x="217" y="366"/>
                    </a:lnTo>
                    <a:lnTo>
                      <a:pt x="211" y="372"/>
                    </a:lnTo>
                    <a:lnTo>
                      <a:pt x="209" y="380"/>
                    </a:lnTo>
                    <a:lnTo>
                      <a:pt x="207" y="383"/>
                    </a:lnTo>
                    <a:lnTo>
                      <a:pt x="209" y="38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0" name="Rectangle 87"/>
              <p:cNvSpPr>
                <a:spLocks noChangeArrowheads="1"/>
              </p:cNvSpPr>
              <p:nvPr/>
            </p:nvSpPr>
            <p:spPr bwMode="auto">
              <a:xfrm>
                <a:off x="2304" y="1507"/>
                <a:ext cx="26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6666FF"/>
                    </a:solidFill>
                    <a:latin typeface="Swiss 721 SWA" charset="0"/>
                  </a:rPr>
                  <a:t>0/0</a:t>
                </a:r>
                <a:endParaRPr lang="en-US" sz="3200" b="1">
                  <a:solidFill>
                    <a:srgbClr val="6666FF"/>
                  </a:solidFill>
                </a:endParaRPr>
              </a:p>
            </p:txBody>
          </p:sp>
          <p:sp>
            <p:nvSpPr>
              <p:cNvPr id="62501" name="Freeform 88"/>
              <p:cNvSpPr>
                <a:spLocks/>
              </p:cNvSpPr>
              <p:nvPr/>
            </p:nvSpPr>
            <p:spPr bwMode="auto">
              <a:xfrm>
                <a:off x="2232" y="1807"/>
                <a:ext cx="43" cy="149"/>
              </a:xfrm>
              <a:custGeom>
                <a:avLst/>
                <a:gdLst>
                  <a:gd name="T0" fmla="*/ 0 w 43"/>
                  <a:gd name="T1" fmla="*/ 128 h 149"/>
                  <a:gd name="T2" fmla="*/ 0 w 43"/>
                  <a:gd name="T3" fmla="*/ 134 h 149"/>
                  <a:gd name="T4" fmla="*/ 2 w 43"/>
                  <a:gd name="T5" fmla="*/ 139 h 149"/>
                  <a:gd name="T6" fmla="*/ 6 w 43"/>
                  <a:gd name="T7" fmla="*/ 143 h 149"/>
                  <a:gd name="T8" fmla="*/ 10 w 43"/>
                  <a:gd name="T9" fmla="*/ 145 h 149"/>
                  <a:gd name="T10" fmla="*/ 13 w 43"/>
                  <a:gd name="T11" fmla="*/ 149 h 149"/>
                  <a:gd name="T12" fmla="*/ 23 w 43"/>
                  <a:gd name="T13" fmla="*/ 149 h 149"/>
                  <a:gd name="T14" fmla="*/ 28 w 43"/>
                  <a:gd name="T15" fmla="*/ 147 h 149"/>
                  <a:gd name="T16" fmla="*/ 32 w 43"/>
                  <a:gd name="T17" fmla="*/ 143 h 149"/>
                  <a:gd name="T18" fmla="*/ 34 w 43"/>
                  <a:gd name="T19" fmla="*/ 139 h 149"/>
                  <a:gd name="T20" fmla="*/ 38 w 43"/>
                  <a:gd name="T21" fmla="*/ 136 h 149"/>
                  <a:gd name="T22" fmla="*/ 38 w 43"/>
                  <a:gd name="T23" fmla="*/ 132 h 149"/>
                  <a:gd name="T24" fmla="*/ 43 w 43"/>
                  <a:gd name="T25" fmla="*/ 21 h 149"/>
                  <a:gd name="T26" fmla="*/ 43 w 43"/>
                  <a:gd name="T27" fmla="*/ 15 h 149"/>
                  <a:gd name="T28" fmla="*/ 42 w 43"/>
                  <a:gd name="T29" fmla="*/ 9 h 149"/>
                  <a:gd name="T30" fmla="*/ 38 w 43"/>
                  <a:gd name="T31" fmla="*/ 6 h 149"/>
                  <a:gd name="T32" fmla="*/ 34 w 43"/>
                  <a:gd name="T33" fmla="*/ 4 h 149"/>
                  <a:gd name="T34" fmla="*/ 30 w 43"/>
                  <a:gd name="T35" fmla="*/ 0 h 149"/>
                  <a:gd name="T36" fmla="*/ 21 w 43"/>
                  <a:gd name="T37" fmla="*/ 0 h 149"/>
                  <a:gd name="T38" fmla="*/ 15 w 43"/>
                  <a:gd name="T39" fmla="*/ 2 h 149"/>
                  <a:gd name="T40" fmla="*/ 11 w 43"/>
                  <a:gd name="T41" fmla="*/ 6 h 149"/>
                  <a:gd name="T42" fmla="*/ 10 w 43"/>
                  <a:gd name="T43" fmla="*/ 9 h 149"/>
                  <a:gd name="T44" fmla="*/ 6 w 43"/>
                  <a:gd name="T45" fmla="*/ 13 h 149"/>
                  <a:gd name="T46" fmla="*/ 6 w 43"/>
                  <a:gd name="T47" fmla="*/ 17 h 149"/>
                  <a:gd name="T48" fmla="*/ 0 w 43"/>
                  <a:gd name="T49" fmla="*/ 128 h 1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149"/>
                  <a:gd name="T77" fmla="*/ 43 w 43"/>
                  <a:gd name="T78" fmla="*/ 149 h 1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149">
                    <a:moveTo>
                      <a:pt x="0" y="128"/>
                    </a:moveTo>
                    <a:lnTo>
                      <a:pt x="0" y="134"/>
                    </a:lnTo>
                    <a:lnTo>
                      <a:pt x="2" y="139"/>
                    </a:lnTo>
                    <a:lnTo>
                      <a:pt x="6" y="143"/>
                    </a:lnTo>
                    <a:lnTo>
                      <a:pt x="10" y="145"/>
                    </a:lnTo>
                    <a:lnTo>
                      <a:pt x="13" y="149"/>
                    </a:lnTo>
                    <a:lnTo>
                      <a:pt x="23" y="149"/>
                    </a:lnTo>
                    <a:lnTo>
                      <a:pt x="28" y="147"/>
                    </a:lnTo>
                    <a:lnTo>
                      <a:pt x="32" y="143"/>
                    </a:lnTo>
                    <a:lnTo>
                      <a:pt x="34" y="139"/>
                    </a:lnTo>
                    <a:lnTo>
                      <a:pt x="38" y="136"/>
                    </a:lnTo>
                    <a:lnTo>
                      <a:pt x="38" y="132"/>
                    </a:lnTo>
                    <a:lnTo>
                      <a:pt x="43" y="21"/>
                    </a:lnTo>
                    <a:lnTo>
                      <a:pt x="43" y="15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6" y="17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2" name="Freeform 89"/>
              <p:cNvSpPr>
                <a:spLocks/>
              </p:cNvSpPr>
              <p:nvPr/>
            </p:nvSpPr>
            <p:spPr bwMode="auto">
              <a:xfrm>
                <a:off x="2238" y="1831"/>
                <a:ext cx="115" cy="132"/>
              </a:xfrm>
              <a:custGeom>
                <a:avLst/>
                <a:gdLst>
                  <a:gd name="T0" fmla="*/ 4 w 115"/>
                  <a:gd name="T1" fmla="*/ 102 h 132"/>
                  <a:gd name="T2" fmla="*/ 0 w 115"/>
                  <a:gd name="T3" fmla="*/ 110 h 132"/>
                  <a:gd name="T4" fmla="*/ 0 w 115"/>
                  <a:gd name="T5" fmla="*/ 115 h 132"/>
                  <a:gd name="T6" fmla="*/ 2 w 115"/>
                  <a:gd name="T7" fmla="*/ 121 h 132"/>
                  <a:gd name="T8" fmla="*/ 4 w 115"/>
                  <a:gd name="T9" fmla="*/ 125 h 132"/>
                  <a:gd name="T10" fmla="*/ 7 w 115"/>
                  <a:gd name="T11" fmla="*/ 129 h 132"/>
                  <a:gd name="T12" fmla="*/ 15 w 115"/>
                  <a:gd name="T13" fmla="*/ 132 h 132"/>
                  <a:gd name="T14" fmla="*/ 21 w 115"/>
                  <a:gd name="T15" fmla="*/ 132 h 132"/>
                  <a:gd name="T16" fmla="*/ 26 w 115"/>
                  <a:gd name="T17" fmla="*/ 130 h 132"/>
                  <a:gd name="T18" fmla="*/ 30 w 115"/>
                  <a:gd name="T19" fmla="*/ 129 h 132"/>
                  <a:gd name="T20" fmla="*/ 34 w 115"/>
                  <a:gd name="T21" fmla="*/ 125 h 132"/>
                  <a:gd name="T22" fmla="*/ 111 w 115"/>
                  <a:gd name="T23" fmla="*/ 31 h 132"/>
                  <a:gd name="T24" fmla="*/ 115 w 115"/>
                  <a:gd name="T25" fmla="*/ 23 h 132"/>
                  <a:gd name="T26" fmla="*/ 115 w 115"/>
                  <a:gd name="T27" fmla="*/ 17 h 132"/>
                  <a:gd name="T28" fmla="*/ 113 w 115"/>
                  <a:gd name="T29" fmla="*/ 12 h 132"/>
                  <a:gd name="T30" fmla="*/ 111 w 115"/>
                  <a:gd name="T31" fmla="*/ 8 h 132"/>
                  <a:gd name="T32" fmla="*/ 107 w 115"/>
                  <a:gd name="T33" fmla="*/ 4 h 132"/>
                  <a:gd name="T34" fmla="*/ 100 w 115"/>
                  <a:gd name="T35" fmla="*/ 0 h 132"/>
                  <a:gd name="T36" fmla="*/ 94 w 115"/>
                  <a:gd name="T37" fmla="*/ 0 h 132"/>
                  <a:gd name="T38" fmla="*/ 88 w 115"/>
                  <a:gd name="T39" fmla="*/ 2 h 132"/>
                  <a:gd name="T40" fmla="*/ 85 w 115"/>
                  <a:gd name="T41" fmla="*/ 4 h 132"/>
                  <a:gd name="T42" fmla="*/ 81 w 115"/>
                  <a:gd name="T43" fmla="*/ 8 h 132"/>
                  <a:gd name="T44" fmla="*/ 4 w 115"/>
                  <a:gd name="T45" fmla="*/ 102 h 1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5"/>
                  <a:gd name="T70" fmla="*/ 0 h 132"/>
                  <a:gd name="T71" fmla="*/ 115 w 115"/>
                  <a:gd name="T72" fmla="*/ 132 h 1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5" h="132">
                    <a:moveTo>
                      <a:pt x="4" y="102"/>
                    </a:moveTo>
                    <a:lnTo>
                      <a:pt x="0" y="110"/>
                    </a:lnTo>
                    <a:lnTo>
                      <a:pt x="0" y="115"/>
                    </a:lnTo>
                    <a:lnTo>
                      <a:pt x="2" y="121"/>
                    </a:lnTo>
                    <a:lnTo>
                      <a:pt x="4" y="125"/>
                    </a:lnTo>
                    <a:lnTo>
                      <a:pt x="7" y="129"/>
                    </a:lnTo>
                    <a:lnTo>
                      <a:pt x="15" y="132"/>
                    </a:lnTo>
                    <a:lnTo>
                      <a:pt x="21" y="132"/>
                    </a:lnTo>
                    <a:lnTo>
                      <a:pt x="26" y="130"/>
                    </a:lnTo>
                    <a:lnTo>
                      <a:pt x="30" y="129"/>
                    </a:lnTo>
                    <a:lnTo>
                      <a:pt x="34" y="125"/>
                    </a:lnTo>
                    <a:lnTo>
                      <a:pt x="111" y="31"/>
                    </a:lnTo>
                    <a:lnTo>
                      <a:pt x="115" y="23"/>
                    </a:lnTo>
                    <a:lnTo>
                      <a:pt x="115" y="17"/>
                    </a:lnTo>
                    <a:lnTo>
                      <a:pt x="113" y="12"/>
                    </a:lnTo>
                    <a:lnTo>
                      <a:pt x="111" y="8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2"/>
                    </a:lnTo>
                    <a:lnTo>
                      <a:pt x="85" y="4"/>
                    </a:lnTo>
                    <a:lnTo>
                      <a:pt x="81" y="8"/>
                    </a:lnTo>
                    <a:lnTo>
                      <a:pt x="4" y="102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489" name="Group 90"/>
            <p:cNvGrpSpPr>
              <a:grpSpLocks/>
            </p:cNvGrpSpPr>
            <p:nvPr/>
          </p:nvGrpSpPr>
          <p:grpSpPr bwMode="auto">
            <a:xfrm>
              <a:off x="3904" y="1507"/>
              <a:ext cx="506" cy="490"/>
              <a:chOff x="3904" y="1507"/>
              <a:chExt cx="506" cy="490"/>
            </a:xfrm>
          </p:grpSpPr>
          <p:sp>
            <p:nvSpPr>
              <p:cNvPr id="62495" name="Freeform 91"/>
              <p:cNvSpPr>
                <a:spLocks/>
              </p:cNvSpPr>
              <p:nvPr/>
            </p:nvSpPr>
            <p:spPr bwMode="auto">
              <a:xfrm>
                <a:off x="3904" y="1571"/>
                <a:ext cx="286" cy="409"/>
              </a:xfrm>
              <a:custGeom>
                <a:avLst/>
                <a:gdLst>
                  <a:gd name="T0" fmla="*/ 205 w 286"/>
                  <a:gd name="T1" fmla="*/ 389 h 409"/>
                  <a:gd name="T2" fmla="*/ 213 w 286"/>
                  <a:gd name="T3" fmla="*/ 406 h 409"/>
                  <a:gd name="T4" fmla="*/ 228 w 286"/>
                  <a:gd name="T5" fmla="*/ 409 h 409"/>
                  <a:gd name="T6" fmla="*/ 243 w 286"/>
                  <a:gd name="T7" fmla="*/ 394 h 409"/>
                  <a:gd name="T8" fmla="*/ 254 w 286"/>
                  <a:gd name="T9" fmla="*/ 374 h 409"/>
                  <a:gd name="T10" fmla="*/ 262 w 286"/>
                  <a:gd name="T11" fmla="*/ 355 h 409"/>
                  <a:gd name="T12" fmla="*/ 270 w 286"/>
                  <a:gd name="T13" fmla="*/ 336 h 409"/>
                  <a:gd name="T14" fmla="*/ 275 w 286"/>
                  <a:gd name="T15" fmla="*/ 317 h 409"/>
                  <a:gd name="T16" fmla="*/ 281 w 286"/>
                  <a:gd name="T17" fmla="*/ 294 h 409"/>
                  <a:gd name="T18" fmla="*/ 283 w 286"/>
                  <a:gd name="T19" fmla="*/ 274 h 409"/>
                  <a:gd name="T20" fmla="*/ 286 w 286"/>
                  <a:gd name="T21" fmla="*/ 226 h 409"/>
                  <a:gd name="T22" fmla="*/ 281 w 286"/>
                  <a:gd name="T23" fmla="*/ 172 h 409"/>
                  <a:gd name="T24" fmla="*/ 258 w 286"/>
                  <a:gd name="T25" fmla="*/ 94 h 409"/>
                  <a:gd name="T26" fmla="*/ 232 w 286"/>
                  <a:gd name="T27" fmla="*/ 49 h 409"/>
                  <a:gd name="T28" fmla="*/ 213 w 286"/>
                  <a:gd name="T29" fmla="*/ 28 h 409"/>
                  <a:gd name="T30" fmla="*/ 192 w 286"/>
                  <a:gd name="T31" fmla="*/ 13 h 409"/>
                  <a:gd name="T32" fmla="*/ 173 w 286"/>
                  <a:gd name="T33" fmla="*/ 4 h 409"/>
                  <a:gd name="T34" fmla="*/ 111 w 286"/>
                  <a:gd name="T35" fmla="*/ 4 h 409"/>
                  <a:gd name="T36" fmla="*/ 92 w 286"/>
                  <a:gd name="T37" fmla="*/ 13 h 409"/>
                  <a:gd name="T38" fmla="*/ 71 w 286"/>
                  <a:gd name="T39" fmla="*/ 28 h 409"/>
                  <a:gd name="T40" fmla="*/ 53 w 286"/>
                  <a:gd name="T41" fmla="*/ 49 h 409"/>
                  <a:gd name="T42" fmla="*/ 26 w 286"/>
                  <a:gd name="T43" fmla="*/ 94 h 409"/>
                  <a:gd name="T44" fmla="*/ 3 w 286"/>
                  <a:gd name="T45" fmla="*/ 172 h 409"/>
                  <a:gd name="T46" fmla="*/ 2 w 286"/>
                  <a:gd name="T47" fmla="*/ 274 h 409"/>
                  <a:gd name="T48" fmla="*/ 3 w 286"/>
                  <a:gd name="T49" fmla="*/ 292 h 409"/>
                  <a:gd name="T50" fmla="*/ 9 w 286"/>
                  <a:gd name="T51" fmla="*/ 313 h 409"/>
                  <a:gd name="T52" fmla="*/ 11 w 286"/>
                  <a:gd name="T53" fmla="*/ 326 h 409"/>
                  <a:gd name="T54" fmla="*/ 19 w 286"/>
                  <a:gd name="T55" fmla="*/ 343 h 409"/>
                  <a:gd name="T56" fmla="*/ 34 w 286"/>
                  <a:gd name="T57" fmla="*/ 383 h 409"/>
                  <a:gd name="T58" fmla="*/ 45 w 286"/>
                  <a:gd name="T59" fmla="*/ 394 h 409"/>
                  <a:gd name="T60" fmla="*/ 64 w 286"/>
                  <a:gd name="T61" fmla="*/ 394 h 409"/>
                  <a:gd name="T62" fmla="*/ 73 w 286"/>
                  <a:gd name="T63" fmla="*/ 372 h 409"/>
                  <a:gd name="T64" fmla="*/ 66 w 286"/>
                  <a:gd name="T65" fmla="*/ 360 h 409"/>
                  <a:gd name="T66" fmla="*/ 51 w 286"/>
                  <a:gd name="T67" fmla="*/ 324 h 409"/>
                  <a:gd name="T68" fmla="*/ 47 w 286"/>
                  <a:gd name="T69" fmla="*/ 309 h 409"/>
                  <a:gd name="T70" fmla="*/ 43 w 286"/>
                  <a:gd name="T71" fmla="*/ 291 h 409"/>
                  <a:gd name="T72" fmla="*/ 39 w 286"/>
                  <a:gd name="T73" fmla="*/ 275 h 409"/>
                  <a:gd name="T74" fmla="*/ 37 w 286"/>
                  <a:gd name="T75" fmla="*/ 230 h 409"/>
                  <a:gd name="T76" fmla="*/ 41 w 286"/>
                  <a:gd name="T77" fmla="*/ 179 h 409"/>
                  <a:gd name="T78" fmla="*/ 53 w 286"/>
                  <a:gd name="T79" fmla="*/ 125 h 409"/>
                  <a:gd name="T80" fmla="*/ 71 w 286"/>
                  <a:gd name="T81" fmla="*/ 89 h 409"/>
                  <a:gd name="T82" fmla="*/ 83 w 286"/>
                  <a:gd name="T83" fmla="*/ 72 h 409"/>
                  <a:gd name="T84" fmla="*/ 94 w 286"/>
                  <a:gd name="T85" fmla="*/ 59 h 409"/>
                  <a:gd name="T86" fmla="*/ 107 w 286"/>
                  <a:gd name="T87" fmla="*/ 47 h 409"/>
                  <a:gd name="T88" fmla="*/ 122 w 286"/>
                  <a:gd name="T89" fmla="*/ 42 h 409"/>
                  <a:gd name="T90" fmla="*/ 143 w 286"/>
                  <a:gd name="T91" fmla="*/ 38 h 409"/>
                  <a:gd name="T92" fmla="*/ 162 w 286"/>
                  <a:gd name="T93" fmla="*/ 42 h 409"/>
                  <a:gd name="T94" fmla="*/ 177 w 286"/>
                  <a:gd name="T95" fmla="*/ 47 h 409"/>
                  <a:gd name="T96" fmla="*/ 190 w 286"/>
                  <a:gd name="T97" fmla="*/ 59 h 409"/>
                  <a:gd name="T98" fmla="*/ 202 w 286"/>
                  <a:gd name="T99" fmla="*/ 72 h 409"/>
                  <a:gd name="T100" fmla="*/ 213 w 286"/>
                  <a:gd name="T101" fmla="*/ 89 h 409"/>
                  <a:gd name="T102" fmla="*/ 232 w 286"/>
                  <a:gd name="T103" fmla="*/ 125 h 409"/>
                  <a:gd name="T104" fmla="*/ 243 w 286"/>
                  <a:gd name="T105" fmla="*/ 179 h 409"/>
                  <a:gd name="T106" fmla="*/ 247 w 286"/>
                  <a:gd name="T107" fmla="*/ 221 h 409"/>
                  <a:gd name="T108" fmla="*/ 247 w 286"/>
                  <a:gd name="T109" fmla="*/ 232 h 409"/>
                  <a:gd name="T110" fmla="*/ 245 w 286"/>
                  <a:gd name="T111" fmla="*/ 277 h 409"/>
                  <a:gd name="T112" fmla="*/ 241 w 286"/>
                  <a:gd name="T113" fmla="*/ 292 h 409"/>
                  <a:gd name="T114" fmla="*/ 237 w 286"/>
                  <a:gd name="T115" fmla="*/ 315 h 409"/>
                  <a:gd name="T116" fmla="*/ 230 w 286"/>
                  <a:gd name="T117" fmla="*/ 336 h 409"/>
                  <a:gd name="T118" fmla="*/ 222 w 286"/>
                  <a:gd name="T119" fmla="*/ 353 h 409"/>
                  <a:gd name="T120" fmla="*/ 211 w 286"/>
                  <a:gd name="T121" fmla="*/ 372 h 409"/>
                  <a:gd name="T122" fmla="*/ 209 w 286"/>
                  <a:gd name="T123" fmla="*/ 379 h 4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6"/>
                  <a:gd name="T187" fmla="*/ 0 h 409"/>
                  <a:gd name="T188" fmla="*/ 286 w 286"/>
                  <a:gd name="T189" fmla="*/ 409 h 40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6" h="409">
                    <a:moveTo>
                      <a:pt x="209" y="379"/>
                    </a:moveTo>
                    <a:lnTo>
                      <a:pt x="207" y="383"/>
                    </a:lnTo>
                    <a:lnTo>
                      <a:pt x="205" y="389"/>
                    </a:lnTo>
                    <a:lnTo>
                      <a:pt x="205" y="394"/>
                    </a:lnTo>
                    <a:lnTo>
                      <a:pt x="209" y="402"/>
                    </a:lnTo>
                    <a:lnTo>
                      <a:pt x="213" y="406"/>
                    </a:lnTo>
                    <a:lnTo>
                      <a:pt x="217" y="407"/>
                    </a:lnTo>
                    <a:lnTo>
                      <a:pt x="222" y="409"/>
                    </a:lnTo>
                    <a:lnTo>
                      <a:pt x="228" y="409"/>
                    </a:lnTo>
                    <a:lnTo>
                      <a:pt x="236" y="406"/>
                    </a:lnTo>
                    <a:lnTo>
                      <a:pt x="239" y="402"/>
                    </a:lnTo>
                    <a:lnTo>
                      <a:pt x="243" y="394"/>
                    </a:lnTo>
                    <a:lnTo>
                      <a:pt x="245" y="390"/>
                    </a:lnTo>
                    <a:lnTo>
                      <a:pt x="247" y="389"/>
                    </a:lnTo>
                    <a:lnTo>
                      <a:pt x="254" y="374"/>
                    </a:lnTo>
                    <a:lnTo>
                      <a:pt x="256" y="368"/>
                    </a:lnTo>
                    <a:lnTo>
                      <a:pt x="260" y="360"/>
                    </a:lnTo>
                    <a:lnTo>
                      <a:pt x="262" y="355"/>
                    </a:lnTo>
                    <a:lnTo>
                      <a:pt x="264" y="351"/>
                    </a:lnTo>
                    <a:lnTo>
                      <a:pt x="268" y="340"/>
                    </a:lnTo>
                    <a:lnTo>
                      <a:pt x="270" y="336"/>
                    </a:lnTo>
                    <a:lnTo>
                      <a:pt x="271" y="330"/>
                    </a:lnTo>
                    <a:lnTo>
                      <a:pt x="275" y="323"/>
                    </a:lnTo>
                    <a:lnTo>
                      <a:pt x="275" y="317"/>
                    </a:lnTo>
                    <a:lnTo>
                      <a:pt x="279" y="306"/>
                    </a:lnTo>
                    <a:lnTo>
                      <a:pt x="279" y="300"/>
                    </a:lnTo>
                    <a:lnTo>
                      <a:pt x="281" y="294"/>
                    </a:lnTo>
                    <a:lnTo>
                      <a:pt x="281" y="291"/>
                    </a:lnTo>
                    <a:lnTo>
                      <a:pt x="283" y="285"/>
                    </a:lnTo>
                    <a:lnTo>
                      <a:pt x="283" y="274"/>
                    </a:lnTo>
                    <a:lnTo>
                      <a:pt x="285" y="268"/>
                    </a:lnTo>
                    <a:lnTo>
                      <a:pt x="285" y="236"/>
                    </a:lnTo>
                    <a:lnTo>
                      <a:pt x="286" y="226"/>
                    </a:lnTo>
                    <a:lnTo>
                      <a:pt x="285" y="217"/>
                    </a:lnTo>
                    <a:lnTo>
                      <a:pt x="285" y="194"/>
                    </a:lnTo>
                    <a:lnTo>
                      <a:pt x="281" y="172"/>
                    </a:lnTo>
                    <a:lnTo>
                      <a:pt x="273" y="132"/>
                    </a:lnTo>
                    <a:lnTo>
                      <a:pt x="266" y="113"/>
                    </a:lnTo>
                    <a:lnTo>
                      <a:pt x="258" y="94"/>
                    </a:lnTo>
                    <a:lnTo>
                      <a:pt x="247" y="70"/>
                    </a:lnTo>
                    <a:lnTo>
                      <a:pt x="236" y="55"/>
                    </a:lnTo>
                    <a:lnTo>
                      <a:pt x="232" y="49"/>
                    </a:lnTo>
                    <a:lnTo>
                      <a:pt x="226" y="43"/>
                    </a:lnTo>
                    <a:lnTo>
                      <a:pt x="222" y="38"/>
                    </a:lnTo>
                    <a:lnTo>
                      <a:pt x="213" y="28"/>
                    </a:lnTo>
                    <a:lnTo>
                      <a:pt x="207" y="25"/>
                    </a:lnTo>
                    <a:lnTo>
                      <a:pt x="202" y="19"/>
                    </a:lnTo>
                    <a:lnTo>
                      <a:pt x="192" y="13"/>
                    </a:lnTo>
                    <a:lnTo>
                      <a:pt x="187" y="11"/>
                    </a:lnTo>
                    <a:lnTo>
                      <a:pt x="181" y="8"/>
                    </a:lnTo>
                    <a:lnTo>
                      <a:pt x="173" y="4"/>
                    </a:lnTo>
                    <a:lnTo>
                      <a:pt x="158" y="0"/>
                    </a:lnTo>
                    <a:lnTo>
                      <a:pt x="126" y="0"/>
                    </a:lnTo>
                    <a:lnTo>
                      <a:pt x="111" y="4"/>
                    </a:lnTo>
                    <a:lnTo>
                      <a:pt x="103" y="8"/>
                    </a:lnTo>
                    <a:lnTo>
                      <a:pt x="98" y="11"/>
                    </a:lnTo>
                    <a:lnTo>
                      <a:pt x="92" y="13"/>
                    </a:lnTo>
                    <a:lnTo>
                      <a:pt x="83" y="19"/>
                    </a:lnTo>
                    <a:lnTo>
                      <a:pt x="77" y="25"/>
                    </a:lnTo>
                    <a:lnTo>
                      <a:pt x="71" y="28"/>
                    </a:lnTo>
                    <a:lnTo>
                      <a:pt x="62" y="38"/>
                    </a:lnTo>
                    <a:lnTo>
                      <a:pt x="58" y="43"/>
                    </a:lnTo>
                    <a:lnTo>
                      <a:pt x="53" y="49"/>
                    </a:lnTo>
                    <a:lnTo>
                      <a:pt x="49" y="55"/>
                    </a:lnTo>
                    <a:lnTo>
                      <a:pt x="37" y="70"/>
                    </a:lnTo>
                    <a:lnTo>
                      <a:pt x="26" y="94"/>
                    </a:lnTo>
                    <a:lnTo>
                      <a:pt x="19" y="113"/>
                    </a:lnTo>
                    <a:lnTo>
                      <a:pt x="11" y="132"/>
                    </a:lnTo>
                    <a:lnTo>
                      <a:pt x="3" y="172"/>
                    </a:lnTo>
                    <a:lnTo>
                      <a:pt x="0" y="194"/>
                    </a:lnTo>
                    <a:lnTo>
                      <a:pt x="0" y="268"/>
                    </a:lnTo>
                    <a:lnTo>
                      <a:pt x="2" y="274"/>
                    </a:lnTo>
                    <a:lnTo>
                      <a:pt x="2" y="283"/>
                    </a:lnTo>
                    <a:lnTo>
                      <a:pt x="3" y="289"/>
                    </a:lnTo>
                    <a:lnTo>
                      <a:pt x="3" y="292"/>
                    </a:lnTo>
                    <a:lnTo>
                      <a:pt x="5" y="298"/>
                    </a:lnTo>
                    <a:lnTo>
                      <a:pt x="5" y="302"/>
                    </a:lnTo>
                    <a:lnTo>
                      <a:pt x="9" y="313"/>
                    </a:lnTo>
                    <a:lnTo>
                      <a:pt x="9" y="317"/>
                    </a:lnTo>
                    <a:lnTo>
                      <a:pt x="11" y="321"/>
                    </a:lnTo>
                    <a:lnTo>
                      <a:pt x="11" y="326"/>
                    </a:lnTo>
                    <a:lnTo>
                      <a:pt x="15" y="334"/>
                    </a:lnTo>
                    <a:lnTo>
                      <a:pt x="17" y="340"/>
                    </a:lnTo>
                    <a:lnTo>
                      <a:pt x="19" y="343"/>
                    </a:lnTo>
                    <a:lnTo>
                      <a:pt x="19" y="349"/>
                    </a:lnTo>
                    <a:lnTo>
                      <a:pt x="32" y="375"/>
                    </a:lnTo>
                    <a:lnTo>
                      <a:pt x="34" y="383"/>
                    </a:lnTo>
                    <a:lnTo>
                      <a:pt x="41" y="390"/>
                    </a:lnTo>
                    <a:lnTo>
                      <a:pt x="37" y="387"/>
                    </a:lnTo>
                    <a:lnTo>
                      <a:pt x="45" y="394"/>
                    </a:lnTo>
                    <a:lnTo>
                      <a:pt x="49" y="396"/>
                    </a:lnTo>
                    <a:lnTo>
                      <a:pt x="60" y="396"/>
                    </a:lnTo>
                    <a:lnTo>
                      <a:pt x="64" y="394"/>
                    </a:lnTo>
                    <a:lnTo>
                      <a:pt x="71" y="387"/>
                    </a:lnTo>
                    <a:lnTo>
                      <a:pt x="73" y="383"/>
                    </a:lnTo>
                    <a:lnTo>
                      <a:pt x="73" y="372"/>
                    </a:lnTo>
                    <a:lnTo>
                      <a:pt x="71" y="368"/>
                    </a:lnTo>
                    <a:lnTo>
                      <a:pt x="68" y="364"/>
                    </a:lnTo>
                    <a:lnTo>
                      <a:pt x="66" y="360"/>
                    </a:lnTo>
                    <a:lnTo>
                      <a:pt x="56" y="341"/>
                    </a:lnTo>
                    <a:lnTo>
                      <a:pt x="56" y="336"/>
                    </a:lnTo>
                    <a:lnTo>
                      <a:pt x="51" y="324"/>
                    </a:lnTo>
                    <a:lnTo>
                      <a:pt x="49" y="319"/>
                    </a:lnTo>
                    <a:lnTo>
                      <a:pt x="49" y="313"/>
                    </a:lnTo>
                    <a:lnTo>
                      <a:pt x="47" y="309"/>
                    </a:lnTo>
                    <a:lnTo>
                      <a:pt x="47" y="306"/>
                    </a:lnTo>
                    <a:lnTo>
                      <a:pt x="43" y="294"/>
                    </a:lnTo>
                    <a:lnTo>
                      <a:pt x="43" y="291"/>
                    </a:lnTo>
                    <a:lnTo>
                      <a:pt x="41" y="285"/>
                    </a:lnTo>
                    <a:lnTo>
                      <a:pt x="41" y="281"/>
                    </a:lnTo>
                    <a:lnTo>
                      <a:pt x="39" y="275"/>
                    </a:lnTo>
                    <a:lnTo>
                      <a:pt x="39" y="266"/>
                    </a:lnTo>
                    <a:lnTo>
                      <a:pt x="37" y="260"/>
                    </a:lnTo>
                    <a:lnTo>
                      <a:pt x="37" y="230"/>
                    </a:lnTo>
                    <a:lnTo>
                      <a:pt x="37" y="198"/>
                    </a:lnTo>
                    <a:lnTo>
                      <a:pt x="39" y="191"/>
                    </a:lnTo>
                    <a:lnTo>
                      <a:pt x="41" y="179"/>
                    </a:lnTo>
                    <a:lnTo>
                      <a:pt x="49" y="143"/>
                    </a:lnTo>
                    <a:lnTo>
                      <a:pt x="53" y="134"/>
                    </a:lnTo>
                    <a:lnTo>
                      <a:pt x="53" y="125"/>
                    </a:lnTo>
                    <a:lnTo>
                      <a:pt x="56" y="119"/>
                    </a:lnTo>
                    <a:lnTo>
                      <a:pt x="60" y="109"/>
                    </a:lnTo>
                    <a:lnTo>
                      <a:pt x="71" y="89"/>
                    </a:lnTo>
                    <a:lnTo>
                      <a:pt x="73" y="85"/>
                    </a:lnTo>
                    <a:lnTo>
                      <a:pt x="79" y="77"/>
                    </a:lnTo>
                    <a:lnTo>
                      <a:pt x="83" y="72"/>
                    </a:lnTo>
                    <a:lnTo>
                      <a:pt x="88" y="66"/>
                    </a:lnTo>
                    <a:lnTo>
                      <a:pt x="92" y="60"/>
                    </a:lnTo>
                    <a:lnTo>
                      <a:pt x="94" y="59"/>
                    </a:lnTo>
                    <a:lnTo>
                      <a:pt x="100" y="55"/>
                    </a:lnTo>
                    <a:lnTo>
                      <a:pt x="105" y="49"/>
                    </a:lnTo>
                    <a:lnTo>
                      <a:pt x="107" y="47"/>
                    </a:lnTo>
                    <a:lnTo>
                      <a:pt x="113" y="45"/>
                    </a:lnTo>
                    <a:lnTo>
                      <a:pt x="119" y="42"/>
                    </a:lnTo>
                    <a:lnTo>
                      <a:pt x="122" y="42"/>
                    </a:lnTo>
                    <a:lnTo>
                      <a:pt x="130" y="40"/>
                    </a:lnTo>
                    <a:lnTo>
                      <a:pt x="134" y="38"/>
                    </a:lnTo>
                    <a:lnTo>
                      <a:pt x="143" y="38"/>
                    </a:lnTo>
                    <a:lnTo>
                      <a:pt x="151" y="38"/>
                    </a:lnTo>
                    <a:lnTo>
                      <a:pt x="154" y="40"/>
                    </a:lnTo>
                    <a:lnTo>
                      <a:pt x="162" y="42"/>
                    </a:lnTo>
                    <a:lnTo>
                      <a:pt x="166" y="42"/>
                    </a:lnTo>
                    <a:lnTo>
                      <a:pt x="171" y="45"/>
                    </a:lnTo>
                    <a:lnTo>
                      <a:pt x="177" y="47"/>
                    </a:lnTo>
                    <a:lnTo>
                      <a:pt x="179" y="49"/>
                    </a:lnTo>
                    <a:lnTo>
                      <a:pt x="185" y="55"/>
                    </a:lnTo>
                    <a:lnTo>
                      <a:pt x="190" y="59"/>
                    </a:lnTo>
                    <a:lnTo>
                      <a:pt x="192" y="60"/>
                    </a:lnTo>
                    <a:lnTo>
                      <a:pt x="196" y="66"/>
                    </a:lnTo>
                    <a:lnTo>
                      <a:pt x="202" y="72"/>
                    </a:lnTo>
                    <a:lnTo>
                      <a:pt x="205" y="77"/>
                    </a:lnTo>
                    <a:lnTo>
                      <a:pt x="211" y="85"/>
                    </a:lnTo>
                    <a:lnTo>
                      <a:pt x="213" y="89"/>
                    </a:lnTo>
                    <a:lnTo>
                      <a:pt x="224" y="109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2" y="134"/>
                    </a:lnTo>
                    <a:lnTo>
                      <a:pt x="236" y="143"/>
                    </a:lnTo>
                    <a:lnTo>
                      <a:pt x="243" y="179"/>
                    </a:lnTo>
                    <a:lnTo>
                      <a:pt x="245" y="191"/>
                    </a:lnTo>
                    <a:lnTo>
                      <a:pt x="247" y="198"/>
                    </a:lnTo>
                    <a:lnTo>
                      <a:pt x="247" y="221"/>
                    </a:lnTo>
                    <a:lnTo>
                      <a:pt x="249" y="234"/>
                    </a:lnTo>
                    <a:lnTo>
                      <a:pt x="251" y="225"/>
                    </a:lnTo>
                    <a:lnTo>
                      <a:pt x="247" y="232"/>
                    </a:lnTo>
                    <a:lnTo>
                      <a:pt x="247" y="260"/>
                    </a:lnTo>
                    <a:lnTo>
                      <a:pt x="245" y="266"/>
                    </a:lnTo>
                    <a:lnTo>
                      <a:pt x="245" y="277"/>
                    </a:lnTo>
                    <a:lnTo>
                      <a:pt x="243" y="283"/>
                    </a:lnTo>
                    <a:lnTo>
                      <a:pt x="243" y="287"/>
                    </a:lnTo>
                    <a:lnTo>
                      <a:pt x="241" y="292"/>
                    </a:lnTo>
                    <a:lnTo>
                      <a:pt x="241" y="298"/>
                    </a:lnTo>
                    <a:lnTo>
                      <a:pt x="237" y="309"/>
                    </a:lnTo>
                    <a:lnTo>
                      <a:pt x="237" y="315"/>
                    </a:lnTo>
                    <a:lnTo>
                      <a:pt x="236" y="321"/>
                    </a:lnTo>
                    <a:lnTo>
                      <a:pt x="234" y="324"/>
                    </a:lnTo>
                    <a:lnTo>
                      <a:pt x="230" y="336"/>
                    </a:lnTo>
                    <a:lnTo>
                      <a:pt x="228" y="340"/>
                    </a:lnTo>
                    <a:lnTo>
                      <a:pt x="226" y="345"/>
                    </a:lnTo>
                    <a:lnTo>
                      <a:pt x="222" y="353"/>
                    </a:lnTo>
                    <a:lnTo>
                      <a:pt x="220" y="358"/>
                    </a:lnTo>
                    <a:lnTo>
                      <a:pt x="217" y="366"/>
                    </a:lnTo>
                    <a:lnTo>
                      <a:pt x="211" y="372"/>
                    </a:lnTo>
                    <a:lnTo>
                      <a:pt x="209" y="379"/>
                    </a:lnTo>
                    <a:lnTo>
                      <a:pt x="207" y="383"/>
                    </a:lnTo>
                    <a:lnTo>
                      <a:pt x="209" y="379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6" name="Rectangle 92"/>
              <p:cNvSpPr>
                <a:spLocks noChangeArrowheads="1"/>
              </p:cNvSpPr>
              <p:nvPr/>
            </p:nvSpPr>
            <p:spPr bwMode="auto">
              <a:xfrm>
                <a:off x="4143" y="1507"/>
                <a:ext cx="26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6666FF"/>
                    </a:solidFill>
                    <a:latin typeface="Swiss 721 SWA" charset="0"/>
                  </a:rPr>
                  <a:t>1/0</a:t>
                </a:r>
                <a:endParaRPr lang="en-US" sz="3200" b="1">
                  <a:solidFill>
                    <a:srgbClr val="6666FF"/>
                  </a:solidFill>
                </a:endParaRPr>
              </a:p>
            </p:txBody>
          </p:sp>
          <p:sp>
            <p:nvSpPr>
              <p:cNvPr id="62497" name="Freeform 93"/>
              <p:cNvSpPr>
                <a:spLocks/>
              </p:cNvSpPr>
              <p:nvPr/>
            </p:nvSpPr>
            <p:spPr bwMode="auto">
              <a:xfrm>
                <a:off x="4102" y="1831"/>
                <a:ext cx="38" cy="149"/>
              </a:xfrm>
              <a:custGeom>
                <a:avLst/>
                <a:gdLst>
                  <a:gd name="T0" fmla="*/ 0 w 38"/>
                  <a:gd name="T1" fmla="*/ 130 h 149"/>
                  <a:gd name="T2" fmla="*/ 0 w 38"/>
                  <a:gd name="T3" fmla="*/ 136 h 149"/>
                  <a:gd name="T4" fmla="*/ 2 w 38"/>
                  <a:gd name="T5" fmla="*/ 140 h 149"/>
                  <a:gd name="T6" fmla="*/ 9 w 38"/>
                  <a:gd name="T7" fmla="*/ 147 h 149"/>
                  <a:gd name="T8" fmla="*/ 13 w 38"/>
                  <a:gd name="T9" fmla="*/ 149 h 149"/>
                  <a:gd name="T10" fmla="*/ 24 w 38"/>
                  <a:gd name="T11" fmla="*/ 149 h 149"/>
                  <a:gd name="T12" fmla="*/ 28 w 38"/>
                  <a:gd name="T13" fmla="*/ 147 h 149"/>
                  <a:gd name="T14" fmla="*/ 36 w 38"/>
                  <a:gd name="T15" fmla="*/ 140 h 149"/>
                  <a:gd name="T16" fmla="*/ 38 w 38"/>
                  <a:gd name="T17" fmla="*/ 136 h 149"/>
                  <a:gd name="T18" fmla="*/ 38 w 38"/>
                  <a:gd name="T19" fmla="*/ 14 h 149"/>
                  <a:gd name="T20" fmla="*/ 36 w 38"/>
                  <a:gd name="T21" fmla="*/ 10 h 149"/>
                  <a:gd name="T22" fmla="*/ 28 w 38"/>
                  <a:gd name="T23" fmla="*/ 2 h 149"/>
                  <a:gd name="T24" fmla="*/ 24 w 38"/>
                  <a:gd name="T25" fmla="*/ 0 h 149"/>
                  <a:gd name="T26" fmla="*/ 13 w 38"/>
                  <a:gd name="T27" fmla="*/ 0 h 149"/>
                  <a:gd name="T28" fmla="*/ 9 w 38"/>
                  <a:gd name="T29" fmla="*/ 2 h 149"/>
                  <a:gd name="T30" fmla="*/ 2 w 38"/>
                  <a:gd name="T31" fmla="*/ 10 h 149"/>
                  <a:gd name="T32" fmla="*/ 0 w 38"/>
                  <a:gd name="T33" fmla="*/ 14 h 149"/>
                  <a:gd name="T34" fmla="*/ 0 w 38"/>
                  <a:gd name="T35" fmla="*/ 19 h 149"/>
                  <a:gd name="T36" fmla="*/ 0 w 38"/>
                  <a:gd name="T37" fmla="*/ 13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9"/>
                  <a:gd name="T59" fmla="*/ 38 w 38"/>
                  <a:gd name="T60" fmla="*/ 149 h 1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9">
                    <a:moveTo>
                      <a:pt x="0" y="130"/>
                    </a:moveTo>
                    <a:lnTo>
                      <a:pt x="0" y="136"/>
                    </a:lnTo>
                    <a:lnTo>
                      <a:pt x="2" y="140"/>
                    </a:lnTo>
                    <a:lnTo>
                      <a:pt x="9" y="147"/>
                    </a:lnTo>
                    <a:lnTo>
                      <a:pt x="13" y="149"/>
                    </a:lnTo>
                    <a:lnTo>
                      <a:pt x="24" y="149"/>
                    </a:lnTo>
                    <a:lnTo>
                      <a:pt x="28" y="147"/>
                    </a:lnTo>
                    <a:lnTo>
                      <a:pt x="36" y="140"/>
                    </a:lnTo>
                    <a:lnTo>
                      <a:pt x="38" y="136"/>
                    </a:lnTo>
                    <a:lnTo>
                      <a:pt x="38" y="14"/>
                    </a:lnTo>
                    <a:lnTo>
                      <a:pt x="36" y="10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8" name="Freeform 94"/>
              <p:cNvSpPr>
                <a:spLocks/>
              </p:cNvSpPr>
              <p:nvPr/>
            </p:nvSpPr>
            <p:spPr bwMode="auto">
              <a:xfrm>
                <a:off x="4107" y="1884"/>
                <a:ext cx="121" cy="113"/>
              </a:xfrm>
              <a:custGeom>
                <a:avLst/>
                <a:gdLst>
                  <a:gd name="T0" fmla="*/ 6 w 121"/>
                  <a:gd name="T1" fmla="*/ 81 h 113"/>
                  <a:gd name="T2" fmla="*/ 4 w 121"/>
                  <a:gd name="T3" fmla="*/ 85 h 113"/>
                  <a:gd name="T4" fmla="*/ 0 w 121"/>
                  <a:gd name="T5" fmla="*/ 89 h 113"/>
                  <a:gd name="T6" fmla="*/ 0 w 121"/>
                  <a:gd name="T7" fmla="*/ 98 h 113"/>
                  <a:gd name="T8" fmla="*/ 2 w 121"/>
                  <a:gd name="T9" fmla="*/ 104 h 113"/>
                  <a:gd name="T10" fmla="*/ 6 w 121"/>
                  <a:gd name="T11" fmla="*/ 108 h 113"/>
                  <a:gd name="T12" fmla="*/ 10 w 121"/>
                  <a:gd name="T13" fmla="*/ 110 h 113"/>
                  <a:gd name="T14" fmla="*/ 14 w 121"/>
                  <a:gd name="T15" fmla="*/ 113 h 113"/>
                  <a:gd name="T16" fmla="*/ 23 w 121"/>
                  <a:gd name="T17" fmla="*/ 113 h 113"/>
                  <a:gd name="T18" fmla="*/ 29 w 121"/>
                  <a:gd name="T19" fmla="*/ 111 h 113"/>
                  <a:gd name="T20" fmla="*/ 33 w 121"/>
                  <a:gd name="T21" fmla="*/ 108 h 113"/>
                  <a:gd name="T22" fmla="*/ 116 w 121"/>
                  <a:gd name="T23" fmla="*/ 32 h 113"/>
                  <a:gd name="T24" fmla="*/ 117 w 121"/>
                  <a:gd name="T25" fmla="*/ 28 h 113"/>
                  <a:gd name="T26" fmla="*/ 121 w 121"/>
                  <a:gd name="T27" fmla="*/ 25 h 113"/>
                  <a:gd name="T28" fmla="*/ 121 w 121"/>
                  <a:gd name="T29" fmla="*/ 15 h 113"/>
                  <a:gd name="T30" fmla="*/ 119 w 121"/>
                  <a:gd name="T31" fmla="*/ 10 h 113"/>
                  <a:gd name="T32" fmla="*/ 116 w 121"/>
                  <a:gd name="T33" fmla="*/ 6 h 113"/>
                  <a:gd name="T34" fmla="*/ 112 w 121"/>
                  <a:gd name="T35" fmla="*/ 4 h 113"/>
                  <a:gd name="T36" fmla="*/ 108 w 121"/>
                  <a:gd name="T37" fmla="*/ 0 h 113"/>
                  <a:gd name="T38" fmla="*/ 99 w 121"/>
                  <a:gd name="T39" fmla="*/ 0 h 113"/>
                  <a:gd name="T40" fmla="*/ 93 w 121"/>
                  <a:gd name="T41" fmla="*/ 2 h 113"/>
                  <a:gd name="T42" fmla="*/ 89 w 121"/>
                  <a:gd name="T43" fmla="*/ 6 h 113"/>
                  <a:gd name="T44" fmla="*/ 6 w 121"/>
                  <a:gd name="T45" fmla="*/ 81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"/>
                  <a:gd name="T70" fmla="*/ 0 h 113"/>
                  <a:gd name="T71" fmla="*/ 121 w 121"/>
                  <a:gd name="T72" fmla="*/ 113 h 1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" h="113">
                    <a:moveTo>
                      <a:pt x="6" y="81"/>
                    </a:moveTo>
                    <a:lnTo>
                      <a:pt x="4" y="85"/>
                    </a:lnTo>
                    <a:lnTo>
                      <a:pt x="0" y="89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10" y="110"/>
                    </a:lnTo>
                    <a:lnTo>
                      <a:pt x="14" y="113"/>
                    </a:lnTo>
                    <a:lnTo>
                      <a:pt x="23" y="113"/>
                    </a:lnTo>
                    <a:lnTo>
                      <a:pt x="29" y="111"/>
                    </a:lnTo>
                    <a:lnTo>
                      <a:pt x="33" y="108"/>
                    </a:lnTo>
                    <a:lnTo>
                      <a:pt x="116" y="32"/>
                    </a:lnTo>
                    <a:lnTo>
                      <a:pt x="117" y="28"/>
                    </a:lnTo>
                    <a:lnTo>
                      <a:pt x="121" y="25"/>
                    </a:lnTo>
                    <a:lnTo>
                      <a:pt x="121" y="15"/>
                    </a:lnTo>
                    <a:lnTo>
                      <a:pt x="119" y="10"/>
                    </a:lnTo>
                    <a:lnTo>
                      <a:pt x="116" y="6"/>
                    </a:lnTo>
                    <a:lnTo>
                      <a:pt x="112" y="4"/>
                    </a:lnTo>
                    <a:lnTo>
                      <a:pt x="108" y="0"/>
                    </a:lnTo>
                    <a:lnTo>
                      <a:pt x="99" y="0"/>
                    </a:lnTo>
                    <a:lnTo>
                      <a:pt x="93" y="2"/>
                    </a:lnTo>
                    <a:lnTo>
                      <a:pt x="89" y="6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490" name="Group 95"/>
            <p:cNvGrpSpPr>
              <a:grpSpLocks/>
            </p:cNvGrpSpPr>
            <p:nvPr/>
          </p:nvGrpSpPr>
          <p:grpSpPr bwMode="auto">
            <a:xfrm>
              <a:off x="2257" y="2278"/>
              <a:ext cx="685" cy="460"/>
              <a:chOff x="2257" y="2278"/>
              <a:chExt cx="685" cy="460"/>
            </a:xfrm>
          </p:grpSpPr>
          <p:sp>
            <p:nvSpPr>
              <p:cNvPr id="62491" name="Freeform 96"/>
              <p:cNvSpPr>
                <a:spLocks/>
              </p:cNvSpPr>
              <p:nvPr/>
            </p:nvSpPr>
            <p:spPr bwMode="auto">
              <a:xfrm>
                <a:off x="2274" y="2278"/>
                <a:ext cx="668" cy="253"/>
              </a:xfrm>
              <a:custGeom>
                <a:avLst/>
                <a:gdLst>
                  <a:gd name="T0" fmla="*/ 668 w 668"/>
                  <a:gd name="T1" fmla="*/ 15 h 253"/>
                  <a:gd name="T2" fmla="*/ 654 w 668"/>
                  <a:gd name="T3" fmla="*/ 0 h 253"/>
                  <a:gd name="T4" fmla="*/ 632 w 668"/>
                  <a:gd name="T5" fmla="*/ 10 h 253"/>
                  <a:gd name="T6" fmla="*/ 615 w 668"/>
                  <a:gd name="T7" fmla="*/ 36 h 253"/>
                  <a:gd name="T8" fmla="*/ 596 w 668"/>
                  <a:gd name="T9" fmla="*/ 63 h 253"/>
                  <a:gd name="T10" fmla="*/ 577 w 668"/>
                  <a:gd name="T11" fmla="*/ 85 h 253"/>
                  <a:gd name="T12" fmla="*/ 558 w 668"/>
                  <a:gd name="T13" fmla="*/ 106 h 253"/>
                  <a:gd name="T14" fmla="*/ 520 w 668"/>
                  <a:gd name="T15" fmla="*/ 146 h 253"/>
                  <a:gd name="T16" fmla="*/ 488 w 668"/>
                  <a:gd name="T17" fmla="*/ 168 h 253"/>
                  <a:gd name="T18" fmla="*/ 424 w 668"/>
                  <a:gd name="T19" fmla="*/ 204 h 253"/>
                  <a:gd name="T20" fmla="*/ 418 w 668"/>
                  <a:gd name="T21" fmla="*/ 204 h 253"/>
                  <a:gd name="T22" fmla="*/ 379 w 668"/>
                  <a:gd name="T23" fmla="*/ 213 h 253"/>
                  <a:gd name="T24" fmla="*/ 300 w 668"/>
                  <a:gd name="T25" fmla="*/ 215 h 253"/>
                  <a:gd name="T26" fmla="*/ 271 w 668"/>
                  <a:gd name="T27" fmla="*/ 212 h 253"/>
                  <a:gd name="T28" fmla="*/ 245 w 668"/>
                  <a:gd name="T29" fmla="*/ 208 h 253"/>
                  <a:gd name="T30" fmla="*/ 220 w 668"/>
                  <a:gd name="T31" fmla="*/ 204 h 253"/>
                  <a:gd name="T32" fmla="*/ 177 w 668"/>
                  <a:gd name="T33" fmla="*/ 191 h 253"/>
                  <a:gd name="T34" fmla="*/ 160 w 668"/>
                  <a:gd name="T35" fmla="*/ 185 h 253"/>
                  <a:gd name="T36" fmla="*/ 135 w 668"/>
                  <a:gd name="T37" fmla="*/ 172 h 253"/>
                  <a:gd name="T38" fmla="*/ 107 w 668"/>
                  <a:gd name="T39" fmla="*/ 151 h 253"/>
                  <a:gd name="T40" fmla="*/ 88 w 668"/>
                  <a:gd name="T41" fmla="*/ 136 h 253"/>
                  <a:gd name="T42" fmla="*/ 60 w 668"/>
                  <a:gd name="T43" fmla="*/ 98 h 253"/>
                  <a:gd name="T44" fmla="*/ 47 w 668"/>
                  <a:gd name="T45" fmla="*/ 74 h 253"/>
                  <a:gd name="T46" fmla="*/ 41 w 668"/>
                  <a:gd name="T47" fmla="*/ 57 h 253"/>
                  <a:gd name="T48" fmla="*/ 34 w 668"/>
                  <a:gd name="T49" fmla="*/ 38 h 253"/>
                  <a:gd name="T50" fmla="*/ 22 w 668"/>
                  <a:gd name="T51" fmla="*/ 30 h 253"/>
                  <a:gd name="T52" fmla="*/ 7 w 668"/>
                  <a:gd name="T53" fmla="*/ 34 h 253"/>
                  <a:gd name="T54" fmla="*/ 0 w 668"/>
                  <a:gd name="T55" fmla="*/ 46 h 253"/>
                  <a:gd name="T56" fmla="*/ 1 w 668"/>
                  <a:gd name="T57" fmla="*/ 61 h 253"/>
                  <a:gd name="T58" fmla="*/ 11 w 668"/>
                  <a:gd name="T59" fmla="*/ 83 h 253"/>
                  <a:gd name="T60" fmla="*/ 20 w 668"/>
                  <a:gd name="T61" fmla="*/ 104 h 253"/>
                  <a:gd name="T62" fmla="*/ 49 w 668"/>
                  <a:gd name="T63" fmla="*/ 147 h 253"/>
                  <a:gd name="T64" fmla="*/ 68 w 668"/>
                  <a:gd name="T65" fmla="*/ 166 h 253"/>
                  <a:gd name="T66" fmla="*/ 94 w 668"/>
                  <a:gd name="T67" fmla="*/ 191 h 253"/>
                  <a:gd name="T68" fmla="*/ 130 w 668"/>
                  <a:gd name="T69" fmla="*/ 213 h 253"/>
                  <a:gd name="T70" fmla="*/ 152 w 668"/>
                  <a:gd name="T71" fmla="*/ 223 h 253"/>
                  <a:gd name="T72" fmla="*/ 181 w 668"/>
                  <a:gd name="T73" fmla="*/ 230 h 253"/>
                  <a:gd name="T74" fmla="*/ 222 w 668"/>
                  <a:gd name="T75" fmla="*/ 244 h 253"/>
                  <a:gd name="T76" fmla="*/ 247 w 668"/>
                  <a:gd name="T77" fmla="*/ 247 h 253"/>
                  <a:gd name="T78" fmla="*/ 277 w 668"/>
                  <a:gd name="T79" fmla="*/ 251 h 253"/>
                  <a:gd name="T80" fmla="*/ 364 w 668"/>
                  <a:gd name="T81" fmla="*/ 253 h 253"/>
                  <a:gd name="T82" fmla="*/ 392 w 668"/>
                  <a:gd name="T83" fmla="*/ 249 h 253"/>
                  <a:gd name="T84" fmla="*/ 435 w 668"/>
                  <a:gd name="T85" fmla="*/ 240 h 253"/>
                  <a:gd name="T86" fmla="*/ 488 w 668"/>
                  <a:gd name="T87" fmla="*/ 213 h 253"/>
                  <a:gd name="T88" fmla="*/ 524 w 668"/>
                  <a:gd name="T89" fmla="*/ 189 h 253"/>
                  <a:gd name="T90" fmla="*/ 552 w 668"/>
                  <a:gd name="T91" fmla="*/ 164 h 253"/>
                  <a:gd name="T92" fmla="*/ 592 w 668"/>
                  <a:gd name="T93" fmla="*/ 125 h 253"/>
                  <a:gd name="T94" fmla="*/ 613 w 668"/>
                  <a:gd name="T95" fmla="*/ 102 h 253"/>
                  <a:gd name="T96" fmla="*/ 632 w 668"/>
                  <a:gd name="T97" fmla="*/ 76 h 253"/>
                  <a:gd name="T98" fmla="*/ 656 w 668"/>
                  <a:gd name="T99" fmla="*/ 40 h 2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8"/>
                  <a:gd name="T151" fmla="*/ 0 h 253"/>
                  <a:gd name="T152" fmla="*/ 668 w 668"/>
                  <a:gd name="T153" fmla="*/ 253 h 2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8" h="253">
                    <a:moveTo>
                      <a:pt x="666" y="29"/>
                    </a:moveTo>
                    <a:lnTo>
                      <a:pt x="668" y="25"/>
                    </a:lnTo>
                    <a:lnTo>
                      <a:pt x="668" y="15"/>
                    </a:lnTo>
                    <a:lnTo>
                      <a:pt x="666" y="10"/>
                    </a:lnTo>
                    <a:lnTo>
                      <a:pt x="658" y="2"/>
                    </a:lnTo>
                    <a:lnTo>
                      <a:pt x="654" y="0"/>
                    </a:lnTo>
                    <a:lnTo>
                      <a:pt x="645" y="0"/>
                    </a:lnTo>
                    <a:lnTo>
                      <a:pt x="639" y="2"/>
                    </a:lnTo>
                    <a:lnTo>
                      <a:pt x="632" y="10"/>
                    </a:lnTo>
                    <a:lnTo>
                      <a:pt x="634" y="8"/>
                    </a:lnTo>
                    <a:lnTo>
                      <a:pt x="626" y="17"/>
                    </a:lnTo>
                    <a:lnTo>
                      <a:pt x="615" y="36"/>
                    </a:lnTo>
                    <a:lnTo>
                      <a:pt x="609" y="44"/>
                    </a:lnTo>
                    <a:lnTo>
                      <a:pt x="601" y="53"/>
                    </a:lnTo>
                    <a:lnTo>
                      <a:pt x="596" y="63"/>
                    </a:lnTo>
                    <a:lnTo>
                      <a:pt x="590" y="68"/>
                    </a:lnTo>
                    <a:lnTo>
                      <a:pt x="583" y="76"/>
                    </a:lnTo>
                    <a:lnTo>
                      <a:pt x="577" y="85"/>
                    </a:lnTo>
                    <a:lnTo>
                      <a:pt x="573" y="93"/>
                    </a:lnTo>
                    <a:lnTo>
                      <a:pt x="566" y="98"/>
                    </a:lnTo>
                    <a:lnTo>
                      <a:pt x="558" y="106"/>
                    </a:lnTo>
                    <a:lnTo>
                      <a:pt x="534" y="130"/>
                    </a:lnTo>
                    <a:lnTo>
                      <a:pt x="526" y="138"/>
                    </a:lnTo>
                    <a:lnTo>
                      <a:pt x="520" y="146"/>
                    </a:lnTo>
                    <a:lnTo>
                      <a:pt x="507" y="155"/>
                    </a:lnTo>
                    <a:lnTo>
                      <a:pt x="501" y="159"/>
                    </a:lnTo>
                    <a:lnTo>
                      <a:pt x="488" y="168"/>
                    </a:lnTo>
                    <a:lnTo>
                      <a:pt x="471" y="178"/>
                    </a:lnTo>
                    <a:lnTo>
                      <a:pt x="466" y="183"/>
                    </a:lnTo>
                    <a:lnTo>
                      <a:pt x="424" y="204"/>
                    </a:lnTo>
                    <a:lnTo>
                      <a:pt x="426" y="204"/>
                    </a:lnTo>
                    <a:lnTo>
                      <a:pt x="428" y="202"/>
                    </a:lnTo>
                    <a:lnTo>
                      <a:pt x="418" y="204"/>
                    </a:lnTo>
                    <a:lnTo>
                      <a:pt x="403" y="208"/>
                    </a:lnTo>
                    <a:lnTo>
                      <a:pt x="384" y="212"/>
                    </a:lnTo>
                    <a:lnTo>
                      <a:pt x="379" y="213"/>
                    </a:lnTo>
                    <a:lnTo>
                      <a:pt x="369" y="213"/>
                    </a:lnTo>
                    <a:lnTo>
                      <a:pt x="360" y="215"/>
                    </a:lnTo>
                    <a:lnTo>
                      <a:pt x="300" y="215"/>
                    </a:lnTo>
                    <a:lnTo>
                      <a:pt x="290" y="213"/>
                    </a:lnTo>
                    <a:lnTo>
                      <a:pt x="281" y="213"/>
                    </a:lnTo>
                    <a:lnTo>
                      <a:pt x="271" y="212"/>
                    </a:lnTo>
                    <a:lnTo>
                      <a:pt x="262" y="212"/>
                    </a:lnTo>
                    <a:lnTo>
                      <a:pt x="254" y="210"/>
                    </a:lnTo>
                    <a:lnTo>
                      <a:pt x="245" y="208"/>
                    </a:lnTo>
                    <a:lnTo>
                      <a:pt x="235" y="208"/>
                    </a:lnTo>
                    <a:lnTo>
                      <a:pt x="230" y="206"/>
                    </a:lnTo>
                    <a:lnTo>
                      <a:pt x="220" y="204"/>
                    </a:lnTo>
                    <a:lnTo>
                      <a:pt x="200" y="200"/>
                    </a:lnTo>
                    <a:lnTo>
                      <a:pt x="192" y="196"/>
                    </a:lnTo>
                    <a:lnTo>
                      <a:pt x="177" y="191"/>
                    </a:lnTo>
                    <a:lnTo>
                      <a:pt x="166" y="189"/>
                    </a:lnTo>
                    <a:lnTo>
                      <a:pt x="168" y="189"/>
                    </a:lnTo>
                    <a:lnTo>
                      <a:pt x="160" y="185"/>
                    </a:lnTo>
                    <a:lnTo>
                      <a:pt x="154" y="183"/>
                    </a:lnTo>
                    <a:lnTo>
                      <a:pt x="149" y="179"/>
                    </a:lnTo>
                    <a:lnTo>
                      <a:pt x="135" y="172"/>
                    </a:lnTo>
                    <a:lnTo>
                      <a:pt x="130" y="170"/>
                    </a:lnTo>
                    <a:lnTo>
                      <a:pt x="117" y="161"/>
                    </a:lnTo>
                    <a:lnTo>
                      <a:pt x="107" y="151"/>
                    </a:lnTo>
                    <a:lnTo>
                      <a:pt x="98" y="146"/>
                    </a:lnTo>
                    <a:lnTo>
                      <a:pt x="94" y="140"/>
                    </a:lnTo>
                    <a:lnTo>
                      <a:pt x="88" y="136"/>
                    </a:lnTo>
                    <a:lnTo>
                      <a:pt x="81" y="125"/>
                    </a:lnTo>
                    <a:lnTo>
                      <a:pt x="75" y="121"/>
                    </a:lnTo>
                    <a:lnTo>
                      <a:pt x="60" y="98"/>
                    </a:lnTo>
                    <a:lnTo>
                      <a:pt x="58" y="93"/>
                    </a:lnTo>
                    <a:lnTo>
                      <a:pt x="51" y="78"/>
                    </a:lnTo>
                    <a:lnTo>
                      <a:pt x="47" y="74"/>
                    </a:lnTo>
                    <a:lnTo>
                      <a:pt x="45" y="68"/>
                    </a:lnTo>
                    <a:lnTo>
                      <a:pt x="41" y="61"/>
                    </a:lnTo>
                    <a:lnTo>
                      <a:pt x="41" y="57"/>
                    </a:lnTo>
                    <a:lnTo>
                      <a:pt x="39" y="49"/>
                    </a:lnTo>
                    <a:lnTo>
                      <a:pt x="35" y="44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26" y="32"/>
                    </a:lnTo>
                    <a:lnTo>
                      <a:pt x="22" y="30"/>
                    </a:lnTo>
                    <a:lnTo>
                      <a:pt x="17" y="30"/>
                    </a:lnTo>
                    <a:lnTo>
                      <a:pt x="13" y="32"/>
                    </a:lnTo>
                    <a:lnTo>
                      <a:pt x="7" y="34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55"/>
                    </a:lnTo>
                    <a:lnTo>
                      <a:pt x="1" y="61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3"/>
                    </a:lnTo>
                    <a:lnTo>
                      <a:pt x="13" y="89"/>
                    </a:lnTo>
                    <a:lnTo>
                      <a:pt x="17" y="96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3"/>
                    </a:lnTo>
                    <a:lnTo>
                      <a:pt x="49" y="147"/>
                    </a:lnTo>
                    <a:lnTo>
                      <a:pt x="54" y="151"/>
                    </a:lnTo>
                    <a:lnTo>
                      <a:pt x="62" y="162"/>
                    </a:lnTo>
                    <a:lnTo>
                      <a:pt x="68" y="166"/>
                    </a:lnTo>
                    <a:lnTo>
                      <a:pt x="71" y="172"/>
                    </a:lnTo>
                    <a:lnTo>
                      <a:pt x="85" y="181"/>
                    </a:lnTo>
                    <a:lnTo>
                      <a:pt x="94" y="191"/>
                    </a:lnTo>
                    <a:lnTo>
                      <a:pt x="115" y="204"/>
                    </a:lnTo>
                    <a:lnTo>
                      <a:pt x="120" y="206"/>
                    </a:lnTo>
                    <a:lnTo>
                      <a:pt x="130" y="213"/>
                    </a:lnTo>
                    <a:lnTo>
                      <a:pt x="139" y="217"/>
                    </a:lnTo>
                    <a:lnTo>
                      <a:pt x="145" y="219"/>
                    </a:lnTo>
                    <a:lnTo>
                      <a:pt x="152" y="223"/>
                    </a:lnTo>
                    <a:lnTo>
                      <a:pt x="154" y="223"/>
                    </a:lnTo>
                    <a:lnTo>
                      <a:pt x="166" y="228"/>
                    </a:lnTo>
                    <a:lnTo>
                      <a:pt x="181" y="230"/>
                    </a:lnTo>
                    <a:lnTo>
                      <a:pt x="188" y="234"/>
                    </a:lnTo>
                    <a:lnTo>
                      <a:pt x="213" y="242"/>
                    </a:lnTo>
                    <a:lnTo>
                      <a:pt x="222" y="244"/>
                    </a:lnTo>
                    <a:lnTo>
                      <a:pt x="232" y="245"/>
                    </a:lnTo>
                    <a:lnTo>
                      <a:pt x="241" y="245"/>
                    </a:lnTo>
                    <a:lnTo>
                      <a:pt x="247" y="247"/>
                    </a:lnTo>
                    <a:lnTo>
                      <a:pt x="258" y="249"/>
                    </a:lnTo>
                    <a:lnTo>
                      <a:pt x="268" y="249"/>
                    </a:lnTo>
                    <a:lnTo>
                      <a:pt x="277" y="251"/>
                    </a:lnTo>
                    <a:lnTo>
                      <a:pt x="286" y="251"/>
                    </a:lnTo>
                    <a:lnTo>
                      <a:pt x="296" y="253"/>
                    </a:lnTo>
                    <a:lnTo>
                      <a:pt x="364" y="253"/>
                    </a:lnTo>
                    <a:lnTo>
                      <a:pt x="373" y="251"/>
                    </a:lnTo>
                    <a:lnTo>
                      <a:pt x="383" y="251"/>
                    </a:lnTo>
                    <a:lnTo>
                      <a:pt x="392" y="249"/>
                    </a:lnTo>
                    <a:lnTo>
                      <a:pt x="411" y="245"/>
                    </a:lnTo>
                    <a:lnTo>
                      <a:pt x="426" y="242"/>
                    </a:lnTo>
                    <a:lnTo>
                      <a:pt x="435" y="240"/>
                    </a:lnTo>
                    <a:lnTo>
                      <a:pt x="437" y="238"/>
                    </a:lnTo>
                    <a:lnTo>
                      <a:pt x="439" y="238"/>
                    </a:lnTo>
                    <a:lnTo>
                      <a:pt x="488" y="213"/>
                    </a:lnTo>
                    <a:lnTo>
                      <a:pt x="494" y="208"/>
                    </a:lnTo>
                    <a:lnTo>
                      <a:pt x="507" y="202"/>
                    </a:lnTo>
                    <a:lnTo>
                      <a:pt x="524" y="189"/>
                    </a:lnTo>
                    <a:lnTo>
                      <a:pt x="530" y="185"/>
                    </a:lnTo>
                    <a:lnTo>
                      <a:pt x="547" y="172"/>
                    </a:lnTo>
                    <a:lnTo>
                      <a:pt x="552" y="164"/>
                    </a:lnTo>
                    <a:lnTo>
                      <a:pt x="560" y="161"/>
                    </a:lnTo>
                    <a:lnTo>
                      <a:pt x="588" y="132"/>
                    </a:lnTo>
                    <a:lnTo>
                      <a:pt x="592" y="125"/>
                    </a:lnTo>
                    <a:lnTo>
                      <a:pt x="600" y="119"/>
                    </a:lnTo>
                    <a:lnTo>
                      <a:pt x="607" y="108"/>
                    </a:lnTo>
                    <a:lnTo>
                      <a:pt x="613" y="102"/>
                    </a:lnTo>
                    <a:lnTo>
                      <a:pt x="620" y="95"/>
                    </a:lnTo>
                    <a:lnTo>
                      <a:pt x="626" y="85"/>
                    </a:lnTo>
                    <a:lnTo>
                      <a:pt x="632" y="76"/>
                    </a:lnTo>
                    <a:lnTo>
                      <a:pt x="639" y="66"/>
                    </a:lnTo>
                    <a:lnTo>
                      <a:pt x="645" y="59"/>
                    </a:lnTo>
                    <a:lnTo>
                      <a:pt x="656" y="40"/>
                    </a:lnTo>
                    <a:lnTo>
                      <a:pt x="664" y="30"/>
                    </a:lnTo>
                    <a:lnTo>
                      <a:pt x="666" y="29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2" name="Rectangle 97"/>
              <p:cNvSpPr>
                <a:spLocks noChangeArrowheads="1"/>
              </p:cNvSpPr>
              <p:nvPr/>
            </p:nvSpPr>
            <p:spPr bwMode="auto">
              <a:xfrm>
                <a:off x="2675" y="2508"/>
                <a:ext cx="26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6666FF"/>
                    </a:solidFill>
                    <a:latin typeface="Swiss 721 SWA" charset="0"/>
                  </a:rPr>
                  <a:t>0/0</a:t>
                </a:r>
                <a:endParaRPr lang="en-US" sz="3200" b="1">
                  <a:solidFill>
                    <a:srgbClr val="6666FF"/>
                  </a:solidFill>
                </a:endParaRPr>
              </a:p>
            </p:txBody>
          </p:sp>
          <p:sp>
            <p:nvSpPr>
              <p:cNvPr id="62493" name="Freeform 98"/>
              <p:cNvSpPr>
                <a:spLocks/>
              </p:cNvSpPr>
              <p:nvPr/>
            </p:nvSpPr>
            <p:spPr bwMode="auto">
              <a:xfrm>
                <a:off x="2262" y="2290"/>
                <a:ext cx="127" cy="109"/>
              </a:xfrm>
              <a:custGeom>
                <a:avLst/>
                <a:gdLst>
                  <a:gd name="T0" fmla="*/ 30 w 127"/>
                  <a:gd name="T1" fmla="*/ 3 h 109"/>
                  <a:gd name="T2" fmla="*/ 23 w 127"/>
                  <a:gd name="T3" fmla="*/ 0 h 109"/>
                  <a:gd name="T4" fmla="*/ 17 w 127"/>
                  <a:gd name="T5" fmla="*/ 0 h 109"/>
                  <a:gd name="T6" fmla="*/ 12 w 127"/>
                  <a:gd name="T7" fmla="*/ 1 h 109"/>
                  <a:gd name="T8" fmla="*/ 8 w 127"/>
                  <a:gd name="T9" fmla="*/ 3 h 109"/>
                  <a:gd name="T10" fmla="*/ 4 w 127"/>
                  <a:gd name="T11" fmla="*/ 7 h 109"/>
                  <a:gd name="T12" fmla="*/ 0 w 127"/>
                  <a:gd name="T13" fmla="*/ 15 h 109"/>
                  <a:gd name="T14" fmla="*/ 0 w 127"/>
                  <a:gd name="T15" fmla="*/ 20 h 109"/>
                  <a:gd name="T16" fmla="*/ 2 w 127"/>
                  <a:gd name="T17" fmla="*/ 26 h 109"/>
                  <a:gd name="T18" fmla="*/ 4 w 127"/>
                  <a:gd name="T19" fmla="*/ 30 h 109"/>
                  <a:gd name="T20" fmla="*/ 8 w 127"/>
                  <a:gd name="T21" fmla="*/ 34 h 109"/>
                  <a:gd name="T22" fmla="*/ 97 w 127"/>
                  <a:gd name="T23" fmla="*/ 105 h 109"/>
                  <a:gd name="T24" fmla="*/ 104 w 127"/>
                  <a:gd name="T25" fmla="*/ 109 h 109"/>
                  <a:gd name="T26" fmla="*/ 110 w 127"/>
                  <a:gd name="T27" fmla="*/ 109 h 109"/>
                  <a:gd name="T28" fmla="*/ 115 w 127"/>
                  <a:gd name="T29" fmla="*/ 107 h 109"/>
                  <a:gd name="T30" fmla="*/ 119 w 127"/>
                  <a:gd name="T31" fmla="*/ 105 h 109"/>
                  <a:gd name="T32" fmla="*/ 123 w 127"/>
                  <a:gd name="T33" fmla="*/ 101 h 109"/>
                  <a:gd name="T34" fmla="*/ 127 w 127"/>
                  <a:gd name="T35" fmla="*/ 94 h 109"/>
                  <a:gd name="T36" fmla="*/ 127 w 127"/>
                  <a:gd name="T37" fmla="*/ 88 h 109"/>
                  <a:gd name="T38" fmla="*/ 125 w 127"/>
                  <a:gd name="T39" fmla="*/ 83 h 109"/>
                  <a:gd name="T40" fmla="*/ 123 w 127"/>
                  <a:gd name="T41" fmla="*/ 79 h 109"/>
                  <a:gd name="T42" fmla="*/ 119 w 127"/>
                  <a:gd name="T43" fmla="*/ 75 h 109"/>
                  <a:gd name="T44" fmla="*/ 30 w 127"/>
                  <a:gd name="T45" fmla="*/ 3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7"/>
                  <a:gd name="T70" fmla="*/ 0 h 109"/>
                  <a:gd name="T71" fmla="*/ 127 w 127"/>
                  <a:gd name="T72" fmla="*/ 109 h 10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7" h="109">
                    <a:moveTo>
                      <a:pt x="30" y="3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8" y="34"/>
                    </a:lnTo>
                    <a:lnTo>
                      <a:pt x="97" y="105"/>
                    </a:lnTo>
                    <a:lnTo>
                      <a:pt x="104" y="109"/>
                    </a:lnTo>
                    <a:lnTo>
                      <a:pt x="110" y="109"/>
                    </a:lnTo>
                    <a:lnTo>
                      <a:pt x="115" y="107"/>
                    </a:lnTo>
                    <a:lnTo>
                      <a:pt x="119" y="105"/>
                    </a:lnTo>
                    <a:lnTo>
                      <a:pt x="123" y="101"/>
                    </a:lnTo>
                    <a:lnTo>
                      <a:pt x="127" y="94"/>
                    </a:lnTo>
                    <a:lnTo>
                      <a:pt x="127" y="88"/>
                    </a:lnTo>
                    <a:lnTo>
                      <a:pt x="125" y="83"/>
                    </a:lnTo>
                    <a:lnTo>
                      <a:pt x="123" y="79"/>
                    </a:lnTo>
                    <a:lnTo>
                      <a:pt x="119" y="75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4" name="Freeform 99"/>
              <p:cNvSpPr>
                <a:spLocks/>
              </p:cNvSpPr>
              <p:nvPr/>
            </p:nvSpPr>
            <p:spPr bwMode="auto">
              <a:xfrm>
                <a:off x="2257" y="2290"/>
                <a:ext cx="60" cy="162"/>
              </a:xfrm>
              <a:custGeom>
                <a:avLst/>
                <a:gdLst>
                  <a:gd name="T0" fmla="*/ 37 w 60"/>
                  <a:gd name="T1" fmla="*/ 15 h 162"/>
                  <a:gd name="T2" fmla="*/ 34 w 60"/>
                  <a:gd name="T3" fmla="*/ 7 h 162"/>
                  <a:gd name="T4" fmla="*/ 30 w 60"/>
                  <a:gd name="T5" fmla="*/ 3 h 162"/>
                  <a:gd name="T6" fmla="*/ 24 w 60"/>
                  <a:gd name="T7" fmla="*/ 1 h 162"/>
                  <a:gd name="T8" fmla="*/ 20 w 60"/>
                  <a:gd name="T9" fmla="*/ 0 h 162"/>
                  <a:gd name="T10" fmla="*/ 15 w 60"/>
                  <a:gd name="T11" fmla="*/ 0 h 162"/>
                  <a:gd name="T12" fmla="*/ 7 w 60"/>
                  <a:gd name="T13" fmla="*/ 3 h 162"/>
                  <a:gd name="T14" fmla="*/ 3 w 60"/>
                  <a:gd name="T15" fmla="*/ 7 h 162"/>
                  <a:gd name="T16" fmla="*/ 2 w 60"/>
                  <a:gd name="T17" fmla="*/ 13 h 162"/>
                  <a:gd name="T18" fmla="*/ 0 w 60"/>
                  <a:gd name="T19" fmla="*/ 17 h 162"/>
                  <a:gd name="T20" fmla="*/ 0 w 60"/>
                  <a:gd name="T21" fmla="*/ 22 h 162"/>
                  <a:gd name="T22" fmla="*/ 22 w 60"/>
                  <a:gd name="T23" fmla="*/ 147 h 162"/>
                  <a:gd name="T24" fmla="*/ 26 w 60"/>
                  <a:gd name="T25" fmla="*/ 154 h 162"/>
                  <a:gd name="T26" fmla="*/ 30 w 60"/>
                  <a:gd name="T27" fmla="*/ 158 h 162"/>
                  <a:gd name="T28" fmla="*/ 35 w 60"/>
                  <a:gd name="T29" fmla="*/ 160 h 162"/>
                  <a:gd name="T30" fmla="*/ 39 w 60"/>
                  <a:gd name="T31" fmla="*/ 162 h 162"/>
                  <a:gd name="T32" fmla="*/ 45 w 60"/>
                  <a:gd name="T33" fmla="*/ 162 h 162"/>
                  <a:gd name="T34" fmla="*/ 52 w 60"/>
                  <a:gd name="T35" fmla="*/ 158 h 162"/>
                  <a:gd name="T36" fmla="*/ 56 w 60"/>
                  <a:gd name="T37" fmla="*/ 154 h 162"/>
                  <a:gd name="T38" fmla="*/ 58 w 60"/>
                  <a:gd name="T39" fmla="*/ 149 h 162"/>
                  <a:gd name="T40" fmla="*/ 60 w 60"/>
                  <a:gd name="T41" fmla="*/ 145 h 162"/>
                  <a:gd name="T42" fmla="*/ 60 w 60"/>
                  <a:gd name="T43" fmla="*/ 139 h 162"/>
                  <a:gd name="T44" fmla="*/ 37 w 60"/>
                  <a:gd name="T45" fmla="*/ 15 h 1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162"/>
                  <a:gd name="T71" fmla="*/ 60 w 60"/>
                  <a:gd name="T72" fmla="*/ 162 h 1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162">
                    <a:moveTo>
                      <a:pt x="37" y="15"/>
                    </a:moveTo>
                    <a:lnTo>
                      <a:pt x="34" y="7"/>
                    </a:lnTo>
                    <a:lnTo>
                      <a:pt x="30" y="3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22" y="147"/>
                    </a:lnTo>
                    <a:lnTo>
                      <a:pt x="26" y="154"/>
                    </a:lnTo>
                    <a:lnTo>
                      <a:pt x="30" y="158"/>
                    </a:lnTo>
                    <a:lnTo>
                      <a:pt x="35" y="160"/>
                    </a:lnTo>
                    <a:lnTo>
                      <a:pt x="39" y="162"/>
                    </a:lnTo>
                    <a:lnTo>
                      <a:pt x="45" y="162"/>
                    </a:lnTo>
                    <a:lnTo>
                      <a:pt x="52" y="158"/>
                    </a:lnTo>
                    <a:lnTo>
                      <a:pt x="56" y="154"/>
                    </a:lnTo>
                    <a:lnTo>
                      <a:pt x="58" y="149"/>
                    </a:lnTo>
                    <a:lnTo>
                      <a:pt x="60" y="145"/>
                    </a:lnTo>
                    <a:lnTo>
                      <a:pt x="60" y="139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471" name="Text Box 100"/>
          <p:cNvSpPr txBox="1">
            <a:spLocks noChangeArrowheads="1"/>
          </p:cNvSpPr>
          <p:nvPr/>
        </p:nvSpPr>
        <p:spPr bwMode="auto">
          <a:xfrm>
            <a:off x="3749675" y="5051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72" name="Text Box 101"/>
          <p:cNvSpPr txBox="1">
            <a:spLocks noChangeArrowheads="1"/>
          </p:cNvSpPr>
          <p:nvPr/>
        </p:nvSpPr>
        <p:spPr bwMode="auto">
          <a:xfrm>
            <a:off x="5202238" y="50625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2473" name="Text Box 102"/>
          <p:cNvSpPr txBox="1">
            <a:spLocks noChangeArrowheads="1"/>
          </p:cNvSpPr>
          <p:nvPr/>
        </p:nvSpPr>
        <p:spPr bwMode="auto">
          <a:xfrm>
            <a:off x="6696075" y="508317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62474" name="Text Box 103"/>
          <p:cNvSpPr txBox="1">
            <a:spLocks noChangeArrowheads="1"/>
          </p:cNvSpPr>
          <p:nvPr/>
        </p:nvSpPr>
        <p:spPr bwMode="auto">
          <a:xfrm>
            <a:off x="7110413" y="25241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0000"/>
                </a:solidFill>
                <a:latin typeface="Arial" pitchFamily="34" charset="0"/>
              </a:rPr>
              <a:t>1101</a:t>
            </a:r>
          </a:p>
        </p:txBody>
      </p:sp>
      <p:sp>
        <p:nvSpPr>
          <p:cNvPr id="62475" name="Text Box 104"/>
          <p:cNvSpPr txBox="1">
            <a:spLocks noChangeArrowheads="1"/>
          </p:cNvSpPr>
          <p:nvPr/>
        </p:nvSpPr>
        <p:spPr bwMode="auto">
          <a:xfrm>
            <a:off x="0" y="3214688"/>
            <a:ext cx="3184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000"/>
              <a:t>Transitions that </a:t>
            </a:r>
            <a:r>
              <a:rPr lang="en-US" sz="2000">
                <a:solidFill>
                  <a:srgbClr val="FF0000"/>
                </a:solidFill>
              </a:rPr>
              <a:t>help</a:t>
            </a:r>
            <a:r>
              <a:rPr lang="en-US" sz="2000"/>
              <a:t> build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the target sequence:</a:t>
            </a:r>
          </a:p>
          <a:p>
            <a:r>
              <a:rPr lang="en-US" sz="2000" b="1" u="sng"/>
              <a:t>Go to B (1) or C (11)</a:t>
            </a:r>
          </a:p>
          <a:p>
            <a:endParaRPr lang="en-US" sz="2000" b="1" u="sng"/>
          </a:p>
          <a:p>
            <a:pPr>
              <a:buFont typeface="Wingdings" pitchFamily="2" charset="2"/>
              <a:buChar char="à"/>
            </a:pPr>
            <a:r>
              <a:rPr lang="en-US" sz="2000">
                <a:sym typeface="Wingdings" pitchFamily="2" charset="2"/>
              </a:rPr>
              <a:t>Transitions that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6600CC"/>
                </a:solidFill>
              </a:rPr>
              <a:t>do not help </a:t>
            </a:r>
            <a:r>
              <a:rPr lang="en-US" sz="2000"/>
              <a:t>build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the required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sequence: </a:t>
            </a:r>
          </a:p>
          <a:p>
            <a:pPr>
              <a:buFont typeface="Wingdings" pitchFamily="2" charset="2"/>
              <a:buNone/>
            </a:pPr>
            <a:r>
              <a:rPr lang="en-US" sz="2000" b="1" u="sng"/>
              <a:t>go to A</a:t>
            </a:r>
          </a:p>
        </p:txBody>
      </p:sp>
      <p:sp>
        <p:nvSpPr>
          <p:cNvPr id="62476" name="Text Box 105"/>
          <p:cNvSpPr txBox="1">
            <a:spLocks noChangeArrowheads="1"/>
          </p:cNvSpPr>
          <p:nvPr/>
        </p:nvSpPr>
        <p:spPr bwMode="auto">
          <a:xfrm>
            <a:off x="4702175" y="6010275"/>
            <a:ext cx="6921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110</a:t>
            </a:r>
            <a:r>
              <a:rPr lang="en-US" sz="1800" b="1">
                <a:latin typeface="Arial" pitchFamily="34" charset="0"/>
              </a:rPr>
              <a:t>1</a:t>
            </a:r>
          </a:p>
        </p:txBody>
      </p:sp>
      <p:sp>
        <p:nvSpPr>
          <p:cNvPr id="62477" name="Text Box 106"/>
          <p:cNvSpPr txBox="1">
            <a:spLocks noChangeArrowheads="1"/>
          </p:cNvSpPr>
          <p:nvPr/>
        </p:nvSpPr>
        <p:spPr bwMode="auto">
          <a:xfrm>
            <a:off x="4449763" y="4041775"/>
            <a:ext cx="6921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11</a:t>
            </a:r>
            <a:r>
              <a:rPr lang="en-US" sz="1800" b="1">
                <a:solidFill>
                  <a:srgbClr val="6600CC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2478" name="Text Box 107"/>
          <p:cNvSpPr txBox="1">
            <a:spLocks noChangeArrowheads="1"/>
          </p:cNvSpPr>
          <p:nvPr/>
        </p:nvSpPr>
        <p:spPr bwMode="auto">
          <a:xfrm>
            <a:off x="7477125" y="5730875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110</a:t>
            </a:r>
            <a:r>
              <a:rPr lang="en-US" sz="2000" b="1">
                <a:latin typeface="Arial" pitchFamily="34" charset="0"/>
              </a:rPr>
              <a:t>1</a:t>
            </a: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101</a:t>
            </a:r>
          </a:p>
        </p:txBody>
      </p:sp>
      <p:sp>
        <p:nvSpPr>
          <p:cNvPr id="62479" name="Text Box 108"/>
          <p:cNvSpPr txBox="1">
            <a:spLocks noChangeArrowheads="1"/>
          </p:cNvSpPr>
          <p:nvPr/>
        </p:nvSpPr>
        <p:spPr bwMode="auto">
          <a:xfrm>
            <a:off x="7742238" y="3851275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11</a:t>
            </a:r>
            <a:r>
              <a:rPr lang="en-US" sz="2000" b="1">
                <a:solidFill>
                  <a:srgbClr val="6600CC"/>
                </a:solidFill>
                <a:latin typeface="Arial" pitchFamily="34" charset="0"/>
              </a:rPr>
              <a:t>1</a:t>
            </a: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62480" name="Line 109"/>
          <p:cNvSpPr>
            <a:spLocks noChangeShapeType="1"/>
          </p:cNvSpPr>
          <p:nvPr/>
        </p:nvSpPr>
        <p:spPr bwMode="auto">
          <a:xfrm>
            <a:off x="4652963" y="3881438"/>
            <a:ext cx="11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1" name="Text Box 111"/>
          <p:cNvSpPr txBox="1">
            <a:spLocks noChangeArrowheads="1"/>
          </p:cNvSpPr>
          <p:nvPr/>
        </p:nvSpPr>
        <p:spPr bwMode="auto">
          <a:xfrm>
            <a:off x="3452813" y="2781300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Initial or</a:t>
            </a:r>
          </a:p>
          <a:p>
            <a:r>
              <a:rPr lang="en-US" sz="1800"/>
              <a:t>No Progress State</a:t>
            </a:r>
          </a:p>
        </p:txBody>
      </p:sp>
      <p:sp>
        <p:nvSpPr>
          <p:cNvPr id="62482" name="Text Box 112"/>
          <p:cNvSpPr txBox="1">
            <a:spLocks noChangeArrowheads="1"/>
          </p:cNvSpPr>
          <p:nvPr/>
        </p:nvSpPr>
        <p:spPr bwMode="auto">
          <a:xfrm>
            <a:off x="5543550" y="6491288"/>
            <a:ext cx="36004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Each state must have 2 arcs exiting</a:t>
            </a:r>
          </a:p>
        </p:txBody>
      </p:sp>
      <p:sp>
        <p:nvSpPr>
          <p:cNvPr id="62483" name="Text Box 113"/>
          <p:cNvSpPr txBox="1">
            <a:spLocks noChangeArrowheads="1"/>
          </p:cNvSpPr>
          <p:nvPr/>
        </p:nvSpPr>
        <p:spPr bwMode="auto">
          <a:xfrm>
            <a:off x="1106488" y="5729288"/>
            <a:ext cx="2208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 0 after only one 1 is not a help!</a:t>
            </a:r>
          </a:p>
        </p:txBody>
      </p:sp>
      <p:sp>
        <p:nvSpPr>
          <p:cNvPr id="62484" name="Line 114"/>
          <p:cNvSpPr>
            <a:spLocks noChangeShapeType="1"/>
          </p:cNvSpPr>
          <p:nvPr/>
        </p:nvSpPr>
        <p:spPr bwMode="auto">
          <a:xfrm flipV="1">
            <a:off x="1595438" y="5699125"/>
            <a:ext cx="1544637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75877726-E0F4-4198-BD76-1575A851D13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228725"/>
            <a:ext cx="8221662" cy="4724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0" smtClean="0"/>
              <a:t>F</a:t>
            </a:r>
            <a:r>
              <a:rPr lang="en-US" sz="2400" smtClean="0"/>
              <a:t>rom the </a:t>
            </a:r>
            <a:r>
              <a:rPr lang="en-US" sz="2400" u="sng" smtClean="0"/>
              <a:t>State Diagram</a:t>
            </a:r>
            <a:r>
              <a:rPr lang="en-US" sz="2400" smtClean="0"/>
              <a:t>, we can fill in the 2-D </a:t>
            </a:r>
            <a:r>
              <a:rPr lang="en-US" sz="2400" u="sng" smtClean="0"/>
              <a:t>State Table</a:t>
            </a:r>
            <a:endParaRPr lang="en-US" sz="2400" smtClean="0"/>
          </a:p>
          <a:p>
            <a:r>
              <a:rPr lang="en-US" sz="2400" smtClean="0"/>
              <a:t>There are 4 states, one                                                      input, and one output. </a:t>
            </a:r>
          </a:p>
          <a:p>
            <a:r>
              <a:rPr lang="en-US" sz="2400" smtClean="0"/>
              <a:t>Two dimensional table 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     with four rows, one for 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each current state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</a:t>
            </a:r>
          </a:p>
          <a:p>
            <a:endParaRPr lang="en-US" smtClean="0"/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4333875" y="1939925"/>
            <a:ext cx="4338638" cy="2255838"/>
            <a:chOff x="2730" y="1222"/>
            <a:chExt cx="2733" cy="1421"/>
          </a:xfrm>
        </p:grpSpPr>
        <p:sp>
          <p:nvSpPr>
            <p:cNvPr id="63676" name="Freeform 5"/>
            <p:cNvSpPr>
              <a:spLocks/>
            </p:cNvSpPr>
            <p:nvPr/>
          </p:nvSpPr>
          <p:spPr bwMode="auto">
            <a:xfrm>
              <a:off x="4381" y="1276"/>
              <a:ext cx="240" cy="343"/>
            </a:xfrm>
            <a:custGeom>
              <a:avLst/>
              <a:gdLst>
                <a:gd name="T0" fmla="*/ 172 w 240"/>
                <a:gd name="T1" fmla="*/ 325 h 343"/>
                <a:gd name="T2" fmla="*/ 179 w 240"/>
                <a:gd name="T3" fmla="*/ 340 h 343"/>
                <a:gd name="T4" fmla="*/ 191 w 240"/>
                <a:gd name="T5" fmla="*/ 343 h 343"/>
                <a:gd name="T6" fmla="*/ 204 w 240"/>
                <a:gd name="T7" fmla="*/ 330 h 343"/>
                <a:gd name="T8" fmla="*/ 214 w 240"/>
                <a:gd name="T9" fmla="*/ 313 h 343"/>
                <a:gd name="T10" fmla="*/ 220 w 240"/>
                <a:gd name="T11" fmla="*/ 297 h 343"/>
                <a:gd name="T12" fmla="*/ 226 w 240"/>
                <a:gd name="T13" fmla="*/ 281 h 343"/>
                <a:gd name="T14" fmla="*/ 231 w 240"/>
                <a:gd name="T15" fmla="*/ 265 h 343"/>
                <a:gd name="T16" fmla="*/ 236 w 240"/>
                <a:gd name="T17" fmla="*/ 246 h 343"/>
                <a:gd name="T18" fmla="*/ 237 w 240"/>
                <a:gd name="T19" fmla="*/ 229 h 343"/>
                <a:gd name="T20" fmla="*/ 240 w 240"/>
                <a:gd name="T21" fmla="*/ 189 h 343"/>
                <a:gd name="T22" fmla="*/ 236 w 240"/>
                <a:gd name="T23" fmla="*/ 144 h 343"/>
                <a:gd name="T24" fmla="*/ 217 w 240"/>
                <a:gd name="T25" fmla="*/ 79 h 343"/>
                <a:gd name="T26" fmla="*/ 195 w 240"/>
                <a:gd name="T27" fmla="*/ 41 h 343"/>
                <a:gd name="T28" fmla="*/ 179 w 240"/>
                <a:gd name="T29" fmla="*/ 23 h 343"/>
                <a:gd name="T30" fmla="*/ 161 w 240"/>
                <a:gd name="T31" fmla="*/ 11 h 343"/>
                <a:gd name="T32" fmla="*/ 146 w 240"/>
                <a:gd name="T33" fmla="*/ 3 h 343"/>
                <a:gd name="T34" fmla="*/ 93 w 240"/>
                <a:gd name="T35" fmla="*/ 3 h 343"/>
                <a:gd name="T36" fmla="*/ 78 w 240"/>
                <a:gd name="T37" fmla="*/ 11 h 343"/>
                <a:gd name="T38" fmla="*/ 60 w 240"/>
                <a:gd name="T39" fmla="*/ 23 h 343"/>
                <a:gd name="T40" fmla="*/ 44 w 240"/>
                <a:gd name="T41" fmla="*/ 41 h 343"/>
                <a:gd name="T42" fmla="*/ 22 w 240"/>
                <a:gd name="T43" fmla="*/ 79 h 343"/>
                <a:gd name="T44" fmla="*/ 3 w 240"/>
                <a:gd name="T45" fmla="*/ 144 h 343"/>
                <a:gd name="T46" fmla="*/ 2 w 240"/>
                <a:gd name="T47" fmla="*/ 229 h 343"/>
                <a:gd name="T48" fmla="*/ 3 w 240"/>
                <a:gd name="T49" fmla="*/ 245 h 343"/>
                <a:gd name="T50" fmla="*/ 8 w 240"/>
                <a:gd name="T51" fmla="*/ 262 h 343"/>
                <a:gd name="T52" fmla="*/ 10 w 240"/>
                <a:gd name="T53" fmla="*/ 273 h 343"/>
                <a:gd name="T54" fmla="*/ 16 w 240"/>
                <a:gd name="T55" fmla="*/ 287 h 343"/>
                <a:gd name="T56" fmla="*/ 29 w 240"/>
                <a:gd name="T57" fmla="*/ 321 h 343"/>
                <a:gd name="T58" fmla="*/ 38 w 240"/>
                <a:gd name="T59" fmla="*/ 330 h 343"/>
                <a:gd name="T60" fmla="*/ 54 w 240"/>
                <a:gd name="T61" fmla="*/ 330 h 343"/>
                <a:gd name="T62" fmla="*/ 62 w 240"/>
                <a:gd name="T63" fmla="*/ 311 h 343"/>
                <a:gd name="T64" fmla="*/ 55 w 240"/>
                <a:gd name="T65" fmla="*/ 302 h 343"/>
                <a:gd name="T66" fmla="*/ 43 w 240"/>
                <a:gd name="T67" fmla="*/ 272 h 343"/>
                <a:gd name="T68" fmla="*/ 40 w 240"/>
                <a:gd name="T69" fmla="*/ 259 h 343"/>
                <a:gd name="T70" fmla="*/ 36 w 240"/>
                <a:gd name="T71" fmla="*/ 243 h 343"/>
                <a:gd name="T72" fmla="*/ 33 w 240"/>
                <a:gd name="T73" fmla="*/ 231 h 343"/>
                <a:gd name="T74" fmla="*/ 32 w 240"/>
                <a:gd name="T75" fmla="*/ 193 h 343"/>
                <a:gd name="T76" fmla="*/ 35 w 240"/>
                <a:gd name="T77" fmla="*/ 150 h 343"/>
                <a:gd name="T78" fmla="*/ 44 w 240"/>
                <a:gd name="T79" fmla="*/ 104 h 343"/>
                <a:gd name="T80" fmla="*/ 60 w 240"/>
                <a:gd name="T81" fmla="*/ 74 h 343"/>
                <a:gd name="T82" fmla="*/ 70 w 240"/>
                <a:gd name="T83" fmla="*/ 60 h 343"/>
                <a:gd name="T84" fmla="*/ 79 w 240"/>
                <a:gd name="T85" fmla="*/ 49 h 343"/>
                <a:gd name="T86" fmla="*/ 90 w 240"/>
                <a:gd name="T87" fmla="*/ 39 h 343"/>
                <a:gd name="T88" fmla="*/ 103 w 240"/>
                <a:gd name="T89" fmla="*/ 35 h 343"/>
                <a:gd name="T90" fmla="*/ 120 w 240"/>
                <a:gd name="T91" fmla="*/ 31 h 343"/>
                <a:gd name="T92" fmla="*/ 136 w 240"/>
                <a:gd name="T93" fmla="*/ 35 h 343"/>
                <a:gd name="T94" fmla="*/ 149 w 240"/>
                <a:gd name="T95" fmla="*/ 39 h 343"/>
                <a:gd name="T96" fmla="*/ 160 w 240"/>
                <a:gd name="T97" fmla="*/ 49 h 343"/>
                <a:gd name="T98" fmla="*/ 169 w 240"/>
                <a:gd name="T99" fmla="*/ 60 h 343"/>
                <a:gd name="T100" fmla="*/ 179 w 240"/>
                <a:gd name="T101" fmla="*/ 74 h 343"/>
                <a:gd name="T102" fmla="*/ 195 w 240"/>
                <a:gd name="T103" fmla="*/ 104 h 343"/>
                <a:gd name="T104" fmla="*/ 204 w 240"/>
                <a:gd name="T105" fmla="*/ 150 h 343"/>
                <a:gd name="T106" fmla="*/ 207 w 240"/>
                <a:gd name="T107" fmla="*/ 185 h 343"/>
                <a:gd name="T108" fmla="*/ 207 w 240"/>
                <a:gd name="T109" fmla="*/ 194 h 343"/>
                <a:gd name="T110" fmla="*/ 206 w 240"/>
                <a:gd name="T111" fmla="*/ 232 h 343"/>
                <a:gd name="T112" fmla="*/ 203 w 240"/>
                <a:gd name="T113" fmla="*/ 245 h 343"/>
                <a:gd name="T114" fmla="*/ 199 w 240"/>
                <a:gd name="T115" fmla="*/ 264 h 343"/>
                <a:gd name="T116" fmla="*/ 193 w 240"/>
                <a:gd name="T117" fmla="*/ 281 h 343"/>
                <a:gd name="T118" fmla="*/ 187 w 240"/>
                <a:gd name="T119" fmla="*/ 295 h 343"/>
                <a:gd name="T120" fmla="*/ 177 w 240"/>
                <a:gd name="T121" fmla="*/ 311 h 343"/>
                <a:gd name="T122" fmla="*/ 176 w 240"/>
                <a:gd name="T123" fmla="*/ 318 h 3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343"/>
                <a:gd name="T188" fmla="*/ 240 w 240"/>
                <a:gd name="T189" fmla="*/ 343 h 3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343">
                  <a:moveTo>
                    <a:pt x="176" y="318"/>
                  </a:moveTo>
                  <a:lnTo>
                    <a:pt x="174" y="321"/>
                  </a:lnTo>
                  <a:lnTo>
                    <a:pt x="172" y="325"/>
                  </a:lnTo>
                  <a:lnTo>
                    <a:pt x="172" y="330"/>
                  </a:lnTo>
                  <a:lnTo>
                    <a:pt x="176" y="336"/>
                  </a:lnTo>
                  <a:lnTo>
                    <a:pt x="179" y="340"/>
                  </a:lnTo>
                  <a:lnTo>
                    <a:pt x="182" y="341"/>
                  </a:lnTo>
                  <a:lnTo>
                    <a:pt x="187" y="343"/>
                  </a:lnTo>
                  <a:lnTo>
                    <a:pt x="191" y="343"/>
                  </a:lnTo>
                  <a:lnTo>
                    <a:pt x="198" y="340"/>
                  </a:lnTo>
                  <a:lnTo>
                    <a:pt x="201" y="336"/>
                  </a:lnTo>
                  <a:lnTo>
                    <a:pt x="204" y="330"/>
                  </a:lnTo>
                  <a:lnTo>
                    <a:pt x="206" y="327"/>
                  </a:lnTo>
                  <a:lnTo>
                    <a:pt x="207" y="325"/>
                  </a:lnTo>
                  <a:lnTo>
                    <a:pt x="214" y="313"/>
                  </a:lnTo>
                  <a:lnTo>
                    <a:pt x="215" y="308"/>
                  </a:lnTo>
                  <a:lnTo>
                    <a:pt x="218" y="302"/>
                  </a:lnTo>
                  <a:lnTo>
                    <a:pt x="220" y="297"/>
                  </a:lnTo>
                  <a:lnTo>
                    <a:pt x="221" y="294"/>
                  </a:lnTo>
                  <a:lnTo>
                    <a:pt x="225" y="284"/>
                  </a:lnTo>
                  <a:lnTo>
                    <a:pt x="226" y="281"/>
                  </a:lnTo>
                  <a:lnTo>
                    <a:pt x="228" y="276"/>
                  </a:lnTo>
                  <a:lnTo>
                    <a:pt x="231" y="270"/>
                  </a:lnTo>
                  <a:lnTo>
                    <a:pt x="231" y="265"/>
                  </a:lnTo>
                  <a:lnTo>
                    <a:pt x="234" y="256"/>
                  </a:lnTo>
                  <a:lnTo>
                    <a:pt x="234" y="251"/>
                  </a:lnTo>
                  <a:lnTo>
                    <a:pt x="236" y="246"/>
                  </a:lnTo>
                  <a:lnTo>
                    <a:pt x="236" y="243"/>
                  </a:lnTo>
                  <a:lnTo>
                    <a:pt x="237" y="238"/>
                  </a:lnTo>
                  <a:lnTo>
                    <a:pt x="237" y="229"/>
                  </a:lnTo>
                  <a:lnTo>
                    <a:pt x="239" y="224"/>
                  </a:lnTo>
                  <a:lnTo>
                    <a:pt x="239" y="197"/>
                  </a:lnTo>
                  <a:lnTo>
                    <a:pt x="240" y="189"/>
                  </a:lnTo>
                  <a:lnTo>
                    <a:pt x="239" y="182"/>
                  </a:lnTo>
                  <a:lnTo>
                    <a:pt x="239" y="163"/>
                  </a:lnTo>
                  <a:lnTo>
                    <a:pt x="236" y="144"/>
                  </a:lnTo>
                  <a:lnTo>
                    <a:pt x="229" y="110"/>
                  </a:lnTo>
                  <a:lnTo>
                    <a:pt x="223" y="95"/>
                  </a:lnTo>
                  <a:lnTo>
                    <a:pt x="217" y="79"/>
                  </a:lnTo>
                  <a:lnTo>
                    <a:pt x="207" y="58"/>
                  </a:lnTo>
                  <a:lnTo>
                    <a:pt x="198" y="46"/>
                  </a:lnTo>
                  <a:lnTo>
                    <a:pt x="195" y="41"/>
                  </a:lnTo>
                  <a:lnTo>
                    <a:pt x="190" y="36"/>
                  </a:lnTo>
                  <a:lnTo>
                    <a:pt x="187" y="31"/>
                  </a:lnTo>
                  <a:lnTo>
                    <a:pt x="179" y="23"/>
                  </a:lnTo>
                  <a:lnTo>
                    <a:pt x="174" y="20"/>
                  </a:lnTo>
                  <a:lnTo>
                    <a:pt x="169" y="16"/>
                  </a:lnTo>
                  <a:lnTo>
                    <a:pt x="161" y="11"/>
                  </a:lnTo>
                  <a:lnTo>
                    <a:pt x="157" y="9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33" y="0"/>
                  </a:lnTo>
                  <a:lnTo>
                    <a:pt x="106" y="0"/>
                  </a:lnTo>
                  <a:lnTo>
                    <a:pt x="93" y="3"/>
                  </a:lnTo>
                  <a:lnTo>
                    <a:pt x="87" y="6"/>
                  </a:lnTo>
                  <a:lnTo>
                    <a:pt x="82" y="9"/>
                  </a:lnTo>
                  <a:lnTo>
                    <a:pt x="78" y="11"/>
                  </a:lnTo>
                  <a:lnTo>
                    <a:pt x="70" y="16"/>
                  </a:lnTo>
                  <a:lnTo>
                    <a:pt x="65" y="20"/>
                  </a:lnTo>
                  <a:lnTo>
                    <a:pt x="60" y="23"/>
                  </a:lnTo>
                  <a:lnTo>
                    <a:pt x="52" y="31"/>
                  </a:lnTo>
                  <a:lnTo>
                    <a:pt x="49" y="36"/>
                  </a:lnTo>
                  <a:lnTo>
                    <a:pt x="44" y="41"/>
                  </a:lnTo>
                  <a:lnTo>
                    <a:pt x="41" y="46"/>
                  </a:lnTo>
                  <a:lnTo>
                    <a:pt x="32" y="58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0"/>
                  </a:lnTo>
                  <a:lnTo>
                    <a:pt x="3" y="144"/>
                  </a:lnTo>
                  <a:lnTo>
                    <a:pt x="0" y="163"/>
                  </a:lnTo>
                  <a:lnTo>
                    <a:pt x="0" y="224"/>
                  </a:lnTo>
                  <a:lnTo>
                    <a:pt x="2" y="229"/>
                  </a:lnTo>
                  <a:lnTo>
                    <a:pt x="2" y="237"/>
                  </a:lnTo>
                  <a:lnTo>
                    <a:pt x="3" y="242"/>
                  </a:lnTo>
                  <a:lnTo>
                    <a:pt x="3" y="245"/>
                  </a:lnTo>
                  <a:lnTo>
                    <a:pt x="5" y="250"/>
                  </a:lnTo>
                  <a:lnTo>
                    <a:pt x="5" y="253"/>
                  </a:lnTo>
                  <a:lnTo>
                    <a:pt x="8" y="262"/>
                  </a:lnTo>
                  <a:lnTo>
                    <a:pt x="8" y="265"/>
                  </a:lnTo>
                  <a:lnTo>
                    <a:pt x="10" y="269"/>
                  </a:lnTo>
                  <a:lnTo>
                    <a:pt x="10" y="273"/>
                  </a:lnTo>
                  <a:lnTo>
                    <a:pt x="13" y="280"/>
                  </a:lnTo>
                  <a:lnTo>
                    <a:pt x="14" y="284"/>
                  </a:lnTo>
                  <a:lnTo>
                    <a:pt x="16" y="287"/>
                  </a:lnTo>
                  <a:lnTo>
                    <a:pt x="16" y="292"/>
                  </a:lnTo>
                  <a:lnTo>
                    <a:pt x="27" y="314"/>
                  </a:lnTo>
                  <a:lnTo>
                    <a:pt x="29" y="321"/>
                  </a:lnTo>
                  <a:lnTo>
                    <a:pt x="35" y="327"/>
                  </a:lnTo>
                  <a:lnTo>
                    <a:pt x="32" y="324"/>
                  </a:lnTo>
                  <a:lnTo>
                    <a:pt x="38" y="330"/>
                  </a:lnTo>
                  <a:lnTo>
                    <a:pt x="41" y="332"/>
                  </a:lnTo>
                  <a:lnTo>
                    <a:pt x="51" y="332"/>
                  </a:lnTo>
                  <a:lnTo>
                    <a:pt x="54" y="330"/>
                  </a:lnTo>
                  <a:lnTo>
                    <a:pt x="60" y="324"/>
                  </a:lnTo>
                  <a:lnTo>
                    <a:pt x="62" y="321"/>
                  </a:lnTo>
                  <a:lnTo>
                    <a:pt x="62" y="311"/>
                  </a:lnTo>
                  <a:lnTo>
                    <a:pt x="60" y="308"/>
                  </a:lnTo>
                  <a:lnTo>
                    <a:pt x="57" y="305"/>
                  </a:lnTo>
                  <a:lnTo>
                    <a:pt x="55" y="302"/>
                  </a:lnTo>
                  <a:lnTo>
                    <a:pt x="48" y="286"/>
                  </a:lnTo>
                  <a:lnTo>
                    <a:pt x="48" y="281"/>
                  </a:lnTo>
                  <a:lnTo>
                    <a:pt x="43" y="272"/>
                  </a:lnTo>
                  <a:lnTo>
                    <a:pt x="41" y="267"/>
                  </a:lnTo>
                  <a:lnTo>
                    <a:pt x="41" y="262"/>
                  </a:lnTo>
                  <a:lnTo>
                    <a:pt x="40" y="259"/>
                  </a:lnTo>
                  <a:lnTo>
                    <a:pt x="40" y="256"/>
                  </a:lnTo>
                  <a:lnTo>
                    <a:pt x="36" y="246"/>
                  </a:lnTo>
                  <a:lnTo>
                    <a:pt x="36" y="243"/>
                  </a:lnTo>
                  <a:lnTo>
                    <a:pt x="35" y="238"/>
                  </a:lnTo>
                  <a:lnTo>
                    <a:pt x="35" y="235"/>
                  </a:lnTo>
                  <a:lnTo>
                    <a:pt x="33" y="231"/>
                  </a:lnTo>
                  <a:lnTo>
                    <a:pt x="33" y="223"/>
                  </a:lnTo>
                  <a:lnTo>
                    <a:pt x="32" y="218"/>
                  </a:lnTo>
                  <a:lnTo>
                    <a:pt x="32" y="193"/>
                  </a:lnTo>
                  <a:lnTo>
                    <a:pt x="32" y="166"/>
                  </a:lnTo>
                  <a:lnTo>
                    <a:pt x="33" y="159"/>
                  </a:lnTo>
                  <a:lnTo>
                    <a:pt x="35" y="150"/>
                  </a:lnTo>
                  <a:lnTo>
                    <a:pt x="41" y="120"/>
                  </a:lnTo>
                  <a:lnTo>
                    <a:pt x="44" y="112"/>
                  </a:lnTo>
                  <a:lnTo>
                    <a:pt x="44" y="104"/>
                  </a:lnTo>
                  <a:lnTo>
                    <a:pt x="48" y="99"/>
                  </a:lnTo>
                  <a:lnTo>
                    <a:pt x="51" y="91"/>
                  </a:lnTo>
                  <a:lnTo>
                    <a:pt x="60" y="74"/>
                  </a:lnTo>
                  <a:lnTo>
                    <a:pt x="62" y="71"/>
                  </a:lnTo>
                  <a:lnTo>
                    <a:pt x="67" y="65"/>
                  </a:lnTo>
                  <a:lnTo>
                    <a:pt x="70" y="60"/>
                  </a:lnTo>
                  <a:lnTo>
                    <a:pt x="74" y="55"/>
                  </a:lnTo>
                  <a:lnTo>
                    <a:pt x="78" y="50"/>
                  </a:lnTo>
                  <a:lnTo>
                    <a:pt x="79" y="49"/>
                  </a:lnTo>
                  <a:lnTo>
                    <a:pt x="84" y="46"/>
                  </a:lnTo>
                  <a:lnTo>
                    <a:pt x="89" y="41"/>
                  </a:lnTo>
                  <a:lnTo>
                    <a:pt x="90" y="39"/>
                  </a:lnTo>
                  <a:lnTo>
                    <a:pt x="95" y="38"/>
                  </a:lnTo>
                  <a:lnTo>
                    <a:pt x="100" y="35"/>
                  </a:lnTo>
                  <a:lnTo>
                    <a:pt x="103" y="35"/>
                  </a:lnTo>
                  <a:lnTo>
                    <a:pt x="109" y="33"/>
                  </a:lnTo>
                  <a:lnTo>
                    <a:pt x="112" y="31"/>
                  </a:lnTo>
                  <a:lnTo>
                    <a:pt x="120" y="31"/>
                  </a:lnTo>
                  <a:lnTo>
                    <a:pt x="127" y="31"/>
                  </a:lnTo>
                  <a:lnTo>
                    <a:pt x="130" y="33"/>
                  </a:lnTo>
                  <a:lnTo>
                    <a:pt x="136" y="35"/>
                  </a:lnTo>
                  <a:lnTo>
                    <a:pt x="139" y="35"/>
                  </a:lnTo>
                  <a:lnTo>
                    <a:pt x="144" y="38"/>
                  </a:lnTo>
                  <a:lnTo>
                    <a:pt x="149" y="39"/>
                  </a:lnTo>
                  <a:lnTo>
                    <a:pt x="150" y="41"/>
                  </a:lnTo>
                  <a:lnTo>
                    <a:pt x="155" y="46"/>
                  </a:lnTo>
                  <a:lnTo>
                    <a:pt x="160" y="49"/>
                  </a:lnTo>
                  <a:lnTo>
                    <a:pt x="161" y="50"/>
                  </a:lnTo>
                  <a:lnTo>
                    <a:pt x="165" y="55"/>
                  </a:lnTo>
                  <a:lnTo>
                    <a:pt x="169" y="60"/>
                  </a:lnTo>
                  <a:lnTo>
                    <a:pt x="172" y="65"/>
                  </a:lnTo>
                  <a:lnTo>
                    <a:pt x="177" y="71"/>
                  </a:lnTo>
                  <a:lnTo>
                    <a:pt x="179" y="74"/>
                  </a:lnTo>
                  <a:lnTo>
                    <a:pt x="188" y="91"/>
                  </a:lnTo>
                  <a:lnTo>
                    <a:pt x="191" y="99"/>
                  </a:lnTo>
                  <a:lnTo>
                    <a:pt x="195" y="104"/>
                  </a:lnTo>
                  <a:lnTo>
                    <a:pt x="195" y="112"/>
                  </a:lnTo>
                  <a:lnTo>
                    <a:pt x="198" y="120"/>
                  </a:lnTo>
                  <a:lnTo>
                    <a:pt x="204" y="150"/>
                  </a:lnTo>
                  <a:lnTo>
                    <a:pt x="206" y="159"/>
                  </a:lnTo>
                  <a:lnTo>
                    <a:pt x="207" y="166"/>
                  </a:lnTo>
                  <a:lnTo>
                    <a:pt x="207" y="185"/>
                  </a:lnTo>
                  <a:lnTo>
                    <a:pt x="209" y="196"/>
                  </a:lnTo>
                  <a:lnTo>
                    <a:pt x="210" y="188"/>
                  </a:lnTo>
                  <a:lnTo>
                    <a:pt x="207" y="194"/>
                  </a:lnTo>
                  <a:lnTo>
                    <a:pt x="207" y="218"/>
                  </a:lnTo>
                  <a:lnTo>
                    <a:pt x="206" y="223"/>
                  </a:lnTo>
                  <a:lnTo>
                    <a:pt x="206" y="232"/>
                  </a:lnTo>
                  <a:lnTo>
                    <a:pt x="204" y="237"/>
                  </a:lnTo>
                  <a:lnTo>
                    <a:pt x="204" y="240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199" y="259"/>
                  </a:lnTo>
                  <a:lnTo>
                    <a:pt x="199" y="264"/>
                  </a:lnTo>
                  <a:lnTo>
                    <a:pt x="198" y="269"/>
                  </a:lnTo>
                  <a:lnTo>
                    <a:pt x="196" y="272"/>
                  </a:lnTo>
                  <a:lnTo>
                    <a:pt x="193" y="281"/>
                  </a:lnTo>
                  <a:lnTo>
                    <a:pt x="191" y="284"/>
                  </a:lnTo>
                  <a:lnTo>
                    <a:pt x="190" y="289"/>
                  </a:lnTo>
                  <a:lnTo>
                    <a:pt x="187" y="295"/>
                  </a:lnTo>
                  <a:lnTo>
                    <a:pt x="185" y="300"/>
                  </a:lnTo>
                  <a:lnTo>
                    <a:pt x="182" y="306"/>
                  </a:lnTo>
                  <a:lnTo>
                    <a:pt x="177" y="311"/>
                  </a:lnTo>
                  <a:lnTo>
                    <a:pt x="176" y="318"/>
                  </a:lnTo>
                  <a:lnTo>
                    <a:pt x="174" y="321"/>
                  </a:lnTo>
                  <a:lnTo>
                    <a:pt x="176" y="3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7" name="Rectangle 6"/>
            <p:cNvSpPr>
              <a:spLocks noChangeArrowheads="1"/>
            </p:cNvSpPr>
            <p:nvPr/>
          </p:nvSpPr>
          <p:spPr bwMode="auto">
            <a:xfrm>
              <a:off x="4582" y="1222"/>
              <a:ext cx="1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78" name="Freeform 7"/>
            <p:cNvSpPr>
              <a:spLocks/>
            </p:cNvSpPr>
            <p:nvPr/>
          </p:nvSpPr>
          <p:spPr bwMode="auto">
            <a:xfrm>
              <a:off x="3015" y="1869"/>
              <a:ext cx="560" cy="211"/>
            </a:xfrm>
            <a:custGeom>
              <a:avLst/>
              <a:gdLst>
                <a:gd name="T0" fmla="*/ 560 w 560"/>
                <a:gd name="T1" fmla="*/ 12 h 211"/>
                <a:gd name="T2" fmla="*/ 548 w 560"/>
                <a:gd name="T3" fmla="*/ 0 h 211"/>
                <a:gd name="T4" fmla="*/ 529 w 560"/>
                <a:gd name="T5" fmla="*/ 8 h 211"/>
                <a:gd name="T6" fmla="*/ 515 w 560"/>
                <a:gd name="T7" fmla="*/ 30 h 211"/>
                <a:gd name="T8" fmla="*/ 499 w 560"/>
                <a:gd name="T9" fmla="*/ 52 h 211"/>
                <a:gd name="T10" fmla="*/ 484 w 560"/>
                <a:gd name="T11" fmla="*/ 71 h 211"/>
                <a:gd name="T12" fmla="*/ 468 w 560"/>
                <a:gd name="T13" fmla="*/ 88 h 211"/>
                <a:gd name="T14" fmla="*/ 436 w 560"/>
                <a:gd name="T15" fmla="*/ 121 h 211"/>
                <a:gd name="T16" fmla="*/ 409 w 560"/>
                <a:gd name="T17" fmla="*/ 140 h 211"/>
                <a:gd name="T18" fmla="*/ 356 w 560"/>
                <a:gd name="T19" fmla="*/ 170 h 211"/>
                <a:gd name="T20" fmla="*/ 351 w 560"/>
                <a:gd name="T21" fmla="*/ 170 h 211"/>
                <a:gd name="T22" fmla="*/ 318 w 560"/>
                <a:gd name="T23" fmla="*/ 178 h 211"/>
                <a:gd name="T24" fmla="*/ 251 w 560"/>
                <a:gd name="T25" fmla="*/ 180 h 211"/>
                <a:gd name="T26" fmla="*/ 227 w 560"/>
                <a:gd name="T27" fmla="*/ 177 h 211"/>
                <a:gd name="T28" fmla="*/ 205 w 560"/>
                <a:gd name="T29" fmla="*/ 174 h 211"/>
                <a:gd name="T30" fmla="*/ 185 w 560"/>
                <a:gd name="T31" fmla="*/ 170 h 211"/>
                <a:gd name="T32" fmla="*/ 148 w 560"/>
                <a:gd name="T33" fmla="*/ 159 h 211"/>
                <a:gd name="T34" fmla="*/ 134 w 560"/>
                <a:gd name="T35" fmla="*/ 155 h 211"/>
                <a:gd name="T36" fmla="*/ 114 w 560"/>
                <a:gd name="T37" fmla="*/ 143 h 211"/>
                <a:gd name="T38" fmla="*/ 90 w 560"/>
                <a:gd name="T39" fmla="*/ 126 h 211"/>
                <a:gd name="T40" fmla="*/ 74 w 560"/>
                <a:gd name="T41" fmla="*/ 113 h 211"/>
                <a:gd name="T42" fmla="*/ 50 w 560"/>
                <a:gd name="T43" fmla="*/ 82 h 211"/>
                <a:gd name="T44" fmla="*/ 39 w 560"/>
                <a:gd name="T45" fmla="*/ 61 h 211"/>
                <a:gd name="T46" fmla="*/ 34 w 560"/>
                <a:gd name="T47" fmla="*/ 47 h 211"/>
                <a:gd name="T48" fmla="*/ 28 w 560"/>
                <a:gd name="T49" fmla="*/ 31 h 211"/>
                <a:gd name="T50" fmla="*/ 19 w 560"/>
                <a:gd name="T51" fmla="*/ 25 h 211"/>
                <a:gd name="T52" fmla="*/ 6 w 560"/>
                <a:gd name="T53" fmla="*/ 28 h 211"/>
                <a:gd name="T54" fmla="*/ 0 w 560"/>
                <a:gd name="T55" fmla="*/ 38 h 211"/>
                <a:gd name="T56" fmla="*/ 1 w 560"/>
                <a:gd name="T57" fmla="*/ 50 h 211"/>
                <a:gd name="T58" fmla="*/ 9 w 560"/>
                <a:gd name="T59" fmla="*/ 69 h 211"/>
                <a:gd name="T60" fmla="*/ 17 w 560"/>
                <a:gd name="T61" fmla="*/ 87 h 211"/>
                <a:gd name="T62" fmla="*/ 41 w 560"/>
                <a:gd name="T63" fmla="*/ 123 h 211"/>
                <a:gd name="T64" fmla="*/ 57 w 560"/>
                <a:gd name="T65" fmla="*/ 139 h 211"/>
                <a:gd name="T66" fmla="*/ 79 w 560"/>
                <a:gd name="T67" fmla="*/ 159 h 211"/>
                <a:gd name="T68" fmla="*/ 109 w 560"/>
                <a:gd name="T69" fmla="*/ 178 h 211"/>
                <a:gd name="T70" fmla="*/ 128 w 560"/>
                <a:gd name="T71" fmla="*/ 186 h 211"/>
                <a:gd name="T72" fmla="*/ 151 w 560"/>
                <a:gd name="T73" fmla="*/ 192 h 211"/>
                <a:gd name="T74" fmla="*/ 186 w 560"/>
                <a:gd name="T75" fmla="*/ 204 h 211"/>
                <a:gd name="T76" fmla="*/ 207 w 560"/>
                <a:gd name="T77" fmla="*/ 207 h 211"/>
                <a:gd name="T78" fmla="*/ 232 w 560"/>
                <a:gd name="T79" fmla="*/ 210 h 211"/>
                <a:gd name="T80" fmla="*/ 305 w 560"/>
                <a:gd name="T81" fmla="*/ 211 h 211"/>
                <a:gd name="T82" fmla="*/ 329 w 560"/>
                <a:gd name="T83" fmla="*/ 208 h 211"/>
                <a:gd name="T84" fmla="*/ 365 w 560"/>
                <a:gd name="T85" fmla="*/ 200 h 211"/>
                <a:gd name="T86" fmla="*/ 409 w 560"/>
                <a:gd name="T87" fmla="*/ 178 h 211"/>
                <a:gd name="T88" fmla="*/ 439 w 560"/>
                <a:gd name="T89" fmla="*/ 158 h 211"/>
                <a:gd name="T90" fmla="*/ 463 w 560"/>
                <a:gd name="T91" fmla="*/ 137 h 211"/>
                <a:gd name="T92" fmla="*/ 496 w 560"/>
                <a:gd name="T93" fmla="*/ 104 h 211"/>
                <a:gd name="T94" fmla="*/ 514 w 560"/>
                <a:gd name="T95" fmla="*/ 85 h 211"/>
                <a:gd name="T96" fmla="*/ 529 w 560"/>
                <a:gd name="T97" fmla="*/ 63 h 211"/>
                <a:gd name="T98" fmla="*/ 550 w 560"/>
                <a:gd name="T99" fmla="*/ 33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0"/>
                <a:gd name="T151" fmla="*/ 0 h 211"/>
                <a:gd name="T152" fmla="*/ 560 w 5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0" h="211">
                  <a:moveTo>
                    <a:pt x="558" y="23"/>
                  </a:moveTo>
                  <a:lnTo>
                    <a:pt x="560" y="20"/>
                  </a:lnTo>
                  <a:lnTo>
                    <a:pt x="560" y="12"/>
                  </a:lnTo>
                  <a:lnTo>
                    <a:pt x="558" y="8"/>
                  </a:lnTo>
                  <a:lnTo>
                    <a:pt x="552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6" y="1"/>
                  </a:lnTo>
                  <a:lnTo>
                    <a:pt x="529" y="8"/>
                  </a:lnTo>
                  <a:lnTo>
                    <a:pt x="531" y="6"/>
                  </a:lnTo>
                  <a:lnTo>
                    <a:pt x="525" y="14"/>
                  </a:lnTo>
                  <a:lnTo>
                    <a:pt x="515" y="30"/>
                  </a:lnTo>
                  <a:lnTo>
                    <a:pt x="510" y="36"/>
                  </a:lnTo>
                  <a:lnTo>
                    <a:pt x="504" y="44"/>
                  </a:lnTo>
                  <a:lnTo>
                    <a:pt x="499" y="52"/>
                  </a:lnTo>
                  <a:lnTo>
                    <a:pt x="495" y="57"/>
                  </a:lnTo>
                  <a:lnTo>
                    <a:pt x="488" y="63"/>
                  </a:lnTo>
                  <a:lnTo>
                    <a:pt x="484" y="71"/>
                  </a:lnTo>
                  <a:lnTo>
                    <a:pt x="480" y="77"/>
                  </a:lnTo>
                  <a:lnTo>
                    <a:pt x="474" y="82"/>
                  </a:lnTo>
                  <a:lnTo>
                    <a:pt x="468" y="88"/>
                  </a:lnTo>
                  <a:lnTo>
                    <a:pt x="447" y="109"/>
                  </a:lnTo>
                  <a:lnTo>
                    <a:pt x="441" y="115"/>
                  </a:lnTo>
                  <a:lnTo>
                    <a:pt x="436" y="121"/>
                  </a:lnTo>
                  <a:lnTo>
                    <a:pt x="425" y="129"/>
                  </a:lnTo>
                  <a:lnTo>
                    <a:pt x="420" y="132"/>
                  </a:lnTo>
                  <a:lnTo>
                    <a:pt x="409" y="140"/>
                  </a:lnTo>
                  <a:lnTo>
                    <a:pt x="395" y="148"/>
                  </a:lnTo>
                  <a:lnTo>
                    <a:pt x="390" y="153"/>
                  </a:lnTo>
                  <a:lnTo>
                    <a:pt x="356" y="170"/>
                  </a:lnTo>
                  <a:lnTo>
                    <a:pt x="357" y="170"/>
                  </a:lnTo>
                  <a:lnTo>
                    <a:pt x="359" y="169"/>
                  </a:lnTo>
                  <a:lnTo>
                    <a:pt x="351" y="170"/>
                  </a:lnTo>
                  <a:lnTo>
                    <a:pt x="338" y="174"/>
                  </a:lnTo>
                  <a:lnTo>
                    <a:pt x="322" y="177"/>
                  </a:lnTo>
                  <a:lnTo>
                    <a:pt x="318" y="178"/>
                  </a:lnTo>
                  <a:lnTo>
                    <a:pt x="310" y="178"/>
                  </a:lnTo>
                  <a:lnTo>
                    <a:pt x="302" y="180"/>
                  </a:lnTo>
                  <a:lnTo>
                    <a:pt x="251" y="180"/>
                  </a:lnTo>
                  <a:lnTo>
                    <a:pt x="243" y="178"/>
                  </a:lnTo>
                  <a:lnTo>
                    <a:pt x="235" y="178"/>
                  </a:lnTo>
                  <a:lnTo>
                    <a:pt x="227" y="177"/>
                  </a:lnTo>
                  <a:lnTo>
                    <a:pt x="219" y="177"/>
                  </a:lnTo>
                  <a:lnTo>
                    <a:pt x="213" y="175"/>
                  </a:lnTo>
                  <a:lnTo>
                    <a:pt x="205" y="174"/>
                  </a:lnTo>
                  <a:lnTo>
                    <a:pt x="197" y="174"/>
                  </a:lnTo>
                  <a:lnTo>
                    <a:pt x="193" y="172"/>
                  </a:lnTo>
                  <a:lnTo>
                    <a:pt x="185" y="170"/>
                  </a:lnTo>
                  <a:lnTo>
                    <a:pt x="167" y="167"/>
                  </a:lnTo>
                  <a:lnTo>
                    <a:pt x="161" y="164"/>
                  </a:lnTo>
                  <a:lnTo>
                    <a:pt x="148" y="159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5" y="150"/>
                  </a:lnTo>
                  <a:lnTo>
                    <a:pt x="114" y="143"/>
                  </a:lnTo>
                  <a:lnTo>
                    <a:pt x="109" y="142"/>
                  </a:lnTo>
                  <a:lnTo>
                    <a:pt x="98" y="134"/>
                  </a:lnTo>
                  <a:lnTo>
                    <a:pt x="90" y="126"/>
                  </a:lnTo>
                  <a:lnTo>
                    <a:pt x="82" y="121"/>
                  </a:lnTo>
                  <a:lnTo>
                    <a:pt x="79" y="117"/>
                  </a:lnTo>
                  <a:lnTo>
                    <a:pt x="74" y="113"/>
                  </a:lnTo>
                  <a:lnTo>
                    <a:pt x="68" y="104"/>
                  </a:lnTo>
                  <a:lnTo>
                    <a:pt x="63" y="101"/>
                  </a:lnTo>
                  <a:lnTo>
                    <a:pt x="50" y="82"/>
                  </a:lnTo>
                  <a:lnTo>
                    <a:pt x="49" y="77"/>
                  </a:lnTo>
                  <a:lnTo>
                    <a:pt x="42" y="64"/>
                  </a:lnTo>
                  <a:lnTo>
                    <a:pt x="39" y="61"/>
                  </a:lnTo>
                  <a:lnTo>
                    <a:pt x="38" y="57"/>
                  </a:lnTo>
                  <a:lnTo>
                    <a:pt x="34" y="50"/>
                  </a:lnTo>
                  <a:lnTo>
                    <a:pt x="34" y="47"/>
                  </a:lnTo>
                  <a:lnTo>
                    <a:pt x="33" y="41"/>
                  </a:lnTo>
                  <a:lnTo>
                    <a:pt x="30" y="36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11" y="26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6" y="63"/>
                  </a:lnTo>
                  <a:lnTo>
                    <a:pt x="9" y="69"/>
                  </a:lnTo>
                  <a:lnTo>
                    <a:pt x="11" y="74"/>
                  </a:lnTo>
                  <a:lnTo>
                    <a:pt x="14" y="80"/>
                  </a:lnTo>
                  <a:lnTo>
                    <a:pt x="17" y="87"/>
                  </a:lnTo>
                  <a:lnTo>
                    <a:pt x="20" y="90"/>
                  </a:lnTo>
                  <a:lnTo>
                    <a:pt x="22" y="94"/>
                  </a:lnTo>
                  <a:lnTo>
                    <a:pt x="41" y="123"/>
                  </a:lnTo>
                  <a:lnTo>
                    <a:pt x="46" y="126"/>
                  </a:lnTo>
                  <a:lnTo>
                    <a:pt x="52" y="136"/>
                  </a:lnTo>
                  <a:lnTo>
                    <a:pt x="57" y="139"/>
                  </a:lnTo>
                  <a:lnTo>
                    <a:pt x="60" y="143"/>
                  </a:lnTo>
                  <a:lnTo>
                    <a:pt x="71" y="151"/>
                  </a:lnTo>
                  <a:lnTo>
                    <a:pt x="79" y="159"/>
                  </a:lnTo>
                  <a:lnTo>
                    <a:pt x="96" y="170"/>
                  </a:lnTo>
                  <a:lnTo>
                    <a:pt x="101" y="172"/>
                  </a:lnTo>
                  <a:lnTo>
                    <a:pt x="109" y="178"/>
                  </a:lnTo>
                  <a:lnTo>
                    <a:pt x="117" y="181"/>
                  </a:lnTo>
                  <a:lnTo>
                    <a:pt x="121" y="183"/>
                  </a:lnTo>
                  <a:lnTo>
                    <a:pt x="128" y="186"/>
                  </a:lnTo>
                  <a:lnTo>
                    <a:pt x="129" y="186"/>
                  </a:lnTo>
                  <a:lnTo>
                    <a:pt x="139" y="191"/>
                  </a:lnTo>
                  <a:lnTo>
                    <a:pt x="151" y="192"/>
                  </a:lnTo>
                  <a:lnTo>
                    <a:pt x="158" y="196"/>
                  </a:lnTo>
                  <a:lnTo>
                    <a:pt x="178" y="202"/>
                  </a:lnTo>
                  <a:lnTo>
                    <a:pt x="186" y="204"/>
                  </a:lnTo>
                  <a:lnTo>
                    <a:pt x="194" y="205"/>
                  </a:lnTo>
                  <a:lnTo>
                    <a:pt x="202" y="205"/>
                  </a:lnTo>
                  <a:lnTo>
                    <a:pt x="207" y="207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32" y="210"/>
                  </a:lnTo>
                  <a:lnTo>
                    <a:pt x="240" y="210"/>
                  </a:lnTo>
                  <a:lnTo>
                    <a:pt x="248" y="211"/>
                  </a:lnTo>
                  <a:lnTo>
                    <a:pt x="305" y="211"/>
                  </a:lnTo>
                  <a:lnTo>
                    <a:pt x="313" y="210"/>
                  </a:lnTo>
                  <a:lnTo>
                    <a:pt x="321" y="210"/>
                  </a:lnTo>
                  <a:lnTo>
                    <a:pt x="329" y="208"/>
                  </a:lnTo>
                  <a:lnTo>
                    <a:pt x="344" y="205"/>
                  </a:lnTo>
                  <a:lnTo>
                    <a:pt x="357" y="202"/>
                  </a:lnTo>
                  <a:lnTo>
                    <a:pt x="365" y="200"/>
                  </a:lnTo>
                  <a:lnTo>
                    <a:pt x="367" y="199"/>
                  </a:lnTo>
                  <a:lnTo>
                    <a:pt x="368" y="199"/>
                  </a:lnTo>
                  <a:lnTo>
                    <a:pt x="409" y="178"/>
                  </a:lnTo>
                  <a:lnTo>
                    <a:pt x="414" y="174"/>
                  </a:lnTo>
                  <a:lnTo>
                    <a:pt x="425" y="169"/>
                  </a:lnTo>
                  <a:lnTo>
                    <a:pt x="439" y="158"/>
                  </a:lnTo>
                  <a:lnTo>
                    <a:pt x="444" y="155"/>
                  </a:lnTo>
                  <a:lnTo>
                    <a:pt x="458" y="143"/>
                  </a:lnTo>
                  <a:lnTo>
                    <a:pt x="463" y="137"/>
                  </a:lnTo>
                  <a:lnTo>
                    <a:pt x="469" y="134"/>
                  </a:lnTo>
                  <a:lnTo>
                    <a:pt x="493" y="110"/>
                  </a:lnTo>
                  <a:lnTo>
                    <a:pt x="496" y="104"/>
                  </a:lnTo>
                  <a:lnTo>
                    <a:pt x="503" y="99"/>
                  </a:lnTo>
                  <a:lnTo>
                    <a:pt x="509" y="90"/>
                  </a:lnTo>
                  <a:lnTo>
                    <a:pt x="514" y="85"/>
                  </a:lnTo>
                  <a:lnTo>
                    <a:pt x="520" y="79"/>
                  </a:lnTo>
                  <a:lnTo>
                    <a:pt x="525" y="71"/>
                  </a:lnTo>
                  <a:lnTo>
                    <a:pt x="529" y="63"/>
                  </a:lnTo>
                  <a:lnTo>
                    <a:pt x="536" y="55"/>
                  </a:lnTo>
                  <a:lnTo>
                    <a:pt x="541" y="49"/>
                  </a:lnTo>
                  <a:lnTo>
                    <a:pt x="550" y="33"/>
                  </a:lnTo>
                  <a:lnTo>
                    <a:pt x="556" y="25"/>
                  </a:lnTo>
                  <a:lnTo>
                    <a:pt x="5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9" name="Rectangle 8"/>
            <p:cNvSpPr>
              <a:spLocks noChangeArrowheads="1"/>
            </p:cNvSpPr>
            <p:nvPr/>
          </p:nvSpPr>
          <p:spPr bwMode="auto">
            <a:xfrm>
              <a:off x="3352" y="2061"/>
              <a:ext cx="1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80" name="Freeform 9"/>
            <p:cNvSpPr>
              <a:spLocks/>
            </p:cNvSpPr>
            <p:nvPr/>
          </p:nvSpPr>
          <p:spPr bwMode="auto">
            <a:xfrm>
              <a:off x="2917" y="1933"/>
              <a:ext cx="2298" cy="710"/>
            </a:xfrm>
            <a:custGeom>
              <a:avLst/>
              <a:gdLst>
                <a:gd name="T0" fmla="*/ 2298 w 2298"/>
                <a:gd name="T1" fmla="*/ 18 h 710"/>
                <a:gd name="T2" fmla="*/ 2291 w 2298"/>
                <a:gd name="T3" fmla="*/ 4 h 710"/>
                <a:gd name="T4" fmla="*/ 2279 w 2298"/>
                <a:gd name="T5" fmla="*/ 0 h 710"/>
                <a:gd name="T6" fmla="*/ 2247 w 2298"/>
                <a:gd name="T7" fmla="*/ 37 h 710"/>
                <a:gd name="T8" fmla="*/ 2113 w 2298"/>
                <a:gd name="T9" fmla="*/ 201 h 710"/>
                <a:gd name="T10" fmla="*/ 2022 w 2298"/>
                <a:gd name="T11" fmla="*/ 298 h 710"/>
                <a:gd name="T12" fmla="*/ 1905 w 2298"/>
                <a:gd name="T13" fmla="*/ 402 h 710"/>
                <a:gd name="T14" fmla="*/ 1806 w 2298"/>
                <a:gd name="T15" fmla="*/ 475 h 710"/>
                <a:gd name="T16" fmla="*/ 1731 w 2298"/>
                <a:gd name="T17" fmla="*/ 521 h 710"/>
                <a:gd name="T18" fmla="*/ 1602 w 2298"/>
                <a:gd name="T19" fmla="*/ 589 h 710"/>
                <a:gd name="T20" fmla="*/ 1494 w 2298"/>
                <a:gd name="T21" fmla="*/ 631 h 710"/>
                <a:gd name="T22" fmla="*/ 1469 w 2298"/>
                <a:gd name="T23" fmla="*/ 638 h 710"/>
                <a:gd name="T24" fmla="*/ 1379 w 2298"/>
                <a:gd name="T25" fmla="*/ 657 h 710"/>
                <a:gd name="T26" fmla="*/ 1222 w 2298"/>
                <a:gd name="T27" fmla="*/ 675 h 710"/>
                <a:gd name="T28" fmla="*/ 1124 w 2298"/>
                <a:gd name="T29" fmla="*/ 679 h 710"/>
                <a:gd name="T30" fmla="*/ 1024 w 2298"/>
                <a:gd name="T31" fmla="*/ 675 h 710"/>
                <a:gd name="T32" fmla="*/ 801 w 2298"/>
                <a:gd name="T33" fmla="*/ 650 h 710"/>
                <a:gd name="T34" fmla="*/ 711 w 2298"/>
                <a:gd name="T35" fmla="*/ 631 h 710"/>
                <a:gd name="T36" fmla="*/ 601 w 2298"/>
                <a:gd name="T37" fmla="*/ 603 h 710"/>
                <a:gd name="T38" fmla="*/ 529 w 2298"/>
                <a:gd name="T39" fmla="*/ 576 h 710"/>
                <a:gd name="T40" fmla="*/ 441 w 2298"/>
                <a:gd name="T41" fmla="*/ 533 h 710"/>
                <a:gd name="T42" fmla="*/ 379 w 2298"/>
                <a:gd name="T43" fmla="*/ 497 h 710"/>
                <a:gd name="T44" fmla="*/ 287 w 2298"/>
                <a:gd name="T45" fmla="*/ 426 h 710"/>
                <a:gd name="T46" fmla="*/ 207 w 2298"/>
                <a:gd name="T47" fmla="*/ 345 h 710"/>
                <a:gd name="T48" fmla="*/ 163 w 2298"/>
                <a:gd name="T49" fmla="*/ 291 h 710"/>
                <a:gd name="T50" fmla="*/ 112 w 2298"/>
                <a:gd name="T51" fmla="*/ 212 h 710"/>
                <a:gd name="T52" fmla="*/ 66 w 2298"/>
                <a:gd name="T53" fmla="*/ 124 h 710"/>
                <a:gd name="T54" fmla="*/ 30 w 2298"/>
                <a:gd name="T55" fmla="*/ 30 h 710"/>
                <a:gd name="T56" fmla="*/ 22 w 2298"/>
                <a:gd name="T57" fmla="*/ 21 h 710"/>
                <a:gd name="T58" fmla="*/ 11 w 2298"/>
                <a:gd name="T59" fmla="*/ 21 h 710"/>
                <a:gd name="T60" fmla="*/ 1 w 2298"/>
                <a:gd name="T61" fmla="*/ 29 h 710"/>
                <a:gd name="T62" fmla="*/ 1 w 2298"/>
                <a:gd name="T63" fmla="*/ 40 h 710"/>
                <a:gd name="T64" fmla="*/ 28 w 2298"/>
                <a:gd name="T65" fmla="*/ 114 h 710"/>
                <a:gd name="T66" fmla="*/ 71 w 2298"/>
                <a:gd name="T67" fmla="*/ 206 h 710"/>
                <a:gd name="T68" fmla="*/ 110 w 2298"/>
                <a:gd name="T69" fmla="*/ 271 h 710"/>
                <a:gd name="T70" fmla="*/ 151 w 2298"/>
                <a:gd name="T71" fmla="*/ 329 h 710"/>
                <a:gd name="T72" fmla="*/ 215 w 2298"/>
                <a:gd name="T73" fmla="*/ 402 h 710"/>
                <a:gd name="T74" fmla="*/ 284 w 2298"/>
                <a:gd name="T75" fmla="*/ 467 h 710"/>
                <a:gd name="T76" fmla="*/ 382 w 2298"/>
                <a:gd name="T77" fmla="*/ 536 h 710"/>
                <a:gd name="T78" fmla="*/ 471 w 2298"/>
                <a:gd name="T79" fmla="*/ 584 h 710"/>
                <a:gd name="T80" fmla="*/ 518 w 2298"/>
                <a:gd name="T81" fmla="*/ 604 h 710"/>
                <a:gd name="T82" fmla="*/ 645 w 2298"/>
                <a:gd name="T83" fmla="*/ 649 h 710"/>
                <a:gd name="T84" fmla="*/ 733 w 2298"/>
                <a:gd name="T85" fmla="*/ 669 h 710"/>
                <a:gd name="T86" fmla="*/ 892 w 2298"/>
                <a:gd name="T87" fmla="*/ 696 h 710"/>
                <a:gd name="T88" fmla="*/ 1058 w 2298"/>
                <a:gd name="T89" fmla="*/ 709 h 710"/>
                <a:gd name="T90" fmla="*/ 1157 w 2298"/>
                <a:gd name="T91" fmla="*/ 709 h 710"/>
                <a:gd name="T92" fmla="*/ 1258 w 2298"/>
                <a:gd name="T93" fmla="*/ 704 h 710"/>
                <a:gd name="T94" fmla="*/ 1385 w 2298"/>
                <a:gd name="T95" fmla="*/ 688 h 710"/>
                <a:gd name="T96" fmla="*/ 1475 w 2298"/>
                <a:gd name="T97" fmla="*/ 669 h 710"/>
                <a:gd name="T98" fmla="*/ 1507 w 2298"/>
                <a:gd name="T99" fmla="*/ 660 h 710"/>
                <a:gd name="T100" fmla="*/ 1614 w 2298"/>
                <a:gd name="T101" fmla="*/ 617 h 710"/>
                <a:gd name="T102" fmla="*/ 1747 w 2298"/>
                <a:gd name="T103" fmla="*/ 549 h 710"/>
                <a:gd name="T104" fmla="*/ 1825 w 2298"/>
                <a:gd name="T105" fmla="*/ 500 h 710"/>
                <a:gd name="T106" fmla="*/ 1924 w 2298"/>
                <a:gd name="T107" fmla="*/ 427 h 710"/>
                <a:gd name="T108" fmla="*/ 2045 w 2298"/>
                <a:gd name="T109" fmla="*/ 320 h 710"/>
                <a:gd name="T110" fmla="*/ 2138 w 2298"/>
                <a:gd name="T111" fmla="*/ 223 h 710"/>
                <a:gd name="T112" fmla="*/ 2272 w 2298"/>
                <a:gd name="T113" fmla="*/ 56 h 7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98"/>
                <a:gd name="T172" fmla="*/ 0 h 710"/>
                <a:gd name="T173" fmla="*/ 2298 w 2298"/>
                <a:gd name="T174" fmla="*/ 710 h 7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98" h="710">
                  <a:moveTo>
                    <a:pt x="2294" y="26"/>
                  </a:moveTo>
                  <a:lnTo>
                    <a:pt x="2296" y="21"/>
                  </a:lnTo>
                  <a:lnTo>
                    <a:pt x="2298" y="18"/>
                  </a:lnTo>
                  <a:lnTo>
                    <a:pt x="2298" y="13"/>
                  </a:lnTo>
                  <a:lnTo>
                    <a:pt x="2294" y="7"/>
                  </a:lnTo>
                  <a:lnTo>
                    <a:pt x="2291" y="4"/>
                  </a:lnTo>
                  <a:lnTo>
                    <a:pt x="2286" y="2"/>
                  </a:lnTo>
                  <a:lnTo>
                    <a:pt x="2283" y="0"/>
                  </a:lnTo>
                  <a:lnTo>
                    <a:pt x="2279" y="0"/>
                  </a:lnTo>
                  <a:lnTo>
                    <a:pt x="2272" y="4"/>
                  </a:lnTo>
                  <a:lnTo>
                    <a:pt x="2269" y="7"/>
                  </a:lnTo>
                  <a:lnTo>
                    <a:pt x="2247" y="37"/>
                  </a:lnTo>
                  <a:lnTo>
                    <a:pt x="2181" y="122"/>
                  </a:lnTo>
                  <a:lnTo>
                    <a:pt x="2136" y="176"/>
                  </a:lnTo>
                  <a:lnTo>
                    <a:pt x="2113" y="201"/>
                  </a:lnTo>
                  <a:lnTo>
                    <a:pt x="2092" y="226"/>
                  </a:lnTo>
                  <a:lnTo>
                    <a:pt x="2070" y="250"/>
                  </a:lnTo>
                  <a:lnTo>
                    <a:pt x="2022" y="298"/>
                  </a:lnTo>
                  <a:lnTo>
                    <a:pt x="1951" y="364"/>
                  </a:lnTo>
                  <a:lnTo>
                    <a:pt x="1929" y="383"/>
                  </a:lnTo>
                  <a:lnTo>
                    <a:pt x="1905" y="402"/>
                  </a:lnTo>
                  <a:lnTo>
                    <a:pt x="1880" y="421"/>
                  </a:lnTo>
                  <a:lnTo>
                    <a:pt x="1856" y="440"/>
                  </a:lnTo>
                  <a:lnTo>
                    <a:pt x="1806" y="475"/>
                  </a:lnTo>
                  <a:lnTo>
                    <a:pt x="1782" y="492"/>
                  </a:lnTo>
                  <a:lnTo>
                    <a:pt x="1758" y="506"/>
                  </a:lnTo>
                  <a:lnTo>
                    <a:pt x="1731" y="521"/>
                  </a:lnTo>
                  <a:lnTo>
                    <a:pt x="1706" y="536"/>
                  </a:lnTo>
                  <a:lnTo>
                    <a:pt x="1681" y="551"/>
                  </a:lnTo>
                  <a:lnTo>
                    <a:pt x="1602" y="589"/>
                  </a:lnTo>
                  <a:lnTo>
                    <a:pt x="1548" y="611"/>
                  </a:lnTo>
                  <a:lnTo>
                    <a:pt x="1521" y="620"/>
                  </a:lnTo>
                  <a:lnTo>
                    <a:pt x="1494" y="631"/>
                  </a:lnTo>
                  <a:lnTo>
                    <a:pt x="1496" y="631"/>
                  </a:lnTo>
                  <a:lnTo>
                    <a:pt x="1496" y="630"/>
                  </a:lnTo>
                  <a:lnTo>
                    <a:pt x="1469" y="638"/>
                  </a:lnTo>
                  <a:lnTo>
                    <a:pt x="1439" y="644"/>
                  </a:lnTo>
                  <a:lnTo>
                    <a:pt x="1410" y="650"/>
                  </a:lnTo>
                  <a:lnTo>
                    <a:pt x="1379" y="657"/>
                  </a:lnTo>
                  <a:lnTo>
                    <a:pt x="1319" y="666"/>
                  </a:lnTo>
                  <a:lnTo>
                    <a:pt x="1255" y="672"/>
                  </a:lnTo>
                  <a:lnTo>
                    <a:pt x="1222" y="675"/>
                  </a:lnTo>
                  <a:lnTo>
                    <a:pt x="1190" y="677"/>
                  </a:lnTo>
                  <a:lnTo>
                    <a:pt x="1157" y="677"/>
                  </a:lnTo>
                  <a:lnTo>
                    <a:pt x="1124" y="679"/>
                  </a:lnTo>
                  <a:lnTo>
                    <a:pt x="1091" y="677"/>
                  </a:lnTo>
                  <a:lnTo>
                    <a:pt x="1058" y="677"/>
                  </a:lnTo>
                  <a:lnTo>
                    <a:pt x="1024" y="675"/>
                  </a:lnTo>
                  <a:lnTo>
                    <a:pt x="994" y="674"/>
                  </a:lnTo>
                  <a:lnTo>
                    <a:pt x="895" y="664"/>
                  </a:lnTo>
                  <a:lnTo>
                    <a:pt x="801" y="650"/>
                  </a:lnTo>
                  <a:lnTo>
                    <a:pt x="771" y="644"/>
                  </a:lnTo>
                  <a:lnTo>
                    <a:pt x="740" y="638"/>
                  </a:lnTo>
                  <a:lnTo>
                    <a:pt x="711" y="631"/>
                  </a:lnTo>
                  <a:lnTo>
                    <a:pt x="681" y="625"/>
                  </a:lnTo>
                  <a:lnTo>
                    <a:pt x="654" y="617"/>
                  </a:lnTo>
                  <a:lnTo>
                    <a:pt x="601" y="603"/>
                  </a:lnTo>
                  <a:lnTo>
                    <a:pt x="550" y="584"/>
                  </a:lnTo>
                  <a:lnTo>
                    <a:pt x="528" y="576"/>
                  </a:lnTo>
                  <a:lnTo>
                    <a:pt x="529" y="576"/>
                  </a:lnTo>
                  <a:lnTo>
                    <a:pt x="506" y="565"/>
                  </a:lnTo>
                  <a:lnTo>
                    <a:pt x="484" y="555"/>
                  </a:lnTo>
                  <a:lnTo>
                    <a:pt x="441" y="533"/>
                  </a:lnTo>
                  <a:lnTo>
                    <a:pt x="420" y="521"/>
                  </a:lnTo>
                  <a:lnTo>
                    <a:pt x="398" y="508"/>
                  </a:lnTo>
                  <a:lnTo>
                    <a:pt x="379" y="497"/>
                  </a:lnTo>
                  <a:lnTo>
                    <a:pt x="360" y="484"/>
                  </a:lnTo>
                  <a:lnTo>
                    <a:pt x="303" y="441"/>
                  </a:lnTo>
                  <a:lnTo>
                    <a:pt x="287" y="426"/>
                  </a:lnTo>
                  <a:lnTo>
                    <a:pt x="270" y="413"/>
                  </a:lnTo>
                  <a:lnTo>
                    <a:pt x="237" y="380"/>
                  </a:lnTo>
                  <a:lnTo>
                    <a:pt x="207" y="345"/>
                  </a:lnTo>
                  <a:lnTo>
                    <a:pt x="191" y="328"/>
                  </a:lnTo>
                  <a:lnTo>
                    <a:pt x="177" y="310"/>
                  </a:lnTo>
                  <a:lnTo>
                    <a:pt x="163" y="291"/>
                  </a:lnTo>
                  <a:lnTo>
                    <a:pt x="148" y="271"/>
                  </a:lnTo>
                  <a:lnTo>
                    <a:pt x="123" y="233"/>
                  </a:lnTo>
                  <a:lnTo>
                    <a:pt x="112" y="212"/>
                  </a:lnTo>
                  <a:lnTo>
                    <a:pt x="99" y="190"/>
                  </a:lnTo>
                  <a:lnTo>
                    <a:pt x="77" y="147"/>
                  </a:lnTo>
                  <a:lnTo>
                    <a:pt x="66" y="124"/>
                  </a:lnTo>
                  <a:lnTo>
                    <a:pt x="57" y="102"/>
                  </a:lnTo>
                  <a:lnTo>
                    <a:pt x="38" y="5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7" y="23"/>
                  </a:lnTo>
                  <a:lnTo>
                    <a:pt x="22" y="21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9" y="64"/>
                  </a:lnTo>
                  <a:lnTo>
                    <a:pt x="19" y="91"/>
                  </a:lnTo>
                  <a:lnTo>
                    <a:pt x="28" y="114"/>
                  </a:lnTo>
                  <a:lnTo>
                    <a:pt x="38" y="136"/>
                  </a:lnTo>
                  <a:lnTo>
                    <a:pt x="49" y="160"/>
                  </a:lnTo>
                  <a:lnTo>
                    <a:pt x="71" y="206"/>
                  </a:lnTo>
                  <a:lnTo>
                    <a:pt x="83" y="228"/>
                  </a:lnTo>
                  <a:lnTo>
                    <a:pt x="95" y="249"/>
                  </a:lnTo>
                  <a:lnTo>
                    <a:pt x="110" y="271"/>
                  </a:lnTo>
                  <a:lnTo>
                    <a:pt x="123" y="290"/>
                  </a:lnTo>
                  <a:lnTo>
                    <a:pt x="137" y="310"/>
                  </a:lnTo>
                  <a:lnTo>
                    <a:pt x="151" y="329"/>
                  </a:lnTo>
                  <a:lnTo>
                    <a:pt x="166" y="347"/>
                  </a:lnTo>
                  <a:lnTo>
                    <a:pt x="181" y="367"/>
                  </a:lnTo>
                  <a:lnTo>
                    <a:pt x="215" y="402"/>
                  </a:lnTo>
                  <a:lnTo>
                    <a:pt x="248" y="435"/>
                  </a:lnTo>
                  <a:lnTo>
                    <a:pt x="265" y="451"/>
                  </a:lnTo>
                  <a:lnTo>
                    <a:pt x="284" y="467"/>
                  </a:lnTo>
                  <a:lnTo>
                    <a:pt x="341" y="509"/>
                  </a:lnTo>
                  <a:lnTo>
                    <a:pt x="363" y="522"/>
                  </a:lnTo>
                  <a:lnTo>
                    <a:pt x="382" y="536"/>
                  </a:lnTo>
                  <a:lnTo>
                    <a:pt x="404" y="549"/>
                  </a:lnTo>
                  <a:lnTo>
                    <a:pt x="425" y="562"/>
                  </a:lnTo>
                  <a:lnTo>
                    <a:pt x="471" y="584"/>
                  </a:lnTo>
                  <a:lnTo>
                    <a:pt x="493" y="593"/>
                  </a:lnTo>
                  <a:lnTo>
                    <a:pt x="517" y="604"/>
                  </a:lnTo>
                  <a:lnTo>
                    <a:pt x="518" y="604"/>
                  </a:lnTo>
                  <a:lnTo>
                    <a:pt x="540" y="612"/>
                  </a:lnTo>
                  <a:lnTo>
                    <a:pt x="591" y="631"/>
                  </a:lnTo>
                  <a:lnTo>
                    <a:pt x="645" y="649"/>
                  </a:lnTo>
                  <a:lnTo>
                    <a:pt x="675" y="657"/>
                  </a:lnTo>
                  <a:lnTo>
                    <a:pt x="705" y="663"/>
                  </a:lnTo>
                  <a:lnTo>
                    <a:pt x="733" y="669"/>
                  </a:lnTo>
                  <a:lnTo>
                    <a:pt x="765" y="675"/>
                  </a:lnTo>
                  <a:lnTo>
                    <a:pt x="795" y="682"/>
                  </a:lnTo>
                  <a:lnTo>
                    <a:pt x="892" y="696"/>
                  </a:lnTo>
                  <a:lnTo>
                    <a:pt x="991" y="706"/>
                  </a:lnTo>
                  <a:lnTo>
                    <a:pt x="1024" y="707"/>
                  </a:lnTo>
                  <a:lnTo>
                    <a:pt x="1058" y="709"/>
                  </a:lnTo>
                  <a:lnTo>
                    <a:pt x="1091" y="709"/>
                  </a:lnTo>
                  <a:lnTo>
                    <a:pt x="1124" y="710"/>
                  </a:lnTo>
                  <a:lnTo>
                    <a:pt x="1157" y="709"/>
                  </a:lnTo>
                  <a:lnTo>
                    <a:pt x="1190" y="709"/>
                  </a:lnTo>
                  <a:lnTo>
                    <a:pt x="1225" y="707"/>
                  </a:lnTo>
                  <a:lnTo>
                    <a:pt x="1258" y="704"/>
                  </a:lnTo>
                  <a:lnTo>
                    <a:pt x="1322" y="698"/>
                  </a:lnTo>
                  <a:lnTo>
                    <a:pt x="1355" y="693"/>
                  </a:lnTo>
                  <a:lnTo>
                    <a:pt x="1385" y="688"/>
                  </a:lnTo>
                  <a:lnTo>
                    <a:pt x="1417" y="682"/>
                  </a:lnTo>
                  <a:lnTo>
                    <a:pt x="1445" y="675"/>
                  </a:lnTo>
                  <a:lnTo>
                    <a:pt x="1475" y="669"/>
                  </a:lnTo>
                  <a:lnTo>
                    <a:pt x="1505" y="661"/>
                  </a:lnTo>
                  <a:lnTo>
                    <a:pt x="1505" y="660"/>
                  </a:lnTo>
                  <a:lnTo>
                    <a:pt x="1507" y="660"/>
                  </a:lnTo>
                  <a:lnTo>
                    <a:pt x="1534" y="649"/>
                  </a:lnTo>
                  <a:lnTo>
                    <a:pt x="1561" y="639"/>
                  </a:lnTo>
                  <a:lnTo>
                    <a:pt x="1614" y="617"/>
                  </a:lnTo>
                  <a:lnTo>
                    <a:pt x="1697" y="579"/>
                  </a:lnTo>
                  <a:lnTo>
                    <a:pt x="1722" y="565"/>
                  </a:lnTo>
                  <a:lnTo>
                    <a:pt x="1747" y="549"/>
                  </a:lnTo>
                  <a:lnTo>
                    <a:pt x="1774" y="535"/>
                  </a:lnTo>
                  <a:lnTo>
                    <a:pt x="1801" y="517"/>
                  </a:lnTo>
                  <a:lnTo>
                    <a:pt x="1825" y="500"/>
                  </a:lnTo>
                  <a:lnTo>
                    <a:pt x="1875" y="465"/>
                  </a:lnTo>
                  <a:lnTo>
                    <a:pt x="1899" y="446"/>
                  </a:lnTo>
                  <a:lnTo>
                    <a:pt x="1924" y="427"/>
                  </a:lnTo>
                  <a:lnTo>
                    <a:pt x="1948" y="408"/>
                  </a:lnTo>
                  <a:lnTo>
                    <a:pt x="1973" y="386"/>
                  </a:lnTo>
                  <a:lnTo>
                    <a:pt x="2045" y="320"/>
                  </a:lnTo>
                  <a:lnTo>
                    <a:pt x="2092" y="272"/>
                  </a:lnTo>
                  <a:lnTo>
                    <a:pt x="2114" y="249"/>
                  </a:lnTo>
                  <a:lnTo>
                    <a:pt x="2138" y="223"/>
                  </a:lnTo>
                  <a:lnTo>
                    <a:pt x="2162" y="195"/>
                  </a:lnTo>
                  <a:lnTo>
                    <a:pt x="2206" y="141"/>
                  </a:lnTo>
                  <a:lnTo>
                    <a:pt x="2272" y="56"/>
                  </a:lnTo>
                  <a:lnTo>
                    <a:pt x="229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1" name="Rectangle 10"/>
            <p:cNvSpPr>
              <a:spLocks noChangeArrowheads="1"/>
            </p:cNvSpPr>
            <p:nvPr/>
          </p:nvSpPr>
          <p:spPr bwMode="auto">
            <a:xfrm>
              <a:off x="3818" y="2406"/>
              <a:ext cx="1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82" name="Rectangle 11"/>
            <p:cNvSpPr>
              <a:spLocks noChangeArrowheads="1"/>
            </p:cNvSpPr>
            <p:nvPr/>
          </p:nvSpPr>
          <p:spPr bwMode="auto">
            <a:xfrm>
              <a:off x="4394" y="2107"/>
              <a:ext cx="1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1/1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83" name="Freeform 12"/>
            <p:cNvSpPr>
              <a:spLocks/>
            </p:cNvSpPr>
            <p:nvPr/>
          </p:nvSpPr>
          <p:spPr bwMode="auto">
            <a:xfrm>
              <a:off x="3707" y="1867"/>
              <a:ext cx="1435" cy="430"/>
            </a:xfrm>
            <a:custGeom>
              <a:avLst/>
              <a:gdLst>
                <a:gd name="T0" fmla="*/ 1435 w 1435"/>
                <a:gd name="T1" fmla="*/ 17 h 430"/>
                <a:gd name="T2" fmla="*/ 1432 w 1435"/>
                <a:gd name="T3" fmla="*/ 6 h 430"/>
                <a:gd name="T4" fmla="*/ 1421 w 1435"/>
                <a:gd name="T5" fmla="*/ 0 h 430"/>
                <a:gd name="T6" fmla="*/ 1409 w 1435"/>
                <a:gd name="T7" fmla="*/ 3 h 430"/>
                <a:gd name="T8" fmla="*/ 1364 w 1435"/>
                <a:gd name="T9" fmla="*/ 57 h 430"/>
                <a:gd name="T10" fmla="*/ 1253 w 1435"/>
                <a:gd name="T11" fmla="*/ 177 h 430"/>
                <a:gd name="T12" fmla="*/ 1182 w 1435"/>
                <a:gd name="T13" fmla="*/ 239 h 430"/>
                <a:gd name="T14" fmla="*/ 1137 w 1435"/>
                <a:gd name="T15" fmla="*/ 270 h 430"/>
                <a:gd name="T16" fmla="*/ 1076 w 1435"/>
                <a:gd name="T17" fmla="*/ 308 h 430"/>
                <a:gd name="T18" fmla="*/ 1013 w 1435"/>
                <a:gd name="T19" fmla="*/ 340 h 430"/>
                <a:gd name="T20" fmla="*/ 945 w 1435"/>
                <a:gd name="T21" fmla="*/ 367 h 430"/>
                <a:gd name="T22" fmla="*/ 932 w 1435"/>
                <a:gd name="T23" fmla="*/ 372 h 430"/>
                <a:gd name="T24" fmla="*/ 878 w 1435"/>
                <a:gd name="T25" fmla="*/ 384 h 430"/>
                <a:gd name="T26" fmla="*/ 802 w 1435"/>
                <a:gd name="T27" fmla="*/ 395 h 430"/>
                <a:gd name="T28" fmla="*/ 744 w 1435"/>
                <a:gd name="T29" fmla="*/ 398 h 430"/>
                <a:gd name="T30" fmla="*/ 620 w 1435"/>
                <a:gd name="T31" fmla="*/ 397 h 430"/>
                <a:gd name="T32" fmla="*/ 541 w 1435"/>
                <a:gd name="T33" fmla="*/ 389 h 430"/>
                <a:gd name="T34" fmla="*/ 429 w 1435"/>
                <a:gd name="T35" fmla="*/ 368 h 430"/>
                <a:gd name="T36" fmla="*/ 378 w 1435"/>
                <a:gd name="T37" fmla="*/ 356 h 430"/>
                <a:gd name="T38" fmla="*/ 337 w 1435"/>
                <a:gd name="T39" fmla="*/ 345 h 430"/>
                <a:gd name="T40" fmla="*/ 295 w 1435"/>
                <a:gd name="T41" fmla="*/ 327 h 430"/>
                <a:gd name="T42" fmla="*/ 231 w 1435"/>
                <a:gd name="T43" fmla="*/ 296 h 430"/>
                <a:gd name="T44" fmla="*/ 157 w 1435"/>
                <a:gd name="T45" fmla="*/ 245 h 430"/>
                <a:gd name="T46" fmla="*/ 119 w 1435"/>
                <a:gd name="T47" fmla="*/ 209 h 430"/>
                <a:gd name="T48" fmla="*/ 72 w 1435"/>
                <a:gd name="T49" fmla="*/ 149 h 430"/>
                <a:gd name="T50" fmla="*/ 46 w 1435"/>
                <a:gd name="T51" fmla="*/ 103 h 430"/>
                <a:gd name="T52" fmla="*/ 30 w 1435"/>
                <a:gd name="T53" fmla="*/ 66 h 430"/>
                <a:gd name="T54" fmla="*/ 23 w 1435"/>
                <a:gd name="T55" fmla="*/ 59 h 430"/>
                <a:gd name="T56" fmla="*/ 10 w 1435"/>
                <a:gd name="T57" fmla="*/ 59 h 430"/>
                <a:gd name="T58" fmla="*/ 2 w 1435"/>
                <a:gd name="T59" fmla="*/ 66 h 430"/>
                <a:gd name="T60" fmla="*/ 2 w 1435"/>
                <a:gd name="T61" fmla="*/ 79 h 430"/>
                <a:gd name="T62" fmla="*/ 18 w 1435"/>
                <a:gd name="T63" fmla="*/ 115 h 430"/>
                <a:gd name="T64" fmla="*/ 46 w 1435"/>
                <a:gd name="T65" fmla="*/ 164 h 430"/>
                <a:gd name="T66" fmla="*/ 97 w 1435"/>
                <a:gd name="T67" fmla="*/ 231 h 430"/>
                <a:gd name="T68" fmla="*/ 135 w 1435"/>
                <a:gd name="T69" fmla="*/ 267 h 430"/>
                <a:gd name="T70" fmla="*/ 204 w 1435"/>
                <a:gd name="T71" fmla="*/ 318 h 430"/>
                <a:gd name="T72" fmla="*/ 268 w 1435"/>
                <a:gd name="T73" fmla="*/ 351 h 430"/>
                <a:gd name="T74" fmla="*/ 309 w 1435"/>
                <a:gd name="T75" fmla="*/ 367 h 430"/>
                <a:gd name="T76" fmla="*/ 355 w 1435"/>
                <a:gd name="T77" fmla="*/ 384 h 430"/>
                <a:gd name="T78" fmla="*/ 405 w 1435"/>
                <a:gd name="T79" fmla="*/ 397 h 430"/>
                <a:gd name="T80" fmla="*/ 516 w 1435"/>
                <a:gd name="T81" fmla="*/ 417 h 430"/>
                <a:gd name="T82" fmla="*/ 578 w 1435"/>
                <a:gd name="T83" fmla="*/ 425 h 430"/>
                <a:gd name="T84" fmla="*/ 661 w 1435"/>
                <a:gd name="T85" fmla="*/ 430 h 430"/>
                <a:gd name="T86" fmla="*/ 783 w 1435"/>
                <a:gd name="T87" fmla="*/ 428 h 430"/>
                <a:gd name="T88" fmla="*/ 845 w 1435"/>
                <a:gd name="T89" fmla="*/ 422 h 430"/>
                <a:gd name="T90" fmla="*/ 919 w 1435"/>
                <a:gd name="T91" fmla="*/ 408 h 430"/>
                <a:gd name="T92" fmla="*/ 941 w 1435"/>
                <a:gd name="T93" fmla="*/ 402 h 430"/>
                <a:gd name="T94" fmla="*/ 1008 w 1435"/>
                <a:gd name="T95" fmla="*/ 376 h 430"/>
                <a:gd name="T96" fmla="*/ 1058 w 1435"/>
                <a:gd name="T97" fmla="*/ 353 h 430"/>
                <a:gd name="T98" fmla="*/ 1139 w 1435"/>
                <a:gd name="T99" fmla="*/ 307 h 430"/>
                <a:gd name="T100" fmla="*/ 1185 w 1435"/>
                <a:gd name="T101" fmla="*/ 275 h 430"/>
                <a:gd name="T102" fmla="*/ 1231 w 1435"/>
                <a:gd name="T103" fmla="*/ 239 h 430"/>
                <a:gd name="T104" fmla="*/ 1376 w 1435"/>
                <a:gd name="T105" fmla="*/ 93 h 430"/>
                <a:gd name="T106" fmla="*/ 1432 w 1435"/>
                <a:gd name="T107" fmla="*/ 25 h 4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5"/>
                <a:gd name="T163" fmla="*/ 0 h 430"/>
                <a:gd name="T164" fmla="*/ 1435 w 1435"/>
                <a:gd name="T165" fmla="*/ 430 h 4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5" h="430">
                  <a:moveTo>
                    <a:pt x="1432" y="25"/>
                  </a:moveTo>
                  <a:lnTo>
                    <a:pt x="1433" y="22"/>
                  </a:lnTo>
                  <a:lnTo>
                    <a:pt x="1435" y="17"/>
                  </a:lnTo>
                  <a:lnTo>
                    <a:pt x="1435" y="14"/>
                  </a:lnTo>
                  <a:lnTo>
                    <a:pt x="1433" y="10"/>
                  </a:lnTo>
                  <a:lnTo>
                    <a:pt x="1432" y="6"/>
                  </a:lnTo>
                  <a:lnTo>
                    <a:pt x="1428" y="3"/>
                  </a:lnTo>
                  <a:lnTo>
                    <a:pt x="1425" y="2"/>
                  </a:lnTo>
                  <a:lnTo>
                    <a:pt x="1421" y="0"/>
                  </a:lnTo>
                  <a:lnTo>
                    <a:pt x="1417" y="0"/>
                  </a:lnTo>
                  <a:lnTo>
                    <a:pt x="1413" y="2"/>
                  </a:lnTo>
                  <a:lnTo>
                    <a:pt x="1409" y="3"/>
                  </a:lnTo>
                  <a:lnTo>
                    <a:pt x="1406" y="6"/>
                  </a:lnTo>
                  <a:lnTo>
                    <a:pt x="1378" y="40"/>
                  </a:lnTo>
                  <a:lnTo>
                    <a:pt x="1364" y="57"/>
                  </a:lnTo>
                  <a:lnTo>
                    <a:pt x="1351" y="74"/>
                  </a:lnTo>
                  <a:lnTo>
                    <a:pt x="1310" y="120"/>
                  </a:lnTo>
                  <a:lnTo>
                    <a:pt x="1253" y="177"/>
                  </a:lnTo>
                  <a:lnTo>
                    <a:pt x="1212" y="213"/>
                  </a:lnTo>
                  <a:lnTo>
                    <a:pt x="1196" y="226"/>
                  </a:lnTo>
                  <a:lnTo>
                    <a:pt x="1182" y="239"/>
                  </a:lnTo>
                  <a:lnTo>
                    <a:pt x="1166" y="250"/>
                  </a:lnTo>
                  <a:lnTo>
                    <a:pt x="1152" y="261"/>
                  </a:lnTo>
                  <a:lnTo>
                    <a:pt x="1137" y="270"/>
                  </a:lnTo>
                  <a:lnTo>
                    <a:pt x="1120" y="281"/>
                  </a:lnTo>
                  <a:lnTo>
                    <a:pt x="1107" y="291"/>
                  </a:lnTo>
                  <a:lnTo>
                    <a:pt x="1076" y="308"/>
                  </a:lnTo>
                  <a:lnTo>
                    <a:pt x="1046" y="324"/>
                  </a:lnTo>
                  <a:lnTo>
                    <a:pt x="1028" y="332"/>
                  </a:lnTo>
                  <a:lnTo>
                    <a:pt x="1013" y="340"/>
                  </a:lnTo>
                  <a:lnTo>
                    <a:pt x="995" y="348"/>
                  </a:lnTo>
                  <a:lnTo>
                    <a:pt x="979" y="354"/>
                  </a:lnTo>
                  <a:lnTo>
                    <a:pt x="945" y="367"/>
                  </a:lnTo>
                  <a:lnTo>
                    <a:pt x="929" y="373"/>
                  </a:lnTo>
                  <a:lnTo>
                    <a:pt x="930" y="372"/>
                  </a:lnTo>
                  <a:lnTo>
                    <a:pt x="932" y="372"/>
                  </a:lnTo>
                  <a:lnTo>
                    <a:pt x="913" y="376"/>
                  </a:lnTo>
                  <a:lnTo>
                    <a:pt x="895" y="379"/>
                  </a:lnTo>
                  <a:lnTo>
                    <a:pt x="878" y="384"/>
                  </a:lnTo>
                  <a:lnTo>
                    <a:pt x="842" y="391"/>
                  </a:lnTo>
                  <a:lnTo>
                    <a:pt x="821" y="392"/>
                  </a:lnTo>
                  <a:lnTo>
                    <a:pt x="802" y="395"/>
                  </a:lnTo>
                  <a:lnTo>
                    <a:pt x="783" y="397"/>
                  </a:lnTo>
                  <a:lnTo>
                    <a:pt x="763" y="397"/>
                  </a:lnTo>
                  <a:lnTo>
                    <a:pt x="744" y="398"/>
                  </a:lnTo>
                  <a:lnTo>
                    <a:pt x="661" y="398"/>
                  </a:lnTo>
                  <a:lnTo>
                    <a:pt x="641" y="397"/>
                  </a:lnTo>
                  <a:lnTo>
                    <a:pt x="620" y="397"/>
                  </a:lnTo>
                  <a:lnTo>
                    <a:pt x="581" y="394"/>
                  </a:lnTo>
                  <a:lnTo>
                    <a:pt x="560" y="391"/>
                  </a:lnTo>
                  <a:lnTo>
                    <a:pt x="541" y="389"/>
                  </a:lnTo>
                  <a:lnTo>
                    <a:pt x="522" y="386"/>
                  </a:lnTo>
                  <a:lnTo>
                    <a:pt x="446" y="373"/>
                  </a:lnTo>
                  <a:lnTo>
                    <a:pt x="429" y="368"/>
                  </a:lnTo>
                  <a:lnTo>
                    <a:pt x="412" y="365"/>
                  </a:lnTo>
                  <a:lnTo>
                    <a:pt x="396" y="360"/>
                  </a:lnTo>
                  <a:lnTo>
                    <a:pt x="378" y="356"/>
                  </a:lnTo>
                  <a:lnTo>
                    <a:pt x="364" y="353"/>
                  </a:lnTo>
                  <a:lnTo>
                    <a:pt x="336" y="345"/>
                  </a:lnTo>
                  <a:lnTo>
                    <a:pt x="337" y="345"/>
                  </a:lnTo>
                  <a:lnTo>
                    <a:pt x="321" y="338"/>
                  </a:lnTo>
                  <a:lnTo>
                    <a:pt x="309" y="334"/>
                  </a:lnTo>
                  <a:lnTo>
                    <a:pt x="295" y="327"/>
                  </a:lnTo>
                  <a:lnTo>
                    <a:pt x="280" y="323"/>
                  </a:lnTo>
                  <a:lnTo>
                    <a:pt x="244" y="304"/>
                  </a:lnTo>
                  <a:lnTo>
                    <a:pt x="231" y="296"/>
                  </a:lnTo>
                  <a:lnTo>
                    <a:pt x="209" y="283"/>
                  </a:lnTo>
                  <a:lnTo>
                    <a:pt x="165" y="251"/>
                  </a:lnTo>
                  <a:lnTo>
                    <a:pt x="157" y="245"/>
                  </a:lnTo>
                  <a:lnTo>
                    <a:pt x="147" y="236"/>
                  </a:lnTo>
                  <a:lnTo>
                    <a:pt x="138" y="228"/>
                  </a:lnTo>
                  <a:lnTo>
                    <a:pt x="119" y="209"/>
                  </a:lnTo>
                  <a:lnTo>
                    <a:pt x="111" y="199"/>
                  </a:lnTo>
                  <a:lnTo>
                    <a:pt x="95" y="180"/>
                  </a:lnTo>
                  <a:lnTo>
                    <a:pt x="72" y="149"/>
                  </a:lnTo>
                  <a:lnTo>
                    <a:pt x="60" y="126"/>
                  </a:lnTo>
                  <a:lnTo>
                    <a:pt x="53" y="114"/>
                  </a:lnTo>
                  <a:lnTo>
                    <a:pt x="46" y="103"/>
                  </a:lnTo>
                  <a:lnTo>
                    <a:pt x="41" y="92"/>
                  </a:lnTo>
                  <a:lnTo>
                    <a:pt x="35" y="79"/>
                  </a:lnTo>
                  <a:lnTo>
                    <a:pt x="30" y="66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3" y="59"/>
                  </a:lnTo>
                  <a:lnTo>
                    <a:pt x="18" y="57"/>
                  </a:lnTo>
                  <a:lnTo>
                    <a:pt x="15" y="57"/>
                  </a:lnTo>
                  <a:lnTo>
                    <a:pt x="10" y="59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7" y="92"/>
                  </a:lnTo>
                  <a:lnTo>
                    <a:pt x="13" y="104"/>
                  </a:lnTo>
                  <a:lnTo>
                    <a:pt x="18" y="115"/>
                  </a:lnTo>
                  <a:lnTo>
                    <a:pt x="24" y="130"/>
                  </a:lnTo>
                  <a:lnTo>
                    <a:pt x="32" y="142"/>
                  </a:lnTo>
                  <a:lnTo>
                    <a:pt x="46" y="164"/>
                  </a:lnTo>
                  <a:lnTo>
                    <a:pt x="70" y="199"/>
                  </a:lnTo>
                  <a:lnTo>
                    <a:pt x="86" y="218"/>
                  </a:lnTo>
                  <a:lnTo>
                    <a:pt x="97" y="231"/>
                  </a:lnTo>
                  <a:lnTo>
                    <a:pt x="116" y="250"/>
                  </a:lnTo>
                  <a:lnTo>
                    <a:pt x="125" y="258"/>
                  </a:lnTo>
                  <a:lnTo>
                    <a:pt x="135" y="267"/>
                  </a:lnTo>
                  <a:lnTo>
                    <a:pt x="146" y="277"/>
                  </a:lnTo>
                  <a:lnTo>
                    <a:pt x="190" y="308"/>
                  </a:lnTo>
                  <a:lnTo>
                    <a:pt x="204" y="318"/>
                  </a:lnTo>
                  <a:lnTo>
                    <a:pt x="215" y="324"/>
                  </a:lnTo>
                  <a:lnTo>
                    <a:pt x="228" y="332"/>
                  </a:lnTo>
                  <a:lnTo>
                    <a:pt x="268" y="351"/>
                  </a:lnTo>
                  <a:lnTo>
                    <a:pt x="282" y="356"/>
                  </a:lnTo>
                  <a:lnTo>
                    <a:pt x="296" y="362"/>
                  </a:lnTo>
                  <a:lnTo>
                    <a:pt x="309" y="367"/>
                  </a:lnTo>
                  <a:lnTo>
                    <a:pt x="325" y="373"/>
                  </a:lnTo>
                  <a:lnTo>
                    <a:pt x="326" y="373"/>
                  </a:lnTo>
                  <a:lnTo>
                    <a:pt x="355" y="384"/>
                  </a:lnTo>
                  <a:lnTo>
                    <a:pt x="372" y="387"/>
                  </a:lnTo>
                  <a:lnTo>
                    <a:pt x="386" y="392"/>
                  </a:lnTo>
                  <a:lnTo>
                    <a:pt x="405" y="397"/>
                  </a:lnTo>
                  <a:lnTo>
                    <a:pt x="423" y="400"/>
                  </a:lnTo>
                  <a:lnTo>
                    <a:pt x="440" y="405"/>
                  </a:lnTo>
                  <a:lnTo>
                    <a:pt x="516" y="417"/>
                  </a:lnTo>
                  <a:lnTo>
                    <a:pt x="538" y="421"/>
                  </a:lnTo>
                  <a:lnTo>
                    <a:pt x="557" y="422"/>
                  </a:lnTo>
                  <a:lnTo>
                    <a:pt x="578" y="425"/>
                  </a:lnTo>
                  <a:lnTo>
                    <a:pt x="620" y="428"/>
                  </a:lnTo>
                  <a:lnTo>
                    <a:pt x="641" y="428"/>
                  </a:lnTo>
                  <a:lnTo>
                    <a:pt x="661" y="430"/>
                  </a:lnTo>
                  <a:lnTo>
                    <a:pt x="744" y="430"/>
                  </a:lnTo>
                  <a:lnTo>
                    <a:pt x="763" y="428"/>
                  </a:lnTo>
                  <a:lnTo>
                    <a:pt x="783" y="428"/>
                  </a:lnTo>
                  <a:lnTo>
                    <a:pt x="805" y="427"/>
                  </a:lnTo>
                  <a:lnTo>
                    <a:pt x="824" y="424"/>
                  </a:lnTo>
                  <a:lnTo>
                    <a:pt x="845" y="422"/>
                  </a:lnTo>
                  <a:lnTo>
                    <a:pt x="884" y="416"/>
                  </a:lnTo>
                  <a:lnTo>
                    <a:pt x="902" y="411"/>
                  </a:lnTo>
                  <a:lnTo>
                    <a:pt x="919" y="408"/>
                  </a:lnTo>
                  <a:lnTo>
                    <a:pt x="938" y="403"/>
                  </a:lnTo>
                  <a:lnTo>
                    <a:pt x="940" y="403"/>
                  </a:lnTo>
                  <a:lnTo>
                    <a:pt x="941" y="402"/>
                  </a:lnTo>
                  <a:lnTo>
                    <a:pt x="957" y="395"/>
                  </a:lnTo>
                  <a:lnTo>
                    <a:pt x="992" y="383"/>
                  </a:lnTo>
                  <a:lnTo>
                    <a:pt x="1008" y="376"/>
                  </a:lnTo>
                  <a:lnTo>
                    <a:pt x="1025" y="368"/>
                  </a:lnTo>
                  <a:lnTo>
                    <a:pt x="1041" y="360"/>
                  </a:lnTo>
                  <a:lnTo>
                    <a:pt x="1058" y="353"/>
                  </a:lnTo>
                  <a:lnTo>
                    <a:pt x="1092" y="337"/>
                  </a:lnTo>
                  <a:lnTo>
                    <a:pt x="1123" y="316"/>
                  </a:lnTo>
                  <a:lnTo>
                    <a:pt x="1139" y="307"/>
                  </a:lnTo>
                  <a:lnTo>
                    <a:pt x="1153" y="296"/>
                  </a:lnTo>
                  <a:lnTo>
                    <a:pt x="1171" y="286"/>
                  </a:lnTo>
                  <a:lnTo>
                    <a:pt x="1185" y="275"/>
                  </a:lnTo>
                  <a:lnTo>
                    <a:pt x="1201" y="264"/>
                  </a:lnTo>
                  <a:lnTo>
                    <a:pt x="1215" y="251"/>
                  </a:lnTo>
                  <a:lnTo>
                    <a:pt x="1231" y="239"/>
                  </a:lnTo>
                  <a:lnTo>
                    <a:pt x="1275" y="199"/>
                  </a:lnTo>
                  <a:lnTo>
                    <a:pt x="1332" y="142"/>
                  </a:lnTo>
                  <a:lnTo>
                    <a:pt x="1376" y="93"/>
                  </a:lnTo>
                  <a:lnTo>
                    <a:pt x="1389" y="76"/>
                  </a:lnTo>
                  <a:lnTo>
                    <a:pt x="1403" y="62"/>
                  </a:lnTo>
                  <a:lnTo>
                    <a:pt x="143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4" name="Freeform 13"/>
            <p:cNvSpPr>
              <a:spLocks/>
            </p:cNvSpPr>
            <p:nvPr/>
          </p:nvSpPr>
          <p:spPr bwMode="auto">
            <a:xfrm>
              <a:off x="2730" y="1563"/>
              <a:ext cx="375" cy="375"/>
            </a:xfrm>
            <a:custGeom>
              <a:avLst/>
              <a:gdLst>
                <a:gd name="T0" fmla="*/ 3 w 375"/>
                <a:gd name="T1" fmla="*/ 223 h 375"/>
                <a:gd name="T2" fmla="*/ 14 w 375"/>
                <a:gd name="T3" fmla="*/ 260 h 375"/>
                <a:gd name="T4" fmla="*/ 41 w 375"/>
                <a:gd name="T5" fmla="*/ 306 h 375"/>
                <a:gd name="T6" fmla="*/ 82 w 375"/>
                <a:gd name="T7" fmla="*/ 342 h 375"/>
                <a:gd name="T8" fmla="*/ 112 w 375"/>
                <a:gd name="T9" fmla="*/ 359 h 375"/>
                <a:gd name="T10" fmla="*/ 149 w 375"/>
                <a:gd name="T11" fmla="*/ 370 h 375"/>
                <a:gd name="T12" fmla="*/ 185 w 375"/>
                <a:gd name="T13" fmla="*/ 375 h 375"/>
                <a:gd name="T14" fmla="*/ 215 w 375"/>
                <a:gd name="T15" fmla="*/ 372 h 375"/>
                <a:gd name="T16" fmla="*/ 250 w 375"/>
                <a:gd name="T17" fmla="*/ 364 h 375"/>
                <a:gd name="T18" fmla="*/ 291 w 375"/>
                <a:gd name="T19" fmla="*/ 342 h 375"/>
                <a:gd name="T20" fmla="*/ 351 w 375"/>
                <a:gd name="T21" fmla="*/ 276 h 375"/>
                <a:gd name="T22" fmla="*/ 365 w 375"/>
                <a:gd name="T23" fmla="*/ 242 h 375"/>
                <a:gd name="T24" fmla="*/ 373 w 375"/>
                <a:gd name="T25" fmla="*/ 206 h 375"/>
                <a:gd name="T26" fmla="*/ 373 w 375"/>
                <a:gd name="T27" fmla="*/ 178 h 375"/>
                <a:gd name="T28" fmla="*/ 368 w 375"/>
                <a:gd name="T29" fmla="*/ 138 h 375"/>
                <a:gd name="T30" fmla="*/ 354 w 375"/>
                <a:gd name="T31" fmla="*/ 105 h 375"/>
                <a:gd name="T32" fmla="*/ 332 w 375"/>
                <a:gd name="T33" fmla="*/ 67 h 375"/>
                <a:gd name="T34" fmla="*/ 291 w 375"/>
                <a:gd name="T35" fmla="*/ 32 h 375"/>
                <a:gd name="T36" fmla="*/ 250 w 375"/>
                <a:gd name="T37" fmla="*/ 10 h 375"/>
                <a:gd name="T38" fmla="*/ 215 w 375"/>
                <a:gd name="T39" fmla="*/ 2 h 375"/>
                <a:gd name="T40" fmla="*/ 149 w 375"/>
                <a:gd name="T41" fmla="*/ 4 h 375"/>
                <a:gd name="T42" fmla="*/ 112 w 375"/>
                <a:gd name="T43" fmla="*/ 15 h 375"/>
                <a:gd name="T44" fmla="*/ 82 w 375"/>
                <a:gd name="T45" fmla="*/ 32 h 375"/>
                <a:gd name="T46" fmla="*/ 32 w 375"/>
                <a:gd name="T47" fmla="*/ 83 h 375"/>
                <a:gd name="T48" fmla="*/ 14 w 375"/>
                <a:gd name="T49" fmla="*/ 113 h 375"/>
                <a:gd name="T50" fmla="*/ 3 w 375"/>
                <a:gd name="T51" fmla="*/ 149 h 375"/>
                <a:gd name="T52" fmla="*/ 19 w 375"/>
                <a:gd name="T53" fmla="*/ 187 h 375"/>
                <a:gd name="T54" fmla="*/ 24 w 375"/>
                <a:gd name="T55" fmla="*/ 144 h 375"/>
                <a:gd name="T56" fmla="*/ 35 w 375"/>
                <a:gd name="T57" fmla="*/ 114 h 375"/>
                <a:gd name="T58" fmla="*/ 52 w 375"/>
                <a:gd name="T59" fmla="*/ 84 h 375"/>
                <a:gd name="T60" fmla="*/ 73 w 375"/>
                <a:gd name="T61" fmla="*/ 64 h 375"/>
                <a:gd name="T62" fmla="*/ 98 w 375"/>
                <a:gd name="T63" fmla="*/ 43 h 375"/>
                <a:gd name="T64" fmla="*/ 128 w 375"/>
                <a:gd name="T65" fmla="*/ 29 h 375"/>
                <a:gd name="T66" fmla="*/ 160 w 375"/>
                <a:gd name="T67" fmla="*/ 21 h 375"/>
                <a:gd name="T68" fmla="*/ 212 w 375"/>
                <a:gd name="T69" fmla="*/ 21 h 375"/>
                <a:gd name="T70" fmla="*/ 244 w 375"/>
                <a:gd name="T71" fmla="*/ 29 h 375"/>
                <a:gd name="T72" fmla="*/ 282 w 375"/>
                <a:gd name="T73" fmla="*/ 48 h 375"/>
                <a:gd name="T74" fmla="*/ 316 w 375"/>
                <a:gd name="T75" fmla="*/ 80 h 375"/>
                <a:gd name="T76" fmla="*/ 335 w 375"/>
                <a:gd name="T77" fmla="*/ 106 h 375"/>
                <a:gd name="T78" fmla="*/ 346 w 375"/>
                <a:gd name="T79" fmla="*/ 136 h 375"/>
                <a:gd name="T80" fmla="*/ 354 w 375"/>
                <a:gd name="T81" fmla="*/ 168 h 375"/>
                <a:gd name="T82" fmla="*/ 354 w 375"/>
                <a:gd name="T83" fmla="*/ 193 h 375"/>
                <a:gd name="T84" fmla="*/ 350 w 375"/>
                <a:gd name="T85" fmla="*/ 228 h 375"/>
                <a:gd name="T86" fmla="*/ 338 w 375"/>
                <a:gd name="T87" fmla="*/ 258 h 375"/>
                <a:gd name="T88" fmla="*/ 293 w 375"/>
                <a:gd name="T89" fmla="*/ 317 h 375"/>
                <a:gd name="T90" fmla="*/ 250 w 375"/>
                <a:gd name="T91" fmla="*/ 344 h 375"/>
                <a:gd name="T92" fmla="*/ 220 w 375"/>
                <a:gd name="T93" fmla="*/ 351 h 375"/>
                <a:gd name="T94" fmla="*/ 185 w 375"/>
                <a:gd name="T95" fmla="*/ 356 h 375"/>
                <a:gd name="T96" fmla="*/ 160 w 375"/>
                <a:gd name="T97" fmla="*/ 353 h 375"/>
                <a:gd name="T98" fmla="*/ 128 w 375"/>
                <a:gd name="T99" fmla="*/ 345 h 375"/>
                <a:gd name="T100" fmla="*/ 98 w 375"/>
                <a:gd name="T101" fmla="*/ 331 h 375"/>
                <a:gd name="T102" fmla="*/ 68 w 375"/>
                <a:gd name="T103" fmla="*/ 306 h 375"/>
                <a:gd name="T104" fmla="*/ 38 w 375"/>
                <a:gd name="T105" fmla="*/ 266 h 375"/>
                <a:gd name="T106" fmla="*/ 27 w 375"/>
                <a:gd name="T107" fmla="*/ 236 h 375"/>
                <a:gd name="T108" fmla="*/ 19 w 375"/>
                <a:gd name="T109" fmla="*/ 204 h 3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5"/>
                <a:gd name="T167" fmla="*/ 375 w 375"/>
                <a:gd name="T168" fmla="*/ 375 h 3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5">
                  <a:moveTo>
                    <a:pt x="0" y="187"/>
                  </a:moveTo>
                  <a:lnTo>
                    <a:pt x="0" y="204"/>
                  </a:lnTo>
                  <a:lnTo>
                    <a:pt x="2" y="215"/>
                  </a:lnTo>
                  <a:lnTo>
                    <a:pt x="3" y="223"/>
                  </a:lnTo>
                  <a:lnTo>
                    <a:pt x="5" y="234"/>
                  </a:lnTo>
                  <a:lnTo>
                    <a:pt x="8" y="242"/>
                  </a:lnTo>
                  <a:lnTo>
                    <a:pt x="9" y="250"/>
                  </a:lnTo>
                  <a:lnTo>
                    <a:pt x="14" y="260"/>
                  </a:lnTo>
                  <a:lnTo>
                    <a:pt x="19" y="268"/>
                  </a:lnTo>
                  <a:lnTo>
                    <a:pt x="22" y="276"/>
                  </a:lnTo>
                  <a:lnTo>
                    <a:pt x="32" y="291"/>
                  </a:lnTo>
                  <a:lnTo>
                    <a:pt x="41" y="306"/>
                  </a:lnTo>
                  <a:lnTo>
                    <a:pt x="47" y="312"/>
                  </a:lnTo>
                  <a:lnTo>
                    <a:pt x="52" y="318"/>
                  </a:lnTo>
                  <a:lnTo>
                    <a:pt x="66" y="332"/>
                  </a:lnTo>
                  <a:lnTo>
                    <a:pt x="82" y="342"/>
                  </a:lnTo>
                  <a:lnTo>
                    <a:pt x="89" y="347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12" y="359"/>
                  </a:lnTo>
                  <a:lnTo>
                    <a:pt x="122" y="364"/>
                  </a:lnTo>
                  <a:lnTo>
                    <a:pt x="130" y="366"/>
                  </a:lnTo>
                  <a:lnTo>
                    <a:pt x="138" y="369"/>
                  </a:lnTo>
                  <a:lnTo>
                    <a:pt x="149" y="370"/>
                  </a:lnTo>
                  <a:lnTo>
                    <a:pt x="157" y="372"/>
                  </a:lnTo>
                  <a:lnTo>
                    <a:pt x="166" y="374"/>
                  </a:lnTo>
                  <a:lnTo>
                    <a:pt x="176" y="374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6" y="374"/>
                  </a:lnTo>
                  <a:lnTo>
                    <a:pt x="204" y="374"/>
                  </a:lnTo>
                  <a:lnTo>
                    <a:pt x="215" y="372"/>
                  </a:lnTo>
                  <a:lnTo>
                    <a:pt x="223" y="370"/>
                  </a:lnTo>
                  <a:lnTo>
                    <a:pt x="234" y="369"/>
                  </a:lnTo>
                  <a:lnTo>
                    <a:pt x="242" y="366"/>
                  </a:lnTo>
                  <a:lnTo>
                    <a:pt x="250" y="364"/>
                  </a:lnTo>
                  <a:lnTo>
                    <a:pt x="259" y="359"/>
                  </a:lnTo>
                  <a:lnTo>
                    <a:pt x="267" y="355"/>
                  </a:lnTo>
                  <a:lnTo>
                    <a:pt x="275" y="351"/>
                  </a:lnTo>
                  <a:lnTo>
                    <a:pt x="291" y="342"/>
                  </a:lnTo>
                  <a:lnTo>
                    <a:pt x="305" y="332"/>
                  </a:lnTo>
                  <a:lnTo>
                    <a:pt x="332" y="306"/>
                  </a:lnTo>
                  <a:lnTo>
                    <a:pt x="342" y="291"/>
                  </a:lnTo>
                  <a:lnTo>
                    <a:pt x="351" y="276"/>
                  </a:lnTo>
                  <a:lnTo>
                    <a:pt x="354" y="268"/>
                  </a:lnTo>
                  <a:lnTo>
                    <a:pt x="359" y="260"/>
                  </a:lnTo>
                  <a:lnTo>
                    <a:pt x="364" y="250"/>
                  </a:lnTo>
                  <a:lnTo>
                    <a:pt x="365" y="242"/>
                  </a:lnTo>
                  <a:lnTo>
                    <a:pt x="368" y="234"/>
                  </a:lnTo>
                  <a:lnTo>
                    <a:pt x="370" y="223"/>
                  </a:lnTo>
                  <a:lnTo>
                    <a:pt x="372" y="215"/>
                  </a:lnTo>
                  <a:lnTo>
                    <a:pt x="373" y="206"/>
                  </a:lnTo>
                  <a:lnTo>
                    <a:pt x="373" y="197"/>
                  </a:lnTo>
                  <a:lnTo>
                    <a:pt x="375" y="189"/>
                  </a:lnTo>
                  <a:lnTo>
                    <a:pt x="375" y="185"/>
                  </a:lnTo>
                  <a:lnTo>
                    <a:pt x="373" y="178"/>
                  </a:lnTo>
                  <a:lnTo>
                    <a:pt x="373" y="168"/>
                  </a:lnTo>
                  <a:lnTo>
                    <a:pt x="372" y="157"/>
                  </a:lnTo>
                  <a:lnTo>
                    <a:pt x="370" y="149"/>
                  </a:lnTo>
                  <a:lnTo>
                    <a:pt x="368" y="138"/>
                  </a:lnTo>
                  <a:lnTo>
                    <a:pt x="365" y="130"/>
                  </a:lnTo>
                  <a:lnTo>
                    <a:pt x="364" y="122"/>
                  </a:lnTo>
                  <a:lnTo>
                    <a:pt x="359" y="113"/>
                  </a:lnTo>
                  <a:lnTo>
                    <a:pt x="354" y="105"/>
                  </a:lnTo>
                  <a:lnTo>
                    <a:pt x="351" y="97"/>
                  </a:lnTo>
                  <a:lnTo>
                    <a:pt x="346" y="89"/>
                  </a:lnTo>
                  <a:lnTo>
                    <a:pt x="342" y="83"/>
                  </a:lnTo>
                  <a:lnTo>
                    <a:pt x="332" y="67"/>
                  </a:lnTo>
                  <a:lnTo>
                    <a:pt x="318" y="53"/>
                  </a:lnTo>
                  <a:lnTo>
                    <a:pt x="312" y="48"/>
                  </a:lnTo>
                  <a:lnTo>
                    <a:pt x="305" y="42"/>
                  </a:lnTo>
                  <a:lnTo>
                    <a:pt x="291" y="32"/>
                  </a:lnTo>
                  <a:lnTo>
                    <a:pt x="275" y="23"/>
                  </a:lnTo>
                  <a:lnTo>
                    <a:pt x="267" y="19"/>
                  </a:lnTo>
                  <a:lnTo>
                    <a:pt x="259" y="15"/>
                  </a:lnTo>
                  <a:lnTo>
                    <a:pt x="250" y="10"/>
                  </a:lnTo>
                  <a:lnTo>
                    <a:pt x="242" y="8"/>
                  </a:lnTo>
                  <a:lnTo>
                    <a:pt x="234" y="5"/>
                  </a:lnTo>
                  <a:lnTo>
                    <a:pt x="223" y="4"/>
                  </a:lnTo>
                  <a:lnTo>
                    <a:pt x="215" y="2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2"/>
                  </a:lnTo>
                  <a:lnTo>
                    <a:pt x="149" y="4"/>
                  </a:lnTo>
                  <a:lnTo>
                    <a:pt x="138" y="5"/>
                  </a:lnTo>
                  <a:lnTo>
                    <a:pt x="130" y="8"/>
                  </a:lnTo>
                  <a:lnTo>
                    <a:pt x="122" y="10"/>
                  </a:lnTo>
                  <a:lnTo>
                    <a:pt x="112" y="15"/>
                  </a:lnTo>
                  <a:lnTo>
                    <a:pt x="104" y="19"/>
                  </a:lnTo>
                  <a:lnTo>
                    <a:pt x="96" y="23"/>
                  </a:lnTo>
                  <a:lnTo>
                    <a:pt x="89" y="27"/>
                  </a:lnTo>
                  <a:lnTo>
                    <a:pt x="82" y="32"/>
                  </a:lnTo>
                  <a:lnTo>
                    <a:pt x="66" y="42"/>
                  </a:lnTo>
                  <a:lnTo>
                    <a:pt x="54" y="54"/>
                  </a:lnTo>
                  <a:lnTo>
                    <a:pt x="41" y="67"/>
                  </a:lnTo>
                  <a:lnTo>
                    <a:pt x="32" y="83"/>
                  </a:lnTo>
                  <a:lnTo>
                    <a:pt x="27" y="89"/>
                  </a:lnTo>
                  <a:lnTo>
                    <a:pt x="22" y="97"/>
                  </a:lnTo>
                  <a:lnTo>
                    <a:pt x="19" y="105"/>
                  </a:lnTo>
                  <a:lnTo>
                    <a:pt x="14" y="113"/>
                  </a:lnTo>
                  <a:lnTo>
                    <a:pt x="9" y="122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3" y="149"/>
                  </a:lnTo>
                  <a:lnTo>
                    <a:pt x="2" y="157"/>
                  </a:lnTo>
                  <a:lnTo>
                    <a:pt x="0" y="166"/>
                  </a:lnTo>
                  <a:lnTo>
                    <a:pt x="0" y="187"/>
                  </a:lnTo>
                  <a:lnTo>
                    <a:pt x="19" y="187"/>
                  </a:lnTo>
                  <a:lnTo>
                    <a:pt x="19" y="170"/>
                  </a:lnTo>
                  <a:lnTo>
                    <a:pt x="21" y="160"/>
                  </a:lnTo>
                  <a:lnTo>
                    <a:pt x="22" y="152"/>
                  </a:lnTo>
                  <a:lnTo>
                    <a:pt x="24" y="144"/>
                  </a:lnTo>
                  <a:lnTo>
                    <a:pt x="27" y="136"/>
                  </a:lnTo>
                  <a:lnTo>
                    <a:pt x="28" y="129"/>
                  </a:lnTo>
                  <a:lnTo>
                    <a:pt x="30" y="122"/>
                  </a:lnTo>
                  <a:lnTo>
                    <a:pt x="35" y="114"/>
                  </a:lnTo>
                  <a:lnTo>
                    <a:pt x="38" y="106"/>
                  </a:lnTo>
                  <a:lnTo>
                    <a:pt x="43" y="98"/>
                  </a:lnTo>
                  <a:lnTo>
                    <a:pt x="47" y="92"/>
                  </a:lnTo>
                  <a:lnTo>
                    <a:pt x="52" y="84"/>
                  </a:lnTo>
                  <a:lnTo>
                    <a:pt x="57" y="80"/>
                  </a:lnTo>
                  <a:lnTo>
                    <a:pt x="63" y="73"/>
                  </a:lnTo>
                  <a:lnTo>
                    <a:pt x="66" y="67"/>
                  </a:lnTo>
                  <a:lnTo>
                    <a:pt x="73" y="64"/>
                  </a:lnTo>
                  <a:lnTo>
                    <a:pt x="79" y="57"/>
                  </a:lnTo>
                  <a:lnTo>
                    <a:pt x="84" y="53"/>
                  </a:lnTo>
                  <a:lnTo>
                    <a:pt x="92" y="48"/>
                  </a:lnTo>
                  <a:lnTo>
                    <a:pt x="98" y="43"/>
                  </a:lnTo>
                  <a:lnTo>
                    <a:pt x="106" y="38"/>
                  </a:lnTo>
                  <a:lnTo>
                    <a:pt x="114" y="35"/>
                  </a:lnTo>
                  <a:lnTo>
                    <a:pt x="122" y="31"/>
                  </a:lnTo>
                  <a:lnTo>
                    <a:pt x="128" y="29"/>
                  </a:lnTo>
                  <a:lnTo>
                    <a:pt x="136" y="27"/>
                  </a:lnTo>
                  <a:lnTo>
                    <a:pt x="144" y="24"/>
                  </a:lnTo>
                  <a:lnTo>
                    <a:pt x="152" y="23"/>
                  </a:lnTo>
                  <a:lnTo>
                    <a:pt x="160" y="21"/>
                  </a:lnTo>
                  <a:lnTo>
                    <a:pt x="168" y="19"/>
                  </a:lnTo>
                  <a:lnTo>
                    <a:pt x="187" y="19"/>
                  </a:lnTo>
                  <a:lnTo>
                    <a:pt x="202" y="19"/>
                  </a:lnTo>
                  <a:lnTo>
                    <a:pt x="212" y="21"/>
                  </a:lnTo>
                  <a:lnTo>
                    <a:pt x="220" y="23"/>
                  </a:lnTo>
                  <a:lnTo>
                    <a:pt x="228" y="24"/>
                  </a:lnTo>
                  <a:lnTo>
                    <a:pt x="236" y="27"/>
                  </a:lnTo>
                  <a:lnTo>
                    <a:pt x="244" y="29"/>
                  </a:lnTo>
                  <a:lnTo>
                    <a:pt x="250" y="31"/>
                  </a:lnTo>
                  <a:lnTo>
                    <a:pt x="258" y="35"/>
                  </a:lnTo>
                  <a:lnTo>
                    <a:pt x="266" y="38"/>
                  </a:lnTo>
                  <a:lnTo>
                    <a:pt x="282" y="48"/>
                  </a:lnTo>
                  <a:lnTo>
                    <a:pt x="293" y="57"/>
                  </a:lnTo>
                  <a:lnTo>
                    <a:pt x="299" y="64"/>
                  </a:lnTo>
                  <a:lnTo>
                    <a:pt x="305" y="68"/>
                  </a:lnTo>
                  <a:lnTo>
                    <a:pt x="316" y="80"/>
                  </a:lnTo>
                  <a:lnTo>
                    <a:pt x="321" y="84"/>
                  </a:lnTo>
                  <a:lnTo>
                    <a:pt x="326" y="92"/>
                  </a:lnTo>
                  <a:lnTo>
                    <a:pt x="331" y="98"/>
                  </a:lnTo>
                  <a:lnTo>
                    <a:pt x="335" y="106"/>
                  </a:lnTo>
                  <a:lnTo>
                    <a:pt x="338" y="114"/>
                  </a:lnTo>
                  <a:lnTo>
                    <a:pt x="343" y="122"/>
                  </a:lnTo>
                  <a:lnTo>
                    <a:pt x="345" y="129"/>
                  </a:lnTo>
                  <a:lnTo>
                    <a:pt x="346" y="136"/>
                  </a:lnTo>
                  <a:lnTo>
                    <a:pt x="350" y="144"/>
                  </a:lnTo>
                  <a:lnTo>
                    <a:pt x="351" y="152"/>
                  </a:lnTo>
                  <a:lnTo>
                    <a:pt x="353" y="160"/>
                  </a:lnTo>
                  <a:lnTo>
                    <a:pt x="354" y="168"/>
                  </a:lnTo>
                  <a:lnTo>
                    <a:pt x="354" y="178"/>
                  </a:lnTo>
                  <a:lnTo>
                    <a:pt x="356" y="189"/>
                  </a:lnTo>
                  <a:lnTo>
                    <a:pt x="356" y="185"/>
                  </a:lnTo>
                  <a:lnTo>
                    <a:pt x="354" y="193"/>
                  </a:lnTo>
                  <a:lnTo>
                    <a:pt x="354" y="203"/>
                  </a:lnTo>
                  <a:lnTo>
                    <a:pt x="353" y="212"/>
                  </a:lnTo>
                  <a:lnTo>
                    <a:pt x="351" y="220"/>
                  </a:lnTo>
                  <a:lnTo>
                    <a:pt x="350" y="228"/>
                  </a:lnTo>
                  <a:lnTo>
                    <a:pt x="346" y="236"/>
                  </a:lnTo>
                  <a:lnTo>
                    <a:pt x="345" y="244"/>
                  </a:lnTo>
                  <a:lnTo>
                    <a:pt x="343" y="250"/>
                  </a:lnTo>
                  <a:lnTo>
                    <a:pt x="338" y="258"/>
                  </a:lnTo>
                  <a:lnTo>
                    <a:pt x="335" y="266"/>
                  </a:lnTo>
                  <a:lnTo>
                    <a:pt x="326" y="282"/>
                  </a:lnTo>
                  <a:lnTo>
                    <a:pt x="316" y="293"/>
                  </a:lnTo>
                  <a:lnTo>
                    <a:pt x="293" y="317"/>
                  </a:lnTo>
                  <a:lnTo>
                    <a:pt x="282" y="326"/>
                  </a:lnTo>
                  <a:lnTo>
                    <a:pt x="266" y="336"/>
                  </a:lnTo>
                  <a:lnTo>
                    <a:pt x="258" y="339"/>
                  </a:lnTo>
                  <a:lnTo>
                    <a:pt x="250" y="344"/>
                  </a:lnTo>
                  <a:lnTo>
                    <a:pt x="244" y="345"/>
                  </a:lnTo>
                  <a:lnTo>
                    <a:pt x="236" y="347"/>
                  </a:lnTo>
                  <a:lnTo>
                    <a:pt x="228" y="350"/>
                  </a:lnTo>
                  <a:lnTo>
                    <a:pt x="220" y="351"/>
                  </a:lnTo>
                  <a:lnTo>
                    <a:pt x="212" y="353"/>
                  </a:lnTo>
                  <a:lnTo>
                    <a:pt x="204" y="355"/>
                  </a:lnTo>
                  <a:lnTo>
                    <a:pt x="193" y="355"/>
                  </a:lnTo>
                  <a:lnTo>
                    <a:pt x="185" y="356"/>
                  </a:lnTo>
                  <a:lnTo>
                    <a:pt x="188" y="356"/>
                  </a:lnTo>
                  <a:lnTo>
                    <a:pt x="179" y="355"/>
                  </a:lnTo>
                  <a:lnTo>
                    <a:pt x="169" y="355"/>
                  </a:lnTo>
                  <a:lnTo>
                    <a:pt x="160" y="353"/>
                  </a:lnTo>
                  <a:lnTo>
                    <a:pt x="152" y="351"/>
                  </a:lnTo>
                  <a:lnTo>
                    <a:pt x="144" y="350"/>
                  </a:lnTo>
                  <a:lnTo>
                    <a:pt x="136" y="347"/>
                  </a:lnTo>
                  <a:lnTo>
                    <a:pt x="128" y="345"/>
                  </a:lnTo>
                  <a:lnTo>
                    <a:pt x="122" y="344"/>
                  </a:lnTo>
                  <a:lnTo>
                    <a:pt x="114" y="339"/>
                  </a:lnTo>
                  <a:lnTo>
                    <a:pt x="106" y="336"/>
                  </a:lnTo>
                  <a:lnTo>
                    <a:pt x="98" y="331"/>
                  </a:lnTo>
                  <a:lnTo>
                    <a:pt x="92" y="326"/>
                  </a:lnTo>
                  <a:lnTo>
                    <a:pt x="84" y="321"/>
                  </a:lnTo>
                  <a:lnTo>
                    <a:pt x="79" y="317"/>
                  </a:lnTo>
                  <a:lnTo>
                    <a:pt x="68" y="306"/>
                  </a:lnTo>
                  <a:lnTo>
                    <a:pt x="63" y="299"/>
                  </a:lnTo>
                  <a:lnTo>
                    <a:pt x="57" y="293"/>
                  </a:lnTo>
                  <a:lnTo>
                    <a:pt x="47" y="282"/>
                  </a:lnTo>
                  <a:lnTo>
                    <a:pt x="38" y="266"/>
                  </a:lnTo>
                  <a:lnTo>
                    <a:pt x="35" y="258"/>
                  </a:lnTo>
                  <a:lnTo>
                    <a:pt x="30" y="250"/>
                  </a:lnTo>
                  <a:lnTo>
                    <a:pt x="28" y="244"/>
                  </a:lnTo>
                  <a:lnTo>
                    <a:pt x="27" y="236"/>
                  </a:lnTo>
                  <a:lnTo>
                    <a:pt x="24" y="228"/>
                  </a:lnTo>
                  <a:lnTo>
                    <a:pt x="22" y="220"/>
                  </a:lnTo>
                  <a:lnTo>
                    <a:pt x="21" y="212"/>
                  </a:lnTo>
                  <a:lnTo>
                    <a:pt x="19" y="204"/>
                  </a:lnTo>
                  <a:lnTo>
                    <a:pt x="19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5" name="Freeform 14"/>
            <p:cNvSpPr>
              <a:spLocks/>
            </p:cNvSpPr>
            <p:nvPr/>
          </p:nvSpPr>
          <p:spPr bwMode="auto">
            <a:xfrm>
              <a:off x="3511" y="1573"/>
              <a:ext cx="375" cy="375"/>
            </a:xfrm>
            <a:custGeom>
              <a:avLst/>
              <a:gdLst>
                <a:gd name="T0" fmla="*/ 3 w 375"/>
                <a:gd name="T1" fmla="*/ 223 h 375"/>
                <a:gd name="T2" fmla="*/ 14 w 375"/>
                <a:gd name="T3" fmla="*/ 259 h 375"/>
                <a:gd name="T4" fmla="*/ 41 w 375"/>
                <a:gd name="T5" fmla="*/ 305 h 375"/>
                <a:gd name="T6" fmla="*/ 83 w 375"/>
                <a:gd name="T7" fmla="*/ 341 h 375"/>
                <a:gd name="T8" fmla="*/ 113 w 375"/>
                <a:gd name="T9" fmla="*/ 359 h 375"/>
                <a:gd name="T10" fmla="*/ 149 w 375"/>
                <a:gd name="T11" fmla="*/ 370 h 375"/>
                <a:gd name="T12" fmla="*/ 185 w 375"/>
                <a:gd name="T13" fmla="*/ 375 h 375"/>
                <a:gd name="T14" fmla="*/ 215 w 375"/>
                <a:gd name="T15" fmla="*/ 371 h 375"/>
                <a:gd name="T16" fmla="*/ 250 w 375"/>
                <a:gd name="T17" fmla="*/ 364 h 375"/>
                <a:gd name="T18" fmla="*/ 291 w 375"/>
                <a:gd name="T19" fmla="*/ 341 h 375"/>
                <a:gd name="T20" fmla="*/ 351 w 375"/>
                <a:gd name="T21" fmla="*/ 275 h 375"/>
                <a:gd name="T22" fmla="*/ 366 w 375"/>
                <a:gd name="T23" fmla="*/ 242 h 375"/>
                <a:gd name="T24" fmla="*/ 373 w 375"/>
                <a:gd name="T25" fmla="*/ 205 h 375"/>
                <a:gd name="T26" fmla="*/ 373 w 375"/>
                <a:gd name="T27" fmla="*/ 177 h 375"/>
                <a:gd name="T28" fmla="*/ 369 w 375"/>
                <a:gd name="T29" fmla="*/ 138 h 375"/>
                <a:gd name="T30" fmla="*/ 355 w 375"/>
                <a:gd name="T31" fmla="*/ 104 h 375"/>
                <a:gd name="T32" fmla="*/ 332 w 375"/>
                <a:gd name="T33" fmla="*/ 66 h 375"/>
                <a:gd name="T34" fmla="*/ 291 w 375"/>
                <a:gd name="T35" fmla="*/ 32 h 375"/>
                <a:gd name="T36" fmla="*/ 250 w 375"/>
                <a:gd name="T37" fmla="*/ 9 h 375"/>
                <a:gd name="T38" fmla="*/ 215 w 375"/>
                <a:gd name="T39" fmla="*/ 2 h 375"/>
                <a:gd name="T40" fmla="*/ 149 w 375"/>
                <a:gd name="T41" fmla="*/ 3 h 375"/>
                <a:gd name="T42" fmla="*/ 113 w 375"/>
                <a:gd name="T43" fmla="*/ 14 h 375"/>
                <a:gd name="T44" fmla="*/ 83 w 375"/>
                <a:gd name="T45" fmla="*/ 32 h 375"/>
                <a:gd name="T46" fmla="*/ 32 w 375"/>
                <a:gd name="T47" fmla="*/ 82 h 375"/>
                <a:gd name="T48" fmla="*/ 14 w 375"/>
                <a:gd name="T49" fmla="*/ 112 h 375"/>
                <a:gd name="T50" fmla="*/ 3 w 375"/>
                <a:gd name="T51" fmla="*/ 149 h 375"/>
                <a:gd name="T52" fmla="*/ 19 w 375"/>
                <a:gd name="T53" fmla="*/ 187 h 375"/>
                <a:gd name="T54" fmla="*/ 24 w 375"/>
                <a:gd name="T55" fmla="*/ 144 h 375"/>
                <a:gd name="T56" fmla="*/ 35 w 375"/>
                <a:gd name="T57" fmla="*/ 114 h 375"/>
                <a:gd name="T58" fmla="*/ 52 w 375"/>
                <a:gd name="T59" fmla="*/ 84 h 375"/>
                <a:gd name="T60" fmla="*/ 73 w 375"/>
                <a:gd name="T61" fmla="*/ 63 h 375"/>
                <a:gd name="T62" fmla="*/ 98 w 375"/>
                <a:gd name="T63" fmla="*/ 43 h 375"/>
                <a:gd name="T64" fmla="*/ 128 w 375"/>
                <a:gd name="T65" fmla="*/ 28 h 375"/>
                <a:gd name="T66" fmla="*/ 160 w 375"/>
                <a:gd name="T67" fmla="*/ 21 h 375"/>
                <a:gd name="T68" fmla="*/ 212 w 375"/>
                <a:gd name="T69" fmla="*/ 21 h 375"/>
                <a:gd name="T70" fmla="*/ 244 w 375"/>
                <a:gd name="T71" fmla="*/ 28 h 375"/>
                <a:gd name="T72" fmla="*/ 282 w 375"/>
                <a:gd name="T73" fmla="*/ 47 h 375"/>
                <a:gd name="T74" fmla="*/ 317 w 375"/>
                <a:gd name="T75" fmla="*/ 79 h 375"/>
                <a:gd name="T76" fmla="*/ 336 w 375"/>
                <a:gd name="T77" fmla="*/ 106 h 375"/>
                <a:gd name="T78" fmla="*/ 347 w 375"/>
                <a:gd name="T79" fmla="*/ 136 h 375"/>
                <a:gd name="T80" fmla="*/ 355 w 375"/>
                <a:gd name="T81" fmla="*/ 168 h 375"/>
                <a:gd name="T82" fmla="*/ 355 w 375"/>
                <a:gd name="T83" fmla="*/ 193 h 375"/>
                <a:gd name="T84" fmla="*/ 350 w 375"/>
                <a:gd name="T85" fmla="*/ 228 h 375"/>
                <a:gd name="T86" fmla="*/ 339 w 375"/>
                <a:gd name="T87" fmla="*/ 258 h 375"/>
                <a:gd name="T88" fmla="*/ 293 w 375"/>
                <a:gd name="T89" fmla="*/ 316 h 375"/>
                <a:gd name="T90" fmla="*/ 250 w 375"/>
                <a:gd name="T91" fmla="*/ 343 h 375"/>
                <a:gd name="T92" fmla="*/ 220 w 375"/>
                <a:gd name="T93" fmla="*/ 351 h 375"/>
                <a:gd name="T94" fmla="*/ 185 w 375"/>
                <a:gd name="T95" fmla="*/ 356 h 375"/>
                <a:gd name="T96" fmla="*/ 160 w 375"/>
                <a:gd name="T97" fmla="*/ 353 h 375"/>
                <a:gd name="T98" fmla="*/ 128 w 375"/>
                <a:gd name="T99" fmla="*/ 345 h 375"/>
                <a:gd name="T100" fmla="*/ 98 w 375"/>
                <a:gd name="T101" fmla="*/ 330 h 375"/>
                <a:gd name="T102" fmla="*/ 68 w 375"/>
                <a:gd name="T103" fmla="*/ 305 h 375"/>
                <a:gd name="T104" fmla="*/ 38 w 375"/>
                <a:gd name="T105" fmla="*/ 266 h 375"/>
                <a:gd name="T106" fmla="*/ 27 w 375"/>
                <a:gd name="T107" fmla="*/ 236 h 375"/>
                <a:gd name="T108" fmla="*/ 19 w 375"/>
                <a:gd name="T109" fmla="*/ 204 h 3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5"/>
                <a:gd name="T167" fmla="*/ 375 w 375"/>
                <a:gd name="T168" fmla="*/ 375 h 3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5">
                  <a:moveTo>
                    <a:pt x="0" y="187"/>
                  </a:moveTo>
                  <a:lnTo>
                    <a:pt x="0" y="204"/>
                  </a:lnTo>
                  <a:lnTo>
                    <a:pt x="2" y="215"/>
                  </a:lnTo>
                  <a:lnTo>
                    <a:pt x="3" y="223"/>
                  </a:lnTo>
                  <a:lnTo>
                    <a:pt x="5" y="234"/>
                  </a:lnTo>
                  <a:lnTo>
                    <a:pt x="8" y="242"/>
                  </a:lnTo>
                  <a:lnTo>
                    <a:pt x="10" y="250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1"/>
                  </a:lnTo>
                  <a:lnTo>
                    <a:pt x="41" y="305"/>
                  </a:lnTo>
                  <a:lnTo>
                    <a:pt x="48" y="311"/>
                  </a:lnTo>
                  <a:lnTo>
                    <a:pt x="52" y="318"/>
                  </a:lnTo>
                  <a:lnTo>
                    <a:pt x="67" y="332"/>
                  </a:lnTo>
                  <a:lnTo>
                    <a:pt x="83" y="341"/>
                  </a:lnTo>
                  <a:lnTo>
                    <a:pt x="89" y="346"/>
                  </a:lnTo>
                  <a:lnTo>
                    <a:pt x="97" y="351"/>
                  </a:lnTo>
                  <a:lnTo>
                    <a:pt x="105" y="354"/>
                  </a:lnTo>
                  <a:lnTo>
                    <a:pt x="113" y="359"/>
                  </a:lnTo>
                  <a:lnTo>
                    <a:pt x="122" y="364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70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70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4"/>
                  </a:lnTo>
                  <a:lnTo>
                    <a:pt x="260" y="359"/>
                  </a:lnTo>
                  <a:lnTo>
                    <a:pt x="268" y="354"/>
                  </a:lnTo>
                  <a:lnTo>
                    <a:pt x="275" y="351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1"/>
                  </a:lnTo>
                  <a:lnTo>
                    <a:pt x="351" y="275"/>
                  </a:lnTo>
                  <a:lnTo>
                    <a:pt x="355" y="267"/>
                  </a:lnTo>
                  <a:lnTo>
                    <a:pt x="359" y="259"/>
                  </a:lnTo>
                  <a:lnTo>
                    <a:pt x="364" y="250"/>
                  </a:lnTo>
                  <a:lnTo>
                    <a:pt x="366" y="242"/>
                  </a:lnTo>
                  <a:lnTo>
                    <a:pt x="369" y="234"/>
                  </a:lnTo>
                  <a:lnTo>
                    <a:pt x="370" y="223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5"/>
                  </a:lnTo>
                  <a:lnTo>
                    <a:pt x="373" y="177"/>
                  </a:lnTo>
                  <a:lnTo>
                    <a:pt x="373" y="168"/>
                  </a:lnTo>
                  <a:lnTo>
                    <a:pt x="372" y="156"/>
                  </a:lnTo>
                  <a:lnTo>
                    <a:pt x="370" y="149"/>
                  </a:lnTo>
                  <a:lnTo>
                    <a:pt x="369" y="138"/>
                  </a:lnTo>
                  <a:lnTo>
                    <a:pt x="366" y="130"/>
                  </a:lnTo>
                  <a:lnTo>
                    <a:pt x="364" y="122"/>
                  </a:lnTo>
                  <a:lnTo>
                    <a:pt x="359" y="112"/>
                  </a:lnTo>
                  <a:lnTo>
                    <a:pt x="355" y="104"/>
                  </a:lnTo>
                  <a:lnTo>
                    <a:pt x="351" y="96"/>
                  </a:lnTo>
                  <a:lnTo>
                    <a:pt x="347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2"/>
                  </a:lnTo>
                  <a:lnTo>
                    <a:pt x="275" y="22"/>
                  </a:lnTo>
                  <a:lnTo>
                    <a:pt x="268" y="19"/>
                  </a:lnTo>
                  <a:lnTo>
                    <a:pt x="260" y="14"/>
                  </a:lnTo>
                  <a:lnTo>
                    <a:pt x="250" y="9"/>
                  </a:lnTo>
                  <a:lnTo>
                    <a:pt x="242" y="8"/>
                  </a:lnTo>
                  <a:lnTo>
                    <a:pt x="234" y="5"/>
                  </a:lnTo>
                  <a:lnTo>
                    <a:pt x="223" y="3"/>
                  </a:lnTo>
                  <a:lnTo>
                    <a:pt x="215" y="2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2"/>
                  </a:lnTo>
                  <a:lnTo>
                    <a:pt x="149" y="3"/>
                  </a:lnTo>
                  <a:lnTo>
                    <a:pt x="138" y="5"/>
                  </a:lnTo>
                  <a:lnTo>
                    <a:pt x="130" y="8"/>
                  </a:lnTo>
                  <a:lnTo>
                    <a:pt x="122" y="9"/>
                  </a:lnTo>
                  <a:lnTo>
                    <a:pt x="113" y="14"/>
                  </a:lnTo>
                  <a:lnTo>
                    <a:pt x="105" y="19"/>
                  </a:lnTo>
                  <a:lnTo>
                    <a:pt x="97" y="22"/>
                  </a:lnTo>
                  <a:lnTo>
                    <a:pt x="89" y="27"/>
                  </a:lnTo>
                  <a:lnTo>
                    <a:pt x="83" y="32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2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3" y="149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7"/>
                  </a:lnTo>
                  <a:lnTo>
                    <a:pt x="19" y="187"/>
                  </a:lnTo>
                  <a:lnTo>
                    <a:pt x="19" y="169"/>
                  </a:lnTo>
                  <a:lnTo>
                    <a:pt x="21" y="160"/>
                  </a:lnTo>
                  <a:lnTo>
                    <a:pt x="22" y="152"/>
                  </a:lnTo>
                  <a:lnTo>
                    <a:pt x="24" y="144"/>
                  </a:lnTo>
                  <a:lnTo>
                    <a:pt x="27" y="136"/>
                  </a:lnTo>
                  <a:lnTo>
                    <a:pt x="29" y="128"/>
                  </a:lnTo>
                  <a:lnTo>
                    <a:pt x="30" y="122"/>
                  </a:lnTo>
                  <a:lnTo>
                    <a:pt x="35" y="114"/>
                  </a:lnTo>
                  <a:lnTo>
                    <a:pt x="38" y="106"/>
                  </a:lnTo>
                  <a:lnTo>
                    <a:pt x="43" y="98"/>
                  </a:lnTo>
                  <a:lnTo>
                    <a:pt x="48" y="92"/>
                  </a:lnTo>
                  <a:lnTo>
                    <a:pt x="52" y="84"/>
                  </a:lnTo>
                  <a:lnTo>
                    <a:pt x="57" y="79"/>
                  </a:lnTo>
                  <a:lnTo>
                    <a:pt x="64" y="73"/>
                  </a:lnTo>
                  <a:lnTo>
                    <a:pt x="67" y="66"/>
                  </a:lnTo>
                  <a:lnTo>
                    <a:pt x="73" y="63"/>
                  </a:lnTo>
                  <a:lnTo>
                    <a:pt x="79" y="57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3"/>
                  </a:lnTo>
                  <a:lnTo>
                    <a:pt x="106" y="38"/>
                  </a:lnTo>
                  <a:lnTo>
                    <a:pt x="114" y="35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7"/>
                  </a:lnTo>
                  <a:lnTo>
                    <a:pt x="144" y="24"/>
                  </a:lnTo>
                  <a:lnTo>
                    <a:pt x="152" y="22"/>
                  </a:lnTo>
                  <a:lnTo>
                    <a:pt x="160" y="21"/>
                  </a:lnTo>
                  <a:lnTo>
                    <a:pt x="168" y="19"/>
                  </a:lnTo>
                  <a:lnTo>
                    <a:pt x="187" y="19"/>
                  </a:lnTo>
                  <a:lnTo>
                    <a:pt x="203" y="19"/>
                  </a:lnTo>
                  <a:lnTo>
                    <a:pt x="212" y="21"/>
                  </a:lnTo>
                  <a:lnTo>
                    <a:pt x="220" y="22"/>
                  </a:lnTo>
                  <a:lnTo>
                    <a:pt x="228" y="24"/>
                  </a:lnTo>
                  <a:lnTo>
                    <a:pt x="236" y="27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5"/>
                  </a:lnTo>
                  <a:lnTo>
                    <a:pt x="266" y="38"/>
                  </a:lnTo>
                  <a:lnTo>
                    <a:pt x="282" y="47"/>
                  </a:lnTo>
                  <a:lnTo>
                    <a:pt x="293" y="57"/>
                  </a:lnTo>
                  <a:lnTo>
                    <a:pt x="299" y="63"/>
                  </a:lnTo>
                  <a:lnTo>
                    <a:pt x="305" y="68"/>
                  </a:lnTo>
                  <a:lnTo>
                    <a:pt x="317" y="79"/>
                  </a:lnTo>
                  <a:lnTo>
                    <a:pt x="321" y="84"/>
                  </a:lnTo>
                  <a:lnTo>
                    <a:pt x="326" y="92"/>
                  </a:lnTo>
                  <a:lnTo>
                    <a:pt x="331" y="98"/>
                  </a:lnTo>
                  <a:lnTo>
                    <a:pt x="336" y="106"/>
                  </a:lnTo>
                  <a:lnTo>
                    <a:pt x="339" y="114"/>
                  </a:lnTo>
                  <a:lnTo>
                    <a:pt x="343" y="122"/>
                  </a:lnTo>
                  <a:lnTo>
                    <a:pt x="345" y="128"/>
                  </a:lnTo>
                  <a:lnTo>
                    <a:pt x="347" y="136"/>
                  </a:lnTo>
                  <a:lnTo>
                    <a:pt x="350" y="144"/>
                  </a:lnTo>
                  <a:lnTo>
                    <a:pt x="351" y="152"/>
                  </a:lnTo>
                  <a:lnTo>
                    <a:pt x="353" y="160"/>
                  </a:lnTo>
                  <a:lnTo>
                    <a:pt x="355" y="168"/>
                  </a:lnTo>
                  <a:lnTo>
                    <a:pt x="355" y="177"/>
                  </a:lnTo>
                  <a:lnTo>
                    <a:pt x="356" y="188"/>
                  </a:lnTo>
                  <a:lnTo>
                    <a:pt x="356" y="185"/>
                  </a:lnTo>
                  <a:lnTo>
                    <a:pt x="355" y="193"/>
                  </a:lnTo>
                  <a:lnTo>
                    <a:pt x="355" y="202"/>
                  </a:lnTo>
                  <a:lnTo>
                    <a:pt x="353" y="212"/>
                  </a:lnTo>
                  <a:lnTo>
                    <a:pt x="351" y="220"/>
                  </a:lnTo>
                  <a:lnTo>
                    <a:pt x="350" y="228"/>
                  </a:lnTo>
                  <a:lnTo>
                    <a:pt x="347" y="236"/>
                  </a:lnTo>
                  <a:lnTo>
                    <a:pt x="345" y="243"/>
                  </a:lnTo>
                  <a:lnTo>
                    <a:pt x="343" y="250"/>
                  </a:lnTo>
                  <a:lnTo>
                    <a:pt x="339" y="258"/>
                  </a:lnTo>
                  <a:lnTo>
                    <a:pt x="336" y="266"/>
                  </a:lnTo>
                  <a:lnTo>
                    <a:pt x="326" y="281"/>
                  </a:lnTo>
                  <a:lnTo>
                    <a:pt x="317" y="292"/>
                  </a:lnTo>
                  <a:lnTo>
                    <a:pt x="293" y="316"/>
                  </a:lnTo>
                  <a:lnTo>
                    <a:pt x="282" y="326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5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1"/>
                  </a:lnTo>
                  <a:lnTo>
                    <a:pt x="212" y="353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6"/>
                  </a:lnTo>
                  <a:lnTo>
                    <a:pt x="188" y="356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3"/>
                  </a:lnTo>
                  <a:lnTo>
                    <a:pt x="152" y="351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5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6"/>
                  </a:lnTo>
                  <a:lnTo>
                    <a:pt x="84" y="321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48" y="281"/>
                  </a:lnTo>
                  <a:lnTo>
                    <a:pt x="38" y="266"/>
                  </a:lnTo>
                  <a:lnTo>
                    <a:pt x="35" y="258"/>
                  </a:lnTo>
                  <a:lnTo>
                    <a:pt x="30" y="250"/>
                  </a:lnTo>
                  <a:lnTo>
                    <a:pt x="29" y="243"/>
                  </a:lnTo>
                  <a:lnTo>
                    <a:pt x="27" y="236"/>
                  </a:lnTo>
                  <a:lnTo>
                    <a:pt x="24" y="228"/>
                  </a:lnTo>
                  <a:lnTo>
                    <a:pt x="22" y="220"/>
                  </a:lnTo>
                  <a:lnTo>
                    <a:pt x="21" y="212"/>
                  </a:lnTo>
                  <a:lnTo>
                    <a:pt x="19" y="204"/>
                  </a:lnTo>
                  <a:lnTo>
                    <a:pt x="19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6" name="Freeform 15"/>
            <p:cNvSpPr>
              <a:spLocks/>
            </p:cNvSpPr>
            <p:nvPr/>
          </p:nvSpPr>
          <p:spPr bwMode="auto">
            <a:xfrm>
              <a:off x="3087" y="1744"/>
              <a:ext cx="438" cy="34"/>
            </a:xfrm>
            <a:custGeom>
              <a:avLst/>
              <a:gdLst>
                <a:gd name="T0" fmla="*/ 16 w 438"/>
                <a:gd name="T1" fmla="*/ 0 h 34"/>
                <a:gd name="T2" fmla="*/ 11 w 438"/>
                <a:gd name="T3" fmla="*/ 0 h 34"/>
                <a:gd name="T4" fmla="*/ 8 w 438"/>
                <a:gd name="T5" fmla="*/ 1 h 34"/>
                <a:gd name="T6" fmla="*/ 2 w 438"/>
                <a:gd name="T7" fmla="*/ 8 h 34"/>
                <a:gd name="T8" fmla="*/ 0 w 438"/>
                <a:gd name="T9" fmla="*/ 11 h 34"/>
                <a:gd name="T10" fmla="*/ 0 w 438"/>
                <a:gd name="T11" fmla="*/ 20 h 34"/>
                <a:gd name="T12" fmla="*/ 2 w 438"/>
                <a:gd name="T13" fmla="*/ 23 h 34"/>
                <a:gd name="T14" fmla="*/ 8 w 438"/>
                <a:gd name="T15" fmla="*/ 30 h 34"/>
                <a:gd name="T16" fmla="*/ 11 w 438"/>
                <a:gd name="T17" fmla="*/ 31 h 34"/>
                <a:gd name="T18" fmla="*/ 16 w 438"/>
                <a:gd name="T19" fmla="*/ 31 h 34"/>
                <a:gd name="T20" fmla="*/ 423 w 438"/>
                <a:gd name="T21" fmla="*/ 34 h 34"/>
                <a:gd name="T22" fmla="*/ 427 w 438"/>
                <a:gd name="T23" fmla="*/ 34 h 34"/>
                <a:gd name="T24" fmla="*/ 431 w 438"/>
                <a:gd name="T25" fmla="*/ 33 h 34"/>
                <a:gd name="T26" fmla="*/ 437 w 438"/>
                <a:gd name="T27" fmla="*/ 26 h 34"/>
                <a:gd name="T28" fmla="*/ 438 w 438"/>
                <a:gd name="T29" fmla="*/ 23 h 34"/>
                <a:gd name="T30" fmla="*/ 438 w 438"/>
                <a:gd name="T31" fmla="*/ 14 h 34"/>
                <a:gd name="T32" fmla="*/ 437 w 438"/>
                <a:gd name="T33" fmla="*/ 11 h 34"/>
                <a:gd name="T34" fmla="*/ 431 w 438"/>
                <a:gd name="T35" fmla="*/ 4 h 34"/>
                <a:gd name="T36" fmla="*/ 427 w 438"/>
                <a:gd name="T37" fmla="*/ 3 h 34"/>
                <a:gd name="T38" fmla="*/ 423 w 438"/>
                <a:gd name="T39" fmla="*/ 3 h 34"/>
                <a:gd name="T40" fmla="*/ 16 w 438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8"/>
                <a:gd name="T64" fmla="*/ 0 h 34"/>
                <a:gd name="T65" fmla="*/ 438 w 438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8" h="34">
                  <a:moveTo>
                    <a:pt x="16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16" y="31"/>
                  </a:lnTo>
                  <a:lnTo>
                    <a:pt x="423" y="34"/>
                  </a:lnTo>
                  <a:lnTo>
                    <a:pt x="427" y="34"/>
                  </a:lnTo>
                  <a:lnTo>
                    <a:pt x="431" y="33"/>
                  </a:lnTo>
                  <a:lnTo>
                    <a:pt x="437" y="26"/>
                  </a:lnTo>
                  <a:lnTo>
                    <a:pt x="438" y="23"/>
                  </a:lnTo>
                  <a:lnTo>
                    <a:pt x="438" y="14"/>
                  </a:lnTo>
                  <a:lnTo>
                    <a:pt x="437" y="11"/>
                  </a:lnTo>
                  <a:lnTo>
                    <a:pt x="431" y="4"/>
                  </a:lnTo>
                  <a:lnTo>
                    <a:pt x="427" y="3"/>
                  </a:lnTo>
                  <a:lnTo>
                    <a:pt x="42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7" name="Rectangle 16"/>
            <p:cNvSpPr>
              <a:spLocks noChangeArrowheads="1"/>
            </p:cNvSpPr>
            <p:nvPr/>
          </p:nvSpPr>
          <p:spPr bwMode="auto">
            <a:xfrm>
              <a:off x="2858" y="1671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88" name="Rectangle 17"/>
            <p:cNvSpPr>
              <a:spLocks noChangeArrowheads="1"/>
            </p:cNvSpPr>
            <p:nvPr/>
          </p:nvSpPr>
          <p:spPr bwMode="auto">
            <a:xfrm>
              <a:off x="3660" y="1671"/>
              <a:ext cx="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89" name="Rectangle 18"/>
            <p:cNvSpPr>
              <a:spLocks noChangeArrowheads="1"/>
            </p:cNvSpPr>
            <p:nvPr/>
          </p:nvSpPr>
          <p:spPr bwMode="auto">
            <a:xfrm>
              <a:off x="3155" y="1574"/>
              <a:ext cx="1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chemeClr val="tx2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90" name="Freeform 19"/>
            <p:cNvSpPr>
              <a:spLocks/>
            </p:cNvSpPr>
            <p:nvPr/>
          </p:nvSpPr>
          <p:spPr bwMode="auto">
            <a:xfrm>
              <a:off x="4302" y="1594"/>
              <a:ext cx="375" cy="374"/>
            </a:xfrm>
            <a:custGeom>
              <a:avLst/>
              <a:gdLst>
                <a:gd name="T0" fmla="*/ 3 w 375"/>
                <a:gd name="T1" fmla="*/ 222 h 374"/>
                <a:gd name="T2" fmla="*/ 14 w 375"/>
                <a:gd name="T3" fmla="*/ 259 h 374"/>
                <a:gd name="T4" fmla="*/ 41 w 375"/>
                <a:gd name="T5" fmla="*/ 305 h 374"/>
                <a:gd name="T6" fmla="*/ 82 w 375"/>
                <a:gd name="T7" fmla="*/ 341 h 374"/>
                <a:gd name="T8" fmla="*/ 112 w 375"/>
                <a:gd name="T9" fmla="*/ 358 h 374"/>
                <a:gd name="T10" fmla="*/ 149 w 375"/>
                <a:gd name="T11" fmla="*/ 369 h 374"/>
                <a:gd name="T12" fmla="*/ 185 w 375"/>
                <a:gd name="T13" fmla="*/ 374 h 374"/>
                <a:gd name="T14" fmla="*/ 215 w 375"/>
                <a:gd name="T15" fmla="*/ 371 h 374"/>
                <a:gd name="T16" fmla="*/ 250 w 375"/>
                <a:gd name="T17" fmla="*/ 363 h 374"/>
                <a:gd name="T18" fmla="*/ 291 w 375"/>
                <a:gd name="T19" fmla="*/ 341 h 374"/>
                <a:gd name="T20" fmla="*/ 351 w 375"/>
                <a:gd name="T21" fmla="*/ 275 h 374"/>
                <a:gd name="T22" fmla="*/ 365 w 375"/>
                <a:gd name="T23" fmla="*/ 241 h 374"/>
                <a:gd name="T24" fmla="*/ 373 w 375"/>
                <a:gd name="T25" fmla="*/ 205 h 374"/>
                <a:gd name="T26" fmla="*/ 373 w 375"/>
                <a:gd name="T27" fmla="*/ 177 h 374"/>
                <a:gd name="T28" fmla="*/ 369 w 375"/>
                <a:gd name="T29" fmla="*/ 137 h 374"/>
                <a:gd name="T30" fmla="*/ 354 w 375"/>
                <a:gd name="T31" fmla="*/ 104 h 374"/>
                <a:gd name="T32" fmla="*/ 332 w 375"/>
                <a:gd name="T33" fmla="*/ 66 h 374"/>
                <a:gd name="T34" fmla="*/ 291 w 375"/>
                <a:gd name="T35" fmla="*/ 31 h 374"/>
                <a:gd name="T36" fmla="*/ 250 w 375"/>
                <a:gd name="T37" fmla="*/ 9 h 374"/>
                <a:gd name="T38" fmla="*/ 215 w 375"/>
                <a:gd name="T39" fmla="*/ 1 h 374"/>
                <a:gd name="T40" fmla="*/ 149 w 375"/>
                <a:gd name="T41" fmla="*/ 3 h 374"/>
                <a:gd name="T42" fmla="*/ 112 w 375"/>
                <a:gd name="T43" fmla="*/ 14 h 374"/>
                <a:gd name="T44" fmla="*/ 82 w 375"/>
                <a:gd name="T45" fmla="*/ 31 h 374"/>
                <a:gd name="T46" fmla="*/ 32 w 375"/>
                <a:gd name="T47" fmla="*/ 82 h 374"/>
                <a:gd name="T48" fmla="*/ 14 w 375"/>
                <a:gd name="T49" fmla="*/ 112 h 374"/>
                <a:gd name="T50" fmla="*/ 3 w 375"/>
                <a:gd name="T51" fmla="*/ 148 h 374"/>
                <a:gd name="T52" fmla="*/ 19 w 375"/>
                <a:gd name="T53" fmla="*/ 186 h 374"/>
                <a:gd name="T54" fmla="*/ 24 w 375"/>
                <a:gd name="T55" fmla="*/ 143 h 374"/>
                <a:gd name="T56" fmla="*/ 35 w 375"/>
                <a:gd name="T57" fmla="*/ 113 h 374"/>
                <a:gd name="T58" fmla="*/ 52 w 375"/>
                <a:gd name="T59" fmla="*/ 83 h 374"/>
                <a:gd name="T60" fmla="*/ 73 w 375"/>
                <a:gd name="T61" fmla="*/ 63 h 374"/>
                <a:gd name="T62" fmla="*/ 98 w 375"/>
                <a:gd name="T63" fmla="*/ 42 h 374"/>
                <a:gd name="T64" fmla="*/ 128 w 375"/>
                <a:gd name="T65" fmla="*/ 28 h 374"/>
                <a:gd name="T66" fmla="*/ 160 w 375"/>
                <a:gd name="T67" fmla="*/ 20 h 374"/>
                <a:gd name="T68" fmla="*/ 212 w 375"/>
                <a:gd name="T69" fmla="*/ 20 h 374"/>
                <a:gd name="T70" fmla="*/ 244 w 375"/>
                <a:gd name="T71" fmla="*/ 28 h 374"/>
                <a:gd name="T72" fmla="*/ 282 w 375"/>
                <a:gd name="T73" fmla="*/ 47 h 374"/>
                <a:gd name="T74" fmla="*/ 316 w 375"/>
                <a:gd name="T75" fmla="*/ 79 h 374"/>
                <a:gd name="T76" fmla="*/ 335 w 375"/>
                <a:gd name="T77" fmla="*/ 105 h 374"/>
                <a:gd name="T78" fmla="*/ 346 w 375"/>
                <a:gd name="T79" fmla="*/ 135 h 374"/>
                <a:gd name="T80" fmla="*/ 354 w 375"/>
                <a:gd name="T81" fmla="*/ 167 h 374"/>
                <a:gd name="T82" fmla="*/ 354 w 375"/>
                <a:gd name="T83" fmla="*/ 192 h 374"/>
                <a:gd name="T84" fmla="*/ 350 w 375"/>
                <a:gd name="T85" fmla="*/ 227 h 374"/>
                <a:gd name="T86" fmla="*/ 338 w 375"/>
                <a:gd name="T87" fmla="*/ 257 h 374"/>
                <a:gd name="T88" fmla="*/ 293 w 375"/>
                <a:gd name="T89" fmla="*/ 316 h 374"/>
                <a:gd name="T90" fmla="*/ 250 w 375"/>
                <a:gd name="T91" fmla="*/ 343 h 374"/>
                <a:gd name="T92" fmla="*/ 220 w 375"/>
                <a:gd name="T93" fmla="*/ 350 h 374"/>
                <a:gd name="T94" fmla="*/ 185 w 375"/>
                <a:gd name="T95" fmla="*/ 355 h 374"/>
                <a:gd name="T96" fmla="*/ 160 w 375"/>
                <a:gd name="T97" fmla="*/ 352 h 374"/>
                <a:gd name="T98" fmla="*/ 128 w 375"/>
                <a:gd name="T99" fmla="*/ 344 h 374"/>
                <a:gd name="T100" fmla="*/ 98 w 375"/>
                <a:gd name="T101" fmla="*/ 330 h 374"/>
                <a:gd name="T102" fmla="*/ 68 w 375"/>
                <a:gd name="T103" fmla="*/ 305 h 374"/>
                <a:gd name="T104" fmla="*/ 38 w 375"/>
                <a:gd name="T105" fmla="*/ 265 h 374"/>
                <a:gd name="T106" fmla="*/ 27 w 375"/>
                <a:gd name="T107" fmla="*/ 235 h 374"/>
                <a:gd name="T108" fmla="*/ 19 w 375"/>
                <a:gd name="T109" fmla="*/ 203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4"/>
                <a:gd name="T167" fmla="*/ 375 w 375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4">
                  <a:moveTo>
                    <a:pt x="0" y="186"/>
                  </a:moveTo>
                  <a:lnTo>
                    <a:pt x="0" y="203"/>
                  </a:lnTo>
                  <a:lnTo>
                    <a:pt x="2" y="215"/>
                  </a:lnTo>
                  <a:lnTo>
                    <a:pt x="3" y="222"/>
                  </a:lnTo>
                  <a:lnTo>
                    <a:pt x="5" y="233"/>
                  </a:lnTo>
                  <a:lnTo>
                    <a:pt x="8" y="241"/>
                  </a:lnTo>
                  <a:lnTo>
                    <a:pt x="10" y="249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0"/>
                  </a:lnTo>
                  <a:lnTo>
                    <a:pt x="41" y="305"/>
                  </a:lnTo>
                  <a:lnTo>
                    <a:pt x="47" y="311"/>
                  </a:lnTo>
                  <a:lnTo>
                    <a:pt x="52" y="317"/>
                  </a:lnTo>
                  <a:lnTo>
                    <a:pt x="66" y="332"/>
                  </a:lnTo>
                  <a:lnTo>
                    <a:pt x="82" y="341"/>
                  </a:lnTo>
                  <a:lnTo>
                    <a:pt x="89" y="346"/>
                  </a:lnTo>
                  <a:lnTo>
                    <a:pt x="96" y="350"/>
                  </a:lnTo>
                  <a:lnTo>
                    <a:pt x="104" y="354"/>
                  </a:lnTo>
                  <a:lnTo>
                    <a:pt x="112" y="358"/>
                  </a:lnTo>
                  <a:lnTo>
                    <a:pt x="122" y="363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69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4"/>
                  </a:lnTo>
                  <a:lnTo>
                    <a:pt x="188" y="374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69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3"/>
                  </a:lnTo>
                  <a:lnTo>
                    <a:pt x="259" y="358"/>
                  </a:lnTo>
                  <a:lnTo>
                    <a:pt x="267" y="354"/>
                  </a:lnTo>
                  <a:lnTo>
                    <a:pt x="275" y="350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0"/>
                  </a:lnTo>
                  <a:lnTo>
                    <a:pt x="351" y="275"/>
                  </a:lnTo>
                  <a:lnTo>
                    <a:pt x="354" y="267"/>
                  </a:lnTo>
                  <a:lnTo>
                    <a:pt x="359" y="259"/>
                  </a:lnTo>
                  <a:lnTo>
                    <a:pt x="364" y="249"/>
                  </a:lnTo>
                  <a:lnTo>
                    <a:pt x="365" y="241"/>
                  </a:lnTo>
                  <a:lnTo>
                    <a:pt x="369" y="233"/>
                  </a:lnTo>
                  <a:lnTo>
                    <a:pt x="370" y="222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4"/>
                  </a:lnTo>
                  <a:lnTo>
                    <a:pt x="373" y="177"/>
                  </a:lnTo>
                  <a:lnTo>
                    <a:pt x="373" y="167"/>
                  </a:lnTo>
                  <a:lnTo>
                    <a:pt x="372" y="156"/>
                  </a:lnTo>
                  <a:lnTo>
                    <a:pt x="370" y="148"/>
                  </a:lnTo>
                  <a:lnTo>
                    <a:pt x="369" y="137"/>
                  </a:lnTo>
                  <a:lnTo>
                    <a:pt x="365" y="129"/>
                  </a:lnTo>
                  <a:lnTo>
                    <a:pt x="364" y="121"/>
                  </a:lnTo>
                  <a:lnTo>
                    <a:pt x="359" y="112"/>
                  </a:lnTo>
                  <a:lnTo>
                    <a:pt x="354" y="104"/>
                  </a:lnTo>
                  <a:lnTo>
                    <a:pt x="351" y="96"/>
                  </a:lnTo>
                  <a:lnTo>
                    <a:pt x="346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1"/>
                  </a:lnTo>
                  <a:lnTo>
                    <a:pt x="275" y="22"/>
                  </a:lnTo>
                  <a:lnTo>
                    <a:pt x="267" y="18"/>
                  </a:lnTo>
                  <a:lnTo>
                    <a:pt x="259" y="14"/>
                  </a:lnTo>
                  <a:lnTo>
                    <a:pt x="250" y="9"/>
                  </a:lnTo>
                  <a:lnTo>
                    <a:pt x="242" y="7"/>
                  </a:lnTo>
                  <a:lnTo>
                    <a:pt x="234" y="4"/>
                  </a:lnTo>
                  <a:lnTo>
                    <a:pt x="223" y="3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1"/>
                  </a:lnTo>
                  <a:lnTo>
                    <a:pt x="149" y="3"/>
                  </a:lnTo>
                  <a:lnTo>
                    <a:pt x="138" y="4"/>
                  </a:lnTo>
                  <a:lnTo>
                    <a:pt x="130" y="7"/>
                  </a:lnTo>
                  <a:lnTo>
                    <a:pt x="122" y="9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96" y="22"/>
                  </a:lnTo>
                  <a:lnTo>
                    <a:pt x="89" y="26"/>
                  </a:lnTo>
                  <a:lnTo>
                    <a:pt x="82" y="31"/>
                  </a:lnTo>
                  <a:lnTo>
                    <a:pt x="66" y="41"/>
                  </a:lnTo>
                  <a:lnTo>
                    <a:pt x="54" y="53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8" y="129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19" y="186"/>
                  </a:lnTo>
                  <a:lnTo>
                    <a:pt x="19" y="169"/>
                  </a:lnTo>
                  <a:lnTo>
                    <a:pt x="21" y="159"/>
                  </a:lnTo>
                  <a:lnTo>
                    <a:pt x="22" y="151"/>
                  </a:lnTo>
                  <a:lnTo>
                    <a:pt x="24" y="143"/>
                  </a:lnTo>
                  <a:lnTo>
                    <a:pt x="27" y="135"/>
                  </a:lnTo>
                  <a:lnTo>
                    <a:pt x="28" y="128"/>
                  </a:lnTo>
                  <a:lnTo>
                    <a:pt x="30" y="121"/>
                  </a:lnTo>
                  <a:lnTo>
                    <a:pt x="35" y="113"/>
                  </a:lnTo>
                  <a:lnTo>
                    <a:pt x="38" y="105"/>
                  </a:lnTo>
                  <a:lnTo>
                    <a:pt x="43" y="98"/>
                  </a:lnTo>
                  <a:lnTo>
                    <a:pt x="47" y="91"/>
                  </a:lnTo>
                  <a:lnTo>
                    <a:pt x="52" y="83"/>
                  </a:lnTo>
                  <a:lnTo>
                    <a:pt x="57" y="79"/>
                  </a:lnTo>
                  <a:lnTo>
                    <a:pt x="63" y="72"/>
                  </a:lnTo>
                  <a:lnTo>
                    <a:pt x="66" y="66"/>
                  </a:lnTo>
                  <a:lnTo>
                    <a:pt x="73" y="63"/>
                  </a:lnTo>
                  <a:lnTo>
                    <a:pt x="79" y="56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2"/>
                  </a:lnTo>
                  <a:lnTo>
                    <a:pt x="106" y="37"/>
                  </a:lnTo>
                  <a:lnTo>
                    <a:pt x="114" y="34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6"/>
                  </a:lnTo>
                  <a:lnTo>
                    <a:pt x="144" y="23"/>
                  </a:lnTo>
                  <a:lnTo>
                    <a:pt x="152" y="22"/>
                  </a:lnTo>
                  <a:lnTo>
                    <a:pt x="160" y="20"/>
                  </a:lnTo>
                  <a:lnTo>
                    <a:pt x="168" y="18"/>
                  </a:lnTo>
                  <a:lnTo>
                    <a:pt x="187" y="18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0" y="22"/>
                  </a:lnTo>
                  <a:lnTo>
                    <a:pt x="228" y="23"/>
                  </a:lnTo>
                  <a:lnTo>
                    <a:pt x="236" y="26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4"/>
                  </a:lnTo>
                  <a:lnTo>
                    <a:pt x="266" y="37"/>
                  </a:lnTo>
                  <a:lnTo>
                    <a:pt x="282" y="47"/>
                  </a:lnTo>
                  <a:lnTo>
                    <a:pt x="293" y="56"/>
                  </a:lnTo>
                  <a:lnTo>
                    <a:pt x="299" y="63"/>
                  </a:lnTo>
                  <a:lnTo>
                    <a:pt x="305" y="67"/>
                  </a:lnTo>
                  <a:lnTo>
                    <a:pt x="316" y="79"/>
                  </a:lnTo>
                  <a:lnTo>
                    <a:pt x="321" y="83"/>
                  </a:lnTo>
                  <a:lnTo>
                    <a:pt x="326" y="91"/>
                  </a:lnTo>
                  <a:lnTo>
                    <a:pt x="331" y="98"/>
                  </a:lnTo>
                  <a:lnTo>
                    <a:pt x="335" y="105"/>
                  </a:lnTo>
                  <a:lnTo>
                    <a:pt x="338" y="113"/>
                  </a:lnTo>
                  <a:lnTo>
                    <a:pt x="343" y="121"/>
                  </a:lnTo>
                  <a:lnTo>
                    <a:pt x="345" y="128"/>
                  </a:lnTo>
                  <a:lnTo>
                    <a:pt x="346" y="135"/>
                  </a:lnTo>
                  <a:lnTo>
                    <a:pt x="350" y="143"/>
                  </a:lnTo>
                  <a:lnTo>
                    <a:pt x="351" y="151"/>
                  </a:lnTo>
                  <a:lnTo>
                    <a:pt x="353" y="159"/>
                  </a:lnTo>
                  <a:lnTo>
                    <a:pt x="354" y="167"/>
                  </a:lnTo>
                  <a:lnTo>
                    <a:pt x="354" y="177"/>
                  </a:lnTo>
                  <a:lnTo>
                    <a:pt x="356" y="188"/>
                  </a:lnTo>
                  <a:lnTo>
                    <a:pt x="356" y="184"/>
                  </a:lnTo>
                  <a:lnTo>
                    <a:pt x="354" y="192"/>
                  </a:lnTo>
                  <a:lnTo>
                    <a:pt x="354" y="202"/>
                  </a:lnTo>
                  <a:lnTo>
                    <a:pt x="353" y="211"/>
                  </a:lnTo>
                  <a:lnTo>
                    <a:pt x="351" y="219"/>
                  </a:lnTo>
                  <a:lnTo>
                    <a:pt x="350" y="227"/>
                  </a:lnTo>
                  <a:lnTo>
                    <a:pt x="346" y="235"/>
                  </a:lnTo>
                  <a:lnTo>
                    <a:pt x="345" y="243"/>
                  </a:lnTo>
                  <a:lnTo>
                    <a:pt x="343" y="249"/>
                  </a:lnTo>
                  <a:lnTo>
                    <a:pt x="338" y="257"/>
                  </a:lnTo>
                  <a:lnTo>
                    <a:pt x="335" y="265"/>
                  </a:lnTo>
                  <a:lnTo>
                    <a:pt x="326" y="281"/>
                  </a:lnTo>
                  <a:lnTo>
                    <a:pt x="316" y="292"/>
                  </a:lnTo>
                  <a:lnTo>
                    <a:pt x="293" y="316"/>
                  </a:lnTo>
                  <a:lnTo>
                    <a:pt x="282" y="325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4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0"/>
                  </a:lnTo>
                  <a:lnTo>
                    <a:pt x="212" y="352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5"/>
                  </a:lnTo>
                  <a:lnTo>
                    <a:pt x="188" y="355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2"/>
                  </a:lnTo>
                  <a:lnTo>
                    <a:pt x="152" y="350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4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5"/>
                  </a:lnTo>
                  <a:lnTo>
                    <a:pt x="84" y="320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3" y="298"/>
                  </a:lnTo>
                  <a:lnTo>
                    <a:pt x="57" y="292"/>
                  </a:lnTo>
                  <a:lnTo>
                    <a:pt x="47" y="281"/>
                  </a:lnTo>
                  <a:lnTo>
                    <a:pt x="38" y="265"/>
                  </a:lnTo>
                  <a:lnTo>
                    <a:pt x="35" y="257"/>
                  </a:lnTo>
                  <a:lnTo>
                    <a:pt x="30" y="249"/>
                  </a:lnTo>
                  <a:lnTo>
                    <a:pt x="28" y="243"/>
                  </a:lnTo>
                  <a:lnTo>
                    <a:pt x="27" y="235"/>
                  </a:lnTo>
                  <a:lnTo>
                    <a:pt x="24" y="227"/>
                  </a:lnTo>
                  <a:lnTo>
                    <a:pt x="22" y="219"/>
                  </a:lnTo>
                  <a:lnTo>
                    <a:pt x="21" y="211"/>
                  </a:lnTo>
                  <a:lnTo>
                    <a:pt x="19" y="203"/>
                  </a:lnTo>
                  <a:lnTo>
                    <a:pt x="19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1" name="Freeform 20"/>
            <p:cNvSpPr>
              <a:spLocks/>
            </p:cNvSpPr>
            <p:nvPr/>
          </p:nvSpPr>
          <p:spPr bwMode="auto">
            <a:xfrm>
              <a:off x="3856" y="1748"/>
              <a:ext cx="460" cy="34"/>
            </a:xfrm>
            <a:custGeom>
              <a:avLst/>
              <a:gdLst>
                <a:gd name="T0" fmla="*/ 16 w 460"/>
                <a:gd name="T1" fmla="*/ 0 h 34"/>
                <a:gd name="T2" fmla="*/ 11 w 460"/>
                <a:gd name="T3" fmla="*/ 0 h 34"/>
                <a:gd name="T4" fmla="*/ 8 w 460"/>
                <a:gd name="T5" fmla="*/ 2 h 34"/>
                <a:gd name="T6" fmla="*/ 2 w 460"/>
                <a:gd name="T7" fmla="*/ 8 h 34"/>
                <a:gd name="T8" fmla="*/ 0 w 460"/>
                <a:gd name="T9" fmla="*/ 12 h 34"/>
                <a:gd name="T10" fmla="*/ 0 w 460"/>
                <a:gd name="T11" fmla="*/ 21 h 34"/>
                <a:gd name="T12" fmla="*/ 2 w 460"/>
                <a:gd name="T13" fmla="*/ 24 h 34"/>
                <a:gd name="T14" fmla="*/ 8 w 460"/>
                <a:gd name="T15" fmla="*/ 30 h 34"/>
                <a:gd name="T16" fmla="*/ 11 w 460"/>
                <a:gd name="T17" fmla="*/ 32 h 34"/>
                <a:gd name="T18" fmla="*/ 16 w 460"/>
                <a:gd name="T19" fmla="*/ 32 h 34"/>
                <a:gd name="T20" fmla="*/ 444 w 460"/>
                <a:gd name="T21" fmla="*/ 34 h 34"/>
                <a:gd name="T22" fmla="*/ 449 w 460"/>
                <a:gd name="T23" fmla="*/ 34 h 34"/>
                <a:gd name="T24" fmla="*/ 452 w 460"/>
                <a:gd name="T25" fmla="*/ 32 h 34"/>
                <a:gd name="T26" fmla="*/ 459 w 460"/>
                <a:gd name="T27" fmla="*/ 26 h 34"/>
                <a:gd name="T28" fmla="*/ 460 w 460"/>
                <a:gd name="T29" fmla="*/ 23 h 34"/>
                <a:gd name="T30" fmla="*/ 460 w 460"/>
                <a:gd name="T31" fmla="*/ 13 h 34"/>
                <a:gd name="T32" fmla="*/ 459 w 460"/>
                <a:gd name="T33" fmla="*/ 10 h 34"/>
                <a:gd name="T34" fmla="*/ 452 w 460"/>
                <a:gd name="T35" fmla="*/ 4 h 34"/>
                <a:gd name="T36" fmla="*/ 449 w 460"/>
                <a:gd name="T37" fmla="*/ 2 h 34"/>
                <a:gd name="T38" fmla="*/ 444 w 460"/>
                <a:gd name="T39" fmla="*/ 2 h 34"/>
                <a:gd name="T40" fmla="*/ 16 w 460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0"/>
                <a:gd name="T64" fmla="*/ 0 h 34"/>
                <a:gd name="T65" fmla="*/ 460 w 46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0" h="34">
                  <a:moveTo>
                    <a:pt x="16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444" y="34"/>
                  </a:lnTo>
                  <a:lnTo>
                    <a:pt x="449" y="34"/>
                  </a:lnTo>
                  <a:lnTo>
                    <a:pt x="452" y="32"/>
                  </a:lnTo>
                  <a:lnTo>
                    <a:pt x="459" y="26"/>
                  </a:lnTo>
                  <a:lnTo>
                    <a:pt x="460" y="23"/>
                  </a:lnTo>
                  <a:lnTo>
                    <a:pt x="460" y="13"/>
                  </a:lnTo>
                  <a:lnTo>
                    <a:pt x="459" y="10"/>
                  </a:lnTo>
                  <a:lnTo>
                    <a:pt x="452" y="4"/>
                  </a:lnTo>
                  <a:lnTo>
                    <a:pt x="449" y="2"/>
                  </a:lnTo>
                  <a:lnTo>
                    <a:pt x="44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2" name="Rectangle 21"/>
            <p:cNvSpPr>
              <a:spLocks noChangeArrowheads="1"/>
            </p:cNvSpPr>
            <p:nvPr/>
          </p:nvSpPr>
          <p:spPr bwMode="auto">
            <a:xfrm>
              <a:off x="4421" y="169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93" name="Rectangle 22"/>
            <p:cNvSpPr>
              <a:spLocks noChangeArrowheads="1"/>
            </p:cNvSpPr>
            <p:nvPr/>
          </p:nvSpPr>
          <p:spPr bwMode="auto">
            <a:xfrm>
              <a:off x="3916" y="1573"/>
              <a:ext cx="1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94" name="Freeform 23"/>
            <p:cNvSpPr>
              <a:spLocks/>
            </p:cNvSpPr>
            <p:nvPr/>
          </p:nvSpPr>
          <p:spPr bwMode="auto">
            <a:xfrm>
              <a:off x="5088" y="1594"/>
              <a:ext cx="375" cy="374"/>
            </a:xfrm>
            <a:custGeom>
              <a:avLst/>
              <a:gdLst>
                <a:gd name="T0" fmla="*/ 3 w 375"/>
                <a:gd name="T1" fmla="*/ 222 h 374"/>
                <a:gd name="T2" fmla="*/ 14 w 375"/>
                <a:gd name="T3" fmla="*/ 259 h 374"/>
                <a:gd name="T4" fmla="*/ 41 w 375"/>
                <a:gd name="T5" fmla="*/ 305 h 374"/>
                <a:gd name="T6" fmla="*/ 82 w 375"/>
                <a:gd name="T7" fmla="*/ 341 h 374"/>
                <a:gd name="T8" fmla="*/ 112 w 375"/>
                <a:gd name="T9" fmla="*/ 358 h 374"/>
                <a:gd name="T10" fmla="*/ 149 w 375"/>
                <a:gd name="T11" fmla="*/ 369 h 374"/>
                <a:gd name="T12" fmla="*/ 185 w 375"/>
                <a:gd name="T13" fmla="*/ 374 h 374"/>
                <a:gd name="T14" fmla="*/ 215 w 375"/>
                <a:gd name="T15" fmla="*/ 371 h 374"/>
                <a:gd name="T16" fmla="*/ 250 w 375"/>
                <a:gd name="T17" fmla="*/ 363 h 374"/>
                <a:gd name="T18" fmla="*/ 291 w 375"/>
                <a:gd name="T19" fmla="*/ 341 h 374"/>
                <a:gd name="T20" fmla="*/ 351 w 375"/>
                <a:gd name="T21" fmla="*/ 275 h 374"/>
                <a:gd name="T22" fmla="*/ 365 w 375"/>
                <a:gd name="T23" fmla="*/ 241 h 374"/>
                <a:gd name="T24" fmla="*/ 373 w 375"/>
                <a:gd name="T25" fmla="*/ 205 h 374"/>
                <a:gd name="T26" fmla="*/ 373 w 375"/>
                <a:gd name="T27" fmla="*/ 177 h 374"/>
                <a:gd name="T28" fmla="*/ 369 w 375"/>
                <a:gd name="T29" fmla="*/ 137 h 374"/>
                <a:gd name="T30" fmla="*/ 354 w 375"/>
                <a:gd name="T31" fmla="*/ 104 h 374"/>
                <a:gd name="T32" fmla="*/ 332 w 375"/>
                <a:gd name="T33" fmla="*/ 66 h 374"/>
                <a:gd name="T34" fmla="*/ 291 w 375"/>
                <a:gd name="T35" fmla="*/ 31 h 374"/>
                <a:gd name="T36" fmla="*/ 250 w 375"/>
                <a:gd name="T37" fmla="*/ 9 h 374"/>
                <a:gd name="T38" fmla="*/ 215 w 375"/>
                <a:gd name="T39" fmla="*/ 1 h 374"/>
                <a:gd name="T40" fmla="*/ 149 w 375"/>
                <a:gd name="T41" fmla="*/ 3 h 374"/>
                <a:gd name="T42" fmla="*/ 112 w 375"/>
                <a:gd name="T43" fmla="*/ 14 h 374"/>
                <a:gd name="T44" fmla="*/ 82 w 375"/>
                <a:gd name="T45" fmla="*/ 31 h 374"/>
                <a:gd name="T46" fmla="*/ 32 w 375"/>
                <a:gd name="T47" fmla="*/ 82 h 374"/>
                <a:gd name="T48" fmla="*/ 14 w 375"/>
                <a:gd name="T49" fmla="*/ 112 h 374"/>
                <a:gd name="T50" fmla="*/ 3 w 375"/>
                <a:gd name="T51" fmla="*/ 148 h 374"/>
                <a:gd name="T52" fmla="*/ 19 w 375"/>
                <a:gd name="T53" fmla="*/ 186 h 374"/>
                <a:gd name="T54" fmla="*/ 24 w 375"/>
                <a:gd name="T55" fmla="*/ 143 h 374"/>
                <a:gd name="T56" fmla="*/ 35 w 375"/>
                <a:gd name="T57" fmla="*/ 113 h 374"/>
                <a:gd name="T58" fmla="*/ 52 w 375"/>
                <a:gd name="T59" fmla="*/ 83 h 374"/>
                <a:gd name="T60" fmla="*/ 73 w 375"/>
                <a:gd name="T61" fmla="*/ 63 h 374"/>
                <a:gd name="T62" fmla="*/ 98 w 375"/>
                <a:gd name="T63" fmla="*/ 42 h 374"/>
                <a:gd name="T64" fmla="*/ 128 w 375"/>
                <a:gd name="T65" fmla="*/ 28 h 374"/>
                <a:gd name="T66" fmla="*/ 160 w 375"/>
                <a:gd name="T67" fmla="*/ 20 h 374"/>
                <a:gd name="T68" fmla="*/ 212 w 375"/>
                <a:gd name="T69" fmla="*/ 20 h 374"/>
                <a:gd name="T70" fmla="*/ 244 w 375"/>
                <a:gd name="T71" fmla="*/ 28 h 374"/>
                <a:gd name="T72" fmla="*/ 282 w 375"/>
                <a:gd name="T73" fmla="*/ 47 h 374"/>
                <a:gd name="T74" fmla="*/ 316 w 375"/>
                <a:gd name="T75" fmla="*/ 79 h 374"/>
                <a:gd name="T76" fmla="*/ 335 w 375"/>
                <a:gd name="T77" fmla="*/ 105 h 374"/>
                <a:gd name="T78" fmla="*/ 346 w 375"/>
                <a:gd name="T79" fmla="*/ 135 h 374"/>
                <a:gd name="T80" fmla="*/ 354 w 375"/>
                <a:gd name="T81" fmla="*/ 167 h 374"/>
                <a:gd name="T82" fmla="*/ 354 w 375"/>
                <a:gd name="T83" fmla="*/ 192 h 374"/>
                <a:gd name="T84" fmla="*/ 350 w 375"/>
                <a:gd name="T85" fmla="*/ 227 h 374"/>
                <a:gd name="T86" fmla="*/ 338 w 375"/>
                <a:gd name="T87" fmla="*/ 257 h 374"/>
                <a:gd name="T88" fmla="*/ 293 w 375"/>
                <a:gd name="T89" fmla="*/ 316 h 374"/>
                <a:gd name="T90" fmla="*/ 250 w 375"/>
                <a:gd name="T91" fmla="*/ 343 h 374"/>
                <a:gd name="T92" fmla="*/ 220 w 375"/>
                <a:gd name="T93" fmla="*/ 350 h 374"/>
                <a:gd name="T94" fmla="*/ 185 w 375"/>
                <a:gd name="T95" fmla="*/ 355 h 374"/>
                <a:gd name="T96" fmla="*/ 160 w 375"/>
                <a:gd name="T97" fmla="*/ 352 h 374"/>
                <a:gd name="T98" fmla="*/ 128 w 375"/>
                <a:gd name="T99" fmla="*/ 344 h 374"/>
                <a:gd name="T100" fmla="*/ 98 w 375"/>
                <a:gd name="T101" fmla="*/ 330 h 374"/>
                <a:gd name="T102" fmla="*/ 68 w 375"/>
                <a:gd name="T103" fmla="*/ 305 h 374"/>
                <a:gd name="T104" fmla="*/ 38 w 375"/>
                <a:gd name="T105" fmla="*/ 265 h 374"/>
                <a:gd name="T106" fmla="*/ 27 w 375"/>
                <a:gd name="T107" fmla="*/ 235 h 374"/>
                <a:gd name="T108" fmla="*/ 19 w 375"/>
                <a:gd name="T109" fmla="*/ 203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4"/>
                <a:gd name="T167" fmla="*/ 375 w 375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4">
                  <a:moveTo>
                    <a:pt x="0" y="186"/>
                  </a:moveTo>
                  <a:lnTo>
                    <a:pt x="0" y="203"/>
                  </a:lnTo>
                  <a:lnTo>
                    <a:pt x="2" y="215"/>
                  </a:lnTo>
                  <a:lnTo>
                    <a:pt x="3" y="222"/>
                  </a:lnTo>
                  <a:lnTo>
                    <a:pt x="5" y="233"/>
                  </a:lnTo>
                  <a:lnTo>
                    <a:pt x="8" y="241"/>
                  </a:lnTo>
                  <a:lnTo>
                    <a:pt x="10" y="249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0"/>
                  </a:lnTo>
                  <a:lnTo>
                    <a:pt x="41" y="305"/>
                  </a:lnTo>
                  <a:lnTo>
                    <a:pt x="47" y="311"/>
                  </a:lnTo>
                  <a:lnTo>
                    <a:pt x="52" y="317"/>
                  </a:lnTo>
                  <a:lnTo>
                    <a:pt x="66" y="332"/>
                  </a:lnTo>
                  <a:lnTo>
                    <a:pt x="82" y="341"/>
                  </a:lnTo>
                  <a:lnTo>
                    <a:pt x="89" y="346"/>
                  </a:lnTo>
                  <a:lnTo>
                    <a:pt x="96" y="350"/>
                  </a:lnTo>
                  <a:lnTo>
                    <a:pt x="104" y="354"/>
                  </a:lnTo>
                  <a:lnTo>
                    <a:pt x="112" y="358"/>
                  </a:lnTo>
                  <a:lnTo>
                    <a:pt x="122" y="363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69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4"/>
                  </a:lnTo>
                  <a:lnTo>
                    <a:pt x="188" y="374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69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3"/>
                  </a:lnTo>
                  <a:lnTo>
                    <a:pt x="259" y="358"/>
                  </a:lnTo>
                  <a:lnTo>
                    <a:pt x="267" y="354"/>
                  </a:lnTo>
                  <a:lnTo>
                    <a:pt x="275" y="350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0"/>
                  </a:lnTo>
                  <a:lnTo>
                    <a:pt x="351" y="275"/>
                  </a:lnTo>
                  <a:lnTo>
                    <a:pt x="354" y="267"/>
                  </a:lnTo>
                  <a:lnTo>
                    <a:pt x="359" y="259"/>
                  </a:lnTo>
                  <a:lnTo>
                    <a:pt x="364" y="249"/>
                  </a:lnTo>
                  <a:lnTo>
                    <a:pt x="365" y="241"/>
                  </a:lnTo>
                  <a:lnTo>
                    <a:pt x="369" y="233"/>
                  </a:lnTo>
                  <a:lnTo>
                    <a:pt x="370" y="222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4"/>
                  </a:lnTo>
                  <a:lnTo>
                    <a:pt x="373" y="177"/>
                  </a:lnTo>
                  <a:lnTo>
                    <a:pt x="373" y="167"/>
                  </a:lnTo>
                  <a:lnTo>
                    <a:pt x="372" y="156"/>
                  </a:lnTo>
                  <a:lnTo>
                    <a:pt x="370" y="148"/>
                  </a:lnTo>
                  <a:lnTo>
                    <a:pt x="369" y="137"/>
                  </a:lnTo>
                  <a:lnTo>
                    <a:pt x="365" y="129"/>
                  </a:lnTo>
                  <a:lnTo>
                    <a:pt x="364" y="121"/>
                  </a:lnTo>
                  <a:lnTo>
                    <a:pt x="359" y="112"/>
                  </a:lnTo>
                  <a:lnTo>
                    <a:pt x="354" y="104"/>
                  </a:lnTo>
                  <a:lnTo>
                    <a:pt x="351" y="96"/>
                  </a:lnTo>
                  <a:lnTo>
                    <a:pt x="346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1"/>
                  </a:lnTo>
                  <a:lnTo>
                    <a:pt x="275" y="22"/>
                  </a:lnTo>
                  <a:lnTo>
                    <a:pt x="267" y="18"/>
                  </a:lnTo>
                  <a:lnTo>
                    <a:pt x="259" y="14"/>
                  </a:lnTo>
                  <a:lnTo>
                    <a:pt x="250" y="9"/>
                  </a:lnTo>
                  <a:lnTo>
                    <a:pt x="242" y="7"/>
                  </a:lnTo>
                  <a:lnTo>
                    <a:pt x="234" y="4"/>
                  </a:lnTo>
                  <a:lnTo>
                    <a:pt x="223" y="3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1"/>
                  </a:lnTo>
                  <a:lnTo>
                    <a:pt x="149" y="3"/>
                  </a:lnTo>
                  <a:lnTo>
                    <a:pt x="138" y="4"/>
                  </a:lnTo>
                  <a:lnTo>
                    <a:pt x="130" y="7"/>
                  </a:lnTo>
                  <a:lnTo>
                    <a:pt x="122" y="9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96" y="22"/>
                  </a:lnTo>
                  <a:lnTo>
                    <a:pt x="89" y="26"/>
                  </a:lnTo>
                  <a:lnTo>
                    <a:pt x="82" y="31"/>
                  </a:lnTo>
                  <a:lnTo>
                    <a:pt x="66" y="41"/>
                  </a:lnTo>
                  <a:lnTo>
                    <a:pt x="54" y="53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8" y="129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19" y="186"/>
                  </a:lnTo>
                  <a:lnTo>
                    <a:pt x="19" y="169"/>
                  </a:lnTo>
                  <a:lnTo>
                    <a:pt x="21" y="159"/>
                  </a:lnTo>
                  <a:lnTo>
                    <a:pt x="22" y="151"/>
                  </a:lnTo>
                  <a:lnTo>
                    <a:pt x="24" y="143"/>
                  </a:lnTo>
                  <a:lnTo>
                    <a:pt x="27" y="135"/>
                  </a:lnTo>
                  <a:lnTo>
                    <a:pt x="28" y="128"/>
                  </a:lnTo>
                  <a:lnTo>
                    <a:pt x="30" y="121"/>
                  </a:lnTo>
                  <a:lnTo>
                    <a:pt x="35" y="113"/>
                  </a:lnTo>
                  <a:lnTo>
                    <a:pt x="38" y="105"/>
                  </a:lnTo>
                  <a:lnTo>
                    <a:pt x="43" y="98"/>
                  </a:lnTo>
                  <a:lnTo>
                    <a:pt x="47" y="91"/>
                  </a:lnTo>
                  <a:lnTo>
                    <a:pt x="52" y="83"/>
                  </a:lnTo>
                  <a:lnTo>
                    <a:pt x="57" y="79"/>
                  </a:lnTo>
                  <a:lnTo>
                    <a:pt x="63" y="72"/>
                  </a:lnTo>
                  <a:lnTo>
                    <a:pt x="66" y="66"/>
                  </a:lnTo>
                  <a:lnTo>
                    <a:pt x="73" y="63"/>
                  </a:lnTo>
                  <a:lnTo>
                    <a:pt x="79" y="56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2"/>
                  </a:lnTo>
                  <a:lnTo>
                    <a:pt x="106" y="37"/>
                  </a:lnTo>
                  <a:lnTo>
                    <a:pt x="114" y="34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6"/>
                  </a:lnTo>
                  <a:lnTo>
                    <a:pt x="144" y="23"/>
                  </a:lnTo>
                  <a:lnTo>
                    <a:pt x="152" y="22"/>
                  </a:lnTo>
                  <a:lnTo>
                    <a:pt x="160" y="20"/>
                  </a:lnTo>
                  <a:lnTo>
                    <a:pt x="168" y="18"/>
                  </a:lnTo>
                  <a:lnTo>
                    <a:pt x="187" y="18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0" y="22"/>
                  </a:lnTo>
                  <a:lnTo>
                    <a:pt x="228" y="23"/>
                  </a:lnTo>
                  <a:lnTo>
                    <a:pt x="236" y="26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4"/>
                  </a:lnTo>
                  <a:lnTo>
                    <a:pt x="266" y="37"/>
                  </a:lnTo>
                  <a:lnTo>
                    <a:pt x="282" y="47"/>
                  </a:lnTo>
                  <a:lnTo>
                    <a:pt x="293" y="56"/>
                  </a:lnTo>
                  <a:lnTo>
                    <a:pt x="299" y="63"/>
                  </a:lnTo>
                  <a:lnTo>
                    <a:pt x="305" y="67"/>
                  </a:lnTo>
                  <a:lnTo>
                    <a:pt x="316" y="79"/>
                  </a:lnTo>
                  <a:lnTo>
                    <a:pt x="321" y="83"/>
                  </a:lnTo>
                  <a:lnTo>
                    <a:pt x="326" y="91"/>
                  </a:lnTo>
                  <a:lnTo>
                    <a:pt x="331" y="98"/>
                  </a:lnTo>
                  <a:lnTo>
                    <a:pt x="335" y="105"/>
                  </a:lnTo>
                  <a:lnTo>
                    <a:pt x="338" y="113"/>
                  </a:lnTo>
                  <a:lnTo>
                    <a:pt x="343" y="121"/>
                  </a:lnTo>
                  <a:lnTo>
                    <a:pt x="345" y="128"/>
                  </a:lnTo>
                  <a:lnTo>
                    <a:pt x="346" y="135"/>
                  </a:lnTo>
                  <a:lnTo>
                    <a:pt x="350" y="143"/>
                  </a:lnTo>
                  <a:lnTo>
                    <a:pt x="351" y="151"/>
                  </a:lnTo>
                  <a:lnTo>
                    <a:pt x="353" y="159"/>
                  </a:lnTo>
                  <a:lnTo>
                    <a:pt x="354" y="167"/>
                  </a:lnTo>
                  <a:lnTo>
                    <a:pt x="354" y="177"/>
                  </a:lnTo>
                  <a:lnTo>
                    <a:pt x="356" y="188"/>
                  </a:lnTo>
                  <a:lnTo>
                    <a:pt x="356" y="184"/>
                  </a:lnTo>
                  <a:lnTo>
                    <a:pt x="354" y="192"/>
                  </a:lnTo>
                  <a:lnTo>
                    <a:pt x="354" y="202"/>
                  </a:lnTo>
                  <a:lnTo>
                    <a:pt x="353" y="211"/>
                  </a:lnTo>
                  <a:lnTo>
                    <a:pt x="351" y="219"/>
                  </a:lnTo>
                  <a:lnTo>
                    <a:pt x="350" y="227"/>
                  </a:lnTo>
                  <a:lnTo>
                    <a:pt x="346" y="235"/>
                  </a:lnTo>
                  <a:lnTo>
                    <a:pt x="345" y="243"/>
                  </a:lnTo>
                  <a:lnTo>
                    <a:pt x="343" y="249"/>
                  </a:lnTo>
                  <a:lnTo>
                    <a:pt x="338" y="257"/>
                  </a:lnTo>
                  <a:lnTo>
                    <a:pt x="335" y="265"/>
                  </a:lnTo>
                  <a:lnTo>
                    <a:pt x="326" y="281"/>
                  </a:lnTo>
                  <a:lnTo>
                    <a:pt x="316" y="292"/>
                  </a:lnTo>
                  <a:lnTo>
                    <a:pt x="293" y="316"/>
                  </a:lnTo>
                  <a:lnTo>
                    <a:pt x="282" y="325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4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0"/>
                  </a:lnTo>
                  <a:lnTo>
                    <a:pt x="212" y="352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5"/>
                  </a:lnTo>
                  <a:lnTo>
                    <a:pt x="188" y="355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2"/>
                  </a:lnTo>
                  <a:lnTo>
                    <a:pt x="152" y="350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4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5"/>
                  </a:lnTo>
                  <a:lnTo>
                    <a:pt x="84" y="320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3" y="298"/>
                  </a:lnTo>
                  <a:lnTo>
                    <a:pt x="57" y="292"/>
                  </a:lnTo>
                  <a:lnTo>
                    <a:pt x="47" y="281"/>
                  </a:lnTo>
                  <a:lnTo>
                    <a:pt x="38" y="265"/>
                  </a:lnTo>
                  <a:lnTo>
                    <a:pt x="35" y="257"/>
                  </a:lnTo>
                  <a:lnTo>
                    <a:pt x="30" y="249"/>
                  </a:lnTo>
                  <a:lnTo>
                    <a:pt x="28" y="243"/>
                  </a:lnTo>
                  <a:lnTo>
                    <a:pt x="27" y="235"/>
                  </a:lnTo>
                  <a:lnTo>
                    <a:pt x="24" y="227"/>
                  </a:lnTo>
                  <a:lnTo>
                    <a:pt x="22" y="219"/>
                  </a:lnTo>
                  <a:lnTo>
                    <a:pt x="21" y="211"/>
                  </a:lnTo>
                  <a:lnTo>
                    <a:pt x="19" y="203"/>
                  </a:lnTo>
                  <a:lnTo>
                    <a:pt x="19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5" name="Freeform 24"/>
            <p:cNvSpPr>
              <a:spLocks/>
            </p:cNvSpPr>
            <p:nvPr/>
          </p:nvSpPr>
          <p:spPr bwMode="auto">
            <a:xfrm>
              <a:off x="4656" y="1761"/>
              <a:ext cx="451" cy="33"/>
            </a:xfrm>
            <a:custGeom>
              <a:avLst/>
              <a:gdLst>
                <a:gd name="T0" fmla="*/ 16 w 451"/>
                <a:gd name="T1" fmla="*/ 2 h 33"/>
                <a:gd name="T2" fmla="*/ 11 w 451"/>
                <a:gd name="T3" fmla="*/ 2 h 33"/>
                <a:gd name="T4" fmla="*/ 8 w 451"/>
                <a:gd name="T5" fmla="*/ 3 h 33"/>
                <a:gd name="T6" fmla="*/ 2 w 451"/>
                <a:gd name="T7" fmla="*/ 10 h 33"/>
                <a:gd name="T8" fmla="*/ 0 w 451"/>
                <a:gd name="T9" fmla="*/ 13 h 33"/>
                <a:gd name="T10" fmla="*/ 0 w 451"/>
                <a:gd name="T11" fmla="*/ 22 h 33"/>
                <a:gd name="T12" fmla="*/ 2 w 451"/>
                <a:gd name="T13" fmla="*/ 25 h 33"/>
                <a:gd name="T14" fmla="*/ 8 w 451"/>
                <a:gd name="T15" fmla="*/ 32 h 33"/>
                <a:gd name="T16" fmla="*/ 11 w 451"/>
                <a:gd name="T17" fmla="*/ 33 h 33"/>
                <a:gd name="T18" fmla="*/ 16 w 451"/>
                <a:gd name="T19" fmla="*/ 33 h 33"/>
                <a:gd name="T20" fmla="*/ 435 w 451"/>
                <a:gd name="T21" fmla="*/ 32 h 33"/>
                <a:gd name="T22" fmla="*/ 440 w 451"/>
                <a:gd name="T23" fmla="*/ 32 h 33"/>
                <a:gd name="T24" fmla="*/ 443 w 451"/>
                <a:gd name="T25" fmla="*/ 30 h 33"/>
                <a:gd name="T26" fmla="*/ 449 w 451"/>
                <a:gd name="T27" fmla="*/ 24 h 33"/>
                <a:gd name="T28" fmla="*/ 451 w 451"/>
                <a:gd name="T29" fmla="*/ 21 h 33"/>
                <a:gd name="T30" fmla="*/ 451 w 451"/>
                <a:gd name="T31" fmla="*/ 11 h 33"/>
                <a:gd name="T32" fmla="*/ 449 w 451"/>
                <a:gd name="T33" fmla="*/ 8 h 33"/>
                <a:gd name="T34" fmla="*/ 443 w 451"/>
                <a:gd name="T35" fmla="*/ 2 h 33"/>
                <a:gd name="T36" fmla="*/ 440 w 451"/>
                <a:gd name="T37" fmla="*/ 0 h 33"/>
                <a:gd name="T38" fmla="*/ 435 w 451"/>
                <a:gd name="T39" fmla="*/ 0 h 33"/>
                <a:gd name="T40" fmla="*/ 16 w 451"/>
                <a:gd name="T41" fmla="*/ 2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1"/>
                <a:gd name="T64" fmla="*/ 0 h 33"/>
                <a:gd name="T65" fmla="*/ 451 w 451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1" h="33">
                  <a:moveTo>
                    <a:pt x="16" y="2"/>
                  </a:moveTo>
                  <a:lnTo>
                    <a:pt x="11" y="2"/>
                  </a:lnTo>
                  <a:lnTo>
                    <a:pt x="8" y="3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435" y="32"/>
                  </a:lnTo>
                  <a:lnTo>
                    <a:pt x="440" y="32"/>
                  </a:lnTo>
                  <a:lnTo>
                    <a:pt x="443" y="30"/>
                  </a:lnTo>
                  <a:lnTo>
                    <a:pt x="449" y="24"/>
                  </a:lnTo>
                  <a:lnTo>
                    <a:pt x="451" y="21"/>
                  </a:lnTo>
                  <a:lnTo>
                    <a:pt x="451" y="11"/>
                  </a:lnTo>
                  <a:lnTo>
                    <a:pt x="449" y="8"/>
                  </a:lnTo>
                  <a:lnTo>
                    <a:pt x="443" y="2"/>
                  </a:lnTo>
                  <a:lnTo>
                    <a:pt x="440" y="0"/>
                  </a:lnTo>
                  <a:lnTo>
                    <a:pt x="435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6" name="Rectangle 25"/>
            <p:cNvSpPr>
              <a:spLocks noChangeArrowheads="1"/>
            </p:cNvSpPr>
            <p:nvPr/>
          </p:nvSpPr>
          <p:spPr bwMode="auto">
            <a:xfrm>
              <a:off x="5235" y="169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97" name="Rectangle 26"/>
            <p:cNvSpPr>
              <a:spLocks noChangeArrowheads="1"/>
            </p:cNvSpPr>
            <p:nvPr/>
          </p:nvSpPr>
          <p:spPr bwMode="auto">
            <a:xfrm>
              <a:off x="4732" y="1573"/>
              <a:ext cx="1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3698" name="Freeform 27"/>
            <p:cNvSpPr>
              <a:spLocks/>
            </p:cNvSpPr>
            <p:nvPr/>
          </p:nvSpPr>
          <p:spPr bwMode="auto">
            <a:xfrm>
              <a:off x="3378" y="1706"/>
              <a:ext cx="154" cy="64"/>
            </a:xfrm>
            <a:custGeom>
              <a:avLst/>
              <a:gdLst>
                <a:gd name="T0" fmla="*/ 133 w 154"/>
                <a:gd name="T1" fmla="*/ 64 h 64"/>
                <a:gd name="T2" fmla="*/ 143 w 154"/>
                <a:gd name="T3" fmla="*/ 64 h 64"/>
                <a:gd name="T4" fmla="*/ 146 w 154"/>
                <a:gd name="T5" fmla="*/ 63 h 64"/>
                <a:gd name="T6" fmla="*/ 152 w 154"/>
                <a:gd name="T7" fmla="*/ 57 h 64"/>
                <a:gd name="T8" fmla="*/ 154 w 154"/>
                <a:gd name="T9" fmla="*/ 53 h 64"/>
                <a:gd name="T10" fmla="*/ 154 w 154"/>
                <a:gd name="T11" fmla="*/ 44 h 64"/>
                <a:gd name="T12" fmla="*/ 152 w 154"/>
                <a:gd name="T13" fmla="*/ 41 h 64"/>
                <a:gd name="T14" fmla="*/ 146 w 154"/>
                <a:gd name="T15" fmla="*/ 34 h 64"/>
                <a:gd name="T16" fmla="*/ 143 w 154"/>
                <a:gd name="T17" fmla="*/ 33 h 64"/>
                <a:gd name="T18" fmla="*/ 21 w 154"/>
                <a:gd name="T19" fmla="*/ 0 h 64"/>
                <a:gd name="T20" fmla="*/ 11 w 154"/>
                <a:gd name="T21" fmla="*/ 0 h 64"/>
                <a:gd name="T22" fmla="*/ 8 w 154"/>
                <a:gd name="T23" fmla="*/ 1 h 64"/>
                <a:gd name="T24" fmla="*/ 2 w 154"/>
                <a:gd name="T25" fmla="*/ 8 h 64"/>
                <a:gd name="T26" fmla="*/ 0 w 154"/>
                <a:gd name="T27" fmla="*/ 11 h 64"/>
                <a:gd name="T28" fmla="*/ 0 w 154"/>
                <a:gd name="T29" fmla="*/ 20 h 64"/>
                <a:gd name="T30" fmla="*/ 2 w 154"/>
                <a:gd name="T31" fmla="*/ 23 h 64"/>
                <a:gd name="T32" fmla="*/ 8 w 154"/>
                <a:gd name="T33" fmla="*/ 30 h 64"/>
                <a:gd name="T34" fmla="*/ 11 w 154"/>
                <a:gd name="T35" fmla="*/ 31 h 64"/>
                <a:gd name="T36" fmla="*/ 133 w 154"/>
                <a:gd name="T37" fmla="*/ 64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64"/>
                <a:gd name="T59" fmla="*/ 154 w 154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64">
                  <a:moveTo>
                    <a:pt x="133" y="64"/>
                  </a:moveTo>
                  <a:lnTo>
                    <a:pt x="143" y="64"/>
                  </a:lnTo>
                  <a:lnTo>
                    <a:pt x="146" y="63"/>
                  </a:lnTo>
                  <a:lnTo>
                    <a:pt x="152" y="57"/>
                  </a:lnTo>
                  <a:lnTo>
                    <a:pt x="154" y="53"/>
                  </a:lnTo>
                  <a:lnTo>
                    <a:pt x="154" y="44"/>
                  </a:lnTo>
                  <a:lnTo>
                    <a:pt x="152" y="41"/>
                  </a:lnTo>
                  <a:lnTo>
                    <a:pt x="146" y="34"/>
                  </a:lnTo>
                  <a:lnTo>
                    <a:pt x="143" y="33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133" y="6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9" name="Freeform 28"/>
            <p:cNvSpPr>
              <a:spLocks/>
            </p:cNvSpPr>
            <p:nvPr/>
          </p:nvSpPr>
          <p:spPr bwMode="auto">
            <a:xfrm>
              <a:off x="3378" y="1747"/>
              <a:ext cx="160" cy="65"/>
            </a:xfrm>
            <a:custGeom>
              <a:avLst/>
              <a:gdLst>
                <a:gd name="T0" fmla="*/ 149 w 160"/>
                <a:gd name="T1" fmla="*/ 31 h 65"/>
                <a:gd name="T2" fmla="*/ 152 w 160"/>
                <a:gd name="T3" fmla="*/ 30 h 65"/>
                <a:gd name="T4" fmla="*/ 159 w 160"/>
                <a:gd name="T5" fmla="*/ 23 h 65"/>
                <a:gd name="T6" fmla="*/ 160 w 160"/>
                <a:gd name="T7" fmla="*/ 20 h 65"/>
                <a:gd name="T8" fmla="*/ 160 w 160"/>
                <a:gd name="T9" fmla="*/ 11 h 65"/>
                <a:gd name="T10" fmla="*/ 159 w 160"/>
                <a:gd name="T11" fmla="*/ 8 h 65"/>
                <a:gd name="T12" fmla="*/ 152 w 160"/>
                <a:gd name="T13" fmla="*/ 1 h 65"/>
                <a:gd name="T14" fmla="*/ 149 w 160"/>
                <a:gd name="T15" fmla="*/ 0 h 65"/>
                <a:gd name="T16" fmla="*/ 140 w 160"/>
                <a:gd name="T17" fmla="*/ 0 h 65"/>
                <a:gd name="T18" fmla="*/ 11 w 160"/>
                <a:gd name="T19" fmla="*/ 33 h 65"/>
                <a:gd name="T20" fmla="*/ 8 w 160"/>
                <a:gd name="T21" fmla="*/ 35 h 65"/>
                <a:gd name="T22" fmla="*/ 2 w 160"/>
                <a:gd name="T23" fmla="*/ 41 h 65"/>
                <a:gd name="T24" fmla="*/ 0 w 160"/>
                <a:gd name="T25" fmla="*/ 44 h 65"/>
                <a:gd name="T26" fmla="*/ 0 w 160"/>
                <a:gd name="T27" fmla="*/ 54 h 65"/>
                <a:gd name="T28" fmla="*/ 2 w 160"/>
                <a:gd name="T29" fmla="*/ 57 h 65"/>
                <a:gd name="T30" fmla="*/ 8 w 160"/>
                <a:gd name="T31" fmla="*/ 63 h 65"/>
                <a:gd name="T32" fmla="*/ 11 w 160"/>
                <a:gd name="T33" fmla="*/ 65 h 65"/>
                <a:gd name="T34" fmla="*/ 21 w 160"/>
                <a:gd name="T35" fmla="*/ 65 h 65"/>
                <a:gd name="T36" fmla="*/ 149 w 160"/>
                <a:gd name="T37" fmla="*/ 3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65"/>
                <a:gd name="T59" fmla="*/ 160 w 160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65">
                  <a:moveTo>
                    <a:pt x="149" y="31"/>
                  </a:moveTo>
                  <a:lnTo>
                    <a:pt x="152" y="30"/>
                  </a:lnTo>
                  <a:lnTo>
                    <a:pt x="159" y="23"/>
                  </a:lnTo>
                  <a:lnTo>
                    <a:pt x="160" y="20"/>
                  </a:lnTo>
                  <a:lnTo>
                    <a:pt x="160" y="11"/>
                  </a:lnTo>
                  <a:lnTo>
                    <a:pt x="159" y="8"/>
                  </a:lnTo>
                  <a:lnTo>
                    <a:pt x="152" y="1"/>
                  </a:lnTo>
                  <a:lnTo>
                    <a:pt x="149" y="0"/>
                  </a:lnTo>
                  <a:lnTo>
                    <a:pt x="140" y="0"/>
                  </a:lnTo>
                  <a:lnTo>
                    <a:pt x="11" y="33"/>
                  </a:lnTo>
                  <a:lnTo>
                    <a:pt x="8" y="35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8" y="63"/>
                  </a:lnTo>
                  <a:lnTo>
                    <a:pt x="11" y="65"/>
                  </a:lnTo>
                  <a:lnTo>
                    <a:pt x="21" y="65"/>
                  </a:lnTo>
                  <a:lnTo>
                    <a:pt x="149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0" name="Freeform 29"/>
            <p:cNvSpPr>
              <a:spLocks/>
            </p:cNvSpPr>
            <p:nvPr/>
          </p:nvSpPr>
          <p:spPr bwMode="auto">
            <a:xfrm>
              <a:off x="4128" y="1704"/>
              <a:ext cx="153" cy="67"/>
            </a:xfrm>
            <a:custGeom>
              <a:avLst/>
              <a:gdLst>
                <a:gd name="T0" fmla="*/ 133 w 153"/>
                <a:gd name="T1" fmla="*/ 67 h 67"/>
                <a:gd name="T2" fmla="*/ 141 w 153"/>
                <a:gd name="T3" fmla="*/ 67 h 67"/>
                <a:gd name="T4" fmla="*/ 146 w 153"/>
                <a:gd name="T5" fmla="*/ 65 h 67"/>
                <a:gd name="T6" fmla="*/ 152 w 153"/>
                <a:gd name="T7" fmla="*/ 59 h 67"/>
                <a:gd name="T8" fmla="*/ 153 w 153"/>
                <a:gd name="T9" fmla="*/ 56 h 67"/>
                <a:gd name="T10" fmla="*/ 153 w 153"/>
                <a:gd name="T11" fmla="*/ 48 h 67"/>
                <a:gd name="T12" fmla="*/ 152 w 153"/>
                <a:gd name="T13" fmla="*/ 43 h 67"/>
                <a:gd name="T14" fmla="*/ 146 w 153"/>
                <a:gd name="T15" fmla="*/ 37 h 67"/>
                <a:gd name="T16" fmla="*/ 142 w 153"/>
                <a:gd name="T17" fmla="*/ 35 h 67"/>
                <a:gd name="T18" fmla="*/ 21 w 153"/>
                <a:gd name="T19" fmla="*/ 0 h 67"/>
                <a:gd name="T20" fmla="*/ 13 w 153"/>
                <a:gd name="T21" fmla="*/ 0 h 67"/>
                <a:gd name="T22" fmla="*/ 8 w 153"/>
                <a:gd name="T23" fmla="*/ 2 h 67"/>
                <a:gd name="T24" fmla="*/ 2 w 153"/>
                <a:gd name="T25" fmla="*/ 8 h 67"/>
                <a:gd name="T26" fmla="*/ 0 w 153"/>
                <a:gd name="T27" fmla="*/ 11 h 67"/>
                <a:gd name="T28" fmla="*/ 0 w 153"/>
                <a:gd name="T29" fmla="*/ 19 h 67"/>
                <a:gd name="T30" fmla="*/ 2 w 153"/>
                <a:gd name="T31" fmla="*/ 24 h 67"/>
                <a:gd name="T32" fmla="*/ 8 w 153"/>
                <a:gd name="T33" fmla="*/ 30 h 67"/>
                <a:gd name="T34" fmla="*/ 11 w 153"/>
                <a:gd name="T35" fmla="*/ 32 h 67"/>
                <a:gd name="T36" fmla="*/ 133 w 153"/>
                <a:gd name="T37" fmla="*/ 67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67"/>
                <a:gd name="T59" fmla="*/ 153 w 153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67">
                  <a:moveTo>
                    <a:pt x="133" y="67"/>
                  </a:moveTo>
                  <a:lnTo>
                    <a:pt x="141" y="67"/>
                  </a:lnTo>
                  <a:lnTo>
                    <a:pt x="146" y="65"/>
                  </a:lnTo>
                  <a:lnTo>
                    <a:pt x="152" y="59"/>
                  </a:lnTo>
                  <a:lnTo>
                    <a:pt x="153" y="56"/>
                  </a:lnTo>
                  <a:lnTo>
                    <a:pt x="153" y="48"/>
                  </a:lnTo>
                  <a:lnTo>
                    <a:pt x="152" y="43"/>
                  </a:lnTo>
                  <a:lnTo>
                    <a:pt x="146" y="37"/>
                  </a:lnTo>
                  <a:lnTo>
                    <a:pt x="142" y="35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33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1" name="Freeform 30"/>
            <p:cNvSpPr>
              <a:spLocks/>
            </p:cNvSpPr>
            <p:nvPr/>
          </p:nvSpPr>
          <p:spPr bwMode="auto">
            <a:xfrm>
              <a:off x="4128" y="1745"/>
              <a:ext cx="161" cy="65"/>
            </a:xfrm>
            <a:custGeom>
              <a:avLst/>
              <a:gdLst>
                <a:gd name="T0" fmla="*/ 149 w 161"/>
                <a:gd name="T1" fmla="*/ 32 h 65"/>
                <a:gd name="T2" fmla="*/ 153 w 161"/>
                <a:gd name="T3" fmla="*/ 30 h 65"/>
                <a:gd name="T4" fmla="*/ 160 w 161"/>
                <a:gd name="T5" fmla="*/ 24 h 65"/>
                <a:gd name="T6" fmla="*/ 161 w 161"/>
                <a:gd name="T7" fmla="*/ 21 h 65"/>
                <a:gd name="T8" fmla="*/ 161 w 161"/>
                <a:gd name="T9" fmla="*/ 13 h 65"/>
                <a:gd name="T10" fmla="*/ 160 w 161"/>
                <a:gd name="T11" fmla="*/ 8 h 65"/>
                <a:gd name="T12" fmla="*/ 153 w 161"/>
                <a:gd name="T13" fmla="*/ 2 h 65"/>
                <a:gd name="T14" fmla="*/ 150 w 161"/>
                <a:gd name="T15" fmla="*/ 0 h 65"/>
                <a:gd name="T16" fmla="*/ 142 w 161"/>
                <a:gd name="T17" fmla="*/ 0 h 65"/>
                <a:gd name="T18" fmla="*/ 13 w 161"/>
                <a:gd name="T19" fmla="*/ 33 h 65"/>
                <a:gd name="T20" fmla="*/ 8 w 161"/>
                <a:gd name="T21" fmla="*/ 35 h 65"/>
                <a:gd name="T22" fmla="*/ 2 w 161"/>
                <a:gd name="T23" fmla="*/ 41 h 65"/>
                <a:gd name="T24" fmla="*/ 0 w 161"/>
                <a:gd name="T25" fmla="*/ 45 h 65"/>
                <a:gd name="T26" fmla="*/ 0 w 161"/>
                <a:gd name="T27" fmla="*/ 52 h 65"/>
                <a:gd name="T28" fmla="*/ 2 w 161"/>
                <a:gd name="T29" fmla="*/ 57 h 65"/>
                <a:gd name="T30" fmla="*/ 8 w 161"/>
                <a:gd name="T31" fmla="*/ 64 h 65"/>
                <a:gd name="T32" fmla="*/ 11 w 161"/>
                <a:gd name="T33" fmla="*/ 65 h 65"/>
                <a:gd name="T34" fmla="*/ 19 w 161"/>
                <a:gd name="T35" fmla="*/ 65 h 65"/>
                <a:gd name="T36" fmla="*/ 149 w 161"/>
                <a:gd name="T37" fmla="*/ 3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65"/>
                <a:gd name="T59" fmla="*/ 161 w 161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65">
                  <a:moveTo>
                    <a:pt x="149" y="32"/>
                  </a:moveTo>
                  <a:lnTo>
                    <a:pt x="153" y="30"/>
                  </a:lnTo>
                  <a:lnTo>
                    <a:pt x="160" y="24"/>
                  </a:lnTo>
                  <a:lnTo>
                    <a:pt x="161" y="21"/>
                  </a:lnTo>
                  <a:lnTo>
                    <a:pt x="161" y="13"/>
                  </a:lnTo>
                  <a:lnTo>
                    <a:pt x="160" y="8"/>
                  </a:lnTo>
                  <a:lnTo>
                    <a:pt x="153" y="2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" y="33"/>
                  </a:lnTo>
                  <a:lnTo>
                    <a:pt x="8" y="35"/>
                  </a:lnTo>
                  <a:lnTo>
                    <a:pt x="2" y="41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2" y="57"/>
                  </a:lnTo>
                  <a:lnTo>
                    <a:pt x="8" y="64"/>
                  </a:lnTo>
                  <a:lnTo>
                    <a:pt x="11" y="65"/>
                  </a:lnTo>
                  <a:lnTo>
                    <a:pt x="19" y="65"/>
                  </a:lnTo>
                  <a:lnTo>
                    <a:pt x="14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2" name="Freeform 31"/>
            <p:cNvSpPr>
              <a:spLocks/>
            </p:cNvSpPr>
            <p:nvPr/>
          </p:nvSpPr>
          <p:spPr bwMode="auto">
            <a:xfrm>
              <a:off x="4935" y="1720"/>
              <a:ext cx="153" cy="65"/>
            </a:xfrm>
            <a:custGeom>
              <a:avLst/>
              <a:gdLst>
                <a:gd name="T0" fmla="*/ 132 w 153"/>
                <a:gd name="T1" fmla="*/ 65 h 65"/>
                <a:gd name="T2" fmla="*/ 142 w 153"/>
                <a:gd name="T3" fmla="*/ 65 h 65"/>
                <a:gd name="T4" fmla="*/ 145 w 153"/>
                <a:gd name="T5" fmla="*/ 63 h 65"/>
                <a:gd name="T6" fmla="*/ 151 w 153"/>
                <a:gd name="T7" fmla="*/ 57 h 65"/>
                <a:gd name="T8" fmla="*/ 153 w 153"/>
                <a:gd name="T9" fmla="*/ 54 h 65"/>
                <a:gd name="T10" fmla="*/ 153 w 153"/>
                <a:gd name="T11" fmla="*/ 44 h 65"/>
                <a:gd name="T12" fmla="*/ 151 w 153"/>
                <a:gd name="T13" fmla="*/ 41 h 65"/>
                <a:gd name="T14" fmla="*/ 145 w 153"/>
                <a:gd name="T15" fmla="*/ 35 h 65"/>
                <a:gd name="T16" fmla="*/ 142 w 153"/>
                <a:gd name="T17" fmla="*/ 33 h 65"/>
                <a:gd name="T18" fmla="*/ 20 w 153"/>
                <a:gd name="T19" fmla="*/ 0 h 65"/>
                <a:gd name="T20" fmla="*/ 11 w 153"/>
                <a:gd name="T21" fmla="*/ 0 h 65"/>
                <a:gd name="T22" fmla="*/ 8 w 153"/>
                <a:gd name="T23" fmla="*/ 2 h 65"/>
                <a:gd name="T24" fmla="*/ 1 w 153"/>
                <a:gd name="T25" fmla="*/ 8 h 65"/>
                <a:gd name="T26" fmla="*/ 0 w 153"/>
                <a:gd name="T27" fmla="*/ 11 h 65"/>
                <a:gd name="T28" fmla="*/ 0 w 153"/>
                <a:gd name="T29" fmla="*/ 21 h 65"/>
                <a:gd name="T30" fmla="*/ 1 w 153"/>
                <a:gd name="T31" fmla="*/ 24 h 65"/>
                <a:gd name="T32" fmla="*/ 8 w 153"/>
                <a:gd name="T33" fmla="*/ 30 h 65"/>
                <a:gd name="T34" fmla="*/ 11 w 153"/>
                <a:gd name="T35" fmla="*/ 32 h 65"/>
                <a:gd name="T36" fmla="*/ 132 w 153"/>
                <a:gd name="T37" fmla="*/ 65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65"/>
                <a:gd name="T59" fmla="*/ 153 w 153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65">
                  <a:moveTo>
                    <a:pt x="132" y="65"/>
                  </a:moveTo>
                  <a:lnTo>
                    <a:pt x="142" y="65"/>
                  </a:lnTo>
                  <a:lnTo>
                    <a:pt x="145" y="63"/>
                  </a:lnTo>
                  <a:lnTo>
                    <a:pt x="151" y="57"/>
                  </a:lnTo>
                  <a:lnTo>
                    <a:pt x="153" y="54"/>
                  </a:lnTo>
                  <a:lnTo>
                    <a:pt x="153" y="44"/>
                  </a:lnTo>
                  <a:lnTo>
                    <a:pt x="151" y="41"/>
                  </a:lnTo>
                  <a:lnTo>
                    <a:pt x="145" y="35"/>
                  </a:lnTo>
                  <a:lnTo>
                    <a:pt x="142" y="3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3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3" name="Freeform 32"/>
            <p:cNvSpPr>
              <a:spLocks/>
            </p:cNvSpPr>
            <p:nvPr/>
          </p:nvSpPr>
          <p:spPr bwMode="auto">
            <a:xfrm>
              <a:off x="4935" y="1760"/>
              <a:ext cx="161" cy="66"/>
            </a:xfrm>
            <a:custGeom>
              <a:avLst/>
              <a:gdLst>
                <a:gd name="T0" fmla="*/ 150 w 161"/>
                <a:gd name="T1" fmla="*/ 31 h 66"/>
                <a:gd name="T2" fmla="*/ 153 w 161"/>
                <a:gd name="T3" fmla="*/ 30 h 66"/>
                <a:gd name="T4" fmla="*/ 159 w 161"/>
                <a:gd name="T5" fmla="*/ 23 h 66"/>
                <a:gd name="T6" fmla="*/ 161 w 161"/>
                <a:gd name="T7" fmla="*/ 20 h 66"/>
                <a:gd name="T8" fmla="*/ 161 w 161"/>
                <a:gd name="T9" fmla="*/ 11 h 66"/>
                <a:gd name="T10" fmla="*/ 159 w 161"/>
                <a:gd name="T11" fmla="*/ 7 h 66"/>
                <a:gd name="T12" fmla="*/ 153 w 161"/>
                <a:gd name="T13" fmla="*/ 1 h 66"/>
                <a:gd name="T14" fmla="*/ 150 w 161"/>
                <a:gd name="T15" fmla="*/ 0 h 66"/>
                <a:gd name="T16" fmla="*/ 140 w 161"/>
                <a:gd name="T17" fmla="*/ 0 h 66"/>
                <a:gd name="T18" fmla="*/ 11 w 161"/>
                <a:gd name="T19" fmla="*/ 34 h 66"/>
                <a:gd name="T20" fmla="*/ 8 w 161"/>
                <a:gd name="T21" fmla="*/ 36 h 66"/>
                <a:gd name="T22" fmla="*/ 1 w 161"/>
                <a:gd name="T23" fmla="*/ 42 h 66"/>
                <a:gd name="T24" fmla="*/ 0 w 161"/>
                <a:gd name="T25" fmla="*/ 45 h 66"/>
                <a:gd name="T26" fmla="*/ 0 w 161"/>
                <a:gd name="T27" fmla="*/ 55 h 66"/>
                <a:gd name="T28" fmla="*/ 1 w 161"/>
                <a:gd name="T29" fmla="*/ 58 h 66"/>
                <a:gd name="T30" fmla="*/ 8 w 161"/>
                <a:gd name="T31" fmla="*/ 64 h 66"/>
                <a:gd name="T32" fmla="*/ 11 w 161"/>
                <a:gd name="T33" fmla="*/ 66 h 66"/>
                <a:gd name="T34" fmla="*/ 20 w 161"/>
                <a:gd name="T35" fmla="*/ 66 h 66"/>
                <a:gd name="T36" fmla="*/ 150 w 161"/>
                <a:gd name="T37" fmla="*/ 31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66"/>
                <a:gd name="T59" fmla="*/ 161 w 161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66">
                  <a:moveTo>
                    <a:pt x="150" y="31"/>
                  </a:moveTo>
                  <a:lnTo>
                    <a:pt x="153" y="30"/>
                  </a:lnTo>
                  <a:lnTo>
                    <a:pt x="159" y="23"/>
                  </a:lnTo>
                  <a:lnTo>
                    <a:pt x="161" y="20"/>
                  </a:lnTo>
                  <a:lnTo>
                    <a:pt x="161" y="11"/>
                  </a:lnTo>
                  <a:lnTo>
                    <a:pt x="159" y="7"/>
                  </a:lnTo>
                  <a:lnTo>
                    <a:pt x="153" y="1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8" y="64"/>
                  </a:lnTo>
                  <a:lnTo>
                    <a:pt x="11" y="66"/>
                  </a:lnTo>
                  <a:lnTo>
                    <a:pt x="20" y="66"/>
                  </a:lnTo>
                  <a:lnTo>
                    <a:pt x="15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4" name="Freeform 33"/>
            <p:cNvSpPr>
              <a:spLocks/>
            </p:cNvSpPr>
            <p:nvPr/>
          </p:nvSpPr>
          <p:spPr bwMode="auto">
            <a:xfrm>
              <a:off x="3706" y="1921"/>
              <a:ext cx="46" cy="159"/>
            </a:xfrm>
            <a:custGeom>
              <a:avLst/>
              <a:gdLst>
                <a:gd name="T0" fmla="*/ 31 w 46"/>
                <a:gd name="T1" fmla="*/ 14 h 159"/>
                <a:gd name="T2" fmla="*/ 30 w 46"/>
                <a:gd name="T3" fmla="*/ 9 h 159"/>
                <a:gd name="T4" fmla="*/ 28 w 46"/>
                <a:gd name="T5" fmla="*/ 6 h 159"/>
                <a:gd name="T6" fmla="*/ 25 w 46"/>
                <a:gd name="T7" fmla="*/ 3 h 159"/>
                <a:gd name="T8" fmla="*/ 19 w 46"/>
                <a:gd name="T9" fmla="*/ 0 h 159"/>
                <a:gd name="T10" fmla="*/ 14 w 46"/>
                <a:gd name="T11" fmla="*/ 0 h 159"/>
                <a:gd name="T12" fmla="*/ 9 w 46"/>
                <a:gd name="T13" fmla="*/ 1 h 159"/>
                <a:gd name="T14" fmla="*/ 6 w 46"/>
                <a:gd name="T15" fmla="*/ 3 h 159"/>
                <a:gd name="T16" fmla="*/ 3 w 46"/>
                <a:gd name="T17" fmla="*/ 6 h 159"/>
                <a:gd name="T18" fmla="*/ 0 w 46"/>
                <a:gd name="T19" fmla="*/ 12 h 159"/>
                <a:gd name="T20" fmla="*/ 0 w 46"/>
                <a:gd name="T21" fmla="*/ 17 h 159"/>
                <a:gd name="T22" fmla="*/ 14 w 46"/>
                <a:gd name="T23" fmla="*/ 145 h 159"/>
                <a:gd name="T24" fmla="*/ 16 w 46"/>
                <a:gd name="T25" fmla="*/ 150 h 159"/>
                <a:gd name="T26" fmla="*/ 17 w 46"/>
                <a:gd name="T27" fmla="*/ 153 h 159"/>
                <a:gd name="T28" fmla="*/ 20 w 46"/>
                <a:gd name="T29" fmla="*/ 156 h 159"/>
                <a:gd name="T30" fmla="*/ 27 w 46"/>
                <a:gd name="T31" fmla="*/ 159 h 159"/>
                <a:gd name="T32" fmla="*/ 31 w 46"/>
                <a:gd name="T33" fmla="*/ 159 h 159"/>
                <a:gd name="T34" fmla="*/ 36 w 46"/>
                <a:gd name="T35" fmla="*/ 158 h 159"/>
                <a:gd name="T36" fmla="*/ 39 w 46"/>
                <a:gd name="T37" fmla="*/ 156 h 159"/>
                <a:gd name="T38" fmla="*/ 42 w 46"/>
                <a:gd name="T39" fmla="*/ 153 h 159"/>
                <a:gd name="T40" fmla="*/ 46 w 46"/>
                <a:gd name="T41" fmla="*/ 147 h 159"/>
                <a:gd name="T42" fmla="*/ 46 w 46"/>
                <a:gd name="T43" fmla="*/ 142 h 159"/>
                <a:gd name="T44" fmla="*/ 31 w 46"/>
                <a:gd name="T45" fmla="*/ 14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159"/>
                <a:gd name="T71" fmla="*/ 46 w 46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159">
                  <a:moveTo>
                    <a:pt x="31" y="14"/>
                  </a:moveTo>
                  <a:lnTo>
                    <a:pt x="30" y="9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4" y="145"/>
                  </a:lnTo>
                  <a:lnTo>
                    <a:pt x="16" y="150"/>
                  </a:lnTo>
                  <a:lnTo>
                    <a:pt x="17" y="153"/>
                  </a:lnTo>
                  <a:lnTo>
                    <a:pt x="20" y="156"/>
                  </a:lnTo>
                  <a:lnTo>
                    <a:pt x="27" y="159"/>
                  </a:lnTo>
                  <a:lnTo>
                    <a:pt x="31" y="159"/>
                  </a:lnTo>
                  <a:lnTo>
                    <a:pt x="36" y="158"/>
                  </a:lnTo>
                  <a:lnTo>
                    <a:pt x="39" y="156"/>
                  </a:lnTo>
                  <a:lnTo>
                    <a:pt x="42" y="153"/>
                  </a:lnTo>
                  <a:lnTo>
                    <a:pt x="46" y="147"/>
                  </a:lnTo>
                  <a:lnTo>
                    <a:pt x="46" y="142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5" name="Freeform 34"/>
            <p:cNvSpPr>
              <a:spLocks/>
            </p:cNvSpPr>
            <p:nvPr/>
          </p:nvSpPr>
          <p:spPr bwMode="auto">
            <a:xfrm>
              <a:off x="3699" y="1927"/>
              <a:ext cx="119" cy="112"/>
            </a:xfrm>
            <a:custGeom>
              <a:avLst/>
              <a:gdLst>
                <a:gd name="T0" fmla="*/ 27 w 119"/>
                <a:gd name="T1" fmla="*/ 5 h 112"/>
                <a:gd name="T2" fmla="*/ 24 w 119"/>
                <a:gd name="T3" fmla="*/ 2 h 112"/>
                <a:gd name="T4" fmla="*/ 19 w 119"/>
                <a:gd name="T5" fmla="*/ 0 h 112"/>
                <a:gd name="T6" fmla="*/ 12 w 119"/>
                <a:gd name="T7" fmla="*/ 0 h 112"/>
                <a:gd name="T8" fmla="*/ 8 w 119"/>
                <a:gd name="T9" fmla="*/ 3 h 112"/>
                <a:gd name="T10" fmla="*/ 5 w 119"/>
                <a:gd name="T11" fmla="*/ 5 h 112"/>
                <a:gd name="T12" fmla="*/ 2 w 119"/>
                <a:gd name="T13" fmla="*/ 8 h 112"/>
                <a:gd name="T14" fmla="*/ 0 w 119"/>
                <a:gd name="T15" fmla="*/ 13 h 112"/>
                <a:gd name="T16" fmla="*/ 0 w 119"/>
                <a:gd name="T17" fmla="*/ 21 h 112"/>
                <a:gd name="T18" fmla="*/ 4 w 119"/>
                <a:gd name="T19" fmla="*/ 24 h 112"/>
                <a:gd name="T20" fmla="*/ 5 w 119"/>
                <a:gd name="T21" fmla="*/ 27 h 112"/>
                <a:gd name="T22" fmla="*/ 92 w 119"/>
                <a:gd name="T23" fmla="*/ 108 h 112"/>
                <a:gd name="T24" fmla="*/ 95 w 119"/>
                <a:gd name="T25" fmla="*/ 111 h 112"/>
                <a:gd name="T26" fmla="*/ 100 w 119"/>
                <a:gd name="T27" fmla="*/ 112 h 112"/>
                <a:gd name="T28" fmla="*/ 108 w 119"/>
                <a:gd name="T29" fmla="*/ 112 h 112"/>
                <a:gd name="T30" fmla="*/ 111 w 119"/>
                <a:gd name="T31" fmla="*/ 109 h 112"/>
                <a:gd name="T32" fmla="*/ 114 w 119"/>
                <a:gd name="T33" fmla="*/ 108 h 112"/>
                <a:gd name="T34" fmla="*/ 117 w 119"/>
                <a:gd name="T35" fmla="*/ 104 h 112"/>
                <a:gd name="T36" fmla="*/ 119 w 119"/>
                <a:gd name="T37" fmla="*/ 100 h 112"/>
                <a:gd name="T38" fmla="*/ 119 w 119"/>
                <a:gd name="T39" fmla="*/ 92 h 112"/>
                <a:gd name="T40" fmla="*/ 116 w 119"/>
                <a:gd name="T41" fmla="*/ 89 h 112"/>
                <a:gd name="T42" fmla="*/ 114 w 119"/>
                <a:gd name="T43" fmla="*/ 85 h 112"/>
                <a:gd name="T44" fmla="*/ 27 w 119"/>
                <a:gd name="T45" fmla="*/ 5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12"/>
                <a:gd name="T71" fmla="*/ 119 w 119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12">
                  <a:moveTo>
                    <a:pt x="27" y="5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92" y="108"/>
                  </a:lnTo>
                  <a:lnTo>
                    <a:pt x="95" y="111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09"/>
                  </a:lnTo>
                  <a:lnTo>
                    <a:pt x="114" y="108"/>
                  </a:lnTo>
                  <a:lnTo>
                    <a:pt x="117" y="104"/>
                  </a:lnTo>
                  <a:lnTo>
                    <a:pt x="119" y="100"/>
                  </a:lnTo>
                  <a:lnTo>
                    <a:pt x="119" y="92"/>
                  </a:lnTo>
                  <a:lnTo>
                    <a:pt x="116" y="89"/>
                  </a:lnTo>
                  <a:lnTo>
                    <a:pt x="114" y="8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6" name="Freeform 35"/>
            <p:cNvSpPr>
              <a:spLocks/>
            </p:cNvSpPr>
            <p:nvPr/>
          </p:nvSpPr>
          <p:spPr bwMode="auto">
            <a:xfrm>
              <a:off x="2902" y="1910"/>
              <a:ext cx="40" cy="178"/>
            </a:xfrm>
            <a:custGeom>
              <a:avLst/>
              <a:gdLst>
                <a:gd name="T0" fmla="*/ 32 w 40"/>
                <a:gd name="T1" fmla="*/ 14 h 178"/>
                <a:gd name="T2" fmla="*/ 32 w 40"/>
                <a:gd name="T3" fmla="*/ 11 h 178"/>
                <a:gd name="T4" fmla="*/ 29 w 40"/>
                <a:gd name="T5" fmla="*/ 8 h 178"/>
                <a:gd name="T6" fmla="*/ 27 w 40"/>
                <a:gd name="T7" fmla="*/ 4 h 178"/>
                <a:gd name="T8" fmla="*/ 24 w 40"/>
                <a:gd name="T9" fmla="*/ 1 h 178"/>
                <a:gd name="T10" fmla="*/ 19 w 40"/>
                <a:gd name="T11" fmla="*/ 0 h 178"/>
                <a:gd name="T12" fmla="*/ 11 w 40"/>
                <a:gd name="T13" fmla="*/ 0 h 178"/>
                <a:gd name="T14" fmla="*/ 8 w 40"/>
                <a:gd name="T15" fmla="*/ 3 h 178"/>
                <a:gd name="T16" fmla="*/ 5 w 40"/>
                <a:gd name="T17" fmla="*/ 4 h 178"/>
                <a:gd name="T18" fmla="*/ 2 w 40"/>
                <a:gd name="T19" fmla="*/ 8 h 178"/>
                <a:gd name="T20" fmla="*/ 0 w 40"/>
                <a:gd name="T21" fmla="*/ 12 h 178"/>
                <a:gd name="T22" fmla="*/ 0 w 40"/>
                <a:gd name="T23" fmla="*/ 17 h 178"/>
                <a:gd name="T24" fmla="*/ 8 w 40"/>
                <a:gd name="T25" fmla="*/ 164 h 178"/>
                <a:gd name="T26" fmla="*/ 8 w 40"/>
                <a:gd name="T27" fmla="*/ 167 h 178"/>
                <a:gd name="T28" fmla="*/ 11 w 40"/>
                <a:gd name="T29" fmla="*/ 170 h 178"/>
                <a:gd name="T30" fmla="*/ 13 w 40"/>
                <a:gd name="T31" fmla="*/ 174 h 178"/>
                <a:gd name="T32" fmla="*/ 16 w 40"/>
                <a:gd name="T33" fmla="*/ 177 h 178"/>
                <a:gd name="T34" fmla="*/ 21 w 40"/>
                <a:gd name="T35" fmla="*/ 178 h 178"/>
                <a:gd name="T36" fmla="*/ 29 w 40"/>
                <a:gd name="T37" fmla="*/ 178 h 178"/>
                <a:gd name="T38" fmla="*/ 32 w 40"/>
                <a:gd name="T39" fmla="*/ 175 h 178"/>
                <a:gd name="T40" fmla="*/ 35 w 40"/>
                <a:gd name="T41" fmla="*/ 174 h 178"/>
                <a:gd name="T42" fmla="*/ 38 w 40"/>
                <a:gd name="T43" fmla="*/ 170 h 178"/>
                <a:gd name="T44" fmla="*/ 40 w 40"/>
                <a:gd name="T45" fmla="*/ 166 h 178"/>
                <a:gd name="T46" fmla="*/ 40 w 40"/>
                <a:gd name="T47" fmla="*/ 161 h 178"/>
                <a:gd name="T48" fmla="*/ 32 w 40"/>
                <a:gd name="T49" fmla="*/ 14 h 1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78"/>
                <a:gd name="T77" fmla="*/ 40 w 40"/>
                <a:gd name="T78" fmla="*/ 178 h 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78">
                  <a:moveTo>
                    <a:pt x="32" y="14"/>
                  </a:moveTo>
                  <a:lnTo>
                    <a:pt x="32" y="11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8" y="164"/>
                  </a:lnTo>
                  <a:lnTo>
                    <a:pt x="8" y="167"/>
                  </a:lnTo>
                  <a:lnTo>
                    <a:pt x="11" y="170"/>
                  </a:lnTo>
                  <a:lnTo>
                    <a:pt x="13" y="174"/>
                  </a:lnTo>
                  <a:lnTo>
                    <a:pt x="16" y="177"/>
                  </a:lnTo>
                  <a:lnTo>
                    <a:pt x="21" y="178"/>
                  </a:lnTo>
                  <a:lnTo>
                    <a:pt x="29" y="178"/>
                  </a:lnTo>
                  <a:lnTo>
                    <a:pt x="32" y="175"/>
                  </a:lnTo>
                  <a:lnTo>
                    <a:pt x="35" y="174"/>
                  </a:lnTo>
                  <a:lnTo>
                    <a:pt x="38" y="170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7" name="Freeform 36"/>
            <p:cNvSpPr>
              <a:spLocks/>
            </p:cNvSpPr>
            <p:nvPr/>
          </p:nvSpPr>
          <p:spPr bwMode="auto">
            <a:xfrm>
              <a:off x="2896" y="1922"/>
              <a:ext cx="112" cy="133"/>
            </a:xfrm>
            <a:custGeom>
              <a:avLst/>
              <a:gdLst>
                <a:gd name="T0" fmla="*/ 29 w 112"/>
                <a:gd name="T1" fmla="*/ 7 h 133"/>
                <a:gd name="T2" fmla="*/ 25 w 112"/>
                <a:gd name="T3" fmla="*/ 4 h 133"/>
                <a:gd name="T4" fmla="*/ 22 w 112"/>
                <a:gd name="T5" fmla="*/ 2 h 133"/>
                <a:gd name="T6" fmla="*/ 17 w 112"/>
                <a:gd name="T7" fmla="*/ 0 h 133"/>
                <a:gd name="T8" fmla="*/ 14 w 112"/>
                <a:gd name="T9" fmla="*/ 0 h 133"/>
                <a:gd name="T10" fmla="*/ 10 w 112"/>
                <a:gd name="T11" fmla="*/ 2 h 133"/>
                <a:gd name="T12" fmla="*/ 6 w 112"/>
                <a:gd name="T13" fmla="*/ 4 h 133"/>
                <a:gd name="T14" fmla="*/ 3 w 112"/>
                <a:gd name="T15" fmla="*/ 7 h 133"/>
                <a:gd name="T16" fmla="*/ 2 w 112"/>
                <a:gd name="T17" fmla="*/ 10 h 133"/>
                <a:gd name="T18" fmla="*/ 0 w 112"/>
                <a:gd name="T19" fmla="*/ 15 h 133"/>
                <a:gd name="T20" fmla="*/ 0 w 112"/>
                <a:gd name="T21" fmla="*/ 18 h 133"/>
                <a:gd name="T22" fmla="*/ 2 w 112"/>
                <a:gd name="T23" fmla="*/ 22 h 133"/>
                <a:gd name="T24" fmla="*/ 3 w 112"/>
                <a:gd name="T25" fmla="*/ 26 h 133"/>
                <a:gd name="T26" fmla="*/ 84 w 112"/>
                <a:gd name="T27" fmla="*/ 127 h 133"/>
                <a:gd name="T28" fmla="*/ 87 w 112"/>
                <a:gd name="T29" fmla="*/ 130 h 133"/>
                <a:gd name="T30" fmla="*/ 90 w 112"/>
                <a:gd name="T31" fmla="*/ 132 h 133"/>
                <a:gd name="T32" fmla="*/ 95 w 112"/>
                <a:gd name="T33" fmla="*/ 133 h 133"/>
                <a:gd name="T34" fmla="*/ 98 w 112"/>
                <a:gd name="T35" fmla="*/ 133 h 133"/>
                <a:gd name="T36" fmla="*/ 103 w 112"/>
                <a:gd name="T37" fmla="*/ 132 h 133"/>
                <a:gd name="T38" fmla="*/ 106 w 112"/>
                <a:gd name="T39" fmla="*/ 130 h 133"/>
                <a:gd name="T40" fmla="*/ 109 w 112"/>
                <a:gd name="T41" fmla="*/ 127 h 133"/>
                <a:gd name="T42" fmla="*/ 111 w 112"/>
                <a:gd name="T43" fmla="*/ 124 h 133"/>
                <a:gd name="T44" fmla="*/ 112 w 112"/>
                <a:gd name="T45" fmla="*/ 119 h 133"/>
                <a:gd name="T46" fmla="*/ 112 w 112"/>
                <a:gd name="T47" fmla="*/ 116 h 133"/>
                <a:gd name="T48" fmla="*/ 111 w 112"/>
                <a:gd name="T49" fmla="*/ 111 h 133"/>
                <a:gd name="T50" fmla="*/ 109 w 112"/>
                <a:gd name="T51" fmla="*/ 108 h 133"/>
                <a:gd name="T52" fmla="*/ 29 w 112"/>
                <a:gd name="T53" fmla="*/ 7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33"/>
                <a:gd name="T83" fmla="*/ 112 w 112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33">
                  <a:moveTo>
                    <a:pt x="29" y="7"/>
                  </a:moveTo>
                  <a:lnTo>
                    <a:pt x="25" y="4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84" y="127"/>
                  </a:lnTo>
                  <a:lnTo>
                    <a:pt x="87" y="130"/>
                  </a:lnTo>
                  <a:lnTo>
                    <a:pt x="90" y="132"/>
                  </a:lnTo>
                  <a:lnTo>
                    <a:pt x="95" y="133"/>
                  </a:lnTo>
                  <a:lnTo>
                    <a:pt x="98" y="133"/>
                  </a:lnTo>
                  <a:lnTo>
                    <a:pt x="103" y="132"/>
                  </a:lnTo>
                  <a:lnTo>
                    <a:pt x="106" y="130"/>
                  </a:lnTo>
                  <a:lnTo>
                    <a:pt x="109" y="127"/>
                  </a:lnTo>
                  <a:lnTo>
                    <a:pt x="111" y="124"/>
                  </a:lnTo>
                  <a:lnTo>
                    <a:pt x="112" y="119"/>
                  </a:lnTo>
                  <a:lnTo>
                    <a:pt x="112" y="116"/>
                  </a:lnTo>
                  <a:lnTo>
                    <a:pt x="111" y="111"/>
                  </a:lnTo>
                  <a:lnTo>
                    <a:pt x="109" y="108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08" name="Group 37"/>
            <p:cNvGrpSpPr>
              <a:grpSpLocks/>
            </p:cNvGrpSpPr>
            <p:nvPr/>
          </p:nvGrpSpPr>
          <p:grpSpPr bwMode="auto">
            <a:xfrm>
              <a:off x="2815" y="1222"/>
              <a:ext cx="399" cy="383"/>
              <a:chOff x="2815" y="1222"/>
              <a:chExt cx="399" cy="383"/>
            </a:xfrm>
          </p:grpSpPr>
          <p:sp>
            <p:nvSpPr>
              <p:cNvPr id="63713" name="Freeform 38"/>
              <p:cNvSpPr>
                <a:spLocks/>
              </p:cNvSpPr>
              <p:nvPr/>
            </p:nvSpPr>
            <p:spPr bwMode="auto">
              <a:xfrm>
                <a:off x="2815" y="1257"/>
                <a:ext cx="241" cy="343"/>
              </a:xfrm>
              <a:custGeom>
                <a:avLst/>
                <a:gdLst>
                  <a:gd name="T0" fmla="*/ 173 w 241"/>
                  <a:gd name="T1" fmla="*/ 325 h 343"/>
                  <a:gd name="T2" fmla="*/ 179 w 241"/>
                  <a:gd name="T3" fmla="*/ 340 h 343"/>
                  <a:gd name="T4" fmla="*/ 192 w 241"/>
                  <a:gd name="T5" fmla="*/ 343 h 343"/>
                  <a:gd name="T6" fmla="*/ 204 w 241"/>
                  <a:gd name="T7" fmla="*/ 330 h 343"/>
                  <a:gd name="T8" fmla="*/ 214 w 241"/>
                  <a:gd name="T9" fmla="*/ 313 h 343"/>
                  <a:gd name="T10" fmla="*/ 220 w 241"/>
                  <a:gd name="T11" fmla="*/ 297 h 343"/>
                  <a:gd name="T12" fmla="*/ 227 w 241"/>
                  <a:gd name="T13" fmla="*/ 281 h 343"/>
                  <a:gd name="T14" fmla="*/ 231 w 241"/>
                  <a:gd name="T15" fmla="*/ 265 h 343"/>
                  <a:gd name="T16" fmla="*/ 236 w 241"/>
                  <a:gd name="T17" fmla="*/ 246 h 343"/>
                  <a:gd name="T18" fmla="*/ 238 w 241"/>
                  <a:gd name="T19" fmla="*/ 229 h 343"/>
                  <a:gd name="T20" fmla="*/ 241 w 241"/>
                  <a:gd name="T21" fmla="*/ 189 h 343"/>
                  <a:gd name="T22" fmla="*/ 236 w 241"/>
                  <a:gd name="T23" fmla="*/ 144 h 343"/>
                  <a:gd name="T24" fmla="*/ 217 w 241"/>
                  <a:gd name="T25" fmla="*/ 79 h 343"/>
                  <a:gd name="T26" fmla="*/ 195 w 241"/>
                  <a:gd name="T27" fmla="*/ 41 h 343"/>
                  <a:gd name="T28" fmla="*/ 179 w 241"/>
                  <a:gd name="T29" fmla="*/ 23 h 343"/>
                  <a:gd name="T30" fmla="*/ 162 w 241"/>
                  <a:gd name="T31" fmla="*/ 11 h 343"/>
                  <a:gd name="T32" fmla="*/ 146 w 241"/>
                  <a:gd name="T33" fmla="*/ 3 h 343"/>
                  <a:gd name="T34" fmla="*/ 94 w 241"/>
                  <a:gd name="T35" fmla="*/ 3 h 343"/>
                  <a:gd name="T36" fmla="*/ 78 w 241"/>
                  <a:gd name="T37" fmla="*/ 11 h 343"/>
                  <a:gd name="T38" fmla="*/ 60 w 241"/>
                  <a:gd name="T39" fmla="*/ 23 h 343"/>
                  <a:gd name="T40" fmla="*/ 45 w 241"/>
                  <a:gd name="T41" fmla="*/ 41 h 343"/>
                  <a:gd name="T42" fmla="*/ 23 w 241"/>
                  <a:gd name="T43" fmla="*/ 79 h 343"/>
                  <a:gd name="T44" fmla="*/ 4 w 241"/>
                  <a:gd name="T45" fmla="*/ 144 h 343"/>
                  <a:gd name="T46" fmla="*/ 2 w 241"/>
                  <a:gd name="T47" fmla="*/ 229 h 343"/>
                  <a:gd name="T48" fmla="*/ 4 w 241"/>
                  <a:gd name="T49" fmla="*/ 245 h 343"/>
                  <a:gd name="T50" fmla="*/ 8 w 241"/>
                  <a:gd name="T51" fmla="*/ 262 h 343"/>
                  <a:gd name="T52" fmla="*/ 10 w 241"/>
                  <a:gd name="T53" fmla="*/ 273 h 343"/>
                  <a:gd name="T54" fmla="*/ 16 w 241"/>
                  <a:gd name="T55" fmla="*/ 288 h 343"/>
                  <a:gd name="T56" fmla="*/ 29 w 241"/>
                  <a:gd name="T57" fmla="*/ 321 h 343"/>
                  <a:gd name="T58" fmla="*/ 38 w 241"/>
                  <a:gd name="T59" fmla="*/ 330 h 343"/>
                  <a:gd name="T60" fmla="*/ 54 w 241"/>
                  <a:gd name="T61" fmla="*/ 330 h 343"/>
                  <a:gd name="T62" fmla="*/ 62 w 241"/>
                  <a:gd name="T63" fmla="*/ 311 h 343"/>
                  <a:gd name="T64" fmla="*/ 56 w 241"/>
                  <a:gd name="T65" fmla="*/ 302 h 343"/>
                  <a:gd name="T66" fmla="*/ 43 w 241"/>
                  <a:gd name="T67" fmla="*/ 272 h 343"/>
                  <a:gd name="T68" fmla="*/ 40 w 241"/>
                  <a:gd name="T69" fmla="*/ 259 h 343"/>
                  <a:gd name="T70" fmla="*/ 37 w 241"/>
                  <a:gd name="T71" fmla="*/ 243 h 343"/>
                  <a:gd name="T72" fmla="*/ 34 w 241"/>
                  <a:gd name="T73" fmla="*/ 231 h 343"/>
                  <a:gd name="T74" fmla="*/ 32 w 241"/>
                  <a:gd name="T75" fmla="*/ 193 h 343"/>
                  <a:gd name="T76" fmla="*/ 35 w 241"/>
                  <a:gd name="T77" fmla="*/ 150 h 343"/>
                  <a:gd name="T78" fmla="*/ 45 w 241"/>
                  <a:gd name="T79" fmla="*/ 104 h 343"/>
                  <a:gd name="T80" fmla="*/ 60 w 241"/>
                  <a:gd name="T81" fmla="*/ 74 h 343"/>
                  <a:gd name="T82" fmla="*/ 70 w 241"/>
                  <a:gd name="T83" fmla="*/ 60 h 343"/>
                  <a:gd name="T84" fmla="*/ 79 w 241"/>
                  <a:gd name="T85" fmla="*/ 49 h 343"/>
                  <a:gd name="T86" fmla="*/ 91 w 241"/>
                  <a:gd name="T87" fmla="*/ 39 h 343"/>
                  <a:gd name="T88" fmla="*/ 103 w 241"/>
                  <a:gd name="T89" fmla="*/ 35 h 343"/>
                  <a:gd name="T90" fmla="*/ 121 w 241"/>
                  <a:gd name="T91" fmla="*/ 31 h 343"/>
                  <a:gd name="T92" fmla="*/ 136 w 241"/>
                  <a:gd name="T93" fmla="*/ 35 h 343"/>
                  <a:gd name="T94" fmla="*/ 149 w 241"/>
                  <a:gd name="T95" fmla="*/ 39 h 343"/>
                  <a:gd name="T96" fmla="*/ 160 w 241"/>
                  <a:gd name="T97" fmla="*/ 49 h 343"/>
                  <a:gd name="T98" fmla="*/ 170 w 241"/>
                  <a:gd name="T99" fmla="*/ 60 h 343"/>
                  <a:gd name="T100" fmla="*/ 179 w 241"/>
                  <a:gd name="T101" fmla="*/ 74 h 343"/>
                  <a:gd name="T102" fmla="*/ 195 w 241"/>
                  <a:gd name="T103" fmla="*/ 104 h 343"/>
                  <a:gd name="T104" fmla="*/ 204 w 241"/>
                  <a:gd name="T105" fmla="*/ 150 h 343"/>
                  <a:gd name="T106" fmla="*/ 208 w 241"/>
                  <a:gd name="T107" fmla="*/ 185 h 343"/>
                  <a:gd name="T108" fmla="*/ 208 w 241"/>
                  <a:gd name="T109" fmla="*/ 194 h 343"/>
                  <a:gd name="T110" fmla="*/ 206 w 241"/>
                  <a:gd name="T111" fmla="*/ 232 h 343"/>
                  <a:gd name="T112" fmla="*/ 203 w 241"/>
                  <a:gd name="T113" fmla="*/ 245 h 343"/>
                  <a:gd name="T114" fmla="*/ 200 w 241"/>
                  <a:gd name="T115" fmla="*/ 264 h 343"/>
                  <a:gd name="T116" fmla="*/ 193 w 241"/>
                  <a:gd name="T117" fmla="*/ 281 h 343"/>
                  <a:gd name="T118" fmla="*/ 187 w 241"/>
                  <a:gd name="T119" fmla="*/ 295 h 343"/>
                  <a:gd name="T120" fmla="*/ 178 w 241"/>
                  <a:gd name="T121" fmla="*/ 311 h 343"/>
                  <a:gd name="T122" fmla="*/ 176 w 241"/>
                  <a:gd name="T123" fmla="*/ 318 h 3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1"/>
                  <a:gd name="T187" fmla="*/ 0 h 343"/>
                  <a:gd name="T188" fmla="*/ 241 w 241"/>
                  <a:gd name="T189" fmla="*/ 343 h 3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1" h="343">
                    <a:moveTo>
                      <a:pt x="176" y="318"/>
                    </a:moveTo>
                    <a:lnTo>
                      <a:pt x="174" y="321"/>
                    </a:lnTo>
                    <a:lnTo>
                      <a:pt x="173" y="325"/>
                    </a:lnTo>
                    <a:lnTo>
                      <a:pt x="173" y="330"/>
                    </a:lnTo>
                    <a:lnTo>
                      <a:pt x="176" y="337"/>
                    </a:lnTo>
                    <a:lnTo>
                      <a:pt x="179" y="340"/>
                    </a:lnTo>
                    <a:lnTo>
                      <a:pt x="182" y="341"/>
                    </a:lnTo>
                    <a:lnTo>
                      <a:pt x="187" y="343"/>
                    </a:lnTo>
                    <a:lnTo>
                      <a:pt x="192" y="343"/>
                    </a:lnTo>
                    <a:lnTo>
                      <a:pt x="198" y="340"/>
                    </a:lnTo>
                    <a:lnTo>
                      <a:pt x="201" y="337"/>
                    </a:lnTo>
                    <a:lnTo>
                      <a:pt x="204" y="330"/>
                    </a:lnTo>
                    <a:lnTo>
                      <a:pt x="206" y="327"/>
                    </a:lnTo>
                    <a:lnTo>
                      <a:pt x="208" y="325"/>
                    </a:lnTo>
                    <a:lnTo>
                      <a:pt x="214" y="313"/>
                    </a:lnTo>
                    <a:lnTo>
                      <a:pt x="215" y="308"/>
                    </a:lnTo>
                    <a:lnTo>
                      <a:pt x="219" y="302"/>
                    </a:lnTo>
                    <a:lnTo>
                      <a:pt x="220" y="297"/>
                    </a:lnTo>
                    <a:lnTo>
                      <a:pt x="222" y="294"/>
                    </a:lnTo>
                    <a:lnTo>
                      <a:pt x="225" y="284"/>
                    </a:lnTo>
                    <a:lnTo>
                      <a:pt x="227" y="281"/>
                    </a:lnTo>
                    <a:lnTo>
                      <a:pt x="228" y="276"/>
                    </a:lnTo>
                    <a:lnTo>
                      <a:pt x="231" y="270"/>
                    </a:lnTo>
                    <a:lnTo>
                      <a:pt x="231" y="265"/>
                    </a:lnTo>
                    <a:lnTo>
                      <a:pt x="234" y="256"/>
                    </a:lnTo>
                    <a:lnTo>
                      <a:pt x="234" y="251"/>
                    </a:lnTo>
                    <a:lnTo>
                      <a:pt x="236" y="246"/>
                    </a:lnTo>
                    <a:lnTo>
                      <a:pt x="236" y="243"/>
                    </a:lnTo>
                    <a:lnTo>
                      <a:pt x="238" y="239"/>
                    </a:lnTo>
                    <a:lnTo>
                      <a:pt x="238" y="229"/>
                    </a:lnTo>
                    <a:lnTo>
                      <a:pt x="239" y="224"/>
                    </a:lnTo>
                    <a:lnTo>
                      <a:pt x="239" y="197"/>
                    </a:lnTo>
                    <a:lnTo>
                      <a:pt x="241" y="189"/>
                    </a:lnTo>
                    <a:lnTo>
                      <a:pt x="239" y="182"/>
                    </a:lnTo>
                    <a:lnTo>
                      <a:pt x="239" y="163"/>
                    </a:lnTo>
                    <a:lnTo>
                      <a:pt x="236" y="144"/>
                    </a:lnTo>
                    <a:lnTo>
                      <a:pt x="230" y="110"/>
                    </a:lnTo>
                    <a:lnTo>
                      <a:pt x="223" y="95"/>
                    </a:lnTo>
                    <a:lnTo>
                      <a:pt x="217" y="79"/>
                    </a:lnTo>
                    <a:lnTo>
                      <a:pt x="208" y="58"/>
                    </a:lnTo>
                    <a:lnTo>
                      <a:pt x="198" y="46"/>
                    </a:lnTo>
                    <a:lnTo>
                      <a:pt x="195" y="41"/>
                    </a:lnTo>
                    <a:lnTo>
                      <a:pt x="190" y="36"/>
                    </a:lnTo>
                    <a:lnTo>
                      <a:pt x="187" y="31"/>
                    </a:lnTo>
                    <a:lnTo>
                      <a:pt x="179" y="23"/>
                    </a:lnTo>
                    <a:lnTo>
                      <a:pt x="174" y="20"/>
                    </a:lnTo>
                    <a:lnTo>
                      <a:pt x="170" y="16"/>
                    </a:lnTo>
                    <a:lnTo>
                      <a:pt x="162" y="11"/>
                    </a:lnTo>
                    <a:lnTo>
                      <a:pt x="157" y="9"/>
                    </a:lnTo>
                    <a:lnTo>
                      <a:pt x="152" y="6"/>
                    </a:lnTo>
                    <a:lnTo>
                      <a:pt x="146" y="3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94" y="3"/>
                    </a:lnTo>
                    <a:lnTo>
                      <a:pt x="87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0" y="16"/>
                    </a:lnTo>
                    <a:lnTo>
                      <a:pt x="65" y="20"/>
                    </a:lnTo>
                    <a:lnTo>
                      <a:pt x="60" y="23"/>
                    </a:lnTo>
                    <a:lnTo>
                      <a:pt x="53" y="31"/>
                    </a:lnTo>
                    <a:lnTo>
                      <a:pt x="49" y="36"/>
                    </a:lnTo>
                    <a:lnTo>
                      <a:pt x="45" y="41"/>
                    </a:lnTo>
                    <a:lnTo>
                      <a:pt x="42" y="46"/>
                    </a:lnTo>
                    <a:lnTo>
                      <a:pt x="32" y="58"/>
                    </a:lnTo>
                    <a:lnTo>
                      <a:pt x="23" y="79"/>
                    </a:lnTo>
                    <a:lnTo>
                      <a:pt x="16" y="95"/>
                    </a:lnTo>
                    <a:lnTo>
                      <a:pt x="10" y="110"/>
                    </a:lnTo>
                    <a:lnTo>
                      <a:pt x="4" y="144"/>
                    </a:lnTo>
                    <a:lnTo>
                      <a:pt x="0" y="163"/>
                    </a:lnTo>
                    <a:lnTo>
                      <a:pt x="0" y="224"/>
                    </a:lnTo>
                    <a:lnTo>
                      <a:pt x="2" y="229"/>
                    </a:lnTo>
                    <a:lnTo>
                      <a:pt x="2" y="237"/>
                    </a:lnTo>
                    <a:lnTo>
                      <a:pt x="4" y="242"/>
                    </a:lnTo>
                    <a:lnTo>
                      <a:pt x="4" y="245"/>
                    </a:lnTo>
                    <a:lnTo>
                      <a:pt x="5" y="250"/>
                    </a:lnTo>
                    <a:lnTo>
                      <a:pt x="5" y="253"/>
                    </a:lnTo>
                    <a:lnTo>
                      <a:pt x="8" y="262"/>
                    </a:lnTo>
                    <a:lnTo>
                      <a:pt x="8" y="265"/>
                    </a:lnTo>
                    <a:lnTo>
                      <a:pt x="10" y="269"/>
                    </a:lnTo>
                    <a:lnTo>
                      <a:pt x="10" y="273"/>
                    </a:lnTo>
                    <a:lnTo>
                      <a:pt x="13" y="280"/>
                    </a:lnTo>
                    <a:lnTo>
                      <a:pt x="15" y="284"/>
                    </a:lnTo>
                    <a:lnTo>
                      <a:pt x="16" y="288"/>
                    </a:lnTo>
                    <a:lnTo>
                      <a:pt x="16" y="292"/>
                    </a:lnTo>
                    <a:lnTo>
                      <a:pt x="27" y="314"/>
                    </a:lnTo>
                    <a:lnTo>
                      <a:pt x="29" y="321"/>
                    </a:lnTo>
                    <a:lnTo>
                      <a:pt x="35" y="327"/>
                    </a:lnTo>
                    <a:lnTo>
                      <a:pt x="32" y="324"/>
                    </a:lnTo>
                    <a:lnTo>
                      <a:pt x="38" y="330"/>
                    </a:lnTo>
                    <a:lnTo>
                      <a:pt x="42" y="332"/>
                    </a:lnTo>
                    <a:lnTo>
                      <a:pt x="51" y="332"/>
                    </a:lnTo>
                    <a:lnTo>
                      <a:pt x="54" y="330"/>
                    </a:lnTo>
                    <a:lnTo>
                      <a:pt x="60" y="324"/>
                    </a:lnTo>
                    <a:lnTo>
                      <a:pt x="62" y="321"/>
                    </a:lnTo>
                    <a:lnTo>
                      <a:pt x="62" y="311"/>
                    </a:lnTo>
                    <a:lnTo>
                      <a:pt x="60" y="308"/>
                    </a:lnTo>
                    <a:lnTo>
                      <a:pt x="57" y="305"/>
                    </a:lnTo>
                    <a:lnTo>
                      <a:pt x="56" y="302"/>
                    </a:lnTo>
                    <a:lnTo>
                      <a:pt x="48" y="286"/>
                    </a:lnTo>
                    <a:lnTo>
                      <a:pt x="48" y="281"/>
                    </a:lnTo>
                    <a:lnTo>
                      <a:pt x="43" y="272"/>
                    </a:lnTo>
                    <a:lnTo>
                      <a:pt x="42" y="267"/>
                    </a:lnTo>
                    <a:lnTo>
                      <a:pt x="42" y="262"/>
                    </a:lnTo>
                    <a:lnTo>
                      <a:pt x="40" y="259"/>
                    </a:lnTo>
                    <a:lnTo>
                      <a:pt x="40" y="256"/>
                    </a:lnTo>
                    <a:lnTo>
                      <a:pt x="37" y="246"/>
                    </a:lnTo>
                    <a:lnTo>
                      <a:pt x="37" y="243"/>
                    </a:lnTo>
                    <a:lnTo>
                      <a:pt x="35" y="239"/>
                    </a:lnTo>
                    <a:lnTo>
                      <a:pt x="35" y="235"/>
                    </a:lnTo>
                    <a:lnTo>
                      <a:pt x="34" y="231"/>
                    </a:lnTo>
                    <a:lnTo>
                      <a:pt x="34" y="223"/>
                    </a:lnTo>
                    <a:lnTo>
                      <a:pt x="32" y="218"/>
                    </a:lnTo>
                    <a:lnTo>
                      <a:pt x="32" y="193"/>
                    </a:lnTo>
                    <a:lnTo>
                      <a:pt x="32" y="166"/>
                    </a:lnTo>
                    <a:lnTo>
                      <a:pt x="34" y="159"/>
                    </a:lnTo>
                    <a:lnTo>
                      <a:pt x="35" y="150"/>
                    </a:lnTo>
                    <a:lnTo>
                      <a:pt x="42" y="120"/>
                    </a:lnTo>
                    <a:lnTo>
                      <a:pt x="45" y="112"/>
                    </a:lnTo>
                    <a:lnTo>
                      <a:pt x="45" y="104"/>
                    </a:lnTo>
                    <a:lnTo>
                      <a:pt x="48" y="99"/>
                    </a:lnTo>
                    <a:lnTo>
                      <a:pt x="51" y="91"/>
                    </a:lnTo>
                    <a:lnTo>
                      <a:pt x="60" y="74"/>
                    </a:lnTo>
                    <a:lnTo>
                      <a:pt x="62" y="71"/>
                    </a:lnTo>
                    <a:lnTo>
                      <a:pt x="67" y="65"/>
                    </a:lnTo>
                    <a:lnTo>
                      <a:pt x="70" y="60"/>
                    </a:lnTo>
                    <a:lnTo>
                      <a:pt x="75" y="55"/>
                    </a:lnTo>
                    <a:lnTo>
                      <a:pt x="78" y="50"/>
                    </a:lnTo>
                    <a:lnTo>
                      <a:pt x="79" y="49"/>
                    </a:lnTo>
                    <a:lnTo>
                      <a:pt x="84" y="46"/>
                    </a:lnTo>
                    <a:lnTo>
                      <a:pt x="89" y="41"/>
                    </a:lnTo>
                    <a:lnTo>
                      <a:pt x="91" y="39"/>
                    </a:lnTo>
                    <a:lnTo>
                      <a:pt x="95" y="38"/>
                    </a:lnTo>
                    <a:lnTo>
                      <a:pt x="100" y="35"/>
                    </a:lnTo>
                    <a:lnTo>
                      <a:pt x="103" y="35"/>
                    </a:lnTo>
                    <a:lnTo>
                      <a:pt x="110" y="33"/>
                    </a:lnTo>
                    <a:lnTo>
                      <a:pt x="113" y="31"/>
                    </a:lnTo>
                    <a:lnTo>
                      <a:pt x="121" y="31"/>
                    </a:lnTo>
                    <a:lnTo>
                      <a:pt x="127" y="31"/>
                    </a:lnTo>
                    <a:lnTo>
                      <a:pt x="130" y="33"/>
                    </a:lnTo>
                    <a:lnTo>
                      <a:pt x="136" y="35"/>
                    </a:lnTo>
                    <a:lnTo>
                      <a:pt x="140" y="35"/>
                    </a:lnTo>
                    <a:lnTo>
                      <a:pt x="144" y="38"/>
                    </a:lnTo>
                    <a:lnTo>
                      <a:pt x="149" y="39"/>
                    </a:lnTo>
                    <a:lnTo>
                      <a:pt x="151" y="41"/>
                    </a:lnTo>
                    <a:lnTo>
                      <a:pt x="155" y="46"/>
                    </a:lnTo>
                    <a:lnTo>
                      <a:pt x="160" y="49"/>
                    </a:lnTo>
                    <a:lnTo>
                      <a:pt x="162" y="50"/>
                    </a:lnTo>
                    <a:lnTo>
                      <a:pt x="165" y="55"/>
                    </a:lnTo>
                    <a:lnTo>
                      <a:pt x="170" y="60"/>
                    </a:lnTo>
                    <a:lnTo>
                      <a:pt x="173" y="65"/>
                    </a:lnTo>
                    <a:lnTo>
                      <a:pt x="178" y="71"/>
                    </a:lnTo>
                    <a:lnTo>
                      <a:pt x="179" y="74"/>
                    </a:lnTo>
                    <a:lnTo>
                      <a:pt x="189" y="91"/>
                    </a:lnTo>
                    <a:lnTo>
                      <a:pt x="192" y="99"/>
                    </a:lnTo>
                    <a:lnTo>
                      <a:pt x="195" y="104"/>
                    </a:lnTo>
                    <a:lnTo>
                      <a:pt x="195" y="112"/>
                    </a:lnTo>
                    <a:lnTo>
                      <a:pt x="198" y="120"/>
                    </a:lnTo>
                    <a:lnTo>
                      <a:pt x="204" y="150"/>
                    </a:lnTo>
                    <a:lnTo>
                      <a:pt x="206" y="159"/>
                    </a:lnTo>
                    <a:lnTo>
                      <a:pt x="208" y="166"/>
                    </a:lnTo>
                    <a:lnTo>
                      <a:pt x="208" y="185"/>
                    </a:lnTo>
                    <a:lnTo>
                      <a:pt x="209" y="196"/>
                    </a:lnTo>
                    <a:lnTo>
                      <a:pt x="211" y="188"/>
                    </a:lnTo>
                    <a:lnTo>
                      <a:pt x="208" y="194"/>
                    </a:lnTo>
                    <a:lnTo>
                      <a:pt x="208" y="218"/>
                    </a:lnTo>
                    <a:lnTo>
                      <a:pt x="206" y="223"/>
                    </a:lnTo>
                    <a:lnTo>
                      <a:pt x="206" y="232"/>
                    </a:lnTo>
                    <a:lnTo>
                      <a:pt x="204" y="237"/>
                    </a:lnTo>
                    <a:lnTo>
                      <a:pt x="204" y="240"/>
                    </a:lnTo>
                    <a:lnTo>
                      <a:pt x="203" y="245"/>
                    </a:lnTo>
                    <a:lnTo>
                      <a:pt x="203" y="250"/>
                    </a:lnTo>
                    <a:lnTo>
                      <a:pt x="200" y="259"/>
                    </a:lnTo>
                    <a:lnTo>
                      <a:pt x="200" y="264"/>
                    </a:lnTo>
                    <a:lnTo>
                      <a:pt x="198" y="269"/>
                    </a:lnTo>
                    <a:lnTo>
                      <a:pt x="197" y="272"/>
                    </a:lnTo>
                    <a:lnTo>
                      <a:pt x="193" y="281"/>
                    </a:lnTo>
                    <a:lnTo>
                      <a:pt x="192" y="284"/>
                    </a:lnTo>
                    <a:lnTo>
                      <a:pt x="190" y="289"/>
                    </a:lnTo>
                    <a:lnTo>
                      <a:pt x="187" y="295"/>
                    </a:lnTo>
                    <a:lnTo>
                      <a:pt x="185" y="300"/>
                    </a:lnTo>
                    <a:lnTo>
                      <a:pt x="182" y="306"/>
                    </a:lnTo>
                    <a:lnTo>
                      <a:pt x="178" y="311"/>
                    </a:lnTo>
                    <a:lnTo>
                      <a:pt x="176" y="318"/>
                    </a:lnTo>
                    <a:lnTo>
                      <a:pt x="174" y="321"/>
                    </a:lnTo>
                    <a:lnTo>
                      <a:pt x="176" y="31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4" name="Rectangle 39"/>
              <p:cNvSpPr>
                <a:spLocks noChangeArrowheads="1"/>
              </p:cNvSpPr>
              <p:nvPr/>
            </p:nvSpPr>
            <p:spPr bwMode="auto">
              <a:xfrm>
                <a:off x="3040" y="1222"/>
                <a:ext cx="17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Swiss 721 SWA" charset="0"/>
                  </a:rPr>
                  <a:t>0/0</a:t>
                </a:r>
                <a:endParaRPr lang="en-US" b="1"/>
              </a:p>
            </p:txBody>
          </p:sp>
          <p:sp>
            <p:nvSpPr>
              <p:cNvPr id="63715" name="Freeform 40"/>
              <p:cNvSpPr>
                <a:spLocks/>
              </p:cNvSpPr>
              <p:nvPr/>
            </p:nvSpPr>
            <p:spPr bwMode="auto">
              <a:xfrm>
                <a:off x="2980" y="1473"/>
                <a:ext cx="36" cy="125"/>
              </a:xfrm>
              <a:custGeom>
                <a:avLst/>
                <a:gdLst>
                  <a:gd name="T0" fmla="*/ 0 w 36"/>
                  <a:gd name="T1" fmla="*/ 108 h 125"/>
                  <a:gd name="T2" fmla="*/ 0 w 36"/>
                  <a:gd name="T3" fmla="*/ 113 h 125"/>
                  <a:gd name="T4" fmla="*/ 1 w 36"/>
                  <a:gd name="T5" fmla="*/ 117 h 125"/>
                  <a:gd name="T6" fmla="*/ 5 w 36"/>
                  <a:gd name="T7" fmla="*/ 121 h 125"/>
                  <a:gd name="T8" fmla="*/ 8 w 36"/>
                  <a:gd name="T9" fmla="*/ 122 h 125"/>
                  <a:gd name="T10" fmla="*/ 11 w 36"/>
                  <a:gd name="T11" fmla="*/ 125 h 125"/>
                  <a:gd name="T12" fmla="*/ 19 w 36"/>
                  <a:gd name="T13" fmla="*/ 125 h 125"/>
                  <a:gd name="T14" fmla="*/ 24 w 36"/>
                  <a:gd name="T15" fmla="*/ 124 h 125"/>
                  <a:gd name="T16" fmla="*/ 27 w 36"/>
                  <a:gd name="T17" fmla="*/ 121 h 125"/>
                  <a:gd name="T18" fmla="*/ 28 w 36"/>
                  <a:gd name="T19" fmla="*/ 117 h 125"/>
                  <a:gd name="T20" fmla="*/ 32 w 36"/>
                  <a:gd name="T21" fmla="*/ 114 h 125"/>
                  <a:gd name="T22" fmla="*/ 32 w 36"/>
                  <a:gd name="T23" fmla="*/ 111 h 125"/>
                  <a:gd name="T24" fmla="*/ 36 w 36"/>
                  <a:gd name="T25" fmla="*/ 18 h 125"/>
                  <a:gd name="T26" fmla="*/ 36 w 36"/>
                  <a:gd name="T27" fmla="*/ 13 h 125"/>
                  <a:gd name="T28" fmla="*/ 35 w 36"/>
                  <a:gd name="T29" fmla="*/ 8 h 125"/>
                  <a:gd name="T30" fmla="*/ 32 w 36"/>
                  <a:gd name="T31" fmla="*/ 5 h 125"/>
                  <a:gd name="T32" fmla="*/ 28 w 36"/>
                  <a:gd name="T33" fmla="*/ 4 h 125"/>
                  <a:gd name="T34" fmla="*/ 25 w 36"/>
                  <a:gd name="T35" fmla="*/ 0 h 125"/>
                  <a:gd name="T36" fmla="*/ 17 w 36"/>
                  <a:gd name="T37" fmla="*/ 0 h 125"/>
                  <a:gd name="T38" fmla="*/ 13 w 36"/>
                  <a:gd name="T39" fmla="*/ 2 h 125"/>
                  <a:gd name="T40" fmla="*/ 9 w 36"/>
                  <a:gd name="T41" fmla="*/ 5 h 125"/>
                  <a:gd name="T42" fmla="*/ 8 w 36"/>
                  <a:gd name="T43" fmla="*/ 8 h 125"/>
                  <a:gd name="T44" fmla="*/ 5 w 36"/>
                  <a:gd name="T45" fmla="*/ 11 h 125"/>
                  <a:gd name="T46" fmla="*/ 5 w 36"/>
                  <a:gd name="T47" fmla="*/ 15 h 125"/>
                  <a:gd name="T48" fmla="*/ 0 w 36"/>
                  <a:gd name="T49" fmla="*/ 108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125"/>
                  <a:gd name="T77" fmla="*/ 36 w 3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125">
                    <a:moveTo>
                      <a:pt x="0" y="108"/>
                    </a:moveTo>
                    <a:lnTo>
                      <a:pt x="0" y="113"/>
                    </a:lnTo>
                    <a:lnTo>
                      <a:pt x="1" y="117"/>
                    </a:lnTo>
                    <a:lnTo>
                      <a:pt x="5" y="121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9" y="125"/>
                    </a:lnTo>
                    <a:lnTo>
                      <a:pt x="24" y="124"/>
                    </a:lnTo>
                    <a:lnTo>
                      <a:pt x="27" y="121"/>
                    </a:lnTo>
                    <a:lnTo>
                      <a:pt x="28" y="117"/>
                    </a:lnTo>
                    <a:lnTo>
                      <a:pt x="32" y="114"/>
                    </a:lnTo>
                    <a:lnTo>
                      <a:pt x="32" y="111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5" y="8"/>
                    </a:lnTo>
                    <a:lnTo>
                      <a:pt x="32" y="5"/>
                    </a:lnTo>
                    <a:lnTo>
                      <a:pt x="28" y="4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5" y="15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6" name="Freeform 41"/>
              <p:cNvSpPr>
                <a:spLocks/>
              </p:cNvSpPr>
              <p:nvPr/>
            </p:nvSpPr>
            <p:spPr bwMode="auto">
              <a:xfrm>
                <a:off x="2985" y="1494"/>
                <a:ext cx="96" cy="111"/>
              </a:xfrm>
              <a:custGeom>
                <a:avLst/>
                <a:gdLst>
                  <a:gd name="T0" fmla="*/ 3 w 96"/>
                  <a:gd name="T1" fmla="*/ 85 h 111"/>
                  <a:gd name="T2" fmla="*/ 0 w 96"/>
                  <a:gd name="T3" fmla="*/ 92 h 111"/>
                  <a:gd name="T4" fmla="*/ 0 w 96"/>
                  <a:gd name="T5" fmla="*/ 96 h 111"/>
                  <a:gd name="T6" fmla="*/ 1 w 96"/>
                  <a:gd name="T7" fmla="*/ 101 h 111"/>
                  <a:gd name="T8" fmla="*/ 3 w 96"/>
                  <a:gd name="T9" fmla="*/ 104 h 111"/>
                  <a:gd name="T10" fmla="*/ 6 w 96"/>
                  <a:gd name="T11" fmla="*/ 107 h 111"/>
                  <a:gd name="T12" fmla="*/ 12 w 96"/>
                  <a:gd name="T13" fmla="*/ 111 h 111"/>
                  <a:gd name="T14" fmla="*/ 17 w 96"/>
                  <a:gd name="T15" fmla="*/ 111 h 111"/>
                  <a:gd name="T16" fmla="*/ 22 w 96"/>
                  <a:gd name="T17" fmla="*/ 109 h 111"/>
                  <a:gd name="T18" fmla="*/ 25 w 96"/>
                  <a:gd name="T19" fmla="*/ 107 h 111"/>
                  <a:gd name="T20" fmla="*/ 28 w 96"/>
                  <a:gd name="T21" fmla="*/ 104 h 111"/>
                  <a:gd name="T22" fmla="*/ 93 w 96"/>
                  <a:gd name="T23" fmla="*/ 25 h 111"/>
                  <a:gd name="T24" fmla="*/ 96 w 96"/>
                  <a:gd name="T25" fmla="*/ 19 h 111"/>
                  <a:gd name="T26" fmla="*/ 96 w 96"/>
                  <a:gd name="T27" fmla="*/ 14 h 111"/>
                  <a:gd name="T28" fmla="*/ 95 w 96"/>
                  <a:gd name="T29" fmla="*/ 9 h 111"/>
                  <a:gd name="T30" fmla="*/ 93 w 96"/>
                  <a:gd name="T31" fmla="*/ 6 h 111"/>
                  <a:gd name="T32" fmla="*/ 90 w 96"/>
                  <a:gd name="T33" fmla="*/ 3 h 111"/>
                  <a:gd name="T34" fmla="*/ 83 w 96"/>
                  <a:gd name="T35" fmla="*/ 0 h 111"/>
                  <a:gd name="T36" fmla="*/ 79 w 96"/>
                  <a:gd name="T37" fmla="*/ 0 h 111"/>
                  <a:gd name="T38" fmla="*/ 74 w 96"/>
                  <a:gd name="T39" fmla="*/ 2 h 111"/>
                  <a:gd name="T40" fmla="*/ 71 w 96"/>
                  <a:gd name="T41" fmla="*/ 3 h 111"/>
                  <a:gd name="T42" fmla="*/ 68 w 96"/>
                  <a:gd name="T43" fmla="*/ 6 h 111"/>
                  <a:gd name="T44" fmla="*/ 3 w 96"/>
                  <a:gd name="T45" fmla="*/ 85 h 1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111"/>
                  <a:gd name="T71" fmla="*/ 96 w 96"/>
                  <a:gd name="T72" fmla="*/ 111 h 1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111">
                    <a:moveTo>
                      <a:pt x="3" y="85"/>
                    </a:moveTo>
                    <a:lnTo>
                      <a:pt x="0" y="92"/>
                    </a:lnTo>
                    <a:lnTo>
                      <a:pt x="0" y="96"/>
                    </a:lnTo>
                    <a:lnTo>
                      <a:pt x="1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1"/>
                    </a:lnTo>
                    <a:lnTo>
                      <a:pt x="17" y="111"/>
                    </a:lnTo>
                    <a:lnTo>
                      <a:pt x="22" y="109"/>
                    </a:lnTo>
                    <a:lnTo>
                      <a:pt x="25" y="107"/>
                    </a:lnTo>
                    <a:lnTo>
                      <a:pt x="28" y="104"/>
                    </a:lnTo>
                    <a:lnTo>
                      <a:pt x="93" y="25"/>
                    </a:lnTo>
                    <a:lnTo>
                      <a:pt x="96" y="19"/>
                    </a:lnTo>
                    <a:lnTo>
                      <a:pt x="96" y="14"/>
                    </a:lnTo>
                    <a:lnTo>
                      <a:pt x="95" y="9"/>
                    </a:lnTo>
                    <a:lnTo>
                      <a:pt x="93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3"/>
                    </a:lnTo>
                    <a:lnTo>
                      <a:pt x="68" y="6"/>
                    </a:lnTo>
                    <a:lnTo>
                      <a:pt x="3" y="8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709" name="Freeform 42"/>
            <p:cNvSpPr>
              <a:spLocks/>
            </p:cNvSpPr>
            <p:nvPr/>
          </p:nvSpPr>
          <p:spPr bwMode="auto">
            <a:xfrm>
              <a:off x="4547" y="1494"/>
              <a:ext cx="32" cy="125"/>
            </a:xfrm>
            <a:custGeom>
              <a:avLst/>
              <a:gdLst>
                <a:gd name="T0" fmla="*/ 0 w 32"/>
                <a:gd name="T1" fmla="*/ 109 h 125"/>
                <a:gd name="T2" fmla="*/ 0 w 32"/>
                <a:gd name="T3" fmla="*/ 114 h 125"/>
                <a:gd name="T4" fmla="*/ 2 w 32"/>
                <a:gd name="T5" fmla="*/ 117 h 125"/>
                <a:gd name="T6" fmla="*/ 8 w 32"/>
                <a:gd name="T7" fmla="*/ 123 h 125"/>
                <a:gd name="T8" fmla="*/ 11 w 32"/>
                <a:gd name="T9" fmla="*/ 125 h 125"/>
                <a:gd name="T10" fmla="*/ 21 w 32"/>
                <a:gd name="T11" fmla="*/ 125 h 125"/>
                <a:gd name="T12" fmla="*/ 24 w 32"/>
                <a:gd name="T13" fmla="*/ 123 h 125"/>
                <a:gd name="T14" fmla="*/ 30 w 32"/>
                <a:gd name="T15" fmla="*/ 117 h 125"/>
                <a:gd name="T16" fmla="*/ 32 w 32"/>
                <a:gd name="T17" fmla="*/ 114 h 125"/>
                <a:gd name="T18" fmla="*/ 32 w 32"/>
                <a:gd name="T19" fmla="*/ 11 h 125"/>
                <a:gd name="T20" fmla="*/ 30 w 32"/>
                <a:gd name="T21" fmla="*/ 8 h 125"/>
                <a:gd name="T22" fmla="*/ 24 w 32"/>
                <a:gd name="T23" fmla="*/ 2 h 125"/>
                <a:gd name="T24" fmla="*/ 21 w 32"/>
                <a:gd name="T25" fmla="*/ 0 h 125"/>
                <a:gd name="T26" fmla="*/ 11 w 32"/>
                <a:gd name="T27" fmla="*/ 0 h 125"/>
                <a:gd name="T28" fmla="*/ 8 w 32"/>
                <a:gd name="T29" fmla="*/ 2 h 125"/>
                <a:gd name="T30" fmla="*/ 2 w 32"/>
                <a:gd name="T31" fmla="*/ 8 h 125"/>
                <a:gd name="T32" fmla="*/ 0 w 32"/>
                <a:gd name="T33" fmla="*/ 11 h 125"/>
                <a:gd name="T34" fmla="*/ 0 w 32"/>
                <a:gd name="T35" fmla="*/ 16 h 125"/>
                <a:gd name="T36" fmla="*/ 0 w 32"/>
                <a:gd name="T37" fmla="*/ 109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125"/>
                <a:gd name="T59" fmla="*/ 32 w 32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125">
                  <a:moveTo>
                    <a:pt x="0" y="109"/>
                  </a:moveTo>
                  <a:lnTo>
                    <a:pt x="0" y="114"/>
                  </a:lnTo>
                  <a:lnTo>
                    <a:pt x="2" y="117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21" y="125"/>
                  </a:lnTo>
                  <a:lnTo>
                    <a:pt x="24" y="123"/>
                  </a:lnTo>
                  <a:lnTo>
                    <a:pt x="30" y="117"/>
                  </a:lnTo>
                  <a:lnTo>
                    <a:pt x="32" y="1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0" name="Freeform 43"/>
            <p:cNvSpPr>
              <a:spLocks/>
            </p:cNvSpPr>
            <p:nvPr/>
          </p:nvSpPr>
          <p:spPr bwMode="auto">
            <a:xfrm>
              <a:off x="4552" y="1538"/>
              <a:ext cx="101" cy="95"/>
            </a:xfrm>
            <a:custGeom>
              <a:avLst/>
              <a:gdLst>
                <a:gd name="T0" fmla="*/ 5 w 101"/>
                <a:gd name="T1" fmla="*/ 68 h 95"/>
                <a:gd name="T2" fmla="*/ 3 w 101"/>
                <a:gd name="T3" fmla="*/ 71 h 95"/>
                <a:gd name="T4" fmla="*/ 0 w 101"/>
                <a:gd name="T5" fmla="*/ 74 h 95"/>
                <a:gd name="T6" fmla="*/ 0 w 101"/>
                <a:gd name="T7" fmla="*/ 82 h 95"/>
                <a:gd name="T8" fmla="*/ 1 w 101"/>
                <a:gd name="T9" fmla="*/ 87 h 95"/>
                <a:gd name="T10" fmla="*/ 5 w 101"/>
                <a:gd name="T11" fmla="*/ 90 h 95"/>
                <a:gd name="T12" fmla="*/ 8 w 101"/>
                <a:gd name="T13" fmla="*/ 92 h 95"/>
                <a:gd name="T14" fmla="*/ 11 w 101"/>
                <a:gd name="T15" fmla="*/ 95 h 95"/>
                <a:gd name="T16" fmla="*/ 19 w 101"/>
                <a:gd name="T17" fmla="*/ 95 h 95"/>
                <a:gd name="T18" fmla="*/ 24 w 101"/>
                <a:gd name="T19" fmla="*/ 93 h 95"/>
                <a:gd name="T20" fmla="*/ 27 w 101"/>
                <a:gd name="T21" fmla="*/ 90 h 95"/>
                <a:gd name="T22" fmla="*/ 96 w 101"/>
                <a:gd name="T23" fmla="*/ 27 h 95"/>
                <a:gd name="T24" fmla="*/ 98 w 101"/>
                <a:gd name="T25" fmla="*/ 24 h 95"/>
                <a:gd name="T26" fmla="*/ 101 w 101"/>
                <a:gd name="T27" fmla="*/ 21 h 95"/>
                <a:gd name="T28" fmla="*/ 101 w 101"/>
                <a:gd name="T29" fmla="*/ 13 h 95"/>
                <a:gd name="T30" fmla="*/ 100 w 101"/>
                <a:gd name="T31" fmla="*/ 8 h 95"/>
                <a:gd name="T32" fmla="*/ 96 w 101"/>
                <a:gd name="T33" fmla="*/ 5 h 95"/>
                <a:gd name="T34" fmla="*/ 93 w 101"/>
                <a:gd name="T35" fmla="*/ 3 h 95"/>
                <a:gd name="T36" fmla="*/ 90 w 101"/>
                <a:gd name="T37" fmla="*/ 0 h 95"/>
                <a:gd name="T38" fmla="*/ 82 w 101"/>
                <a:gd name="T39" fmla="*/ 0 h 95"/>
                <a:gd name="T40" fmla="*/ 77 w 101"/>
                <a:gd name="T41" fmla="*/ 2 h 95"/>
                <a:gd name="T42" fmla="*/ 74 w 101"/>
                <a:gd name="T43" fmla="*/ 5 h 95"/>
                <a:gd name="T44" fmla="*/ 5 w 101"/>
                <a:gd name="T45" fmla="*/ 68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95"/>
                <a:gd name="T71" fmla="*/ 101 w 101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95">
                  <a:moveTo>
                    <a:pt x="5" y="68"/>
                  </a:moveTo>
                  <a:lnTo>
                    <a:pt x="3" y="71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90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9" y="95"/>
                  </a:lnTo>
                  <a:lnTo>
                    <a:pt x="24" y="93"/>
                  </a:lnTo>
                  <a:lnTo>
                    <a:pt x="27" y="90"/>
                  </a:lnTo>
                  <a:lnTo>
                    <a:pt x="96" y="27"/>
                  </a:lnTo>
                  <a:lnTo>
                    <a:pt x="98" y="24"/>
                  </a:lnTo>
                  <a:lnTo>
                    <a:pt x="101" y="21"/>
                  </a:lnTo>
                  <a:lnTo>
                    <a:pt x="101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3" y="3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7" y="2"/>
                  </a:lnTo>
                  <a:lnTo>
                    <a:pt x="74" y="5"/>
                  </a:lnTo>
                  <a:lnTo>
                    <a:pt x="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1" name="Freeform 44"/>
            <p:cNvSpPr>
              <a:spLocks/>
            </p:cNvSpPr>
            <p:nvPr/>
          </p:nvSpPr>
          <p:spPr bwMode="auto">
            <a:xfrm>
              <a:off x="3005" y="1878"/>
              <a:ext cx="106" cy="92"/>
            </a:xfrm>
            <a:custGeom>
              <a:avLst/>
              <a:gdLst>
                <a:gd name="T0" fmla="*/ 25 w 106"/>
                <a:gd name="T1" fmla="*/ 3 h 92"/>
                <a:gd name="T2" fmla="*/ 19 w 106"/>
                <a:gd name="T3" fmla="*/ 0 h 92"/>
                <a:gd name="T4" fmla="*/ 14 w 106"/>
                <a:gd name="T5" fmla="*/ 0 h 92"/>
                <a:gd name="T6" fmla="*/ 10 w 106"/>
                <a:gd name="T7" fmla="*/ 2 h 92"/>
                <a:gd name="T8" fmla="*/ 7 w 106"/>
                <a:gd name="T9" fmla="*/ 3 h 92"/>
                <a:gd name="T10" fmla="*/ 3 w 106"/>
                <a:gd name="T11" fmla="*/ 6 h 92"/>
                <a:gd name="T12" fmla="*/ 0 w 106"/>
                <a:gd name="T13" fmla="*/ 13 h 92"/>
                <a:gd name="T14" fmla="*/ 0 w 106"/>
                <a:gd name="T15" fmla="*/ 17 h 92"/>
                <a:gd name="T16" fmla="*/ 2 w 106"/>
                <a:gd name="T17" fmla="*/ 22 h 92"/>
                <a:gd name="T18" fmla="*/ 3 w 106"/>
                <a:gd name="T19" fmla="*/ 25 h 92"/>
                <a:gd name="T20" fmla="*/ 7 w 106"/>
                <a:gd name="T21" fmla="*/ 29 h 92"/>
                <a:gd name="T22" fmla="*/ 81 w 106"/>
                <a:gd name="T23" fmla="*/ 89 h 92"/>
                <a:gd name="T24" fmla="*/ 87 w 106"/>
                <a:gd name="T25" fmla="*/ 92 h 92"/>
                <a:gd name="T26" fmla="*/ 92 w 106"/>
                <a:gd name="T27" fmla="*/ 92 h 92"/>
                <a:gd name="T28" fmla="*/ 97 w 106"/>
                <a:gd name="T29" fmla="*/ 90 h 92"/>
                <a:gd name="T30" fmla="*/ 100 w 106"/>
                <a:gd name="T31" fmla="*/ 89 h 92"/>
                <a:gd name="T32" fmla="*/ 103 w 106"/>
                <a:gd name="T33" fmla="*/ 85 h 92"/>
                <a:gd name="T34" fmla="*/ 106 w 106"/>
                <a:gd name="T35" fmla="*/ 79 h 92"/>
                <a:gd name="T36" fmla="*/ 106 w 106"/>
                <a:gd name="T37" fmla="*/ 74 h 92"/>
                <a:gd name="T38" fmla="*/ 105 w 106"/>
                <a:gd name="T39" fmla="*/ 70 h 92"/>
                <a:gd name="T40" fmla="*/ 103 w 106"/>
                <a:gd name="T41" fmla="*/ 66 h 92"/>
                <a:gd name="T42" fmla="*/ 100 w 106"/>
                <a:gd name="T43" fmla="*/ 63 h 92"/>
                <a:gd name="T44" fmla="*/ 25 w 106"/>
                <a:gd name="T45" fmla="*/ 3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"/>
                <a:gd name="T70" fmla="*/ 0 h 92"/>
                <a:gd name="T71" fmla="*/ 106 w 106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" h="92">
                  <a:moveTo>
                    <a:pt x="25" y="3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6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7" y="29"/>
                  </a:lnTo>
                  <a:lnTo>
                    <a:pt x="81" y="89"/>
                  </a:lnTo>
                  <a:lnTo>
                    <a:pt x="87" y="92"/>
                  </a:lnTo>
                  <a:lnTo>
                    <a:pt x="92" y="92"/>
                  </a:lnTo>
                  <a:lnTo>
                    <a:pt x="97" y="90"/>
                  </a:lnTo>
                  <a:lnTo>
                    <a:pt x="100" y="89"/>
                  </a:lnTo>
                  <a:lnTo>
                    <a:pt x="103" y="85"/>
                  </a:lnTo>
                  <a:lnTo>
                    <a:pt x="106" y="79"/>
                  </a:lnTo>
                  <a:lnTo>
                    <a:pt x="106" y="74"/>
                  </a:lnTo>
                  <a:lnTo>
                    <a:pt x="105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2" name="Freeform 45"/>
            <p:cNvSpPr>
              <a:spLocks/>
            </p:cNvSpPr>
            <p:nvPr/>
          </p:nvSpPr>
          <p:spPr bwMode="auto">
            <a:xfrm>
              <a:off x="3000" y="1878"/>
              <a:ext cx="51" cy="136"/>
            </a:xfrm>
            <a:custGeom>
              <a:avLst/>
              <a:gdLst>
                <a:gd name="T0" fmla="*/ 32 w 51"/>
                <a:gd name="T1" fmla="*/ 13 h 136"/>
                <a:gd name="T2" fmla="*/ 29 w 51"/>
                <a:gd name="T3" fmla="*/ 6 h 136"/>
                <a:gd name="T4" fmla="*/ 26 w 51"/>
                <a:gd name="T5" fmla="*/ 3 h 136"/>
                <a:gd name="T6" fmla="*/ 21 w 51"/>
                <a:gd name="T7" fmla="*/ 2 h 136"/>
                <a:gd name="T8" fmla="*/ 18 w 51"/>
                <a:gd name="T9" fmla="*/ 0 h 136"/>
                <a:gd name="T10" fmla="*/ 13 w 51"/>
                <a:gd name="T11" fmla="*/ 0 h 136"/>
                <a:gd name="T12" fmla="*/ 7 w 51"/>
                <a:gd name="T13" fmla="*/ 3 h 136"/>
                <a:gd name="T14" fmla="*/ 4 w 51"/>
                <a:gd name="T15" fmla="*/ 6 h 136"/>
                <a:gd name="T16" fmla="*/ 2 w 51"/>
                <a:gd name="T17" fmla="*/ 11 h 136"/>
                <a:gd name="T18" fmla="*/ 0 w 51"/>
                <a:gd name="T19" fmla="*/ 14 h 136"/>
                <a:gd name="T20" fmla="*/ 0 w 51"/>
                <a:gd name="T21" fmla="*/ 19 h 136"/>
                <a:gd name="T22" fmla="*/ 19 w 51"/>
                <a:gd name="T23" fmla="*/ 123 h 136"/>
                <a:gd name="T24" fmla="*/ 23 w 51"/>
                <a:gd name="T25" fmla="*/ 130 h 136"/>
                <a:gd name="T26" fmla="*/ 26 w 51"/>
                <a:gd name="T27" fmla="*/ 133 h 136"/>
                <a:gd name="T28" fmla="*/ 30 w 51"/>
                <a:gd name="T29" fmla="*/ 134 h 136"/>
                <a:gd name="T30" fmla="*/ 34 w 51"/>
                <a:gd name="T31" fmla="*/ 136 h 136"/>
                <a:gd name="T32" fmla="*/ 38 w 51"/>
                <a:gd name="T33" fmla="*/ 136 h 136"/>
                <a:gd name="T34" fmla="*/ 45 w 51"/>
                <a:gd name="T35" fmla="*/ 133 h 136"/>
                <a:gd name="T36" fmla="*/ 48 w 51"/>
                <a:gd name="T37" fmla="*/ 130 h 136"/>
                <a:gd name="T38" fmla="*/ 49 w 51"/>
                <a:gd name="T39" fmla="*/ 125 h 136"/>
                <a:gd name="T40" fmla="*/ 51 w 51"/>
                <a:gd name="T41" fmla="*/ 122 h 136"/>
                <a:gd name="T42" fmla="*/ 51 w 51"/>
                <a:gd name="T43" fmla="*/ 117 h 136"/>
                <a:gd name="T44" fmla="*/ 32 w 51"/>
                <a:gd name="T45" fmla="*/ 13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36"/>
                <a:gd name="T71" fmla="*/ 51 w 51"/>
                <a:gd name="T72" fmla="*/ 136 h 1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36">
                  <a:moveTo>
                    <a:pt x="32" y="13"/>
                  </a:moveTo>
                  <a:lnTo>
                    <a:pt x="29" y="6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9" y="123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0" y="134"/>
                  </a:lnTo>
                  <a:lnTo>
                    <a:pt x="34" y="136"/>
                  </a:lnTo>
                  <a:lnTo>
                    <a:pt x="38" y="136"/>
                  </a:lnTo>
                  <a:lnTo>
                    <a:pt x="45" y="133"/>
                  </a:lnTo>
                  <a:lnTo>
                    <a:pt x="48" y="130"/>
                  </a:lnTo>
                  <a:lnTo>
                    <a:pt x="49" y="125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Rectangle 46"/>
          <p:cNvSpPr>
            <a:spLocks noChangeArrowheads="1"/>
          </p:cNvSpPr>
          <p:nvPr/>
        </p:nvSpPr>
        <p:spPr bwMode="auto">
          <a:xfrm>
            <a:off x="6075363" y="50276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>
              <a:solidFill>
                <a:srgbClr val="6666FF"/>
              </a:solidFill>
            </a:endParaRPr>
          </a:p>
        </p:txBody>
      </p:sp>
      <p:sp>
        <p:nvSpPr>
          <p:cNvPr id="63494" name="Rectangle 47"/>
          <p:cNvSpPr>
            <a:spLocks noChangeArrowheads="1"/>
          </p:cNvSpPr>
          <p:nvPr/>
        </p:nvSpPr>
        <p:spPr bwMode="auto">
          <a:xfrm>
            <a:off x="6556375" y="5027613"/>
            <a:ext cx="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900" b="1">
              <a:solidFill>
                <a:srgbClr val="FF3300"/>
              </a:solidFill>
            </a:endParaRPr>
          </a:p>
        </p:txBody>
      </p:sp>
      <p:sp>
        <p:nvSpPr>
          <p:cNvPr id="63495" name="Rectangle 48"/>
          <p:cNvSpPr>
            <a:spLocks noChangeArrowheads="1"/>
          </p:cNvSpPr>
          <p:nvPr/>
        </p:nvSpPr>
        <p:spPr bwMode="auto">
          <a:xfrm>
            <a:off x="4387850" y="6192838"/>
            <a:ext cx="1181100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Rectangle 49"/>
          <p:cNvSpPr>
            <a:spLocks noChangeArrowheads="1"/>
          </p:cNvSpPr>
          <p:nvPr/>
        </p:nvSpPr>
        <p:spPr bwMode="auto">
          <a:xfrm>
            <a:off x="5575300" y="6192838"/>
            <a:ext cx="16430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Rectangle 50"/>
          <p:cNvSpPr>
            <a:spLocks noChangeArrowheads="1"/>
          </p:cNvSpPr>
          <p:nvPr/>
        </p:nvSpPr>
        <p:spPr bwMode="auto">
          <a:xfrm>
            <a:off x="7218363" y="6192838"/>
            <a:ext cx="7937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Rectangle 51"/>
          <p:cNvSpPr>
            <a:spLocks noChangeArrowheads="1"/>
          </p:cNvSpPr>
          <p:nvPr/>
        </p:nvSpPr>
        <p:spPr bwMode="auto">
          <a:xfrm>
            <a:off x="7226300" y="6192838"/>
            <a:ext cx="15795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Rectangle 52"/>
          <p:cNvSpPr>
            <a:spLocks noChangeArrowheads="1"/>
          </p:cNvSpPr>
          <p:nvPr/>
        </p:nvSpPr>
        <p:spPr bwMode="auto">
          <a:xfrm>
            <a:off x="8805863" y="6192838"/>
            <a:ext cx="14287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3500" name="Group 53"/>
          <p:cNvGrpSpPr>
            <a:grpSpLocks/>
          </p:cNvGrpSpPr>
          <p:nvPr/>
        </p:nvGrpSpPr>
        <p:grpSpPr bwMode="auto">
          <a:xfrm>
            <a:off x="4387850" y="4392613"/>
            <a:ext cx="4432300" cy="1909762"/>
            <a:chOff x="2764" y="2783"/>
            <a:chExt cx="2792" cy="1203"/>
          </a:xfrm>
        </p:grpSpPr>
        <p:sp>
          <p:nvSpPr>
            <p:cNvPr id="63529" name="Rectangle 54"/>
            <p:cNvSpPr>
              <a:spLocks noChangeArrowheads="1"/>
            </p:cNvSpPr>
            <p:nvPr/>
          </p:nvSpPr>
          <p:spPr bwMode="auto">
            <a:xfrm>
              <a:off x="2893" y="2798"/>
              <a:ext cx="5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Present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0" name="Rectangle 55"/>
            <p:cNvSpPr>
              <a:spLocks noChangeArrowheads="1"/>
            </p:cNvSpPr>
            <p:nvPr/>
          </p:nvSpPr>
          <p:spPr bwMode="auto">
            <a:xfrm>
              <a:off x="2973" y="2980"/>
              <a:ext cx="33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State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1" name="Rectangle 56"/>
            <p:cNvSpPr>
              <a:spLocks noChangeArrowheads="1"/>
            </p:cNvSpPr>
            <p:nvPr/>
          </p:nvSpPr>
          <p:spPr bwMode="auto">
            <a:xfrm>
              <a:off x="3306" y="2980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2" name="Rectangle 57"/>
            <p:cNvSpPr>
              <a:spLocks noChangeArrowheads="1"/>
            </p:cNvSpPr>
            <p:nvPr/>
          </p:nvSpPr>
          <p:spPr bwMode="auto">
            <a:xfrm>
              <a:off x="3691" y="2798"/>
              <a:ext cx="6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Next State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3" name="Rectangle 58"/>
            <p:cNvSpPr>
              <a:spLocks noChangeArrowheads="1"/>
            </p:cNvSpPr>
            <p:nvPr/>
          </p:nvSpPr>
          <p:spPr bwMode="auto">
            <a:xfrm>
              <a:off x="4369" y="2798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4" name="Rectangle 59"/>
            <p:cNvSpPr>
              <a:spLocks noChangeArrowheads="1"/>
            </p:cNvSpPr>
            <p:nvPr/>
          </p:nvSpPr>
          <p:spPr bwMode="auto">
            <a:xfrm>
              <a:off x="3730" y="2980"/>
              <a:ext cx="59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x=0   x=1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5" name="Rectangle 60"/>
            <p:cNvSpPr>
              <a:spLocks noChangeArrowheads="1"/>
            </p:cNvSpPr>
            <p:nvPr/>
          </p:nvSpPr>
          <p:spPr bwMode="auto">
            <a:xfrm>
              <a:off x="4329" y="2980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6" name="Rectangle 61"/>
            <p:cNvSpPr>
              <a:spLocks noChangeArrowheads="1"/>
            </p:cNvSpPr>
            <p:nvPr/>
          </p:nvSpPr>
          <p:spPr bwMode="auto">
            <a:xfrm>
              <a:off x="4809" y="2798"/>
              <a:ext cx="47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Output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7" name="Rectangle 62"/>
            <p:cNvSpPr>
              <a:spLocks noChangeArrowheads="1"/>
            </p:cNvSpPr>
            <p:nvPr/>
          </p:nvSpPr>
          <p:spPr bwMode="auto">
            <a:xfrm>
              <a:off x="5290" y="2798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8" name="Rectangle 63"/>
            <p:cNvSpPr>
              <a:spLocks noChangeArrowheads="1"/>
            </p:cNvSpPr>
            <p:nvPr/>
          </p:nvSpPr>
          <p:spPr bwMode="auto">
            <a:xfrm>
              <a:off x="4751" y="2980"/>
              <a:ext cx="59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x=0   x=1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39" name="Rectangle 64"/>
            <p:cNvSpPr>
              <a:spLocks noChangeArrowheads="1"/>
            </p:cNvSpPr>
            <p:nvPr/>
          </p:nvSpPr>
          <p:spPr bwMode="auto">
            <a:xfrm>
              <a:off x="5350" y="2980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40" name="Rectangle 65"/>
            <p:cNvSpPr>
              <a:spLocks noChangeArrowheads="1"/>
            </p:cNvSpPr>
            <p:nvPr/>
          </p:nvSpPr>
          <p:spPr bwMode="auto">
            <a:xfrm>
              <a:off x="2764" y="278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Line 66"/>
            <p:cNvSpPr>
              <a:spLocks noChangeShapeType="1"/>
            </p:cNvSpPr>
            <p:nvPr/>
          </p:nvSpPr>
          <p:spPr bwMode="auto">
            <a:xfrm>
              <a:off x="2764" y="278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Line 67"/>
            <p:cNvSpPr>
              <a:spLocks noChangeShapeType="1"/>
            </p:cNvSpPr>
            <p:nvPr/>
          </p:nvSpPr>
          <p:spPr bwMode="auto">
            <a:xfrm>
              <a:off x="2764" y="278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Rectangle 68"/>
            <p:cNvSpPr>
              <a:spLocks noChangeArrowheads="1"/>
            </p:cNvSpPr>
            <p:nvPr/>
          </p:nvSpPr>
          <p:spPr bwMode="auto">
            <a:xfrm>
              <a:off x="2764" y="278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Line 69"/>
            <p:cNvSpPr>
              <a:spLocks noChangeShapeType="1"/>
            </p:cNvSpPr>
            <p:nvPr/>
          </p:nvSpPr>
          <p:spPr bwMode="auto">
            <a:xfrm>
              <a:off x="2764" y="278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Line 70"/>
            <p:cNvSpPr>
              <a:spLocks noChangeShapeType="1"/>
            </p:cNvSpPr>
            <p:nvPr/>
          </p:nvSpPr>
          <p:spPr bwMode="auto">
            <a:xfrm>
              <a:off x="2764" y="278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Rectangle 71"/>
            <p:cNvSpPr>
              <a:spLocks noChangeArrowheads="1"/>
            </p:cNvSpPr>
            <p:nvPr/>
          </p:nvSpPr>
          <p:spPr bwMode="auto">
            <a:xfrm>
              <a:off x="2773" y="2783"/>
              <a:ext cx="733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Line 72"/>
            <p:cNvSpPr>
              <a:spLocks noChangeShapeType="1"/>
            </p:cNvSpPr>
            <p:nvPr/>
          </p:nvSpPr>
          <p:spPr bwMode="auto">
            <a:xfrm>
              <a:off x="2773" y="2783"/>
              <a:ext cx="7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Rectangle 73"/>
            <p:cNvSpPr>
              <a:spLocks noChangeArrowheads="1"/>
            </p:cNvSpPr>
            <p:nvPr/>
          </p:nvSpPr>
          <p:spPr bwMode="auto">
            <a:xfrm>
              <a:off x="3506" y="2783"/>
              <a:ext cx="10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9" name="Line 74"/>
            <p:cNvSpPr>
              <a:spLocks noChangeShapeType="1"/>
            </p:cNvSpPr>
            <p:nvPr/>
          </p:nvSpPr>
          <p:spPr bwMode="auto">
            <a:xfrm>
              <a:off x="3506" y="2783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Line 75"/>
            <p:cNvSpPr>
              <a:spLocks noChangeShapeType="1"/>
            </p:cNvSpPr>
            <p:nvPr/>
          </p:nvSpPr>
          <p:spPr bwMode="auto">
            <a:xfrm>
              <a:off x="3506" y="278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Rectangle 76"/>
            <p:cNvSpPr>
              <a:spLocks noChangeArrowheads="1"/>
            </p:cNvSpPr>
            <p:nvPr/>
          </p:nvSpPr>
          <p:spPr bwMode="auto">
            <a:xfrm>
              <a:off x="3516" y="2783"/>
              <a:ext cx="1030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Line 77"/>
            <p:cNvSpPr>
              <a:spLocks noChangeShapeType="1"/>
            </p:cNvSpPr>
            <p:nvPr/>
          </p:nvSpPr>
          <p:spPr bwMode="auto">
            <a:xfrm>
              <a:off x="3516" y="2783"/>
              <a:ext cx="10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3" name="Rectangle 78"/>
            <p:cNvSpPr>
              <a:spLocks noChangeArrowheads="1"/>
            </p:cNvSpPr>
            <p:nvPr/>
          </p:nvSpPr>
          <p:spPr bwMode="auto">
            <a:xfrm>
              <a:off x="4546" y="278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Line 79"/>
            <p:cNvSpPr>
              <a:spLocks noChangeShapeType="1"/>
            </p:cNvSpPr>
            <p:nvPr/>
          </p:nvSpPr>
          <p:spPr bwMode="auto">
            <a:xfrm>
              <a:off x="4546" y="278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5" name="Line 80"/>
            <p:cNvSpPr>
              <a:spLocks noChangeShapeType="1"/>
            </p:cNvSpPr>
            <p:nvPr/>
          </p:nvSpPr>
          <p:spPr bwMode="auto">
            <a:xfrm>
              <a:off x="4546" y="278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Rectangle 81"/>
            <p:cNvSpPr>
              <a:spLocks noChangeArrowheads="1"/>
            </p:cNvSpPr>
            <p:nvPr/>
          </p:nvSpPr>
          <p:spPr bwMode="auto">
            <a:xfrm>
              <a:off x="4555" y="2783"/>
              <a:ext cx="992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Line 82"/>
            <p:cNvSpPr>
              <a:spLocks noChangeShapeType="1"/>
            </p:cNvSpPr>
            <p:nvPr/>
          </p:nvSpPr>
          <p:spPr bwMode="auto">
            <a:xfrm>
              <a:off x="4555" y="2783"/>
              <a:ext cx="9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Rectangle 83"/>
            <p:cNvSpPr>
              <a:spLocks noChangeArrowheads="1"/>
            </p:cNvSpPr>
            <p:nvPr/>
          </p:nvSpPr>
          <p:spPr bwMode="auto">
            <a:xfrm>
              <a:off x="5547" y="278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9" name="Line 84"/>
            <p:cNvSpPr>
              <a:spLocks noChangeShapeType="1"/>
            </p:cNvSpPr>
            <p:nvPr/>
          </p:nvSpPr>
          <p:spPr bwMode="auto">
            <a:xfrm>
              <a:off x="5547" y="278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0" name="Line 85"/>
            <p:cNvSpPr>
              <a:spLocks noChangeShapeType="1"/>
            </p:cNvSpPr>
            <p:nvPr/>
          </p:nvSpPr>
          <p:spPr bwMode="auto">
            <a:xfrm>
              <a:off x="5547" y="278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1" name="Rectangle 86"/>
            <p:cNvSpPr>
              <a:spLocks noChangeArrowheads="1"/>
            </p:cNvSpPr>
            <p:nvPr/>
          </p:nvSpPr>
          <p:spPr bwMode="auto">
            <a:xfrm>
              <a:off x="5547" y="278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2" name="Line 87"/>
            <p:cNvSpPr>
              <a:spLocks noChangeShapeType="1"/>
            </p:cNvSpPr>
            <p:nvPr/>
          </p:nvSpPr>
          <p:spPr bwMode="auto">
            <a:xfrm>
              <a:off x="5547" y="278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3" name="Line 88"/>
            <p:cNvSpPr>
              <a:spLocks noChangeShapeType="1"/>
            </p:cNvSpPr>
            <p:nvPr/>
          </p:nvSpPr>
          <p:spPr bwMode="auto">
            <a:xfrm>
              <a:off x="5547" y="278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4" name="Rectangle 89"/>
            <p:cNvSpPr>
              <a:spLocks noChangeArrowheads="1"/>
            </p:cNvSpPr>
            <p:nvPr/>
          </p:nvSpPr>
          <p:spPr bwMode="auto">
            <a:xfrm>
              <a:off x="2764" y="2792"/>
              <a:ext cx="9" cy="3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5" name="Line 90"/>
            <p:cNvSpPr>
              <a:spLocks noChangeShapeType="1"/>
            </p:cNvSpPr>
            <p:nvPr/>
          </p:nvSpPr>
          <p:spPr bwMode="auto">
            <a:xfrm>
              <a:off x="2764" y="2792"/>
              <a:ext cx="1" cy="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Rectangle 91"/>
            <p:cNvSpPr>
              <a:spLocks noChangeArrowheads="1"/>
            </p:cNvSpPr>
            <p:nvPr/>
          </p:nvSpPr>
          <p:spPr bwMode="auto">
            <a:xfrm>
              <a:off x="3506" y="2792"/>
              <a:ext cx="10" cy="3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Rectangle 92"/>
            <p:cNvSpPr>
              <a:spLocks noChangeArrowheads="1"/>
            </p:cNvSpPr>
            <p:nvPr/>
          </p:nvSpPr>
          <p:spPr bwMode="auto">
            <a:xfrm>
              <a:off x="4546" y="2792"/>
              <a:ext cx="9" cy="3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Line 93"/>
            <p:cNvSpPr>
              <a:spLocks noChangeShapeType="1"/>
            </p:cNvSpPr>
            <p:nvPr/>
          </p:nvSpPr>
          <p:spPr bwMode="auto">
            <a:xfrm>
              <a:off x="4546" y="2792"/>
              <a:ext cx="1" cy="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9" name="Rectangle 94"/>
            <p:cNvSpPr>
              <a:spLocks noChangeArrowheads="1"/>
            </p:cNvSpPr>
            <p:nvPr/>
          </p:nvSpPr>
          <p:spPr bwMode="auto">
            <a:xfrm>
              <a:off x="5547" y="2792"/>
              <a:ext cx="9" cy="3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0" name="Line 95"/>
            <p:cNvSpPr>
              <a:spLocks noChangeShapeType="1"/>
            </p:cNvSpPr>
            <p:nvPr/>
          </p:nvSpPr>
          <p:spPr bwMode="auto">
            <a:xfrm>
              <a:off x="5547" y="2792"/>
              <a:ext cx="1" cy="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1" name="Rectangle 96"/>
            <p:cNvSpPr>
              <a:spLocks noChangeArrowheads="1"/>
            </p:cNvSpPr>
            <p:nvPr/>
          </p:nvSpPr>
          <p:spPr bwMode="auto">
            <a:xfrm>
              <a:off x="3084" y="3167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72" name="Rectangle 97"/>
            <p:cNvSpPr>
              <a:spLocks noChangeArrowheads="1"/>
            </p:cNvSpPr>
            <p:nvPr/>
          </p:nvSpPr>
          <p:spPr bwMode="auto">
            <a:xfrm>
              <a:off x="3195" y="3167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73" name="Rectangle 98"/>
            <p:cNvSpPr>
              <a:spLocks noChangeArrowheads="1"/>
            </p:cNvSpPr>
            <p:nvPr/>
          </p:nvSpPr>
          <p:spPr bwMode="auto">
            <a:xfrm>
              <a:off x="4838" y="3167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6666FF"/>
                </a:solidFill>
              </a:endParaRPr>
            </a:p>
          </p:txBody>
        </p:sp>
        <p:sp>
          <p:nvSpPr>
            <p:cNvPr id="63574" name="Rectangle 99"/>
            <p:cNvSpPr>
              <a:spLocks noChangeArrowheads="1"/>
            </p:cNvSpPr>
            <p:nvPr/>
          </p:nvSpPr>
          <p:spPr bwMode="auto">
            <a:xfrm>
              <a:off x="4915" y="3167"/>
              <a:ext cx="26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     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75" name="Rectangle 100"/>
            <p:cNvSpPr>
              <a:spLocks noChangeArrowheads="1"/>
            </p:cNvSpPr>
            <p:nvPr/>
          </p:nvSpPr>
          <p:spPr bwMode="auto">
            <a:xfrm>
              <a:off x="5185" y="3167"/>
              <a:ext cx="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900" b="1">
                <a:solidFill>
                  <a:srgbClr val="FF3300"/>
                </a:solidFill>
              </a:endParaRPr>
            </a:p>
          </p:txBody>
        </p:sp>
        <p:sp>
          <p:nvSpPr>
            <p:cNvPr id="63576" name="Rectangle 101"/>
            <p:cNvSpPr>
              <a:spLocks noChangeArrowheads="1"/>
            </p:cNvSpPr>
            <p:nvPr/>
          </p:nvSpPr>
          <p:spPr bwMode="auto">
            <a:xfrm>
              <a:off x="5262" y="3167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577" name="Line 102"/>
            <p:cNvSpPr>
              <a:spLocks noChangeShapeType="1"/>
            </p:cNvSpPr>
            <p:nvPr/>
          </p:nvSpPr>
          <p:spPr bwMode="auto">
            <a:xfrm>
              <a:off x="2764" y="315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Line 103"/>
            <p:cNvSpPr>
              <a:spLocks noChangeShapeType="1"/>
            </p:cNvSpPr>
            <p:nvPr/>
          </p:nvSpPr>
          <p:spPr bwMode="auto">
            <a:xfrm>
              <a:off x="2773" y="3156"/>
              <a:ext cx="7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Line 104"/>
            <p:cNvSpPr>
              <a:spLocks noChangeShapeType="1"/>
            </p:cNvSpPr>
            <p:nvPr/>
          </p:nvSpPr>
          <p:spPr bwMode="auto">
            <a:xfrm>
              <a:off x="3506" y="3156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Line 105"/>
            <p:cNvSpPr>
              <a:spLocks noChangeShapeType="1"/>
            </p:cNvSpPr>
            <p:nvPr/>
          </p:nvSpPr>
          <p:spPr bwMode="auto">
            <a:xfrm>
              <a:off x="3506" y="315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Line 106"/>
            <p:cNvSpPr>
              <a:spLocks noChangeShapeType="1"/>
            </p:cNvSpPr>
            <p:nvPr/>
          </p:nvSpPr>
          <p:spPr bwMode="auto">
            <a:xfrm>
              <a:off x="3511" y="3156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Line 107"/>
            <p:cNvSpPr>
              <a:spLocks noChangeShapeType="1"/>
            </p:cNvSpPr>
            <p:nvPr/>
          </p:nvSpPr>
          <p:spPr bwMode="auto">
            <a:xfrm>
              <a:off x="3511" y="315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Line 108"/>
            <p:cNvSpPr>
              <a:spLocks noChangeShapeType="1"/>
            </p:cNvSpPr>
            <p:nvPr/>
          </p:nvSpPr>
          <p:spPr bwMode="auto">
            <a:xfrm>
              <a:off x="3516" y="315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109"/>
            <p:cNvSpPr>
              <a:spLocks noChangeShapeType="1"/>
            </p:cNvSpPr>
            <p:nvPr/>
          </p:nvSpPr>
          <p:spPr bwMode="auto">
            <a:xfrm>
              <a:off x="3516" y="315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Line 110"/>
            <p:cNvSpPr>
              <a:spLocks noChangeShapeType="1"/>
            </p:cNvSpPr>
            <p:nvPr/>
          </p:nvSpPr>
          <p:spPr bwMode="auto">
            <a:xfrm>
              <a:off x="3520" y="3156"/>
              <a:ext cx="10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111"/>
            <p:cNvSpPr>
              <a:spLocks noChangeShapeType="1"/>
            </p:cNvSpPr>
            <p:nvPr/>
          </p:nvSpPr>
          <p:spPr bwMode="auto">
            <a:xfrm>
              <a:off x="4546" y="315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112"/>
            <p:cNvSpPr>
              <a:spLocks noChangeShapeType="1"/>
            </p:cNvSpPr>
            <p:nvPr/>
          </p:nvSpPr>
          <p:spPr bwMode="auto">
            <a:xfrm>
              <a:off x="4546" y="315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113"/>
            <p:cNvSpPr>
              <a:spLocks noChangeShapeType="1"/>
            </p:cNvSpPr>
            <p:nvPr/>
          </p:nvSpPr>
          <p:spPr bwMode="auto">
            <a:xfrm>
              <a:off x="4550" y="3156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Line 114"/>
            <p:cNvSpPr>
              <a:spLocks noChangeShapeType="1"/>
            </p:cNvSpPr>
            <p:nvPr/>
          </p:nvSpPr>
          <p:spPr bwMode="auto">
            <a:xfrm>
              <a:off x="4550" y="315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115"/>
            <p:cNvSpPr>
              <a:spLocks noChangeShapeType="1"/>
            </p:cNvSpPr>
            <p:nvPr/>
          </p:nvSpPr>
          <p:spPr bwMode="auto">
            <a:xfrm>
              <a:off x="4555" y="3156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116"/>
            <p:cNvSpPr>
              <a:spLocks noChangeShapeType="1"/>
            </p:cNvSpPr>
            <p:nvPr/>
          </p:nvSpPr>
          <p:spPr bwMode="auto">
            <a:xfrm>
              <a:off x="4555" y="315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117"/>
            <p:cNvSpPr>
              <a:spLocks noChangeShapeType="1"/>
            </p:cNvSpPr>
            <p:nvPr/>
          </p:nvSpPr>
          <p:spPr bwMode="auto">
            <a:xfrm>
              <a:off x="4560" y="3156"/>
              <a:ext cx="9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3" name="Line 118"/>
            <p:cNvSpPr>
              <a:spLocks noChangeShapeType="1"/>
            </p:cNvSpPr>
            <p:nvPr/>
          </p:nvSpPr>
          <p:spPr bwMode="auto">
            <a:xfrm>
              <a:off x="5547" y="315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4" name="Rectangle 119"/>
            <p:cNvSpPr>
              <a:spLocks noChangeArrowheads="1"/>
            </p:cNvSpPr>
            <p:nvPr/>
          </p:nvSpPr>
          <p:spPr bwMode="auto">
            <a:xfrm>
              <a:off x="2764" y="3160"/>
              <a:ext cx="9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5" name="Line 120"/>
            <p:cNvSpPr>
              <a:spLocks noChangeShapeType="1"/>
            </p:cNvSpPr>
            <p:nvPr/>
          </p:nvSpPr>
          <p:spPr bwMode="auto">
            <a:xfrm>
              <a:off x="2764" y="3160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6" name="Line 121"/>
            <p:cNvSpPr>
              <a:spLocks noChangeShapeType="1"/>
            </p:cNvSpPr>
            <p:nvPr/>
          </p:nvSpPr>
          <p:spPr bwMode="auto">
            <a:xfrm>
              <a:off x="3508" y="3160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7" name="Rectangle 122"/>
            <p:cNvSpPr>
              <a:spLocks noChangeArrowheads="1"/>
            </p:cNvSpPr>
            <p:nvPr/>
          </p:nvSpPr>
          <p:spPr bwMode="auto">
            <a:xfrm>
              <a:off x="4547" y="3160"/>
              <a:ext cx="5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8" name="Line 123"/>
            <p:cNvSpPr>
              <a:spLocks noChangeShapeType="1"/>
            </p:cNvSpPr>
            <p:nvPr/>
          </p:nvSpPr>
          <p:spPr bwMode="auto">
            <a:xfrm>
              <a:off x="4547" y="3160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9" name="Rectangle 124"/>
            <p:cNvSpPr>
              <a:spLocks noChangeArrowheads="1"/>
            </p:cNvSpPr>
            <p:nvPr/>
          </p:nvSpPr>
          <p:spPr bwMode="auto">
            <a:xfrm>
              <a:off x="5547" y="3160"/>
              <a:ext cx="9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0" name="Line 125"/>
            <p:cNvSpPr>
              <a:spLocks noChangeShapeType="1"/>
            </p:cNvSpPr>
            <p:nvPr/>
          </p:nvSpPr>
          <p:spPr bwMode="auto">
            <a:xfrm>
              <a:off x="5547" y="3160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1" name="Rectangle 126"/>
            <p:cNvSpPr>
              <a:spLocks noChangeArrowheads="1"/>
            </p:cNvSpPr>
            <p:nvPr/>
          </p:nvSpPr>
          <p:spPr bwMode="auto">
            <a:xfrm>
              <a:off x="3087" y="3353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02" name="Rectangle 127"/>
            <p:cNvSpPr>
              <a:spLocks noChangeArrowheads="1"/>
            </p:cNvSpPr>
            <p:nvPr/>
          </p:nvSpPr>
          <p:spPr bwMode="auto">
            <a:xfrm>
              <a:off x="3191" y="3353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03" name="Rectangle 128"/>
            <p:cNvSpPr>
              <a:spLocks noChangeArrowheads="1"/>
            </p:cNvSpPr>
            <p:nvPr/>
          </p:nvSpPr>
          <p:spPr bwMode="auto">
            <a:xfrm>
              <a:off x="4030" y="3353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04" name="Rectangle 129"/>
            <p:cNvSpPr>
              <a:spLocks noChangeArrowheads="1"/>
            </p:cNvSpPr>
            <p:nvPr/>
          </p:nvSpPr>
          <p:spPr bwMode="auto">
            <a:xfrm>
              <a:off x="5049" y="3353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05" name="Line 130"/>
            <p:cNvSpPr>
              <a:spLocks noChangeShapeType="1"/>
            </p:cNvSpPr>
            <p:nvPr/>
          </p:nvSpPr>
          <p:spPr bwMode="auto">
            <a:xfrm>
              <a:off x="2764" y="33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6" name="Line 131"/>
            <p:cNvSpPr>
              <a:spLocks noChangeShapeType="1"/>
            </p:cNvSpPr>
            <p:nvPr/>
          </p:nvSpPr>
          <p:spPr bwMode="auto">
            <a:xfrm>
              <a:off x="2773" y="3342"/>
              <a:ext cx="7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7" name="Line 132"/>
            <p:cNvSpPr>
              <a:spLocks noChangeShapeType="1"/>
            </p:cNvSpPr>
            <p:nvPr/>
          </p:nvSpPr>
          <p:spPr bwMode="auto">
            <a:xfrm>
              <a:off x="3508" y="334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8" name="Line 133"/>
            <p:cNvSpPr>
              <a:spLocks noChangeShapeType="1"/>
            </p:cNvSpPr>
            <p:nvPr/>
          </p:nvSpPr>
          <p:spPr bwMode="auto">
            <a:xfrm>
              <a:off x="3508" y="33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9" name="Line 134"/>
            <p:cNvSpPr>
              <a:spLocks noChangeShapeType="1"/>
            </p:cNvSpPr>
            <p:nvPr/>
          </p:nvSpPr>
          <p:spPr bwMode="auto">
            <a:xfrm>
              <a:off x="3512" y="3342"/>
              <a:ext cx="10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0" name="Line 135"/>
            <p:cNvSpPr>
              <a:spLocks noChangeShapeType="1"/>
            </p:cNvSpPr>
            <p:nvPr/>
          </p:nvSpPr>
          <p:spPr bwMode="auto">
            <a:xfrm>
              <a:off x="4547" y="33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1" name="Line 136"/>
            <p:cNvSpPr>
              <a:spLocks noChangeShapeType="1"/>
            </p:cNvSpPr>
            <p:nvPr/>
          </p:nvSpPr>
          <p:spPr bwMode="auto">
            <a:xfrm>
              <a:off x="4547" y="33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2" name="Line 137"/>
            <p:cNvSpPr>
              <a:spLocks noChangeShapeType="1"/>
            </p:cNvSpPr>
            <p:nvPr/>
          </p:nvSpPr>
          <p:spPr bwMode="auto">
            <a:xfrm>
              <a:off x="4552" y="3342"/>
              <a:ext cx="9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3" name="Line 138"/>
            <p:cNvSpPr>
              <a:spLocks noChangeShapeType="1"/>
            </p:cNvSpPr>
            <p:nvPr/>
          </p:nvSpPr>
          <p:spPr bwMode="auto">
            <a:xfrm>
              <a:off x="5547" y="33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4" name="Rectangle 139"/>
            <p:cNvSpPr>
              <a:spLocks noChangeArrowheads="1"/>
            </p:cNvSpPr>
            <p:nvPr/>
          </p:nvSpPr>
          <p:spPr bwMode="auto">
            <a:xfrm>
              <a:off x="2764" y="3347"/>
              <a:ext cx="9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5" name="Line 140"/>
            <p:cNvSpPr>
              <a:spLocks noChangeShapeType="1"/>
            </p:cNvSpPr>
            <p:nvPr/>
          </p:nvSpPr>
          <p:spPr bwMode="auto">
            <a:xfrm>
              <a:off x="2764" y="3347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6" name="Line 141"/>
            <p:cNvSpPr>
              <a:spLocks noChangeShapeType="1"/>
            </p:cNvSpPr>
            <p:nvPr/>
          </p:nvSpPr>
          <p:spPr bwMode="auto">
            <a:xfrm>
              <a:off x="3508" y="3347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7" name="Rectangle 142"/>
            <p:cNvSpPr>
              <a:spLocks noChangeArrowheads="1"/>
            </p:cNvSpPr>
            <p:nvPr/>
          </p:nvSpPr>
          <p:spPr bwMode="auto">
            <a:xfrm>
              <a:off x="4547" y="3347"/>
              <a:ext cx="5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8" name="Line 143"/>
            <p:cNvSpPr>
              <a:spLocks noChangeShapeType="1"/>
            </p:cNvSpPr>
            <p:nvPr/>
          </p:nvSpPr>
          <p:spPr bwMode="auto">
            <a:xfrm>
              <a:off x="4547" y="3347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9" name="Rectangle 144"/>
            <p:cNvSpPr>
              <a:spLocks noChangeArrowheads="1"/>
            </p:cNvSpPr>
            <p:nvPr/>
          </p:nvSpPr>
          <p:spPr bwMode="auto">
            <a:xfrm>
              <a:off x="5547" y="3347"/>
              <a:ext cx="9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Line 145"/>
            <p:cNvSpPr>
              <a:spLocks noChangeShapeType="1"/>
            </p:cNvSpPr>
            <p:nvPr/>
          </p:nvSpPr>
          <p:spPr bwMode="auto">
            <a:xfrm>
              <a:off x="5547" y="3347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Rectangle 146"/>
            <p:cNvSpPr>
              <a:spLocks noChangeArrowheads="1"/>
            </p:cNvSpPr>
            <p:nvPr/>
          </p:nvSpPr>
          <p:spPr bwMode="auto">
            <a:xfrm>
              <a:off x="3084" y="3539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22" name="Rectangle 147"/>
            <p:cNvSpPr>
              <a:spLocks noChangeArrowheads="1"/>
            </p:cNvSpPr>
            <p:nvPr/>
          </p:nvSpPr>
          <p:spPr bwMode="auto">
            <a:xfrm>
              <a:off x="3195" y="3539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23" name="Rectangle 148"/>
            <p:cNvSpPr>
              <a:spLocks noChangeArrowheads="1"/>
            </p:cNvSpPr>
            <p:nvPr/>
          </p:nvSpPr>
          <p:spPr bwMode="auto">
            <a:xfrm>
              <a:off x="4030" y="3539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24" name="Rectangle 149"/>
            <p:cNvSpPr>
              <a:spLocks noChangeArrowheads="1"/>
            </p:cNvSpPr>
            <p:nvPr/>
          </p:nvSpPr>
          <p:spPr bwMode="auto">
            <a:xfrm>
              <a:off x="5049" y="3539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25" name="Line 150"/>
            <p:cNvSpPr>
              <a:spLocks noChangeShapeType="1"/>
            </p:cNvSpPr>
            <p:nvPr/>
          </p:nvSpPr>
          <p:spPr bwMode="auto">
            <a:xfrm>
              <a:off x="2764" y="352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6" name="Line 151"/>
            <p:cNvSpPr>
              <a:spLocks noChangeShapeType="1"/>
            </p:cNvSpPr>
            <p:nvPr/>
          </p:nvSpPr>
          <p:spPr bwMode="auto">
            <a:xfrm>
              <a:off x="2773" y="3529"/>
              <a:ext cx="7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7" name="Line 152"/>
            <p:cNvSpPr>
              <a:spLocks noChangeShapeType="1"/>
            </p:cNvSpPr>
            <p:nvPr/>
          </p:nvSpPr>
          <p:spPr bwMode="auto">
            <a:xfrm>
              <a:off x="3508" y="352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8" name="Line 153"/>
            <p:cNvSpPr>
              <a:spLocks noChangeShapeType="1"/>
            </p:cNvSpPr>
            <p:nvPr/>
          </p:nvSpPr>
          <p:spPr bwMode="auto">
            <a:xfrm>
              <a:off x="3508" y="35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9" name="Line 154"/>
            <p:cNvSpPr>
              <a:spLocks noChangeShapeType="1"/>
            </p:cNvSpPr>
            <p:nvPr/>
          </p:nvSpPr>
          <p:spPr bwMode="auto">
            <a:xfrm>
              <a:off x="3512" y="3529"/>
              <a:ext cx="10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0" name="Line 155"/>
            <p:cNvSpPr>
              <a:spLocks noChangeShapeType="1"/>
            </p:cNvSpPr>
            <p:nvPr/>
          </p:nvSpPr>
          <p:spPr bwMode="auto">
            <a:xfrm>
              <a:off x="4547" y="352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1" name="Line 156"/>
            <p:cNvSpPr>
              <a:spLocks noChangeShapeType="1"/>
            </p:cNvSpPr>
            <p:nvPr/>
          </p:nvSpPr>
          <p:spPr bwMode="auto">
            <a:xfrm>
              <a:off x="4547" y="35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2" name="Line 157"/>
            <p:cNvSpPr>
              <a:spLocks noChangeShapeType="1"/>
            </p:cNvSpPr>
            <p:nvPr/>
          </p:nvSpPr>
          <p:spPr bwMode="auto">
            <a:xfrm>
              <a:off x="4552" y="3529"/>
              <a:ext cx="9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3" name="Line 158"/>
            <p:cNvSpPr>
              <a:spLocks noChangeShapeType="1"/>
            </p:cNvSpPr>
            <p:nvPr/>
          </p:nvSpPr>
          <p:spPr bwMode="auto">
            <a:xfrm>
              <a:off x="5547" y="352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4" name="Rectangle 159"/>
            <p:cNvSpPr>
              <a:spLocks noChangeArrowheads="1"/>
            </p:cNvSpPr>
            <p:nvPr/>
          </p:nvSpPr>
          <p:spPr bwMode="auto">
            <a:xfrm>
              <a:off x="2764" y="3533"/>
              <a:ext cx="9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5" name="Line 160"/>
            <p:cNvSpPr>
              <a:spLocks noChangeShapeType="1"/>
            </p:cNvSpPr>
            <p:nvPr/>
          </p:nvSpPr>
          <p:spPr bwMode="auto">
            <a:xfrm>
              <a:off x="2764" y="3533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6" name="Line 161"/>
            <p:cNvSpPr>
              <a:spLocks noChangeShapeType="1"/>
            </p:cNvSpPr>
            <p:nvPr/>
          </p:nvSpPr>
          <p:spPr bwMode="auto">
            <a:xfrm>
              <a:off x="3508" y="3533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7" name="Rectangle 162"/>
            <p:cNvSpPr>
              <a:spLocks noChangeArrowheads="1"/>
            </p:cNvSpPr>
            <p:nvPr/>
          </p:nvSpPr>
          <p:spPr bwMode="auto">
            <a:xfrm>
              <a:off x="4547" y="3533"/>
              <a:ext cx="5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8" name="Line 163"/>
            <p:cNvSpPr>
              <a:spLocks noChangeShapeType="1"/>
            </p:cNvSpPr>
            <p:nvPr/>
          </p:nvSpPr>
          <p:spPr bwMode="auto">
            <a:xfrm>
              <a:off x="4547" y="3533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9" name="Rectangle 164"/>
            <p:cNvSpPr>
              <a:spLocks noChangeArrowheads="1"/>
            </p:cNvSpPr>
            <p:nvPr/>
          </p:nvSpPr>
          <p:spPr bwMode="auto">
            <a:xfrm>
              <a:off x="5547" y="3533"/>
              <a:ext cx="9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0" name="Line 165"/>
            <p:cNvSpPr>
              <a:spLocks noChangeShapeType="1"/>
            </p:cNvSpPr>
            <p:nvPr/>
          </p:nvSpPr>
          <p:spPr bwMode="auto">
            <a:xfrm>
              <a:off x="5547" y="3533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1" name="Rectangle 166"/>
            <p:cNvSpPr>
              <a:spLocks noChangeArrowheads="1"/>
            </p:cNvSpPr>
            <p:nvPr/>
          </p:nvSpPr>
          <p:spPr bwMode="auto">
            <a:xfrm>
              <a:off x="3084" y="372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42" name="Rectangle 167"/>
            <p:cNvSpPr>
              <a:spLocks noChangeArrowheads="1"/>
            </p:cNvSpPr>
            <p:nvPr/>
          </p:nvSpPr>
          <p:spPr bwMode="auto">
            <a:xfrm>
              <a:off x="3195" y="3726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43" name="Rectangle 168"/>
            <p:cNvSpPr>
              <a:spLocks noChangeArrowheads="1"/>
            </p:cNvSpPr>
            <p:nvPr/>
          </p:nvSpPr>
          <p:spPr bwMode="auto">
            <a:xfrm>
              <a:off x="4030" y="3726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44" name="Rectangle 169"/>
            <p:cNvSpPr>
              <a:spLocks noChangeArrowheads="1"/>
            </p:cNvSpPr>
            <p:nvPr/>
          </p:nvSpPr>
          <p:spPr bwMode="auto">
            <a:xfrm>
              <a:off x="5049" y="3726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3645" name="Rectangle 170"/>
            <p:cNvSpPr>
              <a:spLocks noChangeArrowheads="1"/>
            </p:cNvSpPr>
            <p:nvPr/>
          </p:nvSpPr>
          <p:spPr bwMode="auto">
            <a:xfrm>
              <a:off x="2764" y="3715"/>
              <a:ext cx="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6" name="Line 171"/>
            <p:cNvSpPr>
              <a:spLocks noChangeShapeType="1"/>
            </p:cNvSpPr>
            <p:nvPr/>
          </p:nvSpPr>
          <p:spPr bwMode="auto">
            <a:xfrm>
              <a:off x="2764" y="3715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7" name="Rectangle 172"/>
            <p:cNvSpPr>
              <a:spLocks noChangeArrowheads="1"/>
            </p:cNvSpPr>
            <p:nvPr/>
          </p:nvSpPr>
          <p:spPr bwMode="auto">
            <a:xfrm>
              <a:off x="2773" y="3715"/>
              <a:ext cx="7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8" name="Line 173"/>
            <p:cNvSpPr>
              <a:spLocks noChangeShapeType="1"/>
            </p:cNvSpPr>
            <p:nvPr/>
          </p:nvSpPr>
          <p:spPr bwMode="auto">
            <a:xfrm>
              <a:off x="2773" y="3715"/>
              <a:ext cx="7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9" name="Line 174"/>
            <p:cNvSpPr>
              <a:spLocks noChangeShapeType="1"/>
            </p:cNvSpPr>
            <p:nvPr/>
          </p:nvSpPr>
          <p:spPr bwMode="auto">
            <a:xfrm>
              <a:off x="3508" y="371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0" name="Line 175"/>
            <p:cNvSpPr>
              <a:spLocks noChangeShapeType="1"/>
            </p:cNvSpPr>
            <p:nvPr/>
          </p:nvSpPr>
          <p:spPr bwMode="auto">
            <a:xfrm>
              <a:off x="3508" y="37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1" name="Rectangle 176"/>
            <p:cNvSpPr>
              <a:spLocks noChangeArrowheads="1"/>
            </p:cNvSpPr>
            <p:nvPr/>
          </p:nvSpPr>
          <p:spPr bwMode="auto">
            <a:xfrm>
              <a:off x="3512" y="3715"/>
              <a:ext cx="10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2" name="Line 177"/>
            <p:cNvSpPr>
              <a:spLocks noChangeShapeType="1"/>
            </p:cNvSpPr>
            <p:nvPr/>
          </p:nvSpPr>
          <p:spPr bwMode="auto">
            <a:xfrm>
              <a:off x="3512" y="3715"/>
              <a:ext cx="10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3" name="Rectangle 178"/>
            <p:cNvSpPr>
              <a:spLocks noChangeArrowheads="1"/>
            </p:cNvSpPr>
            <p:nvPr/>
          </p:nvSpPr>
          <p:spPr bwMode="auto">
            <a:xfrm>
              <a:off x="4547" y="3715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4" name="Line 179"/>
            <p:cNvSpPr>
              <a:spLocks noChangeShapeType="1"/>
            </p:cNvSpPr>
            <p:nvPr/>
          </p:nvSpPr>
          <p:spPr bwMode="auto">
            <a:xfrm>
              <a:off x="4547" y="371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5" name="Line 180"/>
            <p:cNvSpPr>
              <a:spLocks noChangeShapeType="1"/>
            </p:cNvSpPr>
            <p:nvPr/>
          </p:nvSpPr>
          <p:spPr bwMode="auto">
            <a:xfrm>
              <a:off x="4547" y="37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6" name="Rectangle 181"/>
            <p:cNvSpPr>
              <a:spLocks noChangeArrowheads="1"/>
            </p:cNvSpPr>
            <p:nvPr/>
          </p:nvSpPr>
          <p:spPr bwMode="auto">
            <a:xfrm>
              <a:off x="4552" y="3715"/>
              <a:ext cx="99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Line 182"/>
            <p:cNvSpPr>
              <a:spLocks noChangeShapeType="1"/>
            </p:cNvSpPr>
            <p:nvPr/>
          </p:nvSpPr>
          <p:spPr bwMode="auto">
            <a:xfrm>
              <a:off x="4552" y="3715"/>
              <a:ext cx="9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8" name="Rectangle 183"/>
            <p:cNvSpPr>
              <a:spLocks noChangeArrowheads="1"/>
            </p:cNvSpPr>
            <p:nvPr/>
          </p:nvSpPr>
          <p:spPr bwMode="auto">
            <a:xfrm>
              <a:off x="5547" y="3715"/>
              <a:ext cx="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9" name="Line 184"/>
            <p:cNvSpPr>
              <a:spLocks noChangeShapeType="1"/>
            </p:cNvSpPr>
            <p:nvPr/>
          </p:nvSpPr>
          <p:spPr bwMode="auto">
            <a:xfrm>
              <a:off x="5547" y="3715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0" name="Rectangle 185"/>
            <p:cNvSpPr>
              <a:spLocks noChangeArrowheads="1"/>
            </p:cNvSpPr>
            <p:nvPr/>
          </p:nvSpPr>
          <p:spPr bwMode="auto">
            <a:xfrm>
              <a:off x="2764" y="3720"/>
              <a:ext cx="9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1" name="Line 186"/>
            <p:cNvSpPr>
              <a:spLocks noChangeShapeType="1"/>
            </p:cNvSpPr>
            <p:nvPr/>
          </p:nvSpPr>
          <p:spPr bwMode="auto">
            <a:xfrm>
              <a:off x="2764" y="3720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2" name="Line 187"/>
            <p:cNvSpPr>
              <a:spLocks noChangeShapeType="1"/>
            </p:cNvSpPr>
            <p:nvPr/>
          </p:nvSpPr>
          <p:spPr bwMode="auto">
            <a:xfrm>
              <a:off x="2764" y="3901"/>
              <a:ext cx="7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3" name="Line 188"/>
            <p:cNvSpPr>
              <a:spLocks noChangeShapeType="1"/>
            </p:cNvSpPr>
            <p:nvPr/>
          </p:nvSpPr>
          <p:spPr bwMode="auto">
            <a:xfrm>
              <a:off x="3508" y="3720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4" name="Line 189"/>
            <p:cNvSpPr>
              <a:spLocks noChangeShapeType="1"/>
            </p:cNvSpPr>
            <p:nvPr/>
          </p:nvSpPr>
          <p:spPr bwMode="auto">
            <a:xfrm>
              <a:off x="3508" y="390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5" name="Line 190"/>
            <p:cNvSpPr>
              <a:spLocks noChangeShapeType="1"/>
            </p:cNvSpPr>
            <p:nvPr/>
          </p:nvSpPr>
          <p:spPr bwMode="auto">
            <a:xfrm>
              <a:off x="3508" y="39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6" name="Line 191"/>
            <p:cNvSpPr>
              <a:spLocks noChangeShapeType="1"/>
            </p:cNvSpPr>
            <p:nvPr/>
          </p:nvSpPr>
          <p:spPr bwMode="auto">
            <a:xfrm>
              <a:off x="3512" y="3901"/>
              <a:ext cx="10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7" name="Rectangle 192"/>
            <p:cNvSpPr>
              <a:spLocks noChangeArrowheads="1"/>
            </p:cNvSpPr>
            <p:nvPr/>
          </p:nvSpPr>
          <p:spPr bwMode="auto">
            <a:xfrm>
              <a:off x="4547" y="3720"/>
              <a:ext cx="5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8" name="Line 193"/>
            <p:cNvSpPr>
              <a:spLocks noChangeShapeType="1"/>
            </p:cNvSpPr>
            <p:nvPr/>
          </p:nvSpPr>
          <p:spPr bwMode="auto">
            <a:xfrm>
              <a:off x="4547" y="3720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9" name="Line 194"/>
            <p:cNvSpPr>
              <a:spLocks noChangeShapeType="1"/>
            </p:cNvSpPr>
            <p:nvPr/>
          </p:nvSpPr>
          <p:spPr bwMode="auto">
            <a:xfrm>
              <a:off x="4547" y="390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0" name="Line 195"/>
            <p:cNvSpPr>
              <a:spLocks noChangeShapeType="1"/>
            </p:cNvSpPr>
            <p:nvPr/>
          </p:nvSpPr>
          <p:spPr bwMode="auto">
            <a:xfrm>
              <a:off x="4547" y="39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1" name="Line 196"/>
            <p:cNvSpPr>
              <a:spLocks noChangeShapeType="1"/>
            </p:cNvSpPr>
            <p:nvPr/>
          </p:nvSpPr>
          <p:spPr bwMode="auto">
            <a:xfrm>
              <a:off x="4552" y="3901"/>
              <a:ext cx="9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2" name="Rectangle 197"/>
            <p:cNvSpPr>
              <a:spLocks noChangeArrowheads="1"/>
            </p:cNvSpPr>
            <p:nvPr/>
          </p:nvSpPr>
          <p:spPr bwMode="auto">
            <a:xfrm>
              <a:off x="5547" y="3720"/>
              <a:ext cx="9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3" name="Line 198"/>
            <p:cNvSpPr>
              <a:spLocks noChangeShapeType="1"/>
            </p:cNvSpPr>
            <p:nvPr/>
          </p:nvSpPr>
          <p:spPr bwMode="auto">
            <a:xfrm>
              <a:off x="5547" y="3720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4" name="Line 199"/>
            <p:cNvSpPr>
              <a:spLocks noChangeShapeType="1"/>
            </p:cNvSpPr>
            <p:nvPr/>
          </p:nvSpPr>
          <p:spPr bwMode="auto">
            <a:xfrm>
              <a:off x="5547" y="3901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5" name="Rectangle 200"/>
            <p:cNvSpPr>
              <a:spLocks noChangeArrowheads="1"/>
            </p:cNvSpPr>
            <p:nvPr/>
          </p:nvSpPr>
          <p:spPr bwMode="auto">
            <a:xfrm>
              <a:off x="2804" y="3909"/>
              <a:ext cx="1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FF00"/>
                </a:solidFill>
              </a:endParaRPr>
            </a:p>
          </p:txBody>
        </p:sp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4862513" y="2511425"/>
            <a:ext cx="3608387" cy="2840038"/>
            <a:chOff x="3063" y="1582"/>
            <a:chExt cx="2273" cy="1789"/>
          </a:xfrm>
        </p:grpSpPr>
        <p:grpSp>
          <p:nvGrpSpPr>
            <p:cNvPr id="63522" name="Group 202"/>
            <p:cNvGrpSpPr>
              <a:grpSpLocks/>
            </p:cNvGrpSpPr>
            <p:nvPr/>
          </p:nvGrpSpPr>
          <p:grpSpPr bwMode="auto">
            <a:xfrm>
              <a:off x="3063" y="1582"/>
              <a:ext cx="475" cy="238"/>
              <a:chOff x="3063" y="1574"/>
              <a:chExt cx="475" cy="238"/>
            </a:xfrm>
          </p:grpSpPr>
          <p:sp>
            <p:nvSpPr>
              <p:cNvPr id="63525" name="Rectangle 203"/>
              <p:cNvSpPr>
                <a:spLocks noChangeArrowheads="1"/>
              </p:cNvSpPr>
              <p:nvPr/>
            </p:nvSpPr>
            <p:spPr bwMode="auto">
              <a:xfrm>
                <a:off x="3155" y="1574"/>
                <a:ext cx="17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F0000"/>
                    </a:solidFill>
                    <a:latin typeface="Swiss 721 SWA" charset="0"/>
                  </a:rPr>
                  <a:t>1/0</a:t>
                </a:r>
                <a:endParaRPr lang="en-US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63526" name="Freeform 204"/>
              <p:cNvSpPr>
                <a:spLocks/>
              </p:cNvSpPr>
              <p:nvPr/>
            </p:nvSpPr>
            <p:spPr bwMode="auto">
              <a:xfrm>
                <a:off x="3378" y="1706"/>
                <a:ext cx="154" cy="64"/>
              </a:xfrm>
              <a:custGeom>
                <a:avLst/>
                <a:gdLst>
                  <a:gd name="T0" fmla="*/ 133 w 154"/>
                  <a:gd name="T1" fmla="*/ 64 h 64"/>
                  <a:gd name="T2" fmla="*/ 143 w 154"/>
                  <a:gd name="T3" fmla="*/ 64 h 64"/>
                  <a:gd name="T4" fmla="*/ 146 w 154"/>
                  <a:gd name="T5" fmla="*/ 63 h 64"/>
                  <a:gd name="T6" fmla="*/ 152 w 154"/>
                  <a:gd name="T7" fmla="*/ 57 h 64"/>
                  <a:gd name="T8" fmla="*/ 154 w 154"/>
                  <a:gd name="T9" fmla="*/ 53 h 64"/>
                  <a:gd name="T10" fmla="*/ 154 w 154"/>
                  <a:gd name="T11" fmla="*/ 44 h 64"/>
                  <a:gd name="T12" fmla="*/ 152 w 154"/>
                  <a:gd name="T13" fmla="*/ 41 h 64"/>
                  <a:gd name="T14" fmla="*/ 146 w 154"/>
                  <a:gd name="T15" fmla="*/ 34 h 64"/>
                  <a:gd name="T16" fmla="*/ 143 w 154"/>
                  <a:gd name="T17" fmla="*/ 33 h 64"/>
                  <a:gd name="T18" fmla="*/ 21 w 154"/>
                  <a:gd name="T19" fmla="*/ 0 h 64"/>
                  <a:gd name="T20" fmla="*/ 11 w 154"/>
                  <a:gd name="T21" fmla="*/ 0 h 64"/>
                  <a:gd name="T22" fmla="*/ 8 w 154"/>
                  <a:gd name="T23" fmla="*/ 1 h 64"/>
                  <a:gd name="T24" fmla="*/ 2 w 154"/>
                  <a:gd name="T25" fmla="*/ 8 h 64"/>
                  <a:gd name="T26" fmla="*/ 0 w 154"/>
                  <a:gd name="T27" fmla="*/ 11 h 64"/>
                  <a:gd name="T28" fmla="*/ 0 w 154"/>
                  <a:gd name="T29" fmla="*/ 20 h 64"/>
                  <a:gd name="T30" fmla="*/ 2 w 154"/>
                  <a:gd name="T31" fmla="*/ 23 h 64"/>
                  <a:gd name="T32" fmla="*/ 8 w 154"/>
                  <a:gd name="T33" fmla="*/ 30 h 64"/>
                  <a:gd name="T34" fmla="*/ 11 w 154"/>
                  <a:gd name="T35" fmla="*/ 31 h 64"/>
                  <a:gd name="T36" fmla="*/ 133 w 154"/>
                  <a:gd name="T37" fmla="*/ 6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4"/>
                  <a:gd name="T58" fmla="*/ 0 h 64"/>
                  <a:gd name="T59" fmla="*/ 154 w 154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4" h="64">
                    <a:moveTo>
                      <a:pt x="133" y="64"/>
                    </a:moveTo>
                    <a:lnTo>
                      <a:pt x="143" y="64"/>
                    </a:lnTo>
                    <a:lnTo>
                      <a:pt x="146" y="63"/>
                    </a:lnTo>
                    <a:lnTo>
                      <a:pt x="152" y="57"/>
                    </a:lnTo>
                    <a:lnTo>
                      <a:pt x="154" y="53"/>
                    </a:lnTo>
                    <a:lnTo>
                      <a:pt x="154" y="44"/>
                    </a:lnTo>
                    <a:lnTo>
                      <a:pt x="152" y="41"/>
                    </a:lnTo>
                    <a:lnTo>
                      <a:pt x="146" y="34"/>
                    </a:lnTo>
                    <a:lnTo>
                      <a:pt x="143" y="3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8" y="30"/>
                    </a:lnTo>
                    <a:lnTo>
                      <a:pt x="11" y="31"/>
                    </a:lnTo>
                    <a:lnTo>
                      <a:pt x="133" y="6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7" name="Freeform 205"/>
              <p:cNvSpPr>
                <a:spLocks/>
              </p:cNvSpPr>
              <p:nvPr/>
            </p:nvSpPr>
            <p:spPr bwMode="auto">
              <a:xfrm>
                <a:off x="3378" y="1747"/>
                <a:ext cx="160" cy="65"/>
              </a:xfrm>
              <a:custGeom>
                <a:avLst/>
                <a:gdLst>
                  <a:gd name="T0" fmla="*/ 149 w 160"/>
                  <a:gd name="T1" fmla="*/ 31 h 65"/>
                  <a:gd name="T2" fmla="*/ 152 w 160"/>
                  <a:gd name="T3" fmla="*/ 30 h 65"/>
                  <a:gd name="T4" fmla="*/ 159 w 160"/>
                  <a:gd name="T5" fmla="*/ 23 h 65"/>
                  <a:gd name="T6" fmla="*/ 160 w 160"/>
                  <a:gd name="T7" fmla="*/ 20 h 65"/>
                  <a:gd name="T8" fmla="*/ 160 w 160"/>
                  <a:gd name="T9" fmla="*/ 11 h 65"/>
                  <a:gd name="T10" fmla="*/ 159 w 160"/>
                  <a:gd name="T11" fmla="*/ 8 h 65"/>
                  <a:gd name="T12" fmla="*/ 152 w 160"/>
                  <a:gd name="T13" fmla="*/ 1 h 65"/>
                  <a:gd name="T14" fmla="*/ 149 w 160"/>
                  <a:gd name="T15" fmla="*/ 0 h 65"/>
                  <a:gd name="T16" fmla="*/ 140 w 160"/>
                  <a:gd name="T17" fmla="*/ 0 h 65"/>
                  <a:gd name="T18" fmla="*/ 11 w 160"/>
                  <a:gd name="T19" fmla="*/ 33 h 65"/>
                  <a:gd name="T20" fmla="*/ 8 w 160"/>
                  <a:gd name="T21" fmla="*/ 35 h 65"/>
                  <a:gd name="T22" fmla="*/ 2 w 160"/>
                  <a:gd name="T23" fmla="*/ 41 h 65"/>
                  <a:gd name="T24" fmla="*/ 0 w 160"/>
                  <a:gd name="T25" fmla="*/ 44 h 65"/>
                  <a:gd name="T26" fmla="*/ 0 w 160"/>
                  <a:gd name="T27" fmla="*/ 54 h 65"/>
                  <a:gd name="T28" fmla="*/ 2 w 160"/>
                  <a:gd name="T29" fmla="*/ 57 h 65"/>
                  <a:gd name="T30" fmla="*/ 8 w 160"/>
                  <a:gd name="T31" fmla="*/ 63 h 65"/>
                  <a:gd name="T32" fmla="*/ 11 w 160"/>
                  <a:gd name="T33" fmla="*/ 65 h 65"/>
                  <a:gd name="T34" fmla="*/ 21 w 160"/>
                  <a:gd name="T35" fmla="*/ 65 h 65"/>
                  <a:gd name="T36" fmla="*/ 149 w 160"/>
                  <a:gd name="T37" fmla="*/ 31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0"/>
                  <a:gd name="T58" fmla="*/ 0 h 65"/>
                  <a:gd name="T59" fmla="*/ 160 w 160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0" h="65">
                    <a:moveTo>
                      <a:pt x="149" y="31"/>
                    </a:moveTo>
                    <a:lnTo>
                      <a:pt x="152" y="30"/>
                    </a:lnTo>
                    <a:lnTo>
                      <a:pt x="159" y="23"/>
                    </a:lnTo>
                    <a:lnTo>
                      <a:pt x="160" y="20"/>
                    </a:lnTo>
                    <a:lnTo>
                      <a:pt x="160" y="11"/>
                    </a:lnTo>
                    <a:lnTo>
                      <a:pt x="159" y="8"/>
                    </a:lnTo>
                    <a:lnTo>
                      <a:pt x="152" y="1"/>
                    </a:lnTo>
                    <a:lnTo>
                      <a:pt x="149" y="0"/>
                    </a:lnTo>
                    <a:lnTo>
                      <a:pt x="140" y="0"/>
                    </a:lnTo>
                    <a:lnTo>
                      <a:pt x="11" y="33"/>
                    </a:lnTo>
                    <a:lnTo>
                      <a:pt x="8" y="35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0" y="54"/>
                    </a:lnTo>
                    <a:lnTo>
                      <a:pt x="2" y="57"/>
                    </a:lnTo>
                    <a:lnTo>
                      <a:pt x="8" y="63"/>
                    </a:lnTo>
                    <a:lnTo>
                      <a:pt x="11" y="65"/>
                    </a:lnTo>
                    <a:lnTo>
                      <a:pt x="21" y="65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8" name="Freeform 206"/>
              <p:cNvSpPr>
                <a:spLocks/>
              </p:cNvSpPr>
              <p:nvPr/>
            </p:nvSpPr>
            <p:spPr bwMode="auto">
              <a:xfrm>
                <a:off x="3063" y="1744"/>
                <a:ext cx="414" cy="34"/>
              </a:xfrm>
              <a:custGeom>
                <a:avLst/>
                <a:gdLst>
                  <a:gd name="T0" fmla="*/ 9 w 438"/>
                  <a:gd name="T1" fmla="*/ 0 h 34"/>
                  <a:gd name="T2" fmla="*/ 9 w 438"/>
                  <a:gd name="T3" fmla="*/ 0 h 34"/>
                  <a:gd name="T4" fmla="*/ 8 w 438"/>
                  <a:gd name="T5" fmla="*/ 1 h 34"/>
                  <a:gd name="T6" fmla="*/ 2 w 438"/>
                  <a:gd name="T7" fmla="*/ 8 h 34"/>
                  <a:gd name="T8" fmla="*/ 0 w 438"/>
                  <a:gd name="T9" fmla="*/ 11 h 34"/>
                  <a:gd name="T10" fmla="*/ 0 w 438"/>
                  <a:gd name="T11" fmla="*/ 20 h 34"/>
                  <a:gd name="T12" fmla="*/ 2 w 438"/>
                  <a:gd name="T13" fmla="*/ 23 h 34"/>
                  <a:gd name="T14" fmla="*/ 8 w 438"/>
                  <a:gd name="T15" fmla="*/ 30 h 34"/>
                  <a:gd name="T16" fmla="*/ 9 w 438"/>
                  <a:gd name="T17" fmla="*/ 31 h 34"/>
                  <a:gd name="T18" fmla="*/ 9 w 438"/>
                  <a:gd name="T19" fmla="*/ 31 h 34"/>
                  <a:gd name="T20" fmla="*/ 254 w 438"/>
                  <a:gd name="T21" fmla="*/ 34 h 34"/>
                  <a:gd name="T22" fmla="*/ 256 w 438"/>
                  <a:gd name="T23" fmla="*/ 34 h 34"/>
                  <a:gd name="T24" fmla="*/ 259 w 438"/>
                  <a:gd name="T25" fmla="*/ 33 h 34"/>
                  <a:gd name="T26" fmla="*/ 264 w 438"/>
                  <a:gd name="T27" fmla="*/ 26 h 34"/>
                  <a:gd name="T28" fmla="*/ 265 w 438"/>
                  <a:gd name="T29" fmla="*/ 23 h 34"/>
                  <a:gd name="T30" fmla="*/ 265 w 438"/>
                  <a:gd name="T31" fmla="*/ 14 h 34"/>
                  <a:gd name="T32" fmla="*/ 264 w 438"/>
                  <a:gd name="T33" fmla="*/ 11 h 34"/>
                  <a:gd name="T34" fmla="*/ 259 w 438"/>
                  <a:gd name="T35" fmla="*/ 4 h 34"/>
                  <a:gd name="T36" fmla="*/ 256 w 438"/>
                  <a:gd name="T37" fmla="*/ 3 h 34"/>
                  <a:gd name="T38" fmla="*/ 254 w 438"/>
                  <a:gd name="T39" fmla="*/ 3 h 34"/>
                  <a:gd name="T40" fmla="*/ 9 w 438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8"/>
                  <a:gd name="T64" fmla="*/ 0 h 34"/>
                  <a:gd name="T65" fmla="*/ 438 w 438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8" h="34">
                    <a:moveTo>
                      <a:pt x="16" y="0"/>
                    </a:moveTo>
                    <a:lnTo>
                      <a:pt x="11" y="0"/>
                    </a:lnTo>
                    <a:lnTo>
                      <a:pt x="8" y="1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8" y="30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423" y="34"/>
                    </a:lnTo>
                    <a:lnTo>
                      <a:pt x="427" y="34"/>
                    </a:lnTo>
                    <a:lnTo>
                      <a:pt x="431" y="33"/>
                    </a:lnTo>
                    <a:lnTo>
                      <a:pt x="437" y="26"/>
                    </a:lnTo>
                    <a:lnTo>
                      <a:pt x="438" y="23"/>
                    </a:lnTo>
                    <a:lnTo>
                      <a:pt x="438" y="14"/>
                    </a:lnTo>
                    <a:lnTo>
                      <a:pt x="437" y="11"/>
                    </a:lnTo>
                    <a:lnTo>
                      <a:pt x="431" y="4"/>
                    </a:lnTo>
                    <a:lnTo>
                      <a:pt x="427" y="3"/>
                    </a:lnTo>
                    <a:lnTo>
                      <a:pt x="423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23" name="Rectangle 207"/>
            <p:cNvSpPr>
              <a:spLocks noChangeArrowheads="1"/>
            </p:cNvSpPr>
            <p:nvPr/>
          </p:nvSpPr>
          <p:spPr bwMode="auto">
            <a:xfrm>
              <a:off x="4092" y="3111"/>
              <a:ext cx="22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63524" name="Rectangle 208"/>
            <p:cNvSpPr>
              <a:spLocks noChangeArrowheads="1"/>
            </p:cNvSpPr>
            <p:nvPr/>
          </p:nvSpPr>
          <p:spPr bwMode="auto">
            <a:xfrm>
              <a:off x="5136" y="3103"/>
              <a:ext cx="20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b="1">
                  <a:solidFill>
                    <a:srgbClr val="FF3300"/>
                  </a:solidFill>
                </a:rPr>
                <a:t>0</a:t>
              </a:r>
            </a:p>
          </p:txBody>
        </p:sp>
      </p:grpSp>
      <p:grpSp>
        <p:nvGrpSpPr>
          <p:cNvPr id="7" name="Group 209"/>
          <p:cNvGrpSpPr>
            <a:grpSpLocks/>
          </p:cNvGrpSpPr>
          <p:nvPr/>
        </p:nvGrpSpPr>
        <p:grpSpPr bwMode="auto">
          <a:xfrm>
            <a:off x="4456113" y="1939925"/>
            <a:ext cx="3405187" cy="3411538"/>
            <a:chOff x="2807" y="1222"/>
            <a:chExt cx="2145" cy="2149"/>
          </a:xfrm>
        </p:grpSpPr>
        <p:grpSp>
          <p:nvGrpSpPr>
            <p:cNvPr id="63515" name="Group 210"/>
            <p:cNvGrpSpPr>
              <a:grpSpLocks/>
            </p:cNvGrpSpPr>
            <p:nvPr/>
          </p:nvGrpSpPr>
          <p:grpSpPr bwMode="auto">
            <a:xfrm>
              <a:off x="2807" y="1222"/>
              <a:ext cx="399" cy="383"/>
              <a:chOff x="1343" y="1110"/>
              <a:chExt cx="399" cy="383"/>
            </a:xfrm>
          </p:grpSpPr>
          <p:sp>
            <p:nvSpPr>
              <p:cNvPr id="63518" name="Freeform 211"/>
              <p:cNvSpPr>
                <a:spLocks/>
              </p:cNvSpPr>
              <p:nvPr/>
            </p:nvSpPr>
            <p:spPr bwMode="auto">
              <a:xfrm>
                <a:off x="1343" y="1145"/>
                <a:ext cx="241" cy="343"/>
              </a:xfrm>
              <a:custGeom>
                <a:avLst/>
                <a:gdLst>
                  <a:gd name="T0" fmla="*/ 173 w 241"/>
                  <a:gd name="T1" fmla="*/ 325 h 343"/>
                  <a:gd name="T2" fmla="*/ 179 w 241"/>
                  <a:gd name="T3" fmla="*/ 340 h 343"/>
                  <a:gd name="T4" fmla="*/ 192 w 241"/>
                  <a:gd name="T5" fmla="*/ 343 h 343"/>
                  <a:gd name="T6" fmla="*/ 204 w 241"/>
                  <a:gd name="T7" fmla="*/ 330 h 343"/>
                  <a:gd name="T8" fmla="*/ 214 w 241"/>
                  <a:gd name="T9" fmla="*/ 313 h 343"/>
                  <a:gd name="T10" fmla="*/ 220 w 241"/>
                  <a:gd name="T11" fmla="*/ 297 h 343"/>
                  <a:gd name="T12" fmla="*/ 227 w 241"/>
                  <a:gd name="T13" fmla="*/ 281 h 343"/>
                  <a:gd name="T14" fmla="*/ 231 w 241"/>
                  <a:gd name="T15" fmla="*/ 265 h 343"/>
                  <a:gd name="T16" fmla="*/ 236 w 241"/>
                  <a:gd name="T17" fmla="*/ 246 h 343"/>
                  <a:gd name="T18" fmla="*/ 238 w 241"/>
                  <a:gd name="T19" fmla="*/ 229 h 343"/>
                  <a:gd name="T20" fmla="*/ 241 w 241"/>
                  <a:gd name="T21" fmla="*/ 189 h 343"/>
                  <a:gd name="T22" fmla="*/ 236 w 241"/>
                  <a:gd name="T23" fmla="*/ 144 h 343"/>
                  <a:gd name="T24" fmla="*/ 217 w 241"/>
                  <a:gd name="T25" fmla="*/ 79 h 343"/>
                  <a:gd name="T26" fmla="*/ 195 w 241"/>
                  <a:gd name="T27" fmla="*/ 41 h 343"/>
                  <a:gd name="T28" fmla="*/ 179 w 241"/>
                  <a:gd name="T29" fmla="*/ 23 h 343"/>
                  <a:gd name="T30" fmla="*/ 162 w 241"/>
                  <a:gd name="T31" fmla="*/ 11 h 343"/>
                  <a:gd name="T32" fmla="*/ 146 w 241"/>
                  <a:gd name="T33" fmla="*/ 3 h 343"/>
                  <a:gd name="T34" fmla="*/ 94 w 241"/>
                  <a:gd name="T35" fmla="*/ 3 h 343"/>
                  <a:gd name="T36" fmla="*/ 78 w 241"/>
                  <a:gd name="T37" fmla="*/ 11 h 343"/>
                  <a:gd name="T38" fmla="*/ 60 w 241"/>
                  <a:gd name="T39" fmla="*/ 23 h 343"/>
                  <a:gd name="T40" fmla="*/ 45 w 241"/>
                  <a:gd name="T41" fmla="*/ 41 h 343"/>
                  <a:gd name="T42" fmla="*/ 23 w 241"/>
                  <a:gd name="T43" fmla="*/ 79 h 343"/>
                  <a:gd name="T44" fmla="*/ 4 w 241"/>
                  <a:gd name="T45" fmla="*/ 144 h 343"/>
                  <a:gd name="T46" fmla="*/ 2 w 241"/>
                  <a:gd name="T47" fmla="*/ 229 h 343"/>
                  <a:gd name="T48" fmla="*/ 4 w 241"/>
                  <a:gd name="T49" fmla="*/ 245 h 343"/>
                  <a:gd name="T50" fmla="*/ 8 w 241"/>
                  <a:gd name="T51" fmla="*/ 262 h 343"/>
                  <a:gd name="T52" fmla="*/ 10 w 241"/>
                  <a:gd name="T53" fmla="*/ 273 h 343"/>
                  <a:gd name="T54" fmla="*/ 16 w 241"/>
                  <a:gd name="T55" fmla="*/ 288 h 343"/>
                  <a:gd name="T56" fmla="*/ 29 w 241"/>
                  <a:gd name="T57" fmla="*/ 321 h 343"/>
                  <a:gd name="T58" fmla="*/ 38 w 241"/>
                  <a:gd name="T59" fmla="*/ 330 h 343"/>
                  <a:gd name="T60" fmla="*/ 54 w 241"/>
                  <a:gd name="T61" fmla="*/ 330 h 343"/>
                  <a:gd name="T62" fmla="*/ 62 w 241"/>
                  <a:gd name="T63" fmla="*/ 311 h 343"/>
                  <a:gd name="T64" fmla="*/ 56 w 241"/>
                  <a:gd name="T65" fmla="*/ 302 h 343"/>
                  <a:gd name="T66" fmla="*/ 43 w 241"/>
                  <a:gd name="T67" fmla="*/ 272 h 343"/>
                  <a:gd name="T68" fmla="*/ 40 w 241"/>
                  <a:gd name="T69" fmla="*/ 259 h 343"/>
                  <a:gd name="T70" fmla="*/ 37 w 241"/>
                  <a:gd name="T71" fmla="*/ 243 h 343"/>
                  <a:gd name="T72" fmla="*/ 34 w 241"/>
                  <a:gd name="T73" fmla="*/ 231 h 343"/>
                  <a:gd name="T74" fmla="*/ 32 w 241"/>
                  <a:gd name="T75" fmla="*/ 193 h 343"/>
                  <a:gd name="T76" fmla="*/ 35 w 241"/>
                  <a:gd name="T77" fmla="*/ 150 h 343"/>
                  <a:gd name="T78" fmla="*/ 45 w 241"/>
                  <a:gd name="T79" fmla="*/ 104 h 343"/>
                  <a:gd name="T80" fmla="*/ 60 w 241"/>
                  <a:gd name="T81" fmla="*/ 74 h 343"/>
                  <a:gd name="T82" fmla="*/ 70 w 241"/>
                  <a:gd name="T83" fmla="*/ 60 h 343"/>
                  <a:gd name="T84" fmla="*/ 79 w 241"/>
                  <a:gd name="T85" fmla="*/ 49 h 343"/>
                  <a:gd name="T86" fmla="*/ 91 w 241"/>
                  <a:gd name="T87" fmla="*/ 39 h 343"/>
                  <a:gd name="T88" fmla="*/ 103 w 241"/>
                  <a:gd name="T89" fmla="*/ 35 h 343"/>
                  <a:gd name="T90" fmla="*/ 121 w 241"/>
                  <a:gd name="T91" fmla="*/ 31 h 343"/>
                  <a:gd name="T92" fmla="*/ 136 w 241"/>
                  <a:gd name="T93" fmla="*/ 35 h 343"/>
                  <a:gd name="T94" fmla="*/ 149 w 241"/>
                  <a:gd name="T95" fmla="*/ 39 h 343"/>
                  <a:gd name="T96" fmla="*/ 160 w 241"/>
                  <a:gd name="T97" fmla="*/ 49 h 343"/>
                  <a:gd name="T98" fmla="*/ 170 w 241"/>
                  <a:gd name="T99" fmla="*/ 60 h 343"/>
                  <a:gd name="T100" fmla="*/ 179 w 241"/>
                  <a:gd name="T101" fmla="*/ 74 h 343"/>
                  <a:gd name="T102" fmla="*/ 195 w 241"/>
                  <a:gd name="T103" fmla="*/ 104 h 343"/>
                  <a:gd name="T104" fmla="*/ 204 w 241"/>
                  <a:gd name="T105" fmla="*/ 150 h 343"/>
                  <a:gd name="T106" fmla="*/ 208 w 241"/>
                  <a:gd name="T107" fmla="*/ 185 h 343"/>
                  <a:gd name="T108" fmla="*/ 208 w 241"/>
                  <a:gd name="T109" fmla="*/ 194 h 343"/>
                  <a:gd name="T110" fmla="*/ 206 w 241"/>
                  <a:gd name="T111" fmla="*/ 232 h 343"/>
                  <a:gd name="T112" fmla="*/ 203 w 241"/>
                  <a:gd name="T113" fmla="*/ 245 h 343"/>
                  <a:gd name="T114" fmla="*/ 200 w 241"/>
                  <a:gd name="T115" fmla="*/ 264 h 343"/>
                  <a:gd name="T116" fmla="*/ 193 w 241"/>
                  <a:gd name="T117" fmla="*/ 281 h 343"/>
                  <a:gd name="T118" fmla="*/ 187 w 241"/>
                  <a:gd name="T119" fmla="*/ 295 h 343"/>
                  <a:gd name="T120" fmla="*/ 178 w 241"/>
                  <a:gd name="T121" fmla="*/ 311 h 343"/>
                  <a:gd name="T122" fmla="*/ 176 w 241"/>
                  <a:gd name="T123" fmla="*/ 318 h 3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1"/>
                  <a:gd name="T187" fmla="*/ 0 h 343"/>
                  <a:gd name="T188" fmla="*/ 241 w 241"/>
                  <a:gd name="T189" fmla="*/ 343 h 3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1" h="343">
                    <a:moveTo>
                      <a:pt x="176" y="318"/>
                    </a:moveTo>
                    <a:lnTo>
                      <a:pt x="174" y="321"/>
                    </a:lnTo>
                    <a:lnTo>
                      <a:pt x="173" y="325"/>
                    </a:lnTo>
                    <a:lnTo>
                      <a:pt x="173" y="330"/>
                    </a:lnTo>
                    <a:lnTo>
                      <a:pt x="176" y="337"/>
                    </a:lnTo>
                    <a:lnTo>
                      <a:pt x="179" y="340"/>
                    </a:lnTo>
                    <a:lnTo>
                      <a:pt x="182" y="341"/>
                    </a:lnTo>
                    <a:lnTo>
                      <a:pt x="187" y="343"/>
                    </a:lnTo>
                    <a:lnTo>
                      <a:pt x="192" y="343"/>
                    </a:lnTo>
                    <a:lnTo>
                      <a:pt x="198" y="340"/>
                    </a:lnTo>
                    <a:lnTo>
                      <a:pt x="201" y="337"/>
                    </a:lnTo>
                    <a:lnTo>
                      <a:pt x="204" y="330"/>
                    </a:lnTo>
                    <a:lnTo>
                      <a:pt x="206" y="327"/>
                    </a:lnTo>
                    <a:lnTo>
                      <a:pt x="208" y="325"/>
                    </a:lnTo>
                    <a:lnTo>
                      <a:pt x="214" y="313"/>
                    </a:lnTo>
                    <a:lnTo>
                      <a:pt x="215" y="308"/>
                    </a:lnTo>
                    <a:lnTo>
                      <a:pt x="219" y="302"/>
                    </a:lnTo>
                    <a:lnTo>
                      <a:pt x="220" y="297"/>
                    </a:lnTo>
                    <a:lnTo>
                      <a:pt x="222" y="294"/>
                    </a:lnTo>
                    <a:lnTo>
                      <a:pt x="225" y="284"/>
                    </a:lnTo>
                    <a:lnTo>
                      <a:pt x="227" y="281"/>
                    </a:lnTo>
                    <a:lnTo>
                      <a:pt x="228" y="276"/>
                    </a:lnTo>
                    <a:lnTo>
                      <a:pt x="231" y="270"/>
                    </a:lnTo>
                    <a:lnTo>
                      <a:pt x="231" y="265"/>
                    </a:lnTo>
                    <a:lnTo>
                      <a:pt x="234" y="256"/>
                    </a:lnTo>
                    <a:lnTo>
                      <a:pt x="234" y="251"/>
                    </a:lnTo>
                    <a:lnTo>
                      <a:pt x="236" y="246"/>
                    </a:lnTo>
                    <a:lnTo>
                      <a:pt x="236" y="243"/>
                    </a:lnTo>
                    <a:lnTo>
                      <a:pt x="238" y="239"/>
                    </a:lnTo>
                    <a:lnTo>
                      <a:pt x="238" y="229"/>
                    </a:lnTo>
                    <a:lnTo>
                      <a:pt x="239" y="224"/>
                    </a:lnTo>
                    <a:lnTo>
                      <a:pt x="239" y="197"/>
                    </a:lnTo>
                    <a:lnTo>
                      <a:pt x="241" y="189"/>
                    </a:lnTo>
                    <a:lnTo>
                      <a:pt x="239" y="182"/>
                    </a:lnTo>
                    <a:lnTo>
                      <a:pt x="239" y="163"/>
                    </a:lnTo>
                    <a:lnTo>
                      <a:pt x="236" y="144"/>
                    </a:lnTo>
                    <a:lnTo>
                      <a:pt x="230" y="110"/>
                    </a:lnTo>
                    <a:lnTo>
                      <a:pt x="223" y="95"/>
                    </a:lnTo>
                    <a:lnTo>
                      <a:pt x="217" y="79"/>
                    </a:lnTo>
                    <a:lnTo>
                      <a:pt x="208" y="58"/>
                    </a:lnTo>
                    <a:lnTo>
                      <a:pt x="198" y="46"/>
                    </a:lnTo>
                    <a:lnTo>
                      <a:pt x="195" y="41"/>
                    </a:lnTo>
                    <a:lnTo>
                      <a:pt x="190" y="36"/>
                    </a:lnTo>
                    <a:lnTo>
                      <a:pt x="187" y="31"/>
                    </a:lnTo>
                    <a:lnTo>
                      <a:pt x="179" y="23"/>
                    </a:lnTo>
                    <a:lnTo>
                      <a:pt x="174" y="20"/>
                    </a:lnTo>
                    <a:lnTo>
                      <a:pt x="170" y="16"/>
                    </a:lnTo>
                    <a:lnTo>
                      <a:pt x="162" y="11"/>
                    </a:lnTo>
                    <a:lnTo>
                      <a:pt x="157" y="9"/>
                    </a:lnTo>
                    <a:lnTo>
                      <a:pt x="152" y="6"/>
                    </a:lnTo>
                    <a:lnTo>
                      <a:pt x="146" y="3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94" y="3"/>
                    </a:lnTo>
                    <a:lnTo>
                      <a:pt x="87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0" y="16"/>
                    </a:lnTo>
                    <a:lnTo>
                      <a:pt x="65" y="20"/>
                    </a:lnTo>
                    <a:lnTo>
                      <a:pt x="60" y="23"/>
                    </a:lnTo>
                    <a:lnTo>
                      <a:pt x="53" y="31"/>
                    </a:lnTo>
                    <a:lnTo>
                      <a:pt x="49" y="36"/>
                    </a:lnTo>
                    <a:lnTo>
                      <a:pt x="45" y="41"/>
                    </a:lnTo>
                    <a:lnTo>
                      <a:pt x="42" y="46"/>
                    </a:lnTo>
                    <a:lnTo>
                      <a:pt x="32" y="58"/>
                    </a:lnTo>
                    <a:lnTo>
                      <a:pt x="23" y="79"/>
                    </a:lnTo>
                    <a:lnTo>
                      <a:pt x="16" y="95"/>
                    </a:lnTo>
                    <a:lnTo>
                      <a:pt x="10" y="110"/>
                    </a:lnTo>
                    <a:lnTo>
                      <a:pt x="4" y="144"/>
                    </a:lnTo>
                    <a:lnTo>
                      <a:pt x="0" y="163"/>
                    </a:lnTo>
                    <a:lnTo>
                      <a:pt x="0" y="224"/>
                    </a:lnTo>
                    <a:lnTo>
                      <a:pt x="2" y="229"/>
                    </a:lnTo>
                    <a:lnTo>
                      <a:pt x="2" y="237"/>
                    </a:lnTo>
                    <a:lnTo>
                      <a:pt x="4" y="242"/>
                    </a:lnTo>
                    <a:lnTo>
                      <a:pt x="4" y="245"/>
                    </a:lnTo>
                    <a:lnTo>
                      <a:pt x="5" y="250"/>
                    </a:lnTo>
                    <a:lnTo>
                      <a:pt x="5" y="253"/>
                    </a:lnTo>
                    <a:lnTo>
                      <a:pt x="8" y="262"/>
                    </a:lnTo>
                    <a:lnTo>
                      <a:pt x="8" y="265"/>
                    </a:lnTo>
                    <a:lnTo>
                      <a:pt x="10" y="269"/>
                    </a:lnTo>
                    <a:lnTo>
                      <a:pt x="10" y="273"/>
                    </a:lnTo>
                    <a:lnTo>
                      <a:pt x="13" y="280"/>
                    </a:lnTo>
                    <a:lnTo>
                      <a:pt x="15" y="284"/>
                    </a:lnTo>
                    <a:lnTo>
                      <a:pt x="16" y="288"/>
                    </a:lnTo>
                    <a:lnTo>
                      <a:pt x="16" y="292"/>
                    </a:lnTo>
                    <a:lnTo>
                      <a:pt x="27" y="314"/>
                    </a:lnTo>
                    <a:lnTo>
                      <a:pt x="29" y="321"/>
                    </a:lnTo>
                    <a:lnTo>
                      <a:pt x="35" y="327"/>
                    </a:lnTo>
                    <a:lnTo>
                      <a:pt x="32" y="324"/>
                    </a:lnTo>
                    <a:lnTo>
                      <a:pt x="38" y="330"/>
                    </a:lnTo>
                    <a:lnTo>
                      <a:pt x="42" y="332"/>
                    </a:lnTo>
                    <a:lnTo>
                      <a:pt x="51" y="332"/>
                    </a:lnTo>
                    <a:lnTo>
                      <a:pt x="54" y="330"/>
                    </a:lnTo>
                    <a:lnTo>
                      <a:pt x="60" y="324"/>
                    </a:lnTo>
                    <a:lnTo>
                      <a:pt x="62" y="321"/>
                    </a:lnTo>
                    <a:lnTo>
                      <a:pt x="62" y="311"/>
                    </a:lnTo>
                    <a:lnTo>
                      <a:pt x="60" y="308"/>
                    </a:lnTo>
                    <a:lnTo>
                      <a:pt x="57" y="305"/>
                    </a:lnTo>
                    <a:lnTo>
                      <a:pt x="56" y="302"/>
                    </a:lnTo>
                    <a:lnTo>
                      <a:pt x="48" y="286"/>
                    </a:lnTo>
                    <a:lnTo>
                      <a:pt x="48" y="281"/>
                    </a:lnTo>
                    <a:lnTo>
                      <a:pt x="43" y="272"/>
                    </a:lnTo>
                    <a:lnTo>
                      <a:pt x="42" y="267"/>
                    </a:lnTo>
                    <a:lnTo>
                      <a:pt x="42" y="262"/>
                    </a:lnTo>
                    <a:lnTo>
                      <a:pt x="40" y="259"/>
                    </a:lnTo>
                    <a:lnTo>
                      <a:pt x="40" y="256"/>
                    </a:lnTo>
                    <a:lnTo>
                      <a:pt x="37" y="246"/>
                    </a:lnTo>
                    <a:lnTo>
                      <a:pt x="37" y="243"/>
                    </a:lnTo>
                    <a:lnTo>
                      <a:pt x="35" y="239"/>
                    </a:lnTo>
                    <a:lnTo>
                      <a:pt x="35" y="235"/>
                    </a:lnTo>
                    <a:lnTo>
                      <a:pt x="34" y="231"/>
                    </a:lnTo>
                    <a:lnTo>
                      <a:pt x="34" y="223"/>
                    </a:lnTo>
                    <a:lnTo>
                      <a:pt x="32" y="218"/>
                    </a:lnTo>
                    <a:lnTo>
                      <a:pt x="32" y="193"/>
                    </a:lnTo>
                    <a:lnTo>
                      <a:pt x="32" y="166"/>
                    </a:lnTo>
                    <a:lnTo>
                      <a:pt x="34" y="159"/>
                    </a:lnTo>
                    <a:lnTo>
                      <a:pt x="35" y="150"/>
                    </a:lnTo>
                    <a:lnTo>
                      <a:pt x="42" y="120"/>
                    </a:lnTo>
                    <a:lnTo>
                      <a:pt x="45" y="112"/>
                    </a:lnTo>
                    <a:lnTo>
                      <a:pt x="45" y="104"/>
                    </a:lnTo>
                    <a:lnTo>
                      <a:pt x="48" y="99"/>
                    </a:lnTo>
                    <a:lnTo>
                      <a:pt x="51" y="91"/>
                    </a:lnTo>
                    <a:lnTo>
                      <a:pt x="60" y="74"/>
                    </a:lnTo>
                    <a:lnTo>
                      <a:pt x="62" y="71"/>
                    </a:lnTo>
                    <a:lnTo>
                      <a:pt x="67" y="65"/>
                    </a:lnTo>
                    <a:lnTo>
                      <a:pt x="70" y="60"/>
                    </a:lnTo>
                    <a:lnTo>
                      <a:pt x="75" y="55"/>
                    </a:lnTo>
                    <a:lnTo>
                      <a:pt x="78" y="50"/>
                    </a:lnTo>
                    <a:lnTo>
                      <a:pt x="79" y="49"/>
                    </a:lnTo>
                    <a:lnTo>
                      <a:pt x="84" y="46"/>
                    </a:lnTo>
                    <a:lnTo>
                      <a:pt x="89" y="41"/>
                    </a:lnTo>
                    <a:lnTo>
                      <a:pt x="91" y="39"/>
                    </a:lnTo>
                    <a:lnTo>
                      <a:pt x="95" y="38"/>
                    </a:lnTo>
                    <a:lnTo>
                      <a:pt x="100" y="35"/>
                    </a:lnTo>
                    <a:lnTo>
                      <a:pt x="103" y="35"/>
                    </a:lnTo>
                    <a:lnTo>
                      <a:pt x="110" y="33"/>
                    </a:lnTo>
                    <a:lnTo>
                      <a:pt x="113" y="31"/>
                    </a:lnTo>
                    <a:lnTo>
                      <a:pt x="121" y="31"/>
                    </a:lnTo>
                    <a:lnTo>
                      <a:pt x="127" y="31"/>
                    </a:lnTo>
                    <a:lnTo>
                      <a:pt x="130" y="33"/>
                    </a:lnTo>
                    <a:lnTo>
                      <a:pt x="136" y="35"/>
                    </a:lnTo>
                    <a:lnTo>
                      <a:pt x="140" y="35"/>
                    </a:lnTo>
                    <a:lnTo>
                      <a:pt x="144" y="38"/>
                    </a:lnTo>
                    <a:lnTo>
                      <a:pt x="149" y="39"/>
                    </a:lnTo>
                    <a:lnTo>
                      <a:pt x="151" y="41"/>
                    </a:lnTo>
                    <a:lnTo>
                      <a:pt x="155" y="46"/>
                    </a:lnTo>
                    <a:lnTo>
                      <a:pt x="160" y="49"/>
                    </a:lnTo>
                    <a:lnTo>
                      <a:pt x="162" y="50"/>
                    </a:lnTo>
                    <a:lnTo>
                      <a:pt x="165" y="55"/>
                    </a:lnTo>
                    <a:lnTo>
                      <a:pt x="170" y="60"/>
                    </a:lnTo>
                    <a:lnTo>
                      <a:pt x="173" y="65"/>
                    </a:lnTo>
                    <a:lnTo>
                      <a:pt x="178" y="71"/>
                    </a:lnTo>
                    <a:lnTo>
                      <a:pt x="179" y="74"/>
                    </a:lnTo>
                    <a:lnTo>
                      <a:pt x="189" y="91"/>
                    </a:lnTo>
                    <a:lnTo>
                      <a:pt x="192" y="99"/>
                    </a:lnTo>
                    <a:lnTo>
                      <a:pt x="195" y="104"/>
                    </a:lnTo>
                    <a:lnTo>
                      <a:pt x="195" y="112"/>
                    </a:lnTo>
                    <a:lnTo>
                      <a:pt x="198" y="120"/>
                    </a:lnTo>
                    <a:lnTo>
                      <a:pt x="204" y="150"/>
                    </a:lnTo>
                    <a:lnTo>
                      <a:pt x="206" y="159"/>
                    </a:lnTo>
                    <a:lnTo>
                      <a:pt x="208" y="166"/>
                    </a:lnTo>
                    <a:lnTo>
                      <a:pt x="208" y="185"/>
                    </a:lnTo>
                    <a:lnTo>
                      <a:pt x="209" y="196"/>
                    </a:lnTo>
                    <a:lnTo>
                      <a:pt x="211" y="188"/>
                    </a:lnTo>
                    <a:lnTo>
                      <a:pt x="208" y="194"/>
                    </a:lnTo>
                    <a:lnTo>
                      <a:pt x="208" y="218"/>
                    </a:lnTo>
                    <a:lnTo>
                      <a:pt x="206" y="223"/>
                    </a:lnTo>
                    <a:lnTo>
                      <a:pt x="206" y="232"/>
                    </a:lnTo>
                    <a:lnTo>
                      <a:pt x="204" y="237"/>
                    </a:lnTo>
                    <a:lnTo>
                      <a:pt x="204" y="240"/>
                    </a:lnTo>
                    <a:lnTo>
                      <a:pt x="203" y="245"/>
                    </a:lnTo>
                    <a:lnTo>
                      <a:pt x="203" y="250"/>
                    </a:lnTo>
                    <a:lnTo>
                      <a:pt x="200" y="259"/>
                    </a:lnTo>
                    <a:lnTo>
                      <a:pt x="200" y="264"/>
                    </a:lnTo>
                    <a:lnTo>
                      <a:pt x="198" y="269"/>
                    </a:lnTo>
                    <a:lnTo>
                      <a:pt x="197" y="272"/>
                    </a:lnTo>
                    <a:lnTo>
                      <a:pt x="193" y="281"/>
                    </a:lnTo>
                    <a:lnTo>
                      <a:pt x="192" y="284"/>
                    </a:lnTo>
                    <a:lnTo>
                      <a:pt x="190" y="289"/>
                    </a:lnTo>
                    <a:lnTo>
                      <a:pt x="187" y="295"/>
                    </a:lnTo>
                    <a:lnTo>
                      <a:pt x="185" y="300"/>
                    </a:lnTo>
                    <a:lnTo>
                      <a:pt x="182" y="306"/>
                    </a:lnTo>
                    <a:lnTo>
                      <a:pt x="178" y="311"/>
                    </a:lnTo>
                    <a:lnTo>
                      <a:pt x="176" y="318"/>
                    </a:lnTo>
                    <a:lnTo>
                      <a:pt x="174" y="321"/>
                    </a:lnTo>
                    <a:lnTo>
                      <a:pt x="176" y="3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9" name="Rectangle 212"/>
              <p:cNvSpPr>
                <a:spLocks noChangeArrowheads="1"/>
              </p:cNvSpPr>
              <p:nvPr/>
            </p:nvSpPr>
            <p:spPr bwMode="auto">
              <a:xfrm>
                <a:off x="1568" y="1110"/>
                <a:ext cx="17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FF"/>
                    </a:solidFill>
                    <a:latin typeface="Swiss 721 SWA" charset="0"/>
                  </a:rPr>
                  <a:t>0/0</a:t>
                </a:r>
                <a:endParaRPr lang="en-US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63520" name="Freeform 213"/>
              <p:cNvSpPr>
                <a:spLocks/>
              </p:cNvSpPr>
              <p:nvPr/>
            </p:nvSpPr>
            <p:spPr bwMode="auto">
              <a:xfrm>
                <a:off x="1508" y="1361"/>
                <a:ext cx="36" cy="125"/>
              </a:xfrm>
              <a:custGeom>
                <a:avLst/>
                <a:gdLst>
                  <a:gd name="T0" fmla="*/ 0 w 36"/>
                  <a:gd name="T1" fmla="*/ 108 h 125"/>
                  <a:gd name="T2" fmla="*/ 0 w 36"/>
                  <a:gd name="T3" fmla="*/ 113 h 125"/>
                  <a:gd name="T4" fmla="*/ 1 w 36"/>
                  <a:gd name="T5" fmla="*/ 117 h 125"/>
                  <a:gd name="T6" fmla="*/ 5 w 36"/>
                  <a:gd name="T7" fmla="*/ 121 h 125"/>
                  <a:gd name="T8" fmla="*/ 8 w 36"/>
                  <a:gd name="T9" fmla="*/ 122 h 125"/>
                  <a:gd name="T10" fmla="*/ 11 w 36"/>
                  <a:gd name="T11" fmla="*/ 125 h 125"/>
                  <a:gd name="T12" fmla="*/ 19 w 36"/>
                  <a:gd name="T13" fmla="*/ 125 h 125"/>
                  <a:gd name="T14" fmla="*/ 24 w 36"/>
                  <a:gd name="T15" fmla="*/ 124 h 125"/>
                  <a:gd name="T16" fmla="*/ 27 w 36"/>
                  <a:gd name="T17" fmla="*/ 121 h 125"/>
                  <a:gd name="T18" fmla="*/ 28 w 36"/>
                  <a:gd name="T19" fmla="*/ 117 h 125"/>
                  <a:gd name="T20" fmla="*/ 32 w 36"/>
                  <a:gd name="T21" fmla="*/ 114 h 125"/>
                  <a:gd name="T22" fmla="*/ 32 w 36"/>
                  <a:gd name="T23" fmla="*/ 111 h 125"/>
                  <a:gd name="T24" fmla="*/ 36 w 36"/>
                  <a:gd name="T25" fmla="*/ 18 h 125"/>
                  <a:gd name="T26" fmla="*/ 36 w 36"/>
                  <a:gd name="T27" fmla="*/ 13 h 125"/>
                  <a:gd name="T28" fmla="*/ 35 w 36"/>
                  <a:gd name="T29" fmla="*/ 8 h 125"/>
                  <a:gd name="T30" fmla="*/ 32 w 36"/>
                  <a:gd name="T31" fmla="*/ 5 h 125"/>
                  <a:gd name="T32" fmla="*/ 28 w 36"/>
                  <a:gd name="T33" fmla="*/ 4 h 125"/>
                  <a:gd name="T34" fmla="*/ 25 w 36"/>
                  <a:gd name="T35" fmla="*/ 0 h 125"/>
                  <a:gd name="T36" fmla="*/ 17 w 36"/>
                  <a:gd name="T37" fmla="*/ 0 h 125"/>
                  <a:gd name="T38" fmla="*/ 13 w 36"/>
                  <a:gd name="T39" fmla="*/ 2 h 125"/>
                  <a:gd name="T40" fmla="*/ 9 w 36"/>
                  <a:gd name="T41" fmla="*/ 5 h 125"/>
                  <a:gd name="T42" fmla="*/ 8 w 36"/>
                  <a:gd name="T43" fmla="*/ 8 h 125"/>
                  <a:gd name="T44" fmla="*/ 5 w 36"/>
                  <a:gd name="T45" fmla="*/ 11 h 125"/>
                  <a:gd name="T46" fmla="*/ 5 w 36"/>
                  <a:gd name="T47" fmla="*/ 15 h 125"/>
                  <a:gd name="T48" fmla="*/ 0 w 36"/>
                  <a:gd name="T49" fmla="*/ 108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125"/>
                  <a:gd name="T77" fmla="*/ 36 w 3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125">
                    <a:moveTo>
                      <a:pt x="0" y="108"/>
                    </a:moveTo>
                    <a:lnTo>
                      <a:pt x="0" y="113"/>
                    </a:lnTo>
                    <a:lnTo>
                      <a:pt x="1" y="117"/>
                    </a:lnTo>
                    <a:lnTo>
                      <a:pt x="5" y="121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9" y="125"/>
                    </a:lnTo>
                    <a:lnTo>
                      <a:pt x="24" y="124"/>
                    </a:lnTo>
                    <a:lnTo>
                      <a:pt x="27" y="121"/>
                    </a:lnTo>
                    <a:lnTo>
                      <a:pt x="28" y="117"/>
                    </a:lnTo>
                    <a:lnTo>
                      <a:pt x="32" y="114"/>
                    </a:lnTo>
                    <a:lnTo>
                      <a:pt x="32" y="111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5" y="8"/>
                    </a:lnTo>
                    <a:lnTo>
                      <a:pt x="32" y="5"/>
                    </a:lnTo>
                    <a:lnTo>
                      <a:pt x="28" y="4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5" y="15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1" name="Freeform 214"/>
              <p:cNvSpPr>
                <a:spLocks/>
              </p:cNvSpPr>
              <p:nvPr/>
            </p:nvSpPr>
            <p:spPr bwMode="auto">
              <a:xfrm>
                <a:off x="1513" y="1382"/>
                <a:ext cx="96" cy="111"/>
              </a:xfrm>
              <a:custGeom>
                <a:avLst/>
                <a:gdLst>
                  <a:gd name="T0" fmla="*/ 3 w 96"/>
                  <a:gd name="T1" fmla="*/ 85 h 111"/>
                  <a:gd name="T2" fmla="*/ 0 w 96"/>
                  <a:gd name="T3" fmla="*/ 92 h 111"/>
                  <a:gd name="T4" fmla="*/ 0 w 96"/>
                  <a:gd name="T5" fmla="*/ 96 h 111"/>
                  <a:gd name="T6" fmla="*/ 1 w 96"/>
                  <a:gd name="T7" fmla="*/ 101 h 111"/>
                  <a:gd name="T8" fmla="*/ 3 w 96"/>
                  <a:gd name="T9" fmla="*/ 104 h 111"/>
                  <a:gd name="T10" fmla="*/ 6 w 96"/>
                  <a:gd name="T11" fmla="*/ 107 h 111"/>
                  <a:gd name="T12" fmla="*/ 12 w 96"/>
                  <a:gd name="T13" fmla="*/ 111 h 111"/>
                  <a:gd name="T14" fmla="*/ 17 w 96"/>
                  <a:gd name="T15" fmla="*/ 111 h 111"/>
                  <a:gd name="T16" fmla="*/ 22 w 96"/>
                  <a:gd name="T17" fmla="*/ 109 h 111"/>
                  <a:gd name="T18" fmla="*/ 25 w 96"/>
                  <a:gd name="T19" fmla="*/ 107 h 111"/>
                  <a:gd name="T20" fmla="*/ 28 w 96"/>
                  <a:gd name="T21" fmla="*/ 104 h 111"/>
                  <a:gd name="T22" fmla="*/ 93 w 96"/>
                  <a:gd name="T23" fmla="*/ 25 h 111"/>
                  <a:gd name="T24" fmla="*/ 96 w 96"/>
                  <a:gd name="T25" fmla="*/ 19 h 111"/>
                  <a:gd name="T26" fmla="*/ 96 w 96"/>
                  <a:gd name="T27" fmla="*/ 14 h 111"/>
                  <a:gd name="T28" fmla="*/ 95 w 96"/>
                  <a:gd name="T29" fmla="*/ 9 h 111"/>
                  <a:gd name="T30" fmla="*/ 93 w 96"/>
                  <a:gd name="T31" fmla="*/ 6 h 111"/>
                  <a:gd name="T32" fmla="*/ 90 w 96"/>
                  <a:gd name="T33" fmla="*/ 3 h 111"/>
                  <a:gd name="T34" fmla="*/ 83 w 96"/>
                  <a:gd name="T35" fmla="*/ 0 h 111"/>
                  <a:gd name="T36" fmla="*/ 79 w 96"/>
                  <a:gd name="T37" fmla="*/ 0 h 111"/>
                  <a:gd name="T38" fmla="*/ 74 w 96"/>
                  <a:gd name="T39" fmla="*/ 2 h 111"/>
                  <a:gd name="T40" fmla="*/ 71 w 96"/>
                  <a:gd name="T41" fmla="*/ 3 h 111"/>
                  <a:gd name="T42" fmla="*/ 68 w 96"/>
                  <a:gd name="T43" fmla="*/ 6 h 111"/>
                  <a:gd name="T44" fmla="*/ 3 w 96"/>
                  <a:gd name="T45" fmla="*/ 85 h 1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111"/>
                  <a:gd name="T71" fmla="*/ 96 w 96"/>
                  <a:gd name="T72" fmla="*/ 111 h 1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111">
                    <a:moveTo>
                      <a:pt x="3" y="85"/>
                    </a:moveTo>
                    <a:lnTo>
                      <a:pt x="0" y="92"/>
                    </a:lnTo>
                    <a:lnTo>
                      <a:pt x="0" y="96"/>
                    </a:lnTo>
                    <a:lnTo>
                      <a:pt x="1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1"/>
                    </a:lnTo>
                    <a:lnTo>
                      <a:pt x="17" y="111"/>
                    </a:lnTo>
                    <a:lnTo>
                      <a:pt x="22" y="109"/>
                    </a:lnTo>
                    <a:lnTo>
                      <a:pt x="25" y="107"/>
                    </a:lnTo>
                    <a:lnTo>
                      <a:pt x="28" y="104"/>
                    </a:lnTo>
                    <a:lnTo>
                      <a:pt x="93" y="25"/>
                    </a:lnTo>
                    <a:lnTo>
                      <a:pt x="96" y="19"/>
                    </a:lnTo>
                    <a:lnTo>
                      <a:pt x="96" y="14"/>
                    </a:lnTo>
                    <a:lnTo>
                      <a:pt x="95" y="9"/>
                    </a:lnTo>
                    <a:lnTo>
                      <a:pt x="93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3"/>
                    </a:lnTo>
                    <a:lnTo>
                      <a:pt x="68" y="6"/>
                    </a:lnTo>
                    <a:lnTo>
                      <a:pt x="3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16" name="Rectangle 215"/>
            <p:cNvSpPr>
              <a:spLocks noChangeArrowheads="1"/>
            </p:cNvSpPr>
            <p:nvPr/>
          </p:nvSpPr>
          <p:spPr bwMode="auto">
            <a:xfrm>
              <a:off x="3735" y="3111"/>
              <a:ext cx="2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b="1">
                  <a:solidFill>
                    <a:srgbClr val="6666FF"/>
                  </a:solidFill>
                </a:rPr>
                <a:t>A</a:t>
              </a:r>
            </a:p>
          </p:txBody>
        </p:sp>
        <p:sp>
          <p:nvSpPr>
            <p:cNvPr id="63517" name="Rectangle 216"/>
            <p:cNvSpPr>
              <a:spLocks noChangeArrowheads="1"/>
            </p:cNvSpPr>
            <p:nvPr/>
          </p:nvSpPr>
          <p:spPr bwMode="auto">
            <a:xfrm>
              <a:off x="4752" y="3095"/>
              <a:ext cx="20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b="1">
                  <a:solidFill>
                    <a:srgbClr val="6666FF"/>
                  </a:solidFill>
                </a:rPr>
                <a:t>0</a:t>
              </a:r>
            </a:p>
          </p:txBody>
        </p:sp>
      </p:grpSp>
      <p:sp>
        <p:nvSpPr>
          <p:cNvPr id="63503" name="Rectangle 217"/>
          <p:cNvSpPr>
            <a:spLocks noChangeAspect="1" noChangeArrowheads="1"/>
          </p:cNvSpPr>
          <p:nvPr/>
        </p:nvSpPr>
        <p:spPr bwMode="auto">
          <a:xfrm>
            <a:off x="5991225" y="5248275"/>
            <a:ext cx="81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       C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3504" name="Rectangle 218"/>
          <p:cNvSpPr>
            <a:spLocks noChangeAspect="1" noChangeArrowheads="1"/>
          </p:cNvSpPr>
          <p:nvPr/>
        </p:nvSpPr>
        <p:spPr bwMode="auto">
          <a:xfrm>
            <a:off x="7643813" y="5257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0        0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3505" name="Rectangle 219"/>
          <p:cNvSpPr>
            <a:spLocks noChangeAspect="1" noChangeArrowheads="1"/>
          </p:cNvSpPr>
          <p:nvPr/>
        </p:nvSpPr>
        <p:spPr bwMode="auto">
          <a:xfrm>
            <a:off x="5991225" y="5575300"/>
            <a:ext cx="81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D       C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3506" name="Rectangle 220"/>
          <p:cNvSpPr>
            <a:spLocks noChangeAspect="1" noChangeArrowheads="1"/>
          </p:cNvSpPr>
          <p:nvPr/>
        </p:nvSpPr>
        <p:spPr bwMode="auto">
          <a:xfrm>
            <a:off x="6853238" y="5575300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 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3507" name="Rectangle 221"/>
          <p:cNvSpPr>
            <a:spLocks noChangeAspect="1" noChangeArrowheads="1"/>
          </p:cNvSpPr>
          <p:nvPr/>
        </p:nvSpPr>
        <p:spPr bwMode="auto">
          <a:xfrm>
            <a:off x="7643813" y="558482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0        0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3508" name="Rectangle 222"/>
          <p:cNvSpPr>
            <a:spLocks noChangeAspect="1" noChangeArrowheads="1"/>
          </p:cNvSpPr>
          <p:nvPr/>
        </p:nvSpPr>
        <p:spPr bwMode="auto">
          <a:xfrm>
            <a:off x="5999163" y="5902325"/>
            <a:ext cx="798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       B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3509" name="Rectangle 223"/>
          <p:cNvSpPr>
            <a:spLocks noChangeAspect="1" noChangeArrowheads="1"/>
          </p:cNvSpPr>
          <p:nvPr/>
        </p:nvSpPr>
        <p:spPr bwMode="auto">
          <a:xfrm>
            <a:off x="7643813" y="591185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0        1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3510" name="Oval 224"/>
          <p:cNvSpPr>
            <a:spLocks noChangeArrowheads="1"/>
          </p:cNvSpPr>
          <p:nvPr/>
        </p:nvSpPr>
        <p:spPr bwMode="auto">
          <a:xfrm>
            <a:off x="8137525" y="5913438"/>
            <a:ext cx="427038" cy="336550"/>
          </a:xfrm>
          <a:prstGeom prst="ellipse">
            <a:avLst/>
          </a:prstGeom>
          <a:solidFill>
            <a:srgbClr val="FFFF99">
              <a:alpha val="3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Rectangle 226"/>
          <p:cNvSpPr>
            <a:spLocks noGrp="1" noChangeArrowheads="1"/>
          </p:cNvSpPr>
          <p:nvPr>
            <p:ph type="title"/>
          </p:nvPr>
        </p:nvSpPr>
        <p:spPr>
          <a:xfrm>
            <a:off x="685800" y="225425"/>
            <a:ext cx="8139113" cy="838200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“Symbolic”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State Table (Mealy Model)</a:t>
            </a:r>
          </a:p>
        </p:txBody>
      </p:sp>
      <p:sp>
        <p:nvSpPr>
          <p:cNvPr id="63512" name="Text Box 227"/>
          <p:cNvSpPr txBox="1">
            <a:spLocks noChangeArrowheads="1"/>
          </p:cNvSpPr>
          <p:nvPr/>
        </p:nvSpPr>
        <p:spPr bwMode="auto">
          <a:xfrm>
            <a:off x="0" y="4678363"/>
            <a:ext cx="4332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Arial" pitchFamily="34" charset="0"/>
              </a:rPr>
              <a:t>From “symbolic” state table </a:t>
            </a:r>
          </a:p>
          <a:p>
            <a:r>
              <a:rPr lang="en-US" sz="2400" b="1">
                <a:solidFill>
                  <a:schemeClr val="accent1"/>
                </a:solidFill>
                <a:latin typeface="Arial" pitchFamily="34" charset="0"/>
              </a:rPr>
              <a:t>To </a:t>
            </a:r>
            <a:r>
              <a:rPr lang="en-US" sz="2400" b="1">
                <a:solidFill>
                  <a:srgbClr val="6600CC"/>
                </a:solidFill>
                <a:latin typeface="Arial" pitchFamily="34" charset="0"/>
              </a:rPr>
              <a:t>binary</a:t>
            </a:r>
            <a:r>
              <a:rPr lang="en-US" sz="2400" b="1">
                <a:solidFill>
                  <a:schemeClr val="accent1"/>
                </a:solidFill>
                <a:latin typeface="Arial" pitchFamily="34" charset="0"/>
              </a:rPr>
              <a:t> State Table: </a:t>
            </a:r>
          </a:p>
          <a:p>
            <a:r>
              <a:rPr lang="en-US" sz="2400" b="1">
                <a:solidFill>
                  <a:schemeClr val="accent1"/>
                </a:solidFill>
                <a:latin typeface="Arial" pitchFamily="34" charset="0"/>
              </a:rPr>
              <a:t>What is needed?</a:t>
            </a:r>
          </a:p>
          <a:p>
            <a:r>
              <a:rPr lang="en-US" sz="2400" b="1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lang="en-US" sz="2400" b="1">
                <a:solidFill>
                  <a:schemeClr val="accent1"/>
                </a:solidFill>
                <a:latin typeface="Arial" pitchFamily="34" charset="0"/>
              </a:rPr>
              <a:t>State Assignment Issues</a:t>
            </a:r>
          </a:p>
        </p:txBody>
      </p:sp>
      <p:sp>
        <p:nvSpPr>
          <p:cNvPr id="63513" name="Text Box 228"/>
          <p:cNvSpPr txBox="1">
            <a:spLocks noChangeArrowheads="1"/>
          </p:cNvSpPr>
          <p:nvPr/>
        </p:nvSpPr>
        <p:spPr bwMode="auto">
          <a:xfrm>
            <a:off x="7464425" y="3721100"/>
            <a:ext cx="184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O/P depends on I/P, </a:t>
            </a:r>
          </a:p>
          <a:p>
            <a:r>
              <a:rPr lang="en-US" sz="1600">
                <a:sym typeface="Wingdings" pitchFamily="2" charset="2"/>
              </a:rPr>
              <a:t> </a:t>
            </a:r>
            <a:r>
              <a:rPr lang="en-US" sz="1600"/>
              <a:t>Mealy</a:t>
            </a:r>
          </a:p>
        </p:txBody>
      </p:sp>
      <p:sp>
        <p:nvSpPr>
          <p:cNvPr id="63514" name="Line 229"/>
          <p:cNvSpPr>
            <a:spLocks noChangeShapeType="1"/>
          </p:cNvSpPr>
          <p:nvPr/>
        </p:nvSpPr>
        <p:spPr bwMode="auto">
          <a:xfrm flipV="1">
            <a:off x="7589838" y="3932238"/>
            <a:ext cx="60325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 t="9372"/>
          <a:stretch>
            <a:fillRect/>
          </a:stretch>
        </p:blipFill>
        <p:spPr bwMode="auto">
          <a:xfrm>
            <a:off x="450850" y="1332411"/>
            <a:ext cx="7945438" cy="195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A9C5A8B3-1ED4-4EC4-A87B-288C5CBC312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74625"/>
            <a:ext cx="8891587" cy="812800"/>
          </a:xfrm>
        </p:spPr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Introduction to Sequential Circuits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48297"/>
            <a:ext cx="9144000" cy="360970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15000"/>
            </a:pPr>
            <a:r>
              <a:rPr lang="en-US" sz="2400" dirty="0" smtClean="0">
                <a:solidFill>
                  <a:srgbClr val="000000"/>
                </a:solidFill>
              </a:rPr>
              <a:t>Combinatorial Logic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15000"/>
            </a:pPr>
            <a:r>
              <a:rPr lang="en-US" sz="2400" i="1" dirty="0" smtClean="0">
                <a:solidFill>
                  <a:srgbClr val="000000"/>
                </a:solidFill>
              </a:rPr>
              <a:t>Next state function</a:t>
            </a:r>
            <a:br>
              <a:rPr lang="en-US" sz="2400" i="1" dirty="0" smtClean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Next State = f(Inputs, </a:t>
            </a:r>
            <a:r>
              <a:rPr lang="en-US" sz="2400" dirty="0" smtClean="0">
                <a:solidFill>
                  <a:srgbClr val="6600CC"/>
                </a:solidFill>
              </a:rPr>
              <a:t>State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15000"/>
            </a:pPr>
            <a:r>
              <a:rPr lang="en-US" sz="2400" dirty="0" smtClean="0">
                <a:solidFill>
                  <a:srgbClr val="000000"/>
                </a:solidFill>
              </a:rPr>
              <a:t>2 output function </a:t>
            </a:r>
            <a:r>
              <a:rPr lang="en-US" sz="2400" i="1" u="sng" dirty="0" smtClean="0">
                <a:solidFill>
                  <a:srgbClr val="000000"/>
                </a:solidFill>
              </a:rPr>
              <a:t>types</a:t>
            </a:r>
            <a:r>
              <a:rPr lang="en-US" sz="2400" dirty="0" smtClean="0">
                <a:solidFill>
                  <a:srgbClr val="000000"/>
                </a:solidFill>
              </a:rPr>
              <a:t> : </a:t>
            </a:r>
            <a:r>
              <a:rPr lang="en-US" sz="2400" dirty="0" smtClean="0">
                <a:solidFill>
                  <a:srgbClr val="FF0000"/>
                </a:solidFill>
              </a:rPr>
              <a:t>Mealy </a:t>
            </a:r>
            <a:r>
              <a:rPr lang="en-US" sz="2400" dirty="0" smtClean="0"/>
              <a:t>&amp;</a:t>
            </a:r>
            <a:r>
              <a:rPr lang="en-US" sz="2400" dirty="0" smtClean="0">
                <a:solidFill>
                  <a:srgbClr val="008000"/>
                </a:solidFill>
              </a:rPr>
              <a:t>Moore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15000"/>
            </a:pPr>
            <a:r>
              <a:rPr lang="en-US" sz="2400" i="1" dirty="0" smtClean="0">
                <a:solidFill>
                  <a:srgbClr val="000000"/>
                </a:solidFill>
              </a:rPr>
              <a:t>Output function: </a:t>
            </a:r>
            <a:r>
              <a:rPr lang="en-US" sz="2400" dirty="0" smtClean="0">
                <a:solidFill>
                  <a:srgbClr val="FF0000"/>
                </a:solidFill>
              </a:rPr>
              <a:t>Mealy Circuits</a:t>
            </a:r>
            <a:r>
              <a:rPr lang="en-US" sz="2400" i="1" dirty="0" smtClean="0">
                <a:solidFill>
                  <a:srgbClr val="000000"/>
                </a:solidFill>
              </a:rPr>
              <a:t/>
            </a:r>
            <a:br>
              <a:rPr lang="en-US" sz="2400" i="1" dirty="0" smtClean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Outputs = g(Inputs, </a:t>
            </a:r>
            <a:r>
              <a:rPr lang="en-US" sz="2400" dirty="0" smtClean="0">
                <a:solidFill>
                  <a:srgbClr val="6600CC"/>
                </a:solidFill>
              </a:rPr>
              <a:t>State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15000"/>
            </a:pPr>
            <a:r>
              <a:rPr lang="en-US" sz="2400" i="1" dirty="0" smtClean="0">
                <a:solidFill>
                  <a:srgbClr val="000000"/>
                </a:solidFill>
              </a:rPr>
              <a:t>Output function: </a:t>
            </a:r>
            <a:r>
              <a:rPr lang="en-US" sz="2400" dirty="0" smtClean="0">
                <a:solidFill>
                  <a:srgbClr val="008000"/>
                </a:solidFill>
              </a:rPr>
              <a:t>Moore Circuits</a:t>
            </a:r>
            <a:r>
              <a:rPr lang="en-US" sz="2400" i="1" dirty="0" smtClean="0">
                <a:solidFill>
                  <a:srgbClr val="000000"/>
                </a:solidFill>
              </a:rPr>
              <a:t/>
            </a:r>
            <a:br>
              <a:rPr lang="en-US" sz="2400" i="1" dirty="0" smtClean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Outputs = h(</a:t>
            </a:r>
            <a:r>
              <a:rPr lang="en-US" sz="2400" dirty="0" smtClean="0">
                <a:solidFill>
                  <a:srgbClr val="6600CC"/>
                </a:solidFill>
              </a:rPr>
              <a:t>State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15000"/>
            </a:pPr>
            <a:r>
              <a:rPr lang="en-US" sz="2400" dirty="0" smtClean="0">
                <a:solidFill>
                  <a:srgbClr val="000000"/>
                </a:solidFill>
              </a:rPr>
              <a:t>Output function </a:t>
            </a:r>
            <a:r>
              <a:rPr lang="en-US" sz="2400" i="1" u="sng" dirty="0" smtClean="0">
                <a:solidFill>
                  <a:srgbClr val="000000"/>
                </a:solidFill>
              </a:rPr>
              <a:t>type</a:t>
            </a:r>
            <a:r>
              <a:rPr lang="en-US" sz="2400" dirty="0" smtClean="0">
                <a:solidFill>
                  <a:srgbClr val="000000"/>
                </a:solidFill>
              </a:rPr>
              <a:t> depends on specification and affects the design significantly</a:t>
            </a:r>
            <a:endParaRPr lang="en-US" sz="2400" dirty="0" smtClean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094538" y="1458913"/>
            <a:ext cx="1216025" cy="1608137"/>
          </a:xfrm>
          <a:prstGeom prst="rect">
            <a:avLst/>
          </a:prstGeom>
          <a:solidFill>
            <a:srgbClr val="FF00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340600" y="2533650"/>
            <a:ext cx="85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</a:rPr>
              <a:t>(State)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93700" y="2457450"/>
            <a:ext cx="85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</a:rPr>
              <a:t>(State)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59FB9120-1A60-4D40-838E-1329EE86458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7838" y="1228725"/>
            <a:ext cx="8351837" cy="1858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0" smtClean="0"/>
              <a:t>With the Moore model, output is associated with </a:t>
            </a:r>
            <a:r>
              <a:rPr lang="en-US" sz="2400" b="0" smtClean="0">
                <a:solidFill>
                  <a:srgbClr val="6600CC"/>
                </a:solidFill>
              </a:rPr>
              <a:t>only a state</a:t>
            </a:r>
            <a:r>
              <a:rPr lang="en-US" sz="2400" b="0" smtClean="0"/>
              <a:t> </a:t>
            </a:r>
            <a:r>
              <a:rPr lang="en-US" sz="2400" b="0" u="sng" smtClean="0"/>
              <a:t>not a state and an input</a:t>
            </a:r>
            <a:r>
              <a:rPr lang="en-US" sz="2400" b="0" smtClean="0"/>
              <a:t> as seen with the Mealy model</a:t>
            </a:r>
          </a:p>
          <a:p>
            <a:pPr>
              <a:spcAft>
                <a:spcPts val="600"/>
              </a:spcAft>
            </a:pPr>
            <a:r>
              <a:rPr lang="en-US" sz="2400" b="0" smtClean="0"/>
              <a:t>This means we need a fifth state (remembers the full target sequence (1101)) and produces the required Z = 1 output </a:t>
            </a:r>
            <a:endParaRPr lang="en-US" sz="2400" smtClean="0"/>
          </a:p>
          <a:p>
            <a:pPr>
              <a:spcBef>
                <a:spcPct val="50000"/>
              </a:spcBef>
            </a:pPr>
            <a:endParaRPr lang="en-US" sz="2400" smtClean="0"/>
          </a:p>
          <a:p>
            <a:endParaRPr lang="en-US" smtClean="0"/>
          </a:p>
        </p:txBody>
      </p:sp>
      <p:sp>
        <p:nvSpPr>
          <p:cNvPr id="64516" name="Rectangle 45"/>
          <p:cNvSpPr>
            <a:spLocks noChangeArrowheads="1"/>
          </p:cNvSpPr>
          <p:nvPr/>
        </p:nvSpPr>
        <p:spPr bwMode="auto">
          <a:xfrm>
            <a:off x="6075363" y="50276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>
              <a:solidFill>
                <a:srgbClr val="6666FF"/>
              </a:solidFill>
            </a:endParaRPr>
          </a:p>
        </p:txBody>
      </p:sp>
      <p:sp>
        <p:nvSpPr>
          <p:cNvPr id="64517" name="Rectangle 46"/>
          <p:cNvSpPr>
            <a:spLocks noChangeArrowheads="1"/>
          </p:cNvSpPr>
          <p:nvPr/>
        </p:nvSpPr>
        <p:spPr bwMode="auto">
          <a:xfrm>
            <a:off x="6556375" y="5027613"/>
            <a:ext cx="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900" b="1">
              <a:solidFill>
                <a:srgbClr val="FF3300"/>
              </a:solidFill>
            </a:endParaRPr>
          </a:p>
        </p:txBody>
      </p:sp>
      <p:sp>
        <p:nvSpPr>
          <p:cNvPr id="64518" name="Rectangle 47"/>
          <p:cNvSpPr>
            <a:spLocks noChangeArrowheads="1"/>
          </p:cNvSpPr>
          <p:nvPr/>
        </p:nvSpPr>
        <p:spPr bwMode="auto">
          <a:xfrm>
            <a:off x="4387850" y="6192838"/>
            <a:ext cx="1181100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Rectangle 48"/>
          <p:cNvSpPr>
            <a:spLocks noChangeArrowheads="1"/>
          </p:cNvSpPr>
          <p:nvPr/>
        </p:nvSpPr>
        <p:spPr bwMode="auto">
          <a:xfrm>
            <a:off x="5575300" y="6192838"/>
            <a:ext cx="16430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Rectangle 49"/>
          <p:cNvSpPr>
            <a:spLocks noChangeArrowheads="1"/>
          </p:cNvSpPr>
          <p:nvPr/>
        </p:nvSpPr>
        <p:spPr bwMode="auto">
          <a:xfrm>
            <a:off x="7218363" y="6192838"/>
            <a:ext cx="7937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Rectangle 50"/>
          <p:cNvSpPr>
            <a:spLocks noChangeArrowheads="1"/>
          </p:cNvSpPr>
          <p:nvPr/>
        </p:nvSpPr>
        <p:spPr bwMode="auto">
          <a:xfrm>
            <a:off x="7226300" y="6192838"/>
            <a:ext cx="15795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Rectangle 51"/>
          <p:cNvSpPr>
            <a:spLocks noChangeArrowheads="1"/>
          </p:cNvSpPr>
          <p:nvPr/>
        </p:nvSpPr>
        <p:spPr bwMode="auto">
          <a:xfrm>
            <a:off x="8805863" y="6192838"/>
            <a:ext cx="14287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Rectangle 219"/>
          <p:cNvSpPr>
            <a:spLocks noChangeAspect="1" noChangeArrowheads="1"/>
          </p:cNvSpPr>
          <p:nvPr/>
        </p:nvSpPr>
        <p:spPr bwMode="auto">
          <a:xfrm>
            <a:off x="6853238" y="5575300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 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64524" name="Rectangle 224"/>
          <p:cNvSpPr>
            <a:spLocks noGrp="1" noChangeArrowheads="1"/>
          </p:cNvSpPr>
          <p:nvPr>
            <p:ph type="title"/>
          </p:nvPr>
        </p:nvSpPr>
        <p:spPr>
          <a:xfrm>
            <a:off x="685800" y="225425"/>
            <a:ext cx="8139113" cy="838200"/>
          </a:xfrm>
          <a:noFill/>
        </p:spPr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Formulation Example:                         State Diagram (Moore Model)</a:t>
            </a:r>
          </a:p>
        </p:txBody>
      </p:sp>
      <p:grpSp>
        <p:nvGrpSpPr>
          <p:cNvPr id="64525" name="Group 227"/>
          <p:cNvGrpSpPr>
            <a:grpSpLocks/>
          </p:cNvGrpSpPr>
          <p:nvPr/>
        </p:nvGrpSpPr>
        <p:grpSpPr bwMode="auto">
          <a:xfrm>
            <a:off x="4805363" y="2905125"/>
            <a:ext cx="4338637" cy="2255838"/>
            <a:chOff x="2730" y="1222"/>
            <a:chExt cx="2733" cy="1421"/>
          </a:xfrm>
        </p:grpSpPr>
        <p:sp>
          <p:nvSpPr>
            <p:cNvPr id="64591" name="Freeform 228"/>
            <p:cNvSpPr>
              <a:spLocks/>
            </p:cNvSpPr>
            <p:nvPr/>
          </p:nvSpPr>
          <p:spPr bwMode="auto">
            <a:xfrm>
              <a:off x="4381" y="1276"/>
              <a:ext cx="240" cy="343"/>
            </a:xfrm>
            <a:custGeom>
              <a:avLst/>
              <a:gdLst>
                <a:gd name="T0" fmla="*/ 172 w 240"/>
                <a:gd name="T1" fmla="*/ 325 h 343"/>
                <a:gd name="T2" fmla="*/ 179 w 240"/>
                <a:gd name="T3" fmla="*/ 340 h 343"/>
                <a:gd name="T4" fmla="*/ 191 w 240"/>
                <a:gd name="T5" fmla="*/ 343 h 343"/>
                <a:gd name="T6" fmla="*/ 204 w 240"/>
                <a:gd name="T7" fmla="*/ 330 h 343"/>
                <a:gd name="T8" fmla="*/ 214 w 240"/>
                <a:gd name="T9" fmla="*/ 313 h 343"/>
                <a:gd name="T10" fmla="*/ 220 w 240"/>
                <a:gd name="T11" fmla="*/ 297 h 343"/>
                <a:gd name="T12" fmla="*/ 226 w 240"/>
                <a:gd name="T13" fmla="*/ 281 h 343"/>
                <a:gd name="T14" fmla="*/ 231 w 240"/>
                <a:gd name="T15" fmla="*/ 265 h 343"/>
                <a:gd name="T16" fmla="*/ 236 w 240"/>
                <a:gd name="T17" fmla="*/ 246 h 343"/>
                <a:gd name="T18" fmla="*/ 237 w 240"/>
                <a:gd name="T19" fmla="*/ 229 h 343"/>
                <a:gd name="T20" fmla="*/ 240 w 240"/>
                <a:gd name="T21" fmla="*/ 189 h 343"/>
                <a:gd name="T22" fmla="*/ 236 w 240"/>
                <a:gd name="T23" fmla="*/ 144 h 343"/>
                <a:gd name="T24" fmla="*/ 217 w 240"/>
                <a:gd name="T25" fmla="*/ 79 h 343"/>
                <a:gd name="T26" fmla="*/ 195 w 240"/>
                <a:gd name="T27" fmla="*/ 41 h 343"/>
                <a:gd name="T28" fmla="*/ 179 w 240"/>
                <a:gd name="T29" fmla="*/ 23 h 343"/>
                <a:gd name="T30" fmla="*/ 161 w 240"/>
                <a:gd name="T31" fmla="*/ 11 h 343"/>
                <a:gd name="T32" fmla="*/ 146 w 240"/>
                <a:gd name="T33" fmla="*/ 3 h 343"/>
                <a:gd name="T34" fmla="*/ 93 w 240"/>
                <a:gd name="T35" fmla="*/ 3 h 343"/>
                <a:gd name="T36" fmla="*/ 78 w 240"/>
                <a:gd name="T37" fmla="*/ 11 h 343"/>
                <a:gd name="T38" fmla="*/ 60 w 240"/>
                <a:gd name="T39" fmla="*/ 23 h 343"/>
                <a:gd name="T40" fmla="*/ 44 w 240"/>
                <a:gd name="T41" fmla="*/ 41 h 343"/>
                <a:gd name="T42" fmla="*/ 22 w 240"/>
                <a:gd name="T43" fmla="*/ 79 h 343"/>
                <a:gd name="T44" fmla="*/ 3 w 240"/>
                <a:gd name="T45" fmla="*/ 144 h 343"/>
                <a:gd name="T46" fmla="*/ 2 w 240"/>
                <a:gd name="T47" fmla="*/ 229 h 343"/>
                <a:gd name="T48" fmla="*/ 3 w 240"/>
                <a:gd name="T49" fmla="*/ 245 h 343"/>
                <a:gd name="T50" fmla="*/ 8 w 240"/>
                <a:gd name="T51" fmla="*/ 262 h 343"/>
                <a:gd name="T52" fmla="*/ 10 w 240"/>
                <a:gd name="T53" fmla="*/ 273 h 343"/>
                <a:gd name="T54" fmla="*/ 16 w 240"/>
                <a:gd name="T55" fmla="*/ 287 h 343"/>
                <a:gd name="T56" fmla="*/ 29 w 240"/>
                <a:gd name="T57" fmla="*/ 321 h 343"/>
                <a:gd name="T58" fmla="*/ 38 w 240"/>
                <a:gd name="T59" fmla="*/ 330 h 343"/>
                <a:gd name="T60" fmla="*/ 54 w 240"/>
                <a:gd name="T61" fmla="*/ 330 h 343"/>
                <a:gd name="T62" fmla="*/ 62 w 240"/>
                <a:gd name="T63" fmla="*/ 311 h 343"/>
                <a:gd name="T64" fmla="*/ 55 w 240"/>
                <a:gd name="T65" fmla="*/ 302 h 343"/>
                <a:gd name="T66" fmla="*/ 43 w 240"/>
                <a:gd name="T67" fmla="*/ 272 h 343"/>
                <a:gd name="T68" fmla="*/ 40 w 240"/>
                <a:gd name="T69" fmla="*/ 259 h 343"/>
                <a:gd name="T70" fmla="*/ 36 w 240"/>
                <a:gd name="T71" fmla="*/ 243 h 343"/>
                <a:gd name="T72" fmla="*/ 33 w 240"/>
                <a:gd name="T73" fmla="*/ 231 h 343"/>
                <a:gd name="T74" fmla="*/ 32 w 240"/>
                <a:gd name="T75" fmla="*/ 193 h 343"/>
                <a:gd name="T76" fmla="*/ 35 w 240"/>
                <a:gd name="T77" fmla="*/ 150 h 343"/>
                <a:gd name="T78" fmla="*/ 44 w 240"/>
                <a:gd name="T79" fmla="*/ 104 h 343"/>
                <a:gd name="T80" fmla="*/ 60 w 240"/>
                <a:gd name="T81" fmla="*/ 74 h 343"/>
                <a:gd name="T82" fmla="*/ 70 w 240"/>
                <a:gd name="T83" fmla="*/ 60 h 343"/>
                <a:gd name="T84" fmla="*/ 79 w 240"/>
                <a:gd name="T85" fmla="*/ 49 h 343"/>
                <a:gd name="T86" fmla="*/ 90 w 240"/>
                <a:gd name="T87" fmla="*/ 39 h 343"/>
                <a:gd name="T88" fmla="*/ 103 w 240"/>
                <a:gd name="T89" fmla="*/ 35 h 343"/>
                <a:gd name="T90" fmla="*/ 120 w 240"/>
                <a:gd name="T91" fmla="*/ 31 h 343"/>
                <a:gd name="T92" fmla="*/ 136 w 240"/>
                <a:gd name="T93" fmla="*/ 35 h 343"/>
                <a:gd name="T94" fmla="*/ 149 w 240"/>
                <a:gd name="T95" fmla="*/ 39 h 343"/>
                <a:gd name="T96" fmla="*/ 160 w 240"/>
                <a:gd name="T97" fmla="*/ 49 h 343"/>
                <a:gd name="T98" fmla="*/ 169 w 240"/>
                <a:gd name="T99" fmla="*/ 60 h 343"/>
                <a:gd name="T100" fmla="*/ 179 w 240"/>
                <a:gd name="T101" fmla="*/ 74 h 343"/>
                <a:gd name="T102" fmla="*/ 195 w 240"/>
                <a:gd name="T103" fmla="*/ 104 h 343"/>
                <a:gd name="T104" fmla="*/ 204 w 240"/>
                <a:gd name="T105" fmla="*/ 150 h 343"/>
                <a:gd name="T106" fmla="*/ 207 w 240"/>
                <a:gd name="T107" fmla="*/ 185 h 343"/>
                <a:gd name="T108" fmla="*/ 207 w 240"/>
                <a:gd name="T109" fmla="*/ 194 h 343"/>
                <a:gd name="T110" fmla="*/ 206 w 240"/>
                <a:gd name="T111" fmla="*/ 232 h 343"/>
                <a:gd name="T112" fmla="*/ 203 w 240"/>
                <a:gd name="T113" fmla="*/ 245 h 343"/>
                <a:gd name="T114" fmla="*/ 199 w 240"/>
                <a:gd name="T115" fmla="*/ 264 h 343"/>
                <a:gd name="T116" fmla="*/ 193 w 240"/>
                <a:gd name="T117" fmla="*/ 281 h 343"/>
                <a:gd name="T118" fmla="*/ 187 w 240"/>
                <a:gd name="T119" fmla="*/ 295 h 343"/>
                <a:gd name="T120" fmla="*/ 177 w 240"/>
                <a:gd name="T121" fmla="*/ 311 h 343"/>
                <a:gd name="T122" fmla="*/ 176 w 240"/>
                <a:gd name="T123" fmla="*/ 318 h 3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343"/>
                <a:gd name="T188" fmla="*/ 240 w 240"/>
                <a:gd name="T189" fmla="*/ 343 h 3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343">
                  <a:moveTo>
                    <a:pt x="176" y="318"/>
                  </a:moveTo>
                  <a:lnTo>
                    <a:pt x="174" y="321"/>
                  </a:lnTo>
                  <a:lnTo>
                    <a:pt x="172" y="325"/>
                  </a:lnTo>
                  <a:lnTo>
                    <a:pt x="172" y="330"/>
                  </a:lnTo>
                  <a:lnTo>
                    <a:pt x="176" y="336"/>
                  </a:lnTo>
                  <a:lnTo>
                    <a:pt x="179" y="340"/>
                  </a:lnTo>
                  <a:lnTo>
                    <a:pt x="182" y="341"/>
                  </a:lnTo>
                  <a:lnTo>
                    <a:pt x="187" y="343"/>
                  </a:lnTo>
                  <a:lnTo>
                    <a:pt x="191" y="343"/>
                  </a:lnTo>
                  <a:lnTo>
                    <a:pt x="198" y="340"/>
                  </a:lnTo>
                  <a:lnTo>
                    <a:pt x="201" y="336"/>
                  </a:lnTo>
                  <a:lnTo>
                    <a:pt x="204" y="330"/>
                  </a:lnTo>
                  <a:lnTo>
                    <a:pt x="206" y="327"/>
                  </a:lnTo>
                  <a:lnTo>
                    <a:pt x="207" y="325"/>
                  </a:lnTo>
                  <a:lnTo>
                    <a:pt x="214" y="313"/>
                  </a:lnTo>
                  <a:lnTo>
                    <a:pt x="215" y="308"/>
                  </a:lnTo>
                  <a:lnTo>
                    <a:pt x="218" y="302"/>
                  </a:lnTo>
                  <a:lnTo>
                    <a:pt x="220" y="297"/>
                  </a:lnTo>
                  <a:lnTo>
                    <a:pt x="221" y="294"/>
                  </a:lnTo>
                  <a:lnTo>
                    <a:pt x="225" y="284"/>
                  </a:lnTo>
                  <a:lnTo>
                    <a:pt x="226" y="281"/>
                  </a:lnTo>
                  <a:lnTo>
                    <a:pt x="228" y="276"/>
                  </a:lnTo>
                  <a:lnTo>
                    <a:pt x="231" y="270"/>
                  </a:lnTo>
                  <a:lnTo>
                    <a:pt x="231" y="265"/>
                  </a:lnTo>
                  <a:lnTo>
                    <a:pt x="234" y="256"/>
                  </a:lnTo>
                  <a:lnTo>
                    <a:pt x="234" y="251"/>
                  </a:lnTo>
                  <a:lnTo>
                    <a:pt x="236" y="246"/>
                  </a:lnTo>
                  <a:lnTo>
                    <a:pt x="236" y="243"/>
                  </a:lnTo>
                  <a:lnTo>
                    <a:pt x="237" y="238"/>
                  </a:lnTo>
                  <a:lnTo>
                    <a:pt x="237" y="229"/>
                  </a:lnTo>
                  <a:lnTo>
                    <a:pt x="239" y="224"/>
                  </a:lnTo>
                  <a:lnTo>
                    <a:pt x="239" y="197"/>
                  </a:lnTo>
                  <a:lnTo>
                    <a:pt x="240" y="189"/>
                  </a:lnTo>
                  <a:lnTo>
                    <a:pt x="239" y="182"/>
                  </a:lnTo>
                  <a:lnTo>
                    <a:pt x="239" y="163"/>
                  </a:lnTo>
                  <a:lnTo>
                    <a:pt x="236" y="144"/>
                  </a:lnTo>
                  <a:lnTo>
                    <a:pt x="229" y="110"/>
                  </a:lnTo>
                  <a:lnTo>
                    <a:pt x="223" y="95"/>
                  </a:lnTo>
                  <a:lnTo>
                    <a:pt x="217" y="79"/>
                  </a:lnTo>
                  <a:lnTo>
                    <a:pt x="207" y="58"/>
                  </a:lnTo>
                  <a:lnTo>
                    <a:pt x="198" y="46"/>
                  </a:lnTo>
                  <a:lnTo>
                    <a:pt x="195" y="41"/>
                  </a:lnTo>
                  <a:lnTo>
                    <a:pt x="190" y="36"/>
                  </a:lnTo>
                  <a:lnTo>
                    <a:pt x="187" y="31"/>
                  </a:lnTo>
                  <a:lnTo>
                    <a:pt x="179" y="23"/>
                  </a:lnTo>
                  <a:lnTo>
                    <a:pt x="174" y="20"/>
                  </a:lnTo>
                  <a:lnTo>
                    <a:pt x="169" y="16"/>
                  </a:lnTo>
                  <a:lnTo>
                    <a:pt x="161" y="11"/>
                  </a:lnTo>
                  <a:lnTo>
                    <a:pt x="157" y="9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33" y="0"/>
                  </a:lnTo>
                  <a:lnTo>
                    <a:pt x="106" y="0"/>
                  </a:lnTo>
                  <a:lnTo>
                    <a:pt x="93" y="3"/>
                  </a:lnTo>
                  <a:lnTo>
                    <a:pt x="87" y="6"/>
                  </a:lnTo>
                  <a:lnTo>
                    <a:pt x="82" y="9"/>
                  </a:lnTo>
                  <a:lnTo>
                    <a:pt x="78" y="11"/>
                  </a:lnTo>
                  <a:lnTo>
                    <a:pt x="70" y="16"/>
                  </a:lnTo>
                  <a:lnTo>
                    <a:pt x="65" y="20"/>
                  </a:lnTo>
                  <a:lnTo>
                    <a:pt x="60" y="23"/>
                  </a:lnTo>
                  <a:lnTo>
                    <a:pt x="52" y="31"/>
                  </a:lnTo>
                  <a:lnTo>
                    <a:pt x="49" y="36"/>
                  </a:lnTo>
                  <a:lnTo>
                    <a:pt x="44" y="41"/>
                  </a:lnTo>
                  <a:lnTo>
                    <a:pt x="41" y="46"/>
                  </a:lnTo>
                  <a:lnTo>
                    <a:pt x="32" y="58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0"/>
                  </a:lnTo>
                  <a:lnTo>
                    <a:pt x="3" y="144"/>
                  </a:lnTo>
                  <a:lnTo>
                    <a:pt x="0" y="163"/>
                  </a:lnTo>
                  <a:lnTo>
                    <a:pt x="0" y="224"/>
                  </a:lnTo>
                  <a:lnTo>
                    <a:pt x="2" y="229"/>
                  </a:lnTo>
                  <a:lnTo>
                    <a:pt x="2" y="237"/>
                  </a:lnTo>
                  <a:lnTo>
                    <a:pt x="3" y="242"/>
                  </a:lnTo>
                  <a:lnTo>
                    <a:pt x="3" y="245"/>
                  </a:lnTo>
                  <a:lnTo>
                    <a:pt x="5" y="250"/>
                  </a:lnTo>
                  <a:lnTo>
                    <a:pt x="5" y="253"/>
                  </a:lnTo>
                  <a:lnTo>
                    <a:pt x="8" y="262"/>
                  </a:lnTo>
                  <a:lnTo>
                    <a:pt x="8" y="265"/>
                  </a:lnTo>
                  <a:lnTo>
                    <a:pt x="10" y="269"/>
                  </a:lnTo>
                  <a:lnTo>
                    <a:pt x="10" y="273"/>
                  </a:lnTo>
                  <a:lnTo>
                    <a:pt x="13" y="280"/>
                  </a:lnTo>
                  <a:lnTo>
                    <a:pt x="14" y="284"/>
                  </a:lnTo>
                  <a:lnTo>
                    <a:pt x="16" y="287"/>
                  </a:lnTo>
                  <a:lnTo>
                    <a:pt x="16" y="292"/>
                  </a:lnTo>
                  <a:lnTo>
                    <a:pt x="27" y="314"/>
                  </a:lnTo>
                  <a:lnTo>
                    <a:pt x="29" y="321"/>
                  </a:lnTo>
                  <a:lnTo>
                    <a:pt x="35" y="327"/>
                  </a:lnTo>
                  <a:lnTo>
                    <a:pt x="32" y="324"/>
                  </a:lnTo>
                  <a:lnTo>
                    <a:pt x="38" y="330"/>
                  </a:lnTo>
                  <a:lnTo>
                    <a:pt x="41" y="332"/>
                  </a:lnTo>
                  <a:lnTo>
                    <a:pt x="51" y="332"/>
                  </a:lnTo>
                  <a:lnTo>
                    <a:pt x="54" y="330"/>
                  </a:lnTo>
                  <a:lnTo>
                    <a:pt x="60" y="324"/>
                  </a:lnTo>
                  <a:lnTo>
                    <a:pt x="62" y="321"/>
                  </a:lnTo>
                  <a:lnTo>
                    <a:pt x="62" y="311"/>
                  </a:lnTo>
                  <a:lnTo>
                    <a:pt x="60" y="308"/>
                  </a:lnTo>
                  <a:lnTo>
                    <a:pt x="57" y="305"/>
                  </a:lnTo>
                  <a:lnTo>
                    <a:pt x="55" y="302"/>
                  </a:lnTo>
                  <a:lnTo>
                    <a:pt x="48" y="286"/>
                  </a:lnTo>
                  <a:lnTo>
                    <a:pt x="48" y="281"/>
                  </a:lnTo>
                  <a:lnTo>
                    <a:pt x="43" y="272"/>
                  </a:lnTo>
                  <a:lnTo>
                    <a:pt x="41" y="267"/>
                  </a:lnTo>
                  <a:lnTo>
                    <a:pt x="41" y="262"/>
                  </a:lnTo>
                  <a:lnTo>
                    <a:pt x="40" y="259"/>
                  </a:lnTo>
                  <a:lnTo>
                    <a:pt x="40" y="256"/>
                  </a:lnTo>
                  <a:lnTo>
                    <a:pt x="36" y="246"/>
                  </a:lnTo>
                  <a:lnTo>
                    <a:pt x="36" y="243"/>
                  </a:lnTo>
                  <a:lnTo>
                    <a:pt x="35" y="238"/>
                  </a:lnTo>
                  <a:lnTo>
                    <a:pt x="35" y="235"/>
                  </a:lnTo>
                  <a:lnTo>
                    <a:pt x="33" y="231"/>
                  </a:lnTo>
                  <a:lnTo>
                    <a:pt x="33" y="223"/>
                  </a:lnTo>
                  <a:lnTo>
                    <a:pt x="32" y="218"/>
                  </a:lnTo>
                  <a:lnTo>
                    <a:pt x="32" y="193"/>
                  </a:lnTo>
                  <a:lnTo>
                    <a:pt x="32" y="166"/>
                  </a:lnTo>
                  <a:lnTo>
                    <a:pt x="33" y="159"/>
                  </a:lnTo>
                  <a:lnTo>
                    <a:pt x="35" y="150"/>
                  </a:lnTo>
                  <a:lnTo>
                    <a:pt x="41" y="120"/>
                  </a:lnTo>
                  <a:lnTo>
                    <a:pt x="44" y="112"/>
                  </a:lnTo>
                  <a:lnTo>
                    <a:pt x="44" y="104"/>
                  </a:lnTo>
                  <a:lnTo>
                    <a:pt x="48" y="99"/>
                  </a:lnTo>
                  <a:lnTo>
                    <a:pt x="51" y="91"/>
                  </a:lnTo>
                  <a:lnTo>
                    <a:pt x="60" y="74"/>
                  </a:lnTo>
                  <a:lnTo>
                    <a:pt x="62" y="71"/>
                  </a:lnTo>
                  <a:lnTo>
                    <a:pt x="67" y="65"/>
                  </a:lnTo>
                  <a:lnTo>
                    <a:pt x="70" y="60"/>
                  </a:lnTo>
                  <a:lnTo>
                    <a:pt x="74" y="55"/>
                  </a:lnTo>
                  <a:lnTo>
                    <a:pt x="78" y="50"/>
                  </a:lnTo>
                  <a:lnTo>
                    <a:pt x="79" y="49"/>
                  </a:lnTo>
                  <a:lnTo>
                    <a:pt x="84" y="46"/>
                  </a:lnTo>
                  <a:lnTo>
                    <a:pt x="89" y="41"/>
                  </a:lnTo>
                  <a:lnTo>
                    <a:pt x="90" y="39"/>
                  </a:lnTo>
                  <a:lnTo>
                    <a:pt x="95" y="38"/>
                  </a:lnTo>
                  <a:lnTo>
                    <a:pt x="100" y="35"/>
                  </a:lnTo>
                  <a:lnTo>
                    <a:pt x="103" y="35"/>
                  </a:lnTo>
                  <a:lnTo>
                    <a:pt x="109" y="33"/>
                  </a:lnTo>
                  <a:lnTo>
                    <a:pt x="112" y="31"/>
                  </a:lnTo>
                  <a:lnTo>
                    <a:pt x="120" y="31"/>
                  </a:lnTo>
                  <a:lnTo>
                    <a:pt x="127" y="31"/>
                  </a:lnTo>
                  <a:lnTo>
                    <a:pt x="130" y="33"/>
                  </a:lnTo>
                  <a:lnTo>
                    <a:pt x="136" y="35"/>
                  </a:lnTo>
                  <a:lnTo>
                    <a:pt x="139" y="35"/>
                  </a:lnTo>
                  <a:lnTo>
                    <a:pt x="144" y="38"/>
                  </a:lnTo>
                  <a:lnTo>
                    <a:pt x="149" y="39"/>
                  </a:lnTo>
                  <a:lnTo>
                    <a:pt x="150" y="41"/>
                  </a:lnTo>
                  <a:lnTo>
                    <a:pt x="155" y="46"/>
                  </a:lnTo>
                  <a:lnTo>
                    <a:pt x="160" y="49"/>
                  </a:lnTo>
                  <a:lnTo>
                    <a:pt x="161" y="50"/>
                  </a:lnTo>
                  <a:lnTo>
                    <a:pt x="165" y="55"/>
                  </a:lnTo>
                  <a:lnTo>
                    <a:pt x="169" y="60"/>
                  </a:lnTo>
                  <a:lnTo>
                    <a:pt x="172" y="65"/>
                  </a:lnTo>
                  <a:lnTo>
                    <a:pt x="177" y="71"/>
                  </a:lnTo>
                  <a:lnTo>
                    <a:pt x="179" y="74"/>
                  </a:lnTo>
                  <a:lnTo>
                    <a:pt x="188" y="91"/>
                  </a:lnTo>
                  <a:lnTo>
                    <a:pt x="191" y="99"/>
                  </a:lnTo>
                  <a:lnTo>
                    <a:pt x="195" y="104"/>
                  </a:lnTo>
                  <a:lnTo>
                    <a:pt x="195" y="112"/>
                  </a:lnTo>
                  <a:lnTo>
                    <a:pt x="198" y="120"/>
                  </a:lnTo>
                  <a:lnTo>
                    <a:pt x="204" y="150"/>
                  </a:lnTo>
                  <a:lnTo>
                    <a:pt x="206" y="159"/>
                  </a:lnTo>
                  <a:lnTo>
                    <a:pt x="207" y="166"/>
                  </a:lnTo>
                  <a:lnTo>
                    <a:pt x="207" y="185"/>
                  </a:lnTo>
                  <a:lnTo>
                    <a:pt x="209" y="196"/>
                  </a:lnTo>
                  <a:lnTo>
                    <a:pt x="210" y="188"/>
                  </a:lnTo>
                  <a:lnTo>
                    <a:pt x="207" y="194"/>
                  </a:lnTo>
                  <a:lnTo>
                    <a:pt x="207" y="218"/>
                  </a:lnTo>
                  <a:lnTo>
                    <a:pt x="206" y="223"/>
                  </a:lnTo>
                  <a:lnTo>
                    <a:pt x="206" y="232"/>
                  </a:lnTo>
                  <a:lnTo>
                    <a:pt x="204" y="237"/>
                  </a:lnTo>
                  <a:lnTo>
                    <a:pt x="204" y="240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199" y="259"/>
                  </a:lnTo>
                  <a:lnTo>
                    <a:pt x="199" y="264"/>
                  </a:lnTo>
                  <a:lnTo>
                    <a:pt x="198" y="269"/>
                  </a:lnTo>
                  <a:lnTo>
                    <a:pt x="196" y="272"/>
                  </a:lnTo>
                  <a:lnTo>
                    <a:pt x="193" y="281"/>
                  </a:lnTo>
                  <a:lnTo>
                    <a:pt x="191" y="284"/>
                  </a:lnTo>
                  <a:lnTo>
                    <a:pt x="190" y="289"/>
                  </a:lnTo>
                  <a:lnTo>
                    <a:pt x="187" y="295"/>
                  </a:lnTo>
                  <a:lnTo>
                    <a:pt x="185" y="300"/>
                  </a:lnTo>
                  <a:lnTo>
                    <a:pt x="182" y="306"/>
                  </a:lnTo>
                  <a:lnTo>
                    <a:pt x="177" y="311"/>
                  </a:lnTo>
                  <a:lnTo>
                    <a:pt x="176" y="318"/>
                  </a:lnTo>
                  <a:lnTo>
                    <a:pt x="174" y="321"/>
                  </a:lnTo>
                  <a:lnTo>
                    <a:pt x="176" y="3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2" name="Rectangle 229"/>
            <p:cNvSpPr>
              <a:spLocks noChangeArrowheads="1"/>
            </p:cNvSpPr>
            <p:nvPr/>
          </p:nvSpPr>
          <p:spPr bwMode="auto">
            <a:xfrm>
              <a:off x="4582" y="1222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593" name="Freeform 230"/>
            <p:cNvSpPr>
              <a:spLocks/>
            </p:cNvSpPr>
            <p:nvPr/>
          </p:nvSpPr>
          <p:spPr bwMode="auto">
            <a:xfrm>
              <a:off x="3015" y="1869"/>
              <a:ext cx="560" cy="211"/>
            </a:xfrm>
            <a:custGeom>
              <a:avLst/>
              <a:gdLst>
                <a:gd name="T0" fmla="*/ 560 w 560"/>
                <a:gd name="T1" fmla="*/ 12 h 211"/>
                <a:gd name="T2" fmla="*/ 548 w 560"/>
                <a:gd name="T3" fmla="*/ 0 h 211"/>
                <a:gd name="T4" fmla="*/ 529 w 560"/>
                <a:gd name="T5" fmla="*/ 8 h 211"/>
                <a:gd name="T6" fmla="*/ 515 w 560"/>
                <a:gd name="T7" fmla="*/ 30 h 211"/>
                <a:gd name="T8" fmla="*/ 499 w 560"/>
                <a:gd name="T9" fmla="*/ 52 h 211"/>
                <a:gd name="T10" fmla="*/ 484 w 560"/>
                <a:gd name="T11" fmla="*/ 71 h 211"/>
                <a:gd name="T12" fmla="*/ 468 w 560"/>
                <a:gd name="T13" fmla="*/ 88 h 211"/>
                <a:gd name="T14" fmla="*/ 436 w 560"/>
                <a:gd name="T15" fmla="*/ 121 h 211"/>
                <a:gd name="T16" fmla="*/ 409 w 560"/>
                <a:gd name="T17" fmla="*/ 140 h 211"/>
                <a:gd name="T18" fmla="*/ 356 w 560"/>
                <a:gd name="T19" fmla="*/ 170 h 211"/>
                <a:gd name="T20" fmla="*/ 351 w 560"/>
                <a:gd name="T21" fmla="*/ 170 h 211"/>
                <a:gd name="T22" fmla="*/ 318 w 560"/>
                <a:gd name="T23" fmla="*/ 178 h 211"/>
                <a:gd name="T24" fmla="*/ 251 w 560"/>
                <a:gd name="T25" fmla="*/ 180 h 211"/>
                <a:gd name="T26" fmla="*/ 227 w 560"/>
                <a:gd name="T27" fmla="*/ 177 h 211"/>
                <a:gd name="T28" fmla="*/ 205 w 560"/>
                <a:gd name="T29" fmla="*/ 174 h 211"/>
                <a:gd name="T30" fmla="*/ 185 w 560"/>
                <a:gd name="T31" fmla="*/ 170 h 211"/>
                <a:gd name="T32" fmla="*/ 148 w 560"/>
                <a:gd name="T33" fmla="*/ 159 h 211"/>
                <a:gd name="T34" fmla="*/ 134 w 560"/>
                <a:gd name="T35" fmla="*/ 155 h 211"/>
                <a:gd name="T36" fmla="*/ 114 w 560"/>
                <a:gd name="T37" fmla="*/ 143 h 211"/>
                <a:gd name="T38" fmla="*/ 90 w 560"/>
                <a:gd name="T39" fmla="*/ 126 h 211"/>
                <a:gd name="T40" fmla="*/ 74 w 560"/>
                <a:gd name="T41" fmla="*/ 113 h 211"/>
                <a:gd name="T42" fmla="*/ 50 w 560"/>
                <a:gd name="T43" fmla="*/ 82 h 211"/>
                <a:gd name="T44" fmla="*/ 39 w 560"/>
                <a:gd name="T45" fmla="*/ 61 h 211"/>
                <a:gd name="T46" fmla="*/ 34 w 560"/>
                <a:gd name="T47" fmla="*/ 47 h 211"/>
                <a:gd name="T48" fmla="*/ 28 w 560"/>
                <a:gd name="T49" fmla="*/ 31 h 211"/>
                <a:gd name="T50" fmla="*/ 19 w 560"/>
                <a:gd name="T51" fmla="*/ 25 h 211"/>
                <a:gd name="T52" fmla="*/ 6 w 560"/>
                <a:gd name="T53" fmla="*/ 28 h 211"/>
                <a:gd name="T54" fmla="*/ 0 w 560"/>
                <a:gd name="T55" fmla="*/ 38 h 211"/>
                <a:gd name="T56" fmla="*/ 1 w 560"/>
                <a:gd name="T57" fmla="*/ 50 h 211"/>
                <a:gd name="T58" fmla="*/ 9 w 560"/>
                <a:gd name="T59" fmla="*/ 69 h 211"/>
                <a:gd name="T60" fmla="*/ 17 w 560"/>
                <a:gd name="T61" fmla="*/ 87 h 211"/>
                <a:gd name="T62" fmla="*/ 41 w 560"/>
                <a:gd name="T63" fmla="*/ 123 h 211"/>
                <a:gd name="T64" fmla="*/ 57 w 560"/>
                <a:gd name="T65" fmla="*/ 139 h 211"/>
                <a:gd name="T66" fmla="*/ 79 w 560"/>
                <a:gd name="T67" fmla="*/ 159 h 211"/>
                <a:gd name="T68" fmla="*/ 109 w 560"/>
                <a:gd name="T69" fmla="*/ 178 h 211"/>
                <a:gd name="T70" fmla="*/ 128 w 560"/>
                <a:gd name="T71" fmla="*/ 186 h 211"/>
                <a:gd name="T72" fmla="*/ 151 w 560"/>
                <a:gd name="T73" fmla="*/ 192 h 211"/>
                <a:gd name="T74" fmla="*/ 186 w 560"/>
                <a:gd name="T75" fmla="*/ 204 h 211"/>
                <a:gd name="T76" fmla="*/ 207 w 560"/>
                <a:gd name="T77" fmla="*/ 207 h 211"/>
                <a:gd name="T78" fmla="*/ 232 w 560"/>
                <a:gd name="T79" fmla="*/ 210 h 211"/>
                <a:gd name="T80" fmla="*/ 305 w 560"/>
                <a:gd name="T81" fmla="*/ 211 h 211"/>
                <a:gd name="T82" fmla="*/ 329 w 560"/>
                <a:gd name="T83" fmla="*/ 208 h 211"/>
                <a:gd name="T84" fmla="*/ 365 w 560"/>
                <a:gd name="T85" fmla="*/ 200 h 211"/>
                <a:gd name="T86" fmla="*/ 409 w 560"/>
                <a:gd name="T87" fmla="*/ 178 h 211"/>
                <a:gd name="T88" fmla="*/ 439 w 560"/>
                <a:gd name="T89" fmla="*/ 158 h 211"/>
                <a:gd name="T90" fmla="*/ 463 w 560"/>
                <a:gd name="T91" fmla="*/ 137 h 211"/>
                <a:gd name="T92" fmla="*/ 496 w 560"/>
                <a:gd name="T93" fmla="*/ 104 h 211"/>
                <a:gd name="T94" fmla="*/ 514 w 560"/>
                <a:gd name="T95" fmla="*/ 85 h 211"/>
                <a:gd name="T96" fmla="*/ 529 w 560"/>
                <a:gd name="T97" fmla="*/ 63 h 211"/>
                <a:gd name="T98" fmla="*/ 550 w 560"/>
                <a:gd name="T99" fmla="*/ 33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0"/>
                <a:gd name="T151" fmla="*/ 0 h 211"/>
                <a:gd name="T152" fmla="*/ 560 w 5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0" h="211">
                  <a:moveTo>
                    <a:pt x="558" y="23"/>
                  </a:moveTo>
                  <a:lnTo>
                    <a:pt x="560" y="20"/>
                  </a:lnTo>
                  <a:lnTo>
                    <a:pt x="560" y="12"/>
                  </a:lnTo>
                  <a:lnTo>
                    <a:pt x="558" y="8"/>
                  </a:lnTo>
                  <a:lnTo>
                    <a:pt x="552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6" y="1"/>
                  </a:lnTo>
                  <a:lnTo>
                    <a:pt x="529" y="8"/>
                  </a:lnTo>
                  <a:lnTo>
                    <a:pt x="531" y="6"/>
                  </a:lnTo>
                  <a:lnTo>
                    <a:pt x="525" y="14"/>
                  </a:lnTo>
                  <a:lnTo>
                    <a:pt x="515" y="30"/>
                  </a:lnTo>
                  <a:lnTo>
                    <a:pt x="510" y="36"/>
                  </a:lnTo>
                  <a:lnTo>
                    <a:pt x="504" y="44"/>
                  </a:lnTo>
                  <a:lnTo>
                    <a:pt x="499" y="52"/>
                  </a:lnTo>
                  <a:lnTo>
                    <a:pt x="495" y="57"/>
                  </a:lnTo>
                  <a:lnTo>
                    <a:pt x="488" y="63"/>
                  </a:lnTo>
                  <a:lnTo>
                    <a:pt x="484" y="71"/>
                  </a:lnTo>
                  <a:lnTo>
                    <a:pt x="480" y="77"/>
                  </a:lnTo>
                  <a:lnTo>
                    <a:pt x="474" y="82"/>
                  </a:lnTo>
                  <a:lnTo>
                    <a:pt x="468" y="88"/>
                  </a:lnTo>
                  <a:lnTo>
                    <a:pt x="447" y="109"/>
                  </a:lnTo>
                  <a:lnTo>
                    <a:pt x="441" y="115"/>
                  </a:lnTo>
                  <a:lnTo>
                    <a:pt x="436" y="121"/>
                  </a:lnTo>
                  <a:lnTo>
                    <a:pt x="425" y="129"/>
                  </a:lnTo>
                  <a:lnTo>
                    <a:pt x="420" y="132"/>
                  </a:lnTo>
                  <a:lnTo>
                    <a:pt x="409" y="140"/>
                  </a:lnTo>
                  <a:lnTo>
                    <a:pt x="395" y="148"/>
                  </a:lnTo>
                  <a:lnTo>
                    <a:pt x="390" y="153"/>
                  </a:lnTo>
                  <a:lnTo>
                    <a:pt x="356" y="170"/>
                  </a:lnTo>
                  <a:lnTo>
                    <a:pt x="357" y="170"/>
                  </a:lnTo>
                  <a:lnTo>
                    <a:pt x="359" y="169"/>
                  </a:lnTo>
                  <a:lnTo>
                    <a:pt x="351" y="170"/>
                  </a:lnTo>
                  <a:lnTo>
                    <a:pt x="338" y="174"/>
                  </a:lnTo>
                  <a:lnTo>
                    <a:pt x="322" y="177"/>
                  </a:lnTo>
                  <a:lnTo>
                    <a:pt x="318" y="178"/>
                  </a:lnTo>
                  <a:lnTo>
                    <a:pt x="310" y="178"/>
                  </a:lnTo>
                  <a:lnTo>
                    <a:pt x="302" y="180"/>
                  </a:lnTo>
                  <a:lnTo>
                    <a:pt x="251" y="180"/>
                  </a:lnTo>
                  <a:lnTo>
                    <a:pt x="243" y="178"/>
                  </a:lnTo>
                  <a:lnTo>
                    <a:pt x="235" y="178"/>
                  </a:lnTo>
                  <a:lnTo>
                    <a:pt x="227" y="177"/>
                  </a:lnTo>
                  <a:lnTo>
                    <a:pt x="219" y="177"/>
                  </a:lnTo>
                  <a:lnTo>
                    <a:pt x="213" y="175"/>
                  </a:lnTo>
                  <a:lnTo>
                    <a:pt x="205" y="174"/>
                  </a:lnTo>
                  <a:lnTo>
                    <a:pt x="197" y="174"/>
                  </a:lnTo>
                  <a:lnTo>
                    <a:pt x="193" y="172"/>
                  </a:lnTo>
                  <a:lnTo>
                    <a:pt x="185" y="170"/>
                  </a:lnTo>
                  <a:lnTo>
                    <a:pt x="167" y="167"/>
                  </a:lnTo>
                  <a:lnTo>
                    <a:pt x="161" y="164"/>
                  </a:lnTo>
                  <a:lnTo>
                    <a:pt x="148" y="159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5" y="150"/>
                  </a:lnTo>
                  <a:lnTo>
                    <a:pt x="114" y="143"/>
                  </a:lnTo>
                  <a:lnTo>
                    <a:pt x="109" y="142"/>
                  </a:lnTo>
                  <a:lnTo>
                    <a:pt x="98" y="134"/>
                  </a:lnTo>
                  <a:lnTo>
                    <a:pt x="90" y="126"/>
                  </a:lnTo>
                  <a:lnTo>
                    <a:pt x="82" y="121"/>
                  </a:lnTo>
                  <a:lnTo>
                    <a:pt x="79" y="117"/>
                  </a:lnTo>
                  <a:lnTo>
                    <a:pt x="74" y="113"/>
                  </a:lnTo>
                  <a:lnTo>
                    <a:pt x="68" y="104"/>
                  </a:lnTo>
                  <a:lnTo>
                    <a:pt x="63" y="101"/>
                  </a:lnTo>
                  <a:lnTo>
                    <a:pt x="50" y="82"/>
                  </a:lnTo>
                  <a:lnTo>
                    <a:pt x="49" y="77"/>
                  </a:lnTo>
                  <a:lnTo>
                    <a:pt x="42" y="64"/>
                  </a:lnTo>
                  <a:lnTo>
                    <a:pt x="39" y="61"/>
                  </a:lnTo>
                  <a:lnTo>
                    <a:pt x="38" y="57"/>
                  </a:lnTo>
                  <a:lnTo>
                    <a:pt x="34" y="50"/>
                  </a:lnTo>
                  <a:lnTo>
                    <a:pt x="34" y="47"/>
                  </a:lnTo>
                  <a:lnTo>
                    <a:pt x="33" y="41"/>
                  </a:lnTo>
                  <a:lnTo>
                    <a:pt x="30" y="36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11" y="26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6" y="63"/>
                  </a:lnTo>
                  <a:lnTo>
                    <a:pt x="9" y="69"/>
                  </a:lnTo>
                  <a:lnTo>
                    <a:pt x="11" y="74"/>
                  </a:lnTo>
                  <a:lnTo>
                    <a:pt x="14" y="80"/>
                  </a:lnTo>
                  <a:lnTo>
                    <a:pt x="17" y="87"/>
                  </a:lnTo>
                  <a:lnTo>
                    <a:pt x="20" y="90"/>
                  </a:lnTo>
                  <a:lnTo>
                    <a:pt x="22" y="94"/>
                  </a:lnTo>
                  <a:lnTo>
                    <a:pt x="41" y="123"/>
                  </a:lnTo>
                  <a:lnTo>
                    <a:pt x="46" y="126"/>
                  </a:lnTo>
                  <a:lnTo>
                    <a:pt x="52" y="136"/>
                  </a:lnTo>
                  <a:lnTo>
                    <a:pt x="57" y="139"/>
                  </a:lnTo>
                  <a:lnTo>
                    <a:pt x="60" y="143"/>
                  </a:lnTo>
                  <a:lnTo>
                    <a:pt x="71" y="151"/>
                  </a:lnTo>
                  <a:lnTo>
                    <a:pt x="79" y="159"/>
                  </a:lnTo>
                  <a:lnTo>
                    <a:pt x="96" y="170"/>
                  </a:lnTo>
                  <a:lnTo>
                    <a:pt x="101" y="172"/>
                  </a:lnTo>
                  <a:lnTo>
                    <a:pt x="109" y="178"/>
                  </a:lnTo>
                  <a:lnTo>
                    <a:pt x="117" y="181"/>
                  </a:lnTo>
                  <a:lnTo>
                    <a:pt x="121" y="183"/>
                  </a:lnTo>
                  <a:lnTo>
                    <a:pt x="128" y="186"/>
                  </a:lnTo>
                  <a:lnTo>
                    <a:pt x="129" y="186"/>
                  </a:lnTo>
                  <a:lnTo>
                    <a:pt x="139" y="191"/>
                  </a:lnTo>
                  <a:lnTo>
                    <a:pt x="151" y="192"/>
                  </a:lnTo>
                  <a:lnTo>
                    <a:pt x="158" y="196"/>
                  </a:lnTo>
                  <a:lnTo>
                    <a:pt x="178" y="202"/>
                  </a:lnTo>
                  <a:lnTo>
                    <a:pt x="186" y="204"/>
                  </a:lnTo>
                  <a:lnTo>
                    <a:pt x="194" y="205"/>
                  </a:lnTo>
                  <a:lnTo>
                    <a:pt x="202" y="205"/>
                  </a:lnTo>
                  <a:lnTo>
                    <a:pt x="207" y="207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32" y="210"/>
                  </a:lnTo>
                  <a:lnTo>
                    <a:pt x="240" y="210"/>
                  </a:lnTo>
                  <a:lnTo>
                    <a:pt x="248" y="211"/>
                  </a:lnTo>
                  <a:lnTo>
                    <a:pt x="305" y="211"/>
                  </a:lnTo>
                  <a:lnTo>
                    <a:pt x="313" y="210"/>
                  </a:lnTo>
                  <a:lnTo>
                    <a:pt x="321" y="210"/>
                  </a:lnTo>
                  <a:lnTo>
                    <a:pt x="329" y="208"/>
                  </a:lnTo>
                  <a:lnTo>
                    <a:pt x="344" y="205"/>
                  </a:lnTo>
                  <a:lnTo>
                    <a:pt x="357" y="202"/>
                  </a:lnTo>
                  <a:lnTo>
                    <a:pt x="365" y="200"/>
                  </a:lnTo>
                  <a:lnTo>
                    <a:pt x="367" y="199"/>
                  </a:lnTo>
                  <a:lnTo>
                    <a:pt x="368" y="199"/>
                  </a:lnTo>
                  <a:lnTo>
                    <a:pt x="409" y="178"/>
                  </a:lnTo>
                  <a:lnTo>
                    <a:pt x="414" y="174"/>
                  </a:lnTo>
                  <a:lnTo>
                    <a:pt x="425" y="169"/>
                  </a:lnTo>
                  <a:lnTo>
                    <a:pt x="439" y="158"/>
                  </a:lnTo>
                  <a:lnTo>
                    <a:pt x="444" y="155"/>
                  </a:lnTo>
                  <a:lnTo>
                    <a:pt x="458" y="143"/>
                  </a:lnTo>
                  <a:lnTo>
                    <a:pt x="463" y="137"/>
                  </a:lnTo>
                  <a:lnTo>
                    <a:pt x="469" y="134"/>
                  </a:lnTo>
                  <a:lnTo>
                    <a:pt x="493" y="110"/>
                  </a:lnTo>
                  <a:lnTo>
                    <a:pt x="496" y="104"/>
                  </a:lnTo>
                  <a:lnTo>
                    <a:pt x="503" y="99"/>
                  </a:lnTo>
                  <a:lnTo>
                    <a:pt x="509" y="90"/>
                  </a:lnTo>
                  <a:lnTo>
                    <a:pt x="514" y="85"/>
                  </a:lnTo>
                  <a:lnTo>
                    <a:pt x="520" y="79"/>
                  </a:lnTo>
                  <a:lnTo>
                    <a:pt x="525" y="71"/>
                  </a:lnTo>
                  <a:lnTo>
                    <a:pt x="529" y="63"/>
                  </a:lnTo>
                  <a:lnTo>
                    <a:pt x="536" y="55"/>
                  </a:lnTo>
                  <a:lnTo>
                    <a:pt x="541" y="49"/>
                  </a:lnTo>
                  <a:lnTo>
                    <a:pt x="550" y="33"/>
                  </a:lnTo>
                  <a:lnTo>
                    <a:pt x="556" y="25"/>
                  </a:lnTo>
                  <a:lnTo>
                    <a:pt x="5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4" name="Rectangle 231"/>
            <p:cNvSpPr>
              <a:spLocks noChangeArrowheads="1"/>
            </p:cNvSpPr>
            <p:nvPr/>
          </p:nvSpPr>
          <p:spPr bwMode="auto">
            <a:xfrm>
              <a:off x="3352" y="2061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595" name="Freeform 232"/>
            <p:cNvSpPr>
              <a:spLocks/>
            </p:cNvSpPr>
            <p:nvPr/>
          </p:nvSpPr>
          <p:spPr bwMode="auto">
            <a:xfrm>
              <a:off x="2917" y="1933"/>
              <a:ext cx="2298" cy="710"/>
            </a:xfrm>
            <a:custGeom>
              <a:avLst/>
              <a:gdLst>
                <a:gd name="T0" fmla="*/ 2298 w 2298"/>
                <a:gd name="T1" fmla="*/ 18 h 710"/>
                <a:gd name="T2" fmla="*/ 2291 w 2298"/>
                <a:gd name="T3" fmla="*/ 4 h 710"/>
                <a:gd name="T4" fmla="*/ 2279 w 2298"/>
                <a:gd name="T5" fmla="*/ 0 h 710"/>
                <a:gd name="T6" fmla="*/ 2247 w 2298"/>
                <a:gd name="T7" fmla="*/ 37 h 710"/>
                <a:gd name="T8" fmla="*/ 2113 w 2298"/>
                <a:gd name="T9" fmla="*/ 201 h 710"/>
                <a:gd name="T10" fmla="*/ 2022 w 2298"/>
                <a:gd name="T11" fmla="*/ 298 h 710"/>
                <a:gd name="T12" fmla="*/ 1905 w 2298"/>
                <a:gd name="T13" fmla="*/ 402 h 710"/>
                <a:gd name="T14" fmla="*/ 1806 w 2298"/>
                <a:gd name="T15" fmla="*/ 475 h 710"/>
                <a:gd name="T16" fmla="*/ 1731 w 2298"/>
                <a:gd name="T17" fmla="*/ 521 h 710"/>
                <a:gd name="T18" fmla="*/ 1602 w 2298"/>
                <a:gd name="T19" fmla="*/ 589 h 710"/>
                <a:gd name="T20" fmla="*/ 1494 w 2298"/>
                <a:gd name="T21" fmla="*/ 631 h 710"/>
                <a:gd name="T22" fmla="*/ 1469 w 2298"/>
                <a:gd name="T23" fmla="*/ 638 h 710"/>
                <a:gd name="T24" fmla="*/ 1379 w 2298"/>
                <a:gd name="T25" fmla="*/ 657 h 710"/>
                <a:gd name="T26" fmla="*/ 1222 w 2298"/>
                <a:gd name="T27" fmla="*/ 675 h 710"/>
                <a:gd name="T28" fmla="*/ 1124 w 2298"/>
                <a:gd name="T29" fmla="*/ 679 h 710"/>
                <a:gd name="T30" fmla="*/ 1024 w 2298"/>
                <a:gd name="T31" fmla="*/ 675 h 710"/>
                <a:gd name="T32" fmla="*/ 801 w 2298"/>
                <a:gd name="T33" fmla="*/ 650 h 710"/>
                <a:gd name="T34" fmla="*/ 711 w 2298"/>
                <a:gd name="T35" fmla="*/ 631 h 710"/>
                <a:gd name="T36" fmla="*/ 601 w 2298"/>
                <a:gd name="T37" fmla="*/ 603 h 710"/>
                <a:gd name="T38" fmla="*/ 529 w 2298"/>
                <a:gd name="T39" fmla="*/ 576 h 710"/>
                <a:gd name="T40" fmla="*/ 441 w 2298"/>
                <a:gd name="T41" fmla="*/ 533 h 710"/>
                <a:gd name="T42" fmla="*/ 379 w 2298"/>
                <a:gd name="T43" fmla="*/ 497 h 710"/>
                <a:gd name="T44" fmla="*/ 287 w 2298"/>
                <a:gd name="T45" fmla="*/ 426 h 710"/>
                <a:gd name="T46" fmla="*/ 207 w 2298"/>
                <a:gd name="T47" fmla="*/ 345 h 710"/>
                <a:gd name="T48" fmla="*/ 163 w 2298"/>
                <a:gd name="T49" fmla="*/ 291 h 710"/>
                <a:gd name="T50" fmla="*/ 112 w 2298"/>
                <a:gd name="T51" fmla="*/ 212 h 710"/>
                <a:gd name="T52" fmla="*/ 66 w 2298"/>
                <a:gd name="T53" fmla="*/ 124 h 710"/>
                <a:gd name="T54" fmla="*/ 30 w 2298"/>
                <a:gd name="T55" fmla="*/ 30 h 710"/>
                <a:gd name="T56" fmla="*/ 22 w 2298"/>
                <a:gd name="T57" fmla="*/ 21 h 710"/>
                <a:gd name="T58" fmla="*/ 11 w 2298"/>
                <a:gd name="T59" fmla="*/ 21 h 710"/>
                <a:gd name="T60" fmla="*/ 1 w 2298"/>
                <a:gd name="T61" fmla="*/ 29 h 710"/>
                <a:gd name="T62" fmla="*/ 1 w 2298"/>
                <a:gd name="T63" fmla="*/ 40 h 710"/>
                <a:gd name="T64" fmla="*/ 28 w 2298"/>
                <a:gd name="T65" fmla="*/ 114 h 710"/>
                <a:gd name="T66" fmla="*/ 71 w 2298"/>
                <a:gd name="T67" fmla="*/ 206 h 710"/>
                <a:gd name="T68" fmla="*/ 110 w 2298"/>
                <a:gd name="T69" fmla="*/ 271 h 710"/>
                <a:gd name="T70" fmla="*/ 151 w 2298"/>
                <a:gd name="T71" fmla="*/ 329 h 710"/>
                <a:gd name="T72" fmla="*/ 215 w 2298"/>
                <a:gd name="T73" fmla="*/ 402 h 710"/>
                <a:gd name="T74" fmla="*/ 284 w 2298"/>
                <a:gd name="T75" fmla="*/ 467 h 710"/>
                <a:gd name="T76" fmla="*/ 382 w 2298"/>
                <a:gd name="T77" fmla="*/ 536 h 710"/>
                <a:gd name="T78" fmla="*/ 471 w 2298"/>
                <a:gd name="T79" fmla="*/ 584 h 710"/>
                <a:gd name="T80" fmla="*/ 518 w 2298"/>
                <a:gd name="T81" fmla="*/ 604 h 710"/>
                <a:gd name="T82" fmla="*/ 645 w 2298"/>
                <a:gd name="T83" fmla="*/ 649 h 710"/>
                <a:gd name="T84" fmla="*/ 733 w 2298"/>
                <a:gd name="T85" fmla="*/ 669 h 710"/>
                <a:gd name="T86" fmla="*/ 892 w 2298"/>
                <a:gd name="T87" fmla="*/ 696 h 710"/>
                <a:gd name="T88" fmla="*/ 1058 w 2298"/>
                <a:gd name="T89" fmla="*/ 709 h 710"/>
                <a:gd name="T90" fmla="*/ 1157 w 2298"/>
                <a:gd name="T91" fmla="*/ 709 h 710"/>
                <a:gd name="T92" fmla="*/ 1258 w 2298"/>
                <a:gd name="T93" fmla="*/ 704 h 710"/>
                <a:gd name="T94" fmla="*/ 1385 w 2298"/>
                <a:gd name="T95" fmla="*/ 688 h 710"/>
                <a:gd name="T96" fmla="*/ 1475 w 2298"/>
                <a:gd name="T97" fmla="*/ 669 h 710"/>
                <a:gd name="T98" fmla="*/ 1507 w 2298"/>
                <a:gd name="T99" fmla="*/ 660 h 710"/>
                <a:gd name="T100" fmla="*/ 1614 w 2298"/>
                <a:gd name="T101" fmla="*/ 617 h 710"/>
                <a:gd name="T102" fmla="*/ 1747 w 2298"/>
                <a:gd name="T103" fmla="*/ 549 h 710"/>
                <a:gd name="T104" fmla="*/ 1825 w 2298"/>
                <a:gd name="T105" fmla="*/ 500 h 710"/>
                <a:gd name="T106" fmla="*/ 1924 w 2298"/>
                <a:gd name="T107" fmla="*/ 427 h 710"/>
                <a:gd name="T108" fmla="*/ 2045 w 2298"/>
                <a:gd name="T109" fmla="*/ 320 h 710"/>
                <a:gd name="T110" fmla="*/ 2138 w 2298"/>
                <a:gd name="T111" fmla="*/ 223 h 710"/>
                <a:gd name="T112" fmla="*/ 2272 w 2298"/>
                <a:gd name="T113" fmla="*/ 56 h 7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98"/>
                <a:gd name="T172" fmla="*/ 0 h 710"/>
                <a:gd name="T173" fmla="*/ 2298 w 2298"/>
                <a:gd name="T174" fmla="*/ 710 h 7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98" h="710">
                  <a:moveTo>
                    <a:pt x="2294" y="26"/>
                  </a:moveTo>
                  <a:lnTo>
                    <a:pt x="2296" y="21"/>
                  </a:lnTo>
                  <a:lnTo>
                    <a:pt x="2298" y="18"/>
                  </a:lnTo>
                  <a:lnTo>
                    <a:pt x="2298" y="13"/>
                  </a:lnTo>
                  <a:lnTo>
                    <a:pt x="2294" y="7"/>
                  </a:lnTo>
                  <a:lnTo>
                    <a:pt x="2291" y="4"/>
                  </a:lnTo>
                  <a:lnTo>
                    <a:pt x="2286" y="2"/>
                  </a:lnTo>
                  <a:lnTo>
                    <a:pt x="2283" y="0"/>
                  </a:lnTo>
                  <a:lnTo>
                    <a:pt x="2279" y="0"/>
                  </a:lnTo>
                  <a:lnTo>
                    <a:pt x="2272" y="4"/>
                  </a:lnTo>
                  <a:lnTo>
                    <a:pt x="2269" y="7"/>
                  </a:lnTo>
                  <a:lnTo>
                    <a:pt x="2247" y="37"/>
                  </a:lnTo>
                  <a:lnTo>
                    <a:pt x="2181" y="122"/>
                  </a:lnTo>
                  <a:lnTo>
                    <a:pt x="2136" y="176"/>
                  </a:lnTo>
                  <a:lnTo>
                    <a:pt x="2113" y="201"/>
                  </a:lnTo>
                  <a:lnTo>
                    <a:pt x="2092" y="226"/>
                  </a:lnTo>
                  <a:lnTo>
                    <a:pt x="2070" y="250"/>
                  </a:lnTo>
                  <a:lnTo>
                    <a:pt x="2022" y="298"/>
                  </a:lnTo>
                  <a:lnTo>
                    <a:pt x="1951" y="364"/>
                  </a:lnTo>
                  <a:lnTo>
                    <a:pt x="1929" y="383"/>
                  </a:lnTo>
                  <a:lnTo>
                    <a:pt x="1905" y="402"/>
                  </a:lnTo>
                  <a:lnTo>
                    <a:pt x="1880" y="421"/>
                  </a:lnTo>
                  <a:lnTo>
                    <a:pt x="1856" y="440"/>
                  </a:lnTo>
                  <a:lnTo>
                    <a:pt x="1806" y="475"/>
                  </a:lnTo>
                  <a:lnTo>
                    <a:pt x="1782" y="492"/>
                  </a:lnTo>
                  <a:lnTo>
                    <a:pt x="1758" y="506"/>
                  </a:lnTo>
                  <a:lnTo>
                    <a:pt x="1731" y="521"/>
                  </a:lnTo>
                  <a:lnTo>
                    <a:pt x="1706" y="536"/>
                  </a:lnTo>
                  <a:lnTo>
                    <a:pt x="1681" y="551"/>
                  </a:lnTo>
                  <a:lnTo>
                    <a:pt x="1602" y="589"/>
                  </a:lnTo>
                  <a:lnTo>
                    <a:pt x="1548" y="611"/>
                  </a:lnTo>
                  <a:lnTo>
                    <a:pt x="1521" y="620"/>
                  </a:lnTo>
                  <a:lnTo>
                    <a:pt x="1494" y="631"/>
                  </a:lnTo>
                  <a:lnTo>
                    <a:pt x="1496" y="631"/>
                  </a:lnTo>
                  <a:lnTo>
                    <a:pt x="1496" y="630"/>
                  </a:lnTo>
                  <a:lnTo>
                    <a:pt x="1469" y="638"/>
                  </a:lnTo>
                  <a:lnTo>
                    <a:pt x="1439" y="644"/>
                  </a:lnTo>
                  <a:lnTo>
                    <a:pt x="1410" y="650"/>
                  </a:lnTo>
                  <a:lnTo>
                    <a:pt x="1379" y="657"/>
                  </a:lnTo>
                  <a:lnTo>
                    <a:pt x="1319" y="666"/>
                  </a:lnTo>
                  <a:lnTo>
                    <a:pt x="1255" y="672"/>
                  </a:lnTo>
                  <a:lnTo>
                    <a:pt x="1222" y="675"/>
                  </a:lnTo>
                  <a:lnTo>
                    <a:pt x="1190" y="677"/>
                  </a:lnTo>
                  <a:lnTo>
                    <a:pt x="1157" y="677"/>
                  </a:lnTo>
                  <a:lnTo>
                    <a:pt x="1124" y="679"/>
                  </a:lnTo>
                  <a:lnTo>
                    <a:pt x="1091" y="677"/>
                  </a:lnTo>
                  <a:lnTo>
                    <a:pt x="1058" y="677"/>
                  </a:lnTo>
                  <a:lnTo>
                    <a:pt x="1024" y="675"/>
                  </a:lnTo>
                  <a:lnTo>
                    <a:pt x="994" y="674"/>
                  </a:lnTo>
                  <a:lnTo>
                    <a:pt x="895" y="664"/>
                  </a:lnTo>
                  <a:lnTo>
                    <a:pt x="801" y="650"/>
                  </a:lnTo>
                  <a:lnTo>
                    <a:pt x="771" y="644"/>
                  </a:lnTo>
                  <a:lnTo>
                    <a:pt x="740" y="638"/>
                  </a:lnTo>
                  <a:lnTo>
                    <a:pt x="711" y="631"/>
                  </a:lnTo>
                  <a:lnTo>
                    <a:pt x="681" y="625"/>
                  </a:lnTo>
                  <a:lnTo>
                    <a:pt x="654" y="617"/>
                  </a:lnTo>
                  <a:lnTo>
                    <a:pt x="601" y="603"/>
                  </a:lnTo>
                  <a:lnTo>
                    <a:pt x="550" y="584"/>
                  </a:lnTo>
                  <a:lnTo>
                    <a:pt x="528" y="576"/>
                  </a:lnTo>
                  <a:lnTo>
                    <a:pt x="529" y="576"/>
                  </a:lnTo>
                  <a:lnTo>
                    <a:pt x="506" y="565"/>
                  </a:lnTo>
                  <a:lnTo>
                    <a:pt x="484" y="555"/>
                  </a:lnTo>
                  <a:lnTo>
                    <a:pt x="441" y="533"/>
                  </a:lnTo>
                  <a:lnTo>
                    <a:pt x="420" y="521"/>
                  </a:lnTo>
                  <a:lnTo>
                    <a:pt x="398" y="508"/>
                  </a:lnTo>
                  <a:lnTo>
                    <a:pt x="379" y="497"/>
                  </a:lnTo>
                  <a:lnTo>
                    <a:pt x="360" y="484"/>
                  </a:lnTo>
                  <a:lnTo>
                    <a:pt x="303" y="441"/>
                  </a:lnTo>
                  <a:lnTo>
                    <a:pt x="287" y="426"/>
                  </a:lnTo>
                  <a:lnTo>
                    <a:pt x="270" y="413"/>
                  </a:lnTo>
                  <a:lnTo>
                    <a:pt x="237" y="380"/>
                  </a:lnTo>
                  <a:lnTo>
                    <a:pt x="207" y="345"/>
                  </a:lnTo>
                  <a:lnTo>
                    <a:pt x="191" y="328"/>
                  </a:lnTo>
                  <a:lnTo>
                    <a:pt x="177" y="310"/>
                  </a:lnTo>
                  <a:lnTo>
                    <a:pt x="163" y="291"/>
                  </a:lnTo>
                  <a:lnTo>
                    <a:pt x="148" y="271"/>
                  </a:lnTo>
                  <a:lnTo>
                    <a:pt x="123" y="233"/>
                  </a:lnTo>
                  <a:lnTo>
                    <a:pt x="112" y="212"/>
                  </a:lnTo>
                  <a:lnTo>
                    <a:pt x="99" y="190"/>
                  </a:lnTo>
                  <a:lnTo>
                    <a:pt x="77" y="147"/>
                  </a:lnTo>
                  <a:lnTo>
                    <a:pt x="66" y="124"/>
                  </a:lnTo>
                  <a:lnTo>
                    <a:pt x="57" y="102"/>
                  </a:lnTo>
                  <a:lnTo>
                    <a:pt x="38" y="5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7" y="23"/>
                  </a:lnTo>
                  <a:lnTo>
                    <a:pt x="22" y="21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9" y="64"/>
                  </a:lnTo>
                  <a:lnTo>
                    <a:pt x="19" y="91"/>
                  </a:lnTo>
                  <a:lnTo>
                    <a:pt x="28" y="114"/>
                  </a:lnTo>
                  <a:lnTo>
                    <a:pt x="38" y="136"/>
                  </a:lnTo>
                  <a:lnTo>
                    <a:pt x="49" y="160"/>
                  </a:lnTo>
                  <a:lnTo>
                    <a:pt x="71" y="206"/>
                  </a:lnTo>
                  <a:lnTo>
                    <a:pt x="83" y="228"/>
                  </a:lnTo>
                  <a:lnTo>
                    <a:pt x="95" y="249"/>
                  </a:lnTo>
                  <a:lnTo>
                    <a:pt x="110" y="271"/>
                  </a:lnTo>
                  <a:lnTo>
                    <a:pt x="123" y="290"/>
                  </a:lnTo>
                  <a:lnTo>
                    <a:pt x="137" y="310"/>
                  </a:lnTo>
                  <a:lnTo>
                    <a:pt x="151" y="329"/>
                  </a:lnTo>
                  <a:lnTo>
                    <a:pt x="166" y="347"/>
                  </a:lnTo>
                  <a:lnTo>
                    <a:pt x="181" y="367"/>
                  </a:lnTo>
                  <a:lnTo>
                    <a:pt x="215" y="402"/>
                  </a:lnTo>
                  <a:lnTo>
                    <a:pt x="248" y="435"/>
                  </a:lnTo>
                  <a:lnTo>
                    <a:pt x="265" y="451"/>
                  </a:lnTo>
                  <a:lnTo>
                    <a:pt x="284" y="467"/>
                  </a:lnTo>
                  <a:lnTo>
                    <a:pt x="341" y="509"/>
                  </a:lnTo>
                  <a:lnTo>
                    <a:pt x="363" y="522"/>
                  </a:lnTo>
                  <a:lnTo>
                    <a:pt x="382" y="536"/>
                  </a:lnTo>
                  <a:lnTo>
                    <a:pt x="404" y="549"/>
                  </a:lnTo>
                  <a:lnTo>
                    <a:pt x="425" y="562"/>
                  </a:lnTo>
                  <a:lnTo>
                    <a:pt x="471" y="584"/>
                  </a:lnTo>
                  <a:lnTo>
                    <a:pt x="493" y="593"/>
                  </a:lnTo>
                  <a:lnTo>
                    <a:pt x="517" y="604"/>
                  </a:lnTo>
                  <a:lnTo>
                    <a:pt x="518" y="604"/>
                  </a:lnTo>
                  <a:lnTo>
                    <a:pt x="540" y="612"/>
                  </a:lnTo>
                  <a:lnTo>
                    <a:pt x="591" y="631"/>
                  </a:lnTo>
                  <a:lnTo>
                    <a:pt x="645" y="649"/>
                  </a:lnTo>
                  <a:lnTo>
                    <a:pt x="675" y="657"/>
                  </a:lnTo>
                  <a:lnTo>
                    <a:pt x="705" y="663"/>
                  </a:lnTo>
                  <a:lnTo>
                    <a:pt x="733" y="669"/>
                  </a:lnTo>
                  <a:lnTo>
                    <a:pt x="765" y="675"/>
                  </a:lnTo>
                  <a:lnTo>
                    <a:pt x="795" y="682"/>
                  </a:lnTo>
                  <a:lnTo>
                    <a:pt x="892" y="696"/>
                  </a:lnTo>
                  <a:lnTo>
                    <a:pt x="991" y="706"/>
                  </a:lnTo>
                  <a:lnTo>
                    <a:pt x="1024" y="707"/>
                  </a:lnTo>
                  <a:lnTo>
                    <a:pt x="1058" y="709"/>
                  </a:lnTo>
                  <a:lnTo>
                    <a:pt x="1091" y="709"/>
                  </a:lnTo>
                  <a:lnTo>
                    <a:pt x="1124" y="710"/>
                  </a:lnTo>
                  <a:lnTo>
                    <a:pt x="1157" y="709"/>
                  </a:lnTo>
                  <a:lnTo>
                    <a:pt x="1190" y="709"/>
                  </a:lnTo>
                  <a:lnTo>
                    <a:pt x="1225" y="707"/>
                  </a:lnTo>
                  <a:lnTo>
                    <a:pt x="1258" y="704"/>
                  </a:lnTo>
                  <a:lnTo>
                    <a:pt x="1322" y="698"/>
                  </a:lnTo>
                  <a:lnTo>
                    <a:pt x="1355" y="693"/>
                  </a:lnTo>
                  <a:lnTo>
                    <a:pt x="1385" y="688"/>
                  </a:lnTo>
                  <a:lnTo>
                    <a:pt x="1417" y="682"/>
                  </a:lnTo>
                  <a:lnTo>
                    <a:pt x="1445" y="675"/>
                  </a:lnTo>
                  <a:lnTo>
                    <a:pt x="1475" y="669"/>
                  </a:lnTo>
                  <a:lnTo>
                    <a:pt x="1505" y="661"/>
                  </a:lnTo>
                  <a:lnTo>
                    <a:pt x="1505" y="660"/>
                  </a:lnTo>
                  <a:lnTo>
                    <a:pt x="1507" y="660"/>
                  </a:lnTo>
                  <a:lnTo>
                    <a:pt x="1534" y="649"/>
                  </a:lnTo>
                  <a:lnTo>
                    <a:pt x="1561" y="639"/>
                  </a:lnTo>
                  <a:lnTo>
                    <a:pt x="1614" y="617"/>
                  </a:lnTo>
                  <a:lnTo>
                    <a:pt x="1697" y="579"/>
                  </a:lnTo>
                  <a:lnTo>
                    <a:pt x="1722" y="565"/>
                  </a:lnTo>
                  <a:lnTo>
                    <a:pt x="1747" y="549"/>
                  </a:lnTo>
                  <a:lnTo>
                    <a:pt x="1774" y="535"/>
                  </a:lnTo>
                  <a:lnTo>
                    <a:pt x="1801" y="517"/>
                  </a:lnTo>
                  <a:lnTo>
                    <a:pt x="1825" y="500"/>
                  </a:lnTo>
                  <a:lnTo>
                    <a:pt x="1875" y="465"/>
                  </a:lnTo>
                  <a:lnTo>
                    <a:pt x="1899" y="446"/>
                  </a:lnTo>
                  <a:lnTo>
                    <a:pt x="1924" y="427"/>
                  </a:lnTo>
                  <a:lnTo>
                    <a:pt x="1948" y="408"/>
                  </a:lnTo>
                  <a:lnTo>
                    <a:pt x="1973" y="386"/>
                  </a:lnTo>
                  <a:lnTo>
                    <a:pt x="2045" y="320"/>
                  </a:lnTo>
                  <a:lnTo>
                    <a:pt x="2092" y="272"/>
                  </a:lnTo>
                  <a:lnTo>
                    <a:pt x="2114" y="249"/>
                  </a:lnTo>
                  <a:lnTo>
                    <a:pt x="2138" y="223"/>
                  </a:lnTo>
                  <a:lnTo>
                    <a:pt x="2162" y="195"/>
                  </a:lnTo>
                  <a:lnTo>
                    <a:pt x="2206" y="141"/>
                  </a:lnTo>
                  <a:lnTo>
                    <a:pt x="2272" y="56"/>
                  </a:lnTo>
                  <a:lnTo>
                    <a:pt x="229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Rectangle 233"/>
            <p:cNvSpPr>
              <a:spLocks noChangeArrowheads="1"/>
            </p:cNvSpPr>
            <p:nvPr/>
          </p:nvSpPr>
          <p:spPr bwMode="auto">
            <a:xfrm>
              <a:off x="3818" y="2406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597" name="Rectangle 234"/>
            <p:cNvSpPr>
              <a:spLocks noChangeArrowheads="1"/>
            </p:cNvSpPr>
            <p:nvPr/>
          </p:nvSpPr>
          <p:spPr bwMode="auto">
            <a:xfrm>
              <a:off x="4394" y="2107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1/1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598" name="Freeform 235"/>
            <p:cNvSpPr>
              <a:spLocks/>
            </p:cNvSpPr>
            <p:nvPr/>
          </p:nvSpPr>
          <p:spPr bwMode="auto">
            <a:xfrm>
              <a:off x="3707" y="1867"/>
              <a:ext cx="1435" cy="430"/>
            </a:xfrm>
            <a:custGeom>
              <a:avLst/>
              <a:gdLst>
                <a:gd name="T0" fmla="*/ 1435 w 1435"/>
                <a:gd name="T1" fmla="*/ 17 h 430"/>
                <a:gd name="T2" fmla="*/ 1432 w 1435"/>
                <a:gd name="T3" fmla="*/ 6 h 430"/>
                <a:gd name="T4" fmla="*/ 1421 w 1435"/>
                <a:gd name="T5" fmla="*/ 0 h 430"/>
                <a:gd name="T6" fmla="*/ 1409 w 1435"/>
                <a:gd name="T7" fmla="*/ 3 h 430"/>
                <a:gd name="T8" fmla="*/ 1364 w 1435"/>
                <a:gd name="T9" fmla="*/ 57 h 430"/>
                <a:gd name="T10" fmla="*/ 1253 w 1435"/>
                <a:gd name="T11" fmla="*/ 177 h 430"/>
                <a:gd name="T12" fmla="*/ 1182 w 1435"/>
                <a:gd name="T13" fmla="*/ 239 h 430"/>
                <a:gd name="T14" fmla="*/ 1137 w 1435"/>
                <a:gd name="T15" fmla="*/ 270 h 430"/>
                <a:gd name="T16" fmla="*/ 1076 w 1435"/>
                <a:gd name="T17" fmla="*/ 308 h 430"/>
                <a:gd name="T18" fmla="*/ 1013 w 1435"/>
                <a:gd name="T19" fmla="*/ 340 h 430"/>
                <a:gd name="T20" fmla="*/ 945 w 1435"/>
                <a:gd name="T21" fmla="*/ 367 h 430"/>
                <a:gd name="T22" fmla="*/ 932 w 1435"/>
                <a:gd name="T23" fmla="*/ 372 h 430"/>
                <a:gd name="T24" fmla="*/ 878 w 1435"/>
                <a:gd name="T25" fmla="*/ 384 h 430"/>
                <a:gd name="T26" fmla="*/ 802 w 1435"/>
                <a:gd name="T27" fmla="*/ 395 h 430"/>
                <a:gd name="T28" fmla="*/ 744 w 1435"/>
                <a:gd name="T29" fmla="*/ 398 h 430"/>
                <a:gd name="T30" fmla="*/ 620 w 1435"/>
                <a:gd name="T31" fmla="*/ 397 h 430"/>
                <a:gd name="T32" fmla="*/ 541 w 1435"/>
                <a:gd name="T33" fmla="*/ 389 h 430"/>
                <a:gd name="T34" fmla="*/ 429 w 1435"/>
                <a:gd name="T35" fmla="*/ 368 h 430"/>
                <a:gd name="T36" fmla="*/ 378 w 1435"/>
                <a:gd name="T37" fmla="*/ 356 h 430"/>
                <a:gd name="T38" fmla="*/ 337 w 1435"/>
                <a:gd name="T39" fmla="*/ 345 h 430"/>
                <a:gd name="T40" fmla="*/ 295 w 1435"/>
                <a:gd name="T41" fmla="*/ 327 h 430"/>
                <a:gd name="T42" fmla="*/ 231 w 1435"/>
                <a:gd name="T43" fmla="*/ 296 h 430"/>
                <a:gd name="T44" fmla="*/ 157 w 1435"/>
                <a:gd name="T45" fmla="*/ 245 h 430"/>
                <a:gd name="T46" fmla="*/ 119 w 1435"/>
                <a:gd name="T47" fmla="*/ 209 h 430"/>
                <a:gd name="T48" fmla="*/ 72 w 1435"/>
                <a:gd name="T49" fmla="*/ 149 h 430"/>
                <a:gd name="T50" fmla="*/ 46 w 1435"/>
                <a:gd name="T51" fmla="*/ 103 h 430"/>
                <a:gd name="T52" fmla="*/ 30 w 1435"/>
                <a:gd name="T53" fmla="*/ 66 h 430"/>
                <a:gd name="T54" fmla="*/ 23 w 1435"/>
                <a:gd name="T55" fmla="*/ 59 h 430"/>
                <a:gd name="T56" fmla="*/ 10 w 1435"/>
                <a:gd name="T57" fmla="*/ 59 h 430"/>
                <a:gd name="T58" fmla="*/ 2 w 1435"/>
                <a:gd name="T59" fmla="*/ 66 h 430"/>
                <a:gd name="T60" fmla="*/ 2 w 1435"/>
                <a:gd name="T61" fmla="*/ 79 h 430"/>
                <a:gd name="T62" fmla="*/ 18 w 1435"/>
                <a:gd name="T63" fmla="*/ 115 h 430"/>
                <a:gd name="T64" fmla="*/ 46 w 1435"/>
                <a:gd name="T65" fmla="*/ 164 h 430"/>
                <a:gd name="T66" fmla="*/ 97 w 1435"/>
                <a:gd name="T67" fmla="*/ 231 h 430"/>
                <a:gd name="T68" fmla="*/ 135 w 1435"/>
                <a:gd name="T69" fmla="*/ 267 h 430"/>
                <a:gd name="T70" fmla="*/ 204 w 1435"/>
                <a:gd name="T71" fmla="*/ 318 h 430"/>
                <a:gd name="T72" fmla="*/ 268 w 1435"/>
                <a:gd name="T73" fmla="*/ 351 h 430"/>
                <a:gd name="T74" fmla="*/ 309 w 1435"/>
                <a:gd name="T75" fmla="*/ 367 h 430"/>
                <a:gd name="T76" fmla="*/ 355 w 1435"/>
                <a:gd name="T77" fmla="*/ 384 h 430"/>
                <a:gd name="T78" fmla="*/ 405 w 1435"/>
                <a:gd name="T79" fmla="*/ 397 h 430"/>
                <a:gd name="T80" fmla="*/ 516 w 1435"/>
                <a:gd name="T81" fmla="*/ 417 h 430"/>
                <a:gd name="T82" fmla="*/ 578 w 1435"/>
                <a:gd name="T83" fmla="*/ 425 h 430"/>
                <a:gd name="T84" fmla="*/ 661 w 1435"/>
                <a:gd name="T85" fmla="*/ 430 h 430"/>
                <a:gd name="T86" fmla="*/ 783 w 1435"/>
                <a:gd name="T87" fmla="*/ 428 h 430"/>
                <a:gd name="T88" fmla="*/ 845 w 1435"/>
                <a:gd name="T89" fmla="*/ 422 h 430"/>
                <a:gd name="T90" fmla="*/ 919 w 1435"/>
                <a:gd name="T91" fmla="*/ 408 h 430"/>
                <a:gd name="T92" fmla="*/ 941 w 1435"/>
                <a:gd name="T93" fmla="*/ 402 h 430"/>
                <a:gd name="T94" fmla="*/ 1008 w 1435"/>
                <a:gd name="T95" fmla="*/ 376 h 430"/>
                <a:gd name="T96" fmla="*/ 1058 w 1435"/>
                <a:gd name="T97" fmla="*/ 353 h 430"/>
                <a:gd name="T98" fmla="*/ 1139 w 1435"/>
                <a:gd name="T99" fmla="*/ 307 h 430"/>
                <a:gd name="T100" fmla="*/ 1185 w 1435"/>
                <a:gd name="T101" fmla="*/ 275 h 430"/>
                <a:gd name="T102" fmla="*/ 1231 w 1435"/>
                <a:gd name="T103" fmla="*/ 239 h 430"/>
                <a:gd name="T104" fmla="*/ 1376 w 1435"/>
                <a:gd name="T105" fmla="*/ 93 h 430"/>
                <a:gd name="T106" fmla="*/ 1432 w 1435"/>
                <a:gd name="T107" fmla="*/ 25 h 4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5"/>
                <a:gd name="T163" fmla="*/ 0 h 430"/>
                <a:gd name="T164" fmla="*/ 1435 w 1435"/>
                <a:gd name="T165" fmla="*/ 430 h 4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5" h="430">
                  <a:moveTo>
                    <a:pt x="1432" y="25"/>
                  </a:moveTo>
                  <a:lnTo>
                    <a:pt x="1433" y="22"/>
                  </a:lnTo>
                  <a:lnTo>
                    <a:pt x="1435" y="17"/>
                  </a:lnTo>
                  <a:lnTo>
                    <a:pt x="1435" y="14"/>
                  </a:lnTo>
                  <a:lnTo>
                    <a:pt x="1433" y="10"/>
                  </a:lnTo>
                  <a:lnTo>
                    <a:pt x="1432" y="6"/>
                  </a:lnTo>
                  <a:lnTo>
                    <a:pt x="1428" y="3"/>
                  </a:lnTo>
                  <a:lnTo>
                    <a:pt x="1425" y="2"/>
                  </a:lnTo>
                  <a:lnTo>
                    <a:pt x="1421" y="0"/>
                  </a:lnTo>
                  <a:lnTo>
                    <a:pt x="1417" y="0"/>
                  </a:lnTo>
                  <a:lnTo>
                    <a:pt x="1413" y="2"/>
                  </a:lnTo>
                  <a:lnTo>
                    <a:pt x="1409" y="3"/>
                  </a:lnTo>
                  <a:lnTo>
                    <a:pt x="1406" y="6"/>
                  </a:lnTo>
                  <a:lnTo>
                    <a:pt x="1378" y="40"/>
                  </a:lnTo>
                  <a:lnTo>
                    <a:pt x="1364" y="57"/>
                  </a:lnTo>
                  <a:lnTo>
                    <a:pt x="1351" y="74"/>
                  </a:lnTo>
                  <a:lnTo>
                    <a:pt x="1310" y="120"/>
                  </a:lnTo>
                  <a:lnTo>
                    <a:pt x="1253" y="177"/>
                  </a:lnTo>
                  <a:lnTo>
                    <a:pt x="1212" y="213"/>
                  </a:lnTo>
                  <a:lnTo>
                    <a:pt x="1196" y="226"/>
                  </a:lnTo>
                  <a:lnTo>
                    <a:pt x="1182" y="239"/>
                  </a:lnTo>
                  <a:lnTo>
                    <a:pt x="1166" y="250"/>
                  </a:lnTo>
                  <a:lnTo>
                    <a:pt x="1152" y="261"/>
                  </a:lnTo>
                  <a:lnTo>
                    <a:pt x="1137" y="270"/>
                  </a:lnTo>
                  <a:lnTo>
                    <a:pt x="1120" y="281"/>
                  </a:lnTo>
                  <a:lnTo>
                    <a:pt x="1107" y="291"/>
                  </a:lnTo>
                  <a:lnTo>
                    <a:pt x="1076" y="308"/>
                  </a:lnTo>
                  <a:lnTo>
                    <a:pt x="1046" y="324"/>
                  </a:lnTo>
                  <a:lnTo>
                    <a:pt x="1028" y="332"/>
                  </a:lnTo>
                  <a:lnTo>
                    <a:pt x="1013" y="340"/>
                  </a:lnTo>
                  <a:lnTo>
                    <a:pt x="995" y="348"/>
                  </a:lnTo>
                  <a:lnTo>
                    <a:pt x="979" y="354"/>
                  </a:lnTo>
                  <a:lnTo>
                    <a:pt x="945" y="367"/>
                  </a:lnTo>
                  <a:lnTo>
                    <a:pt x="929" y="373"/>
                  </a:lnTo>
                  <a:lnTo>
                    <a:pt x="930" y="372"/>
                  </a:lnTo>
                  <a:lnTo>
                    <a:pt x="932" y="372"/>
                  </a:lnTo>
                  <a:lnTo>
                    <a:pt x="913" y="376"/>
                  </a:lnTo>
                  <a:lnTo>
                    <a:pt x="895" y="379"/>
                  </a:lnTo>
                  <a:lnTo>
                    <a:pt x="878" y="384"/>
                  </a:lnTo>
                  <a:lnTo>
                    <a:pt x="842" y="391"/>
                  </a:lnTo>
                  <a:lnTo>
                    <a:pt x="821" y="392"/>
                  </a:lnTo>
                  <a:lnTo>
                    <a:pt x="802" y="395"/>
                  </a:lnTo>
                  <a:lnTo>
                    <a:pt x="783" y="397"/>
                  </a:lnTo>
                  <a:lnTo>
                    <a:pt x="763" y="397"/>
                  </a:lnTo>
                  <a:lnTo>
                    <a:pt x="744" y="398"/>
                  </a:lnTo>
                  <a:lnTo>
                    <a:pt x="661" y="398"/>
                  </a:lnTo>
                  <a:lnTo>
                    <a:pt x="641" y="397"/>
                  </a:lnTo>
                  <a:lnTo>
                    <a:pt x="620" y="397"/>
                  </a:lnTo>
                  <a:lnTo>
                    <a:pt x="581" y="394"/>
                  </a:lnTo>
                  <a:lnTo>
                    <a:pt x="560" y="391"/>
                  </a:lnTo>
                  <a:lnTo>
                    <a:pt x="541" y="389"/>
                  </a:lnTo>
                  <a:lnTo>
                    <a:pt x="522" y="386"/>
                  </a:lnTo>
                  <a:lnTo>
                    <a:pt x="446" y="373"/>
                  </a:lnTo>
                  <a:lnTo>
                    <a:pt x="429" y="368"/>
                  </a:lnTo>
                  <a:lnTo>
                    <a:pt x="412" y="365"/>
                  </a:lnTo>
                  <a:lnTo>
                    <a:pt x="396" y="360"/>
                  </a:lnTo>
                  <a:lnTo>
                    <a:pt x="378" y="356"/>
                  </a:lnTo>
                  <a:lnTo>
                    <a:pt x="364" y="353"/>
                  </a:lnTo>
                  <a:lnTo>
                    <a:pt x="336" y="345"/>
                  </a:lnTo>
                  <a:lnTo>
                    <a:pt x="337" y="345"/>
                  </a:lnTo>
                  <a:lnTo>
                    <a:pt x="321" y="338"/>
                  </a:lnTo>
                  <a:lnTo>
                    <a:pt x="309" y="334"/>
                  </a:lnTo>
                  <a:lnTo>
                    <a:pt x="295" y="327"/>
                  </a:lnTo>
                  <a:lnTo>
                    <a:pt x="280" y="323"/>
                  </a:lnTo>
                  <a:lnTo>
                    <a:pt x="244" y="304"/>
                  </a:lnTo>
                  <a:lnTo>
                    <a:pt x="231" y="296"/>
                  </a:lnTo>
                  <a:lnTo>
                    <a:pt x="209" y="283"/>
                  </a:lnTo>
                  <a:lnTo>
                    <a:pt x="165" y="251"/>
                  </a:lnTo>
                  <a:lnTo>
                    <a:pt x="157" y="245"/>
                  </a:lnTo>
                  <a:lnTo>
                    <a:pt x="147" y="236"/>
                  </a:lnTo>
                  <a:lnTo>
                    <a:pt x="138" y="228"/>
                  </a:lnTo>
                  <a:lnTo>
                    <a:pt x="119" y="209"/>
                  </a:lnTo>
                  <a:lnTo>
                    <a:pt x="111" y="199"/>
                  </a:lnTo>
                  <a:lnTo>
                    <a:pt x="95" y="180"/>
                  </a:lnTo>
                  <a:lnTo>
                    <a:pt x="72" y="149"/>
                  </a:lnTo>
                  <a:lnTo>
                    <a:pt x="60" y="126"/>
                  </a:lnTo>
                  <a:lnTo>
                    <a:pt x="53" y="114"/>
                  </a:lnTo>
                  <a:lnTo>
                    <a:pt x="46" y="103"/>
                  </a:lnTo>
                  <a:lnTo>
                    <a:pt x="41" y="92"/>
                  </a:lnTo>
                  <a:lnTo>
                    <a:pt x="35" y="79"/>
                  </a:lnTo>
                  <a:lnTo>
                    <a:pt x="30" y="66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3" y="59"/>
                  </a:lnTo>
                  <a:lnTo>
                    <a:pt x="18" y="57"/>
                  </a:lnTo>
                  <a:lnTo>
                    <a:pt x="15" y="57"/>
                  </a:lnTo>
                  <a:lnTo>
                    <a:pt x="10" y="59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7" y="92"/>
                  </a:lnTo>
                  <a:lnTo>
                    <a:pt x="13" y="104"/>
                  </a:lnTo>
                  <a:lnTo>
                    <a:pt x="18" y="115"/>
                  </a:lnTo>
                  <a:lnTo>
                    <a:pt x="24" y="130"/>
                  </a:lnTo>
                  <a:lnTo>
                    <a:pt x="32" y="142"/>
                  </a:lnTo>
                  <a:lnTo>
                    <a:pt x="46" y="164"/>
                  </a:lnTo>
                  <a:lnTo>
                    <a:pt x="70" y="199"/>
                  </a:lnTo>
                  <a:lnTo>
                    <a:pt x="86" y="218"/>
                  </a:lnTo>
                  <a:lnTo>
                    <a:pt x="97" y="231"/>
                  </a:lnTo>
                  <a:lnTo>
                    <a:pt x="116" y="250"/>
                  </a:lnTo>
                  <a:lnTo>
                    <a:pt x="125" y="258"/>
                  </a:lnTo>
                  <a:lnTo>
                    <a:pt x="135" y="267"/>
                  </a:lnTo>
                  <a:lnTo>
                    <a:pt x="146" y="277"/>
                  </a:lnTo>
                  <a:lnTo>
                    <a:pt x="190" y="308"/>
                  </a:lnTo>
                  <a:lnTo>
                    <a:pt x="204" y="318"/>
                  </a:lnTo>
                  <a:lnTo>
                    <a:pt x="215" y="324"/>
                  </a:lnTo>
                  <a:lnTo>
                    <a:pt x="228" y="332"/>
                  </a:lnTo>
                  <a:lnTo>
                    <a:pt x="268" y="351"/>
                  </a:lnTo>
                  <a:lnTo>
                    <a:pt x="282" y="356"/>
                  </a:lnTo>
                  <a:lnTo>
                    <a:pt x="296" y="362"/>
                  </a:lnTo>
                  <a:lnTo>
                    <a:pt x="309" y="367"/>
                  </a:lnTo>
                  <a:lnTo>
                    <a:pt x="325" y="373"/>
                  </a:lnTo>
                  <a:lnTo>
                    <a:pt x="326" y="373"/>
                  </a:lnTo>
                  <a:lnTo>
                    <a:pt x="355" y="384"/>
                  </a:lnTo>
                  <a:lnTo>
                    <a:pt x="372" y="387"/>
                  </a:lnTo>
                  <a:lnTo>
                    <a:pt x="386" y="392"/>
                  </a:lnTo>
                  <a:lnTo>
                    <a:pt x="405" y="397"/>
                  </a:lnTo>
                  <a:lnTo>
                    <a:pt x="423" y="400"/>
                  </a:lnTo>
                  <a:lnTo>
                    <a:pt x="440" y="405"/>
                  </a:lnTo>
                  <a:lnTo>
                    <a:pt x="516" y="417"/>
                  </a:lnTo>
                  <a:lnTo>
                    <a:pt x="538" y="421"/>
                  </a:lnTo>
                  <a:lnTo>
                    <a:pt x="557" y="422"/>
                  </a:lnTo>
                  <a:lnTo>
                    <a:pt x="578" y="425"/>
                  </a:lnTo>
                  <a:lnTo>
                    <a:pt x="620" y="428"/>
                  </a:lnTo>
                  <a:lnTo>
                    <a:pt x="641" y="428"/>
                  </a:lnTo>
                  <a:lnTo>
                    <a:pt x="661" y="430"/>
                  </a:lnTo>
                  <a:lnTo>
                    <a:pt x="744" y="430"/>
                  </a:lnTo>
                  <a:lnTo>
                    <a:pt x="763" y="428"/>
                  </a:lnTo>
                  <a:lnTo>
                    <a:pt x="783" y="428"/>
                  </a:lnTo>
                  <a:lnTo>
                    <a:pt x="805" y="427"/>
                  </a:lnTo>
                  <a:lnTo>
                    <a:pt x="824" y="424"/>
                  </a:lnTo>
                  <a:lnTo>
                    <a:pt x="845" y="422"/>
                  </a:lnTo>
                  <a:lnTo>
                    <a:pt x="884" y="416"/>
                  </a:lnTo>
                  <a:lnTo>
                    <a:pt x="902" y="411"/>
                  </a:lnTo>
                  <a:lnTo>
                    <a:pt x="919" y="408"/>
                  </a:lnTo>
                  <a:lnTo>
                    <a:pt x="938" y="403"/>
                  </a:lnTo>
                  <a:lnTo>
                    <a:pt x="940" y="403"/>
                  </a:lnTo>
                  <a:lnTo>
                    <a:pt x="941" y="402"/>
                  </a:lnTo>
                  <a:lnTo>
                    <a:pt x="957" y="395"/>
                  </a:lnTo>
                  <a:lnTo>
                    <a:pt x="992" y="383"/>
                  </a:lnTo>
                  <a:lnTo>
                    <a:pt x="1008" y="376"/>
                  </a:lnTo>
                  <a:lnTo>
                    <a:pt x="1025" y="368"/>
                  </a:lnTo>
                  <a:lnTo>
                    <a:pt x="1041" y="360"/>
                  </a:lnTo>
                  <a:lnTo>
                    <a:pt x="1058" y="353"/>
                  </a:lnTo>
                  <a:lnTo>
                    <a:pt x="1092" y="337"/>
                  </a:lnTo>
                  <a:lnTo>
                    <a:pt x="1123" y="316"/>
                  </a:lnTo>
                  <a:lnTo>
                    <a:pt x="1139" y="307"/>
                  </a:lnTo>
                  <a:lnTo>
                    <a:pt x="1153" y="296"/>
                  </a:lnTo>
                  <a:lnTo>
                    <a:pt x="1171" y="286"/>
                  </a:lnTo>
                  <a:lnTo>
                    <a:pt x="1185" y="275"/>
                  </a:lnTo>
                  <a:lnTo>
                    <a:pt x="1201" y="264"/>
                  </a:lnTo>
                  <a:lnTo>
                    <a:pt x="1215" y="251"/>
                  </a:lnTo>
                  <a:lnTo>
                    <a:pt x="1231" y="239"/>
                  </a:lnTo>
                  <a:lnTo>
                    <a:pt x="1275" y="199"/>
                  </a:lnTo>
                  <a:lnTo>
                    <a:pt x="1332" y="142"/>
                  </a:lnTo>
                  <a:lnTo>
                    <a:pt x="1376" y="93"/>
                  </a:lnTo>
                  <a:lnTo>
                    <a:pt x="1389" y="76"/>
                  </a:lnTo>
                  <a:lnTo>
                    <a:pt x="1403" y="62"/>
                  </a:lnTo>
                  <a:lnTo>
                    <a:pt x="143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9" name="Freeform 236"/>
            <p:cNvSpPr>
              <a:spLocks/>
            </p:cNvSpPr>
            <p:nvPr/>
          </p:nvSpPr>
          <p:spPr bwMode="auto">
            <a:xfrm>
              <a:off x="2730" y="1563"/>
              <a:ext cx="375" cy="375"/>
            </a:xfrm>
            <a:custGeom>
              <a:avLst/>
              <a:gdLst>
                <a:gd name="T0" fmla="*/ 3 w 375"/>
                <a:gd name="T1" fmla="*/ 223 h 375"/>
                <a:gd name="T2" fmla="*/ 14 w 375"/>
                <a:gd name="T3" fmla="*/ 260 h 375"/>
                <a:gd name="T4" fmla="*/ 41 w 375"/>
                <a:gd name="T5" fmla="*/ 306 h 375"/>
                <a:gd name="T6" fmla="*/ 82 w 375"/>
                <a:gd name="T7" fmla="*/ 342 h 375"/>
                <a:gd name="T8" fmla="*/ 112 w 375"/>
                <a:gd name="T9" fmla="*/ 359 h 375"/>
                <a:gd name="T10" fmla="*/ 149 w 375"/>
                <a:gd name="T11" fmla="*/ 370 h 375"/>
                <a:gd name="T12" fmla="*/ 185 w 375"/>
                <a:gd name="T13" fmla="*/ 375 h 375"/>
                <a:gd name="T14" fmla="*/ 215 w 375"/>
                <a:gd name="T15" fmla="*/ 372 h 375"/>
                <a:gd name="T16" fmla="*/ 250 w 375"/>
                <a:gd name="T17" fmla="*/ 364 h 375"/>
                <a:gd name="T18" fmla="*/ 291 w 375"/>
                <a:gd name="T19" fmla="*/ 342 h 375"/>
                <a:gd name="T20" fmla="*/ 351 w 375"/>
                <a:gd name="T21" fmla="*/ 276 h 375"/>
                <a:gd name="T22" fmla="*/ 365 w 375"/>
                <a:gd name="T23" fmla="*/ 242 h 375"/>
                <a:gd name="T24" fmla="*/ 373 w 375"/>
                <a:gd name="T25" fmla="*/ 206 h 375"/>
                <a:gd name="T26" fmla="*/ 373 w 375"/>
                <a:gd name="T27" fmla="*/ 178 h 375"/>
                <a:gd name="T28" fmla="*/ 368 w 375"/>
                <a:gd name="T29" fmla="*/ 138 h 375"/>
                <a:gd name="T30" fmla="*/ 354 w 375"/>
                <a:gd name="T31" fmla="*/ 105 h 375"/>
                <a:gd name="T32" fmla="*/ 332 w 375"/>
                <a:gd name="T33" fmla="*/ 67 h 375"/>
                <a:gd name="T34" fmla="*/ 291 w 375"/>
                <a:gd name="T35" fmla="*/ 32 h 375"/>
                <a:gd name="T36" fmla="*/ 250 w 375"/>
                <a:gd name="T37" fmla="*/ 10 h 375"/>
                <a:gd name="T38" fmla="*/ 215 w 375"/>
                <a:gd name="T39" fmla="*/ 2 h 375"/>
                <a:gd name="T40" fmla="*/ 149 w 375"/>
                <a:gd name="T41" fmla="*/ 4 h 375"/>
                <a:gd name="T42" fmla="*/ 112 w 375"/>
                <a:gd name="T43" fmla="*/ 15 h 375"/>
                <a:gd name="T44" fmla="*/ 82 w 375"/>
                <a:gd name="T45" fmla="*/ 32 h 375"/>
                <a:gd name="T46" fmla="*/ 32 w 375"/>
                <a:gd name="T47" fmla="*/ 83 h 375"/>
                <a:gd name="T48" fmla="*/ 14 w 375"/>
                <a:gd name="T49" fmla="*/ 113 h 375"/>
                <a:gd name="T50" fmla="*/ 3 w 375"/>
                <a:gd name="T51" fmla="*/ 149 h 375"/>
                <a:gd name="T52" fmla="*/ 19 w 375"/>
                <a:gd name="T53" fmla="*/ 187 h 375"/>
                <a:gd name="T54" fmla="*/ 24 w 375"/>
                <a:gd name="T55" fmla="*/ 144 h 375"/>
                <a:gd name="T56" fmla="*/ 35 w 375"/>
                <a:gd name="T57" fmla="*/ 114 h 375"/>
                <a:gd name="T58" fmla="*/ 52 w 375"/>
                <a:gd name="T59" fmla="*/ 84 h 375"/>
                <a:gd name="T60" fmla="*/ 73 w 375"/>
                <a:gd name="T61" fmla="*/ 64 h 375"/>
                <a:gd name="T62" fmla="*/ 98 w 375"/>
                <a:gd name="T63" fmla="*/ 43 h 375"/>
                <a:gd name="T64" fmla="*/ 128 w 375"/>
                <a:gd name="T65" fmla="*/ 29 h 375"/>
                <a:gd name="T66" fmla="*/ 160 w 375"/>
                <a:gd name="T67" fmla="*/ 21 h 375"/>
                <a:gd name="T68" fmla="*/ 212 w 375"/>
                <a:gd name="T69" fmla="*/ 21 h 375"/>
                <a:gd name="T70" fmla="*/ 244 w 375"/>
                <a:gd name="T71" fmla="*/ 29 h 375"/>
                <a:gd name="T72" fmla="*/ 282 w 375"/>
                <a:gd name="T73" fmla="*/ 48 h 375"/>
                <a:gd name="T74" fmla="*/ 316 w 375"/>
                <a:gd name="T75" fmla="*/ 80 h 375"/>
                <a:gd name="T76" fmla="*/ 335 w 375"/>
                <a:gd name="T77" fmla="*/ 106 h 375"/>
                <a:gd name="T78" fmla="*/ 346 w 375"/>
                <a:gd name="T79" fmla="*/ 136 h 375"/>
                <a:gd name="T80" fmla="*/ 354 w 375"/>
                <a:gd name="T81" fmla="*/ 168 h 375"/>
                <a:gd name="T82" fmla="*/ 354 w 375"/>
                <a:gd name="T83" fmla="*/ 193 h 375"/>
                <a:gd name="T84" fmla="*/ 350 w 375"/>
                <a:gd name="T85" fmla="*/ 228 h 375"/>
                <a:gd name="T86" fmla="*/ 338 w 375"/>
                <a:gd name="T87" fmla="*/ 258 h 375"/>
                <a:gd name="T88" fmla="*/ 293 w 375"/>
                <a:gd name="T89" fmla="*/ 317 h 375"/>
                <a:gd name="T90" fmla="*/ 250 w 375"/>
                <a:gd name="T91" fmla="*/ 344 h 375"/>
                <a:gd name="T92" fmla="*/ 220 w 375"/>
                <a:gd name="T93" fmla="*/ 351 h 375"/>
                <a:gd name="T94" fmla="*/ 185 w 375"/>
                <a:gd name="T95" fmla="*/ 356 h 375"/>
                <a:gd name="T96" fmla="*/ 160 w 375"/>
                <a:gd name="T97" fmla="*/ 353 h 375"/>
                <a:gd name="T98" fmla="*/ 128 w 375"/>
                <a:gd name="T99" fmla="*/ 345 h 375"/>
                <a:gd name="T100" fmla="*/ 98 w 375"/>
                <a:gd name="T101" fmla="*/ 331 h 375"/>
                <a:gd name="T102" fmla="*/ 68 w 375"/>
                <a:gd name="T103" fmla="*/ 306 h 375"/>
                <a:gd name="T104" fmla="*/ 38 w 375"/>
                <a:gd name="T105" fmla="*/ 266 h 375"/>
                <a:gd name="T106" fmla="*/ 27 w 375"/>
                <a:gd name="T107" fmla="*/ 236 h 375"/>
                <a:gd name="T108" fmla="*/ 19 w 375"/>
                <a:gd name="T109" fmla="*/ 204 h 3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5"/>
                <a:gd name="T167" fmla="*/ 375 w 375"/>
                <a:gd name="T168" fmla="*/ 375 h 3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5">
                  <a:moveTo>
                    <a:pt x="0" y="187"/>
                  </a:moveTo>
                  <a:lnTo>
                    <a:pt x="0" y="204"/>
                  </a:lnTo>
                  <a:lnTo>
                    <a:pt x="2" y="215"/>
                  </a:lnTo>
                  <a:lnTo>
                    <a:pt x="3" y="223"/>
                  </a:lnTo>
                  <a:lnTo>
                    <a:pt x="5" y="234"/>
                  </a:lnTo>
                  <a:lnTo>
                    <a:pt x="8" y="242"/>
                  </a:lnTo>
                  <a:lnTo>
                    <a:pt x="9" y="250"/>
                  </a:lnTo>
                  <a:lnTo>
                    <a:pt x="14" y="260"/>
                  </a:lnTo>
                  <a:lnTo>
                    <a:pt x="19" y="268"/>
                  </a:lnTo>
                  <a:lnTo>
                    <a:pt x="22" y="276"/>
                  </a:lnTo>
                  <a:lnTo>
                    <a:pt x="32" y="291"/>
                  </a:lnTo>
                  <a:lnTo>
                    <a:pt x="41" y="306"/>
                  </a:lnTo>
                  <a:lnTo>
                    <a:pt x="47" y="312"/>
                  </a:lnTo>
                  <a:lnTo>
                    <a:pt x="52" y="318"/>
                  </a:lnTo>
                  <a:lnTo>
                    <a:pt x="66" y="332"/>
                  </a:lnTo>
                  <a:lnTo>
                    <a:pt x="82" y="342"/>
                  </a:lnTo>
                  <a:lnTo>
                    <a:pt x="89" y="347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12" y="359"/>
                  </a:lnTo>
                  <a:lnTo>
                    <a:pt x="122" y="364"/>
                  </a:lnTo>
                  <a:lnTo>
                    <a:pt x="130" y="366"/>
                  </a:lnTo>
                  <a:lnTo>
                    <a:pt x="138" y="369"/>
                  </a:lnTo>
                  <a:lnTo>
                    <a:pt x="149" y="370"/>
                  </a:lnTo>
                  <a:lnTo>
                    <a:pt x="157" y="372"/>
                  </a:lnTo>
                  <a:lnTo>
                    <a:pt x="166" y="374"/>
                  </a:lnTo>
                  <a:lnTo>
                    <a:pt x="176" y="374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6" y="374"/>
                  </a:lnTo>
                  <a:lnTo>
                    <a:pt x="204" y="374"/>
                  </a:lnTo>
                  <a:lnTo>
                    <a:pt x="215" y="372"/>
                  </a:lnTo>
                  <a:lnTo>
                    <a:pt x="223" y="370"/>
                  </a:lnTo>
                  <a:lnTo>
                    <a:pt x="234" y="369"/>
                  </a:lnTo>
                  <a:lnTo>
                    <a:pt x="242" y="366"/>
                  </a:lnTo>
                  <a:lnTo>
                    <a:pt x="250" y="364"/>
                  </a:lnTo>
                  <a:lnTo>
                    <a:pt x="259" y="359"/>
                  </a:lnTo>
                  <a:lnTo>
                    <a:pt x="267" y="355"/>
                  </a:lnTo>
                  <a:lnTo>
                    <a:pt x="275" y="351"/>
                  </a:lnTo>
                  <a:lnTo>
                    <a:pt x="291" y="342"/>
                  </a:lnTo>
                  <a:lnTo>
                    <a:pt x="305" y="332"/>
                  </a:lnTo>
                  <a:lnTo>
                    <a:pt x="332" y="306"/>
                  </a:lnTo>
                  <a:lnTo>
                    <a:pt x="342" y="291"/>
                  </a:lnTo>
                  <a:lnTo>
                    <a:pt x="351" y="276"/>
                  </a:lnTo>
                  <a:lnTo>
                    <a:pt x="354" y="268"/>
                  </a:lnTo>
                  <a:lnTo>
                    <a:pt x="359" y="260"/>
                  </a:lnTo>
                  <a:lnTo>
                    <a:pt x="364" y="250"/>
                  </a:lnTo>
                  <a:lnTo>
                    <a:pt x="365" y="242"/>
                  </a:lnTo>
                  <a:lnTo>
                    <a:pt x="368" y="234"/>
                  </a:lnTo>
                  <a:lnTo>
                    <a:pt x="370" y="223"/>
                  </a:lnTo>
                  <a:lnTo>
                    <a:pt x="372" y="215"/>
                  </a:lnTo>
                  <a:lnTo>
                    <a:pt x="373" y="206"/>
                  </a:lnTo>
                  <a:lnTo>
                    <a:pt x="373" y="197"/>
                  </a:lnTo>
                  <a:lnTo>
                    <a:pt x="375" y="189"/>
                  </a:lnTo>
                  <a:lnTo>
                    <a:pt x="375" y="185"/>
                  </a:lnTo>
                  <a:lnTo>
                    <a:pt x="373" y="178"/>
                  </a:lnTo>
                  <a:lnTo>
                    <a:pt x="373" y="168"/>
                  </a:lnTo>
                  <a:lnTo>
                    <a:pt x="372" y="157"/>
                  </a:lnTo>
                  <a:lnTo>
                    <a:pt x="370" y="149"/>
                  </a:lnTo>
                  <a:lnTo>
                    <a:pt x="368" y="138"/>
                  </a:lnTo>
                  <a:lnTo>
                    <a:pt x="365" y="130"/>
                  </a:lnTo>
                  <a:lnTo>
                    <a:pt x="364" y="122"/>
                  </a:lnTo>
                  <a:lnTo>
                    <a:pt x="359" y="113"/>
                  </a:lnTo>
                  <a:lnTo>
                    <a:pt x="354" y="105"/>
                  </a:lnTo>
                  <a:lnTo>
                    <a:pt x="351" y="97"/>
                  </a:lnTo>
                  <a:lnTo>
                    <a:pt x="346" y="89"/>
                  </a:lnTo>
                  <a:lnTo>
                    <a:pt x="342" y="83"/>
                  </a:lnTo>
                  <a:lnTo>
                    <a:pt x="332" y="67"/>
                  </a:lnTo>
                  <a:lnTo>
                    <a:pt x="318" y="53"/>
                  </a:lnTo>
                  <a:lnTo>
                    <a:pt x="312" y="48"/>
                  </a:lnTo>
                  <a:lnTo>
                    <a:pt x="305" y="42"/>
                  </a:lnTo>
                  <a:lnTo>
                    <a:pt x="291" y="32"/>
                  </a:lnTo>
                  <a:lnTo>
                    <a:pt x="275" y="23"/>
                  </a:lnTo>
                  <a:lnTo>
                    <a:pt x="267" y="19"/>
                  </a:lnTo>
                  <a:lnTo>
                    <a:pt x="259" y="15"/>
                  </a:lnTo>
                  <a:lnTo>
                    <a:pt x="250" y="10"/>
                  </a:lnTo>
                  <a:lnTo>
                    <a:pt x="242" y="8"/>
                  </a:lnTo>
                  <a:lnTo>
                    <a:pt x="234" y="5"/>
                  </a:lnTo>
                  <a:lnTo>
                    <a:pt x="223" y="4"/>
                  </a:lnTo>
                  <a:lnTo>
                    <a:pt x="215" y="2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2"/>
                  </a:lnTo>
                  <a:lnTo>
                    <a:pt x="149" y="4"/>
                  </a:lnTo>
                  <a:lnTo>
                    <a:pt x="138" y="5"/>
                  </a:lnTo>
                  <a:lnTo>
                    <a:pt x="130" y="8"/>
                  </a:lnTo>
                  <a:lnTo>
                    <a:pt x="122" y="10"/>
                  </a:lnTo>
                  <a:lnTo>
                    <a:pt x="112" y="15"/>
                  </a:lnTo>
                  <a:lnTo>
                    <a:pt x="104" y="19"/>
                  </a:lnTo>
                  <a:lnTo>
                    <a:pt x="96" y="23"/>
                  </a:lnTo>
                  <a:lnTo>
                    <a:pt x="89" y="27"/>
                  </a:lnTo>
                  <a:lnTo>
                    <a:pt x="82" y="32"/>
                  </a:lnTo>
                  <a:lnTo>
                    <a:pt x="66" y="42"/>
                  </a:lnTo>
                  <a:lnTo>
                    <a:pt x="54" y="54"/>
                  </a:lnTo>
                  <a:lnTo>
                    <a:pt x="41" y="67"/>
                  </a:lnTo>
                  <a:lnTo>
                    <a:pt x="32" y="83"/>
                  </a:lnTo>
                  <a:lnTo>
                    <a:pt x="27" y="89"/>
                  </a:lnTo>
                  <a:lnTo>
                    <a:pt x="22" y="97"/>
                  </a:lnTo>
                  <a:lnTo>
                    <a:pt x="19" y="105"/>
                  </a:lnTo>
                  <a:lnTo>
                    <a:pt x="14" y="113"/>
                  </a:lnTo>
                  <a:lnTo>
                    <a:pt x="9" y="122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3" y="149"/>
                  </a:lnTo>
                  <a:lnTo>
                    <a:pt x="2" y="157"/>
                  </a:lnTo>
                  <a:lnTo>
                    <a:pt x="0" y="166"/>
                  </a:lnTo>
                  <a:lnTo>
                    <a:pt x="0" y="187"/>
                  </a:lnTo>
                  <a:lnTo>
                    <a:pt x="19" y="187"/>
                  </a:lnTo>
                  <a:lnTo>
                    <a:pt x="19" y="170"/>
                  </a:lnTo>
                  <a:lnTo>
                    <a:pt x="21" y="160"/>
                  </a:lnTo>
                  <a:lnTo>
                    <a:pt x="22" y="152"/>
                  </a:lnTo>
                  <a:lnTo>
                    <a:pt x="24" y="144"/>
                  </a:lnTo>
                  <a:lnTo>
                    <a:pt x="27" y="136"/>
                  </a:lnTo>
                  <a:lnTo>
                    <a:pt x="28" y="129"/>
                  </a:lnTo>
                  <a:lnTo>
                    <a:pt x="30" y="122"/>
                  </a:lnTo>
                  <a:lnTo>
                    <a:pt x="35" y="114"/>
                  </a:lnTo>
                  <a:lnTo>
                    <a:pt x="38" y="106"/>
                  </a:lnTo>
                  <a:lnTo>
                    <a:pt x="43" y="98"/>
                  </a:lnTo>
                  <a:lnTo>
                    <a:pt x="47" y="92"/>
                  </a:lnTo>
                  <a:lnTo>
                    <a:pt x="52" y="84"/>
                  </a:lnTo>
                  <a:lnTo>
                    <a:pt x="57" y="80"/>
                  </a:lnTo>
                  <a:lnTo>
                    <a:pt x="63" y="73"/>
                  </a:lnTo>
                  <a:lnTo>
                    <a:pt x="66" y="67"/>
                  </a:lnTo>
                  <a:lnTo>
                    <a:pt x="73" y="64"/>
                  </a:lnTo>
                  <a:lnTo>
                    <a:pt x="79" y="57"/>
                  </a:lnTo>
                  <a:lnTo>
                    <a:pt x="84" y="53"/>
                  </a:lnTo>
                  <a:lnTo>
                    <a:pt x="92" y="48"/>
                  </a:lnTo>
                  <a:lnTo>
                    <a:pt x="98" y="43"/>
                  </a:lnTo>
                  <a:lnTo>
                    <a:pt x="106" y="38"/>
                  </a:lnTo>
                  <a:lnTo>
                    <a:pt x="114" y="35"/>
                  </a:lnTo>
                  <a:lnTo>
                    <a:pt x="122" y="31"/>
                  </a:lnTo>
                  <a:lnTo>
                    <a:pt x="128" y="29"/>
                  </a:lnTo>
                  <a:lnTo>
                    <a:pt x="136" y="27"/>
                  </a:lnTo>
                  <a:lnTo>
                    <a:pt x="144" y="24"/>
                  </a:lnTo>
                  <a:lnTo>
                    <a:pt x="152" y="23"/>
                  </a:lnTo>
                  <a:lnTo>
                    <a:pt x="160" y="21"/>
                  </a:lnTo>
                  <a:lnTo>
                    <a:pt x="168" y="19"/>
                  </a:lnTo>
                  <a:lnTo>
                    <a:pt x="187" y="19"/>
                  </a:lnTo>
                  <a:lnTo>
                    <a:pt x="202" y="19"/>
                  </a:lnTo>
                  <a:lnTo>
                    <a:pt x="212" y="21"/>
                  </a:lnTo>
                  <a:lnTo>
                    <a:pt x="220" y="23"/>
                  </a:lnTo>
                  <a:lnTo>
                    <a:pt x="228" y="24"/>
                  </a:lnTo>
                  <a:lnTo>
                    <a:pt x="236" y="27"/>
                  </a:lnTo>
                  <a:lnTo>
                    <a:pt x="244" y="29"/>
                  </a:lnTo>
                  <a:lnTo>
                    <a:pt x="250" y="31"/>
                  </a:lnTo>
                  <a:lnTo>
                    <a:pt x="258" y="35"/>
                  </a:lnTo>
                  <a:lnTo>
                    <a:pt x="266" y="38"/>
                  </a:lnTo>
                  <a:lnTo>
                    <a:pt x="282" y="48"/>
                  </a:lnTo>
                  <a:lnTo>
                    <a:pt x="293" y="57"/>
                  </a:lnTo>
                  <a:lnTo>
                    <a:pt x="299" y="64"/>
                  </a:lnTo>
                  <a:lnTo>
                    <a:pt x="305" y="68"/>
                  </a:lnTo>
                  <a:lnTo>
                    <a:pt x="316" y="80"/>
                  </a:lnTo>
                  <a:lnTo>
                    <a:pt x="321" y="84"/>
                  </a:lnTo>
                  <a:lnTo>
                    <a:pt x="326" y="92"/>
                  </a:lnTo>
                  <a:lnTo>
                    <a:pt x="331" y="98"/>
                  </a:lnTo>
                  <a:lnTo>
                    <a:pt x="335" y="106"/>
                  </a:lnTo>
                  <a:lnTo>
                    <a:pt x="338" y="114"/>
                  </a:lnTo>
                  <a:lnTo>
                    <a:pt x="343" y="122"/>
                  </a:lnTo>
                  <a:lnTo>
                    <a:pt x="345" y="129"/>
                  </a:lnTo>
                  <a:lnTo>
                    <a:pt x="346" y="136"/>
                  </a:lnTo>
                  <a:lnTo>
                    <a:pt x="350" y="144"/>
                  </a:lnTo>
                  <a:lnTo>
                    <a:pt x="351" y="152"/>
                  </a:lnTo>
                  <a:lnTo>
                    <a:pt x="353" y="160"/>
                  </a:lnTo>
                  <a:lnTo>
                    <a:pt x="354" y="168"/>
                  </a:lnTo>
                  <a:lnTo>
                    <a:pt x="354" y="178"/>
                  </a:lnTo>
                  <a:lnTo>
                    <a:pt x="356" y="189"/>
                  </a:lnTo>
                  <a:lnTo>
                    <a:pt x="356" y="185"/>
                  </a:lnTo>
                  <a:lnTo>
                    <a:pt x="354" y="193"/>
                  </a:lnTo>
                  <a:lnTo>
                    <a:pt x="354" y="203"/>
                  </a:lnTo>
                  <a:lnTo>
                    <a:pt x="353" y="212"/>
                  </a:lnTo>
                  <a:lnTo>
                    <a:pt x="351" y="220"/>
                  </a:lnTo>
                  <a:lnTo>
                    <a:pt x="350" y="228"/>
                  </a:lnTo>
                  <a:lnTo>
                    <a:pt x="346" y="236"/>
                  </a:lnTo>
                  <a:lnTo>
                    <a:pt x="345" y="244"/>
                  </a:lnTo>
                  <a:lnTo>
                    <a:pt x="343" y="250"/>
                  </a:lnTo>
                  <a:lnTo>
                    <a:pt x="338" y="258"/>
                  </a:lnTo>
                  <a:lnTo>
                    <a:pt x="335" y="266"/>
                  </a:lnTo>
                  <a:lnTo>
                    <a:pt x="326" y="282"/>
                  </a:lnTo>
                  <a:lnTo>
                    <a:pt x="316" y="293"/>
                  </a:lnTo>
                  <a:lnTo>
                    <a:pt x="293" y="317"/>
                  </a:lnTo>
                  <a:lnTo>
                    <a:pt x="282" y="326"/>
                  </a:lnTo>
                  <a:lnTo>
                    <a:pt x="266" y="336"/>
                  </a:lnTo>
                  <a:lnTo>
                    <a:pt x="258" y="339"/>
                  </a:lnTo>
                  <a:lnTo>
                    <a:pt x="250" y="344"/>
                  </a:lnTo>
                  <a:lnTo>
                    <a:pt x="244" y="345"/>
                  </a:lnTo>
                  <a:lnTo>
                    <a:pt x="236" y="347"/>
                  </a:lnTo>
                  <a:lnTo>
                    <a:pt x="228" y="350"/>
                  </a:lnTo>
                  <a:lnTo>
                    <a:pt x="220" y="351"/>
                  </a:lnTo>
                  <a:lnTo>
                    <a:pt x="212" y="353"/>
                  </a:lnTo>
                  <a:lnTo>
                    <a:pt x="204" y="355"/>
                  </a:lnTo>
                  <a:lnTo>
                    <a:pt x="193" y="355"/>
                  </a:lnTo>
                  <a:lnTo>
                    <a:pt x="185" y="356"/>
                  </a:lnTo>
                  <a:lnTo>
                    <a:pt x="188" y="356"/>
                  </a:lnTo>
                  <a:lnTo>
                    <a:pt x="179" y="355"/>
                  </a:lnTo>
                  <a:lnTo>
                    <a:pt x="169" y="355"/>
                  </a:lnTo>
                  <a:lnTo>
                    <a:pt x="160" y="353"/>
                  </a:lnTo>
                  <a:lnTo>
                    <a:pt x="152" y="351"/>
                  </a:lnTo>
                  <a:lnTo>
                    <a:pt x="144" y="350"/>
                  </a:lnTo>
                  <a:lnTo>
                    <a:pt x="136" y="347"/>
                  </a:lnTo>
                  <a:lnTo>
                    <a:pt x="128" y="345"/>
                  </a:lnTo>
                  <a:lnTo>
                    <a:pt x="122" y="344"/>
                  </a:lnTo>
                  <a:lnTo>
                    <a:pt x="114" y="339"/>
                  </a:lnTo>
                  <a:lnTo>
                    <a:pt x="106" y="336"/>
                  </a:lnTo>
                  <a:lnTo>
                    <a:pt x="98" y="331"/>
                  </a:lnTo>
                  <a:lnTo>
                    <a:pt x="92" y="326"/>
                  </a:lnTo>
                  <a:lnTo>
                    <a:pt x="84" y="321"/>
                  </a:lnTo>
                  <a:lnTo>
                    <a:pt x="79" y="317"/>
                  </a:lnTo>
                  <a:lnTo>
                    <a:pt x="68" y="306"/>
                  </a:lnTo>
                  <a:lnTo>
                    <a:pt x="63" y="299"/>
                  </a:lnTo>
                  <a:lnTo>
                    <a:pt x="57" y="293"/>
                  </a:lnTo>
                  <a:lnTo>
                    <a:pt x="47" y="282"/>
                  </a:lnTo>
                  <a:lnTo>
                    <a:pt x="38" y="266"/>
                  </a:lnTo>
                  <a:lnTo>
                    <a:pt x="35" y="258"/>
                  </a:lnTo>
                  <a:lnTo>
                    <a:pt x="30" y="250"/>
                  </a:lnTo>
                  <a:lnTo>
                    <a:pt x="28" y="244"/>
                  </a:lnTo>
                  <a:lnTo>
                    <a:pt x="27" y="236"/>
                  </a:lnTo>
                  <a:lnTo>
                    <a:pt x="24" y="228"/>
                  </a:lnTo>
                  <a:lnTo>
                    <a:pt x="22" y="220"/>
                  </a:lnTo>
                  <a:lnTo>
                    <a:pt x="21" y="212"/>
                  </a:lnTo>
                  <a:lnTo>
                    <a:pt x="19" y="204"/>
                  </a:lnTo>
                  <a:lnTo>
                    <a:pt x="19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0" name="Freeform 237"/>
            <p:cNvSpPr>
              <a:spLocks/>
            </p:cNvSpPr>
            <p:nvPr/>
          </p:nvSpPr>
          <p:spPr bwMode="auto">
            <a:xfrm>
              <a:off x="3511" y="1573"/>
              <a:ext cx="375" cy="375"/>
            </a:xfrm>
            <a:custGeom>
              <a:avLst/>
              <a:gdLst>
                <a:gd name="T0" fmla="*/ 3 w 375"/>
                <a:gd name="T1" fmla="*/ 223 h 375"/>
                <a:gd name="T2" fmla="*/ 14 w 375"/>
                <a:gd name="T3" fmla="*/ 259 h 375"/>
                <a:gd name="T4" fmla="*/ 41 w 375"/>
                <a:gd name="T5" fmla="*/ 305 h 375"/>
                <a:gd name="T6" fmla="*/ 83 w 375"/>
                <a:gd name="T7" fmla="*/ 341 h 375"/>
                <a:gd name="T8" fmla="*/ 113 w 375"/>
                <a:gd name="T9" fmla="*/ 359 h 375"/>
                <a:gd name="T10" fmla="*/ 149 w 375"/>
                <a:gd name="T11" fmla="*/ 370 h 375"/>
                <a:gd name="T12" fmla="*/ 185 w 375"/>
                <a:gd name="T13" fmla="*/ 375 h 375"/>
                <a:gd name="T14" fmla="*/ 215 w 375"/>
                <a:gd name="T15" fmla="*/ 371 h 375"/>
                <a:gd name="T16" fmla="*/ 250 w 375"/>
                <a:gd name="T17" fmla="*/ 364 h 375"/>
                <a:gd name="T18" fmla="*/ 291 w 375"/>
                <a:gd name="T19" fmla="*/ 341 h 375"/>
                <a:gd name="T20" fmla="*/ 351 w 375"/>
                <a:gd name="T21" fmla="*/ 275 h 375"/>
                <a:gd name="T22" fmla="*/ 366 w 375"/>
                <a:gd name="T23" fmla="*/ 242 h 375"/>
                <a:gd name="T24" fmla="*/ 373 w 375"/>
                <a:gd name="T25" fmla="*/ 205 h 375"/>
                <a:gd name="T26" fmla="*/ 373 w 375"/>
                <a:gd name="T27" fmla="*/ 177 h 375"/>
                <a:gd name="T28" fmla="*/ 369 w 375"/>
                <a:gd name="T29" fmla="*/ 138 h 375"/>
                <a:gd name="T30" fmla="*/ 355 w 375"/>
                <a:gd name="T31" fmla="*/ 104 h 375"/>
                <a:gd name="T32" fmla="*/ 332 w 375"/>
                <a:gd name="T33" fmla="*/ 66 h 375"/>
                <a:gd name="T34" fmla="*/ 291 w 375"/>
                <a:gd name="T35" fmla="*/ 32 h 375"/>
                <a:gd name="T36" fmla="*/ 250 w 375"/>
                <a:gd name="T37" fmla="*/ 9 h 375"/>
                <a:gd name="T38" fmla="*/ 215 w 375"/>
                <a:gd name="T39" fmla="*/ 2 h 375"/>
                <a:gd name="T40" fmla="*/ 149 w 375"/>
                <a:gd name="T41" fmla="*/ 3 h 375"/>
                <a:gd name="T42" fmla="*/ 113 w 375"/>
                <a:gd name="T43" fmla="*/ 14 h 375"/>
                <a:gd name="T44" fmla="*/ 83 w 375"/>
                <a:gd name="T45" fmla="*/ 32 h 375"/>
                <a:gd name="T46" fmla="*/ 32 w 375"/>
                <a:gd name="T47" fmla="*/ 82 h 375"/>
                <a:gd name="T48" fmla="*/ 14 w 375"/>
                <a:gd name="T49" fmla="*/ 112 h 375"/>
                <a:gd name="T50" fmla="*/ 3 w 375"/>
                <a:gd name="T51" fmla="*/ 149 h 375"/>
                <a:gd name="T52" fmla="*/ 19 w 375"/>
                <a:gd name="T53" fmla="*/ 187 h 375"/>
                <a:gd name="T54" fmla="*/ 24 w 375"/>
                <a:gd name="T55" fmla="*/ 144 h 375"/>
                <a:gd name="T56" fmla="*/ 35 w 375"/>
                <a:gd name="T57" fmla="*/ 114 h 375"/>
                <a:gd name="T58" fmla="*/ 52 w 375"/>
                <a:gd name="T59" fmla="*/ 84 h 375"/>
                <a:gd name="T60" fmla="*/ 73 w 375"/>
                <a:gd name="T61" fmla="*/ 63 h 375"/>
                <a:gd name="T62" fmla="*/ 98 w 375"/>
                <a:gd name="T63" fmla="*/ 43 h 375"/>
                <a:gd name="T64" fmla="*/ 128 w 375"/>
                <a:gd name="T65" fmla="*/ 28 h 375"/>
                <a:gd name="T66" fmla="*/ 160 w 375"/>
                <a:gd name="T67" fmla="*/ 21 h 375"/>
                <a:gd name="T68" fmla="*/ 212 w 375"/>
                <a:gd name="T69" fmla="*/ 21 h 375"/>
                <a:gd name="T70" fmla="*/ 244 w 375"/>
                <a:gd name="T71" fmla="*/ 28 h 375"/>
                <a:gd name="T72" fmla="*/ 282 w 375"/>
                <a:gd name="T73" fmla="*/ 47 h 375"/>
                <a:gd name="T74" fmla="*/ 317 w 375"/>
                <a:gd name="T75" fmla="*/ 79 h 375"/>
                <a:gd name="T76" fmla="*/ 336 w 375"/>
                <a:gd name="T77" fmla="*/ 106 h 375"/>
                <a:gd name="T78" fmla="*/ 347 w 375"/>
                <a:gd name="T79" fmla="*/ 136 h 375"/>
                <a:gd name="T80" fmla="*/ 355 w 375"/>
                <a:gd name="T81" fmla="*/ 168 h 375"/>
                <a:gd name="T82" fmla="*/ 355 w 375"/>
                <a:gd name="T83" fmla="*/ 193 h 375"/>
                <a:gd name="T84" fmla="*/ 350 w 375"/>
                <a:gd name="T85" fmla="*/ 228 h 375"/>
                <a:gd name="T86" fmla="*/ 339 w 375"/>
                <a:gd name="T87" fmla="*/ 258 h 375"/>
                <a:gd name="T88" fmla="*/ 293 w 375"/>
                <a:gd name="T89" fmla="*/ 316 h 375"/>
                <a:gd name="T90" fmla="*/ 250 w 375"/>
                <a:gd name="T91" fmla="*/ 343 h 375"/>
                <a:gd name="T92" fmla="*/ 220 w 375"/>
                <a:gd name="T93" fmla="*/ 351 h 375"/>
                <a:gd name="T94" fmla="*/ 185 w 375"/>
                <a:gd name="T95" fmla="*/ 356 h 375"/>
                <a:gd name="T96" fmla="*/ 160 w 375"/>
                <a:gd name="T97" fmla="*/ 353 h 375"/>
                <a:gd name="T98" fmla="*/ 128 w 375"/>
                <a:gd name="T99" fmla="*/ 345 h 375"/>
                <a:gd name="T100" fmla="*/ 98 w 375"/>
                <a:gd name="T101" fmla="*/ 330 h 375"/>
                <a:gd name="T102" fmla="*/ 68 w 375"/>
                <a:gd name="T103" fmla="*/ 305 h 375"/>
                <a:gd name="T104" fmla="*/ 38 w 375"/>
                <a:gd name="T105" fmla="*/ 266 h 375"/>
                <a:gd name="T106" fmla="*/ 27 w 375"/>
                <a:gd name="T107" fmla="*/ 236 h 375"/>
                <a:gd name="T108" fmla="*/ 19 w 375"/>
                <a:gd name="T109" fmla="*/ 204 h 3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5"/>
                <a:gd name="T167" fmla="*/ 375 w 375"/>
                <a:gd name="T168" fmla="*/ 375 h 3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5">
                  <a:moveTo>
                    <a:pt x="0" y="187"/>
                  </a:moveTo>
                  <a:lnTo>
                    <a:pt x="0" y="204"/>
                  </a:lnTo>
                  <a:lnTo>
                    <a:pt x="2" y="215"/>
                  </a:lnTo>
                  <a:lnTo>
                    <a:pt x="3" y="223"/>
                  </a:lnTo>
                  <a:lnTo>
                    <a:pt x="5" y="234"/>
                  </a:lnTo>
                  <a:lnTo>
                    <a:pt x="8" y="242"/>
                  </a:lnTo>
                  <a:lnTo>
                    <a:pt x="10" y="250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1"/>
                  </a:lnTo>
                  <a:lnTo>
                    <a:pt x="41" y="305"/>
                  </a:lnTo>
                  <a:lnTo>
                    <a:pt x="48" y="311"/>
                  </a:lnTo>
                  <a:lnTo>
                    <a:pt x="52" y="318"/>
                  </a:lnTo>
                  <a:lnTo>
                    <a:pt x="67" y="332"/>
                  </a:lnTo>
                  <a:lnTo>
                    <a:pt x="83" y="341"/>
                  </a:lnTo>
                  <a:lnTo>
                    <a:pt x="89" y="346"/>
                  </a:lnTo>
                  <a:lnTo>
                    <a:pt x="97" y="351"/>
                  </a:lnTo>
                  <a:lnTo>
                    <a:pt x="105" y="354"/>
                  </a:lnTo>
                  <a:lnTo>
                    <a:pt x="113" y="359"/>
                  </a:lnTo>
                  <a:lnTo>
                    <a:pt x="122" y="364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70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70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4"/>
                  </a:lnTo>
                  <a:lnTo>
                    <a:pt x="260" y="359"/>
                  </a:lnTo>
                  <a:lnTo>
                    <a:pt x="268" y="354"/>
                  </a:lnTo>
                  <a:lnTo>
                    <a:pt x="275" y="351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1"/>
                  </a:lnTo>
                  <a:lnTo>
                    <a:pt x="351" y="275"/>
                  </a:lnTo>
                  <a:lnTo>
                    <a:pt x="355" y="267"/>
                  </a:lnTo>
                  <a:lnTo>
                    <a:pt x="359" y="259"/>
                  </a:lnTo>
                  <a:lnTo>
                    <a:pt x="364" y="250"/>
                  </a:lnTo>
                  <a:lnTo>
                    <a:pt x="366" y="242"/>
                  </a:lnTo>
                  <a:lnTo>
                    <a:pt x="369" y="234"/>
                  </a:lnTo>
                  <a:lnTo>
                    <a:pt x="370" y="223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5"/>
                  </a:lnTo>
                  <a:lnTo>
                    <a:pt x="373" y="177"/>
                  </a:lnTo>
                  <a:lnTo>
                    <a:pt x="373" y="168"/>
                  </a:lnTo>
                  <a:lnTo>
                    <a:pt x="372" y="156"/>
                  </a:lnTo>
                  <a:lnTo>
                    <a:pt x="370" y="149"/>
                  </a:lnTo>
                  <a:lnTo>
                    <a:pt x="369" y="138"/>
                  </a:lnTo>
                  <a:lnTo>
                    <a:pt x="366" y="130"/>
                  </a:lnTo>
                  <a:lnTo>
                    <a:pt x="364" y="122"/>
                  </a:lnTo>
                  <a:lnTo>
                    <a:pt x="359" y="112"/>
                  </a:lnTo>
                  <a:lnTo>
                    <a:pt x="355" y="104"/>
                  </a:lnTo>
                  <a:lnTo>
                    <a:pt x="351" y="96"/>
                  </a:lnTo>
                  <a:lnTo>
                    <a:pt x="347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2"/>
                  </a:lnTo>
                  <a:lnTo>
                    <a:pt x="275" y="22"/>
                  </a:lnTo>
                  <a:lnTo>
                    <a:pt x="268" y="19"/>
                  </a:lnTo>
                  <a:lnTo>
                    <a:pt x="260" y="14"/>
                  </a:lnTo>
                  <a:lnTo>
                    <a:pt x="250" y="9"/>
                  </a:lnTo>
                  <a:lnTo>
                    <a:pt x="242" y="8"/>
                  </a:lnTo>
                  <a:lnTo>
                    <a:pt x="234" y="5"/>
                  </a:lnTo>
                  <a:lnTo>
                    <a:pt x="223" y="3"/>
                  </a:lnTo>
                  <a:lnTo>
                    <a:pt x="215" y="2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2"/>
                  </a:lnTo>
                  <a:lnTo>
                    <a:pt x="149" y="3"/>
                  </a:lnTo>
                  <a:lnTo>
                    <a:pt x="138" y="5"/>
                  </a:lnTo>
                  <a:lnTo>
                    <a:pt x="130" y="8"/>
                  </a:lnTo>
                  <a:lnTo>
                    <a:pt x="122" y="9"/>
                  </a:lnTo>
                  <a:lnTo>
                    <a:pt x="113" y="14"/>
                  </a:lnTo>
                  <a:lnTo>
                    <a:pt x="105" y="19"/>
                  </a:lnTo>
                  <a:lnTo>
                    <a:pt x="97" y="22"/>
                  </a:lnTo>
                  <a:lnTo>
                    <a:pt x="89" y="27"/>
                  </a:lnTo>
                  <a:lnTo>
                    <a:pt x="83" y="32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2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3" y="149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7"/>
                  </a:lnTo>
                  <a:lnTo>
                    <a:pt x="19" y="187"/>
                  </a:lnTo>
                  <a:lnTo>
                    <a:pt x="19" y="169"/>
                  </a:lnTo>
                  <a:lnTo>
                    <a:pt x="21" y="160"/>
                  </a:lnTo>
                  <a:lnTo>
                    <a:pt x="22" y="152"/>
                  </a:lnTo>
                  <a:lnTo>
                    <a:pt x="24" y="144"/>
                  </a:lnTo>
                  <a:lnTo>
                    <a:pt x="27" y="136"/>
                  </a:lnTo>
                  <a:lnTo>
                    <a:pt x="29" y="128"/>
                  </a:lnTo>
                  <a:lnTo>
                    <a:pt x="30" y="122"/>
                  </a:lnTo>
                  <a:lnTo>
                    <a:pt x="35" y="114"/>
                  </a:lnTo>
                  <a:lnTo>
                    <a:pt x="38" y="106"/>
                  </a:lnTo>
                  <a:lnTo>
                    <a:pt x="43" y="98"/>
                  </a:lnTo>
                  <a:lnTo>
                    <a:pt x="48" y="92"/>
                  </a:lnTo>
                  <a:lnTo>
                    <a:pt x="52" y="84"/>
                  </a:lnTo>
                  <a:lnTo>
                    <a:pt x="57" y="79"/>
                  </a:lnTo>
                  <a:lnTo>
                    <a:pt x="64" y="73"/>
                  </a:lnTo>
                  <a:lnTo>
                    <a:pt x="67" y="66"/>
                  </a:lnTo>
                  <a:lnTo>
                    <a:pt x="73" y="63"/>
                  </a:lnTo>
                  <a:lnTo>
                    <a:pt x="79" y="57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3"/>
                  </a:lnTo>
                  <a:lnTo>
                    <a:pt x="106" y="38"/>
                  </a:lnTo>
                  <a:lnTo>
                    <a:pt x="114" y="35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7"/>
                  </a:lnTo>
                  <a:lnTo>
                    <a:pt x="144" y="24"/>
                  </a:lnTo>
                  <a:lnTo>
                    <a:pt x="152" y="22"/>
                  </a:lnTo>
                  <a:lnTo>
                    <a:pt x="160" y="21"/>
                  </a:lnTo>
                  <a:lnTo>
                    <a:pt x="168" y="19"/>
                  </a:lnTo>
                  <a:lnTo>
                    <a:pt x="187" y="19"/>
                  </a:lnTo>
                  <a:lnTo>
                    <a:pt x="203" y="19"/>
                  </a:lnTo>
                  <a:lnTo>
                    <a:pt x="212" y="21"/>
                  </a:lnTo>
                  <a:lnTo>
                    <a:pt x="220" y="22"/>
                  </a:lnTo>
                  <a:lnTo>
                    <a:pt x="228" y="24"/>
                  </a:lnTo>
                  <a:lnTo>
                    <a:pt x="236" y="27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5"/>
                  </a:lnTo>
                  <a:lnTo>
                    <a:pt x="266" y="38"/>
                  </a:lnTo>
                  <a:lnTo>
                    <a:pt x="282" y="47"/>
                  </a:lnTo>
                  <a:lnTo>
                    <a:pt x="293" y="57"/>
                  </a:lnTo>
                  <a:lnTo>
                    <a:pt x="299" y="63"/>
                  </a:lnTo>
                  <a:lnTo>
                    <a:pt x="305" y="68"/>
                  </a:lnTo>
                  <a:lnTo>
                    <a:pt x="317" y="79"/>
                  </a:lnTo>
                  <a:lnTo>
                    <a:pt x="321" y="84"/>
                  </a:lnTo>
                  <a:lnTo>
                    <a:pt x="326" y="92"/>
                  </a:lnTo>
                  <a:lnTo>
                    <a:pt x="331" y="98"/>
                  </a:lnTo>
                  <a:lnTo>
                    <a:pt x="336" y="106"/>
                  </a:lnTo>
                  <a:lnTo>
                    <a:pt x="339" y="114"/>
                  </a:lnTo>
                  <a:lnTo>
                    <a:pt x="343" y="122"/>
                  </a:lnTo>
                  <a:lnTo>
                    <a:pt x="345" y="128"/>
                  </a:lnTo>
                  <a:lnTo>
                    <a:pt x="347" y="136"/>
                  </a:lnTo>
                  <a:lnTo>
                    <a:pt x="350" y="144"/>
                  </a:lnTo>
                  <a:lnTo>
                    <a:pt x="351" y="152"/>
                  </a:lnTo>
                  <a:lnTo>
                    <a:pt x="353" y="160"/>
                  </a:lnTo>
                  <a:lnTo>
                    <a:pt x="355" y="168"/>
                  </a:lnTo>
                  <a:lnTo>
                    <a:pt x="355" y="177"/>
                  </a:lnTo>
                  <a:lnTo>
                    <a:pt x="356" y="188"/>
                  </a:lnTo>
                  <a:lnTo>
                    <a:pt x="356" y="185"/>
                  </a:lnTo>
                  <a:lnTo>
                    <a:pt x="355" y="193"/>
                  </a:lnTo>
                  <a:lnTo>
                    <a:pt x="355" y="202"/>
                  </a:lnTo>
                  <a:lnTo>
                    <a:pt x="353" y="212"/>
                  </a:lnTo>
                  <a:lnTo>
                    <a:pt x="351" y="220"/>
                  </a:lnTo>
                  <a:lnTo>
                    <a:pt x="350" y="228"/>
                  </a:lnTo>
                  <a:lnTo>
                    <a:pt x="347" y="236"/>
                  </a:lnTo>
                  <a:lnTo>
                    <a:pt x="345" y="243"/>
                  </a:lnTo>
                  <a:lnTo>
                    <a:pt x="343" y="250"/>
                  </a:lnTo>
                  <a:lnTo>
                    <a:pt x="339" y="258"/>
                  </a:lnTo>
                  <a:lnTo>
                    <a:pt x="336" y="266"/>
                  </a:lnTo>
                  <a:lnTo>
                    <a:pt x="326" y="281"/>
                  </a:lnTo>
                  <a:lnTo>
                    <a:pt x="317" y="292"/>
                  </a:lnTo>
                  <a:lnTo>
                    <a:pt x="293" y="316"/>
                  </a:lnTo>
                  <a:lnTo>
                    <a:pt x="282" y="326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5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1"/>
                  </a:lnTo>
                  <a:lnTo>
                    <a:pt x="212" y="353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6"/>
                  </a:lnTo>
                  <a:lnTo>
                    <a:pt x="188" y="356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3"/>
                  </a:lnTo>
                  <a:lnTo>
                    <a:pt x="152" y="351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5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6"/>
                  </a:lnTo>
                  <a:lnTo>
                    <a:pt x="84" y="321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48" y="281"/>
                  </a:lnTo>
                  <a:lnTo>
                    <a:pt x="38" y="266"/>
                  </a:lnTo>
                  <a:lnTo>
                    <a:pt x="35" y="258"/>
                  </a:lnTo>
                  <a:lnTo>
                    <a:pt x="30" y="250"/>
                  </a:lnTo>
                  <a:lnTo>
                    <a:pt x="29" y="243"/>
                  </a:lnTo>
                  <a:lnTo>
                    <a:pt x="27" y="236"/>
                  </a:lnTo>
                  <a:lnTo>
                    <a:pt x="24" y="228"/>
                  </a:lnTo>
                  <a:lnTo>
                    <a:pt x="22" y="220"/>
                  </a:lnTo>
                  <a:lnTo>
                    <a:pt x="21" y="212"/>
                  </a:lnTo>
                  <a:lnTo>
                    <a:pt x="19" y="204"/>
                  </a:lnTo>
                  <a:lnTo>
                    <a:pt x="19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1" name="Freeform 238"/>
            <p:cNvSpPr>
              <a:spLocks/>
            </p:cNvSpPr>
            <p:nvPr/>
          </p:nvSpPr>
          <p:spPr bwMode="auto">
            <a:xfrm>
              <a:off x="3087" y="1744"/>
              <a:ext cx="438" cy="34"/>
            </a:xfrm>
            <a:custGeom>
              <a:avLst/>
              <a:gdLst>
                <a:gd name="T0" fmla="*/ 16 w 438"/>
                <a:gd name="T1" fmla="*/ 0 h 34"/>
                <a:gd name="T2" fmla="*/ 11 w 438"/>
                <a:gd name="T3" fmla="*/ 0 h 34"/>
                <a:gd name="T4" fmla="*/ 8 w 438"/>
                <a:gd name="T5" fmla="*/ 1 h 34"/>
                <a:gd name="T6" fmla="*/ 2 w 438"/>
                <a:gd name="T7" fmla="*/ 8 h 34"/>
                <a:gd name="T8" fmla="*/ 0 w 438"/>
                <a:gd name="T9" fmla="*/ 11 h 34"/>
                <a:gd name="T10" fmla="*/ 0 w 438"/>
                <a:gd name="T11" fmla="*/ 20 h 34"/>
                <a:gd name="T12" fmla="*/ 2 w 438"/>
                <a:gd name="T13" fmla="*/ 23 h 34"/>
                <a:gd name="T14" fmla="*/ 8 w 438"/>
                <a:gd name="T15" fmla="*/ 30 h 34"/>
                <a:gd name="T16" fmla="*/ 11 w 438"/>
                <a:gd name="T17" fmla="*/ 31 h 34"/>
                <a:gd name="T18" fmla="*/ 16 w 438"/>
                <a:gd name="T19" fmla="*/ 31 h 34"/>
                <a:gd name="T20" fmla="*/ 423 w 438"/>
                <a:gd name="T21" fmla="*/ 34 h 34"/>
                <a:gd name="T22" fmla="*/ 427 w 438"/>
                <a:gd name="T23" fmla="*/ 34 h 34"/>
                <a:gd name="T24" fmla="*/ 431 w 438"/>
                <a:gd name="T25" fmla="*/ 33 h 34"/>
                <a:gd name="T26" fmla="*/ 437 w 438"/>
                <a:gd name="T27" fmla="*/ 26 h 34"/>
                <a:gd name="T28" fmla="*/ 438 w 438"/>
                <a:gd name="T29" fmla="*/ 23 h 34"/>
                <a:gd name="T30" fmla="*/ 438 w 438"/>
                <a:gd name="T31" fmla="*/ 14 h 34"/>
                <a:gd name="T32" fmla="*/ 437 w 438"/>
                <a:gd name="T33" fmla="*/ 11 h 34"/>
                <a:gd name="T34" fmla="*/ 431 w 438"/>
                <a:gd name="T35" fmla="*/ 4 h 34"/>
                <a:gd name="T36" fmla="*/ 427 w 438"/>
                <a:gd name="T37" fmla="*/ 3 h 34"/>
                <a:gd name="T38" fmla="*/ 423 w 438"/>
                <a:gd name="T39" fmla="*/ 3 h 34"/>
                <a:gd name="T40" fmla="*/ 16 w 438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8"/>
                <a:gd name="T64" fmla="*/ 0 h 34"/>
                <a:gd name="T65" fmla="*/ 438 w 438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8" h="34">
                  <a:moveTo>
                    <a:pt x="16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16" y="31"/>
                  </a:lnTo>
                  <a:lnTo>
                    <a:pt x="423" y="34"/>
                  </a:lnTo>
                  <a:lnTo>
                    <a:pt x="427" y="34"/>
                  </a:lnTo>
                  <a:lnTo>
                    <a:pt x="431" y="33"/>
                  </a:lnTo>
                  <a:lnTo>
                    <a:pt x="437" y="26"/>
                  </a:lnTo>
                  <a:lnTo>
                    <a:pt x="438" y="23"/>
                  </a:lnTo>
                  <a:lnTo>
                    <a:pt x="438" y="14"/>
                  </a:lnTo>
                  <a:lnTo>
                    <a:pt x="437" y="11"/>
                  </a:lnTo>
                  <a:lnTo>
                    <a:pt x="431" y="4"/>
                  </a:lnTo>
                  <a:lnTo>
                    <a:pt x="427" y="3"/>
                  </a:lnTo>
                  <a:lnTo>
                    <a:pt x="42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2" name="Rectangle 239"/>
            <p:cNvSpPr>
              <a:spLocks noChangeArrowheads="1"/>
            </p:cNvSpPr>
            <p:nvPr/>
          </p:nvSpPr>
          <p:spPr bwMode="auto">
            <a:xfrm>
              <a:off x="2858" y="1671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603" name="Rectangle 240"/>
            <p:cNvSpPr>
              <a:spLocks noChangeArrowheads="1"/>
            </p:cNvSpPr>
            <p:nvPr/>
          </p:nvSpPr>
          <p:spPr bwMode="auto">
            <a:xfrm>
              <a:off x="3660" y="1671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604" name="Rectangle 241"/>
            <p:cNvSpPr>
              <a:spLocks noChangeArrowheads="1"/>
            </p:cNvSpPr>
            <p:nvPr/>
          </p:nvSpPr>
          <p:spPr bwMode="auto">
            <a:xfrm>
              <a:off x="3155" y="1574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chemeClr val="tx2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4605" name="Freeform 242"/>
            <p:cNvSpPr>
              <a:spLocks/>
            </p:cNvSpPr>
            <p:nvPr/>
          </p:nvSpPr>
          <p:spPr bwMode="auto">
            <a:xfrm>
              <a:off x="4302" y="1594"/>
              <a:ext cx="375" cy="374"/>
            </a:xfrm>
            <a:custGeom>
              <a:avLst/>
              <a:gdLst>
                <a:gd name="T0" fmla="*/ 3 w 375"/>
                <a:gd name="T1" fmla="*/ 222 h 374"/>
                <a:gd name="T2" fmla="*/ 14 w 375"/>
                <a:gd name="T3" fmla="*/ 259 h 374"/>
                <a:gd name="T4" fmla="*/ 41 w 375"/>
                <a:gd name="T5" fmla="*/ 305 h 374"/>
                <a:gd name="T6" fmla="*/ 82 w 375"/>
                <a:gd name="T7" fmla="*/ 341 h 374"/>
                <a:gd name="T8" fmla="*/ 112 w 375"/>
                <a:gd name="T9" fmla="*/ 358 h 374"/>
                <a:gd name="T10" fmla="*/ 149 w 375"/>
                <a:gd name="T11" fmla="*/ 369 h 374"/>
                <a:gd name="T12" fmla="*/ 185 w 375"/>
                <a:gd name="T13" fmla="*/ 374 h 374"/>
                <a:gd name="T14" fmla="*/ 215 w 375"/>
                <a:gd name="T15" fmla="*/ 371 h 374"/>
                <a:gd name="T16" fmla="*/ 250 w 375"/>
                <a:gd name="T17" fmla="*/ 363 h 374"/>
                <a:gd name="T18" fmla="*/ 291 w 375"/>
                <a:gd name="T19" fmla="*/ 341 h 374"/>
                <a:gd name="T20" fmla="*/ 351 w 375"/>
                <a:gd name="T21" fmla="*/ 275 h 374"/>
                <a:gd name="T22" fmla="*/ 365 w 375"/>
                <a:gd name="T23" fmla="*/ 241 h 374"/>
                <a:gd name="T24" fmla="*/ 373 w 375"/>
                <a:gd name="T25" fmla="*/ 205 h 374"/>
                <a:gd name="T26" fmla="*/ 373 w 375"/>
                <a:gd name="T27" fmla="*/ 177 h 374"/>
                <a:gd name="T28" fmla="*/ 369 w 375"/>
                <a:gd name="T29" fmla="*/ 137 h 374"/>
                <a:gd name="T30" fmla="*/ 354 w 375"/>
                <a:gd name="T31" fmla="*/ 104 h 374"/>
                <a:gd name="T32" fmla="*/ 332 w 375"/>
                <a:gd name="T33" fmla="*/ 66 h 374"/>
                <a:gd name="T34" fmla="*/ 291 w 375"/>
                <a:gd name="T35" fmla="*/ 31 h 374"/>
                <a:gd name="T36" fmla="*/ 250 w 375"/>
                <a:gd name="T37" fmla="*/ 9 h 374"/>
                <a:gd name="T38" fmla="*/ 215 w 375"/>
                <a:gd name="T39" fmla="*/ 1 h 374"/>
                <a:gd name="T40" fmla="*/ 149 w 375"/>
                <a:gd name="T41" fmla="*/ 3 h 374"/>
                <a:gd name="T42" fmla="*/ 112 w 375"/>
                <a:gd name="T43" fmla="*/ 14 h 374"/>
                <a:gd name="T44" fmla="*/ 82 w 375"/>
                <a:gd name="T45" fmla="*/ 31 h 374"/>
                <a:gd name="T46" fmla="*/ 32 w 375"/>
                <a:gd name="T47" fmla="*/ 82 h 374"/>
                <a:gd name="T48" fmla="*/ 14 w 375"/>
                <a:gd name="T49" fmla="*/ 112 h 374"/>
                <a:gd name="T50" fmla="*/ 3 w 375"/>
                <a:gd name="T51" fmla="*/ 148 h 374"/>
                <a:gd name="T52" fmla="*/ 19 w 375"/>
                <a:gd name="T53" fmla="*/ 186 h 374"/>
                <a:gd name="T54" fmla="*/ 24 w 375"/>
                <a:gd name="T55" fmla="*/ 143 h 374"/>
                <a:gd name="T56" fmla="*/ 35 w 375"/>
                <a:gd name="T57" fmla="*/ 113 h 374"/>
                <a:gd name="T58" fmla="*/ 52 w 375"/>
                <a:gd name="T59" fmla="*/ 83 h 374"/>
                <a:gd name="T60" fmla="*/ 73 w 375"/>
                <a:gd name="T61" fmla="*/ 63 h 374"/>
                <a:gd name="T62" fmla="*/ 98 w 375"/>
                <a:gd name="T63" fmla="*/ 42 h 374"/>
                <a:gd name="T64" fmla="*/ 128 w 375"/>
                <a:gd name="T65" fmla="*/ 28 h 374"/>
                <a:gd name="T66" fmla="*/ 160 w 375"/>
                <a:gd name="T67" fmla="*/ 20 h 374"/>
                <a:gd name="T68" fmla="*/ 212 w 375"/>
                <a:gd name="T69" fmla="*/ 20 h 374"/>
                <a:gd name="T70" fmla="*/ 244 w 375"/>
                <a:gd name="T71" fmla="*/ 28 h 374"/>
                <a:gd name="T72" fmla="*/ 282 w 375"/>
                <a:gd name="T73" fmla="*/ 47 h 374"/>
                <a:gd name="T74" fmla="*/ 316 w 375"/>
                <a:gd name="T75" fmla="*/ 79 h 374"/>
                <a:gd name="T76" fmla="*/ 335 w 375"/>
                <a:gd name="T77" fmla="*/ 105 h 374"/>
                <a:gd name="T78" fmla="*/ 346 w 375"/>
                <a:gd name="T79" fmla="*/ 135 h 374"/>
                <a:gd name="T80" fmla="*/ 354 w 375"/>
                <a:gd name="T81" fmla="*/ 167 h 374"/>
                <a:gd name="T82" fmla="*/ 354 w 375"/>
                <a:gd name="T83" fmla="*/ 192 h 374"/>
                <a:gd name="T84" fmla="*/ 350 w 375"/>
                <a:gd name="T85" fmla="*/ 227 h 374"/>
                <a:gd name="T86" fmla="*/ 338 w 375"/>
                <a:gd name="T87" fmla="*/ 257 h 374"/>
                <a:gd name="T88" fmla="*/ 293 w 375"/>
                <a:gd name="T89" fmla="*/ 316 h 374"/>
                <a:gd name="T90" fmla="*/ 250 w 375"/>
                <a:gd name="T91" fmla="*/ 343 h 374"/>
                <a:gd name="T92" fmla="*/ 220 w 375"/>
                <a:gd name="T93" fmla="*/ 350 h 374"/>
                <a:gd name="T94" fmla="*/ 185 w 375"/>
                <a:gd name="T95" fmla="*/ 355 h 374"/>
                <a:gd name="T96" fmla="*/ 160 w 375"/>
                <a:gd name="T97" fmla="*/ 352 h 374"/>
                <a:gd name="T98" fmla="*/ 128 w 375"/>
                <a:gd name="T99" fmla="*/ 344 h 374"/>
                <a:gd name="T100" fmla="*/ 98 w 375"/>
                <a:gd name="T101" fmla="*/ 330 h 374"/>
                <a:gd name="T102" fmla="*/ 68 w 375"/>
                <a:gd name="T103" fmla="*/ 305 h 374"/>
                <a:gd name="T104" fmla="*/ 38 w 375"/>
                <a:gd name="T105" fmla="*/ 265 h 374"/>
                <a:gd name="T106" fmla="*/ 27 w 375"/>
                <a:gd name="T107" fmla="*/ 235 h 374"/>
                <a:gd name="T108" fmla="*/ 19 w 375"/>
                <a:gd name="T109" fmla="*/ 203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4"/>
                <a:gd name="T167" fmla="*/ 375 w 375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4">
                  <a:moveTo>
                    <a:pt x="0" y="186"/>
                  </a:moveTo>
                  <a:lnTo>
                    <a:pt x="0" y="203"/>
                  </a:lnTo>
                  <a:lnTo>
                    <a:pt x="2" y="215"/>
                  </a:lnTo>
                  <a:lnTo>
                    <a:pt x="3" y="222"/>
                  </a:lnTo>
                  <a:lnTo>
                    <a:pt x="5" y="233"/>
                  </a:lnTo>
                  <a:lnTo>
                    <a:pt x="8" y="241"/>
                  </a:lnTo>
                  <a:lnTo>
                    <a:pt x="10" y="249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0"/>
                  </a:lnTo>
                  <a:lnTo>
                    <a:pt x="41" y="305"/>
                  </a:lnTo>
                  <a:lnTo>
                    <a:pt x="47" y="311"/>
                  </a:lnTo>
                  <a:lnTo>
                    <a:pt x="52" y="317"/>
                  </a:lnTo>
                  <a:lnTo>
                    <a:pt x="66" y="332"/>
                  </a:lnTo>
                  <a:lnTo>
                    <a:pt x="82" y="341"/>
                  </a:lnTo>
                  <a:lnTo>
                    <a:pt x="89" y="346"/>
                  </a:lnTo>
                  <a:lnTo>
                    <a:pt x="96" y="350"/>
                  </a:lnTo>
                  <a:lnTo>
                    <a:pt x="104" y="354"/>
                  </a:lnTo>
                  <a:lnTo>
                    <a:pt x="112" y="358"/>
                  </a:lnTo>
                  <a:lnTo>
                    <a:pt x="122" y="363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69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4"/>
                  </a:lnTo>
                  <a:lnTo>
                    <a:pt x="188" y="374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69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3"/>
                  </a:lnTo>
                  <a:lnTo>
                    <a:pt x="259" y="358"/>
                  </a:lnTo>
                  <a:lnTo>
                    <a:pt x="267" y="354"/>
                  </a:lnTo>
                  <a:lnTo>
                    <a:pt x="275" y="350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0"/>
                  </a:lnTo>
                  <a:lnTo>
                    <a:pt x="351" y="275"/>
                  </a:lnTo>
                  <a:lnTo>
                    <a:pt x="354" y="267"/>
                  </a:lnTo>
                  <a:lnTo>
                    <a:pt x="359" y="259"/>
                  </a:lnTo>
                  <a:lnTo>
                    <a:pt x="364" y="249"/>
                  </a:lnTo>
                  <a:lnTo>
                    <a:pt x="365" y="241"/>
                  </a:lnTo>
                  <a:lnTo>
                    <a:pt x="369" y="233"/>
                  </a:lnTo>
                  <a:lnTo>
                    <a:pt x="370" y="222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4"/>
                  </a:lnTo>
                  <a:lnTo>
                    <a:pt x="373" y="177"/>
                  </a:lnTo>
                  <a:lnTo>
                    <a:pt x="373" y="167"/>
                  </a:lnTo>
                  <a:lnTo>
                    <a:pt x="372" y="156"/>
                  </a:lnTo>
                  <a:lnTo>
                    <a:pt x="370" y="148"/>
                  </a:lnTo>
                  <a:lnTo>
                    <a:pt x="369" y="137"/>
                  </a:lnTo>
                  <a:lnTo>
                    <a:pt x="365" y="129"/>
                  </a:lnTo>
                  <a:lnTo>
                    <a:pt x="364" y="121"/>
                  </a:lnTo>
                  <a:lnTo>
                    <a:pt x="359" y="112"/>
                  </a:lnTo>
                  <a:lnTo>
                    <a:pt x="354" y="104"/>
                  </a:lnTo>
                  <a:lnTo>
                    <a:pt x="351" y="96"/>
                  </a:lnTo>
                  <a:lnTo>
                    <a:pt x="346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1"/>
                  </a:lnTo>
                  <a:lnTo>
                    <a:pt x="275" y="22"/>
                  </a:lnTo>
                  <a:lnTo>
                    <a:pt x="267" y="18"/>
                  </a:lnTo>
                  <a:lnTo>
                    <a:pt x="259" y="14"/>
                  </a:lnTo>
                  <a:lnTo>
                    <a:pt x="250" y="9"/>
                  </a:lnTo>
                  <a:lnTo>
                    <a:pt x="242" y="7"/>
                  </a:lnTo>
                  <a:lnTo>
                    <a:pt x="234" y="4"/>
                  </a:lnTo>
                  <a:lnTo>
                    <a:pt x="223" y="3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1"/>
                  </a:lnTo>
                  <a:lnTo>
                    <a:pt x="149" y="3"/>
                  </a:lnTo>
                  <a:lnTo>
                    <a:pt x="138" y="4"/>
                  </a:lnTo>
                  <a:lnTo>
                    <a:pt x="130" y="7"/>
                  </a:lnTo>
                  <a:lnTo>
                    <a:pt x="122" y="9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96" y="22"/>
                  </a:lnTo>
                  <a:lnTo>
                    <a:pt x="89" y="26"/>
                  </a:lnTo>
                  <a:lnTo>
                    <a:pt x="82" y="31"/>
                  </a:lnTo>
                  <a:lnTo>
                    <a:pt x="66" y="41"/>
                  </a:lnTo>
                  <a:lnTo>
                    <a:pt x="54" y="53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8" y="129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19" y="186"/>
                  </a:lnTo>
                  <a:lnTo>
                    <a:pt x="19" y="169"/>
                  </a:lnTo>
                  <a:lnTo>
                    <a:pt x="21" y="159"/>
                  </a:lnTo>
                  <a:lnTo>
                    <a:pt x="22" y="151"/>
                  </a:lnTo>
                  <a:lnTo>
                    <a:pt x="24" y="143"/>
                  </a:lnTo>
                  <a:lnTo>
                    <a:pt x="27" y="135"/>
                  </a:lnTo>
                  <a:lnTo>
                    <a:pt x="28" y="128"/>
                  </a:lnTo>
                  <a:lnTo>
                    <a:pt x="30" y="121"/>
                  </a:lnTo>
                  <a:lnTo>
                    <a:pt x="35" y="113"/>
                  </a:lnTo>
                  <a:lnTo>
                    <a:pt x="38" y="105"/>
                  </a:lnTo>
                  <a:lnTo>
                    <a:pt x="43" y="98"/>
                  </a:lnTo>
                  <a:lnTo>
                    <a:pt x="47" y="91"/>
                  </a:lnTo>
                  <a:lnTo>
                    <a:pt x="52" y="83"/>
                  </a:lnTo>
                  <a:lnTo>
                    <a:pt x="57" y="79"/>
                  </a:lnTo>
                  <a:lnTo>
                    <a:pt x="63" y="72"/>
                  </a:lnTo>
                  <a:lnTo>
                    <a:pt x="66" y="66"/>
                  </a:lnTo>
                  <a:lnTo>
                    <a:pt x="73" y="63"/>
                  </a:lnTo>
                  <a:lnTo>
                    <a:pt x="79" y="56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2"/>
                  </a:lnTo>
                  <a:lnTo>
                    <a:pt x="106" y="37"/>
                  </a:lnTo>
                  <a:lnTo>
                    <a:pt x="114" y="34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6"/>
                  </a:lnTo>
                  <a:lnTo>
                    <a:pt x="144" y="23"/>
                  </a:lnTo>
                  <a:lnTo>
                    <a:pt x="152" y="22"/>
                  </a:lnTo>
                  <a:lnTo>
                    <a:pt x="160" y="20"/>
                  </a:lnTo>
                  <a:lnTo>
                    <a:pt x="168" y="18"/>
                  </a:lnTo>
                  <a:lnTo>
                    <a:pt x="187" y="18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0" y="22"/>
                  </a:lnTo>
                  <a:lnTo>
                    <a:pt x="228" y="23"/>
                  </a:lnTo>
                  <a:lnTo>
                    <a:pt x="236" y="26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4"/>
                  </a:lnTo>
                  <a:lnTo>
                    <a:pt x="266" y="37"/>
                  </a:lnTo>
                  <a:lnTo>
                    <a:pt x="282" y="47"/>
                  </a:lnTo>
                  <a:lnTo>
                    <a:pt x="293" y="56"/>
                  </a:lnTo>
                  <a:lnTo>
                    <a:pt x="299" y="63"/>
                  </a:lnTo>
                  <a:lnTo>
                    <a:pt x="305" y="67"/>
                  </a:lnTo>
                  <a:lnTo>
                    <a:pt x="316" y="79"/>
                  </a:lnTo>
                  <a:lnTo>
                    <a:pt x="321" y="83"/>
                  </a:lnTo>
                  <a:lnTo>
                    <a:pt x="326" y="91"/>
                  </a:lnTo>
                  <a:lnTo>
                    <a:pt x="331" y="98"/>
                  </a:lnTo>
                  <a:lnTo>
                    <a:pt x="335" y="105"/>
                  </a:lnTo>
                  <a:lnTo>
                    <a:pt x="338" y="113"/>
                  </a:lnTo>
                  <a:lnTo>
                    <a:pt x="343" y="121"/>
                  </a:lnTo>
                  <a:lnTo>
                    <a:pt x="345" y="128"/>
                  </a:lnTo>
                  <a:lnTo>
                    <a:pt x="346" y="135"/>
                  </a:lnTo>
                  <a:lnTo>
                    <a:pt x="350" y="143"/>
                  </a:lnTo>
                  <a:lnTo>
                    <a:pt x="351" y="151"/>
                  </a:lnTo>
                  <a:lnTo>
                    <a:pt x="353" y="159"/>
                  </a:lnTo>
                  <a:lnTo>
                    <a:pt x="354" y="167"/>
                  </a:lnTo>
                  <a:lnTo>
                    <a:pt x="354" y="177"/>
                  </a:lnTo>
                  <a:lnTo>
                    <a:pt x="356" y="188"/>
                  </a:lnTo>
                  <a:lnTo>
                    <a:pt x="356" y="184"/>
                  </a:lnTo>
                  <a:lnTo>
                    <a:pt x="354" y="192"/>
                  </a:lnTo>
                  <a:lnTo>
                    <a:pt x="354" y="202"/>
                  </a:lnTo>
                  <a:lnTo>
                    <a:pt x="353" y="211"/>
                  </a:lnTo>
                  <a:lnTo>
                    <a:pt x="351" y="219"/>
                  </a:lnTo>
                  <a:lnTo>
                    <a:pt x="350" y="227"/>
                  </a:lnTo>
                  <a:lnTo>
                    <a:pt x="346" y="235"/>
                  </a:lnTo>
                  <a:lnTo>
                    <a:pt x="345" y="243"/>
                  </a:lnTo>
                  <a:lnTo>
                    <a:pt x="343" y="249"/>
                  </a:lnTo>
                  <a:lnTo>
                    <a:pt x="338" y="257"/>
                  </a:lnTo>
                  <a:lnTo>
                    <a:pt x="335" y="265"/>
                  </a:lnTo>
                  <a:lnTo>
                    <a:pt x="326" y="281"/>
                  </a:lnTo>
                  <a:lnTo>
                    <a:pt x="316" y="292"/>
                  </a:lnTo>
                  <a:lnTo>
                    <a:pt x="293" y="316"/>
                  </a:lnTo>
                  <a:lnTo>
                    <a:pt x="282" y="325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4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0"/>
                  </a:lnTo>
                  <a:lnTo>
                    <a:pt x="212" y="352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5"/>
                  </a:lnTo>
                  <a:lnTo>
                    <a:pt x="188" y="355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2"/>
                  </a:lnTo>
                  <a:lnTo>
                    <a:pt x="152" y="350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4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5"/>
                  </a:lnTo>
                  <a:lnTo>
                    <a:pt x="84" y="320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3" y="298"/>
                  </a:lnTo>
                  <a:lnTo>
                    <a:pt x="57" y="292"/>
                  </a:lnTo>
                  <a:lnTo>
                    <a:pt x="47" y="281"/>
                  </a:lnTo>
                  <a:lnTo>
                    <a:pt x="38" y="265"/>
                  </a:lnTo>
                  <a:lnTo>
                    <a:pt x="35" y="257"/>
                  </a:lnTo>
                  <a:lnTo>
                    <a:pt x="30" y="249"/>
                  </a:lnTo>
                  <a:lnTo>
                    <a:pt x="28" y="243"/>
                  </a:lnTo>
                  <a:lnTo>
                    <a:pt x="27" y="235"/>
                  </a:lnTo>
                  <a:lnTo>
                    <a:pt x="24" y="227"/>
                  </a:lnTo>
                  <a:lnTo>
                    <a:pt x="22" y="219"/>
                  </a:lnTo>
                  <a:lnTo>
                    <a:pt x="21" y="211"/>
                  </a:lnTo>
                  <a:lnTo>
                    <a:pt x="19" y="203"/>
                  </a:lnTo>
                  <a:lnTo>
                    <a:pt x="19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6" name="Freeform 243"/>
            <p:cNvSpPr>
              <a:spLocks/>
            </p:cNvSpPr>
            <p:nvPr/>
          </p:nvSpPr>
          <p:spPr bwMode="auto">
            <a:xfrm>
              <a:off x="3856" y="1748"/>
              <a:ext cx="460" cy="34"/>
            </a:xfrm>
            <a:custGeom>
              <a:avLst/>
              <a:gdLst>
                <a:gd name="T0" fmla="*/ 16 w 460"/>
                <a:gd name="T1" fmla="*/ 0 h 34"/>
                <a:gd name="T2" fmla="*/ 11 w 460"/>
                <a:gd name="T3" fmla="*/ 0 h 34"/>
                <a:gd name="T4" fmla="*/ 8 w 460"/>
                <a:gd name="T5" fmla="*/ 2 h 34"/>
                <a:gd name="T6" fmla="*/ 2 w 460"/>
                <a:gd name="T7" fmla="*/ 8 h 34"/>
                <a:gd name="T8" fmla="*/ 0 w 460"/>
                <a:gd name="T9" fmla="*/ 12 h 34"/>
                <a:gd name="T10" fmla="*/ 0 w 460"/>
                <a:gd name="T11" fmla="*/ 21 h 34"/>
                <a:gd name="T12" fmla="*/ 2 w 460"/>
                <a:gd name="T13" fmla="*/ 24 h 34"/>
                <a:gd name="T14" fmla="*/ 8 w 460"/>
                <a:gd name="T15" fmla="*/ 30 h 34"/>
                <a:gd name="T16" fmla="*/ 11 w 460"/>
                <a:gd name="T17" fmla="*/ 32 h 34"/>
                <a:gd name="T18" fmla="*/ 16 w 460"/>
                <a:gd name="T19" fmla="*/ 32 h 34"/>
                <a:gd name="T20" fmla="*/ 444 w 460"/>
                <a:gd name="T21" fmla="*/ 34 h 34"/>
                <a:gd name="T22" fmla="*/ 449 w 460"/>
                <a:gd name="T23" fmla="*/ 34 h 34"/>
                <a:gd name="T24" fmla="*/ 452 w 460"/>
                <a:gd name="T25" fmla="*/ 32 h 34"/>
                <a:gd name="T26" fmla="*/ 459 w 460"/>
                <a:gd name="T27" fmla="*/ 26 h 34"/>
                <a:gd name="T28" fmla="*/ 460 w 460"/>
                <a:gd name="T29" fmla="*/ 23 h 34"/>
                <a:gd name="T30" fmla="*/ 460 w 460"/>
                <a:gd name="T31" fmla="*/ 13 h 34"/>
                <a:gd name="T32" fmla="*/ 459 w 460"/>
                <a:gd name="T33" fmla="*/ 10 h 34"/>
                <a:gd name="T34" fmla="*/ 452 w 460"/>
                <a:gd name="T35" fmla="*/ 4 h 34"/>
                <a:gd name="T36" fmla="*/ 449 w 460"/>
                <a:gd name="T37" fmla="*/ 2 h 34"/>
                <a:gd name="T38" fmla="*/ 444 w 460"/>
                <a:gd name="T39" fmla="*/ 2 h 34"/>
                <a:gd name="T40" fmla="*/ 16 w 460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0"/>
                <a:gd name="T64" fmla="*/ 0 h 34"/>
                <a:gd name="T65" fmla="*/ 460 w 46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0" h="34">
                  <a:moveTo>
                    <a:pt x="16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444" y="34"/>
                  </a:lnTo>
                  <a:lnTo>
                    <a:pt x="449" y="34"/>
                  </a:lnTo>
                  <a:lnTo>
                    <a:pt x="452" y="32"/>
                  </a:lnTo>
                  <a:lnTo>
                    <a:pt x="459" y="26"/>
                  </a:lnTo>
                  <a:lnTo>
                    <a:pt x="460" y="23"/>
                  </a:lnTo>
                  <a:lnTo>
                    <a:pt x="460" y="13"/>
                  </a:lnTo>
                  <a:lnTo>
                    <a:pt x="459" y="10"/>
                  </a:lnTo>
                  <a:lnTo>
                    <a:pt x="452" y="4"/>
                  </a:lnTo>
                  <a:lnTo>
                    <a:pt x="449" y="2"/>
                  </a:lnTo>
                  <a:lnTo>
                    <a:pt x="44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Rectangle 244"/>
            <p:cNvSpPr>
              <a:spLocks noChangeArrowheads="1"/>
            </p:cNvSpPr>
            <p:nvPr/>
          </p:nvSpPr>
          <p:spPr bwMode="auto">
            <a:xfrm>
              <a:off x="4421" y="169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608" name="Rectangle 245"/>
            <p:cNvSpPr>
              <a:spLocks noChangeArrowheads="1"/>
            </p:cNvSpPr>
            <p:nvPr/>
          </p:nvSpPr>
          <p:spPr bwMode="auto">
            <a:xfrm>
              <a:off x="3916" y="1573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609" name="Freeform 246"/>
            <p:cNvSpPr>
              <a:spLocks/>
            </p:cNvSpPr>
            <p:nvPr/>
          </p:nvSpPr>
          <p:spPr bwMode="auto">
            <a:xfrm>
              <a:off x="5088" y="1594"/>
              <a:ext cx="375" cy="374"/>
            </a:xfrm>
            <a:custGeom>
              <a:avLst/>
              <a:gdLst>
                <a:gd name="T0" fmla="*/ 3 w 375"/>
                <a:gd name="T1" fmla="*/ 222 h 374"/>
                <a:gd name="T2" fmla="*/ 14 w 375"/>
                <a:gd name="T3" fmla="*/ 259 h 374"/>
                <a:gd name="T4" fmla="*/ 41 w 375"/>
                <a:gd name="T5" fmla="*/ 305 h 374"/>
                <a:gd name="T6" fmla="*/ 82 w 375"/>
                <a:gd name="T7" fmla="*/ 341 h 374"/>
                <a:gd name="T8" fmla="*/ 112 w 375"/>
                <a:gd name="T9" fmla="*/ 358 h 374"/>
                <a:gd name="T10" fmla="*/ 149 w 375"/>
                <a:gd name="T11" fmla="*/ 369 h 374"/>
                <a:gd name="T12" fmla="*/ 185 w 375"/>
                <a:gd name="T13" fmla="*/ 374 h 374"/>
                <a:gd name="T14" fmla="*/ 215 w 375"/>
                <a:gd name="T15" fmla="*/ 371 h 374"/>
                <a:gd name="T16" fmla="*/ 250 w 375"/>
                <a:gd name="T17" fmla="*/ 363 h 374"/>
                <a:gd name="T18" fmla="*/ 291 w 375"/>
                <a:gd name="T19" fmla="*/ 341 h 374"/>
                <a:gd name="T20" fmla="*/ 351 w 375"/>
                <a:gd name="T21" fmla="*/ 275 h 374"/>
                <a:gd name="T22" fmla="*/ 365 w 375"/>
                <a:gd name="T23" fmla="*/ 241 h 374"/>
                <a:gd name="T24" fmla="*/ 373 w 375"/>
                <a:gd name="T25" fmla="*/ 205 h 374"/>
                <a:gd name="T26" fmla="*/ 373 w 375"/>
                <a:gd name="T27" fmla="*/ 177 h 374"/>
                <a:gd name="T28" fmla="*/ 369 w 375"/>
                <a:gd name="T29" fmla="*/ 137 h 374"/>
                <a:gd name="T30" fmla="*/ 354 w 375"/>
                <a:gd name="T31" fmla="*/ 104 h 374"/>
                <a:gd name="T32" fmla="*/ 332 w 375"/>
                <a:gd name="T33" fmla="*/ 66 h 374"/>
                <a:gd name="T34" fmla="*/ 291 w 375"/>
                <a:gd name="T35" fmla="*/ 31 h 374"/>
                <a:gd name="T36" fmla="*/ 250 w 375"/>
                <a:gd name="T37" fmla="*/ 9 h 374"/>
                <a:gd name="T38" fmla="*/ 215 w 375"/>
                <a:gd name="T39" fmla="*/ 1 h 374"/>
                <a:gd name="T40" fmla="*/ 149 w 375"/>
                <a:gd name="T41" fmla="*/ 3 h 374"/>
                <a:gd name="T42" fmla="*/ 112 w 375"/>
                <a:gd name="T43" fmla="*/ 14 h 374"/>
                <a:gd name="T44" fmla="*/ 82 w 375"/>
                <a:gd name="T45" fmla="*/ 31 h 374"/>
                <a:gd name="T46" fmla="*/ 32 w 375"/>
                <a:gd name="T47" fmla="*/ 82 h 374"/>
                <a:gd name="T48" fmla="*/ 14 w 375"/>
                <a:gd name="T49" fmla="*/ 112 h 374"/>
                <a:gd name="T50" fmla="*/ 3 w 375"/>
                <a:gd name="T51" fmla="*/ 148 h 374"/>
                <a:gd name="T52" fmla="*/ 19 w 375"/>
                <a:gd name="T53" fmla="*/ 186 h 374"/>
                <a:gd name="T54" fmla="*/ 24 w 375"/>
                <a:gd name="T55" fmla="*/ 143 h 374"/>
                <a:gd name="T56" fmla="*/ 35 w 375"/>
                <a:gd name="T57" fmla="*/ 113 h 374"/>
                <a:gd name="T58" fmla="*/ 52 w 375"/>
                <a:gd name="T59" fmla="*/ 83 h 374"/>
                <a:gd name="T60" fmla="*/ 73 w 375"/>
                <a:gd name="T61" fmla="*/ 63 h 374"/>
                <a:gd name="T62" fmla="*/ 98 w 375"/>
                <a:gd name="T63" fmla="*/ 42 h 374"/>
                <a:gd name="T64" fmla="*/ 128 w 375"/>
                <a:gd name="T65" fmla="*/ 28 h 374"/>
                <a:gd name="T66" fmla="*/ 160 w 375"/>
                <a:gd name="T67" fmla="*/ 20 h 374"/>
                <a:gd name="T68" fmla="*/ 212 w 375"/>
                <a:gd name="T69" fmla="*/ 20 h 374"/>
                <a:gd name="T70" fmla="*/ 244 w 375"/>
                <a:gd name="T71" fmla="*/ 28 h 374"/>
                <a:gd name="T72" fmla="*/ 282 w 375"/>
                <a:gd name="T73" fmla="*/ 47 h 374"/>
                <a:gd name="T74" fmla="*/ 316 w 375"/>
                <a:gd name="T75" fmla="*/ 79 h 374"/>
                <a:gd name="T76" fmla="*/ 335 w 375"/>
                <a:gd name="T77" fmla="*/ 105 h 374"/>
                <a:gd name="T78" fmla="*/ 346 w 375"/>
                <a:gd name="T79" fmla="*/ 135 h 374"/>
                <a:gd name="T80" fmla="*/ 354 w 375"/>
                <a:gd name="T81" fmla="*/ 167 h 374"/>
                <a:gd name="T82" fmla="*/ 354 w 375"/>
                <a:gd name="T83" fmla="*/ 192 h 374"/>
                <a:gd name="T84" fmla="*/ 350 w 375"/>
                <a:gd name="T85" fmla="*/ 227 h 374"/>
                <a:gd name="T86" fmla="*/ 338 w 375"/>
                <a:gd name="T87" fmla="*/ 257 h 374"/>
                <a:gd name="T88" fmla="*/ 293 w 375"/>
                <a:gd name="T89" fmla="*/ 316 h 374"/>
                <a:gd name="T90" fmla="*/ 250 w 375"/>
                <a:gd name="T91" fmla="*/ 343 h 374"/>
                <a:gd name="T92" fmla="*/ 220 w 375"/>
                <a:gd name="T93" fmla="*/ 350 h 374"/>
                <a:gd name="T94" fmla="*/ 185 w 375"/>
                <a:gd name="T95" fmla="*/ 355 h 374"/>
                <a:gd name="T96" fmla="*/ 160 w 375"/>
                <a:gd name="T97" fmla="*/ 352 h 374"/>
                <a:gd name="T98" fmla="*/ 128 w 375"/>
                <a:gd name="T99" fmla="*/ 344 h 374"/>
                <a:gd name="T100" fmla="*/ 98 w 375"/>
                <a:gd name="T101" fmla="*/ 330 h 374"/>
                <a:gd name="T102" fmla="*/ 68 w 375"/>
                <a:gd name="T103" fmla="*/ 305 h 374"/>
                <a:gd name="T104" fmla="*/ 38 w 375"/>
                <a:gd name="T105" fmla="*/ 265 h 374"/>
                <a:gd name="T106" fmla="*/ 27 w 375"/>
                <a:gd name="T107" fmla="*/ 235 h 374"/>
                <a:gd name="T108" fmla="*/ 19 w 375"/>
                <a:gd name="T109" fmla="*/ 203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4"/>
                <a:gd name="T167" fmla="*/ 375 w 375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4">
                  <a:moveTo>
                    <a:pt x="0" y="186"/>
                  </a:moveTo>
                  <a:lnTo>
                    <a:pt x="0" y="203"/>
                  </a:lnTo>
                  <a:lnTo>
                    <a:pt x="2" y="215"/>
                  </a:lnTo>
                  <a:lnTo>
                    <a:pt x="3" y="222"/>
                  </a:lnTo>
                  <a:lnTo>
                    <a:pt x="5" y="233"/>
                  </a:lnTo>
                  <a:lnTo>
                    <a:pt x="8" y="241"/>
                  </a:lnTo>
                  <a:lnTo>
                    <a:pt x="10" y="249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0"/>
                  </a:lnTo>
                  <a:lnTo>
                    <a:pt x="41" y="305"/>
                  </a:lnTo>
                  <a:lnTo>
                    <a:pt x="47" y="311"/>
                  </a:lnTo>
                  <a:lnTo>
                    <a:pt x="52" y="317"/>
                  </a:lnTo>
                  <a:lnTo>
                    <a:pt x="66" y="332"/>
                  </a:lnTo>
                  <a:lnTo>
                    <a:pt x="82" y="341"/>
                  </a:lnTo>
                  <a:lnTo>
                    <a:pt x="89" y="346"/>
                  </a:lnTo>
                  <a:lnTo>
                    <a:pt x="96" y="350"/>
                  </a:lnTo>
                  <a:lnTo>
                    <a:pt x="104" y="354"/>
                  </a:lnTo>
                  <a:lnTo>
                    <a:pt x="112" y="358"/>
                  </a:lnTo>
                  <a:lnTo>
                    <a:pt x="122" y="363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69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4"/>
                  </a:lnTo>
                  <a:lnTo>
                    <a:pt x="188" y="374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69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3"/>
                  </a:lnTo>
                  <a:lnTo>
                    <a:pt x="259" y="358"/>
                  </a:lnTo>
                  <a:lnTo>
                    <a:pt x="267" y="354"/>
                  </a:lnTo>
                  <a:lnTo>
                    <a:pt x="275" y="350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0"/>
                  </a:lnTo>
                  <a:lnTo>
                    <a:pt x="351" y="275"/>
                  </a:lnTo>
                  <a:lnTo>
                    <a:pt x="354" y="267"/>
                  </a:lnTo>
                  <a:lnTo>
                    <a:pt x="359" y="259"/>
                  </a:lnTo>
                  <a:lnTo>
                    <a:pt x="364" y="249"/>
                  </a:lnTo>
                  <a:lnTo>
                    <a:pt x="365" y="241"/>
                  </a:lnTo>
                  <a:lnTo>
                    <a:pt x="369" y="233"/>
                  </a:lnTo>
                  <a:lnTo>
                    <a:pt x="370" y="222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4"/>
                  </a:lnTo>
                  <a:lnTo>
                    <a:pt x="373" y="177"/>
                  </a:lnTo>
                  <a:lnTo>
                    <a:pt x="373" y="167"/>
                  </a:lnTo>
                  <a:lnTo>
                    <a:pt x="372" y="156"/>
                  </a:lnTo>
                  <a:lnTo>
                    <a:pt x="370" y="148"/>
                  </a:lnTo>
                  <a:lnTo>
                    <a:pt x="369" y="137"/>
                  </a:lnTo>
                  <a:lnTo>
                    <a:pt x="365" y="129"/>
                  </a:lnTo>
                  <a:lnTo>
                    <a:pt x="364" y="121"/>
                  </a:lnTo>
                  <a:lnTo>
                    <a:pt x="359" y="112"/>
                  </a:lnTo>
                  <a:lnTo>
                    <a:pt x="354" y="104"/>
                  </a:lnTo>
                  <a:lnTo>
                    <a:pt x="351" y="96"/>
                  </a:lnTo>
                  <a:lnTo>
                    <a:pt x="346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1"/>
                  </a:lnTo>
                  <a:lnTo>
                    <a:pt x="275" y="22"/>
                  </a:lnTo>
                  <a:lnTo>
                    <a:pt x="267" y="18"/>
                  </a:lnTo>
                  <a:lnTo>
                    <a:pt x="259" y="14"/>
                  </a:lnTo>
                  <a:lnTo>
                    <a:pt x="250" y="9"/>
                  </a:lnTo>
                  <a:lnTo>
                    <a:pt x="242" y="7"/>
                  </a:lnTo>
                  <a:lnTo>
                    <a:pt x="234" y="4"/>
                  </a:lnTo>
                  <a:lnTo>
                    <a:pt x="223" y="3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1"/>
                  </a:lnTo>
                  <a:lnTo>
                    <a:pt x="149" y="3"/>
                  </a:lnTo>
                  <a:lnTo>
                    <a:pt x="138" y="4"/>
                  </a:lnTo>
                  <a:lnTo>
                    <a:pt x="130" y="7"/>
                  </a:lnTo>
                  <a:lnTo>
                    <a:pt x="122" y="9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96" y="22"/>
                  </a:lnTo>
                  <a:lnTo>
                    <a:pt x="89" y="26"/>
                  </a:lnTo>
                  <a:lnTo>
                    <a:pt x="82" y="31"/>
                  </a:lnTo>
                  <a:lnTo>
                    <a:pt x="66" y="41"/>
                  </a:lnTo>
                  <a:lnTo>
                    <a:pt x="54" y="53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8" y="129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19" y="186"/>
                  </a:lnTo>
                  <a:lnTo>
                    <a:pt x="19" y="169"/>
                  </a:lnTo>
                  <a:lnTo>
                    <a:pt x="21" y="159"/>
                  </a:lnTo>
                  <a:lnTo>
                    <a:pt x="22" y="151"/>
                  </a:lnTo>
                  <a:lnTo>
                    <a:pt x="24" y="143"/>
                  </a:lnTo>
                  <a:lnTo>
                    <a:pt x="27" y="135"/>
                  </a:lnTo>
                  <a:lnTo>
                    <a:pt x="28" y="128"/>
                  </a:lnTo>
                  <a:lnTo>
                    <a:pt x="30" y="121"/>
                  </a:lnTo>
                  <a:lnTo>
                    <a:pt x="35" y="113"/>
                  </a:lnTo>
                  <a:lnTo>
                    <a:pt x="38" y="105"/>
                  </a:lnTo>
                  <a:lnTo>
                    <a:pt x="43" y="98"/>
                  </a:lnTo>
                  <a:lnTo>
                    <a:pt x="47" y="91"/>
                  </a:lnTo>
                  <a:lnTo>
                    <a:pt x="52" y="83"/>
                  </a:lnTo>
                  <a:lnTo>
                    <a:pt x="57" y="79"/>
                  </a:lnTo>
                  <a:lnTo>
                    <a:pt x="63" y="72"/>
                  </a:lnTo>
                  <a:lnTo>
                    <a:pt x="66" y="66"/>
                  </a:lnTo>
                  <a:lnTo>
                    <a:pt x="73" y="63"/>
                  </a:lnTo>
                  <a:lnTo>
                    <a:pt x="79" y="56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2"/>
                  </a:lnTo>
                  <a:lnTo>
                    <a:pt x="106" y="37"/>
                  </a:lnTo>
                  <a:lnTo>
                    <a:pt x="114" y="34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6"/>
                  </a:lnTo>
                  <a:lnTo>
                    <a:pt x="144" y="23"/>
                  </a:lnTo>
                  <a:lnTo>
                    <a:pt x="152" y="22"/>
                  </a:lnTo>
                  <a:lnTo>
                    <a:pt x="160" y="20"/>
                  </a:lnTo>
                  <a:lnTo>
                    <a:pt x="168" y="18"/>
                  </a:lnTo>
                  <a:lnTo>
                    <a:pt x="187" y="18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0" y="22"/>
                  </a:lnTo>
                  <a:lnTo>
                    <a:pt x="228" y="23"/>
                  </a:lnTo>
                  <a:lnTo>
                    <a:pt x="236" y="26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4"/>
                  </a:lnTo>
                  <a:lnTo>
                    <a:pt x="266" y="37"/>
                  </a:lnTo>
                  <a:lnTo>
                    <a:pt x="282" y="47"/>
                  </a:lnTo>
                  <a:lnTo>
                    <a:pt x="293" y="56"/>
                  </a:lnTo>
                  <a:lnTo>
                    <a:pt x="299" y="63"/>
                  </a:lnTo>
                  <a:lnTo>
                    <a:pt x="305" y="67"/>
                  </a:lnTo>
                  <a:lnTo>
                    <a:pt x="316" y="79"/>
                  </a:lnTo>
                  <a:lnTo>
                    <a:pt x="321" y="83"/>
                  </a:lnTo>
                  <a:lnTo>
                    <a:pt x="326" y="91"/>
                  </a:lnTo>
                  <a:lnTo>
                    <a:pt x="331" y="98"/>
                  </a:lnTo>
                  <a:lnTo>
                    <a:pt x="335" y="105"/>
                  </a:lnTo>
                  <a:lnTo>
                    <a:pt x="338" y="113"/>
                  </a:lnTo>
                  <a:lnTo>
                    <a:pt x="343" y="121"/>
                  </a:lnTo>
                  <a:lnTo>
                    <a:pt x="345" y="128"/>
                  </a:lnTo>
                  <a:lnTo>
                    <a:pt x="346" y="135"/>
                  </a:lnTo>
                  <a:lnTo>
                    <a:pt x="350" y="143"/>
                  </a:lnTo>
                  <a:lnTo>
                    <a:pt x="351" y="151"/>
                  </a:lnTo>
                  <a:lnTo>
                    <a:pt x="353" y="159"/>
                  </a:lnTo>
                  <a:lnTo>
                    <a:pt x="354" y="167"/>
                  </a:lnTo>
                  <a:lnTo>
                    <a:pt x="354" y="177"/>
                  </a:lnTo>
                  <a:lnTo>
                    <a:pt x="356" y="188"/>
                  </a:lnTo>
                  <a:lnTo>
                    <a:pt x="356" y="184"/>
                  </a:lnTo>
                  <a:lnTo>
                    <a:pt x="354" y="192"/>
                  </a:lnTo>
                  <a:lnTo>
                    <a:pt x="354" y="202"/>
                  </a:lnTo>
                  <a:lnTo>
                    <a:pt x="353" y="211"/>
                  </a:lnTo>
                  <a:lnTo>
                    <a:pt x="351" y="219"/>
                  </a:lnTo>
                  <a:lnTo>
                    <a:pt x="350" y="227"/>
                  </a:lnTo>
                  <a:lnTo>
                    <a:pt x="346" y="235"/>
                  </a:lnTo>
                  <a:lnTo>
                    <a:pt x="345" y="243"/>
                  </a:lnTo>
                  <a:lnTo>
                    <a:pt x="343" y="249"/>
                  </a:lnTo>
                  <a:lnTo>
                    <a:pt x="338" y="257"/>
                  </a:lnTo>
                  <a:lnTo>
                    <a:pt x="335" y="265"/>
                  </a:lnTo>
                  <a:lnTo>
                    <a:pt x="326" y="281"/>
                  </a:lnTo>
                  <a:lnTo>
                    <a:pt x="316" y="292"/>
                  </a:lnTo>
                  <a:lnTo>
                    <a:pt x="293" y="316"/>
                  </a:lnTo>
                  <a:lnTo>
                    <a:pt x="282" y="325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4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0"/>
                  </a:lnTo>
                  <a:lnTo>
                    <a:pt x="212" y="352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5"/>
                  </a:lnTo>
                  <a:lnTo>
                    <a:pt x="188" y="355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2"/>
                  </a:lnTo>
                  <a:lnTo>
                    <a:pt x="152" y="350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4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5"/>
                  </a:lnTo>
                  <a:lnTo>
                    <a:pt x="84" y="320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3" y="298"/>
                  </a:lnTo>
                  <a:lnTo>
                    <a:pt x="57" y="292"/>
                  </a:lnTo>
                  <a:lnTo>
                    <a:pt x="47" y="281"/>
                  </a:lnTo>
                  <a:lnTo>
                    <a:pt x="38" y="265"/>
                  </a:lnTo>
                  <a:lnTo>
                    <a:pt x="35" y="257"/>
                  </a:lnTo>
                  <a:lnTo>
                    <a:pt x="30" y="249"/>
                  </a:lnTo>
                  <a:lnTo>
                    <a:pt x="28" y="243"/>
                  </a:lnTo>
                  <a:lnTo>
                    <a:pt x="27" y="235"/>
                  </a:lnTo>
                  <a:lnTo>
                    <a:pt x="24" y="227"/>
                  </a:lnTo>
                  <a:lnTo>
                    <a:pt x="22" y="219"/>
                  </a:lnTo>
                  <a:lnTo>
                    <a:pt x="21" y="211"/>
                  </a:lnTo>
                  <a:lnTo>
                    <a:pt x="19" y="203"/>
                  </a:lnTo>
                  <a:lnTo>
                    <a:pt x="19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0" name="Freeform 247"/>
            <p:cNvSpPr>
              <a:spLocks/>
            </p:cNvSpPr>
            <p:nvPr/>
          </p:nvSpPr>
          <p:spPr bwMode="auto">
            <a:xfrm>
              <a:off x="4656" y="1761"/>
              <a:ext cx="451" cy="33"/>
            </a:xfrm>
            <a:custGeom>
              <a:avLst/>
              <a:gdLst>
                <a:gd name="T0" fmla="*/ 16 w 451"/>
                <a:gd name="T1" fmla="*/ 2 h 33"/>
                <a:gd name="T2" fmla="*/ 11 w 451"/>
                <a:gd name="T3" fmla="*/ 2 h 33"/>
                <a:gd name="T4" fmla="*/ 8 w 451"/>
                <a:gd name="T5" fmla="*/ 3 h 33"/>
                <a:gd name="T6" fmla="*/ 2 w 451"/>
                <a:gd name="T7" fmla="*/ 10 h 33"/>
                <a:gd name="T8" fmla="*/ 0 w 451"/>
                <a:gd name="T9" fmla="*/ 13 h 33"/>
                <a:gd name="T10" fmla="*/ 0 w 451"/>
                <a:gd name="T11" fmla="*/ 22 h 33"/>
                <a:gd name="T12" fmla="*/ 2 w 451"/>
                <a:gd name="T13" fmla="*/ 25 h 33"/>
                <a:gd name="T14" fmla="*/ 8 w 451"/>
                <a:gd name="T15" fmla="*/ 32 h 33"/>
                <a:gd name="T16" fmla="*/ 11 w 451"/>
                <a:gd name="T17" fmla="*/ 33 h 33"/>
                <a:gd name="T18" fmla="*/ 16 w 451"/>
                <a:gd name="T19" fmla="*/ 33 h 33"/>
                <a:gd name="T20" fmla="*/ 435 w 451"/>
                <a:gd name="T21" fmla="*/ 32 h 33"/>
                <a:gd name="T22" fmla="*/ 440 w 451"/>
                <a:gd name="T23" fmla="*/ 32 h 33"/>
                <a:gd name="T24" fmla="*/ 443 w 451"/>
                <a:gd name="T25" fmla="*/ 30 h 33"/>
                <a:gd name="T26" fmla="*/ 449 w 451"/>
                <a:gd name="T27" fmla="*/ 24 h 33"/>
                <a:gd name="T28" fmla="*/ 451 w 451"/>
                <a:gd name="T29" fmla="*/ 21 h 33"/>
                <a:gd name="T30" fmla="*/ 451 w 451"/>
                <a:gd name="T31" fmla="*/ 11 h 33"/>
                <a:gd name="T32" fmla="*/ 449 w 451"/>
                <a:gd name="T33" fmla="*/ 8 h 33"/>
                <a:gd name="T34" fmla="*/ 443 w 451"/>
                <a:gd name="T35" fmla="*/ 2 h 33"/>
                <a:gd name="T36" fmla="*/ 440 w 451"/>
                <a:gd name="T37" fmla="*/ 0 h 33"/>
                <a:gd name="T38" fmla="*/ 435 w 451"/>
                <a:gd name="T39" fmla="*/ 0 h 33"/>
                <a:gd name="T40" fmla="*/ 16 w 451"/>
                <a:gd name="T41" fmla="*/ 2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1"/>
                <a:gd name="T64" fmla="*/ 0 h 33"/>
                <a:gd name="T65" fmla="*/ 451 w 451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1" h="33">
                  <a:moveTo>
                    <a:pt x="16" y="2"/>
                  </a:moveTo>
                  <a:lnTo>
                    <a:pt x="11" y="2"/>
                  </a:lnTo>
                  <a:lnTo>
                    <a:pt x="8" y="3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435" y="32"/>
                  </a:lnTo>
                  <a:lnTo>
                    <a:pt x="440" y="32"/>
                  </a:lnTo>
                  <a:lnTo>
                    <a:pt x="443" y="30"/>
                  </a:lnTo>
                  <a:lnTo>
                    <a:pt x="449" y="24"/>
                  </a:lnTo>
                  <a:lnTo>
                    <a:pt x="451" y="21"/>
                  </a:lnTo>
                  <a:lnTo>
                    <a:pt x="451" y="11"/>
                  </a:lnTo>
                  <a:lnTo>
                    <a:pt x="449" y="8"/>
                  </a:lnTo>
                  <a:lnTo>
                    <a:pt x="443" y="2"/>
                  </a:lnTo>
                  <a:lnTo>
                    <a:pt x="440" y="0"/>
                  </a:lnTo>
                  <a:lnTo>
                    <a:pt x="435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1" name="Rectangle 248"/>
            <p:cNvSpPr>
              <a:spLocks noChangeArrowheads="1"/>
            </p:cNvSpPr>
            <p:nvPr/>
          </p:nvSpPr>
          <p:spPr bwMode="auto">
            <a:xfrm>
              <a:off x="5235" y="169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612" name="Rectangle 249"/>
            <p:cNvSpPr>
              <a:spLocks noChangeArrowheads="1"/>
            </p:cNvSpPr>
            <p:nvPr/>
          </p:nvSpPr>
          <p:spPr bwMode="auto">
            <a:xfrm>
              <a:off x="4732" y="1573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4613" name="Freeform 250"/>
            <p:cNvSpPr>
              <a:spLocks/>
            </p:cNvSpPr>
            <p:nvPr/>
          </p:nvSpPr>
          <p:spPr bwMode="auto">
            <a:xfrm>
              <a:off x="3378" y="1706"/>
              <a:ext cx="154" cy="64"/>
            </a:xfrm>
            <a:custGeom>
              <a:avLst/>
              <a:gdLst>
                <a:gd name="T0" fmla="*/ 133 w 154"/>
                <a:gd name="T1" fmla="*/ 64 h 64"/>
                <a:gd name="T2" fmla="*/ 143 w 154"/>
                <a:gd name="T3" fmla="*/ 64 h 64"/>
                <a:gd name="T4" fmla="*/ 146 w 154"/>
                <a:gd name="T5" fmla="*/ 63 h 64"/>
                <a:gd name="T6" fmla="*/ 152 w 154"/>
                <a:gd name="T7" fmla="*/ 57 h 64"/>
                <a:gd name="T8" fmla="*/ 154 w 154"/>
                <a:gd name="T9" fmla="*/ 53 h 64"/>
                <a:gd name="T10" fmla="*/ 154 w 154"/>
                <a:gd name="T11" fmla="*/ 44 h 64"/>
                <a:gd name="T12" fmla="*/ 152 w 154"/>
                <a:gd name="T13" fmla="*/ 41 h 64"/>
                <a:gd name="T14" fmla="*/ 146 w 154"/>
                <a:gd name="T15" fmla="*/ 34 h 64"/>
                <a:gd name="T16" fmla="*/ 143 w 154"/>
                <a:gd name="T17" fmla="*/ 33 h 64"/>
                <a:gd name="T18" fmla="*/ 21 w 154"/>
                <a:gd name="T19" fmla="*/ 0 h 64"/>
                <a:gd name="T20" fmla="*/ 11 w 154"/>
                <a:gd name="T21" fmla="*/ 0 h 64"/>
                <a:gd name="T22" fmla="*/ 8 w 154"/>
                <a:gd name="T23" fmla="*/ 1 h 64"/>
                <a:gd name="T24" fmla="*/ 2 w 154"/>
                <a:gd name="T25" fmla="*/ 8 h 64"/>
                <a:gd name="T26" fmla="*/ 0 w 154"/>
                <a:gd name="T27" fmla="*/ 11 h 64"/>
                <a:gd name="T28" fmla="*/ 0 w 154"/>
                <a:gd name="T29" fmla="*/ 20 h 64"/>
                <a:gd name="T30" fmla="*/ 2 w 154"/>
                <a:gd name="T31" fmla="*/ 23 h 64"/>
                <a:gd name="T32" fmla="*/ 8 w 154"/>
                <a:gd name="T33" fmla="*/ 30 h 64"/>
                <a:gd name="T34" fmla="*/ 11 w 154"/>
                <a:gd name="T35" fmla="*/ 31 h 64"/>
                <a:gd name="T36" fmla="*/ 133 w 154"/>
                <a:gd name="T37" fmla="*/ 64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64"/>
                <a:gd name="T59" fmla="*/ 154 w 154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64">
                  <a:moveTo>
                    <a:pt x="133" y="64"/>
                  </a:moveTo>
                  <a:lnTo>
                    <a:pt x="143" y="64"/>
                  </a:lnTo>
                  <a:lnTo>
                    <a:pt x="146" y="63"/>
                  </a:lnTo>
                  <a:lnTo>
                    <a:pt x="152" y="57"/>
                  </a:lnTo>
                  <a:lnTo>
                    <a:pt x="154" y="53"/>
                  </a:lnTo>
                  <a:lnTo>
                    <a:pt x="154" y="44"/>
                  </a:lnTo>
                  <a:lnTo>
                    <a:pt x="152" y="41"/>
                  </a:lnTo>
                  <a:lnTo>
                    <a:pt x="146" y="34"/>
                  </a:lnTo>
                  <a:lnTo>
                    <a:pt x="143" y="33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133" y="6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4" name="Freeform 251"/>
            <p:cNvSpPr>
              <a:spLocks/>
            </p:cNvSpPr>
            <p:nvPr/>
          </p:nvSpPr>
          <p:spPr bwMode="auto">
            <a:xfrm>
              <a:off x="3378" y="1747"/>
              <a:ext cx="160" cy="65"/>
            </a:xfrm>
            <a:custGeom>
              <a:avLst/>
              <a:gdLst>
                <a:gd name="T0" fmla="*/ 149 w 160"/>
                <a:gd name="T1" fmla="*/ 31 h 65"/>
                <a:gd name="T2" fmla="*/ 152 w 160"/>
                <a:gd name="T3" fmla="*/ 30 h 65"/>
                <a:gd name="T4" fmla="*/ 159 w 160"/>
                <a:gd name="T5" fmla="*/ 23 h 65"/>
                <a:gd name="T6" fmla="*/ 160 w 160"/>
                <a:gd name="T7" fmla="*/ 20 h 65"/>
                <a:gd name="T8" fmla="*/ 160 w 160"/>
                <a:gd name="T9" fmla="*/ 11 h 65"/>
                <a:gd name="T10" fmla="*/ 159 w 160"/>
                <a:gd name="T11" fmla="*/ 8 h 65"/>
                <a:gd name="T12" fmla="*/ 152 w 160"/>
                <a:gd name="T13" fmla="*/ 1 h 65"/>
                <a:gd name="T14" fmla="*/ 149 w 160"/>
                <a:gd name="T15" fmla="*/ 0 h 65"/>
                <a:gd name="T16" fmla="*/ 140 w 160"/>
                <a:gd name="T17" fmla="*/ 0 h 65"/>
                <a:gd name="T18" fmla="*/ 11 w 160"/>
                <a:gd name="T19" fmla="*/ 33 h 65"/>
                <a:gd name="T20" fmla="*/ 8 w 160"/>
                <a:gd name="T21" fmla="*/ 35 h 65"/>
                <a:gd name="T22" fmla="*/ 2 w 160"/>
                <a:gd name="T23" fmla="*/ 41 h 65"/>
                <a:gd name="T24" fmla="*/ 0 w 160"/>
                <a:gd name="T25" fmla="*/ 44 h 65"/>
                <a:gd name="T26" fmla="*/ 0 w 160"/>
                <a:gd name="T27" fmla="*/ 54 h 65"/>
                <a:gd name="T28" fmla="*/ 2 w 160"/>
                <a:gd name="T29" fmla="*/ 57 h 65"/>
                <a:gd name="T30" fmla="*/ 8 w 160"/>
                <a:gd name="T31" fmla="*/ 63 h 65"/>
                <a:gd name="T32" fmla="*/ 11 w 160"/>
                <a:gd name="T33" fmla="*/ 65 h 65"/>
                <a:gd name="T34" fmla="*/ 21 w 160"/>
                <a:gd name="T35" fmla="*/ 65 h 65"/>
                <a:gd name="T36" fmla="*/ 149 w 160"/>
                <a:gd name="T37" fmla="*/ 3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65"/>
                <a:gd name="T59" fmla="*/ 160 w 160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65">
                  <a:moveTo>
                    <a:pt x="149" y="31"/>
                  </a:moveTo>
                  <a:lnTo>
                    <a:pt x="152" y="30"/>
                  </a:lnTo>
                  <a:lnTo>
                    <a:pt x="159" y="23"/>
                  </a:lnTo>
                  <a:lnTo>
                    <a:pt x="160" y="20"/>
                  </a:lnTo>
                  <a:lnTo>
                    <a:pt x="160" y="11"/>
                  </a:lnTo>
                  <a:lnTo>
                    <a:pt x="159" y="8"/>
                  </a:lnTo>
                  <a:lnTo>
                    <a:pt x="152" y="1"/>
                  </a:lnTo>
                  <a:lnTo>
                    <a:pt x="149" y="0"/>
                  </a:lnTo>
                  <a:lnTo>
                    <a:pt x="140" y="0"/>
                  </a:lnTo>
                  <a:lnTo>
                    <a:pt x="11" y="33"/>
                  </a:lnTo>
                  <a:lnTo>
                    <a:pt x="8" y="35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8" y="63"/>
                  </a:lnTo>
                  <a:lnTo>
                    <a:pt x="11" y="65"/>
                  </a:lnTo>
                  <a:lnTo>
                    <a:pt x="21" y="65"/>
                  </a:lnTo>
                  <a:lnTo>
                    <a:pt x="149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5" name="Freeform 252"/>
            <p:cNvSpPr>
              <a:spLocks/>
            </p:cNvSpPr>
            <p:nvPr/>
          </p:nvSpPr>
          <p:spPr bwMode="auto">
            <a:xfrm>
              <a:off x="4128" y="1704"/>
              <a:ext cx="153" cy="67"/>
            </a:xfrm>
            <a:custGeom>
              <a:avLst/>
              <a:gdLst>
                <a:gd name="T0" fmla="*/ 133 w 153"/>
                <a:gd name="T1" fmla="*/ 67 h 67"/>
                <a:gd name="T2" fmla="*/ 141 w 153"/>
                <a:gd name="T3" fmla="*/ 67 h 67"/>
                <a:gd name="T4" fmla="*/ 146 w 153"/>
                <a:gd name="T5" fmla="*/ 65 h 67"/>
                <a:gd name="T6" fmla="*/ 152 w 153"/>
                <a:gd name="T7" fmla="*/ 59 h 67"/>
                <a:gd name="T8" fmla="*/ 153 w 153"/>
                <a:gd name="T9" fmla="*/ 56 h 67"/>
                <a:gd name="T10" fmla="*/ 153 w 153"/>
                <a:gd name="T11" fmla="*/ 48 h 67"/>
                <a:gd name="T12" fmla="*/ 152 w 153"/>
                <a:gd name="T13" fmla="*/ 43 h 67"/>
                <a:gd name="T14" fmla="*/ 146 w 153"/>
                <a:gd name="T15" fmla="*/ 37 h 67"/>
                <a:gd name="T16" fmla="*/ 142 w 153"/>
                <a:gd name="T17" fmla="*/ 35 h 67"/>
                <a:gd name="T18" fmla="*/ 21 w 153"/>
                <a:gd name="T19" fmla="*/ 0 h 67"/>
                <a:gd name="T20" fmla="*/ 13 w 153"/>
                <a:gd name="T21" fmla="*/ 0 h 67"/>
                <a:gd name="T22" fmla="*/ 8 w 153"/>
                <a:gd name="T23" fmla="*/ 2 h 67"/>
                <a:gd name="T24" fmla="*/ 2 w 153"/>
                <a:gd name="T25" fmla="*/ 8 h 67"/>
                <a:gd name="T26" fmla="*/ 0 w 153"/>
                <a:gd name="T27" fmla="*/ 11 h 67"/>
                <a:gd name="T28" fmla="*/ 0 w 153"/>
                <a:gd name="T29" fmla="*/ 19 h 67"/>
                <a:gd name="T30" fmla="*/ 2 w 153"/>
                <a:gd name="T31" fmla="*/ 24 h 67"/>
                <a:gd name="T32" fmla="*/ 8 w 153"/>
                <a:gd name="T33" fmla="*/ 30 h 67"/>
                <a:gd name="T34" fmla="*/ 11 w 153"/>
                <a:gd name="T35" fmla="*/ 32 h 67"/>
                <a:gd name="T36" fmla="*/ 133 w 153"/>
                <a:gd name="T37" fmla="*/ 67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67"/>
                <a:gd name="T59" fmla="*/ 153 w 153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67">
                  <a:moveTo>
                    <a:pt x="133" y="67"/>
                  </a:moveTo>
                  <a:lnTo>
                    <a:pt x="141" y="67"/>
                  </a:lnTo>
                  <a:lnTo>
                    <a:pt x="146" y="65"/>
                  </a:lnTo>
                  <a:lnTo>
                    <a:pt x="152" y="59"/>
                  </a:lnTo>
                  <a:lnTo>
                    <a:pt x="153" y="56"/>
                  </a:lnTo>
                  <a:lnTo>
                    <a:pt x="153" y="48"/>
                  </a:lnTo>
                  <a:lnTo>
                    <a:pt x="152" y="43"/>
                  </a:lnTo>
                  <a:lnTo>
                    <a:pt x="146" y="37"/>
                  </a:lnTo>
                  <a:lnTo>
                    <a:pt x="142" y="35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33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6" name="Freeform 253"/>
            <p:cNvSpPr>
              <a:spLocks/>
            </p:cNvSpPr>
            <p:nvPr/>
          </p:nvSpPr>
          <p:spPr bwMode="auto">
            <a:xfrm>
              <a:off x="4128" y="1745"/>
              <a:ext cx="161" cy="65"/>
            </a:xfrm>
            <a:custGeom>
              <a:avLst/>
              <a:gdLst>
                <a:gd name="T0" fmla="*/ 149 w 161"/>
                <a:gd name="T1" fmla="*/ 32 h 65"/>
                <a:gd name="T2" fmla="*/ 153 w 161"/>
                <a:gd name="T3" fmla="*/ 30 h 65"/>
                <a:gd name="T4" fmla="*/ 160 w 161"/>
                <a:gd name="T5" fmla="*/ 24 h 65"/>
                <a:gd name="T6" fmla="*/ 161 w 161"/>
                <a:gd name="T7" fmla="*/ 21 h 65"/>
                <a:gd name="T8" fmla="*/ 161 w 161"/>
                <a:gd name="T9" fmla="*/ 13 h 65"/>
                <a:gd name="T10" fmla="*/ 160 w 161"/>
                <a:gd name="T11" fmla="*/ 8 h 65"/>
                <a:gd name="T12" fmla="*/ 153 w 161"/>
                <a:gd name="T13" fmla="*/ 2 h 65"/>
                <a:gd name="T14" fmla="*/ 150 w 161"/>
                <a:gd name="T15" fmla="*/ 0 h 65"/>
                <a:gd name="T16" fmla="*/ 142 w 161"/>
                <a:gd name="T17" fmla="*/ 0 h 65"/>
                <a:gd name="T18" fmla="*/ 13 w 161"/>
                <a:gd name="T19" fmla="*/ 33 h 65"/>
                <a:gd name="T20" fmla="*/ 8 w 161"/>
                <a:gd name="T21" fmla="*/ 35 h 65"/>
                <a:gd name="T22" fmla="*/ 2 w 161"/>
                <a:gd name="T23" fmla="*/ 41 h 65"/>
                <a:gd name="T24" fmla="*/ 0 w 161"/>
                <a:gd name="T25" fmla="*/ 45 h 65"/>
                <a:gd name="T26" fmla="*/ 0 w 161"/>
                <a:gd name="T27" fmla="*/ 52 h 65"/>
                <a:gd name="T28" fmla="*/ 2 w 161"/>
                <a:gd name="T29" fmla="*/ 57 h 65"/>
                <a:gd name="T30" fmla="*/ 8 w 161"/>
                <a:gd name="T31" fmla="*/ 64 h 65"/>
                <a:gd name="T32" fmla="*/ 11 w 161"/>
                <a:gd name="T33" fmla="*/ 65 h 65"/>
                <a:gd name="T34" fmla="*/ 19 w 161"/>
                <a:gd name="T35" fmla="*/ 65 h 65"/>
                <a:gd name="T36" fmla="*/ 149 w 161"/>
                <a:gd name="T37" fmla="*/ 3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65"/>
                <a:gd name="T59" fmla="*/ 161 w 161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65">
                  <a:moveTo>
                    <a:pt x="149" y="32"/>
                  </a:moveTo>
                  <a:lnTo>
                    <a:pt x="153" y="30"/>
                  </a:lnTo>
                  <a:lnTo>
                    <a:pt x="160" y="24"/>
                  </a:lnTo>
                  <a:lnTo>
                    <a:pt x="161" y="21"/>
                  </a:lnTo>
                  <a:lnTo>
                    <a:pt x="161" y="13"/>
                  </a:lnTo>
                  <a:lnTo>
                    <a:pt x="160" y="8"/>
                  </a:lnTo>
                  <a:lnTo>
                    <a:pt x="153" y="2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" y="33"/>
                  </a:lnTo>
                  <a:lnTo>
                    <a:pt x="8" y="35"/>
                  </a:lnTo>
                  <a:lnTo>
                    <a:pt x="2" y="41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2" y="57"/>
                  </a:lnTo>
                  <a:lnTo>
                    <a:pt x="8" y="64"/>
                  </a:lnTo>
                  <a:lnTo>
                    <a:pt x="11" y="65"/>
                  </a:lnTo>
                  <a:lnTo>
                    <a:pt x="19" y="65"/>
                  </a:lnTo>
                  <a:lnTo>
                    <a:pt x="14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7" name="Freeform 254"/>
            <p:cNvSpPr>
              <a:spLocks/>
            </p:cNvSpPr>
            <p:nvPr/>
          </p:nvSpPr>
          <p:spPr bwMode="auto">
            <a:xfrm>
              <a:off x="4935" y="1720"/>
              <a:ext cx="153" cy="65"/>
            </a:xfrm>
            <a:custGeom>
              <a:avLst/>
              <a:gdLst>
                <a:gd name="T0" fmla="*/ 132 w 153"/>
                <a:gd name="T1" fmla="*/ 65 h 65"/>
                <a:gd name="T2" fmla="*/ 142 w 153"/>
                <a:gd name="T3" fmla="*/ 65 h 65"/>
                <a:gd name="T4" fmla="*/ 145 w 153"/>
                <a:gd name="T5" fmla="*/ 63 h 65"/>
                <a:gd name="T6" fmla="*/ 151 w 153"/>
                <a:gd name="T7" fmla="*/ 57 h 65"/>
                <a:gd name="T8" fmla="*/ 153 w 153"/>
                <a:gd name="T9" fmla="*/ 54 h 65"/>
                <a:gd name="T10" fmla="*/ 153 w 153"/>
                <a:gd name="T11" fmla="*/ 44 h 65"/>
                <a:gd name="T12" fmla="*/ 151 w 153"/>
                <a:gd name="T13" fmla="*/ 41 h 65"/>
                <a:gd name="T14" fmla="*/ 145 w 153"/>
                <a:gd name="T15" fmla="*/ 35 h 65"/>
                <a:gd name="T16" fmla="*/ 142 w 153"/>
                <a:gd name="T17" fmla="*/ 33 h 65"/>
                <a:gd name="T18" fmla="*/ 20 w 153"/>
                <a:gd name="T19" fmla="*/ 0 h 65"/>
                <a:gd name="T20" fmla="*/ 11 w 153"/>
                <a:gd name="T21" fmla="*/ 0 h 65"/>
                <a:gd name="T22" fmla="*/ 8 w 153"/>
                <a:gd name="T23" fmla="*/ 2 h 65"/>
                <a:gd name="T24" fmla="*/ 1 w 153"/>
                <a:gd name="T25" fmla="*/ 8 h 65"/>
                <a:gd name="T26" fmla="*/ 0 w 153"/>
                <a:gd name="T27" fmla="*/ 11 h 65"/>
                <a:gd name="T28" fmla="*/ 0 w 153"/>
                <a:gd name="T29" fmla="*/ 21 h 65"/>
                <a:gd name="T30" fmla="*/ 1 w 153"/>
                <a:gd name="T31" fmla="*/ 24 h 65"/>
                <a:gd name="T32" fmla="*/ 8 w 153"/>
                <a:gd name="T33" fmla="*/ 30 h 65"/>
                <a:gd name="T34" fmla="*/ 11 w 153"/>
                <a:gd name="T35" fmla="*/ 32 h 65"/>
                <a:gd name="T36" fmla="*/ 132 w 153"/>
                <a:gd name="T37" fmla="*/ 65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65"/>
                <a:gd name="T59" fmla="*/ 153 w 153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65">
                  <a:moveTo>
                    <a:pt x="132" y="65"/>
                  </a:moveTo>
                  <a:lnTo>
                    <a:pt x="142" y="65"/>
                  </a:lnTo>
                  <a:lnTo>
                    <a:pt x="145" y="63"/>
                  </a:lnTo>
                  <a:lnTo>
                    <a:pt x="151" y="57"/>
                  </a:lnTo>
                  <a:lnTo>
                    <a:pt x="153" y="54"/>
                  </a:lnTo>
                  <a:lnTo>
                    <a:pt x="153" y="44"/>
                  </a:lnTo>
                  <a:lnTo>
                    <a:pt x="151" y="41"/>
                  </a:lnTo>
                  <a:lnTo>
                    <a:pt x="145" y="35"/>
                  </a:lnTo>
                  <a:lnTo>
                    <a:pt x="142" y="3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3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8" name="Freeform 255"/>
            <p:cNvSpPr>
              <a:spLocks/>
            </p:cNvSpPr>
            <p:nvPr/>
          </p:nvSpPr>
          <p:spPr bwMode="auto">
            <a:xfrm>
              <a:off x="4935" y="1760"/>
              <a:ext cx="161" cy="66"/>
            </a:xfrm>
            <a:custGeom>
              <a:avLst/>
              <a:gdLst>
                <a:gd name="T0" fmla="*/ 150 w 161"/>
                <a:gd name="T1" fmla="*/ 31 h 66"/>
                <a:gd name="T2" fmla="*/ 153 w 161"/>
                <a:gd name="T3" fmla="*/ 30 h 66"/>
                <a:gd name="T4" fmla="*/ 159 w 161"/>
                <a:gd name="T5" fmla="*/ 23 h 66"/>
                <a:gd name="T6" fmla="*/ 161 w 161"/>
                <a:gd name="T7" fmla="*/ 20 h 66"/>
                <a:gd name="T8" fmla="*/ 161 w 161"/>
                <a:gd name="T9" fmla="*/ 11 h 66"/>
                <a:gd name="T10" fmla="*/ 159 w 161"/>
                <a:gd name="T11" fmla="*/ 7 h 66"/>
                <a:gd name="T12" fmla="*/ 153 w 161"/>
                <a:gd name="T13" fmla="*/ 1 h 66"/>
                <a:gd name="T14" fmla="*/ 150 w 161"/>
                <a:gd name="T15" fmla="*/ 0 h 66"/>
                <a:gd name="T16" fmla="*/ 140 w 161"/>
                <a:gd name="T17" fmla="*/ 0 h 66"/>
                <a:gd name="T18" fmla="*/ 11 w 161"/>
                <a:gd name="T19" fmla="*/ 34 h 66"/>
                <a:gd name="T20" fmla="*/ 8 w 161"/>
                <a:gd name="T21" fmla="*/ 36 h 66"/>
                <a:gd name="T22" fmla="*/ 1 w 161"/>
                <a:gd name="T23" fmla="*/ 42 h 66"/>
                <a:gd name="T24" fmla="*/ 0 w 161"/>
                <a:gd name="T25" fmla="*/ 45 h 66"/>
                <a:gd name="T26" fmla="*/ 0 w 161"/>
                <a:gd name="T27" fmla="*/ 55 h 66"/>
                <a:gd name="T28" fmla="*/ 1 w 161"/>
                <a:gd name="T29" fmla="*/ 58 h 66"/>
                <a:gd name="T30" fmla="*/ 8 w 161"/>
                <a:gd name="T31" fmla="*/ 64 h 66"/>
                <a:gd name="T32" fmla="*/ 11 w 161"/>
                <a:gd name="T33" fmla="*/ 66 h 66"/>
                <a:gd name="T34" fmla="*/ 20 w 161"/>
                <a:gd name="T35" fmla="*/ 66 h 66"/>
                <a:gd name="T36" fmla="*/ 150 w 161"/>
                <a:gd name="T37" fmla="*/ 31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66"/>
                <a:gd name="T59" fmla="*/ 161 w 161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66">
                  <a:moveTo>
                    <a:pt x="150" y="31"/>
                  </a:moveTo>
                  <a:lnTo>
                    <a:pt x="153" y="30"/>
                  </a:lnTo>
                  <a:lnTo>
                    <a:pt x="159" y="23"/>
                  </a:lnTo>
                  <a:lnTo>
                    <a:pt x="161" y="20"/>
                  </a:lnTo>
                  <a:lnTo>
                    <a:pt x="161" y="11"/>
                  </a:lnTo>
                  <a:lnTo>
                    <a:pt x="159" y="7"/>
                  </a:lnTo>
                  <a:lnTo>
                    <a:pt x="153" y="1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8" y="64"/>
                  </a:lnTo>
                  <a:lnTo>
                    <a:pt x="11" y="66"/>
                  </a:lnTo>
                  <a:lnTo>
                    <a:pt x="20" y="66"/>
                  </a:lnTo>
                  <a:lnTo>
                    <a:pt x="15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9" name="Freeform 256"/>
            <p:cNvSpPr>
              <a:spLocks/>
            </p:cNvSpPr>
            <p:nvPr/>
          </p:nvSpPr>
          <p:spPr bwMode="auto">
            <a:xfrm>
              <a:off x="3706" y="1921"/>
              <a:ext cx="46" cy="159"/>
            </a:xfrm>
            <a:custGeom>
              <a:avLst/>
              <a:gdLst>
                <a:gd name="T0" fmla="*/ 31 w 46"/>
                <a:gd name="T1" fmla="*/ 14 h 159"/>
                <a:gd name="T2" fmla="*/ 30 w 46"/>
                <a:gd name="T3" fmla="*/ 9 h 159"/>
                <a:gd name="T4" fmla="*/ 28 w 46"/>
                <a:gd name="T5" fmla="*/ 6 h 159"/>
                <a:gd name="T6" fmla="*/ 25 w 46"/>
                <a:gd name="T7" fmla="*/ 3 h 159"/>
                <a:gd name="T8" fmla="*/ 19 w 46"/>
                <a:gd name="T9" fmla="*/ 0 h 159"/>
                <a:gd name="T10" fmla="*/ 14 w 46"/>
                <a:gd name="T11" fmla="*/ 0 h 159"/>
                <a:gd name="T12" fmla="*/ 9 w 46"/>
                <a:gd name="T13" fmla="*/ 1 h 159"/>
                <a:gd name="T14" fmla="*/ 6 w 46"/>
                <a:gd name="T15" fmla="*/ 3 h 159"/>
                <a:gd name="T16" fmla="*/ 3 w 46"/>
                <a:gd name="T17" fmla="*/ 6 h 159"/>
                <a:gd name="T18" fmla="*/ 0 w 46"/>
                <a:gd name="T19" fmla="*/ 12 h 159"/>
                <a:gd name="T20" fmla="*/ 0 w 46"/>
                <a:gd name="T21" fmla="*/ 17 h 159"/>
                <a:gd name="T22" fmla="*/ 14 w 46"/>
                <a:gd name="T23" fmla="*/ 145 h 159"/>
                <a:gd name="T24" fmla="*/ 16 w 46"/>
                <a:gd name="T25" fmla="*/ 150 h 159"/>
                <a:gd name="T26" fmla="*/ 17 w 46"/>
                <a:gd name="T27" fmla="*/ 153 h 159"/>
                <a:gd name="T28" fmla="*/ 20 w 46"/>
                <a:gd name="T29" fmla="*/ 156 h 159"/>
                <a:gd name="T30" fmla="*/ 27 w 46"/>
                <a:gd name="T31" fmla="*/ 159 h 159"/>
                <a:gd name="T32" fmla="*/ 31 w 46"/>
                <a:gd name="T33" fmla="*/ 159 h 159"/>
                <a:gd name="T34" fmla="*/ 36 w 46"/>
                <a:gd name="T35" fmla="*/ 158 h 159"/>
                <a:gd name="T36" fmla="*/ 39 w 46"/>
                <a:gd name="T37" fmla="*/ 156 h 159"/>
                <a:gd name="T38" fmla="*/ 42 w 46"/>
                <a:gd name="T39" fmla="*/ 153 h 159"/>
                <a:gd name="T40" fmla="*/ 46 w 46"/>
                <a:gd name="T41" fmla="*/ 147 h 159"/>
                <a:gd name="T42" fmla="*/ 46 w 46"/>
                <a:gd name="T43" fmla="*/ 142 h 159"/>
                <a:gd name="T44" fmla="*/ 31 w 46"/>
                <a:gd name="T45" fmla="*/ 14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159"/>
                <a:gd name="T71" fmla="*/ 46 w 46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159">
                  <a:moveTo>
                    <a:pt x="31" y="14"/>
                  </a:moveTo>
                  <a:lnTo>
                    <a:pt x="30" y="9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4" y="145"/>
                  </a:lnTo>
                  <a:lnTo>
                    <a:pt x="16" y="150"/>
                  </a:lnTo>
                  <a:lnTo>
                    <a:pt x="17" y="153"/>
                  </a:lnTo>
                  <a:lnTo>
                    <a:pt x="20" y="156"/>
                  </a:lnTo>
                  <a:lnTo>
                    <a:pt x="27" y="159"/>
                  </a:lnTo>
                  <a:lnTo>
                    <a:pt x="31" y="159"/>
                  </a:lnTo>
                  <a:lnTo>
                    <a:pt x="36" y="158"/>
                  </a:lnTo>
                  <a:lnTo>
                    <a:pt x="39" y="156"/>
                  </a:lnTo>
                  <a:lnTo>
                    <a:pt x="42" y="153"/>
                  </a:lnTo>
                  <a:lnTo>
                    <a:pt x="46" y="147"/>
                  </a:lnTo>
                  <a:lnTo>
                    <a:pt x="46" y="142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0" name="Freeform 257"/>
            <p:cNvSpPr>
              <a:spLocks/>
            </p:cNvSpPr>
            <p:nvPr/>
          </p:nvSpPr>
          <p:spPr bwMode="auto">
            <a:xfrm>
              <a:off x="3699" y="1927"/>
              <a:ext cx="119" cy="112"/>
            </a:xfrm>
            <a:custGeom>
              <a:avLst/>
              <a:gdLst>
                <a:gd name="T0" fmla="*/ 27 w 119"/>
                <a:gd name="T1" fmla="*/ 5 h 112"/>
                <a:gd name="T2" fmla="*/ 24 w 119"/>
                <a:gd name="T3" fmla="*/ 2 h 112"/>
                <a:gd name="T4" fmla="*/ 19 w 119"/>
                <a:gd name="T5" fmla="*/ 0 h 112"/>
                <a:gd name="T6" fmla="*/ 12 w 119"/>
                <a:gd name="T7" fmla="*/ 0 h 112"/>
                <a:gd name="T8" fmla="*/ 8 w 119"/>
                <a:gd name="T9" fmla="*/ 3 h 112"/>
                <a:gd name="T10" fmla="*/ 5 w 119"/>
                <a:gd name="T11" fmla="*/ 5 h 112"/>
                <a:gd name="T12" fmla="*/ 2 w 119"/>
                <a:gd name="T13" fmla="*/ 8 h 112"/>
                <a:gd name="T14" fmla="*/ 0 w 119"/>
                <a:gd name="T15" fmla="*/ 13 h 112"/>
                <a:gd name="T16" fmla="*/ 0 w 119"/>
                <a:gd name="T17" fmla="*/ 21 h 112"/>
                <a:gd name="T18" fmla="*/ 4 w 119"/>
                <a:gd name="T19" fmla="*/ 24 h 112"/>
                <a:gd name="T20" fmla="*/ 5 w 119"/>
                <a:gd name="T21" fmla="*/ 27 h 112"/>
                <a:gd name="T22" fmla="*/ 92 w 119"/>
                <a:gd name="T23" fmla="*/ 108 h 112"/>
                <a:gd name="T24" fmla="*/ 95 w 119"/>
                <a:gd name="T25" fmla="*/ 111 h 112"/>
                <a:gd name="T26" fmla="*/ 100 w 119"/>
                <a:gd name="T27" fmla="*/ 112 h 112"/>
                <a:gd name="T28" fmla="*/ 108 w 119"/>
                <a:gd name="T29" fmla="*/ 112 h 112"/>
                <a:gd name="T30" fmla="*/ 111 w 119"/>
                <a:gd name="T31" fmla="*/ 109 h 112"/>
                <a:gd name="T32" fmla="*/ 114 w 119"/>
                <a:gd name="T33" fmla="*/ 108 h 112"/>
                <a:gd name="T34" fmla="*/ 117 w 119"/>
                <a:gd name="T35" fmla="*/ 104 h 112"/>
                <a:gd name="T36" fmla="*/ 119 w 119"/>
                <a:gd name="T37" fmla="*/ 100 h 112"/>
                <a:gd name="T38" fmla="*/ 119 w 119"/>
                <a:gd name="T39" fmla="*/ 92 h 112"/>
                <a:gd name="T40" fmla="*/ 116 w 119"/>
                <a:gd name="T41" fmla="*/ 89 h 112"/>
                <a:gd name="T42" fmla="*/ 114 w 119"/>
                <a:gd name="T43" fmla="*/ 85 h 112"/>
                <a:gd name="T44" fmla="*/ 27 w 119"/>
                <a:gd name="T45" fmla="*/ 5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12"/>
                <a:gd name="T71" fmla="*/ 119 w 119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12">
                  <a:moveTo>
                    <a:pt x="27" y="5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92" y="108"/>
                  </a:lnTo>
                  <a:lnTo>
                    <a:pt x="95" y="111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09"/>
                  </a:lnTo>
                  <a:lnTo>
                    <a:pt x="114" y="108"/>
                  </a:lnTo>
                  <a:lnTo>
                    <a:pt x="117" y="104"/>
                  </a:lnTo>
                  <a:lnTo>
                    <a:pt x="119" y="100"/>
                  </a:lnTo>
                  <a:lnTo>
                    <a:pt x="119" y="92"/>
                  </a:lnTo>
                  <a:lnTo>
                    <a:pt x="116" y="89"/>
                  </a:lnTo>
                  <a:lnTo>
                    <a:pt x="114" y="8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1" name="Freeform 258"/>
            <p:cNvSpPr>
              <a:spLocks/>
            </p:cNvSpPr>
            <p:nvPr/>
          </p:nvSpPr>
          <p:spPr bwMode="auto">
            <a:xfrm>
              <a:off x="2902" y="1910"/>
              <a:ext cx="40" cy="178"/>
            </a:xfrm>
            <a:custGeom>
              <a:avLst/>
              <a:gdLst>
                <a:gd name="T0" fmla="*/ 32 w 40"/>
                <a:gd name="T1" fmla="*/ 14 h 178"/>
                <a:gd name="T2" fmla="*/ 32 w 40"/>
                <a:gd name="T3" fmla="*/ 11 h 178"/>
                <a:gd name="T4" fmla="*/ 29 w 40"/>
                <a:gd name="T5" fmla="*/ 8 h 178"/>
                <a:gd name="T6" fmla="*/ 27 w 40"/>
                <a:gd name="T7" fmla="*/ 4 h 178"/>
                <a:gd name="T8" fmla="*/ 24 w 40"/>
                <a:gd name="T9" fmla="*/ 1 h 178"/>
                <a:gd name="T10" fmla="*/ 19 w 40"/>
                <a:gd name="T11" fmla="*/ 0 h 178"/>
                <a:gd name="T12" fmla="*/ 11 w 40"/>
                <a:gd name="T13" fmla="*/ 0 h 178"/>
                <a:gd name="T14" fmla="*/ 8 w 40"/>
                <a:gd name="T15" fmla="*/ 3 h 178"/>
                <a:gd name="T16" fmla="*/ 5 w 40"/>
                <a:gd name="T17" fmla="*/ 4 h 178"/>
                <a:gd name="T18" fmla="*/ 2 w 40"/>
                <a:gd name="T19" fmla="*/ 8 h 178"/>
                <a:gd name="T20" fmla="*/ 0 w 40"/>
                <a:gd name="T21" fmla="*/ 12 h 178"/>
                <a:gd name="T22" fmla="*/ 0 w 40"/>
                <a:gd name="T23" fmla="*/ 17 h 178"/>
                <a:gd name="T24" fmla="*/ 8 w 40"/>
                <a:gd name="T25" fmla="*/ 164 h 178"/>
                <a:gd name="T26" fmla="*/ 8 w 40"/>
                <a:gd name="T27" fmla="*/ 167 h 178"/>
                <a:gd name="T28" fmla="*/ 11 w 40"/>
                <a:gd name="T29" fmla="*/ 170 h 178"/>
                <a:gd name="T30" fmla="*/ 13 w 40"/>
                <a:gd name="T31" fmla="*/ 174 h 178"/>
                <a:gd name="T32" fmla="*/ 16 w 40"/>
                <a:gd name="T33" fmla="*/ 177 h 178"/>
                <a:gd name="T34" fmla="*/ 21 w 40"/>
                <a:gd name="T35" fmla="*/ 178 h 178"/>
                <a:gd name="T36" fmla="*/ 29 w 40"/>
                <a:gd name="T37" fmla="*/ 178 h 178"/>
                <a:gd name="T38" fmla="*/ 32 w 40"/>
                <a:gd name="T39" fmla="*/ 175 h 178"/>
                <a:gd name="T40" fmla="*/ 35 w 40"/>
                <a:gd name="T41" fmla="*/ 174 h 178"/>
                <a:gd name="T42" fmla="*/ 38 w 40"/>
                <a:gd name="T43" fmla="*/ 170 h 178"/>
                <a:gd name="T44" fmla="*/ 40 w 40"/>
                <a:gd name="T45" fmla="*/ 166 h 178"/>
                <a:gd name="T46" fmla="*/ 40 w 40"/>
                <a:gd name="T47" fmla="*/ 161 h 178"/>
                <a:gd name="T48" fmla="*/ 32 w 40"/>
                <a:gd name="T49" fmla="*/ 14 h 1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78"/>
                <a:gd name="T77" fmla="*/ 40 w 40"/>
                <a:gd name="T78" fmla="*/ 178 h 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78">
                  <a:moveTo>
                    <a:pt x="32" y="14"/>
                  </a:moveTo>
                  <a:lnTo>
                    <a:pt x="32" y="11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8" y="164"/>
                  </a:lnTo>
                  <a:lnTo>
                    <a:pt x="8" y="167"/>
                  </a:lnTo>
                  <a:lnTo>
                    <a:pt x="11" y="170"/>
                  </a:lnTo>
                  <a:lnTo>
                    <a:pt x="13" y="174"/>
                  </a:lnTo>
                  <a:lnTo>
                    <a:pt x="16" y="177"/>
                  </a:lnTo>
                  <a:lnTo>
                    <a:pt x="21" y="178"/>
                  </a:lnTo>
                  <a:lnTo>
                    <a:pt x="29" y="178"/>
                  </a:lnTo>
                  <a:lnTo>
                    <a:pt x="32" y="175"/>
                  </a:lnTo>
                  <a:lnTo>
                    <a:pt x="35" y="174"/>
                  </a:lnTo>
                  <a:lnTo>
                    <a:pt x="38" y="170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2" name="Freeform 259"/>
            <p:cNvSpPr>
              <a:spLocks/>
            </p:cNvSpPr>
            <p:nvPr/>
          </p:nvSpPr>
          <p:spPr bwMode="auto">
            <a:xfrm>
              <a:off x="2896" y="1922"/>
              <a:ext cx="112" cy="133"/>
            </a:xfrm>
            <a:custGeom>
              <a:avLst/>
              <a:gdLst>
                <a:gd name="T0" fmla="*/ 29 w 112"/>
                <a:gd name="T1" fmla="*/ 7 h 133"/>
                <a:gd name="T2" fmla="*/ 25 w 112"/>
                <a:gd name="T3" fmla="*/ 4 h 133"/>
                <a:gd name="T4" fmla="*/ 22 w 112"/>
                <a:gd name="T5" fmla="*/ 2 h 133"/>
                <a:gd name="T6" fmla="*/ 17 w 112"/>
                <a:gd name="T7" fmla="*/ 0 h 133"/>
                <a:gd name="T8" fmla="*/ 14 w 112"/>
                <a:gd name="T9" fmla="*/ 0 h 133"/>
                <a:gd name="T10" fmla="*/ 10 w 112"/>
                <a:gd name="T11" fmla="*/ 2 h 133"/>
                <a:gd name="T12" fmla="*/ 6 w 112"/>
                <a:gd name="T13" fmla="*/ 4 h 133"/>
                <a:gd name="T14" fmla="*/ 3 w 112"/>
                <a:gd name="T15" fmla="*/ 7 h 133"/>
                <a:gd name="T16" fmla="*/ 2 w 112"/>
                <a:gd name="T17" fmla="*/ 10 h 133"/>
                <a:gd name="T18" fmla="*/ 0 w 112"/>
                <a:gd name="T19" fmla="*/ 15 h 133"/>
                <a:gd name="T20" fmla="*/ 0 w 112"/>
                <a:gd name="T21" fmla="*/ 18 h 133"/>
                <a:gd name="T22" fmla="*/ 2 w 112"/>
                <a:gd name="T23" fmla="*/ 22 h 133"/>
                <a:gd name="T24" fmla="*/ 3 w 112"/>
                <a:gd name="T25" fmla="*/ 26 h 133"/>
                <a:gd name="T26" fmla="*/ 84 w 112"/>
                <a:gd name="T27" fmla="*/ 127 h 133"/>
                <a:gd name="T28" fmla="*/ 87 w 112"/>
                <a:gd name="T29" fmla="*/ 130 h 133"/>
                <a:gd name="T30" fmla="*/ 90 w 112"/>
                <a:gd name="T31" fmla="*/ 132 h 133"/>
                <a:gd name="T32" fmla="*/ 95 w 112"/>
                <a:gd name="T33" fmla="*/ 133 h 133"/>
                <a:gd name="T34" fmla="*/ 98 w 112"/>
                <a:gd name="T35" fmla="*/ 133 h 133"/>
                <a:gd name="T36" fmla="*/ 103 w 112"/>
                <a:gd name="T37" fmla="*/ 132 h 133"/>
                <a:gd name="T38" fmla="*/ 106 w 112"/>
                <a:gd name="T39" fmla="*/ 130 h 133"/>
                <a:gd name="T40" fmla="*/ 109 w 112"/>
                <a:gd name="T41" fmla="*/ 127 h 133"/>
                <a:gd name="T42" fmla="*/ 111 w 112"/>
                <a:gd name="T43" fmla="*/ 124 h 133"/>
                <a:gd name="T44" fmla="*/ 112 w 112"/>
                <a:gd name="T45" fmla="*/ 119 h 133"/>
                <a:gd name="T46" fmla="*/ 112 w 112"/>
                <a:gd name="T47" fmla="*/ 116 h 133"/>
                <a:gd name="T48" fmla="*/ 111 w 112"/>
                <a:gd name="T49" fmla="*/ 111 h 133"/>
                <a:gd name="T50" fmla="*/ 109 w 112"/>
                <a:gd name="T51" fmla="*/ 108 h 133"/>
                <a:gd name="T52" fmla="*/ 29 w 112"/>
                <a:gd name="T53" fmla="*/ 7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33"/>
                <a:gd name="T83" fmla="*/ 112 w 112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33">
                  <a:moveTo>
                    <a:pt x="29" y="7"/>
                  </a:moveTo>
                  <a:lnTo>
                    <a:pt x="25" y="4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84" y="127"/>
                  </a:lnTo>
                  <a:lnTo>
                    <a:pt x="87" y="130"/>
                  </a:lnTo>
                  <a:lnTo>
                    <a:pt x="90" y="132"/>
                  </a:lnTo>
                  <a:lnTo>
                    <a:pt x="95" y="133"/>
                  </a:lnTo>
                  <a:lnTo>
                    <a:pt x="98" y="133"/>
                  </a:lnTo>
                  <a:lnTo>
                    <a:pt x="103" y="132"/>
                  </a:lnTo>
                  <a:lnTo>
                    <a:pt x="106" y="130"/>
                  </a:lnTo>
                  <a:lnTo>
                    <a:pt x="109" y="127"/>
                  </a:lnTo>
                  <a:lnTo>
                    <a:pt x="111" y="124"/>
                  </a:lnTo>
                  <a:lnTo>
                    <a:pt x="112" y="119"/>
                  </a:lnTo>
                  <a:lnTo>
                    <a:pt x="112" y="116"/>
                  </a:lnTo>
                  <a:lnTo>
                    <a:pt x="111" y="111"/>
                  </a:lnTo>
                  <a:lnTo>
                    <a:pt x="109" y="108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23" name="Group 260"/>
            <p:cNvGrpSpPr>
              <a:grpSpLocks/>
            </p:cNvGrpSpPr>
            <p:nvPr/>
          </p:nvGrpSpPr>
          <p:grpSpPr bwMode="auto">
            <a:xfrm>
              <a:off x="2815" y="1222"/>
              <a:ext cx="415" cy="383"/>
              <a:chOff x="2815" y="1222"/>
              <a:chExt cx="415" cy="383"/>
            </a:xfrm>
          </p:grpSpPr>
          <p:sp>
            <p:nvSpPr>
              <p:cNvPr id="64628" name="Freeform 261"/>
              <p:cNvSpPr>
                <a:spLocks/>
              </p:cNvSpPr>
              <p:nvPr/>
            </p:nvSpPr>
            <p:spPr bwMode="auto">
              <a:xfrm>
                <a:off x="2815" y="1257"/>
                <a:ext cx="241" cy="343"/>
              </a:xfrm>
              <a:custGeom>
                <a:avLst/>
                <a:gdLst>
                  <a:gd name="T0" fmla="*/ 173 w 241"/>
                  <a:gd name="T1" fmla="*/ 325 h 343"/>
                  <a:gd name="T2" fmla="*/ 179 w 241"/>
                  <a:gd name="T3" fmla="*/ 340 h 343"/>
                  <a:gd name="T4" fmla="*/ 192 w 241"/>
                  <a:gd name="T5" fmla="*/ 343 h 343"/>
                  <a:gd name="T6" fmla="*/ 204 w 241"/>
                  <a:gd name="T7" fmla="*/ 330 h 343"/>
                  <a:gd name="T8" fmla="*/ 214 w 241"/>
                  <a:gd name="T9" fmla="*/ 313 h 343"/>
                  <a:gd name="T10" fmla="*/ 220 w 241"/>
                  <a:gd name="T11" fmla="*/ 297 h 343"/>
                  <a:gd name="T12" fmla="*/ 227 w 241"/>
                  <a:gd name="T13" fmla="*/ 281 h 343"/>
                  <a:gd name="T14" fmla="*/ 231 w 241"/>
                  <a:gd name="T15" fmla="*/ 265 h 343"/>
                  <a:gd name="T16" fmla="*/ 236 w 241"/>
                  <a:gd name="T17" fmla="*/ 246 h 343"/>
                  <a:gd name="T18" fmla="*/ 238 w 241"/>
                  <a:gd name="T19" fmla="*/ 229 h 343"/>
                  <a:gd name="T20" fmla="*/ 241 w 241"/>
                  <a:gd name="T21" fmla="*/ 189 h 343"/>
                  <a:gd name="T22" fmla="*/ 236 w 241"/>
                  <a:gd name="T23" fmla="*/ 144 h 343"/>
                  <a:gd name="T24" fmla="*/ 217 w 241"/>
                  <a:gd name="T25" fmla="*/ 79 h 343"/>
                  <a:gd name="T26" fmla="*/ 195 w 241"/>
                  <a:gd name="T27" fmla="*/ 41 h 343"/>
                  <a:gd name="T28" fmla="*/ 179 w 241"/>
                  <a:gd name="T29" fmla="*/ 23 h 343"/>
                  <a:gd name="T30" fmla="*/ 162 w 241"/>
                  <a:gd name="T31" fmla="*/ 11 h 343"/>
                  <a:gd name="T32" fmla="*/ 146 w 241"/>
                  <a:gd name="T33" fmla="*/ 3 h 343"/>
                  <a:gd name="T34" fmla="*/ 94 w 241"/>
                  <a:gd name="T35" fmla="*/ 3 h 343"/>
                  <a:gd name="T36" fmla="*/ 78 w 241"/>
                  <a:gd name="T37" fmla="*/ 11 h 343"/>
                  <a:gd name="T38" fmla="*/ 60 w 241"/>
                  <a:gd name="T39" fmla="*/ 23 h 343"/>
                  <a:gd name="T40" fmla="*/ 45 w 241"/>
                  <a:gd name="T41" fmla="*/ 41 h 343"/>
                  <a:gd name="T42" fmla="*/ 23 w 241"/>
                  <a:gd name="T43" fmla="*/ 79 h 343"/>
                  <a:gd name="T44" fmla="*/ 4 w 241"/>
                  <a:gd name="T45" fmla="*/ 144 h 343"/>
                  <a:gd name="T46" fmla="*/ 2 w 241"/>
                  <a:gd name="T47" fmla="*/ 229 h 343"/>
                  <a:gd name="T48" fmla="*/ 4 w 241"/>
                  <a:gd name="T49" fmla="*/ 245 h 343"/>
                  <a:gd name="T50" fmla="*/ 8 w 241"/>
                  <a:gd name="T51" fmla="*/ 262 h 343"/>
                  <a:gd name="T52" fmla="*/ 10 w 241"/>
                  <a:gd name="T53" fmla="*/ 273 h 343"/>
                  <a:gd name="T54" fmla="*/ 16 w 241"/>
                  <a:gd name="T55" fmla="*/ 288 h 343"/>
                  <a:gd name="T56" fmla="*/ 29 w 241"/>
                  <a:gd name="T57" fmla="*/ 321 h 343"/>
                  <a:gd name="T58" fmla="*/ 38 w 241"/>
                  <a:gd name="T59" fmla="*/ 330 h 343"/>
                  <a:gd name="T60" fmla="*/ 54 w 241"/>
                  <a:gd name="T61" fmla="*/ 330 h 343"/>
                  <a:gd name="T62" fmla="*/ 62 w 241"/>
                  <a:gd name="T63" fmla="*/ 311 h 343"/>
                  <a:gd name="T64" fmla="*/ 56 w 241"/>
                  <a:gd name="T65" fmla="*/ 302 h 343"/>
                  <a:gd name="T66" fmla="*/ 43 w 241"/>
                  <a:gd name="T67" fmla="*/ 272 h 343"/>
                  <a:gd name="T68" fmla="*/ 40 w 241"/>
                  <a:gd name="T69" fmla="*/ 259 h 343"/>
                  <a:gd name="T70" fmla="*/ 37 w 241"/>
                  <a:gd name="T71" fmla="*/ 243 h 343"/>
                  <a:gd name="T72" fmla="*/ 34 w 241"/>
                  <a:gd name="T73" fmla="*/ 231 h 343"/>
                  <a:gd name="T74" fmla="*/ 32 w 241"/>
                  <a:gd name="T75" fmla="*/ 193 h 343"/>
                  <a:gd name="T76" fmla="*/ 35 w 241"/>
                  <a:gd name="T77" fmla="*/ 150 h 343"/>
                  <a:gd name="T78" fmla="*/ 45 w 241"/>
                  <a:gd name="T79" fmla="*/ 104 h 343"/>
                  <a:gd name="T80" fmla="*/ 60 w 241"/>
                  <a:gd name="T81" fmla="*/ 74 h 343"/>
                  <a:gd name="T82" fmla="*/ 70 w 241"/>
                  <a:gd name="T83" fmla="*/ 60 h 343"/>
                  <a:gd name="T84" fmla="*/ 79 w 241"/>
                  <a:gd name="T85" fmla="*/ 49 h 343"/>
                  <a:gd name="T86" fmla="*/ 91 w 241"/>
                  <a:gd name="T87" fmla="*/ 39 h 343"/>
                  <a:gd name="T88" fmla="*/ 103 w 241"/>
                  <a:gd name="T89" fmla="*/ 35 h 343"/>
                  <a:gd name="T90" fmla="*/ 121 w 241"/>
                  <a:gd name="T91" fmla="*/ 31 h 343"/>
                  <a:gd name="T92" fmla="*/ 136 w 241"/>
                  <a:gd name="T93" fmla="*/ 35 h 343"/>
                  <a:gd name="T94" fmla="*/ 149 w 241"/>
                  <a:gd name="T95" fmla="*/ 39 h 343"/>
                  <a:gd name="T96" fmla="*/ 160 w 241"/>
                  <a:gd name="T97" fmla="*/ 49 h 343"/>
                  <a:gd name="T98" fmla="*/ 170 w 241"/>
                  <a:gd name="T99" fmla="*/ 60 h 343"/>
                  <a:gd name="T100" fmla="*/ 179 w 241"/>
                  <a:gd name="T101" fmla="*/ 74 h 343"/>
                  <a:gd name="T102" fmla="*/ 195 w 241"/>
                  <a:gd name="T103" fmla="*/ 104 h 343"/>
                  <a:gd name="T104" fmla="*/ 204 w 241"/>
                  <a:gd name="T105" fmla="*/ 150 h 343"/>
                  <a:gd name="T106" fmla="*/ 208 w 241"/>
                  <a:gd name="T107" fmla="*/ 185 h 343"/>
                  <a:gd name="T108" fmla="*/ 208 w 241"/>
                  <a:gd name="T109" fmla="*/ 194 h 343"/>
                  <a:gd name="T110" fmla="*/ 206 w 241"/>
                  <a:gd name="T111" fmla="*/ 232 h 343"/>
                  <a:gd name="T112" fmla="*/ 203 w 241"/>
                  <a:gd name="T113" fmla="*/ 245 h 343"/>
                  <a:gd name="T114" fmla="*/ 200 w 241"/>
                  <a:gd name="T115" fmla="*/ 264 h 343"/>
                  <a:gd name="T116" fmla="*/ 193 w 241"/>
                  <a:gd name="T117" fmla="*/ 281 h 343"/>
                  <a:gd name="T118" fmla="*/ 187 w 241"/>
                  <a:gd name="T119" fmla="*/ 295 h 343"/>
                  <a:gd name="T120" fmla="*/ 178 w 241"/>
                  <a:gd name="T121" fmla="*/ 311 h 343"/>
                  <a:gd name="T122" fmla="*/ 176 w 241"/>
                  <a:gd name="T123" fmla="*/ 318 h 3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1"/>
                  <a:gd name="T187" fmla="*/ 0 h 343"/>
                  <a:gd name="T188" fmla="*/ 241 w 241"/>
                  <a:gd name="T189" fmla="*/ 343 h 3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1" h="343">
                    <a:moveTo>
                      <a:pt x="176" y="318"/>
                    </a:moveTo>
                    <a:lnTo>
                      <a:pt x="174" y="321"/>
                    </a:lnTo>
                    <a:lnTo>
                      <a:pt x="173" y="325"/>
                    </a:lnTo>
                    <a:lnTo>
                      <a:pt x="173" y="330"/>
                    </a:lnTo>
                    <a:lnTo>
                      <a:pt x="176" y="337"/>
                    </a:lnTo>
                    <a:lnTo>
                      <a:pt x="179" y="340"/>
                    </a:lnTo>
                    <a:lnTo>
                      <a:pt x="182" y="341"/>
                    </a:lnTo>
                    <a:lnTo>
                      <a:pt x="187" y="343"/>
                    </a:lnTo>
                    <a:lnTo>
                      <a:pt x="192" y="343"/>
                    </a:lnTo>
                    <a:lnTo>
                      <a:pt x="198" y="340"/>
                    </a:lnTo>
                    <a:lnTo>
                      <a:pt x="201" y="337"/>
                    </a:lnTo>
                    <a:lnTo>
                      <a:pt x="204" y="330"/>
                    </a:lnTo>
                    <a:lnTo>
                      <a:pt x="206" y="327"/>
                    </a:lnTo>
                    <a:lnTo>
                      <a:pt x="208" y="325"/>
                    </a:lnTo>
                    <a:lnTo>
                      <a:pt x="214" y="313"/>
                    </a:lnTo>
                    <a:lnTo>
                      <a:pt x="215" y="308"/>
                    </a:lnTo>
                    <a:lnTo>
                      <a:pt x="219" y="302"/>
                    </a:lnTo>
                    <a:lnTo>
                      <a:pt x="220" y="297"/>
                    </a:lnTo>
                    <a:lnTo>
                      <a:pt x="222" y="294"/>
                    </a:lnTo>
                    <a:lnTo>
                      <a:pt x="225" y="284"/>
                    </a:lnTo>
                    <a:lnTo>
                      <a:pt x="227" y="281"/>
                    </a:lnTo>
                    <a:lnTo>
                      <a:pt x="228" y="276"/>
                    </a:lnTo>
                    <a:lnTo>
                      <a:pt x="231" y="270"/>
                    </a:lnTo>
                    <a:lnTo>
                      <a:pt x="231" y="265"/>
                    </a:lnTo>
                    <a:lnTo>
                      <a:pt x="234" y="256"/>
                    </a:lnTo>
                    <a:lnTo>
                      <a:pt x="234" y="251"/>
                    </a:lnTo>
                    <a:lnTo>
                      <a:pt x="236" y="246"/>
                    </a:lnTo>
                    <a:lnTo>
                      <a:pt x="236" y="243"/>
                    </a:lnTo>
                    <a:lnTo>
                      <a:pt x="238" y="239"/>
                    </a:lnTo>
                    <a:lnTo>
                      <a:pt x="238" y="229"/>
                    </a:lnTo>
                    <a:lnTo>
                      <a:pt x="239" y="224"/>
                    </a:lnTo>
                    <a:lnTo>
                      <a:pt x="239" y="197"/>
                    </a:lnTo>
                    <a:lnTo>
                      <a:pt x="241" y="189"/>
                    </a:lnTo>
                    <a:lnTo>
                      <a:pt x="239" y="182"/>
                    </a:lnTo>
                    <a:lnTo>
                      <a:pt x="239" y="163"/>
                    </a:lnTo>
                    <a:lnTo>
                      <a:pt x="236" y="144"/>
                    </a:lnTo>
                    <a:lnTo>
                      <a:pt x="230" y="110"/>
                    </a:lnTo>
                    <a:lnTo>
                      <a:pt x="223" y="95"/>
                    </a:lnTo>
                    <a:lnTo>
                      <a:pt x="217" y="79"/>
                    </a:lnTo>
                    <a:lnTo>
                      <a:pt x="208" y="58"/>
                    </a:lnTo>
                    <a:lnTo>
                      <a:pt x="198" y="46"/>
                    </a:lnTo>
                    <a:lnTo>
                      <a:pt x="195" y="41"/>
                    </a:lnTo>
                    <a:lnTo>
                      <a:pt x="190" y="36"/>
                    </a:lnTo>
                    <a:lnTo>
                      <a:pt x="187" y="31"/>
                    </a:lnTo>
                    <a:lnTo>
                      <a:pt x="179" y="23"/>
                    </a:lnTo>
                    <a:lnTo>
                      <a:pt x="174" y="20"/>
                    </a:lnTo>
                    <a:lnTo>
                      <a:pt x="170" y="16"/>
                    </a:lnTo>
                    <a:lnTo>
                      <a:pt x="162" y="11"/>
                    </a:lnTo>
                    <a:lnTo>
                      <a:pt x="157" y="9"/>
                    </a:lnTo>
                    <a:lnTo>
                      <a:pt x="152" y="6"/>
                    </a:lnTo>
                    <a:lnTo>
                      <a:pt x="146" y="3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94" y="3"/>
                    </a:lnTo>
                    <a:lnTo>
                      <a:pt x="87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0" y="16"/>
                    </a:lnTo>
                    <a:lnTo>
                      <a:pt x="65" y="20"/>
                    </a:lnTo>
                    <a:lnTo>
                      <a:pt x="60" y="23"/>
                    </a:lnTo>
                    <a:lnTo>
                      <a:pt x="53" y="31"/>
                    </a:lnTo>
                    <a:lnTo>
                      <a:pt x="49" y="36"/>
                    </a:lnTo>
                    <a:lnTo>
                      <a:pt x="45" y="41"/>
                    </a:lnTo>
                    <a:lnTo>
                      <a:pt x="42" y="46"/>
                    </a:lnTo>
                    <a:lnTo>
                      <a:pt x="32" y="58"/>
                    </a:lnTo>
                    <a:lnTo>
                      <a:pt x="23" y="79"/>
                    </a:lnTo>
                    <a:lnTo>
                      <a:pt x="16" y="95"/>
                    </a:lnTo>
                    <a:lnTo>
                      <a:pt x="10" y="110"/>
                    </a:lnTo>
                    <a:lnTo>
                      <a:pt x="4" y="144"/>
                    </a:lnTo>
                    <a:lnTo>
                      <a:pt x="0" y="163"/>
                    </a:lnTo>
                    <a:lnTo>
                      <a:pt x="0" y="224"/>
                    </a:lnTo>
                    <a:lnTo>
                      <a:pt x="2" y="229"/>
                    </a:lnTo>
                    <a:lnTo>
                      <a:pt x="2" y="237"/>
                    </a:lnTo>
                    <a:lnTo>
                      <a:pt x="4" y="242"/>
                    </a:lnTo>
                    <a:lnTo>
                      <a:pt x="4" y="245"/>
                    </a:lnTo>
                    <a:lnTo>
                      <a:pt x="5" y="250"/>
                    </a:lnTo>
                    <a:lnTo>
                      <a:pt x="5" y="253"/>
                    </a:lnTo>
                    <a:lnTo>
                      <a:pt x="8" y="262"/>
                    </a:lnTo>
                    <a:lnTo>
                      <a:pt x="8" y="265"/>
                    </a:lnTo>
                    <a:lnTo>
                      <a:pt x="10" y="269"/>
                    </a:lnTo>
                    <a:lnTo>
                      <a:pt x="10" y="273"/>
                    </a:lnTo>
                    <a:lnTo>
                      <a:pt x="13" y="280"/>
                    </a:lnTo>
                    <a:lnTo>
                      <a:pt x="15" y="284"/>
                    </a:lnTo>
                    <a:lnTo>
                      <a:pt x="16" y="288"/>
                    </a:lnTo>
                    <a:lnTo>
                      <a:pt x="16" y="292"/>
                    </a:lnTo>
                    <a:lnTo>
                      <a:pt x="27" y="314"/>
                    </a:lnTo>
                    <a:lnTo>
                      <a:pt x="29" y="321"/>
                    </a:lnTo>
                    <a:lnTo>
                      <a:pt x="35" y="327"/>
                    </a:lnTo>
                    <a:lnTo>
                      <a:pt x="32" y="324"/>
                    </a:lnTo>
                    <a:lnTo>
                      <a:pt x="38" y="330"/>
                    </a:lnTo>
                    <a:lnTo>
                      <a:pt x="42" y="332"/>
                    </a:lnTo>
                    <a:lnTo>
                      <a:pt x="51" y="332"/>
                    </a:lnTo>
                    <a:lnTo>
                      <a:pt x="54" y="330"/>
                    </a:lnTo>
                    <a:lnTo>
                      <a:pt x="60" y="324"/>
                    </a:lnTo>
                    <a:lnTo>
                      <a:pt x="62" y="321"/>
                    </a:lnTo>
                    <a:lnTo>
                      <a:pt x="62" y="311"/>
                    </a:lnTo>
                    <a:lnTo>
                      <a:pt x="60" y="308"/>
                    </a:lnTo>
                    <a:lnTo>
                      <a:pt x="57" y="305"/>
                    </a:lnTo>
                    <a:lnTo>
                      <a:pt x="56" y="302"/>
                    </a:lnTo>
                    <a:lnTo>
                      <a:pt x="48" y="286"/>
                    </a:lnTo>
                    <a:lnTo>
                      <a:pt x="48" y="281"/>
                    </a:lnTo>
                    <a:lnTo>
                      <a:pt x="43" y="272"/>
                    </a:lnTo>
                    <a:lnTo>
                      <a:pt x="42" y="267"/>
                    </a:lnTo>
                    <a:lnTo>
                      <a:pt x="42" y="262"/>
                    </a:lnTo>
                    <a:lnTo>
                      <a:pt x="40" y="259"/>
                    </a:lnTo>
                    <a:lnTo>
                      <a:pt x="40" y="256"/>
                    </a:lnTo>
                    <a:lnTo>
                      <a:pt x="37" y="246"/>
                    </a:lnTo>
                    <a:lnTo>
                      <a:pt x="37" y="243"/>
                    </a:lnTo>
                    <a:lnTo>
                      <a:pt x="35" y="239"/>
                    </a:lnTo>
                    <a:lnTo>
                      <a:pt x="35" y="235"/>
                    </a:lnTo>
                    <a:lnTo>
                      <a:pt x="34" y="231"/>
                    </a:lnTo>
                    <a:lnTo>
                      <a:pt x="34" y="223"/>
                    </a:lnTo>
                    <a:lnTo>
                      <a:pt x="32" y="218"/>
                    </a:lnTo>
                    <a:lnTo>
                      <a:pt x="32" y="193"/>
                    </a:lnTo>
                    <a:lnTo>
                      <a:pt x="32" y="166"/>
                    </a:lnTo>
                    <a:lnTo>
                      <a:pt x="34" y="159"/>
                    </a:lnTo>
                    <a:lnTo>
                      <a:pt x="35" y="150"/>
                    </a:lnTo>
                    <a:lnTo>
                      <a:pt x="42" y="120"/>
                    </a:lnTo>
                    <a:lnTo>
                      <a:pt x="45" y="112"/>
                    </a:lnTo>
                    <a:lnTo>
                      <a:pt x="45" y="104"/>
                    </a:lnTo>
                    <a:lnTo>
                      <a:pt x="48" y="99"/>
                    </a:lnTo>
                    <a:lnTo>
                      <a:pt x="51" y="91"/>
                    </a:lnTo>
                    <a:lnTo>
                      <a:pt x="60" y="74"/>
                    </a:lnTo>
                    <a:lnTo>
                      <a:pt x="62" y="71"/>
                    </a:lnTo>
                    <a:lnTo>
                      <a:pt x="67" y="65"/>
                    </a:lnTo>
                    <a:lnTo>
                      <a:pt x="70" y="60"/>
                    </a:lnTo>
                    <a:lnTo>
                      <a:pt x="75" y="55"/>
                    </a:lnTo>
                    <a:lnTo>
                      <a:pt x="78" y="50"/>
                    </a:lnTo>
                    <a:lnTo>
                      <a:pt x="79" y="49"/>
                    </a:lnTo>
                    <a:lnTo>
                      <a:pt x="84" y="46"/>
                    </a:lnTo>
                    <a:lnTo>
                      <a:pt x="89" y="41"/>
                    </a:lnTo>
                    <a:lnTo>
                      <a:pt x="91" y="39"/>
                    </a:lnTo>
                    <a:lnTo>
                      <a:pt x="95" y="38"/>
                    </a:lnTo>
                    <a:lnTo>
                      <a:pt x="100" y="35"/>
                    </a:lnTo>
                    <a:lnTo>
                      <a:pt x="103" y="35"/>
                    </a:lnTo>
                    <a:lnTo>
                      <a:pt x="110" y="33"/>
                    </a:lnTo>
                    <a:lnTo>
                      <a:pt x="113" y="31"/>
                    </a:lnTo>
                    <a:lnTo>
                      <a:pt x="121" y="31"/>
                    </a:lnTo>
                    <a:lnTo>
                      <a:pt x="127" y="31"/>
                    </a:lnTo>
                    <a:lnTo>
                      <a:pt x="130" y="33"/>
                    </a:lnTo>
                    <a:lnTo>
                      <a:pt x="136" y="35"/>
                    </a:lnTo>
                    <a:lnTo>
                      <a:pt x="140" y="35"/>
                    </a:lnTo>
                    <a:lnTo>
                      <a:pt x="144" y="38"/>
                    </a:lnTo>
                    <a:lnTo>
                      <a:pt x="149" y="39"/>
                    </a:lnTo>
                    <a:lnTo>
                      <a:pt x="151" y="41"/>
                    </a:lnTo>
                    <a:lnTo>
                      <a:pt x="155" y="46"/>
                    </a:lnTo>
                    <a:lnTo>
                      <a:pt x="160" y="49"/>
                    </a:lnTo>
                    <a:lnTo>
                      <a:pt x="162" y="50"/>
                    </a:lnTo>
                    <a:lnTo>
                      <a:pt x="165" y="55"/>
                    </a:lnTo>
                    <a:lnTo>
                      <a:pt x="170" y="60"/>
                    </a:lnTo>
                    <a:lnTo>
                      <a:pt x="173" y="65"/>
                    </a:lnTo>
                    <a:lnTo>
                      <a:pt x="178" y="71"/>
                    </a:lnTo>
                    <a:lnTo>
                      <a:pt x="179" y="74"/>
                    </a:lnTo>
                    <a:lnTo>
                      <a:pt x="189" y="91"/>
                    </a:lnTo>
                    <a:lnTo>
                      <a:pt x="192" y="99"/>
                    </a:lnTo>
                    <a:lnTo>
                      <a:pt x="195" y="104"/>
                    </a:lnTo>
                    <a:lnTo>
                      <a:pt x="195" y="112"/>
                    </a:lnTo>
                    <a:lnTo>
                      <a:pt x="198" y="120"/>
                    </a:lnTo>
                    <a:lnTo>
                      <a:pt x="204" y="150"/>
                    </a:lnTo>
                    <a:lnTo>
                      <a:pt x="206" y="159"/>
                    </a:lnTo>
                    <a:lnTo>
                      <a:pt x="208" y="166"/>
                    </a:lnTo>
                    <a:lnTo>
                      <a:pt x="208" y="185"/>
                    </a:lnTo>
                    <a:lnTo>
                      <a:pt x="209" y="196"/>
                    </a:lnTo>
                    <a:lnTo>
                      <a:pt x="211" y="188"/>
                    </a:lnTo>
                    <a:lnTo>
                      <a:pt x="208" y="194"/>
                    </a:lnTo>
                    <a:lnTo>
                      <a:pt x="208" y="218"/>
                    </a:lnTo>
                    <a:lnTo>
                      <a:pt x="206" y="223"/>
                    </a:lnTo>
                    <a:lnTo>
                      <a:pt x="206" y="232"/>
                    </a:lnTo>
                    <a:lnTo>
                      <a:pt x="204" y="237"/>
                    </a:lnTo>
                    <a:lnTo>
                      <a:pt x="204" y="240"/>
                    </a:lnTo>
                    <a:lnTo>
                      <a:pt x="203" y="245"/>
                    </a:lnTo>
                    <a:lnTo>
                      <a:pt x="203" y="250"/>
                    </a:lnTo>
                    <a:lnTo>
                      <a:pt x="200" y="259"/>
                    </a:lnTo>
                    <a:lnTo>
                      <a:pt x="200" y="264"/>
                    </a:lnTo>
                    <a:lnTo>
                      <a:pt x="198" y="269"/>
                    </a:lnTo>
                    <a:lnTo>
                      <a:pt x="197" y="272"/>
                    </a:lnTo>
                    <a:lnTo>
                      <a:pt x="193" y="281"/>
                    </a:lnTo>
                    <a:lnTo>
                      <a:pt x="192" y="284"/>
                    </a:lnTo>
                    <a:lnTo>
                      <a:pt x="190" y="289"/>
                    </a:lnTo>
                    <a:lnTo>
                      <a:pt x="187" y="295"/>
                    </a:lnTo>
                    <a:lnTo>
                      <a:pt x="185" y="300"/>
                    </a:lnTo>
                    <a:lnTo>
                      <a:pt x="182" y="306"/>
                    </a:lnTo>
                    <a:lnTo>
                      <a:pt x="178" y="311"/>
                    </a:lnTo>
                    <a:lnTo>
                      <a:pt x="176" y="318"/>
                    </a:lnTo>
                    <a:lnTo>
                      <a:pt x="174" y="321"/>
                    </a:lnTo>
                    <a:lnTo>
                      <a:pt x="176" y="31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9" name="Rectangle 262"/>
              <p:cNvSpPr>
                <a:spLocks noChangeArrowheads="1"/>
              </p:cNvSpPr>
              <p:nvPr/>
            </p:nvSpPr>
            <p:spPr bwMode="auto">
              <a:xfrm>
                <a:off x="3040" y="1222"/>
                <a:ext cx="19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Swiss 721 SWA" charset="0"/>
                  </a:rPr>
                  <a:t>0/0</a:t>
                </a:r>
                <a:endParaRPr lang="en-US" b="1"/>
              </a:p>
            </p:txBody>
          </p:sp>
          <p:sp>
            <p:nvSpPr>
              <p:cNvPr id="64630" name="Freeform 263"/>
              <p:cNvSpPr>
                <a:spLocks/>
              </p:cNvSpPr>
              <p:nvPr/>
            </p:nvSpPr>
            <p:spPr bwMode="auto">
              <a:xfrm>
                <a:off x="2980" y="1473"/>
                <a:ext cx="36" cy="125"/>
              </a:xfrm>
              <a:custGeom>
                <a:avLst/>
                <a:gdLst>
                  <a:gd name="T0" fmla="*/ 0 w 36"/>
                  <a:gd name="T1" fmla="*/ 108 h 125"/>
                  <a:gd name="T2" fmla="*/ 0 w 36"/>
                  <a:gd name="T3" fmla="*/ 113 h 125"/>
                  <a:gd name="T4" fmla="*/ 1 w 36"/>
                  <a:gd name="T5" fmla="*/ 117 h 125"/>
                  <a:gd name="T6" fmla="*/ 5 w 36"/>
                  <a:gd name="T7" fmla="*/ 121 h 125"/>
                  <a:gd name="T8" fmla="*/ 8 w 36"/>
                  <a:gd name="T9" fmla="*/ 122 h 125"/>
                  <a:gd name="T10" fmla="*/ 11 w 36"/>
                  <a:gd name="T11" fmla="*/ 125 h 125"/>
                  <a:gd name="T12" fmla="*/ 19 w 36"/>
                  <a:gd name="T13" fmla="*/ 125 h 125"/>
                  <a:gd name="T14" fmla="*/ 24 w 36"/>
                  <a:gd name="T15" fmla="*/ 124 h 125"/>
                  <a:gd name="T16" fmla="*/ 27 w 36"/>
                  <a:gd name="T17" fmla="*/ 121 h 125"/>
                  <a:gd name="T18" fmla="*/ 28 w 36"/>
                  <a:gd name="T19" fmla="*/ 117 h 125"/>
                  <a:gd name="T20" fmla="*/ 32 w 36"/>
                  <a:gd name="T21" fmla="*/ 114 h 125"/>
                  <a:gd name="T22" fmla="*/ 32 w 36"/>
                  <a:gd name="T23" fmla="*/ 111 h 125"/>
                  <a:gd name="T24" fmla="*/ 36 w 36"/>
                  <a:gd name="T25" fmla="*/ 18 h 125"/>
                  <a:gd name="T26" fmla="*/ 36 w 36"/>
                  <a:gd name="T27" fmla="*/ 13 h 125"/>
                  <a:gd name="T28" fmla="*/ 35 w 36"/>
                  <a:gd name="T29" fmla="*/ 8 h 125"/>
                  <a:gd name="T30" fmla="*/ 32 w 36"/>
                  <a:gd name="T31" fmla="*/ 5 h 125"/>
                  <a:gd name="T32" fmla="*/ 28 w 36"/>
                  <a:gd name="T33" fmla="*/ 4 h 125"/>
                  <a:gd name="T34" fmla="*/ 25 w 36"/>
                  <a:gd name="T35" fmla="*/ 0 h 125"/>
                  <a:gd name="T36" fmla="*/ 17 w 36"/>
                  <a:gd name="T37" fmla="*/ 0 h 125"/>
                  <a:gd name="T38" fmla="*/ 13 w 36"/>
                  <a:gd name="T39" fmla="*/ 2 h 125"/>
                  <a:gd name="T40" fmla="*/ 9 w 36"/>
                  <a:gd name="T41" fmla="*/ 5 h 125"/>
                  <a:gd name="T42" fmla="*/ 8 w 36"/>
                  <a:gd name="T43" fmla="*/ 8 h 125"/>
                  <a:gd name="T44" fmla="*/ 5 w 36"/>
                  <a:gd name="T45" fmla="*/ 11 h 125"/>
                  <a:gd name="T46" fmla="*/ 5 w 36"/>
                  <a:gd name="T47" fmla="*/ 15 h 125"/>
                  <a:gd name="T48" fmla="*/ 0 w 36"/>
                  <a:gd name="T49" fmla="*/ 108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125"/>
                  <a:gd name="T77" fmla="*/ 36 w 3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125">
                    <a:moveTo>
                      <a:pt x="0" y="108"/>
                    </a:moveTo>
                    <a:lnTo>
                      <a:pt x="0" y="113"/>
                    </a:lnTo>
                    <a:lnTo>
                      <a:pt x="1" y="117"/>
                    </a:lnTo>
                    <a:lnTo>
                      <a:pt x="5" y="121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9" y="125"/>
                    </a:lnTo>
                    <a:lnTo>
                      <a:pt x="24" y="124"/>
                    </a:lnTo>
                    <a:lnTo>
                      <a:pt x="27" y="121"/>
                    </a:lnTo>
                    <a:lnTo>
                      <a:pt x="28" y="117"/>
                    </a:lnTo>
                    <a:lnTo>
                      <a:pt x="32" y="114"/>
                    </a:lnTo>
                    <a:lnTo>
                      <a:pt x="32" y="111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5" y="8"/>
                    </a:lnTo>
                    <a:lnTo>
                      <a:pt x="32" y="5"/>
                    </a:lnTo>
                    <a:lnTo>
                      <a:pt x="28" y="4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5" y="15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1" name="Freeform 264"/>
              <p:cNvSpPr>
                <a:spLocks/>
              </p:cNvSpPr>
              <p:nvPr/>
            </p:nvSpPr>
            <p:spPr bwMode="auto">
              <a:xfrm>
                <a:off x="2985" y="1494"/>
                <a:ext cx="96" cy="111"/>
              </a:xfrm>
              <a:custGeom>
                <a:avLst/>
                <a:gdLst>
                  <a:gd name="T0" fmla="*/ 3 w 96"/>
                  <a:gd name="T1" fmla="*/ 85 h 111"/>
                  <a:gd name="T2" fmla="*/ 0 w 96"/>
                  <a:gd name="T3" fmla="*/ 92 h 111"/>
                  <a:gd name="T4" fmla="*/ 0 w 96"/>
                  <a:gd name="T5" fmla="*/ 96 h 111"/>
                  <a:gd name="T6" fmla="*/ 1 w 96"/>
                  <a:gd name="T7" fmla="*/ 101 h 111"/>
                  <a:gd name="T8" fmla="*/ 3 w 96"/>
                  <a:gd name="T9" fmla="*/ 104 h 111"/>
                  <a:gd name="T10" fmla="*/ 6 w 96"/>
                  <a:gd name="T11" fmla="*/ 107 h 111"/>
                  <a:gd name="T12" fmla="*/ 12 w 96"/>
                  <a:gd name="T13" fmla="*/ 111 h 111"/>
                  <a:gd name="T14" fmla="*/ 17 w 96"/>
                  <a:gd name="T15" fmla="*/ 111 h 111"/>
                  <a:gd name="T16" fmla="*/ 22 w 96"/>
                  <a:gd name="T17" fmla="*/ 109 h 111"/>
                  <a:gd name="T18" fmla="*/ 25 w 96"/>
                  <a:gd name="T19" fmla="*/ 107 h 111"/>
                  <a:gd name="T20" fmla="*/ 28 w 96"/>
                  <a:gd name="T21" fmla="*/ 104 h 111"/>
                  <a:gd name="T22" fmla="*/ 93 w 96"/>
                  <a:gd name="T23" fmla="*/ 25 h 111"/>
                  <a:gd name="T24" fmla="*/ 96 w 96"/>
                  <a:gd name="T25" fmla="*/ 19 h 111"/>
                  <a:gd name="T26" fmla="*/ 96 w 96"/>
                  <a:gd name="T27" fmla="*/ 14 h 111"/>
                  <a:gd name="T28" fmla="*/ 95 w 96"/>
                  <a:gd name="T29" fmla="*/ 9 h 111"/>
                  <a:gd name="T30" fmla="*/ 93 w 96"/>
                  <a:gd name="T31" fmla="*/ 6 h 111"/>
                  <a:gd name="T32" fmla="*/ 90 w 96"/>
                  <a:gd name="T33" fmla="*/ 3 h 111"/>
                  <a:gd name="T34" fmla="*/ 83 w 96"/>
                  <a:gd name="T35" fmla="*/ 0 h 111"/>
                  <a:gd name="T36" fmla="*/ 79 w 96"/>
                  <a:gd name="T37" fmla="*/ 0 h 111"/>
                  <a:gd name="T38" fmla="*/ 74 w 96"/>
                  <a:gd name="T39" fmla="*/ 2 h 111"/>
                  <a:gd name="T40" fmla="*/ 71 w 96"/>
                  <a:gd name="T41" fmla="*/ 3 h 111"/>
                  <a:gd name="T42" fmla="*/ 68 w 96"/>
                  <a:gd name="T43" fmla="*/ 6 h 111"/>
                  <a:gd name="T44" fmla="*/ 3 w 96"/>
                  <a:gd name="T45" fmla="*/ 85 h 1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111"/>
                  <a:gd name="T71" fmla="*/ 96 w 96"/>
                  <a:gd name="T72" fmla="*/ 111 h 1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111">
                    <a:moveTo>
                      <a:pt x="3" y="85"/>
                    </a:moveTo>
                    <a:lnTo>
                      <a:pt x="0" y="92"/>
                    </a:lnTo>
                    <a:lnTo>
                      <a:pt x="0" y="96"/>
                    </a:lnTo>
                    <a:lnTo>
                      <a:pt x="1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1"/>
                    </a:lnTo>
                    <a:lnTo>
                      <a:pt x="17" y="111"/>
                    </a:lnTo>
                    <a:lnTo>
                      <a:pt x="22" y="109"/>
                    </a:lnTo>
                    <a:lnTo>
                      <a:pt x="25" y="107"/>
                    </a:lnTo>
                    <a:lnTo>
                      <a:pt x="28" y="104"/>
                    </a:lnTo>
                    <a:lnTo>
                      <a:pt x="93" y="25"/>
                    </a:lnTo>
                    <a:lnTo>
                      <a:pt x="96" y="19"/>
                    </a:lnTo>
                    <a:lnTo>
                      <a:pt x="96" y="14"/>
                    </a:lnTo>
                    <a:lnTo>
                      <a:pt x="95" y="9"/>
                    </a:lnTo>
                    <a:lnTo>
                      <a:pt x="93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3"/>
                    </a:lnTo>
                    <a:lnTo>
                      <a:pt x="68" y="6"/>
                    </a:lnTo>
                    <a:lnTo>
                      <a:pt x="3" y="8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624" name="Freeform 265"/>
            <p:cNvSpPr>
              <a:spLocks/>
            </p:cNvSpPr>
            <p:nvPr/>
          </p:nvSpPr>
          <p:spPr bwMode="auto">
            <a:xfrm>
              <a:off x="4547" y="1494"/>
              <a:ext cx="32" cy="125"/>
            </a:xfrm>
            <a:custGeom>
              <a:avLst/>
              <a:gdLst>
                <a:gd name="T0" fmla="*/ 0 w 32"/>
                <a:gd name="T1" fmla="*/ 109 h 125"/>
                <a:gd name="T2" fmla="*/ 0 w 32"/>
                <a:gd name="T3" fmla="*/ 114 h 125"/>
                <a:gd name="T4" fmla="*/ 2 w 32"/>
                <a:gd name="T5" fmla="*/ 117 h 125"/>
                <a:gd name="T6" fmla="*/ 8 w 32"/>
                <a:gd name="T7" fmla="*/ 123 h 125"/>
                <a:gd name="T8" fmla="*/ 11 w 32"/>
                <a:gd name="T9" fmla="*/ 125 h 125"/>
                <a:gd name="T10" fmla="*/ 21 w 32"/>
                <a:gd name="T11" fmla="*/ 125 h 125"/>
                <a:gd name="T12" fmla="*/ 24 w 32"/>
                <a:gd name="T13" fmla="*/ 123 h 125"/>
                <a:gd name="T14" fmla="*/ 30 w 32"/>
                <a:gd name="T15" fmla="*/ 117 h 125"/>
                <a:gd name="T16" fmla="*/ 32 w 32"/>
                <a:gd name="T17" fmla="*/ 114 h 125"/>
                <a:gd name="T18" fmla="*/ 32 w 32"/>
                <a:gd name="T19" fmla="*/ 11 h 125"/>
                <a:gd name="T20" fmla="*/ 30 w 32"/>
                <a:gd name="T21" fmla="*/ 8 h 125"/>
                <a:gd name="T22" fmla="*/ 24 w 32"/>
                <a:gd name="T23" fmla="*/ 2 h 125"/>
                <a:gd name="T24" fmla="*/ 21 w 32"/>
                <a:gd name="T25" fmla="*/ 0 h 125"/>
                <a:gd name="T26" fmla="*/ 11 w 32"/>
                <a:gd name="T27" fmla="*/ 0 h 125"/>
                <a:gd name="T28" fmla="*/ 8 w 32"/>
                <a:gd name="T29" fmla="*/ 2 h 125"/>
                <a:gd name="T30" fmla="*/ 2 w 32"/>
                <a:gd name="T31" fmla="*/ 8 h 125"/>
                <a:gd name="T32" fmla="*/ 0 w 32"/>
                <a:gd name="T33" fmla="*/ 11 h 125"/>
                <a:gd name="T34" fmla="*/ 0 w 32"/>
                <a:gd name="T35" fmla="*/ 16 h 125"/>
                <a:gd name="T36" fmla="*/ 0 w 32"/>
                <a:gd name="T37" fmla="*/ 109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125"/>
                <a:gd name="T59" fmla="*/ 32 w 32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125">
                  <a:moveTo>
                    <a:pt x="0" y="109"/>
                  </a:moveTo>
                  <a:lnTo>
                    <a:pt x="0" y="114"/>
                  </a:lnTo>
                  <a:lnTo>
                    <a:pt x="2" y="117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21" y="125"/>
                  </a:lnTo>
                  <a:lnTo>
                    <a:pt x="24" y="123"/>
                  </a:lnTo>
                  <a:lnTo>
                    <a:pt x="30" y="117"/>
                  </a:lnTo>
                  <a:lnTo>
                    <a:pt x="32" y="1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5" name="Freeform 266"/>
            <p:cNvSpPr>
              <a:spLocks/>
            </p:cNvSpPr>
            <p:nvPr/>
          </p:nvSpPr>
          <p:spPr bwMode="auto">
            <a:xfrm>
              <a:off x="4552" y="1538"/>
              <a:ext cx="101" cy="95"/>
            </a:xfrm>
            <a:custGeom>
              <a:avLst/>
              <a:gdLst>
                <a:gd name="T0" fmla="*/ 5 w 101"/>
                <a:gd name="T1" fmla="*/ 68 h 95"/>
                <a:gd name="T2" fmla="*/ 3 w 101"/>
                <a:gd name="T3" fmla="*/ 71 h 95"/>
                <a:gd name="T4" fmla="*/ 0 w 101"/>
                <a:gd name="T5" fmla="*/ 74 h 95"/>
                <a:gd name="T6" fmla="*/ 0 w 101"/>
                <a:gd name="T7" fmla="*/ 82 h 95"/>
                <a:gd name="T8" fmla="*/ 1 w 101"/>
                <a:gd name="T9" fmla="*/ 87 h 95"/>
                <a:gd name="T10" fmla="*/ 5 w 101"/>
                <a:gd name="T11" fmla="*/ 90 h 95"/>
                <a:gd name="T12" fmla="*/ 8 w 101"/>
                <a:gd name="T13" fmla="*/ 92 h 95"/>
                <a:gd name="T14" fmla="*/ 11 w 101"/>
                <a:gd name="T15" fmla="*/ 95 h 95"/>
                <a:gd name="T16" fmla="*/ 19 w 101"/>
                <a:gd name="T17" fmla="*/ 95 h 95"/>
                <a:gd name="T18" fmla="*/ 24 w 101"/>
                <a:gd name="T19" fmla="*/ 93 h 95"/>
                <a:gd name="T20" fmla="*/ 27 w 101"/>
                <a:gd name="T21" fmla="*/ 90 h 95"/>
                <a:gd name="T22" fmla="*/ 96 w 101"/>
                <a:gd name="T23" fmla="*/ 27 h 95"/>
                <a:gd name="T24" fmla="*/ 98 w 101"/>
                <a:gd name="T25" fmla="*/ 24 h 95"/>
                <a:gd name="T26" fmla="*/ 101 w 101"/>
                <a:gd name="T27" fmla="*/ 21 h 95"/>
                <a:gd name="T28" fmla="*/ 101 w 101"/>
                <a:gd name="T29" fmla="*/ 13 h 95"/>
                <a:gd name="T30" fmla="*/ 100 w 101"/>
                <a:gd name="T31" fmla="*/ 8 h 95"/>
                <a:gd name="T32" fmla="*/ 96 w 101"/>
                <a:gd name="T33" fmla="*/ 5 h 95"/>
                <a:gd name="T34" fmla="*/ 93 w 101"/>
                <a:gd name="T35" fmla="*/ 3 h 95"/>
                <a:gd name="T36" fmla="*/ 90 w 101"/>
                <a:gd name="T37" fmla="*/ 0 h 95"/>
                <a:gd name="T38" fmla="*/ 82 w 101"/>
                <a:gd name="T39" fmla="*/ 0 h 95"/>
                <a:gd name="T40" fmla="*/ 77 w 101"/>
                <a:gd name="T41" fmla="*/ 2 h 95"/>
                <a:gd name="T42" fmla="*/ 74 w 101"/>
                <a:gd name="T43" fmla="*/ 5 h 95"/>
                <a:gd name="T44" fmla="*/ 5 w 101"/>
                <a:gd name="T45" fmla="*/ 68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95"/>
                <a:gd name="T71" fmla="*/ 101 w 101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95">
                  <a:moveTo>
                    <a:pt x="5" y="68"/>
                  </a:moveTo>
                  <a:lnTo>
                    <a:pt x="3" y="71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90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9" y="95"/>
                  </a:lnTo>
                  <a:lnTo>
                    <a:pt x="24" y="93"/>
                  </a:lnTo>
                  <a:lnTo>
                    <a:pt x="27" y="90"/>
                  </a:lnTo>
                  <a:lnTo>
                    <a:pt x="96" y="27"/>
                  </a:lnTo>
                  <a:lnTo>
                    <a:pt x="98" y="24"/>
                  </a:lnTo>
                  <a:lnTo>
                    <a:pt x="101" y="21"/>
                  </a:lnTo>
                  <a:lnTo>
                    <a:pt x="101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3" y="3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7" y="2"/>
                  </a:lnTo>
                  <a:lnTo>
                    <a:pt x="74" y="5"/>
                  </a:lnTo>
                  <a:lnTo>
                    <a:pt x="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6" name="Freeform 267"/>
            <p:cNvSpPr>
              <a:spLocks/>
            </p:cNvSpPr>
            <p:nvPr/>
          </p:nvSpPr>
          <p:spPr bwMode="auto">
            <a:xfrm>
              <a:off x="3005" y="1878"/>
              <a:ext cx="106" cy="92"/>
            </a:xfrm>
            <a:custGeom>
              <a:avLst/>
              <a:gdLst>
                <a:gd name="T0" fmla="*/ 25 w 106"/>
                <a:gd name="T1" fmla="*/ 3 h 92"/>
                <a:gd name="T2" fmla="*/ 19 w 106"/>
                <a:gd name="T3" fmla="*/ 0 h 92"/>
                <a:gd name="T4" fmla="*/ 14 w 106"/>
                <a:gd name="T5" fmla="*/ 0 h 92"/>
                <a:gd name="T6" fmla="*/ 10 w 106"/>
                <a:gd name="T7" fmla="*/ 2 h 92"/>
                <a:gd name="T8" fmla="*/ 7 w 106"/>
                <a:gd name="T9" fmla="*/ 3 h 92"/>
                <a:gd name="T10" fmla="*/ 3 w 106"/>
                <a:gd name="T11" fmla="*/ 6 h 92"/>
                <a:gd name="T12" fmla="*/ 0 w 106"/>
                <a:gd name="T13" fmla="*/ 13 h 92"/>
                <a:gd name="T14" fmla="*/ 0 w 106"/>
                <a:gd name="T15" fmla="*/ 17 h 92"/>
                <a:gd name="T16" fmla="*/ 2 w 106"/>
                <a:gd name="T17" fmla="*/ 22 h 92"/>
                <a:gd name="T18" fmla="*/ 3 w 106"/>
                <a:gd name="T19" fmla="*/ 25 h 92"/>
                <a:gd name="T20" fmla="*/ 7 w 106"/>
                <a:gd name="T21" fmla="*/ 29 h 92"/>
                <a:gd name="T22" fmla="*/ 81 w 106"/>
                <a:gd name="T23" fmla="*/ 89 h 92"/>
                <a:gd name="T24" fmla="*/ 87 w 106"/>
                <a:gd name="T25" fmla="*/ 92 h 92"/>
                <a:gd name="T26" fmla="*/ 92 w 106"/>
                <a:gd name="T27" fmla="*/ 92 h 92"/>
                <a:gd name="T28" fmla="*/ 97 w 106"/>
                <a:gd name="T29" fmla="*/ 90 h 92"/>
                <a:gd name="T30" fmla="*/ 100 w 106"/>
                <a:gd name="T31" fmla="*/ 89 h 92"/>
                <a:gd name="T32" fmla="*/ 103 w 106"/>
                <a:gd name="T33" fmla="*/ 85 h 92"/>
                <a:gd name="T34" fmla="*/ 106 w 106"/>
                <a:gd name="T35" fmla="*/ 79 h 92"/>
                <a:gd name="T36" fmla="*/ 106 w 106"/>
                <a:gd name="T37" fmla="*/ 74 h 92"/>
                <a:gd name="T38" fmla="*/ 105 w 106"/>
                <a:gd name="T39" fmla="*/ 70 h 92"/>
                <a:gd name="T40" fmla="*/ 103 w 106"/>
                <a:gd name="T41" fmla="*/ 66 h 92"/>
                <a:gd name="T42" fmla="*/ 100 w 106"/>
                <a:gd name="T43" fmla="*/ 63 h 92"/>
                <a:gd name="T44" fmla="*/ 25 w 106"/>
                <a:gd name="T45" fmla="*/ 3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"/>
                <a:gd name="T70" fmla="*/ 0 h 92"/>
                <a:gd name="T71" fmla="*/ 106 w 106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" h="92">
                  <a:moveTo>
                    <a:pt x="25" y="3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6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7" y="29"/>
                  </a:lnTo>
                  <a:lnTo>
                    <a:pt x="81" y="89"/>
                  </a:lnTo>
                  <a:lnTo>
                    <a:pt x="87" y="92"/>
                  </a:lnTo>
                  <a:lnTo>
                    <a:pt x="92" y="92"/>
                  </a:lnTo>
                  <a:lnTo>
                    <a:pt x="97" y="90"/>
                  </a:lnTo>
                  <a:lnTo>
                    <a:pt x="100" y="89"/>
                  </a:lnTo>
                  <a:lnTo>
                    <a:pt x="103" y="85"/>
                  </a:lnTo>
                  <a:lnTo>
                    <a:pt x="106" y="79"/>
                  </a:lnTo>
                  <a:lnTo>
                    <a:pt x="106" y="74"/>
                  </a:lnTo>
                  <a:lnTo>
                    <a:pt x="105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7" name="Freeform 268"/>
            <p:cNvSpPr>
              <a:spLocks/>
            </p:cNvSpPr>
            <p:nvPr/>
          </p:nvSpPr>
          <p:spPr bwMode="auto">
            <a:xfrm>
              <a:off x="3000" y="1878"/>
              <a:ext cx="51" cy="136"/>
            </a:xfrm>
            <a:custGeom>
              <a:avLst/>
              <a:gdLst>
                <a:gd name="T0" fmla="*/ 32 w 51"/>
                <a:gd name="T1" fmla="*/ 13 h 136"/>
                <a:gd name="T2" fmla="*/ 29 w 51"/>
                <a:gd name="T3" fmla="*/ 6 h 136"/>
                <a:gd name="T4" fmla="*/ 26 w 51"/>
                <a:gd name="T5" fmla="*/ 3 h 136"/>
                <a:gd name="T6" fmla="*/ 21 w 51"/>
                <a:gd name="T7" fmla="*/ 2 h 136"/>
                <a:gd name="T8" fmla="*/ 18 w 51"/>
                <a:gd name="T9" fmla="*/ 0 h 136"/>
                <a:gd name="T10" fmla="*/ 13 w 51"/>
                <a:gd name="T11" fmla="*/ 0 h 136"/>
                <a:gd name="T12" fmla="*/ 7 w 51"/>
                <a:gd name="T13" fmla="*/ 3 h 136"/>
                <a:gd name="T14" fmla="*/ 4 w 51"/>
                <a:gd name="T15" fmla="*/ 6 h 136"/>
                <a:gd name="T16" fmla="*/ 2 w 51"/>
                <a:gd name="T17" fmla="*/ 11 h 136"/>
                <a:gd name="T18" fmla="*/ 0 w 51"/>
                <a:gd name="T19" fmla="*/ 14 h 136"/>
                <a:gd name="T20" fmla="*/ 0 w 51"/>
                <a:gd name="T21" fmla="*/ 19 h 136"/>
                <a:gd name="T22" fmla="*/ 19 w 51"/>
                <a:gd name="T23" fmla="*/ 123 h 136"/>
                <a:gd name="T24" fmla="*/ 23 w 51"/>
                <a:gd name="T25" fmla="*/ 130 h 136"/>
                <a:gd name="T26" fmla="*/ 26 w 51"/>
                <a:gd name="T27" fmla="*/ 133 h 136"/>
                <a:gd name="T28" fmla="*/ 30 w 51"/>
                <a:gd name="T29" fmla="*/ 134 h 136"/>
                <a:gd name="T30" fmla="*/ 34 w 51"/>
                <a:gd name="T31" fmla="*/ 136 h 136"/>
                <a:gd name="T32" fmla="*/ 38 w 51"/>
                <a:gd name="T33" fmla="*/ 136 h 136"/>
                <a:gd name="T34" fmla="*/ 45 w 51"/>
                <a:gd name="T35" fmla="*/ 133 h 136"/>
                <a:gd name="T36" fmla="*/ 48 w 51"/>
                <a:gd name="T37" fmla="*/ 130 h 136"/>
                <a:gd name="T38" fmla="*/ 49 w 51"/>
                <a:gd name="T39" fmla="*/ 125 h 136"/>
                <a:gd name="T40" fmla="*/ 51 w 51"/>
                <a:gd name="T41" fmla="*/ 122 h 136"/>
                <a:gd name="T42" fmla="*/ 51 w 51"/>
                <a:gd name="T43" fmla="*/ 117 h 136"/>
                <a:gd name="T44" fmla="*/ 32 w 51"/>
                <a:gd name="T45" fmla="*/ 13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36"/>
                <a:gd name="T71" fmla="*/ 51 w 51"/>
                <a:gd name="T72" fmla="*/ 136 h 1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36">
                  <a:moveTo>
                    <a:pt x="32" y="13"/>
                  </a:moveTo>
                  <a:lnTo>
                    <a:pt x="29" y="6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9" y="123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0" y="134"/>
                  </a:lnTo>
                  <a:lnTo>
                    <a:pt x="34" y="136"/>
                  </a:lnTo>
                  <a:lnTo>
                    <a:pt x="38" y="136"/>
                  </a:lnTo>
                  <a:lnTo>
                    <a:pt x="45" y="133"/>
                  </a:lnTo>
                  <a:lnTo>
                    <a:pt x="48" y="130"/>
                  </a:lnTo>
                  <a:lnTo>
                    <a:pt x="49" y="125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6" name="Group 269"/>
          <p:cNvGrpSpPr>
            <a:grpSpLocks/>
          </p:cNvGrpSpPr>
          <p:nvPr/>
        </p:nvGrpSpPr>
        <p:grpSpPr bwMode="auto">
          <a:xfrm>
            <a:off x="0" y="2854325"/>
            <a:ext cx="4491038" cy="3190875"/>
            <a:chOff x="2640" y="960"/>
            <a:chExt cx="2829" cy="2010"/>
          </a:xfrm>
        </p:grpSpPr>
        <p:sp>
          <p:nvSpPr>
            <p:cNvPr id="64538" name="Freeform 270"/>
            <p:cNvSpPr>
              <a:spLocks/>
            </p:cNvSpPr>
            <p:nvPr/>
          </p:nvSpPr>
          <p:spPr bwMode="auto">
            <a:xfrm>
              <a:off x="2640" y="1289"/>
              <a:ext cx="388" cy="388"/>
            </a:xfrm>
            <a:custGeom>
              <a:avLst/>
              <a:gdLst>
                <a:gd name="T0" fmla="*/ 3 w 388"/>
                <a:gd name="T1" fmla="*/ 231 h 388"/>
                <a:gd name="T2" fmla="*/ 15 w 388"/>
                <a:gd name="T3" fmla="*/ 268 h 388"/>
                <a:gd name="T4" fmla="*/ 43 w 388"/>
                <a:gd name="T5" fmla="*/ 316 h 388"/>
                <a:gd name="T6" fmla="*/ 85 w 388"/>
                <a:gd name="T7" fmla="*/ 353 h 388"/>
                <a:gd name="T8" fmla="*/ 116 w 388"/>
                <a:gd name="T9" fmla="*/ 371 h 388"/>
                <a:gd name="T10" fmla="*/ 154 w 388"/>
                <a:gd name="T11" fmla="*/ 383 h 388"/>
                <a:gd name="T12" fmla="*/ 192 w 388"/>
                <a:gd name="T13" fmla="*/ 388 h 388"/>
                <a:gd name="T14" fmla="*/ 223 w 388"/>
                <a:gd name="T15" fmla="*/ 385 h 388"/>
                <a:gd name="T16" fmla="*/ 259 w 388"/>
                <a:gd name="T17" fmla="*/ 376 h 388"/>
                <a:gd name="T18" fmla="*/ 301 w 388"/>
                <a:gd name="T19" fmla="*/ 353 h 388"/>
                <a:gd name="T20" fmla="*/ 363 w 388"/>
                <a:gd name="T21" fmla="*/ 285 h 388"/>
                <a:gd name="T22" fmla="*/ 378 w 388"/>
                <a:gd name="T23" fmla="*/ 250 h 388"/>
                <a:gd name="T24" fmla="*/ 386 w 388"/>
                <a:gd name="T25" fmla="*/ 213 h 388"/>
                <a:gd name="T26" fmla="*/ 386 w 388"/>
                <a:gd name="T27" fmla="*/ 183 h 388"/>
                <a:gd name="T28" fmla="*/ 381 w 388"/>
                <a:gd name="T29" fmla="*/ 142 h 388"/>
                <a:gd name="T30" fmla="*/ 367 w 388"/>
                <a:gd name="T31" fmla="*/ 108 h 388"/>
                <a:gd name="T32" fmla="*/ 344 w 388"/>
                <a:gd name="T33" fmla="*/ 69 h 388"/>
                <a:gd name="T34" fmla="*/ 301 w 388"/>
                <a:gd name="T35" fmla="*/ 33 h 388"/>
                <a:gd name="T36" fmla="*/ 259 w 388"/>
                <a:gd name="T37" fmla="*/ 10 h 388"/>
                <a:gd name="T38" fmla="*/ 223 w 388"/>
                <a:gd name="T39" fmla="*/ 2 h 388"/>
                <a:gd name="T40" fmla="*/ 154 w 388"/>
                <a:gd name="T41" fmla="*/ 3 h 388"/>
                <a:gd name="T42" fmla="*/ 116 w 388"/>
                <a:gd name="T43" fmla="*/ 15 h 388"/>
                <a:gd name="T44" fmla="*/ 85 w 388"/>
                <a:gd name="T45" fmla="*/ 33 h 388"/>
                <a:gd name="T46" fmla="*/ 33 w 388"/>
                <a:gd name="T47" fmla="*/ 85 h 388"/>
                <a:gd name="T48" fmla="*/ 15 w 388"/>
                <a:gd name="T49" fmla="*/ 116 h 388"/>
                <a:gd name="T50" fmla="*/ 3 w 388"/>
                <a:gd name="T51" fmla="*/ 154 h 388"/>
                <a:gd name="T52" fmla="*/ 20 w 388"/>
                <a:gd name="T53" fmla="*/ 193 h 388"/>
                <a:gd name="T54" fmla="*/ 25 w 388"/>
                <a:gd name="T55" fmla="*/ 149 h 388"/>
                <a:gd name="T56" fmla="*/ 36 w 388"/>
                <a:gd name="T57" fmla="*/ 118 h 388"/>
                <a:gd name="T58" fmla="*/ 54 w 388"/>
                <a:gd name="T59" fmla="*/ 87 h 388"/>
                <a:gd name="T60" fmla="*/ 75 w 388"/>
                <a:gd name="T61" fmla="*/ 65 h 388"/>
                <a:gd name="T62" fmla="*/ 101 w 388"/>
                <a:gd name="T63" fmla="*/ 44 h 388"/>
                <a:gd name="T64" fmla="*/ 133 w 388"/>
                <a:gd name="T65" fmla="*/ 29 h 388"/>
                <a:gd name="T66" fmla="*/ 165 w 388"/>
                <a:gd name="T67" fmla="*/ 21 h 388"/>
                <a:gd name="T68" fmla="*/ 219 w 388"/>
                <a:gd name="T69" fmla="*/ 21 h 388"/>
                <a:gd name="T70" fmla="*/ 252 w 388"/>
                <a:gd name="T71" fmla="*/ 29 h 388"/>
                <a:gd name="T72" fmla="*/ 291 w 388"/>
                <a:gd name="T73" fmla="*/ 49 h 388"/>
                <a:gd name="T74" fmla="*/ 327 w 388"/>
                <a:gd name="T75" fmla="*/ 82 h 388"/>
                <a:gd name="T76" fmla="*/ 347 w 388"/>
                <a:gd name="T77" fmla="*/ 110 h 388"/>
                <a:gd name="T78" fmla="*/ 359 w 388"/>
                <a:gd name="T79" fmla="*/ 141 h 388"/>
                <a:gd name="T80" fmla="*/ 367 w 388"/>
                <a:gd name="T81" fmla="*/ 173 h 388"/>
                <a:gd name="T82" fmla="*/ 367 w 388"/>
                <a:gd name="T83" fmla="*/ 200 h 388"/>
                <a:gd name="T84" fmla="*/ 362 w 388"/>
                <a:gd name="T85" fmla="*/ 236 h 388"/>
                <a:gd name="T86" fmla="*/ 350 w 388"/>
                <a:gd name="T87" fmla="*/ 267 h 388"/>
                <a:gd name="T88" fmla="*/ 303 w 388"/>
                <a:gd name="T89" fmla="*/ 327 h 388"/>
                <a:gd name="T90" fmla="*/ 259 w 388"/>
                <a:gd name="T91" fmla="*/ 355 h 388"/>
                <a:gd name="T92" fmla="*/ 228 w 388"/>
                <a:gd name="T93" fmla="*/ 363 h 388"/>
                <a:gd name="T94" fmla="*/ 192 w 388"/>
                <a:gd name="T95" fmla="*/ 368 h 388"/>
                <a:gd name="T96" fmla="*/ 165 w 388"/>
                <a:gd name="T97" fmla="*/ 365 h 388"/>
                <a:gd name="T98" fmla="*/ 133 w 388"/>
                <a:gd name="T99" fmla="*/ 357 h 388"/>
                <a:gd name="T100" fmla="*/ 101 w 388"/>
                <a:gd name="T101" fmla="*/ 342 h 388"/>
                <a:gd name="T102" fmla="*/ 70 w 388"/>
                <a:gd name="T103" fmla="*/ 316 h 388"/>
                <a:gd name="T104" fmla="*/ 39 w 388"/>
                <a:gd name="T105" fmla="*/ 275 h 388"/>
                <a:gd name="T106" fmla="*/ 28 w 388"/>
                <a:gd name="T107" fmla="*/ 244 h 388"/>
                <a:gd name="T108" fmla="*/ 20 w 388"/>
                <a:gd name="T109" fmla="*/ 211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8"/>
                <a:gd name="T166" fmla="*/ 0 h 388"/>
                <a:gd name="T167" fmla="*/ 388 w 388"/>
                <a:gd name="T168" fmla="*/ 388 h 3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8" h="388">
                  <a:moveTo>
                    <a:pt x="0" y="193"/>
                  </a:moveTo>
                  <a:lnTo>
                    <a:pt x="0" y="211"/>
                  </a:lnTo>
                  <a:lnTo>
                    <a:pt x="2" y="223"/>
                  </a:lnTo>
                  <a:lnTo>
                    <a:pt x="3" y="231"/>
                  </a:lnTo>
                  <a:lnTo>
                    <a:pt x="5" y="242"/>
                  </a:lnTo>
                  <a:lnTo>
                    <a:pt x="8" y="250"/>
                  </a:lnTo>
                  <a:lnTo>
                    <a:pt x="10" y="259"/>
                  </a:lnTo>
                  <a:lnTo>
                    <a:pt x="15" y="268"/>
                  </a:lnTo>
                  <a:lnTo>
                    <a:pt x="20" y="277"/>
                  </a:lnTo>
                  <a:lnTo>
                    <a:pt x="23" y="285"/>
                  </a:lnTo>
                  <a:lnTo>
                    <a:pt x="33" y="301"/>
                  </a:lnTo>
                  <a:lnTo>
                    <a:pt x="43" y="316"/>
                  </a:lnTo>
                  <a:lnTo>
                    <a:pt x="49" y="322"/>
                  </a:lnTo>
                  <a:lnTo>
                    <a:pt x="54" y="329"/>
                  </a:lnTo>
                  <a:lnTo>
                    <a:pt x="69" y="344"/>
                  </a:lnTo>
                  <a:lnTo>
                    <a:pt x="85" y="353"/>
                  </a:lnTo>
                  <a:lnTo>
                    <a:pt x="92" y="358"/>
                  </a:lnTo>
                  <a:lnTo>
                    <a:pt x="100" y="363"/>
                  </a:lnTo>
                  <a:lnTo>
                    <a:pt x="108" y="367"/>
                  </a:lnTo>
                  <a:lnTo>
                    <a:pt x="116" y="371"/>
                  </a:lnTo>
                  <a:lnTo>
                    <a:pt x="126" y="376"/>
                  </a:lnTo>
                  <a:lnTo>
                    <a:pt x="134" y="378"/>
                  </a:lnTo>
                  <a:lnTo>
                    <a:pt x="142" y="381"/>
                  </a:lnTo>
                  <a:lnTo>
                    <a:pt x="154" y="383"/>
                  </a:lnTo>
                  <a:lnTo>
                    <a:pt x="162" y="385"/>
                  </a:lnTo>
                  <a:lnTo>
                    <a:pt x="172" y="386"/>
                  </a:lnTo>
                  <a:lnTo>
                    <a:pt x="182" y="386"/>
                  </a:lnTo>
                  <a:lnTo>
                    <a:pt x="192" y="388"/>
                  </a:lnTo>
                  <a:lnTo>
                    <a:pt x="195" y="388"/>
                  </a:lnTo>
                  <a:lnTo>
                    <a:pt x="203" y="386"/>
                  </a:lnTo>
                  <a:lnTo>
                    <a:pt x="211" y="386"/>
                  </a:lnTo>
                  <a:lnTo>
                    <a:pt x="223" y="385"/>
                  </a:lnTo>
                  <a:lnTo>
                    <a:pt x="231" y="383"/>
                  </a:lnTo>
                  <a:lnTo>
                    <a:pt x="242" y="381"/>
                  </a:lnTo>
                  <a:lnTo>
                    <a:pt x="250" y="378"/>
                  </a:lnTo>
                  <a:lnTo>
                    <a:pt x="259" y="376"/>
                  </a:lnTo>
                  <a:lnTo>
                    <a:pt x="268" y="371"/>
                  </a:lnTo>
                  <a:lnTo>
                    <a:pt x="277" y="367"/>
                  </a:lnTo>
                  <a:lnTo>
                    <a:pt x="285" y="363"/>
                  </a:lnTo>
                  <a:lnTo>
                    <a:pt x="301" y="353"/>
                  </a:lnTo>
                  <a:lnTo>
                    <a:pt x="316" y="344"/>
                  </a:lnTo>
                  <a:lnTo>
                    <a:pt x="344" y="316"/>
                  </a:lnTo>
                  <a:lnTo>
                    <a:pt x="354" y="301"/>
                  </a:lnTo>
                  <a:lnTo>
                    <a:pt x="363" y="285"/>
                  </a:lnTo>
                  <a:lnTo>
                    <a:pt x="367" y="277"/>
                  </a:lnTo>
                  <a:lnTo>
                    <a:pt x="372" y="268"/>
                  </a:lnTo>
                  <a:lnTo>
                    <a:pt x="377" y="259"/>
                  </a:lnTo>
                  <a:lnTo>
                    <a:pt x="378" y="250"/>
                  </a:lnTo>
                  <a:lnTo>
                    <a:pt x="381" y="242"/>
                  </a:lnTo>
                  <a:lnTo>
                    <a:pt x="383" y="231"/>
                  </a:lnTo>
                  <a:lnTo>
                    <a:pt x="385" y="223"/>
                  </a:lnTo>
                  <a:lnTo>
                    <a:pt x="386" y="213"/>
                  </a:lnTo>
                  <a:lnTo>
                    <a:pt x="386" y="203"/>
                  </a:lnTo>
                  <a:lnTo>
                    <a:pt x="388" y="195"/>
                  </a:lnTo>
                  <a:lnTo>
                    <a:pt x="388" y="191"/>
                  </a:lnTo>
                  <a:lnTo>
                    <a:pt x="386" y="183"/>
                  </a:lnTo>
                  <a:lnTo>
                    <a:pt x="386" y="173"/>
                  </a:lnTo>
                  <a:lnTo>
                    <a:pt x="385" y="162"/>
                  </a:lnTo>
                  <a:lnTo>
                    <a:pt x="383" y="154"/>
                  </a:lnTo>
                  <a:lnTo>
                    <a:pt x="381" y="142"/>
                  </a:lnTo>
                  <a:lnTo>
                    <a:pt x="378" y="134"/>
                  </a:lnTo>
                  <a:lnTo>
                    <a:pt x="377" y="126"/>
                  </a:lnTo>
                  <a:lnTo>
                    <a:pt x="372" y="116"/>
                  </a:lnTo>
                  <a:lnTo>
                    <a:pt x="367" y="108"/>
                  </a:lnTo>
                  <a:lnTo>
                    <a:pt x="363" y="100"/>
                  </a:lnTo>
                  <a:lnTo>
                    <a:pt x="359" y="92"/>
                  </a:lnTo>
                  <a:lnTo>
                    <a:pt x="354" y="85"/>
                  </a:lnTo>
                  <a:lnTo>
                    <a:pt x="344" y="69"/>
                  </a:lnTo>
                  <a:lnTo>
                    <a:pt x="329" y="54"/>
                  </a:lnTo>
                  <a:lnTo>
                    <a:pt x="322" y="49"/>
                  </a:lnTo>
                  <a:lnTo>
                    <a:pt x="316" y="43"/>
                  </a:lnTo>
                  <a:lnTo>
                    <a:pt x="301" y="33"/>
                  </a:lnTo>
                  <a:lnTo>
                    <a:pt x="285" y="23"/>
                  </a:lnTo>
                  <a:lnTo>
                    <a:pt x="277" y="20"/>
                  </a:lnTo>
                  <a:lnTo>
                    <a:pt x="268" y="15"/>
                  </a:lnTo>
                  <a:lnTo>
                    <a:pt x="259" y="10"/>
                  </a:lnTo>
                  <a:lnTo>
                    <a:pt x="250" y="8"/>
                  </a:lnTo>
                  <a:lnTo>
                    <a:pt x="242" y="5"/>
                  </a:lnTo>
                  <a:lnTo>
                    <a:pt x="231" y="3"/>
                  </a:lnTo>
                  <a:lnTo>
                    <a:pt x="223" y="2"/>
                  </a:lnTo>
                  <a:lnTo>
                    <a:pt x="213" y="0"/>
                  </a:lnTo>
                  <a:lnTo>
                    <a:pt x="174" y="0"/>
                  </a:lnTo>
                  <a:lnTo>
                    <a:pt x="162" y="2"/>
                  </a:lnTo>
                  <a:lnTo>
                    <a:pt x="154" y="3"/>
                  </a:lnTo>
                  <a:lnTo>
                    <a:pt x="142" y="5"/>
                  </a:lnTo>
                  <a:lnTo>
                    <a:pt x="134" y="8"/>
                  </a:lnTo>
                  <a:lnTo>
                    <a:pt x="126" y="10"/>
                  </a:lnTo>
                  <a:lnTo>
                    <a:pt x="116" y="15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2" y="28"/>
                  </a:lnTo>
                  <a:lnTo>
                    <a:pt x="85" y="33"/>
                  </a:lnTo>
                  <a:lnTo>
                    <a:pt x="69" y="43"/>
                  </a:lnTo>
                  <a:lnTo>
                    <a:pt x="56" y="56"/>
                  </a:lnTo>
                  <a:lnTo>
                    <a:pt x="43" y="69"/>
                  </a:lnTo>
                  <a:lnTo>
                    <a:pt x="33" y="85"/>
                  </a:lnTo>
                  <a:lnTo>
                    <a:pt x="28" y="92"/>
                  </a:lnTo>
                  <a:lnTo>
                    <a:pt x="23" y="100"/>
                  </a:lnTo>
                  <a:lnTo>
                    <a:pt x="20" y="108"/>
                  </a:lnTo>
                  <a:lnTo>
                    <a:pt x="15" y="116"/>
                  </a:lnTo>
                  <a:lnTo>
                    <a:pt x="10" y="126"/>
                  </a:lnTo>
                  <a:lnTo>
                    <a:pt x="8" y="134"/>
                  </a:lnTo>
                  <a:lnTo>
                    <a:pt x="5" y="142"/>
                  </a:lnTo>
                  <a:lnTo>
                    <a:pt x="3" y="154"/>
                  </a:lnTo>
                  <a:lnTo>
                    <a:pt x="2" y="162"/>
                  </a:lnTo>
                  <a:lnTo>
                    <a:pt x="0" y="172"/>
                  </a:lnTo>
                  <a:lnTo>
                    <a:pt x="0" y="193"/>
                  </a:lnTo>
                  <a:lnTo>
                    <a:pt x="20" y="193"/>
                  </a:lnTo>
                  <a:lnTo>
                    <a:pt x="20" y="175"/>
                  </a:lnTo>
                  <a:lnTo>
                    <a:pt x="21" y="165"/>
                  </a:lnTo>
                  <a:lnTo>
                    <a:pt x="23" y="157"/>
                  </a:lnTo>
                  <a:lnTo>
                    <a:pt x="25" y="149"/>
                  </a:lnTo>
                  <a:lnTo>
                    <a:pt x="28" y="141"/>
                  </a:lnTo>
                  <a:lnTo>
                    <a:pt x="29" y="133"/>
                  </a:lnTo>
                  <a:lnTo>
                    <a:pt x="31" y="126"/>
                  </a:lnTo>
                  <a:lnTo>
                    <a:pt x="36" y="118"/>
                  </a:lnTo>
                  <a:lnTo>
                    <a:pt x="39" y="110"/>
                  </a:lnTo>
                  <a:lnTo>
                    <a:pt x="44" y="101"/>
                  </a:lnTo>
                  <a:lnTo>
                    <a:pt x="49" y="95"/>
                  </a:lnTo>
                  <a:lnTo>
                    <a:pt x="54" y="87"/>
                  </a:lnTo>
                  <a:lnTo>
                    <a:pt x="59" y="82"/>
                  </a:lnTo>
                  <a:lnTo>
                    <a:pt x="65" y="75"/>
                  </a:lnTo>
                  <a:lnTo>
                    <a:pt x="69" y="69"/>
                  </a:lnTo>
                  <a:lnTo>
                    <a:pt x="75" y="65"/>
                  </a:lnTo>
                  <a:lnTo>
                    <a:pt x="82" y="59"/>
                  </a:lnTo>
                  <a:lnTo>
                    <a:pt x="87" y="54"/>
                  </a:lnTo>
                  <a:lnTo>
                    <a:pt x="95" y="49"/>
                  </a:lnTo>
                  <a:lnTo>
                    <a:pt x="101" y="44"/>
                  </a:lnTo>
                  <a:lnTo>
                    <a:pt x="110" y="39"/>
                  </a:lnTo>
                  <a:lnTo>
                    <a:pt x="118" y="36"/>
                  </a:lnTo>
                  <a:lnTo>
                    <a:pt x="126" y="31"/>
                  </a:lnTo>
                  <a:lnTo>
                    <a:pt x="133" y="29"/>
                  </a:lnTo>
                  <a:lnTo>
                    <a:pt x="141" y="28"/>
                  </a:lnTo>
                  <a:lnTo>
                    <a:pt x="149" y="25"/>
                  </a:lnTo>
                  <a:lnTo>
                    <a:pt x="157" y="23"/>
                  </a:lnTo>
                  <a:lnTo>
                    <a:pt x="165" y="21"/>
                  </a:lnTo>
                  <a:lnTo>
                    <a:pt x="174" y="20"/>
                  </a:lnTo>
                  <a:lnTo>
                    <a:pt x="193" y="20"/>
                  </a:lnTo>
                  <a:lnTo>
                    <a:pt x="210" y="20"/>
                  </a:lnTo>
                  <a:lnTo>
                    <a:pt x="219" y="21"/>
                  </a:lnTo>
                  <a:lnTo>
                    <a:pt x="228" y="23"/>
                  </a:lnTo>
                  <a:lnTo>
                    <a:pt x="236" y="25"/>
                  </a:lnTo>
                  <a:lnTo>
                    <a:pt x="244" y="28"/>
                  </a:lnTo>
                  <a:lnTo>
                    <a:pt x="252" y="29"/>
                  </a:lnTo>
                  <a:lnTo>
                    <a:pt x="259" y="31"/>
                  </a:lnTo>
                  <a:lnTo>
                    <a:pt x="267" y="36"/>
                  </a:lnTo>
                  <a:lnTo>
                    <a:pt x="275" y="39"/>
                  </a:lnTo>
                  <a:lnTo>
                    <a:pt x="291" y="49"/>
                  </a:lnTo>
                  <a:lnTo>
                    <a:pt x="303" y="59"/>
                  </a:lnTo>
                  <a:lnTo>
                    <a:pt x="309" y="65"/>
                  </a:lnTo>
                  <a:lnTo>
                    <a:pt x="316" y="70"/>
                  </a:lnTo>
                  <a:lnTo>
                    <a:pt x="327" y="82"/>
                  </a:lnTo>
                  <a:lnTo>
                    <a:pt x="332" y="87"/>
                  </a:lnTo>
                  <a:lnTo>
                    <a:pt x="337" y="95"/>
                  </a:lnTo>
                  <a:lnTo>
                    <a:pt x="342" y="101"/>
                  </a:lnTo>
                  <a:lnTo>
                    <a:pt x="347" y="110"/>
                  </a:lnTo>
                  <a:lnTo>
                    <a:pt x="350" y="118"/>
                  </a:lnTo>
                  <a:lnTo>
                    <a:pt x="355" y="126"/>
                  </a:lnTo>
                  <a:lnTo>
                    <a:pt x="357" y="133"/>
                  </a:lnTo>
                  <a:lnTo>
                    <a:pt x="359" y="141"/>
                  </a:lnTo>
                  <a:lnTo>
                    <a:pt x="362" y="149"/>
                  </a:lnTo>
                  <a:lnTo>
                    <a:pt x="363" y="157"/>
                  </a:lnTo>
                  <a:lnTo>
                    <a:pt x="365" y="165"/>
                  </a:lnTo>
                  <a:lnTo>
                    <a:pt x="367" y="173"/>
                  </a:lnTo>
                  <a:lnTo>
                    <a:pt x="367" y="183"/>
                  </a:lnTo>
                  <a:lnTo>
                    <a:pt x="368" y="195"/>
                  </a:lnTo>
                  <a:lnTo>
                    <a:pt x="368" y="191"/>
                  </a:lnTo>
                  <a:lnTo>
                    <a:pt x="367" y="200"/>
                  </a:lnTo>
                  <a:lnTo>
                    <a:pt x="367" y="209"/>
                  </a:lnTo>
                  <a:lnTo>
                    <a:pt x="365" y="219"/>
                  </a:lnTo>
                  <a:lnTo>
                    <a:pt x="363" y="227"/>
                  </a:lnTo>
                  <a:lnTo>
                    <a:pt x="362" y="236"/>
                  </a:lnTo>
                  <a:lnTo>
                    <a:pt x="359" y="244"/>
                  </a:lnTo>
                  <a:lnTo>
                    <a:pt x="357" y="252"/>
                  </a:lnTo>
                  <a:lnTo>
                    <a:pt x="355" y="259"/>
                  </a:lnTo>
                  <a:lnTo>
                    <a:pt x="350" y="267"/>
                  </a:lnTo>
                  <a:lnTo>
                    <a:pt x="347" y="275"/>
                  </a:lnTo>
                  <a:lnTo>
                    <a:pt x="337" y="291"/>
                  </a:lnTo>
                  <a:lnTo>
                    <a:pt x="327" y="303"/>
                  </a:lnTo>
                  <a:lnTo>
                    <a:pt x="303" y="327"/>
                  </a:lnTo>
                  <a:lnTo>
                    <a:pt x="291" y="337"/>
                  </a:lnTo>
                  <a:lnTo>
                    <a:pt x="275" y="347"/>
                  </a:lnTo>
                  <a:lnTo>
                    <a:pt x="267" y="350"/>
                  </a:lnTo>
                  <a:lnTo>
                    <a:pt x="259" y="355"/>
                  </a:lnTo>
                  <a:lnTo>
                    <a:pt x="252" y="357"/>
                  </a:lnTo>
                  <a:lnTo>
                    <a:pt x="244" y="358"/>
                  </a:lnTo>
                  <a:lnTo>
                    <a:pt x="236" y="362"/>
                  </a:lnTo>
                  <a:lnTo>
                    <a:pt x="228" y="363"/>
                  </a:lnTo>
                  <a:lnTo>
                    <a:pt x="219" y="365"/>
                  </a:lnTo>
                  <a:lnTo>
                    <a:pt x="211" y="367"/>
                  </a:lnTo>
                  <a:lnTo>
                    <a:pt x="200" y="367"/>
                  </a:lnTo>
                  <a:lnTo>
                    <a:pt x="192" y="368"/>
                  </a:lnTo>
                  <a:lnTo>
                    <a:pt x="195" y="368"/>
                  </a:lnTo>
                  <a:lnTo>
                    <a:pt x="185" y="367"/>
                  </a:lnTo>
                  <a:lnTo>
                    <a:pt x="175" y="367"/>
                  </a:lnTo>
                  <a:lnTo>
                    <a:pt x="165" y="365"/>
                  </a:lnTo>
                  <a:lnTo>
                    <a:pt x="157" y="363"/>
                  </a:lnTo>
                  <a:lnTo>
                    <a:pt x="149" y="362"/>
                  </a:lnTo>
                  <a:lnTo>
                    <a:pt x="141" y="358"/>
                  </a:lnTo>
                  <a:lnTo>
                    <a:pt x="133" y="357"/>
                  </a:lnTo>
                  <a:lnTo>
                    <a:pt x="126" y="355"/>
                  </a:lnTo>
                  <a:lnTo>
                    <a:pt x="118" y="350"/>
                  </a:lnTo>
                  <a:lnTo>
                    <a:pt x="110" y="347"/>
                  </a:lnTo>
                  <a:lnTo>
                    <a:pt x="101" y="342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2" y="327"/>
                  </a:lnTo>
                  <a:lnTo>
                    <a:pt x="70" y="316"/>
                  </a:lnTo>
                  <a:lnTo>
                    <a:pt x="65" y="309"/>
                  </a:lnTo>
                  <a:lnTo>
                    <a:pt x="59" y="303"/>
                  </a:lnTo>
                  <a:lnTo>
                    <a:pt x="49" y="291"/>
                  </a:lnTo>
                  <a:lnTo>
                    <a:pt x="39" y="275"/>
                  </a:lnTo>
                  <a:lnTo>
                    <a:pt x="36" y="267"/>
                  </a:lnTo>
                  <a:lnTo>
                    <a:pt x="31" y="259"/>
                  </a:lnTo>
                  <a:lnTo>
                    <a:pt x="29" y="252"/>
                  </a:lnTo>
                  <a:lnTo>
                    <a:pt x="28" y="244"/>
                  </a:lnTo>
                  <a:lnTo>
                    <a:pt x="25" y="236"/>
                  </a:lnTo>
                  <a:lnTo>
                    <a:pt x="23" y="227"/>
                  </a:lnTo>
                  <a:lnTo>
                    <a:pt x="21" y="219"/>
                  </a:lnTo>
                  <a:lnTo>
                    <a:pt x="20" y="211"/>
                  </a:lnTo>
                  <a:lnTo>
                    <a:pt x="20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Oval 271"/>
            <p:cNvSpPr>
              <a:spLocks noChangeArrowheads="1"/>
            </p:cNvSpPr>
            <p:nvPr/>
          </p:nvSpPr>
          <p:spPr bwMode="auto">
            <a:xfrm>
              <a:off x="3458" y="1309"/>
              <a:ext cx="370" cy="36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272"/>
            <p:cNvSpPr>
              <a:spLocks/>
            </p:cNvSpPr>
            <p:nvPr/>
          </p:nvSpPr>
          <p:spPr bwMode="auto">
            <a:xfrm>
              <a:off x="3449" y="1299"/>
              <a:ext cx="388" cy="388"/>
            </a:xfrm>
            <a:custGeom>
              <a:avLst/>
              <a:gdLst>
                <a:gd name="T0" fmla="*/ 3 w 388"/>
                <a:gd name="T1" fmla="*/ 231 h 388"/>
                <a:gd name="T2" fmla="*/ 14 w 388"/>
                <a:gd name="T3" fmla="*/ 268 h 388"/>
                <a:gd name="T4" fmla="*/ 42 w 388"/>
                <a:gd name="T5" fmla="*/ 316 h 388"/>
                <a:gd name="T6" fmla="*/ 85 w 388"/>
                <a:gd name="T7" fmla="*/ 353 h 388"/>
                <a:gd name="T8" fmla="*/ 116 w 388"/>
                <a:gd name="T9" fmla="*/ 371 h 388"/>
                <a:gd name="T10" fmla="*/ 154 w 388"/>
                <a:gd name="T11" fmla="*/ 383 h 388"/>
                <a:gd name="T12" fmla="*/ 191 w 388"/>
                <a:gd name="T13" fmla="*/ 388 h 388"/>
                <a:gd name="T14" fmla="*/ 222 w 388"/>
                <a:gd name="T15" fmla="*/ 384 h 388"/>
                <a:gd name="T16" fmla="*/ 258 w 388"/>
                <a:gd name="T17" fmla="*/ 376 h 388"/>
                <a:gd name="T18" fmla="*/ 301 w 388"/>
                <a:gd name="T19" fmla="*/ 353 h 388"/>
                <a:gd name="T20" fmla="*/ 363 w 388"/>
                <a:gd name="T21" fmla="*/ 285 h 388"/>
                <a:gd name="T22" fmla="*/ 378 w 388"/>
                <a:gd name="T23" fmla="*/ 250 h 388"/>
                <a:gd name="T24" fmla="*/ 386 w 388"/>
                <a:gd name="T25" fmla="*/ 213 h 388"/>
                <a:gd name="T26" fmla="*/ 386 w 388"/>
                <a:gd name="T27" fmla="*/ 183 h 388"/>
                <a:gd name="T28" fmla="*/ 381 w 388"/>
                <a:gd name="T29" fmla="*/ 142 h 388"/>
                <a:gd name="T30" fmla="*/ 366 w 388"/>
                <a:gd name="T31" fmla="*/ 108 h 388"/>
                <a:gd name="T32" fmla="*/ 343 w 388"/>
                <a:gd name="T33" fmla="*/ 69 h 388"/>
                <a:gd name="T34" fmla="*/ 301 w 388"/>
                <a:gd name="T35" fmla="*/ 33 h 388"/>
                <a:gd name="T36" fmla="*/ 258 w 388"/>
                <a:gd name="T37" fmla="*/ 10 h 388"/>
                <a:gd name="T38" fmla="*/ 222 w 388"/>
                <a:gd name="T39" fmla="*/ 1 h 388"/>
                <a:gd name="T40" fmla="*/ 154 w 388"/>
                <a:gd name="T41" fmla="*/ 3 h 388"/>
                <a:gd name="T42" fmla="*/ 116 w 388"/>
                <a:gd name="T43" fmla="*/ 15 h 388"/>
                <a:gd name="T44" fmla="*/ 85 w 388"/>
                <a:gd name="T45" fmla="*/ 33 h 388"/>
                <a:gd name="T46" fmla="*/ 32 w 388"/>
                <a:gd name="T47" fmla="*/ 85 h 388"/>
                <a:gd name="T48" fmla="*/ 14 w 388"/>
                <a:gd name="T49" fmla="*/ 116 h 388"/>
                <a:gd name="T50" fmla="*/ 3 w 388"/>
                <a:gd name="T51" fmla="*/ 154 h 388"/>
                <a:gd name="T52" fmla="*/ 19 w 388"/>
                <a:gd name="T53" fmla="*/ 193 h 388"/>
                <a:gd name="T54" fmla="*/ 24 w 388"/>
                <a:gd name="T55" fmla="*/ 149 h 388"/>
                <a:gd name="T56" fmla="*/ 36 w 388"/>
                <a:gd name="T57" fmla="*/ 118 h 388"/>
                <a:gd name="T58" fmla="*/ 54 w 388"/>
                <a:gd name="T59" fmla="*/ 87 h 388"/>
                <a:gd name="T60" fmla="*/ 75 w 388"/>
                <a:gd name="T61" fmla="*/ 65 h 388"/>
                <a:gd name="T62" fmla="*/ 101 w 388"/>
                <a:gd name="T63" fmla="*/ 44 h 388"/>
                <a:gd name="T64" fmla="*/ 132 w 388"/>
                <a:gd name="T65" fmla="*/ 29 h 388"/>
                <a:gd name="T66" fmla="*/ 165 w 388"/>
                <a:gd name="T67" fmla="*/ 21 h 388"/>
                <a:gd name="T68" fmla="*/ 219 w 388"/>
                <a:gd name="T69" fmla="*/ 21 h 388"/>
                <a:gd name="T70" fmla="*/ 252 w 388"/>
                <a:gd name="T71" fmla="*/ 29 h 388"/>
                <a:gd name="T72" fmla="*/ 291 w 388"/>
                <a:gd name="T73" fmla="*/ 49 h 388"/>
                <a:gd name="T74" fmla="*/ 327 w 388"/>
                <a:gd name="T75" fmla="*/ 82 h 388"/>
                <a:gd name="T76" fmla="*/ 347 w 388"/>
                <a:gd name="T77" fmla="*/ 109 h 388"/>
                <a:gd name="T78" fmla="*/ 358 w 388"/>
                <a:gd name="T79" fmla="*/ 141 h 388"/>
                <a:gd name="T80" fmla="*/ 366 w 388"/>
                <a:gd name="T81" fmla="*/ 173 h 388"/>
                <a:gd name="T82" fmla="*/ 366 w 388"/>
                <a:gd name="T83" fmla="*/ 199 h 388"/>
                <a:gd name="T84" fmla="*/ 361 w 388"/>
                <a:gd name="T85" fmla="*/ 235 h 388"/>
                <a:gd name="T86" fmla="*/ 350 w 388"/>
                <a:gd name="T87" fmla="*/ 267 h 388"/>
                <a:gd name="T88" fmla="*/ 303 w 388"/>
                <a:gd name="T89" fmla="*/ 327 h 388"/>
                <a:gd name="T90" fmla="*/ 258 w 388"/>
                <a:gd name="T91" fmla="*/ 355 h 388"/>
                <a:gd name="T92" fmla="*/ 227 w 388"/>
                <a:gd name="T93" fmla="*/ 363 h 388"/>
                <a:gd name="T94" fmla="*/ 191 w 388"/>
                <a:gd name="T95" fmla="*/ 368 h 388"/>
                <a:gd name="T96" fmla="*/ 165 w 388"/>
                <a:gd name="T97" fmla="*/ 365 h 388"/>
                <a:gd name="T98" fmla="*/ 132 w 388"/>
                <a:gd name="T99" fmla="*/ 357 h 388"/>
                <a:gd name="T100" fmla="*/ 101 w 388"/>
                <a:gd name="T101" fmla="*/ 342 h 388"/>
                <a:gd name="T102" fmla="*/ 70 w 388"/>
                <a:gd name="T103" fmla="*/ 316 h 388"/>
                <a:gd name="T104" fmla="*/ 39 w 388"/>
                <a:gd name="T105" fmla="*/ 275 h 388"/>
                <a:gd name="T106" fmla="*/ 28 w 388"/>
                <a:gd name="T107" fmla="*/ 244 h 388"/>
                <a:gd name="T108" fmla="*/ 19 w 388"/>
                <a:gd name="T109" fmla="*/ 211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8"/>
                <a:gd name="T166" fmla="*/ 0 h 388"/>
                <a:gd name="T167" fmla="*/ 388 w 388"/>
                <a:gd name="T168" fmla="*/ 388 h 3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8" h="388">
                  <a:moveTo>
                    <a:pt x="0" y="193"/>
                  </a:moveTo>
                  <a:lnTo>
                    <a:pt x="0" y="211"/>
                  </a:lnTo>
                  <a:lnTo>
                    <a:pt x="1" y="222"/>
                  </a:lnTo>
                  <a:lnTo>
                    <a:pt x="3" y="231"/>
                  </a:lnTo>
                  <a:lnTo>
                    <a:pt x="5" y="242"/>
                  </a:lnTo>
                  <a:lnTo>
                    <a:pt x="8" y="250"/>
                  </a:lnTo>
                  <a:lnTo>
                    <a:pt x="9" y="258"/>
                  </a:lnTo>
                  <a:lnTo>
                    <a:pt x="14" y="268"/>
                  </a:lnTo>
                  <a:lnTo>
                    <a:pt x="19" y="276"/>
                  </a:lnTo>
                  <a:lnTo>
                    <a:pt x="23" y="285"/>
                  </a:lnTo>
                  <a:lnTo>
                    <a:pt x="32" y="301"/>
                  </a:lnTo>
                  <a:lnTo>
                    <a:pt x="42" y="316"/>
                  </a:lnTo>
                  <a:lnTo>
                    <a:pt x="49" y="322"/>
                  </a:lnTo>
                  <a:lnTo>
                    <a:pt x="54" y="329"/>
                  </a:lnTo>
                  <a:lnTo>
                    <a:pt x="68" y="343"/>
                  </a:lnTo>
                  <a:lnTo>
                    <a:pt x="85" y="353"/>
                  </a:lnTo>
                  <a:lnTo>
                    <a:pt x="91" y="358"/>
                  </a:lnTo>
                  <a:lnTo>
                    <a:pt x="100" y="363"/>
                  </a:lnTo>
                  <a:lnTo>
                    <a:pt x="108" y="366"/>
                  </a:lnTo>
                  <a:lnTo>
                    <a:pt x="116" y="371"/>
                  </a:lnTo>
                  <a:lnTo>
                    <a:pt x="126" y="376"/>
                  </a:lnTo>
                  <a:lnTo>
                    <a:pt x="134" y="378"/>
                  </a:lnTo>
                  <a:lnTo>
                    <a:pt x="142" y="381"/>
                  </a:lnTo>
                  <a:lnTo>
                    <a:pt x="154" y="383"/>
                  </a:lnTo>
                  <a:lnTo>
                    <a:pt x="162" y="384"/>
                  </a:lnTo>
                  <a:lnTo>
                    <a:pt x="172" y="386"/>
                  </a:lnTo>
                  <a:lnTo>
                    <a:pt x="181" y="386"/>
                  </a:lnTo>
                  <a:lnTo>
                    <a:pt x="191" y="388"/>
                  </a:lnTo>
                  <a:lnTo>
                    <a:pt x="194" y="388"/>
                  </a:lnTo>
                  <a:lnTo>
                    <a:pt x="203" y="386"/>
                  </a:lnTo>
                  <a:lnTo>
                    <a:pt x="211" y="386"/>
                  </a:lnTo>
                  <a:lnTo>
                    <a:pt x="222" y="384"/>
                  </a:lnTo>
                  <a:lnTo>
                    <a:pt x="230" y="383"/>
                  </a:lnTo>
                  <a:lnTo>
                    <a:pt x="242" y="381"/>
                  </a:lnTo>
                  <a:lnTo>
                    <a:pt x="250" y="378"/>
                  </a:lnTo>
                  <a:lnTo>
                    <a:pt x="258" y="376"/>
                  </a:lnTo>
                  <a:lnTo>
                    <a:pt x="268" y="371"/>
                  </a:lnTo>
                  <a:lnTo>
                    <a:pt x="276" y="366"/>
                  </a:lnTo>
                  <a:lnTo>
                    <a:pt x="285" y="363"/>
                  </a:lnTo>
                  <a:lnTo>
                    <a:pt x="301" y="353"/>
                  </a:lnTo>
                  <a:lnTo>
                    <a:pt x="316" y="343"/>
                  </a:lnTo>
                  <a:lnTo>
                    <a:pt x="343" y="316"/>
                  </a:lnTo>
                  <a:lnTo>
                    <a:pt x="353" y="301"/>
                  </a:lnTo>
                  <a:lnTo>
                    <a:pt x="363" y="285"/>
                  </a:lnTo>
                  <a:lnTo>
                    <a:pt x="366" y="276"/>
                  </a:lnTo>
                  <a:lnTo>
                    <a:pt x="371" y="268"/>
                  </a:lnTo>
                  <a:lnTo>
                    <a:pt x="376" y="258"/>
                  </a:lnTo>
                  <a:lnTo>
                    <a:pt x="378" y="250"/>
                  </a:lnTo>
                  <a:lnTo>
                    <a:pt x="381" y="242"/>
                  </a:lnTo>
                  <a:lnTo>
                    <a:pt x="383" y="231"/>
                  </a:lnTo>
                  <a:lnTo>
                    <a:pt x="384" y="222"/>
                  </a:lnTo>
                  <a:lnTo>
                    <a:pt x="386" y="213"/>
                  </a:lnTo>
                  <a:lnTo>
                    <a:pt x="386" y="203"/>
                  </a:lnTo>
                  <a:lnTo>
                    <a:pt x="388" y="195"/>
                  </a:lnTo>
                  <a:lnTo>
                    <a:pt x="388" y="191"/>
                  </a:lnTo>
                  <a:lnTo>
                    <a:pt x="386" y="183"/>
                  </a:lnTo>
                  <a:lnTo>
                    <a:pt x="386" y="173"/>
                  </a:lnTo>
                  <a:lnTo>
                    <a:pt x="384" y="162"/>
                  </a:lnTo>
                  <a:lnTo>
                    <a:pt x="383" y="154"/>
                  </a:lnTo>
                  <a:lnTo>
                    <a:pt x="381" y="142"/>
                  </a:lnTo>
                  <a:lnTo>
                    <a:pt x="378" y="134"/>
                  </a:lnTo>
                  <a:lnTo>
                    <a:pt x="376" y="126"/>
                  </a:lnTo>
                  <a:lnTo>
                    <a:pt x="371" y="116"/>
                  </a:lnTo>
                  <a:lnTo>
                    <a:pt x="366" y="108"/>
                  </a:lnTo>
                  <a:lnTo>
                    <a:pt x="363" y="100"/>
                  </a:lnTo>
                  <a:lnTo>
                    <a:pt x="358" y="91"/>
                  </a:lnTo>
                  <a:lnTo>
                    <a:pt x="353" y="85"/>
                  </a:lnTo>
                  <a:lnTo>
                    <a:pt x="343" y="69"/>
                  </a:lnTo>
                  <a:lnTo>
                    <a:pt x="329" y="54"/>
                  </a:lnTo>
                  <a:lnTo>
                    <a:pt x="322" y="49"/>
                  </a:lnTo>
                  <a:lnTo>
                    <a:pt x="316" y="42"/>
                  </a:lnTo>
                  <a:lnTo>
                    <a:pt x="301" y="33"/>
                  </a:lnTo>
                  <a:lnTo>
                    <a:pt x="285" y="23"/>
                  </a:lnTo>
                  <a:lnTo>
                    <a:pt x="276" y="19"/>
                  </a:lnTo>
                  <a:lnTo>
                    <a:pt x="268" y="15"/>
                  </a:lnTo>
                  <a:lnTo>
                    <a:pt x="258" y="10"/>
                  </a:lnTo>
                  <a:lnTo>
                    <a:pt x="250" y="8"/>
                  </a:lnTo>
                  <a:lnTo>
                    <a:pt x="242" y="5"/>
                  </a:lnTo>
                  <a:lnTo>
                    <a:pt x="230" y="3"/>
                  </a:lnTo>
                  <a:lnTo>
                    <a:pt x="222" y="1"/>
                  </a:lnTo>
                  <a:lnTo>
                    <a:pt x="212" y="0"/>
                  </a:lnTo>
                  <a:lnTo>
                    <a:pt x="173" y="0"/>
                  </a:lnTo>
                  <a:lnTo>
                    <a:pt x="162" y="1"/>
                  </a:lnTo>
                  <a:lnTo>
                    <a:pt x="154" y="3"/>
                  </a:lnTo>
                  <a:lnTo>
                    <a:pt x="142" y="5"/>
                  </a:lnTo>
                  <a:lnTo>
                    <a:pt x="134" y="8"/>
                  </a:lnTo>
                  <a:lnTo>
                    <a:pt x="126" y="10"/>
                  </a:lnTo>
                  <a:lnTo>
                    <a:pt x="116" y="15"/>
                  </a:lnTo>
                  <a:lnTo>
                    <a:pt x="108" y="19"/>
                  </a:lnTo>
                  <a:lnTo>
                    <a:pt x="100" y="23"/>
                  </a:lnTo>
                  <a:lnTo>
                    <a:pt x="91" y="28"/>
                  </a:lnTo>
                  <a:lnTo>
                    <a:pt x="85" y="33"/>
                  </a:lnTo>
                  <a:lnTo>
                    <a:pt x="68" y="42"/>
                  </a:lnTo>
                  <a:lnTo>
                    <a:pt x="55" y="55"/>
                  </a:lnTo>
                  <a:lnTo>
                    <a:pt x="42" y="69"/>
                  </a:lnTo>
                  <a:lnTo>
                    <a:pt x="32" y="85"/>
                  </a:lnTo>
                  <a:lnTo>
                    <a:pt x="28" y="91"/>
                  </a:lnTo>
                  <a:lnTo>
                    <a:pt x="23" y="100"/>
                  </a:lnTo>
                  <a:lnTo>
                    <a:pt x="19" y="108"/>
                  </a:lnTo>
                  <a:lnTo>
                    <a:pt x="14" y="116"/>
                  </a:lnTo>
                  <a:lnTo>
                    <a:pt x="9" y="126"/>
                  </a:lnTo>
                  <a:lnTo>
                    <a:pt x="8" y="134"/>
                  </a:lnTo>
                  <a:lnTo>
                    <a:pt x="5" y="142"/>
                  </a:lnTo>
                  <a:lnTo>
                    <a:pt x="3" y="154"/>
                  </a:lnTo>
                  <a:lnTo>
                    <a:pt x="1" y="162"/>
                  </a:lnTo>
                  <a:lnTo>
                    <a:pt x="0" y="172"/>
                  </a:lnTo>
                  <a:lnTo>
                    <a:pt x="0" y="193"/>
                  </a:lnTo>
                  <a:lnTo>
                    <a:pt x="19" y="193"/>
                  </a:lnTo>
                  <a:lnTo>
                    <a:pt x="19" y="175"/>
                  </a:lnTo>
                  <a:lnTo>
                    <a:pt x="21" y="165"/>
                  </a:lnTo>
                  <a:lnTo>
                    <a:pt x="23" y="157"/>
                  </a:lnTo>
                  <a:lnTo>
                    <a:pt x="24" y="149"/>
                  </a:lnTo>
                  <a:lnTo>
                    <a:pt x="28" y="141"/>
                  </a:lnTo>
                  <a:lnTo>
                    <a:pt x="29" y="132"/>
                  </a:lnTo>
                  <a:lnTo>
                    <a:pt x="31" y="126"/>
                  </a:lnTo>
                  <a:lnTo>
                    <a:pt x="36" y="118"/>
                  </a:lnTo>
                  <a:lnTo>
                    <a:pt x="39" y="109"/>
                  </a:lnTo>
                  <a:lnTo>
                    <a:pt x="44" y="101"/>
                  </a:lnTo>
                  <a:lnTo>
                    <a:pt x="49" y="95"/>
                  </a:lnTo>
                  <a:lnTo>
                    <a:pt x="54" y="87"/>
                  </a:lnTo>
                  <a:lnTo>
                    <a:pt x="59" y="82"/>
                  </a:lnTo>
                  <a:lnTo>
                    <a:pt x="65" y="75"/>
                  </a:lnTo>
                  <a:lnTo>
                    <a:pt x="68" y="69"/>
                  </a:lnTo>
                  <a:lnTo>
                    <a:pt x="75" y="65"/>
                  </a:lnTo>
                  <a:lnTo>
                    <a:pt x="82" y="59"/>
                  </a:lnTo>
                  <a:lnTo>
                    <a:pt x="86" y="54"/>
                  </a:lnTo>
                  <a:lnTo>
                    <a:pt x="95" y="49"/>
                  </a:lnTo>
                  <a:lnTo>
                    <a:pt x="101" y="44"/>
                  </a:lnTo>
                  <a:lnTo>
                    <a:pt x="109" y="39"/>
                  </a:lnTo>
                  <a:lnTo>
                    <a:pt x="118" y="36"/>
                  </a:lnTo>
                  <a:lnTo>
                    <a:pt x="126" y="31"/>
                  </a:lnTo>
                  <a:lnTo>
                    <a:pt x="132" y="29"/>
                  </a:lnTo>
                  <a:lnTo>
                    <a:pt x="140" y="28"/>
                  </a:lnTo>
                  <a:lnTo>
                    <a:pt x="149" y="24"/>
                  </a:lnTo>
                  <a:lnTo>
                    <a:pt x="157" y="23"/>
                  </a:lnTo>
                  <a:lnTo>
                    <a:pt x="165" y="21"/>
                  </a:lnTo>
                  <a:lnTo>
                    <a:pt x="173" y="19"/>
                  </a:lnTo>
                  <a:lnTo>
                    <a:pt x="193" y="19"/>
                  </a:lnTo>
                  <a:lnTo>
                    <a:pt x="209" y="19"/>
                  </a:lnTo>
                  <a:lnTo>
                    <a:pt x="219" y="21"/>
                  </a:lnTo>
                  <a:lnTo>
                    <a:pt x="227" y="23"/>
                  </a:lnTo>
                  <a:lnTo>
                    <a:pt x="235" y="24"/>
                  </a:lnTo>
                  <a:lnTo>
                    <a:pt x="244" y="28"/>
                  </a:lnTo>
                  <a:lnTo>
                    <a:pt x="252" y="29"/>
                  </a:lnTo>
                  <a:lnTo>
                    <a:pt x="258" y="31"/>
                  </a:lnTo>
                  <a:lnTo>
                    <a:pt x="267" y="36"/>
                  </a:lnTo>
                  <a:lnTo>
                    <a:pt x="275" y="39"/>
                  </a:lnTo>
                  <a:lnTo>
                    <a:pt x="291" y="49"/>
                  </a:lnTo>
                  <a:lnTo>
                    <a:pt x="303" y="59"/>
                  </a:lnTo>
                  <a:lnTo>
                    <a:pt x="309" y="65"/>
                  </a:lnTo>
                  <a:lnTo>
                    <a:pt x="316" y="70"/>
                  </a:lnTo>
                  <a:lnTo>
                    <a:pt x="327" y="82"/>
                  </a:lnTo>
                  <a:lnTo>
                    <a:pt x="332" y="87"/>
                  </a:lnTo>
                  <a:lnTo>
                    <a:pt x="337" y="95"/>
                  </a:lnTo>
                  <a:lnTo>
                    <a:pt x="342" y="101"/>
                  </a:lnTo>
                  <a:lnTo>
                    <a:pt x="347" y="109"/>
                  </a:lnTo>
                  <a:lnTo>
                    <a:pt x="350" y="118"/>
                  </a:lnTo>
                  <a:lnTo>
                    <a:pt x="355" y="126"/>
                  </a:lnTo>
                  <a:lnTo>
                    <a:pt x="357" y="132"/>
                  </a:lnTo>
                  <a:lnTo>
                    <a:pt x="358" y="141"/>
                  </a:lnTo>
                  <a:lnTo>
                    <a:pt x="361" y="149"/>
                  </a:lnTo>
                  <a:lnTo>
                    <a:pt x="363" y="157"/>
                  </a:lnTo>
                  <a:lnTo>
                    <a:pt x="365" y="165"/>
                  </a:lnTo>
                  <a:lnTo>
                    <a:pt x="366" y="173"/>
                  </a:lnTo>
                  <a:lnTo>
                    <a:pt x="366" y="183"/>
                  </a:lnTo>
                  <a:lnTo>
                    <a:pt x="368" y="195"/>
                  </a:lnTo>
                  <a:lnTo>
                    <a:pt x="368" y="191"/>
                  </a:lnTo>
                  <a:lnTo>
                    <a:pt x="366" y="199"/>
                  </a:lnTo>
                  <a:lnTo>
                    <a:pt x="366" y="209"/>
                  </a:lnTo>
                  <a:lnTo>
                    <a:pt x="365" y="219"/>
                  </a:lnTo>
                  <a:lnTo>
                    <a:pt x="363" y="227"/>
                  </a:lnTo>
                  <a:lnTo>
                    <a:pt x="361" y="235"/>
                  </a:lnTo>
                  <a:lnTo>
                    <a:pt x="358" y="244"/>
                  </a:lnTo>
                  <a:lnTo>
                    <a:pt x="357" y="252"/>
                  </a:lnTo>
                  <a:lnTo>
                    <a:pt x="355" y="258"/>
                  </a:lnTo>
                  <a:lnTo>
                    <a:pt x="350" y="267"/>
                  </a:lnTo>
                  <a:lnTo>
                    <a:pt x="347" y="275"/>
                  </a:lnTo>
                  <a:lnTo>
                    <a:pt x="337" y="291"/>
                  </a:lnTo>
                  <a:lnTo>
                    <a:pt x="327" y="303"/>
                  </a:lnTo>
                  <a:lnTo>
                    <a:pt x="303" y="327"/>
                  </a:lnTo>
                  <a:lnTo>
                    <a:pt x="291" y="337"/>
                  </a:lnTo>
                  <a:lnTo>
                    <a:pt x="275" y="347"/>
                  </a:lnTo>
                  <a:lnTo>
                    <a:pt x="267" y="350"/>
                  </a:lnTo>
                  <a:lnTo>
                    <a:pt x="258" y="355"/>
                  </a:lnTo>
                  <a:lnTo>
                    <a:pt x="252" y="357"/>
                  </a:lnTo>
                  <a:lnTo>
                    <a:pt x="244" y="358"/>
                  </a:lnTo>
                  <a:lnTo>
                    <a:pt x="235" y="361"/>
                  </a:lnTo>
                  <a:lnTo>
                    <a:pt x="227" y="363"/>
                  </a:lnTo>
                  <a:lnTo>
                    <a:pt x="219" y="365"/>
                  </a:lnTo>
                  <a:lnTo>
                    <a:pt x="211" y="366"/>
                  </a:lnTo>
                  <a:lnTo>
                    <a:pt x="199" y="366"/>
                  </a:lnTo>
                  <a:lnTo>
                    <a:pt x="191" y="368"/>
                  </a:lnTo>
                  <a:lnTo>
                    <a:pt x="194" y="368"/>
                  </a:lnTo>
                  <a:lnTo>
                    <a:pt x="185" y="366"/>
                  </a:lnTo>
                  <a:lnTo>
                    <a:pt x="175" y="366"/>
                  </a:lnTo>
                  <a:lnTo>
                    <a:pt x="165" y="365"/>
                  </a:lnTo>
                  <a:lnTo>
                    <a:pt x="157" y="363"/>
                  </a:lnTo>
                  <a:lnTo>
                    <a:pt x="149" y="361"/>
                  </a:lnTo>
                  <a:lnTo>
                    <a:pt x="140" y="358"/>
                  </a:lnTo>
                  <a:lnTo>
                    <a:pt x="132" y="357"/>
                  </a:lnTo>
                  <a:lnTo>
                    <a:pt x="126" y="355"/>
                  </a:lnTo>
                  <a:lnTo>
                    <a:pt x="118" y="350"/>
                  </a:lnTo>
                  <a:lnTo>
                    <a:pt x="109" y="347"/>
                  </a:lnTo>
                  <a:lnTo>
                    <a:pt x="101" y="342"/>
                  </a:lnTo>
                  <a:lnTo>
                    <a:pt x="95" y="337"/>
                  </a:lnTo>
                  <a:lnTo>
                    <a:pt x="86" y="332"/>
                  </a:lnTo>
                  <a:lnTo>
                    <a:pt x="82" y="327"/>
                  </a:lnTo>
                  <a:lnTo>
                    <a:pt x="70" y="316"/>
                  </a:lnTo>
                  <a:lnTo>
                    <a:pt x="65" y="309"/>
                  </a:lnTo>
                  <a:lnTo>
                    <a:pt x="59" y="303"/>
                  </a:lnTo>
                  <a:lnTo>
                    <a:pt x="49" y="291"/>
                  </a:lnTo>
                  <a:lnTo>
                    <a:pt x="39" y="275"/>
                  </a:lnTo>
                  <a:lnTo>
                    <a:pt x="36" y="267"/>
                  </a:lnTo>
                  <a:lnTo>
                    <a:pt x="31" y="258"/>
                  </a:lnTo>
                  <a:lnTo>
                    <a:pt x="29" y="252"/>
                  </a:lnTo>
                  <a:lnTo>
                    <a:pt x="28" y="244"/>
                  </a:lnTo>
                  <a:lnTo>
                    <a:pt x="24" y="235"/>
                  </a:lnTo>
                  <a:lnTo>
                    <a:pt x="23" y="227"/>
                  </a:lnTo>
                  <a:lnTo>
                    <a:pt x="21" y="219"/>
                  </a:lnTo>
                  <a:lnTo>
                    <a:pt x="19" y="211"/>
                  </a:lnTo>
                  <a:lnTo>
                    <a:pt x="19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Freeform 273"/>
            <p:cNvSpPr>
              <a:spLocks/>
            </p:cNvSpPr>
            <p:nvPr/>
          </p:nvSpPr>
          <p:spPr bwMode="auto">
            <a:xfrm>
              <a:off x="3005" y="1484"/>
              <a:ext cx="429" cy="32"/>
            </a:xfrm>
            <a:custGeom>
              <a:avLst/>
              <a:gdLst>
                <a:gd name="T0" fmla="*/ 16 w 429"/>
                <a:gd name="T1" fmla="*/ 0 h 32"/>
                <a:gd name="T2" fmla="*/ 12 w 429"/>
                <a:gd name="T3" fmla="*/ 0 h 32"/>
                <a:gd name="T4" fmla="*/ 8 w 429"/>
                <a:gd name="T5" fmla="*/ 1 h 32"/>
                <a:gd name="T6" fmla="*/ 2 w 429"/>
                <a:gd name="T7" fmla="*/ 8 h 32"/>
                <a:gd name="T8" fmla="*/ 0 w 429"/>
                <a:gd name="T9" fmla="*/ 11 h 32"/>
                <a:gd name="T10" fmla="*/ 0 w 429"/>
                <a:gd name="T11" fmla="*/ 21 h 32"/>
                <a:gd name="T12" fmla="*/ 2 w 429"/>
                <a:gd name="T13" fmla="*/ 24 h 32"/>
                <a:gd name="T14" fmla="*/ 8 w 429"/>
                <a:gd name="T15" fmla="*/ 31 h 32"/>
                <a:gd name="T16" fmla="*/ 12 w 429"/>
                <a:gd name="T17" fmla="*/ 32 h 32"/>
                <a:gd name="T18" fmla="*/ 417 w 429"/>
                <a:gd name="T19" fmla="*/ 32 h 32"/>
                <a:gd name="T20" fmla="*/ 421 w 429"/>
                <a:gd name="T21" fmla="*/ 31 h 32"/>
                <a:gd name="T22" fmla="*/ 427 w 429"/>
                <a:gd name="T23" fmla="*/ 24 h 32"/>
                <a:gd name="T24" fmla="*/ 429 w 429"/>
                <a:gd name="T25" fmla="*/ 21 h 32"/>
                <a:gd name="T26" fmla="*/ 429 w 429"/>
                <a:gd name="T27" fmla="*/ 11 h 32"/>
                <a:gd name="T28" fmla="*/ 427 w 429"/>
                <a:gd name="T29" fmla="*/ 8 h 32"/>
                <a:gd name="T30" fmla="*/ 421 w 429"/>
                <a:gd name="T31" fmla="*/ 1 h 32"/>
                <a:gd name="T32" fmla="*/ 417 w 429"/>
                <a:gd name="T33" fmla="*/ 0 h 32"/>
                <a:gd name="T34" fmla="*/ 413 w 429"/>
                <a:gd name="T35" fmla="*/ 0 h 32"/>
                <a:gd name="T36" fmla="*/ 16 w 429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9"/>
                <a:gd name="T58" fmla="*/ 0 h 32"/>
                <a:gd name="T59" fmla="*/ 429 w 429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9" h="32">
                  <a:moveTo>
                    <a:pt x="16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31"/>
                  </a:lnTo>
                  <a:lnTo>
                    <a:pt x="12" y="32"/>
                  </a:lnTo>
                  <a:lnTo>
                    <a:pt x="417" y="32"/>
                  </a:lnTo>
                  <a:lnTo>
                    <a:pt x="421" y="31"/>
                  </a:lnTo>
                  <a:lnTo>
                    <a:pt x="427" y="24"/>
                  </a:lnTo>
                  <a:lnTo>
                    <a:pt x="429" y="21"/>
                  </a:lnTo>
                  <a:lnTo>
                    <a:pt x="429" y="11"/>
                  </a:lnTo>
                  <a:lnTo>
                    <a:pt x="427" y="8"/>
                  </a:lnTo>
                  <a:lnTo>
                    <a:pt x="421" y="1"/>
                  </a:lnTo>
                  <a:lnTo>
                    <a:pt x="417" y="0"/>
                  </a:lnTo>
                  <a:lnTo>
                    <a:pt x="4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Rectangle 274"/>
            <p:cNvSpPr>
              <a:spLocks noChangeArrowheads="1"/>
            </p:cNvSpPr>
            <p:nvPr/>
          </p:nvSpPr>
          <p:spPr bwMode="auto">
            <a:xfrm>
              <a:off x="2712" y="1400"/>
              <a:ext cx="23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A/0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43" name="Rectangle 275"/>
            <p:cNvSpPr>
              <a:spLocks noChangeArrowheads="1"/>
            </p:cNvSpPr>
            <p:nvPr/>
          </p:nvSpPr>
          <p:spPr bwMode="auto">
            <a:xfrm>
              <a:off x="3540" y="1400"/>
              <a:ext cx="23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B/0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44" name="Freeform 276"/>
            <p:cNvSpPr>
              <a:spLocks/>
            </p:cNvSpPr>
            <p:nvPr/>
          </p:nvSpPr>
          <p:spPr bwMode="auto">
            <a:xfrm>
              <a:off x="4267" y="1320"/>
              <a:ext cx="388" cy="388"/>
            </a:xfrm>
            <a:custGeom>
              <a:avLst/>
              <a:gdLst>
                <a:gd name="T0" fmla="*/ 3 w 388"/>
                <a:gd name="T1" fmla="*/ 231 h 388"/>
                <a:gd name="T2" fmla="*/ 15 w 388"/>
                <a:gd name="T3" fmla="*/ 268 h 388"/>
                <a:gd name="T4" fmla="*/ 43 w 388"/>
                <a:gd name="T5" fmla="*/ 316 h 388"/>
                <a:gd name="T6" fmla="*/ 85 w 388"/>
                <a:gd name="T7" fmla="*/ 354 h 388"/>
                <a:gd name="T8" fmla="*/ 116 w 388"/>
                <a:gd name="T9" fmla="*/ 372 h 388"/>
                <a:gd name="T10" fmla="*/ 154 w 388"/>
                <a:gd name="T11" fmla="*/ 383 h 388"/>
                <a:gd name="T12" fmla="*/ 192 w 388"/>
                <a:gd name="T13" fmla="*/ 388 h 388"/>
                <a:gd name="T14" fmla="*/ 223 w 388"/>
                <a:gd name="T15" fmla="*/ 385 h 388"/>
                <a:gd name="T16" fmla="*/ 259 w 388"/>
                <a:gd name="T17" fmla="*/ 376 h 388"/>
                <a:gd name="T18" fmla="*/ 301 w 388"/>
                <a:gd name="T19" fmla="*/ 354 h 388"/>
                <a:gd name="T20" fmla="*/ 364 w 388"/>
                <a:gd name="T21" fmla="*/ 285 h 388"/>
                <a:gd name="T22" fmla="*/ 378 w 388"/>
                <a:gd name="T23" fmla="*/ 250 h 388"/>
                <a:gd name="T24" fmla="*/ 387 w 388"/>
                <a:gd name="T25" fmla="*/ 213 h 388"/>
                <a:gd name="T26" fmla="*/ 387 w 388"/>
                <a:gd name="T27" fmla="*/ 183 h 388"/>
                <a:gd name="T28" fmla="*/ 382 w 388"/>
                <a:gd name="T29" fmla="*/ 142 h 388"/>
                <a:gd name="T30" fmla="*/ 367 w 388"/>
                <a:gd name="T31" fmla="*/ 108 h 388"/>
                <a:gd name="T32" fmla="*/ 344 w 388"/>
                <a:gd name="T33" fmla="*/ 69 h 388"/>
                <a:gd name="T34" fmla="*/ 301 w 388"/>
                <a:gd name="T35" fmla="*/ 33 h 388"/>
                <a:gd name="T36" fmla="*/ 259 w 388"/>
                <a:gd name="T37" fmla="*/ 10 h 388"/>
                <a:gd name="T38" fmla="*/ 223 w 388"/>
                <a:gd name="T39" fmla="*/ 2 h 388"/>
                <a:gd name="T40" fmla="*/ 154 w 388"/>
                <a:gd name="T41" fmla="*/ 3 h 388"/>
                <a:gd name="T42" fmla="*/ 116 w 388"/>
                <a:gd name="T43" fmla="*/ 15 h 388"/>
                <a:gd name="T44" fmla="*/ 85 w 388"/>
                <a:gd name="T45" fmla="*/ 33 h 388"/>
                <a:gd name="T46" fmla="*/ 33 w 388"/>
                <a:gd name="T47" fmla="*/ 85 h 388"/>
                <a:gd name="T48" fmla="*/ 15 w 388"/>
                <a:gd name="T49" fmla="*/ 116 h 388"/>
                <a:gd name="T50" fmla="*/ 3 w 388"/>
                <a:gd name="T51" fmla="*/ 154 h 388"/>
                <a:gd name="T52" fmla="*/ 20 w 388"/>
                <a:gd name="T53" fmla="*/ 193 h 388"/>
                <a:gd name="T54" fmla="*/ 25 w 388"/>
                <a:gd name="T55" fmla="*/ 149 h 388"/>
                <a:gd name="T56" fmla="*/ 36 w 388"/>
                <a:gd name="T57" fmla="*/ 118 h 388"/>
                <a:gd name="T58" fmla="*/ 54 w 388"/>
                <a:gd name="T59" fmla="*/ 87 h 388"/>
                <a:gd name="T60" fmla="*/ 75 w 388"/>
                <a:gd name="T61" fmla="*/ 66 h 388"/>
                <a:gd name="T62" fmla="*/ 102 w 388"/>
                <a:gd name="T63" fmla="*/ 44 h 388"/>
                <a:gd name="T64" fmla="*/ 133 w 388"/>
                <a:gd name="T65" fmla="*/ 30 h 388"/>
                <a:gd name="T66" fmla="*/ 166 w 388"/>
                <a:gd name="T67" fmla="*/ 21 h 388"/>
                <a:gd name="T68" fmla="*/ 220 w 388"/>
                <a:gd name="T69" fmla="*/ 21 h 388"/>
                <a:gd name="T70" fmla="*/ 252 w 388"/>
                <a:gd name="T71" fmla="*/ 30 h 388"/>
                <a:gd name="T72" fmla="*/ 292 w 388"/>
                <a:gd name="T73" fmla="*/ 49 h 388"/>
                <a:gd name="T74" fmla="*/ 328 w 388"/>
                <a:gd name="T75" fmla="*/ 82 h 388"/>
                <a:gd name="T76" fmla="*/ 347 w 388"/>
                <a:gd name="T77" fmla="*/ 110 h 388"/>
                <a:gd name="T78" fmla="*/ 359 w 388"/>
                <a:gd name="T79" fmla="*/ 141 h 388"/>
                <a:gd name="T80" fmla="*/ 367 w 388"/>
                <a:gd name="T81" fmla="*/ 174 h 388"/>
                <a:gd name="T82" fmla="*/ 367 w 388"/>
                <a:gd name="T83" fmla="*/ 200 h 388"/>
                <a:gd name="T84" fmla="*/ 362 w 388"/>
                <a:gd name="T85" fmla="*/ 236 h 388"/>
                <a:gd name="T86" fmla="*/ 350 w 388"/>
                <a:gd name="T87" fmla="*/ 267 h 388"/>
                <a:gd name="T88" fmla="*/ 303 w 388"/>
                <a:gd name="T89" fmla="*/ 327 h 388"/>
                <a:gd name="T90" fmla="*/ 259 w 388"/>
                <a:gd name="T91" fmla="*/ 355 h 388"/>
                <a:gd name="T92" fmla="*/ 228 w 388"/>
                <a:gd name="T93" fmla="*/ 363 h 388"/>
                <a:gd name="T94" fmla="*/ 192 w 388"/>
                <a:gd name="T95" fmla="*/ 368 h 388"/>
                <a:gd name="T96" fmla="*/ 166 w 388"/>
                <a:gd name="T97" fmla="*/ 365 h 388"/>
                <a:gd name="T98" fmla="*/ 133 w 388"/>
                <a:gd name="T99" fmla="*/ 357 h 388"/>
                <a:gd name="T100" fmla="*/ 102 w 388"/>
                <a:gd name="T101" fmla="*/ 342 h 388"/>
                <a:gd name="T102" fmla="*/ 71 w 388"/>
                <a:gd name="T103" fmla="*/ 316 h 388"/>
                <a:gd name="T104" fmla="*/ 39 w 388"/>
                <a:gd name="T105" fmla="*/ 275 h 388"/>
                <a:gd name="T106" fmla="*/ 28 w 388"/>
                <a:gd name="T107" fmla="*/ 244 h 388"/>
                <a:gd name="T108" fmla="*/ 20 w 388"/>
                <a:gd name="T109" fmla="*/ 211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8"/>
                <a:gd name="T166" fmla="*/ 0 h 388"/>
                <a:gd name="T167" fmla="*/ 388 w 388"/>
                <a:gd name="T168" fmla="*/ 388 h 3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8" h="388">
                  <a:moveTo>
                    <a:pt x="0" y="193"/>
                  </a:moveTo>
                  <a:lnTo>
                    <a:pt x="0" y="211"/>
                  </a:lnTo>
                  <a:lnTo>
                    <a:pt x="2" y="223"/>
                  </a:lnTo>
                  <a:lnTo>
                    <a:pt x="3" y="231"/>
                  </a:lnTo>
                  <a:lnTo>
                    <a:pt x="5" y="242"/>
                  </a:lnTo>
                  <a:lnTo>
                    <a:pt x="8" y="250"/>
                  </a:lnTo>
                  <a:lnTo>
                    <a:pt x="10" y="259"/>
                  </a:lnTo>
                  <a:lnTo>
                    <a:pt x="15" y="268"/>
                  </a:lnTo>
                  <a:lnTo>
                    <a:pt x="20" y="277"/>
                  </a:lnTo>
                  <a:lnTo>
                    <a:pt x="23" y="285"/>
                  </a:lnTo>
                  <a:lnTo>
                    <a:pt x="33" y="301"/>
                  </a:lnTo>
                  <a:lnTo>
                    <a:pt x="43" y="316"/>
                  </a:lnTo>
                  <a:lnTo>
                    <a:pt x="49" y="322"/>
                  </a:lnTo>
                  <a:lnTo>
                    <a:pt x="54" y="329"/>
                  </a:lnTo>
                  <a:lnTo>
                    <a:pt x="69" y="344"/>
                  </a:lnTo>
                  <a:lnTo>
                    <a:pt x="85" y="354"/>
                  </a:lnTo>
                  <a:lnTo>
                    <a:pt x="92" y="358"/>
                  </a:lnTo>
                  <a:lnTo>
                    <a:pt x="100" y="363"/>
                  </a:lnTo>
                  <a:lnTo>
                    <a:pt x="108" y="367"/>
                  </a:lnTo>
                  <a:lnTo>
                    <a:pt x="116" y="372"/>
                  </a:lnTo>
                  <a:lnTo>
                    <a:pt x="126" y="376"/>
                  </a:lnTo>
                  <a:lnTo>
                    <a:pt x="134" y="378"/>
                  </a:lnTo>
                  <a:lnTo>
                    <a:pt x="143" y="381"/>
                  </a:lnTo>
                  <a:lnTo>
                    <a:pt x="154" y="383"/>
                  </a:lnTo>
                  <a:lnTo>
                    <a:pt x="162" y="385"/>
                  </a:lnTo>
                  <a:lnTo>
                    <a:pt x="172" y="386"/>
                  </a:lnTo>
                  <a:lnTo>
                    <a:pt x="182" y="386"/>
                  </a:lnTo>
                  <a:lnTo>
                    <a:pt x="192" y="388"/>
                  </a:lnTo>
                  <a:lnTo>
                    <a:pt x="195" y="388"/>
                  </a:lnTo>
                  <a:lnTo>
                    <a:pt x="203" y="386"/>
                  </a:lnTo>
                  <a:lnTo>
                    <a:pt x="211" y="386"/>
                  </a:lnTo>
                  <a:lnTo>
                    <a:pt x="223" y="385"/>
                  </a:lnTo>
                  <a:lnTo>
                    <a:pt x="231" y="383"/>
                  </a:lnTo>
                  <a:lnTo>
                    <a:pt x="242" y="381"/>
                  </a:lnTo>
                  <a:lnTo>
                    <a:pt x="251" y="378"/>
                  </a:lnTo>
                  <a:lnTo>
                    <a:pt x="259" y="376"/>
                  </a:lnTo>
                  <a:lnTo>
                    <a:pt x="269" y="372"/>
                  </a:lnTo>
                  <a:lnTo>
                    <a:pt x="277" y="367"/>
                  </a:lnTo>
                  <a:lnTo>
                    <a:pt x="285" y="363"/>
                  </a:lnTo>
                  <a:lnTo>
                    <a:pt x="301" y="354"/>
                  </a:lnTo>
                  <a:lnTo>
                    <a:pt x="316" y="344"/>
                  </a:lnTo>
                  <a:lnTo>
                    <a:pt x="344" y="316"/>
                  </a:lnTo>
                  <a:lnTo>
                    <a:pt x="354" y="301"/>
                  </a:lnTo>
                  <a:lnTo>
                    <a:pt x="364" y="285"/>
                  </a:lnTo>
                  <a:lnTo>
                    <a:pt x="367" y="277"/>
                  </a:lnTo>
                  <a:lnTo>
                    <a:pt x="372" y="268"/>
                  </a:lnTo>
                  <a:lnTo>
                    <a:pt x="377" y="259"/>
                  </a:lnTo>
                  <a:lnTo>
                    <a:pt x="378" y="250"/>
                  </a:lnTo>
                  <a:lnTo>
                    <a:pt x="382" y="242"/>
                  </a:lnTo>
                  <a:lnTo>
                    <a:pt x="383" y="231"/>
                  </a:lnTo>
                  <a:lnTo>
                    <a:pt x="385" y="223"/>
                  </a:lnTo>
                  <a:lnTo>
                    <a:pt x="387" y="213"/>
                  </a:lnTo>
                  <a:lnTo>
                    <a:pt x="387" y="203"/>
                  </a:lnTo>
                  <a:lnTo>
                    <a:pt x="388" y="195"/>
                  </a:lnTo>
                  <a:lnTo>
                    <a:pt x="388" y="192"/>
                  </a:lnTo>
                  <a:lnTo>
                    <a:pt x="387" y="183"/>
                  </a:lnTo>
                  <a:lnTo>
                    <a:pt x="387" y="174"/>
                  </a:lnTo>
                  <a:lnTo>
                    <a:pt x="385" y="162"/>
                  </a:lnTo>
                  <a:lnTo>
                    <a:pt x="383" y="154"/>
                  </a:lnTo>
                  <a:lnTo>
                    <a:pt x="382" y="142"/>
                  </a:lnTo>
                  <a:lnTo>
                    <a:pt x="378" y="134"/>
                  </a:lnTo>
                  <a:lnTo>
                    <a:pt x="377" y="126"/>
                  </a:lnTo>
                  <a:lnTo>
                    <a:pt x="372" y="116"/>
                  </a:lnTo>
                  <a:lnTo>
                    <a:pt x="367" y="108"/>
                  </a:lnTo>
                  <a:lnTo>
                    <a:pt x="364" y="100"/>
                  </a:lnTo>
                  <a:lnTo>
                    <a:pt x="359" y="92"/>
                  </a:lnTo>
                  <a:lnTo>
                    <a:pt x="354" y="85"/>
                  </a:lnTo>
                  <a:lnTo>
                    <a:pt x="344" y="69"/>
                  </a:lnTo>
                  <a:lnTo>
                    <a:pt x="329" y="54"/>
                  </a:lnTo>
                  <a:lnTo>
                    <a:pt x="323" y="49"/>
                  </a:lnTo>
                  <a:lnTo>
                    <a:pt x="316" y="43"/>
                  </a:lnTo>
                  <a:lnTo>
                    <a:pt x="301" y="33"/>
                  </a:lnTo>
                  <a:lnTo>
                    <a:pt x="285" y="23"/>
                  </a:lnTo>
                  <a:lnTo>
                    <a:pt x="277" y="20"/>
                  </a:lnTo>
                  <a:lnTo>
                    <a:pt x="269" y="15"/>
                  </a:lnTo>
                  <a:lnTo>
                    <a:pt x="259" y="10"/>
                  </a:lnTo>
                  <a:lnTo>
                    <a:pt x="251" y="8"/>
                  </a:lnTo>
                  <a:lnTo>
                    <a:pt x="242" y="5"/>
                  </a:lnTo>
                  <a:lnTo>
                    <a:pt x="231" y="3"/>
                  </a:lnTo>
                  <a:lnTo>
                    <a:pt x="223" y="2"/>
                  </a:lnTo>
                  <a:lnTo>
                    <a:pt x="213" y="0"/>
                  </a:lnTo>
                  <a:lnTo>
                    <a:pt x="174" y="0"/>
                  </a:lnTo>
                  <a:lnTo>
                    <a:pt x="162" y="2"/>
                  </a:lnTo>
                  <a:lnTo>
                    <a:pt x="154" y="3"/>
                  </a:lnTo>
                  <a:lnTo>
                    <a:pt x="143" y="5"/>
                  </a:lnTo>
                  <a:lnTo>
                    <a:pt x="134" y="8"/>
                  </a:lnTo>
                  <a:lnTo>
                    <a:pt x="126" y="10"/>
                  </a:lnTo>
                  <a:lnTo>
                    <a:pt x="116" y="15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2" y="28"/>
                  </a:lnTo>
                  <a:lnTo>
                    <a:pt x="85" y="33"/>
                  </a:lnTo>
                  <a:lnTo>
                    <a:pt x="69" y="43"/>
                  </a:lnTo>
                  <a:lnTo>
                    <a:pt x="56" y="56"/>
                  </a:lnTo>
                  <a:lnTo>
                    <a:pt x="43" y="69"/>
                  </a:lnTo>
                  <a:lnTo>
                    <a:pt x="33" y="85"/>
                  </a:lnTo>
                  <a:lnTo>
                    <a:pt x="28" y="92"/>
                  </a:lnTo>
                  <a:lnTo>
                    <a:pt x="23" y="100"/>
                  </a:lnTo>
                  <a:lnTo>
                    <a:pt x="20" y="108"/>
                  </a:lnTo>
                  <a:lnTo>
                    <a:pt x="15" y="116"/>
                  </a:lnTo>
                  <a:lnTo>
                    <a:pt x="10" y="126"/>
                  </a:lnTo>
                  <a:lnTo>
                    <a:pt x="8" y="134"/>
                  </a:lnTo>
                  <a:lnTo>
                    <a:pt x="5" y="142"/>
                  </a:lnTo>
                  <a:lnTo>
                    <a:pt x="3" y="154"/>
                  </a:lnTo>
                  <a:lnTo>
                    <a:pt x="2" y="162"/>
                  </a:lnTo>
                  <a:lnTo>
                    <a:pt x="0" y="172"/>
                  </a:lnTo>
                  <a:lnTo>
                    <a:pt x="0" y="193"/>
                  </a:lnTo>
                  <a:lnTo>
                    <a:pt x="20" y="193"/>
                  </a:lnTo>
                  <a:lnTo>
                    <a:pt x="20" y="175"/>
                  </a:lnTo>
                  <a:lnTo>
                    <a:pt x="21" y="165"/>
                  </a:lnTo>
                  <a:lnTo>
                    <a:pt x="23" y="157"/>
                  </a:lnTo>
                  <a:lnTo>
                    <a:pt x="25" y="149"/>
                  </a:lnTo>
                  <a:lnTo>
                    <a:pt x="28" y="141"/>
                  </a:lnTo>
                  <a:lnTo>
                    <a:pt x="30" y="133"/>
                  </a:lnTo>
                  <a:lnTo>
                    <a:pt x="31" y="126"/>
                  </a:lnTo>
                  <a:lnTo>
                    <a:pt x="36" y="118"/>
                  </a:lnTo>
                  <a:lnTo>
                    <a:pt x="39" y="110"/>
                  </a:lnTo>
                  <a:lnTo>
                    <a:pt x="44" y="102"/>
                  </a:lnTo>
                  <a:lnTo>
                    <a:pt x="49" y="95"/>
                  </a:lnTo>
                  <a:lnTo>
                    <a:pt x="54" y="87"/>
                  </a:lnTo>
                  <a:lnTo>
                    <a:pt x="59" y="82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5" y="66"/>
                  </a:lnTo>
                  <a:lnTo>
                    <a:pt x="82" y="59"/>
                  </a:lnTo>
                  <a:lnTo>
                    <a:pt x="87" y="54"/>
                  </a:lnTo>
                  <a:lnTo>
                    <a:pt x="95" y="49"/>
                  </a:lnTo>
                  <a:lnTo>
                    <a:pt x="102" y="44"/>
                  </a:lnTo>
                  <a:lnTo>
                    <a:pt x="110" y="39"/>
                  </a:lnTo>
                  <a:lnTo>
                    <a:pt x="118" y="36"/>
                  </a:lnTo>
                  <a:lnTo>
                    <a:pt x="126" y="31"/>
                  </a:lnTo>
                  <a:lnTo>
                    <a:pt x="133" y="30"/>
                  </a:lnTo>
                  <a:lnTo>
                    <a:pt x="141" y="28"/>
                  </a:lnTo>
                  <a:lnTo>
                    <a:pt x="149" y="25"/>
                  </a:lnTo>
                  <a:lnTo>
                    <a:pt x="157" y="23"/>
                  </a:lnTo>
                  <a:lnTo>
                    <a:pt x="166" y="21"/>
                  </a:lnTo>
                  <a:lnTo>
                    <a:pt x="174" y="20"/>
                  </a:lnTo>
                  <a:lnTo>
                    <a:pt x="193" y="20"/>
                  </a:lnTo>
                  <a:lnTo>
                    <a:pt x="210" y="20"/>
                  </a:lnTo>
                  <a:lnTo>
                    <a:pt x="220" y="21"/>
                  </a:lnTo>
                  <a:lnTo>
                    <a:pt x="228" y="23"/>
                  </a:lnTo>
                  <a:lnTo>
                    <a:pt x="236" y="25"/>
                  </a:lnTo>
                  <a:lnTo>
                    <a:pt x="244" y="28"/>
                  </a:lnTo>
                  <a:lnTo>
                    <a:pt x="252" y="30"/>
                  </a:lnTo>
                  <a:lnTo>
                    <a:pt x="259" y="31"/>
                  </a:lnTo>
                  <a:lnTo>
                    <a:pt x="267" y="36"/>
                  </a:lnTo>
                  <a:lnTo>
                    <a:pt x="275" y="39"/>
                  </a:lnTo>
                  <a:lnTo>
                    <a:pt x="292" y="49"/>
                  </a:lnTo>
                  <a:lnTo>
                    <a:pt x="303" y="59"/>
                  </a:lnTo>
                  <a:lnTo>
                    <a:pt x="310" y="66"/>
                  </a:lnTo>
                  <a:lnTo>
                    <a:pt x="316" y="70"/>
                  </a:lnTo>
                  <a:lnTo>
                    <a:pt x="328" y="82"/>
                  </a:lnTo>
                  <a:lnTo>
                    <a:pt x="332" y="87"/>
                  </a:lnTo>
                  <a:lnTo>
                    <a:pt x="337" y="95"/>
                  </a:lnTo>
                  <a:lnTo>
                    <a:pt x="342" y="102"/>
                  </a:lnTo>
                  <a:lnTo>
                    <a:pt x="347" y="110"/>
                  </a:lnTo>
                  <a:lnTo>
                    <a:pt x="350" y="118"/>
                  </a:lnTo>
                  <a:lnTo>
                    <a:pt x="355" y="126"/>
                  </a:lnTo>
                  <a:lnTo>
                    <a:pt x="357" y="133"/>
                  </a:lnTo>
                  <a:lnTo>
                    <a:pt x="359" y="141"/>
                  </a:lnTo>
                  <a:lnTo>
                    <a:pt x="362" y="149"/>
                  </a:lnTo>
                  <a:lnTo>
                    <a:pt x="364" y="157"/>
                  </a:lnTo>
                  <a:lnTo>
                    <a:pt x="365" y="165"/>
                  </a:lnTo>
                  <a:lnTo>
                    <a:pt x="367" y="174"/>
                  </a:lnTo>
                  <a:lnTo>
                    <a:pt x="367" y="183"/>
                  </a:lnTo>
                  <a:lnTo>
                    <a:pt x="368" y="195"/>
                  </a:lnTo>
                  <a:lnTo>
                    <a:pt x="368" y="192"/>
                  </a:lnTo>
                  <a:lnTo>
                    <a:pt x="367" y="200"/>
                  </a:lnTo>
                  <a:lnTo>
                    <a:pt x="367" y="210"/>
                  </a:lnTo>
                  <a:lnTo>
                    <a:pt x="365" y="219"/>
                  </a:lnTo>
                  <a:lnTo>
                    <a:pt x="364" y="228"/>
                  </a:lnTo>
                  <a:lnTo>
                    <a:pt x="362" y="236"/>
                  </a:lnTo>
                  <a:lnTo>
                    <a:pt x="359" y="244"/>
                  </a:lnTo>
                  <a:lnTo>
                    <a:pt x="357" y="252"/>
                  </a:lnTo>
                  <a:lnTo>
                    <a:pt x="355" y="259"/>
                  </a:lnTo>
                  <a:lnTo>
                    <a:pt x="350" y="267"/>
                  </a:lnTo>
                  <a:lnTo>
                    <a:pt x="347" y="275"/>
                  </a:lnTo>
                  <a:lnTo>
                    <a:pt x="337" y="291"/>
                  </a:lnTo>
                  <a:lnTo>
                    <a:pt x="328" y="303"/>
                  </a:lnTo>
                  <a:lnTo>
                    <a:pt x="303" y="327"/>
                  </a:lnTo>
                  <a:lnTo>
                    <a:pt x="292" y="337"/>
                  </a:lnTo>
                  <a:lnTo>
                    <a:pt x="275" y="347"/>
                  </a:lnTo>
                  <a:lnTo>
                    <a:pt x="267" y="350"/>
                  </a:lnTo>
                  <a:lnTo>
                    <a:pt x="259" y="355"/>
                  </a:lnTo>
                  <a:lnTo>
                    <a:pt x="252" y="357"/>
                  </a:lnTo>
                  <a:lnTo>
                    <a:pt x="244" y="358"/>
                  </a:lnTo>
                  <a:lnTo>
                    <a:pt x="236" y="362"/>
                  </a:lnTo>
                  <a:lnTo>
                    <a:pt x="228" y="363"/>
                  </a:lnTo>
                  <a:lnTo>
                    <a:pt x="220" y="365"/>
                  </a:lnTo>
                  <a:lnTo>
                    <a:pt x="211" y="367"/>
                  </a:lnTo>
                  <a:lnTo>
                    <a:pt x="200" y="367"/>
                  </a:lnTo>
                  <a:lnTo>
                    <a:pt x="192" y="368"/>
                  </a:lnTo>
                  <a:lnTo>
                    <a:pt x="195" y="368"/>
                  </a:lnTo>
                  <a:lnTo>
                    <a:pt x="185" y="367"/>
                  </a:lnTo>
                  <a:lnTo>
                    <a:pt x="175" y="367"/>
                  </a:lnTo>
                  <a:lnTo>
                    <a:pt x="166" y="365"/>
                  </a:lnTo>
                  <a:lnTo>
                    <a:pt x="157" y="363"/>
                  </a:lnTo>
                  <a:lnTo>
                    <a:pt x="149" y="362"/>
                  </a:lnTo>
                  <a:lnTo>
                    <a:pt x="141" y="358"/>
                  </a:lnTo>
                  <a:lnTo>
                    <a:pt x="133" y="357"/>
                  </a:lnTo>
                  <a:lnTo>
                    <a:pt x="126" y="355"/>
                  </a:lnTo>
                  <a:lnTo>
                    <a:pt x="118" y="350"/>
                  </a:lnTo>
                  <a:lnTo>
                    <a:pt x="110" y="347"/>
                  </a:lnTo>
                  <a:lnTo>
                    <a:pt x="102" y="342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2" y="327"/>
                  </a:lnTo>
                  <a:lnTo>
                    <a:pt x="71" y="316"/>
                  </a:lnTo>
                  <a:lnTo>
                    <a:pt x="66" y="309"/>
                  </a:lnTo>
                  <a:lnTo>
                    <a:pt x="59" y="303"/>
                  </a:lnTo>
                  <a:lnTo>
                    <a:pt x="49" y="291"/>
                  </a:lnTo>
                  <a:lnTo>
                    <a:pt x="39" y="275"/>
                  </a:lnTo>
                  <a:lnTo>
                    <a:pt x="36" y="267"/>
                  </a:lnTo>
                  <a:lnTo>
                    <a:pt x="31" y="259"/>
                  </a:lnTo>
                  <a:lnTo>
                    <a:pt x="30" y="252"/>
                  </a:lnTo>
                  <a:lnTo>
                    <a:pt x="28" y="244"/>
                  </a:lnTo>
                  <a:lnTo>
                    <a:pt x="25" y="236"/>
                  </a:lnTo>
                  <a:lnTo>
                    <a:pt x="23" y="228"/>
                  </a:lnTo>
                  <a:lnTo>
                    <a:pt x="21" y="219"/>
                  </a:lnTo>
                  <a:lnTo>
                    <a:pt x="20" y="211"/>
                  </a:lnTo>
                  <a:lnTo>
                    <a:pt x="20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277"/>
            <p:cNvSpPr>
              <a:spLocks/>
            </p:cNvSpPr>
            <p:nvPr/>
          </p:nvSpPr>
          <p:spPr bwMode="auto">
            <a:xfrm>
              <a:off x="3806" y="1480"/>
              <a:ext cx="451" cy="36"/>
            </a:xfrm>
            <a:custGeom>
              <a:avLst/>
              <a:gdLst>
                <a:gd name="T0" fmla="*/ 16 w 451"/>
                <a:gd name="T1" fmla="*/ 0 h 36"/>
                <a:gd name="T2" fmla="*/ 11 w 451"/>
                <a:gd name="T3" fmla="*/ 0 h 36"/>
                <a:gd name="T4" fmla="*/ 8 w 451"/>
                <a:gd name="T5" fmla="*/ 2 h 36"/>
                <a:gd name="T6" fmla="*/ 1 w 451"/>
                <a:gd name="T7" fmla="*/ 9 h 36"/>
                <a:gd name="T8" fmla="*/ 0 w 451"/>
                <a:gd name="T9" fmla="*/ 12 h 36"/>
                <a:gd name="T10" fmla="*/ 0 w 451"/>
                <a:gd name="T11" fmla="*/ 22 h 36"/>
                <a:gd name="T12" fmla="*/ 1 w 451"/>
                <a:gd name="T13" fmla="*/ 25 h 36"/>
                <a:gd name="T14" fmla="*/ 8 w 451"/>
                <a:gd name="T15" fmla="*/ 32 h 36"/>
                <a:gd name="T16" fmla="*/ 11 w 451"/>
                <a:gd name="T17" fmla="*/ 33 h 36"/>
                <a:gd name="T18" fmla="*/ 16 w 451"/>
                <a:gd name="T19" fmla="*/ 33 h 36"/>
                <a:gd name="T20" fmla="*/ 435 w 451"/>
                <a:gd name="T21" fmla="*/ 36 h 36"/>
                <a:gd name="T22" fmla="*/ 440 w 451"/>
                <a:gd name="T23" fmla="*/ 36 h 36"/>
                <a:gd name="T24" fmla="*/ 443 w 451"/>
                <a:gd name="T25" fmla="*/ 35 h 36"/>
                <a:gd name="T26" fmla="*/ 450 w 451"/>
                <a:gd name="T27" fmla="*/ 28 h 36"/>
                <a:gd name="T28" fmla="*/ 451 w 451"/>
                <a:gd name="T29" fmla="*/ 25 h 36"/>
                <a:gd name="T30" fmla="*/ 451 w 451"/>
                <a:gd name="T31" fmla="*/ 15 h 36"/>
                <a:gd name="T32" fmla="*/ 450 w 451"/>
                <a:gd name="T33" fmla="*/ 12 h 36"/>
                <a:gd name="T34" fmla="*/ 443 w 451"/>
                <a:gd name="T35" fmla="*/ 5 h 36"/>
                <a:gd name="T36" fmla="*/ 440 w 451"/>
                <a:gd name="T37" fmla="*/ 4 h 36"/>
                <a:gd name="T38" fmla="*/ 435 w 451"/>
                <a:gd name="T39" fmla="*/ 4 h 36"/>
                <a:gd name="T40" fmla="*/ 16 w 451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1"/>
                <a:gd name="T64" fmla="*/ 0 h 36"/>
                <a:gd name="T65" fmla="*/ 451 w 451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1" h="36">
                  <a:moveTo>
                    <a:pt x="16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435" y="36"/>
                  </a:lnTo>
                  <a:lnTo>
                    <a:pt x="440" y="36"/>
                  </a:lnTo>
                  <a:lnTo>
                    <a:pt x="443" y="35"/>
                  </a:lnTo>
                  <a:lnTo>
                    <a:pt x="450" y="28"/>
                  </a:lnTo>
                  <a:lnTo>
                    <a:pt x="451" y="25"/>
                  </a:lnTo>
                  <a:lnTo>
                    <a:pt x="451" y="15"/>
                  </a:lnTo>
                  <a:lnTo>
                    <a:pt x="450" y="12"/>
                  </a:lnTo>
                  <a:lnTo>
                    <a:pt x="443" y="5"/>
                  </a:lnTo>
                  <a:lnTo>
                    <a:pt x="440" y="4"/>
                  </a:lnTo>
                  <a:lnTo>
                    <a:pt x="435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Rectangle 278"/>
            <p:cNvSpPr>
              <a:spLocks noChangeArrowheads="1"/>
            </p:cNvSpPr>
            <p:nvPr/>
          </p:nvSpPr>
          <p:spPr bwMode="auto">
            <a:xfrm>
              <a:off x="4359" y="1422"/>
              <a:ext cx="23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C/0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47" name="Freeform 279"/>
            <p:cNvSpPr>
              <a:spLocks/>
            </p:cNvSpPr>
            <p:nvPr/>
          </p:nvSpPr>
          <p:spPr bwMode="auto">
            <a:xfrm>
              <a:off x="5081" y="1320"/>
              <a:ext cx="388" cy="388"/>
            </a:xfrm>
            <a:custGeom>
              <a:avLst/>
              <a:gdLst>
                <a:gd name="T0" fmla="*/ 3 w 388"/>
                <a:gd name="T1" fmla="*/ 231 h 388"/>
                <a:gd name="T2" fmla="*/ 14 w 388"/>
                <a:gd name="T3" fmla="*/ 268 h 388"/>
                <a:gd name="T4" fmla="*/ 42 w 388"/>
                <a:gd name="T5" fmla="*/ 316 h 388"/>
                <a:gd name="T6" fmla="*/ 85 w 388"/>
                <a:gd name="T7" fmla="*/ 354 h 388"/>
                <a:gd name="T8" fmla="*/ 116 w 388"/>
                <a:gd name="T9" fmla="*/ 372 h 388"/>
                <a:gd name="T10" fmla="*/ 154 w 388"/>
                <a:gd name="T11" fmla="*/ 383 h 388"/>
                <a:gd name="T12" fmla="*/ 191 w 388"/>
                <a:gd name="T13" fmla="*/ 388 h 388"/>
                <a:gd name="T14" fmla="*/ 222 w 388"/>
                <a:gd name="T15" fmla="*/ 385 h 388"/>
                <a:gd name="T16" fmla="*/ 258 w 388"/>
                <a:gd name="T17" fmla="*/ 376 h 388"/>
                <a:gd name="T18" fmla="*/ 301 w 388"/>
                <a:gd name="T19" fmla="*/ 354 h 388"/>
                <a:gd name="T20" fmla="*/ 363 w 388"/>
                <a:gd name="T21" fmla="*/ 285 h 388"/>
                <a:gd name="T22" fmla="*/ 378 w 388"/>
                <a:gd name="T23" fmla="*/ 250 h 388"/>
                <a:gd name="T24" fmla="*/ 386 w 388"/>
                <a:gd name="T25" fmla="*/ 213 h 388"/>
                <a:gd name="T26" fmla="*/ 386 w 388"/>
                <a:gd name="T27" fmla="*/ 183 h 388"/>
                <a:gd name="T28" fmla="*/ 381 w 388"/>
                <a:gd name="T29" fmla="*/ 142 h 388"/>
                <a:gd name="T30" fmla="*/ 366 w 388"/>
                <a:gd name="T31" fmla="*/ 108 h 388"/>
                <a:gd name="T32" fmla="*/ 344 w 388"/>
                <a:gd name="T33" fmla="*/ 69 h 388"/>
                <a:gd name="T34" fmla="*/ 301 w 388"/>
                <a:gd name="T35" fmla="*/ 33 h 388"/>
                <a:gd name="T36" fmla="*/ 258 w 388"/>
                <a:gd name="T37" fmla="*/ 10 h 388"/>
                <a:gd name="T38" fmla="*/ 222 w 388"/>
                <a:gd name="T39" fmla="*/ 2 h 388"/>
                <a:gd name="T40" fmla="*/ 154 w 388"/>
                <a:gd name="T41" fmla="*/ 3 h 388"/>
                <a:gd name="T42" fmla="*/ 116 w 388"/>
                <a:gd name="T43" fmla="*/ 15 h 388"/>
                <a:gd name="T44" fmla="*/ 85 w 388"/>
                <a:gd name="T45" fmla="*/ 33 h 388"/>
                <a:gd name="T46" fmla="*/ 32 w 388"/>
                <a:gd name="T47" fmla="*/ 85 h 388"/>
                <a:gd name="T48" fmla="*/ 14 w 388"/>
                <a:gd name="T49" fmla="*/ 116 h 388"/>
                <a:gd name="T50" fmla="*/ 3 w 388"/>
                <a:gd name="T51" fmla="*/ 154 h 388"/>
                <a:gd name="T52" fmla="*/ 19 w 388"/>
                <a:gd name="T53" fmla="*/ 193 h 388"/>
                <a:gd name="T54" fmla="*/ 24 w 388"/>
                <a:gd name="T55" fmla="*/ 149 h 388"/>
                <a:gd name="T56" fmla="*/ 36 w 388"/>
                <a:gd name="T57" fmla="*/ 118 h 388"/>
                <a:gd name="T58" fmla="*/ 54 w 388"/>
                <a:gd name="T59" fmla="*/ 87 h 388"/>
                <a:gd name="T60" fmla="*/ 75 w 388"/>
                <a:gd name="T61" fmla="*/ 66 h 388"/>
                <a:gd name="T62" fmla="*/ 101 w 388"/>
                <a:gd name="T63" fmla="*/ 44 h 388"/>
                <a:gd name="T64" fmla="*/ 132 w 388"/>
                <a:gd name="T65" fmla="*/ 30 h 388"/>
                <a:gd name="T66" fmla="*/ 165 w 388"/>
                <a:gd name="T67" fmla="*/ 21 h 388"/>
                <a:gd name="T68" fmla="*/ 244 w 388"/>
                <a:gd name="T69" fmla="*/ 28 h 388"/>
                <a:gd name="T70" fmla="*/ 275 w 388"/>
                <a:gd name="T71" fmla="*/ 39 h 388"/>
                <a:gd name="T72" fmla="*/ 316 w 388"/>
                <a:gd name="T73" fmla="*/ 70 h 388"/>
                <a:gd name="T74" fmla="*/ 342 w 388"/>
                <a:gd name="T75" fmla="*/ 102 h 388"/>
                <a:gd name="T76" fmla="*/ 357 w 388"/>
                <a:gd name="T77" fmla="*/ 133 h 388"/>
                <a:gd name="T78" fmla="*/ 365 w 388"/>
                <a:gd name="T79" fmla="*/ 165 h 388"/>
                <a:gd name="T80" fmla="*/ 368 w 388"/>
                <a:gd name="T81" fmla="*/ 192 h 388"/>
                <a:gd name="T82" fmla="*/ 363 w 388"/>
                <a:gd name="T83" fmla="*/ 228 h 388"/>
                <a:gd name="T84" fmla="*/ 355 w 388"/>
                <a:gd name="T85" fmla="*/ 259 h 388"/>
                <a:gd name="T86" fmla="*/ 327 w 388"/>
                <a:gd name="T87" fmla="*/ 303 h 388"/>
                <a:gd name="T88" fmla="*/ 267 w 388"/>
                <a:gd name="T89" fmla="*/ 350 h 388"/>
                <a:gd name="T90" fmla="*/ 235 w 388"/>
                <a:gd name="T91" fmla="*/ 362 h 388"/>
                <a:gd name="T92" fmla="*/ 199 w 388"/>
                <a:gd name="T93" fmla="*/ 367 h 388"/>
                <a:gd name="T94" fmla="*/ 175 w 388"/>
                <a:gd name="T95" fmla="*/ 367 h 388"/>
                <a:gd name="T96" fmla="*/ 141 w 388"/>
                <a:gd name="T97" fmla="*/ 358 h 388"/>
                <a:gd name="T98" fmla="*/ 109 w 388"/>
                <a:gd name="T99" fmla="*/ 347 h 388"/>
                <a:gd name="T100" fmla="*/ 82 w 388"/>
                <a:gd name="T101" fmla="*/ 327 h 388"/>
                <a:gd name="T102" fmla="*/ 49 w 388"/>
                <a:gd name="T103" fmla="*/ 291 h 388"/>
                <a:gd name="T104" fmla="*/ 29 w 388"/>
                <a:gd name="T105" fmla="*/ 252 h 388"/>
                <a:gd name="T106" fmla="*/ 21 w 388"/>
                <a:gd name="T107" fmla="*/ 219 h 3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"/>
                <a:gd name="T163" fmla="*/ 0 h 388"/>
                <a:gd name="T164" fmla="*/ 388 w 388"/>
                <a:gd name="T165" fmla="*/ 388 h 3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" h="388">
                  <a:moveTo>
                    <a:pt x="0" y="193"/>
                  </a:moveTo>
                  <a:lnTo>
                    <a:pt x="0" y="211"/>
                  </a:lnTo>
                  <a:lnTo>
                    <a:pt x="1" y="223"/>
                  </a:lnTo>
                  <a:lnTo>
                    <a:pt x="3" y="231"/>
                  </a:lnTo>
                  <a:lnTo>
                    <a:pt x="5" y="242"/>
                  </a:lnTo>
                  <a:lnTo>
                    <a:pt x="8" y="250"/>
                  </a:lnTo>
                  <a:lnTo>
                    <a:pt x="10" y="259"/>
                  </a:lnTo>
                  <a:lnTo>
                    <a:pt x="14" y="268"/>
                  </a:lnTo>
                  <a:lnTo>
                    <a:pt x="19" y="277"/>
                  </a:lnTo>
                  <a:lnTo>
                    <a:pt x="23" y="285"/>
                  </a:lnTo>
                  <a:lnTo>
                    <a:pt x="32" y="301"/>
                  </a:lnTo>
                  <a:lnTo>
                    <a:pt x="42" y="316"/>
                  </a:lnTo>
                  <a:lnTo>
                    <a:pt x="49" y="322"/>
                  </a:lnTo>
                  <a:lnTo>
                    <a:pt x="54" y="329"/>
                  </a:lnTo>
                  <a:lnTo>
                    <a:pt x="69" y="344"/>
                  </a:lnTo>
                  <a:lnTo>
                    <a:pt x="85" y="354"/>
                  </a:lnTo>
                  <a:lnTo>
                    <a:pt x="91" y="358"/>
                  </a:lnTo>
                  <a:lnTo>
                    <a:pt x="100" y="363"/>
                  </a:lnTo>
                  <a:lnTo>
                    <a:pt x="108" y="367"/>
                  </a:lnTo>
                  <a:lnTo>
                    <a:pt x="116" y="372"/>
                  </a:lnTo>
                  <a:lnTo>
                    <a:pt x="126" y="376"/>
                  </a:lnTo>
                  <a:lnTo>
                    <a:pt x="134" y="378"/>
                  </a:lnTo>
                  <a:lnTo>
                    <a:pt x="142" y="381"/>
                  </a:lnTo>
                  <a:lnTo>
                    <a:pt x="154" y="383"/>
                  </a:lnTo>
                  <a:lnTo>
                    <a:pt x="162" y="385"/>
                  </a:lnTo>
                  <a:lnTo>
                    <a:pt x="172" y="386"/>
                  </a:lnTo>
                  <a:lnTo>
                    <a:pt x="181" y="386"/>
                  </a:lnTo>
                  <a:lnTo>
                    <a:pt x="191" y="388"/>
                  </a:lnTo>
                  <a:lnTo>
                    <a:pt x="195" y="388"/>
                  </a:lnTo>
                  <a:lnTo>
                    <a:pt x="203" y="386"/>
                  </a:lnTo>
                  <a:lnTo>
                    <a:pt x="211" y="386"/>
                  </a:lnTo>
                  <a:lnTo>
                    <a:pt x="222" y="385"/>
                  </a:lnTo>
                  <a:lnTo>
                    <a:pt x="231" y="383"/>
                  </a:lnTo>
                  <a:lnTo>
                    <a:pt x="242" y="381"/>
                  </a:lnTo>
                  <a:lnTo>
                    <a:pt x="250" y="378"/>
                  </a:lnTo>
                  <a:lnTo>
                    <a:pt x="258" y="376"/>
                  </a:lnTo>
                  <a:lnTo>
                    <a:pt x="268" y="372"/>
                  </a:lnTo>
                  <a:lnTo>
                    <a:pt x="276" y="367"/>
                  </a:lnTo>
                  <a:lnTo>
                    <a:pt x="285" y="363"/>
                  </a:lnTo>
                  <a:lnTo>
                    <a:pt x="301" y="354"/>
                  </a:lnTo>
                  <a:lnTo>
                    <a:pt x="316" y="344"/>
                  </a:lnTo>
                  <a:lnTo>
                    <a:pt x="344" y="316"/>
                  </a:lnTo>
                  <a:lnTo>
                    <a:pt x="353" y="301"/>
                  </a:lnTo>
                  <a:lnTo>
                    <a:pt x="363" y="285"/>
                  </a:lnTo>
                  <a:lnTo>
                    <a:pt x="366" y="277"/>
                  </a:lnTo>
                  <a:lnTo>
                    <a:pt x="371" y="268"/>
                  </a:lnTo>
                  <a:lnTo>
                    <a:pt x="376" y="259"/>
                  </a:lnTo>
                  <a:lnTo>
                    <a:pt x="378" y="250"/>
                  </a:lnTo>
                  <a:lnTo>
                    <a:pt x="381" y="242"/>
                  </a:lnTo>
                  <a:lnTo>
                    <a:pt x="383" y="231"/>
                  </a:lnTo>
                  <a:lnTo>
                    <a:pt x="384" y="223"/>
                  </a:lnTo>
                  <a:lnTo>
                    <a:pt x="386" y="213"/>
                  </a:lnTo>
                  <a:lnTo>
                    <a:pt x="386" y="203"/>
                  </a:lnTo>
                  <a:lnTo>
                    <a:pt x="388" y="195"/>
                  </a:lnTo>
                  <a:lnTo>
                    <a:pt x="388" y="192"/>
                  </a:lnTo>
                  <a:lnTo>
                    <a:pt x="386" y="183"/>
                  </a:lnTo>
                  <a:lnTo>
                    <a:pt x="386" y="174"/>
                  </a:lnTo>
                  <a:lnTo>
                    <a:pt x="384" y="162"/>
                  </a:lnTo>
                  <a:lnTo>
                    <a:pt x="383" y="154"/>
                  </a:lnTo>
                  <a:lnTo>
                    <a:pt x="381" y="142"/>
                  </a:lnTo>
                  <a:lnTo>
                    <a:pt x="378" y="134"/>
                  </a:lnTo>
                  <a:lnTo>
                    <a:pt x="376" y="126"/>
                  </a:lnTo>
                  <a:lnTo>
                    <a:pt x="371" y="116"/>
                  </a:lnTo>
                  <a:lnTo>
                    <a:pt x="366" y="108"/>
                  </a:lnTo>
                  <a:lnTo>
                    <a:pt x="363" y="100"/>
                  </a:lnTo>
                  <a:lnTo>
                    <a:pt x="358" y="92"/>
                  </a:lnTo>
                  <a:lnTo>
                    <a:pt x="353" y="85"/>
                  </a:lnTo>
                  <a:lnTo>
                    <a:pt x="344" y="69"/>
                  </a:lnTo>
                  <a:lnTo>
                    <a:pt x="329" y="54"/>
                  </a:lnTo>
                  <a:lnTo>
                    <a:pt x="322" y="49"/>
                  </a:lnTo>
                  <a:lnTo>
                    <a:pt x="316" y="43"/>
                  </a:lnTo>
                  <a:lnTo>
                    <a:pt x="301" y="33"/>
                  </a:lnTo>
                  <a:lnTo>
                    <a:pt x="285" y="23"/>
                  </a:lnTo>
                  <a:lnTo>
                    <a:pt x="276" y="20"/>
                  </a:lnTo>
                  <a:lnTo>
                    <a:pt x="268" y="15"/>
                  </a:lnTo>
                  <a:lnTo>
                    <a:pt x="258" y="10"/>
                  </a:lnTo>
                  <a:lnTo>
                    <a:pt x="250" y="8"/>
                  </a:lnTo>
                  <a:lnTo>
                    <a:pt x="242" y="5"/>
                  </a:lnTo>
                  <a:lnTo>
                    <a:pt x="231" y="3"/>
                  </a:lnTo>
                  <a:lnTo>
                    <a:pt x="222" y="2"/>
                  </a:lnTo>
                  <a:lnTo>
                    <a:pt x="213" y="0"/>
                  </a:lnTo>
                  <a:lnTo>
                    <a:pt x="173" y="0"/>
                  </a:lnTo>
                  <a:lnTo>
                    <a:pt x="162" y="2"/>
                  </a:lnTo>
                  <a:lnTo>
                    <a:pt x="154" y="3"/>
                  </a:lnTo>
                  <a:lnTo>
                    <a:pt x="142" y="5"/>
                  </a:lnTo>
                  <a:lnTo>
                    <a:pt x="134" y="8"/>
                  </a:lnTo>
                  <a:lnTo>
                    <a:pt x="126" y="10"/>
                  </a:lnTo>
                  <a:lnTo>
                    <a:pt x="116" y="15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1" y="28"/>
                  </a:lnTo>
                  <a:lnTo>
                    <a:pt x="85" y="33"/>
                  </a:lnTo>
                  <a:lnTo>
                    <a:pt x="69" y="43"/>
                  </a:lnTo>
                  <a:lnTo>
                    <a:pt x="55" y="56"/>
                  </a:lnTo>
                  <a:lnTo>
                    <a:pt x="42" y="69"/>
                  </a:lnTo>
                  <a:lnTo>
                    <a:pt x="32" y="85"/>
                  </a:lnTo>
                  <a:lnTo>
                    <a:pt x="28" y="92"/>
                  </a:lnTo>
                  <a:lnTo>
                    <a:pt x="23" y="100"/>
                  </a:lnTo>
                  <a:lnTo>
                    <a:pt x="19" y="108"/>
                  </a:lnTo>
                  <a:lnTo>
                    <a:pt x="14" y="116"/>
                  </a:lnTo>
                  <a:lnTo>
                    <a:pt x="10" y="126"/>
                  </a:lnTo>
                  <a:lnTo>
                    <a:pt x="8" y="134"/>
                  </a:lnTo>
                  <a:lnTo>
                    <a:pt x="5" y="142"/>
                  </a:lnTo>
                  <a:lnTo>
                    <a:pt x="3" y="154"/>
                  </a:lnTo>
                  <a:lnTo>
                    <a:pt x="1" y="162"/>
                  </a:lnTo>
                  <a:lnTo>
                    <a:pt x="0" y="172"/>
                  </a:lnTo>
                  <a:lnTo>
                    <a:pt x="0" y="193"/>
                  </a:lnTo>
                  <a:lnTo>
                    <a:pt x="19" y="193"/>
                  </a:lnTo>
                  <a:lnTo>
                    <a:pt x="19" y="175"/>
                  </a:lnTo>
                  <a:lnTo>
                    <a:pt x="21" y="165"/>
                  </a:lnTo>
                  <a:lnTo>
                    <a:pt x="23" y="157"/>
                  </a:lnTo>
                  <a:lnTo>
                    <a:pt x="24" y="149"/>
                  </a:lnTo>
                  <a:lnTo>
                    <a:pt x="28" y="141"/>
                  </a:lnTo>
                  <a:lnTo>
                    <a:pt x="29" y="133"/>
                  </a:lnTo>
                  <a:lnTo>
                    <a:pt x="31" y="126"/>
                  </a:lnTo>
                  <a:lnTo>
                    <a:pt x="36" y="118"/>
                  </a:lnTo>
                  <a:lnTo>
                    <a:pt x="39" y="110"/>
                  </a:lnTo>
                  <a:lnTo>
                    <a:pt x="44" y="102"/>
                  </a:lnTo>
                  <a:lnTo>
                    <a:pt x="49" y="95"/>
                  </a:lnTo>
                  <a:lnTo>
                    <a:pt x="54" y="87"/>
                  </a:lnTo>
                  <a:lnTo>
                    <a:pt x="59" y="82"/>
                  </a:lnTo>
                  <a:lnTo>
                    <a:pt x="65" y="75"/>
                  </a:lnTo>
                  <a:lnTo>
                    <a:pt x="69" y="69"/>
                  </a:lnTo>
                  <a:lnTo>
                    <a:pt x="75" y="66"/>
                  </a:lnTo>
                  <a:lnTo>
                    <a:pt x="82" y="59"/>
                  </a:lnTo>
                  <a:lnTo>
                    <a:pt x="87" y="54"/>
                  </a:lnTo>
                  <a:lnTo>
                    <a:pt x="95" y="49"/>
                  </a:lnTo>
                  <a:lnTo>
                    <a:pt x="101" y="44"/>
                  </a:lnTo>
                  <a:lnTo>
                    <a:pt x="109" y="39"/>
                  </a:lnTo>
                  <a:lnTo>
                    <a:pt x="118" y="36"/>
                  </a:lnTo>
                  <a:lnTo>
                    <a:pt x="126" y="31"/>
                  </a:lnTo>
                  <a:lnTo>
                    <a:pt x="132" y="30"/>
                  </a:lnTo>
                  <a:lnTo>
                    <a:pt x="141" y="28"/>
                  </a:lnTo>
                  <a:lnTo>
                    <a:pt x="149" y="25"/>
                  </a:lnTo>
                  <a:lnTo>
                    <a:pt x="157" y="23"/>
                  </a:lnTo>
                  <a:lnTo>
                    <a:pt x="165" y="21"/>
                  </a:lnTo>
                  <a:lnTo>
                    <a:pt x="173" y="20"/>
                  </a:lnTo>
                  <a:lnTo>
                    <a:pt x="227" y="23"/>
                  </a:lnTo>
                  <a:lnTo>
                    <a:pt x="235" y="25"/>
                  </a:lnTo>
                  <a:lnTo>
                    <a:pt x="244" y="28"/>
                  </a:lnTo>
                  <a:lnTo>
                    <a:pt x="252" y="30"/>
                  </a:lnTo>
                  <a:lnTo>
                    <a:pt x="258" y="31"/>
                  </a:lnTo>
                  <a:lnTo>
                    <a:pt x="267" y="36"/>
                  </a:lnTo>
                  <a:lnTo>
                    <a:pt x="275" y="39"/>
                  </a:lnTo>
                  <a:lnTo>
                    <a:pt x="291" y="49"/>
                  </a:lnTo>
                  <a:lnTo>
                    <a:pt x="303" y="59"/>
                  </a:lnTo>
                  <a:lnTo>
                    <a:pt x="309" y="66"/>
                  </a:lnTo>
                  <a:lnTo>
                    <a:pt x="316" y="70"/>
                  </a:lnTo>
                  <a:lnTo>
                    <a:pt x="327" y="82"/>
                  </a:lnTo>
                  <a:lnTo>
                    <a:pt x="332" y="87"/>
                  </a:lnTo>
                  <a:lnTo>
                    <a:pt x="337" y="95"/>
                  </a:lnTo>
                  <a:lnTo>
                    <a:pt x="342" y="102"/>
                  </a:lnTo>
                  <a:lnTo>
                    <a:pt x="347" y="110"/>
                  </a:lnTo>
                  <a:lnTo>
                    <a:pt x="350" y="118"/>
                  </a:lnTo>
                  <a:lnTo>
                    <a:pt x="355" y="126"/>
                  </a:lnTo>
                  <a:lnTo>
                    <a:pt x="357" y="133"/>
                  </a:lnTo>
                  <a:lnTo>
                    <a:pt x="358" y="141"/>
                  </a:lnTo>
                  <a:lnTo>
                    <a:pt x="362" y="149"/>
                  </a:lnTo>
                  <a:lnTo>
                    <a:pt x="363" y="157"/>
                  </a:lnTo>
                  <a:lnTo>
                    <a:pt x="365" y="165"/>
                  </a:lnTo>
                  <a:lnTo>
                    <a:pt x="366" y="174"/>
                  </a:lnTo>
                  <a:lnTo>
                    <a:pt x="366" y="183"/>
                  </a:lnTo>
                  <a:lnTo>
                    <a:pt x="368" y="195"/>
                  </a:lnTo>
                  <a:lnTo>
                    <a:pt x="368" y="192"/>
                  </a:lnTo>
                  <a:lnTo>
                    <a:pt x="366" y="200"/>
                  </a:lnTo>
                  <a:lnTo>
                    <a:pt x="366" y="210"/>
                  </a:lnTo>
                  <a:lnTo>
                    <a:pt x="365" y="219"/>
                  </a:lnTo>
                  <a:lnTo>
                    <a:pt x="363" y="228"/>
                  </a:lnTo>
                  <a:lnTo>
                    <a:pt x="362" y="236"/>
                  </a:lnTo>
                  <a:lnTo>
                    <a:pt x="358" y="244"/>
                  </a:lnTo>
                  <a:lnTo>
                    <a:pt x="357" y="252"/>
                  </a:lnTo>
                  <a:lnTo>
                    <a:pt x="355" y="259"/>
                  </a:lnTo>
                  <a:lnTo>
                    <a:pt x="350" y="267"/>
                  </a:lnTo>
                  <a:lnTo>
                    <a:pt x="347" y="275"/>
                  </a:lnTo>
                  <a:lnTo>
                    <a:pt x="337" y="291"/>
                  </a:lnTo>
                  <a:lnTo>
                    <a:pt x="327" y="303"/>
                  </a:lnTo>
                  <a:lnTo>
                    <a:pt x="303" y="327"/>
                  </a:lnTo>
                  <a:lnTo>
                    <a:pt x="291" y="337"/>
                  </a:lnTo>
                  <a:lnTo>
                    <a:pt x="275" y="347"/>
                  </a:lnTo>
                  <a:lnTo>
                    <a:pt x="267" y="350"/>
                  </a:lnTo>
                  <a:lnTo>
                    <a:pt x="258" y="355"/>
                  </a:lnTo>
                  <a:lnTo>
                    <a:pt x="252" y="357"/>
                  </a:lnTo>
                  <a:lnTo>
                    <a:pt x="244" y="358"/>
                  </a:lnTo>
                  <a:lnTo>
                    <a:pt x="235" y="362"/>
                  </a:lnTo>
                  <a:lnTo>
                    <a:pt x="227" y="363"/>
                  </a:lnTo>
                  <a:lnTo>
                    <a:pt x="219" y="365"/>
                  </a:lnTo>
                  <a:lnTo>
                    <a:pt x="211" y="367"/>
                  </a:lnTo>
                  <a:lnTo>
                    <a:pt x="199" y="367"/>
                  </a:lnTo>
                  <a:lnTo>
                    <a:pt x="191" y="368"/>
                  </a:lnTo>
                  <a:lnTo>
                    <a:pt x="195" y="368"/>
                  </a:lnTo>
                  <a:lnTo>
                    <a:pt x="185" y="367"/>
                  </a:lnTo>
                  <a:lnTo>
                    <a:pt x="175" y="367"/>
                  </a:lnTo>
                  <a:lnTo>
                    <a:pt x="165" y="365"/>
                  </a:lnTo>
                  <a:lnTo>
                    <a:pt x="157" y="363"/>
                  </a:lnTo>
                  <a:lnTo>
                    <a:pt x="149" y="362"/>
                  </a:lnTo>
                  <a:lnTo>
                    <a:pt x="141" y="358"/>
                  </a:lnTo>
                  <a:lnTo>
                    <a:pt x="132" y="357"/>
                  </a:lnTo>
                  <a:lnTo>
                    <a:pt x="126" y="355"/>
                  </a:lnTo>
                  <a:lnTo>
                    <a:pt x="118" y="350"/>
                  </a:lnTo>
                  <a:lnTo>
                    <a:pt x="109" y="347"/>
                  </a:lnTo>
                  <a:lnTo>
                    <a:pt x="101" y="342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2" y="327"/>
                  </a:lnTo>
                  <a:lnTo>
                    <a:pt x="70" y="316"/>
                  </a:lnTo>
                  <a:lnTo>
                    <a:pt x="65" y="309"/>
                  </a:lnTo>
                  <a:lnTo>
                    <a:pt x="59" y="303"/>
                  </a:lnTo>
                  <a:lnTo>
                    <a:pt x="49" y="291"/>
                  </a:lnTo>
                  <a:lnTo>
                    <a:pt x="39" y="275"/>
                  </a:lnTo>
                  <a:lnTo>
                    <a:pt x="36" y="267"/>
                  </a:lnTo>
                  <a:lnTo>
                    <a:pt x="31" y="259"/>
                  </a:lnTo>
                  <a:lnTo>
                    <a:pt x="29" y="252"/>
                  </a:lnTo>
                  <a:lnTo>
                    <a:pt x="28" y="244"/>
                  </a:lnTo>
                  <a:lnTo>
                    <a:pt x="24" y="236"/>
                  </a:lnTo>
                  <a:lnTo>
                    <a:pt x="23" y="228"/>
                  </a:lnTo>
                  <a:lnTo>
                    <a:pt x="21" y="219"/>
                  </a:lnTo>
                  <a:lnTo>
                    <a:pt x="19" y="211"/>
                  </a:lnTo>
                  <a:lnTo>
                    <a:pt x="19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280"/>
            <p:cNvSpPr>
              <a:spLocks/>
            </p:cNvSpPr>
            <p:nvPr/>
          </p:nvSpPr>
          <p:spPr bwMode="auto">
            <a:xfrm>
              <a:off x="4634" y="1487"/>
              <a:ext cx="447" cy="36"/>
            </a:xfrm>
            <a:custGeom>
              <a:avLst/>
              <a:gdLst>
                <a:gd name="T0" fmla="*/ 16 w 447"/>
                <a:gd name="T1" fmla="*/ 0 h 36"/>
                <a:gd name="T2" fmla="*/ 11 w 447"/>
                <a:gd name="T3" fmla="*/ 0 h 36"/>
                <a:gd name="T4" fmla="*/ 8 w 447"/>
                <a:gd name="T5" fmla="*/ 2 h 36"/>
                <a:gd name="T6" fmla="*/ 1 w 447"/>
                <a:gd name="T7" fmla="*/ 8 h 36"/>
                <a:gd name="T8" fmla="*/ 0 w 447"/>
                <a:gd name="T9" fmla="*/ 11 h 36"/>
                <a:gd name="T10" fmla="*/ 0 w 447"/>
                <a:gd name="T11" fmla="*/ 21 h 36"/>
                <a:gd name="T12" fmla="*/ 1 w 447"/>
                <a:gd name="T13" fmla="*/ 25 h 36"/>
                <a:gd name="T14" fmla="*/ 8 w 447"/>
                <a:gd name="T15" fmla="*/ 31 h 36"/>
                <a:gd name="T16" fmla="*/ 11 w 447"/>
                <a:gd name="T17" fmla="*/ 33 h 36"/>
                <a:gd name="T18" fmla="*/ 16 w 447"/>
                <a:gd name="T19" fmla="*/ 33 h 36"/>
                <a:gd name="T20" fmla="*/ 430 w 447"/>
                <a:gd name="T21" fmla="*/ 36 h 36"/>
                <a:gd name="T22" fmla="*/ 435 w 447"/>
                <a:gd name="T23" fmla="*/ 36 h 36"/>
                <a:gd name="T24" fmla="*/ 439 w 447"/>
                <a:gd name="T25" fmla="*/ 34 h 36"/>
                <a:gd name="T26" fmla="*/ 445 w 447"/>
                <a:gd name="T27" fmla="*/ 28 h 36"/>
                <a:gd name="T28" fmla="*/ 447 w 447"/>
                <a:gd name="T29" fmla="*/ 25 h 36"/>
                <a:gd name="T30" fmla="*/ 447 w 447"/>
                <a:gd name="T31" fmla="*/ 15 h 36"/>
                <a:gd name="T32" fmla="*/ 445 w 447"/>
                <a:gd name="T33" fmla="*/ 11 h 36"/>
                <a:gd name="T34" fmla="*/ 439 w 447"/>
                <a:gd name="T35" fmla="*/ 5 h 36"/>
                <a:gd name="T36" fmla="*/ 435 w 447"/>
                <a:gd name="T37" fmla="*/ 3 h 36"/>
                <a:gd name="T38" fmla="*/ 430 w 447"/>
                <a:gd name="T39" fmla="*/ 3 h 36"/>
                <a:gd name="T40" fmla="*/ 16 w 447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7"/>
                <a:gd name="T64" fmla="*/ 0 h 36"/>
                <a:gd name="T65" fmla="*/ 447 w 44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7" h="36">
                  <a:moveTo>
                    <a:pt x="16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430" y="36"/>
                  </a:lnTo>
                  <a:lnTo>
                    <a:pt x="435" y="36"/>
                  </a:lnTo>
                  <a:lnTo>
                    <a:pt x="439" y="34"/>
                  </a:lnTo>
                  <a:lnTo>
                    <a:pt x="445" y="28"/>
                  </a:lnTo>
                  <a:lnTo>
                    <a:pt x="447" y="25"/>
                  </a:lnTo>
                  <a:lnTo>
                    <a:pt x="447" y="15"/>
                  </a:lnTo>
                  <a:lnTo>
                    <a:pt x="445" y="11"/>
                  </a:lnTo>
                  <a:lnTo>
                    <a:pt x="439" y="5"/>
                  </a:lnTo>
                  <a:lnTo>
                    <a:pt x="435" y="3"/>
                  </a:lnTo>
                  <a:lnTo>
                    <a:pt x="43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Rectangle 281"/>
            <p:cNvSpPr>
              <a:spLocks noChangeArrowheads="1"/>
            </p:cNvSpPr>
            <p:nvPr/>
          </p:nvSpPr>
          <p:spPr bwMode="auto">
            <a:xfrm>
              <a:off x="5172" y="1422"/>
              <a:ext cx="23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D/0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50" name="Freeform 282"/>
            <p:cNvSpPr>
              <a:spLocks/>
            </p:cNvSpPr>
            <p:nvPr/>
          </p:nvSpPr>
          <p:spPr bwMode="auto">
            <a:xfrm>
              <a:off x="2756" y="1687"/>
              <a:ext cx="2493" cy="1283"/>
            </a:xfrm>
            <a:custGeom>
              <a:avLst/>
              <a:gdLst>
                <a:gd name="T0" fmla="*/ 2493 w 2493"/>
                <a:gd name="T1" fmla="*/ 14 h 1283"/>
                <a:gd name="T2" fmla="*/ 2487 w 2493"/>
                <a:gd name="T3" fmla="*/ 3 h 1283"/>
                <a:gd name="T4" fmla="*/ 2475 w 2493"/>
                <a:gd name="T5" fmla="*/ 0 h 1283"/>
                <a:gd name="T6" fmla="*/ 2464 w 2493"/>
                <a:gd name="T7" fmla="*/ 6 h 1283"/>
                <a:gd name="T8" fmla="*/ 2413 w 2493"/>
                <a:gd name="T9" fmla="*/ 119 h 1283"/>
                <a:gd name="T10" fmla="*/ 2292 w 2493"/>
                <a:gd name="T11" fmla="*/ 370 h 1283"/>
                <a:gd name="T12" fmla="*/ 2192 w 2493"/>
                <a:gd name="T13" fmla="*/ 548 h 1283"/>
                <a:gd name="T14" fmla="*/ 2064 w 2493"/>
                <a:gd name="T15" fmla="*/ 741 h 1283"/>
                <a:gd name="T16" fmla="*/ 1958 w 2493"/>
                <a:gd name="T17" fmla="*/ 872 h 1283"/>
                <a:gd name="T18" fmla="*/ 1876 w 2493"/>
                <a:gd name="T19" fmla="*/ 960 h 1283"/>
                <a:gd name="T20" fmla="*/ 1735 w 2493"/>
                <a:gd name="T21" fmla="*/ 1081 h 1283"/>
                <a:gd name="T22" fmla="*/ 1619 w 2493"/>
                <a:gd name="T23" fmla="*/ 1158 h 1283"/>
                <a:gd name="T24" fmla="*/ 1557 w 2493"/>
                <a:gd name="T25" fmla="*/ 1188 h 1283"/>
                <a:gd name="T26" fmla="*/ 1393 w 2493"/>
                <a:gd name="T27" fmla="*/ 1235 h 1283"/>
                <a:gd name="T28" fmla="*/ 1289 w 2493"/>
                <a:gd name="T29" fmla="*/ 1248 h 1283"/>
                <a:gd name="T30" fmla="*/ 1149 w 2493"/>
                <a:gd name="T31" fmla="*/ 1247 h 1283"/>
                <a:gd name="T32" fmla="*/ 1045 w 2493"/>
                <a:gd name="T33" fmla="*/ 1235 h 1283"/>
                <a:gd name="T34" fmla="*/ 941 w 2493"/>
                <a:gd name="T35" fmla="*/ 1214 h 1283"/>
                <a:gd name="T36" fmla="*/ 809 w 2493"/>
                <a:gd name="T37" fmla="*/ 1175 h 1283"/>
                <a:gd name="T38" fmla="*/ 686 w 2493"/>
                <a:gd name="T39" fmla="*/ 1121 h 1283"/>
                <a:gd name="T40" fmla="*/ 578 w 2493"/>
                <a:gd name="T41" fmla="*/ 1059 h 1283"/>
                <a:gd name="T42" fmla="*/ 506 w 2493"/>
                <a:gd name="T43" fmla="*/ 1001 h 1283"/>
                <a:gd name="T44" fmla="*/ 436 w 2493"/>
                <a:gd name="T45" fmla="*/ 937 h 1283"/>
                <a:gd name="T46" fmla="*/ 354 w 2493"/>
                <a:gd name="T47" fmla="*/ 841 h 1283"/>
                <a:gd name="T48" fmla="*/ 279 w 2493"/>
                <a:gd name="T49" fmla="*/ 730 h 1283"/>
                <a:gd name="T50" fmla="*/ 210 w 2493"/>
                <a:gd name="T51" fmla="*/ 604 h 1283"/>
                <a:gd name="T52" fmla="*/ 148 w 2493"/>
                <a:gd name="T53" fmla="*/ 463 h 1283"/>
                <a:gd name="T54" fmla="*/ 97 w 2493"/>
                <a:gd name="T55" fmla="*/ 309 h 1283"/>
                <a:gd name="T56" fmla="*/ 53 w 2493"/>
                <a:gd name="T57" fmla="*/ 140 h 1283"/>
                <a:gd name="T58" fmla="*/ 31 w 2493"/>
                <a:gd name="T59" fmla="*/ 47 h 1283"/>
                <a:gd name="T60" fmla="*/ 22 w 2493"/>
                <a:gd name="T61" fmla="*/ 39 h 1283"/>
                <a:gd name="T62" fmla="*/ 10 w 2493"/>
                <a:gd name="T63" fmla="*/ 39 h 1283"/>
                <a:gd name="T64" fmla="*/ 2 w 2493"/>
                <a:gd name="T65" fmla="*/ 49 h 1283"/>
                <a:gd name="T66" fmla="*/ 8 w 2493"/>
                <a:gd name="T67" fmla="*/ 101 h 1283"/>
                <a:gd name="T68" fmla="*/ 53 w 2493"/>
                <a:gd name="T69" fmla="*/ 278 h 1283"/>
                <a:gd name="T70" fmla="*/ 92 w 2493"/>
                <a:gd name="T71" fmla="*/ 399 h 1283"/>
                <a:gd name="T72" fmla="*/ 164 w 2493"/>
                <a:gd name="T73" fmla="*/ 584 h 1283"/>
                <a:gd name="T74" fmla="*/ 213 w 2493"/>
                <a:gd name="T75" fmla="*/ 684 h 1283"/>
                <a:gd name="T76" fmla="*/ 306 w 2493"/>
                <a:gd name="T77" fmla="*/ 833 h 1283"/>
                <a:gd name="T78" fmla="*/ 391 w 2493"/>
                <a:gd name="T79" fmla="*/ 937 h 1283"/>
                <a:gd name="T80" fmla="*/ 459 w 2493"/>
                <a:gd name="T81" fmla="*/ 1005 h 1283"/>
                <a:gd name="T82" fmla="*/ 532 w 2493"/>
                <a:gd name="T83" fmla="*/ 1065 h 1283"/>
                <a:gd name="T84" fmla="*/ 612 w 2493"/>
                <a:gd name="T85" fmla="*/ 1119 h 1283"/>
                <a:gd name="T86" fmla="*/ 701 w 2493"/>
                <a:gd name="T87" fmla="*/ 1165 h 1283"/>
                <a:gd name="T88" fmla="*/ 830 w 2493"/>
                <a:gd name="T89" fmla="*/ 1217 h 1283"/>
                <a:gd name="T90" fmla="*/ 968 w 2493"/>
                <a:gd name="T91" fmla="*/ 1255 h 1283"/>
                <a:gd name="T92" fmla="*/ 1076 w 2493"/>
                <a:gd name="T93" fmla="*/ 1273 h 1283"/>
                <a:gd name="T94" fmla="*/ 1220 w 2493"/>
                <a:gd name="T95" fmla="*/ 1283 h 1283"/>
                <a:gd name="T96" fmla="*/ 1328 w 2493"/>
                <a:gd name="T97" fmla="*/ 1278 h 1283"/>
                <a:gd name="T98" fmla="*/ 1470 w 2493"/>
                <a:gd name="T99" fmla="*/ 1252 h 1283"/>
                <a:gd name="T100" fmla="*/ 1603 w 2493"/>
                <a:gd name="T101" fmla="*/ 1203 h 1283"/>
                <a:gd name="T102" fmla="*/ 1665 w 2493"/>
                <a:gd name="T103" fmla="*/ 1168 h 1283"/>
                <a:gd name="T104" fmla="*/ 1785 w 2493"/>
                <a:gd name="T105" fmla="*/ 1085 h 1283"/>
                <a:gd name="T106" fmla="*/ 1899 w 2493"/>
                <a:gd name="T107" fmla="*/ 983 h 1283"/>
                <a:gd name="T108" fmla="*/ 1984 w 2493"/>
                <a:gd name="T109" fmla="*/ 895 h 1283"/>
                <a:gd name="T110" fmla="*/ 2091 w 2493"/>
                <a:gd name="T111" fmla="*/ 761 h 1283"/>
                <a:gd name="T112" fmla="*/ 2222 w 2493"/>
                <a:gd name="T113" fmla="*/ 564 h 1283"/>
                <a:gd name="T114" fmla="*/ 2321 w 2493"/>
                <a:gd name="T115" fmla="*/ 386 h 1283"/>
                <a:gd name="T116" fmla="*/ 2443 w 2493"/>
                <a:gd name="T117" fmla="*/ 132 h 12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93"/>
                <a:gd name="T178" fmla="*/ 0 h 1283"/>
                <a:gd name="T179" fmla="*/ 2493 w 2493"/>
                <a:gd name="T180" fmla="*/ 1283 h 12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93" h="1283">
                  <a:moveTo>
                    <a:pt x="2492" y="23"/>
                  </a:moveTo>
                  <a:lnTo>
                    <a:pt x="2493" y="18"/>
                  </a:lnTo>
                  <a:lnTo>
                    <a:pt x="2493" y="14"/>
                  </a:lnTo>
                  <a:lnTo>
                    <a:pt x="2492" y="9"/>
                  </a:lnTo>
                  <a:lnTo>
                    <a:pt x="2490" y="6"/>
                  </a:lnTo>
                  <a:lnTo>
                    <a:pt x="2487" y="3"/>
                  </a:lnTo>
                  <a:lnTo>
                    <a:pt x="2484" y="1"/>
                  </a:lnTo>
                  <a:lnTo>
                    <a:pt x="2479" y="0"/>
                  </a:lnTo>
                  <a:lnTo>
                    <a:pt x="2475" y="0"/>
                  </a:lnTo>
                  <a:lnTo>
                    <a:pt x="2470" y="1"/>
                  </a:lnTo>
                  <a:lnTo>
                    <a:pt x="2467" y="3"/>
                  </a:lnTo>
                  <a:lnTo>
                    <a:pt x="2464" y="6"/>
                  </a:lnTo>
                  <a:lnTo>
                    <a:pt x="2462" y="9"/>
                  </a:lnTo>
                  <a:lnTo>
                    <a:pt x="2438" y="63"/>
                  </a:lnTo>
                  <a:lnTo>
                    <a:pt x="2413" y="119"/>
                  </a:lnTo>
                  <a:lnTo>
                    <a:pt x="2390" y="171"/>
                  </a:lnTo>
                  <a:lnTo>
                    <a:pt x="2366" y="224"/>
                  </a:lnTo>
                  <a:lnTo>
                    <a:pt x="2292" y="370"/>
                  </a:lnTo>
                  <a:lnTo>
                    <a:pt x="2243" y="461"/>
                  </a:lnTo>
                  <a:lnTo>
                    <a:pt x="2218" y="505"/>
                  </a:lnTo>
                  <a:lnTo>
                    <a:pt x="2192" y="548"/>
                  </a:lnTo>
                  <a:lnTo>
                    <a:pt x="2169" y="589"/>
                  </a:lnTo>
                  <a:lnTo>
                    <a:pt x="2143" y="628"/>
                  </a:lnTo>
                  <a:lnTo>
                    <a:pt x="2064" y="741"/>
                  </a:lnTo>
                  <a:lnTo>
                    <a:pt x="2012" y="810"/>
                  </a:lnTo>
                  <a:lnTo>
                    <a:pt x="1984" y="842"/>
                  </a:lnTo>
                  <a:lnTo>
                    <a:pt x="1958" y="872"/>
                  </a:lnTo>
                  <a:lnTo>
                    <a:pt x="1932" y="903"/>
                  </a:lnTo>
                  <a:lnTo>
                    <a:pt x="1904" y="932"/>
                  </a:lnTo>
                  <a:lnTo>
                    <a:pt x="1876" y="960"/>
                  </a:lnTo>
                  <a:lnTo>
                    <a:pt x="1821" y="1013"/>
                  </a:lnTo>
                  <a:lnTo>
                    <a:pt x="1765" y="1059"/>
                  </a:lnTo>
                  <a:lnTo>
                    <a:pt x="1735" y="1081"/>
                  </a:lnTo>
                  <a:lnTo>
                    <a:pt x="1706" y="1103"/>
                  </a:lnTo>
                  <a:lnTo>
                    <a:pt x="1649" y="1142"/>
                  </a:lnTo>
                  <a:lnTo>
                    <a:pt x="1619" y="1158"/>
                  </a:lnTo>
                  <a:lnTo>
                    <a:pt x="1621" y="1158"/>
                  </a:lnTo>
                  <a:lnTo>
                    <a:pt x="1590" y="1173"/>
                  </a:lnTo>
                  <a:lnTo>
                    <a:pt x="1557" y="1188"/>
                  </a:lnTo>
                  <a:lnTo>
                    <a:pt x="1526" y="1201"/>
                  </a:lnTo>
                  <a:lnTo>
                    <a:pt x="1460" y="1219"/>
                  </a:lnTo>
                  <a:lnTo>
                    <a:pt x="1393" y="1235"/>
                  </a:lnTo>
                  <a:lnTo>
                    <a:pt x="1361" y="1240"/>
                  </a:lnTo>
                  <a:lnTo>
                    <a:pt x="1325" y="1245"/>
                  </a:lnTo>
                  <a:lnTo>
                    <a:pt x="1289" y="1248"/>
                  </a:lnTo>
                  <a:lnTo>
                    <a:pt x="1256" y="1250"/>
                  </a:lnTo>
                  <a:lnTo>
                    <a:pt x="1220" y="1250"/>
                  </a:lnTo>
                  <a:lnTo>
                    <a:pt x="1149" y="1247"/>
                  </a:lnTo>
                  <a:lnTo>
                    <a:pt x="1113" y="1243"/>
                  </a:lnTo>
                  <a:lnTo>
                    <a:pt x="1079" y="1240"/>
                  </a:lnTo>
                  <a:lnTo>
                    <a:pt x="1045" y="1235"/>
                  </a:lnTo>
                  <a:lnTo>
                    <a:pt x="1009" y="1229"/>
                  </a:lnTo>
                  <a:lnTo>
                    <a:pt x="974" y="1222"/>
                  </a:lnTo>
                  <a:lnTo>
                    <a:pt x="941" y="1214"/>
                  </a:lnTo>
                  <a:lnTo>
                    <a:pt x="873" y="1194"/>
                  </a:lnTo>
                  <a:lnTo>
                    <a:pt x="840" y="1185"/>
                  </a:lnTo>
                  <a:lnTo>
                    <a:pt x="809" y="1175"/>
                  </a:lnTo>
                  <a:lnTo>
                    <a:pt x="776" y="1162"/>
                  </a:lnTo>
                  <a:lnTo>
                    <a:pt x="714" y="1135"/>
                  </a:lnTo>
                  <a:lnTo>
                    <a:pt x="686" y="1121"/>
                  </a:lnTo>
                  <a:lnTo>
                    <a:pt x="657" y="1104"/>
                  </a:lnTo>
                  <a:lnTo>
                    <a:pt x="601" y="1075"/>
                  </a:lnTo>
                  <a:lnTo>
                    <a:pt x="578" y="1059"/>
                  </a:lnTo>
                  <a:lnTo>
                    <a:pt x="552" y="1039"/>
                  </a:lnTo>
                  <a:lnTo>
                    <a:pt x="527" y="1021"/>
                  </a:lnTo>
                  <a:lnTo>
                    <a:pt x="506" y="1001"/>
                  </a:lnTo>
                  <a:lnTo>
                    <a:pt x="482" y="982"/>
                  </a:lnTo>
                  <a:lnTo>
                    <a:pt x="459" y="960"/>
                  </a:lnTo>
                  <a:lnTo>
                    <a:pt x="436" y="937"/>
                  </a:lnTo>
                  <a:lnTo>
                    <a:pt x="414" y="914"/>
                  </a:lnTo>
                  <a:lnTo>
                    <a:pt x="373" y="867"/>
                  </a:lnTo>
                  <a:lnTo>
                    <a:pt x="354" y="841"/>
                  </a:lnTo>
                  <a:lnTo>
                    <a:pt x="333" y="813"/>
                  </a:lnTo>
                  <a:lnTo>
                    <a:pt x="313" y="787"/>
                  </a:lnTo>
                  <a:lnTo>
                    <a:pt x="279" y="730"/>
                  </a:lnTo>
                  <a:lnTo>
                    <a:pt x="243" y="667"/>
                  </a:lnTo>
                  <a:lnTo>
                    <a:pt x="226" y="638"/>
                  </a:lnTo>
                  <a:lnTo>
                    <a:pt x="210" y="604"/>
                  </a:lnTo>
                  <a:lnTo>
                    <a:pt x="193" y="571"/>
                  </a:lnTo>
                  <a:lnTo>
                    <a:pt x="177" y="535"/>
                  </a:lnTo>
                  <a:lnTo>
                    <a:pt x="148" y="463"/>
                  </a:lnTo>
                  <a:lnTo>
                    <a:pt x="121" y="389"/>
                  </a:lnTo>
                  <a:lnTo>
                    <a:pt x="110" y="348"/>
                  </a:lnTo>
                  <a:lnTo>
                    <a:pt x="97" y="309"/>
                  </a:lnTo>
                  <a:lnTo>
                    <a:pt x="85" y="268"/>
                  </a:lnTo>
                  <a:lnTo>
                    <a:pt x="62" y="185"/>
                  </a:lnTo>
                  <a:lnTo>
                    <a:pt x="53" y="140"/>
                  </a:lnTo>
                  <a:lnTo>
                    <a:pt x="41" y="95"/>
                  </a:lnTo>
                  <a:lnTo>
                    <a:pt x="33" y="50"/>
                  </a:lnTo>
                  <a:lnTo>
                    <a:pt x="31" y="47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2" y="39"/>
                  </a:lnTo>
                  <a:lnTo>
                    <a:pt x="18" y="37"/>
                  </a:lnTo>
                  <a:lnTo>
                    <a:pt x="13" y="37"/>
                  </a:lnTo>
                  <a:lnTo>
                    <a:pt x="10" y="39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8" y="101"/>
                  </a:lnTo>
                  <a:lnTo>
                    <a:pt x="20" y="147"/>
                  </a:lnTo>
                  <a:lnTo>
                    <a:pt x="30" y="191"/>
                  </a:lnTo>
                  <a:lnTo>
                    <a:pt x="53" y="278"/>
                  </a:lnTo>
                  <a:lnTo>
                    <a:pt x="64" y="319"/>
                  </a:lnTo>
                  <a:lnTo>
                    <a:pt x="77" y="358"/>
                  </a:lnTo>
                  <a:lnTo>
                    <a:pt x="92" y="399"/>
                  </a:lnTo>
                  <a:lnTo>
                    <a:pt x="118" y="476"/>
                  </a:lnTo>
                  <a:lnTo>
                    <a:pt x="148" y="548"/>
                  </a:lnTo>
                  <a:lnTo>
                    <a:pt x="164" y="584"/>
                  </a:lnTo>
                  <a:lnTo>
                    <a:pt x="180" y="617"/>
                  </a:lnTo>
                  <a:lnTo>
                    <a:pt x="197" y="651"/>
                  </a:lnTo>
                  <a:lnTo>
                    <a:pt x="213" y="684"/>
                  </a:lnTo>
                  <a:lnTo>
                    <a:pt x="249" y="746"/>
                  </a:lnTo>
                  <a:lnTo>
                    <a:pt x="287" y="806"/>
                  </a:lnTo>
                  <a:lnTo>
                    <a:pt x="306" y="833"/>
                  </a:lnTo>
                  <a:lnTo>
                    <a:pt x="328" y="860"/>
                  </a:lnTo>
                  <a:lnTo>
                    <a:pt x="347" y="887"/>
                  </a:lnTo>
                  <a:lnTo>
                    <a:pt x="391" y="937"/>
                  </a:lnTo>
                  <a:lnTo>
                    <a:pt x="413" y="960"/>
                  </a:lnTo>
                  <a:lnTo>
                    <a:pt x="436" y="983"/>
                  </a:lnTo>
                  <a:lnTo>
                    <a:pt x="459" y="1005"/>
                  </a:lnTo>
                  <a:lnTo>
                    <a:pt x="483" y="1027"/>
                  </a:lnTo>
                  <a:lnTo>
                    <a:pt x="508" y="1047"/>
                  </a:lnTo>
                  <a:lnTo>
                    <a:pt x="532" y="1065"/>
                  </a:lnTo>
                  <a:lnTo>
                    <a:pt x="558" y="1085"/>
                  </a:lnTo>
                  <a:lnTo>
                    <a:pt x="585" y="1101"/>
                  </a:lnTo>
                  <a:lnTo>
                    <a:pt x="612" y="1119"/>
                  </a:lnTo>
                  <a:lnTo>
                    <a:pt x="640" y="1134"/>
                  </a:lnTo>
                  <a:lnTo>
                    <a:pt x="670" y="1150"/>
                  </a:lnTo>
                  <a:lnTo>
                    <a:pt x="701" y="1165"/>
                  </a:lnTo>
                  <a:lnTo>
                    <a:pt x="763" y="1191"/>
                  </a:lnTo>
                  <a:lnTo>
                    <a:pt x="796" y="1204"/>
                  </a:lnTo>
                  <a:lnTo>
                    <a:pt x="830" y="1217"/>
                  </a:lnTo>
                  <a:lnTo>
                    <a:pt x="863" y="1227"/>
                  </a:lnTo>
                  <a:lnTo>
                    <a:pt x="932" y="1247"/>
                  </a:lnTo>
                  <a:lnTo>
                    <a:pt x="968" y="1255"/>
                  </a:lnTo>
                  <a:lnTo>
                    <a:pt x="1002" y="1261"/>
                  </a:lnTo>
                  <a:lnTo>
                    <a:pt x="1038" y="1268"/>
                  </a:lnTo>
                  <a:lnTo>
                    <a:pt x="1076" y="1273"/>
                  </a:lnTo>
                  <a:lnTo>
                    <a:pt x="1110" y="1276"/>
                  </a:lnTo>
                  <a:lnTo>
                    <a:pt x="1146" y="1279"/>
                  </a:lnTo>
                  <a:lnTo>
                    <a:pt x="1220" y="1283"/>
                  </a:lnTo>
                  <a:lnTo>
                    <a:pt x="1256" y="1283"/>
                  </a:lnTo>
                  <a:lnTo>
                    <a:pt x="1292" y="1281"/>
                  </a:lnTo>
                  <a:lnTo>
                    <a:pt x="1328" y="1278"/>
                  </a:lnTo>
                  <a:lnTo>
                    <a:pt x="1364" y="1273"/>
                  </a:lnTo>
                  <a:lnTo>
                    <a:pt x="1400" y="1268"/>
                  </a:lnTo>
                  <a:lnTo>
                    <a:pt x="1470" y="1252"/>
                  </a:lnTo>
                  <a:lnTo>
                    <a:pt x="1536" y="1230"/>
                  </a:lnTo>
                  <a:lnTo>
                    <a:pt x="1570" y="1217"/>
                  </a:lnTo>
                  <a:lnTo>
                    <a:pt x="1603" y="1203"/>
                  </a:lnTo>
                  <a:lnTo>
                    <a:pt x="1634" y="1188"/>
                  </a:lnTo>
                  <a:lnTo>
                    <a:pt x="1636" y="1188"/>
                  </a:lnTo>
                  <a:lnTo>
                    <a:pt x="1665" y="1168"/>
                  </a:lnTo>
                  <a:lnTo>
                    <a:pt x="1726" y="1129"/>
                  </a:lnTo>
                  <a:lnTo>
                    <a:pt x="1755" y="1108"/>
                  </a:lnTo>
                  <a:lnTo>
                    <a:pt x="1785" y="1085"/>
                  </a:lnTo>
                  <a:lnTo>
                    <a:pt x="1812" y="1062"/>
                  </a:lnTo>
                  <a:lnTo>
                    <a:pt x="1843" y="1036"/>
                  </a:lnTo>
                  <a:lnTo>
                    <a:pt x="1899" y="983"/>
                  </a:lnTo>
                  <a:lnTo>
                    <a:pt x="1927" y="955"/>
                  </a:lnTo>
                  <a:lnTo>
                    <a:pt x="1955" y="926"/>
                  </a:lnTo>
                  <a:lnTo>
                    <a:pt x="1984" y="895"/>
                  </a:lnTo>
                  <a:lnTo>
                    <a:pt x="2010" y="862"/>
                  </a:lnTo>
                  <a:lnTo>
                    <a:pt x="2038" y="829"/>
                  </a:lnTo>
                  <a:lnTo>
                    <a:pt x="2091" y="761"/>
                  </a:lnTo>
                  <a:lnTo>
                    <a:pt x="2169" y="648"/>
                  </a:lnTo>
                  <a:lnTo>
                    <a:pt x="2195" y="605"/>
                  </a:lnTo>
                  <a:lnTo>
                    <a:pt x="2222" y="564"/>
                  </a:lnTo>
                  <a:lnTo>
                    <a:pt x="2248" y="522"/>
                  </a:lnTo>
                  <a:lnTo>
                    <a:pt x="2272" y="478"/>
                  </a:lnTo>
                  <a:lnTo>
                    <a:pt x="2321" y="386"/>
                  </a:lnTo>
                  <a:lnTo>
                    <a:pt x="2395" y="237"/>
                  </a:lnTo>
                  <a:lnTo>
                    <a:pt x="2420" y="185"/>
                  </a:lnTo>
                  <a:lnTo>
                    <a:pt x="2443" y="132"/>
                  </a:lnTo>
                  <a:lnTo>
                    <a:pt x="2467" y="77"/>
                  </a:lnTo>
                  <a:lnTo>
                    <a:pt x="249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Rectangle 283"/>
            <p:cNvSpPr>
              <a:spLocks noChangeArrowheads="1"/>
            </p:cNvSpPr>
            <p:nvPr/>
          </p:nvSpPr>
          <p:spPr bwMode="auto">
            <a:xfrm>
              <a:off x="3837" y="2710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52" name="Freeform 284"/>
            <p:cNvSpPr>
              <a:spLocks/>
            </p:cNvSpPr>
            <p:nvPr/>
          </p:nvSpPr>
          <p:spPr bwMode="auto">
            <a:xfrm>
              <a:off x="2714" y="965"/>
              <a:ext cx="248" cy="357"/>
            </a:xfrm>
            <a:custGeom>
              <a:avLst/>
              <a:gdLst>
                <a:gd name="T0" fmla="*/ 176 w 248"/>
                <a:gd name="T1" fmla="*/ 339 h 357"/>
                <a:gd name="T2" fmla="*/ 183 w 248"/>
                <a:gd name="T3" fmla="*/ 353 h 357"/>
                <a:gd name="T4" fmla="*/ 196 w 248"/>
                <a:gd name="T5" fmla="*/ 357 h 357"/>
                <a:gd name="T6" fmla="*/ 208 w 248"/>
                <a:gd name="T7" fmla="*/ 345 h 357"/>
                <a:gd name="T8" fmla="*/ 219 w 248"/>
                <a:gd name="T9" fmla="*/ 326 h 357"/>
                <a:gd name="T10" fmla="*/ 226 w 248"/>
                <a:gd name="T11" fmla="*/ 312 h 357"/>
                <a:gd name="T12" fmla="*/ 230 w 248"/>
                <a:gd name="T13" fmla="*/ 301 h 357"/>
                <a:gd name="T14" fmla="*/ 240 w 248"/>
                <a:gd name="T15" fmla="*/ 270 h 357"/>
                <a:gd name="T16" fmla="*/ 242 w 248"/>
                <a:gd name="T17" fmla="*/ 257 h 357"/>
                <a:gd name="T18" fmla="*/ 245 w 248"/>
                <a:gd name="T19" fmla="*/ 242 h 357"/>
                <a:gd name="T20" fmla="*/ 247 w 248"/>
                <a:gd name="T21" fmla="*/ 204 h 357"/>
                <a:gd name="T22" fmla="*/ 247 w 248"/>
                <a:gd name="T23" fmla="*/ 168 h 357"/>
                <a:gd name="T24" fmla="*/ 230 w 248"/>
                <a:gd name="T25" fmla="*/ 98 h 357"/>
                <a:gd name="T26" fmla="*/ 204 w 248"/>
                <a:gd name="T27" fmla="*/ 47 h 357"/>
                <a:gd name="T28" fmla="*/ 193 w 248"/>
                <a:gd name="T29" fmla="*/ 33 h 357"/>
                <a:gd name="T30" fmla="*/ 175 w 248"/>
                <a:gd name="T31" fmla="*/ 16 h 357"/>
                <a:gd name="T32" fmla="*/ 157 w 248"/>
                <a:gd name="T33" fmla="*/ 6 h 357"/>
                <a:gd name="T34" fmla="*/ 109 w 248"/>
                <a:gd name="T35" fmla="*/ 0 h 357"/>
                <a:gd name="T36" fmla="*/ 85 w 248"/>
                <a:gd name="T37" fmla="*/ 10 h 357"/>
                <a:gd name="T38" fmla="*/ 67 w 248"/>
                <a:gd name="T39" fmla="*/ 21 h 357"/>
                <a:gd name="T40" fmla="*/ 50 w 248"/>
                <a:gd name="T41" fmla="*/ 38 h 357"/>
                <a:gd name="T42" fmla="*/ 32 w 248"/>
                <a:gd name="T43" fmla="*/ 60 h 357"/>
                <a:gd name="T44" fmla="*/ 9 w 248"/>
                <a:gd name="T45" fmla="*/ 114 h 357"/>
                <a:gd name="T46" fmla="*/ 0 w 248"/>
                <a:gd name="T47" fmla="*/ 232 h 357"/>
                <a:gd name="T48" fmla="*/ 3 w 248"/>
                <a:gd name="T49" fmla="*/ 250 h 357"/>
                <a:gd name="T50" fmla="*/ 5 w 248"/>
                <a:gd name="T51" fmla="*/ 262 h 357"/>
                <a:gd name="T52" fmla="*/ 9 w 248"/>
                <a:gd name="T53" fmla="*/ 278 h 357"/>
                <a:gd name="T54" fmla="*/ 14 w 248"/>
                <a:gd name="T55" fmla="*/ 294 h 357"/>
                <a:gd name="T56" fmla="*/ 27 w 248"/>
                <a:gd name="T57" fmla="*/ 326 h 357"/>
                <a:gd name="T58" fmla="*/ 32 w 248"/>
                <a:gd name="T59" fmla="*/ 335 h 357"/>
                <a:gd name="T60" fmla="*/ 52 w 248"/>
                <a:gd name="T61" fmla="*/ 344 h 357"/>
                <a:gd name="T62" fmla="*/ 64 w 248"/>
                <a:gd name="T63" fmla="*/ 332 h 357"/>
                <a:gd name="T64" fmla="*/ 59 w 248"/>
                <a:gd name="T65" fmla="*/ 316 h 357"/>
                <a:gd name="T66" fmla="*/ 49 w 248"/>
                <a:gd name="T67" fmla="*/ 291 h 357"/>
                <a:gd name="T68" fmla="*/ 42 w 248"/>
                <a:gd name="T69" fmla="*/ 272 h 357"/>
                <a:gd name="T70" fmla="*/ 37 w 248"/>
                <a:gd name="T71" fmla="*/ 255 h 357"/>
                <a:gd name="T72" fmla="*/ 36 w 248"/>
                <a:gd name="T73" fmla="*/ 244 h 357"/>
                <a:gd name="T74" fmla="*/ 32 w 248"/>
                <a:gd name="T75" fmla="*/ 226 h 357"/>
                <a:gd name="T76" fmla="*/ 34 w 248"/>
                <a:gd name="T77" fmla="*/ 165 h 357"/>
                <a:gd name="T78" fmla="*/ 46 w 248"/>
                <a:gd name="T79" fmla="*/ 116 h 357"/>
                <a:gd name="T80" fmla="*/ 52 w 248"/>
                <a:gd name="T81" fmla="*/ 95 h 357"/>
                <a:gd name="T82" fmla="*/ 68 w 248"/>
                <a:gd name="T83" fmla="*/ 67 h 357"/>
                <a:gd name="T84" fmla="*/ 80 w 248"/>
                <a:gd name="T85" fmla="*/ 52 h 357"/>
                <a:gd name="T86" fmla="*/ 91 w 248"/>
                <a:gd name="T87" fmla="*/ 42 h 357"/>
                <a:gd name="T88" fmla="*/ 103 w 248"/>
                <a:gd name="T89" fmla="*/ 36 h 357"/>
                <a:gd name="T90" fmla="*/ 116 w 248"/>
                <a:gd name="T91" fmla="*/ 33 h 357"/>
                <a:gd name="T92" fmla="*/ 134 w 248"/>
                <a:gd name="T93" fmla="*/ 34 h 357"/>
                <a:gd name="T94" fmla="*/ 149 w 248"/>
                <a:gd name="T95" fmla="*/ 39 h 357"/>
                <a:gd name="T96" fmla="*/ 160 w 248"/>
                <a:gd name="T97" fmla="*/ 47 h 357"/>
                <a:gd name="T98" fmla="*/ 170 w 248"/>
                <a:gd name="T99" fmla="*/ 57 h 357"/>
                <a:gd name="T100" fmla="*/ 183 w 248"/>
                <a:gd name="T101" fmla="*/ 74 h 357"/>
                <a:gd name="T102" fmla="*/ 198 w 248"/>
                <a:gd name="T103" fmla="*/ 103 h 357"/>
                <a:gd name="T104" fmla="*/ 204 w 248"/>
                <a:gd name="T105" fmla="*/ 124 h 357"/>
                <a:gd name="T106" fmla="*/ 214 w 248"/>
                <a:gd name="T107" fmla="*/ 172 h 357"/>
                <a:gd name="T108" fmla="*/ 217 w 248"/>
                <a:gd name="T109" fmla="*/ 195 h 357"/>
                <a:gd name="T110" fmla="*/ 212 w 248"/>
                <a:gd name="T111" fmla="*/ 231 h 357"/>
                <a:gd name="T112" fmla="*/ 211 w 248"/>
                <a:gd name="T113" fmla="*/ 245 h 357"/>
                <a:gd name="T114" fmla="*/ 208 w 248"/>
                <a:gd name="T115" fmla="*/ 260 h 357"/>
                <a:gd name="T116" fmla="*/ 201 w 248"/>
                <a:gd name="T117" fmla="*/ 281 h 357"/>
                <a:gd name="T118" fmla="*/ 199 w 248"/>
                <a:gd name="T119" fmla="*/ 291 h 357"/>
                <a:gd name="T120" fmla="*/ 194 w 248"/>
                <a:gd name="T121" fmla="*/ 303 h 357"/>
                <a:gd name="T122" fmla="*/ 186 w 248"/>
                <a:gd name="T123" fmla="*/ 319 h 357"/>
                <a:gd name="T124" fmla="*/ 178 w 248"/>
                <a:gd name="T125" fmla="*/ 335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8"/>
                <a:gd name="T190" fmla="*/ 0 h 357"/>
                <a:gd name="T191" fmla="*/ 248 w 248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8" h="357">
                  <a:moveTo>
                    <a:pt x="180" y="331"/>
                  </a:moveTo>
                  <a:lnTo>
                    <a:pt x="178" y="334"/>
                  </a:lnTo>
                  <a:lnTo>
                    <a:pt x="176" y="339"/>
                  </a:lnTo>
                  <a:lnTo>
                    <a:pt x="176" y="344"/>
                  </a:lnTo>
                  <a:lnTo>
                    <a:pt x="180" y="350"/>
                  </a:lnTo>
                  <a:lnTo>
                    <a:pt x="183" y="353"/>
                  </a:lnTo>
                  <a:lnTo>
                    <a:pt x="186" y="355"/>
                  </a:lnTo>
                  <a:lnTo>
                    <a:pt x="191" y="357"/>
                  </a:lnTo>
                  <a:lnTo>
                    <a:pt x="196" y="357"/>
                  </a:lnTo>
                  <a:lnTo>
                    <a:pt x="203" y="353"/>
                  </a:lnTo>
                  <a:lnTo>
                    <a:pt x="206" y="350"/>
                  </a:lnTo>
                  <a:lnTo>
                    <a:pt x="208" y="345"/>
                  </a:lnTo>
                  <a:lnTo>
                    <a:pt x="209" y="342"/>
                  </a:lnTo>
                  <a:lnTo>
                    <a:pt x="212" y="339"/>
                  </a:lnTo>
                  <a:lnTo>
                    <a:pt x="219" y="326"/>
                  </a:lnTo>
                  <a:lnTo>
                    <a:pt x="221" y="322"/>
                  </a:lnTo>
                  <a:lnTo>
                    <a:pt x="224" y="319"/>
                  </a:lnTo>
                  <a:lnTo>
                    <a:pt x="226" y="312"/>
                  </a:lnTo>
                  <a:lnTo>
                    <a:pt x="227" y="309"/>
                  </a:lnTo>
                  <a:lnTo>
                    <a:pt x="229" y="304"/>
                  </a:lnTo>
                  <a:lnTo>
                    <a:pt x="230" y="301"/>
                  </a:lnTo>
                  <a:lnTo>
                    <a:pt x="234" y="293"/>
                  </a:lnTo>
                  <a:lnTo>
                    <a:pt x="234" y="288"/>
                  </a:lnTo>
                  <a:lnTo>
                    <a:pt x="240" y="270"/>
                  </a:lnTo>
                  <a:lnTo>
                    <a:pt x="240" y="267"/>
                  </a:lnTo>
                  <a:lnTo>
                    <a:pt x="242" y="262"/>
                  </a:lnTo>
                  <a:lnTo>
                    <a:pt x="242" y="257"/>
                  </a:lnTo>
                  <a:lnTo>
                    <a:pt x="244" y="252"/>
                  </a:lnTo>
                  <a:lnTo>
                    <a:pt x="244" y="247"/>
                  </a:lnTo>
                  <a:lnTo>
                    <a:pt x="245" y="242"/>
                  </a:lnTo>
                  <a:lnTo>
                    <a:pt x="245" y="237"/>
                  </a:lnTo>
                  <a:lnTo>
                    <a:pt x="247" y="232"/>
                  </a:lnTo>
                  <a:lnTo>
                    <a:pt x="247" y="204"/>
                  </a:lnTo>
                  <a:lnTo>
                    <a:pt x="248" y="196"/>
                  </a:lnTo>
                  <a:lnTo>
                    <a:pt x="247" y="188"/>
                  </a:lnTo>
                  <a:lnTo>
                    <a:pt x="247" y="168"/>
                  </a:lnTo>
                  <a:lnTo>
                    <a:pt x="244" y="149"/>
                  </a:lnTo>
                  <a:lnTo>
                    <a:pt x="237" y="114"/>
                  </a:lnTo>
                  <a:lnTo>
                    <a:pt x="230" y="98"/>
                  </a:lnTo>
                  <a:lnTo>
                    <a:pt x="224" y="82"/>
                  </a:lnTo>
                  <a:lnTo>
                    <a:pt x="214" y="60"/>
                  </a:lnTo>
                  <a:lnTo>
                    <a:pt x="204" y="47"/>
                  </a:lnTo>
                  <a:lnTo>
                    <a:pt x="201" y="42"/>
                  </a:lnTo>
                  <a:lnTo>
                    <a:pt x="196" y="38"/>
                  </a:lnTo>
                  <a:lnTo>
                    <a:pt x="193" y="33"/>
                  </a:lnTo>
                  <a:lnTo>
                    <a:pt x="185" y="24"/>
                  </a:lnTo>
                  <a:lnTo>
                    <a:pt x="180" y="21"/>
                  </a:lnTo>
                  <a:lnTo>
                    <a:pt x="175" y="16"/>
                  </a:lnTo>
                  <a:lnTo>
                    <a:pt x="167" y="11"/>
                  </a:lnTo>
                  <a:lnTo>
                    <a:pt x="162" y="10"/>
                  </a:lnTo>
                  <a:lnTo>
                    <a:pt x="157" y="6"/>
                  </a:lnTo>
                  <a:lnTo>
                    <a:pt x="150" y="3"/>
                  </a:lnTo>
                  <a:lnTo>
                    <a:pt x="137" y="0"/>
                  </a:lnTo>
                  <a:lnTo>
                    <a:pt x="109" y="0"/>
                  </a:lnTo>
                  <a:lnTo>
                    <a:pt x="96" y="3"/>
                  </a:lnTo>
                  <a:lnTo>
                    <a:pt x="90" y="6"/>
                  </a:lnTo>
                  <a:lnTo>
                    <a:pt x="85" y="10"/>
                  </a:lnTo>
                  <a:lnTo>
                    <a:pt x="80" y="11"/>
                  </a:lnTo>
                  <a:lnTo>
                    <a:pt x="72" y="16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4" y="33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2" y="47"/>
                  </a:lnTo>
                  <a:lnTo>
                    <a:pt x="32" y="60"/>
                  </a:lnTo>
                  <a:lnTo>
                    <a:pt x="23" y="82"/>
                  </a:lnTo>
                  <a:lnTo>
                    <a:pt x="16" y="98"/>
                  </a:lnTo>
                  <a:lnTo>
                    <a:pt x="9" y="114"/>
                  </a:lnTo>
                  <a:lnTo>
                    <a:pt x="3" y="149"/>
                  </a:lnTo>
                  <a:lnTo>
                    <a:pt x="0" y="168"/>
                  </a:lnTo>
                  <a:lnTo>
                    <a:pt x="0" y="232"/>
                  </a:lnTo>
                  <a:lnTo>
                    <a:pt x="1" y="237"/>
                  </a:lnTo>
                  <a:lnTo>
                    <a:pt x="1" y="245"/>
                  </a:lnTo>
                  <a:lnTo>
                    <a:pt x="3" y="250"/>
                  </a:lnTo>
                  <a:lnTo>
                    <a:pt x="3" y="254"/>
                  </a:lnTo>
                  <a:lnTo>
                    <a:pt x="5" y="258"/>
                  </a:lnTo>
                  <a:lnTo>
                    <a:pt x="5" y="262"/>
                  </a:lnTo>
                  <a:lnTo>
                    <a:pt x="8" y="272"/>
                  </a:lnTo>
                  <a:lnTo>
                    <a:pt x="8" y="275"/>
                  </a:lnTo>
                  <a:lnTo>
                    <a:pt x="9" y="278"/>
                  </a:lnTo>
                  <a:lnTo>
                    <a:pt x="9" y="283"/>
                  </a:lnTo>
                  <a:lnTo>
                    <a:pt x="13" y="290"/>
                  </a:lnTo>
                  <a:lnTo>
                    <a:pt x="14" y="294"/>
                  </a:lnTo>
                  <a:lnTo>
                    <a:pt x="16" y="298"/>
                  </a:lnTo>
                  <a:lnTo>
                    <a:pt x="16" y="303"/>
                  </a:lnTo>
                  <a:lnTo>
                    <a:pt x="27" y="326"/>
                  </a:lnTo>
                  <a:lnTo>
                    <a:pt x="29" y="332"/>
                  </a:lnTo>
                  <a:lnTo>
                    <a:pt x="36" y="339"/>
                  </a:lnTo>
                  <a:lnTo>
                    <a:pt x="32" y="335"/>
                  </a:lnTo>
                  <a:lnTo>
                    <a:pt x="39" y="342"/>
                  </a:lnTo>
                  <a:lnTo>
                    <a:pt x="42" y="344"/>
                  </a:lnTo>
                  <a:lnTo>
                    <a:pt x="52" y="344"/>
                  </a:lnTo>
                  <a:lnTo>
                    <a:pt x="55" y="342"/>
                  </a:lnTo>
                  <a:lnTo>
                    <a:pt x="62" y="335"/>
                  </a:lnTo>
                  <a:lnTo>
                    <a:pt x="64" y="332"/>
                  </a:lnTo>
                  <a:lnTo>
                    <a:pt x="64" y="322"/>
                  </a:lnTo>
                  <a:lnTo>
                    <a:pt x="62" y="319"/>
                  </a:lnTo>
                  <a:lnTo>
                    <a:pt x="59" y="316"/>
                  </a:lnTo>
                  <a:lnTo>
                    <a:pt x="57" y="312"/>
                  </a:lnTo>
                  <a:lnTo>
                    <a:pt x="49" y="296"/>
                  </a:lnTo>
                  <a:lnTo>
                    <a:pt x="49" y="291"/>
                  </a:lnTo>
                  <a:lnTo>
                    <a:pt x="44" y="281"/>
                  </a:lnTo>
                  <a:lnTo>
                    <a:pt x="42" y="276"/>
                  </a:lnTo>
                  <a:lnTo>
                    <a:pt x="42" y="272"/>
                  </a:lnTo>
                  <a:lnTo>
                    <a:pt x="41" y="268"/>
                  </a:lnTo>
                  <a:lnTo>
                    <a:pt x="41" y="265"/>
                  </a:lnTo>
                  <a:lnTo>
                    <a:pt x="37" y="255"/>
                  </a:lnTo>
                  <a:lnTo>
                    <a:pt x="37" y="252"/>
                  </a:lnTo>
                  <a:lnTo>
                    <a:pt x="36" y="247"/>
                  </a:lnTo>
                  <a:lnTo>
                    <a:pt x="36" y="244"/>
                  </a:lnTo>
                  <a:lnTo>
                    <a:pt x="34" y="239"/>
                  </a:lnTo>
                  <a:lnTo>
                    <a:pt x="34" y="231"/>
                  </a:lnTo>
                  <a:lnTo>
                    <a:pt x="32" y="226"/>
                  </a:lnTo>
                  <a:lnTo>
                    <a:pt x="32" y="200"/>
                  </a:lnTo>
                  <a:lnTo>
                    <a:pt x="32" y="172"/>
                  </a:lnTo>
                  <a:lnTo>
                    <a:pt x="34" y="165"/>
                  </a:lnTo>
                  <a:lnTo>
                    <a:pt x="36" y="155"/>
                  </a:lnTo>
                  <a:lnTo>
                    <a:pt x="42" y="124"/>
                  </a:lnTo>
                  <a:lnTo>
                    <a:pt x="46" y="116"/>
                  </a:lnTo>
                  <a:lnTo>
                    <a:pt x="46" y="108"/>
                  </a:lnTo>
                  <a:lnTo>
                    <a:pt x="49" y="103"/>
                  </a:lnTo>
                  <a:lnTo>
                    <a:pt x="52" y="95"/>
                  </a:lnTo>
                  <a:lnTo>
                    <a:pt x="62" y="77"/>
                  </a:lnTo>
                  <a:lnTo>
                    <a:pt x="64" y="74"/>
                  </a:lnTo>
                  <a:lnTo>
                    <a:pt x="68" y="67"/>
                  </a:lnTo>
                  <a:lnTo>
                    <a:pt x="72" y="62"/>
                  </a:lnTo>
                  <a:lnTo>
                    <a:pt x="77" y="57"/>
                  </a:lnTo>
                  <a:lnTo>
                    <a:pt x="80" y="52"/>
                  </a:lnTo>
                  <a:lnTo>
                    <a:pt x="82" y="51"/>
                  </a:lnTo>
                  <a:lnTo>
                    <a:pt x="86" y="47"/>
                  </a:lnTo>
                  <a:lnTo>
                    <a:pt x="91" y="42"/>
                  </a:lnTo>
                  <a:lnTo>
                    <a:pt x="93" y="41"/>
                  </a:lnTo>
                  <a:lnTo>
                    <a:pt x="98" y="39"/>
                  </a:lnTo>
                  <a:lnTo>
                    <a:pt x="103" y="36"/>
                  </a:lnTo>
                  <a:lnTo>
                    <a:pt x="106" y="36"/>
                  </a:lnTo>
                  <a:lnTo>
                    <a:pt x="113" y="34"/>
                  </a:lnTo>
                  <a:lnTo>
                    <a:pt x="116" y="33"/>
                  </a:lnTo>
                  <a:lnTo>
                    <a:pt x="124" y="33"/>
                  </a:lnTo>
                  <a:lnTo>
                    <a:pt x="131" y="33"/>
                  </a:lnTo>
                  <a:lnTo>
                    <a:pt x="134" y="34"/>
                  </a:lnTo>
                  <a:lnTo>
                    <a:pt x="140" y="36"/>
                  </a:lnTo>
                  <a:lnTo>
                    <a:pt x="144" y="36"/>
                  </a:lnTo>
                  <a:lnTo>
                    <a:pt x="149" y="39"/>
                  </a:lnTo>
                  <a:lnTo>
                    <a:pt x="154" y="41"/>
                  </a:lnTo>
                  <a:lnTo>
                    <a:pt x="155" y="42"/>
                  </a:lnTo>
                  <a:lnTo>
                    <a:pt x="160" y="47"/>
                  </a:lnTo>
                  <a:lnTo>
                    <a:pt x="165" y="51"/>
                  </a:lnTo>
                  <a:lnTo>
                    <a:pt x="167" y="52"/>
                  </a:lnTo>
                  <a:lnTo>
                    <a:pt x="170" y="57"/>
                  </a:lnTo>
                  <a:lnTo>
                    <a:pt x="175" y="62"/>
                  </a:lnTo>
                  <a:lnTo>
                    <a:pt x="178" y="67"/>
                  </a:lnTo>
                  <a:lnTo>
                    <a:pt x="183" y="74"/>
                  </a:lnTo>
                  <a:lnTo>
                    <a:pt x="185" y="77"/>
                  </a:lnTo>
                  <a:lnTo>
                    <a:pt x="194" y="95"/>
                  </a:lnTo>
                  <a:lnTo>
                    <a:pt x="198" y="103"/>
                  </a:lnTo>
                  <a:lnTo>
                    <a:pt x="201" y="108"/>
                  </a:lnTo>
                  <a:lnTo>
                    <a:pt x="201" y="116"/>
                  </a:lnTo>
                  <a:lnTo>
                    <a:pt x="204" y="124"/>
                  </a:lnTo>
                  <a:lnTo>
                    <a:pt x="211" y="155"/>
                  </a:lnTo>
                  <a:lnTo>
                    <a:pt x="212" y="165"/>
                  </a:lnTo>
                  <a:lnTo>
                    <a:pt x="214" y="172"/>
                  </a:lnTo>
                  <a:lnTo>
                    <a:pt x="214" y="191"/>
                  </a:lnTo>
                  <a:lnTo>
                    <a:pt x="216" y="203"/>
                  </a:lnTo>
                  <a:lnTo>
                    <a:pt x="217" y="195"/>
                  </a:lnTo>
                  <a:lnTo>
                    <a:pt x="214" y="201"/>
                  </a:lnTo>
                  <a:lnTo>
                    <a:pt x="214" y="226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1" y="240"/>
                  </a:lnTo>
                  <a:lnTo>
                    <a:pt x="211" y="245"/>
                  </a:lnTo>
                  <a:lnTo>
                    <a:pt x="209" y="250"/>
                  </a:lnTo>
                  <a:lnTo>
                    <a:pt x="209" y="255"/>
                  </a:lnTo>
                  <a:lnTo>
                    <a:pt x="208" y="260"/>
                  </a:lnTo>
                  <a:lnTo>
                    <a:pt x="208" y="263"/>
                  </a:lnTo>
                  <a:lnTo>
                    <a:pt x="204" y="275"/>
                  </a:lnTo>
                  <a:lnTo>
                    <a:pt x="201" y="281"/>
                  </a:lnTo>
                  <a:lnTo>
                    <a:pt x="201" y="286"/>
                  </a:lnTo>
                  <a:lnTo>
                    <a:pt x="201" y="288"/>
                  </a:lnTo>
                  <a:lnTo>
                    <a:pt x="199" y="291"/>
                  </a:lnTo>
                  <a:lnTo>
                    <a:pt x="198" y="296"/>
                  </a:lnTo>
                  <a:lnTo>
                    <a:pt x="196" y="299"/>
                  </a:lnTo>
                  <a:lnTo>
                    <a:pt x="194" y="303"/>
                  </a:lnTo>
                  <a:lnTo>
                    <a:pt x="191" y="306"/>
                  </a:lnTo>
                  <a:lnTo>
                    <a:pt x="190" y="312"/>
                  </a:lnTo>
                  <a:lnTo>
                    <a:pt x="186" y="319"/>
                  </a:lnTo>
                  <a:lnTo>
                    <a:pt x="183" y="322"/>
                  </a:lnTo>
                  <a:lnTo>
                    <a:pt x="180" y="329"/>
                  </a:lnTo>
                  <a:lnTo>
                    <a:pt x="178" y="335"/>
                  </a:lnTo>
                  <a:lnTo>
                    <a:pt x="180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Freeform 285"/>
            <p:cNvSpPr>
              <a:spLocks/>
            </p:cNvSpPr>
            <p:nvPr/>
          </p:nvSpPr>
          <p:spPr bwMode="auto">
            <a:xfrm>
              <a:off x="4334" y="980"/>
              <a:ext cx="249" cy="356"/>
            </a:xfrm>
            <a:custGeom>
              <a:avLst/>
              <a:gdLst>
                <a:gd name="T0" fmla="*/ 177 w 249"/>
                <a:gd name="T1" fmla="*/ 338 h 356"/>
                <a:gd name="T2" fmla="*/ 184 w 249"/>
                <a:gd name="T3" fmla="*/ 353 h 356"/>
                <a:gd name="T4" fmla="*/ 197 w 249"/>
                <a:gd name="T5" fmla="*/ 356 h 356"/>
                <a:gd name="T6" fmla="*/ 208 w 249"/>
                <a:gd name="T7" fmla="*/ 345 h 356"/>
                <a:gd name="T8" fmla="*/ 220 w 249"/>
                <a:gd name="T9" fmla="*/ 325 h 356"/>
                <a:gd name="T10" fmla="*/ 226 w 249"/>
                <a:gd name="T11" fmla="*/ 312 h 356"/>
                <a:gd name="T12" fmla="*/ 231 w 249"/>
                <a:gd name="T13" fmla="*/ 301 h 356"/>
                <a:gd name="T14" fmla="*/ 241 w 249"/>
                <a:gd name="T15" fmla="*/ 270 h 356"/>
                <a:gd name="T16" fmla="*/ 243 w 249"/>
                <a:gd name="T17" fmla="*/ 257 h 356"/>
                <a:gd name="T18" fmla="*/ 246 w 249"/>
                <a:gd name="T19" fmla="*/ 242 h 356"/>
                <a:gd name="T20" fmla="*/ 247 w 249"/>
                <a:gd name="T21" fmla="*/ 204 h 356"/>
                <a:gd name="T22" fmla="*/ 247 w 249"/>
                <a:gd name="T23" fmla="*/ 168 h 356"/>
                <a:gd name="T24" fmla="*/ 231 w 249"/>
                <a:gd name="T25" fmla="*/ 98 h 356"/>
                <a:gd name="T26" fmla="*/ 205 w 249"/>
                <a:gd name="T27" fmla="*/ 47 h 356"/>
                <a:gd name="T28" fmla="*/ 193 w 249"/>
                <a:gd name="T29" fmla="*/ 32 h 356"/>
                <a:gd name="T30" fmla="*/ 175 w 249"/>
                <a:gd name="T31" fmla="*/ 16 h 356"/>
                <a:gd name="T32" fmla="*/ 157 w 249"/>
                <a:gd name="T33" fmla="*/ 6 h 356"/>
                <a:gd name="T34" fmla="*/ 110 w 249"/>
                <a:gd name="T35" fmla="*/ 0 h 356"/>
                <a:gd name="T36" fmla="*/ 85 w 249"/>
                <a:gd name="T37" fmla="*/ 9 h 356"/>
                <a:gd name="T38" fmla="*/ 67 w 249"/>
                <a:gd name="T39" fmla="*/ 21 h 356"/>
                <a:gd name="T40" fmla="*/ 51 w 249"/>
                <a:gd name="T41" fmla="*/ 37 h 356"/>
                <a:gd name="T42" fmla="*/ 33 w 249"/>
                <a:gd name="T43" fmla="*/ 60 h 356"/>
                <a:gd name="T44" fmla="*/ 10 w 249"/>
                <a:gd name="T45" fmla="*/ 114 h 356"/>
                <a:gd name="T46" fmla="*/ 0 w 249"/>
                <a:gd name="T47" fmla="*/ 232 h 356"/>
                <a:gd name="T48" fmla="*/ 4 w 249"/>
                <a:gd name="T49" fmla="*/ 250 h 356"/>
                <a:gd name="T50" fmla="*/ 5 w 249"/>
                <a:gd name="T51" fmla="*/ 261 h 356"/>
                <a:gd name="T52" fmla="*/ 10 w 249"/>
                <a:gd name="T53" fmla="*/ 278 h 356"/>
                <a:gd name="T54" fmla="*/ 15 w 249"/>
                <a:gd name="T55" fmla="*/ 294 h 356"/>
                <a:gd name="T56" fmla="*/ 28 w 249"/>
                <a:gd name="T57" fmla="*/ 325 h 356"/>
                <a:gd name="T58" fmla="*/ 33 w 249"/>
                <a:gd name="T59" fmla="*/ 335 h 356"/>
                <a:gd name="T60" fmla="*/ 53 w 249"/>
                <a:gd name="T61" fmla="*/ 343 h 356"/>
                <a:gd name="T62" fmla="*/ 64 w 249"/>
                <a:gd name="T63" fmla="*/ 332 h 356"/>
                <a:gd name="T64" fmla="*/ 59 w 249"/>
                <a:gd name="T65" fmla="*/ 316 h 356"/>
                <a:gd name="T66" fmla="*/ 49 w 249"/>
                <a:gd name="T67" fmla="*/ 291 h 356"/>
                <a:gd name="T68" fmla="*/ 43 w 249"/>
                <a:gd name="T69" fmla="*/ 271 h 356"/>
                <a:gd name="T70" fmla="*/ 38 w 249"/>
                <a:gd name="T71" fmla="*/ 255 h 356"/>
                <a:gd name="T72" fmla="*/ 36 w 249"/>
                <a:gd name="T73" fmla="*/ 243 h 356"/>
                <a:gd name="T74" fmla="*/ 33 w 249"/>
                <a:gd name="T75" fmla="*/ 225 h 356"/>
                <a:gd name="T76" fmla="*/ 35 w 249"/>
                <a:gd name="T77" fmla="*/ 165 h 356"/>
                <a:gd name="T78" fmla="*/ 46 w 249"/>
                <a:gd name="T79" fmla="*/ 116 h 356"/>
                <a:gd name="T80" fmla="*/ 53 w 249"/>
                <a:gd name="T81" fmla="*/ 95 h 356"/>
                <a:gd name="T82" fmla="*/ 69 w 249"/>
                <a:gd name="T83" fmla="*/ 67 h 356"/>
                <a:gd name="T84" fmla="*/ 81 w 249"/>
                <a:gd name="T85" fmla="*/ 52 h 356"/>
                <a:gd name="T86" fmla="*/ 92 w 249"/>
                <a:gd name="T87" fmla="*/ 42 h 356"/>
                <a:gd name="T88" fmla="*/ 103 w 249"/>
                <a:gd name="T89" fmla="*/ 36 h 356"/>
                <a:gd name="T90" fmla="*/ 117 w 249"/>
                <a:gd name="T91" fmla="*/ 32 h 356"/>
                <a:gd name="T92" fmla="*/ 135 w 249"/>
                <a:gd name="T93" fmla="*/ 34 h 356"/>
                <a:gd name="T94" fmla="*/ 149 w 249"/>
                <a:gd name="T95" fmla="*/ 39 h 356"/>
                <a:gd name="T96" fmla="*/ 161 w 249"/>
                <a:gd name="T97" fmla="*/ 47 h 356"/>
                <a:gd name="T98" fmla="*/ 171 w 249"/>
                <a:gd name="T99" fmla="*/ 57 h 356"/>
                <a:gd name="T100" fmla="*/ 184 w 249"/>
                <a:gd name="T101" fmla="*/ 73 h 356"/>
                <a:gd name="T102" fmla="*/ 198 w 249"/>
                <a:gd name="T103" fmla="*/ 103 h 356"/>
                <a:gd name="T104" fmla="*/ 205 w 249"/>
                <a:gd name="T105" fmla="*/ 124 h 356"/>
                <a:gd name="T106" fmla="*/ 215 w 249"/>
                <a:gd name="T107" fmla="*/ 171 h 356"/>
                <a:gd name="T108" fmla="*/ 218 w 249"/>
                <a:gd name="T109" fmla="*/ 194 h 356"/>
                <a:gd name="T110" fmla="*/ 213 w 249"/>
                <a:gd name="T111" fmla="*/ 230 h 356"/>
                <a:gd name="T112" fmla="*/ 211 w 249"/>
                <a:gd name="T113" fmla="*/ 245 h 356"/>
                <a:gd name="T114" fmla="*/ 208 w 249"/>
                <a:gd name="T115" fmla="*/ 260 h 356"/>
                <a:gd name="T116" fmla="*/ 202 w 249"/>
                <a:gd name="T117" fmla="*/ 281 h 356"/>
                <a:gd name="T118" fmla="*/ 200 w 249"/>
                <a:gd name="T119" fmla="*/ 291 h 356"/>
                <a:gd name="T120" fmla="*/ 195 w 249"/>
                <a:gd name="T121" fmla="*/ 302 h 356"/>
                <a:gd name="T122" fmla="*/ 187 w 249"/>
                <a:gd name="T123" fmla="*/ 319 h 356"/>
                <a:gd name="T124" fmla="*/ 179 w 249"/>
                <a:gd name="T125" fmla="*/ 335 h 3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9"/>
                <a:gd name="T190" fmla="*/ 0 h 356"/>
                <a:gd name="T191" fmla="*/ 249 w 249"/>
                <a:gd name="T192" fmla="*/ 356 h 3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9" h="356">
                  <a:moveTo>
                    <a:pt x="180" y="330"/>
                  </a:moveTo>
                  <a:lnTo>
                    <a:pt x="179" y="334"/>
                  </a:lnTo>
                  <a:lnTo>
                    <a:pt x="177" y="338"/>
                  </a:lnTo>
                  <a:lnTo>
                    <a:pt x="177" y="343"/>
                  </a:lnTo>
                  <a:lnTo>
                    <a:pt x="180" y="350"/>
                  </a:lnTo>
                  <a:lnTo>
                    <a:pt x="184" y="353"/>
                  </a:lnTo>
                  <a:lnTo>
                    <a:pt x="187" y="355"/>
                  </a:lnTo>
                  <a:lnTo>
                    <a:pt x="192" y="356"/>
                  </a:lnTo>
                  <a:lnTo>
                    <a:pt x="197" y="356"/>
                  </a:lnTo>
                  <a:lnTo>
                    <a:pt x="203" y="353"/>
                  </a:lnTo>
                  <a:lnTo>
                    <a:pt x="207" y="350"/>
                  </a:lnTo>
                  <a:lnTo>
                    <a:pt x="208" y="345"/>
                  </a:lnTo>
                  <a:lnTo>
                    <a:pt x="210" y="342"/>
                  </a:lnTo>
                  <a:lnTo>
                    <a:pt x="213" y="338"/>
                  </a:lnTo>
                  <a:lnTo>
                    <a:pt x="220" y="325"/>
                  </a:lnTo>
                  <a:lnTo>
                    <a:pt x="221" y="322"/>
                  </a:lnTo>
                  <a:lnTo>
                    <a:pt x="225" y="319"/>
                  </a:lnTo>
                  <a:lnTo>
                    <a:pt x="226" y="312"/>
                  </a:lnTo>
                  <a:lnTo>
                    <a:pt x="228" y="309"/>
                  </a:lnTo>
                  <a:lnTo>
                    <a:pt x="229" y="304"/>
                  </a:lnTo>
                  <a:lnTo>
                    <a:pt x="231" y="301"/>
                  </a:lnTo>
                  <a:lnTo>
                    <a:pt x="234" y="293"/>
                  </a:lnTo>
                  <a:lnTo>
                    <a:pt x="234" y="288"/>
                  </a:lnTo>
                  <a:lnTo>
                    <a:pt x="241" y="270"/>
                  </a:lnTo>
                  <a:lnTo>
                    <a:pt x="241" y="266"/>
                  </a:lnTo>
                  <a:lnTo>
                    <a:pt x="243" y="261"/>
                  </a:lnTo>
                  <a:lnTo>
                    <a:pt x="243" y="257"/>
                  </a:lnTo>
                  <a:lnTo>
                    <a:pt x="244" y="252"/>
                  </a:lnTo>
                  <a:lnTo>
                    <a:pt x="244" y="247"/>
                  </a:lnTo>
                  <a:lnTo>
                    <a:pt x="246" y="242"/>
                  </a:lnTo>
                  <a:lnTo>
                    <a:pt x="246" y="237"/>
                  </a:lnTo>
                  <a:lnTo>
                    <a:pt x="247" y="232"/>
                  </a:lnTo>
                  <a:lnTo>
                    <a:pt x="247" y="204"/>
                  </a:lnTo>
                  <a:lnTo>
                    <a:pt x="249" y="196"/>
                  </a:lnTo>
                  <a:lnTo>
                    <a:pt x="247" y="188"/>
                  </a:lnTo>
                  <a:lnTo>
                    <a:pt x="247" y="168"/>
                  </a:lnTo>
                  <a:lnTo>
                    <a:pt x="244" y="149"/>
                  </a:lnTo>
                  <a:lnTo>
                    <a:pt x="238" y="114"/>
                  </a:lnTo>
                  <a:lnTo>
                    <a:pt x="231" y="98"/>
                  </a:lnTo>
                  <a:lnTo>
                    <a:pt x="225" y="81"/>
                  </a:lnTo>
                  <a:lnTo>
                    <a:pt x="215" y="60"/>
                  </a:lnTo>
                  <a:lnTo>
                    <a:pt x="205" y="47"/>
                  </a:lnTo>
                  <a:lnTo>
                    <a:pt x="202" y="42"/>
                  </a:lnTo>
                  <a:lnTo>
                    <a:pt x="197" y="37"/>
                  </a:lnTo>
                  <a:lnTo>
                    <a:pt x="193" y="32"/>
                  </a:lnTo>
                  <a:lnTo>
                    <a:pt x="185" y="24"/>
                  </a:lnTo>
                  <a:lnTo>
                    <a:pt x="180" y="21"/>
                  </a:lnTo>
                  <a:lnTo>
                    <a:pt x="175" y="16"/>
                  </a:lnTo>
                  <a:lnTo>
                    <a:pt x="167" y="11"/>
                  </a:lnTo>
                  <a:lnTo>
                    <a:pt x="162" y="9"/>
                  </a:lnTo>
                  <a:lnTo>
                    <a:pt x="157" y="6"/>
                  </a:lnTo>
                  <a:lnTo>
                    <a:pt x="151" y="3"/>
                  </a:lnTo>
                  <a:lnTo>
                    <a:pt x="138" y="0"/>
                  </a:lnTo>
                  <a:lnTo>
                    <a:pt x="110" y="0"/>
                  </a:lnTo>
                  <a:lnTo>
                    <a:pt x="97" y="3"/>
                  </a:lnTo>
                  <a:lnTo>
                    <a:pt x="90" y="6"/>
                  </a:lnTo>
                  <a:lnTo>
                    <a:pt x="85" y="9"/>
                  </a:lnTo>
                  <a:lnTo>
                    <a:pt x="81" y="11"/>
                  </a:lnTo>
                  <a:lnTo>
                    <a:pt x="72" y="16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4" y="32"/>
                  </a:lnTo>
                  <a:lnTo>
                    <a:pt x="51" y="37"/>
                  </a:lnTo>
                  <a:lnTo>
                    <a:pt x="46" y="42"/>
                  </a:lnTo>
                  <a:lnTo>
                    <a:pt x="43" y="47"/>
                  </a:lnTo>
                  <a:lnTo>
                    <a:pt x="33" y="60"/>
                  </a:lnTo>
                  <a:lnTo>
                    <a:pt x="23" y="81"/>
                  </a:lnTo>
                  <a:lnTo>
                    <a:pt x="17" y="98"/>
                  </a:lnTo>
                  <a:lnTo>
                    <a:pt x="10" y="114"/>
                  </a:lnTo>
                  <a:lnTo>
                    <a:pt x="4" y="149"/>
                  </a:lnTo>
                  <a:lnTo>
                    <a:pt x="0" y="168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45"/>
                  </a:lnTo>
                  <a:lnTo>
                    <a:pt x="4" y="250"/>
                  </a:lnTo>
                  <a:lnTo>
                    <a:pt x="4" y="253"/>
                  </a:lnTo>
                  <a:lnTo>
                    <a:pt x="5" y="258"/>
                  </a:lnTo>
                  <a:lnTo>
                    <a:pt x="5" y="261"/>
                  </a:lnTo>
                  <a:lnTo>
                    <a:pt x="8" y="271"/>
                  </a:lnTo>
                  <a:lnTo>
                    <a:pt x="8" y="275"/>
                  </a:lnTo>
                  <a:lnTo>
                    <a:pt x="10" y="278"/>
                  </a:lnTo>
                  <a:lnTo>
                    <a:pt x="10" y="283"/>
                  </a:lnTo>
                  <a:lnTo>
                    <a:pt x="13" y="289"/>
                  </a:lnTo>
                  <a:lnTo>
                    <a:pt x="15" y="294"/>
                  </a:lnTo>
                  <a:lnTo>
                    <a:pt x="17" y="297"/>
                  </a:lnTo>
                  <a:lnTo>
                    <a:pt x="17" y="302"/>
                  </a:lnTo>
                  <a:lnTo>
                    <a:pt x="28" y="325"/>
                  </a:lnTo>
                  <a:lnTo>
                    <a:pt x="30" y="332"/>
                  </a:lnTo>
                  <a:lnTo>
                    <a:pt x="36" y="338"/>
                  </a:lnTo>
                  <a:lnTo>
                    <a:pt x="33" y="335"/>
                  </a:lnTo>
                  <a:lnTo>
                    <a:pt x="40" y="342"/>
                  </a:lnTo>
                  <a:lnTo>
                    <a:pt x="43" y="343"/>
                  </a:lnTo>
                  <a:lnTo>
                    <a:pt x="53" y="343"/>
                  </a:lnTo>
                  <a:lnTo>
                    <a:pt x="56" y="342"/>
                  </a:lnTo>
                  <a:lnTo>
                    <a:pt x="62" y="335"/>
                  </a:lnTo>
                  <a:lnTo>
                    <a:pt x="64" y="332"/>
                  </a:lnTo>
                  <a:lnTo>
                    <a:pt x="64" y="322"/>
                  </a:lnTo>
                  <a:lnTo>
                    <a:pt x="62" y="319"/>
                  </a:lnTo>
                  <a:lnTo>
                    <a:pt x="59" y="316"/>
                  </a:lnTo>
                  <a:lnTo>
                    <a:pt x="58" y="312"/>
                  </a:lnTo>
                  <a:lnTo>
                    <a:pt x="49" y="296"/>
                  </a:lnTo>
                  <a:lnTo>
                    <a:pt x="49" y="291"/>
                  </a:lnTo>
                  <a:lnTo>
                    <a:pt x="44" y="281"/>
                  </a:lnTo>
                  <a:lnTo>
                    <a:pt x="43" y="276"/>
                  </a:lnTo>
                  <a:lnTo>
                    <a:pt x="43" y="271"/>
                  </a:lnTo>
                  <a:lnTo>
                    <a:pt x="41" y="268"/>
                  </a:lnTo>
                  <a:lnTo>
                    <a:pt x="41" y="265"/>
                  </a:lnTo>
                  <a:lnTo>
                    <a:pt x="38" y="255"/>
                  </a:lnTo>
                  <a:lnTo>
                    <a:pt x="38" y="252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5" y="239"/>
                  </a:lnTo>
                  <a:lnTo>
                    <a:pt x="35" y="230"/>
                  </a:lnTo>
                  <a:lnTo>
                    <a:pt x="33" y="225"/>
                  </a:lnTo>
                  <a:lnTo>
                    <a:pt x="33" y="199"/>
                  </a:lnTo>
                  <a:lnTo>
                    <a:pt x="33" y="171"/>
                  </a:lnTo>
                  <a:lnTo>
                    <a:pt x="35" y="165"/>
                  </a:lnTo>
                  <a:lnTo>
                    <a:pt x="36" y="155"/>
                  </a:lnTo>
                  <a:lnTo>
                    <a:pt x="43" y="124"/>
                  </a:lnTo>
                  <a:lnTo>
                    <a:pt x="46" y="116"/>
                  </a:lnTo>
                  <a:lnTo>
                    <a:pt x="46" y="108"/>
                  </a:lnTo>
                  <a:lnTo>
                    <a:pt x="49" y="103"/>
                  </a:lnTo>
                  <a:lnTo>
                    <a:pt x="53" y="95"/>
                  </a:lnTo>
                  <a:lnTo>
                    <a:pt x="62" y="77"/>
                  </a:lnTo>
                  <a:lnTo>
                    <a:pt x="64" y="73"/>
                  </a:lnTo>
                  <a:lnTo>
                    <a:pt x="69" y="67"/>
                  </a:lnTo>
                  <a:lnTo>
                    <a:pt x="72" y="62"/>
                  </a:lnTo>
                  <a:lnTo>
                    <a:pt x="77" y="57"/>
                  </a:lnTo>
                  <a:lnTo>
                    <a:pt x="81" y="52"/>
                  </a:lnTo>
                  <a:lnTo>
                    <a:pt x="82" y="50"/>
                  </a:lnTo>
                  <a:lnTo>
                    <a:pt x="87" y="47"/>
                  </a:lnTo>
                  <a:lnTo>
                    <a:pt x="92" y="42"/>
                  </a:lnTo>
                  <a:lnTo>
                    <a:pt x="94" y="41"/>
                  </a:lnTo>
                  <a:lnTo>
                    <a:pt x="99" y="39"/>
                  </a:lnTo>
                  <a:lnTo>
                    <a:pt x="103" y="36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7" y="32"/>
                  </a:lnTo>
                  <a:lnTo>
                    <a:pt x="125" y="32"/>
                  </a:lnTo>
                  <a:lnTo>
                    <a:pt x="131" y="32"/>
                  </a:lnTo>
                  <a:lnTo>
                    <a:pt x="135" y="34"/>
                  </a:lnTo>
                  <a:lnTo>
                    <a:pt x="141" y="36"/>
                  </a:lnTo>
                  <a:lnTo>
                    <a:pt x="144" y="36"/>
                  </a:lnTo>
                  <a:lnTo>
                    <a:pt x="149" y="39"/>
                  </a:lnTo>
                  <a:lnTo>
                    <a:pt x="154" y="41"/>
                  </a:lnTo>
                  <a:lnTo>
                    <a:pt x="156" y="42"/>
                  </a:lnTo>
                  <a:lnTo>
                    <a:pt x="161" y="47"/>
                  </a:lnTo>
                  <a:lnTo>
                    <a:pt x="166" y="50"/>
                  </a:lnTo>
                  <a:lnTo>
                    <a:pt x="167" y="52"/>
                  </a:lnTo>
                  <a:lnTo>
                    <a:pt x="171" y="57"/>
                  </a:lnTo>
                  <a:lnTo>
                    <a:pt x="175" y="62"/>
                  </a:lnTo>
                  <a:lnTo>
                    <a:pt x="179" y="67"/>
                  </a:lnTo>
                  <a:lnTo>
                    <a:pt x="184" y="73"/>
                  </a:lnTo>
                  <a:lnTo>
                    <a:pt x="185" y="77"/>
                  </a:lnTo>
                  <a:lnTo>
                    <a:pt x="195" y="95"/>
                  </a:lnTo>
                  <a:lnTo>
                    <a:pt x="198" y="103"/>
                  </a:lnTo>
                  <a:lnTo>
                    <a:pt x="202" y="108"/>
                  </a:lnTo>
                  <a:lnTo>
                    <a:pt x="202" y="116"/>
                  </a:lnTo>
                  <a:lnTo>
                    <a:pt x="205" y="124"/>
                  </a:lnTo>
                  <a:lnTo>
                    <a:pt x="211" y="155"/>
                  </a:lnTo>
                  <a:lnTo>
                    <a:pt x="213" y="165"/>
                  </a:lnTo>
                  <a:lnTo>
                    <a:pt x="215" y="171"/>
                  </a:lnTo>
                  <a:lnTo>
                    <a:pt x="215" y="191"/>
                  </a:lnTo>
                  <a:lnTo>
                    <a:pt x="216" y="203"/>
                  </a:lnTo>
                  <a:lnTo>
                    <a:pt x="218" y="194"/>
                  </a:lnTo>
                  <a:lnTo>
                    <a:pt x="215" y="201"/>
                  </a:lnTo>
                  <a:lnTo>
                    <a:pt x="215" y="225"/>
                  </a:lnTo>
                  <a:lnTo>
                    <a:pt x="213" y="230"/>
                  </a:lnTo>
                  <a:lnTo>
                    <a:pt x="213" y="235"/>
                  </a:lnTo>
                  <a:lnTo>
                    <a:pt x="211" y="240"/>
                  </a:lnTo>
                  <a:lnTo>
                    <a:pt x="211" y="245"/>
                  </a:lnTo>
                  <a:lnTo>
                    <a:pt x="210" y="250"/>
                  </a:lnTo>
                  <a:lnTo>
                    <a:pt x="210" y="255"/>
                  </a:lnTo>
                  <a:lnTo>
                    <a:pt x="208" y="260"/>
                  </a:lnTo>
                  <a:lnTo>
                    <a:pt x="208" y="263"/>
                  </a:lnTo>
                  <a:lnTo>
                    <a:pt x="205" y="275"/>
                  </a:lnTo>
                  <a:lnTo>
                    <a:pt x="202" y="281"/>
                  </a:lnTo>
                  <a:lnTo>
                    <a:pt x="202" y="286"/>
                  </a:lnTo>
                  <a:lnTo>
                    <a:pt x="202" y="288"/>
                  </a:lnTo>
                  <a:lnTo>
                    <a:pt x="200" y="291"/>
                  </a:lnTo>
                  <a:lnTo>
                    <a:pt x="198" y="296"/>
                  </a:lnTo>
                  <a:lnTo>
                    <a:pt x="197" y="299"/>
                  </a:lnTo>
                  <a:lnTo>
                    <a:pt x="195" y="302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7" y="319"/>
                  </a:lnTo>
                  <a:lnTo>
                    <a:pt x="184" y="322"/>
                  </a:lnTo>
                  <a:lnTo>
                    <a:pt x="180" y="329"/>
                  </a:lnTo>
                  <a:lnTo>
                    <a:pt x="179" y="335"/>
                  </a:lnTo>
                  <a:lnTo>
                    <a:pt x="180" y="3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Freeform 286"/>
            <p:cNvSpPr>
              <a:spLocks/>
            </p:cNvSpPr>
            <p:nvPr/>
          </p:nvSpPr>
          <p:spPr bwMode="auto">
            <a:xfrm>
              <a:off x="2966" y="1593"/>
              <a:ext cx="565" cy="220"/>
            </a:xfrm>
            <a:custGeom>
              <a:avLst/>
              <a:gdLst>
                <a:gd name="T0" fmla="*/ 565 w 565"/>
                <a:gd name="T1" fmla="*/ 12 h 220"/>
                <a:gd name="T2" fmla="*/ 553 w 565"/>
                <a:gd name="T3" fmla="*/ 0 h 220"/>
                <a:gd name="T4" fmla="*/ 533 w 565"/>
                <a:gd name="T5" fmla="*/ 9 h 220"/>
                <a:gd name="T6" fmla="*/ 519 w 565"/>
                <a:gd name="T7" fmla="*/ 31 h 220"/>
                <a:gd name="T8" fmla="*/ 497 w 565"/>
                <a:gd name="T9" fmla="*/ 59 h 220"/>
                <a:gd name="T10" fmla="*/ 478 w 565"/>
                <a:gd name="T11" fmla="*/ 85 h 220"/>
                <a:gd name="T12" fmla="*/ 456 w 565"/>
                <a:gd name="T13" fmla="*/ 110 h 220"/>
                <a:gd name="T14" fmla="*/ 429 w 565"/>
                <a:gd name="T15" fmla="*/ 135 h 220"/>
                <a:gd name="T16" fmla="*/ 407 w 565"/>
                <a:gd name="T17" fmla="*/ 149 h 220"/>
                <a:gd name="T18" fmla="*/ 368 w 565"/>
                <a:gd name="T19" fmla="*/ 171 h 220"/>
                <a:gd name="T20" fmla="*/ 362 w 565"/>
                <a:gd name="T21" fmla="*/ 175 h 220"/>
                <a:gd name="T22" fmla="*/ 332 w 565"/>
                <a:gd name="T23" fmla="*/ 182 h 220"/>
                <a:gd name="T24" fmla="*/ 304 w 565"/>
                <a:gd name="T25" fmla="*/ 187 h 220"/>
                <a:gd name="T26" fmla="*/ 237 w 565"/>
                <a:gd name="T27" fmla="*/ 185 h 220"/>
                <a:gd name="T28" fmla="*/ 216 w 565"/>
                <a:gd name="T29" fmla="*/ 182 h 220"/>
                <a:gd name="T30" fmla="*/ 188 w 565"/>
                <a:gd name="T31" fmla="*/ 177 h 220"/>
                <a:gd name="T32" fmla="*/ 163 w 565"/>
                <a:gd name="T33" fmla="*/ 171 h 220"/>
                <a:gd name="T34" fmla="*/ 141 w 565"/>
                <a:gd name="T35" fmla="*/ 164 h 220"/>
                <a:gd name="T36" fmla="*/ 131 w 565"/>
                <a:gd name="T37" fmla="*/ 157 h 220"/>
                <a:gd name="T38" fmla="*/ 105 w 565"/>
                <a:gd name="T39" fmla="*/ 144 h 220"/>
                <a:gd name="T40" fmla="*/ 90 w 565"/>
                <a:gd name="T41" fmla="*/ 131 h 220"/>
                <a:gd name="T42" fmla="*/ 80 w 565"/>
                <a:gd name="T43" fmla="*/ 121 h 220"/>
                <a:gd name="T44" fmla="*/ 64 w 565"/>
                <a:gd name="T45" fmla="*/ 103 h 220"/>
                <a:gd name="T46" fmla="*/ 44 w 565"/>
                <a:gd name="T47" fmla="*/ 71 h 220"/>
                <a:gd name="T48" fmla="*/ 36 w 565"/>
                <a:gd name="T49" fmla="*/ 54 h 220"/>
                <a:gd name="T50" fmla="*/ 31 w 565"/>
                <a:gd name="T51" fmla="*/ 40 h 220"/>
                <a:gd name="T52" fmla="*/ 28 w 565"/>
                <a:gd name="T53" fmla="*/ 33 h 220"/>
                <a:gd name="T54" fmla="*/ 11 w 565"/>
                <a:gd name="T55" fmla="*/ 28 h 220"/>
                <a:gd name="T56" fmla="*/ 1 w 565"/>
                <a:gd name="T57" fmla="*/ 36 h 220"/>
                <a:gd name="T58" fmla="*/ 1 w 565"/>
                <a:gd name="T59" fmla="*/ 49 h 220"/>
                <a:gd name="T60" fmla="*/ 6 w 565"/>
                <a:gd name="T61" fmla="*/ 67 h 220"/>
                <a:gd name="T62" fmla="*/ 14 w 565"/>
                <a:gd name="T63" fmla="*/ 87 h 220"/>
                <a:gd name="T64" fmla="*/ 37 w 565"/>
                <a:gd name="T65" fmla="*/ 123 h 220"/>
                <a:gd name="T66" fmla="*/ 54 w 565"/>
                <a:gd name="T67" fmla="*/ 143 h 220"/>
                <a:gd name="T68" fmla="*/ 67 w 565"/>
                <a:gd name="T69" fmla="*/ 154 h 220"/>
                <a:gd name="T70" fmla="*/ 83 w 565"/>
                <a:gd name="T71" fmla="*/ 169 h 220"/>
                <a:gd name="T72" fmla="*/ 111 w 565"/>
                <a:gd name="T73" fmla="*/ 185 h 220"/>
                <a:gd name="T74" fmla="*/ 129 w 565"/>
                <a:gd name="T75" fmla="*/ 193 h 220"/>
                <a:gd name="T76" fmla="*/ 147 w 565"/>
                <a:gd name="T77" fmla="*/ 200 h 220"/>
                <a:gd name="T78" fmla="*/ 173 w 565"/>
                <a:gd name="T79" fmla="*/ 208 h 220"/>
                <a:gd name="T80" fmla="*/ 204 w 565"/>
                <a:gd name="T81" fmla="*/ 213 h 220"/>
                <a:gd name="T82" fmla="*/ 226 w 565"/>
                <a:gd name="T83" fmla="*/ 216 h 220"/>
                <a:gd name="T84" fmla="*/ 249 w 565"/>
                <a:gd name="T85" fmla="*/ 220 h 220"/>
                <a:gd name="T86" fmla="*/ 322 w 565"/>
                <a:gd name="T87" fmla="*/ 218 h 220"/>
                <a:gd name="T88" fmla="*/ 347 w 565"/>
                <a:gd name="T89" fmla="*/ 213 h 220"/>
                <a:gd name="T90" fmla="*/ 370 w 565"/>
                <a:gd name="T91" fmla="*/ 207 h 220"/>
                <a:gd name="T92" fmla="*/ 384 w 565"/>
                <a:gd name="T93" fmla="*/ 200 h 220"/>
                <a:gd name="T94" fmla="*/ 424 w 565"/>
                <a:gd name="T95" fmla="*/ 179 h 220"/>
                <a:gd name="T96" fmla="*/ 448 w 565"/>
                <a:gd name="T97" fmla="*/ 161 h 220"/>
                <a:gd name="T98" fmla="*/ 479 w 565"/>
                <a:gd name="T99" fmla="*/ 133 h 220"/>
                <a:gd name="T100" fmla="*/ 501 w 565"/>
                <a:gd name="T101" fmla="*/ 108 h 220"/>
                <a:gd name="T102" fmla="*/ 524 w 565"/>
                <a:gd name="T103" fmla="*/ 82 h 220"/>
                <a:gd name="T104" fmla="*/ 545 w 565"/>
                <a:gd name="T105" fmla="*/ 51 h 220"/>
                <a:gd name="T106" fmla="*/ 563 w 565"/>
                <a:gd name="T107" fmla="*/ 25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5"/>
                <a:gd name="T163" fmla="*/ 0 h 220"/>
                <a:gd name="T164" fmla="*/ 565 w 565"/>
                <a:gd name="T165" fmla="*/ 220 h 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5" h="220">
                  <a:moveTo>
                    <a:pt x="563" y="25"/>
                  </a:moveTo>
                  <a:lnTo>
                    <a:pt x="565" y="22"/>
                  </a:lnTo>
                  <a:lnTo>
                    <a:pt x="565" y="12"/>
                  </a:lnTo>
                  <a:lnTo>
                    <a:pt x="563" y="9"/>
                  </a:lnTo>
                  <a:lnTo>
                    <a:pt x="556" y="2"/>
                  </a:lnTo>
                  <a:lnTo>
                    <a:pt x="553" y="0"/>
                  </a:lnTo>
                  <a:lnTo>
                    <a:pt x="543" y="0"/>
                  </a:lnTo>
                  <a:lnTo>
                    <a:pt x="540" y="2"/>
                  </a:lnTo>
                  <a:lnTo>
                    <a:pt x="533" y="9"/>
                  </a:lnTo>
                  <a:lnTo>
                    <a:pt x="535" y="7"/>
                  </a:lnTo>
                  <a:lnTo>
                    <a:pt x="529" y="15"/>
                  </a:lnTo>
                  <a:lnTo>
                    <a:pt x="519" y="31"/>
                  </a:lnTo>
                  <a:lnTo>
                    <a:pt x="514" y="38"/>
                  </a:lnTo>
                  <a:lnTo>
                    <a:pt x="504" y="54"/>
                  </a:lnTo>
                  <a:lnTo>
                    <a:pt x="497" y="59"/>
                  </a:lnTo>
                  <a:lnTo>
                    <a:pt x="488" y="74"/>
                  </a:lnTo>
                  <a:lnTo>
                    <a:pt x="484" y="81"/>
                  </a:lnTo>
                  <a:lnTo>
                    <a:pt x="478" y="85"/>
                  </a:lnTo>
                  <a:lnTo>
                    <a:pt x="468" y="99"/>
                  </a:lnTo>
                  <a:lnTo>
                    <a:pt x="461" y="103"/>
                  </a:lnTo>
                  <a:lnTo>
                    <a:pt x="456" y="110"/>
                  </a:lnTo>
                  <a:lnTo>
                    <a:pt x="450" y="113"/>
                  </a:lnTo>
                  <a:lnTo>
                    <a:pt x="434" y="130"/>
                  </a:lnTo>
                  <a:lnTo>
                    <a:pt x="429" y="135"/>
                  </a:lnTo>
                  <a:lnTo>
                    <a:pt x="424" y="138"/>
                  </a:lnTo>
                  <a:lnTo>
                    <a:pt x="411" y="148"/>
                  </a:lnTo>
                  <a:lnTo>
                    <a:pt x="407" y="149"/>
                  </a:lnTo>
                  <a:lnTo>
                    <a:pt x="401" y="153"/>
                  </a:lnTo>
                  <a:lnTo>
                    <a:pt x="394" y="157"/>
                  </a:lnTo>
                  <a:lnTo>
                    <a:pt x="368" y="171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5"/>
                  </a:lnTo>
                  <a:lnTo>
                    <a:pt x="353" y="177"/>
                  </a:lnTo>
                  <a:lnTo>
                    <a:pt x="340" y="180"/>
                  </a:lnTo>
                  <a:lnTo>
                    <a:pt x="332" y="182"/>
                  </a:lnTo>
                  <a:lnTo>
                    <a:pt x="319" y="185"/>
                  </a:lnTo>
                  <a:lnTo>
                    <a:pt x="312" y="185"/>
                  </a:lnTo>
                  <a:lnTo>
                    <a:pt x="304" y="187"/>
                  </a:lnTo>
                  <a:lnTo>
                    <a:pt x="252" y="187"/>
                  </a:lnTo>
                  <a:lnTo>
                    <a:pt x="245" y="185"/>
                  </a:lnTo>
                  <a:lnTo>
                    <a:pt x="237" y="185"/>
                  </a:lnTo>
                  <a:lnTo>
                    <a:pt x="229" y="184"/>
                  </a:lnTo>
                  <a:lnTo>
                    <a:pt x="222" y="184"/>
                  </a:lnTo>
                  <a:lnTo>
                    <a:pt x="216" y="182"/>
                  </a:lnTo>
                  <a:lnTo>
                    <a:pt x="208" y="180"/>
                  </a:lnTo>
                  <a:lnTo>
                    <a:pt x="199" y="180"/>
                  </a:lnTo>
                  <a:lnTo>
                    <a:pt x="188" y="177"/>
                  </a:lnTo>
                  <a:lnTo>
                    <a:pt x="180" y="175"/>
                  </a:lnTo>
                  <a:lnTo>
                    <a:pt x="168" y="174"/>
                  </a:lnTo>
                  <a:lnTo>
                    <a:pt x="163" y="171"/>
                  </a:lnTo>
                  <a:lnTo>
                    <a:pt x="157" y="167"/>
                  </a:lnTo>
                  <a:lnTo>
                    <a:pt x="150" y="166"/>
                  </a:lnTo>
                  <a:lnTo>
                    <a:pt x="141" y="164"/>
                  </a:lnTo>
                  <a:lnTo>
                    <a:pt x="142" y="164"/>
                  </a:lnTo>
                  <a:lnTo>
                    <a:pt x="137" y="161"/>
                  </a:lnTo>
                  <a:lnTo>
                    <a:pt x="131" y="157"/>
                  </a:lnTo>
                  <a:lnTo>
                    <a:pt x="124" y="156"/>
                  </a:lnTo>
                  <a:lnTo>
                    <a:pt x="109" y="146"/>
                  </a:lnTo>
                  <a:lnTo>
                    <a:pt x="105" y="144"/>
                  </a:lnTo>
                  <a:lnTo>
                    <a:pt x="103" y="143"/>
                  </a:lnTo>
                  <a:lnTo>
                    <a:pt x="95" y="135"/>
                  </a:lnTo>
                  <a:lnTo>
                    <a:pt x="90" y="131"/>
                  </a:lnTo>
                  <a:lnTo>
                    <a:pt x="87" y="128"/>
                  </a:lnTo>
                  <a:lnTo>
                    <a:pt x="83" y="126"/>
                  </a:lnTo>
                  <a:lnTo>
                    <a:pt x="80" y="121"/>
                  </a:lnTo>
                  <a:lnTo>
                    <a:pt x="73" y="117"/>
                  </a:lnTo>
                  <a:lnTo>
                    <a:pt x="67" y="107"/>
                  </a:lnTo>
                  <a:lnTo>
                    <a:pt x="64" y="103"/>
                  </a:lnTo>
                  <a:lnTo>
                    <a:pt x="49" y="82"/>
                  </a:lnTo>
                  <a:lnTo>
                    <a:pt x="47" y="77"/>
                  </a:lnTo>
                  <a:lnTo>
                    <a:pt x="44" y="71"/>
                  </a:lnTo>
                  <a:lnTo>
                    <a:pt x="41" y="66"/>
                  </a:lnTo>
                  <a:lnTo>
                    <a:pt x="39" y="61"/>
                  </a:lnTo>
                  <a:lnTo>
                    <a:pt x="36" y="54"/>
                  </a:lnTo>
                  <a:lnTo>
                    <a:pt x="36" y="51"/>
                  </a:lnTo>
                  <a:lnTo>
                    <a:pt x="34" y="45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29" y="36"/>
                  </a:lnTo>
                  <a:lnTo>
                    <a:pt x="28" y="33"/>
                  </a:lnTo>
                  <a:lnTo>
                    <a:pt x="24" y="30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5" y="33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6" y="67"/>
                  </a:lnTo>
                  <a:lnTo>
                    <a:pt x="10" y="74"/>
                  </a:lnTo>
                  <a:lnTo>
                    <a:pt x="11" y="79"/>
                  </a:lnTo>
                  <a:lnTo>
                    <a:pt x="14" y="87"/>
                  </a:lnTo>
                  <a:lnTo>
                    <a:pt x="18" y="90"/>
                  </a:lnTo>
                  <a:lnTo>
                    <a:pt x="19" y="95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7" y="136"/>
                  </a:lnTo>
                  <a:lnTo>
                    <a:pt x="54" y="143"/>
                  </a:lnTo>
                  <a:lnTo>
                    <a:pt x="57" y="144"/>
                  </a:lnTo>
                  <a:lnTo>
                    <a:pt x="60" y="149"/>
                  </a:lnTo>
                  <a:lnTo>
                    <a:pt x="67" y="154"/>
                  </a:lnTo>
                  <a:lnTo>
                    <a:pt x="70" y="157"/>
                  </a:lnTo>
                  <a:lnTo>
                    <a:pt x="75" y="161"/>
                  </a:lnTo>
                  <a:lnTo>
                    <a:pt x="83" y="169"/>
                  </a:lnTo>
                  <a:lnTo>
                    <a:pt x="91" y="174"/>
                  </a:lnTo>
                  <a:lnTo>
                    <a:pt x="96" y="175"/>
                  </a:lnTo>
                  <a:lnTo>
                    <a:pt x="111" y="185"/>
                  </a:lnTo>
                  <a:lnTo>
                    <a:pt x="118" y="187"/>
                  </a:lnTo>
                  <a:lnTo>
                    <a:pt x="121" y="190"/>
                  </a:lnTo>
                  <a:lnTo>
                    <a:pt x="129" y="193"/>
                  </a:lnTo>
                  <a:lnTo>
                    <a:pt x="131" y="193"/>
                  </a:lnTo>
                  <a:lnTo>
                    <a:pt x="141" y="198"/>
                  </a:lnTo>
                  <a:lnTo>
                    <a:pt x="147" y="200"/>
                  </a:lnTo>
                  <a:lnTo>
                    <a:pt x="150" y="200"/>
                  </a:lnTo>
                  <a:lnTo>
                    <a:pt x="159" y="203"/>
                  </a:lnTo>
                  <a:lnTo>
                    <a:pt x="173" y="208"/>
                  </a:lnTo>
                  <a:lnTo>
                    <a:pt x="181" y="210"/>
                  </a:lnTo>
                  <a:lnTo>
                    <a:pt x="196" y="213"/>
                  </a:lnTo>
                  <a:lnTo>
                    <a:pt x="204" y="213"/>
                  </a:lnTo>
                  <a:lnTo>
                    <a:pt x="209" y="215"/>
                  </a:lnTo>
                  <a:lnTo>
                    <a:pt x="219" y="216"/>
                  </a:lnTo>
                  <a:lnTo>
                    <a:pt x="226" y="216"/>
                  </a:lnTo>
                  <a:lnTo>
                    <a:pt x="234" y="218"/>
                  </a:lnTo>
                  <a:lnTo>
                    <a:pt x="242" y="218"/>
                  </a:lnTo>
                  <a:lnTo>
                    <a:pt x="249" y="220"/>
                  </a:lnTo>
                  <a:lnTo>
                    <a:pt x="308" y="220"/>
                  </a:lnTo>
                  <a:lnTo>
                    <a:pt x="316" y="218"/>
                  </a:lnTo>
                  <a:lnTo>
                    <a:pt x="322" y="218"/>
                  </a:lnTo>
                  <a:lnTo>
                    <a:pt x="332" y="216"/>
                  </a:lnTo>
                  <a:lnTo>
                    <a:pt x="339" y="215"/>
                  </a:lnTo>
                  <a:lnTo>
                    <a:pt x="347" y="213"/>
                  </a:lnTo>
                  <a:lnTo>
                    <a:pt x="360" y="210"/>
                  </a:lnTo>
                  <a:lnTo>
                    <a:pt x="368" y="208"/>
                  </a:lnTo>
                  <a:lnTo>
                    <a:pt x="370" y="207"/>
                  </a:lnTo>
                  <a:lnTo>
                    <a:pt x="371" y="207"/>
                  </a:lnTo>
                  <a:lnTo>
                    <a:pt x="380" y="203"/>
                  </a:lnTo>
                  <a:lnTo>
                    <a:pt x="384" y="200"/>
                  </a:lnTo>
                  <a:lnTo>
                    <a:pt x="411" y="187"/>
                  </a:lnTo>
                  <a:lnTo>
                    <a:pt x="417" y="182"/>
                  </a:lnTo>
                  <a:lnTo>
                    <a:pt x="424" y="179"/>
                  </a:lnTo>
                  <a:lnTo>
                    <a:pt x="430" y="174"/>
                  </a:lnTo>
                  <a:lnTo>
                    <a:pt x="443" y="164"/>
                  </a:lnTo>
                  <a:lnTo>
                    <a:pt x="448" y="161"/>
                  </a:lnTo>
                  <a:lnTo>
                    <a:pt x="456" y="156"/>
                  </a:lnTo>
                  <a:lnTo>
                    <a:pt x="473" y="139"/>
                  </a:lnTo>
                  <a:lnTo>
                    <a:pt x="479" y="133"/>
                  </a:lnTo>
                  <a:lnTo>
                    <a:pt x="484" y="126"/>
                  </a:lnTo>
                  <a:lnTo>
                    <a:pt x="491" y="121"/>
                  </a:lnTo>
                  <a:lnTo>
                    <a:pt x="501" y="108"/>
                  </a:lnTo>
                  <a:lnTo>
                    <a:pt x="507" y="103"/>
                  </a:lnTo>
                  <a:lnTo>
                    <a:pt x="514" y="94"/>
                  </a:lnTo>
                  <a:lnTo>
                    <a:pt x="524" y="82"/>
                  </a:lnTo>
                  <a:lnTo>
                    <a:pt x="530" y="74"/>
                  </a:lnTo>
                  <a:lnTo>
                    <a:pt x="540" y="58"/>
                  </a:lnTo>
                  <a:lnTo>
                    <a:pt x="545" y="51"/>
                  </a:lnTo>
                  <a:lnTo>
                    <a:pt x="555" y="35"/>
                  </a:lnTo>
                  <a:lnTo>
                    <a:pt x="561" y="27"/>
                  </a:lnTo>
                  <a:lnTo>
                    <a:pt x="56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Oval 287"/>
            <p:cNvSpPr>
              <a:spLocks noChangeArrowheads="1"/>
            </p:cNvSpPr>
            <p:nvPr/>
          </p:nvSpPr>
          <p:spPr bwMode="auto">
            <a:xfrm>
              <a:off x="4092" y="2127"/>
              <a:ext cx="370" cy="3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Freeform 288"/>
            <p:cNvSpPr>
              <a:spLocks/>
            </p:cNvSpPr>
            <p:nvPr/>
          </p:nvSpPr>
          <p:spPr bwMode="auto">
            <a:xfrm>
              <a:off x="4082" y="2117"/>
              <a:ext cx="388" cy="388"/>
            </a:xfrm>
            <a:custGeom>
              <a:avLst/>
              <a:gdLst>
                <a:gd name="T0" fmla="*/ 3 w 388"/>
                <a:gd name="T1" fmla="*/ 231 h 388"/>
                <a:gd name="T2" fmla="*/ 15 w 388"/>
                <a:gd name="T3" fmla="*/ 268 h 388"/>
                <a:gd name="T4" fmla="*/ 43 w 388"/>
                <a:gd name="T5" fmla="*/ 316 h 388"/>
                <a:gd name="T6" fmla="*/ 85 w 388"/>
                <a:gd name="T7" fmla="*/ 354 h 388"/>
                <a:gd name="T8" fmla="*/ 116 w 388"/>
                <a:gd name="T9" fmla="*/ 372 h 388"/>
                <a:gd name="T10" fmla="*/ 154 w 388"/>
                <a:gd name="T11" fmla="*/ 383 h 388"/>
                <a:gd name="T12" fmla="*/ 192 w 388"/>
                <a:gd name="T13" fmla="*/ 388 h 388"/>
                <a:gd name="T14" fmla="*/ 223 w 388"/>
                <a:gd name="T15" fmla="*/ 385 h 388"/>
                <a:gd name="T16" fmla="*/ 259 w 388"/>
                <a:gd name="T17" fmla="*/ 376 h 388"/>
                <a:gd name="T18" fmla="*/ 301 w 388"/>
                <a:gd name="T19" fmla="*/ 354 h 388"/>
                <a:gd name="T20" fmla="*/ 364 w 388"/>
                <a:gd name="T21" fmla="*/ 285 h 388"/>
                <a:gd name="T22" fmla="*/ 378 w 388"/>
                <a:gd name="T23" fmla="*/ 250 h 388"/>
                <a:gd name="T24" fmla="*/ 387 w 388"/>
                <a:gd name="T25" fmla="*/ 213 h 388"/>
                <a:gd name="T26" fmla="*/ 387 w 388"/>
                <a:gd name="T27" fmla="*/ 183 h 388"/>
                <a:gd name="T28" fmla="*/ 382 w 388"/>
                <a:gd name="T29" fmla="*/ 142 h 388"/>
                <a:gd name="T30" fmla="*/ 367 w 388"/>
                <a:gd name="T31" fmla="*/ 108 h 388"/>
                <a:gd name="T32" fmla="*/ 344 w 388"/>
                <a:gd name="T33" fmla="*/ 69 h 388"/>
                <a:gd name="T34" fmla="*/ 301 w 388"/>
                <a:gd name="T35" fmla="*/ 33 h 388"/>
                <a:gd name="T36" fmla="*/ 259 w 388"/>
                <a:gd name="T37" fmla="*/ 10 h 388"/>
                <a:gd name="T38" fmla="*/ 223 w 388"/>
                <a:gd name="T39" fmla="*/ 2 h 388"/>
                <a:gd name="T40" fmla="*/ 154 w 388"/>
                <a:gd name="T41" fmla="*/ 3 h 388"/>
                <a:gd name="T42" fmla="*/ 116 w 388"/>
                <a:gd name="T43" fmla="*/ 15 h 388"/>
                <a:gd name="T44" fmla="*/ 85 w 388"/>
                <a:gd name="T45" fmla="*/ 33 h 388"/>
                <a:gd name="T46" fmla="*/ 33 w 388"/>
                <a:gd name="T47" fmla="*/ 85 h 388"/>
                <a:gd name="T48" fmla="*/ 15 w 388"/>
                <a:gd name="T49" fmla="*/ 116 h 388"/>
                <a:gd name="T50" fmla="*/ 3 w 388"/>
                <a:gd name="T51" fmla="*/ 154 h 388"/>
                <a:gd name="T52" fmla="*/ 20 w 388"/>
                <a:gd name="T53" fmla="*/ 193 h 388"/>
                <a:gd name="T54" fmla="*/ 25 w 388"/>
                <a:gd name="T55" fmla="*/ 149 h 388"/>
                <a:gd name="T56" fmla="*/ 36 w 388"/>
                <a:gd name="T57" fmla="*/ 118 h 388"/>
                <a:gd name="T58" fmla="*/ 54 w 388"/>
                <a:gd name="T59" fmla="*/ 87 h 388"/>
                <a:gd name="T60" fmla="*/ 75 w 388"/>
                <a:gd name="T61" fmla="*/ 66 h 388"/>
                <a:gd name="T62" fmla="*/ 102 w 388"/>
                <a:gd name="T63" fmla="*/ 44 h 388"/>
                <a:gd name="T64" fmla="*/ 133 w 388"/>
                <a:gd name="T65" fmla="*/ 30 h 388"/>
                <a:gd name="T66" fmla="*/ 166 w 388"/>
                <a:gd name="T67" fmla="*/ 21 h 388"/>
                <a:gd name="T68" fmla="*/ 220 w 388"/>
                <a:gd name="T69" fmla="*/ 21 h 388"/>
                <a:gd name="T70" fmla="*/ 252 w 388"/>
                <a:gd name="T71" fmla="*/ 30 h 388"/>
                <a:gd name="T72" fmla="*/ 292 w 388"/>
                <a:gd name="T73" fmla="*/ 49 h 388"/>
                <a:gd name="T74" fmla="*/ 328 w 388"/>
                <a:gd name="T75" fmla="*/ 82 h 388"/>
                <a:gd name="T76" fmla="*/ 347 w 388"/>
                <a:gd name="T77" fmla="*/ 110 h 388"/>
                <a:gd name="T78" fmla="*/ 359 w 388"/>
                <a:gd name="T79" fmla="*/ 141 h 388"/>
                <a:gd name="T80" fmla="*/ 367 w 388"/>
                <a:gd name="T81" fmla="*/ 174 h 388"/>
                <a:gd name="T82" fmla="*/ 367 w 388"/>
                <a:gd name="T83" fmla="*/ 200 h 388"/>
                <a:gd name="T84" fmla="*/ 362 w 388"/>
                <a:gd name="T85" fmla="*/ 236 h 388"/>
                <a:gd name="T86" fmla="*/ 351 w 388"/>
                <a:gd name="T87" fmla="*/ 267 h 388"/>
                <a:gd name="T88" fmla="*/ 303 w 388"/>
                <a:gd name="T89" fmla="*/ 327 h 388"/>
                <a:gd name="T90" fmla="*/ 259 w 388"/>
                <a:gd name="T91" fmla="*/ 355 h 388"/>
                <a:gd name="T92" fmla="*/ 228 w 388"/>
                <a:gd name="T93" fmla="*/ 363 h 388"/>
                <a:gd name="T94" fmla="*/ 192 w 388"/>
                <a:gd name="T95" fmla="*/ 368 h 388"/>
                <a:gd name="T96" fmla="*/ 166 w 388"/>
                <a:gd name="T97" fmla="*/ 365 h 388"/>
                <a:gd name="T98" fmla="*/ 133 w 388"/>
                <a:gd name="T99" fmla="*/ 357 h 388"/>
                <a:gd name="T100" fmla="*/ 102 w 388"/>
                <a:gd name="T101" fmla="*/ 342 h 388"/>
                <a:gd name="T102" fmla="*/ 71 w 388"/>
                <a:gd name="T103" fmla="*/ 316 h 388"/>
                <a:gd name="T104" fmla="*/ 39 w 388"/>
                <a:gd name="T105" fmla="*/ 275 h 388"/>
                <a:gd name="T106" fmla="*/ 28 w 388"/>
                <a:gd name="T107" fmla="*/ 244 h 388"/>
                <a:gd name="T108" fmla="*/ 20 w 388"/>
                <a:gd name="T109" fmla="*/ 211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8"/>
                <a:gd name="T166" fmla="*/ 0 h 388"/>
                <a:gd name="T167" fmla="*/ 388 w 388"/>
                <a:gd name="T168" fmla="*/ 388 h 3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8" h="388">
                  <a:moveTo>
                    <a:pt x="0" y="193"/>
                  </a:moveTo>
                  <a:lnTo>
                    <a:pt x="0" y="211"/>
                  </a:lnTo>
                  <a:lnTo>
                    <a:pt x="2" y="223"/>
                  </a:lnTo>
                  <a:lnTo>
                    <a:pt x="3" y="231"/>
                  </a:lnTo>
                  <a:lnTo>
                    <a:pt x="5" y="242"/>
                  </a:lnTo>
                  <a:lnTo>
                    <a:pt x="8" y="250"/>
                  </a:lnTo>
                  <a:lnTo>
                    <a:pt x="10" y="259"/>
                  </a:lnTo>
                  <a:lnTo>
                    <a:pt x="15" y="268"/>
                  </a:lnTo>
                  <a:lnTo>
                    <a:pt x="20" y="277"/>
                  </a:lnTo>
                  <a:lnTo>
                    <a:pt x="23" y="285"/>
                  </a:lnTo>
                  <a:lnTo>
                    <a:pt x="33" y="301"/>
                  </a:lnTo>
                  <a:lnTo>
                    <a:pt x="43" y="316"/>
                  </a:lnTo>
                  <a:lnTo>
                    <a:pt x="49" y="322"/>
                  </a:lnTo>
                  <a:lnTo>
                    <a:pt x="54" y="329"/>
                  </a:lnTo>
                  <a:lnTo>
                    <a:pt x="69" y="344"/>
                  </a:lnTo>
                  <a:lnTo>
                    <a:pt x="85" y="354"/>
                  </a:lnTo>
                  <a:lnTo>
                    <a:pt x="92" y="358"/>
                  </a:lnTo>
                  <a:lnTo>
                    <a:pt x="100" y="363"/>
                  </a:lnTo>
                  <a:lnTo>
                    <a:pt x="108" y="367"/>
                  </a:lnTo>
                  <a:lnTo>
                    <a:pt x="116" y="372"/>
                  </a:lnTo>
                  <a:lnTo>
                    <a:pt x="126" y="376"/>
                  </a:lnTo>
                  <a:lnTo>
                    <a:pt x="134" y="378"/>
                  </a:lnTo>
                  <a:lnTo>
                    <a:pt x="143" y="381"/>
                  </a:lnTo>
                  <a:lnTo>
                    <a:pt x="154" y="383"/>
                  </a:lnTo>
                  <a:lnTo>
                    <a:pt x="162" y="385"/>
                  </a:lnTo>
                  <a:lnTo>
                    <a:pt x="172" y="386"/>
                  </a:lnTo>
                  <a:lnTo>
                    <a:pt x="182" y="386"/>
                  </a:lnTo>
                  <a:lnTo>
                    <a:pt x="192" y="388"/>
                  </a:lnTo>
                  <a:lnTo>
                    <a:pt x="195" y="388"/>
                  </a:lnTo>
                  <a:lnTo>
                    <a:pt x="203" y="386"/>
                  </a:lnTo>
                  <a:lnTo>
                    <a:pt x="211" y="386"/>
                  </a:lnTo>
                  <a:lnTo>
                    <a:pt x="223" y="385"/>
                  </a:lnTo>
                  <a:lnTo>
                    <a:pt x="231" y="383"/>
                  </a:lnTo>
                  <a:lnTo>
                    <a:pt x="242" y="381"/>
                  </a:lnTo>
                  <a:lnTo>
                    <a:pt x="251" y="378"/>
                  </a:lnTo>
                  <a:lnTo>
                    <a:pt x="259" y="376"/>
                  </a:lnTo>
                  <a:lnTo>
                    <a:pt x="269" y="372"/>
                  </a:lnTo>
                  <a:lnTo>
                    <a:pt x="277" y="367"/>
                  </a:lnTo>
                  <a:lnTo>
                    <a:pt x="285" y="363"/>
                  </a:lnTo>
                  <a:lnTo>
                    <a:pt x="301" y="354"/>
                  </a:lnTo>
                  <a:lnTo>
                    <a:pt x="316" y="344"/>
                  </a:lnTo>
                  <a:lnTo>
                    <a:pt x="344" y="316"/>
                  </a:lnTo>
                  <a:lnTo>
                    <a:pt x="354" y="301"/>
                  </a:lnTo>
                  <a:lnTo>
                    <a:pt x="364" y="285"/>
                  </a:lnTo>
                  <a:lnTo>
                    <a:pt x="367" y="277"/>
                  </a:lnTo>
                  <a:lnTo>
                    <a:pt x="372" y="268"/>
                  </a:lnTo>
                  <a:lnTo>
                    <a:pt x="377" y="259"/>
                  </a:lnTo>
                  <a:lnTo>
                    <a:pt x="378" y="250"/>
                  </a:lnTo>
                  <a:lnTo>
                    <a:pt x="382" y="242"/>
                  </a:lnTo>
                  <a:lnTo>
                    <a:pt x="383" y="231"/>
                  </a:lnTo>
                  <a:lnTo>
                    <a:pt x="385" y="223"/>
                  </a:lnTo>
                  <a:lnTo>
                    <a:pt x="387" y="213"/>
                  </a:lnTo>
                  <a:lnTo>
                    <a:pt x="387" y="203"/>
                  </a:lnTo>
                  <a:lnTo>
                    <a:pt x="388" y="195"/>
                  </a:lnTo>
                  <a:lnTo>
                    <a:pt x="388" y="192"/>
                  </a:lnTo>
                  <a:lnTo>
                    <a:pt x="387" y="183"/>
                  </a:lnTo>
                  <a:lnTo>
                    <a:pt x="387" y="174"/>
                  </a:lnTo>
                  <a:lnTo>
                    <a:pt x="385" y="162"/>
                  </a:lnTo>
                  <a:lnTo>
                    <a:pt x="383" y="154"/>
                  </a:lnTo>
                  <a:lnTo>
                    <a:pt x="382" y="142"/>
                  </a:lnTo>
                  <a:lnTo>
                    <a:pt x="378" y="134"/>
                  </a:lnTo>
                  <a:lnTo>
                    <a:pt x="377" y="126"/>
                  </a:lnTo>
                  <a:lnTo>
                    <a:pt x="372" y="116"/>
                  </a:lnTo>
                  <a:lnTo>
                    <a:pt x="367" y="108"/>
                  </a:lnTo>
                  <a:lnTo>
                    <a:pt x="364" y="100"/>
                  </a:lnTo>
                  <a:lnTo>
                    <a:pt x="359" y="92"/>
                  </a:lnTo>
                  <a:lnTo>
                    <a:pt x="354" y="85"/>
                  </a:lnTo>
                  <a:lnTo>
                    <a:pt x="344" y="69"/>
                  </a:lnTo>
                  <a:lnTo>
                    <a:pt x="329" y="54"/>
                  </a:lnTo>
                  <a:lnTo>
                    <a:pt x="323" y="49"/>
                  </a:lnTo>
                  <a:lnTo>
                    <a:pt x="316" y="43"/>
                  </a:lnTo>
                  <a:lnTo>
                    <a:pt x="301" y="33"/>
                  </a:lnTo>
                  <a:lnTo>
                    <a:pt x="285" y="23"/>
                  </a:lnTo>
                  <a:lnTo>
                    <a:pt x="277" y="20"/>
                  </a:lnTo>
                  <a:lnTo>
                    <a:pt x="269" y="15"/>
                  </a:lnTo>
                  <a:lnTo>
                    <a:pt x="259" y="10"/>
                  </a:lnTo>
                  <a:lnTo>
                    <a:pt x="251" y="8"/>
                  </a:lnTo>
                  <a:lnTo>
                    <a:pt x="242" y="5"/>
                  </a:lnTo>
                  <a:lnTo>
                    <a:pt x="231" y="3"/>
                  </a:lnTo>
                  <a:lnTo>
                    <a:pt x="223" y="2"/>
                  </a:lnTo>
                  <a:lnTo>
                    <a:pt x="213" y="0"/>
                  </a:lnTo>
                  <a:lnTo>
                    <a:pt x="174" y="0"/>
                  </a:lnTo>
                  <a:lnTo>
                    <a:pt x="162" y="2"/>
                  </a:lnTo>
                  <a:lnTo>
                    <a:pt x="154" y="3"/>
                  </a:lnTo>
                  <a:lnTo>
                    <a:pt x="143" y="5"/>
                  </a:lnTo>
                  <a:lnTo>
                    <a:pt x="134" y="8"/>
                  </a:lnTo>
                  <a:lnTo>
                    <a:pt x="126" y="10"/>
                  </a:lnTo>
                  <a:lnTo>
                    <a:pt x="116" y="15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2" y="28"/>
                  </a:lnTo>
                  <a:lnTo>
                    <a:pt x="85" y="33"/>
                  </a:lnTo>
                  <a:lnTo>
                    <a:pt x="69" y="43"/>
                  </a:lnTo>
                  <a:lnTo>
                    <a:pt x="56" y="56"/>
                  </a:lnTo>
                  <a:lnTo>
                    <a:pt x="43" y="69"/>
                  </a:lnTo>
                  <a:lnTo>
                    <a:pt x="33" y="85"/>
                  </a:lnTo>
                  <a:lnTo>
                    <a:pt x="28" y="92"/>
                  </a:lnTo>
                  <a:lnTo>
                    <a:pt x="23" y="100"/>
                  </a:lnTo>
                  <a:lnTo>
                    <a:pt x="20" y="108"/>
                  </a:lnTo>
                  <a:lnTo>
                    <a:pt x="15" y="116"/>
                  </a:lnTo>
                  <a:lnTo>
                    <a:pt x="10" y="126"/>
                  </a:lnTo>
                  <a:lnTo>
                    <a:pt x="8" y="134"/>
                  </a:lnTo>
                  <a:lnTo>
                    <a:pt x="5" y="142"/>
                  </a:lnTo>
                  <a:lnTo>
                    <a:pt x="3" y="154"/>
                  </a:lnTo>
                  <a:lnTo>
                    <a:pt x="2" y="162"/>
                  </a:lnTo>
                  <a:lnTo>
                    <a:pt x="0" y="172"/>
                  </a:lnTo>
                  <a:lnTo>
                    <a:pt x="0" y="193"/>
                  </a:lnTo>
                  <a:lnTo>
                    <a:pt x="20" y="193"/>
                  </a:lnTo>
                  <a:lnTo>
                    <a:pt x="20" y="175"/>
                  </a:lnTo>
                  <a:lnTo>
                    <a:pt x="21" y="165"/>
                  </a:lnTo>
                  <a:lnTo>
                    <a:pt x="23" y="157"/>
                  </a:lnTo>
                  <a:lnTo>
                    <a:pt x="25" y="149"/>
                  </a:lnTo>
                  <a:lnTo>
                    <a:pt x="28" y="141"/>
                  </a:lnTo>
                  <a:lnTo>
                    <a:pt x="30" y="133"/>
                  </a:lnTo>
                  <a:lnTo>
                    <a:pt x="31" y="126"/>
                  </a:lnTo>
                  <a:lnTo>
                    <a:pt x="36" y="118"/>
                  </a:lnTo>
                  <a:lnTo>
                    <a:pt x="39" y="110"/>
                  </a:lnTo>
                  <a:lnTo>
                    <a:pt x="44" y="102"/>
                  </a:lnTo>
                  <a:lnTo>
                    <a:pt x="49" y="95"/>
                  </a:lnTo>
                  <a:lnTo>
                    <a:pt x="54" y="87"/>
                  </a:lnTo>
                  <a:lnTo>
                    <a:pt x="59" y="82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5" y="66"/>
                  </a:lnTo>
                  <a:lnTo>
                    <a:pt x="82" y="59"/>
                  </a:lnTo>
                  <a:lnTo>
                    <a:pt x="87" y="54"/>
                  </a:lnTo>
                  <a:lnTo>
                    <a:pt x="95" y="49"/>
                  </a:lnTo>
                  <a:lnTo>
                    <a:pt x="102" y="44"/>
                  </a:lnTo>
                  <a:lnTo>
                    <a:pt x="110" y="39"/>
                  </a:lnTo>
                  <a:lnTo>
                    <a:pt x="118" y="36"/>
                  </a:lnTo>
                  <a:lnTo>
                    <a:pt x="126" y="31"/>
                  </a:lnTo>
                  <a:lnTo>
                    <a:pt x="133" y="30"/>
                  </a:lnTo>
                  <a:lnTo>
                    <a:pt x="141" y="28"/>
                  </a:lnTo>
                  <a:lnTo>
                    <a:pt x="149" y="25"/>
                  </a:lnTo>
                  <a:lnTo>
                    <a:pt x="157" y="23"/>
                  </a:lnTo>
                  <a:lnTo>
                    <a:pt x="166" y="21"/>
                  </a:lnTo>
                  <a:lnTo>
                    <a:pt x="174" y="20"/>
                  </a:lnTo>
                  <a:lnTo>
                    <a:pt x="193" y="20"/>
                  </a:lnTo>
                  <a:lnTo>
                    <a:pt x="210" y="20"/>
                  </a:lnTo>
                  <a:lnTo>
                    <a:pt x="220" y="21"/>
                  </a:lnTo>
                  <a:lnTo>
                    <a:pt x="228" y="23"/>
                  </a:lnTo>
                  <a:lnTo>
                    <a:pt x="236" y="25"/>
                  </a:lnTo>
                  <a:lnTo>
                    <a:pt x="244" y="28"/>
                  </a:lnTo>
                  <a:lnTo>
                    <a:pt x="252" y="30"/>
                  </a:lnTo>
                  <a:lnTo>
                    <a:pt x="259" y="31"/>
                  </a:lnTo>
                  <a:lnTo>
                    <a:pt x="267" y="36"/>
                  </a:lnTo>
                  <a:lnTo>
                    <a:pt x="275" y="39"/>
                  </a:lnTo>
                  <a:lnTo>
                    <a:pt x="292" y="49"/>
                  </a:lnTo>
                  <a:lnTo>
                    <a:pt x="303" y="59"/>
                  </a:lnTo>
                  <a:lnTo>
                    <a:pt x="310" y="66"/>
                  </a:lnTo>
                  <a:lnTo>
                    <a:pt x="316" y="70"/>
                  </a:lnTo>
                  <a:lnTo>
                    <a:pt x="328" y="82"/>
                  </a:lnTo>
                  <a:lnTo>
                    <a:pt x="333" y="87"/>
                  </a:lnTo>
                  <a:lnTo>
                    <a:pt x="337" y="95"/>
                  </a:lnTo>
                  <a:lnTo>
                    <a:pt x="342" y="102"/>
                  </a:lnTo>
                  <a:lnTo>
                    <a:pt x="347" y="110"/>
                  </a:lnTo>
                  <a:lnTo>
                    <a:pt x="351" y="118"/>
                  </a:lnTo>
                  <a:lnTo>
                    <a:pt x="355" y="126"/>
                  </a:lnTo>
                  <a:lnTo>
                    <a:pt x="357" y="133"/>
                  </a:lnTo>
                  <a:lnTo>
                    <a:pt x="359" y="141"/>
                  </a:lnTo>
                  <a:lnTo>
                    <a:pt x="362" y="149"/>
                  </a:lnTo>
                  <a:lnTo>
                    <a:pt x="364" y="157"/>
                  </a:lnTo>
                  <a:lnTo>
                    <a:pt x="365" y="165"/>
                  </a:lnTo>
                  <a:lnTo>
                    <a:pt x="367" y="174"/>
                  </a:lnTo>
                  <a:lnTo>
                    <a:pt x="367" y="183"/>
                  </a:lnTo>
                  <a:lnTo>
                    <a:pt x="369" y="195"/>
                  </a:lnTo>
                  <a:lnTo>
                    <a:pt x="369" y="192"/>
                  </a:lnTo>
                  <a:lnTo>
                    <a:pt x="367" y="200"/>
                  </a:lnTo>
                  <a:lnTo>
                    <a:pt x="367" y="210"/>
                  </a:lnTo>
                  <a:lnTo>
                    <a:pt x="365" y="219"/>
                  </a:lnTo>
                  <a:lnTo>
                    <a:pt x="364" y="228"/>
                  </a:lnTo>
                  <a:lnTo>
                    <a:pt x="362" y="236"/>
                  </a:lnTo>
                  <a:lnTo>
                    <a:pt x="359" y="244"/>
                  </a:lnTo>
                  <a:lnTo>
                    <a:pt x="357" y="252"/>
                  </a:lnTo>
                  <a:lnTo>
                    <a:pt x="355" y="259"/>
                  </a:lnTo>
                  <a:lnTo>
                    <a:pt x="351" y="267"/>
                  </a:lnTo>
                  <a:lnTo>
                    <a:pt x="347" y="275"/>
                  </a:lnTo>
                  <a:lnTo>
                    <a:pt x="337" y="291"/>
                  </a:lnTo>
                  <a:lnTo>
                    <a:pt x="328" y="303"/>
                  </a:lnTo>
                  <a:lnTo>
                    <a:pt x="303" y="327"/>
                  </a:lnTo>
                  <a:lnTo>
                    <a:pt x="292" y="337"/>
                  </a:lnTo>
                  <a:lnTo>
                    <a:pt x="275" y="347"/>
                  </a:lnTo>
                  <a:lnTo>
                    <a:pt x="267" y="350"/>
                  </a:lnTo>
                  <a:lnTo>
                    <a:pt x="259" y="355"/>
                  </a:lnTo>
                  <a:lnTo>
                    <a:pt x="252" y="357"/>
                  </a:lnTo>
                  <a:lnTo>
                    <a:pt x="244" y="358"/>
                  </a:lnTo>
                  <a:lnTo>
                    <a:pt x="236" y="362"/>
                  </a:lnTo>
                  <a:lnTo>
                    <a:pt x="228" y="363"/>
                  </a:lnTo>
                  <a:lnTo>
                    <a:pt x="220" y="365"/>
                  </a:lnTo>
                  <a:lnTo>
                    <a:pt x="211" y="367"/>
                  </a:lnTo>
                  <a:lnTo>
                    <a:pt x="200" y="367"/>
                  </a:lnTo>
                  <a:lnTo>
                    <a:pt x="192" y="368"/>
                  </a:lnTo>
                  <a:lnTo>
                    <a:pt x="195" y="368"/>
                  </a:lnTo>
                  <a:lnTo>
                    <a:pt x="185" y="367"/>
                  </a:lnTo>
                  <a:lnTo>
                    <a:pt x="175" y="367"/>
                  </a:lnTo>
                  <a:lnTo>
                    <a:pt x="166" y="365"/>
                  </a:lnTo>
                  <a:lnTo>
                    <a:pt x="157" y="363"/>
                  </a:lnTo>
                  <a:lnTo>
                    <a:pt x="149" y="362"/>
                  </a:lnTo>
                  <a:lnTo>
                    <a:pt x="141" y="358"/>
                  </a:lnTo>
                  <a:lnTo>
                    <a:pt x="133" y="357"/>
                  </a:lnTo>
                  <a:lnTo>
                    <a:pt x="126" y="355"/>
                  </a:lnTo>
                  <a:lnTo>
                    <a:pt x="118" y="350"/>
                  </a:lnTo>
                  <a:lnTo>
                    <a:pt x="110" y="347"/>
                  </a:lnTo>
                  <a:lnTo>
                    <a:pt x="102" y="342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2" y="327"/>
                  </a:lnTo>
                  <a:lnTo>
                    <a:pt x="71" y="316"/>
                  </a:lnTo>
                  <a:lnTo>
                    <a:pt x="66" y="309"/>
                  </a:lnTo>
                  <a:lnTo>
                    <a:pt x="59" y="303"/>
                  </a:lnTo>
                  <a:lnTo>
                    <a:pt x="49" y="291"/>
                  </a:lnTo>
                  <a:lnTo>
                    <a:pt x="39" y="275"/>
                  </a:lnTo>
                  <a:lnTo>
                    <a:pt x="36" y="267"/>
                  </a:lnTo>
                  <a:lnTo>
                    <a:pt x="31" y="259"/>
                  </a:lnTo>
                  <a:lnTo>
                    <a:pt x="30" y="252"/>
                  </a:lnTo>
                  <a:lnTo>
                    <a:pt x="28" y="244"/>
                  </a:lnTo>
                  <a:lnTo>
                    <a:pt x="25" y="236"/>
                  </a:lnTo>
                  <a:lnTo>
                    <a:pt x="23" y="228"/>
                  </a:lnTo>
                  <a:lnTo>
                    <a:pt x="21" y="219"/>
                  </a:lnTo>
                  <a:lnTo>
                    <a:pt x="20" y="211"/>
                  </a:lnTo>
                  <a:lnTo>
                    <a:pt x="20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Rectangle 289"/>
            <p:cNvSpPr>
              <a:spLocks noChangeArrowheads="1"/>
            </p:cNvSpPr>
            <p:nvPr/>
          </p:nvSpPr>
          <p:spPr bwMode="auto">
            <a:xfrm>
              <a:off x="4174" y="2232"/>
              <a:ext cx="22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E/1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58" name="Freeform 290"/>
            <p:cNvSpPr>
              <a:spLocks/>
            </p:cNvSpPr>
            <p:nvPr/>
          </p:nvSpPr>
          <p:spPr bwMode="auto">
            <a:xfrm>
              <a:off x="4423" y="1610"/>
              <a:ext cx="718" cy="592"/>
            </a:xfrm>
            <a:custGeom>
              <a:avLst/>
              <a:gdLst>
                <a:gd name="T0" fmla="*/ 712 w 718"/>
                <a:gd name="T1" fmla="*/ 29 h 592"/>
                <a:gd name="T2" fmla="*/ 715 w 718"/>
                <a:gd name="T3" fmla="*/ 26 h 592"/>
                <a:gd name="T4" fmla="*/ 717 w 718"/>
                <a:gd name="T5" fmla="*/ 23 h 592"/>
                <a:gd name="T6" fmla="*/ 718 w 718"/>
                <a:gd name="T7" fmla="*/ 18 h 592"/>
                <a:gd name="T8" fmla="*/ 718 w 718"/>
                <a:gd name="T9" fmla="*/ 13 h 592"/>
                <a:gd name="T10" fmla="*/ 715 w 718"/>
                <a:gd name="T11" fmla="*/ 6 h 592"/>
                <a:gd name="T12" fmla="*/ 712 w 718"/>
                <a:gd name="T13" fmla="*/ 3 h 592"/>
                <a:gd name="T14" fmla="*/ 709 w 718"/>
                <a:gd name="T15" fmla="*/ 1 h 592"/>
                <a:gd name="T16" fmla="*/ 704 w 718"/>
                <a:gd name="T17" fmla="*/ 0 h 592"/>
                <a:gd name="T18" fmla="*/ 699 w 718"/>
                <a:gd name="T19" fmla="*/ 0 h 592"/>
                <a:gd name="T20" fmla="*/ 692 w 718"/>
                <a:gd name="T21" fmla="*/ 3 h 592"/>
                <a:gd name="T22" fmla="*/ 6 w 718"/>
                <a:gd name="T23" fmla="*/ 563 h 592"/>
                <a:gd name="T24" fmla="*/ 3 w 718"/>
                <a:gd name="T25" fmla="*/ 566 h 592"/>
                <a:gd name="T26" fmla="*/ 1 w 718"/>
                <a:gd name="T27" fmla="*/ 569 h 592"/>
                <a:gd name="T28" fmla="*/ 0 w 718"/>
                <a:gd name="T29" fmla="*/ 574 h 592"/>
                <a:gd name="T30" fmla="*/ 0 w 718"/>
                <a:gd name="T31" fmla="*/ 579 h 592"/>
                <a:gd name="T32" fmla="*/ 3 w 718"/>
                <a:gd name="T33" fmla="*/ 586 h 592"/>
                <a:gd name="T34" fmla="*/ 6 w 718"/>
                <a:gd name="T35" fmla="*/ 589 h 592"/>
                <a:gd name="T36" fmla="*/ 10 w 718"/>
                <a:gd name="T37" fmla="*/ 591 h 592"/>
                <a:gd name="T38" fmla="*/ 14 w 718"/>
                <a:gd name="T39" fmla="*/ 592 h 592"/>
                <a:gd name="T40" fmla="*/ 19 w 718"/>
                <a:gd name="T41" fmla="*/ 592 h 592"/>
                <a:gd name="T42" fmla="*/ 26 w 718"/>
                <a:gd name="T43" fmla="*/ 589 h 592"/>
                <a:gd name="T44" fmla="*/ 712 w 718"/>
                <a:gd name="T45" fmla="*/ 29 h 5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8"/>
                <a:gd name="T70" fmla="*/ 0 h 592"/>
                <a:gd name="T71" fmla="*/ 718 w 718"/>
                <a:gd name="T72" fmla="*/ 592 h 5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8" h="592">
                  <a:moveTo>
                    <a:pt x="712" y="29"/>
                  </a:moveTo>
                  <a:lnTo>
                    <a:pt x="715" y="26"/>
                  </a:lnTo>
                  <a:lnTo>
                    <a:pt x="717" y="23"/>
                  </a:lnTo>
                  <a:lnTo>
                    <a:pt x="718" y="18"/>
                  </a:lnTo>
                  <a:lnTo>
                    <a:pt x="718" y="13"/>
                  </a:lnTo>
                  <a:lnTo>
                    <a:pt x="715" y="6"/>
                  </a:lnTo>
                  <a:lnTo>
                    <a:pt x="712" y="3"/>
                  </a:lnTo>
                  <a:lnTo>
                    <a:pt x="709" y="1"/>
                  </a:lnTo>
                  <a:lnTo>
                    <a:pt x="704" y="0"/>
                  </a:lnTo>
                  <a:lnTo>
                    <a:pt x="699" y="0"/>
                  </a:lnTo>
                  <a:lnTo>
                    <a:pt x="692" y="3"/>
                  </a:lnTo>
                  <a:lnTo>
                    <a:pt x="6" y="563"/>
                  </a:lnTo>
                  <a:lnTo>
                    <a:pt x="3" y="566"/>
                  </a:lnTo>
                  <a:lnTo>
                    <a:pt x="1" y="569"/>
                  </a:lnTo>
                  <a:lnTo>
                    <a:pt x="0" y="574"/>
                  </a:lnTo>
                  <a:lnTo>
                    <a:pt x="0" y="579"/>
                  </a:lnTo>
                  <a:lnTo>
                    <a:pt x="3" y="586"/>
                  </a:lnTo>
                  <a:lnTo>
                    <a:pt x="6" y="589"/>
                  </a:lnTo>
                  <a:lnTo>
                    <a:pt x="10" y="591"/>
                  </a:lnTo>
                  <a:lnTo>
                    <a:pt x="14" y="592"/>
                  </a:lnTo>
                  <a:lnTo>
                    <a:pt x="19" y="592"/>
                  </a:lnTo>
                  <a:lnTo>
                    <a:pt x="26" y="589"/>
                  </a:lnTo>
                  <a:lnTo>
                    <a:pt x="71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Freeform 291"/>
            <p:cNvSpPr>
              <a:spLocks/>
            </p:cNvSpPr>
            <p:nvPr/>
          </p:nvSpPr>
          <p:spPr bwMode="auto">
            <a:xfrm>
              <a:off x="4249" y="1670"/>
              <a:ext cx="156" cy="463"/>
            </a:xfrm>
            <a:custGeom>
              <a:avLst/>
              <a:gdLst>
                <a:gd name="T0" fmla="*/ 0 w 156"/>
                <a:gd name="T1" fmla="*/ 442 h 463"/>
                <a:gd name="T2" fmla="*/ 0 w 156"/>
                <a:gd name="T3" fmla="*/ 450 h 463"/>
                <a:gd name="T4" fmla="*/ 2 w 156"/>
                <a:gd name="T5" fmla="*/ 455 h 463"/>
                <a:gd name="T6" fmla="*/ 8 w 156"/>
                <a:gd name="T7" fmla="*/ 462 h 463"/>
                <a:gd name="T8" fmla="*/ 12 w 156"/>
                <a:gd name="T9" fmla="*/ 463 h 463"/>
                <a:gd name="T10" fmla="*/ 20 w 156"/>
                <a:gd name="T11" fmla="*/ 463 h 463"/>
                <a:gd name="T12" fmla="*/ 25 w 156"/>
                <a:gd name="T13" fmla="*/ 462 h 463"/>
                <a:gd name="T14" fmla="*/ 31 w 156"/>
                <a:gd name="T15" fmla="*/ 455 h 463"/>
                <a:gd name="T16" fmla="*/ 33 w 156"/>
                <a:gd name="T17" fmla="*/ 452 h 463"/>
                <a:gd name="T18" fmla="*/ 156 w 156"/>
                <a:gd name="T19" fmla="*/ 22 h 463"/>
                <a:gd name="T20" fmla="*/ 156 w 156"/>
                <a:gd name="T21" fmla="*/ 13 h 463"/>
                <a:gd name="T22" fmla="*/ 154 w 156"/>
                <a:gd name="T23" fmla="*/ 8 h 463"/>
                <a:gd name="T24" fmla="*/ 147 w 156"/>
                <a:gd name="T25" fmla="*/ 2 h 463"/>
                <a:gd name="T26" fmla="*/ 144 w 156"/>
                <a:gd name="T27" fmla="*/ 0 h 463"/>
                <a:gd name="T28" fmla="*/ 136 w 156"/>
                <a:gd name="T29" fmla="*/ 0 h 463"/>
                <a:gd name="T30" fmla="*/ 131 w 156"/>
                <a:gd name="T31" fmla="*/ 2 h 463"/>
                <a:gd name="T32" fmla="*/ 125 w 156"/>
                <a:gd name="T33" fmla="*/ 8 h 463"/>
                <a:gd name="T34" fmla="*/ 123 w 156"/>
                <a:gd name="T35" fmla="*/ 12 h 463"/>
                <a:gd name="T36" fmla="*/ 0 w 156"/>
                <a:gd name="T37" fmla="*/ 442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463"/>
                <a:gd name="T59" fmla="*/ 156 w 156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463">
                  <a:moveTo>
                    <a:pt x="0" y="442"/>
                  </a:moveTo>
                  <a:lnTo>
                    <a:pt x="0" y="450"/>
                  </a:lnTo>
                  <a:lnTo>
                    <a:pt x="2" y="455"/>
                  </a:lnTo>
                  <a:lnTo>
                    <a:pt x="8" y="462"/>
                  </a:lnTo>
                  <a:lnTo>
                    <a:pt x="12" y="463"/>
                  </a:lnTo>
                  <a:lnTo>
                    <a:pt x="20" y="463"/>
                  </a:lnTo>
                  <a:lnTo>
                    <a:pt x="25" y="462"/>
                  </a:lnTo>
                  <a:lnTo>
                    <a:pt x="31" y="455"/>
                  </a:lnTo>
                  <a:lnTo>
                    <a:pt x="33" y="452"/>
                  </a:lnTo>
                  <a:lnTo>
                    <a:pt x="156" y="22"/>
                  </a:lnTo>
                  <a:lnTo>
                    <a:pt x="156" y="13"/>
                  </a:lnTo>
                  <a:lnTo>
                    <a:pt x="154" y="8"/>
                  </a:lnTo>
                  <a:lnTo>
                    <a:pt x="147" y="2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5" y="8"/>
                  </a:lnTo>
                  <a:lnTo>
                    <a:pt x="123" y="1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Freeform 292"/>
            <p:cNvSpPr>
              <a:spLocks/>
            </p:cNvSpPr>
            <p:nvPr/>
          </p:nvSpPr>
          <p:spPr bwMode="auto">
            <a:xfrm>
              <a:off x="2861" y="1695"/>
              <a:ext cx="1221" cy="726"/>
            </a:xfrm>
            <a:custGeom>
              <a:avLst/>
              <a:gdLst>
                <a:gd name="T0" fmla="*/ 1215 w 1221"/>
                <a:gd name="T1" fmla="*/ 668 h 726"/>
                <a:gd name="T2" fmla="*/ 1221 w 1221"/>
                <a:gd name="T3" fmla="*/ 658 h 726"/>
                <a:gd name="T4" fmla="*/ 1220 w 1221"/>
                <a:gd name="T5" fmla="*/ 650 h 726"/>
                <a:gd name="T6" fmla="*/ 1215 w 1221"/>
                <a:gd name="T7" fmla="*/ 641 h 726"/>
                <a:gd name="T8" fmla="*/ 1203 w 1221"/>
                <a:gd name="T9" fmla="*/ 638 h 726"/>
                <a:gd name="T10" fmla="*/ 1200 w 1221"/>
                <a:gd name="T11" fmla="*/ 638 h 726"/>
                <a:gd name="T12" fmla="*/ 1154 w 1221"/>
                <a:gd name="T13" fmla="*/ 654 h 726"/>
                <a:gd name="T14" fmla="*/ 1110 w 1221"/>
                <a:gd name="T15" fmla="*/ 664 h 726"/>
                <a:gd name="T16" fmla="*/ 1069 w 1221"/>
                <a:gd name="T17" fmla="*/ 676 h 726"/>
                <a:gd name="T18" fmla="*/ 1025 w 1221"/>
                <a:gd name="T19" fmla="*/ 684 h 726"/>
                <a:gd name="T20" fmla="*/ 984 w 1221"/>
                <a:gd name="T21" fmla="*/ 689 h 726"/>
                <a:gd name="T22" fmla="*/ 943 w 1221"/>
                <a:gd name="T23" fmla="*/ 694 h 726"/>
                <a:gd name="T24" fmla="*/ 841 w 1221"/>
                <a:gd name="T25" fmla="*/ 692 h 726"/>
                <a:gd name="T26" fmla="*/ 800 w 1221"/>
                <a:gd name="T27" fmla="*/ 689 h 726"/>
                <a:gd name="T28" fmla="*/ 761 w 1221"/>
                <a:gd name="T29" fmla="*/ 682 h 726"/>
                <a:gd name="T30" fmla="*/ 704 w 1221"/>
                <a:gd name="T31" fmla="*/ 669 h 726"/>
                <a:gd name="T32" fmla="*/ 666 w 1221"/>
                <a:gd name="T33" fmla="*/ 658 h 726"/>
                <a:gd name="T34" fmla="*/ 611 w 1221"/>
                <a:gd name="T35" fmla="*/ 636 h 726"/>
                <a:gd name="T36" fmla="*/ 573 w 1221"/>
                <a:gd name="T37" fmla="*/ 618 h 726"/>
                <a:gd name="T38" fmla="*/ 557 w 1221"/>
                <a:gd name="T39" fmla="*/ 610 h 726"/>
                <a:gd name="T40" fmla="*/ 501 w 1221"/>
                <a:gd name="T41" fmla="*/ 576 h 726"/>
                <a:gd name="T42" fmla="*/ 447 w 1221"/>
                <a:gd name="T43" fmla="*/ 540 h 726"/>
                <a:gd name="T44" fmla="*/ 378 w 1221"/>
                <a:gd name="T45" fmla="*/ 484 h 726"/>
                <a:gd name="T46" fmla="*/ 344 w 1221"/>
                <a:gd name="T47" fmla="*/ 452 h 726"/>
                <a:gd name="T48" fmla="*/ 311 w 1221"/>
                <a:gd name="T49" fmla="*/ 417 h 726"/>
                <a:gd name="T50" fmla="*/ 278 w 1221"/>
                <a:gd name="T51" fmla="*/ 381 h 726"/>
                <a:gd name="T52" fmla="*/ 213 w 1221"/>
                <a:gd name="T53" fmla="*/ 303 h 726"/>
                <a:gd name="T54" fmla="*/ 165 w 1221"/>
                <a:gd name="T55" fmla="*/ 235 h 726"/>
                <a:gd name="T56" fmla="*/ 134 w 1221"/>
                <a:gd name="T57" fmla="*/ 191 h 726"/>
                <a:gd name="T58" fmla="*/ 75 w 1221"/>
                <a:gd name="T59" fmla="*/ 90 h 726"/>
                <a:gd name="T60" fmla="*/ 46 w 1221"/>
                <a:gd name="T61" fmla="*/ 36 h 726"/>
                <a:gd name="T62" fmla="*/ 28 w 1221"/>
                <a:gd name="T63" fmla="*/ 5 h 726"/>
                <a:gd name="T64" fmla="*/ 21 w 1221"/>
                <a:gd name="T65" fmla="*/ 0 h 726"/>
                <a:gd name="T66" fmla="*/ 8 w 1221"/>
                <a:gd name="T67" fmla="*/ 1 h 726"/>
                <a:gd name="T68" fmla="*/ 3 w 1221"/>
                <a:gd name="T69" fmla="*/ 8 h 726"/>
                <a:gd name="T70" fmla="*/ 0 w 1221"/>
                <a:gd name="T71" fmla="*/ 19 h 726"/>
                <a:gd name="T72" fmla="*/ 16 w 1221"/>
                <a:gd name="T73" fmla="*/ 52 h 726"/>
                <a:gd name="T74" fmla="*/ 46 w 1221"/>
                <a:gd name="T75" fmla="*/ 106 h 726"/>
                <a:gd name="T76" fmla="*/ 93 w 1221"/>
                <a:gd name="T77" fmla="*/ 183 h 726"/>
                <a:gd name="T78" fmla="*/ 124 w 1221"/>
                <a:gd name="T79" fmla="*/ 232 h 726"/>
                <a:gd name="T80" fmla="*/ 172 w 1221"/>
                <a:gd name="T81" fmla="*/ 301 h 726"/>
                <a:gd name="T82" fmla="*/ 203 w 1221"/>
                <a:gd name="T83" fmla="*/ 344 h 726"/>
                <a:gd name="T84" fmla="*/ 270 w 1221"/>
                <a:gd name="T85" fmla="*/ 422 h 726"/>
                <a:gd name="T86" fmla="*/ 304 w 1221"/>
                <a:gd name="T87" fmla="*/ 458 h 726"/>
                <a:gd name="T88" fmla="*/ 339 w 1221"/>
                <a:gd name="T89" fmla="*/ 491 h 726"/>
                <a:gd name="T90" fmla="*/ 411 w 1221"/>
                <a:gd name="T91" fmla="*/ 553 h 726"/>
                <a:gd name="T92" fmla="*/ 465 w 1221"/>
                <a:gd name="T93" fmla="*/ 592 h 726"/>
                <a:gd name="T94" fmla="*/ 521 w 1221"/>
                <a:gd name="T95" fmla="*/ 628 h 726"/>
                <a:gd name="T96" fmla="*/ 542 w 1221"/>
                <a:gd name="T97" fmla="*/ 640 h 726"/>
                <a:gd name="T98" fmla="*/ 578 w 1221"/>
                <a:gd name="T99" fmla="*/ 658 h 726"/>
                <a:gd name="T100" fmla="*/ 616 w 1221"/>
                <a:gd name="T101" fmla="*/ 674 h 726"/>
                <a:gd name="T102" fmla="*/ 674 w 1221"/>
                <a:gd name="T103" fmla="*/ 694 h 726"/>
                <a:gd name="T104" fmla="*/ 735 w 1221"/>
                <a:gd name="T105" fmla="*/ 712 h 726"/>
                <a:gd name="T106" fmla="*/ 776 w 1221"/>
                <a:gd name="T107" fmla="*/ 718 h 726"/>
                <a:gd name="T108" fmla="*/ 817 w 1221"/>
                <a:gd name="T109" fmla="*/ 723 h 726"/>
                <a:gd name="T110" fmla="*/ 859 w 1221"/>
                <a:gd name="T111" fmla="*/ 726 h 726"/>
                <a:gd name="T112" fmla="*/ 966 w 1221"/>
                <a:gd name="T113" fmla="*/ 725 h 726"/>
                <a:gd name="T114" fmla="*/ 1008 w 1221"/>
                <a:gd name="T115" fmla="*/ 720 h 726"/>
                <a:gd name="T116" fmla="*/ 1053 w 1221"/>
                <a:gd name="T117" fmla="*/ 712 h 726"/>
                <a:gd name="T118" fmla="*/ 1098 w 1221"/>
                <a:gd name="T119" fmla="*/ 704 h 726"/>
                <a:gd name="T120" fmla="*/ 1143 w 1221"/>
                <a:gd name="T121" fmla="*/ 692 h 726"/>
                <a:gd name="T122" fmla="*/ 1187 w 1221"/>
                <a:gd name="T123" fmla="*/ 677 h 726"/>
                <a:gd name="T124" fmla="*/ 1210 w 1221"/>
                <a:gd name="T125" fmla="*/ 669 h 7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1"/>
                <a:gd name="T190" fmla="*/ 0 h 726"/>
                <a:gd name="T191" fmla="*/ 1221 w 1221"/>
                <a:gd name="T192" fmla="*/ 726 h 7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1" h="726">
                  <a:moveTo>
                    <a:pt x="1210" y="669"/>
                  </a:moveTo>
                  <a:lnTo>
                    <a:pt x="1215" y="668"/>
                  </a:lnTo>
                  <a:lnTo>
                    <a:pt x="1218" y="664"/>
                  </a:lnTo>
                  <a:lnTo>
                    <a:pt x="1221" y="658"/>
                  </a:lnTo>
                  <a:lnTo>
                    <a:pt x="1221" y="653"/>
                  </a:lnTo>
                  <a:lnTo>
                    <a:pt x="1220" y="650"/>
                  </a:lnTo>
                  <a:lnTo>
                    <a:pt x="1218" y="645"/>
                  </a:lnTo>
                  <a:lnTo>
                    <a:pt x="1215" y="641"/>
                  </a:lnTo>
                  <a:lnTo>
                    <a:pt x="1208" y="638"/>
                  </a:lnTo>
                  <a:lnTo>
                    <a:pt x="1203" y="638"/>
                  </a:lnTo>
                  <a:lnTo>
                    <a:pt x="1200" y="640"/>
                  </a:lnTo>
                  <a:lnTo>
                    <a:pt x="1200" y="638"/>
                  </a:lnTo>
                  <a:lnTo>
                    <a:pt x="1177" y="645"/>
                  </a:lnTo>
                  <a:lnTo>
                    <a:pt x="1154" y="654"/>
                  </a:lnTo>
                  <a:lnTo>
                    <a:pt x="1133" y="659"/>
                  </a:lnTo>
                  <a:lnTo>
                    <a:pt x="1110" y="664"/>
                  </a:lnTo>
                  <a:lnTo>
                    <a:pt x="1089" y="671"/>
                  </a:lnTo>
                  <a:lnTo>
                    <a:pt x="1069" y="676"/>
                  </a:lnTo>
                  <a:lnTo>
                    <a:pt x="1046" y="679"/>
                  </a:lnTo>
                  <a:lnTo>
                    <a:pt x="1025" y="684"/>
                  </a:lnTo>
                  <a:lnTo>
                    <a:pt x="1005" y="687"/>
                  </a:lnTo>
                  <a:lnTo>
                    <a:pt x="984" y="689"/>
                  </a:lnTo>
                  <a:lnTo>
                    <a:pt x="963" y="692"/>
                  </a:lnTo>
                  <a:lnTo>
                    <a:pt x="943" y="694"/>
                  </a:lnTo>
                  <a:lnTo>
                    <a:pt x="859" y="694"/>
                  </a:lnTo>
                  <a:lnTo>
                    <a:pt x="841" y="692"/>
                  </a:lnTo>
                  <a:lnTo>
                    <a:pt x="820" y="690"/>
                  </a:lnTo>
                  <a:lnTo>
                    <a:pt x="800" y="689"/>
                  </a:lnTo>
                  <a:lnTo>
                    <a:pt x="782" y="686"/>
                  </a:lnTo>
                  <a:lnTo>
                    <a:pt x="761" y="682"/>
                  </a:lnTo>
                  <a:lnTo>
                    <a:pt x="742" y="679"/>
                  </a:lnTo>
                  <a:lnTo>
                    <a:pt x="704" y="669"/>
                  </a:lnTo>
                  <a:lnTo>
                    <a:pt x="684" y="664"/>
                  </a:lnTo>
                  <a:lnTo>
                    <a:pt x="666" y="658"/>
                  </a:lnTo>
                  <a:lnTo>
                    <a:pt x="629" y="645"/>
                  </a:lnTo>
                  <a:lnTo>
                    <a:pt x="611" y="636"/>
                  </a:lnTo>
                  <a:lnTo>
                    <a:pt x="591" y="628"/>
                  </a:lnTo>
                  <a:lnTo>
                    <a:pt x="573" y="618"/>
                  </a:lnTo>
                  <a:lnTo>
                    <a:pt x="555" y="610"/>
                  </a:lnTo>
                  <a:lnTo>
                    <a:pt x="557" y="610"/>
                  </a:lnTo>
                  <a:lnTo>
                    <a:pt x="537" y="599"/>
                  </a:lnTo>
                  <a:lnTo>
                    <a:pt x="501" y="576"/>
                  </a:lnTo>
                  <a:lnTo>
                    <a:pt x="481" y="566"/>
                  </a:lnTo>
                  <a:lnTo>
                    <a:pt x="447" y="540"/>
                  </a:lnTo>
                  <a:lnTo>
                    <a:pt x="431" y="527"/>
                  </a:lnTo>
                  <a:lnTo>
                    <a:pt x="378" y="484"/>
                  </a:lnTo>
                  <a:lnTo>
                    <a:pt x="362" y="468"/>
                  </a:lnTo>
                  <a:lnTo>
                    <a:pt x="344" y="452"/>
                  </a:lnTo>
                  <a:lnTo>
                    <a:pt x="327" y="435"/>
                  </a:lnTo>
                  <a:lnTo>
                    <a:pt x="311" y="417"/>
                  </a:lnTo>
                  <a:lnTo>
                    <a:pt x="293" y="399"/>
                  </a:lnTo>
                  <a:lnTo>
                    <a:pt x="278" y="381"/>
                  </a:lnTo>
                  <a:lnTo>
                    <a:pt x="229" y="324"/>
                  </a:lnTo>
                  <a:lnTo>
                    <a:pt x="213" y="303"/>
                  </a:lnTo>
                  <a:lnTo>
                    <a:pt x="198" y="281"/>
                  </a:lnTo>
                  <a:lnTo>
                    <a:pt x="165" y="235"/>
                  </a:lnTo>
                  <a:lnTo>
                    <a:pt x="151" y="213"/>
                  </a:lnTo>
                  <a:lnTo>
                    <a:pt x="134" y="191"/>
                  </a:lnTo>
                  <a:lnTo>
                    <a:pt x="105" y="142"/>
                  </a:lnTo>
                  <a:lnTo>
                    <a:pt x="75" y="90"/>
                  </a:lnTo>
                  <a:lnTo>
                    <a:pt x="61" y="62"/>
                  </a:lnTo>
                  <a:lnTo>
                    <a:pt x="46" y="36"/>
                  </a:lnTo>
                  <a:lnTo>
                    <a:pt x="31" y="8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16" y="52"/>
                  </a:lnTo>
                  <a:lnTo>
                    <a:pt x="31" y="78"/>
                  </a:lnTo>
                  <a:lnTo>
                    <a:pt x="46" y="106"/>
                  </a:lnTo>
                  <a:lnTo>
                    <a:pt x="75" y="159"/>
                  </a:lnTo>
                  <a:lnTo>
                    <a:pt x="93" y="183"/>
                  </a:lnTo>
                  <a:lnTo>
                    <a:pt x="108" y="208"/>
                  </a:lnTo>
                  <a:lnTo>
                    <a:pt x="124" y="232"/>
                  </a:lnTo>
                  <a:lnTo>
                    <a:pt x="139" y="255"/>
                  </a:lnTo>
                  <a:lnTo>
                    <a:pt x="172" y="301"/>
                  </a:lnTo>
                  <a:lnTo>
                    <a:pt x="187" y="322"/>
                  </a:lnTo>
                  <a:lnTo>
                    <a:pt x="203" y="344"/>
                  </a:lnTo>
                  <a:lnTo>
                    <a:pt x="252" y="404"/>
                  </a:lnTo>
                  <a:lnTo>
                    <a:pt x="270" y="422"/>
                  </a:lnTo>
                  <a:lnTo>
                    <a:pt x="288" y="440"/>
                  </a:lnTo>
                  <a:lnTo>
                    <a:pt x="304" y="458"/>
                  </a:lnTo>
                  <a:lnTo>
                    <a:pt x="321" y="474"/>
                  </a:lnTo>
                  <a:lnTo>
                    <a:pt x="339" y="491"/>
                  </a:lnTo>
                  <a:lnTo>
                    <a:pt x="355" y="507"/>
                  </a:lnTo>
                  <a:lnTo>
                    <a:pt x="411" y="553"/>
                  </a:lnTo>
                  <a:lnTo>
                    <a:pt x="427" y="566"/>
                  </a:lnTo>
                  <a:lnTo>
                    <a:pt x="465" y="592"/>
                  </a:lnTo>
                  <a:lnTo>
                    <a:pt x="485" y="605"/>
                  </a:lnTo>
                  <a:lnTo>
                    <a:pt x="521" y="628"/>
                  </a:lnTo>
                  <a:lnTo>
                    <a:pt x="540" y="640"/>
                  </a:lnTo>
                  <a:lnTo>
                    <a:pt x="542" y="640"/>
                  </a:lnTo>
                  <a:lnTo>
                    <a:pt x="560" y="648"/>
                  </a:lnTo>
                  <a:lnTo>
                    <a:pt x="578" y="658"/>
                  </a:lnTo>
                  <a:lnTo>
                    <a:pt x="597" y="666"/>
                  </a:lnTo>
                  <a:lnTo>
                    <a:pt x="616" y="674"/>
                  </a:lnTo>
                  <a:lnTo>
                    <a:pt x="656" y="687"/>
                  </a:lnTo>
                  <a:lnTo>
                    <a:pt x="674" y="694"/>
                  </a:lnTo>
                  <a:lnTo>
                    <a:pt x="694" y="702"/>
                  </a:lnTo>
                  <a:lnTo>
                    <a:pt x="735" y="712"/>
                  </a:lnTo>
                  <a:lnTo>
                    <a:pt x="755" y="715"/>
                  </a:lnTo>
                  <a:lnTo>
                    <a:pt x="776" y="718"/>
                  </a:lnTo>
                  <a:lnTo>
                    <a:pt x="797" y="722"/>
                  </a:lnTo>
                  <a:lnTo>
                    <a:pt x="817" y="723"/>
                  </a:lnTo>
                  <a:lnTo>
                    <a:pt x="838" y="725"/>
                  </a:lnTo>
                  <a:lnTo>
                    <a:pt x="859" y="726"/>
                  </a:lnTo>
                  <a:lnTo>
                    <a:pt x="943" y="726"/>
                  </a:lnTo>
                  <a:lnTo>
                    <a:pt x="966" y="725"/>
                  </a:lnTo>
                  <a:lnTo>
                    <a:pt x="987" y="722"/>
                  </a:lnTo>
                  <a:lnTo>
                    <a:pt x="1008" y="720"/>
                  </a:lnTo>
                  <a:lnTo>
                    <a:pt x="1031" y="717"/>
                  </a:lnTo>
                  <a:lnTo>
                    <a:pt x="1053" y="712"/>
                  </a:lnTo>
                  <a:lnTo>
                    <a:pt x="1075" y="708"/>
                  </a:lnTo>
                  <a:lnTo>
                    <a:pt x="1098" y="704"/>
                  </a:lnTo>
                  <a:lnTo>
                    <a:pt x="1120" y="697"/>
                  </a:lnTo>
                  <a:lnTo>
                    <a:pt x="1143" y="692"/>
                  </a:lnTo>
                  <a:lnTo>
                    <a:pt x="1164" y="684"/>
                  </a:lnTo>
                  <a:lnTo>
                    <a:pt x="1187" y="677"/>
                  </a:lnTo>
                  <a:lnTo>
                    <a:pt x="1210" y="671"/>
                  </a:lnTo>
                  <a:lnTo>
                    <a:pt x="1210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Rectangle 293"/>
            <p:cNvSpPr>
              <a:spLocks noChangeArrowheads="1"/>
            </p:cNvSpPr>
            <p:nvPr/>
          </p:nvSpPr>
          <p:spPr bwMode="auto">
            <a:xfrm>
              <a:off x="2977" y="960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2" name="Rectangle 294"/>
            <p:cNvSpPr>
              <a:spLocks noChangeArrowheads="1"/>
            </p:cNvSpPr>
            <p:nvPr/>
          </p:nvSpPr>
          <p:spPr bwMode="auto">
            <a:xfrm>
              <a:off x="4757" y="1266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3" name="Rectangle 295"/>
            <p:cNvSpPr>
              <a:spLocks noChangeArrowheads="1"/>
            </p:cNvSpPr>
            <p:nvPr/>
          </p:nvSpPr>
          <p:spPr bwMode="auto">
            <a:xfrm>
              <a:off x="3683" y="2187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4" name="Rectangle 296"/>
            <p:cNvSpPr>
              <a:spLocks noChangeArrowheads="1"/>
            </p:cNvSpPr>
            <p:nvPr/>
          </p:nvSpPr>
          <p:spPr bwMode="auto">
            <a:xfrm>
              <a:off x="3959" y="1328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1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5" name="Rectangle 297"/>
            <p:cNvSpPr>
              <a:spLocks noChangeArrowheads="1"/>
            </p:cNvSpPr>
            <p:nvPr/>
          </p:nvSpPr>
          <p:spPr bwMode="auto">
            <a:xfrm>
              <a:off x="3192" y="1328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1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6" name="Rectangle 298"/>
            <p:cNvSpPr>
              <a:spLocks noChangeArrowheads="1"/>
            </p:cNvSpPr>
            <p:nvPr/>
          </p:nvSpPr>
          <p:spPr bwMode="auto">
            <a:xfrm>
              <a:off x="4603" y="960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1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7" name="Rectangle 299"/>
            <p:cNvSpPr>
              <a:spLocks noChangeArrowheads="1"/>
            </p:cNvSpPr>
            <p:nvPr/>
          </p:nvSpPr>
          <p:spPr bwMode="auto">
            <a:xfrm>
              <a:off x="4788" y="1911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1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8" name="Rectangle 300"/>
            <p:cNvSpPr>
              <a:spLocks noChangeArrowheads="1"/>
            </p:cNvSpPr>
            <p:nvPr/>
          </p:nvSpPr>
          <p:spPr bwMode="auto">
            <a:xfrm>
              <a:off x="4143" y="1819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1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69" name="Rectangle 301"/>
            <p:cNvSpPr>
              <a:spLocks noChangeArrowheads="1"/>
            </p:cNvSpPr>
            <p:nvPr/>
          </p:nvSpPr>
          <p:spPr bwMode="auto">
            <a:xfrm>
              <a:off x="3314" y="1819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Swiss 721 SWA" charset="0"/>
                </a:rPr>
                <a:t>0</a:t>
              </a:r>
              <a:endParaRPr lang="en-US" sz="3200" b="1">
                <a:solidFill>
                  <a:srgbClr val="00FF00"/>
                </a:solidFill>
              </a:endParaRPr>
            </a:p>
          </p:txBody>
        </p:sp>
        <p:sp>
          <p:nvSpPr>
            <p:cNvPr id="64570" name="Freeform 302"/>
            <p:cNvSpPr>
              <a:spLocks/>
            </p:cNvSpPr>
            <p:nvPr/>
          </p:nvSpPr>
          <p:spPr bwMode="auto">
            <a:xfrm>
              <a:off x="2647" y="1217"/>
              <a:ext cx="131" cy="100"/>
            </a:xfrm>
            <a:custGeom>
              <a:avLst/>
              <a:gdLst>
                <a:gd name="T0" fmla="*/ 104 w 131"/>
                <a:gd name="T1" fmla="*/ 97 h 100"/>
                <a:gd name="T2" fmla="*/ 109 w 131"/>
                <a:gd name="T3" fmla="*/ 98 h 100"/>
                <a:gd name="T4" fmla="*/ 113 w 131"/>
                <a:gd name="T5" fmla="*/ 100 h 100"/>
                <a:gd name="T6" fmla="*/ 117 w 131"/>
                <a:gd name="T7" fmla="*/ 100 h 100"/>
                <a:gd name="T8" fmla="*/ 121 w 131"/>
                <a:gd name="T9" fmla="*/ 98 h 100"/>
                <a:gd name="T10" fmla="*/ 126 w 131"/>
                <a:gd name="T11" fmla="*/ 97 h 100"/>
                <a:gd name="T12" fmla="*/ 127 w 131"/>
                <a:gd name="T13" fmla="*/ 93 h 100"/>
                <a:gd name="T14" fmla="*/ 129 w 131"/>
                <a:gd name="T15" fmla="*/ 88 h 100"/>
                <a:gd name="T16" fmla="*/ 131 w 131"/>
                <a:gd name="T17" fmla="*/ 85 h 100"/>
                <a:gd name="T18" fmla="*/ 131 w 131"/>
                <a:gd name="T19" fmla="*/ 80 h 100"/>
                <a:gd name="T20" fmla="*/ 129 w 131"/>
                <a:gd name="T21" fmla="*/ 77 h 100"/>
                <a:gd name="T22" fmla="*/ 127 w 131"/>
                <a:gd name="T23" fmla="*/ 72 h 100"/>
                <a:gd name="T24" fmla="*/ 124 w 131"/>
                <a:gd name="T25" fmla="*/ 70 h 100"/>
                <a:gd name="T26" fmla="*/ 26 w 131"/>
                <a:gd name="T27" fmla="*/ 3 h 100"/>
                <a:gd name="T28" fmla="*/ 21 w 131"/>
                <a:gd name="T29" fmla="*/ 2 h 100"/>
                <a:gd name="T30" fmla="*/ 18 w 131"/>
                <a:gd name="T31" fmla="*/ 0 h 100"/>
                <a:gd name="T32" fmla="*/ 13 w 131"/>
                <a:gd name="T33" fmla="*/ 0 h 100"/>
                <a:gd name="T34" fmla="*/ 9 w 131"/>
                <a:gd name="T35" fmla="*/ 2 h 100"/>
                <a:gd name="T36" fmla="*/ 4 w 131"/>
                <a:gd name="T37" fmla="*/ 3 h 100"/>
                <a:gd name="T38" fmla="*/ 3 w 131"/>
                <a:gd name="T39" fmla="*/ 6 h 100"/>
                <a:gd name="T40" fmla="*/ 1 w 131"/>
                <a:gd name="T41" fmla="*/ 11 h 100"/>
                <a:gd name="T42" fmla="*/ 0 w 131"/>
                <a:gd name="T43" fmla="*/ 15 h 100"/>
                <a:gd name="T44" fmla="*/ 0 w 131"/>
                <a:gd name="T45" fmla="*/ 20 h 100"/>
                <a:gd name="T46" fmla="*/ 1 w 131"/>
                <a:gd name="T47" fmla="*/ 23 h 100"/>
                <a:gd name="T48" fmla="*/ 3 w 131"/>
                <a:gd name="T49" fmla="*/ 28 h 100"/>
                <a:gd name="T50" fmla="*/ 6 w 131"/>
                <a:gd name="T51" fmla="*/ 29 h 100"/>
                <a:gd name="T52" fmla="*/ 104 w 131"/>
                <a:gd name="T53" fmla="*/ 97 h 1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1"/>
                <a:gd name="T82" fmla="*/ 0 h 100"/>
                <a:gd name="T83" fmla="*/ 131 w 131"/>
                <a:gd name="T84" fmla="*/ 100 h 1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1" h="100">
                  <a:moveTo>
                    <a:pt x="104" y="97"/>
                  </a:moveTo>
                  <a:lnTo>
                    <a:pt x="109" y="98"/>
                  </a:lnTo>
                  <a:lnTo>
                    <a:pt x="113" y="100"/>
                  </a:lnTo>
                  <a:lnTo>
                    <a:pt x="117" y="100"/>
                  </a:lnTo>
                  <a:lnTo>
                    <a:pt x="121" y="98"/>
                  </a:lnTo>
                  <a:lnTo>
                    <a:pt x="126" y="97"/>
                  </a:lnTo>
                  <a:lnTo>
                    <a:pt x="127" y="93"/>
                  </a:lnTo>
                  <a:lnTo>
                    <a:pt x="129" y="88"/>
                  </a:lnTo>
                  <a:lnTo>
                    <a:pt x="131" y="85"/>
                  </a:lnTo>
                  <a:lnTo>
                    <a:pt x="131" y="80"/>
                  </a:lnTo>
                  <a:lnTo>
                    <a:pt x="129" y="77"/>
                  </a:lnTo>
                  <a:lnTo>
                    <a:pt x="127" y="72"/>
                  </a:lnTo>
                  <a:lnTo>
                    <a:pt x="124" y="70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3" y="28"/>
                  </a:lnTo>
                  <a:lnTo>
                    <a:pt x="6" y="29"/>
                  </a:lnTo>
                  <a:lnTo>
                    <a:pt x="104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Freeform 303"/>
            <p:cNvSpPr>
              <a:spLocks/>
            </p:cNvSpPr>
            <p:nvPr/>
          </p:nvSpPr>
          <p:spPr bwMode="auto">
            <a:xfrm>
              <a:off x="2730" y="1161"/>
              <a:ext cx="70" cy="156"/>
            </a:xfrm>
            <a:custGeom>
              <a:avLst/>
              <a:gdLst>
                <a:gd name="T0" fmla="*/ 0 w 70"/>
                <a:gd name="T1" fmla="*/ 135 h 156"/>
                <a:gd name="T2" fmla="*/ 0 w 70"/>
                <a:gd name="T3" fmla="*/ 143 h 156"/>
                <a:gd name="T4" fmla="*/ 2 w 70"/>
                <a:gd name="T5" fmla="*/ 148 h 156"/>
                <a:gd name="T6" fmla="*/ 5 w 70"/>
                <a:gd name="T7" fmla="*/ 151 h 156"/>
                <a:gd name="T8" fmla="*/ 8 w 70"/>
                <a:gd name="T9" fmla="*/ 153 h 156"/>
                <a:gd name="T10" fmla="*/ 11 w 70"/>
                <a:gd name="T11" fmla="*/ 156 h 156"/>
                <a:gd name="T12" fmla="*/ 20 w 70"/>
                <a:gd name="T13" fmla="*/ 156 h 156"/>
                <a:gd name="T14" fmla="*/ 25 w 70"/>
                <a:gd name="T15" fmla="*/ 154 h 156"/>
                <a:gd name="T16" fmla="*/ 28 w 70"/>
                <a:gd name="T17" fmla="*/ 151 h 156"/>
                <a:gd name="T18" fmla="*/ 30 w 70"/>
                <a:gd name="T19" fmla="*/ 148 h 156"/>
                <a:gd name="T20" fmla="*/ 33 w 70"/>
                <a:gd name="T21" fmla="*/ 144 h 156"/>
                <a:gd name="T22" fmla="*/ 70 w 70"/>
                <a:gd name="T23" fmla="*/ 22 h 156"/>
                <a:gd name="T24" fmla="*/ 70 w 70"/>
                <a:gd name="T25" fmla="*/ 13 h 156"/>
                <a:gd name="T26" fmla="*/ 69 w 70"/>
                <a:gd name="T27" fmla="*/ 8 h 156"/>
                <a:gd name="T28" fmla="*/ 66 w 70"/>
                <a:gd name="T29" fmla="*/ 5 h 156"/>
                <a:gd name="T30" fmla="*/ 62 w 70"/>
                <a:gd name="T31" fmla="*/ 4 h 156"/>
                <a:gd name="T32" fmla="*/ 59 w 70"/>
                <a:gd name="T33" fmla="*/ 0 h 156"/>
                <a:gd name="T34" fmla="*/ 51 w 70"/>
                <a:gd name="T35" fmla="*/ 0 h 156"/>
                <a:gd name="T36" fmla="*/ 46 w 70"/>
                <a:gd name="T37" fmla="*/ 2 h 156"/>
                <a:gd name="T38" fmla="*/ 43 w 70"/>
                <a:gd name="T39" fmla="*/ 5 h 156"/>
                <a:gd name="T40" fmla="*/ 41 w 70"/>
                <a:gd name="T41" fmla="*/ 8 h 156"/>
                <a:gd name="T42" fmla="*/ 38 w 70"/>
                <a:gd name="T43" fmla="*/ 12 h 156"/>
                <a:gd name="T44" fmla="*/ 0 w 70"/>
                <a:gd name="T45" fmla="*/ 135 h 1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156"/>
                <a:gd name="T71" fmla="*/ 70 w 70"/>
                <a:gd name="T72" fmla="*/ 156 h 1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156">
                  <a:moveTo>
                    <a:pt x="0" y="135"/>
                  </a:moveTo>
                  <a:lnTo>
                    <a:pt x="0" y="143"/>
                  </a:lnTo>
                  <a:lnTo>
                    <a:pt x="2" y="148"/>
                  </a:lnTo>
                  <a:lnTo>
                    <a:pt x="5" y="151"/>
                  </a:lnTo>
                  <a:lnTo>
                    <a:pt x="8" y="153"/>
                  </a:lnTo>
                  <a:lnTo>
                    <a:pt x="11" y="156"/>
                  </a:lnTo>
                  <a:lnTo>
                    <a:pt x="20" y="156"/>
                  </a:lnTo>
                  <a:lnTo>
                    <a:pt x="25" y="154"/>
                  </a:lnTo>
                  <a:lnTo>
                    <a:pt x="28" y="151"/>
                  </a:lnTo>
                  <a:lnTo>
                    <a:pt x="30" y="148"/>
                  </a:lnTo>
                  <a:lnTo>
                    <a:pt x="33" y="144"/>
                  </a:lnTo>
                  <a:lnTo>
                    <a:pt x="70" y="22"/>
                  </a:lnTo>
                  <a:lnTo>
                    <a:pt x="70" y="13"/>
                  </a:lnTo>
                  <a:lnTo>
                    <a:pt x="69" y="8"/>
                  </a:lnTo>
                  <a:lnTo>
                    <a:pt x="66" y="5"/>
                  </a:lnTo>
                  <a:lnTo>
                    <a:pt x="62" y="4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6" y="2"/>
                  </a:lnTo>
                  <a:lnTo>
                    <a:pt x="43" y="5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Freeform 304"/>
            <p:cNvSpPr>
              <a:spLocks/>
            </p:cNvSpPr>
            <p:nvPr/>
          </p:nvSpPr>
          <p:spPr bwMode="auto">
            <a:xfrm>
              <a:off x="3310" y="1438"/>
              <a:ext cx="153" cy="78"/>
            </a:xfrm>
            <a:custGeom>
              <a:avLst/>
              <a:gdLst>
                <a:gd name="T0" fmla="*/ 22 w 153"/>
                <a:gd name="T1" fmla="*/ 2 h 78"/>
                <a:gd name="T2" fmla="*/ 18 w 153"/>
                <a:gd name="T3" fmla="*/ 0 h 78"/>
                <a:gd name="T4" fmla="*/ 13 w 153"/>
                <a:gd name="T5" fmla="*/ 0 h 78"/>
                <a:gd name="T6" fmla="*/ 6 w 153"/>
                <a:gd name="T7" fmla="*/ 3 h 78"/>
                <a:gd name="T8" fmla="*/ 3 w 153"/>
                <a:gd name="T9" fmla="*/ 6 h 78"/>
                <a:gd name="T10" fmla="*/ 1 w 153"/>
                <a:gd name="T11" fmla="*/ 10 h 78"/>
                <a:gd name="T12" fmla="*/ 0 w 153"/>
                <a:gd name="T13" fmla="*/ 15 h 78"/>
                <a:gd name="T14" fmla="*/ 0 w 153"/>
                <a:gd name="T15" fmla="*/ 20 h 78"/>
                <a:gd name="T16" fmla="*/ 3 w 153"/>
                <a:gd name="T17" fmla="*/ 26 h 78"/>
                <a:gd name="T18" fmla="*/ 6 w 153"/>
                <a:gd name="T19" fmla="*/ 29 h 78"/>
                <a:gd name="T20" fmla="*/ 9 w 153"/>
                <a:gd name="T21" fmla="*/ 31 h 78"/>
                <a:gd name="T22" fmla="*/ 130 w 153"/>
                <a:gd name="T23" fmla="*/ 77 h 78"/>
                <a:gd name="T24" fmla="*/ 135 w 153"/>
                <a:gd name="T25" fmla="*/ 78 h 78"/>
                <a:gd name="T26" fmla="*/ 140 w 153"/>
                <a:gd name="T27" fmla="*/ 78 h 78"/>
                <a:gd name="T28" fmla="*/ 147 w 153"/>
                <a:gd name="T29" fmla="*/ 75 h 78"/>
                <a:gd name="T30" fmla="*/ 150 w 153"/>
                <a:gd name="T31" fmla="*/ 72 h 78"/>
                <a:gd name="T32" fmla="*/ 152 w 153"/>
                <a:gd name="T33" fmla="*/ 69 h 78"/>
                <a:gd name="T34" fmla="*/ 153 w 153"/>
                <a:gd name="T35" fmla="*/ 64 h 78"/>
                <a:gd name="T36" fmla="*/ 153 w 153"/>
                <a:gd name="T37" fmla="*/ 59 h 78"/>
                <a:gd name="T38" fmla="*/ 150 w 153"/>
                <a:gd name="T39" fmla="*/ 52 h 78"/>
                <a:gd name="T40" fmla="*/ 147 w 153"/>
                <a:gd name="T41" fmla="*/ 49 h 78"/>
                <a:gd name="T42" fmla="*/ 144 w 153"/>
                <a:gd name="T43" fmla="*/ 47 h 78"/>
                <a:gd name="T44" fmla="*/ 22 w 153"/>
                <a:gd name="T45" fmla="*/ 2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78"/>
                <a:gd name="T71" fmla="*/ 153 w 153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78">
                  <a:moveTo>
                    <a:pt x="22" y="2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30" y="77"/>
                  </a:lnTo>
                  <a:lnTo>
                    <a:pt x="135" y="78"/>
                  </a:lnTo>
                  <a:lnTo>
                    <a:pt x="140" y="78"/>
                  </a:lnTo>
                  <a:lnTo>
                    <a:pt x="147" y="75"/>
                  </a:lnTo>
                  <a:lnTo>
                    <a:pt x="150" y="72"/>
                  </a:lnTo>
                  <a:lnTo>
                    <a:pt x="152" y="69"/>
                  </a:lnTo>
                  <a:lnTo>
                    <a:pt x="153" y="64"/>
                  </a:lnTo>
                  <a:lnTo>
                    <a:pt x="153" y="59"/>
                  </a:lnTo>
                  <a:lnTo>
                    <a:pt x="150" y="52"/>
                  </a:lnTo>
                  <a:lnTo>
                    <a:pt x="147" y="49"/>
                  </a:lnTo>
                  <a:lnTo>
                    <a:pt x="144" y="4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Freeform 305"/>
            <p:cNvSpPr>
              <a:spLocks/>
            </p:cNvSpPr>
            <p:nvPr/>
          </p:nvSpPr>
          <p:spPr bwMode="auto">
            <a:xfrm>
              <a:off x="3293" y="1490"/>
              <a:ext cx="164" cy="71"/>
            </a:xfrm>
            <a:custGeom>
              <a:avLst/>
              <a:gdLst>
                <a:gd name="T0" fmla="*/ 12 w 164"/>
                <a:gd name="T1" fmla="*/ 38 h 71"/>
                <a:gd name="T2" fmla="*/ 8 w 164"/>
                <a:gd name="T3" fmla="*/ 40 h 71"/>
                <a:gd name="T4" fmla="*/ 2 w 164"/>
                <a:gd name="T5" fmla="*/ 46 h 71"/>
                <a:gd name="T6" fmla="*/ 0 w 164"/>
                <a:gd name="T7" fmla="*/ 51 h 71"/>
                <a:gd name="T8" fmla="*/ 0 w 164"/>
                <a:gd name="T9" fmla="*/ 59 h 71"/>
                <a:gd name="T10" fmla="*/ 2 w 164"/>
                <a:gd name="T11" fmla="*/ 62 h 71"/>
                <a:gd name="T12" fmla="*/ 8 w 164"/>
                <a:gd name="T13" fmla="*/ 69 h 71"/>
                <a:gd name="T14" fmla="*/ 13 w 164"/>
                <a:gd name="T15" fmla="*/ 71 h 71"/>
                <a:gd name="T16" fmla="*/ 21 w 164"/>
                <a:gd name="T17" fmla="*/ 71 h 71"/>
                <a:gd name="T18" fmla="*/ 152 w 164"/>
                <a:gd name="T19" fmla="*/ 33 h 71"/>
                <a:gd name="T20" fmla="*/ 156 w 164"/>
                <a:gd name="T21" fmla="*/ 31 h 71"/>
                <a:gd name="T22" fmla="*/ 162 w 164"/>
                <a:gd name="T23" fmla="*/ 25 h 71"/>
                <a:gd name="T24" fmla="*/ 164 w 164"/>
                <a:gd name="T25" fmla="*/ 20 h 71"/>
                <a:gd name="T26" fmla="*/ 164 w 164"/>
                <a:gd name="T27" fmla="*/ 12 h 71"/>
                <a:gd name="T28" fmla="*/ 162 w 164"/>
                <a:gd name="T29" fmla="*/ 8 h 71"/>
                <a:gd name="T30" fmla="*/ 156 w 164"/>
                <a:gd name="T31" fmla="*/ 2 h 71"/>
                <a:gd name="T32" fmla="*/ 151 w 164"/>
                <a:gd name="T33" fmla="*/ 0 h 71"/>
                <a:gd name="T34" fmla="*/ 143 w 164"/>
                <a:gd name="T35" fmla="*/ 0 h 71"/>
                <a:gd name="T36" fmla="*/ 12 w 164"/>
                <a:gd name="T37" fmla="*/ 38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71"/>
                <a:gd name="T59" fmla="*/ 164 w 164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71">
                  <a:moveTo>
                    <a:pt x="12" y="38"/>
                  </a:moveTo>
                  <a:lnTo>
                    <a:pt x="8" y="40"/>
                  </a:lnTo>
                  <a:lnTo>
                    <a:pt x="2" y="46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2" y="62"/>
                  </a:lnTo>
                  <a:lnTo>
                    <a:pt x="8" y="69"/>
                  </a:lnTo>
                  <a:lnTo>
                    <a:pt x="13" y="71"/>
                  </a:lnTo>
                  <a:lnTo>
                    <a:pt x="21" y="71"/>
                  </a:lnTo>
                  <a:lnTo>
                    <a:pt x="152" y="33"/>
                  </a:lnTo>
                  <a:lnTo>
                    <a:pt x="156" y="31"/>
                  </a:lnTo>
                  <a:lnTo>
                    <a:pt x="162" y="25"/>
                  </a:lnTo>
                  <a:lnTo>
                    <a:pt x="164" y="20"/>
                  </a:lnTo>
                  <a:lnTo>
                    <a:pt x="164" y="12"/>
                  </a:lnTo>
                  <a:lnTo>
                    <a:pt x="162" y="8"/>
                  </a:lnTo>
                  <a:lnTo>
                    <a:pt x="156" y="2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Freeform 306"/>
            <p:cNvSpPr>
              <a:spLocks/>
            </p:cNvSpPr>
            <p:nvPr/>
          </p:nvSpPr>
          <p:spPr bwMode="auto">
            <a:xfrm>
              <a:off x="4133" y="1430"/>
              <a:ext cx="162" cy="86"/>
            </a:xfrm>
            <a:custGeom>
              <a:avLst/>
              <a:gdLst>
                <a:gd name="T0" fmla="*/ 139 w 162"/>
                <a:gd name="T1" fmla="*/ 85 h 86"/>
                <a:gd name="T2" fmla="*/ 144 w 162"/>
                <a:gd name="T3" fmla="*/ 86 h 86"/>
                <a:gd name="T4" fmla="*/ 147 w 162"/>
                <a:gd name="T5" fmla="*/ 86 h 86"/>
                <a:gd name="T6" fmla="*/ 152 w 162"/>
                <a:gd name="T7" fmla="*/ 85 h 86"/>
                <a:gd name="T8" fmla="*/ 155 w 162"/>
                <a:gd name="T9" fmla="*/ 83 h 86"/>
                <a:gd name="T10" fmla="*/ 159 w 162"/>
                <a:gd name="T11" fmla="*/ 80 h 86"/>
                <a:gd name="T12" fmla="*/ 160 w 162"/>
                <a:gd name="T13" fmla="*/ 77 h 86"/>
                <a:gd name="T14" fmla="*/ 162 w 162"/>
                <a:gd name="T15" fmla="*/ 72 h 86"/>
                <a:gd name="T16" fmla="*/ 162 w 162"/>
                <a:gd name="T17" fmla="*/ 68 h 86"/>
                <a:gd name="T18" fmla="*/ 160 w 162"/>
                <a:gd name="T19" fmla="*/ 64 h 86"/>
                <a:gd name="T20" fmla="*/ 159 w 162"/>
                <a:gd name="T21" fmla="*/ 60 h 86"/>
                <a:gd name="T22" fmla="*/ 155 w 162"/>
                <a:gd name="T23" fmla="*/ 57 h 86"/>
                <a:gd name="T24" fmla="*/ 152 w 162"/>
                <a:gd name="T25" fmla="*/ 55 h 86"/>
                <a:gd name="T26" fmla="*/ 23 w 162"/>
                <a:gd name="T27" fmla="*/ 1 h 86"/>
                <a:gd name="T28" fmla="*/ 18 w 162"/>
                <a:gd name="T29" fmla="*/ 0 h 86"/>
                <a:gd name="T30" fmla="*/ 15 w 162"/>
                <a:gd name="T31" fmla="*/ 0 h 86"/>
                <a:gd name="T32" fmla="*/ 10 w 162"/>
                <a:gd name="T33" fmla="*/ 1 h 86"/>
                <a:gd name="T34" fmla="*/ 6 w 162"/>
                <a:gd name="T35" fmla="*/ 3 h 86"/>
                <a:gd name="T36" fmla="*/ 3 w 162"/>
                <a:gd name="T37" fmla="*/ 6 h 86"/>
                <a:gd name="T38" fmla="*/ 2 w 162"/>
                <a:gd name="T39" fmla="*/ 10 h 86"/>
                <a:gd name="T40" fmla="*/ 0 w 162"/>
                <a:gd name="T41" fmla="*/ 14 h 86"/>
                <a:gd name="T42" fmla="*/ 0 w 162"/>
                <a:gd name="T43" fmla="*/ 18 h 86"/>
                <a:gd name="T44" fmla="*/ 2 w 162"/>
                <a:gd name="T45" fmla="*/ 23 h 86"/>
                <a:gd name="T46" fmla="*/ 3 w 162"/>
                <a:gd name="T47" fmla="*/ 26 h 86"/>
                <a:gd name="T48" fmla="*/ 6 w 162"/>
                <a:gd name="T49" fmla="*/ 29 h 86"/>
                <a:gd name="T50" fmla="*/ 10 w 162"/>
                <a:gd name="T51" fmla="*/ 31 h 86"/>
                <a:gd name="T52" fmla="*/ 139 w 162"/>
                <a:gd name="T53" fmla="*/ 85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86"/>
                <a:gd name="T83" fmla="*/ 162 w 162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86">
                  <a:moveTo>
                    <a:pt x="139" y="85"/>
                  </a:moveTo>
                  <a:lnTo>
                    <a:pt x="144" y="86"/>
                  </a:lnTo>
                  <a:lnTo>
                    <a:pt x="147" y="86"/>
                  </a:lnTo>
                  <a:lnTo>
                    <a:pt x="152" y="85"/>
                  </a:lnTo>
                  <a:lnTo>
                    <a:pt x="155" y="83"/>
                  </a:lnTo>
                  <a:lnTo>
                    <a:pt x="159" y="80"/>
                  </a:lnTo>
                  <a:lnTo>
                    <a:pt x="160" y="77"/>
                  </a:lnTo>
                  <a:lnTo>
                    <a:pt x="162" y="72"/>
                  </a:lnTo>
                  <a:lnTo>
                    <a:pt x="162" y="68"/>
                  </a:lnTo>
                  <a:lnTo>
                    <a:pt x="160" y="64"/>
                  </a:lnTo>
                  <a:lnTo>
                    <a:pt x="159" y="60"/>
                  </a:lnTo>
                  <a:lnTo>
                    <a:pt x="155" y="57"/>
                  </a:lnTo>
                  <a:lnTo>
                    <a:pt x="152" y="55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6" y="29"/>
                  </a:lnTo>
                  <a:lnTo>
                    <a:pt x="10" y="31"/>
                  </a:lnTo>
                  <a:lnTo>
                    <a:pt x="139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Freeform 307"/>
            <p:cNvSpPr>
              <a:spLocks/>
            </p:cNvSpPr>
            <p:nvPr/>
          </p:nvSpPr>
          <p:spPr bwMode="auto">
            <a:xfrm>
              <a:off x="4126" y="1490"/>
              <a:ext cx="169" cy="72"/>
            </a:xfrm>
            <a:custGeom>
              <a:avLst/>
              <a:gdLst>
                <a:gd name="T0" fmla="*/ 158 w 169"/>
                <a:gd name="T1" fmla="*/ 33 h 72"/>
                <a:gd name="T2" fmla="*/ 161 w 169"/>
                <a:gd name="T3" fmla="*/ 31 h 72"/>
                <a:gd name="T4" fmla="*/ 167 w 169"/>
                <a:gd name="T5" fmla="*/ 25 h 72"/>
                <a:gd name="T6" fmla="*/ 169 w 169"/>
                <a:gd name="T7" fmla="*/ 20 h 72"/>
                <a:gd name="T8" fmla="*/ 169 w 169"/>
                <a:gd name="T9" fmla="*/ 12 h 72"/>
                <a:gd name="T10" fmla="*/ 167 w 169"/>
                <a:gd name="T11" fmla="*/ 8 h 72"/>
                <a:gd name="T12" fmla="*/ 161 w 169"/>
                <a:gd name="T13" fmla="*/ 2 h 72"/>
                <a:gd name="T14" fmla="*/ 156 w 169"/>
                <a:gd name="T15" fmla="*/ 0 h 72"/>
                <a:gd name="T16" fmla="*/ 148 w 169"/>
                <a:gd name="T17" fmla="*/ 0 h 72"/>
                <a:gd name="T18" fmla="*/ 12 w 169"/>
                <a:gd name="T19" fmla="*/ 40 h 72"/>
                <a:gd name="T20" fmla="*/ 9 w 169"/>
                <a:gd name="T21" fmla="*/ 41 h 72"/>
                <a:gd name="T22" fmla="*/ 2 w 169"/>
                <a:gd name="T23" fmla="*/ 48 h 72"/>
                <a:gd name="T24" fmla="*/ 0 w 169"/>
                <a:gd name="T25" fmla="*/ 53 h 72"/>
                <a:gd name="T26" fmla="*/ 0 w 169"/>
                <a:gd name="T27" fmla="*/ 61 h 72"/>
                <a:gd name="T28" fmla="*/ 2 w 169"/>
                <a:gd name="T29" fmla="*/ 64 h 72"/>
                <a:gd name="T30" fmla="*/ 9 w 169"/>
                <a:gd name="T31" fmla="*/ 71 h 72"/>
                <a:gd name="T32" fmla="*/ 13 w 169"/>
                <a:gd name="T33" fmla="*/ 72 h 72"/>
                <a:gd name="T34" fmla="*/ 22 w 169"/>
                <a:gd name="T35" fmla="*/ 72 h 72"/>
                <a:gd name="T36" fmla="*/ 158 w 169"/>
                <a:gd name="T37" fmla="*/ 33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72"/>
                <a:gd name="T59" fmla="*/ 169 w 169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72">
                  <a:moveTo>
                    <a:pt x="158" y="33"/>
                  </a:moveTo>
                  <a:lnTo>
                    <a:pt x="161" y="31"/>
                  </a:lnTo>
                  <a:lnTo>
                    <a:pt x="167" y="25"/>
                  </a:lnTo>
                  <a:lnTo>
                    <a:pt x="169" y="20"/>
                  </a:lnTo>
                  <a:lnTo>
                    <a:pt x="169" y="12"/>
                  </a:lnTo>
                  <a:lnTo>
                    <a:pt x="167" y="8"/>
                  </a:lnTo>
                  <a:lnTo>
                    <a:pt x="161" y="2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2" y="40"/>
                  </a:lnTo>
                  <a:lnTo>
                    <a:pt x="9" y="41"/>
                  </a:lnTo>
                  <a:lnTo>
                    <a:pt x="2" y="48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9" y="71"/>
                  </a:lnTo>
                  <a:lnTo>
                    <a:pt x="13" y="72"/>
                  </a:lnTo>
                  <a:lnTo>
                    <a:pt x="22" y="72"/>
                  </a:lnTo>
                  <a:lnTo>
                    <a:pt x="15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Freeform 308"/>
            <p:cNvSpPr>
              <a:spLocks/>
            </p:cNvSpPr>
            <p:nvPr/>
          </p:nvSpPr>
          <p:spPr bwMode="auto">
            <a:xfrm>
              <a:off x="4285" y="1238"/>
              <a:ext cx="125" cy="118"/>
            </a:xfrm>
            <a:custGeom>
              <a:avLst/>
              <a:gdLst>
                <a:gd name="T0" fmla="*/ 97 w 125"/>
                <a:gd name="T1" fmla="*/ 113 h 118"/>
                <a:gd name="T2" fmla="*/ 100 w 125"/>
                <a:gd name="T3" fmla="*/ 116 h 118"/>
                <a:gd name="T4" fmla="*/ 105 w 125"/>
                <a:gd name="T5" fmla="*/ 118 h 118"/>
                <a:gd name="T6" fmla="*/ 113 w 125"/>
                <a:gd name="T7" fmla="*/ 118 h 118"/>
                <a:gd name="T8" fmla="*/ 116 w 125"/>
                <a:gd name="T9" fmla="*/ 115 h 118"/>
                <a:gd name="T10" fmla="*/ 120 w 125"/>
                <a:gd name="T11" fmla="*/ 113 h 118"/>
                <a:gd name="T12" fmla="*/ 123 w 125"/>
                <a:gd name="T13" fmla="*/ 110 h 118"/>
                <a:gd name="T14" fmla="*/ 125 w 125"/>
                <a:gd name="T15" fmla="*/ 105 h 118"/>
                <a:gd name="T16" fmla="*/ 125 w 125"/>
                <a:gd name="T17" fmla="*/ 97 h 118"/>
                <a:gd name="T18" fmla="*/ 121 w 125"/>
                <a:gd name="T19" fmla="*/ 94 h 118"/>
                <a:gd name="T20" fmla="*/ 120 w 125"/>
                <a:gd name="T21" fmla="*/ 90 h 118"/>
                <a:gd name="T22" fmla="*/ 28 w 125"/>
                <a:gd name="T23" fmla="*/ 5 h 118"/>
                <a:gd name="T24" fmla="*/ 25 w 125"/>
                <a:gd name="T25" fmla="*/ 2 h 118"/>
                <a:gd name="T26" fmla="*/ 20 w 125"/>
                <a:gd name="T27" fmla="*/ 0 h 118"/>
                <a:gd name="T28" fmla="*/ 12 w 125"/>
                <a:gd name="T29" fmla="*/ 0 h 118"/>
                <a:gd name="T30" fmla="*/ 8 w 125"/>
                <a:gd name="T31" fmla="*/ 3 h 118"/>
                <a:gd name="T32" fmla="*/ 5 w 125"/>
                <a:gd name="T33" fmla="*/ 5 h 118"/>
                <a:gd name="T34" fmla="*/ 2 w 125"/>
                <a:gd name="T35" fmla="*/ 8 h 118"/>
                <a:gd name="T36" fmla="*/ 0 w 125"/>
                <a:gd name="T37" fmla="*/ 13 h 118"/>
                <a:gd name="T38" fmla="*/ 0 w 125"/>
                <a:gd name="T39" fmla="*/ 21 h 118"/>
                <a:gd name="T40" fmla="*/ 3 w 125"/>
                <a:gd name="T41" fmla="*/ 25 h 118"/>
                <a:gd name="T42" fmla="*/ 5 w 125"/>
                <a:gd name="T43" fmla="*/ 28 h 118"/>
                <a:gd name="T44" fmla="*/ 97 w 125"/>
                <a:gd name="T45" fmla="*/ 113 h 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18"/>
                <a:gd name="T71" fmla="*/ 125 w 125"/>
                <a:gd name="T72" fmla="*/ 118 h 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18">
                  <a:moveTo>
                    <a:pt x="97" y="113"/>
                  </a:moveTo>
                  <a:lnTo>
                    <a:pt x="100" y="116"/>
                  </a:lnTo>
                  <a:lnTo>
                    <a:pt x="105" y="118"/>
                  </a:lnTo>
                  <a:lnTo>
                    <a:pt x="113" y="118"/>
                  </a:lnTo>
                  <a:lnTo>
                    <a:pt x="116" y="115"/>
                  </a:lnTo>
                  <a:lnTo>
                    <a:pt x="120" y="113"/>
                  </a:lnTo>
                  <a:lnTo>
                    <a:pt x="123" y="110"/>
                  </a:lnTo>
                  <a:lnTo>
                    <a:pt x="125" y="105"/>
                  </a:lnTo>
                  <a:lnTo>
                    <a:pt x="125" y="97"/>
                  </a:lnTo>
                  <a:lnTo>
                    <a:pt x="121" y="94"/>
                  </a:lnTo>
                  <a:lnTo>
                    <a:pt x="120" y="90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97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Freeform 309"/>
            <p:cNvSpPr>
              <a:spLocks/>
            </p:cNvSpPr>
            <p:nvPr/>
          </p:nvSpPr>
          <p:spPr bwMode="auto">
            <a:xfrm>
              <a:off x="4377" y="1201"/>
              <a:ext cx="41" cy="155"/>
            </a:xfrm>
            <a:custGeom>
              <a:avLst/>
              <a:gdLst>
                <a:gd name="T0" fmla="*/ 0 w 41"/>
                <a:gd name="T1" fmla="*/ 137 h 155"/>
                <a:gd name="T2" fmla="*/ 0 w 41"/>
                <a:gd name="T3" fmla="*/ 142 h 155"/>
                <a:gd name="T4" fmla="*/ 1 w 41"/>
                <a:gd name="T5" fmla="*/ 145 h 155"/>
                <a:gd name="T6" fmla="*/ 3 w 41"/>
                <a:gd name="T7" fmla="*/ 150 h 155"/>
                <a:gd name="T8" fmla="*/ 6 w 41"/>
                <a:gd name="T9" fmla="*/ 152 h 155"/>
                <a:gd name="T10" fmla="*/ 11 w 41"/>
                <a:gd name="T11" fmla="*/ 153 h 155"/>
                <a:gd name="T12" fmla="*/ 15 w 41"/>
                <a:gd name="T13" fmla="*/ 155 h 155"/>
                <a:gd name="T14" fmla="*/ 19 w 41"/>
                <a:gd name="T15" fmla="*/ 155 h 155"/>
                <a:gd name="T16" fmla="*/ 23 w 41"/>
                <a:gd name="T17" fmla="*/ 153 h 155"/>
                <a:gd name="T18" fmla="*/ 28 w 41"/>
                <a:gd name="T19" fmla="*/ 152 h 155"/>
                <a:gd name="T20" fmla="*/ 29 w 41"/>
                <a:gd name="T21" fmla="*/ 149 h 155"/>
                <a:gd name="T22" fmla="*/ 31 w 41"/>
                <a:gd name="T23" fmla="*/ 144 h 155"/>
                <a:gd name="T24" fmla="*/ 33 w 41"/>
                <a:gd name="T25" fmla="*/ 140 h 155"/>
                <a:gd name="T26" fmla="*/ 41 w 41"/>
                <a:gd name="T27" fmla="*/ 18 h 155"/>
                <a:gd name="T28" fmla="*/ 41 w 41"/>
                <a:gd name="T29" fmla="*/ 13 h 155"/>
                <a:gd name="T30" fmla="*/ 39 w 41"/>
                <a:gd name="T31" fmla="*/ 9 h 155"/>
                <a:gd name="T32" fmla="*/ 38 w 41"/>
                <a:gd name="T33" fmla="*/ 4 h 155"/>
                <a:gd name="T34" fmla="*/ 34 w 41"/>
                <a:gd name="T35" fmla="*/ 3 h 155"/>
                <a:gd name="T36" fmla="*/ 29 w 41"/>
                <a:gd name="T37" fmla="*/ 1 h 155"/>
                <a:gd name="T38" fmla="*/ 26 w 41"/>
                <a:gd name="T39" fmla="*/ 0 h 155"/>
                <a:gd name="T40" fmla="*/ 21 w 41"/>
                <a:gd name="T41" fmla="*/ 0 h 155"/>
                <a:gd name="T42" fmla="*/ 18 w 41"/>
                <a:gd name="T43" fmla="*/ 1 h 155"/>
                <a:gd name="T44" fmla="*/ 13 w 41"/>
                <a:gd name="T45" fmla="*/ 3 h 155"/>
                <a:gd name="T46" fmla="*/ 11 w 41"/>
                <a:gd name="T47" fmla="*/ 6 h 155"/>
                <a:gd name="T48" fmla="*/ 10 w 41"/>
                <a:gd name="T49" fmla="*/ 11 h 155"/>
                <a:gd name="T50" fmla="*/ 8 w 41"/>
                <a:gd name="T51" fmla="*/ 14 h 155"/>
                <a:gd name="T52" fmla="*/ 0 w 41"/>
                <a:gd name="T53" fmla="*/ 137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155"/>
                <a:gd name="T83" fmla="*/ 41 w 41"/>
                <a:gd name="T84" fmla="*/ 155 h 1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155">
                  <a:moveTo>
                    <a:pt x="0" y="137"/>
                  </a:moveTo>
                  <a:lnTo>
                    <a:pt x="0" y="142"/>
                  </a:lnTo>
                  <a:lnTo>
                    <a:pt x="1" y="145"/>
                  </a:lnTo>
                  <a:lnTo>
                    <a:pt x="3" y="150"/>
                  </a:lnTo>
                  <a:lnTo>
                    <a:pt x="6" y="152"/>
                  </a:lnTo>
                  <a:lnTo>
                    <a:pt x="11" y="153"/>
                  </a:lnTo>
                  <a:lnTo>
                    <a:pt x="15" y="155"/>
                  </a:lnTo>
                  <a:lnTo>
                    <a:pt x="19" y="155"/>
                  </a:lnTo>
                  <a:lnTo>
                    <a:pt x="23" y="153"/>
                  </a:lnTo>
                  <a:lnTo>
                    <a:pt x="28" y="152"/>
                  </a:lnTo>
                  <a:lnTo>
                    <a:pt x="29" y="149"/>
                  </a:lnTo>
                  <a:lnTo>
                    <a:pt x="31" y="144"/>
                  </a:lnTo>
                  <a:lnTo>
                    <a:pt x="33" y="140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8" y="4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Freeform 310"/>
            <p:cNvSpPr>
              <a:spLocks/>
            </p:cNvSpPr>
            <p:nvPr/>
          </p:nvSpPr>
          <p:spPr bwMode="auto">
            <a:xfrm>
              <a:off x="4942" y="1490"/>
              <a:ext cx="162" cy="79"/>
            </a:xfrm>
            <a:custGeom>
              <a:avLst/>
              <a:gdLst>
                <a:gd name="T0" fmla="*/ 150 w 162"/>
                <a:gd name="T1" fmla="*/ 31 h 79"/>
                <a:gd name="T2" fmla="*/ 155 w 162"/>
                <a:gd name="T3" fmla="*/ 30 h 79"/>
                <a:gd name="T4" fmla="*/ 158 w 162"/>
                <a:gd name="T5" fmla="*/ 26 h 79"/>
                <a:gd name="T6" fmla="*/ 162 w 162"/>
                <a:gd name="T7" fmla="*/ 20 h 79"/>
                <a:gd name="T8" fmla="*/ 162 w 162"/>
                <a:gd name="T9" fmla="*/ 15 h 79"/>
                <a:gd name="T10" fmla="*/ 160 w 162"/>
                <a:gd name="T11" fmla="*/ 12 h 79"/>
                <a:gd name="T12" fmla="*/ 158 w 162"/>
                <a:gd name="T13" fmla="*/ 7 h 79"/>
                <a:gd name="T14" fmla="*/ 155 w 162"/>
                <a:gd name="T15" fmla="*/ 4 h 79"/>
                <a:gd name="T16" fmla="*/ 149 w 162"/>
                <a:gd name="T17" fmla="*/ 0 h 79"/>
                <a:gd name="T18" fmla="*/ 144 w 162"/>
                <a:gd name="T19" fmla="*/ 0 h 79"/>
                <a:gd name="T20" fmla="*/ 140 w 162"/>
                <a:gd name="T21" fmla="*/ 2 h 79"/>
                <a:gd name="T22" fmla="*/ 11 w 162"/>
                <a:gd name="T23" fmla="*/ 48 h 79"/>
                <a:gd name="T24" fmla="*/ 6 w 162"/>
                <a:gd name="T25" fmla="*/ 49 h 79"/>
                <a:gd name="T26" fmla="*/ 3 w 162"/>
                <a:gd name="T27" fmla="*/ 53 h 79"/>
                <a:gd name="T28" fmla="*/ 0 w 162"/>
                <a:gd name="T29" fmla="*/ 59 h 79"/>
                <a:gd name="T30" fmla="*/ 0 w 162"/>
                <a:gd name="T31" fmla="*/ 64 h 79"/>
                <a:gd name="T32" fmla="*/ 1 w 162"/>
                <a:gd name="T33" fmla="*/ 67 h 79"/>
                <a:gd name="T34" fmla="*/ 3 w 162"/>
                <a:gd name="T35" fmla="*/ 72 h 79"/>
                <a:gd name="T36" fmla="*/ 6 w 162"/>
                <a:gd name="T37" fmla="*/ 76 h 79"/>
                <a:gd name="T38" fmla="*/ 13 w 162"/>
                <a:gd name="T39" fmla="*/ 79 h 79"/>
                <a:gd name="T40" fmla="*/ 18 w 162"/>
                <a:gd name="T41" fmla="*/ 79 h 79"/>
                <a:gd name="T42" fmla="*/ 21 w 162"/>
                <a:gd name="T43" fmla="*/ 77 h 79"/>
                <a:gd name="T44" fmla="*/ 150 w 162"/>
                <a:gd name="T45" fmla="*/ 31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0" y="31"/>
                  </a:moveTo>
                  <a:lnTo>
                    <a:pt x="155" y="30"/>
                  </a:lnTo>
                  <a:lnTo>
                    <a:pt x="158" y="26"/>
                  </a:lnTo>
                  <a:lnTo>
                    <a:pt x="162" y="20"/>
                  </a:lnTo>
                  <a:lnTo>
                    <a:pt x="162" y="15"/>
                  </a:lnTo>
                  <a:lnTo>
                    <a:pt x="160" y="12"/>
                  </a:lnTo>
                  <a:lnTo>
                    <a:pt x="158" y="7"/>
                  </a:lnTo>
                  <a:lnTo>
                    <a:pt x="155" y="4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40" y="2"/>
                  </a:lnTo>
                  <a:lnTo>
                    <a:pt x="11" y="48"/>
                  </a:lnTo>
                  <a:lnTo>
                    <a:pt x="6" y="49"/>
                  </a:lnTo>
                  <a:lnTo>
                    <a:pt x="3" y="53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6" y="76"/>
                  </a:lnTo>
                  <a:lnTo>
                    <a:pt x="13" y="79"/>
                  </a:lnTo>
                  <a:lnTo>
                    <a:pt x="18" y="79"/>
                  </a:lnTo>
                  <a:lnTo>
                    <a:pt x="21" y="77"/>
                  </a:lnTo>
                  <a:lnTo>
                    <a:pt x="15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Freeform 311"/>
            <p:cNvSpPr>
              <a:spLocks/>
            </p:cNvSpPr>
            <p:nvPr/>
          </p:nvSpPr>
          <p:spPr bwMode="auto">
            <a:xfrm>
              <a:off x="4942" y="1444"/>
              <a:ext cx="162" cy="72"/>
            </a:xfrm>
            <a:custGeom>
              <a:avLst/>
              <a:gdLst>
                <a:gd name="T0" fmla="*/ 140 w 162"/>
                <a:gd name="T1" fmla="*/ 72 h 72"/>
                <a:gd name="T2" fmla="*/ 149 w 162"/>
                <a:gd name="T3" fmla="*/ 72 h 72"/>
                <a:gd name="T4" fmla="*/ 153 w 162"/>
                <a:gd name="T5" fmla="*/ 71 h 72"/>
                <a:gd name="T6" fmla="*/ 157 w 162"/>
                <a:gd name="T7" fmla="*/ 68 h 72"/>
                <a:gd name="T8" fmla="*/ 158 w 162"/>
                <a:gd name="T9" fmla="*/ 64 h 72"/>
                <a:gd name="T10" fmla="*/ 162 w 162"/>
                <a:gd name="T11" fmla="*/ 61 h 72"/>
                <a:gd name="T12" fmla="*/ 162 w 162"/>
                <a:gd name="T13" fmla="*/ 53 h 72"/>
                <a:gd name="T14" fmla="*/ 160 w 162"/>
                <a:gd name="T15" fmla="*/ 48 h 72"/>
                <a:gd name="T16" fmla="*/ 157 w 162"/>
                <a:gd name="T17" fmla="*/ 45 h 72"/>
                <a:gd name="T18" fmla="*/ 153 w 162"/>
                <a:gd name="T19" fmla="*/ 43 h 72"/>
                <a:gd name="T20" fmla="*/ 150 w 162"/>
                <a:gd name="T21" fmla="*/ 40 h 72"/>
                <a:gd name="T22" fmla="*/ 21 w 162"/>
                <a:gd name="T23" fmla="*/ 0 h 72"/>
                <a:gd name="T24" fmla="*/ 13 w 162"/>
                <a:gd name="T25" fmla="*/ 0 h 72"/>
                <a:gd name="T26" fmla="*/ 8 w 162"/>
                <a:gd name="T27" fmla="*/ 2 h 72"/>
                <a:gd name="T28" fmla="*/ 5 w 162"/>
                <a:gd name="T29" fmla="*/ 5 h 72"/>
                <a:gd name="T30" fmla="*/ 3 w 162"/>
                <a:gd name="T31" fmla="*/ 9 h 72"/>
                <a:gd name="T32" fmla="*/ 0 w 162"/>
                <a:gd name="T33" fmla="*/ 12 h 72"/>
                <a:gd name="T34" fmla="*/ 0 w 162"/>
                <a:gd name="T35" fmla="*/ 20 h 72"/>
                <a:gd name="T36" fmla="*/ 1 w 162"/>
                <a:gd name="T37" fmla="*/ 25 h 72"/>
                <a:gd name="T38" fmla="*/ 5 w 162"/>
                <a:gd name="T39" fmla="*/ 28 h 72"/>
                <a:gd name="T40" fmla="*/ 8 w 162"/>
                <a:gd name="T41" fmla="*/ 30 h 72"/>
                <a:gd name="T42" fmla="*/ 11 w 162"/>
                <a:gd name="T43" fmla="*/ 33 h 72"/>
                <a:gd name="T44" fmla="*/ 140 w 162"/>
                <a:gd name="T45" fmla="*/ 72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2"/>
                <a:gd name="T71" fmla="*/ 162 w 162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2">
                  <a:moveTo>
                    <a:pt x="140" y="72"/>
                  </a:moveTo>
                  <a:lnTo>
                    <a:pt x="149" y="72"/>
                  </a:lnTo>
                  <a:lnTo>
                    <a:pt x="153" y="71"/>
                  </a:lnTo>
                  <a:lnTo>
                    <a:pt x="157" y="68"/>
                  </a:lnTo>
                  <a:lnTo>
                    <a:pt x="158" y="64"/>
                  </a:lnTo>
                  <a:lnTo>
                    <a:pt x="162" y="61"/>
                  </a:lnTo>
                  <a:lnTo>
                    <a:pt x="162" y="53"/>
                  </a:lnTo>
                  <a:lnTo>
                    <a:pt x="160" y="48"/>
                  </a:lnTo>
                  <a:lnTo>
                    <a:pt x="157" y="45"/>
                  </a:lnTo>
                  <a:lnTo>
                    <a:pt x="153" y="43"/>
                  </a:lnTo>
                  <a:lnTo>
                    <a:pt x="150" y="4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5" y="28"/>
                  </a:lnTo>
                  <a:lnTo>
                    <a:pt x="8" y="30"/>
                  </a:lnTo>
                  <a:lnTo>
                    <a:pt x="11" y="33"/>
                  </a:lnTo>
                  <a:lnTo>
                    <a:pt x="14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Freeform 312"/>
            <p:cNvSpPr>
              <a:spLocks/>
            </p:cNvSpPr>
            <p:nvPr/>
          </p:nvSpPr>
          <p:spPr bwMode="auto">
            <a:xfrm>
              <a:off x="4393" y="2138"/>
              <a:ext cx="169" cy="72"/>
            </a:xfrm>
            <a:custGeom>
              <a:avLst/>
              <a:gdLst>
                <a:gd name="T0" fmla="*/ 12 w 169"/>
                <a:gd name="T1" fmla="*/ 40 h 72"/>
                <a:gd name="T2" fmla="*/ 8 w 169"/>
                <a:gd name="T3" fmla="*/ 41 h 72"/>
                <a:gd name="T4" fmla="*/ 2 w 169"/>
                <a:gd name="T5" fmla="*/ 48 h 72"/>
                <a:gd name="T6" fmla="*/ 0 w 169"/>
                <a:gd name="T7" fmla="*/ 53 h 72"/>
                <a:gd name="T8" fmla="*/ 0 w 169"/>
                <a:gd name="T9" fmla="*/ 61 h 72"/>
                <a:gd name="T10" fmla="*/ 2 w 169"/>
                <a:gd name="T11" fmla="*/ 64 h 72"/>
                <a:gd name="T12" fmla="*/ 8 w 169"/>
                <a:gd name="T13" fmla="*/ 71 h 72"/>
                <a:gd name="T14" fmla="*/ 13 w 169"/>
                <a:gd name="T15" fmla="*/ 72 h 72"/>
                <a:gd name="T16" fmla="*/ 22 w 169"/>
                <a:gd name="T17" fmla="*/ 72 h 72"/>
                <a:gd name="T18" fmla="*/ 157 w 169"/>
                <a:gd name="T19" fmla="*/ 33 h 72"/>
                <a:gd name="T20" fmla="*/ 161 w 169"/>
                <a:gd name="T21" fmla="*/ 31 h 72"/>
                <a:gd name="T22" fmla="*/ 167 w 169"/>
                <a:gd name="T23" fmla="*/ 25 h 72"/>
                <a:gd name="T24" fmla="*/ 169 w 169"/>
                <a:gd name="T25" fmla="*/ 20 h 72"/>
                <a:gd name="T26" fmla="*/ 169 w 169"/>
                <a:gd name="T27" fmla="*/ 12 h 72"/>
                <a:gd name="T28" fmla="*/ 167 w 169"/>
                <a:gd name="T29" fmla="*/ 9 h 72"/>
                <a:gd name="T30" fmla="*/ 161 w 169"/>
                <a:gd name="T31" fmla="*/ 2 h 72"/>
                <a:gd name="T32" fmla="*/ 156 w 169"/>
                <a:gd name="T33" fmla="*/ 0 h 72"/>
                <a:gd name="T34" fmla="*/ 148 w 169"/>
                <a:gd name="T35" fmla="*/ 0 h 72"/>
                <a:gd name="T36" fmla="*/ 12 w 169"/>
                <a:gd name="T37" fmla="*/ 4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72"/>
                <a:gd name="T59" fmla="*/ 169 w 169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72">
                  <a:moveTo>
                    <a:pt x="12" y="40"/>
                  </a:moveTo>
                  <a:lnTo>
                    <a:pt x="8" y="41"/>
                  </a:lnTo>
                  <a:lnTo>
                    <a:pt x="2" y="48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8" y="71"/>
                  </a:lnTo>
                  <a:lnTo>
                    <a:pt x="13" y="72"/>
                  </a:lnTo>
                  <a:lnTo>
                    <a:pt x="22" y="72"/>
                  </a:lnTo>
                  <a:lnTo>
                    <a:pt x="157" y="33"/>
                  </a:lnTo>
                  <a:lnTo>
                    <a:pt x="161" y="31"/>
                  </a:lnTo>
                  <a:lnTo>
                    <a:pt x="167" y="25"/>
                  </a:lnTo>
                  <a:lnTo>
                    <a:pt x="169" y="20"/>
                  </a:lnTo>
                  <a:lnTo>
                    <a:pt x="169" y="12"/>
                  </a:lnTo>
                  <a:lnTo>
                    <a:pt x="167" y="9"/>
                  </a:lnTo>
                  <a:lnTo>
                    <a:pt x="161" y="2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Freeform 313"/>
            <p:cNvSpPr>
              <a:spLocks/>
            </p:cNvSpPr>
            <p:nvPr/>
          </p:nvSpPr>
          <p:spPr bwMode="auto">
            <a:xfrm>
              <a:off x="4421" y="2063"/>
              <a:ext cx="88" cy="144"/>
            </a:xfrm>
            <a:custGeom>
              <a:avLst/>
              <a:gdLst>
                <a:gd name="T0" fmla="*/ 2 w 88"/>
                <a:gd name="T1" fmla="*/ 121 h 144"/>
                <a:gd name="T2" fmla="*/ 0 w 88"/>
                <a:gd name="T3" fmla="*/ 124 h 144"/>
                <a:gd name="T4" fmla="*/ 0 w 88"/>
                <a:gd name="T5" fmla="*/ 129 h 144"/>
                <a:gd name="T6" fmla="*/ 2 w 88"/>
                <a:gd name="T7" fmla="*/ 133 h 144"/>
                <a:gd name="T8" fmla="*/ 3 w 88"/>
                <a:gd name="T9" fmla="*/ 138 h 144"/>
                <a:gd name="T10" fmla="*/ 5 w 88"/>
                <a:gd name="T11" fmla="*/ 139 h 144"/>
                <a:gd name="T12" fmla="*/ 10 w 88"/>
                <a:gd name="T13" fmla="*/ 142 h 144"/>
                <a:gd name="T14" fmla="*/ 13 w 88"/>
                <a:gd name="T15" fmla="*/ 144 h 144"/>
                <a:gd name="T16" fmla="*/ 18 w 88"/>
                <a:gd name="T17" fmla="*/ 144 h 144"/>
                <a:gd name="T18" fmla="*/ 21 w 88"/>
                <a:gd name="T19" fmla="*/ 142 h 144"/>
                <a:gd name="T20" fmla="*/ 26 w 88"/>
                <a:gd name="T21" fmla="*/ 141 h 144"/>
                <a:gd name="T22" fmla="*/ 28 w 88"/>
                <a:gd name="T23" fmla="*/ 139 h 144"/>
                <a:gd name="T24" fmla="*/ 31 w 88"/>
                <a:gd name="T25" fmla="*/ 134 h 144"/>
                <a:gd name="T26" fmla="*/ 87 w 88"/>
                <a:gd name="T27" fmla="*/ 23 h 144"/>
                <a:gd name="T28" fmla="*/ 88 w 88"/>
                <a:gd name="T29" fmla="*/ 20 h 144"/>
                <a:gd name="T30" fmla="*/ 88 w 88"/>
                <a:gd name="T31" fmla="*/ 15 h 144"/>
                <a:gd name="T32" fmla="*/ 87 w 88"/>
                <a:gd name="T33" fmla="*/ 12 h 144"/>
                <a:gd name="T34" fmla="*/ 85 w 88"/>
                <a:gd name="T35" fmla="*/ 7 h 144"/>
                <a:gd name="T36" fmla="*/ 84 w 88"/>
                <a:gd name="T37" fmla="*/ 5 h 144"/>
                <a:gd name="T38" fmla="*/ 79 w 88"/>
                <a:gd name="T39" fmla="*/ 2 h 144"/>
                <a:gd name="T40" fmla="*/ 75 w 88"/>
                <a:gd name="T41" fmla="*/ 0 h 144"/>
                <a:gd name="T42" fmla="*/ 70 w 88"/>
                <a:gd name="T43" fmla="*/ 0 h 144"/>
                <a:gd name="T44" fmla="*/ 67 w 88"/>
                <a:gd name="T45" fmla="*/ 2 h 144"/>
                <a:gd name="T46" fmla="*/ 62 w 88"/>
                <a:gd name="T47" fmla="*/ 3 h 144"/>
                <a:gd name="T48" fmla="*/ 61 w 88"/>
                <a:gd name="T49" fmla="*/ 5 h 144"/>
                <a:gd name="T50" fmla="*/ 57 w 88"/>
                <a:gd name="T51" fmla="*/ 10 h 144"/>
                <a:gd name="T52" fmla="*/ 2 w 88"/>
                <a:gd name="T53" fmla="*/ 121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44"/>
                <a:gd name="T83" fmla="*/ 88 w 88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44">
                  <a:moveTo>
                    <a:pt x="2" y="121"/>
                  </a:moveTo>
                  <a:lnTo>
                    <a:pt x="0" y="124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10" y="142"/>
                  </a:lnTo>
                  <a:lnTo>
                    <a:pt x="13" y="144"/>
                  </a:lnTo>
                  <a:lnTo>
                    <a:pt x="18" y="144"/>
                  </a:lnTo>
                  <a:lnTo>
                    <a:pt x="21" y="142"/>
                  </a:lnTo>
                  <a:lnTo>
                    <a:pt x="26" y="141"/>
                  </a:lnTo>
                  <a:lnTo>
                    <a:pt x="28" y="139"/>
                  </a:lnTo>
                  <a:lnTo>
                    <a:pt x="31" y="134"/>
                  </a:lnTo>
                  <a:lnTo>
                    <a:pt x="87" y="23"/>
                  </a:lnTo>
                  <a:lnTo>
                    <a:pt x="88" y="20"/>
                  </a:lnTo>
                  <a:lnTo>
                    <a:pt x="88" y="15"/>
                  </a:lnTo>
                  <a:lnTo>
                    <a:pt x="87" y="12"/>
                  </a:lnTo>
                  <a:lnTo>
                    <a:pt x="85" y="7"/>
                  </a:lnTo>
                  <a:lnTo>
                    <a:pt x="84" y="5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57" y="10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2" name="Freeform 314"/>
            <p:cNvSpPr>
              <a:spLocks/>
            </p:cNvSpPr>
            <p:nvPr/>
          </p:nvSpPr>
          <p:spPr bwMode="auto">
            <a:xfrm>
              <a:off x="4300" y="1659"/>
              <a:ext cx="101" cy="139"/>
            </a:xfrm>
            <a:custGeom>
              <a:avLst/>
              <a:gdLst>
                <a:gd name="T0" fmla="*/ 98 w 101"/>
                <a:gd name="T1" fmla="*/ 24 h 139"/>
                <a:gd name="T2" fmla="*/ 101 w 101"/>
                <a:gd name="T3" fmla="*/ 21 h 139"/>
                <a:gd name="T4" fmla="*/ 101 w 101"/>
                <a:gd name="T5" fmla="*/ 13 h 139"/>
                <a:gd name="T6" fmla="*/ 100 w 101"/>
                <a:gd name="T7" fmla="*/ 8 h 139"/>
                <a:gd name="T8" fmla="*/ 96 w 101"/>
                <a:gd name="T9" fmla="*/ 5 h 139"/>
                <a:gd name="T10" fmla="*/ 93 w 101"/>
                <a:gd name="T11" fmla="*/ 3 h 139"/>
                <a:gd name="T12" fmla="*/ 90 w 101"/>
                <a:gd name="T13" fmla="*/ 0 h 139"/>
                <a:gd name="T14" fmla="*/ 82 w 101"/>
                <a:gd name="T15" fmla="*/ 0 h 139"/>
                <a:gd name="T16" fmla="*/ 77 w 101"/>
                <a:gd name="T17" fmla="*/ 1 h 139"/>
                <a:gd name="T18" fmla="*/ 74 w 101"/>
                <a:gd name="T19" fmla="*/ 5 h 139"/>
                <a:gd name="T20" fmla="*/ 72 w 101"/>
                <a:gd name="T21" fmla="*/ 8 h 139"/>
                <a:gd name="T22" fmla="*/ 3 w 101"/>
                <a:gd name="T23" fmla="*/ 114 h 139"/>
                <a:gd name="T24" fmla="*/ 0 w 101"/>
                <a:gd name="T25" fmla="*/ 118 h 139"/>
                <a:gd name="T26" fmla="*/ 0 w 101"/>
                <a:gd name="T27" fmla="*/ 126 h 139"/>
                <a:gd name="T28" fmla="*/ 2 w 101"/>
                <a:gd name="T29" fmla="*/ 131 h 139"/>
                <a:gd name="T30" fmla="*/ 5 w 101"/>
                <a:gd name="T31" fmla="*/ 134 h 139"/>
                <a:gd name="T32" fmla="*/ 8 w 101"/>
                <a:gd name="T33" fmla="*/ 136 h 139"/>
                <a:gd name="T34" fmla="*/ 11 w 101"/>
                <a:gd name="T35" fmla="*/ 139 h 139"/>
                <a:gd name="T36" fmla="*/ 20 w 101"/>
                <a:gd name="T37" fmla="*/ 139 h 139"/>
                <a:gd name="T38" fmla="*/ 24 w 101"/>
                <a:gd name="T39" fmla="*/ 137 h 139"/>
                <a:gd name="T40" fmla="*/ 28 w 101"/>
                <a:gd name="T41" fmla="*/ 134 h 139"/>
                <a:gd name="T42" fmla="*/ 29 w 101"/>
                <a:gd name="T43" fmla="*/ 131 h 139"/>
                <a:gd name="T44" fmla="*/ 98 w 101"/>
                <a:gd name="T45" fmla="*/ 24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139"/>
                <a:gd name="T71" fmla="*/ 101 w 10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139">
                  <a:moveTo>
                    <a:pt x="98" y="24"/>
                  </a:moveTo>
                  <a:lnTo>
                    <a:pt x="101" y="21"/>
                  </a:lnTo>
                  <a:lnTo>
                    <a:pt x="101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3" y="3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4" y="5"/>
                  </a:lnTo>
                  <a:lnTo>
                    <a:pt x="72" y="8"/>
                  </a:lnTo>
                  <a:lnTo>
                    <a:pt x="3" y="114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2" y="131"/>
                  </a:lnTo>
                  <a:lnTo>
                    <a:pt x="5" y="134"/>
                  </a:lnTo>
                  <a:lnTo>
                    <a:pt x="8" y="136"/>
                  </a:lnTo>
                  <a:lnTo>
                    <a:pt x="11" y="139"/>
                  </a:lnTo>
                  <a:lnTo>
                    <a:pt x="20" y="139"/>
                  </a:lnTo>
                  <a:lnTo>
                    <a:pt x="24" y="137"/>
                  </a:lnTo>
                  <a:lnTo>
                    <a:pt x="28" y="134"/>
                  </a:lnTo>
                  <a:lnTo>
                    <a:pt x="29" y="131"/>
                  </a:lnTo>
                  <a:lnTo>
                    <a:pt x="9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Freeform 315"/>
            <p:cNvSpPr>
              <a:spLocks/>
            </p:cNvSpPr>
            <p:nvPr/>
          </p:nvSpPr>
          <p:spPr bwMode="auto">
            <a:xfrm>
              <a:off x="4377" y="1651"/>
              <a:ext cx="41" cy="163"/>
            </a:xfrm>
            <a:custGeom>
              <a:avLst/>
              <a:gdLst>
                <a:gd name="T0" fmla="*/ 33 w 41"/>
                <a:gd name="T1" fmla="*/ 14 h 163"/>
                <a:gd name="T2" fmla="*/ 31 w 41"/>
                <a:gd name="T3" fmla="*/ 11 h 163"/>
                <a:gd name="T4" fmla="*/ 29 w 41"/>
                <a:gd name="T5" fmla="*/ 6 h 163"/>
                <a:gd name="T6" fmla="*/ 28 w 41"/>
                <a:gd name="T7" fmla="*/ 3 h 163"/>
                <a:gd name="T8" fmla="*/ 23 w 41"/>
                <a:gd name="T9" fmla="*/ 1 h 163"/>
                <a:gd name="T10" fmla="*/ 19 w 41"/>
                <a:gd name="T11" fmla="*/ 0 h 163"/>
                <a:gd name="T12" fmla="*/ 15 w 41"/>
                <a:gd name="T13" fmla="*/ 0 h 163"/>
                <a:gd name="T14" fmla="*/ 11 w 41"/>
                <a:gd name="T15" fmla="*/ 1 h 163"/>
                <a:gd name="T16" fmla="*/ 6 w 41"/>
                <a:gd name="T17" fmla="*/ 3 h 163"/>
                <a:gd name="T18" fmla="*/ 3 w 41"/>
                <a:gd name="T19" fmla="*/ 5 h 163"/>
                <a:gd name="T20" fmla="*/ 1 w 41"/>
                <a:gd name="T21" fmla="*/ 9 h 163"/>
                <a:gd name="T22" fmla="*/ 0 w 41"/>
                <a:gd name="T23" fmla="*/ 13 h 163"/>
                <a:gd name="T24" fmla="*/ 0 w 41"/>
                <a:gd name="T25" fmla="*/ 18 h 163"/>
                <a:gd name="T26" fmla="*/ 8 w 41"/>
                <a:gd name="T27" fmla="*/ 149 h 163"/>
                <a:gd name="T28" fmla="*/ 10 w 41"/>
                <a:gd name="T29" fmla="*/ 152 h 163"/>
                <a:gd name="T30" fmla="*/ 11 w 41"/>
                <a:gd name="T31" fmla="*/ 157 h 163"/>
                <a:gd name="T32" fmla="*/ 13 w 41"/>
                <a:gd name="T33" fmla="*/ 160 h 163"/>
                <a:gd name="T34" fmla="*/ 18 w 41"/>
                <a:gd name="T35" fmla="*/ 162 h 163"/>
                <a:gd name="T36" fmla="*/ 21 w 41"/>
                <a:gd name="T37" fmla="*/ 163 h 163"/>
                <a:gd name="T38" fmla="*/ 26 w 41"/>
                <a:gd name="T39" fmla="*/ 163 h 163"/>
                <a:gd name="T40" fmla="*/ 29 w 41"/>
                <a:gd name="T41" fmla="*/ 162 h 163"/>
                <a:gd name="T42" fmla="*/ 34 w 41"/>
                <a:gd name="T43" fmla="*/ 160 h 163"/>
                <a:gd name="T44" fmla="*/ 38 w 41"/>
                <a:gd name="T45" fmla="*/ 158 h 163"/>
                <a:gd name="T46" fmla="*/ 39 w 41"/>
                <a:gd name="T47" fmla="*/ 153 h 163"/>
                <a:gd name="T48" fmla="*/ 41 w 41"/>
                <a:gd name="T49" fmla="*/ 150 h 163"/>
                <a:gd name="T50" fmla="*/ 41 w 41"/>
                <a:gd name="T51" fmla="*/ 145 h 163"/>
                <a:gd name="T52" fmla="*/ 33 w 41"/>
                <a:gd name="T53" fmla="*/ 14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163"/>
                <a:gd name="T83" fmla="*/ 41 w 41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163">
                  <a:moveTo>
                    <a:pt x="33" y="14"/>
                  </a:moveTo>
                  <a:lnTo>
                    <a:pt x="31" y="11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8" y="149"/>
                  </a:lnTo>
                  <a:lnTo>
                    <a:pt x="10" y="152"/>
                  </a:lnTo>
                  <a:lnTo>
                    <a:pt x="11" y="157"/>
                  </a:lnTo>
                  <a:lnTo>
                    <a:pt x="13" y="160"/>
                  </a:lnTo>
                  <a:lnTo>
                    <a:pt x="18" y="162"/>
                  </a:lnTo>
                  <a:lnTo>
                    <a:pt x="21" y="163"/>
                  </a:lnTo>
                  <a:lnTo>
                    <a:pt x="26" y="163"/>
                  </a:lnTo>
                  <a:lnTo>
                    <a:pt x="29" y="162"/>
                  </a:lnTo>
                  <a:lnTo>
                    <a:pt x="34" y="160"/>
                  </a:lnTo>
                  <a:lnTo>
                    <a:pt x="38" y="158"/>
                  </a:lnTo>
                  <a:lnTo>
                    <a:pt x="39" y="153"/>
                  </a:lnTo>
                  <a:lnTo>
                    <a:pt x="41" y="150"/>
                  </a:lnTo>
                  <a:lnTo>
                    <a:pt x="41" y="145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Freeform 316"/>
            <p:cNvSpPr>
              <a:spLocks/>
            </p:cNvSpPr>
            <p:nvPr/>
          </p:nvSpPr>
          <p:spPr bwMode="auto">
            <a:xfrm>
              <a:off x="2951" y="1598"/>
              <a:ext cx="64" cy="154"/>
            </a:xfrm>
            <a:custGeom>
              <a:avLst/>
              <a:gdLst>
                <a:gd name="T0" fmla="*/ 33 w 64"/>
                <a:gd name="T1" fmla="*/ 13 h 154"/>
                <a:gd name="T2" fmla="*/ 31 w 64"/>
                <a:gd name="T3" fmla="*/ 8 h 154"/>
                <a:gd name="T4" fmla="*/ 25 w 64"/>
                <a:gd name="T5" fmla="*/ 2 h 154"/>
                <a:gd name="T6" fmla="*/ 21 w 64"/>
                <a:gd name="T7" fmla="*/ 0 h 154"/>
                <a:gd name="T8" fmla="*/ 13 w 64"/>
                <a:gd name="T9" fmla="*/ 0 h 154"/>
                <a:gd name="T10" fmla="*/ 8 w 64"/>
                <a:gd name="T11" fmla="*/ 2 h 154"/>
                <a:gd name="T12" fmla="*/ 2 w 64"/>
                <a:gd name="T13" fmla="*/ 8 h 154"/>
                <a:gd name="T14" fmla="*/ 0 w 64"/>
                <a:gd name="T15" fmla="*/ 12 h 154"/>
                <a:gd name="T16" fmla="*/ 0 w 64"/>
                <a:gd name="T17" fmla="*/ 20 h 154"/>
                <a:gd name="T18" fmla="*/ 31 w 64"/>
                <a:gd name="T19" fmla="*/ 141 h 154"/>
                <a:gd name="T20" fmla="*/ 33 w 64"/>
                <a:gd name="T21" fmla="*/ 146 h 154"/>
                <a:gd name="T22" fmla="*/ 39 w 64"/>
                <a:gd name="T23" fmla="*/ 152 h 154"/>
                <a:gd name="T24" fmla="*/ 43 w 64"/>
                <a:gd name="T25" fmla="*/ 154 h 154"/>
                <a:gd name="T26" fmla="*/ 51 w 64"/>
                <a:gd name="T27" fmla="*/ 154 h 154"/>
                <a:gd name="T28" fmla="*/ 56 w 64"/>
                <a:gd name="T29" fmla="*/ 152 h 154"/>
                <a:gd name="T30" fmla="*/ 62 w 64"/>
                <a:gd name="T31" fmla="*/ 146 h 154"/>
                <a:gd name="T32" fmla="*/ 64 w 64"/>
                <a:gd name="T33" fmla="*/ 143 h 154"/>
                <a:gd name="T34" fmla="*/ 64 w 64"/>
                <a:gd name="T35" fmla="*/ 134 h 154"/>
                <a:gd name="T36" fmla="*/ 33 w 64"/>
                <a:gd name="T37" fmla="*/ 13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54"/>
                <a:gd name="T59" fmla="*/ 64 w 64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54">
                  <a:moveTo>
                    <a:pt x="33" y="13"/>
                  </a:moveTo>
                  <a:lnTo>
                    <a:pt x="31" y="8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31" y="141"/>
                  </a:lnTo>
                  <a:lnTo>
                    <a:pt x="33" y="146"/>
                  </a:lnTo>
                  <a:lnTo>
                    <a:pt x="39" y="152"/>
                  </a:lnTo>
                  <a:lnTo>
                    <a:pt x="43" y="154"/>
                  </a:lnTo>
                  <a:lnTo>
                    <a:pt x="51" y="154"/>
                  </a:lnTo>
                  <a:lnTo>
                    <a:pt x="56" y="152"/>
                  </a:lnTo>
                  <a:lnTo>
                    <a:pt x="62" y="146"/>
                  </a:lnTo>
                  <a:lnTo>
                    <a:pt x="64" y="143"/>
                  </a:lnTo>
                  <a:lnTo>
                    <a:pt x="64" y="134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5" name="Freeform 317"/>
            <p:cNvSpPr>
              <a:spLocks/>
            </p:cNvSpPr>
            <p:nvPr/>
          </p:nvSpPr>
          <p:spPr bwMode="auto">
            <a:xfrm>
              <a:off x="2951" y="1590"/>
              <a:ext cx="116" cy="110"/>
            </a:xfrm>
            <a:custGeom>
              <a:avLst/>
              <a:gdLst>
                <a:gd name="T0" fmla="*/ 28 w 116"/>
                <a:gd name="T1" fmla="*/ 5 h 110"/>
                <a:gd name="T2" fmla="*/ 25 w 116"/>
                <a:gd name="T3" fmla="*/ 2 h 110"/>
                <a:gd name="T4" fmla="*/ 20 w 116"/>
                <a:gd name="T5" fmla="*/ 0 h 110"/>
                <a:gd name="T6" fmla="*/ 11 w 116"/>
                <a:gd name="T7" fmla="*/ 0 h 110"/>
                <a:gd name="T8" fmla="*/ 8 w 116"/>
                <a:gd name="T9" fmla="*/ 3 h 110"/>
                <a:gd name="T10" fmla="*/ 5 w 116"/>
                <a:gd name="T11" fmla="*/ 5 h 110"/>
                <a:gd name="T12" fmla="*/ 2 w 116"/>
                <a:gd name="T13" fmla="*/ 8 h 110"/>
                <a:gd name="T14" fmla="*/ 0 w 116"/>
                <a:gd name="T15" fmla="*/ 13 h 110"/>
                <a:gd name="T16" fmla="*/ 0 w 116"/>
                <a:gd name="T17" fmla="*/ 21 h 110"/>
                <a:gd name="T18" fmla="*/ 3 w 116"/>
                <a:gd name="T19" fmla="*/ 25 h 110"/>
                <a:gd name="T20" fmla="*/ 5 w 116"/>
                <a:gd name="T21" fmla="*/ 28 h 110"/>
                <a:gd name="T22" fmla="*/ 88 w 116"/>
                <a:gd name="T23" fmla="*/ 105 h 110"/>
                <a:gd name="T24" fmla="*/ 92 w 116"/>
                <a:gd name="T25" fmla="*/ 108 h 110"/>
                <a:gd name="T26" fmla="*/ 97 w 116"/>
                <a:gd name="T27" fmla="*/ 110 h 110"/>
                <a:gd name="T28" fmla="*/ 105 w 116"/>
                <a:gd name="T29" fmla="*/ 110 h 110"/>
                <a:gd name="T30" fmla="*/ 108 w 116"/>
                <a:gd name="T31" fmla="*/ 106 h 110"/>
                <a:gd name="T32" fmla="*/ 111 w 116"/>
                <a:gd name="T33" fmla="*/ 105 h 110"/>
                <a:gd name="T34" fmla="*/ 115 w 116"/>
                <a:gd name="T35" fmla="*/ 102 h 110"/>
                <a:gd name="T36" fmla="*/ 116 w 116"/>
                <a:gd name="T37" fmla="*/ 97 h 110"/>
                <a:gd name="T38" fmla="*/ 116 w 116"/>
                <a:gd name="T39" fmla="*/ 88 h 110"/>
                <a:gd name="T40" fmla="*/ 113 w 116"/>
                <a:gd name="T41" fmla="*/ 85 h 110"/>
                <a:gd name="T42" fmla="*/ 111 w 116"/>
                <a:gd name="T43" fmla="*/ 82 h 110"/>
                <a:gd name="T44" fmla="*/ 28 w 116"/>
                <a:gd name="T45" fmla="*/ 5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10"/>
                <a:gd name="T71" fmla="*/ 116 w 116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10">
                  <a:moveTo>
                    <a:pt x="28" y="5"/>
                  </a:moveTo>
                  <a:lnTo>
                    <a:pt x="25" y="2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88" y="105"/>
                  </a:lnTo>
                  <a:lnTo>
                    <a:pt x="92" y="108"/>
                  </a:lnTo>
                  <a:lnTo>
                    <a:pt x="97" y="110"/>
                  </a:lnTo>
                  <a:lnTo>
                    <a:pt x="105" y="110"/>
                  </a:lnTo>
                  <a:lnTo>
                    <a:pt x="108" y="106"/>
                  </a:lnTo>
                  <a:lnTo>
                    <a:pt x="111" y="105"/>
                  </a:lnTo>
                  <a:lnTo>
                    <a:pt x="115" y="102"/>
                  </a:lnTo>
                  <a:lnTo>
                    <a:pt x="116" y="97"/>
                  </a:lnTo>
                  <a:lnTo>
                    <a:pt x="116" y="88"/>
                  </a:lnTo>
                  <a:lnTo>
                    <a:pt x="113" y="85"/>
                  </a:lnTo>
                  <a:lnTo>
                    <a:pt x="111" y="8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6" name="Freeform 318"/>
            <p:cNvSpPr>
              <a:spLocks/>
            </p:cNvSpPr>
            <p:nvPr/>
          </p:nvSpPr>
          <p:spPr bwMode="auto">
            <a:xfrm>
              <a:off x="2851" y="1651"/>
              <a:ext cx="102" cy="116"/>
            </a:xfrm>
            <a:custGeom>
              <a:avLst/>
              <a:gdLst>
                <a:gd name="T0" fmla="*/ 30 w 102"/>
                <a:gd name="T1" fmla="*/ 6 h 116"/>
                <a:gd name="T2" fmla="*/ 26 w 102"/>
                <a:gd name="T3" fmla="*/ 3 h 116"/>
                <a:gd name="T4" fmla="*/ 23 w 102"/>
                <a:gd name="T5" fmla="*/ 1 h 116"/>
                <a:gd name="T6" fmla="*/ 18 w 102"/>
                <a:gd name="T7" fmla="*/ 0 h 116"/>
                <a:gd name="T8" fmla="*/ 13 w 102"/>
                <a:gd name="T9" fmla="*/ 0 h 116"/>
                <a:gd name="T10" fmla="*/ 7 w 102"/>
                <a:gd name="T11" fmla="*/ 3 h 116"/>
                <a:gd name="T12" fmla="*/ 3 w 102"/>
                <a:gd name="T13" fmla="*/ 6 h 116"/>
                <a:gd name="T14" fmla="*/ 2 w 102"/>
                <a:gd name="T15" fmla="*/ 9 h 116"/>
                <a:gd name="T16" fmla="*/ 0 w 102"/>
                <a:gd name="T17" fmla="*/ 14 h 116"/>
                <a:gd name="T18" fmla="*/ 0 w 102"/>
                <a:gd name="T19" fmla="*/ 19 h 116"/>
                <a:gd name="T20" fmla="*/ 3 w 102"/>
                <a:gd name="T21" fmla="*/ 26 h 116"/>
                <a:gd name="T22" fmla="*/ 72 w 102"/>
                <a:gd name="T23" fmla="*/ 109 h 116"/>
                <a:gd name="T24" fmla="*/ 75 w 102"/>
                <a:gd name="T25" fmla="*/ 113 h 116"/>
                <a:gd name="T26" fmla="*/ 79 w 102"/>
                <a:gd name="T27" fmla="*/ 114 h 116"/>
                <a:gd name="T28" fmla="*/ 84 w 102"/>
                <a:gd name="T29" fmla="*/ 116 h 116"/>
                <a:gd name="T30" fmla="*/ 89 w 102"/>
                <a:gd name="T31" fmla="*/ 116 h 116"/>
                <a:gd name="T32" fmla="*/ 95 w 102"/>
                <a:gd name="T33" fmla="*/ 113 h 116"/>
                <a:gd name="T34" fmla="*/ 98 w 102"/>
                <a:gd name="T35" fmla="*/ 109 h 116"/>
                <a:gd name="T36" fmla="*/ 100 w 102"/>
                <a:gd name="T37" fmla="*/ 106 h 116"/>
                <a:gd name="T38" fmla="*/ 102 w 102"/>
                <a:gd name="T39" fmla="*/ 101 h 116"/>
                <a:gd name="T40" fmla="*/ 102 w 102"/>
                <a:gd name="T41" fmla="*/ 96 h 116"/>
                <a:gd name="T42" fmla="*/ 98 w 102"/>
                <a:gd name="T43" fmla="*/ 90 h 116"/>
                <a:gd name="T44" fmla="*/ 30 w 102"/>
                <a:gd name="T45" fmla="*/ 6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116"/>
                <a:gd name="T71" fmla="*/ 102 w 102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116">
                  <a:moveTo>
                    <a:pt x="30" y="6"/>
                  </a:moveTo>
                  <a:lnTo>
                    <a:pt x="26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72" y="109"/>
                  </a:lnTo>
                  <a:lnTo>
                    <a:pt x="75" y="113"/>
                  </a:lnTo>
                  <a:lnTo>
                    <a:pt x="79" y="114"/>
                  </a:lnTo>
                  <a:lnTo>
                    <a:pt x="84" y="116"/>
                  </a:lnTo>
                  <a:lnTo>
                    <a:pt x="89" y="116"/>
                  </a:lnTo>
                  <a:lnTo>
                    <a:pt x="95" y="113"/>
                  </a:lnTo>
                  <a:lnTo>
                    <a:pt x="98" y="109"/>
                  </a:lnTo>
                  <a:lnTo>
                    <a:pt x="100" y="106"/>
                  </a:lnTo>
                  <a:lnTo>
                    <a:pt x="102" y="101"/>
                  </a:lnTo>
                  <a:lnTo>
                    <a:pt x="102" y="96"/>
                  </a:lnTo>
                  <a:lnTo>
                    <a:pt x="98" y="90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7" name="Freeform 319"/>
            <p:cNvSpPr>
              <a:spLocks/>
            </p:cNvSpPr>
            <p:nvPr/>
          </p:nvSpPr>
          <p:spPr bwMode="auto">
            <a:xfrm>
              <a:off x="2830" y="1651"/>
              <a:ext cx="62" cy="155"/>
            </a:xfrm>
            <a:custGeom>
              <a:avLst/>
              <a:gdLst>
                <a:gd name="T0" fmla="*/ 33 w 62"/>
                <a:gd name="T1" fmla="*/ 13 h 155"/>
                <a:gd name="T2" fmla="*/ 31 w 62"/>
                <a:gd name="T3" fmla="*/ 8 h 155"/>
                <a:gd name="T4" fmla="*/ 24 w 62"/>
                <a:gd name="T5" fmla="*/ 1 h 155"/>
                <a:gd name="T6" fmla="*/ 21 w 62"/>
                <a:gd name="T7" fmla="*/ 0 h 155"/>
                <a:gd name="T8" fmla="*/ 13 w 62"/>
                <a:gd name="T9" fmla="*/ 0 h 155"/>
                <a:gd name="T10" fmla="*/ 8 w 62"/>
                <a:gd name="T11" fmla="*/ 1 h 155"/>
                <a:gd name="T12" fmla="*/ 2 w 62"/>
                <a:gd name="T13" fmla="*/ 8 h 155"/>
                <a:gd name="T14" fmla="*/ 0 w 62"/>
                <a:gd name="T15" fmla="*/ 11 h 155"/>
                <a:gd name="T16" fmla="*/ 0 w 62"/>
                <a:gd name="T17" fmla="*/ 19 h 155"/>
                <a:gd name="T18" fmla="*/ 29 w 62"/>
                <a:gd name="T19" fmla="*/ 142 h 155"/>
                <a:gd name="T20" fmla="*/ 31 w 62"/>
                <a:gd name="T21" fmla="*/ 147 h 155"/>
                <a:gd name="T22" fmla="*/ 38 w 62"/>
                <a:gd name="T23" fmla="*/ 153 h 155"/>
                <a:gd name="T24" fmla="*/ 41 w 62"/>
                <a:gd name="T25" fmla="*/ 155 h 155"/>
                <a:gd name="T26" fmla="*/ 49 w 62"/>
                <a:gd name="T27" fmla="*/ 155 h 155"/>
                <a:gd name="T28" fmla="*/ 54 w 62"/>
                <a:gd name="T29" fmla="*/ 153 h 155"/>
                <a:gd name="T30" fmla="*/ 60 w 62"/>
                <a:gd name="T31" fmla="*/ 147 h 155"/>
                <a:gd name="T32" fmla="*/ 62 w 62"/>
                <a:gd name="T33" fmla="*/ 144 h 155"/>
                <a:gd name="T34" fmla="*/ 62 w 62"/>
                <a:gd name="T35" fmla="*/ 135 h 155"/>
                <a:gd name="T36" fmla="*/ 33 w 62"/>
                <a:gd name="T37" fmla="*/ 13 h 1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155"/>
                <a:gd name="T59" fmla="*/ 62 w 62"/>
                <a:gd name="T60" fmla="*/ 155 h 1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155">
                  <a:moveTo>
                    <a:pt x="33" y="13"/>
                  </a:moveTo>
                  <a:lnTo>
                    <a:pt x="31" y="8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9" y="142"/>
                  </a:lnTo>
                  <a:lnTo>
                    <a:pt x="31" y="147"/>
                  </a:lnTo>
                  <a:lnTo>
                    <a:pt x="38" y="153"/>
                  </a:lnTo>
                  <a:lnTo>
                    <a:pt x="41" y="155"/>
                  </a:lnTo>
                  <a:lnTo>
                    <a:pt x="49" y="155"/>
                  </a:lnTo>
                  <a:lnTo>
                    <a:pt x="54" y="153"/>
                  </a:lnTo>
                  <a:lnTo>
                    <a:pt x="60" y="147"/>
                  </a:lnTo>
                  <a:lnTo>
                    <a:pt x="62" y="144"/>
                  </a:lnTo>
                  <a:lnTo>
                    <a:pt x="62" y="135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8" name="Freeform 320"/>
            <p:cNvSpPr>
              <a:spLocks/>
            </p:cNvSpPr>
            <p:nvPr/>
          </p:nvSpPr>
          <p:spPr bwMode="auto">
            <a:xfrm>
              <a:off x="2715" y="1636"/>
              <a:ext cx="63" cy="190"/>
            </a:xfrm>
            <a:custGeom>
              <a:avLst/>
              <a:gdLst>
                <a:gd name="T0" fmla="*/ 63 w 63"/>
                <a:gd name="T1" fmla="*/ 20 h 190"/>
                <a:gd name="T2" fmla="*/ 63 w 63"/>
                <a:gd name="T3" fmla="*/ 15 h 190"/>
                <a:gd name="T4" fmla="*/ 61 w 63"/>
                <a:gd name="T5" fmla="*/ 11 h 190"/>
                <a:gd name="T6" fmla="*/ 59 w 63"/>
                <a:gd name="T7" fmla="*/ 6 h 190"/>
                <a:gd name="T8" fmla="*/ 58 w 63"/>
                <a:gd name="T9" fmla="*/ 3 h 190"/>
                <a:gd name="T10" fmla="*/ 53 w 63"/>
                <a:gd name="T11" fmla="*/ 2 h 190"/>
                <a:gd name="T12" fmla="*/ 49 w 63"/>
                <a:gd name="T13" fmla="*/ 0 h 190"/>
                <a:gd name="T14" fmla="*/ 45 w 63"/>
                <a:gd name="T15" fmla="*/ 0 h 190"/>
                <a:gd name="T16" fmla="*/ 41 w 63"/>
                <a:gd name="T17" fmla="*/ 2 h 190"/>
                <a:gd name="T18" fmla="*/ 36 w 63"/>
                <a:gd name="T19" fmla="*/ 3 h 190"/>
                <a:gd name="T20" fmla="*/ 33 w 63"/>
                <a:gd name="T21" fmla="*/ 5 h 190"/>
                <a:gd name="T22" fmla="*/ 31 w 63"/>
                <a:gd name="T23" fmla="*/ 10 h 190"/>
                <a:gd name="T24" fmla="*/ 30 w 63"/>
                <a:gd name="T25" fmla="*/ 13 h 190"/>
                <a:gd name="T26" fmla="*/ 0 w 63"/>
                <a:gd name="T27" fmla="*/ 170 h 190"/>
                <a:gd name="T28" fmla="*/ 0 w 63"/>
                <a:gd name="T29" fmla="*/ 175 h 190"/>
                <a:gd name="T30" fmla="*/ 2 w 63"/>
                <a:gd name="T31" fmla="*/ 178 h 190"/>
                <a:gd name="T32" fmla="*/ 4 w 63"/>
                <a:gd name="T33" fmla="*/ 183 h 190"/>
                <a:gd name="T34" fmla="*/ 5 w 63"/>
                <a:gd name="T35" fmla="*/ 186 h 190"/>
                <a:gd name="T36" fmla="*/ 10 w 63"/>
                <a:gd name="T37" fmla="*/ 188 h 190"/>
                <a:gd name="T38" fmla="*/ 13 w 63"/>
                <a:gd name="T39" fmla="*/ 190 h 190"/>
                <a:gd name="T40" fmla="*/ 18 w 63"/>
                <a:gd name="T41" fmla="*/ 190 h 190"/>
                <a:gd name="T42" fmla="*/ 22 w 63"/>
                <a:gd name="T43" fmla="*/ 188 h 190"/>
                <a:gd name="T44" fmla="*/ 26 w 63"/>
                <a:gd name="T45" fmla="*/ 186 h 190"/>
                <a:gd name="T46" fmla="*/ 30 w 63"/>
                <a:gd name="T47" fmla="*/ 185 h 190"/>
                <a:gd name="T48" fmla="*/ 31 w 63"/>
                <a:gd name="T49" fmla="*/ 180 h 190"/>
                <a:gd name="T50" fmla="*/ 33 w 63"/>
                <a:gd name="T51" fmla="*/ 177 h 190"/>
                <a:gd name="T52" fmla="*/ 63 w 63"/>
                <a:gd name="T53" fmla="*/ 20 h 1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190"/>
                <a:gd name="T83" fmla="*/ 63 w 63"/>
                <a:gd name="T84" fmla="*/ 190 h 1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190">
                  <a:moveTo>
                    <a:pt x="63" y="20"/>
                  </a:moveTo>
                  <a:lnTo>
                    <a:pt x="63" y="15"/>
                  </a:lnTo>
                  <a:lnTo>
                    <a:pt x="61" y="11"/>
                  </a:lnTo>
                  <a:lnTo>
                    <a:pt x="59" y="6"/>
                  </a:lnTo>
                  <a:lnTo>
                    <a:pt x="58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1" y="10"/>
                  </a:lnTo>
                  <a:lnTo>
                    <a:pt x="30" y="1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5" y="186"/>
                  </a:lnTo>
                  <a:lnTo>
                    <a:pt x="10" y="188"/>
                  </a:lnTo>
                  <a:lnTo>
                    <a:pt x="13" y="190"/>
                  </a:lnTo>
                  <a:lnTo>
                    <a:pt x="18" y="190"/>
                  </a:lnTo>
                  <a:lnTo>
                    <a:pt x="22" y="188"/>
                  </a:lnTo>
                  <a:lnTo>
                    <a:pt x="26" y="186"/>
                  </a:lnTo>
                  <a:lnTo>
                    <a:pt x="30" y="185"/>
                  </a:lnTo>
                  <a:lnTo>
                    <a:pt x="31" y="180"/>
                  </a:lnTo>
                  <a:lnTo>
                    <a:pt x="33" y="177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9" name="Freeform 321"/>
            <p:cNvSpPr>
              <a:spLocks/>
            </p:cNvSpPr>
            <p:nvPr/>
          </p:nvSpPr>
          <p:spPr bwMode="auto">
            <a:xfrm>
              <a:off x="2745" y="1628"/>
              <a:ext cx="67" cy="186"/>
            </a:xfrm>
            <a:custGeom>
              <a:avLst/>
              <a:gdLst>
                <a:gd name="T0" fmla="*/ 33 w 67"/>
                <a:gd name="T1" fmla="*/ 13 h 186"/>
                <a:gd name="T2" fmla="*/ 31 w 67"/>
                <a:gd name="T3" fmla="*/ 8 h 186"/>
                <a:gd name="T4" fmla="*/ 28 w 67"/>
                <a:gd name="T5" fmla="*/ 5 h 186"/>
                <a:gd name="T6" fmla="*/ 24 w 67"/>
                <a:gd name="T7" fmla="*/ 3 h 186"/>
                <a:gd name="T8" fmla="*/ 21 w 67"/>
                <a:gd name="T9" fmla="*/ 0 h 186"/>
                <a:gd name="T10" fmla="*/ 13 w 67"/>
                <a:gd name="T11" fmla="*/ 0 h 186"/>
                <a:gd name="T12" fmla="*/ 8 w 67"/>
                <a:gd name="T13" fmla="*/ 1 h 186"/>
                <a:gd name="T14" fmla="*/ 5 w 67"/>
                <a:gd name="T15" fmla="*/ 5 h 186"/>
                <a:gd name="T16" fmla="*/ 3 w 67"/>
                <a:gd name="T17" fmla="*/ 8 h 186"/>
                <a:gd name="T18" fmla="*/ 0 w 67"/>
                <a:gd name="T19" fmla="*/ 11 h 186"/>
                <a:gd name="T20" fmla="*/ 0 w 67"/>
                <a:gd name="T21" fmla="*/ 19 h 186"/>
                <a:gd name="T22" fmla="*/ 34 w 67"/>
                <a:gd name="T23" fmla="*/ 173 h 186"/>
                <a:gd name="T24" fmla="*/ 36 w 67"/>
                <a:gd name="T25" fmla="*/ 178 h 186"/>
                <a:gd name="T26" fmla="*/ 39 w 67"/>
                <a:gd name="T27" fmla="*/ 181 h 186"/>
                <a:gd name="T28" fmla="*/ 42 w 67"/>
                <a:gd name="T29" fmla="*/ 183 h 186"/>
                <a:gd name="T30" fmla="*/ 46 w 67"/>
                <a:gd name="T31" fmla="*/ 186 h 186"/>
                <a:gd name="T32" fmla="*/ 54 w 67"/>
                <a:gd name="T33" fmla="*/ 186 h 186"/>
                <a:gd name="T34" fmla="*/ 59 w 67"/>
                <a:gd name="T35" fmla="*/ 185 h 186"/>
                <a:gd name="T36" fmla="*/ 62 w 67"/>
                <a:gd name="T37" fmla="*/ 181 h 186"/>
                <a:gd name="T38" fmla="*/ 64 w 67"/>
                <a:gd name="T39" fmla="*/ 178 h 186"/>
                <a:gd name="T40" fmla="*/ 67 w 67"/>
                <a:gd name="T41" fmla="*/ 175 h 186"/>
                <a:gd name="T42" fmla="*/ 67 w 67"/>
                <a:gd name="T43" fmla="*/ 167 h 186"/>
                <a:gd name="T44" fmla="*/ 33 w 67"/>
                <a:gd name="T45" fmla="*/ 13 h 1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186"/>
                <a:gd name="T71" fmla="*/ 67 w 67"/>
                <a:gd name="T72" fmla="*/ 186 h 1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186">
                  <a:moveTo>
                    <a:pt x="33" y="13"/>
                  </a:moveTo>
                  <a:lnTo>
                    <a:pt x="31" y="8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34" y="173"/>
                  </a:lnTo>
                  <a:lnTo>
                    <a:pt x="36" y="178"/>
                  </a:lnTo>
                  <a:lnTo>
                    <a:pt x="39" y="181"/>
                  </a:lnTo>
                  <a:lnTo>
                    <a:pt x="42" y="183"/>
                  </a:lnTo>
                  <a:lnTo>
                    <a:pt x="46" y="186"/>
                  </a:lnTo>
                  <a:lnTo>
                    <a:pt x="54" y="186"/>
                  </a:lnTo>
                  <a:lnTo>
                    <a:pt x="59" y="185"/>
                  </a:lnTo>
                  <a:lnTo>
                    <a:pt x="62" y="181"/>
                  </a:lnTo>
                  <a:lnTo>
                    <a:pt x="64" y="178"/>
                  </a:lnTo>
                  <a:lnTo>
                    <a:pt x="67" y="175"/>
                  </a:lnTo>
                  <a:lnTo>
                    <a:pt x="67" y="167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0" name="Freeform 322"/>
            <p:cNvSpPr>
              <a:spLocks/>
            </p:cNvSpPr>
            <p:nvPr/>
          </p:nvSpPr>
          <p:spPr bwMode="auto">
            <a:xfrm>
              <a:off x="2745" y="1642"/>
              <a:ext cx="41" cy="133"/>
            </a:xfrm>
            <a:custGeom>
              <a:avLst/>
              <a:gdLst>
                <a:gd name="T0" fmla="*/ 0 w 41"/>
                <a:gd name="T1" fmla="*/ 115 h 133"/>
                <a:gd name="T2" fmla="*/ 0 w 41"/>
                <a:gd name="T3" fmla="*/ 120 h 133"/>
                <a:gd name="T4" fmla="*/ 3 w 41"/>
                <a:gd name="T5" fmla="*/ 126 h 133"/>
                <a:gd name="T6" fmla="*/ 6 w 41"/>
                <a:gd name="T7" fmla="*/ 130 h 133"/>
                <a:gd name="T8" fmla="*/ 11 w 41"/>
                <a:gd name="T9" fmla="*/ 131 h 133"/>
                <a:gd name="T10" fmla="*/ 15 w 41"/>
                <a:gd name="T11" fmla="*/ 133 h 133"/>
                <a:gd name="T12" fmla="*/ 19 w 41"/>
                <a:gd name="T13" fmla="*/ 133 h 133"/>
                <a:gd name="T14" fmla="*/ 26 w 41"/>
                <a:gd name="T15" fmla="*/ 130 h 133"/>
                <a:gd name="T16" fmla="*/ 29 w 41"/>
                <a:gd name="T17" fmla="*/ 126 h 133"/>
                <a:gd name="T18" fmla="*/ 31 w 41"/>
                <a:gd name="T19" fmla="*/ 122 h 133"/>
                <a:gd name="T20" fmla="*/ 33 w 41"/>
                <a:gd name="T21" fmla="*/ 118 h 133"/>
                <a:gd name="T22" fmla="*/ 41 w 41"/>
                <a:gd name="T23" fmla="*/ 18 h 133"/>
                <a:gd name="T24" fmla="*/ 41 w 41"/>
                <a:gd name="T25" fmla="*/ 14 h 133"/>
                <a:gd name="T26" fmla="*/ 37 w 41"/>
                <a:gd name="T27" fmla="*/ 7 h 133"/>
                <a:gd name="T28" fmla="*/ 34 w 41"/>
                <a:gd name="T29" fmla="*/ 4 h 133"/>
                <a:gd name="T30" fmla="*/ 29 w 41"/>
                <a:gd name="T31" fmla="*/ 2 h 133"/>
                <a:gd name="T32" fmla="*/ 26 w 41"/>
                <a:gd name="T33" fmla="*/ 0 h 133"/>
                <a:gd name="T34" fmla="*/ 21 w 41"/>
                <a:gd name="T35" fmla="*/ 0 h 133"/>
                <a:gd name="T36" fmla="*/ 15 w 41"/>
                <a:gd name="T37" fmla="*/ 4 h 133"/>
                <a:gd name="T38" fmla="*/ 11 w 41"/>
                <a:gd name="T39" fmla="*/ 7 h 133"/>
                <a:gd name="T40" fmla="*/ 10 w 41"/>
                <a:gd name="T41" fmla="*/ 12 h 133"/>
                <a:gd name="T42" fmla="*/ 8 w 41"/>
                <a:gd name="T43" fmla="*/ 15 h 133"/>
                <a:gd name="T44" fmla="*/ 0 w 41"/>
                <a:gd name="T45" fmla="*/ 115 h 1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"/>
                <a:gd name="T70" fmla="*/ 0 h 133"/>
                <a:gd name="T71" fmla="*/ 41 w 41"/>
                <a:gd name="T72" fmla="*/ 133 h 1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" h="133">
                  <a:moveTo>
                    <a:pt x="0" y="115"/>
                  </a:moveTo>
                  <a:lnTo>
                    <a:pt x="0" y="120"/>
                  </a:lnTo>
                  <a:lnTo>
                    <a:pt x="3" y="126"/>
                  </a:lnTo>
                  <a:lnTo>
                    <a:pt x="6" y="130"/>
                  </a:lnTo>
                  <a:lnTo>
                    <a:pt x="11" y="131"/>
                  </a:lnTo>
                  <a:lnTo>
                    <a:pt x="15" y="133"/>
                  </a:lnTo>
                  <a:lnTo>
                    <a:pt x="19" y="133"/>
                  </a:lnTo>
                  <a:lnTo>
                    <a:pt x="26" y="130"/>
                  </a:lnTo>
                  <a:lnTo>
                    <a:pt x="29" y="126"/>
                  </a:lnTo>
                  <a:lnTo>
                    <a:pt x="31" y="122"/>
                  </a:lnTo>
                  <a:lnTo>
                    <a:pt x="33" y="118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7" name="Text Box 323"/>
          <p:cNvSpPr txBox="1">
            <a:spLocks noChangeArrowheads="1"/>
          </p:cNvSpPr>
          <p:nvPr/>
        </p:nvSpPr>
        <p:spPr bwMode="auto">
          <a:xfrm>
            <a:off x="923925" y="5176838"/>
            <a:ext cx="1741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New State</a:t>
            </a:r>
          </a:p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Produces the Z O/P</a:t>
            </a:r>
          </a:p>
        </p:txBody>
      </p:sp>
      <p:sp>
        <p:nvSpPr>
          <p:cNvPr id="64528" name="Text Box 324"/>
          <p:cNvSpPr txBox="1">
            <a:spLocks noChangeArrowheads="1"/>
          </p:cNvSpPr>
          <p:nvPr/>
        </p:nvSpPr>
        <p:spPr bwMode="auto">
          <a:xfrm>
            <a:off x="8145463" y="4725988"/>
            <a:ext cx="862012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Mealy</a:t>
            </a:r>
          </a:p>
        </p:txBody>
      </p:sp>
      <p:sp>
        <p:nvSpPr>
          <p:cNvPr id="64529" name="Text Box 325"/>
          <p:cNvSpPr txBox="1">
            <a:spLocks noChangeArrowheads="1"/>
          </p:cNvSpPr>
          <p:nvPr/>
        </p:nvSpPr>
        <p:spPr bwMode="auto">
          <a:xfrm>
            <a:off x="3887788" y="4624388"/>
            <a:ext cx="903287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Moore</a:t>
            </a:r>
          </a:p>
        </p:txBody>
      </p:sp>
      <p:pic>
        <p:nvPicPr>
          <p:cNvPr id="64530" name="Picture 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3406775"/>
            <a:ext cx="158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1" name="Picture 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5219700"/>
            <a:ext cx="31321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2" name="Line 328"/>
          <p:cNvSpPr>
            <a:spLocks noChangeShapeType="1"/>
          </p:cNvSpPr>
          <p:nvPr/>
        </p:nvSpPr>
        <p:spPr bwMode="auto">
          <a:xfrm>
            <a:off x="4318000" y="5019675"/>
            <a:ext cx="50800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3" name="Line 329"/>
          <p:cNvSpPr>
            <a:spLocks noChangeShapeType="1"/>
          </p:cNvSpPr>
          <p:nvPr/>
        </p:nvSpPr>
        <p:spPr bwMode="auto">
          <a:xfrm flipH="1" flipV="1">
            <a:off x="3749675" y="4225925"/>
            <a:ext cx="558800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4" name="Line 330"/>
          <p:cNvSpPr>
            <a:spLocks noChangeShapeType="1"/>
          </p:cNvSpPr>
          <p:nvPr/>
        </p:nvSpPr>
        <p:spPr bwMode="auto">
          <a:xfrm>
            <a:off x="1676400" y="3302000"/>
            <a:ext cx="50800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5" name="Text Box 331"/>
          <p:cNvSpPr txBox="1">
            <a:spLocks noChangeArrowheads="1"/>
          </p:cNvSpPr>
          <p:nvPr/>
        </p:nvSpPr>
        <p:spPr bwMode="auto">
          <a:xfrm>
            <a:off x="1065213" y="3013075"/>
            <a:ext cx="1325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</a:rPr>
              <a:t>O/P tied to state</a:t>
            </a:r>
          </a:p>
        </p:txBody>
      </p:sp>
      <p:sp>
        <p:nvSpPr>
          <p:cNvPr id="64536" name="Text Box 332"/>
          <p:cNvSpPr txBox="1">
            <a:spLocks noChangeArrowheads="1"/>
          </p:cNvSpPr>
          <p:nvPr/>
        </p:nvSpPr>
        <p:spPr bwMode="auto">
          <a:xfrm>
            <a:off x="6715125" y="6340475"/>
            <a:ext cx="2360613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</a:rPr>
              <a:t>Note: O/P does not </a:t>
            </a:r>
          </a:p>
          <a:p>
            <a:r>
              <a:rPr lang="en-US" sz="1400">
                <a:solidFill>
                  <a:srgbClr val="6600CC"/>
                </a:solidFill>
              </a:rPr>
              <a:t>depend on I/P (only 1 column)</a:t>
            </a:r>
          </a:p>
        </p:txBody>
      </p:sp>
      <p:sp>
        <p:nvSpPr>
          <p:cNvPr id="64537" name="Text Box 333"/>
          <p:cNvSpPr txBox="1">
            <a:spLocks noChangeArrowheads="1"/>
          </p:cNvSpPr>
          <p:nvPr/>
        </p:nvSpPr>
        <p:spPr bwMode="auto">
          <a:xfrm>
            <a:off x="414338" y="6340475"/>
            <a:ext cx="3148012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6600CC"/>
                </a:solidFill>
              </a:rPr>
              <a:t>Now 5 states needed</a:t>
            </a:r>
          </a:p>
          <a:p>
            <a:pPr algn="r"/>
            <a:r>
              <a:rPr lang="en-US" sz="1400">
                <a:solidFill>
                  <a:srgbClr val="6600CC"/>
                </a:solidFill>
              </a:rPr>
              <a:t>An extra FF!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3CC7AADC-F2E5-4374-AB07-F118D4AEF48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8402637" cy="1020763"/>
          </a:xfrm>
        </p:spPr>
        <p:txBody>
          <a:bodyPr/>
          <a:lstStyle/>
          <a:p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3. State Assignment: </a:t>
            </a:r>
            <a:r>
              <a:rPr lang="en-US" sz="24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From abstract symbols 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		           	                       </a:t>
            </a:r>
            <a:r>
              <a:rPr lang="en-US" sz="24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to binary bit representation of states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Need to represent m states 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? FFs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174750"/>
            <a:ext cx="8974137" cy="56832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Each of the </a:t>
            </a:r>
            <a:r>
              <a:rPr lang="en-US" sz="2600" b="0" i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symbolic states must be assigned a </a:t>
            </a:r>
            <a:r>
              <a:rPr lang="en-US" sz="26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unique binary code</a:t>
            </a:r>
          </a:p>
          <a:p>
            <a:pPr>
              <a:lnSpc>
                <a:spcPct val="80000"/>
              </a:lnSpc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Minimum number of state bits (state variables) (FFs) required is </a:t>
            </a:r>
            <a:r>
              <a:rPr lang="en-US" sz="2600" b="0" i="1" smtClean="0">
                <a:latin typeface="Arial" pitchFamily="34" charset="0"/>
                <a:cs typeface="Arial" pitchFamily="34" charset="0"/>
              </a:rPr>
              <a:t>n, 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such that 2</a:t>
            </a:r>
            <a:r>
              <a:rPr lang="en-US" sz="2600" b="0" baseline="3000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≥ m</a:t>
            </a:r>
            <a:br>
              <a:rPr lang="en-US" sz="2600" b="0" smtClean="0">
                <a:latin typeface="Arial" pitchFamily="34" charset="0"/>
                <a:cs typeface="Arial" pitchFamily="34" charset="0"/>
              </a:rPr>
            </a:br>
            <a:endParaRPr lang="en-US" sz="26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	i.e.	</a:t>
            </a:r>
            <a:r>
              <a:rPr lang="en-US" sz="2600" b="0" i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≥   log</a:t>
            </a:r>
            <a:r>
              <a:rPr lang="en-US" sz="2600" b="0" baseline="-2500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0" i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600" b="0" smtClean="0">
                <a:latin typeface="Arial" pitchFamily="34" charset="0"/>
                <a:cs typeface="Arial" pitchFamily="34" charset="0"/>
              </a:rPr>
            </a:br>
            <a:endParaRPr lang="en-US" sz="26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	where   </a:t>
            </a:r>
            <a:r>
              <a:rPr lang="en-US" sz="2600" b="0" i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  is the smallest integer ≥ </a:t>
            </a:r>
            <a:r>
              <a:rPr lang="en-US" sz="2600" b="0" i="1" smtClean="0">
                <a:latin typeface="Arial" pitchFamily="34" charset="0"/>
                <a:cs typeface="Arial" pitchFamily="34" charset="0"/>
              </a:rPr>
              <a:t>x</a:t>
            </a:r>
            <a:endParaRPr lang="en-US" sz="2600" b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If 2</a:t>
            </a:r>
            <a:r>
              <a:rPr lang="en-US" sz="2600" b="0" baseline="3000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&gt; m, this leaves (2</a:t>
            </a:r>
            <a:r>
              <a:rPr lang="en-US" sz="2600" b="0" baseline="3000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– m) </a:t>
            </a:r>
            <a:r>
              <a:rPr lang="en-US" sz="26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unused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states</a:t>
            </a:r>
          </a:p>
          <a:p>
            <a:pPr>
              <a:lnSpc>
                <a:spcPct val="80000"/>
              </a:lnSpc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Utilize them as </a:t>
            </a:r>
            <a:r>
              <a:rPr lang="en-US" sz="26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don’t care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conditions to simplify CL design</a:t>
            </a:r>
          </a:p>
          <a:p>
            <a:pPr>
              <a:lnSpc>
                <a:spcPct val="80000"/>
              </a:lnSpc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But may need caution: e.g. what if the circuit enters an unused state by mistake</a:t>
            </a:r>
          </a:p>
          <a:p>
            <a:pPr>
              <a:lnSpc>
                <a:spcPct val="80000"/>
              </a:lnSpc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Also which code is given to which state? </a:t>
            </a:r>
            <a:r>
              <a:rPr lang="en-US" sz="26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different CL implementations </a:t>
            </a:r>
            <a:r>
              <a:rPr lang="en-US" sz="26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may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 influence optimization, e.g.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b="0" smtClean="0">
                <a:latin typeface="Arial" pitchFamily="34" charset="0"/>
                <a:cs typeface="Arial" pitchFamily="34" charset="0"/>
              </a:rPr>
              <a:t>	(with 2 FFs) State A is assigned 00 or 01 or 10 or 11?</a:t>
            </a:r>
          </a:p>
        </p:txBody>
      </p:sp>
      <p:grpSp>
        <p:nvGrpSpPr>
          <p:cNvPr id="65541" name="Group 4"/>
          <p:cNvGrpSpPr>
            <a:grpSpLocks/>
          </p:cNvGrpSpPr>
          <p:nvPr/>
        </p:nvGrpSpPr>
        <p:grpSpPr bwMode="auto">
          <a:xfrm flipH="1">
            <a:off x="2830513" y="2862263"/>
            <a:ext cx="177800" cy="304800"/>
            <a:chOff x="2624" y="2232"/>
            <a:chExt cx="112" cy="192"/>
          </a:xfrm>
        </p:grpSpPr>
        <p:sp>
          <p:nvSpPr>
            <p:cNvPr id="65551" name="Line 5"/>
            <p:cNvSpPr>
              <a:spLocks noChangeShapeType="1"/>
            </p:cNvSpPr>
            <p:nvPr/>
          </p:nvSpPr>
          <p:spPr bwMode="auto">
            <a:xfrm flipV="1">
              <a:off x="2632" y="2240"/>
              <a:ext cx="0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6"/>
            <p:cNvSpPr>
              <a:spLocks noChangeShapeType="1"/>
            </p:cNvSpPr>
            <p:nvPr/>
          </p:nvSpPr>
          <p:spPr bwMode="auto">
            <a:xfrm>
              <a:off x="2624" y="2232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42" name="Group 7"/>
          <p:cNvGrpSpPr>
            <a:grpSpLocks/>
          </p:cNvGrpSpPr>
          <p:nvPr/>
        </p:nvGrpSpPr>
        <p:grpSpPr bwMode="auto">
          <a:xfrm>
            <a:off x="1765300" y="2892425"/>
            <a:ext cx="177800" cy="304800"/>
            <a:chOff x="2624" y="2232"/>
            <a:chExt cx="112" cy="192"/>
          </a:xfrm>
        </p:grpSpPr>
        <p:sp>
          <p:nvSpPr>
            <p:cNvPr id="65549" name="Line 8"/>
            <p:cNvSpPr>
              <a:spLocks noChangeShapeType="1"/>
            </p:cNvSpPr>
            <p:nvPr/>
          </p:nvSpPr>
          <p:spPr bwMode="auto">
            <a:xfrm flipV="1">
              <a:off x="2632" y="2240"/>
              <a:ext cx="0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Line 9"/>
            <p:cNvSpPr>
              <a:spLocks noChangeShapeType="1"/>
            </p:cNvSpPr>
            <p:nvPr/>
          </p:nvSpPr>
          <p:spPr bwMode="auto">
            <a:xfrm>
              <a:off x="2624" y="2232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43" name="Group 10"/>
          <p:cNvGrpSpPr>
            <a:grpSpLocks/>
          </p:cNvGrpSpPr>
          <p:nvPr/>
        </p:nvGrpSpPr>
        <p:grpSpPr bwMode="auto">
          <a:xfrm flipH="1">
            <a:off x="1933575" y="3611563"/>
            <a:ext cx="177800" cy="304800"/>
            <a:chOff x="2624" y="2232"/>
            <a:chExt cx="112" cy="192"/>
          </a:xfrm>
        </p:grpSpPr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 flipV="1">
              <a:off x="2632" y="2240"/>
              <a:ext cx="0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>
              <a:off x="2624" y="2232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44" name="Group 13"/>
          <p:cNvGrpSpPr>
            <a:grpSpLocks/>
          </p:cNvGrpSpPr>
          <p:nvPr/>
        </p:nvGrpSpPr>
        <p:grpSpPr bwMode="auto">
          <a:xfrm>
            <a:off x="1654175" y="3611563"/>
            <a:ext cx="177800" cy="304800"/>
            <a:chOff x="2624" y="2232"/>
            <a:chExt cx="112" cy="192"/>
          </a:xfrm>
        </p:grpSpPr>
        <p:sp>
          <p:nvSpPr>
            <p:cNvPr id="65545" name="Line 14"/>
            <p:cNvSpPr>
              <a:spLocks noChangeShapeType="1"/>
            </p:cNvSpPr>
            <p:nvPr/>
          </p:nvSpPr>
          <p:spPr bwMode="auto">
            <a:xfrm flipV="1">
              <a:off x="2632" y="2240"/>
              <a:ext cx="0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15"/>
            <p:cNvSpPr>
              <a:spLocks noChangeShapeType="1"/>
            </p:cNvSpPr>
            <p:nvPr/>
          </p:nvSpPr>
          <p:spPr bwMode="auto">
            <a:xfrm>
              <a:off x="2624" y="2232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6C81A9C0-B6D4-4D5A-BFC0-FA2704606D2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686800" cy="1020763"/>
          </a:xfrm>
        </p:spPr>
        <p:txBody>
          <a:bodyPr/>
          <a:lstStyle/>
          <a:p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4, 5, 6: Determination and Optimization: The Mealy Model</a:t>
            </a:r>
            <a:b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4 states (A, B, C, D) 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 FFs, No unused states</a:t>
            </a:r>
            <a:b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Let </a:t>
            </a:r>
            <a:r>
              <a:rPr lang="en-US" sz="24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= 00 (to suit being a Reset state)</a:t>
            </a:r>
            <a:r>
              <a:rPr lang="en-US" sz="24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B = 01, C = 11, D = 10</a:t>
            </a:r>
            <a:endParaRPr lang="en-US" sz="2400" b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398588"/>
            <a:ext cx="41973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1409700"/>
            <a:ext cx="4238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19"/>
          <p:cNvSpPr>
            <a:spLocks noChangeArrowheads="1"/>
          </p:cNvSpPr>
          <p:nvPr/>
        </p:nvSpPr>
        <p:spPr bwMode="auto">
          <a:xfrm>
            <a:off x="4327525" y="2124075"/>
            <a:ext cx="508000" cy="385763"/>
          </a:xfrm>
          <a:prstGeom prst="rightArrow">
            <a:avLst>
              <a:gd name="adj1" fmla="val 50000"/>
              <a:gd name="adj2" fmla="val 329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20"/>
          <p:cNvSpPr txBox="1">
            <a:spLocks noChangeArrowheads="1"/>
          </p:cNvSpPr>
          <p:nvPr/>
        </p:nvSpPr>
        <p:spPr bwMode="auto">
          <a:xfrm>
            <a:off x="4235450" y="2414588"/>
            <a:ext cx="723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Assign </a:t>
            </a:r>
          </a:p>
          <a:p>
            <a:r>
              <a:rPr lang="en-US" sz="1400"/>
              <a:t>States</a:t>
            </a:r>
          </a:p>
        </p:txBody>
      </p:sp>
      <p:sp>
        <p:nvSpPr>
          <p:cNvPr id="66568" name="Text Box 21"/>
          <p:cNvSpPr txBox="1">
            <a:spLocks noChangeArrowheads="1"/>
          </p:cNvSpPr>
          <p:nvPr/>
        </p:nvSpPr>
        <p:spPr bwMode="auto">
          <a:xfrm>
            <a:off x="5080000" y="1804988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</a:rPr>
              <a:t>(The 2 FFs)</a:t>
            </a:r>
          </a:p>
        </p:txBody>
      </p:sp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23838" y="3152775"/>
            <a:ext cx="8766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For optimization of </a:t>
            </a:r>
            <a:r>
              <a:rPr lang="en-US" sz="2000" b="1">
                <a:solidFill>
                  <a:srgbClr val="6600CC"/>
                </a:solidFill>
              </a:rPr>
              <a:t>FF input equations</a:t>
            </a:r>
            <a:r>
              <a:rPr lang="en-US" sz="2000"/>
              <a:t> we express A(t+1), B(t+1), Z(t) in terms of </a:t>
            </a:r>
          </a:p>
          <a:p>
            <a:r>
              <a:rPr lang="en-US" sz="2000"/>
              <a:t>A(t), B(t) and X(t) </a:t>
            </a:r>
            <a:r>
              <a:rPr lang="en-US" sz="2000">
                <a:solidFill>
                  <a:srgbClr val="CC0000"/>
                </a:solidFill>
              </a:rPr>
              <a:t>(using one dimensional state table)</a:t>
            </a:r>
          </a:p>
        </p:txBody>
      </p:sp>
      <p:pic>
        <p:nvPicPr>
          <p:cNvPr id="66570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949700"/>
            <a:ext cx="315753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 Box 26"/>
          <p:cNvSpPr txBox="1">
            <a:spLocks noChangeArrowheads="1"/>
          </p:cNvSpPr>
          <p:nvPr/>
        </p:nvSpPr>
        <p:spPr bwMode="auto">
          <a:xfrm>
            <a:off x="7131050" y="150971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(t+1)</a:t>
            </a:r>
          </a:p>
        </p:txBody>
      </p:sp>
      <p:sp>
        <p:nvSpPr>
          <p:cNvPr id="66572" name="Text Box 27"/>
          <p:cNvSpPr txBox="1">
            <a:spLocks noChangeArrowheads="1"/>
          </p:cNvSpPr>
          <p:nvPr/>
        </p:nvSpPr>
        <p:spPr bwMode="auto">
          <a:xfrm>
            <a:off x="5832475" y="1509713"/>
            <a:ext cx="350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</a:rPr>
              <a:t>(t)</a:t>
            </a:r>
          </a:p>
        </p:txBody>
      </p:sp>
      <p:sp>
        <p:nvSpPr>
          <p:cNvPr id="66573" name="Text Box 28"/>
          <p:cNvSpPr txBox="1">
            <a:spLocks noChangeArrowheads="1"/>
          </p:cNvSpPr>
          <p:nvPr/>
        </p:nvSpPr>
        <p:spPr bwMode="auto">
          <a:xfrm>
            <a:off x="8656638" y="1509713"/>
            <a:ext cx="350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(t)</a:t>
            </a:r>
          </a:p>
        </p:txBody>
      </p:sp>
      <p:sp>
        <p:nvSpPr>
          <p:cNvPr id="66574" name="Text Box 29"/>
          <p:cNvSpPr txBox="1">
            <a:spLocks noChangeArrowheads="1"/>
          </p:cNvSpPr>
          <p:nvPr/>
        </p:nvSpPr>
        <p:spPr bwMode="auto">
          <a:xfrm>
            <a:off x="6319838" y="196691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AB</a:t>
            </a:r>
          </a:p>
        </p:txBody>
      </p:sp>
      <p:sp>
        <p:nvSpPr>
          <p:cNvPr id="66575" name="Text Box 30"/>
          <p:cNvSpPr txBox="1">
            <a:spLocks noChangeArrowheads="1"/>
          </p:cNvSpPr>
          <p:nvPr/>
        </p:nvSpPr>
        <p:spPr bwMode="auto">
          <a:xfrm>
            <a:off x="6969125" y="197643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AB</a:t>
            </a:r>
          </a:p>
        </p:txBody>
      </p:sp>
      <p:sp>
        <p:nvSpPr>
          <p:cNvPr id="66576" name="Text Box 31"/>
          <p:cNvSpPr txBox="1">
            <a:spLocks noChangeArrowheads="1"/>
          </p:cNvSpPr>
          <p:nvPr/>
        </p:nvSpPr>
        <p:spPr bwMode="auto">
          <a:xfrm>
            <a:off x="3251200" y="5942013"/>
            <a:ext cx="2328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Use </a:t>
            </a:r>
            <a:r>
              <a:rPr lang="en-US" sz="1800" b="1">
                <a:solidFill>
                  <a:srgbClr val="FF0000"/>
                </a:solidFill>
              </a:rPr>
              <a:t>standard order </a:t>
            </a:r>
            <a:r>
              <a:rPr lang="en-US" sz="1800"/>
              <a:t>to</a:t>
            </a:r>
          </a:p>
          <a:p>
            <a:r>
              <a:rPr lang="en-US" sz="1800"/>
              <a:t>Simplify entering</a:t>
            </a:r>
          </a:p>
          <a:p>
            <a:r>
              <a:rPr lang="en-US" sz="1800"/>
              <a:t>Data into the K-maps</a:t>
            </a:r>
          </a:p>
        </p:txBody>
      </p:sp>
      <p:pic>
        <p:nvPicPr>
          <p:cNvPr id="66577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3425" y="3938588"/>
            <a:ext cx="587057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8" name="Text Box 33"/>
          <p:cNvSpPr txBox="1">
            <a:spLocks noChangeArrowheads="1"/>
          </p:cNvSpPr>
          <p:nvPr/>
        </p:nvSpPr>
        <p:spPr bwMode="auto">
          <a:xfrm>
            <a:off x="5516563" y="5759450"/>
            <a:ext cx="1989137" cy="1098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Using D flip flops: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D</a:t>
            </a:r>
            <a:r>
              <a:rPr lang="en-US" sz="1800" baseline="-25000">
                <a:solidFill>
                  <a:srgbClr val="6600CC"/>
                </a:solidFill>
                <a:latin typeface="Arial" pitchFamily="34" charset="0"/>
              </a:rPr>
              <a:t>A</a:t>
            </a:r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 (t) = A (t+1)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D</a:t>
            </a:r>
            <a:r>
              <a:rPr lang="en-US" sz="1800" baseline="-25000">
                <a:solidFill>
                  <a:srgbClr val="6600CC"/>
                </a:solidFill>
                <a:latin typeface="Arial" pitchFamily="34" charset="0"/>
              </a:rPr>
              <a:t>B</a:t>
            </a:r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 (t) = B (t+1)</a:t>
            </a:r>
          </a:p>
          <a:p>
            <a:endParaRPr lang="en-US" sz="120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66579" name="Text Box 34"/>
          <p:cNvSpPr txBox="1">
            <a:spLocks noChangeArrowheads="1"/>
          </p:cNvSpPr>
          <p:nvPr/>
        </p:nvSpPr>
        <p:spPr bwMode="auto">
          <a:xfrm>
            <a:off x="173038" y="1193800"/>
            <a:ext cx="171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</a:rPr>
              <a:t>Symbolic State Table</a:t>
            </a:r>
          </a:p>
        </p:txBody>
      </p:sp>
      <p:sp>
        <p:nvSpPr>
          <p:cNvPr id="66580" name="Text Box 35"/>
          <p:cNvSpPr txBox="1">
            <a:spLocks noChangeArrowheads="1"/>
          </p:cNvSpPr>
          <p:nvPr/>
        </p:nvSpPr>
        <p:spPr bwMode="auto">
          <a:xfrm>
            <a:off x="4918075" y="1163638"/>
            <a:ext cx="151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Binary State Table</a:t>
            </a:r>
          </a:p>
        </p:txBody>
      </p:sp>
      <p:sp>
        <p:nvSpPr>
          <p:cNvPr id="66581" name="Rectangle 36"/>
          <p:cNvSpPr>
            <a:spLocks noChangeArrowheads="1"/>
          </p:cNvSpPr>
          <p:nvPr/>
        </p:nvSpPr>
        <p:spPr bwMode="auto">
          <a:xfrm>
            <a:off x="3779838" y="5426075"/>
            <a:ext cx="4937125" cy="273050"/>
          </a:xfrm>
          <a:prstGeom prst="rect">
            <a:avLst/>
          </a:prstGeom>
          <a:solidFill>
            <a:srgbClr val="FFFF99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Text Box 37"/>
          <p:cNvSpPr txBox="1">
            <a:spLocks noChangeArrowheads="1"/>
          </p:cNvSpPr>
          <p:nvPr/>
        </p:nvSpPr>
        <p:spPr bwMode="auto">
          <a:xfrm>
            <a:off x="7696200" y="5756275"/>
            <a:ext cx="98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Optimized </a:t>
            </a:r>
          </a:p>
          <a:p>
            <a:r>
              <a:rPr lang="en-US" sz="1400"/>
              <a:t>Results</a:t>
            </a:r>
          </a:p>
        </p:txBody>
      </p:sp>
      <p:sp>
        <p:nvSpPr>
          <p:cNvPr id="66583" name="Line 38"/>
          <p:cNvSpPr>
            <a:spLocks noChangeShapeType="1"/>
          </p:cNvSpPr>
          <p:nvPr/>
        </p:nvSpPr>
        <p:spPr bwMode="auto">
          <a:xfrm flipH="1" flipV="1">
            <a:off x="7772400" y="5689600"/>
            <a:ext cx="182563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Text Box 39"/>
          <p:cNvSpPr txBox="1">
            <a:spLocks noChangeArrowheads="1"/>
          </p:cNvSpPr>
          <p:nvPr/>
        </p:nvSpPr>
        <p:spPr bwMode="auto">
          <a:xfrm>
            <a:off x="1574800" y="4391025"/>
            <a:ext cx="644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6600CC"/>
                </a:solidFill>
              </a:rPr>
              <a:t>= D</a:t>
            </a:r>
            <a:r>
              <a:rPr lang="en-US" sz="1200" b="1" baseline="-25000">
                <a:solidFill>
                  <a:srgbClr val="6600CC"/>
                </a:solidFill>
              </a:rPr>
              <a:t>A</a:t>
            </a:r>
            <a:r>
              <a:rPr lang="en-US" sz="1200" b="1">
                <a:solidFill>
                  <a:srgbClr val="6600CC"/>
                </a:solidFill>
              </a:rPr>
              <a:t>(t)</a:t>
            </a:r>
          </a:p>
        </p:txBody>
      </p:sp>
      <p:sp>
        <p:nvSpPr>
          <p:cNvPr id="66585" name="Text Box 40"/>
          <p:cNvSpPr txBox="1">
            <a:spLocks noChangeArrowheads="1"/>
          </p:cNvSpPr>
          <p:nvPr/>
        </p:nvSpPr>
        <p:spPr bwMode="auto">
          <a:xfrm>
            <a:off x="2074863" y="4391025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6600CC"/>
                </a:solidFill>
              </a:rPr>
              <a:t>= D</a:t>
            </a:r>
            <a:r>
              <a:rPr lang="en-US" sz="1200" b="1" baseline="-25000">
                <a:solidFill>
                  <a:srgbClr val="6600CC"/>
                </a:solidFill>
              </a:rPr>
              <a:t>B</a:t>
            </a:r>
            <a:r>
              <a:rPr lang="en-US" sz="1200" b="1">
                <a:solidFill>
                  <a:srgbClr val="6600CC"/>
                </a:solidFill>
              </a:rPr>
              <a:t>(t)</a:t>
            </a:r>
          </a:p>
        </p:txBody>
      </p:sp>
      <p:sp>
        <p:nvSpPr>
          <p:cNvPr id="66586" name="Line 41"/>
          <p:cNvSpPr>
            <a:spLocks noChangeShapeType="1"/>
          </p:cNvSpPr>
          <p:nvPr/>
        </p:nvSpPr>
        <p:spPr bwMode="auto">
          <a:xfrm flipH="1" flipV="1">
            <a:off x="3251200" y="5842000"/>
            <a:ext cx="20320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Rectangle 26"/>
          <p:cNvSpPr>
            <a:spLocks noChangeArrowheads="1"/>
          </p:cNvSpPr>
          <p:nvPr/>
        </p:nvSpPr>
        <p:spPr bwMode="auto">
          <a:xfrm>
            <a:off x="6413500" y="2247900"/>
            <a:ext cx="241300" cy="190500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6588" name="Straight Arrow Connector 28"/>
          <p:cNvCxnSpPr>
            <a:cxnSpLocks noChangeShapeType="1"/>
            <a:stCxn id="66587" idx="1"/>
          </p:cNvCxnSpPr>
          <p:nvPr/>
        </p:nvCxnSpPr>
        <p:spPr bwMode="auto">
          <a:xfrm rot="10800000" flipV="1">
            <a:off x="2120900" y="2343150"/>
            <a:ext cx="4292600" cy="2343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1765300" y="4597400"/>
            <a:ext cx="787400" cy="177800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7988300" y="2222500"/>
            <a:ext cx="241300" cy="1905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2844800" y="4584700"/>
            <a:ext cx="241300" cy="1905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6592" name="Straight Arrow Connector 32"/>
          <p:cNvCxnSpPr>
            <a:cxnSpLocks noChangeShapeType="1"/>
            <a:endCxn id="66591" idx="3"/>
          </p:cNvCxnSpPr>
          <p:nvPr/>
        </p:nvCxnSpPr>
        <p:spPr bwMode="auto">
          <a:xfrm rot="10800000" flipV="1">
            <a:off x="3086100" y="2368550"/>
            <a:ext cx="4889500" cy="2311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0FC83CA9-8CD5-44A1-856D-13F42785FD9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>
          <a:xfrm>
            <a:off x="573088" y="284163"/>
            <a:ext cx="7772400" cy="847725"/>
          </a:xfrm>
        </p:spPr>
        <p:txBody>
          <a:bodyPr/>
          <a:lstStyle/>
          <a:p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Sequential Circuit</a:t>
            </a:r>
          </a:p>
        </p:txBody>
      </p:sp>
      <p:grpSp>
        <p:nvGrpSpPr>
          <p:cNvPr id="67588" name="Group 5"/>
          <p:cNvGrpSpPr>
            <a:grpSpLocks/>
          </p:cNvGrpSpPr>
          <p:nvPr/>
        </p:nvGrpSpPr>
        <p:grpSpPr bwMode="auto">
          <a:xfrm>
            <a:off x="947738" y="1712913"/>
            <a:ext cx="7389812" cy="4214812"/>
            <a:chOff x="1007" y="1098"/>
            <a:chExt cx="4655" cy="2655"/>
          </a:xfrm>
        </p:grpSpPr>
        <p:sp>
          <p:nvSpPr>
            <p:cNvPr id="67597" name="Rectangle 6"/>
            <p:cNvSpPr>
              <a:spLocks noChangeArrowheads="1"/>
            </p:cNvSpPr>
            <p:nvPr/>
          </p:nvSpPr>
          <p:spPr bwMode="auto">
            <a:xfrm>
              <a:off x="1007" y="1098"/>
              <a:ext cx="4440" cy="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Freeform 7"/>
            <p:cNvSpPr>
              <a:spLocks/>
            </p:cNvSpPr>
            <p:nvPr/>
          </p:nvSpPr>
          <p:spPr bwMode="auto">
            <a:xfrm>
              <a:off x="2135" y="1205"/>
              <a:ext cx="2989" cy="1173"/>
            </a:xfrm>
            <a:custGeom>
              <a:avLst/>
              <a:gdLst>
                <a:gd name="T0" fmla="*/ 444 w 2989"/>
                <a:gd name="T1" fmla="*/ 152 h 1173"/>
                <a:gd name="T2" fmla="*/ 0 w 2989"/>
                <a:gd name="T3" fmla="*/ 152 h 1173"/>
                <a:gd name="T4" fmla="*/ 0 w 2989"/>
                <a:gd name="T5" fmla="*/ 0 h 1173"/>
                <a:gd name="T6" fmla="*/ 2521 w 2989"/>
                <a:gd name="T7" fmla="*/ 0 h 1173"/>
                <a:gd name="T8" fmla="*/ 2521 w 2989"/>
                <a:gd name="T9" fmla="*/ 1173 h 1173"/>
                <a:gd name="T10" fmla="*/ 2989 w 2989"/>
                <a:gd name="T11" fmla="*/ 1173 h 1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9"/>
                <a:gd name="T19" fmla="*/ 0 h 1173"/>
                <a:gd name="T20" fmla="*/ 2989 w 2989"/>
                <a:gd name="T21" fmla="*/ 1173 h 1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9" h="1173">
                  <a:moveTo>
                    <a:pt x="44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521" y="0"/>
                  </a:lnTo>
                  <a:lnTo>
                    <a:pt x="2521" y="1173"/>
                  </a:lnTo>
                  <a:lnTo>
                    <a:pt x="2989" y="117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Freeform 8"/>
            <p:cNvSpPr>
              <a:spLocks/>
            </p:cNvSpPr>
            <p:nvPr/>
          </p:nvSpPr>
          <p:spPr bwMode="auto">
            <a:xfrm>
              <a:off x="1759" y="1550"/>
              <a:ext cx="2897" cy="1381"/>
            </a:xfrm>
            <a:custGeom>
              <a:avLst/>
              <a:gdLst>
                <a:gd name="T0" fmla="*/ 820 w 2897"/>
                <a:gd name="T1" fmla="*/ 0 h 1381"/>
                <a:gd name="T2" fmla="*/ 376 w 2897"/>
                <a:gd name="T3" fmla="*/ 0 h 1381"/>
                <a:gd name="T4" fmla="*/ 376 w 2897"/>
                <a:gd name="T5" fmla="*/ 1018 h 1381"/>
                <a:gd name="T6" fmla="*/ 2897 w 2897"/>
                <a:gd name="T7" fmla="*/ 1018 h 1381"/>
                <a:gd name="T8" fmla="*/ 2897 w 2897"/>
                <a:gd name="T9" fmla="*/ 1381 h 1381"/>
                <a:gd name="T10" fmla="*/ 0 w 2897"/>
                <a:gd name="T11" fmla="*/ 1381 h 1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7"/>
                <a:gd name="T19" fmla="*/ 0 h 1381"/>
                <a:gd name="T20" fmla="*/ 2897 w 2897"/>
                <a:gd name="T21" fmla="*/ 1381 h 13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7" h="1381">
                  <a:moveTo>
                    <a:pt x="820" y="0"/>
                  </a:moveTo>
                  <a:lnTo>
                    <a:pt x="376" y="0"/>
                  </a:lnTo>
                  <a:lnTo>
                    <a:pt x="376" y="1018"/>
                  </a:lnTo>
                  <a:lnTo>
                    <a:pt x="2897" y="1018"/>
                  </a:lnTo>
                  <a:lnTo>
                    <a:pt x="2897" y="1381"/>
                  </a:lnTo>
                  <a:lnTo>
                    <a:pt x="0" y="138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Freeform 9"/>
            <p:cNvSpPr>
              <a:spLocks/>
            </p:cNvSpPr>
            <p:nvPr/>
          </p:nvSpPr>
          <p:spPr bwMode="auto">
            <a:xfrm>
              <a:off x="1985" y="2570"/>
              <a:ext cx="3079" cy="822"/>
            </a:xfrm>
            <a:custGeom>
              <a:avLst/>
              <a:gdLst>
                <a:gd name="T0" fmla="*/ 3079 w 3079"/>
                <a:gd name="T1" fmla="*/ 0 h 822"/>
                <a:gd name="T2" fmla="*/ 2760 w 3079"/>
                <a:gd name="T3" fmla="*/ 0 h 822"/>
                <a:gd name="T4" fmla="*/ 2760 w 3079"/>
                <a:gd name="T5" fmla="*/ 822 h 822"/>
                <a:gd name="T6" fmla="*/ 0 w 3079"/>
                <a:gd name="T7" fmla="*/ 822 h 8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9"/>
                <a:gd name="T13" fmla="*/ 0 h 822"/>
                <a:gd name="T14" fmla="*/ 3079 w 3079"/>
                <a:gd name="T15" fmla="*/ 822 h 8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9" h="822">
                  <a:moveTo>
                    <a:pt x="3079" y="0"/>
                  </a:moveTo>
                  <a:lnTo>
                    <a:pt x="2760" y="0"/>
                  </a:lnTo>
                  <a:lnTo>
                    <a:pt x="2760" y="822"/>
                  </a:lnTo>
                  <a:lnTo>
                    <a:pt x="0" y="8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Freeform 10"/>
            <p:cNvSpPr>
              <a:spLocks/>
            </p:cNvSpPr>
            <p:nvPr/>
          </p:nvSpPr>
          <p:spPr bwMode="auto">
            <a:xfrm>
              <a:off x="1985" y="3248"/>
              <a:ext cx="2186" cy="433"/>
            </a:xfrm>
            <a:custGeom>
              <a:avLst/>
              <a:gdLst>
                <a:gd name="T0" fmla="*/ 2186 w 2186"/>
                <a:gd name="T1" fmla="*/ 0 h 433"/>
                <a:gd name="T2" fmla="*/ 2186 w 2186"/>
                <a:gd name="T3" fmla="*/ 433 h 433"/>
                <a:gd name="T4" fmla="*/ 0 w 2186"/>
                <a:gd name="T5" fmla="*/ 433 h 433"/>
                <a:gd name="T6" fmla="*/ 0 60000 65536"/>
                <a:gd name="T7" fmla="*/ 0 60000 65536"/>
                <a:gd name="T8" fmla="*/ 0 60000 65536"/>
                <a:gd name="T9" fmla="*/ 0 w 2186"/>
                <a:gd name="T10" fmla="*/ 0 h 433"/>
                <a:gd name="T11" fmla="*/ 2186 w 2186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6" h="433">
                  <a:moveTo>
                    <a:pt x="2186" y="0"/>
                  </a:moveTo>
                  <a:lnTo>
                    <a:pt x="2186" y="433"/>
                  </a:lnTo>
                  <a:lnTo>
                    <a:pt x="0" y="4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Freeform 11"/>
            <p:cNvSpPr>
              <a:spLocks/>
            </p:cNvSpPr>
            <p:nvPr/>
          </p:nvSpPr>
          <p:spPr bwMode="auto">
            <a:xfrm>
              <a:off x="1901" y="1933"/>
              <a:ext cx="579" cy="998"/>
            </a:xfrm>
            <a:custGeom>
              <a:avLst/>
              <a:gdLst>
                <a:gd name="T0" fmla="*/ 579 w 579"/>
                <a:gd name="T1" fmla="*/ 0 h 998"/>
                <a:gd name="T2" fmla="*/ 0 w 579"/>
                <a:gd name="T3" fmla="*/ 0 h 998"/>
                <a:gd name="T4" fmla="*/ 0 w 579"/>
                <a:gd name="T5" fmla="*/ 998 h 998"/>
                <a:gd name="T6" fmla="*/ 0 60000 65536"/>
                <a:gd name="T7" fmla="*/ 0 60000 65536"/>
                <a:gd name="T8" fmla="*/ 0 60000 65536"/>
                <a:gd name="T9" fmla="*/ 0 w 579"/>
                <a:gd name="T10" fmla="*/ 0 h 998"/>
                <a:gd name="T11" fmla="*/ 579 w 579"/>
                <a:gd name="T12" fmla="*/ 998 h 9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9" h="998">
                  <a:moveTo>
                    <a:pt x="579" y="0"/>
                  </a:moveTo>
                  <a:lnTo>
                    <a:pt x="0" y="0"/>
                  </a:lnTo>
                  <a:lnTo>
                    <a:pt x="0" y="99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Line 12"/>
            <p:cNvSpPr>
              <a:spLocks noChangeShapeType="1"/>
            </p:cNvSpPr>
            <p:nvPr/>
          </p:nvSpPr>
          <p:spPr bwMode="auto">
            <a:xfrm>
              <a:off x="1901" y="2474"/>
              <a:ext cx="36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Line 13"/>
            <p:cNvSpPr>
              <a:spLocks noChangeShapeType="1"/>
            </p:cNvSpPr>
            <p:nvPr/>
          </p:nvSpPr>
          <p:spPr bwMode="auto">
            <a:xfrm>
              <a:off x="2135" y="1740"/>
              <a:ext cx="36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Freeform 14"/>
            <p:cNvSpPr>
              <a:spLocks/>
            </p:cNvSpPr>
            <p:nvPr/>
          </p:nvSpPr>
          <p:spPr bwMode="auto">
            <a:xfrm>
              <a:off x="2494" y="1455"/>
              <a:ext cx="630" cy="84"/>
            </a:xfrm>
            <a:custGeom>
              <a:avLst/>
              <a:gdLst>
                <a:gd name="T0" fmla="*/ 0 w 630"/>
                <a:gd name="T1" fmla="*/ 0 h 84"/>
                <a:gd name="T2" fmla="*/ 393 w 630"/>
                <a:gd name="T3" fmla="*/ 0 h 84"/>
                <a:gd name="T4" fmla="*/ 393 w 630"/>
                <a:gd name="T5" fmla="*/ 84 h 84"/>
                <a:gd name="T6" fmla="*/ 630 w 630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84"/>
                <a:gd name="T14" fmla="*/ 630 w 630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84">
                  <a:moveTo>
                    <a:pt x="0" y="0"/>
                  </a:moveTo>
                  <a:lnTo>
                    <a:pt x="393" y="0"/>
                  </a:lnTo>
                  <a:lnTo>
                    <a:pt x="393" y="84"/>
                  </a:lnTo>
                  <a:lnTo>
                    <a:pt x="630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Freeform 15"/>
            <p:cNvSpPr>
              <a:spLocks/>
            </p:cNvSpPr>
            <p:nvPr/>
          </p:nvSpPr>
          <p:spPr bwMode="auto">
            <a:xfrm>
              <a:off x="2494" y="1734"/>
              <a:ext cx="630" cy="104"/>
            </a:xfrm>
            <a:custGeom>
              <a:avLst/>
              <a:gdLst>
                <a:gd name="T0" fmla="*/ 0 w 630"/>
                <a:gd name="T1" fmla="*/ 104 h 104"/>
                <a:gd name="T2" fmla="*/ 393 w 630"/>
                <a:gd name="T3" fmla="*/ 104 h 104"/>
                <a:gd name="T4" fmla="*/ 393 w 630"/>
                <a:gd name="T5" fmla="*/ 0 h 104"/>
                <a:gd name="T6" fmla="*/ 630 w 630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4"/>
                <a:gd name="T14" fmla="*/ 630 w 630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4">
                  <a:moveTo>
                    <a:pt x="0" y="104"/>
                  </a:moveTo>
                  <a:lnTo>
                    <a:pt x="393" y="104"/>
                  </a:lnTo>
                  <a:lnTo>
                    <a:pt x="393" y="0"/>
                  </a:lnTo>
                  <a:lnTo>
                    <a:pt x="63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Line 16"/>
            <p:cNvSpPr>
              <a:spLocks noChangeShapeType="1"/>
            </p:cNvSpPr>
            <p:nvPr/>
          </p:nvSpPr>
          <p:spPr bwMode="auto">
            <a:xfrm flipH="1">
              <a:off x="3179" y="1632"/>
              <a:ext cx="14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Freeform 17"/>
            <p:cNvSpPr>
              <a:spLocks/>
            </p:cNvSpPr>
            <p:nvPr/>
          </p:nvSpPr>
          <p:spPr bwMode="auto">
            <a:xfrm>
              <a:off x="3637" y="2089"/>
              <a:ext cx="558" cy="1303"/>
            </a:xfrm>
            <a:custGeom>
              <a:avLst/>
              <a:gdLst>
                <a:gd name="T0" fmla="*/ 558 w 558"/>
                <a:gd name="T1" fmla="*/ 0 h 1303"/>
                <a:gd name="T2" fmla="*/ 0 w 558"/>
                <a:gd name="T3" fmla="*/ 0 h 1303"/>
                <a:gd name="T4" fmla="*/ 0 w 558"/>
                <a:gd name="T5" fmla="*/ 1303 h 1303"/>
                <a:gd name="T6" fmla="*/ 0 60000 65536"/>
                <a:gd name="T7" fmla="*/ 0 60000 65536"/>
                <a:gd name="T8" fmla="*/ 0 60000 65536"/>
                <a:gd name="T9" fmla="*/ 0 w 558"/>
                <a:gd name="T10" fmla="*/ 0 h 1303"/>
                <a:gd name="T11" fmla="*/ 558 w 558"/>
                <a:gd name="T12" fmla="*/ 1303 h 1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1303">
                  <a:moveTo>
                    <a:pt x="558" y="0"/>
                  </a:moveTo>
                  <a:lnTo>
                    <a:pt x="0" y="0"/>
                  </a:lnTo>
                  <a:lnTo>
                    <a:pt x="0" y="13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18"/>
            <p:cNvSpPr>
              <a:spLocks/>
            </p:cNvSpPr>
            <p:nvPr/>
          </p:nvSpPr>
          <p:spPr bwMode="auto">
            <a:xfrm>
              <a:off x="3764" y="2127"/>
              <a:ext cx="397" cy="1554"/>
            </a:xfrm>
            <a:custGeom>
              <a:avLst/>
              <a:gdLst>
                <a:gd name="T0" fmla="*/ 0 w 397"/>
                <a:gd name="T1" fmla="*/ 1554 h 1554"/>
                <a:gd name="T2" fmla="*/ 0 w 397"/>
                <a:gd name="T3" fmla="*/ 237 h 1554"/>
                <a:gd name="T4" fmla="*/ 397 w 397"/>
                <a:gd name="T5" fmla="*/ 237 h 1554"/>
                <a:gd name="T6" fmla="*/ 397 w 397"/>
                <a:gd name="T7" fmla="*/ 0 h 15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7"/>
                <a:gd name="T13" fmla="*/ 0 h 1554"/>
                <a:gd name="T14" fmla="*/ 397 w 397"/>
                <a:gd name="T15" fmla="*/ 1554 h 1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7" h="1554">
                  <a:moveTo>
                    <a:pt x="0" y="1554"/>
                  </a:moveTo>
                  <a:lnTo>
                    <a:pt x="0" y="237"/>
                  </a:lnTo>
                  <a:lnTo>
                    <a:pt x="397" y="237"/>
                  </a:lnTo>
                  <a:lnTo>
                    <a:pt x="397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19"/>
            <p:cNvSpPr>
              <a:spLocks noChangeArrowheads="1"/>
            </p:cNvSpPr>
            <p:nvPr/>
          </p:nvSpPr>
          <p:spPr bwMode="auto">
            <a:xfrm>
              <a:off x="3867" y="1402"/>
              <a:ext cx="586" cy="87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0"/>
            <p:cNvSpPr>
              <a:spLocks noChangeArrowheads="1"/>
            </p:cNvSpPr>
            <p:nvPr/>
          </p:nvSpPr>
          <p:spPr bwMode="auto">
            <a:xfrm>
              <a:off x="3879" y="2719"/>
              <a:ext cx="586" cy="87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Freeform 21"/>
            <p:cNvSpPr>
              <a:spLocks/>
            </p:cNvSpPr>
            <p:nvPr/>
          </p:nvSpPr>
          <p:spPr bwMode="auto">
            <a:xfrm>
              <a:off x="4968" y="2326"/>
              <a:ext cx="354" cy="295"/>
            </a:xfrm>
            <a:custGeom>
              <a:avLst/>
              <a:gdLst>
                <a:gd name="T0" fmla="*/ 0 w 206"/>
                <a:gd name="T1" fmla="*/ 0 h 172"/>
                <a:gd name="T2" fmla="*/ 0 w 206"/>
                <a:gd name="T3" fmla="*/ 22098 h 172"/>
                <a:gd name="T4" fmla="*/ 15660 w 206"/>
                <a:gd name="T5" fmla="*/ 22098 h 172"/>
                <a:gd name="T6" fmla="*/ 26911 w 206"/>
                <a:gd name="T7" fmla="*/ 11169 h 172"/>
                <a:gd name="T8" fmla="*/ 15961 w 206"/>
                <a:gd name="T9" fmla="*/ 0 h 172"/>
                <a:gd name="T10" fmla="*/ 0 w 206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172"/>
                <a:gd name="T20" fmla="*/ 206 w 206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17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67" y="172"/>
                    <a:pt x="206" y="134"/>
                    <a:pt x="206" y="87"/>
                  </a:cubicBezTo>
                  <a:cubicBezTo>
                    <a:pt x="206" y="39"/>
                    <a:pt x="169" y="1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Freeform 22"/>
            <p:cNvSpPr>
              <a:spLocks/>
            </p:cNvSpPr>
            <p:nvPr/>
          </p:nvSpPr>
          <p:spPr bwMode="auto">
            <a:xfrm>
              <a:off x="2399" y="1689"/>
              <a:ext cx="356" cy="297"/>
            </a:xfrm>
            <a:custGeom>
              <a:avLst/>
              <a:gdLst>
                <a:gd name="T0" fmla="*/ 132 w 207"/>
                <a:gd name="T1" fmla="*/ 0 h 173"/>
                <a:gd name="T2" fmla="*/ 0 w 207"/>
                <a:gd name="T3" fmla="*/ 22430 h 173"/>
                <a:gd name="T4" fmla="*/ 15753 w 207"/>
                <a:gd name="T5" fmla="*/ 22249 h 173"/>
                <a:gd name="T6" fmla="*/ 27250 w 207"/>
                <a:gd name="T7" fmla="*/ 11238 h 173"/>
                <a:gd name="T8" fmla="*/ 16070 w 207"/>
                <a:gd name="T9" fmla="*/ 0 h 173"/>
                <a:gd name="T10" fmla="*/ 132 w 207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173"/>
                <a:gd name="T20" fmla="*/ 207 w 207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173">
                  <a:moveTo>
                    <a:pt x="1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67" y="172"/>
                    <a:pt x="207" y="134"/>
                    <a:pt x="207" y="87"/>
                  </a:cubicBezTo>
                  <a:cubicBezTo>
                    <a:pt x="207" y="40"/>
                    <a:pt x="169" y="1"/>
                    <a:pt x="12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4" name="Freeform 23"/>
            <p:cNvSpPr>
              <a:spLocks/>
            </p:cNvSpPr>
            <p:nvPr/>
          </p:nvSpPr>
          <p:spPr bwMode="auto">
            <a:xfrm>
              <a:off x="2399" y="1306"/>
              <a:ext cx="356" cy="295"/>
            </a:xfrm>
            <a:custGeom>
              <a:avLst/>
              <a:gdLst>
                <a:gd name="T0" fmla="*/ 132 w 207"/>
                <a:gd name="T1" fmla="*/ 0 h 172"/>
                <a:gd name="T2" fmla="*/ 0 w 207"/>
                <a:gd name="T3" fmla="*/ 22098 h 172"/>
                <a:gd name="T4" fmla="*/ 15753 w 207"/>
                <a:gd name="T5" fmla="*/ 22098 h 172"/>
                <a:gd name="T6" fmla="*/ 27250 w 207"/>
                <a:gd name="T7" fmla="*/ 11169 h 172"/>
                <a:gd name="T8" fmla="*/ 16070 w 207"/>
                <a:gd name="T9" fmla="*/ 0 h 172"/>
                <a:gd name="T10" fmla="*/ 132 w 207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172"/>
                <a:gd name="T20" fmla="*/ 207 w 207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172">
                  <a:moveTo>
                    <a:pt x="1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67" y="172"/>
                    <a:pt x="207" y="134"/>
                    <a:pt x="207" y="87"/>
                  </a:cubicBezTo>
                  <a:cubicBezTo>
                    <a:pt x="207" y="40"/>
                    <a:pt x="169" y="1"/>
                    <a:pt x="12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Freeform 24"/>
            <p:cNvSpPr>
              <a:spLocks/>
            </p:cNvSpPr>
            <p:nvPr/>
          </p:nvSpPr>
          <p:spPr bwMode="auto">
            <a:xfrm>
              <a:off x="3012" y="1488"/>
              <a:ext cx="378" cy="297"/>
            </a:xfrm>
            <a:custGeom>
              <a:avLst/>
              <a:gdLst>
                <a:gd name="T0" fmla="*/ 390 w 220"/>
                <a:gd name="T1" fmla="*/ 21715 h 173"/>
                <a:gd name="T2" fmla="*/ 3268 w 220"/>
                <a:gd name="T3" fmla="*/ 10716 h 173"/>
                <a:gd name="T4" fmla="*/ 543 w 220"/>
                <a:gd name="T5" fmla="*/ 536 h 173"/>
                <a:gd name="T6" fmla="*/ 132 w 220"/>
                <a:gd name="T7" fmla="*/ 0 h 173"/>
                <a:gd name="T8" fmla="*/ 9421 w 220"/>
                <a:gd name="T9" fmla="*/ 0 h 173"/>
                <a:gd name="T10" fmla="*/ 28688 w 220"/>
                <a:gd name="T11" fmla="*/ 10859 h 173"/>
                <a:gd name="T12" fmla="*/ 28556 w 220"/>
                <a:gd name="T13" fmla="*/ 11571 h 173"/>
                <a:gd name="T14" fmla="*/ 9421 w 220"/>
                <a:gd name="T15" fmla="*/ 22430 h 173"/>
                <a:gd name="T16" fmla="*/ 0 w 220"/>
                <a:gd name="T17" fmla="*/ 22430 h 173"/>
                <a:gd name="T18" fmla="*/ 390 w 220"/>
                <a:gd name="T19" fmla="*/ 21715 h 1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0"/>
                <a:gd name="T31" fmla="*/ 0 h 173"/>
                <a:gd name="T32" fmla="*/ 220 w 220"/>
                <a:gd name="T33" fmla="*/ 173 h 1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0" h="173">
                  <a:moveTo>
                    <a:pt x="3" y="168"/>
                  </a:moveTo>
                  <a:cubicBezTo>
                    <a:pt x="17" y="142"/>
                    <a:pt x="25" y="113"/>
                    <a:pt x="25" y="83"/>
                  </a:cubicBezTo>
                  <a:cubicBezTo>
                    <a:pt x="25" y="55"/>
                    <a:pt x="18" y="28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33" y="0"/>
                    <a:pt x="189" y="32"/>
                    <a:pt x="220" y="8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188" y="141"/>
                    <a:pt x="132" y="173"/>
                    <a:pt x="72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" y="168"/>
                    <a:pt x="3" y="168"/>
                    <a:pt x="3" y="16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Oval 25"/>
            <p:cNvSpPr>
              <a:spLocks noChangeArrowheads="1"/>
            </p:cNvSpPr>
            <p:nvPr/>
          </p:nvSpPr>
          <p:spPr bwMode="auto">
            <a:xfrm>
              <a:off x="4453" y="2039"/>
              <a:ext cx="86" cy="8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Oval 26"/>
            <p:cNvSpPr>
              <a:spLocks noChangeArrowheads="1"/>
            </p:cNvSpPr>
            <p:nvPr/>
          </p:nvSpPr>
          <p:spPr bwMode="auto">
            <a:xfrm>
              <a:off x="4465" y="3350"/>
              <a:ext cx="86" cy="8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8" name="Freeform 27"/>
            <p:cNvSpPr>
              <a:spLocks/>
            </p:cNvSpPr>
            <p:nvPr/>
          </p:nvSpPr>
          <p:spPr bwMode="auto">
            <a:xfrm>
              <a:off x="3879" y="3341"/>
              <a:ext cx="172" cy="120"/>
            </a:xfrm>
            <a:custGeom>
              <a:avLst/>
              <a:gdLst>
                <a:gd name="T0" fmla="*/ 0 w 172"/>
                <a:gd name="T1" fmla="*/ 0 h 120"/>
                <a:gd name="T2" fmla="*/ 172 w 172"/>
                <a:gd name="T3" fmla="*/ 51 h 120"/>
                <a:gd name="T4" fmla="*/ 0 w 172"/>
                <a:gd name="T5" fmla="*/ 120 h 120"/>
                <a:gd name="T6" fmla="*/ 0 60000 65536"/>
                <a:gd name="T7" fmla="*/ 0 60000 65536"/>
                <a:gd name="T8" fmla="*/ 0 60000 65536"/>
                <a:gd name="T9" fmla="*/ 0 w 172"/>
                <a:gd name="T10" fmla="*/ 0 h 120"/>
                <a:gd name="T11" fmla="*/ 172 w 172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0">
                  <a:moveTo>
                    <a:pt x="0" y="0"/>
                  </a:moveTo>
                  <a:lnTo>
                    <a:pt x="172" y="51"/>
                  </a:lnTo>
                  <a:lnTo>
                    <a:pt x="0" y="12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Freeform 28"/>
            <p:cNvSpPr>
              <a:spLocks/>
            </p:cNvSpPr>
            <p:nvPr/>
          </p:nvSpPr>
          <p:spPr bwMode="auto">
            <a:xfrm>
              <a:off x="3867" y="2038"/>
              <a:ext cx="172" cy="120"/>
            </a:xfrm>
            <a:custGeom>
              <a:avLst/>
              <a:gdLst>
                <a:gd name="T0" fmla="*/ 0 w 172"/>
                <a:gd name="T1" fmla="*/ 0 h 120"/>
                <a:gd name="T2" fmla="*/ 172 w 172"/>
                <a:gd name="T3" fmla="*/ 51 h 120"/>
                <a:gd name="T4" fmla="*/ 0 w 172"/>
                <a:gd name="T5" fmla="*/ 120 h 120"/>
                <a:gd name="T6" fmla="*/ 0 60000 65536"/>
                <a:gd name="T7" fmla="*/ 0 60000 65536"/>
                <a:gd name="T8" fmla="*/ 0 60000 65536"/>
                <a:gd name="T9" fmla="*/ 0 w 172"/>
                <a:gd name="T10" fmla="*/ 0 h 120"/>
                <a:gd name="T11" fmla="*/ 172 w 172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0">
                  <a:moveTo>
                    <a:pt x="0" y="0"/>
                  </a:moveTo>
                  <a:lnTo>
                    <a:pt x="172" y="51"/>
                  </a:lnTo>
                  <a:lnTo>
                    <a:pt x="0" y="12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0" name="Oval 29"/>
            <p:cNvSpPr>
              <a:spLocks noChangeArrowheads="1"/>
            </p:cNvSpPr>
            <p:nvPr/>
          </p:nvSpPr>
          <p:spPr bwMode="auto">
            <a:xfrm>
              <a:off x="2109" y="1715"/>
              <a:ext cx="51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1" name="Oval 30"/>
            <p:cNvSpPr>
              <a:spLocks noChangeArrowheads="1"/>
            </p:cNvSpPr>
            <p:nvPr/>
          </p:nvSpPr>
          <p:spPr bwMode="auto">
            <a:xfrm>
              <a:off x="1875" y="2448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2" name="Oval 31"/>
            <p:cNvSpPr>
              <a:spLocks noChangeArrowheads="1"/>
            </p:cNvSpPr>
            <p:nvPr/>
          </p:nvSpPr>
          <p:spPr bwMode="auto">
            <a:xfrm>
              <a:off x="1875" y="2905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3" name="Oval 32"/>
            <p:cNvSpPr>
              <a:spLocks noChangeArrowheads="1"/>
            </p:cNvSpPr>
            <p:nvPr/>
          </p:nvSpPr>
          <p:spPr bwMode="auto">
            <a:xfrm>
              <a:off x="3611" y="3367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4" name="Oval 33"/>
            <p:cNvSpPr>
              <a:spLocks noChangeArrowheads="1"/>
            </p:cNvSpPr>
            <p:nvPr/>
          </p:nvSpPr>
          <p:spPr bwMode="auto">
            <a:xfrm>
              <a:off x="4630" y="1606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5" name="Oval 34"/>
            <p:cNvSpPr>
              <a:spLocks noChangeArrowheads="1"/>
            </p:cNvSpPr>
            <p:nvPr/>
          </p:nvSpPr>
          <p:spPr bwMode="auto">
            <a:xfrm>
              <a:off x="3739" y="3655"/>
              <a:ext cx="51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6" name="Rectangle 35"/>
            <p:cNvSpPr>
              <a:spLocks noChangeArrowheads="1"/>
            </p:cNvSpPr>
            <p:nvPr/>
          </p:nvSpPr>
          <p:spPr bwMode="auto">
            <a:xfrm>
              <a:off x="1599" y="3305"/>
              <a:ext cx="33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Clock</a:t>
              </a:r>
              <a:endParaRPr lang="en-US" sz="3200" b="1" u="sng" baseline="-25000"/>
            </a:p>
          </p:txBody>
        </p:sp>
        <p:sp>
          <p:nvSpPr>
            <p:cNvPr id="67627" name="Rectangle 36"/>
            <p:cNvSpPr>
              <a:spLocks noChangeArrowheads="1"/>
            </p:cNvSpPr>
            <p:nvPr/>
          </p:nvSpPr>
          <p:spPr bwMode="auto">
            <a:xfrm>
              <a:off x="3904" y="154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200" b="1" u="sng" baseline="-25000"/>
            </a:p>
          </p:txBody>
        </p:sp>
        <p:sp>
          <p:nvSpPr>
            <p:cNvPr id="67628" name="Rectangle 37"/>
            <p:cNvSpPr>
              <a:spLocks noChangeArrowheads="1"/>
            </p:cNvSpPr>
            <p:nvPr/>
          </p:nvSpPr>
          <p:spPr bwMode="auto">
            <a:xfrm>
              <a:off x="3919" y="285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200" b="1" u="sng" baseline="-25000"/>
            </a:p>
          </p:txBody>
        </p:sp>
        <p:sp>
          <p:nvSpPr>
            <p:cNvPr id="67629" name="Rectangle 38"/>
            <p:cNvSpPr>
              <a:spLocks noChangeArrowheads="1"/>
            </p:cNvSpPr>
            <p:nvPr/>
          </p:nvSpPr>
          <p:spPr bwMode="auto">
            <a:xfrm>
              <a:off x="4089" y="3307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200" b="1" u="sng" baseline="-25000"/>
            </a:p>
          </p:txBody>
        </p:sp>
        <p:sp>
          <p:nvSpPr>
            <p:cNvPr id="67630" name="Rectangle 39"/>
            <p:cNvSpPr>
              <a:spLocks noChangeArrowheads="1"/>
            </p:cNvSpPr>
            <p:nvPr/>
          </p:nvSpPr>
          <p:spPr bwMode="auto">
            <a:xfrm>
              <a:off x="4114" y="3437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200" b="1" u="sng" baseline="-25000"/>
            </a:p>
          </p:txBody>
        </p:sp>
        <p:sp>
          <p:nvSpPr>
            <p:cNvPr id="67631" name="Rectangle 40"/>
            <p:cNvSpPr>
              <a:spLocks noChangeArrowheads="1"/>
            </p:cNvSpPr>
            <p:nvPr/>
          </p:nvSpPr>
          <p:spPr bwMode="auto">
            <a:xfrm>
              <a:off x="4505" y="2761"/>
              <a:ext cx="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sz="1700" b="1" baseline="-25000">
                <a:solidFill>
                  <a:srgbClr val="000000"/>
                </a:solidFill>
                <a:latin typeface="TimesTen" pitchFamily="18" charset="0"/>
              </a:endParaRPr>
            </a:p>
          </p:txBody>
        </p:sp>
        <p:sp>
          <p:nvSpPr>
            <p:cNvPr id="67632" name="Rectangle 41"/>
            <p:cNvSpPr>
              <a:spLocks noChangeArrowheads="1"/>
            </p:cNvSpPr>
            <p:nvPr/>
          </p:nvSpPr>
          <p:spPr bwMode="auto">
            <a:xfrm>
              <a:off x="5573" y="2387"/>
              <a:ext cx="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Z</a:t>
              </a:r>
              <a:endParaRPr lang="en-US" sz="3200" b="1" u="sng" baseline="-25000"/>
            </a:p>
          </p:txBody>
        </p:sp>
        <p:sp>
          <p:nvSpPr>
            <p:cNvPr id="67633" name="Rectangle 42"/>
            <p:cNvSpPr>
              <a:spLocks noChangeArrowheads="1"/>
            </p:cNvSpPr>
            <p:nvPr/>
          </p:nvSpPr>
          <p:spPr bwMode="auto">
            <a:xfrm>
              <a:off x="4076" y="2000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200" b="1" u="sng" baseline="-25000"/>
            </a:p>
          </p:txBody>
        </p:sp>
        <p:sp>
          <p:nvSpPr>
            <p:cNvPr id="67634" name="Rectangle 43"/>
            <p:cNvSpPr>
              <a:spLocks noChangeArrowheads="1"/>
            </p:cNvSpPr>
            <p:nvPr/>
          </p:nvSpPr>
          <p:spPr bwMode="auto">
            <a:xfrm>
              <a:off x="4105" y="2121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200" b="1" u="sng" baseline="-25000"/>
            </a:p>
          </p:txBody>
        </p:sp>
        <p:sp>
          <p:nvSpPr>
            <p:cNvPr id="67635" name="Rectangle 44"/>
            <p:cNvSpPr>
              <a:spLocks noChangeArrowheads="1"/>
            </p:cNvSpPr>
            <p:nvPr/>
          </p:nvSpPr>
          <p:spPr bwMode="auto">
            <a:xfrm>
              <a:off x="4484" y="1464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A</a:t>
              </a:r>
              <a:endParaRPr lang="en-US" sz="1700" b="1" baseline="-25000">
                <a:solidFill>
                  <a:srgbClr val="000000"/>
                </a:solidFill>
                <a:latin typeface="TimesTen" pitchFamily="18" charset="0"/>
              </a:endParaRPr>
            </a:p>
          </p:txBody>
        </p:sp>
        <p:sp>
          <p:nvSpPr>
            <p:cNvPr id="67636" name="Rectangle 45"/>
            <p:cNvSpPr>
              <a:spLocks noChangeArrowheads="1"/>
            </p:cNvSpPr>
            <p:nvPr/>
          </p:nvSpPr>
          <p:spPr bwMode="auto">
            <a:xfrm>
              <a:off x="1618" y="2853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X</a:t>
              </a:r>
              <a:endParaRPr lang="en-US" sz="3200" b="1" u="sng" baseline="-25000"/>
            </a:p>
          </p:txBody>
        </p:sp>
        <p:sp>
          <p:nvSpPr>
            <p:cNvPr id="67637" name="Rectangle 46"/>
            <p:cNvSpPr>
              <a:spLocks noChangeArrowheads="1"/>
            </p:cNvSpPr>
            <p:nvPr/>
          </p:nvSpPr>
          <p:spPr bwMode="auto">
            <a:xfrm>
              <a:off x="1607" y="3590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TimesTen" pitchFamily="18" charset="0"/>
                </a:rPr>
                <a:t>Reset</a:t>
              </a:r>
              <a:endParaRPr lang="en-US" sz="3200" b="1" u="sng" baseline="-25000"/>
            </a:p>
          </p:txBody>
        </p:sp>
      </p:grpSp>
      <p:pic>
        <p:nvPicPr>
          <p:cNvPr id="67589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213" y="1382713"/>
            <a:ext cx="17573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Line 50"/>
          <p:cNvSpPr>
            <a:spLocks noChangeShapeType="1"/>
          </p:cNvSpPr>
          <p:nvPr/>
        </p:nvSpPr>
        <p:spPr bwMode="auto">
          <a:xfrm>
            <a:off x="4603750" y="1736725"/>
            <a:ext cx="792163" cy="741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7591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538" y="4176713"/>
            <a:ext cx="9937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Line 52"/>
          <p:cNvSpPr>
            <a:spLocks noChangeShapeType="1"/>
          </p:cNvSpPr>
          <p:nvPr/>
        </p:nvSpPr>
        <p:spPr bwMode="auto">
          <a:xfrm>
            <a:off x="4398963" y="4500563"/>
            <a:ext cx="265112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7593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0313" y="3078163"/>
            <a:ext cx="11890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4" name="Line 54"/>
          <p:cNvSpPr>
            <a:spLocks noChangeShapeType="1"/>
          </p:cNvSpPr>
          <p:nvPr/>
        </p:nvSpPr>
        <p:spPr bwMode="auto">
          <a:xfrm flipH="1">
            <a:off x="7966075" y="3403600"/>
            <a:ext cx="90488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Text Box 55"/>
          <p:cNvSpPr txBox="1">
            <a:spLocks noChangeArrowheads="1"/>
          </p:cNvSpPr>
          <p:nvPr/>
        </p:nvSpPr>
        <p:spPr bwMode="auto">
          <a:xfrm>
            <a:off x="1778000" y="5908675"/>
            <a:ext cx="28956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Asynchronous Reset</a:t>
            </a:r>
          </a:p>
          <a:p>
            <a:r>
              <a:rPr lang="en-US" sz="1800">
                <a:latin typeface="Arial" pitchFamily="34" charset="0"/>
              </a:rPr>
              <a:t>To Initial State A (AB = 00)</a:t>
            </a:r>
          </a:p>
        </p:txBody>
      </p:sp>
      <p:sp>
        <p:nvSpPr>
          <p:cNvPr id="67596" name="TextBox 52"/>
          <p:cNvSpPr txBox="1">
            <a:spLocks noChangeArrowheads="1"/>
          </p:cNvSpPr>
          <p:nvPr/>
        </p:nvSpPr>
        <p:spPr bwMode="auto">
          <a:xfrm>
            <a:off x="2349500" y="1511300"/>
            <a:ext cx="1555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SOP: AND-OR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B4F08D95-D365-4419-82AA-27FC4D8284E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-3175"/>
            <a:ext cx="7772400" cy="1020763"/>
          </a:xfrm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7. Technology-Mapped Circuit – </a:t>
            </a:r>
            <a:b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Final Result</a:t>
            </a: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2776538" y="1628775"/>
            <a:ext cx="6196012" cy="3848100"/>
            <a:chOff x="720" y="1013"/>
            <a:chExt cx="4770" cy="2811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783" y="1098"/>
              <a:ext cx="4440" cy="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2028" y="2155"/>
            <a:ext cx="76" cy="147"/>
          </p:xfrm>
          <a:graphic>
            <a:graphicData uri="http://schemas.openxmlformats.org/presentationml/2006/ole">
              <p:oleObj spid="_x0000_s1026" name="Equation" r:id="rId4" imgW="101520" imgH="190440" progId="Equation.3">
                <p:embed/>
              </p:oleObj>
            </a:graphicData>
          </a:graphic>
        </p:graphicFrame>
        <p:graphicFrame>
          <p:nvGraphicFramePr>
            <p:cNvPr id="1027" name="Object 6"/>
            <p:cNvGraphicFramePr>
              <a:graphicFrameLocks noChangeAspect="1"/>
            </p:cNvGraphicFramePr>
            <p:nvPr/>
          </p:nvGraphicFramePr>
          <p:xfrm>
            <a:off x="2028" y="2155"/>
            <a:ext cx="76" cy="147"/>
          </p:xfrm>
          <a:graphic>
            <a:graphicData uri="http://schemas.openxmlformats.org/presentationml/2006/ole">
              <p:oleObj spid="_x0000_s1027" name="Equation" r:id="rId5" imgW="101520" imgH="190440" progId="Equation.3">
                <p:embed/>
              </p:oleObj>
            </a:graphicData>
          </a:graphic>
        </p:graphicFrame>
        <p:sp>
          <p:nvSpPr>
            <p:cNvPr id="1038" name="Freeform 7"/>
            <p:cNvSpPr>
              <a:spLocks/>
            </p:cNvSpPr>
            <p:nvPr/>
          </p:nvSpPr>
          <p:spPr bwMode="auto">
            <a:xfrm>
              <a:off x="1293" y="1013"/>
              <a:ext cx="3199" cy="1294"/>
            </a:xfrm>
            <a:custGeom>
              <a:avLst/>
              <a:gdLst>
                <a:gd name="T0" fmla="*/ 1845 w 2700"/>
                <a:gd name="T1" fmla="*/ 843 h 1059"/>
                <a:gd name="T2" fmla="*/ 0 w 2700"/>
                <a:gd name="T3" fmla="*/ 843 h 1059"/>
                <a:gd name="T4" fmla="*/ 0 w 2700"/>
                <a:gd name="T5" fmla="*/ 0 h 1059"/>
                <a:gd name="T6" fmla="*/ 10473 w 2700"/>
                <a:gd name="T7" fmla="*/ 0 h 1059"/>
                <a:gd name="T8" fmla="*/ 10473 w 2700"/>
                <a:gd name="T9" fmla="*/ 6431 h 1059"/>
                <a:gd name="T10" fmla="*/ 12420 w 2700"/>
                <a:gd name="T11" fmla="*/ 6431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0"/>
                <a:gd name="T19" fmla="*/ 0 h 1059"/>
                <a:gd name="T20" fmla="*/ 2700 w 2700"/>
                <a:gd name="T21" fmla="*/ 1059 h 10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0" h="1059">
                  <a:moveTo>
                    <a:pt x="401" y="138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2276" y="0"/>
                  </a:lnTo>
                  <a:lnTo>
                    <a:pt x="2276" y="1059"/>
                  </a:lnTo>
                  <a:lnTo>
                    <a:pt x="2700" y="105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8"/>
            <p:cNvSpPr>
              <a:spLocks/>
            </p:cNvSpPr>
            <p:nvPr/>
          </p:nvSpPr>
          <p:spPr bwMode="auto">
            <a:xfrm>
              <a:off x="891" y="1394"/>
              <a:ext cx="3099" cy="1524"/>
            </a:xfrm>
            <a:custGeom>
              <a:avLst/>
              <a:gdLst>
                <a:gd name="T0" fmla="*/ 3403 w 2616"/>
                <a:gd name="T1" fmla="*/ 0 h 1247"/>
                <a:gd name="T2" fmla="*/ 1560 w 2616"/>
                <a:gd name="T3" fmla="*/ 0 h 1247"/>
                <a:gd name="T4" fmla="*/ 1560 w 2616"/>
                <a:gd name="T5" fmla="*/ 5595 h 1247"/>
                <a:gd name="T6" fmla="*/ 12019 w 2616"/>
                <a:gd name="T7" fmla="*/ 5595 h 1247"/>
                <a:gd name="T8" fmla="*/ 12019 w 2616"/>
                <a:gd name="T9" fmla="*/ 7586 h 1247"/>
                <a:gd name="T10" fmla="*/ 0 w 2616"/>
                <a:gd name="T11" fmla="*/ 7586 h 1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6"/>
                <a:gd name="T19" fmla="*/ 0 h 1247"/>
                <a:gd name="T20" fmla="*/ 2616 w 2616"/>
                <a:gd name="T21" fmla="*/ 1247 h 1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6" h="1247">
                  <a:moveTo>
                    <a:pt x="741" y="0"/>
                  </a:moveTo>
                  <a:lnTo>
                    <a:pt x="340" y="0"/>
                  </a:lnTo>
                  <a:lnTo>
                    <a:pt x="340" y="920"/>
                  </a:lnTo>
                  <a:lnTo>
                    <a:pt x="2616" y="920"/>
                  </a:lnTo>
                  <a:lnTo>
                    <a:pt x="2616" y="1247"/>
                  </a:lnTo>
                  <a:lnTo>
                    <a:pt x="0" y="124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9"/>
            <p:cNvSpPr>
              <a:spLocks/>
            </p:cNvSpPr>
            <p:nvPr/>
          </p:nvSpPr>
          <p:spPr bwMode="auto">
            <a:xfrm>
              <a:off x="1133" y="2520"/>
              <a:ext cx="3295" cy="907"/>
            </a:xfrm>
            <a:custGeom>
              <a:avLst/>
              <a:gdLst>
                <a:gd name="T0" fmla="*/ 12797 w 2781"/>
                <a:gd name="T1" fmla="*/ 0 h 743"/>
                <a:gd name="T2" fmla="*/ 11470 w 2781"/>
                <a:gd name="T3" fmla="*/ 0 h 743"/>
                <a:gd name="T4" fmla="*/ 11470 w 2781"/>
                <a:gd name="T5" fmla="*/ 4469 h 743"/>
                <a:gd name="T6" fmla="*/ 0 w 2781"/>
                <a:gd name="T7" fmla="*/ 4469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1"/>
                <a:gd name="T13" fmla="*/ 0 h 743"/>
                <a:gd name="T14" fmla="*/ 2781 w 2781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1" h="743">
                  <a:moveTo>
                    <a:pt x="2781" y="0"/>
                  </a:moveTo>
                  <a:lnTo>
                    <a:pt x="2492" y="0"/>
                  </a:lnTo>
                  <a:lnTo>
                    <a:pt x="2492" y="743"/>
                  </a:lnTo>
                  <a:lnTo>
                    <a:pt x="0" y="7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0"/>
            <p:cNvSpPr>
              <a:spLocks/>
            </p:cNvSpPr>
            <p:nvPr/>
          </p:nvSpPr>
          <p:spPr bwMode="auto">
            <a:xfrm>
              <a:off x="1133" y="3269"/>
              <a:ext cx="2339" cy="477"/>
            </a:xfrm>
            <a:custGeom>
              <a:avLst/>
              <a:gdLst>
                <a:gd name="T0" fmla="*/ 9086 w 1974"/>
                <a:gd name="T1" fmla="*/ 0 h 391"/>
                <a:gd name="T2" fmla="*/ 9086 w 1974"/>
                <a:gd name="T3" fmla="*/ 2339 h 391"/>
                <a:gd name="T4" fmla="*/ 0 w 1974"/>
                <a:gd name="T5" fmla="*/ 2339 h 391"/>
                <a:gd name="T6" fmla="*/ 0 60000 65536"/>
                <a:gd name="T7" fmla="*/ 0 60000 65536"/>
                <a:gd name="T8" fmla="*/ 0 60000 65536"/>
                <a:gd name="T9" fmla="*/ 0 w 1974"/>
                <a:gd name="T10" fmla="*/ 0 h 391"/>
                <a:gd name="T11" fmla="*/ 1974 w 1974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" h="391">
                  <a:moveTo>
                    <a:pt x="1974" y="0"/>
                  </a:moveTo>
                  <a:lnTo>
                    <a:pt x="1974" y="391"/>
                  </a:lnTo>
                  <a:lnTo>
                    <a:pt x="0" y="39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1"/>
            <p:cNvSpPr>
              <a:spLocks/>
            </p:cNvSpPr>
            <p:nvPr/>
          </p:nvSpPr>
          <p:spPr bwMode="auto">
            <a:xfrm>
              <a:off x="1043" y="1817"/>
              <a:ext cx="619" cy="1101"/>
            </a:xfrm>
            <a:custGeom>
              <a:avLst/>
              <a:gdLst>
                <a:gd name="T0" fmla="*/ 2420 w 522"/>
                <a:gd name="T1" fmla="*/ 0 h 901"/>
                <a:gd name="T2" fmla="*/ 0 w 522"/>
                <a:gd name="T3" fmla="*/ 0 h 901"/>
                <a:gd name="T4" fmla="*/ 0 w 522"/>
                <a:gd name="T5" fmla="*/ 5474 h 901"/>
                <a:gd name="T6" fmla="*/ 0 60000 65536"/>
                <a:gd name="T7" fmla="*/ 0 60000 65536"/>
                <a:gd name="T8" fmla="*/ 0 60000 65536"/>
                <a:gd name="T9" fmla="*/ 0 w 522"/>
                <a:gd name="T10" fmla="*/ 0 h 901"/>
                <a:gd name="T11" fmla="*/ 522 w 522"/>
                <a:gd name="T12" fmla="*/ 901 h 9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2" h="901">
                  <a:moveTo>
                    <a:pt x="522" y="0"/>
                  </a:moveTo>
                  <a:lnTo>
                    <a:pt x="0" y="0"/>
                  </a:lnTo>
                  <a:lnTo>
                    <a:pt x="0" y="9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12"/>
            <p:cNvSpPr>
              <a:spLocks noChangeShapeType="1"/>
            </p:cNvSpPr>
            <p:nvPr/>
          </p:nvSpPr>
          <p:spPr bwMode="auto">
            <a:xfrm>
              <a:off x="1043" y="2413"/>
              <a:ext cx="38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13"/>
            <p:cNvSpPr>
              <a:spLocks noChangeShapeType="1"/>
            </p:cNvSpPr>
            <p:nvPr/>
          </p:nvSpPr>
          <p:spPr bwMode="auto">
            <a:xfrm>
              <a:off x="1293" y="1604"/>
              <a:ext cx="39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4"/>
            <p:cNvSpPr>
              <a:spLocks/>
            </p:cNvSpPr>
            <p:nvPr/>
          </p:nvSpPr>
          <p:spPr bwMode="auto">
            <a:xfrm>
              <a:off x="1677" y="1289"/>
              <a:ext cx="674" cy="93"/>
            </a:xfrm>
            <a:custGeom>
              <a:avLst/>
              <a:gdLst>
                <a:gd name="T0" fmla="*/ 0 w 569"/>
                <a:gd name="T1" fmla="*/ 0 h 76"/>
                <a:gd name="T2" fmla="*/ 1632 w 569"/>
                <a:gd name="T3" fmla="*/ 0 h 76"/>
                <a:gd name="T4" fmla="*/ 1632 w 569"/>
                <a:gd name="T5" fmla="*/ 467 h 76"/>
                <a:gd name="T6" fmla="*/ 2610 w 569"/>
                <a:gd name="T7" fmla="*/ 467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76"/>
                <a:gd name="T14" fmla="*/ 569 w 569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76">
                  <a:moveTo>
                    <a:pt x="0" y="0"/>
                  </a:moveTo>
                  <a:lnTo>
                    <a:pt x="355" y="0"/>
                  </a:lnTo>
                  <a:lnTo>
                    <a:pt x="355" y="76"/>
                  </a:lnTo>
                  <a:lnTo>
                    <a:pt x="569" y="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5"/>
            <p:cNvSpPr>
              <a:spLocks/>
            </p:cNvSpPr>
            <p:nvPr/>
          </p:nvSpPr>
          <p:spPr bwMode="auto">
            <a:xfrm>
              <a:off x="1677" y="1597"/>
              <a:ext cx="674" cy="115"/>
            </a:xfrm>
            <a:custGeom>
              <a:avLst/>
              <a:gdLst>
                <a:gd name="T0" fmla="*/ 0 w 569"/>
                <a:gd name="T1" fmla="*/ 581 h 94"/>
                <a:gd name="T2" fmla="*/ 1632 w 569"/>
                <a:gd name="T3" fmla="*/ 581 h 94"/>
                <a:gd name="T4" fmla="*/ 1632 w 569"/>
                <a:gd name="T5" fmla="*/ 0 h 94"/>
                <a:gd name="T6" fmla="*/ 2610 w 569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94"/>
                <a:gd name="T14" fmla="*/ 569 w 569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94">
                  <a:moveTo>
                    <a:pt x="0" y="94"/>
                  </a:moveTo>
                  <a:lnTo>
                    <a:pt x="355" y="94"/>
                  </a:lnTo>
                  <a:lnTo>
                    <a:pt x="355" y="0"/>
                  </a:lnTo>
                  <a:lnTo>
                    <a:pt x="56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6"/>
            <p:cNvSpPr>
              <a:spLocks noChangeShapeType="1"/>
            </p:cNvSpPr>
            <p:nvPr/>
          </p:nvSpPr>
          <p:spPr bwMode="auto">
            <a:xfrm flipH="1">
              <a:off x="2410" y="1485"/>
              <a:ext cx="15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7"/>
            <p:cNvSpPr>
              <a:spLocks/>
            </p:cNvSpPr>
            <p:nvPr/>
          </p:nvSpPr>
          <p:spPr bwMode="auto">
            <a:xfrm>
              <a:off x="2901" y="1989"/>
              <a:ext cx="597" cy="1438"/>
            </a:xfrm>
            <a:custGeom>
              <a:avLst/>
              <a:gdLst>
                <a:gd name="T0" fmla="*/ 2312 w 504"/>
                <a:gd name="T1" fmla="*/ 0 h 1177"/>
                <a:gd name="T2" fmla="*/ 0 w 504"/>
                <a:gd name="T3" fmla="*/ 0 h 1177"/>
                <a:gd name="T4" fmla="*/ 0 w 504"/>
                <a:gd name="T5" fmla="*/ 7141 h 1177"/>
                <a:gd name="T6" fmla="*/ 0 60000 65536"/>
                <a:gd name="T7" fmla="*/ 0 60000 65536"/>
                <a:gd name="T8" fmla="*/ 0 60000 65536"/>
                <a:gd name="T9" fmla="*/ 0 w 504"/>
                <a:gd name="T10" fmla="*/ 0 h 1177"/>
                <a:gd name="T11" fmla="*/ 504 w 504"/>
                <a:gd name="T12" fmla="*/ 1177 h 1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177">
                  <a:moveTo>
                    <a:pt x="504" y="0"/>
                  </a:moveTo>
                  <a:lnTo>
                    <a:pt x="0" y="0"/>
                  </a:lnTo>
                  <a:lnTo>
                    <a:pt x="0" y="117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8"/>
            <p:cNvSpPr>
              <a:spLocks/>
            </p:cNvSpPr>
            <p:nvPr/>
          </p:nvSpPr>
          <p:spPr bwMode="auto">
            <a:xfrm>
              <a:off x="3036" y="2031"/>
              <a:ext cx="425" cy="1715"/>
            </a:xfrm>
            <a:custGeom>
              <a:avLst/>
              <a:gdLst>
                <a:gd name="T0" fmla="*/ 0 w 359"/>
                <a:gd name="T1" fmla="*/ 8500 h 1404"/>
                <a:gd name="T2" fmla="*/ 0 w 359"/>
                <a:gd name="T3" fmla="*/ 1294 h 1404"/>
                <a:gd name="T4" fmla="*/ 1636 w 359"/>
                <a:gd name="T5" fmla="*/ 1294 h 1404"/>
                <a:gd name="T6" fmla="*/ 1636 w 359"/>
                <a:gd name="T7" fmla="*/ 0 h 1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9"/>
                <a:gd name="T13" fmla="*/ 0 h 1404"/>
                <a:gd name="T14" fmla="*/ 359 w 359"/>
                <a:gd name="T15" fmla="*/ 1404 h 1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9" h="1404">
                  <a:moveTo>
                    <a:pt x="0" y="1404"/>
                  </a:moveTo>
                  <a:lnTo>
                    <a:pt x="0" y="214"/>
                  </a:lnTo>
                  <a:lnTo>
                    <a:pt x="359" y="214"/>
                  </a:lnTo>
                  <a:lnTo>
                    <a:pt x="35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Rectangle 19"/>
            <p:cNvSpPr>
              <a:spLocks noChangeArrowheads="1"/>
            </p:cNvSpPr>
            <p:nvPr/>
          </p:nvSpPr>
          <p:spPr bwMode="auto">
            <a:xfrm>
              <a:off x="3146" y="1230"/>
              <a:ext cx="627" cy="967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3159" y="2684"/>
              <a:ext cx="627" cy="967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1"/>
            <p:cNvSpPr>
              <a:spLocks/>
            </p:cNvSpPr>
            <p:nvPr/>
          </p:nvSpPr>
          <p:spPr bwMode="auto">
            <a:xfrm>
              <a:off x="4325" y="2251"/>
              <a:ext cx="378" cy="326"/>
            </a:xfrm>
            <a:custGeom>
              <a:avLst/>
              <a:gdLst>
                <a:gd name="T0" fmla="*/ 0 w 206"/>
                <a:gd name="T1" fmla="*/ 0 h 172"/>
                <a:gd name="T2" fmla="*/ 0 w 206"/>
                <a:gd name="T3" fmla="*/ 54281 h 172"/>
                <a:gd name="T4" fmla="*/ 28297 w 206"/>
                <a:gd name="T5" fmla="*/ 54281 h 172"/>
                <a:gd name="T6" fmla="*/ 48593 w 206"/>
                <a:gd name="T7" fmla="*/ 27488 h 172"/>
                <a:gd name="T8" fmla="*/ 28798 w 206"/>
                <a:gd name="T9" fmla="*/ 0 h 172"/>
                <a:gd name="T10" fmla="*/ 0 w 206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172"/>
                <a:gd name="T20" fmla="*/ 206 w 206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17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67" y="172"/>
                    <a:pt x="206" y="134"/>
                    <a:pt x="206" y="87"/>
                  </a:cubicBezTo>
                  <a:cubicBezTo>
                    <a:pt x="206" y="39"/>
                    <a:pt x="169" y="1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2"/>
            <p:cNvSpPr>
              <a:spLocks/>
            </p:cNvSpPr>
            <p:nvPr/>
          </p:nvSpPr>
          <p:spPr bwMode="auto">
            <a:xfrm>
              <a:off x="1575" y="1547"/>
              <a:ext cx="381" cy="329"/>
            </a:xfrm>
            <a:custGeom>
              <a:avLst/>
              <a:gdLst>
                <a:gd name="T0" fmla="*/ 274 w 207"/>
                <a:gd name="T1" fmla="*/ 0 h 173"/>
                <a:gd name="T2" fmla="*/ 0 w 207"/>
                <a:gd name="T3" fmla="*/ 56295 h 173"/>
                <a:gd name="T4" fmla="*/ 29123 w 207"/>
                <a:gd name="T5" fmla="*/ 55970 h 173"/>
                <a:gd name="T6" fmla="*/ 50152 w 207"/>
                <a:gd name="T7" fmla="*/ 28227 h 173"/>
                <a:gd name="T8" fmla="*/ 29630 w 207"/>
                <a:gd name="T9" fmla="*/ 0 h 173"/>
                <a:gd name="T10" fmla="*/ 274 w 207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173"/>
                <a:gd name="T20" fmla="*/ 207 w 207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173">
                  <a:moveTo>
                    <a:pt x="1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67" y="172"/>
                    <a:pt x="207" y="134"/>
                    <a:pt x="207" y="87"/>
                  </a:cubicBezTo>
                  <a:cubicBezTo>
                    <a:pt x="207" y="40"/>
                    <a:pt x="169" y="1"/>
                    <a:pt x="12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3"/>
            <p:cNvSpPr>
              <a:spLocks/>
            </p:cNvSpPr>
            <p:nvPr/>
          </p:nvSpPr>
          <p:spPr bwMode="auto">
            <a:xfrm>
              <a:off x="1575" y="1124"/>
              <a:ext cx="381" cy="326"/>
            </a:xfrm>
            <a:custGeom>
              <a:avLst/>
              <a:gdLst>
                <a:gd name="T0" fmla="*/ 274 w 207"/>
                <a:gd name="T1" fmla="*/ 0 h 172"/>
                <a:gd name="T2" fmla="*/ 0 w 207"/>
                <a:gd name="T3" fmla="*/ 54281 h 172"/>
                <a:gd name="T4" fmla="*/ 29123 w 207"/>
                <a:gd name="T5" fmla="*/ 54281 h 172"/>
                <a:gd name="T6" fmla="*/ 50152 w 207"/>
                <a:gd name="T7" fmla="*/ 27488 h 172"/>
                <a:gd name="T8" fmla="*/ 29630 w 207"/>
                <a:gd name="T9" fmla="*/ 0 h 172"/>
                <a:gd name="T10" fmla="*/ 274 w 207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172"/>
                <a:gd name="T20" fmla="*/ 207 w 207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172">
                  <a:moveTo>
                    <a:pt x="1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67" y="172"/>
                    <a:pt x="207" y="134"/>
                    <a:pt x="207" y="87"/>
                  </a:cubicBezTo>
                  <a:cubicBezTo>
                    <a:pt x="207" y="40"/>
                    <a:pt x="169" y="1"/>
                    <a:pt x="12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Oval 24"/>
            <p:cNvSpPr>
              <a:spLocks noChangeArrowheads="1"/>
            </p:cNvSpPr>
            <p:nvPr/>
          </p:nvSpPr>
          <p:spPr bwMode="auto">
            <a:xfrm>
              <a:off x="3773" y="1934"/>
              <a:ext cx="92" cy="9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Oval 25"/>
            <p:cNvSpPr>
              <a:spLocks noChangeArrowheads="1"/>
            </p:cNvSpPr>
            <p:nvPr/>
          </p:nvSpPr>
          <p:spPr bwMode="auto">
            <a:xfrm>
              <a:off x="3786" y="3380"/>
              <a:ext cx="92" cy="95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6"/>
            <p:cNvSpPr>
              <a:spLocks/>
            </p:cNvSpPr>
            <p:nvPr/>
          </p:nvSpPr>
          <p:spPr bwMode="auto">
            <a:xfrm>
              <a:off x="3159" y="3371"/>
              <a:ext cx="184" cy="132"/>
            </a:xfrm>
            <a:custGeom>
              <a:avLst/>
              <a:gdLst>
                <a:gd name="T0" fmla="*/ 0 w 155"/>
                <a:gd name="T1" fmla="*/ 0 h 108"/>
                <a:gd name="T2" fmla="*/ 723 w 155"/>
                <a:gd name="T3" fmla="*/ 274 h 108"/>
                <a:gd name="T4" fmla="*/ 0 w 155"/>
                <a:gd name="T5" fmla="*/ 659 h 108"/>
                <a:gd name="T6" fmla="*/ 0 60000 65536"/>
                <a:gd name="T7" fmla="*/ 0 60000 65536"/>
                <a:gd name="T8" fmla="*/ 0 60000 65536"/>
                <a:gd name="T9" fmla="*/ 0 w 155"/>
                <a:gd name="T10" fmla="*/ 0 h 108"/>
                <a:gd name="T11" fmla="*/ 155 w 155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108">
                  <a:moveTo>
                    <a:pt x="0" y="0"/>
                  </a:moveTo>
                  <a:lnTo>
                    <a:pt x="155" y="46"/>
                  </a:lnTo>
                  <a:lnTo>
                    <a:pt x="0" y="108"/>
                  </a:lnTo>
                </a:path>
              </a:pathLst>
            </a:custGeom>
            <a:noFill/>
            <a:ln w="23813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27"/>
            <p:cNvSpPr>
              <a:spLocks/>
            </p:cNvSpPr>
            <p:nvPr/>
          </p:nvSpPr>
          <p:spPr bwMode="auto">
            <a:xfrm>
              <a:off x="3146" y="1932"/>
              <a:ext cx="185" cy="133"/>
            </a:xfrm>
            <a:custGeom>
              <a:avLst/>
              <a:gdLst>
                <a:gd name="T0" fmla="*/ 0 w 156"/>
                <a:gd name="T1" fmla="*/ 0 h 109"/>
                <a:gd name="T2" fmla="*/ 721 w 156"/>
                <a:gd name="T3" fmla="*/ 282 h 109"/>
                <a:gd name="T4" fmla="*/ 0 w 156"/>
                <a:gd name="T5" fmla="*/ 654 h 109"/>
                <a:gd name="T6" fmla="*/ 0 60000 65536"/>
                <a:gd name="T7" fmla="*/ 0 60000 65536"/>
                <a:gd name="T8" fmla="*/ 0 60000 65536"/>
                <a:gd name="T9" fmla="*/ 0 w 156"/>
                <a:gd name="T10" fmla="*/ 0 h 109"/>
                <a:gd name="T11" fmla="*/ 156 w 156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109">
                  <a:moveTo>
                    <a:pt x="0" y="0"/>
                  </a:moveTo>
                  <a:lnTo>
                    <a:pt x="156" y="47"/>
                  </a:lnTo>
                  <a:lnTo>
                    <a:pt x="0" y="109"/>
                  </a:lnTo>
                </a:path>
              </a:pathLst>
            </a:custGeom>
            <a:noFill/>
            <a:ln w="23813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Oval 28"/>
            <p:cNvSpPr>
              <a:spLocks noChangeArrowheads="1"/>
            </p:cNvSpPr>
            <p:nvPr/>
          </p:nvSpPr>
          <p:spPr bwMode="auto">
            <a:xfrm>
              <a:off x="1265" y="157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Oval 29"/>
            <p:cNvSpPr>
              <a:spLocks noChangeArrowheads="1"/>
            </p:cNvSpPr>
            <p:nvPr/>
          </p:nvSpPr>
          <p:spPr bwMode="auto">
            <a:xfrm>
              <a:off x="1015" y="2385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Oval 30"/>
            <p:cNvSpPr>
              <a:spLocks noChangeArrowheads="1"/>
            </p:cNvSpPr>
            <p:nvPr/>
          </p:nvSpPr>
          <p:spPr bwMode="auto">
            <a:xfrm>
              <a:off x="1015" y="289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Oval 31"/>
            <p:cNvSpPr>
              <a:spLocks noChangeArrowheads="1"/>
            </p:cNvSpPr>
            <p:nvPr/>
          </p:nvSpPr>
          <p:spPr bwMode="auto">
            <a:xfrm>
              <a:off x="2872" y="3399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Oval 32"/>
            <p:cNvSpPr>
              <a:spLocks noChangeArrowheads="1"/>
            </p:cNvSpPr>
            <p:nvPr/>
          </p:nvSpPr>
          <p:spPr bwMode="auto">
            <a:xfrm>
              <a:off x="3962" y="1457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Oval 33"/>
            <p:cNvSpPr>
              <a:spLocks noChangeArrowheads="1"/>
            </p:cNvSpPr>
            <p:nvPr/>
          </p:nvSpPr>
          <p:spPr bwMode="auto">
            <a:xfrm>
              <a:off x="3009" y="3718"/>
              <a:ext cx="55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Rectangle 34"/>
            <p:cNvSpPr>
              <a:spLocks noChangeArrowheads="1"/>
            </p:cNvSpPr>
            <p:nvPr/>
          </p:nvSpPr>
          <p:spPr bwMode="auto">
            <a:xfrm>
              <a:off x="720" y="3332"/>
              <a:ext cx="39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Clock</a:t>
              </a:r>
              <a:endParaRPr lang="en-US" sz="3200" b="1" u="sng" baseline="-25000"/>
            </a:p>
          </p:txBody>
        </p:sp>
        <p:sp>
          <p:nvSpPr>
            <p:cNvPr id="1066" name="Rectangle 35"/>
            <p:cNvSpPr>
              <a:spLocks noChangeArrowheads="1"/>
            </p:cNvSpPr>
            <p:nvPr/>
          </p:nvSpPr>
          <p:spPr bwMode="auto">
            <a:xfrm>
              <a:off x="3185" y="1393"/>
              <a:ext cx="11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200" b="1" u="sng" baseline="-25000"/>
            </a:p>
          </p:txBody>
        </p:sp>
        <p:sp>
          <p:nvSpPr>
            <p:cNvPr id="1067" name="Rectangle 36"/>
            <p:cNvSpPr>
              <a:spLocks noChangeArrowheads="1"/>
            </p:cNvSpPr>
            <p:nvPr/>
          </p:nvSpPr>
          <p:spPr bwMode="auto">
            <a:xfrm>
              <a:off x="3202" y="2829"/>
              <a:ext cx="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D</a:t>
              </a:r>
              <a:endParaRPr lang="en-US" sz="3200" b="1" u="sng" baseline="-25000"/>
            </a:p>
          </p:txBody>
        </p:sp>
        <p:sp>
          <p:nvSpPr>
            <p:cNvPr id="1068" name="Rectangle 37"/>
            <p:cNvSpPr>
              <a:spLocks noChangeArrowheads="1"/>
            </p:cNvSpPr>
            <p:nvPr/>
          </p:nvSpPr>
          <p:spPr bwMode="auto">
            <a:xfrm>
              <a:off x="3384" y="3331"/>
              <a:ext cx="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200" b="1" u="sng" baseline="-25000"/>
            </a:p>
          </p:txBody>
        </p:sp>
        <p:sp>
          <p:nvSpPr>
            <p:cNvPr id="1069" name="Rectangle 38"/>
            <p:cNvSpPr>
              <a:spLocks noChangeArrowheads="1"/>
            </p:cNvSpPr>
            <p:nvPr/>
          </p:nvSpPr>
          <p:spPr bwMode="auto">
            <a:xfrm>
              <a:off x="3410" y="3476"/>
              <a:ext cx="11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200" b="1" u="sng" baseline="-25000"/>
            </a:p>
          </p:txBody>
        </p:sp>
        <p:sp>
          <p:nvSpPr>
            <p:cNvPr id="1070" name="Rectangle 39"/>
            <p:cNvSpPr>
              <a:spLocks noChangeArrowheads="1"/>
            </p:cNvSpPr>
            <p:nvPr/>
          </p:nvSpPr>
          <p:spPr bwMode="auto">
            <a:xfrm>
              <a:off x="3819" y="2691"/>
              <a:ext cx="10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sz="1600" b="1" baseline="-25000">
                <a:solidFill>
                  <a:srgbClr val="000000"/>
                </a:solidFill>
                <a:latin typeface="TimesTen" pitchFamily="18" charset="0"/>
              </a:endParaRPr>
            </a:p>
          </p:txBody>
        </p:sp>
        <p:sp>
          <p:nvSpPr>
            <p:cNvPr id="1071" name="Rectangle 40"/>
            <p:cNvSpPr>
              <a:spLocks noChangeArrowheads="1"/>
            </p:cNvSpPr>
            <p:nvPr/>
          </p:nvSpPr>
          <p:spPr bwMode="auto">
            <a:xfrm>
              <a:off x="5388" y="2311"/>
              <a:ext cx="10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Z</a:t>
              </a:r>
              <a:endParaRPr lang="en-US" sz="3200" b="1" u="sng" baseline="-25000"/>
            </a:p>
          </p:txBody>
        </p:sp>
        <p:sp>
          <p:nvSpPr>
            <p:cNvPr id="1072" name="Rectangle 41"/>
            <p:cNvSpPr>
              <a:spLocks noChangeArrowheads="1"/>
            </p:cNvSpPr>
            <p:nvPr/>
          </p:nvSpPr>
          <p:spPr bwMode="auto">
            <a:xfrm>
              <a:off x="3370" y="1891"/>
              <a:ext cx="11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C</a:t>
              </a:r>
              <a:endParaRPr lang="en-US" sz="3200" b="1" u="sng" baseline="-25000"/>
            </a:p>
          </p:txBody>
        </p:sp>
        <p:sp>
          <p:nvSpPr>
            <p:cNvPr id="1073" name="Rectangle 42"/>
            <p:cNvSpPr>
              <a:spLocks noChangeArrowheads="1"/>
            </p:cNvSpPr>
            <p:nvPr/>
          </p:nvSpPr>
          <p:spPr bwMode="auto">
            <a:xfrm>
              <a:off x="3402" y="2023"/>
              <a:ext cx="11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R</a:t>
              </a:r>
              <a:endParaRPr lang="en-US" sz="3200" b="1" u="sng" baseline="-25000"/>
            </a:p>
          </p:txBody>
        </p:sp>
        <p:sp>
          <p:nvSpPr>
            <p:cNvPr id="1074" name="Rectangle 43"/>
            <p:cNvSpPr>
              <a:spLocks noChangeArrowheads="1"/>
            </p:cNvSpPr>
            <p:nvPr/>
          </p:nvSpPr>
          <p:spPr bwMode="auto">
            <a:xfrm>
              <a:off x="3806" y="1251"/>
              <a:ext cx="11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A</a:t>
              </a:r>
              <a:endParaRPr lang="en-US" sz="1600" b="1" baseline="-25000">
                <a:solidFill>
                  <a:srgbClr val="000000"/>
                </a:solidFill>
                <a:latin typeface="TimesTen" pitchFamily="18" charset="0"/>
              </a:endParaRPr>
            </a:p>
          </p:txBody>
        </p:sp>
        <p:sp>
          <p:nvSpPr>
            <p:cNvPr id="1075" name="Rectangle 44"/>
            <p:cNvSpPr>
              <a:spLocks noChangeArrowheads="1"/>
            </p:cNvSpPr>
            <p:nvPr/>
          </p:nvSpPr>
          <p:spPr bwMode="auto">
            <a:xfrm>
              <a:off x="740" y="2831"/>
              <a:ext cx="11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X</a:t>
              </a:r>
              <a:endParaRPr lang="en-US" sz="3200" b="1" u="sng" baseline="-25000"/>
            </a:p>
          </p:txBody>
        </p:sp>
        <p:sp>
          <p:nvSpPr>
            <p:cNvPr id="1076" name="Rectangle 45"/>
            <p:cNvSpPr>
              <a:spLocks noChangeArrowheads="1"/>
            </p:cNvSpPr>
            <p:nvPr/>
          </p:nvSpPr>
          <p:spPr bwMode="auto">
            <a:xfrm>
              <a:off x="729" y="3646"/>
              <a:ext cx="36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Ten" pitchFamily="18" charset="0"/>
                </a:rPr>
                <a:t>Reset</a:t>
              </a:r>
              <a:endParaRPr lang="en-US" sz="3200" b="1" u="sng" baseline="-25000"/>
            </a:p>
          </p:txBody>
        </p:sp>
        <p:sp>
          <p:nvSpPr>
            <p:cNvPr id="1077" name="AutoShape 46"/>
            <p:cNvSpPr>
              <a:spLocks noChangeAspect="1" noChangeArrowheads="1"/>
            </p:cNvSpPr>
            <p:nvPr/>
          </p:nvSpPr>
          <p:spPr bwMode="auto">
            <a:xfrm rot="5400000">
              <a:off x="4912" y="2286"/>
              <a:ext cx="317" cy="254"/>
            </a:xfrm>
            <a:prstGeom prst="triangle">
              <a:avLst>
                <a:gd name="adj" fmla="val 497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Oval 47"/>
            <p:cNvSpPr>
              <a:spLocks noChangeArrowheads="1"/>
            </p:cNvSpPr>
            <p:nvPr/>
          </p:nvSpPr>
          <p:spPr bwMode="auto">
            <a:xfrm>
              <a:off x="2728" y="1440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Freeform 48"/>
            <p:cNvSpPr>
              <a:spLocks/>
            </p:cNvSpPr>
            <p:nvPr/>
          </p:nvSpPr>
          <p:spPr bwMode="auto">
            <a:xfrm>
              <a:off x="2343" y="1332"/>
              <a:ext cx="381" cy="326"/>
            </a:xfrm>
            <a:custGeom>
              <a:avLst/>
              <a:gdLst>
                <a:gd name="T0" fmla="*/ 274 w 207"/>
                <a:gd name="T1" fmla="*/ 0 h 172"/>
                <a:gd name="T2" fmla="*/ 0 w 207"/>
                <a:gd name="T3" fmla="*/ 54281 h 172"/>
                <a:gd name="T4" fmla="*/ 29123 w 207"/>
                <a:gd name="T5" fmla="*/ 54281 h 172"/>
                <a:gd name="T6" fmla="*/ 50152 w 207"/>
                <a:gd name="T7" fmla="*/ 27488 h 172"/>
                <a:gd name="T8" fmla="*/ 29630 w 207"/>
                <a:gd name="T9" fmla="*/ 0 h 172"/>
                <a:gd name="T10" fmla="*/ 274 w 207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172"/>
                <a:gd name="T20" fmla="*/ 207 w 207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172">
                  <a:moveTo>
                    <a:pt x="1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67" y="172"/>
                    <a:pt x="207" y="134"/>
                    <a:pt x="207" y="87"/>
                  </a:cubicBezTo>
                  <a:cubicBezTo>
                    <a:pt x="207" y="40"/>
                    <a:pt x="169" y="1"/>
                    <a:pt x="12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Oval 49"/>
            <p:cNvSpPr>
              <a:spLocks noChangeArrowheads="1"/>
            </p:cNvSpPr>
            <p:nvPr/>
          </p:nvSpPr>
          <p:spPr bwMode="auto">
            <a:xfrm>
              <a:off x="1952" y="166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Oval 50"/>
            <p:cNvSpPr>
              <a:spLocks noChangeArrowheads="1"/>
            </p:cNvSpPr>
            <p:nvPr/>
          </p:nvSpPr>
          <p:spPr bwMode="auto">
            <a:xfrm>
              <a:off x="1952" y="1248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Oval 51"/>
            <p:cNvSpPr>
              <a:spLocks noChangeArrowheads="1"/>
            </p:cNvSpPr>
            <p:nvPr/>
          </p:nvSpPr>
          <p:spPr bwMode="auto">
            <a:xfrm>
              <a:off x="4704" y="2376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Oval 52"/>
            <p:cNvSpPr>
              <a:spLocks noChangeArrowheads="1"/>
            </p:cNvSpPr>
            <p:nvPr/>
          </p:nvSpPr>
          <p:spPr bwMode="auto">
            <a:xfrm>
              <a:off x="5192" y="234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53"/>
            <p:cNvSpPr>
              <a:spLocks noChangeShapeType="1"/>
            </p:cNvSpPr>
            <p:nvPr/>
          </p:nvSpPr>
          <p:spPr bwMode="auto">
            <a:xfrm>
              <a:off x="5304" y="2392"/>
              <a:ext cx="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0" y="1193800"/>
            <a:ext cx="2913063" cy="5027613"/>
          </a:xfrm>
          <a:noFill/>
        </p:spPr>
        <p:txBody>
          <a:bodyPr/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Design Library contains: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D Flip-flops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with Reset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(Active High)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NAND gates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with up to 4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inputs and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inverters</a:t>
            </a:r>
          </a:p>
          <a:p>
            <a:pPr lvl="1">
              <a:buFontTx/>
              <a:buNone/>
            </a:pP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ounded Rectangle 55"/>
          <p:cNvSpPr>
            <a:spLocks noChangeArrowheads="1"/>
          </p:cNvSpPr>
          <p:nvPr/>
        </p:nvSpPr>
        <p:spPr bwMode="auto">
          <a:xfrm>
            <a:off x="7277100" y="3124200"/>
            <a:ext cx="1511300" cy="774700"/>
          </a:xfrm>
          <a:prstGeom prst="roundRect">
            <a:avLst>
              <a:gd name="adj" fmla="val 16667"/>
            </a:avLst>
          </a:prstGeom>
          <a:solidFill>
            <a:schemeClr val="accent1">
              <a:alpha val="2196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TextBox 56"/>
          <p:cNvSpPr txBox="1">
            <a:spLocks noChangeArrowheads="1"/>
          </p:cNvSpPr>
          <p:nvPr/>
        </p:nvSpPr>
        <p:spPr bwMode="auto">
          <a:xfrm>
            <a:off x="7696200" y="3937000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AND</a:t>
            </a:r>
          </a:p>
        </p:txBody>
      </p:sp>
      <p:sp>
        <p:nvSpPr>
          <p:cNvPr id="1034" name="Rounded Rectangle 57"/>
          <p:cNvSpPr>
            <a:spLocks noChangeArrowheads="1"/>
          </p:cNvSpPr>
          <p:nvPr/>
        </p:nvSpPr>
        <p:spPr bwMode="auto">
          <a:xfrm>
            <a:off x="3695700" y="1676400"/>
            <a:ext cx="1917700" cy="1206500"/>
          </a:xfrm>
          <a:prstGeom prst="roundRect">
            <a:avLst>
              <a:gd name="adj" fmla="val 16667"/>
            </a:avLst>
          </a:prstGeom>
          <a:solidFill>
            <a:schemeClr val="accent1">
              <a:alpha val="2196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Box 58"/>
          <p:cNvSpPr txBox="1">
            <a:spLocks noChangeArrowheads="1"/>
          </p:cNvSpPr>
          <p:nvPr/>
        </p:nvSpPr>
        <p:spPr bwMode="auto">
          <a:xfrm>
            <a:off x="4076700" y="2921000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OR-AND</a:t>
            </a:r>
          </a:p>
        </p:txBody>
      </p:sp>
      <p:sp>
        <p:nvSpPr>
          <p:cNvPr id="1036" name="TextBox 59"/>
          <p:cNvSpPr txBox="1">
            <a:spLocks noChangeArrowheads="1"/>
          </p:cNvSpPr>
          <p:nvPr/>
        </p:nvSpPr>
        <p:spPr bwMode="auto">
          <a:xfrm>
            <a:off x="4254500" y="1206500"/>
            <a:ext cx="2459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SOP using NANDs only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E4D3E098-CB0A-4C78-8CA0-DDD6E8BC07D1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68611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3230563"/>
            <a:ext cx="88995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5" y="1228725"/>
            <a:ext cx="44894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188913"/>
            <a:ext cx="7772400" cy="889000"/>
          </a:xfrm>
        </p:spPr>
        <p:txBody>
          <a:bodyPr/>
          <a:lstStyle/>
          <a:p>
            <a:r>
              <a:rPr lang="en-US" sz="320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8. Verification</a:t>
            </a:r>
            <a:br>
              <a:rPr lang="en-US" sz="320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Manual or Using CAD Simulation</a:t>
            </a:r>
          </a:p>
        </p:txBody>
      </p:sp>
      <p:sp>
        <p:nvSpPr>
          <p:cNvPr id="68614" name="Text Box 59"/>
          <p:cNvSpPr txBox="1">
            <a:spLocks noChangeArrowheads="1"/>
          </p:cNvSpPr>
          <p:nvPr/>
        </p:nvSpPr>
        <p:spPr bwMode="auto">
          <a:xfrm>
            <a:off x="0" y="3219450"/>
            <a:ext cx="74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</a:rPr>
              <a:t>+ive</a:t>
            </a:r>
          </a:p>
          <a:p>
            <a:r>
              <a:rPr lang="en-US" sz="1800">
                <a:solidFill>
                  <a:srgbClr val="6600CC"/>
                </a:solidFill>
              </a:rPr>
              <a:t>Edges</a:t>
            </a:r>
          </a:p>
        </p:txBody>
      </p:sp>
      <p:sp>
        <p:nvSpPr>
          <p:cNvPr id="68615" name="Line 60"/>
          <p:cNvSpPr>
            <a:spLocks noChangeShapeType="1"/>
          </p:cNvSpPr>
          <p:nvPr/>
        </p:nvSpPr>
        <p:spPr bwMode="auto">
          <a:xfrm>
            <a:off x="1616075" y="3679825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Text Box 61"/>
          <p:cNvSpPr txBox="1">
            <a:spLocks noChangeArrowheads="1"/>
          </p:cNvSpPr>
          <p:nvPr/>
        </p:nvSpPr>
        <p:spPr bwMode="auto">
          <a:xfrm rot="-5400000">
            <a:off x="1490663" y="5049838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0   0</a:t>
            </a:r>
          </a:p>
        </p:txBody>
      </p:sp>
      <p:sp>
        <p:nvSpPr>
          <p:cNvPr id="68617" name="Text Box 62"/>
          <p:cNvSpPr txBox="1">
            <a:spLocks noChangeArrowheads="1"/>
          </p:cNvSpPr>
          <p:nvPr/>
        </p:nvSpPr>
        <p:spPr bwMode="auto">
          <a:xfrm>
            <a:off x="417513" y="2255838"/>
            <a:ext cx="120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</a:rPr>
              <a:t>Reset State</a:t>
            </a:r>
          </a:p>
        </p:txBody>
      </p:sp>
      <p:sp>
        <p:nvSpPr>
          <p:cNvPr id="68618" name="Text Box 63"/>
          <p:cNvSpPr txBox="1">
            <a:spLocks noChangeArrowheads="1"/>
          </p:cNvSpPr>
          <p:nvPr/>
        </p:nvSpPr>
        <p:spPr bwMode="auto">
          <a:xfrm>
            <a:off x="1420813" y="5426075"/>
            <a:ext cx="140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</a:rPr>
              <a:t>Async. Reset</a:t>
            </a:r>
          </a:p>
          <a:p>
            <a:r>
              <a:rPr lang="en-US" sz="1800">
                <a:solidFill>
                  <a:srgbClr val="6600CC"/>
                </a:solidFill>
              </a:rPr>
              <a:t>(A)</a:t>
            </a:r>
          </a:p>
        </p:txBody>
      </p:sp>
      <p:sp>
        <p:nvSpPr>
          <p:cNvPr id="68619" name="Text Box 64"/>
          <p:cNvSpPr txBox="1">
            <a:spLocks noChangeArrowheads="1"/>
          </p:cNvSpPr>
          <p:nvPr/>
        </p:nvSpPr>
        <p:spPr bwMode="auto">
          <a:xfrm>
            <a:off x="2873375" y="41497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00CC"/>
                </a:solidFill>
              </a:rPr>
              <a:t>1</a:t>
            </a:r>
          </a:p>
        </p:txBody>
      </p:sp>
      <p:sp>
        <p:nvSpPr>
          <p:cNvPr id="68620" name="Line 65"/>
          <p:cNvSpPr>
            <a:spLocks noChangeShapeType="1"/>
          </p:cNvSpPr>
          <p:nvPr/>
        </p:nvSpPr>
        <p:spPr bwMode="auto">
          <a:xfrm>
            <a:off x="2447925" y="3362325"/>
            <a:ext cx="0" cy="109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66"/>
          <p:cNvSpPr>
            <a:spLocks noChangeShapeType="1"/>
          </p:cNvSpPr>
          <p:nvPr/>
        </p:nvSpPr>
        <p:spPr bwMode="auto">
          <a:xfrm>
            <a:off x="2916238" y="3344863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Text Box 67"/>
          <p:cNvSpPr txBox="1">
            <a:spLocks noChangeArrowheads="1"/>
          </p:cNvSpPr>
          <p:nvPr/>
        </p:nvSpPr>
        <p:spPr bwMode="auto">
          <a:xfrm rot="-5400000">
            <a:off x="2805906" y="5103019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1    0</a:t>
            </a:r>
          </a:p>
        </p:txBody>
      </p:sp>
      <p:sp>
        <p:nvSpPr>
          <p:cNvPr id="68623" name="Text Box 68"/>
          <p:cNvSpPr txBox="1">
            <a:spLocks noChangeArrowheads="1"/>
          </p:cNvSpPr>
          <p:nvPr/>
        </p:nvSpPr>
        <p:spPr bwMode="auto">
          <a:xfrm>
            <a:off x="2816225" y="5405438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6600CC"/>
              </a:solidFill>
            </a:endParaRPr>
          </a:p>
          <a:p>
            <a:r>
              <a:rPr lang="en-US" sz="1800">
                <a:solidFill>
                  <a:srgbClr val="6600CC"/>
                </a:solidFill>
              </a:rPr>
              <a:t>(B)</a:t>
            </a:r>
          </a:p>
        </p:txBody>
      </p:sp>
      <p:sp>
        <p:nvSpPr>
          <p:cNvPr id="68624" name="Line 69"/>
          <p:cNvSpPr>
            <a:spLocks noChangeShapeType="1"/>
          </p:cNvSpPr>
          <p:nvPr/>
        </p:nvSpPr>
        <p:spPr bwMode="auto">
          <a:xfrm>
            <a:off x="3495675" y="3335338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Text Box 70"/>
          <p:cNvSpPr txBox="1">
            <a:spLocks noChangeArrowheads="1"/>
          </p:cNvSpPr>
          <p:nvPr/>
        </p:nvSpPr>
        <p:spPr bwMode="auto">
          <a:xfrm rot="-5400000">
            <a:off x="3384550" y="51435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1    1</a:t>
            </a:r>
          </a:p>
        </p:txBody>
      </p:sp>
      <p:sp>
        <p:nvSpPr>
          <p:cNvPr id="68626" name="Text Box 71"/>
          <p:cNvSpPr txBox="1">
            <a:spLocks noChangeArrowheads="1"/>
          </p:cNvSpPr>
          <p:nvPr/>
        </p:nvSpPr>
        <p:spPr bwMode="auto">
          <a:xfrm>
            <a:off x="3425825" y="53959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6600CC"/>
              </a:solidFill>
            </a:endParaRPr>
          </a:p>
          <a:p>
            <a:r>
              <a:rPr lang="en-US" sz="1800">
                <a:solidFill>
                  <a:srgbClr val="6600CC"/>
                </a:solidFill>
              </a:rPr>
              <a:t>(C)</a:t>
            </a:r>
          </a:p>
        </p:txBody>
      </p:sp>
      <p:sp>
        <p:nvSpPr>
          <p:cNvPr id="68627" name="Line 73"/>
          <p:cNvSpPr>
            <a:spLocks noChangeShapeType="1"/>
          </p:cNvSpPr>
          <p:nvPr/>
        </p:nvSpPr>
        <p:spPr bwMode="auto">
          <a:xfrm>
            <a:off x="4065588" y="3395663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8" name="Text Box 74"/>
          <p:cNvSpPr txBox="1">
            <a:spLocks noChangeArrowheads="1"/>
          </p:cNvSpPr>
          <p:nvPr/>
        </p:nvSpPr>
        <p:spPr bwMode="auto">
          <a:xfrm rot="-5400000">
            <a:off x="3883025" y="51435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1    1</a:t>
            </a:r>
          </a:p>
        </p:txBody>
      </p:sp>
      <p:sp>
        <p:nvSpPr>
          <p:cNvPr id="68629" name="Text Box 75"/>
          <p:cNvSpPr txBox="1">
            <a:spLocks noChangeArrowheads="1"/>
          </p:cNvSpPr>
          <p:nvPr/>
        </p:nvSpPr>
        <p:spPr bwMode="auto">
          <a:xfrm>
            <a:off x="3924300" y="53959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6600CC"/>
              </a:solidFill>
            </a:endParaRPr>
          </a:p>
          <a:p>
            <a:r>
              <a:rPr lang="en-US" sz="1800">
                <a:solidFill>
                  <a:srgbClr val="6600CC"/>
                </a:solidFill>
              </a:rPr>
              <a:t>(C)</a:t>
            </a:r>
          </a:p>
        </p:txBody>
      </p:sp>
      <p:grpSp>
        <p:nvGrpSpPr>
          <p:cNvPr id="68630" name="Group 76"/>
          <p:cNvGrpSpPr>
            <a:grpSpLocks/>
          </p:cNvGrpSpPr>
          <p:nvPr/>
        </p:nvGrpSpPr>
        <p:grpSpPr bwMode="auto">
          <a:xfrm>
            <a:off x="4805363" y="995363"/>
            <a:ext cx="4338637" cy="2255837"/>
            <a:chOff x="2730" y="1222"/>
            <a:chExt cx="2733" cy="1421"/>
          </a:xfrm>
        </p:grpSpPr>
        <p:sp>
          <p:nvSpPr>
            <p:cNvPr id="68654" name="Freeform 77"/>
            <p:cNvSpPr>
              <a:spLocks/>
            </p:cNvSpPr>
            <p:nvPr/>
          </p:nvSpPr>
          <p:spPr bwMode="auto">
            <a:xfrm>
              <a:off x="4381" y="1276"/>
              <a:ext cx="240" cy="343"/>
            </a:xfrm>
            <a:custGeom>
              <a:avLst/>
              <a:gdLst>
                <a:gd name="T0" fmla="*/ 172 w 240"/>
                <a:gd name="T1" fmla="*/ 325 h 343"/>
                <a:gd name="T2" fmla="*/ 179 w 240"/>
                <a:gd name="T3" fmla="*/ 340 h 343"/>
                <a:gd name="T4" fmla="*/ 191 w 240"/>
                <a:gd name="T5" fmla="*/ 343 h 343"/>
                <a:gd name="T6" fmla="*/ 204 w 240"/>
                <a:gd name="T7" fmla="*/ 330 h 343"/>
                <a:gd name="T8" fmla="*/ 214 w 240"/>
                <a:gd name="T9" fmla="*/ 313 h 343"/>
                <a:gd name="T10" fmla="*/ 220 w 240"/>
                <a:gd name="T11" fmla="*/ 297 h 343"/>
                <a:gd name="T12" fmla="*/ 226 w 240"/>
                <a:gd name="T13" fmla="*/ 281 h 343"/>
                <a:gd name="T14" fmla="*/ 231 w 240"/>
                <a:gd name="T15" fmla="*/ 265 h 343"/>
                <a:gd name="T16" fmla="*/ 236 w 240"/>
                <a:gd name="T17" fmla="*/ 246 h 343"/>
                <a:gd name="T18" fmla="*/ 237 w 240"/>
                <a:gd name="T19" fmla="*/ 229 h 343"/>
                <a:gd name="T20" fmla="*/ 240 w 240"/>
                <a:gd name="T21" fmla="*/ 189 h 343"/>
                <a:gd name="T22" fmla="*/ 236 w 240"/>
                <a:gd name="T23" fmla="*/ 144 h 343"/>
                <a:gd name="T24" fmla="*/ 217 w 240"/>
                <a:gd name="T25" fmla="*/ 79 h 343"/>
                <a:gd name="T26" fmla="*/ 195 w 240"/>
                <a:gd name="T27" fmla="*/ 41 h 343"/>
                <a:gd name="T28" fmla="*/ 179 w 240"/>
                <a:gd name="T29" fmla="*/ 23 h 343"/>
                <a:gd name="T30" fmla="*/ 161 w 240"/>
                <a:gd name="T31" fmla="*/ 11 h 343"/>
                <a:gd name="T32" fmla="*/ 146 w 240"/>
                <a:gd name="T33" fmla="*/ 3 h 343"/>
                <a:gd name="T34" fmla="*/ 93 w 240"/>
                <a:gd name="T35" fmla="*/ 3 h 343"/>
                <a:gd name="T36" fmla="*/ 78 w 240"/>
                <a:gd name="T37" fmla="*/ 11 h 343"/>
                <a:gd name="T38" fmla="*/ 60 w 240"/>
                <a:gd name="T39" fmla="*/ 23 h 343"/>
                <a:gd name="T40" fmla="*/ 44 w 240"/>
                <a:gd name="T41" fmla="*/ 41 h 343"/>
                <a:gd name="T42" fmla="*/ 22 w 240"/>
                <a:gd name="T43" fmla="*/ 79 h 343"/>
                <a:gd name="T44" fmla="*/ 3 w 240"/>
                <a:gd name="T45" fmla="*/ 144 h 343"/>
                <a:gd name="T46" fmla="*/ 2 w 240"/>
                <a:gd name="T47" fmla="*/ 229 h 343"/>
                <a:gd name="T48" fmla="*/ 3 w 240"/>
                <a:gd name="T49" fmla="*/ 245 h 343"/>
                <a:gd name="T50" fmla="*/ 8 w 240"/>
                <a:gd name="T51" fmla="*/ 262 h 343"/>
                <a:gd name="T52" fmla="*/ 10 w 240"/>
                <a:gd name="T53" fmla="*/ 273 h 343"/>
                <a:gd name="T54" fmla="*/ 16 w 240"/>
                <a:gd name="T55" fmla="*/ 287 h 343"/>
                <a:gd name="T56" fmla="*/ 29 w 240"/>
                <a:gd name="T57" fmla="*/ 321 h 343"/>
                <a:gd name="T58" fmla="*/ 38 w 240"/>
                <a:gd name="T59" fmla="*/ 330 h 343"/>
                <a:gd name="T60" fmla="*/ 54 w 240"/>
                <a:gd name="T61" fmla="*/ 330 h 343"/>
                <a:gd name="T62" fmla="*/ 62 w 240"/>
                <a:gd name="T63" fmla="*/ 311 h 343"/>
                <a:gd name="T64" fmla="*/ 55 w 240"/>
                <a:gd name="T65" fmla="*/ 302 h 343"/>
                <a:gd name="T66" fmla="*/ 43 w 240"/>
                <a:gd name="T67" fmla="*/ 272 h 343"/>
                <a:gd name="T68" fmla="*/ 40 w 240"/>
                <a:gd name="T69" fmla="*/ 259 h 343"/>
                <a:gd name="T70" fmla="*/ 36 w 240"/>
                <a:gd name="T71" fmla="*/ 243 h 343"/>
                <a:gd name="T72" fmla="*/ 33 w 240"/>
                <a:gd name="T73" fmla="*/ 231 h 343"/>
                <a:gd name="T74" fmla="*/ 32 w 240"/>
                <a:gd name="T75" fmla="*/ 193 h 343"/>
                <a:gd name="T76" fmla="*/ 35 w 240"/>
                <a:gd name="T77" fmla="*/ 150 h 343"/>
                <a:gd name="T78" fmla="*/ 44 w 240"/>
                <a:gd name="T79" fmla="*/ 104 h 343"/>
                <a:gd name="T80" fmla="*/ 60 w 240"/>
                <a:gd name="T81" fmla="*/ 74 h 343"/>
                <a:gd name="T82" fmla="*/ 70 w 240"/>
                <a:gd name="T83" fmla="*/ 60 h 343"/>
                <a:gd name="T84" fmla="*/ 79 w 240"/>
                <a:gd name="T85" fmla="*/ 49 h 343"/>
                <a:gd name="T86" fmla="*/ 90 w 240"/>
                <a:gd name="T87" fmla="*/ 39 h 343"/>
                <a:gd name="T88" fmla="*/ 103 w 240"/>
                <a:gd name="T89" fmla="*/ 35 h 343"/>
                <a:gd name="T90" fmla="*/ 120 w 240"/>
                <a:gd name="T91" fmla="*/ 31 h 343"/>
                <a:gd name="T92" fmla="*/ 136 w 240"/>
                <a:gd name="T93" fmla="*/ 35 h 343"/>
                <a:gd name="T94" fmla="*/ 149 w 240"/>
                <a:gd name="T95" fmla="*/ 39 h 343"/>
                <a:gd name="T96" fmla="*/ 160 w 240"/>
                <a:gd name="T97" fmla="*/ 49 h 343"/>
                <a:gd name="T98" fmla="*/ 169 w 240"/>
                <a:gd name="T99" fmla="*/ 60 h 343"/>
                <a:gd name="T100" fmla="*/ 179 w 240"/>
                <a:gd name="T101" fmla="*/ 74 h 343"/>
                <a:gd name="T102" fmla="*/ 195 w 240"/>
                <a:gd name="T103" fmla="*/ 104 h 343"/>
                <a:gd name="T104" fmla="*/ 204 w 240"/>
                <a:gd name="T105" fmla="*/ 150 h 343"/>
                <a:gd name="T106" fmla="*/ 207 w 240"/>
                <a:gd name="T107" fmla="*/ 185 h 343"/>
                <a:gd name="T108" fmla="*/ 207 w 240"/>
                <a:gd name="T109" fmla="*/ 194 h 343"/>
                <a:gd name="T110" fmla="*/ 206 w 240"/>
                <a:gd name="T111" fmla="*/ 232 h 343"/>
                <a:gd name="T112" fmla="*/ 203 w 240"/>
                <a:gd name="T113" fmla="*/ 245 h 343"/>
                <a:gd name="T114" fmla="*/ 199 w 240"/>
                <a:gd name="T115" fmla="*/ 264 h 343"/>
                <a:gd name="T116" fmla="*/ 193 w 240"/>
                <a:gd name="T117" fmla="*/ 281 h 343"/>
                <a:gd name="T118" fmla="*/ 187 w 240"/>
                <a:gd name="T119" fmla="*/ 295 h 343"/>
                <a:gd name="T120" fmla="*/ 177 w 240"/>
                <a:gd name="T121" fmla="*/ 311 h 343"/>
                <a:gd name="T122" fmla="*/ 176 w 240"/>
                <a:gd name="T123" fmla="*/ 318 h 3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343"/>
                <a:gd name="T188" fmla="*/ 240 w 240"/>
                <a:gd name="T189" fmla="*/ 343 h 3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343">
                  <a:moveTo>
                    <a:pt x="176" y="318"/>
                  </a:moveTo>
                  <a:lnTo>
                    <a:pt x="174" y="321"/>
                  </a:lnTo>
                  <a:lnTo>
                    <a:pt x="172" y="325"/>
                  </a:lnTo>
                  <a:lnTo>
                    <a:pt x="172" y="330"/>
                  </a:lnTo>
                  <a:lnTo>
                    <a:pt x="176" y="336"/>
                  </a:lnTo>
                  <a:lnTo>
                    <a:pt x="179" y="340"/>
                  </a:lnTo>
                  <a:lnTo>
                    <a:pt x="182" y="341"/>
                  </a:lnTo>
                  <a:lnTo>
                    <a:pt x="187" y="343"/>
                  </a:lnTo>
                  <a:lnTo>
                    <a:pt x="191" y="343"/>
                  </a:lnTo>
                  <a:lnTo>
                    <a:pt x="198" y="340"/>
                  </a:lnTo>
                  <a:lnTo>
                    <a:pt x="201" y="336"/>
                  </a:lnTo>
                  <a:lnTo>
                    <a:pt x="204" y="330"/>
                  </a:lnTo>
                  <a:lnTo>
                    <a:pt x="206" y="327"/>
                  </a:lnTo>
                  <a:lnTo>
                    <a:pt x="207" y="325"/>
                  </a:lnTo>
                  <a:lnTo>
                    <a:pt x="214" y="313"/>
                  </a:lnTo>
                  <a:lnTo>
                    <a:pt x="215" y="308"/>
                  </a:lnTo>
                  <a:lnTo>
                    <a:pt x="218" y="302"/>
                  </a:lnTo>
                  <a:lnTo>
                    <a:pt x="220" y="297"/>
                  </a:lnTo>
                  <a:lnTo>
                    <a:pt x="221" y="294"/>
                  </a:lnTo>
                  <a:lnTo>
                    <a:pt x="225" y="284"/>
                  </a:lnTo>
                  <a:lnTo>
                    <a:pt x="226" y="281"/>
                  </a:lnTo>
                  <a:lnTo>
                    <a:pt x="228" y="276"/>
                  </a:lnTo>
                  <a:lnTo>
                    <a:pt x="231" y="270"/>
                  </a:lnTo>
                  <a:lnTo>
                    <a:pt x="231" y="265"/>
                  </a:lnTo>
                  <a:lnTo>
                    <a:pt x="234" y="256"/>
                  </a:lnTo>
                  <a:lnTo>
                    <a:pt x="234" y="251"/>
                  </a:lnTo>
                  <a:lnTo>
                    <a:pt x="236" y="246"/>
                  </a:lnTo>
                  <a:lnTo>
                    <a:pt x="236" y="243"/>
                  </a:lnTo>
                  <a:lnTo>
                    <a:pt x="237" y="238"/>
                  </a:lnTo>
                  <a:lnTo>
                    <a:pt x="237" y="229"/>
                  </a:lnTo>
                  <a:lnTo>
                    <a:pt x="239" y="224"/>
                  </a:lnTo>
                  <a:lnTo>
                    <a:pt x="239" y="197"/>
                  </a:lnTo>
                  <a:lnTo>
                    <a:pt x="240" y="189"/>
                  </a:lnTo>
                  <a:lnTo>
                    <a:pt x="239" y="182"/>
                  </a:lnTo>
                  <a:lnTo>
                    <a:pt x="239" y="163"/>
                  </a:lnTo>
                  <a:lnTo>
                    <a:pt x="236" y="144"/>
                  </a:lnTo>
                  <a:lnTo>
                    <a:pt x="229" y="110"/>
                  </a:lnTo>
                  <a:lnTo>
                    <a:pt x="223" y="95"/>
                  </a:lnTo>
                  <a:lnTo>
                    <a:pt x="217" y="79"/>
                  </a:lnTo>
                  <a:lnTo>
                    <a:pt x="207" y="58"/>
                  </a:lnTo>
                  <a:lnTo>
                    <a:pt x="198" y="46"/>
                  </a:lnTo>
                  <a:lnTo>
                    <a:pt x="195" y="41"/>
                  </a:lnTo>
                  <a:lnTo>
                    <a:pt x="190" y="36"/>
                  </a:lnTo>
                  <a:lnTo>
                    <a:pt x="187" y="31"/>
                  </a:lnTo>
                  <a:lnTo>
                    <a:pt x="179" y="23"/>
                  </a:lnTo>
                  <a:lnTo>
                    <a:pt x="174" y="20"/>
                  </a:lnTo>
                  <a:lnTo>
                    <a:pt x="169" y="16"/>
                  </a:lnTo>
                  <a:lnTo>
                    <a:pt x="161" y="11"/>
                  </a:lnTo>
                  <a:lnTo>
                    <a:pt x="157" y="9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33" y="0"/>
                  </a:lnTo>
                  <a:lnTo>
                    <a:pt x="106" y="0"/>
                  </a:lnTo>
                  <a:lnTo>
                    <a:pt x="93" y="3"/>
                  </a:lnTo>
                  <a:lnTo>
                    <a:pt x="87" y="6"/>
                  </a:lnTo>
                  <a:lnTo>
                    <a:pt x="82" y="9"/>
                  </a:lnTo>
                  <a:lnTo>
                    <a:pt x="78" y="11"/>
                  </a:lnTo>
                  <a:lnTo>
                    <a:pt x="70" y="16"/>
                  </a:lnTo>
                  <a:lnTo>
                    <a:pt x="65" y="20"/>
                  </a:lnTo>
                  <a:lnTo>
                    <a:pt x="60" y="23"/>
                  </a:lnTo>
                  <a:lnTo>
                    <a:pt x="52" y="31"/>
                  </a:lnTo>
                  <a:lnTo>
                    <a:pt x="49" y="36"/>
                  </a:lnTo>
                  <a:lnTo>
                    <a:pt x="44" y="41"/>
                  </a:lnTo>
                  <a:lnTo>
                    <a:pt x="41" y="46"/>
                  </a:lnTo>
                  <a:lnTo>
                    <a:pt x="32" y="58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0"/>
                  </a:lnTo>
                  <a:lnTo>
                    <a:pt x="3" y="144"/>
                  </a:lnTo>
                  <a:lnTo>
                    <a:pt x="0" y="163"/>
                  </a:lnTo>
                  <a:lnTo>
                    <a:pt x="0" y="224"/>
                  </a:lnTo>
                  <a:lnTo>
                    <a:pt x="2" y="229"/>
                  </a:lnTo>
                  <a:lnTo>
                    <a:pt x="2" y="237"/>
                  </a:lnTo>
                  <a:lnTo>
                    <a:pt x="3" y="242"/>
                  </a:lnTo>
                  <a:lnTo>
                    <a:pt x="3" y="245"/>
                  </a:lnTo>
                  <a:lnTo>
                    <a:pt x="5" y="250"/>
                  </a:lnTo>
                  <a:lnTo>
                    <a:pt x="5" y="253"/>
                  </a:lnTo>
                  <a:lnTo>
                    <a:pt x="8" y="262"/>
                  </a:lnTo>
                  <a:lnTo>
                    <a:pt x="8" y="265"/>
                  </a:lnTo>
                  <a:lnTo>
                    <a:pt x="10" y="269"/>
                  </a:lnTo>
                  <a:lnTo>
                    <a:pt x="10" y="273"/>
                  </a:lnTo>
                  <a:lnTo>
                    <a:pt x="13" y="280"/>
                  </a:lnTo>
                  <a:lnTo>
                    <a:pt x="14" y="284"/>
                  </a:lnTo>
                  <a:lnTo>
                    <a:pt x="16" y="287"/>
                  </a:lnTo>
                  <a:lnTo>
                    <a:pt x="16" y="292"/>
                  </a:lnTo>
                  <a:lnTo>
                    <a:pt x="27" y="314"/>
                  </a:lnTo>
                  <a:lnTo>
                    <a:pt x="29" y="321"/>
                  </a:lnTo>
                  <a:lnTo>
                    <a:pt x="35" y="327"/>
                  </a:lnTo>
                  <a:lnTo>
                    <a:pt x="32" y="324"/>
                  </a:lnTo>
                  <a:lnTo>
                    <a:pt x="38" y="330"/>
                  </a:lnTo>
                  <a:lnTo>
                    <a:pt x="41" y="332"/>
                  </a:lnTo>
                  <a:lnTo>
                    <a:pt x="51" y="332"/>
                  </a:lnTo>
                  <a:lnTo>
                    <a:pt x="54" y="330"/>
                  </a:lnTo>
                  <a:lnTo>
                    <a:pt x="60" y="324"/>
                  </a:lnTo>
                  <a:lnTo>
                    <a:pt x="62" y="321"/>
                  </a:lnTo>
                  <a:lnTo>
                    <a:pt x="62" y="311"/>
                  </a:lnTo>
                  <a:lnTo>
                    <a:pt x="60" y="308"/>
                  </a:lnTo>
                  <a:lnTo>
                    <a:pt x="57" y="305"/>
                  </a:lnTo>
                  <a:lnTo>
                    <a:pt x="55" y="302"/>
                  </a:lnTo>
                  <a:lnTo>
                    <a:pt x="48" y="286"/>
                  </a:lnTo>
                  <a:lnTo>
                    <a:pt x="48" y="281"/>
                  </a:lnTo>
                  <a:lnTo>
                    <a:pt x="43" y="272"/>
                  </a:lnTo>
                  <a:lnTo>
                    <a:pt x="41" y="267"/>
                  </a:lnTo>
                  <a:lnTo>
                    <a:pt x="41" y="262"/>
                  </a:lnTo>
                  <a:lnTo>
                    <a:pt x="40" y="259"/>
                  </a:lnTo>
                  <a:lnTo>
                    <a:pt x="40" y="256"/>
                  </a:lnTo>
                  <a:lnTo>
                    <a:pt x="36" y="246"/>
                  </a:lnTo>
                  <a:lnTo>
                    <a:pt x="36" y="243"/>
                  </a:lnTo>
                  <a:lnTo>
                    <a:pt x="35" y="238"/>
                  </a:lnTo>
                  <a:lnTo>
                    <a:pt x="35" y="235"/>
                  </a:lnTo>
                  <a:lnTo>
                    <a:pt x="33" y="231"/>
                  </a:lnTo>
                  <a:lnTo>
                    <a:pt x="33" y="223"/>
                  </a:lnTo>
                  <a:lnTo>
                    <a:pt x="32" y="218"/>
                  </a:lnTo>
                  <a:lnTo>
                    <a:pt x="32" y="193"/>
                  </a:lnTo>
                  <a:lnTo>
                    <a:pt x="32" y="166"/>
                  </a:lnTo>
                  <a:lnTo>
                    <a:pt x="33" y="159"/>
                  </a:lnTo>
                  <a:lnTo>
                    <a:pt x="35" y="150"/>
                  </a:lnTo>
                  <a:lnTo>
                    <a:pt x="41" y="120"/>
                  </a:lnTo>
                  <a:lnTo>
                    <a:pt x="44" y="112"/>
                  </a:lnTo>
                  <a:lnTo>
                    <a:pt x="44" y="104"/>
                  </a:lnTo>
                  <a:lnTo>
                    <a:pt x="48" y="99"/>
                  </a:lnTo>
                  <a:lnTo>
                    <a:pt x="51" y="91"/>
                  </a:lnTo>
                  <a:lnTo>
                    <a:pt x="60" y="74"/>
                  </a:lnTo>
                  <a:lnTo>
                    <a:pt x="62" y="71"/>
                  </a:lnTo>
                  <a:lnTo>
                    <a:pt x="67" y="65"/>
                  </a:lnTo>
                  <a:lnTo>
                    <a:pt x="70" y="60"/>
                  </a:lnTo>
                  <a:lnTo>
                    <a:pt x="74" y="55"/>
                  </a:lnTo>
                  <a:lnTo>
                    <a:pt x="78" y="50"/>
                  </a:lnTo>
                  <a:lnTo>
                    <a:pt x="79" y="49"/>
                  </a:lnTo>
                  <a:lnTo>
                    <a:pt x="84" y="46"/>
                  </a:lnTo>
                  <a:lnTo>
                    <a:pt x="89" y="41"/>
                  </a:lnTo>
                  <a:lnTo>
                    <a:pt x="90" y="39"/>
                  </a:lnTo>
                  <a:lnTo>
                    <a:pt x="95" y="38"/>
                  </a:lnTo>
                  <a:lnTo>
                    <a:pt x="100" y="35"/>
                  </a:lnTo>
                  <a:lnTo>
                    <a:pt x="103" y="35"/>
                  </a:lnTo>
                  <a:lnTo>
                    <a:pt x="109" y="33"/>
                  </a:lnTo>
                  <a:lnTo>
                    <a:pt x="112" y="31"/>
                  </a:lnTo>
                  <a:lnTo>
                    <a:pt x="120" y="31"/>
                  </a:lnTo>
                  <a:lnTo>
                    <a:pt x="127" y="31"/>
                  </a:lnTo>
                  <a:lnTo>
                    <a:pt x="130" y="33"/>
                  </a:lnTo>
                  <a:lnTo>
                    <a:pt x="136" y="35"/>
                  </a:lnTo>
                  <a:lnTo>
                    <a:pt x="139" y="35"/>
                  </a:lnTo>
                  <a:lnTo>
                    <a:pt x="144" y="38"/>
                  </a:lnTo>
                  <a:lnTo>
                    <a:pt x="149" y="39"/>
                  </a:lnTo>
                  <a:lnTo>
                    <a:pt x="150" y="41"/>
                  </a:lnTo>
                  <a:lnTo>
                    <a:pt x="155" y="46"/>
                  </a:lnTo>
                  <a:lnTo>
                    <a:pt x="160" y="49"/>
                  </a:lnTo>
                  <a:lnTo>
                    <a:pt x="161" y="50"/>
                  </a:lnTo>
                  <a:lnTo>
                    <a:pt x="165" y="55"/>
                  </a:lnTo>
                  <a:lnTo>
                    <a:pt x="169" y="60"/>
                  </a:lnTo>
                  <a:lnTo>
                    <a:pt x="172" y="65"/>
                  </a:lnTo>
                  <a:lnTo>
                    <a:pt x="177" y="71"/>
                  </a:lnTo>
                  <a:lnTo>
                    <a:pt x="179" y="74"/>
                  </a:lnTo>
                  <a:lnTo>
                    <a:pt x="188" y="91"/>
                  </a:lnTo>
                  <a:lnTo>
                    <a:pt x="191" y="99"/>
                  </a:lnTo>
                  <a:lnTo>
                    <a:pt x="195" y="104"/>
                  </a:lnTo>
                  <a:lnTo>
                    <a:pt x="195" y="112"/>
                  </a:lnTo>
                  <a:lnTo>
                    <a:pt x="198" y="120"/>
                  </a:lnTo>
                  <a:lnTo>
                    <a:pt x="204" y="150"/>
                  </a:lnTo>
                  <a:lnTo>
                    <a:pt x="206" y="159"/>
                  </a:lnTo>
                  <a:lnTo>
                    <a:pt x="207" y="166"/>
                  </a:lnTo>
                  <a:lnTo>
                    <a:pt x="207" y="185"/>
                  </a:lnTo>
                  <a:lnTo>
                    <a:pt x="209" y="196"/>
                  </a:lnTo>
                  <a:lnTo>
                    <a:pt x="210" y="188"/>
                  </a:lnTo>
                  <a:lnTo>
                    <a:pt x="207" y="194"/>
                  </a:lnTo>
                  <a:lnTo>
                    <a:pt x="207" y="218"/>
                  </a:lnTo>
                  <a:lnTo>
                    <a:pt x="206" y="223"/>
                  </a:lnTo>
                  <a:lnTo>
                    <a:pt x="206" y="232"/>
                  </a:lnTo>
                  <a:lnTo>
                    <a:pt x="204" y="237"/>
                  </a:lnTo>
                  <a:lnTo>
                    <a:pt x="204" y="240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199" y="259"/>
                  </a:lnTo>
                  <a:lnTo>
                    <a:pt x="199" y="264"/>
                  </a:lnTo>
                  <a:lnTo>
                    <a:pt x="198" y="269"/>
                  </a:lnTo>
                  <a:lnTo>
                    <a:pt x="196" y="272"/>
                  </a:lnTo>
                  <a:lnTo>
                    <a:pt x="193" y="281"/>
                  </a:lnTo>
                  <a:lnTo>
                    <a:pt x="191" y="284"/>
                  </a:lnTo>
                  <a:lnTo>
                    <a:pt x="190" y="289"/>
                  </a:lnTo>
                  <a:lnTo>
                    <a:pt x="187" y="295"/>
                  </a:lnTo>
                  <a:lnTo>
                    <a:pt x="185" y="300"/>
                  </a:lnTo>
                  <a:lnTo>
                    <a:pt x="182" y="306"/>
                  </a:lnTo>
                  <a:lnTo>
                    <a:pt x="177" y="311"/>
                  </a:lnTo>
                  <a:lnTo>
                    <a:pt x="176" y="318"/>
                  </a:lnTo>
                  <a:lnTo>
                    <a:pt x="174" y="321"/>
                  </a:lnTo>
                  <a:lnTo>
                    <a:pt x="176" y="3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Rectangle 78"/>
            <p:cNvSpPr>
              <a:spLocks noChangeArrowheads="1"/>
            </p:cNvSpPr>
            <p:nvPr/>
          </p:nvSpPr>
          <p:spPr bwMode="auto">
            <a:xfrm>
              <a:off x="4582" y="1222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56" name="Freeform 79"/>
            <p:cNvSpPr>
              <a:spLocks/>
            </p:cNvSpPr>
            <p:nvPr/>
          </p:nvSpPr>
          <p:spPr bwMode="auto">
            <a:xfrm>
              <a:off x="3015" y="1869"/>
              <a:ext cx="560" cy="211"/>
            </a:xfrm>
            <a:custGeom>
              <a:avLst/>
              <a:gdLst>
                <a:gd name="T0" fmla="*/ 560 w 560"/>
                <a:gd name="T1" fmla="*/ 12 h 211"/>
                <a:gd name="T2" fmla="*/ 548 w 560"/>
                <a:gd name="T3" fmla="*/ 0 h 211"/>
                <a:gd name="T4" fmla="*/ 529 w 560"/>
                <a:gd name="T5" fmla="*/ 8 h 211"/>
                <a:gd name="T6" fmla="*/ 515 w 560"/>
                <a:gd name="T7" fmla="*/ 30 h 211"/>
                <a:gd name="T8" fmla="*/ 499 w 560"/>
                <a:gd name="T9" fmla="*/ 52 h 211"/>
                <a:gd name="T10" fmla="*/ 484 w 560"/>
                <a:gd name="T11" fmla="*/ 71 h 211"/>
                <a:gd name="T12" fmla="*/ 468 w 560"/>
                <a:gd name="T13" fmla="*/ 88 h 211"/>
                <a:gd name="T14" fmla="*/ 436 w 560"/>
                <a:gd name="T15" fmla="*/ 121 h 211"/>
                <a:gd name="T16" fmla="*/ 409 w 560"/>
                <a:gd name="T17" fmla="*/ 140 h 211"/>
                <a:gd name="T18" fmla="*/ 356 w 560"/>
                <a:gd name="T19" fmla="*/ 170 h 211"/>
                <a:gd name="T20" fmla="*/ 351 w 560"/>
                <a:gd name="T21" fmla="*/ 170 h 211"/>
                <a:gd name="T22" fmla="*/ 318 w 560"/>
                <a:gd name="T23" fmla="*/ 178 h 211"/>
                <a:gd name="T24" fmla="*/ 251 w 560"/>
                <a:gd name="T25" fmla="*/ 180 h 211"/>
                <a:gd name="T26" fmla="*/ 227 w 560"/>
                <a:gd name="T27" fmla="*/ 177 h 211"/>
                <a:gd name="T28" fmla="*/ 205 w 560"/>
                <a:gd name="T29" fmla="*/ 174 h 211"/>
                <a:gd name="T30" fmla="*/ 185 w 560"/>
                <a:gd name="T31" fmla="*/ 170 h 211"/>
                <a:gd name="T32" fmla="*/ 148 w 560"/>
                <a:gd name="T33" fmla="*/ 159 h 211"/>
                <a:gd name="T34" fmla="*/ 134 w 560"/>
                <a:gd name="T35" fmla="*/ 155 h 211"/>
                <a:gd name="T36" fmla="*/ 114 w 560"/>
                <a:gd name="T37" fmla="*/ 143 h 211"/>
                <a:gd name="T38" fmla="*/ 90 w 560"/>
                <a:gd name="T39" fmla="*/ 126 h 211"/>
                <a:gd name="T40" fmla="*/ 74 w 560"/>
                <a:gd name="T41" fmla="*/ 113 h 211"/>
                <a:gd name="T42" fmla="*/ 50 w 560"/>
                <a:gd name="T43" fmla="*/ 82 h 211"/>
                <a:gd name="T44" fmla="*/ 39 w 560"/>
                <a:gd name="T45" fmla="*/ 61 h 211"/>
                <a:gd name="T46" fmla="*/ 34 w 560"/>
                <a:gd name="T47" fmla="*/ 47 h 211"/>
                <a:gd name="T48" fmla="*/ 28 w 560"/>
                <a:gd name="T49" fmla="*/ 31 h 211"/>
                <a:gd name="T50" fmla="*/ 19 w 560"/>
                <a:gd name="T51" fmla="*/ 25 h 211"/>
                <a:gd name="T52" fmla="*/ 6 w 560"/>
                <a:gd name="T53" fmla="*/ 28 h 211"/>
                <a:gd name="T54" fmla="*/ 0 w 560"/>
                <a:gd name="T55" fmla="*/ 38 h 211"/>
                <a:gd name="T56" fmla="*/ 1 w 560"/>
                <a:gd name="T57" fmla="*/ 50 h 211"/>
                <a:gd name="T58" fmla="*/ 9 w 560"/>
                <a:gd name="T59" fmla="*/ 69 h 211"/>
                <a:gd name="T60" fmla="*/ 17 w 560"/>
                <a:gd name="T61" fmla="*/ 87 h 211"/>
                <a:gd name="T62" fmla="*/ 41 w 560"/>
                <a:gd name="T63" fmla="*/ 123 h 211"/>
                <a:gd name="T64" fmla="*/ 57 w 560"/>
                <a:gd name="T65" fmla="*/ 139 h 211"/>
                <a:gd name="T66" fmla="*/ 79 w 560"/>
                <a:gd name="T67" fmla="*/ 159 h 211"/>
                <a:gd name="T68" fmla="*/ 109 w 560"/>
                <a:gd name="T69" fmla="*/ 178 h 211"/>
                <a:gd name="T70" fmla="*/ 128 w 560"/>
                <a:gd name="T71" fmla="*/ 186 h 211"/>
                <a:gd name="T72" fmla="*/ 151 w 560"/>
                <a:gd name="T73" fmla="*/ 192 h 211"/>
                <a:gd name="T74" fmla="*/ 186 w 560"/>
                <a:gd name="T75" fmla="*/ 204 h 211"/>
                <a:gd name="T76" fmla="*/ 207 w 560"/>
                <a:gd name="T77" fmla="*/ 207 h 211"/>
                <a:gd name="T78" fmla="*/ 232 w 560"/>
                <a:gd name="T79" fmla="*/ 210 h 211"/>
                <a:gd name="T80" fmla="*/ 305 w 560"/>
                <a:gd name="T81" fmla="*/ 211 h 211"/>
                <a:gd name="T82" fmla="*/ 329 w 560"/>
                <a:gd name="T83" fmla="*/ 208 h 211"/>
                <a:gd name="T84" fmla="*/ 365 w 560"/>
                <a:gd name="T85" fmla="*/ 200 h 211"/>
                <a:gd name="T86" fmla="*/ 409 w 560"/>
                <a:gd name="T87" fmla="*/ 178 h 211"/>
                <a:gd name="T88" fmla="*/ 439 w 560"/>
                <a:gd name="T89" fmla="*/ 158 h 211"/>
                <a:gd name="T90" fmla="*/ 463 w 560"/>
                <a:gd name="T91" fmla="*/ 137 h 211"/>
                <a:gd name="T92" fmla="*/ 496 w 560"/>
                <a:gd name="T93" fmla="*/ 104 h 211"/>
                <a:gd name="T94" fmla="*/ 514 w 560"/>
                <a:gd name="T95" fmla="*/ 85 h 211"/>
                <a:gd name="T96" fmla="*/ 529 w 560"/>
                <a:gd name="T97" fmla="*/ 63 h 211"/>
                <a:gd name="T98" fmla="*/ 550 w 560"/>
                <a:gd name="T99" fmla="*/ 33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0"/>
                <a:gd name="T151" fmla="*/ 0 h 211"/>
                <a:gd name="T152" fmla="*/ 560 w 5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0" h="211">
                  <a:moveTo>
                    <a:pt x="558" y="23"/>
                  </a:moveTo>
                  <a:lnTo>
                    <a:pt x="560" y="20"/>
                  </a:lnTo>
                  <a:lnTo>
                    <a:pt x="560" y="12"/>
                  </a:lnTo>
                  <a:lnTo>
                    <a:pt x="558" y="8"/>
                  </a:lnTo>
                  <a:lnTo>
                    <a:pt x="552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6" y="1"/>
                  </a:lnTo>
                  <a:lnTo>
                    <a:pt x="529" y="8"/>
                  </a:lnTo>
                  <a:lnTo>
                    <a:pt x="531" y="6"/>
                  </a:lnTo>
                  <a:lnTo>
                    <a:pt x="525" y="14"/>
                  </a:lnTo>
                  <a:lnTo>
                    <a:pt x="515" y="30"/>
                  </a:lnTo>
                  <a:lnTo>
                    <a:pt x="510" y="36"/>
                  </a:lnTo>
                  <a:lnTo>
                    <a:pt x="504" y="44"/>
                  </a:lnTo>
                  <a:lnTo>
                    <a:pt x="499" y="52"/>
                  </a:lnTo>
                  <a:lnTo>
                    <a:pt x="495" y="57"/>
                  </a:lnTo>
                  <a:lnTo>
                    <a:pt x="488" y="63"/>
                  </a:lnTo>
                  <a:lnTo>
                    <a:pt x="484" y="71"/>
                  </a:lnTo>
                  <a:lnTo>
                    <a:pt x="480" y="77"/>
                  </a:lnTo>
                  <a:lnTo>
                    <a:pt x="474" y="82"/>
                  </a:lnTo>
                  <a:lnTo>
                    <a:pt x="468" y="88"/>
                  </a:lnTo>
                  <a:lnTo>
                    <a:pt x="447" y="109"/>
                  </a:lnTo>
                  <a:lnTo>
                    <a:pt x="441" y="115"/>
                  </a:lnTo>
                  <a:lnTo>
                    <a:pt x="436" y="121"/>
                  </a:lnTo>
                  <a:lnTo>
                    <a:pt x="425" y="129"/>
                  </a:lnTo>
                  <a:lnTo>
                    <a:pt x="420" y="132"/>
                  </a:lnTo>
                  <a:lnTo>
                    <a:pt x="409" y="140"/>
                  </a:lnTo>
                  <a:lnTo>
                    <a:pt x="395" y="148"/>
                  </a:lnTo>
                  <a:lnTo>
                    <a:pt x="390" y="153"/>
                  </a:lnTo>
                  <a:lnTo>
                    <a:pt x="356" y="170"/>
                  </a:lnTo>
                  <a:lnTo>
                    <a:pt x="357" y="170"/>
                  </a:lnTo>
                  <a:lnTo>
                    <a:pt x="359" y="169"/>
                  </a:lnTo>
                  <a:lnTo>
                    <a:pt x="351" y="170"/>
                  </a:lnTo>
                  <a:lnTo>
                    <a:pt x="338" y="174"/>
                  </a:lnTo>
                  <a:lnTo>
                    <a:pt x="322" y="177"/>
                  </a:lnTo>
                  <a:lnTo>
                    <a:pt x="318" y="178"/>
                  </a:lnTo>
                  <a:lnTo>
                    <a:pt x="310" y="178"/>
                  </a:lnTo>
                  <a:lnTo>
                    <a:pt x="302" y="180"/>
                  </a:lnTo>
                  <a:lnTo>
                    <a:pt x="251" y="180"/>
                  </a:lnTo>
                  <a:lnTo>
                    <a:pt x="243" y="178"/>
                  </a:lnTo>
                  <a:lnTo>
                    <a:pt x="235" y="178"/>
                  </a:lnTo>
                  <a:lnTo>
                    <a:pt x="227" y="177"/>
                  </a:lnTo>
                  <a:lnTo>
                    <a:pt x="219" y="177"/>
                  </a:lnTo>
                  <a:lnTo>
                    <a:pt x="213" y="175"/>
                  </a:lnTo>
                  <a:lnTo>
                    <a:pt x="205" y="174"/>
                  </a:lnTo>
                  <a:lnTo>
                    <a:pt x="197" y="174"/>
                  </a:lnTo>
                  <a:lnTo>
                    <a:pt x="193" y="172"/>
                  </a:lnTo>
                  <a:lnTo>
                    <a:pt x="185" y="170"/>
                  </a:lnTo>
                  <a:lnTo>
                    <a:pt x="167" y="167"/>
                  </a:lnTo>
                  <a:lnTo>
                    <a:pt x="161" y="164"/>
                  </a:lnTo>
                  <a:lnTo>
                    <a:pt x="148" y="159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5" y="150"/>
                  </a:lnTo>
                  <a:lnTo>
                    <a:pt x="114" y="143"/>
                  </a:lnTo>
                  <a:lnTo>
                    <a:pt x="109" y="142"/>
                  </a:lnTo>
                  <a:lnTo>
                    <a:pt x="98" y="134"/>
                  </a:lnTo>
                  <a:lnTo>
                    <a:pt x="90" y="126"/>
                  </a:lnTo>
                  <a:lnTo>
                    <a:pt x="82" y="121"/>
                  </a:lnTo>
                  <a:lnTo>
                    <a:pt x="79" y="117"/>
                  </a:lnTo>
                  <a:lnTo>
                    <a:pt x="74" y="113"/>
                  </a:lnTo>
                  <a:lnTo>
                    <a:pt x="68" y="104"/>
                  </a:lnTo>
                  <a:lnTo>
                    <a:pt x="63" y="101"/>
                  </a:lnTo>
                  <a:lnTo>
                    <a:pt x="50" y="82"/>
                  </a:lnTo>
                  <a:lnTo>
                    <a:pt x="49" y="77"/>
                  </a:lnTo>
                  <a:lnTo>
                    <a:pt x="42" y="64"/>
                  </a:lnTo>
                  <a:lnTo>
                    <a:pt x="39" y="61"/>
                  </a:lnTo>
                  <a:lnTo>
                    <a:pt x="38" y="57"/>
                  </a:lnTo>
                  <a:lnTo>
                    <a:pt x="34" y="50"/>
                  </a:lnTo>
                  <a:lnTo>
                    <a:pt x="34" y="47"/>
                  </a:lnTo>
                  <a:lnTo>
                    <a:pt x="33" y="41"/>
                  </a:lnTo>
                  <a:lnTo>
                    <a:pt x="30" y="36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11" y="26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6" y="63"/>
                  </a:lnTo>
                  <a:lnTo>
                    <a:pt x="9" y="69"/>
                  </a:lnTo>
                  <a:lnTo>
                    <a:pt x="11" y="74"/>
                  </a:lnTo>
                  <a:lnTo>
                    <a:pt x="14" y="80"/>
                  </a:lnTo>
                  <a:lnTo>
                    <a:pt x="17" y="87"/>
                  </a:lnTo>
                  <a:lnTo>
                    <a:pt x="20" y="90"/>
                  </a:lnTo>
                  <a:lnTo>
                    <a:pt x="22" y="94"/>
                  </a:lnTo>
                  <a:lnTo>
                    <a:pt x="41" y="123"/>
                  </a:lnTo>
                  <a:lnTo>
                    <a:pt x="46" y="126"/>
                  </a:lnTo>
                  <a:lnTo>
                    <a:pt x="52" y="136"/>
                  </a:lnTo>
                  <a:lnTo>
                    <a:pt x="57" y="139"/>
                  </a:lnTo>
                  <a:lnTo>
                    <a:pt x="60" y="143"/>
                  </a:lnTo>
                  <a:lnTo>
                    <a:pt x="71" y="151"/>
                  </a:lnTo>
                  <a:lnTo>
                    <a:pt x="79" y="159"/>
                  </a:lnTo>
                  <a:lnTo>
                    <a:pt x="96" y="170"/>
                  </a:lnTo>
                  <a:lnTo>
                    <a:pt x="101" y="172"/>
                  </a:lnTo>
                  <a:lnTo>
                    <a:pt x="109" y="178"/>
                  </a:lnTo>
                  <a:lnTo>
                    <a:pt x="117" y="181"/>
                  </a:lnTo>
                  <a:lnTo>
                    <a:pt x="121" y="183"/>
                  </a:lnTo>
                  <a:lnTo>
                    <a:pt x="128" y="186"/>
                  </a:lnTo>
                  <a:lnTo>
                    <a:pt x="129" y="186"/>
                  </a:lnTo>
                  <a:lnTo>
                    <a:pt x="139" y="191"/>
                  </a:lnTo>
                  <a:lnTo>
                    <a:pt x="151" y="192"/>
                  </a:lnTo>
                  <a:lnTo>
                    <a:pt x="158" y="196"/>
                  </a:lnTo>
                  <a:lnTo>
                    <a:pt x="178" y="202"/>
                  </a:lnTo>
                  <a:lnTo>
                    <a:pt x="186" y="204"/>
                  </a:lnTo>
                  <a:lnTo>
                    <a:pt x="194" y="205"/>
                  </a:lnTo>
                  <a:lnTo>
                    <a:pt x="202" y="205"/>
                  </a:lnTo>
                  <a:lnTo>
                    <a:pt x="207" y="207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32" y="210"/>
                  </a:lnTo>
                  <a:lnTo>
                    <a:pt x="240" y="210"/>
                  </a:lnTo>
                  <a:lnTo>
                    <a:pt x="248" y="211"/>
                  </a:lnTo>
                  <a:lnTo>
                    <a:pt x="305" y="211"/>
                  </a:lnTo>
                  <a:lnTo>
                    <a:pt x="313" y="210"/>
                  </a:lnTo>
                  <a:lnTo>
                    <a:pt x="321" y="210"/>
                  </a:lnTo>
                  <a:lnTo>
                    <a:pt x="329" y="208"/>
                  </a:lnTo>
                  <a:lnTo>
                    <a:pt x="344" y="205"/>
                  </a:lnTo>
                  <a:lnTo>
                    <a:pt x="357" y="202"/>
                  </a:lnTo>
                  <a:lnTo>
                    <a:pt x="365" y="200"/>
                  </a:lnTo>
                  <a:lnTo>
                    <a:pt x="367" y="199"/>
                  </a:lnTo>
                  <a:lnTo>
                    <a:pt x="368" y="199"/>
                  </a:lnTo>
                  <a:lnTo>
                    <a:pt x="409" y="178"/>
                  </a:lnTo>
                  <a:lnTo>
                    <a:pt x="414" y="174"/>
                  </a:lnTo>
                  <a:lnTo>
                    <a:pt x="425" y="169"/>
                  </a:lnTo>
                  <a:lnTo>
                    <a:pt x="439" y="158"/>
                  </a:lnTo>
                  <a:lnTo>
                    <a:pt x="444" y="155"/>
                  </a:lnTo>
                  <a:lnTo>
                    <a:pt x="458" y="143"/>
                  </a:lnTo>
                  <a:lnTo>
                    <a:pt x="463" y="137"/>
                  </a:lnTo>
                  <a:lnTo>
                    <a:pt x="469" y="134"/>
                  </a:lnTo>
                  <a:lnTo>
                    <a:pt x="493" y="110"/>
                  </a:lnTo>
                  <a:lnTo>
                    <a:pt x="496" y="104"/>
                  </a:lnTo>
                  <a:lnTo>
                    <a:pt x="503" y="99"/>
                  </a:lnTo>
                  <a:lnTo>
                    <a:pt x="509" y="90"/>
                  </a:lnTo>
                  <a:lnTo>
                    <a:pt x="514" y="85"/>
                  </a:lnTo>
                  <a:lnTo>
                    <a:pt x="520" y="79"/>
                  </a:lnTo>
                  <a:lnTo>
                    <a:pt x="525" y="71"/>
                  </a:lnTo>
                  <a:lnTo>
                    <a:pt x="529" y="63"/>
                  </a:lnTo>
                  <a:lnTo>
                    <a:pt x="536" y="55"/>
                  </a:lnTo>
                  <a:lnTo>
                    <a:pt x="541" y="49"/>
                  </a:lnTo>
                  <a:lnTo>
                    <a:pt x="550" y="33"/>
                  </a:lnTo>
                  <a:lnTo>
                    <a:pt x="556" y="25"/>
                  </a:lnTo>
                  <a:lnTo>
                    <a:pt x="5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Rectangle 80"/>
            <p:cNvSpPr>
              <a:spLocks noChangeArrowheads="1"/>
            </p:cNvSpPr>
            <p:nvPr/>
          </p:nvSpPr>
          <p:spPr bwMode="auto">
            <a:xfrm>
              <a:off x="3352" y="2061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58" name="Freeform 81"/>
            <p:cNvSpPr>
              <a:spLocks/>
            </p:cNvSpPr>
            <p:nvPr/>
          </p:nvSpPr>
          <p:spPr bwMode="auto">
            <a:xfrm>
              <a:off x="2917" y="1933"/>
              <a:ext cx="2298" cy="710"/>
            </a:xfrm>
            <a:custGeom>
              <a:avLst/>
              <a:gdLst>
                <a:gd name="T0" fmla="*/ 2298 w 2298"/>
                <a:gd name="T1" fmla="*/ 18 h 710"/>
                <a:gd name="T2" fmla="*/ 2291 w 2298"/>
                <a:gd name="T3" fmla="*/ 4 h 710"/>
                <a:gd name="T4" fmla="*/ 2279 w 2298"/>
                <a:gd name="T5" fmla="*/ 0 h 710"/>
                <a:gd name="T6" fmla="*/ 2247 w 2298"/>
                <a:gd name="T7" fmla="*/ 37 h 710"/>
                <a:gd name="T8" fmla="*/ 2113 w 2298"/>
                <a:gd name="T9" fmla="*/ 201 h 710"/>
                <a:gd name="T10" fmla="*/ 2022 w 2298"/>
                <a:gd name="T11" fmla="*/ 298 h 710"/>
                <a:gd name="T12" fmla="*/ 1905 w 2298"/>
                <a:gd name="T13" fmla="*/ 402 h 710"/>
                <a:gd name="T14" fmla="*/ 1806 w 2298"/>
                <a:gd name="T15" fmla="*/ 475 h 710"/>
                <a:gd name="T16" fmla="*/ 1731 w 2298"/>
                <a:gd name="T17" fmla="*/ 521 h 710"/>
                <a:gd name="T18" fmla="*/ 1602 w 2298"/>
                <a:gd name="T19" fmla="*/ 589 h 710"/>
                <a:gd name="T20" fmla="*/ 1494 w 2298"/>
                <a:gd name="T21" fmla="*/ 631 h 710"/>
                <a:gd name="T22" fmla="*/ 1469 w 2298"/>
                <a:gd name="T23" fmla="*/ 638 h 710"/>
                <a:gd name="T24" fmla="*/ 1379 w 2298"/>
                <a:gd name="T25" fmla="*/ 657 h 710"/>
                <a:gd name="T26" fmla="*/ 1222 w 2298"/>
                <a:gd name="T27" fmla="*/ 675 h 710"/>
                <a:gd name="T28" fmla="*/ 1124 w 2298"/>
                <a:gd name="T29" fmla="*/ 679 h 710"/>
                <a:gd name="T30" fmla="*/ 1024 w 2298"/>
                <a:gd name="T31" fmla="*/ 675 h 710"/>
                <a:gd name="T32" fmla="*/ 801 w 2298"/>
                <a:gd name="T33" fmla="*/ 650 h 710"/>
                <a:gd name="T34" fmla="*/ 711 w 2298"/>
                <a:gd name="T35" fmla="*/ 631 h 710"/>
                <a:gd name="T36" fmla="*/ 601 w 2298"/>
                <a:gd name="T37" fmla="*/ 603 h 710"/>
                <a:gd name="T38" fmla="*/ 529 w 2298"/>
                <a:gd name="T39" fmla="*/ 576 h 710"/>
                <a:gd name="T40" fmla="*/ 441 w 2298"/>
                <a:gd name="T41" fmla="*/ 533 h 710"/>
                <a:gd name="T42" fmla="*/ 379 w 2298"/>
                <a:gd name="T43" fmla="*/ 497 h 710"/>
                <a:gd name="T44" fmla="*/ 287 w 2298"/>
                <a:gd name="T45" fmla="*/ 426 h 710"/>
                <a:gd name="T46" fmla="*/ 207 w 2298"/>
                <a:gd name="T47" fmla="*/ 345 h 710"/>
                <a:gd name="T48" fmla="*/ 163 w 2298"/>
                <a:gd name="T49" fmla="*/ 291 h 710"/>
                <a:gd name="T50" fmla="*/ 112 w 2298"/>
                <a:gd name="T51" fmla="*/ 212 h 710"/>
                <a:gd name="T52" fmla="*/ 66 w 2298"/>
                <a:gd name="T53" fmla="*/ 124 h 710"/>
                <a:gd name="T54" fmla="*/ 30 w 2298"/>
                <a:gd name="T55" fmla="*/ 30 h 710"/>
                <a:gd name="T56" fmla="*/ 22 w 2298"/>
                <a:gd name="T57" fmla="*/ 21 h 710"/>
                <a:gd name="T58" fmla="*/ 11 w 2298"/>
                <a:gd name="T59" fmla="*/ 21 h 710"/>
                <a:gd name="T60" fmla="*/ 1 w 2298"/>
                <a:gd name="T61" fmla="*/ 29 h 710"/>
                <a:gd name="T62" fmla="*/ 1 w 2298"/>
                <a:gd name="T63" fmla="*/ 40 h 710"/>
                <a:gd name="T64" fmla="*/ 28 w 2298"/>
                <a:gd name="T65" fmla="*/ 114 h 710"/>
                <a:gd name="T66" fmla="*/ 71 w 2298"/>
                <a:gd name="T67" fmla="*/ 206 h 710"/>
                <a:gd name="T68" fmla="*/ 110 w 2298"/>
                <a:gd name="T69" fmla="*/ 271 h 710"/>
                <a:gd name="T70" fmla="*/ 151 w 2298"/>
                <a:gd name="T71" fmla="*/ 329 h 710"/>
                <a:gd name="T72" fmla="*/ 215 w 2298"/>
                <a:gd name="T73" fmla="*/ 402 h 710"/>
                <a:gd name="T74" fmla="*/ 284 w 2298"/>
                <a:gd name="T75" fmla="*/ 467 h 710"/>
                <a:gd name="T76" fmla="*/ 382 w 2298"/>
                <a:gd name="T77" fmla="*/ 536 h 710"/>
                <a:gd name="T78" fmla="*/ 471 w 2298"/>
                <a:gd name="T79" fmla="*/ 584 h 710"/>
                <a:gd name="T80" fmla="*/ 518 w 2298"/>
                <a:gd name="T81" fmla="*/ 604 h 710"/>
                <a:gd name="T82" fmla="*/ 645 w 2298"/>
                <a:gd name="T83" fmla="*/ 649 h 710"/>
                <a:gd name="T84" fmla="*/ 733 w 2298"/>
                <a:gd name="T85" fmla="*/ 669 h 710"/>
                <a:gd name="T86" fmla="*/ 892 w 2298"/>
                <a:gd name="T87" fmla="*/ 696 h 710"/>
                <a:gd name="T88" fmla="*/ 1058 w 2298"/>
                <a:gd name="T89" fmla="*/ 709 h 710"/>
                <a:gd name="T90" fmla="*/ 1157 w 2298"/>
                <a:gd name="T91" fmla="*/ 709 h 710"/>
                <a:gd name="T92" fmla="*/ 1258 w 2298"/>
                <a:gd name="T93" fmla="*/ 704 h 710"/>
                <a:gd name="T94" fmla="*/ 1385 w 2298"/>
                <a:gd name="T95" fmla="*/ 688 h 710"/>
                <a:gd name="T96" fmla="*/ 1475 w 2298"/>
                <a:gd name="T97" fmla="*/ 669 h 710"/>
                <a:gd name="T98" fmla="*/ 1507 w 2298"/>
                <a:gd name="T99" fmla="*/ 660 h 710"/>
                <a:gd name="T100" fmla="*/ 1614 w 2298"/>
                <a:gd name="T101" fmla="*/ 617 h 710"/>
                <a:gd name="T102" fmla="*/ 1747 w 2298"/>
                <a:gd name="T103" fmla="*/ 549 h 710"/>
                <a:gd name="T104" fmla="*/ 1825 w 2298"/>
                <a:gd name="T105" fmla="*/ 500 h 710"/>
                <a:gd name="T106" fmla="*/ 1924 w 2298"/>
                <a:gd name="T107" fmla="*/ 427 h 710"/>
                <a:gd name="T108" fmla="*/ 2045 w 2298"/>
                <a:gd name="T109" fmla="*/ 320 h 710"/>
                <a:gd name="T110" fmla="*/ 2138 w 2298"/>
                <a:gd name="T111" fmla="*/ 223 h 710"/>
                <a:gd name="T112" fmla="*/ 2272 w 2298"/>
                <a:gd name="T113" fmla="*/ 56 h 7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98"/>
                <a:gd name="T172" fmla="*/ 0 h 710"/>
                <a:gd name="T173" fmla="*/ 2298 w 2298"/>
                <a:gd name="T174" fmla="*/ 710 h 7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98" h="710">
                  <a:moveTo>
                    <a:pt x="2294" y="26"/>
                  </a:moveTo>
                  <a:lnTo>
                    <a:pt x="2296" y="21"/>
                  </a:lnTo>
                  <a:lnTo>
                    <a:pt x="2298" y="18"/>
                  </a:lnTo>
                  <a:lnTo>
                    <a:pt x="2298" y="13"/>
                  </a:lnTo>
                  <a:lnTo>
                    <a:pt x="2294" y="7"/>
                  </a:lnTo>
                  <a:lnTo>
                    <a:pt x="2291" y="4"/>
                  </a:lnTo>
                  <a:lnTo>
                    <a:pt x="2286" y="2"/>
                  </a:lnTo>
                  <a:lnTo>
                    <a:pt x="2283" y="0"/>
                  </a:lnTo>
                  <a:lnTo>
                    <a:pt x="2279" y="0"/>
                  </a:lnTo>
                  <a:lnTo>
                    <a:pt x="2272" y="4"/>
                  </a:lnTo>
                  <a:lnTo>
                    <a:pt x="2269" y="7"/>
                  </a:lnTo>
                  <a:lnTo>
                    <a:pt x="2247" y="37"/>
                  </a:lnTo>
                  <a:lnTo>
                    <a:pt x="2181" y="122"/>
                  </a:lnTo>
                  <a:lnTo>
                    <a:pt x="2136" y="176"/>
                  </a:lnTo>
                  <a:lnTo>
                    <a:pt x="2113" y="201"/>
                  </a:lnTo>
                  <a:lnTo>
                    <a:pt x="2092" y="226"/>
                  </a:lnTo>
                  <a:lnTo>
                    <a:pt x="2070" y="250"/>
                  </a:lnTo>
                  <a:lnTo>
                    <a:pt x="2022" y="298"/>
                  </a:lnTo>
                  <a:lnTo>
                    <a:pt x="1951" y="364"/>
                  </a:lnTo>
                  <a:lnTo>
                    <a:pt x="1929" y="383"/>
                  </a:lnTo>
                  <a:lnTo>
                    <a:pt x="1905" y="402"/>
                  </a:lnTo>
                  <a:lnTo>
                    <a:pt x="1880" y="421"/>
                  </a:lnTo>
                  <a:lnTo>
                    <a:pt x="1856" y="440"/>
                  </a:lnTo>
                  <a:lnTo>
                    <a:pt x="1806" y="475"/>
                  </a:lnTo>
                  <a:lnTo>
                    <a:pt x="1782" y="492"/>
                  </a:lnTo>
                  <a:lnTo>
                    <a:pt x="1758" y="506"/>
                  </a:lnTo>
                  <a:lnTo>
                    <a:pt x="1731" y="521"/>
                  </a:lnTo>
                  <a:lnTo>
                    <a:pt x="1706" y="536"/>
                  </a:lnTo>
                  <a:lnTo>
                    <a:pt x="1681" y="551"/>
                  </a:lnTo>
                  <a:lnTo>
                    <a:pt x="1602" y="589"/>
                  </a:lnTo>
                  <a:lnTo>
                    <a:pt x="1548" y="611"/>
                  </a:lnTo>
                  <a:lnTo>
                    <a:pt x="1521" y="620"/>
                  </a:lnTo>
                  <a:lnTo>
                    <a:pt x="1494" y="631"/>
                  </a:lnTo>
                  <a:lnTo>
                    <a:pt x="1496" y="631"/>
                  </a:lnTo>
                  <a:lnTo>
                    <a:pt x="1496" y="630"/>
                  </a:lnTo>
                  <a:lnTo>
                    <a:pt x="1469" y="638"/>
                  </a:lnTo>
                  <a:lnTo>
                    <a:pt x="1439" y="644"/>
                  </a:lnTo>
                  <a:lnTo>
                    <a:pt x="1410" y="650"/>
                  </a:lnTo>
                  <a:lnTo>
                    <a:pt x="1379" y="657"/>
                  </a:lnTo>
                  <a:lnTo>
                    <a:pt x="1319" y="666"/>
                  </a:lnTo>
                  <a:lnTo>
                    <a:pt x="1255" y="672"/>
                  </a:lnTo>
                  <a:lnTo>
                    <a:pt x="1222" y="675"/>
                  </a:lnTo>
                  <a:lnTo>
                    <a:pt x="1190" y="677"/>
                  </a:lnTo>
                  <a:lnTo>
                    <a:pt x="1157" y="677"/>
                  </a:lnTo>
                  <a:lnTo>
                    <a:pt x="1124" y="679"/>
                  </a:lnTo>
                  <a:lnTo>
                    <a:pt x="1091" y="677"/>
                  </a:lnTo>
                  <a:lnTo>
                    <a:pt x="1058" y="677"/>
                  </a:lnTo>
                  <a:lnTo>
                    <a:pt x="1024" y="675"/>
                  </a:lnTo>
                  <a:lnTo>
                    <a:pt x="994" y="674"/>
                  </a:lnTo>
                  <a:lnTo>
                    <a:pt x="895" y="664"/>
                  </a:lnTo>
                  <a:lnTo>
                    <a:pt x="801" y="650"/>
                  </a:lnTo>
                  <a:lnTo>
                    <a:pt x="771" y="644"/>
                  </a:lnTo>
                  <a:lnTo>
                    <a:pt x="740" y="638"/>
                  </a:lnTo>
                  <a:lnTo>
                    <a:pt x="711" y="631"/>
                  </a:lnTo>
                  <a:lnTo>
                    <a:pt x="681" y="625"/>
                  </a:lnTo>
                  <a:lnTo>
                    <a:pt x="654" y="617"/>
                  </a:lnTo>
                  <a:lnTo>
                    <a:pt x="601" y="603"/>
                  </a:lnTo>
                  <a:lnTo>
                    <a:pt x="550" y="584"/>
                  </a:lnTo>
                  <a:lnTo>
                    <a:pt x="528" y="576"/>
                  </a:lnTo>
                  <a:lnTo>
                    <a:pt x="529" y="576"/>
                  </a:lnTo>
                  <a:lnTo>
                    <a:pt x="506" y="565"/>
                  </a:lnTo>
                  <a:lnTo>
                    <a:pt x="484" y="555"/>
                  </a:lnTo>
                  <a:lnTo>
                    <a:pt x="441" y="533"/>
                  </a:lnTo>
                  <a:lnTo>
                    <a:pt x="420" y="521"/>
                  </a:lnTo>
                  <a:lnTo>
                    <a:pt x="398" y="508"/>
                  </a:lnTo>
                  <a:lnTo>
                    <a:pt x="379" y="497"/>
                  </a:lnTo>
                  <a:lnTo>
                    <a:pt x="360" y="484"/>
                  </a:lnTo>
                  <a:lnTo>
                    <a:pt x="303" y="441"/>
                  </a:lnTo>
                  <a:lnTo>
                    <a:pt x="287" y="426"/>
                  </a:lnTo>
                  <a:lnTo>
                    <a:pt x="270" y="413"/>
                  </a:lnTo>
                  <a:lnTo>
                    <a:pt x="237" y="380"/>
                  </a:lnTo>
                  <a:lnTo>
                    <a:pt x="207" y="345"/>
                  </a:lnTo>
                  <a:lnTo>
                    <a:pt x="191" y="328"/>
                  </a:lnTo>
                  <a:lnTo>
                    <a:pt x="177" y="310"/>
                  </a:lnTo>
                  <a:lnTo>
                    <a:pt x="163" y="291"/>
                  </a:lnTo>
                  <a:lnTo>
                    <a:pt x="148" y="271"/>
                  </a:lnTo>
                  <a:lnTo>
                    <a:pt x="123" y="233"/>
                  </a:lnTo>
                  <a:lnTo>
                    <a:pt x="112" y="212"/>
                  </a:lnTo>
                  <a:lnTo>
                    <a:pt x="99" y="190"/>
                  </a:lnTo>
                  <a:lnTo>
                    <a:pt x="77" y="147"/>
                  </a:lnTo>
                  <a:lnTo>
                    <a:pt x="66" y="124"/>
                  </a:lnTo>
                  <a:lnTo>
                    <a:pt x="57" y="102"/>
                  </a:lnTo>
                  <a:lnTo>
                    <a:pt x="38" y="5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7" y="23"/>
                  </a:lnTo>
                  <a:lnTo>
                    <a:pt x="22" y="21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9" y="64"/>
                  </a:lnTo>
                  <a:lnTo>
                    <a:pt x="19" y="91"/>
                  </a:lnTo>
                  <a:lnTo>
                    <a:pt x="28" y="114"/>
                  </a:lnTo>
                  <a:lnTo>
                    <a:pt x="38" y="136"/>
                  </a:lnTo>
                  <a:lnTo>
                    <a:pt x="49" y="160"/>
                  </a:lnTo>
                  <a:lnTo>
                    <a:pt x="71" y="206"/>
                  </a:lnTo>
                  <a:lnTo>
                    <a:pt x="83" y="228"/>
                  </a:lnTo>
                  <a:lnTo>
                    <a:pt x="95" y="249"/>
                  </a:lnTo>
                  <a:lnTo>
                    <a:pt x="110" y="271"/>
                  </a:lnTo>
                  <a:lnTo>
                    <a:pt x="123" y="290"/>
                  </a:lnTo>
                  <a:lnTo>
                    <a:pt x="137" y="310"/>
                  </a:lnTo>
                  <a:lnTo>
                    <a:pt x="151" y="329"/>
                  </a:lnTo>
                  <a:lnTo>
                    <a:pt x="166" y="347"/>
                  </a:lnTo>
                  <a:lnTo>
                    <a:pt x="181" y="367"/>
                  </a:lnTo>
                  <a:lnTo>
                    <a:pt x="215" y="402"/>
                  </a:lnTo>
                  <a:lnTo>
                    <a:pt x="248" y="435"/>
                  </a:lnTo>
                  <a:lnTo>
                    <a:pt x="265" y="451"/>
                  </a:lnTo>
                  <a:lnTo>
                    <a:pt x="284" y="467"/>
                  </a:lnTo>
                  <a:lnTo>
                    <a:pt x="341" y="509"/>
                  </a:lnTo>
                  <a:lnTo>
                    <a:pt x="363" y="522"/>
                  </a:lnTo>
                  <a:lnTo>
                    <a:pt x="382" y="536"/>
                  </a:lnTo>
                  <a:lnTo>
                    <a:pt x="404" y="549"/>
                  </a:lnTo>
                  <a:lnTo>
                    <a:pt x="425" y="562"/>
                  </a:lnTo>
                  <a:lnTo>
                    <a:pt x="471" y="584"/>
                  </a:lnTo>
                  <a:lnTo>
                    <a:pt x="493" y="593"/>
                  </a:lnTo>
                  <a:lnTo>
                    <a:pt x="517" y="604"/>
                  </a:lnTo>
                  <a:lnTo>
                    <a:pt x="518" y="604"/>
                  </a:lnTo>
                  <a:lnTo>
                    <a:pt x="540" y="612"/>
                  </a:lnTo>
                  <a:lnTo>
                    <a:pt x="591" y="631"/>
                  </a:lnTo>
                  <a:lnTo>
                    <a:pt x="645" y="649"/>
                  </a:lnTo>
                  <a:lnTo>
                    <a:pt x="675" y="657"/>
                  </a:lnTo>
                  <a:lnTo>
                    <a:pt x="705" y="663"/>
                  </a:lnTo>
                  <a:lnTo>
                    <a:pt x="733" y="669"/>
                  </a:lnTo>
                  <a:lnTo>
                    <a:pt x="765" y="675"/>
                  </a:lnTo>
                  <a:lnTo>
                    <a:pt x="795" y="682"/>
                  </a:lnTo>
                  <a:lnTo>
                    <a:pt x="892" y="696"/>
                  </a:lnTo>
                  <a:lnTo>
                    <a:pt x="991" y="706"/>
                  </a:lnTo>
                  <a:lnTo>
                    <a:pt x="1024" y="707"/>
                  </a:lnTo>
                  <a:lnTo>
                    <a:pt x="1058" y="709"/>
                  </a:lnTo>
                  <a:lnTo>
                    <a:pt x="1091" y="709"/>
                  </a:lnTo>
                  <a:lnTo>
                    <a:pt x="1124" y="710"/>
                  </a:lnTo>
                  <a:lnTo>
                    <a:pt x="1157" y="709"/>
                  </a:lnTo>
                  <a:lnTo>
                    <a:pt x="1190" y="709"/>
                  </a:lnTo>
                  <a:lnTo>
                    <a:pt x="1225" y="707"/>
                  </a:lnTo>
                  <a:lnTo>
                    <a:pt x="1258" y="704"/>
                  </a:lnTo>
                  <a:lnTo>
                    <a:pt x="1322" y="698"/>
                  </a:lnTo>
                  <a:lnTo>
                    <a:pt x="1355" y="693"/>
                  </a:lnTo>
                  <a:lnTo>
                    <a:pt x="1385" y="688"/>
                  </a:lnTo>
                  <a:lnTo>
                    <a:pt x="1417" y="682"/>
                  </a:lnTo>
                  <a:lnTo>
                    <a:pt x="1445" y="675"/>
                  </a:lnTo>
                  <a:lnTo>
                    <a:pt x="1475" y="669"/>
                  </a:lnTo>
                  <a:lnTo>
                    <a:pt x="1505" y="661"/>
                  </a:lnTo>
                  <a:lnTo>
                    <a:pt x="1505" y="660"/>
                  </a:lnTo>
                  <a:lnTo>
                    <a:pt x="1507" y="660"/>
                  </a:lnTo>
                  <a:lnTo>
                    <a:pt x="1534" y="649"/>
                  </a:lnTo>
                  <a:lnTo>
                    <a:pt x="1561" y="639"/>
                  </a:lnTo>
                  <a:lnTo>
                    <a:pt x="1614" y="617"/>
                  </a:lnTo>
                  <a:lnTo>
                    <a:pt x="1697" y="579"/>
                  </a:lnTo>
                  <a:lnTo>
                    <a:pt x="1722" y="565"/>
                  </a:lnTo>
                  <a:lnTo>
                    <a:pt x="1747" y="549"/>
                  </a:lnTo>
                  <a:lnTo>
                    <a:pt x="1774" y="535"/>
                  </a:lnTo>
                  <a:lnTo>
                    <a:pt x="1801" y="517"/>
                  </a:lnTo>
                  <a:lnTo>
                    <a:pt x="1825" y="500"/>
                  </a:lnTo>
                  <a:lnTo>
                    <a:pt x="1875" y="465"/>
                  </a:lnTo>
                  <a:lnTo>
                    <a:pt x="1899" y="446"/>
                  </a:lnTo>
                  <a:lnTo>
                    <a:pt x="1924" y="427"/>
                  </a:lnTo>
                  <a:lnTo>
                    <a:pt x="1948" y="408"/>
                  </a:lnTo>
                  <a:lnTo>
                    <a:pt x="1973" y="386"/>
                  </a:lnTo>
                  <a:lnTo>
                    <a:pt x="2045" y="320"/>
                  </a:lnTo>
                  <a:lnTo>
                    <a:pt x="2092" y="272"/>
                  </a:lnTo>
                  <a:lnTo>
                    <a:pt x="2114" y="249"/>
                  </a:lnTo>
                  <a:lnTo>
                    <a:pt x="2138" y="223"/>
                  </a:lnTo>
                  <a:lnTo>
                    <a:pt x="2162" y="195"/>
                  </a:lnTo>
                  <a:lnTo>
                    <a:pt x="2206" y="141"/>
                  </a:lnTo>
                  <a:lnTo>
                    <a:pt x="2272" y="56"/>
                  </a:lnTo>
                  <a:lnTo>
                    <a:pt x="229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Rectangle 82"/>
            <p:cNvSpPr>
              <a:spLocks noChangeArrowheads="1"/>
            </p:cNvSpPr>
            <p:nvPr/>
          </p:nvSpPr>
          <p:spPr bwMode="auto">
            <a:xfrm>
              <a:off x="3818" y="2406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60" name="Rectangle 83"/>
            <p:cNvSpPr>
              <a:spLocks noChangeArrowheads="1"/>
            </p:cNvSpPr>
            <p:nvPr/>
          </p:nvSpPr>
          <p:spPr bwMode="auto">
            <a:xfrm>
              <a:off x="4394" y="2107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1/1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61" name="Freeform 84"/>
            <p:cNvSpPr>
              <a:spLocks/>
            </p:cNvSpPr>
            <p:nvPr/>
          </p:nvSpPr>
          <p:spPr bwMode="auto">
            <a:xfrm>
              <a:off x="3707" y="1867"/>
              <a:ext cx="1435" cy="430"/>
            </a:xfrm>
            <a:custGeom>
              <a:avLst/>
              <a:gdLst>
                <a:gd name="T0" fmla="*/ 1435 w 1435"/>
                <a:gd name="T1" fmla="*/ 17 h 430"/>
                <a:gd name="T2" fmla="*/ 1432 w 1435"/>
                <a:gd name="T3" fmla="*/ 6 h 430"/>
                <a:gd name="T4" fmla="*/ 1421 w 1435"/>
                <a:gd name="T5" fmla="*/ 0 h 430"/>
                <a:gd name="T6" fmla="*/ 1409 w 1435"/>
                <a:gd name="T7" fmla="*/ 3 h 430"/>
                <a:gd name="T8" fmla="*/ 1364 w 1435"/>
                <a:gd name="T9" fmla="*/ 57 h 430"/>
                <a:gd name="T10" fmla="*/ 1253 w 1435"/>
                <a:gd name="T11" fmla="*/ 177 h 430"/>
                <a:gd name="T12" fmla="*/ 1182 w 1435"/>
                <a:gd name="T13" fmla="*/ 239 h 430"/>
                <a:gd name="T14" fmla="*/ 1137 w 1435"/>
                <a:gd name="T15" fmla="*/ 270 h 430"/>
                <a:gd name="T16" fmla="*/ 1076 w 1435"/>
                <a:gd name="T17" fmla="*/ 308 h 430"/>
                <a:gd name="T18" fmla="*/ 1013 w 1435"/>
                <a:gd name="T19" fmla="*/ 340 h 430"/>
                <a:gd name="T20" fmla="*/ 945 w 1435"/>
                <a:gd name="T21" fmla="*/ 367 h 430"/>
                <a:gd name="T22" fmla="*/ 932 w 1435"/>
                <a:gd name="T23" fmla="*/ 372 h 430"/>
                <a:gd name="T24" fmla="*/ 878 w 1435"/>
                <a:gd name="T25" fmla="*/ 384 h 430"/>
                <a:gd name="T26" fmla="*/ 802 w 1435"/>
                <a:gd name="T27" fmla="*/ 395 h 430"/>
                <a:gd name="T28" fmla="*/ 744 w 1435"/>
                <a:gd name="T29" fmla="*/ 398 h 430"/>
                <a:gd name="T30" fmla="*/ 620 w 1435"/>
                <a:gd name="T31" fmla="*/ 397 h 430"/>
                <a:gd name="T32" fmla="*/ 541 w 1435"/>
                <a:gd name="T33" fmla="*/ 389 h 430"/>
                <a:gd name="T34" fmla="*/ 429 w 1435"/>
                <a:gd name="T35" fmla="*/ 368 h 430"/>
                <a:gd name="T36" fmla="*/ 378 w 1435"/>
                <a:gd name="T37" fmla="*/ 356 h 430"/>
                <a:gd name="T38" fmla="*/ 337 w 1435"/>
                <a:gd name="T39" fmla="*/ 345 h 430"/>
                <a:gd name="T40" fmla="*/ 295 w 1435"/>
                <a:gd name="T41" fmla="*/ 327 h 430"/>
                <a:gd name="T42" fmla="*/ 231 w 1435"/>
                <a:gd name="T43" fmla="*/ 296 h 430"/>
                <a:gd name="T44" fmla="*/ 157 w 1435"/>
                <a:gd name="T45" fmla="*/ 245 h 430"/>
                <a:gd name="T46" fmla="*/ 119 w 1435"/>
                <a:gd name="T47" fmla="*/ 209 h 430"/>
                <a:gd name="T48" fmla="*/ 72 w 1435"/>
                <a:gd name="T49" fmla="*/ 149 h 430"/>
                <a:gd name="T50" fmla="*/ 46 w 1435"/>
                <a:gd name="T51" fmla="*/ 103 h 430"/>
                <a:gd name="T52" fmla="*/ 30 w 1435"/>
                <a:gd name="T53" fmla="*/ 66 h 430"/>
                <a:gd name="T54" fmla="*/ 23 w 1435"/>
                <a:gd name="T55" fmla="*/ 59 h 430"/>
                <a:gd name="T56" fmla="*/ 10 w 1435"/>
                <a:gd name="T57" fmla="*/ 59 h 430"/>
                <a:gd name="T58" fmla="*/ 2 w 1435"/>
                <a:gd name="T59" fmla="*/ 66 h 430"/>
                <a:gd name="T60" fmla="*/ 2 w 1435"/>
                <a:gd name="T61" fmla="*/ 79 h 430"/>
                <a:gd name="T62" fmla="*/ 18 w 1435"/>
                <a:gd name="T63" fmla="*/ 115 h 430"/>
                <a:gd name="T64" fmla="*/ 46 w 1435"/>
                <a:gd name="T65" fmla="*/ 164 h 430"/>
                <a:gd name="T66" fmla="*/ 97 w 1435"/>
                <a:gd name="T67" fmla="*/ 231 h 430"/>
                <a:gd name="T68" fmla="*/ 135 w 1435"/>
                <a:gd name="T69" fmla="*/ 267 h 430"/>
                <a:gd name="T70" fmla="*/ 204 w 1435"/>
                <a:gd name="T71" fmla="*/ 318 h 430"/>
                <a:gd name="T72" fmla="*/ 268 w 1435"/>
                <a:gd name="T73" fmla="*/ 351 h 430"/>
                <a:gd name="T74" fmla="*/ 309 w 1435"/>
                <a:gd name="T75" fmla="*/ 367 h 430"/>
                <a:gd name="T76" fmla="*/ 355 w 1435"/>
                <a:gd name="T77" fmla="*/ 384 h 430"/>
                <a:gd name="T78" fmla="*/ 405 w 1435"/>
                <a:gd name="T79" fmla="*/ 397 h 430"/>
                <a:gd name="T80" fmla="*/ 516 w 1435"/>
                <a:gd name="T81" fmla="*/ 417 h 430"/>
                <a:gd name="T82" fmla="*/ 578 w 1435"/>
                <a:gd name="T83" fmla="*/ 425 h 430"/>
                <a:gd name="T84" fmla="*/ 661 w 1435"/>
                <a:gd name="T85" fmla="*/ 430 h 430"/>
                <a:gd name="T86" fmla="*/ 783 w 1435"/>
                <a:gd name="T87" fmla="*/ 428 h 430"/>
                <a:gd name="T88" fmla="*/ 845 w 1435"/>
                <a:gd name="T89" fmla="*/ 422 h 430"/>
                <a:gd name="T90" fmla="*/ 919 w 1435"/>
                <a:gd name="T91" fmla="*/ 408 h 430"/>
                <a:gd name="T92" fmla="*/ 941 w 1435"/>
                <a:gd name="T93" fmla="*/ 402 h 430"/>
                <a:gd name="T94" fmla="*/ 1008 w 1435"/>
                <a:gd name="T95" fmla="*/ 376 h 430"/>
                <a:gd name="T96" fmla="*/ 1058 w 1435"/>
                <a:gd name="T97" fmla="*/ 353 h 430"/>
                <a:gd name="T98" fmla="*/ 1139 w 1435"/>
                <a:gd name="T99" fmla="*/ 307 h 430"/>
                <a:gd name="T100" fmla="*/ 1185 w 1435"/>
                <a:gd name="T101" fmla="*/ 275 h 430"/>
                <a:gd name="T102" fmla="*/ 1231 w 1435"/>
                <a:gd name="T103" fmla="*/ 239 h 430"/>
                <a:gd name="T104" fmla="*/ 1376 w 1435"/>
                <a:gd name="T105" fmla="*/ 93 h 430"/>
                <a:gd name="T106" fmla="*/ 1432 w 1435"/>
                <a:gd name="T107" fmla="*/ 25 h 4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5"/>
                <a:gd name="T163" fmla="*/ 0 h 430"/>
                <a:gd name="T164" fmla="*/ 1435 w 1435"/>
                <a:gd name="T165" fmla="*/ 430 h 4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5" h="430">
                  <a:moveTo>
                    <a:pt x="1432" y="25"/>
                  </a:moveTo>
                  <a:lnTo>
                    <a:pt x="1433" y="22"/>
                  </a:lnTo>
                  <a:lnTo>
                    <a:pt x="1435" y="17"/>
                  </a:lnTo>
                  <a:lnTo>
                    <a:pt x="1435" y="14"/>
                  </a:lnTo>
                  <a:lnTo>
                    <a:pt x="1433" y="10"/>
                  </a:lnTo>
                  <a:lnTo>
                    <a:pt x="1432" y="6"/>
                  </a:lnTo>
                  <a:lnTo>
                    <a:pt x="1428" y="3"/>
                  </a:lnTo>
                  <a:lnTo>
                    <a:pt x="1425" y="2"/>
                  </a:lnTo>
                  <a:lnTo>
                    <a:pt x="1421" y="0"/>
                  </a:lnTo>
                  <a:lnTo>
                    <a:pt x="1417" y="0"/>
                  </a:lnTo>
                  <a:lnTo>
                    <a:pt x="1413" y="2"/>
                  </a:lnTo>
                  <a:lnTo>
                    <a:pt x="1409" y="3"/>
                  </a:lnTo>
                  <a:lnTo>
                    <a:pt x="1406" y="6"/>
                  </a:lnTo>
                  <a:lnTo>
                    <a:pt x="1378" y="40"/>
                  </a:lnTo>
                  <a:lnTo>
                    <a:pt x="1364" y="57"/>
                  </a:lnTo>
                  <a:lnTo>
                    <a:pt x="1351" y="74"/>
                  </a:lnTo>
                  <a:lnTo>
                    <a:pt x="1310" y="120"/>
                  </a:lnTo>
                  <a:lnTo>
                    <a:pt x="1253" y="177"/>
                  </a:lnTo>
                  <a:lnTo>
                    <a:pt x="1212" y="213"/>
                  </a:lnTo>
                  <a:lnTo>
                    <a:pt x="1196" y="226"/>
                  </a:lnTo>
                  <a:lnTo>
                    <a:pt x="1182" y="239"/>
                  </a:lnTo>
                  <a:lnTo>
                    <a:pt x="1166" y="250"/>
                  </a:lnTo>
                  <a:lnTo>
                    <a:pt x="1152" y="261"/>
                  </a:lnTo>
                  <a:lnTo>
                    <a:pt x="1137" y="270"/>
                  </a:lnTo>
                  <a:lnTo>
                    <a:pt x="1120" y="281"/>
                  </a:lnTo>
                  <a:lnTo>
                    <a:pt x="1107" y="291"/>
                  </a:lnTo>
                  <a:lnTo>
                    <a:pt x="1076" y="308"/>
                  </a:lnTo>
                  <a:lnTo>
                    <a:pt x="1046" y="324"/>
                  </a:lnTo>
                  <a:lnTo>
                    <a:pt x="1028" y="332"/>
                  </a:lnTo>
                  <a:lnTo>
                    <a:pt x="1013" y="340"/>
                  </a:lnTo>
                  <a:lnTo>
                    <a:pt x="995" y="348"/>
                  </a:lnTo>
                  <a:lnTo>
                    <a:pt x="979" y="354"/>
                  </a:lnTo>
                  <a:lnTo>
                    <a:pt x="945" y="367"/>
                  </a:lnTo>
                  <a:lnTo>
                    <a:pt x="929" y="373"/>
                  </a:lnTo>
                  <a:lnTo>
                    <a:pt x="930" y="372"/>
                  </a:lnTo>
                  <a:lnTo>
                    <a:pt x="932" y="372"/>
                  </a:lnTo>
                  <a:lnTo>
                    <a:pt x="913" y="376"/>
                  </a:lnTo>
                  <a:lnTo>
                    <a:pt x="895" y="379"/>
                  </a:lnTo>
                  <a:lnTo>
                    <a:pt x="878" y="384"/>
                  </a:lnTo>
                  <a:lnTo>
                    <a:pt x="842" y="391"/>
                  </a:lnTo>
                  <a:lnTo>
                    <a:pt x="821" y="392"/>
                  </a:lnTo>
                  <a:lnTo>
                    <a:pt x="802" y="395"/>
                  </a:lnTo>
                  <a:lnTo>
                    <a:pt x="783" y="397"/>
                  </a:lnTo>
                  <a:lnTo>
                    <a:pt x="763" y="397"/>
                  </a:lnTo>
                  <a:lnTo>
                    <a:pt x="744" y="398"/>
                  </a:lnTo>
                  <a:lnTo>
                    <a:pt x="661" y="398"/>
                  </a:lnTo>
                  <a:lnTo>
                    <a:pt x="641" y="397"/>
                  </a:lnTo>
                  <a:lnTo>
                    <a:pt x="620" y="397"/>
                  </a:lnTo>
                  <a:lnTo>
                    <a:pt x="581" y="394"/>
                  </a:lnTo>
                  <a:lnTo>
                    <a:pt x="560" y="391"/>
                  </a:lnTo>
                  <a:lnTo>
                    <a:pt x="541" y="389"/>
                  </a:lnTo>
                  <a:lnTo>
                    <a:pt x="522" y="386"/>
                  </a:lnTo>
                  <a:lnTo>
                    <a:pt x="446" y="373"/>
                  </a:lnTo>
                  <a:lnTo>
                    <a:pt x="429" y="368"/>
                  </a:lnTo>
                  <a:lnTo>
                    <a:pt x="412" y="365"/>
                  </a:lnTo>
                  <a:lnTo>
                    <a:pt x="396" y="360"/>
                  </a:lnTo>
                  <a:lnTo>
                    <a:pt x="378" y="356"/>
                  </a:lnTo>
                  <a:lnTo>
                    <a:pt x="364" y="353"/>
                  </a:lnTo>
                  <a:lnTo>
                    <a:pt x="336" y="345"/>
                  </a:lnTo>
                  <a:lnTo>
                    <a:pt x="337" y="345"/>
                  </a:lnTo>
                  <a:lnTo>
                    <a:pt x="321" y="338"/>
                  </a:lnTo>
                  <a:lnTo>
                    <a:pt x="309" y="334"/>
                  </a:lnTo>
                  <a:lnTo>
                    <a:pt x="295" y="327"/>
                  </a:lnTo>
                  <a:lnTo>
                    <a:pt x="280" y="323"/>
                  </a:lnTo>
                  <a:lnTo>
                    <a:pt x="244" y="304"/>
                  </a:lnTo>
                  <a:lnTo>
                    <a:pt x="231" y="296"/>
                  </a:lnTo>
                  <a:lnTo>
                    <a:pt x="209" y="283"/>
                  </a:lnTo>
                  <a:lnTo>
                    <a:pt x="165" y="251"/>
                  </a:lnTo>
                  <a:lnTo>
                    <a:pt x="157" y="245"/>
                  </a:lnTo>
                  <a:lnTo>
                    <a:pt x="147" y="236"/>
                  </a:lnTo>
                  <a:lnTo>
                    <a:pt x="138" y="228"/>
                  </a:lnTo>
                  <a:lnTo>
                    <a:pt x="119" y="209"/>
                  </a:lnTo>
                  <a:lnTo>
                    <a:pt x="111" y="199"/>
                  </a:lnTo>
                  <a:lnTo>
                    <a:pt x="95" y="180"/>
                  </a:lnTo>
                  <a:lnTo>
                    <a:pt x="72" y="149"/>
                  </a:lnTo>
                  <a:lnTo>
                    <a:pt x="60" y="126"/>
                  </a:lnTo>
                  <a:lnTo>
                    <a:pt x="53" y="114"/>
                  </a:lnTo>
                  <a:lnTo>
                    <a:pt x="46" y="103"/>
                  </a:lnTo>
                  <a:lnTo>
                    <a:pt x="41" y="92"/>
                  </a:lnTo>
                  <a:lnTo>
                    <a:pt x="35" y="79"/>
                  </a:lnTo>
                  <a:lnTo>
                    <a:pt x="30" y="66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3" y="59"/>
                  </a:lnTo>
                  <a:lnTo>
                    <a:pt x="18" y="57"/>
                  </a:lnTo>
                  <a:lnTo>
                    <a:pt x="15" y="57"/>
                  </a:lnTo>
                  <a:lnTo>
                    <a:pt x="10" y="59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7" y="92"/>
                  </a:lnTo>
                  <a:lnTo>
                    <a:pt x="13" y="104"/>
                  </a:lnTo>
                  <a:lnTo>
                    <a:pt x="18" y="115"/>
                  </a:lnTo>
                  <a:lnTo>
                    <a:pt x="24" y="130"/>
                  </a:lnTo>
                  <a:lnTo>
                    <a:pt x="32" y="142"/>
                  </a:lnTo>
                  <a:lnTo>
                    <a:pt x="46" y="164"/>
                  </a:lnTo>
                  <a:lnTo>
                    <a:pt x="70" y="199"/>
                  </a:lnTo>
                  <a:lnTo>
                    <a:pt x="86" y="218"/>
                  </a:lnTo>
                  <a:lnTo>
                    <a:pt x="97" y="231"/>
                  </a:lnTo>
                  <a:lnTo>
                    <a:pt x="116" y="250"/>
                  </a:lnTo>
                  <a:lnTo>
                    <a:pt x="125" y="258"/>
                  </a:lnTo>
                  <a:lnTo>
                    <a:pt x="135" y="267"/>
                  </a:lnTo>
                  <a:lnTo>
                    <a:pt x="146" y="277"/>
                  </a:lnTo>
                  <a:lnTo>
                    <a:pt x="190" y="308"/>
                  </a:lnTo>
                  <a:lnTo>
                    <a:pt x="204" y="318"/>
                  </a:lnTo>
                  <a:lnTo>
                    <a:pt x="215" y="324"/>
                  </a:lnTo>
                  <a:lnTo>
                    <a:pt x="228" y="332"/>
                  </a:lnTo>
                  <a:lnTo>
                    <a:pt x="268" y="351"/>
                  </a:lnTo>
                  <a:lnTo>
                    <a:pt x="282" y="356"/>
                  </a:lnTo>
                  <a:lnTo>
                    <a:pt x="296" y="362"/>
                  </a:lnTo>
                  <a:lnTo>
                    <a:pt x="309" y="367"/>
                  </a:lnTo>
                  <a:lnTo>
                    <a:pt x="325" y="373"/>
                  </a:lnTo>
                  <a:lnTo>
                    <a:pt x="326" y="373"/>
                  </a:lnTo>
                  <a:lnTo>
                    <a:pt x="355" y="384"/>
                  </a:lnTo>
                  <a:lnTo>
                    <a:pt x="372" y="387"/>
                  </a:lnTo>
                  <a:lnTo>
                    <a:pt x="386" y="392"/>
                  </a:lnTo>
                  <a:lnTo>
                    <a:pt x="405" y="397"/>
                  </a:lnTo>
                  <a:lnTo>
                    <a:pt x="423" y="400"/>
                  </a:lnTo>
                  <a:lnTo>
                    <a:pt x="440" y="405"/>
                  </a:lnTo>
                  <a:lnTo>
                    <a:pt x="516" y="417"/>
                  </a:lnTo>
                  <a:lnTo>
                    <a:pt x="538" y="421"/>
                  </a:lnTo>
                  <a:lnTo>
                    <a:pt x="557" y="422"/>
                  </a:lnTo>
                  <a:lnTo>
                    <a:pt x="578" y="425"/>
                  </a:lnTo>
                  <a:lnTo>
                    <a:pt x="620" y="428"/>
                  </a:lnTo>
                  <a:lnTo>
                    <a:pt x="641" y="428"/>
                  </a:lnTo>
                  <a:lnTo>
                    <a:pt x="661" y="430"/>
                  </a:lnTo>
                  <a:lnTo>
                    <a:pt x="744" y="430"/>
                  </a:lnTo>
                  <a:lnTo>
                    <a:pt x="763" y="428"/>
                  </a:lnTo>
                  <a:lnTo>
                    <a:pt x="783" y="428"/>
                  </a:lnTo>
                  <a:lnTo>
                    <a:pt x="805" y="427"/>
                  </a:lnTo>
                  <a:lnTo>
                    <a:pt x="824" y="424"/>
                  </a:lnTo>
                  <a:lnTo>
                    <a:pt x="845" y="422"/>
                  </a:lnTo>
                  <a:lnTo>
                    <a:pt x="884" y="416"/>
                  </a:lnTo>
                  <a:lnTo>
                    <a:pt x="902" y="411"/>
                  </a:lnTo>
                  <a:lnTo>
                    <a:pt x="919" y="408"/>
                  </a:lnTo>
                  <a:lnTo>
                    <a:pt x="938" y="403"/>
                  </a:lnTo>
                  <a:lnTo>
                    <a:pt x="940" y="403"/>
                  </a:lnTo>
                  <a:lnTo>
                    <a:pt x="941" y="402"/>
                  </a:lnTo>
                  <a:lnTo>
                    <a:pt x="957" y="395"/>
                  </a:lnTo>
                  <a:lnTo>
                    <a:pt x="992" y="383"/>
                  </a:lnTo>
                  <a:lnTo>
                    <a:pt x="1008" y="376"/>
                  </a:lnTo>
                  <a:lnTo>
                    <a:pt x="1025" y="368"/>
                  </a:lnTo>
                  <a:lnTo>
                    <a:pt x="1041" y="360"/>
                  </a:lnTo>
                  <a:lnTo>
                    <a:pt x="1058" y="353"/>
                  </a:lnTo>
                  <a:lnTo>
                    <a:pt x="1092" y="337"/>
                  </a:lnTo>
                  <a:lnTo>
                    <a:pt x="1123" y="316"/>
                  </a:lnTo>
                  <a:lnTo>
                    <a:pt x="1139" y="307"/>
                  </a:lnTo>
                  <a:lnTo>
                    <a:pt x="1153" y="296"/>
                  </a:lnTo>
                  <a:lnTo>
                    <a:pt x="1171" y="286"/>
                  </a:lnTo>
                  <a:lnTo>
                    <a:pt x="1185" y="275"/>
                  </a:lnTo>
                  <a:lnTo>
                    <a:pt x="1201" y="264"/>
                  </a:lnTo>
                  <a:lnTo>
                    <a:pt x="1215" y="251"/>
                  </a:lnTo>
                  <a:lnTo>
                    <a:pt x="1231" y="239"/>
                  </a:lnTo>
                  <a:lnTo>
                    <a:pt x="1275" y="199"/>
                  </a:lnTo>
                  <a:lnTo>
                    <a:pt x="1332" y="142"/>
                  </a:lnTo>
                  <a:lnTo>
                    <a:pt x="1376" y="93"/>
                  </a:lnTo>
                  <a:lnTo>
                    <a:pt x="1389" y="76"/>
                  </a:lnTo>
                  <a:lnTo>
                    <a:pt x="1403" y="62"/>
                  </a:lnTo>
                  <a:lnTo>
                    <a:pt x="143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85"/>
            <p:cNvSpPr>
              <a:spLocks/>
            </p:cNvSpPr>
            <p:nvPr/>
          </p:nvSpPr>
          <p:spPr bwMode="auto">
            <a:xfrm>
              <a:off x="2730" y="1563"/>
              <a:ext cx="375" cy="375"/>
            </a:xfrm>
            <a:custGeom>
              <a:avLst/>
              <a:gdLst>
                <a:gd name="T0" fmla="*/ 3 w 375"/>
                <a:gd name="T1" fmla="*/ 223 h 375"/>
                <a:gd name="T2" fmla="*/ 14 w 375"/>
                <a:gd name="T3" fmla="*/ 260 h 375"/>
                <a:gd name="T4" fmla="*/ 41 w 375"/>
                <a:gd name="T5" fmla="*/ 306 h 375"/>
                <a:gd name="T6" fmla="*/ 82 w 375"/>
                <a:gd name="T7" fmla="*/ 342 h 375"/>
                <a:gd name="T8" fmla="*/ 112 w 375"/>
                <a:gd name="T9" fmla="*/ 359 h 375"/>
                <a:gd name="T10" fmla="*/ 149 w 375"/>
                <a:gd name="T11" fmla="*/ 370 h 375"/>
                <a:gd name="T12" fmla="*/ 185 w 375"/>
                <a:gd name="T13" fmla="*/ 375 h 375"/>
                <a:gd name="T14" fmla="*/ 215 w 375"/>
                <a:gd name="T15" fmla="*/ 372 h 375"/>
                <a:gd name="T16" fmla="*/ 250 w 375"/>
                <a:gd name="T17" fmla="*/ 364 h 375"/>
                <a:gd name="T18" fmla="*/ 291 w 375"/>
                <a:gd name="T19" fmla="*/ 342 h 375"/>
                <a:gd name="T20" fmla="*/ 351 w 375"/>
                <a:gd name="T21" fmla="*/ 276 h 375"/>
                <a:gd name="T22" fmla="*/ 365 w 375"/>
                <a:gd name="T23" fmla="*/ 242 h 375"/>
                <a:gd name="T24" fmla="*/ 373 w 375"/>
                <a:gd name="T25" fmla="*/ 206 h 375"/>
                <a:gd name="T26" fmla="*/ 373 w 375"/>
                <a:gd name="T27" fmla="*/ 178 h 375"/>
                <a:gd name="T28" fmla="*/ 368 w 375"/>
                <a:gd name="T29" fmla="*/ 138 h 375"/>
                <a:gd name="T30" fmla="*/ 354 w 375"/>
                <a:gd name="T31" fmla="*/ 105 h 375"/>
                <a:gd name="T32" fmla="*/ 332 w 375"/>
                <a:gd name="T33" fmla="*/ 67 h 375"/>
                <a:gd name="T34" fmla="*/ 291 w 375"/>
                <a:gd name="T35" fmla="*/ 32 h 375"/>
                <a:gd name="T36" fmla="*/ 250 w 375"/>
                <a:gd name="T37" fmla="*/ 10 h 375"/>
                <a:gd name="T38" fmla="*/ 215 w 375"/>
                <a:gd name="T39" fmla="*/ 2 h 375"/>
                <a:gd name="T40" fmla="*/ 149 w 375"/>
                <a:gd name="T41" fmla="*/ 4 h 375"/>
                <a:gd name="T42" fmla="*/ 112 w 375"/>
                <a:gd name="T43" fmla="*/ 15 h 375"/>
                <a:gd name="T44" fmla="*/ 82 w 375"/>
                <a:gd name="T45" fmla="*/ 32 h 375"/>
                <a:gd name="T46" fmla="*/ 32 w 375"/>
                <a:gd name="T47" fmla="*/ 83 h 375"/>
                <a:gd name="T48" fmla="*/ 14 w 375"/>
                <a:gd name="T49" fmla="*/ 113 h 375"/>
                <a:gd name="T50" fmla="*/ 3 w 375"/>
                <a:gd name="T51" fmla="*/ 149 h 375"/>
                <a:gd name="T52" fmla="*/ 19 w 375"/>
                <a:gd name="T53" fmla="*/ 187 h 375"/>
                <a:gd name="T54" fmla="*/ 24 w 375"/>
                <a:gd name="T55" fmla="*/ 144 h 375"/>
                <a:gd name="T56" fmla="*/ 35 w 375"/>
                <a:gd name="T57" fmla="*/ 114 h 375"/>
                <a:gd name="T58" fmla="*/ 52 w 375"/>
                <a:gd name="T59" fmla="*/ 84 h 375"/>
                <a:gd name="T60" fmla="*/ 73 w 375"/>
                <a:gd name="T61" fmla="*/ 64 h 375"/>
                <a:gd name="T62" fmla="*/ 98 w 375"/>
                <a:gd name="T63" fmla="*/ 43 h 375"/>
                <a:gd name="T64" fmla="*/ 128 w 375"/>
                <a:gd name="T65" fmla="*/ 29 h 375"/>
                <a:gd name="T66" fmla="*/ 160 w 375"/>
                <a:gd name="T67" fmla="*/ 21 h 375"/>
                <a:gd name="T68" fmla="*/ 212 w 375"/>
                <a:gd name="T69" fmla="*/ 21 h 375"/>
                <a:gd name="T70" fmla="*/ 244 w 375"/>
                <a:gd name="T71" fmla="*/ 29 h 375"/>
                <a:gd name="T72" fmla="*/ 282 w 375"/>
                <a:gd name="T73" fmla="*/ 48 h 375"/>
                <a:gd name="T74" fmla="*/ 316 w 375"/>
                <a:gd name="T75" fmla="*/ 80 h 375"/>
                <a:gd name="T76" fmla="*/ 335 w 375"/>
                <a:gd name="T77" fmla="*/ 106 h 375"/>
                <a:gd name="T78" fmla="*/ 346 w 375"/>
                <a:gd name="T79" fmla="*/ 136 h 375"/>
                <a:gd name="T80" fmla="*/ 354 w 375"/>
                <a:gd name="T81" fmla="*/ 168 h 375"/>
                <a:gd name="T82" fmla="*/ 354 w 375"/>
                <a:gd name="T83" fmla="*/ 193 h 375"/>
                <a:gd name="T84" fmla="*/ 350 w 375"/>
                <a:gd name="T85" fmla="*/ 228 h 375"/>
                <a:gd name="T86" fmla="*/ 338 w 375"/>
                <a:gd name="T87" fmla="*/ 258 h 375"/>
                <a:gd name="T88" fmla="*/ 293 w 375"/>
                <a:gd name="T89" fmla="*/ 317 h 375"/>
                <a:gd name="T90" fmla="*/ 250 w 375"/>
                <a:gd name="T91" fmla="*/ 344 h 375"/>
                <a:gd name="T92" fmla="*/ 220 w 375"/>
                <a:gd name="T93" fmla="*/ 351 h 375"/>
                <a:gd name="T94" fmla="*/ 185 w 375"/>
                <a:gd name="T95" fmla="*/ 356 h 375"/>
                <a:gd name="T96" fmla="*/ 160 w 375"/>
                <a:gd name="T97" fmla="*/ 353 h 375"/>
                <a:gd name="T98" fmla="*/ 128 w 375"/>
                <a:gd name="T99" fmla="*/ 345 h 375"/>
                <a:gd name="T100" fmla="*/ 98 w 375"/>
                <a:gd name="T101" fmla="*/ 331 h 375"/>
                <a:gd name="T102" fmla="*/ 68 w 375"/>
                <a:gd name="T103" fmla="*/ 306 h 375"/>
                <a:gd name="T104" fmla="*/ 38 w 375"/>
                <a:gd name="T105" fmla="*/ 266 h 375"/>
                <a:gd name="T106" fmla="*/ 27 w 375"/>
                <a:gd name="T107" fmla="*/ 236 h 375"/>
                <a:gd name="T108" fmla="*/ 19 w 375"/>
                <a:gd name="T109" fmla="*/ 204 h 3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5"/>
                <a:gd name="T167" fmla="*/ 375 w 375"/>
                <a:gd name="T168" fmla="*/ 375 h 3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5">
                  <a:moveTo>
                    <a:pt x="0" y="187"/>
                  </a:moveTo>
                  <a:lnTo>
                    <a:pt x="0" y="204"/>
                  </a:lnTo>
                  <a:lnTo>
                    <a:pt x="2" y="215"/>
                  </a:lnTo>
                  <a:lnTo>
                    <a:pt x="3" y="223"/>
                  </a:lnTo>
                  <a:lnTo>
                    <a:pt x="5" y="234"/>
                  </a:lnTo>
                  <a:lnTo>
                    <a:pt x="8" y="242"/>
                  </a:lnTo>
                  <a:lnTo>
                    <a:pt x="9" y="250"/>
                  </a:lnTo>
                  <a:lnTo>
                    <a:pt x="14" y="260"/>
                  </a:lnTo>
                  <a:lnTo>
                    <a:pt x="19" y="268"/>
                  </a:lnTo>
                  <a:lnTo>
                    <a:pt x="22" y="276"/>
                  </a:lnTo>
                  <a:lnTo>
                    <a:pt x="32" y="291"/>
                  </a:lnTo>
                  <a:lnTo>
                    <a:pt x="41" y="306"/>
                  </a:lnTo>
                  <a:lnTo>
                    <a:pt x="47" y="312"/>
                  </a:lnTo>
                  <a:lnTo>
                    <a:pt x="52" y="318"/>
                  </a:lnTo>
                  <a:lnTo>
                    <a:pt x="66" y="332"/>
                  </a:lnTo>
                  <a:lnTo>
                    <a:pt x="82" y="342"/>
                  </a:lnTo>
                  <a:lnTo>
                    <a:pt x="89" y="347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12" y="359"/>
                  </a:lnTo>
                  <a:lnTo>
                    <a:pt x="122" y="364"/>
                  </a:lnTo>
                  <a:lnTo>
                    <a:pt x="130" y="366"/>
                  </a:lnTo>
                  <a:lnTo>
                    <a:pt x="138" y="369"/>
                  </a:lnTo>
                  <a:lnTo>
                    <a:pt x="149" y="370"/>
                  </a:lnTo>
                  <a:lnTo>
                    <a:pt x="157" y="372"/>
                  </a:lnTo>
                  <a:lnTo>
                    <a:pt x="166" y="374"/>
                  </a:lnTo>
                  <a:lnTo>
                    <a:pt x="176" y="374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6" y="374"/>
                  </a:lnTo>
                  <a:lnTo>
                    <a:pt x="204" y="374"/>
                  </a:lnTo>
                  <a:lnTo>
                    <a:pt x="215" y="372"/>
                  </a:lnTo>
                  <a:lnTo>
                    <a:pt x="223" y="370"/>
                  </a:lnTo>
                  <a:lnTo>
                    <a:pt x="234" y="369"/>
                  </a:lnTo>
                  <a:lnTo>
                    <a:pt x="242" y="366"/>
                  </a:lnTo>
                  <a:lnTo>
                    <a:pt x="250" y="364"/>
                  </a:lnTo>
                  <a:lnTo>
                    <a:pt x="259" y="359"/>
                  </a:lnTo>
                  <a:lnTo>
                    <a:pt x="267" y="355"/>
                  </a:lnTo>
                  <a:lnTo>
                    <a:pt x="275" y="351"/>
                  </a:lnTo>
                  <a:lnTo>
                    <a:pt x="291" y="342"/>
                  </a:lnTo>
                  <a:lnTo>
                    <a:pt x="305" y="332"/>
                  </a:lnTo>
                  <a:lnTo>
                    <a:pt x="332" y="306"/>
                  </a:lnTo>
                  <a:lnTo>
                    <a:pt x="342" y="291"/>
                  </a:lnTo>
                  <a:lnTo>
                    <a:pt x="351" y="276"/>
                  </a:lnTo>
                  <a:lnTo>
                    <a:pt x="354" y="268"/>
                  </a:lnTo>
                  <a:lnTo>
                    <a:pt x="359" y="260"/>
                  </a:lnTo>
                  <a:lnTo>
                    <a:pt x="364" y="250"/>
                  </a:lnTo>
                  <a:lnTo>
                    <a:pt x="365" y="242"/>
                  </a:lnTo>
                  <a:lnTo>
                    <a:pt x="368" y="234"/>
                  </a:lnTo>
                  <a:lnTo>
                    <a:pt x="370" y="223"/>
                  </a:lnTo>
                  <a:lnTo>
                    <a:pt x="372" y="215"/>
                  </a:lnTo>
                  <a:lnTo>
                    <a:pt x="373" y="206"/>
                  </a:lnTo>
                  <a:lnTo>
                    <a:pt x="373" y="197"/>
                  </a:lnTo>
                  <a:lnTo>
                    <a:pt x="375" y="189"/>
                  </a:lnTo>
                  <a:lnTo>
                    <a:pt x="375" y="185"/>
                  </a:lnTo>
                  <a:lnTo>
                    <a:pt x="373" y="178"/>
                  </a:lnTo>
                  <a:lnTo>
                    <a:pt x="373" y="168"/>
                  </a:lnTo>
                  <a:lnTo>
                    <a:pt x="372" y="157"/>
                  </a:lnTo>
                  <a:lnTo>
                    <a:pt x="370" y="149"/>
                  </a:lnTo>
                  <a:lnTo>
                    <a:pt x="368" y="138"/>
                  </a:lnTo>
                  <a:lnTo>
                    <a:pt x="365" y="130"/>
                  </a:lnTo>
                  <a:lnTo>
                    <a:pt x="364" y="122"/>
                  </a:lnTo>
                  <a:lnTo>
                    <a:pt x="359" y="113"/>
                  </a:lnTo>
                  <a:lnTo>
                    <a:pt x="354" y="105"/>
                  </a:lnTo>
                  <a:lnTo>
                    <a:pt x="351" y="97"/>
                  </a:lnTo>
                  <a:lnTo>
                    <a:pt x="346" y="89"/>
                  </a:lnTo>
                  <a:lnTo>
                    <a:pt x="342" y="83"/>
                  </a:lnTo>
                  <a:lnTo>
                    <a:pt x="332" y="67"/>
                  </a:lnTo>
                  <a:lnTo>
                    <a:pt x="318" y="53"/>
                  </a:lnTo>
                  <a:lnTo>
                    <a:pt x="312" y="48"/>
                  </a:lnTo>
                  <a:lnTo>
                    <a:pt x="305" y="42"/>
                  </a:lnTo>
                  <a:lnTo>
                    <a:pt x="291" y="32"/>
                  </a:lnTo>
                  <a:lnTo>
                    <a:pt x="275" y="23"/>
                  </a:lnTo>
                  <a:lnTo>
                    <a:pt x="267" y="19"/>
                  </a:lnTo>
                  <a:lnTo>
                    <a:pt x="259" y="15"/>
                  </a:lnTo>
                  <a:lnTo>
                    <a:pt x="250" y="10"/>
                  </a:lnTo>
                  <a:lnTo>
                    <a:pt x="242" y="8"/>
                  </a:lnTo>
                  <a:lnTo>
                    <a:pt x="234" y="5"/>
                  </a:lnTo>
                  <a:lnTo>
                    <a:pt x="223" y="4"/>
                  </a:lnTo>
                  <a:lnTo>
                    <a:pt x="215" y="2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2"/>
                  </a:lnTo>
                  <a:lnTo>
                    <a:pt x="149" y="4"/>
                  </a:lnTo>
                  <a:lnTo>
                    <a:pt x="138" y="5"/>
                  </a:lnTo>
                  <a:lnTo>
                    <a:pt x="130" y="8"/>
                  </a:lnTo>
                  <a:lnTo>
                    <a:pt x="122" y="10"/>
                  </a:lnTo>
                  <a:lnTo>
                    <a:pt x="112" y="15"/>
                  </a:lnTo>
                  <a:lnTo>
                    <a:pt x="104" y="19"/>
                  </a:lnTo>
                  <a:lnTo>
                    <a:pt x="96" y="23"/>
                  </a:lnTo>
                  <a:lnTo>
                    <a:pt x="89" y="27"/>
                  </a:lnTo>
                  <a:lnTo>
                    <a:pt x="82" y="32"/>
                  </a:lnTo>
                  <a:lnTo>
                    <a:pt x="66" y="42"/>
                  </a:lnTo>
                  <a:lnTo>
                    <a:pt x="54" y="54"/>
                  </a:lnTo>
                  <a:lnTo>
                    <a:pt x="41" y="67"/>
                  </a:lnTo>
                  <a:lnTo>
                    <a:pt x="32" y="83"/>
                  </a:lnTo>
                  <a:lnTo>
                    <a:pt x="27" y="89"/>
                  </a:lnTo>
                  <a:lnTo>
                    <a:pt x="22" y="97"/>
                  </a:lnTo>
                  <a:lnTo>
                    <a:pt x="19" y="105"/>
                  </a:lnTo>
                  <a:lnTo>
                    <a:pt x="14" y="113"/>
                  </a:lnTo>
                  <a:lnTo>
                    <a:pt x="9" y="122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3" y="149"/>
                  </a:lnTo>
                  <a:lnTo>
                    <a:pt x="2" y="157"/>
                  </a:lnTo>
                  <a:lnTo>
                    <a:pt x="0" y="166"/>
                  </a:lnTo>
                  <a:lnTo>
                    <a:pt x="0" y="187"/>
                  </a:lnTo>
                  <a:lnTo>
                    <a:pt x="19" y="187"/>
                  </a:lnTo>
                  <a:lnTo>
                    <a:pt x="19" y="170"/>
                  </a:lnTo>
                  <a:lnTo>
                    <a:pt x="21" y="160"/>
                  </a:lnTo>
                  <a:lnTo>
                    <a:pt x="22" y="152"/>
                  </a:lnTo>
                  <a:lnTo>
                    <a:pt x="24" y="144"/>
                  </a:lnTo>
                  <a:lnTo>
                    <a:pt x="27" y="136"/>
                  </a:lnTo>
                  <a:lnTo>
                    <a:pt x="28" y="129"/>
                  </a:lnTo>
                  <a:lnTo>
                    <a:pt x="30" y="122"/>
                  </a:lnTo>
                  <a:lnTo>
                    <a:pt x="35" y="114"/>
                  </a:lnTo>
                  <a:lnTo>
                    <a:pt x="38" y="106"/>
                  </a:lnTo>
                  <a:lnTo>
                    <a:pt x="43" y="98"/>
                  </a:lnTo>
                  <a:lnTo>
                    <a:pt x="47" y="92"/>
                  </a:lnTo>
                  <a:lnTo>
                    <a:pt x="52" y="84"/>
                  </a:lnTo>
                  <a:lnTo>
                    <a:pt x="57" y="80"/>
                  </a:lnTo>
                  <a:lnTo>
                    <a:pt x="63" y="73"/>
                  </a:lnTo>
                  <a:lnTo>
                    <a:pt x="66" y="67"/>
                  </a:lnTo>
                  <a:lnTo>
                    <a:pt x="73" y="64"/>
                  </a:lnTo>
                  <a:lnTo>
                    <a:pt x="79" y="57"/>
                  </a:lnTo>
                  <a:lnTo>
                    <a:pt x="84" y="53"/>
                  </a:lnTo>
                  <a:lnTo>
                    <a:pt x="92" y="48"/>
                  </a:lnTo>
                  <a:lnTo>
                    <a:pt x="98" y="43"/>
                  </a:lnTo>
                  <a:lnTo>
                    <a:pt x="106" y="38"/>
                  </a:lnTo>
                  <a:lnTo>
                    <a:pt x="114" y="35"/>
                  </a:lnTo>
                  <a:lnTo>
                    <a:pt x="122" y="31"/>
                  </a:lnTo>
                  <a:lnTo>
                    <a:pt x="128" y="29"/>
                  </a:lnTo>
                  <a:lnTo>
                    <a:pt x="136" y="27"/>
                  </a:lnTo>
                  <a:lnTo>
                    <a:pt x="144" y="24"/>
                  </a:lnTo>
                  <a:lnTo>
                    <a:pt x="152" y="23"/>
                  </a:lnTo>
                  <a:lnTo>
                    <a:pt x="160" y="21"/>
                  </a:lnTo>
                  <a:lnTo>
                    <a:pt x="168" y="19"/>
                  </a:lnTo>
                  <a:lnTo>
                    <a:pt x="187" y="19"/>
                  </a:lnTo>
                  <a:lnTo>
                    <a:pt x="202" y="19"/>
                  </a:lnTo>
                  <a:lnTo>
                    <a:pt x="212" y="21"/>
                  </a:lnTo>
                  <a:lnTo>
                    <a:pt x="220" y="23"/>
                  </a:lnTo>
                  <a:lnTo>
                    <a:pt x="228" y="24"/>
                  </a:lnTo>
                  <a:lnTo>
                    <a:pt x="236" y="27"/>
                  </a:lnTo>
                  <a:lnTo>
                    <a:pt x="244" y="29"/>
                  </a:lnTo>
                  <a:lnTo>
                    <a:pt x="250" y="31"/>
                  </a:lnTo>
                  <a:lnTo>
                    <a:pt x="258" y="35"/>
                  </a:lnTo>
                  <a:lnTo>
                    <a:pt x="266" y="38"/>
                  </a:lnTo>
                  <a:lnTo>
                    <a:pt x="282" y="48"/>
                  </a:lnTo>
                  <a:lnTo>
                    <a:pt x="293" y="57"/>
                  </a:lnTo>
                  <a:lnTo>
                    <a:pt x="299" y="64"/>
                  </a:lnTo>
                  <a:lnTo>
                    <a:pt x="305" y="68"/>
                  </a:lnTo>
                  <a:lnTo>
                    <a:pt x="316" y="80"/>
                  </a:lnTo>
                  <a:lnTo>
                    <a:pt x="321" y="84"/>
                  </a:lnTo>
                  <a:lnTo>
                    <a:pt x="326" y="92"/>
                  </a:lnTo>
                  <a:lnTo>
                    <a:pt x="331" y="98"/>
                  </a:lnTo>
                  <a:lnTo>
                    <a:pt x="335" y="106"/>
                  </a:lnTo>
                  <a:lnTo>
                    <a:pt x="338" y="114"/>
                  </a:lnTo>
                  <a:lnTo>
                    <a:pt x="343" y="122"/>
                  </a:lnTo>
                  <a:lnTo>
                    <a:pt x="345" y="129"/>
                  </a:lnTo>
                  <a:lnTo>
                    <a:pt x="346" y="136"/>
                  </a:lnTo>
                  <a:lnTo>
                    <a:pt x="350" y="144"/>
                  </a:lnTo>
                  <a:lnTo>
                    <a:pt x="351" y="152"/>
                  </a:lnTo>
                  <a:lnTo>
                    <a:pt x="353" y="160"/>
                  </a:lnTo>
                  <a:lnTo>
                    <a:pt x="354" y="168"/>
                  </a:lnTo>
                  <a:lnTo>
                    <a:pt x="354" y="178"/>
                  </a:lnTo>
                  <a:lnTo>
                    <a:pt x="356" y="189"/>
                  </a:lnTo>
                  <a:lnTo>
                    <a:pt x="356" y="185"/>
                  </a:lnTo>
                  <a:lnTo>
                    <a:pt x="354" y="193"/>
                  </a:lnTo>
                  <a:lnTo>
                    <a:pt x="354" y="203"/>
                  </a:lnTo>
                  <a:lnTo>
                    <a:pt x="353" y="212"/>
                  </a:lnTo>
                  <a:lnTo>
                    <a:pt x="351" y="220"/>
                  </a:lnTo>
                  <a:lnTo>
                    <a:pt x="350" y="228"/>
                  </a:lnTo>
                  <a:lnTo>
                    <a:pt x="346" y="236"/>
                  </a:lnTo>
                  <a:lnTo>
                    <a:pt x="345" y="244"/>
                  </a:lnTo>
                  <a:lnTo>
                    <a:pt x="343" y="250"/>
                  </a:lnTo>
                  <a:lnTo>
                    <a:pt x="338" y="258"/>
                  </a:lnTo>
                  <a:lnTo>
                    <a:pt x="335" y="266"/>
                  </a:lnTo>
                  <a:lnTo>
                    <a:pt x="326" y="282"/>
                  </a:lnTo>
                  <a:lnTo>
                    <a:pt x="316" y="293"/>
                  </a:lnTo>
                  <a:lnTo>
                    <a:pt x="293" y="317"/>
                  </a:lnTo>
                  <a:lnTo>
                    <a:pt x="282" y="326"/>
                  </a:lnTo>
                  <a:lnTo>
                    <a:pt x="266" y="336"/>
                  </a:lnTo>
                  <a:lnTo>
                    <a:pt x="258" y="339"/>
                  </a:lnTo>
                  <a:lnTo>
                    <a:pt x="250" y="344"/>
                  </a:lnTo>
                  <a:lnTo>
                    <a:pt x="244" y="345"/>
                  </a:lnTo>
                  <a:lnTo>
                    <a:pt x="236" y="347"/>
                  </a:lnTo>
                  <a:lnTo>
                    <a:pt x="228" y="350"/>
                  </a:lnTo>
                  <a:lnTo>
                    <a:pt x="220" y="351"/>
                  </a:lnTo>
                  <a:lnTo>
                    <a:pt x="212" y="353"/>
                  </a:lnTo>
                  <a:lnTo>
                    <a:pt x="204" y="355"/>
                  </a:lnTo>
                  <a:lnTo>
                    <a:pt x="193" y="355"/>
                  </a:lnTo>
                  <a:lnTo>
                    <a:pt x="185" y="356"/>
                  </a:lnTo>
                  <a:lnTo>
                    <a:pt x="188" y="356"/>
                  </a:lnTo>
                  <a:lnTo>
                    <a:pt x="179" y="355"/>
                  </a:lnTo>
                  <a:lnTo>
                    <a:pt x="169" y="355"/>
                  </a:lnTo>
                  <a:lnTo>
                    <a:pt x="160" y="353"/>
                  </a:lnTo>
                  <a:lnTo>
                    <a:pt x="152" y="351"/>
                  </a:lnTo>
                  <a:lnTo>
                    <a:pt x="144" y="350"/>
                  </a:lnTo>
                  <a:lnTo>
                    <a:pt x="136" y="347"/>
                  </a:lnTo>
                  <a:lnTo>
                    <a:pt x="128" y="345"/>
                  </a:lnTo>
                  <a:lnTo>
                    <a:pt x="122" y="344"/>
                  </a:lnTo>
                  <a:lnTo>
                    <a:pt x="114" y="339"/>
                  </a:lnTo>
                  <a:lnTo>
                    <a:pt x="106" y="336"/>
                  </a:lnTo>
                  <a:lnTo>
                    <a:pt x="98" y="331"/>
                  </a:lnTo>
                  <a:lnTo>
                    <a:pt x="92" y="326"/>
                  </a:lnTo>
                  <a:lnTo>
                    <a:pt x="84" y="321"/>
                  </a:lnTo>
                  <a:lnTo>
                    <a:pt x="79" y="317"/>
                  </a:lnTo>
                  <a:lnTo>
                    <a:pt x="68" y="306"/>
                  </a:lnTo>
                  <a:lnTo>
                    <a:pt x="63" y="299"/>
                  </a:lnTo>
                  <a:lnTo>
                    <a:pt x="57" y="293"/>
                  </a:lnTo>
                  <a:lnTo>
                    <a:pt x="47" y="282"/>
                  </a:lnTo>
                  <a:lnTo>
                    <a:pt x="38" y="266"/>
                  </a:lnTo>
                  <a:lnTo>
                    <a:pt x="35" y="258"/>
                  </a:lnTo>
                  <a:lnTo>
                    <a:pt x="30" y="250"/>
                  </a:lnTo>
                  <a:lnTo>
                    <a:pt x="28" y="244"/>
                  </a:lnTo>
                  <a:lnTo>
                    <a:pt x="27" y="236"/>
                  </a:lnTo>
                  <a:lnTo>
                    <a:pt x="24" y="228"/>
                  </a:lnTo>
                  <a:lnTo>
                    <a:pt x="22" y="220"/>
                  </a:lnTo>
                  <a:lnTo>
                    <a:pt x="21" y="212"/>
                  </a:lnTo>
                  <a:lnTo>
                    <a:pt x="19" y="204"/>
                  </a:lnTo>
                  <a:lnTo>
                    <a:pt x="19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3" name="Freeform 86"/>
            <p:cNvSpPr>
              <a:spLocks/>
            </p:cNvSpPr>
            <p:nvPr/>
          </p:nvSpPr>
          <p:spPr bwMode="auto">
            <a:xfrm>
              <a:off x="3511" y="1573"/>
              <a:ext cx="375" cy="375"/>
            </a:xfrm>
            <a:custGeom>
              <a:avLst/>
              <a:gdLst>
                <a:gd name="T0" fmla="*/ 3 w 375"/>
                <a:gd name="T1" fmla="*/ 223 h 375"/>
                <a:gd name="T2" fmla="*/ 14 w 375"/>
                <a:gd name="T3" fmla="*/ 259 h 375"/>
                <a:gd name="T4" fmla="*/ 41 w 375"/>
                <a:gd name="T5" fmla="*/ 305 h 375"/>
                <a:gd name="T6" fmla="*/ 83 w 375"/>
                <a:gd name="T7" fmla="*/ 341 h 375"/>
                <a:gd name="T8" fmla="*/ 113 w 375"/>
                <a:gd name="T9" fmla="*/ 359 h 375"/>
                <a:gd name="T10" fmla="*/ 149 w 375"/>
                <a:gd name="T11" fmla="*/ 370 h 375"/>
                <a:gd name="T12" fmla="*/ 185 w 375"/>
                <a:gd name="T13" fmla="*/ 375 h 375"/>
                <a:gd name="T14" fmla="*/ 215 w 375"/>
                <a:gd name="T15" fmla="*/ 371 h 375"/>
                <a:gd name="T16" fmla="*/ 250 w 375"/>
                <a:gd name="T17" fmla="*/ 364 h 375"/>
                <a:gd name="T18" fmla="*/ 291 w 375"/>
                <a:gd name="T19" fmla="*/ 341 h 375"/>
                <a:gd name="T20" fmla="*/ 351 w 375"/>
                <a:gd name="T21" fmla="*/ 275 h 375"/>
                <a:gd name="T22" fmla="*/ 366 w 375"/>
                <a:gd name="T23" fmla="*/ 242 h 375"/>
                <a:gd name="T24" fmla="*/ 373 w 375"/>
                <a:gd name="T25" fmla="*/ 205 h 375"/>
                <a:gd name="T26" fmla="*/ 373 w 375"/>
                <a:gd name="T27" fmla="*/ 177 h 375"/>
                <a:gd name="T28" fmla="*/ 369 w 375"/>
                <a:gd name="T29" fmla="*/ 138 h 375"/>
                <a:gd name="T30" fmla="*/ 355 w 375"/>
                <a:gd name="T31" fmla="*/ 104 h 375"/>
                <a:gd name="T32" fmla="*/ 332 w 375"/>
                <a:gd name="T33" fmla="*/ 66 h 375"/>
                <a:gd name="T34" fmla="*/ 291 w 375"/>
                <a:gd name="T35" fmla="*/ 32 h 375"/>
                <a:gd name="T36" fmla="*/ 250 w 375"/>
                <a:gd name="T37" fmla="*/ 9 h 375"/>
                <a:gd name="T38" fmla="*/ 215 w 375"/>
                <a:gd name="T39" fmla="*/ 2 h 375"/>
                <a:gd name="T40" fmla="*/ 149 w 375"/>
                <a:gd name="T41" fmla="*/ 3 h 375"/>
                <a:gd name="T42" fmla="*/ 113 w 375"/>
                <a:gd name="T43" fmla="*/ 14 h 375"/>
                <a:gd name="T44" fmla="*/ 83 w 375"/>
                <a:gd name="T45" fmla="*/ 32 h 375"/>
                <a:gd name="T46" fmla="*/ 32 w 375"/>
                <a:gd name="T47" fmla="*/ 82 h 375"/>
                <a:gd name="T48" fmla="*/ 14 w 375"/>
                <a:gd name="T49" fmla="*/ 112 h 375"/>
                <a:gd name="T50" fmla="*/ 3 w 375"/>
                <a:gd name="T51" fmla="*/ 149 h 375"/>
                <a:gd name="T52" fmla="*/ 19 w 375"/>
                <a:gd name="T53" fmla="*/ 187 h 375"/>
                <a:gd name="T54" fmla="*/ 24 w 375"/>
                <a:gd name="T55" fmla="*/ 144 h 375"/>
                <a:gd name="T56" fmla="*/ 35 w 375"/>
                <a:gd name="T57" fmla="*/ 114 h 375"/>
                <a:gd name="T58" fmla="*/ 52 w 375"/>
                <a:gd name="T59" fmla="*/ 84 h 375"/>
                <a:gd name="T60" fmla="*/ 73 w 375"/>
                <a:gd name="T61" fmla="*/ 63 h 375"/>
                <a:gd name="T62" fmla="*/ 98 w 375"/>
                <a:gd name="T63" fmla="*/ 43 h 375"/>
                <a:gd name="T64" fmla="*/ 128 w 375"/>
                <a:gd name="T65" fmla="*/ 28 h 375"/>
                <a:gd name="T66" fmla="*/ 160 w 375"/>
                <a:gd name="T67" fmla="*/ 21 h 375"/>
                <a:gd name="T68" fmla="*/ 212 w 375"/>
                <a:gd name="T69" fmla="*/ 21 h 375"/>
                <a:gd name="T70" fmla="*/ 244 w 375"/>
                <a:gd name="T71" fmla="*/ 28 h 375"/>
                <a:gd name="T72" fmla="*/ 282 w 375"/>
                <a:gd name="T73" fmla="*/ 47 h 375"/>
                <a:gd name="T74" fmla="*/ 317 w 375"/>
                <a:gd name="T75" fmla="*/ 79 h 375"/>
                <a:gd name="T76" fmla="*/ 336 w 375"/>
                <a:gd name="T77" fmla="*/ 106 h 375"/>
                <a:gd name="T78" fmla="*/ 347 w 375"/>
                <a:gd name="T79" fmla="*/ 136 h 375"/>
                <a:gd name="T80" fmla="*/ 355 w 375"/>
                <a:gd name="T81" fmla="*/ 168 h 375"/>
                <a:gd name="T82" fmla="*/ 355 w 375"/>
                <a:gd name="T83" fmla="*/ 193 h 375"/>
                <a:gd name="T84" fmla="*/ 350 w 375"/>
                <a:gd name="T85" fmla="*/ 228 h 375"/>
                <a:gd name="T86" fmla="*/ 339 w 375"/>
                <a:gd name="T87" fmla="*/ 258 h 375"/>
                <a:gd name="T88" fmla="*/ 293 w 375"/>
                <a:gd name="T89" fmla="*/ 316 h 375"/>
                <a:gd name="T90" fmla="*/ 250 w 375"/>
                <a:gd name="T91" fmla="*/ 343 h 375"/>
                <a:gd name="T92" fmla="*/ 220 w 375"/>
                <a:gd name="T93" fmla="*/ 351 h 375"/>
                <a:gd name="T94" fmla="*/ 185 w 375"/>
                <a:gd name="T95" fmla="*/ 356 h 375"/>
                <a:gd name="T96" fmla="*/ 160 w 375"/>
                <a:gd name="T97" fmla="*/ 353 h 375"/>
                <a:gd name="T98" fmla="*/ 128 w 375"/>
                <a:gd name="T99" fmla="*/ 345 h 375"/>
                <a:gd name="T100" fmla="*/ 98 w 375"/>
                <a:gd name="T101" fmla="*/ 330 h 375"/>
                <a:gd name="T102" fmla="*/ 68 w 375"/>
                <a:gd name="T103" fmla="*/ 305 h 375"/>
                <a:gd name="T104" fmla="*/ 38 w 375"/>
                <a:gd name="T105" fmla="*/ 266 h 375"/>
                <a:gd name="T106" fmla="*/ 27 w 375"/>
                <a:gd name="T107" fmla="*/ 236 h 375"/>
                <a:gd name="T108" fmla="*/ 19 w 375"/>
                <a:gd name="T109" fmla="*/ 204 h 3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5"/>
                <a:gd name="T167" fmla="*/ 375 w 375"/>
                <a:gd name="T168" fmla="*/ 375 h 3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5">
                  <a:moveTo>
                    <a:pt x="0" y="187"/>
                  </a:moveTo>
                  <a:lnTo>
                    <a:pt x="0" y="204"/>
                  </a:lnTo>
                  <a:lnTo>
                    <a:pt x="2" y="215"/>
                  </a:lnTo>
                  <a:lnTo>
                    <a:pt x="3" y="223"/>
                  </a:lnTo>
                  <a:lnTo>
                    <a:pt x="5" y="234"/>
                  </a:lnTo>
                  <a:lnTo>
                    <a:pt x="8" y="242"/>
                  </a:lnTo>
                  <a:lnTo>
                    <a:pt x="10" y="250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1"/>
                  </a:lnTo>
                  <a:lnTo>
                    <a:pt x="41" y="305"/>
                  </a:lnTo>
                  <a:lnTo>
                    <a:pt x="48" y="311"/>
                  </a:lnTo>
                  <a:lnTo>
                    <a:pt x="52" y="318"/>
                  </a:lnTo>
                  <a:lnTo>
                    <a:pt x="67" y="332"/>
                  </a:lnTo>
                  <a:lnTo>
                    <a:pt x="83" y="341"/>
                  </a:lnTo>
                  <a:lnTo>
                    <a:pt x="89" y="346"/>
                  </a:lnTo>
                  <a:lnTo>
                    <a:pt x="97" y="351"/>
                  </a:lnTo>
                  <a:lnTo>
                    <a:pt x="105" y="354"/>
                  </a:lnTo>
                  <a:lnTo>
                    <a:pt x="113" y="359"/>
                  </a:lnTo>
                  <a:lnTo>
                    <a:pt x="122" y="364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70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70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4"/>
                  </a:lnTo>
                  <a:lnTo>
                    <a:pt x="260" y="359"/>
                  </a:lnTo>
                  <a:lnTo>
                    <a:pt x="268" y="354"/>
                  </a:lnTo>
                  <a:lnTo>
                    <a:pt x="275" y="351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1"/>
                  </a:lnTo>
                  <a:lnTo>
                    <a:pt x="351" y="275"/>
                  </a:lnTo>
                  <a:lnTo>
                    <a:pt x="355" y="267"/>
                  </a:lnTo>
                  <a:lnTo>
                    <a:pt x="359" y="259"/>
                  </a:lnTo>
                  <a:lnTo>
                    <a:pt x="364" y="250"/>
                  </a:lnTo>
                  <a:lnTo>
                    <a:pt x="366" y="242"/>
                  </a:lnTo>
                  <a:lnTo>
                    <a:pt x="369" y="234"/>
                  </a:lnTo>
                  <a:lnTo>
                    <a:pt x="370" y="223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5"/>
                  </a:lnTo>
                  <a:lnTo>
                    <a:pt x="373" y="177"/>
                  </a:lnTo>
                  <a:lnTo>
                    <a:pt x="373" y="168"/>
                  </a:lnTo>
                  <a:lnTo>
                    <a:pt x="372" y="156"/>
                  </a:lnTo>
                  <a:lnTo>
                    <a:pt x="370" y="149"/>
                  </a:lnTo>
                  <a:lnTo>
                    <a:pt x="369" y="138"/>
                  </a:lnTo>
                  <a:lnTo>
                    <a:pt x="366" y="130"/>
                  </a:lnTo>
                  <a:lnTo>
                    <a:pt x="364" y="122"/>
                  </a:lnTo>
                  <a:lnTo>
                    <a:pt x="359" y="112"/>
                  </a:lnTo>
                  <a:lnTo>
                    <a:pt x="355" y="104"/>
                  </a:lnTo>
                  <a:lnTo>
                    <a:pt x="351" y="96"/>
                  </a:lnTo>
                  <a:lnTo>
                    <a:pt x="347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2"/>
                  </a:lnTo>
                  <a:lnTo>
                    <a:pt x="275" y="22"/>
                  </a:lnTo>
                  <a:lnTo>
                    <a:pt x="268" y="19"/>
                  </a:lnTo>
                  <a:lnTo>
                    <a:pt x="260" y="14"/>
                  </a:lnTo>
                  <a:lnTo>
                    <a:pt x="250" y="9"/>
                  </a:lnTo>
                  <a:lnTo>
                    <a:pt x="242" y="8"/>
                  </a:lnTo>
                  <a:lnTo>
                    <a:pt x="234" y="5"/>
                  </a:lnTo>
                  <a:lnTo>
                    <a:pt x="223" y="3"/>
                  </a:lnTo>
                  <a:lnTo>
                    <a:pt x="215" y="2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2"/>
                  </a:lnTo>
                  <a:lnTo>
                    <a:pt x="149" y="3"/>
                  </a:lnTo>
                  <a:lnTo>
                    <a:pt x="138" y="5"/>
                  </a:lnTo>
                  <a:lnTo>
                    <a:pt x="130" y="8"/>
                  </a:lnTo>
                  <a:lnTo>
                    <a:pt x="122" y="9"/>
                  </a:lnTo>
                  <a:lnTo>
                    <a:pt x="113" y="14"/>
                  </a:lnTo>
                  <a:lnTo>
                    <a:pt x="105" y="19"/>
                  </a:lnTo>
                  <a:lnTo>
                    <a:pt x="97" y="22"/>
                  </a:lnTo>
                  <a:lnTo>
                    <a:pt x="89" y="27"/>
                  </a:lnTo>
                  <a:lnTo>
                    <a:pt x="83" y="32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2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3" y="149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7"/>
                  </a:lnTo>
                  <a:lnTo>
                    <a:pt x="19" y="187"/>
                  </a:lnTo>
                  <a:lnTo>
                    <a:pt x="19" y="169"/>
                  </a:lnTo>
                  <a:lnTo>
                    <a:pt x="21" y="160"/>
                  </a:lnTo>
                  <a:lnTo>
                    <a:pt x="22" y="152"/>
                  </a:lnTo>
                  <a:lnTo>
                    <a:pt x="24" y="144"/>
                  </a:lnTo>
                  <a:lnTo>
                    <a:pt x="27" y="136"/>
                  </a:lnTo>
                  <a:lnTo>
                    <a:pt x="29" y="128"/>
                  </a:lnTo>
                  <a:lnTo>
                    <a:pt x="30" y="122"/>
                  </a:lnTo>
                  <a:lnTo>
                    <a:pt x="35" y="114"/>
                  </a:lnTo>
                  <a:lnTo>
                    <a:pt x="38" y="106"/>
                  </a:lnTo>
                  <a:lnTo>
                    <a:pt x="43" y="98"/>
                  </a:lnTo>
                  <a:lnTo>
                    <a:pt x="48" y="92"/>
                  </a:lnTo>
                  <a:lnTo>
                    <a:pt x="52" y="84"/>
                  </a:lnTo>
                  <a:lnTo>
                    <a:pt x="57" y="79"/>
                  </a:lnTo>
                  <a:lnTo>
                    <a:pt x="64" y="73"/>
                  </a:lnTo>
                  <a:lnTo>
                    <a:pt x="67" y="66"/>
                  </a:lnTo>
                  <a:lnTo>
                    <a:pt x="73" y="63"/>
                  </a:lnTo>
                  <a:lnTo>
                    <a:pt x="79" y="57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3"/>
                  </a:lnTo>
                  <a:lnTo>
                    <a:pt x="106" y="38"/>
                  </a:lnTo>
                  <a:lnTo>
                    <a:pt x="114" y="35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7"/>
                  </a:lnTo>
                  <a:lnTo>
                    <a:pt x="144" y="24"/>
                  </a:lnTo>
                  <a:lnTo>
                    <a:pt x="152" y="22"/>
                  </a:lnTo>
                  <a:lnTo>
                    <a:pt x="160" y="21"/>
                  </a:lnTo>
                  <a:lnTo>
                    <a:pt x="168" y="19"/>
                  </a:lnTo>
                  <a:lnTo>
                    <a:pt x="187" y="19"/>
                  </a:lnTo>
                  <a:lnTo>
                    <a:pt x="203" y="19"/>
                  </a:lnTo>
                  <a:lnTo>
                    <a:pt x="212" y="21"/>
                  </a:lnTo>
                  <a:lnTo>
                    <a:pt x="220" y="22"/>
                  </a:lnTo>
                  <a:lnTo>
                    <a:pt x="228" y="24"/>
                  </a:lnTo>
                  <a:lnTo>
                    <a:pt x="236" y="27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5"/>
                  </a:lnTo>
                  <a:lnTo>
                    <a:pt x="266" y="38"/>
                  </a:lnTo>
                  <a:lnTo>
                    <a:pt x="282" y="47"/>
                  </a:lnTo>
                  <a:lnTo>
                    <a:pt x="293" y="57"/>
                  </a:lnTo>
                  <a:lnTo>
                    <a:pt x="299" y="63"/>
                  </a:lnTo>
                  <a:lnTo>
                    <a:pt x="305" y="68"/>
                  </a:lnTo>
                  <a:lnTo>
                    <a:pt x="317" y="79"/>
                  </a:lnTo>
                  <a:lnTo>
                    <a:pt x="321" y="84"/>
                  </a:lnTo>
                  <a:lnTo>
                    <a:pt x="326" y="92"/>
                  </a:lnTo>
                  <a:lnTo>
                    <a:pt x="331" y="98"/>
                  </a:lnTo>
                  <a:lnTo>
                    <a:pt x="336" y="106"/>
                  </a:lnTo>
                  <a:lnTo>
                    <a:pt x="339" y="114"/>
                  </a:lnTo>
                  <a:lnTo>
                    <a:pt x="343" y="122"/>
                  </a:lnTo>
                  <a:lnTo>
                    <a:pt x="345" y="128"/>
                  </a:lnTo>
                  <a:lnTo>
                    <a:pt x="347" y="136"/>
                  </a:lnTo>
                  <a:lnTo>
                    <a:pt x="350" y="144"/>
                  </a:lnTo>
                  <a:lnTo>
                    <a:pt x="351" y="152"/>
                  </a:lnTo>
                  <a:lnTo>
                    <a:pt x="353" y="160"/>
                  </a:lnTo>
                  <a:lnTo>
                    <a:pt x="355" y="168"/>
                  </a:lnTo>
                  <a:lnTo>
                    <a:pt x="355" y="177"/>
                  </a:lnTo>
                  <a:lnTo>
                    <a:pt x="356" y="188"/>
                  </a:lnTo>
                  <a:lnTo>
                    <a:pt x="356" y="185"/>
                  </a:lnTo>
                  <a:lnTo>
                    <a:pt x="355" y="193"/>
                  </a:lnTo>
                  <a:lnTo>
                    <a:pt x="355" y="202"/>
                  </a:lnTo>
                  <a:lnTo>
                    <a:pt x="353" y="212"/>
                  </a:lnTo>
                  <a:lnTo>
                    <a:pt x="351" y="220"/>
                  </a:lnTo>
                  <a:lnTo>
                    <a:pt x="350" y="228"/>
                  </a:lnTo>
                  <a:lnTo>
                    <a:pt x="347" y="236"/>
                  </a:lnTo>
                  <a:lnTo>
                    <a:pt x="345" y="243"/>
                  </a:lnTo>
                  <a:lnTo>
                    <a:pt x="343" y="250"/>
                  </a:lnTo>
                  <a:lnTo>
                    <a:pt x="339" y="258"/>
                  </a:lnTo>
                  <a:lnTo>
                    <a:pt x="336" y="266"/>
                  </a:lnTo>
                  <a:lnTo>
                    <a:pt x="326" y="281"/>
                  </a:lnTo>
                  <a:lnTo>
                    <a:pt x="317" y="292"/>
                  </a:lnTo>
                  <a:lnTo>
                    <a:pt x="293" y="316"/>
                  </a:lnTo>
                  <a:lnTo>
                    <a:pt x="282" y="326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5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1"/>
                  </a:lnTo>
                  <a:lnTo>
                    <a:pt x="212" y="353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6"/>
                  </a:lnTo>
                  <a:lnTo>
                    <a:pt x="188" y="356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3"/>
                  </a:lnTo>
                  <a:lnTo>
                    <a:pt x="152" y="351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5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6"/>
                  </a:lnTo>
                  <a:lnTo>
                    <a:pt x="84" y="321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48" y="281"/>
                  </a:lnTo>
                  <a:lnTo>
                    <a:pt x="38" y="266"/>
                  </a:lnTo>
                  <a:lnTo>
                    <a:pt x="35" y="258"/>
                  </a:lnTo>
                  <a:lnTo>
                    <a:pt x="30" y="250"/>
                  </a:lnTo>
                  <a:lnTo>
                    <a:pt x="29" y="243"/>
                  </a:lnTo>
                  <a:lnTo>
                    <a:pt x="27" y="236"/>
                  </a:lnTo>
                  <a:lnTo>
                    <a:pt x="24" y="228"/>
                  </a:lnTo>
                  <a:lnTo>
                    <a:pt x="22" y="220"/>
                  </a:lnTo>
                  <a:lnTo>
                    <a:pt x="21" y="212"/>
                  </a:lnTo>
                  <a:lnTo>
                    <a:pt x="19" y="204"/>
                  </a:lnTo>
                  <a:lnTo>
                    <a:pt x="19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87"/>
            <p:cNvSpPr>
              <a:spLocks/>
            </p:cNvSpPr>
            <p:nvPr/>
          </p:nvSpPr>
          <p:spPr bwMode="auto">
            <a:xfrm>
              <a:off x="3087" y="1744"/>
              <a:ext cx="438" cy="34"/>
            </a:xfrm>
            <a:custGeom>
              <a:avLst/>
              <a:gdLst>
                <a:gd name="T0" fmla="*/ 16 w 438"/>
                <a:gd name="T1" fmla="*/ 0 h 34"/>
                <a:gd name="T2" fmla="*/ 11 w 438"/>
                <a:gd name="T3" fmla="*/ 0 h 34"/>
                <a:gd name="T4" fmla="*/ 8 w 438"/>
                <a:gd name="T5" fmla="*/ 1 h 34"/>
                <a:gd name="T6" fmla="*/ 2 w 438"/>
                <a:gd name="T7" fmla="*/ 8 h 34"/>
                <a:gd name="T8" fmla="*/ 0 w 438"/>
                <a:gd name="T9" fmla="*/ 11 h 34"/>
                <a:gd name="T10" fmla="*/ 0 w 438"/>
                <a:gd name="T11" fmla="*/ 20 h 34"/>
                <a:gd name="T12" fmla="*/ 2 w 438"/>
                <a:gd name="T13" fmla="*/ 23 h 34"/>
                <a:gd name="T14" fmla="*/ 8 w 438"/>
                <a:gd name="T15" fmla="*/ 30 h 34"/>
                <a:gd name="T16" fmla="*/ 11 w 438"/>
                <a:gd name="T17" fmla="*/ 31 h 34"/>
                <a:gd name="T18" fmla="*/ 16 w 438"/>
                <a:gd name="T19" fmla="*/ 31 h 34"/>
                <a:gd name="T20" fmla="*/ 423 w 438"/>
                <a:gd name="T21" fmla="*/ 34 h 34"/>
                <a:gd name="T22" fmla="*/ 427 w 438"/>
                <a:gd name="T23" fmla="*/ 34 h 34"/>
                <a:gd name="T24" fmla="*/ 431 w 438"/>
                <a:gd name="T25" fmla="*/ 33 h 34"/>
                <a:gd name="T26" fmla="*/ 437 w 438"/>
                <a:gd name="T27" fmla="*/ 26 h 34"/>
                <a:gd name="T28" fmla="*/ 438 w 438"/>
                <a:gd name="T29" fmla="*/ 23 h 34"/>
                <a:gd name="T30" fmla="*/ 438 w 438"/>
                <a:gd name="T31" fmla="*/ 14 h 34"/>
                <a:gd name="T32" fmla="*/ 437 w 438"/>
                <a:gd name="T33" fmla="*/ 11 h 34"/>
                <a:gd name="T34" fmla="*/ 431 w 438"/>
                <a:gd name="T35" fmla="*/ 4 h 34"/>
                <a:gd name="T36" fmla="*/ 427 w 438"/>
                <a:gd name="T37" fmla="*/ 3 h 34"/>
                <a:gd name="T38" fmla="*/ 423 w 438"/>
                <a:gd name="T39" fmla="*/ 3 h 34"/>
                <a:gd name="T40" fmla="*/ 16 w 438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8"/>
                <a:gd name="T64" fmla="*/ 0 h 34"/>
                <a:gd name="T65" fmla="*/ 438 w 438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8" h="34">
                  <a:moveTo>
                    <a:pt x="16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16" y="31"/>
                  </a:lnTo>
                  <a:lnTo>
                    <a:pt x="423" y="34"/>
                  </a:lnTo>
                  <a:lnTo>
                    <a:pt x="427" y="34"/>
                  </a:lnTo>
                  <a:lnTo>
                    <a:pt x="431" y="33"/>
                  </a:lnTo>
                  <a:lnTo>
                    <a:pt x="437" y="26"/>
                  </a:lnTo>
                  <a:lnTo>
                    <a:pt x="438" y="23"/>
                  </a:lnTo>
                  <a:lnTo>
                    <a:pt x="438" y="14"/>
                  </a:lnTo>
                  <a:lnTo>
                    <a:pt x="437" y="11"/>
                  </a:lnTo>
                  <a:lnTo>
                    <a:pt x="431" y="4"/>
                  </a:lnTo>
                  <a:lnTo>
                    <a:pt x="427" y="3"/>
                  </a:lnTo>
                  <a:lnTo>
                    <a:pt x="42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Rectangle 88"/>
            <p:cNvSpPr>
              <a:spLocks noChangeArrowheads="1"/>
            </p:cNvSpPr>
            <p:nvPr/>
          </p:nvSpPr>
          <p:spPr bwMode="auto">
            <a:xfrm>
              <a:off x="2858" y="1671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A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66" name="Rectangle 89"/>
            <p:cNvSpPr>
              <a:spLocks noChangeArrowheads="1"/>
            </p:cNvSpPr>
            <p:nvPr/>
          </p:nvSpPr>
          <p:spPr bwMode="auto">
            <a:xfrm>
              <a:off x="3660" y="1671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B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67" name="Rectangle 90"/>
            <p:cNvSpPr>
              <a:spLocks noChangeArrowheads="1"/>
            </p:cNvSpPr>
            <p:nvPr/>
          </p:nvSpPr>
          <p:spPr bwMode="auto">
            <a:xfrm>
              <a:off x="3155" y="1574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chemeClr val="tx2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8668" name="Freeform 91"/>
            <p:cNvSpPr>
              <a:spLocks/>
            </p:cNvSpPr>
            <p:nvPr/>
          </p:nvSpPr>
          <p:spPr bwMode="auto">
            <a:xfrm>
              <a:off x="4302" y="1594"/>
              <a:ext cx="375" cy="374"/>
            </a:xfrm>
            <a:custGeom>
              <a:avLst/>
              <a:gdLst>
                <a:gd name="T0" fmla="*/ 3 w 375"/>
                <a:gd name="T1" fmla="*/ 222 h 374"/>
                <a:gd name="T2" fmla="*/ 14 w 375"/>
                <a:gd name="T3" fmla="*/ 259 h 374"/>
                <a:gd name="T4" fmla="*/ 41 w 375"/>
                <a:gd name="T5" fmla="*/ 305 h 374"/>
                <a:gd name="T6" fmla="*/ 82 w 375"/>
                <a:gd name="T7" fmla="*/ 341 h 374"/>
                <a:gd name="T8" fmla="*/ 112 w 375"/>
                <a:gd name="T9" fmla="*/ 358 h 374"/>
                <a:gd name="T10" fmla="*/ 149 w 375"/>
                <a:gd name="T11" fmla="*/ 369 h 374"/>
                <a:gd name="T12" fmla="*/ 185 w 375"/>
                <a:gd name="T13" fmla="*/ 374 h 374"/>
                <a:gd name="T14" fmla="*/ 215 w 375"/>
                <a:gd name="T15" fmla="*/ 371 h 374"/>
                <a:gd name="T16" fmla="*/ 250 w 375"/>
                <a:gd name="T17" fmla="*/ 363 h 374"/>
                <a:gd name="T18" fmla="*/ 291 w 375"/>
                <a:gd name="T19" fmla="*/ 341 h 374"/>
                <a:gd name="T20" fmla="*/ 351 w 375"/>
                <a:gd name="T21" fmla="*/ 275 h 374"/>
                <a:gd name="T22" fmla="*/ 365 w 375"/>
                <a:gd name="T23" fmla="*/ 241 h 374"/>
                <a:gd name="T24" fmla="*/ 373 w 375"/>
                <a:gd name="T25" fmla="*/ 205 h 374"/>
                <a:gd name="T26" fmla="*/ 373 w 375"/>
                <a:gd name="T27" fmla="*/ 177 h 374"/>
                <a:gd name="T28" fmla="*/ 369 w 375"/>
                <a:gd name="T29" fmla="*/ 137 h 374"/>
                <a:gd name="T30" fmla="*/ 354 w 375"/>
                <a:gd name="T31" fmla="*/ 104 h 374"/>
                <a:gd name="T32" fmla="*/ 332 w 375"/>
                <a:gd name="T33" fmla="*/ 66 h 374"/>
                <a:gd name="T34" fmla="*/ 291 w 375"/>
                <a:gd name="T35" fmla="*/ 31 h 374"/>
                <a:gd name="T36" fmla="*/ 250 w 375"/>
                <a:gd name="T37" fmla="*/ 9 h 374"/>
                <a:gd name="T38" fmla="*/ 215 w 375"/>
                <a:gd name="T39" fmla="*/ 1 h 374"/>
                <a:gd name="T40" fmla="*/ 149 w 375"/>
                <a:gd name="T41" fmla="*/ 3 h 374"/>
                <a:gd name="T42" fmla="*/ 112 w 375"/>
                <a:gd name="T43" fmla="*/ 14 h 374"/>
                <a:gd name="T44" fmla="*/ 82 w 375"/>
                <a:gd name="T45" fmla="*/ 31 h 374"/>
                <a:gd name="T46" fmla="*/ 32 w 375"/>
                <a:gd name="T47" fmla="*/ 82 h 374"/>
                <a:gd name="T48" fmla="*/ 14 w 375"/>
                <a:gd name="T49" fmla="*/ 112 h 374"/>
                <a:gd name="T50" fmla="*/ 3 w 375"/>
                <a:gd name="T51" fmla="*/ 148 h 374"/>
                <a:gd name="T52" fmla="*/ 19 w 375"/>
                <a:gd name="T53" fmla="*/ 186 h 374"/>
                <a:gd name="T54" fmla="*/ 24 w 375"/>
                <a:gd name="T55" fmla="*/ 143 h 374"/>
                <a:gd name="T56" fmla="*/ 35 w 375"/>
                <a:gd name="T57" fmla="*/ 113 h 374"/>
                <a:gd name="T58" fmla="*/ 52 w 375"/>
                <a:gd name="T59" fmla="*/ 83 h 374"/>
                <a:gd name="T60" fmla="*/ 73 w 375"/>
                <a:gd name="T61" fmla="*/ 63 h 374"/>
                <a:gd name="T62" fmla="*/ 98 w 375"/>
                <a:gd name="T63" fmla="*/ 42 h 374"/>
                <a:gd name="T64" fmla="*/ 128 w 375"/>
                <a:gd name="T65" fmla="*/ 28 h 374"/>
                <a:gd name="T66" fmla="*/ 160 w 375"/>
                <a:gd name="T67" fmla="*/ 20 h 374"/>
                <a:gd name="T68" fmla="*/ 212 w 375"/>
                <a:gd name="T69" fmla="*/ 20 h 374"/>
                <a:gd name="T70" fmla="*/ 244 w 375"/>
                <a:gd name="T71" fmla="*/ 28 h 374"/>
                <a:gd name="T72" fmla="*/ 282 w 375"/>
                <a:gd name="T73" fmla="*/ 47 h 374"/>
                <a:gd name="T74" fmla="*/ 316 w 375"/>
                <a:gd name="T75" fmla="*/ 79 h 374"/>
                <a:gd name="T76" fmla="*/ 335 w 375"/>
                <a:gd name="T77" fmla="*/ 105 h 374"/>
                <a:gd name="T78" fmla="*/ 346 w 375"/>
                <a:gd name="T79" fmla="*/ 135 h 374"/>
                <a:gd name="T80" fmla="*/ 354 w 375"/>
                <a:gd name="T81" fmla="*/ 167 h 374"/>
                <a:gd name="T82" fmla="*/ 354 w 375"/>
                <a:gd name="T83" fmla="*/ 192 h 374"/>
                <a:gd name="T84" fmla="*/ 350 w 375"/>
                <a:gd name="T85" fmla="*/ 227 h 374"/>
                <a:gd name="T86" fmla="*/ 338 w 375"/>
                <a:gd name="T87" fmla="*/ 257 h 374"/>
                <a:gd name="T88" fmla="*/ 293 w 375"/>
                <a:gd name="T89" fmla="*/ 316 h 374"/>
                <a:gd name="T90" fmla="*/ 250 w 375"/>
                <a:gd name="T91" fmla="*/ 343 h 374"/>
                <a:gd name="T92" fmla="*/ 220 w 375"/>
                <a:gd name="T93" fmla="*/ 350 h 374"/>
                <a:gd name="T94" fmla="*/ 185 w 375"/>
                <a:gd name="T95" fmla="*/ 355 h 374"/>
                <a:gd name="T96" fmla="*/ 160 w 375"/>
                <a:gd name="T97" fmla="*/ 352 h 374"/>
                <a:gd name="T98" fmla="*/ 128 w 375"/>
                <a:gd name="T99" fmla="*/ 344 h 374"/>
                <a:gd name="T100" fmla="*/ 98 w 375"/>
                <a:gd name="T101" fmla="*/ 330 h 374"/>
                <a:gd name="T102" fmla="*/ 68 w 375"/>
                <a:gd name="T103" fmla="*/ 305 h 374"/>
                <a:gd name="T104" fmla="*/ 38 w 375"/>
                <a:gd name="T105" fmla="*/ 265 h 374"/>
                <a:gd name="T106" fmla="*/ 27 w 375"/>
                <a:gd name="T107" fmla="*/ 235 h 374"/>
                <a:gd name="T108" fmla="*/ 19 w 375"/>
                <a:gd name="T109" fmla="*/ 203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4"/>
                <a:gd name="T167" fmla="*/ 375 w 375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4">
                  <a:moveTo>
                    <a:pt x="0" y="186"/>
                  </a:moveTo>
                  <a:lnTo>
                    <a:pt x="0" y="203"/>
                  </a:lnTo>
                  <a:lnTo>
                    <a:pt x="2" y="215"/>
                  </a:lnTo>
                  <a:lnTo>
                    <a:pt x="3" y="222"/>
                  </a:lnTo>
                  <a:lnTo>
                    <a:pt x="5" y="233"/>
                  </a:lnTo>
                  <a:lnTo>
                    <a:pt x="8" y="241"/>
                  </a:lnTo>
                  <a:lnTo>
                    <a:pt x="10" y="249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0"/>
                  </a:lnTo>
                  <a:lnTo>
                    <a:pt x="41" y="305"/>
                  </a:lnTo>
                  <a:lnTo>
                    <a:pt x="47" y="311"/>
                  </a:lnTo>
                  <a:lnTo>
                    <a:pt x="52" y="317"/>
                  </a:lnTo>
                  <a:lnTo>
                    <a:pt x="66" y="332"/>
                  </a:lnTo>
                  <a:lnTo>
                    <a:pt x="82" y="341"/>
                  </a:lnTo>
                  <a:lnTo>
                    <a:pt x="89" y="346"/>
                  </a:lnTo>
                  <a:lnTo>
                    <a:pt x="96" y="350"/>
                  </a:lnTo>
                  <a:lnTo>
                    <a:pt x="104" y="354"/>
                  </a:lnTo>
                  <a:lnTo>
                    <a:pt x="112" y="358"/>
                  </a:lnTo>
                  <a:lnTo>
                    <a:pt x="122" y="363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69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4"/>
                  </a:lnTo>
                  <a:lnTo>
                    <a:pt x="188" y="374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69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3"/>
                  </a:lnTo>
                  <a:lnTo>
                    <a:pt x="259" y="358"/>
                  </a:lnTo>
                  <a:lnTo>
                    <a:pt x="267" y="354"/>
                  </a:lnTo>
                  <a:lnTo>
                    <a:pt x="275" y="350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0"/>
                  </a:lnTo>
                  <a:lnTo>
                    <a:pt x="351" y="275"/>
                  </a:lnTo>
                  <a:lnTo>
                    <a:pt x="354" y="267"/>
                  </a:lnTo>
                  <a:lnTo>
                    <a:pt x="359" y="259"/>
                  </a:lnTo>
                  <a:lnTo>
                    <a:pt x="364" y="249"/>
                  </a:lnTo>
                  <a:lnTo>
                    <a:pt x="365" y="241"/>
                  </a:lnTo>
                  <a:lnTo>
                    <a:pt x="369" y="233"/>
                  </a:lnTo>
                  <a:lnTo>
                    <a:pt x="370" y="222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4"/>
                  </a:lnTo>
                  <a:lnTo>
                    <a:pt x="373" y="177"/>
                  </a:lnTo>
                  <a:lnTo>
                    <a:pt x="373" y="167"/>
                  </a:lnTo>
                  <a:lnTo>
                    <a:pt x="372" y="156"/>
                  </a:lnTo>
                  <a:lnTo>
                    <a:pt x="370" y="148"/>
                  </a:lnTo>
                  <a:lnTo>
                    <a:pt x="369" y="137"/>
                  </a:lnTo>
                  <a:lnTo>
                    <a:pt x="365" y="129"/>
                  </a:lnTo>
                  <a:lnTo>
                    <a:pt x="364" y="121"/>
                  </a:lnTo>
                  <a:lnTo>
                    <a:pt x="359" y="112"/>
                  </a:lnTo>
                  <a:lnTo>
                    <a:pt x="354" y="104"/>
                  </a:lnTo>
                  <a:lnTo>
                    <a:pt x="351" y="96"/>
                  </a:lnTo>
                  <a:lnTo>
                    <a:pt x="346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1"/>
                  </a:lnTo>
                  <a:lnTo>
                    <a:pt x="275" y="22"/>
                  </a:lnTo>
                  <a:lnTo>
                    <a:pt x="267" y="18"/>
                  </a:lnTo>
                  <a:lnTo>
                    <a:pt x="259" y="14"/>
                  </a:lnTo>
                  <a:lnTo>
                    <a:pt x="250" y="9"/>
                  </a:lnTo>
                  <a:lnTo>
                    <a:pt x="242" y="7"/>
                  </a:lnTo>
                  <a:lnTo>
                    <a:pt x="234" y="4"/>
                  </a:lnTo>
                  <a:lnTo>
                    <a:pt x="223" y="3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1"/>
                  </a:lnTo>
                  <a:lnTo>
                    <a:pt x="149" y="3"/>
                  </a:lnTo>
                  <a:lnTo>
                    <a:pt x="138" y="4"/>
                  </a:lnTo>
                  <a:lnTo>
                    <a:pt x="130" y="7"/>
                  </a:lnTo>
                  <a:lnTo>
                    <a:pt x="122" y="9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96" y="22"/>
                  </a:lnTo>
                  <a:lnTo>
                    <a:pt x="89" y="26"/>
                  </a:lnTo>
                  <a:lnTo>
                    <a:pt x="82" y="31"/>
                  </a:lnTo>
                  <a:lnTo>
                    <a:pt x="66" y="41"/>
                  </a:lnTo>
                  <a:lnTo>
                    <a:pt x="54" y="53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8" y="129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19" y="186"/>
                  </a:lnTo>
                  <a:lnTo>
                    <a:pt x="19" y="169"/>
                  </a:lnTo>
                  <a:lnTo>
                    <a:pt x="21" y="159"/>
                  </a:lnTo>
                  <a:lnTo>
                    <a:pt x="22" y="151"/>
                  </a:lnTo>
                  <a:lnTo>
                    <a:pt x="24" y="143"/>
                  </a:lnTo>
                  <a:lnTo>
                    <a:pt x="27" y="135"/>
                  </a:lnTo>
                  <a:lnTo>
                    <a:pt x="28" y="128"/>
                  </a:lnTo>
                  <a:lnTo>
                    <a:pt x="30" y="121"/>
                  </a:lnTo>
                  <a:lnTo>
                    <a:pt x="35" y="113"/>
                  </a:lnTo>
                  <a:lnTo>
                    <a:pt x="38" y="105"/>
                  </a:lnTo>
                  <a:lnTo>
                    <a:pt x="43" y="98"/>
                  </a:lnTo>
                  <a:lnTo>
                    <a:pt x="47" y="91"/>
                  </a:lnTo>
                  <a:lnTo>
                    <a:pt x="52" y="83"/>
                  </a:lnTo>
                  <a:lnTo>
                    <a:pt x="57" y="79"/>
                  </a:lnTo>
                  <a:lnTo>
                    <a:pt x="63" y="72"/>
                  </a:lnTo>
                  <a:lnTo>
                    <a:pt x="66" y="66"/>
                  </a:lnTo>
                  <a:lnTo>
                    <a:pt x="73" y="63"/>
                  </a:lnTo>
                  <a:lnTo>
                    <a:pt x="79" y="56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2"/>
                  </a:lnTo>
                  <a:lnTo>
                    <a:pt x="106" y="37"/>
                  </a:lnTo>
                  <a:lnTo>
                    <a:pt x="114" y="34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6"/>
                  </a:lnTo>
                  <a:lnTo>
                    <a:pt x="144" y="23"/>
                  </a:lnTo>
                  <a:lnTo>
                    <a:pt x="152" y="22"/>
                  </a:lnTo>
                  <a:lnTo>
                    <a:pt x="160" y="20"/>
                  </a:lnTo>
                  <a:lnTo>
                    <a:pt x="168" y="18"/>
                  </a:lnTo>
                  <a:lnTo>
                    <a:pt x="187" y="18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0" y="22"/>
                  </a:lnTo>
                  <a:lnTo>
                    <a:pt x="228" y="23"/>
                  </a:lnTo>
                  <a:lnTo>
                    <a:pt x="236" y="26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4"/>
                  </a:lnTo>
                  <a:lnTo>
                    <a:pt x="266" y="37"/>
                  </a:lnTo>
                  <a:lnTo>
                    <a:pt x="282" y="47"/>
                  </a:lnTo>
                  <a:lnTo>
                    <a:pt x="293" y="56"/>
                  </a:lnTo>
                  <a:lnTo>
                    <a:pt x="299" y="63"/>
                  </a:lnTo>
                  <a:lnTo>
                    <a:pt x="305" y="67"/>
                  </a:lnTo>
                  <a:lnTo>
                    <a:pt x="316" y="79"/>
                  </a:lnTo>
                  <a:lnTo>
                    <a:pt x="321" y="83"/>
                  </a:lnTo>
                  <a:lnTo>
                    <a:pt x="326" y="91"/>
                  </a:lnTo>
                  <a:lnTo>
                    <a:pt x="331" y="98"/>
                  </a:lnTo>
                  <a:lnTo>
                    <a:pt x="335" y="105"/>
                  </a:lnTo>
                  <a:lnTo>
                    <a:pt x="338" y="113"/>
                  </a:lnTo>
                  <a:lnTo>
                    <a:pt x="343" y="121"/>
                  </a:lnTo>
                  <a:lnTo>
                    <a:pt x="345" y="128"/>
                  </a:lnTo>
                  <a:lnTo>
                    <a:pt x="346" y="135"/>
                  </a:lnTo>
                  <a:lnTo>
                    <a:pt x="350" y="143"/>
                  </a:lnTo>
                  <a:lnTo>
                    <a:pt x="351" y="151"/>
                  </a:lnTo>
                  <a:lnTo>
                    <a:pt x="353" y="159"/>
                  </a:lnTo>
                  <a:lnTo>
                    <a:pt x="354" y="167"/>
                  </a:lnTo>
                  <a:lnTo>
                    <a:pt x="354" y="177"/>
                  </a:lnTo>
                  <a:lnTo>
                    <a:pt x="356" y="188"/>
                  </a:lnTo>
                  <a:lnTo>
                    <a:pt x="356" y="184"/>
                  </a:lnTo>
                  <a:lnTo>
                    <a:pt x="354" y="192"/>
                  </a:lnTo>
                  <a:lnTo>
                    <a:pt x="354" y="202"/>
                  </a:lnTo>
                  <a:lnTo>
                    <a:pt x="353" y="211"/>
                  </a:lnTo>
                  <a:lnTo>
                    <a:pt x="351" y="219"/>
                  </a:lnTo>
                  <a:lnTo>
                    <a:pt x="350" y="227"/>
                  </a:lnTo>
                  <a:lnTo>
                    <a:pt x="346" y="235"/>
                  </a:lnTo>
                  <a:lnTo>
                    <a:pt x="345" y="243"/>
                  </a:lnTo>
                  <a:lnTo>
                    <a:pt x="343" y="249"/>
                  </a:lnTo>
                  <a:lnTo>
                    <a:pt x="338" y="257"/>
                  </a:lnTo>
                  <a:lnTo>
                    <a:pt x="335" y="265"/>
                  </a:lnTo>
                  <a:lnTo>
                    <a:pt x="326" y="281"/>
                  </a:lnTo>
                  <a:lnTo>
                    <a:pt x="316" y="292"/>
                  </a:lnTo>
                  <a:lnTo>
                    <a:pt x="293" y="316"/>
                  </a:lnTo>
                  <a:lnTo>
                    <a:pt x="282" y="325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4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0"/>
                  </a:lnTo>
                  <a:lnTo>
                    <a:pt x="212" y="352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5"/>
                  </a:lnTo>
                  <a:lnTo>
                    <a:pt x="188" y="355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2"/>
                  </a:lnTo>
                  <a:lnTo>
                    <a:pt x="152" y="350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4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5"/>
                  </a:lnTo>
                  <a:lnTo>
                    <a:pt x="84" y="320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3" y="298"/>
                  </a:lnTo>
                  <a:lnTo>
                    <a:pt x="57" y="292"/>
                  </a:lnTo>
                  <a:lnTo>
                    <a:pt x="47" y="281"/>
                  </a:lnTo>
                  <a:lnTo>
                    <a:pt x="38" y="265"/>
                  </a:lnTo>
                  <a:lnTo>
                    <a:pt x="35" y="257"/>
                  </a:lnTo>
                  <a:lnTo>
                    <a:pt x="30" y="249"/>
                  </a:lnTo>
                  <a:lnTo>
                    <a:pt x="28" y="243"/>
                  </a:lnTo>
                  <a:lnTo>
                    <a:pt x="27" y="235"/>
                  </a:lnTo>
                  <a:lnTo>
                    <a:pt x="24" y="227"/>
                  </a:lnTo>
                  <a:lnTo>
                    <a:pt x="22" y="219"/>
                  </a:lnTo>
                  <a:lnTo>
                    <a:pt x="21" y="211"/>
                  </a:lnTo>
                  <a:lnTo>
                    <a:pt x="19" y="203"/>
                  </a:lnTo>
                  <a:lnTo>
                    <a:pt x="19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92"/>
            <p:cNvSpPr>
              <a:spLocks/>
            </p:cNvSpPr>
            <p:nvPr/>
          </p:nvSpPr>
          <p:spPr bwMode="auto">
            <a:xfrm>
              <a:off x="3856" y="1748"/>
              <a:ext cx="460" cy="34"/>
            </a:xfrm>
            <a:custGeom>
              <a:avLst/>
              <a:gdLst>
                <a:gd name="T0" fmla="*/ 16 w 460"/>
                <a:gd name="T1" fmla="*/ 0 h 34"/>
                <a:gd name="T2" fmla="*/ 11 w 460"/>
                <a:gd name="T3" fmla="*/ 0 h 34"/>
                <a:gd name="T4" fmla="*/ 8 w 460"/>
                <a:gd name="T5" fmla="*/ 2 h 34"/>
                <a:gd name="T6" fmla="*/ 2 w 460"/>
                <a:gd name="T7" fmla="*/ 8 h 34"/>
                <a:gd name="T8" fmla="*/ 0 w 460"/>
                <a:gd name="T9" fmla="*/ 12 h 34"/>
                <a:gd name="T10" fmla="*/ 0 w 460"/>
                <a:gd name="T11" fmla="*/ 21 h 34"/>
                <a:gd name="T12" fmla="*/ 2 w 460"/>
                <a:gd name="T13" fmla="*/ 24 h 34"/>
                <a:gd name="T14" fmla="*/ 8 w 460"/>
                <a:gd name="T15" fmla="*/ 30 h 34"/>
                <a:gd name="T16" fmla="*/ 11 w 460"/>
                <a:gd name="T17" fmla="*/ 32 h 34"/>
                <a:gd name="T18" fmla="*/ 16 w 460"/>
                <a:gd name="T19" fmla="*/ 32 h 34"/>
                <a:gd name="T20" fmla="*/ 444 w 460"/>
                <a:gd name="T21" fmla="*/ 34 h 34"/>
                <a:gd name="T22" fmla="*/ 449 w 460"/>
                <a:gd name="T23" fmla="*/ 34 h 34"/>
                <a:gd name="T24" fmla="*/ 452 w 460"/>
                <a:gd name="T25" fmla="*/ 32 h 34"/>
                <a:gd name="T26" fmla="*/ 459 w 460"/>
                <a:gd name="T27" fmla="*/ 26 h 34"/>
                <a:gd name="T28" fmla="*/ 460 w 460"/>
                <a:gd name="T29" fmla="*/ 23 h 34"/>
                <a:gd name="T30" fmla="*/ 460 w 460"/>
                <a:gd name="T31" fmla="*/ 13 h 34"/>
                <a:gd name="T32" fmla="*/ 459 w 460"/>
                <a:gd name="T33" fmla="*/ 10 h 34"/>
                <a:gd name="T34" fmla="*/ 452 w 460"/>
                <a:gd name="T35" fmla="*/ 4 h 34"/>
                <a:gd name="T36" fmla="*/ 449 w 460"/>
                <a:gd name="T37" fmla="*/ 2 h 34"/>
                <a:gd name="T38" fmla="*/ 444 w 460"/>
                <a:gd name="T39" fmla="*/ 2 h 34"/>
                <a:gd name="T40" fmla="*/ 16 w 460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0"/>
                <a:gd name="T64" fmla="*/ 0 h 34"/>
                <a:gd name="T65" fmla="*/ 460 w 46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0" h="34">
                  <a:moveTo>
                    <a:pt x="16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444" y="34"/>
                  </a:lnTo>
                  <a:lnTo>
                    <a:pt x="449" y="34"/>
                  </a:lnTo>
                  <a:lnTo>
                    <a:pt x="452" y="32"/>
                  </a:lnTo>
                  <a:lnTo>
                    <a:pt x="459" y="26"/>
                  </a:lnTo>
                  <a:lnTo>
                    <a:pt x="460" y="23"/>
                  </a:lnTo>
                  <a:lnTo>
                    <a:pt x="460" y="13"/>
                  </a:lnTo>
                  <a:lnTo>
                    <a:pt x="459" y="10"/>
                  </a:lnTo>
                  <a:lnTo>
                    <a:pt x="452" y="4"/>
                  </a:lnTo>
                  <a:lnTo>
                    <a:pt x="449" y="2"/>
                  </a:lnTo>
                  <a:lnTo>
                    <a:pt x="44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Rectangle 93"/>
            <p:cNvSpPr>
              <a:spLocks noChangeArrowheads="1"/>
            </p:cNvSpPr>
            <p:nvPr/>
          </p:nvSpPr>
          <p:spPr bwMode="auto">
            <a:xfrm>
              <a:off x="4421" y="169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C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71" name="Rectangle 94"/>
            <p:cNvSpPr>
              <a:spLocks noChangeArrowheads="1"/>
            </p:cNvSpPr>
            <p:nvPr/>
          </p:nvSpPr>
          <p:spPr bwMode="auto">
            <a:xfrm>
              <a:off x="3916" y="1573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1/0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72" name="Freeform 95"/>
            <p:cNvSpPr>
              <a:spLocks/>
            </p:cNvSpPr>
            <p:nvPr/>
          </p:nvSpPr>
          <p:spPr bwMode="auto">
            <a:xfrm>
              <a:off x="5088" y="1594"/>
              <a:ext cx="375" cy="374"/>
            </a:xfrm>
            <a:custGeom>
              <a:avLst/>
              <a:gdLst>
                <a:gd name="T0" fmla="*/ 3 w 375"/>
                <a:gd name="T1" fmla="*/ 222 h 374"/>
                <a:gd name="T2" fmla="*/ 14 w 375"/>
                <a:gd name="T3" fmla="*/ 259 h 374"/>
                <a:gd name="T4" fmla="*/ 41 w 375"/>
                <a:gd name="T5" fmla="*/ 305 h 374"/>
                <a:gd name="T6" fmla="*/ 82 w 375"/>
                <a:gd name="T7" fmla="*/ 341 h 374"/>
                <a:gd name="T8" fmla="*/ 112 w 375"/>
                <a:gd name="T9" fmla="*/ 358 h 374"/>
                <a:gd name="T10" fmla="*/ 149 w 375"/>
                <a:gd name="T11" fmla="*/ 369 h 374"/>
                <a:gd name="T12" fmla="*/ 185 w 375"/>
                <a:gd name="T13" fmla="*/ 374 h 374"/>
                <a:gd name="T14" fmla="*/ 215 w 375"/>
                <a:gd name="T15" fmla="*/ 371 h 374"/>
                <a:gd name="T16" fmla="*/ 250 w 375"/>
                <a:gd name="T17" fmla="*/ 363 h 374"/>
                <a:gd name="T18" fmla="*/ 291 w 375"/>
                <a:gd name="T19" fmla="*/ 341 h 374"/>
                <a:gd name="T20" fmla="*/ 351 w 375"/>
                <a:gd name="T21" fmla="*/ 275 h 374"/>
                <a:gd name="T22" fmla="*/ 365 w 375"/>
                <a:gd name="T23" fmla="*/ 241 h 374"/>
                <a:gd name="T24" fmla="*/ 373 w 375"/>
                <a:gd name="T25" fmla="*/ 205 h 374"/>
                <a:gd name="T26" fmla="*/ 373 w 375"/>
                <a:gd name="T27" fmla="*/ 177 h 374"/>
                <a:gd name="T28" fmla="*/ 369 w 375"/>
                <a:gd name="T29" fmla="*/ 137 h 374"/>
                <a:gd name="T30" fmla="*/ 354 w 375"/>
                <a:gd name="T31" fmla="*/ 104 h 374"/>
                <a:gd name="T32" fmla="*/ 332 w 375"/>
                <a:gd name="T33" fmla="*/ 66 h 374"/>
                <a:gd name="T34" fmla="*/ 291 w 375"/>
                <a:gd name="T35" fmla="*/ 31 h 374"/>
                <a:gd name="T36" fmla="*/ 250 w 375"/>
                <a:gd name="T37" fmla="*/ 9 h 374"/>
                <a:gd name="T38" fmla="*/ 215 w 375"/>
                <a:gd name="T39" fmla="*/ 1 h 374"/>
                <a:gd name="T40" fmla="*/ 149 w 375"/>
                <a:gd name="T41" fmla="*/ 3 h 374"/>
                <a:gd name="T42" fmla="*/ 112 w 375"/>
                <a:gd name="T43" fmla="*/ 14 h 374"/>
                <a:gd name="T44" fmla="*/ 82 w 375"/>
                <a:gd name="T45" fmla="*/ 31 h 374"/>
                <a:gd name="T46" fmla="*/ 32 w 375"/>
                <a:gd name="T47" fmla="*/ 82 h 374"/>
                <a:gd name="T48" fmla="*/ 14 w 375"/>
                <a:gd name="T49" fmla="*/ 112 h 374"/>
                <a:gd name="T50" fmla="*/ 3 w 375"/>
                <a:gd name="T51" fmla="*/ 148 h 374"/>
                <a:gd name="T52" fmla="*/ 19 w 375"/>
                <a:gd name="T53" fmla="*/ 186 h 374"/>
                <a:gd name="T54" fmla="*/ 24 w 375"/>
                <a:gd name="T55" fmla="*/ 143 h 374"/>
                <a:gd name="T56" fmla="*/ 35 w 375"/>
                <a:gd name="T57" fmla="*/ 113 h 374"/>
                <a:gd name="T58" fmla="*/ 52 w 375"/>
                <a:gd name="T59" fmla="*/ 83 h 374"/>
                <a:gd name="T60" fmla="*/ 73 w 375"/>
                <a:gd name="T61" fmla="*/ 63 h 374"/>
                <a:gd name="T62" fmla="*/ 98 w 375"/>
                <a:gd name="T63" fmla="*/ 42 h 374"/>
                <a:gd name="T64" fmla="*/ 128 w 375"/>
                <a:gd name="T65" fmla="*/ 28 h 374"/>
                <a:gd name="T66" fmla="*/ 160 w 375"/>
                <a:gd name="T67" fmla="*/ 20 h 374"/>
                <a:gd name="T68" fmla="*/ 212 w 375"/>
                <a:gd name="T69" fmla="*/ 20 h 374"/>
                <a:gd name="T70" fmla="*/ 244 w 375"/>
                <a:gd name="T71" fmla="*/ 28 h 374"/>
                <a:gd name="T72" fmla="*/ 282 w 375"/>
                <a:gd name="T73" fmla="*/ 47 h 374"/>
                <a:gd name="T74" fmla="*/ 316 w 375"/>
                <a:gd name="T75" fmla="*/ 79 h 374"/>
                <a:gd name="T76" fmla="*/ 335 w 375"/>
                <a:gd name="T77" fmla="*/ 105 h 374"/>
                <a:gd name="T78" fmla="*/ 346 w 375"/>
                <a:gd name="T79" fmla="*/ 135 h 374"/>
                <a:gd name="T80" fmla="*/ 354 w 375"/>
                <a:gd name="T81" fmla="*/ 167 h 374"/>
                <a:gd name="T82" fmla="*/ 354 w 375"/>
                <a:gd name="T83" fmla="*/ 192 h 374"/>
                <a:gd name="T84" fmla="*/ 350 w 375"/>
                <a:gd name="T85" fmla="*/ 227 h 374"/>
                <a:gd name="T86" fmla="*/ 338 w 375"/>
                <a:gd name="T87" fmla="*/ 257 h 374"/>
                <a:gd name="T88" fmla="*/ 293 w 375"/>
                <a:gd name="T89" fmla="*/ 316 h 374"/>
                <a:gd name="T90" fmla="*/ 250 w 375"/>
                <a:gd name="T91" fmla="*/ 343 h 374"/>
                <a:gd name="T92" fmla="*/ 220 w 375"/>
                <a:gd name="T93" fmla="*/ 350 h 374"/>
                <a:gd name="T94" fmla="*/ 185 w 375"/>
                <a:gd name="T95" fmla="*/ 355 h 374"/>
                <a:gd name="T96" fmla="*/ 160 w 375"/>
                <a:gd name="T97" fmla="*/ 352 h 374"/>
                <a:gd name="T98" fmla="*/ 128 w 375"/>
                <a:gd name="T99" fmla="*/ 344 h 374"/>
                <a:gd name="T100" fmla="*/ 98 w 375"/>
                <a:gd name="T101" fmla="*/ 330 h 374"/>
                <a:gd name="T102" fmla="*/ 68 w 375"/>
                <a:gd name="T103" fmla="*/ 305 h 374"/>
                <a:gd name="T104" fmla="*/ 38 w 375"/>
                <a:gd name="T105" fmla="*/ 265 h 374"/>
                <a:gd name="T106" fmla="*/ 27 w 375"/>
                <a:gd name="T107" fmla="*/ 235 h 374"/>
                <a:gd name="T108" fmla="*/ 19 w 375"/>
                <a:gd name="T109" fmla="*/ 203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4"/>
                <a:gd name="T167" fmla="*/ 375 w 375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4">
                  <a:moveTo>
                    <a:pt x="0" y="186"/>
                  </a:moveTo>
                  <a:lnTo>
                    <a:pt x="0" y="203"/>
                  </a:lnTo>
                  <a:lnTo>
                    <a:pt x="2" y="215"/>
                  </a:lnTo>
                  <a:lnTo>
                    <a:pt x="3" y="222"/>
                  </a:lnTo>
                  <a:lnTo>
                    <a:pt x="5" y="233"/>
                  </a:lnTo>
                  <a:lnTo>
                    <a:pt x="8" y="241"/>
                  </a:lnTo>
                  <a:lnTo>
                    <a:pt x="10" y="249"/>
                  </a:lnTo>
                  <a:lnTo>
                    <a:pt x="14" y="259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32" y="290"/>
                  </a:lnTo>
                  <a:lnTo>
                    <a:pt x="41" y="305"/>
                  </a:lnTo>
                  <a:lnTo>
                    <a:pt x="47" y="311"/>
                  </a:lnTo>
                  <a:lnTo>
                    <a:pt x="52" y="317"/>
                  </a:lnTo>
                  <a:lnTo>
                    <a:pt x="66" y="332"/>
                  </a:lnTo>
                  <a:lnTo>
                    <a:pt x="82" y="341"/>
                  </a:lnTo>
                  <a:lnTo>
                    <a:pt x="89" y="346"/>
                  </a:lnTo>
                  <a:lnTo>
                    <a:pt x="96" y="350"/>
                  </a:lnTo>
                  <a:lnTo>
                    <a:pt x="104" y="354"/>
                  </a:lnTo>
                  <a:lnTo>
                    <a:pt x="112" y="358"/>
                  </a:lnTo>
                  <a:lnTo>
                    <a:pt x="122" y="363"/>
                  </a:lnTo>
                  <a:lnTo>
                    <a:pt x="130" y="365"/>
                  </a:lnTo>
                  <a:lnTo>
                    <a:pt x="138" y="368"/>
                  </a:lnTo>
                  <a:lnTo>
                    <a:pt x="149" y="369"/>
                  </a:lnTo>
                  <a:lnTo>
                    <a:pt x="157" y="371"/>
                  </a:lnTo>
                  <a:lnTo>
                    <a:pt x="166" y="373"/>
                  </a:lnTo>
                  <a:lnTo>
                    <a:pt x="176" y="373"/>
                  </a:lnTo>
                  <a:lnTo>
                    <a:pt x="185" y="374"/>
                  </a:lnTo>
                  <a:lnTo>
                    <a:pt x="188" y="374"/>
                  </a:lnTo>
                  <a:lnTo>
                    <a:pt x="196" y="373"/>
                  </a:lnTo>
                  <a:lnTo>
                    <a:pt x="204" y="373"/>
                  </a:lnTo>
                  <a:lnTo>
                    <a:pt x="215" y="371"/>
                  </a:lnTo>
                  <a:lnTo>
                    <a:pt x="223" y="369"/>
                  </a:lnTo>
                  <a:lnTo>
                    <a:pt x="234" y="368"/>
                  </a:lnTo>
                  <a:lnTo>
                    <a:pt x="242" y="365"/>
                  </a:lnTo>
                  <a:lnTo>
                    <a:pt x="250" y="363"/>
                  </a:lnTo>
                  <a:lnTo>
                    <a:pt x="259" y="358"/>
                  </a:lnTo>
                  <a:lnTo>
                    <a:pt x="267" y="354"/>
                  </a:lnTo>
                  <a:lnTo>
                    <a:pt x="275" y="350"/>
                  </a:lnTo>
                  <a:lnTo>
                    <a:pt x="291" y="341"/>
                  </a:lnTo>
                  <a:lnTo>
                    <a:pt x="305" y="332"/>
                  </a:lnTo>
                  <a:lnTo>
                    <a:pt x="332" y="305"/>
                  </a:lnTo>
                  <a:lnTo>
                    <a:pt x="342" y="290"/>
                  </a:lnTo>
                  <a:lnTo>
                    <a:pt x="351" y="275"/>
                  </a:lnTo>
                  <a:lnTo>
                    <a:pt x="354" y="267"/>
                  </a:lnTo>
                  <a:lnTo>
                    <a:pt x="359" y="259"/>
                  </a:lnTo>
                  <a:lnTo>
                    <a:pt x="364" y="249"/>
                  </a:lnTo>
                  <a:lnTo>
                    <a:pt x="365" y="241"/>
                  </a:lnTo>
                  <a:lnTo>
                    <a:pt x="369" y="233"/>
                  </a:lnTo>
                  <a:lnTo>
                    <a:pt x="370" y="222"/>
                  </a:lnTo>
                  <a:lnTo>
                    <a:pt x="372" y="215"/>
                  </a:lnTo>
                  <a:lnTo>
                    <a:pt x="373" y="205"/>
                  </a:lnTo>
                  <a:lnTo>
                    <a:pt x="373" y="196"/>
                  </a:lnTo>
                  <a:lnTo>
                    <a:pt x="375" y="188"/>
                  </a:lnTo>
                  <a:lnTo>
                    <a:pt x="375" y="184"/>
                  </a:lnTo>
                  <a:lnTo>
                    <a:pt x="373" y="177"/>
                  </a:lnTo>
                  <a:lnTo>
                    <a:pt x="373" y="167"/>
                  </a:lnTo>
                  <a:lnTo>
                    <a:pt x="372" y="156"/>
                  </a:lnTo>
                  <a:lnTo>
                    <a:pt x="370" y="148"/>
                  </a:lnTo>
                  <a:lnTo>
                    <a:pt x="369" y="137"/>
                  </a:lnTo>
                  <a:lnTo>
                    <a:pt x="365" y="129"/>
                  </a:lnTo>
                  <a:lnTo>
                    <a:pt x="364" y="121"/>
                  </a:lnTo>
                  <a:lnTo>
                    <a:pt x="359" y="112"/>
                  </a:lnTo>
                  <a:lnTo>
                    <a:pt x="354" y="104"/>
                  </a:lnTo>
                  <a:lnTo>
                    <a:pt x="351" y="96"/>
                  </a:lnTo>
                  <a:lnTo>
                    <a:pt x="346" y="88"/>
                  </a:lnTo>
                  <a:lnTo>
                    <a:pt x="342" y="82"/>
                  </a:lnTo>
                  <a:lnTo>
                    <a:pt x="332" y="66"/>
                  </a:lnTo>
                  <a:lnTo>
                    <a:pt x="318" y="52"/>
                  </a:lnTo>
                  <a:lnTo>
                    <a:pt x="312" y="47"/>
                  </a:lnTo>
                  <a:lnTo>
                    <a:pt x="305" y="41"/>
                  </a:lnTo>
                  <a:lnTo>
                    <a:pt x="291" y="31"/>
                  </a:lnTo>
                  <a:lnTo>
                    <a:pt x="275" y="22"/>
                  </a:lnTo>
                  <a:lnTo>
                    <a:pt x="267" y="18"/>
                  </a:lnTo>
                  <a:lnTo>
                    <a:pt x="259" y="14"/>
                  </a:lnTo>
                  <a:lnTo>
                    <a:pt x="250" y="9"/>
                  </a:lnTo>
                  <a:lnTo>
                    <a:pt x="242" y="7"/>
                  </a:lnTo>
                  <a:lnTo>
                    <a:pt x="234" y="4"/>
                  </a:lnTo>
                  <a:lnTo>
                    <a:pt x="223" y="3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68" y="0"/>
                  </a:lnTo>
                  <a:lnTo>
                    <a:pt x="157" y="1"/>
                  </a:lnTo>
                  <a:lnTo>
                    <a:pt x="149" y="3"/>
                  </a:lnTo>
                  <a:lnTo>
                    <a:pt x="138" y="4"/>
                  </a:lnTo>
                  <a:lnTo>
                    <a:pt x="130" y="7"/>
                  </a:lnTo>
                  <a:lnTo>
                    <a:pt x="122" y="9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96" y="22"/>
                  </a:lnTo>
                  <a:lnTo>
                    <a:pt x="89" y="26"/>
                  </a:lnTo>
                  <a:lnTo>
                    <a:pt x="82" y="31"/>
                  </a:lnTo>
                  <a:lnTo>
                    <a:pt x="66" y="41"/>
                  </a:lnTo>
                  <a:lnTo>
                    <a:pt x="54" y="53"/>
                  </a:lnTo>
                  <a:lnTo>
                    <a:pt x="41" y="66"/>
                  </a:lnTo>
                  <a:lnTo>
                    <a:pt x="32" y="82"/>
                  </a:lnTo>
                  <a:lnTo>
                    <a:pt x="27" y="88"/>
                  </a:lnTo>
                  <a:lnTo>
                    <a:pt x="22" y="96"/>
                  </a:lnTo>
                  <a:lnTo>
                    <a:pt x="19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8" y="129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19" y="186"/>
                  </a:lnTo>
                  <a:lnTo>
                    <a:pt x="19" y="169"/>
                  </a:lnTo>
                  <a:lnTo>
                    <a:pt x="21" y="159"/>
                  </a:lnTo>
                  <a:lnTo>
                    <a:pt x="22" y="151"/>
                  </a:lnTo>
                  <a:lnTo>
                    <a:pt x="24" y="143"/>
                  </a:lnTo>
                  <a:lnTo>
                    <a:pt x="27" y="135"/>
                  </a:lnTo>
                  <a:lnTo>
                    <a:pt x="28" y="128"/>
                  </a:lnTo>
                  <a:lnTo>
                    <a:pt x="30" y="121"/>
                  </a:lnTo>
                  <a:lnTo>
                    <a:pt x="35" y="113"/>
                  </a:lnTo>
                  <a:lnTo>
                    <a:pt x="38" y="105"/>
                  </a:lnTo>
                  <a:lnTo>
                    <a:pt x="43" y="98"/>
                  </a:lnTo>
                  <a:lnTo>
                    <a:pt x="47" y="91"/>
                  </a:lnTo>
                  <a:lnTo>
                    <a:pt x="52" y="83"/>
                  </a:lnTo>
                  <a:lnTo>
                    <a:pt x="57" y="79"/>
                  </a:lnTo>
                  <a:lnTo>
                    <a:pt x="63" y="72"/>
                  </a:lnTo>
                  <a:lnTo>
                    <a:pt x="66" y="66"/>
                  </a:lnTo>
                  <a:lnTo>
                    <a:pt x="73" y="63"/>
                  </a:lnTo>
                  <a:lnTo>
                    <a:pt x="79" y="56"/>
                  </a:lnTo>
                  <a:lnTo>
                    <a:pt x="84" y="52"/>
                  </a:lnTo>
                  <a:lnTo>
                    <a:pt x="92" y="47"/>
                  </a:lnTo>
                  <a:lnTo>
                    <a:pt x="98" y="42"/>
                  </a:lnTo>
                  <a:lnTo>
                    <a:pt x="106" y="37"/>
                  </a:lnTo>
                  <a:lnTo>
                    <a:pt x="114" y="34"/>
                  </a:lnTo>
                  <a:lnTo>
                    <a:pt x="122" y="30"/>
                  </a:lnTo>
                  <a:lnTo>
                    <a:pt x="128" y="28"/>
                  </a:lnTo>
                  <a:lnTo>
                    <a:pt x="136" y="26"/>
                  </a:lnTo>
                  <a:lnTo>
                    <a:pt x="144" y="23"/>
                  </a:lnTo>
                  <a:lnTo>
                    <a:pt x="152" y="22"/>
                  </a:lnTo>
                  <a:lnTo>
                    <a:pt x="160" y="20"/>
                  </a:lnTo>
                  <a:lnTo>
                    <a:pt x="168" y="18"/>
                  </a:lnTo>
                  <a:lnTo>
                    <a:pt x="187" y="18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0" y="22"/>
                  </a:lnTo>
                  <a:lnTo>
                    <a:pt x="228" y="23"/>
                  </a:lnTo>
                  <a:lnTo>
                    <a:pt x="236" y="26"/>
                  </a:lnTo>
                  <a:lnTo>
                    <a:pt x="244" y="28"/>
                  </a:lnTo>
                  <a:lnTo>
                    <a:pt x="250" y="30"/>
                  </a:lnTo>
                  <a:lnTo>
                    <a:pt x="258" y="34"/>
                  </a:lnTo>
                  <a:lnTo>
                    <a:pt x="266" y="37"/>
                  </a:lnTo>
                  <a:lnTo>
                    <a:pt x="282" y="47"/>
                  </a:lnTo>
                  <a:lnTo>
                    <a:pt x="293" y="56"/>
                  </a:lnTo>
                  <a:lnTo>
                    <a:pt x="299" y="63"/>
                  </a:lnTo>
                  <a:lnTo>
                    <a:pt x="305" y="67"/>
                  </a:lnTo>
                  <a:lnTo>
                    <a:pt x="316" y="79"/>
                  </a:lnTo>
                  <a:lnTo>
                    <a:pt x="321" y="83"/>
                  </a:lnTo>
                  <a:lnTo>
                    <a:pt x="326" y="91"/>
                  </a:lnTo>
                  <a:lnTo>
                    <a:pt x="331" y="98"/>
                  </a:lnTo>
                  <a:lnTo>
                    <a:pt x="335" y="105"/>
                  </a:lnTo>
                  <a:lnTo>
                    <a:pt x="338" y="113"/>
                  </a:lnTo>
                  <a:lnTo>
                    <a:pt x="343" y="121"/>
                  </a:lnTo>
                  <a:lnTo>
                    <a:pt x="345" y="128"/>
                  </a:lnTo>
                  <a:lnTo>
                    <a:pt x="346" y="135"/>
                  </a:lnTo>
                  <a:lnTo>
                    <a:pt x="350" y="143"/>
                  </a:lnTo>
                  <a:lnTo>
                    <a:pt x="351" y="151"/>
                  </a:lnTo>
                  <a:lnTo>
                    <a:pt x="353" y="159"/>
                  </a:lnTo>
                  <a:lnTo>
                    <a:pt x="354" y="167"/>
                  </a:lnTo>
                  <a:lnTo>
                    <a:pt x="354" y="177"/>
                  </a:lnTo>
                  <a:lnTo>
                    <a:pt x="356" y="188"/>
                  </a:lnTo>
                  <a:lnTo>
                    <a:pt x="356" y="184"/>
                  </a:lnTo>
                  <a:lnTo>
                    <a:pt x="354" y="192"/>
                  </a:lnTo>
                  <a:lnTo>
                    <a:pt x="354" y="202"/>
                  </a:lnTo>
                  <a:lnTo>
                    <a:pt x="353" y="211"/>
                  </a:lnTo>
                  <a:lnTo>
                    <a:pt x="351" y="219"/>
                  </a:lnTo>
                  <a:lnTo>
                    <a:pt x="350" y="227"/>
                  </a:lnTo>
                  <a:lnTo>
                    <a:pt x="346" y="235"/>
                  </a:lnTo>
                  <a:lnTo>
                    <a:pt x="345" y="243"/>
                  </a:lnTo>
                  <a:lnTo>
                    <a:pt x="343" y="249"/>
                  </a:lnTo>
                  <a:lnTo>
                    <a:pt x="338" y="257"/>
                  </a:lnTo>
                  <a:lnTo>
                    <a:pt x="335" y="265"/>
                  </a:lnTo>
                  <a:lnTo>
                    <a:pt x="326" y="281"/>
                  </a:lnTo>
                  <a:lnTo>
                    <a:pt x="316" y="292"/>
                  </a:lnTo>
                  <a:lnTo>
                    <a:pt x="293" y="316"/>
                  </a:lnTo>
                  <a:lnTo>
                    <a:pt x="282" y="325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43"/>
                  </a:lnTo>
                  <a:lnTo>
                    <a:pt x="244" y="344"/>
                  </a:lnTo>
                  <a:lnTo>
                    <a:pt x="236" y="346"/>
                  </a:lnTo>
                  <a:lnTo>
                    <a:pt x="228" y="349"/>
                  </a:lnTo>
                  <a:lnTo>
                    <a:pt x="220" y="350"/>
                  </a:lnTo>
                  <a:lnTo>
                    <a:pt x="212" y="352"/>
                  </a:lnTo>
                  <a:lnTo>
                    <a:pt x="204" y="354"/>
                  </a:lnTo>
                  <a:lnTo>
                    <a:pt x="193" y="354"/>
                  </a:lnTo>
                  <a:lnTo>
                    <a:pt x="185" y="355"/>
                  </a:lnTo>
                  <a:lnTo>
                    <a:pt x="188" y="355"/>
                  </a:lnTo>
                  <a:lnTo>
                    <a:pt x="179" y="354"/>
                  </a:lnTo>
                  <a:lnTo>
                    <a:pt x="169" y="354"/>
                  </a:lnTo>
                  <a:lnTo>
                    <a:pt x="160" y="352"/>
                  </a:lnTo>
                  <a:lnTo>
                    <a:pt x="152" y="350"/>
                  </a:lnTo>
                  <a:lnTo>
                    <a:pt x="144" y="349"/>
                  </a:lnTo>
                  <a:lnTo>
                    <a:pt x="136" y="346"/>
                  </a:lnTo>
                  <a:lnTo>
                    <a:pt x="128" y="344"/>
                  </a:lnTo>
                  <a:lnTo>
                    <a:pt x="122" y="343"/>
                  </a:lnTo>
                  <a:lnTo>
                    <a:pt x="114" y="338"/>
                  </a:lnTo>
                  <a:lnTo>
                    <a:pt x="106" y="335"/>
                  </a:lnTo>
                  <a:lnTo>
                    <a:pt x="98" y="330"/>
                  </a:lnTo>
                  <a:lnTo>
                    <a:pt x="92" y="325"/>
                  </a:lnTo>
                  <a:lnTo>
                    <a:pt x="84" y="320"/>
                  </a:lnTo>
                  <a:lnTo>
                    <a:pt x="79" y="316"/>
                  </a:lnTo>
                  <a:lnTo>
                    <a:pt x="68" y="305"/>
                  </a:lnTo>
                  <a:lnTo>
                    <a:pt x="63" y="298"/>
                  </a:lnTo>
                  <a:lnTo>
                    <a:pt x="57" y="292"/>
                  </a:lnTo>
                  <a:lnTo>
                    <a:pt x="47" y="281"/>
                  </a:lnTo>
                  <a:lnTo>
                    <a:pt x="38" y="265"/>
                  </a:lnTo>
                  <a:lnTo>
                    <a:pt x="35" y="257"/>
                  </a:lnTo>
                  <a:lnTo>
                    <a:pt x="30" y="249"/>
                  </a:lnTo>
                  <a:lnTo>
                    <a:pt x="28" y="243"/>
                  </a:lnTo>
                  <a:lnTo>
                    <a:pt x="27" y="235"/>
                  </a:lnTo>
                  <a:lnTo>
                    <a:pt x="24" y="227"/>
                  </a:lnTo>
                  <a:lnTo>
                    <a:pt x="22" y="219"/>
                  </a:lnTo>
                  <a:lnTo>
                    <a:pt x="21" y="211"/>
                  </a:lnTo>
                  <a:lnTo>
                    <a:pt x="19" y="203"/>
                  </a:lnTo>
                  <a:lnTo>
                    <a:pt x="19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96"/>
            <p:cNvSpPr>
              <a:spLocks/>
            </p:cNvSpPr>
            <p:nvPr/>
          </p:nvSpPr>
          <p:spPr bwMode="auto">
            <a:xfrm>
              <a:off x="4656" y="1761"/>
              <a:ext cx="451" cy="33"/>
            </a:xfrm>
            <a:custGeom>
              <a:avLst/>
              <a:gdLst>
                <a:gd name="T0" fmla="*/ 16 w 451"/>
                <a:gd name="T1" fmla="*/ 2 h 33"/>
                <a:gd name="T2" fmla="*/ 11 w 451"/>
                <a:gd name="T3" fmla="*/ 2 h 33"/>
                <a:gd name="T4" fmla="*/ 8 w 451"/>
                <a:gd name="T5" fmla="*/ 3 h 33"/>
                <a:gd name="T6" fmla="*/ 2 w 451"/>
                <a:gd name="T7" fmla="*/ 10 h 33"/>
                <a:gd name="T8" fmla="*/ 0 w 451"/>
                <a:gd name="T9" fmla="*/ 13 h 33"/>
                <a:gd name="T10" fmla="*/ 0 w 451"/>
                <a:gd name="T11" fmla="*/ 22 h 33"/>
                <a:gd name="T12" fmla="*/ 2 w 451"/>
                <a:gd name="T13" fmla="*/ 25 h 33"/>
                <a:gd name="T14" fmla="*/ 8 w 451"/>
                <a:gd name="T15" fmla="*/ 32 h 33"/>
                <a:gd name="T16" fmla="*/ 11 w 451"/>
                <a:gd name="T17" fmla="*/ 33 h 33"/>
                <a:gd name="T18" fmla="*/ 16 w 451"/>
                <a:gd name="T19" fmla="*/ 33 h 33"/>
                <a:gd name="T20" fmla="*/ 435 w 451"/>
                <a:gd name="T21" fmla="*/ 32 h 33"/>
                <a:gd name="T22" fmla="*/ 440 w 451"/>
                <a:gd name="T23" fmla="*/ 32 h 33"/>
                <a:gd name="T24" fmla="*/ 443 w 451"/>
                <a:gd name="T25" fmla="*/ 30 h 33"/>
                <a:gd name="T26" fmla="*/ 449 w 451"/>
                <a:gd name="T27" fmla="*/ 24 h 33"/>
                <a:gd name="T28" fmla="*/ 451 w 451"/>
                <a:gd name="T29" fmla="*/ 21 h 33"/>
                <a:gd name="T30" fmla="*/ 451 w 451"/>
                <a:gd name="T31" fmla="*/ 11 h 33"/>
                <a:gd name="T32" fmla="*/ 449 w 451"/>
                <a:gd name="T33" fmla="*/ 8 h 33"/>
                <a:gd name="T34" fmla="*/ 443 w 451"/>
                <a:gd name="T35" fmla="*/ 2 h 33"/>
                <a:gd name="T36" fmla="*/ 440 w 451"/>
                <a:gd name="T37" fmla="*/ 0 h 33"/>
                <a:gd name="T38" fmla="*/ 435 w 451"/>
                <a:gd name="T39" fmla="*/ 0 h 33"/>
                <a:gd name="T40" fmla="*/ 16 w 451"/>
                <a:gd name="T41" fmla="*/ 2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1"/>
                <a:gd name="T64" fmla="*/ 0 h 33"/>
                <a:gd name="T65" fmla="*/ 451 w 451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1" h="33">
                  <a:moveTo>
                    <a:pt x="16" y="2"/>
                  </a:moveTo>
                  <a:lnTo>
                    <a:pt x="11" y="2"/>
                  </a:lnTo>
                  <a:lnTo>
                    <a:pt x="8" y="3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435" y="32"/>
                  </a:lnTo>
                  <a:lnTo>
                    <a:pt x="440" y="32"/>
                  </a:lnTo>
                  <a:lnTo>
                    <a:pt x="443" y="30"/>
                  </a:lnTo>
                  <a:lnTo>
                    <a:pt x="449" y="24"/>
                  </a:lnTo>
                  <a:lnTo>
                    <a:pt x="451" y="21"/>
                  </a:lnTo>
                  <a:lnTo>
                    <a:pt x="451" y="11"/>
                  </a:lnTo>
                  <a:lnTo>
                    <a:pt x="449" y="8"/>
                  </a:lnTo>
                  <a:lnTo>
                    <a:pt x="443" y="2"/>
                  </a:lnTo>
                  <a:lnTo>
                    <a:pt x="440" y="0"/>
                  </a:lnTo>
                  <a:lnTo>
                    <a:pt x="435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Rectangle 97"/>
            <p:cNvSpPr>
              <a:spLocks noChangeArrowheads="1"/>
            </p:cNvSpPr>
            <p:nvPr/>
          </p:nvSpPr>
          <p:spPr bwMode="auto">
            <a:xfrm>
              <a:off x="5235" y="169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D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75" name="Rectangle 98"/>
            <p:cNvSpPr>
              <a:spLocks noChangeArrowheads="1"/>
            </p:cNvSpPr>
            <p:nvPr/>
          </p:nvSpPr>
          <p:spPr bwMode="auto">
            <a:xfrm>
              <a:off x="4732" y="1573"/>
              <a:ext cx="19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 721 SWA" charset="0"/>
                </a:rPr>
                <a:t>0/0</a:t>
              </a:r>
              <a:endParaRPr lang="en-US" b="1">
                <a:solidFill>
                  <a:srgbClr val="00FF00"/>
                </a:solidFill>
              </a:endParaRPr>
            </a:p>
          </p:txBody>
        </p:sp>
        <p:sp>
          <p:nvSpPr>
            <p:cNvPr id="68676" name="Freeform 99"/>
            <p:cNvSpPr>
              <a:spLocks/>
            </p:cNvSpPr>
            <p:nvPr/>
          </p:nvSpPr>
          <p:spPr bwMode="auto">
            <a:xfrm>
              <a:off x="3378" y="1706"/>
              <a:ext cx="154" cy="64"/>
            </a:xfrm>
            <a:custGeom>
              <a:avLst/>
              <a:gdLst>
                <a:gd name="T0" fmla="*/ 133 w 154"/>
                <a:gd name="T1" fmla="*/ 64 h 64"/>
                <a:gd name="T2" fmla="*/ 143 w 154"/>
                <a:gd name="T3" fmla="*/ 64 h 64"/>
                <a:gd name="T4" fmla="*/ 146 w 154"/>
                <a:gd name="T5" fmla="*/ 63 h 64"/>
                <a:gd name="T6" fmla="*/ 152 w 154"/>
                <a:gd name="T7" fmla="*/ 57 h 64"/>
                <a:gd name="T8" fmla="*/ 154 w 154"/>
                <a:gd name="T9" fmla="*/ 53 h 64"/>
                <a:gd name="T10" fmla="*/ 154 w 154"/>
                <a:gd name="T11" fmla="*/ 44 h 64"/>
                <a:gd name="T12" fmla="*/ 152 w 154"/>
                <a:gd name="T13" fmla="*/ 41 h 64"/>
                <a:gd name="T14" fmla="*/ 146 w 154"/>
                <a:gd name="T15" fmla="*/ 34 h 64"/>
                <a:gd name="T16" fmla="*/ 143 w 154"/>
                <a:gd name="T17" fmla="*/ 33 h 64"/>
                <a:gd name="T18" fmla="*/ 21 w 154"/>
                <a:gd name="T19" fmla="*/ 0 h 64"/>
                <a:gd name="T20" fmla="*/ 11 w 154"/>
                <a:gd name="T21" fmla="*/ 0 h 64"/>
                <a:gd name="T22" fmla="*/ 8 w 154"/>
                <a:gd name="T23" fmla="*/ 1 h 64"/>
                <a:gd name="T24" fmla="*/ 2 w 154"/>
                <a:gd name="T25" fmla="*/ 8 h 64"/>
                <a:gd name="T26" fmla="*/ 0 w 154"/>
                <a:gd name="T27" fmla="*/ 11 h 64"/>
                <a:gd name="T28" fmla="*/ 0 w 154"/>
                <a:gd name="T29" fmla="*/ 20 h 64"/>
                <a:gd name="T30" fmla="*/ 2 w 154"/>
                <a:gd name="T31" fmla="*/ 23 h 64"/>
                <a:gd name="T32" fmla="*/ 8 w 154"/>
                <a:gd name="T33" fmla="*/ 30 h 64"/>
                <a:gd name="T34" fmla="*/ 11 w 154"/>
                <a:gd name="T35" fmla="*/ 31 h 64"/>
                <a:gd name="T36" fmla="*/ 133 w 154"/>
                <a:gd name="T37" fmla="*/ 64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64"/>
                <a:gd name="T59" fmla="*/ 154 w 154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64">
                  <a:moveTo>
                    <a:pt x="133" y="64"/>
                  </a:moveTo>
                  <a:lnTo>
                    <a:pt x="143" y="64"/>
                  </a:lnTo>
                  <a:lnTo>
                    <a:pt x="146" y="63"/>
                  </a:lnTo>
                  <a:lnTo>
                    <a:pt x="152" y="57"/>
                  </a:lnTo>
                  <a:lnTo>
                    <a:pt x="154" y="53"/>
                  </a:lnTo>
                  <a:lnTo>
                    <a:pt x="154" y="44"/>
                  </a:lnTo>
                  <a:lnTo>
                    <a:pt x="152" y="41"/>
                  </a:lnTo>
                  <a:lnTo>
                    <a:pt x="146" y="34"/>
                  </a:lnTo>
                  <a:lnTo>
                    <a:pt x="143" y="33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133" y="6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Freeform 100"/>
            <p:cNvSpPr>
              <a:spLocks/>
            </p:cNvSpPr>
            <p:nvPr/>
          </p:nvSpPr>
          <p:spPr bwMode="auto">
            <a:xfrm>
              <a:off x="3378" y="1747"/>
              <a:ext cx="160" cy="65"/>
            </a:xfrm>
            <a:custGeom>
              <a:avLst/>
              <a:gdLst>
                <a:gd name="T0" fmla="*/ 149 w 160"/>
                <a:gd name="T1" fmla="*/ 31 h 65"/>
                <a:gd name="T2" fmla="*/ 152 w 160"/>
                <a:gd name="T3" fmla="*/ 30 h 65"/>
                <a:gd name="T4" fmla="*/ 159 w 160"/>
                <a:gd name="T5" fmla="*/ 23 h 65"/>
                <a:gd name="T6" fmla="*/ 160 w 160"/>
                <a:gd name="T7" fmla="*/ 20 h 65"/>
                <a:gd name="T8" fmla="*/ 160 w 160"/>
                <a:gd name="T9" fmla="*/ 11 h 65"/>
                <a:gd name="T10" fmla="*/ 159 w 160"/>
                <a:gd name="T11" fmla="*/ 8 h 65"/>
                <a:gd name="T12" fmla="*/ 152 w 160"/>
                <a:gd name="T13" fmla="*/ 1 h 65"/>
                <a:gd name="T14" fmla="*/ 149 w 160"/>
                <a:gd name="T15" fmla="*/ 0 h 65"/>
                <a:gd name="T16" fmla="*/ 140 w 160"/>
                <a:gd name="T17" fmla="*/ 0 h 65"/>
                <a:gd name="T18" fmla="*/ 11 w 160"/>
                <a:gd name="T19" fmla="*/ 33 h 65"/>
                <a:gd name="T20" fmla="*/ 8 w 160"/>
                <a:gd name="T21" fmla="*/ 35 h 65"/>
                <a:gd name="T22" fmla="*/ 2 w 160"/>
                <a:gd name="T23" fmla="*/ 41 h 65"/>
                <a:gd name="T24" fmla="*/ 0 w 160"/>
                <a:gd name="T25" fmla="*/ 44 h 65"/>
                <a:gd name="T26" fmla="*/ 0 w 160"/>
                <a:gd name="T27" fmla="*/ 54 h 65"/>
                <a:gd name="T28" fmla="*/ 2 w 160"/>
                <a:gd name="T29" fmla="*/ 57 h 65"/>
                <a:gd name="T30" fmla="*/ 8 w 160"/>
                <a:gd name="T31" fmla="*/ 63 h 65"/>
                <a:gd name="T32" fmla="*/ 11 w 160"/>
                <a:gd name="T33" fmla="*/ 65 h 65"/>
                <a:gd name="T34" fmla="*/ 21 w 160"/>
                <a:gd name="T35" fmla="*/ 65 h 65"/>
                <a:gd name="T36" fmla="*/ 149 w 160"/>
                <a:gd name="T37" fmla="*/ 3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65"/>
                <a:gd name="T59" fmla="*/ 160 w 160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65">
                  <a:moveTo>
                    <a:pt x="149" y="31"/>
                  </a:moveTo>
                  <a:lnTo>
                    <a:pt x="152" y="30"/>
                  </a:lnTo>
                  <a:lnTo>
                    <a:pt x="159" y="23"/>
                  </a:lnTo>
                  <a:lnTo>
                    <a:pt x="160" y="20"/>
                  </a:lnTo>
                  <a:lnTo>
                    <a:pt x="160" y="11"/>
                  </a:lnTo>
                  <a:lnTo>
                    <a:pt x="159" y="8"/>
                  </a:lnTo>
                  <a:lnTo>
                    <a:pt x="152" y="1"/>
                  </a:lnTo>
                  <a:lnTo>
                    <a:pt x="149" y="0"/>
                  </a:lnTo>
                  <a:lnTo>
                    <a:pt x="140" y="0"/>
                  </a:lnTo>
                  <a:lnTo>
                    <a:pt x="11" y="33"/>
                  </a:lnTo>
                  <a:lnTo>
                    <a:pt x="8" y="35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8" y="63"/>
                  </a:lnTo>
                  <a:lnTo>
                    <a:pt x="11" y="65"/>
                  </a:lnTo>
                  <a:lnTo>
                    <a:pt x="21" y="65"/>
                  </a:lnTo>
                  <a:lnTo>
                    <a:pt x="149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Freeform 101"/>
            <p:cNvSpPr>
              <a:spLocks/>
            </p:cNvSpPr>
            <p:nvPr/>
          </p:nvSpPr>
          <p:spPr bwMode="auto">
            <a:xfrm>
              <a:off x="4128" y="1704"/>
              <a:ext cx="153" cy="67"/>
            </a:xfrm>
            <a:custGeom>
              <a:avLst/>
              <a:gdLst>
                <a:gd name="T0" fmla="*/ 133 w 153"/>
                <a:gd name="T1" fmla="*/ 67 h 67"/>
                <a:gd name="T2" fmla="*/ 141 w 153"/>
                <a:gd name="T3" fmla="*/ 67 h 67"/>
                <a:gd name="T4" fmla="*/ 146 w 153"/>
                <a:gd name="T5" fmla="*/ 65 h 67"/>
                <a:gd name="T6" fmla="*/ 152 w 153"/>
                <a:gd name="T7" fmla="*/ 59 h 67"/>
                <a:gd name="T8" fmla="*/ 153 w 153"/>
                <a:gd name="T9" fmla="*/ 56 h 67"/>
                <a:gd name="T10" fmla="*/ 153 w 153"/>
                <a:gd name="T11" fmla="*/ 48 h 67"/>
                <a:gd name="T12" fmla="*/ 152 w 153"/>
                <a:gd name="T13" fmla="*/ 43 h 67"/>
                <a:gd name="T14" fmla="*/ 146 w 153"/>
                <a:gd name="T15" fmla="*/ 37 h 67"/>
                <a:gd name="T16" fmla="*/ 142 w 153"/>
                <a:gd name="T17" fmla="*/ 35 h 67"/>
                <a:gd name="T18" fmla="*/ 21 w 153"/>
                <a:gd name="T19" fmla="*/ 0 h 67"/>
                <a:gd name="T20" fmla="*/ 13 w 153"/>
                <a:gd name="T21" fmla="*/ 0 h 67"/>
                <a:gd name="T22" fmla="*/ 8 w 153"/>
                <a:gd name="T23" fmla="*/ 2 h 67"/>
                <a:gd name="T24" fmla="*/ 2 w 153"/>
                <a:gd name="T25" fmla="*/ 8 h 67"/>
                <a:gd name="T26" fmla="*/ 0 w 153"/>
                <a:gd name="T27" fmla="*/ 11 h 67"/>
                <a:gd name="T28" fmla="*/ 0 w 153"/>
                <a:gd name="T29" fmla="*/ 19 h 67"/>
                <a:gd name="T30" fmla="*/ 2 w 153"/>
                <a:gd name="T31" fmla="*/ 24 h 67"/>
                <a:gd name="T32" fmla="*/ 8 w 153"/>
                <a:gd name="T33" fmla="*/ 30 h 67"/>
                <a:gd name="T34" fmla="*/ 11 w 153"/>
                <a:gd name="T35" fmla="*/ 32 h 67"/>
                <a:gd name="T36" fmla="*/ 133 w 153"/>
                <a:gd name="T37" fmla="*/ 67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67"/>
                <a:gd name="T59" fmla="*/ 153 w 153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67">
                  <a:moveTo>
                    <a:pt x="133" y="67"/>
                  </a:moveTo>
                  <a:lnTo>
                    <a:pt x="141" y="67"/>
                  </a:lnTo>
                  <a:lnTo>
                    <a:pt x="146" y="65"/>
                  </a:lnTo>
                  <a:lnTo>
                    <a:pt x="152" y="59"/>
                  </a:lnTo>
                  <a:lnTo>
                    <a:pt x="153" y="56"/>
                  </a:lnTo>
                  <a:lnTo>
                    <a:pt x="153" y="48"/>
                  </a:lnTo>
                  <a:lnTo>
                    <a:pt x="152" y="43"/>
                  </a:lnTo>
                  <a:lnTo>
                    <a:pt x="146" y="37"/>
                  </a:lnTo>
                  <a:lnTo>
                    <a:pt x="142" y="35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33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Freeform 102"/>
            <p:cNvSpPr>
              <a:spLocks/>
            </p:cNvSpPr>
            <p:nvPr/>
          </p:nvSpPr>
          <p:spPr bwMode="auto">
            <a:xfrm>
              <a:off x="4128" y="1745"/>
              <a:ext cx="161" cy="65"/>
            </a:xfrm>
            <a:custGeom>
              <a:avLst/>
              <a:gdLst>
                <a:gd name="T0" fmla="*/ 149 w 161"/>
                <a:gd name="T1" fmla="*/ 32 h 65"/>
                <a:gd name="T2" fmla="*/ 153 w 161"/>
                <a:gd name="T3" fmla="*/ 30 h 65"/>
                <a:gd name="T4" fmla="*/ 160 w 161"/>
                <a:gd name="T5" fmla="*/ 24 h 65"/>
                <a:gd name="T6" fmla="*/ 161 w 161"/>
                <a:gd name="T7" fmla="*/ 21 h 65"/>
                <a:gd name="T8" fmla="*/ 161 w 161"/>
                <a:gd name="T9" fmla="*/ 13 h 65"/>
                <a:gd name="T10" fmla="*/ 160 w 161"/>
                <a:gd name="T11" fmla="*/ 8 h 65"/>
                <a:gd name="T12" fmla="*/ 153 w 161"/>
                <a:gd name="T13" fmla="*/ 2 h 65"/>
                <a:gd name="T14" fmla="*/ 150 w 161"/>
                <a:gd name="T15" fmla="*/ 0 h 65"/>
                <a:gd name="T16" fmla="*/ 142 w 161"/>
                <a:gd name="T17" fmla="*/ 0 h 65"/>
                <a:gd name="T18" fmla="*/ 13 w 161"/>
                <a:gd name="T19" fmla="*/ 33 h 65"/>
                <a:gd name="T20" fmla="*/ 8 w 161"/>
                <a:gd name="T21" fmla="*/ 35 h 65"/>
                <a:gd name="T22" fmla="*/ 2 w 161"/>
                <a:gd name="T23" fmla="*/ 41 h 65"/>
                <a:gd name="T24" fmla="*/ 0 w 161"/>
                <a:gd name="T25" fmla="*/ 45 h 65"/>
                <a:gd name="T26" fmla="*/ 0 w 161"/>
                <a:gd name="T27" fmla="*/ 52 h 65"/>
                <a:gd name="T28" fmla="*/ 2 w 161"/>
                <a:gd name="T29" fmla="*/ 57 h 65"/>
                <a:gd name="T30" fmla="*/ 8 w 161"/>
                <a:gd name="T31" fmla="*/ 64 h 65"/>
                <a:gd name="T32" fmla="*/ 11 w 161"/>
                <a:gd name="T33" fmla="*/ 65 h 65"/>
                <a:gd name="T34" fmla="*/ 19 w 161"/>
                <a:gd name="T35" fmla="*/ 65 h 65"/>
                <a:gd name="T36" fmla="*/ 149 w 161"/>
                <a:gd name="T37" fmla="*/ 3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65"/>
                <a:gd name="T59" fmla="*/ 161 w 161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65">
                  <a:moveTo>
                    <a:pt x="149" y="32"/>
                  </a:moveTo>
                  <a:lnTo>
                    <a:pt x="153" y="30"/>
                  </a:lnTo>
                  <a:lnTo>
                    <a:pt x="160" y="24"/>
                  </a:lnTo>
                  <a:lnTo>
                    <a:pt x="161" y="21"/>
                  </a:lnTo>
                  <a:lnTo>
                    <a:pt x="161" y="13"/>
                  </a:lnTo>
                  <a:lnTo>
                    <a:pt x="160" y="8"/>
                  </a:lnTo>
                  <a:lnTo>
                    <a:pt x="153" y="2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" y="33"/>
                  </a:lnTo>
                  <a:lnTo>
                    <a:pt x="8" y="35"/>
                  </a:lnTo>
                  <a:lnTo>
                    <a:pt x="2" y="41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2" y="57"/>
                  </a:lnTo>
                  <a:lnTo>
                    <a:pt x="8" y="64"/>
                  </a:lnTo>
                  <a:lnTo>
                    <a:pt x="11" y="65"/>
                  </a:lnTo>
                  <a:lnTo>
                    <a:pt x="19" y="65"/>
                  </a:lnTo>
                  <a:lnTo>
                    <a:pt x="14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0" name="Freeform 103"/>
            <p:cNvSpPr>
              <a:spLocks/>
            </p:cNvSpPr>
            <p:nvPr/>
          </p:nvSpPr>
          <p:spPr bwMode="auto">
            <a:xfrm>
              <a:off x="4935" y="1720"/>
              <a:ext cx="153" cy="65"/>
            </a:xfrm>
            <a:custGeom>
              <a:avLst/>
              <a:gdLst>
                <a:gd name="T0" fmla="*/ 132 w 153"/>
                <a:gd name="T1" fmla="*/ 65 h 65"/>
                <a:gd name="T2" fmla="*/ 142 w 153"/>
                <a:gd name="T3" fmla="*/ 65 h 65"/>
                <a:gd name="T4" fmla="*/ 145 w 153"/>
                <a:gd name="T5" fmla="*/ 63 h 65"/>
                <a:gd name="T6" fmla="*/ 151 w 153"/>
                <a:gd name="T7" fmla="*/ 57 h 65"/>
                <a:gd name="T8" fmla="*/ 153 w 153"/>
                <a:gd name="T9" fmla="*/ 54 h 65"/>
                <a:gd name="T10" fmla="*/ 153 w 153"/>
                <a:gd name="T11" fmla="*/ 44 h 65"/>
                <a:gd name="T12" fmla="*/ 151 w 153"/>
                <a:gd name="T13" fmla="*/ 41 h 65"/>
                <a:gd name="T14" fmla="*/ 145 w 153"/>
                <a:gd name="T15" fmla="*/ 35 h 65"/>
                <a:gd name="T16" fmla="*/ 142 w 153"/>
                <a:gd name="T17" fmla="*/ 33 h 65"/>
                <a:gd name="T18" fmla="*/ 20 w 153"/>
                <a:gd name="T19" fmla="*/ 0 h 65"/>
                <a:gd name="T20" fmla="*/ 11 w 153"/>
                <a:gd name="T21" fmla="*/ 0 h 65"/>
                <a:gd name="T22" fmla="*/ 8 w 153"/>
                <a:gd name="T23" fmla="*/ 2 h 65"/>
                <a:gd name="T24" fmla="*/ 1 w 153"/>
                <a:gd name="T25" fmla="*/ 8 h 65"/>
                <a:gd name="T26" fmla="*/ 0 w 153"/>
                <a:gd name="T27" fmla="*/ 11 h 65"/>
                <a:gd name="T28" fmla="*/ 0 w 153"/>
                <a:gd name="T29" fmla="*/ 21 h 65"/>
                <a:gd name="T30" fmla="*/ 1 w 153"/>
                <a:gd name="T31" fmla="*/ 24 h 65"/>
                <a:gd name="T32" fmla="*/ 8 w 153"/>
                <a:gd name="T33" fmla="*/ 30 h 65"/>
                <a:gd name="T34" fmla="*/ 11 w 153"/>
                <a:gd name="T35" fmla="*/ 32 h 65"/>
                <a:gd name="T36" fmla="*/ 132 w 153"/>
                <a:gd name="T37" fmla="*/ 65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65"/>
                <a:gd name="T59" fmla="*/ 153 w 153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65">
                  <a:moveTo>
                    <a:pt x="132" y="65"/>
                  </a:moveTo>
                  <a:lnTo>
                    <a:pt x="142" y="65"/>
                  </a:lnTo>
                  <a:lnTo>
                    <a:pt x="145" y="63"/>
                  </a:lnTo>
                  <a:lnTo>
                    <a:pt x="151" y="57"/>
                  </a:lnTo>
                  <a:lnTo>
                    <a:pt x="153" y="54"/>
                  </a:lnTo>
                  <a:lnTo>
                    <a:pt x="153" y="44"/>
                  </a:lnTo>
                  <a:lnTo>
                    <a:pt x="151" y="41"/>
                  </a:lnTo>
                  <a:lnTo>
                    <a:pt x="145" y="35"/>
                  </a:lnTo>
                  <a:lnTo>
                    <a:pt x="142" y="3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3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1" name="Freeform 104"/>
            <p:cNvSpPr>
              <a:spLocks/>
            </p:cNvSpPr>
            <p:nvPr/>
          </p:nvSpPr>
          <p:spPr bwMode="auto">
            <a:xfrm>
              <a:off x="4935" y="1760"/>
              <a:ext cx="161" cy="66"/>
            </a:xfrm>
            <a:custGeom>
              <a:avLst/>
              <a:gdLst>
                <a:gd name="T0" fmla="*/ 150 w 161"/>
                <a:gd name="T1" fmla="*/ 31 h 66"/>
                <a:gd name="T2" fmla="*/ 153 w 161"/>
                <a:gd name="T3" fmla="*/ 30 h 66"/>
                <a:gd name="T4" fmla="*/ 159 w 161"/>
                <a:gd name="T5" fmla="*/ 23 h 66"/>
                <a:gd name="T6" fmla="*/ 161 w 161"/>
                <a:gd name="T7" fmla="*/ 20 h 66"/>
                <a:gd name="T8" fmla="*/ 161 w 161"/>
                <a:gd name="T9" fmla="*/ 11 h 66"/>
                <a:gd name="T10" fmla="*/ 159 w 161"/>
                <a:gd name="T11" fmla="*/ 7 h 66"/>
                <a:gd name="T12" fmla="*/ 153 w 161"/>
                <a:gd name="T13" fmla="*/ 1 h 66"/>
                <a:gd name="T14" fmla="*/ 150 w 161"/>
                <a:gd name="T15" fmla="*/ 0 h 66"/>
                <a:gd name="T16" fmla="*/ 140 w 161"/>
                <a:gd name="T17" fmla="*/ 0 h 66"/>
                <a:gd name="T18" fmla="*/ 11 w 161"/>
                <a:gd name="T19" fmla="*/ 34 h 66"/>
                <a:gd name="T20" fmla="*/ 8 w 161"/>
                <a:gd name="T21" fmla="*/ 36 h 66"/>
                <a:gd name="T22" fmla="*/ 1 w 161"/>
                <a:gd name="T23" fmla="*/ 42 h 66"/>
                <a:gd name="T24" fmla="*/ 0 w 161"/>
                <a:gd name="T25" fmla="*/ 45 h 66"/>
                <a:gd name="T26" fmla="*/ 0 w 161"/>
                <a:gd name="T27" fmla="*/ 55 h 66"/>
                <a:gd name="T28" fmla="*/ 1 w 161"/>
                <a:gd name="T29" fmla="*/ 58 h 66"/>
                <a:gd name="T30" fmla="*/ 8 w 161"/>
                <a:gd name="T31" fmla="*/ 64 h 66"/>
                <a:gd name="T32" fmla="*/ 11 w 161"/>
                <a:gd name="T33" fmla="*/ 66 h 66"/>
                <a:gd name="T34" fmla="*/ 20 w 161"/>
                <a:gd name="T35" fmla="*/ 66 h 66"/>
                <a:gd name="T36" fmla="*/ 150 w 161"/>
                <a:gd name="T37" fmla="*/ 31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66"/>
                <a:gd name="T59" fmla="*/ 161 w 161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66">
                  <a:moveTo>
                    <a:pt x="150" y="31"/>
                  </a:moveTo>
                  <a:lnTo>
                    <a:pt x="153" y="30"/>
                  </a:lnTo>
                  <a:lnTo>
                    <a:pt x="159" y="23"/>
                  </a:lnTo>
                  <a:lnTo>
                    <a:pt x="161" y="20"/>
                  </a:lnTo>
                  <a:lnTo>
                    <a:pt x="161" y="11"/>
                  </a:lnTo>
                  <a:lnTo>
                    <a:pt x="159" y="7"/>
                  </a:lnTo>
                  <a:lnTo>
                    <a:pt x="153" y="1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8" y="64"/>
                  </a:lnTo>
                  <a:lnTo>
                    <a:pt x="11" y="66"/>
                  </a:lnTo>
                  <a:lnTo>
                    <a:pt x="20" y="66"/>
                  </a:lnTo>
                  <a:lnTo>
                    <a:pt x="15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2" name="Freeform 105"/>
            <p:cNvSpPr>
              <a:spLocks/>
            </p:cNvSpPr>
            <p:nvPr/>
          </p:nvSpPr>
          <p:spPr bwMode="auto">
            <a:xfrm>
              <a:off x="3706" y="1921"/>
              <a:ext cx="46" cy="159"/>
            </a:xfrm>
            <a:custGeom>
              <a:avLst/>
              <a:gdLst>
                <a:gd name="T0" fmla="*/ 31 w 46"/>
                <a:gd name="T1" fmla="*/ 14 h 159"/>
                <a:gd name="T2" fmla="*/ 30 w 46"/>
                <a:gd name="T3" fmla="*/ 9 h 159"/>
                <a:gd name="T4" fmla="*/ 28 w 46"/>
                <a:gd name="T5" fmla="*/ 6 h 159"/>
                <a:gd name="T6" fmla="*/ 25 w 46"/>
                <a:gd name="T7" fmla="*/ 3 h 159"/>
                <a:gd name="T8" fmla="*/ 19 w 46"/>
                <a:gd name="T9" fmla="*/ 0 h 159"/>
                <a:gd name="T10" fmla="*/ 14 w 46"/>
                <a:gd name="T11" fmla="*/ 0 h 159"/>
                <a:gd name="T12" fmla="*/ 9 w 46"/>
                <a:gd name="T13" fmla="*/ 1 h 159"/>
                <a:gd name="T14" fmla="*/ 6 w 46"/>
                <a:gd name="T15" fmla="*/ 3 h 159"/>
                <a:gd name="T16" fmla="*/ 3 w 46"/>
                <a:gd name="T17" fmla="*/ 6 h 159"/>
                <a:gd name="T18" fmla="*/ 0 w 46"/>
                <a:gd name="T19" fmla="*/ 12 h 159"/>
                <a:gd name="T20" fmla="*/ 0 w 46"/>
                <a:gd name="T21" fmla="*/ 17 h 159"/>
                <a:gd name="T22" fmla="*/ 14 w 46"/>
                <a:gd name="T23" fmla="*/ 145 h 159"/>
                <a:gd name="T24" fmla="*/ 16 w 46"/>
                <a:gd name="T25" fmla="*/ 150 h 159"/>
                <a:gd name="T26" fmla="*/ 17 w 46"/>
                <a:gd name="T27" fmla="*/ 153 h 159"/>
                <a:gd name="T28" fmla="*/ 20 w 46"/>
                <a:gd name="T29" fmla="*/ 156 h 159"/>
                <a:gd name="T30" fmla="*/ 27 w 46"/>
                <a:gd name="T31" fmla="*/ 159 h 159"/>
                <a:gd name="T32" fmla="*/ 31 w 46"/>
                <a:gd name="T33" fmla="*/ 159 h 159"/>
                <a:gd name="T34" fmla="*/ 36 w 46"/>
                <a:gd name="T35" fmla="*/ 158 h 159"/>
                <a:gd name="T36" fmla="*/ 39 w 46"/>
                <a:gd name="T37" fmla="*/ 156 h 159"/>
                <a:gd name="T38" fmla="*/ 42 w 46"/>
                <a:gd name="T39" fmla="*/ 153 h 159"/>
                <a:gd name="T40" fmla="*/ 46 w 46"/>
                <a:gd name="T41" fmla="*/ 147 h 159"/>
                <a:gd name="T42" fmla="*/ 46 w 46"/>
                <a:gd name="T43" fmla="*/ 142 h 159"/>
                <a:gd name="T44" fmla="*/ 31 w 46"/>
                <a:gd name="T45" fmla="*/ 14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159"/>
                <a:gd name="T71" fmla="*/ 46 w 46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159">
                  <a:moveTo>
                    <a:pt x="31" y="14"/>
                  </a:moveTo>
                  <a:lnTo>
                    <a:pt x="30" y="9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4" y="145"/>
                  </a:lnTo>
                  <a:lnTo>
                    <a:pt x="16" y="150"/>
                  </a:lnTo>
                  <a:lnTo>
                    <a:pt x="17" y="153"/>
                  </a:lnTo>
                  <a:lnTo>
                    <a:pt x="20" y="156"/>
                  </a:lnTo>
                  <a:lnTo>
                    <a:pt x="27" y="159"/>
                  </a:lnTo>
                  <a:lnTo>
                    <a:pt x="31" y="159"/>
                  </a:lnTo>
                  <a:lnTo>
                    <a:pt x="36" y="158"/>
                  </a:lnTo>
                  <a:lnTo>
                    <a:pt x="39" y="156"/>
                  </a:lnTo>
                  <a:lnTo>
                    <a:pt x="42" y="153"/>
                  </a:lnTo>
                  <a:lnTo>
                    <a:pt x="46" y="147"/>
                  </a:lnTo>
                  <a:lnTo>
                    <a:pt x="46" y="142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3" name="Freeform 106"/>
            <p:cNvSpPr>
              <a:spLocks/>
            </p:cNvSpPr>
            <p:nvPr/>
          </p:nvSpPr>
          <p:spPr bwMode="auto">
            <a:xfrm>
              <a:off x="3699" y="1927"/>
              <a:ext cx="119" cy="112"/>
            </a:xfrm>
            <a:custGeom>
              <a:avLst/>
              <a:gdLst>
                <a:gd name="T0" fmla="*/ 27 w 119"/>
                <a:gd name="T1" fmla="*/ 5 h 112"/>
                <a:gd name="T2" fmla="*/ 24 w 119"/>
                <a:gd name="T3" fmla="*/ 2 h 112"/>
                <a:gd name="T4" fmla="*/ 19 w 119"/>
                <a:gd name="T5" fmla="*/ 0 h 112"/>
                <a:gd name="T6" fmla="*/ 12 w 119"/>
                <a:gd name="T7" fmla="*/ 0 h 112"/>
                <a:gd name="T8" fmla="*/ 8 w 119"/>
                <a:gd name="T9" fmla="*/ 3 h 112"/>
                <a:gd name="T10" fmla="*/ 5 w 119"/>
                <a:gd name="T11" fmla="*/ 5 h 112"/>
                <a:gd name="T12" fmla="*/ 2 w 119"/>
                <a:gd name="T13" fmla="*/ 8 h 112"/>
                <a:gd name="T14" fmla="*/ 0 w 119"/>
                <a:gd name="T15" fmla="*/ 13 h 112"/>
                <a:gd name="T16" fmla="*/ 0 w 119"/>
                <a:gd name="T17" fmla="*/ 21 h 112"/>
                <a:gd name="T18" fmla="*/ 4 w 119"/>
                <a:gd name="T19" fmla="*/ 24 h 112"/>
                <a:gd name="T20" fmla="*/ 5 w 119"/>
                <a:gd name="T21" fmla="*/ 27 h 112"/>
                <a:gd name="T22" fmla="*/ 92 w 119"/>
                <a:gd name="T23" fmla="*/ 108 h 112"/>
                <a:gd name="T24" fmla="*/ 95 w 119"/>
                <a:gd name="T25" fmla="*/ 111 h 112"/>
                <a:gd name="T26" fmla="*/ 100 w 119"/>
                <a:gd name="T27" fmla="*/ 112 h 112"/>
                <a:gd name="T28" fmla="*/ 108 w 119"/>
                <a:gd name="T29" fmla="*/ 112 h 112"/>
                <a:gd name="T30" fmla="*/ 111 w 119"/>
                <a:gd name="T31" fmla="*/ 109 h 112"/>
                <a:gd name="T32" fmla="*/ 114 w 119"/>
                <a:gd name="T33" fmla="*/ 108 h 112"/>
                <a:gd name="T34" fmla="*/ 117 w 119"/>
                <a:gd name="T35" fmla="*/ 104 h 112"/>
                <a:gd name="T36" fmla="*/ 119 w 119"/>
                <a:gd name="T37" fmla="*/ 100 h 112"/>
                <a:gd name="T38" fmla="*/ 119 w 119"/>
                <a:gd name="T39" fmla="*/ 92 h 112"/>
                <a:gd name="T40" fmla="*/ 116 w 119"/>
                <a:gd name="T41" fmla="*/ 89 h 112"/>
                <a:gd name="T42" fmla="*/ 114 w 119"/>
                <a:gd name="T43" fmla="*/ 85 h 112"/>
                <a:gd name="T44" fmla="*/ 27 w 119"/>
                <a:gd name="T45" fmla="*/ 5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12"/>
                <a:gd name="T71" fmla="*/ 119 w 119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12">
                  <a:moveTo>
                    <a:pt x="27" y="5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92" y="108"/>
                  </a:lnTo>
                  <a:lnTo>
                    <a:pt x="95" y="111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09"/>
                  </a:lnTo>
                  <a:lnTo>
                    <a:pt x="114" y="108"/>
                  </a:lnTo>
                  <a:lnTo>
                    <a:pt x="117" y="104"/>
                  </a:lnTo>
                  <a:lnTo>
                    <a:pt x="119" y="100"/>
                  </a:lnTo>
                  <a:lnTo>
                    <a:pt x="119" y="92"/>
                  </a:lnTo>
                  <a:lnTo>
                    <a:pt x="116" y="89"/>
                  </a:lnTo>
                  <a:lnTo>
                    <a:pt x="114" y="8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4" name="Freeform 107"/>
            <p:cNvSpPr>
              <a:spLocks/>
            </p:cNvSpPr>
            <p:nvPr/>
          </p:nvSpPr>
          <p:spPr bwMode="auto">
            <a:xfrm>
              <a:off x="2902" y="1910"/>
              <a:ext cx="40" cy="178"/>
            </a:xfrm>
            <a:custGeom>
              <a:avLst/>
              <a:gdLst>
                <a:gd name="T0" fmla="*/ 32 w 40"/>
                <a:gd name="T1" fmla="*/ 14 h 178"/>
                <a:gd name="T2" fmla="*/ 32 w 40"/>
                <a:gd name="T3" fmla="*/ 11 h 178"/>
                <a:gd name="T4" fmla="*/ 29 w 40"/>
                <a:gd name="T5" fmla="*/ 8 h 178"/>
                <a:gd name="T6" fmla="*/ 27 w 40"/>
                <a:gd name="T7" fmla="*/ 4 h 178"/>
                <a:gd name="T8" fmla="*/ 24 w 40"/>
                <a:gd name="T9" fmla="*/ 1 h 178"/>
                <a:gd name="T10" fmla="*/ 19 w 40"/>
                <a:gd name="T11" fmla="*/ 0 h 178"/>
                <a:gd name="T12" fmla="*/ 11 w 40"/>
                <a:gd name="T13" fmla="*/ 0 h 178"/>
                <a:gd name="T14" fmla="*/ 8 w 40"/>
                <a:gd name="T15" fmla="*/ 3 h 178"/>
                <a:gd name="T16" fmla="*/ 5 w 40"/>
                <a:gd name="T17" fmla="*/ 4 h 178"/>
                <a:gd name="T18" fmla="*/ 2 w 40"/>
                <a:gd name="T19" fmla="*/ 8 h 178"/>
                <a:gd name="T20" fmla="*/ 0 w 40"/>
                <a:gd name="T21" fmla="*/ 12 h 178"/>
                <a:gd name="T22" fmla="*/ 0 w 40"/>
                <a:gd name="T23" fmla="*/ 17 h 178"/>
                <a:gd name="T24" fmla="*/ 8 w 40"/>
                <a:gd name="T25" fmla="*/ 164 h 178"/>
                <a:gd name="T26" fmla="*/ 8 w 40"/>
                <a:gd name="T27" fmla="*/ 167 h 178"/>
                <a:gd name="T28" fmla="*/ 11 w 40"/>
                <a:gd name="T29" fmla="*/ 170 h 178"/>
                <a:gd name="T30" fmla="*/ 13 w 40"/>
                <a:gd name="T31" fmla="*/ 174 h 178"/>
                <a:gd name="T32" fmla="*/ 16 w 40"/>
                <a:gd name="T33" fmla="*/ 177 h 178"/>
                <a:gd name="T34" fmla="*/ 21 w 40"/>
                <a:gd name="T35" fmla="*/ 178 h 178"/>
                <a:gd name="T36" fmla="*/ 29 w 40"/>
                <a:gd name="T37" fmla="*/ 178 h 178"/>
                <a:gd name="T38" fmla="*/ 32 w 40"/>
                <a:gd name="T39" fmla="*/ 175 h 178"/>
                <a:gd name="T40" fmla="*/ 35 w 40"/>
                <a:gd name="T41" fmla="*/ 174 h 178"/>
                <a:gd name="T42" fmla="*/ 38 w 40"/>
                <a:gd name="T43" fmla="*/ 170 h 178"/>
                <a:gd name="T44" fmla="*/ 40 w 40"/>
                <a:gd name="T45" fmla="*/ 166 h 178"/>
                <a:gd name="T46" fmla="*/ 40 w 40"/>
                <a:gd name="T47" fmla="*/ 161 h 178"/>
                <a:gd name="T48" fmla="*/ 32 w 40"/>
                <a:gd name="T49" fmla="*/ 14 h 1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78"/>
                <a:gd name="T77" fmla="*/ 40 w 40"/>
                <a:gd name="T78" fmla="*/ 178 h 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78">
                  <a:moveTo>
                    <a:pt x="32" y="14"/>
                  </a:moveTo>
                  <a:lnTo>
                    <a:pt x="32" y="11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8" y="164"/>
                  </a:lnTo>
                  <a:lnTo>
                    <a:pt x="8" y="167"/>
                  </a:lnTo>
                  <a:lnTo>
                    <a:pt x="11" y="170"/>
                  </a:lnTo>
                  <a:lnTo>
                    <a:pt x="13" y="174"/>
                  </a:lnTo>
                  <a:lnTo>
                    <a:pt x="16" y="177"/>
                  </a:lnTo>
                  <a:lnTo>
                    <a:pt x="21" y="178"/>
                  </a:lnTo>
                  <a:lnTo>
                    <a:pt x="29" y="178"/>
                  </a:lnTo>
                  <a:lnTo>
                    <a:pt x="32" y="175"/>
                  </a:lnTo>
                  <a:lnTo>
                    <a:pt x="35" y="174"/>
                  </a:lnTo>
                  <a:lnTo>
                    <a:pt x="38" y="170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5" name="Freeform 108"/>
            <p:cNvSpPr>
              <a:spLocks/>
            </p:cNvSpPr>
            <p:nvPr/>
          </p:nvSpPr>
          <p:spPr bwMode="auto">
            <a:xfrm>
              <a:off x="2896" y="1922"/>
              <a:ext cx="112" cy="133"/>
            </a:xfrm>
            <a:custGeom>
              <a:avLst/>
              <a:gdLst>
                <a:gd name="T0" fmla="*/ 29 w 112"/>
                <a:gd name="T1" fmla="*/ 7 h 133"/>
                <a:gd name="T2" fmla="*/ 25 w 112"/>
                <a:gd name="T3" fmla="*/ 4 h 133"/>
                <a:gd name="T4" fmla="*/ 22 w 112"/>
                <a:gd name="T5" fmla="*/ 2 h 133"/>
                <a:gd name="T6" fmla="*/ 17 w 112"/>
                <a:gd name="T7" fmla="*/ 0 h 133"/>
                <a:gd name="T8" fmla="*/ 14 w 112"/>
                <a:gd name="T9" fmla="*/ 0 h 133"/>
                <a:gd name="T10" fmla="*/ 10 w 112"/>
                <a:gd name="T11" fmla="*/ 2 h 133"/>
                <a:gd name="T12" fmla="*/ 6 w 112"/>
                <a:gd name="T13" fmla="*/ 4 h 133"/>
                <a:gd name="T14" fmla="*/ 3 w 112"/>
                <a:gd name="T15" fmla="*/ 7 h 133"/>
                <a:gd name="T16" fmla="*/ 2 w 112"/>
                <a:gd name="T17" fmla="*/ 10 h 133"/>
                <a:gd name="T18" fmla="*/ 0 w 112"/>
                <a:gd name="T19" fmla="*/ 15 h 133"/>
                <a:gd name="T20" fmla="*/ 0 w 112"/>
                <a:gd name="T21" fmla="*/ 18 h 133"/>
                <a:gd name="T22" fmla="*/ 2 w 112"/>
                <a:gd name="T23" fmla="*/ 22 h 133"/>
                <a:gd name="T24" fmla="*/ 3 w 112"/>
                <a:gd name="T25" fmla="*/ 26 h 133"/>
                <a:gd name="T26" fmla="*/ 84 w 112"/>
                <a:gd name="T27" fmla="*/ 127 h 133"/>
                <a:gd name="T28" fmla="*/ 87 w 112"/>
                <a:gd name="T29" fmla="*/ 130 h 133"/>
                <a:gd name="T30" fmla="*/ 90 w 112"/>
                <a:gd name="T31" fmla="*/ 132 h 133"/>
                <a:gd name="T32" fmla="*/ 95 w 112"/>
                <a:gd name="T33" fmla="*/ 133 h 133"/>
                <a:gd name="T34" fmla="*/ 98 w 112"/>
                <a:gd name="T35" fmla="*/ 133 h 133"/>
                <a:gd name="T36" fmla="*/ 103 w 112"/>
                <a:gd name="T37" fmla="*/ 132 h 133"/>
                <a:gd name="T38" fmla="*/ 106 w 112"/>
                <a:gd name="T39" fmla="*/ 130 h 133"/>
                <a:gd name="T40" fmla="*/ 109 w 112"/>
                <a:gd name="T41" fmla="*/ 127 h 133"/>
                <a:gd name="T42" fmla="*/ 111 w 112"/>
                <a:gd name="T43" fmla="*/ 124 h 133"/>
                <a:gd name="T44" fmla="*/ 112 w 112"/>
                <a:gd name="T45" fmla="*/ 119 h 133"/>
                <a:gd name="T46" fmla="*/ 112 w 112"/>
                <a:gd name="T47" fmla="*/ 116 h 133"/>
                <a:gd name="T48" fmla="*/ 111 w 112"/>
                <a:gd name="T49" fmla="*/ 111 h 133"/>
                <a:gd name="T50" fmla="*/ 109 w 112"/>
                <a:gd name="T51" fmla="*/ 108 h 133"/>
                <a:gd name="T52" fmla="*/ 29 w 112"/>
                <a:gd name="T53" fmla="*/ 7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33"/>
                <a:gd name="T83" fmla="*/ 112 w 112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33">
                  <a:moveTo>
                    <a:pt x="29" y="7"/>
                  </a:moveTo>
                  <a:lnTo>
                    <a:pt x="25" y="4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84" y="127"/>
                  </a:lnTo>
                  <a:lnTo>
                    <a:pt x="87" y="130"/>
                  </a:lnTo>
                  <a:lnTo>
                    <a:pt x="90" y="132"/>
                  </a:lnTo>
                  <a:lnTo>
                    <a:pt x="95" y="133"/>
                  </a:lnTo>
                  <a:lnTo>
                    <a:pt x="98" y="133"/>
                  </a:lnTo>
                  <a:lnTo>
                    <a:pt x="103" y="132"/>
                  </a:lnTo>
                  <a:lnTo>
                    <a:pt x="106" y="130"/>
                  </a:lnTo>
                  <a:lnTo>
                    <a:pt x="109" y="127"/>
                  </a:lnTo>
                  <a:lnTo>
                    <a:pt x="111" y="124"/>
                  </a:lnTo>
                  <a:lnTo>
                    <a:pt x="112" y="119"/>
                  </a:lnTo>
                  <a:lnTo>
                    <a:pt x="112" y="116"/>
                  </a:lnTo>
                  <a:lnTo>
                    <a:pt x="111" y="111"/>
                  </a:lnTo>
                  <a:lnTo>
                    <a:pt x="109" y="108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86" name="Group 109"/>
            <p:cNvGrpSpPr>
              <a:grpSpLocks/>
            </p:cNvGrpSpPr>
            <p:nvPr/>
          </p:nvGrpSpPr>
          <p:grpSpPr bwMode="auto">
            <a:xfrm>
              <a:off x="2815" y="1257"/>
              <a:ext cx="455" cy="348"/>
              <a:chOff x="2815" y="1257"/>
              <a:chExt cx="455" cy="348"/>
            </a:xfrm>
          </p:grpSpPr>
          <p:sp>
            <p:nvSpPr>
              <p:cNvPr id="68691" name="Freeform 110"/>
              <p:cNvSpPr>
                <a:spLocks/>
              </p:cNvSpPr>
              <p:nvPr/>
            </p:nvSpPr>
            <p:spPr bwMode="auto">
              <a:xfrm>
                <a:off x="2815" y="1257"/>
                <a:ext cx="241" cy="343"/>
              </a:xfrm>
              <a:custGeom>
                <a:avLst/>
                <a:gdLst>
                  <a:gd name="T0" fmla="*/ 173 w 241"/>
                  <a:gd name="T1" fmla="*/ 325 h 343"/>
                  <a:gd name="T2" fmla="*/ 179 w 241"/>
                  <a:gd name="T3" fmla="*/ 340 h 343"/>
                  <a:gd name="T4" fmla="*/ 192 w 241"/>
                  <a:gd name="T5" fmla="*/ 343 h 343"/>
                  <a:gd name="T6" fmla="*/ 204 w 241"/>
                  <a:gd name="T7" fmla="*/ 330 h 343"/>
                  <a:gd name="T8" fmla="*/ 214 w 241"/>
                  <a:gd name="T9" fmla="*/ 313 h 343"/>
                  <a:gd name="T10" fmla="*/ 220 w 241"/>
                  <a:gd name="T11" fmla="*/ 297 h 343"/>
                  <a:gd name="T12" fmla="*/ 227 w 241"/>
                  <a:gd name="T13" fmla="*/ 281 h 343"/>
                  <a:gd name="T14" fmla="*/ 231 w 241"/>
                  <a:gd name="T15" fmla="*/ 265 h 343"/>
                  <a:gd name="T16" fmla="*/ 236 w 241"/>
                  <a:gd name="T17" fmla="*/ 246 h 343"/>
                  <a:gd name="T18" fmla="*/ 238 w 241"/>
                  <a:gd name="T19" fmla="*/ 229 h 343"/>
                  <a:gd name="T20" fmla="*/ 241 w 241"/>
                  <a:gd name="T21" fmla="*/ 189 h 343"/>
                  <a:gd name="T22" fmla="*/ 236 w 241"/>
                  <a:gd name="T23" fmla="*/ 144 h 343"/>
                  <a:gd name="T24" fmla="*/ 217 w 241"/>
                  <a:gd name="T25" fmla="*/ 79 h 343"/>
                  <a:gd name="T26" fmla="*/ 195 w 241"/>
                  <a:gd name="T27" fmla="*/ 41 h 343"/>
                  <a:gd name="T28" fmla="*/ 179 w 241"/>
                  <a:gd name="T29" fmla="*/ 23 h 343"/>
                  <a:gd name="T30" fmla="*/ 162 w 241"/>
                  <a:gd name="T31" fmla="*/ 11 h 343"/>
                  <a:gd name="T32" fmla="*/ 146 w 241"/>
                  <a:gd name="T33" fmla="*/ 3 h 343"/>
                  <a:gd name="T34" fmla="*/ 94 w 241"/>
                  <a:gd name="T35" fmla="*/ 3 h 343"/>
                  <a:gd name="T36" fmla="*/ 78 w 241"/>
                  <a:gd name="T37" fmla="*/ 11 h 343"/>
                  <a:gd name="T38" fmla="*/ 60 w 241"/>
                  <a:gd name="T39" fmla="*/ 23 h 343"/>
                  <a:gd name="T40" fmla="*/ 45 w 241"/>
                  <a:gd name="T41" fmla="*/ 41 h 343"/>
                  <a:gd name="T42" fmla="*/ 23 w 241"/>
                  <a:gd name="T43" fmla="*/ 79 h 343"/>
                  <a:gd name="T44" fmla="*/ 4 w 241"/>
                  <a:gd name="T45" fmla="*/ 144 h 343"/>
                  <a:gd name="T46" fmla="*/ 2 w 241"/>
                  <a:gd name="T47" fmla="*/ 229 h 343"/>
                  <a:gd name="T48" fmla="*/ 4 w 241"/>
                  <a:gd name="T49" fmla="*/ 245 h 343"/>
                  <a:gd name="T50" fmla="*/ 8 w 241"/>
                  <a:gd name="T51" fmla="*/ 262 h 343"/>
                  <a:gd name="T52" fmla="*/ 10 w 241"/>
                  <a:gd name="T53" fmla="*/ 273 h 343"/>
                  <a:gd name="T54" fmla="*/ 16 w 241"/>
                  <a:gd name="T55" fmla="*/ 288 h 343"/>
                  <a:gd name="T56" fmla="*/ 29 w 241"/>
                  <a:gd name="T57" fmla="*/ 321 h 343"/>
                  <a:gd name="T58" fmla="*/ 38 w 241"/>
                  <a:gd name="T59" fmla="*/ 330 h 343"/>
                  <a:gd name="T60" fmla="*/ 54 w 241"/>
                  <a:gd name="T61" fmla="*/ 330 h 343"/>
                  <a:gd name="T62" fmla="*/ 62 w 241"/>
                  <a:gd name="T63" fmla="*/ 311 h 343"/>
                  <a:gd name="T64" fmla="*/ 56 w 241"/>
                  <a:gd name="T65" fmla="*/ 302 h 343"/>
                  <a:gd name="T66" fmla="*/ 43 w 241"/>
                  <a:gd name="T67" fmla="*/ 272 h 343"/>
                  <a:gd name="T68" fmla="*/ 40 w 241"/>
                  <a:gd name="T69" fmla="*/ 259 h 343"/>
                  <a:gd name="T70" fmla="*/ 37 w 241"/>
                  <a:gd name="T71" fmla="*/ 243 h 343"/>
                  <a:gd name="T72" fmla="*/ 34 w 241"/>
                  <a:gd name="T73" fmla="*/ 231 h 343"/>
                  <a:gd name="T74" fmla="*/ 32 w 241"/>
                  <a:gd name="T75" fmla="*/ 193 h 343"/>
                  <a:gd name="T76" fmla="*/ 35 w 241"/>
                  <a:gd name="T77" fmla="*/ 150 h 343"/>
                  <a:gd name="T78" fmla="*/ 45 w 241"/>
                  <a:gd name="T79" fmla="*/ 104 h 343"/>
                  <a:gd name="T80" fmla="*/ 60 w 241"/>
                  <a:gd name="T81" fmla="*/ 74 h 343"/>
                  <a:gd name="T82" fmla="*/ 70 w 241"/>
                  <a:gd name="T83" fmla="*/ 60 h 343"/>
                  <a:gd name="T84" fmla="*/ 79 w 241"/>
                  <a:gd name="T85" fmla="*/ 49 h 343"/>
                  <a:gd name="T86" fmla="*/ 91 w 241"/>
                  <a:gd name="T87" fmla="*/ 39 h 343"/>
                  <a:gd name="T88" fmla="*/ 103 w 241"/>
                  <a:gd name="T89" fmla="*/ 35 h 343"/>
                  <a:gd name="T90" fmla="*/ 121 w 241"/>
                  <a:gd name="T91" fmla="*/ 31 h 343"/>
                  <a:gd name="T92" fmla="*/ 136 w 241"/>
                  <a:gd name="T93" fmla="*/ 35 h 343"/>
                  <a:gd name="T94" fmla="*/ 149 w 241"/>
                  <a:gd name="T95" fmla="*/ 39 h 343"/>
                  <a:gd name="T96" fmla="*/ 160 w 241"/>
                  <a:gd name="T97" fmla="*/ 49 h 343"/>
                  <a:gd name="T98" fmla="*/ 170 w 241"/>
                  <a:gd name="T99" fmla="*/ 60 h 343"/>
                  <a:gd name="T100" fmla="*/ 179 w 241"/>
                  <a:gd name="T101" fmla="*/ 74 h 343"/>
                  <a:gd name="T102" fmla="*/ 195 w 241"/>
                  <a:gd name="T103" fmla="*/ 104 h 343"/>
                  <a:gd name="T104" fmla="*/ 204 w 241"/>
                  <a:gd name="T105" fmla="*/ 150 h 343"/>
                  <a:gd name="T106" fmla="*/ 208 w 241"/>
                  <a:gd name="T107" fmla="*/ 185 h 343"/>
                  <a:gd name="T108" fmla="*/ 208 w 241"/>
                  <a:gd name="T109" fmla="*/ 194 h 343"/>
                  <a:gd name="T110" fmla="*/ 206 w 241"/>
                  <a:gd name="T111" fmla="*/ 232 h 343"/>
                  <a:gd name="T112" fmla="*/ 203 w 241"/>
                  <a:gd name="T113" fmla="*/ 245 h 343"/>
                  <a:gd name="T114" fmla="*/ 200 w 241"/>
                  <a:gd name="T115" fmla="*/ 264 h 343"/>
                  <a:gd name="T116" fmla="*/ 193 w 241"/>
                  <a:gd name="T117" fmla="*/ 281 h 343"/>
                  <a:gd name="T118" fmla="*/ 187 w 241"/>
                  <a:gd name="T119" fmla="*/ 295 h 343"/>
                  <a:gd name="T120" fmla="*/ 178 w 241"/>
                  <a:gd name="T121" fmla="*/ 311 h 343"/>
                  <a:gd name="T122" fmla="*/ 176 w 241"/>
                  <a:gd name="T123" fmla="*/ 318 h 3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1"/>
                  <a:gd name="T187" fmla="*/ 0 h 343"/>
                  <a:gd name="T188" fmla="*/ 241 w 241"/>
                  <a:gd name="T189" fmla="*/ 343 h 3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1" h="343">
                    <a:moveTo>
                      <a:pt x="176" y="318"/>
                    </a:moveTo>
                    <a:lnTo>
                      <a:pt x="174" y="321"/>
                    </a:lnTo>
                    <a:lnTo>
                      <a:pt x="173" y="325"/>
                    </a:lnTo>
                    <a:lnTo>
                      <a:pt x="173" y="330"/>
                    </a:lnTo>
                    <a:lnTo>
                      <a:pt x="176" y="337"/>
                    </a:lnTo>
                    <a:lnTo>
                      <a:pt x="179" y="340"/>
                    </a:lnTo>
                    <a:lnTo>
                      <a:pt x="182" y="341"/>
                    </a:lnTo>
                    <a:lnTo>
                      <a:pt x="187" y="343"/>
                    </a:lnTo>
                    <a:lnTo>
                      <a:pt x="192" y="343"/>
                    </a:lnTo>
                    <a:lnTo>
                      <a:pt x="198" y="340"/>
                    </a:lnTo>
                    <a:lnTo>
                      <a:pt x="201" y="337"/>
                    </a:lnTo>
                    <a:lnTo>
                      <a:pt x="204" y="330"/>
                    </a:lnTo>
                    <a:lnTo>
                      <a:pt x="206" y="327"/>
                    </a:lnTo>
                    <a:lnTo>
                      <a:pt x="208" y="325"/>
                    </a:lnTo>
                    <a:lnTo>
                      <a:pt x="214" y="313"/>
                    </a:lnTo>
                    <a:lnTo>
                      <a:pt x="215" y="308"/>
                    </a:lnTo>
                    <a:lnTo>
                      <a:pt x="219" y="302"/>
                    </a:lnTo>
                    <a:lnTo>
                      <a:pt x="220" y="297"/>
                    </a:lnTo>
                    <a:lnTo>
                      <a:pt x="222" y="294"/>
                    </a:lnTo>
                    <a:lnTo>
                      <a:pt x="225" y="284"/>
                    </a:lnTo>
                    <a:lnTo>
                      <a:pt x="227" y="281"/>
                    </a:lnTo>
                    <a:lnTo>
                      <a:pt x="228" y="276"/>
                    </a:lnTo>
                    <a:lnTo>
                      <a:pt x="231" y="270"/>
                    </a:lnTo>
                    <a:lnTo>
                      <a:pt x="231" y="265"/>
                    </a:lnTo>
                    <a:lnTo>
                      <a:pt x="234" y="256"/>
                    </a:lnTo>
                    <a:lnTo>
                      <a:pt x="234" y="251"/>
                    </a:lnTo>
                    <a:lnTo>
                      <a:pt x="236" y="246"/>
                    </a:lnTo>
                    <a:lnTo>
                      <a:pt x="236" y="243"/>
                    </a:lnTo>
                    <a:lnTo>
                      <a:pt x="238" y="239"/>
                    </a:lnTo>
                    <a:lnTo>
                      <a:pt x="238" y="229"/>
                    </a:lnTo>
                    <a:lnTo>
                      <a:pt x="239" y="224"/>
                    </a:lnTo>
                    <a:lnTo>
                      <a:pt x="239" y="197"/>
                    </a:lnTo>
                    <a:lnTo>
                      <a:pt x="241" y="189"/>
                    </a:lnTo>
                    <a:lnTo>
                      <a:pt x="239" y="182"/>
                    </a:lnTo>
                    <a:lnTo>
                      <a:pt x="239" y="163"/>
                    </a:lnTo>
                    <a:lnTo>
                      <a:pt x="236" y="144"/>
                    </a:lnTo>
                    <a:lnTo>
                      <a:pt x="230" y="110"/>
                    </a:lnTo>
                    <a:lnTo>
                      <a:pt x="223" y="95"/>
                    </a:lnTo>
                    <a:lnTo>
                      <a:pt x="217" y="79"/>
                    </a:lnTo>
                    <a:lnTo>
                      <a:pt x="208" y="58"/>
                    </a:lnTo>
                    <a:lnTo>
                      <a:pt x="198" y="46"/>
                    </a:lnTo>
                    <a:lnTo>
                      <a:pt x="195" y="41"/>
                    </a:lnTo>
                    <a:lnTo>
                      <a:pt x="190" y="36"/>
                    </a:lnTo>
                    <a:lnTo>
                      <a:pt x="187" y="31"/>
                    </a:lnTo>
                    <a:lnTo>
                      <a:pt x="179" y="23"/>
                    </a:lnTo>
                    <a:lnTo>
                      <a:pt x="174" y="20"/>
                    </a:lnTo>
                    <a:lnTo>
                      <a:pt x="170" y="16"/>
                    </a:lnTo>
                    <a:lnTo>
                      <a:pt x="162" y="11"/>
                    </a:lnTo>
                    <a:lnTo>
                      <a:pt x="157" y="9"/>
                    </a:lnTo>
                    <a:lnTo>
                      <a:pt x="152" y="6"/>
                    </a:lnTo>
                    <a:lnTo>
                      <a:pt x="146" y="3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94" y="3"/>
                    </a:lnTo>
                    <a:lnTo>
                      <a:pt x="87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0" y="16"/>
                    </a:lnTo>
                    <a:lnTo>
                      <a:pt x="65" y="20"/>
                    </a:lnTo>
                    <a:lnTo>
                      <a:pt x="60" y="23"/>
                    </a:lnTo>
                    <a:lnTo>
                      <a:pt x="53" y="31"/>
                    </a:lnTo>
                    <a:lnTo>
                      <a:pt x="49" y="36"/>
                    </a:lnTo>
                    <a:lnTo>
                      <a:pt x="45" y="41"/>
                    </a:lnTo>
                    <a:lnTo>
                      <a:pt x="42" y="46"/>
                    </a:lnTo>
                    <a:lnTo>
                      <a:pt x="32" y="58"/>
                    </a:lnTo>
                    <a:lnTo>
                      <a:pt x="23" y="79"/>
                    </a:lnTo>
                    <a:lnTo>
                      <a:pt x="16" y="95"/>
                    </a:lnTo>
                    <a:lnTo>
                      <a:pt x="10" y="110"/>
                    </a:lnTo>
                    <a:lnTo>
                      <a:pt x="4" y="144"/>
                    </a:lnTo>
                    <a:lnTo>
                      <a:pt x="0" y="163"/>
                    </a:lnTo>
                    <a:lnTo>
                      <a:pt x="0" y="224"/>
                    </a:lnTo>
                    <a:lnTo>
                      <a:pt x="2" y="229"/>
                    </a:lnTo>
                    <a:lnTo>
                      <a:pt x="2" y="237"/>
                    </a:lnTo>
                    <a:lnTo>
                      <a:pt x="4" y="242"/>
                    </a:lnTo>
                    <a:lnTo>
                      <a:pt x="4" y="245"/>
                    </a:lnTo>
                    <a:lnTo>
                      <a:pt x="5" y="250"/>
                    </a:lnTo>
                    <a:lnTo>
                      <a:pt x="5" y="253"/>
                    </a:lnTo>
                    <a:lnTo>
                      <a:pt x="8" y="262"/>
                    </a:lnTo>
                    <a:lnTo>
                      <a:pt x="8" y="265"/>
                    </a:lnTo>
                    <a:lnTo>
                      <a:pt x="10" y="269"/>
                    </a:lnTo>
                    <a:lnTo>
                      <a:pt x="10" y="273"/>
                    </a:lnTo>
                    <a:lnTo>
                      <a:pt x="13" y="280"/>
                    </a:lnTo>
                    <a:lnTo>
                      <a:pt x="15" y="284"/>
                    </a:lnTo>
                    <a:lnTo>
                      <a:pt x="16" y="288"/>
                    </a:lnTo>
                    <a:lnTo>
                      <a:pt x="16" y="292"/>
                    </a:lnTo>
                    <a:lnTo>
                      <a:pt x="27" y="314"/>
                    </a:lnTo>
                    <a:lnTo>
                      <a:pt x="29" y="321"/>
                    </a:lnTo>
                    <a:lnTo>
                      <a:pt x="35" y="327"/>
                    </a:lnTo>
                    <a:lnTo>
                      <a:pt x="32" y="324"/>
                    </a:lnTo>
                    <a:lnTo>
                      <a:pt x="38" y="330"/>
                    </a:lnTo>
                    <a:lnTo>
                      <a:pt x="42" y="332"/>
                    </a:lnTo>
                    <a:lnTo>
                      <a:pt x="51" y="332"/>
                    </a:lnTo>
                    <a:lnTo>
                      <a:pt x="54" y="330"/>
                    </a:lnTo>
                    <a:lnTo>
                      <a:pt x="60" y="324"/>
                    </a:lnTo>
                    <a:lnTo>
                      <a:pt x="62" y="321"/>
                    </a:lnTo>
                    <a:lnTo>
                      <a:pt x="62" y="311"/>
                    </a:lnTo>
                    <a:lnTo>
                      <a:pt x="60" y="308"/>
                    </a:lnTo>
                    <a:lnTo>
                      <a:pt x="57" y="305"/>
                    </a:lnTo>
                    <a:lnTo>
                      <a:pt x="56" y="302"/>
                    </a:lnTo>
                    <a:lnTo>
                      <a:pt x="48" y="286"/>
                    </a:lnTo>
                    <a:lnTo>
                      <a:pt x="48" y="281"/>
                    </a:lnTo>
                    <a:lnTo>
                      <a:pt x="43" y="272"/>
                    </a:lnTo>
                    <a:lnTo>
                      <a:pt x="42" y="267"/>
                    </a:lnTo>
                    <a:lnTo>
                      <a:pt x="42" y="262"/>
                    </a:lnTo>
                    <a:lnTo>
                      <a:pt x="40" y="259"/>
                    </a:lnTo>
                    <a:lnTo>
                      <a:pt x="40" y="256"/>
                    </a:lnTo>
                    <a:lnTo>
                      <a:pt x="37" y="246"/>
                    </a:lnTo>
                    <a:lnTo>
                      <a:pt x="37" y="243"/>
                    </a:lnTo>
                    <a:lnTo>
                      <a:pt x="35" y="239"/>
                    </a:lnTo>
                    <a:lnTo>
                      <a:pt x="35" y="235"/>
                    </a:lnTo>
                    <a:lnTo>
                      <a:pt x="34" y="231"/>
                    </a:lnTo>
                    <a:lnTo>
                      <a:pt x="34" y="223"/>
                    </a:lnTo>
                    <a:lnTo>
                      <a:pt x="32" y="218"/>
                    </a:lnTo>
                    <a:lnTo>
                      <a:pt x="32" y="193"/>
                    </a:lnTo>
                    <a:lnTo>
                      <a:pt x="32" y="166"/>
                    </a:lnTo>
                    <a:lnTo>
                      <a:pt x="34" y="159"/>
                    </a:lnTo>
                    <a:lnTo>
                      <a:pt x="35" y="150"/>
                    </a:lnTo>
                    <a:lnTo>
                      <a:pt x="42" y="120"/>
                    </a:lnTo>
                    <a:lnTo>
                      <a:pt x="45" y="112"/>
                    </a:lnTo>
                    <a:lnTo>
                      <a:pt x="45" y="104"/>
                    </a:lnTo>
                    <a:lnTo>
                      <a:pt x="48" y="99"/>
                    </a:lnTo>
                    <a:lnTo>
                      <a:pt x="51" y="91"/>
                    </a:lnTo>
                    <a:lnTo>
                      <a:pt x="60" y="74"/>
                    </a:lnTo>
                    <a:lnTo>
                      <a:pt x="62" y="71"/>
                    </a:lnTo>
                    <a:lnTo>
                      <a:pt x="67" y="65"/>
                    </a:lnTo>
                    <a:lnTo>
                      <a:pt x="70" y="60"/>
                    </a:lnTo>
                    <a:lnTo>
                      <a:pt x="75" y="55"/>
                    </a:lnTo>
                    <a:lnTo>
                      <a:pt x="78" y="50"/>
                    </a:lnTo>
                    <a:lnTo>
                      <a:pt x="79" y="49"/>
                    </a:lnTo>
                    <a:lnTo>
                      <a:pt x="84" y="46"/>
                    </a:lnTo>
                    <a:lnTo>
                      <a:pt x="89" y="41"/>
                    </a:lnTo>
                    <a:lnTo>
                      <a:pt x="91" y="39"/>
                    </a:lnTo>
                    <a:lnTo>
                      <a:pt x="95" y="38"/>
                    </a:lnTo>
                    <a:lnTo>
                      <a:pt x="100" y="35"/>
                    </a:lnTo>
                    <a:lnTo>
                      <a:pt x="103" y="35"/>
                    </a:lnTo>
                    <a:lnTo>
                      <a:pt x="110" y="33"/>
                    </a:lnTo>
                    <a:lnTo>
                      <a:pt x="113" y="31"/>
                    </a:lnTo>
                    <a:lnTo>
                      <a:pt x="121" y="31"/>
                    </a:lnTo>
                    <a:lnTo>
                      <a:pt x="127" y="31"/>
                    </a:lnTo>
                    <a:lnTo>
                      <a:pt x="130" y="33"/>
                    </a:lnTo>
                    <a:lnTo>
                      <a:pt x="136" y="35"/>
                    </a:lnTo>
                    <a:lnTo>
                      <a:pt x="140" y="35"/>
                    </a:lnTo>
                    <a:lnTo>
                      <a:pt x="144" y="38"/>
                    </a:lnTo>
                    <a:lnTo>
                      <a:pt x="149" y="39"/>
                    </a:lnTo>
                    <a:lnTo>
                      <a:pt x="151" y="41"/>
                    </a:lnTo>
                    <a:lnTo>
                      <a:pt x="155" y="46"/>
                    </a:lnTo>
                    <a:lnTo>
                      <a:pt x="160" y="49"/>
                    </a:lnTo>
                    <a:lnTo>
                      <a:pt x="162" y="50"/>
                    </a:lnTo>
                    <a:lnTo>
                      <a:pt x="165" y="55"/>
                    </a:lnTo>
                    <a:lnTo>
                      <a:pt x="170" y="60"/>
                    </a:lnTo>
                    <a:lnTo>
                      <a:pt x="173" y="65"/>
                    </a:lnTo>
                    <a:lnTo>
                      <a:pt x="178" y="71"/>
                    </a:lnTo>
                    <a:lnTo>
                      <a:pt x="179" y="74"/>
                    </a:lnTo>
                    <a:lnTo>
                      <a:pt x="189" y="91"/>
                    </a:lnTo>
                    <a:lnTo>
                      <a:pt x="192" y="99"/>
                    </a:lnTo>
                    <a:lnTo>
                      <a:pt x="195" y="104"/>
                    </a:lnTo>
                    <a:lnTo>
                      <a:pt x="195" y="112"/>
                    </a:lnTo>
                    <a:lnTo>
                      <a:pt x="198" y="120"/>
                    </a:lnTo>
                    <a:lnTo>
                      <a:pt x="204" y="150"/>
                    </a:lnTo>
                    <a:lnTo>
                      <a:pt x="206" y="159"/>
                    </a:lnTo>
                    <a:lnTo>
                      <a:pt x="208" y="166"/>
                    </a:lnTo>
                    <a:lnTo>
                      <a:pt x="208" y="185"/>
                    </a:lnTo>
                    <a:lnTo>
                      <a:pt x="209" y="196"/>
                    </a:lnTo>
                    <a:lnTo>
                      <a:pt x="211" y="188"/>
                    </a:lnTo>
                    <a:lnTo>
                      <a:pt x="208" y="194"/>
                    </a:lnTo>
                    <a:lnTo>
                      <a:pt x="208" y="218"/>
                    </a:lnTo>
                    <a:lnTo>
                      <a:pt x="206" y="223"/>
                    </a:lnTo>
                    <a:lnTo>
                      <a:pt x="206" y="232"/>
                    </a:lnTo>
                    <a:lnTo>
                      <a:pt x="204" y="237"/>
                    </a:lnTo>
                    <a:lnTo>
                      <a:pt x="204" y="240"/>
                    </a:lnTo>
                    <a:lnTo>
                      <a:pt x="203" y="245"/>
                    </a:lnTo>
                    <a:lnTo>
                      <a:pt x="203" y="250"/>
                    </a:lnTo>
                    <a:lnTo>
                      <a:pt x="200" y="259"/>
                    </a:lnTo>
                    <a:lnTo>
                      <a:pt x="200" y="264"/>
                    </a:lnTo>
                    <a:lnTo>
                      <a:pt x="198" y="269"/>
                    </a:lnTo>
                    <a:lnTo>
                      <a:pt x="197" y="272"/>
                    </a:lnTo>
                    <a:lnTo>
                      <a:pt x="193" y="281"/>
                    </a:lnTo>
                    <a:lnTo>
                      <a:pt x="192" y="284"/>
                    </a:lnTo>
                    <a:lnTo>
                      <a:pt x="190" y="289"/>
                    </a:lnTo>
                    <a:lnTo>
                      <a:pt x="187" y="295"/>
                    </a:lnTo>
                    <a:lnTo>
                      <a:pt x="185" y="300"/>
                    </a:lnTo>
                    <a:lnTo>
                      <a:pt x="182" y="306"/>
                    </a:lnTo>
                    <a:lnTo>
                      <a:pt x="178" y="311"/>
                    </a:lnTo>
                    <a:lnTo>
                      <a:pt x="176" y="318"/>
                    </a:lnTo>
                    <a:lnTo>
                      <a:pt x="174" y="321"/>
                    </a:lnTo>
                    <a:lnTo>
                      <a:pt x="176" y="31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92" name="Rectangle 111"/>
              <p:cNvSpPr>
                <a:spLocks noChangeArrowheads="1"/>
              </p:cNvSpPr>
              <p:nvPr/>
            </p:nvSpPr>
            <p:spPr bwMode="auto">
              <a:xfrm>
                <a:off x="3080" y="1350"/>
                <a:ext cx="19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Swiss 721 SWA" charset="0"/>
                  </a:rPr>
                  <a:t>0/0</a:t>
                </a:r>
                <a:endParaRPr lang="en-US" b="1"/>
              </a:p>
            </p:txBody>
          </p:sp>
          <p:sp>
            <p:nvSpPr>
              <p:cNvPr id="68693" name="Freeform 112"/>
              <p:cNvSpPr>
                <a:spLocks/>
              </p:cNvSpPr>
              <p:nvPr/>
            </p:nvSpPr>
            <p:spPr bwMode="auto">
              <a:xfrm>
                <a:off x="2980" y="1473"/>
                <a:ext cx="36" cy="125"/>
              </a:xfrm>
              <a:custGeom>
                <a:avLst/>
                <a:gdLst>
                  <a:gd name="T0" fmla="*/ 0 w 36"/>
                  <a:gd name="T1" fmla="*/ 108 h 125"/>
                  <a:gd name="T2" fmla="*/ 0 w 36"/>
                  <a:gd name="T3" fmla="*/ 113 h 125"/>
                  <a:gd name="T4" fmla="*/ 1 w 36"/>
                  <a:gd name="T5" fmla="*/ 117 h 125"/>
                  <a:gd name="T6" fmla="*/ 5 w 36"/>
                  <a:gd name="T7" fmla="*/ 121 h 125"/>
                  <a:gd name="T8" fmla="*/ 8 w 36"/>
                  <a:gd name="T9" fmla="*/ 122 h 125"/>
                  <a:gd name="T10" fmla="*/ 11 w 36"/>
                  <a:gd name="T11" fmla="*/ 125 h 125"/>
                  <a:gd name="T12" fmla="*/ 19 w 36"/>
                  <a:gd name="T13" fmla="*/ 125 h 125"/>
                  <a:gd name="T14" fmla="*/ 24 w 36"/>
                  <a:gd name="T15" fmla="*/ 124 h 125"/>
                  <a:gd name="T16" fmla="*/ 27 w 36"/>
                  <a:gd name="T17" fmla="*/ 121 h 125"/>
                  <a:gd name="T18" fmla="*/ 28 w 36"/>
                  <a:gd name="T19" fmla="*/ 117 h 125"/>
                  <a:gd name="T20" fmla="*/ 32 w 36"/>
                  <a:gd name="T21" fmla="*/ 114 h 125"/>
                  <a:gd name="T22" fmla="*/ 32 w 36"/>
                  <a:gd name="T23" fmla="*/ 111 h 125"/>
                  <a:gd name="T24" fmla="*/ 36 w 36"/>
                  <a:gd name="T25" fmla="*/ 18 h 125"/>
                  <a:gd name="T26" fmla="*/ 36 w 36"/>
                  <a:gd name="T27" fmla="*/ 13 h 125"/>
                  <a:gd name="T28" fmla="*/ 35 w 36"/>
                  <a:gd name="T29" fmla="*/ 8 h 125"/>
                  <a:gd name="T30" fmla="*/ 32 w 36"/>
                  <a:gd name="T31" fmla="*/ 5 h 125"/>
                  <a:gd name="T32" fmla="*/ 28 w 36"/>
                  <a:gd name="T33" fmla="*/ 4 h 125"/>
                  <a:gd name="T34" fmla="*/ 25 w 36"/>
                  <a:gd name="T35" fmla="*/ 0 h 125"/>
                  <a:gd name="T36" fmla="*/ 17 w 36"/>
                  <a:gd name="T37" fmla="*/ 0 h 125"/>
                  <a:gd name="T38" fmla="*/ 13 w 36"/>
                  <a:gd name="T39" fmla="*/ 2 h 125"/>
                  <a:gd name="T40" fmla="*/ 9 w 36"/>
                  <a:gd name="T41" fmla="*/ 5 h 125"/>
                  <a:gd name="T42" fmla="*/ 8 w 36"/>
                  <a:gd name="T43" fmla="*/ 8 h 125"/>
                  <a:gd name="T44" fmla="*/ 5 w 36"/>
                  <a:gd name="T45" fmla="*/ 11 h 125"/>
                  <a:gd name="T46" fmla="*/ 5 w 36"/>
                  <a:gd name="T47" fmla="*/ 15 h 125"/>
                  <a:gd name="T48" fmla="*/ 0 w 36"/>
                  <a:gd name="T49" fmla="*/ 108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125"/>
                  <a:gd name="T77" fmla="*/ 36 w 3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125">
                    <a:moveTo>
                      <a:pt x="0" y="108"/>
                    </a:moveTo>
                    <a:lnTo>
                      <a:pt x="0" y="113"/>
                    </a:lnTo>
                    <a:lnTo>
                      <a:pt x="1" y="117"/>
                    </a:lnTo>
                    <a:lnTo>
                      <a:pt x="5" y="121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9" y="125"/>
                    </a:lnTo>
                    <a:lnTo>
                      <a:pt x="24" y="124"/>
                    </a:lnTo>
                    <a:lnTo>
                      <a:pt x="27" y="121"/>
                    </a:lnTo>
                    <a:lnTo>
                      <a:pt x="28" y="117"/>
                    </a:lnTo>
                    <a:lnTo>
                      <a:pt x="32" y="114"/>
                    </a:lnTo>
                    <a:lnTo>
                      <a:pt x="32" y="111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5" y="8"/>
                    </a:lnTo>
                    <a:lnTo>
                      <a:pt x="32" y="5"/>
                    </a:lnTo>
                    <a:lnTo>
                      <a:pt x="28" y="4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5" y="15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94" name="Freeform 113"/>
              <p:cNvSpPr>
                <a:spLocks/>
              </p:cNvSpPr>
              <p:nvPr/>
            </p:nvSpPr>
            <p:spPr bwMode="auto">
              <a:xfrm>
                <a:off x="2985" y="1494"/>
                <a:ext cx="96" cy="111"/>
              </a:xfrm>
              <a:custGeom>
                <a:avLst/>
                <a:gdLst>
                  <a:gd name="T0" fmla="*/ 3 w 96"/>
                  <a:gd name="T1" fmla="*/ 85 h 111"/>
                  <a:gd name="T2" fmla="*/ 0 w 96"/>
                  <a:gd name="T3" fmla="*/ 92 h 111"/>
                  <a:gd name="T4" fmla="*/ 0 w 96"/>
                  <a:gd name="T5" fmla="*/ 96 h 111"/>
                  <a:gd name="T6" fmla="*/ 1 w 96"/>
                  <a:gd name="T7" fmla="*/ 101 h 111"/>
                  <a:gd name="T8" fmla="*/ 3 w 96"/>
                  <a:gd name="T9" fmla="*/ 104 h 111"/>
                  <a:gd name="T10" fmla="*/ 6 w 96"/>
                  <a:gd name="T11" fmla="*/ 107 h 111"/>
                  <a:gd name="T12" fmla="*/ 12 w 96"/>
                  <a:gd name="T13" fmla="*/ 111 h 111"/>
                  <a:gd name="T14" fmla="*/ 17 w 96"/>
                  <a:gd name="T15" fmla="*/ 111 h 111"/>
                  <a:gd name="T16" fmla="*/ 22 w 96"/>
                  <a:gd name="T17" fmla="*/ 109 h 111"/>
                  <a:gd name="T18" fmla="*/ 25 w 96"/>
                  <a:gd name="T19" fmla="*/ 107 h 111"/>
                  <a:gd name="T20" fmla="*/ 28 w 96"/>
                  <a:gd name="T21" fmla="*/ 104 h 111"/>
                  <a:gd name="T22" fmla="*/ 93 w 96"/>
                  <a:gd name="T23" fmla="*/ 25 h 111"/>
                  <a:gd name="T24" fmla="*/ 96 w 96"/>
                  <a:gd name="T25" fmla="*/ 19 h 111"/>
                  <a:gd name="T26" fmla="*/ 96 w 96"/>
                  <a:gd name="T27" fmla="*/ 14 h 111"/>
                  <a:gd name="T28" fmla="*/ 95 w 96"/>
                  <a:gd name="T29" fmla="*/ 9 h 111"/>
                  <a:gd name="T30" fmla="*/ 93 w 96"/>
                  <a:gd name="T31" fmla="*/ 6 h 111"/>
                  <a:gd name="T32" fmla="*/ 90 w 96"/>
                  <a:gd name="T33" fmla="*/ 3 h 111"/>
                  <a:gd name="T34" fmla="*/ 83 w 96"/>
                  <a:gd name="T35" fmla="*/ 0 h 111"/>
                  <a:gd name="T36" fmla="*/ 79 w 96"/>
                  <a:gd name="T37" fmla="*/ 0 h 111"/>
                  <a:gd name="T38" fmla="*/ 74 w 96"/>
                  <a:gd name="T39" fmla="*/ 2 h 111"/>
                  <a:gd name="T40" fmla="*/ 71 w 96"/>
                  <a:gd name="T41" fmla="*/ 3 h 111"/>
                  <a:gd name="T42" fmla="*/ 68 w 96"/>
                  <a:gd name="T43" fmla="*/ 6 h 111"/>
                  <a:gd name="T44" fmla="*/ 3 w 96"/>
                  <a:gd name="T45" fmla="*/ 85 h 1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111"/>
                  <a:gd name="T71" fmla="*/ 96 w 96"/>
                  <a:gd name="T72" fmla="*/ 111 h 1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111">
                    <a:moveTo>
                      <a:pt x="3" y="85"/>
                    </a:moveTo>
                    <a:lnTo>
                      <a:pt x="0" y="92"/>
                    </a:lnTo>
                    <a:lnTo>
                      <a:pt x="0" y="96"/>
                    </a:lnTo>
                    <a:lnTo>
                      <a:pt x="1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1"/>
                    </a:lnTo>
                    <a:lnTo>
                      <a:pt x="17" y="111"/>
                    </a:lnTo>
                    <a:lnTo>
                      <a:pt x="22" y="109"/>
                    </a:lnTo>
                    <a:lnTo>
                      <a:pt x="25" y="107"/>
                    </a:lnTo>
                    <a:lnTo>
                      <a:pt x="28" y="104"/>
                    </a:lnTo>
                    <a:lnTo>
                      <a:pt x="93" y="25"/>
                    </a:lnTo>
                    <a:lnTo>
                      <a:pt x="96" y="19"/>
                    </a:lnTo>
                    <a:lnTo>
                      <a:pt x="96" y="14"/>
                    </a:lnTo>
                    <a:lnTo>
                      <a:pt x="95" y="9"/>
                    </a:lnTo>
                    <a:lnTo>
                      <a:pt x="93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3"/>
                    </a:lnTo>
                    <a:lnTo>
                      <a:pt x="68" y="6"/>
                    </a:lnTo>
                    <a:lnTo>
                      <a:pt x="3" y="8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87" name="Freeform 114"/>
            <p:cNvSpPr>
              <a:spLocks/>
            </p:cNvSpPr>
            <p:nvPr/>
          </p:nvSpPr>
          <p:spPr bwMode="auto">
            <a:xfrm>
              <a:off x="4547" y="1494"/>
              <a:ext cx="32" cy="125"/>
            </a:xfrm>
            <a:custGeom>
              <a:avLst/>
              <a:gdLst>
                <a:gd name="T0" fmla="*/ 0 w 32"/>
                <a:gd name="T1" fmla="*/ 109 h 125"/>
                <a:gd name="T2" fmla="*/ 0 w 32"/>
                <a:gd name="T3" fmla="*/ 114 h 125"/>
                <a:gd name="T4" fmla="*/ 2 w 32"/>
                <a:gd name="T5" fmla="*/ 117 h 125"/>
                <a:gd name="T6" fmla="*/ 8 w 32"/>
                <a:gd name="T7" fmla="*/ 123 h 125"/>
                <a:gd name="T8" fmla="*/ 11 w 32"/>
                <a:gd name="T9" fmla="*/ 125 h 125"/>
                <a:gd name="T10" fmla="*/ 21 w 32"/>
                <a:gd name="T11" fmla="*/ 125 h 125"/>
                <a:gd name="T12" fmla="*/ 24 w 32"/>
                <a:gd name="T13" fmla="*/ 123 h 125"/>
                <a:gd name="T14" fmla="*/ 30 w 32"/>
                <a:gd name="T15" fmla="*/ 117 h 125"/>
                <a:gd name="T16" fmla="*/ 32 w 32"/>
                <a:gd name="T17" fmla="*/ 114 h 125"/>
                <a:gd name="T18" fmla="*/ 32 w 32"/>
                <a:gd name="T19" fmla="*/ 11 h 125"/>
                <a:gd name="T20" fmla="*/ 30 w 32"/>
                <a:gd name="T21" fmla="*/ 8 h 125"/>
                <a:gd name="T22" fmla="*/ 24 w 32"/>
                <a:gd name="T23" fmla="*/ 2 h 125"/>
                <a:gd name="T24" fmla="*/ 21 w 32"/>
                <a:gd name="T25" fmla="*/ 0 h 125"/>
                <a:gd name="T26" fmla="*/ 11 w 32"/>
                <a:gd name="T27" fmla="*/ 0 h 125"/>
                <a:gd name="T28" fmla="*/ 8 w 32"/>
                <a:gd name="T29" fmla="*/ 2 h 125"/>
                <a:gd name="T30" fmla="*/ 2 w 32"/>
                <a:gd name="T31" fmla="*/ 8 h 125"/>
                <a:gd name="T32" fmla="*/ 0 w 32"/>
                <a:gd name="T33" fmla="*/ 11 h 125"/>
                <a:gd name="T34" fmla="*/ 0 w 32"/>
                <a:gd name="T35" fmla="*/ 16 h 125"/>
                <a:gd name="T36" fmla="*/ 0 w 32"/>
                <a:gd name="T37" fmla="*/ 109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125"/>
                <a:gd name="T59" fmla="*/ 32 w 32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125">
                  <a:moveTo>
                    <a:pt x="0" y="109"/>
                  </a:moveTo>
                  <a:lnTo>
                    <a:pt x="0" y="114"/>
                  </a:lnTo>
                  <a:lnTo>
                    <a:pt x="2" y="117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21" y="125"/>
                  </a:lnTo>
                  <a:lnTo>
                    <a:pt x="24" y="123"/>
                  </a:lnTo>
                  <a:lnTo>
                    <a:pt x="30" y="117"/>
                  </a:lnTo>
                  <a:lnTo>
                    <a:pt x="32" y="1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8" name="Freeform 115"/>
            <p:cNvSpPr>
              <a:spLocks/>
            </p:cNvSpPr>
            <p:nvPr/>
          </p:nvSpPr>
          <p:spPr bwMode="auto">
            <a:xfrm>
              <a:off x="4552" y="1538"/>
              <a:ext cx="101" cy="95"/>
            </a:xfrm>
            <a:custGeom>
              <a:avLst/>
              <a:gdLst>
                <a:gd name="T0" fmla="*/ 5 w 101"/>
                <a:gd name="T1" fmla="*/ 68 h 95"/>
                <a:gd name="T2" fmla="*/ 3 w 101"/>
                <a:gd name="T3" fmla="*/ 71 h 95"/>
                <a:gd name="T4" fmla="*/ 0 w 101"/>
                <a:gd name="T5" fmla="*/ 74 h 95"/>
                <a:gd name="T6" fmla="*/ 0 w 101"/>
                <a:gd name="T7" fmla="*/ 82 h 95"/>
                <a:gd name="T8" fmla="*/ 1 w 101"/>
                <a:gd name="T9" fmla="*/ 87 h 95"/>
                <a:gd name="T10" fmla="*/ 5 w 101"/>
                <a:gd name="T11" fmla="*/ 90 h 95"/>
                <a:gd name="T12" fmla="*/ 8 w 101"/>
                <a:gd name="T13" fmla="*/ 92 h 95"/>
                <a:gd name="T14" fmla="*/ 11 w 101"/>
                <a:gd name="T15" fmla="*/ 95 h 95"/>
                <a:gd name="T16" fmla="*/ 19 w 101"/>
                <a:gd name="T17" fmla="*/ 95 h 95"/>
                <a:gd name="T18" fmla="*/ 24 w 101"/>
                <a:gd name="T19" fmla="*/ 93 h 95"/>
                <a:gd name="T20" fmla="*/ 27 w 101"/>
                <a:gd name="T21" fmla="*/ 90 h 95"/>
                <a:gd name="T22" fmla="*/ 96 w 101"/>
                <a:gd name="T23" fmla="*/ 27 h 95"/>
                <a:gd name="T24" fmla="*/ 98 w 101"/>
                <a:gd name="T25" fmla="*/ 24 h 95"/>
                <a:gd name="T26" fmla="*/ 101 w 101"/>
                <a:gd name="T27" fmla="*/ 21 h 95"/>
                <a:gd name="T28" fmla="*/ 101 w 101"/>
                <a:gd name="T29" fmla="*/ 13 h 95"/>
                <a:gd name="T30" fmla="*/ 100 w 101"/>
                <a:gd name="T31" fmla="*/ 8 h 95"/>
                <a:gd name="T32" fmla="*/ 96 w 101"/>
                <a:gd name="T33" fmla="*/ 5 h 95"/>
                <a:gd name="T34" fmla="*/ 93 w 101"/>
                <a:gd name="T35" fmla="*/ 3 h 95"/>
                <a:gd name="T36" fmla="*/ 90 w 101"/>
                <a:gd name="T37" fmla="*/ 0 h 95"/>
                <a:gd name="T38" fmla="*/ 82 w 101"/>
                <a:gd name="T39" fmla="*/ 0 h 95"/>
                <a:gd name="T40" fmla="*/ 77 w 101"/>
                <a:gd name="T41" fmla="*/ 2 h 95"/>
                <a:gd name="T42" fmla="*/ 74 w 101"/>
                <a:gd name="T43" fmla="*/ 5 h 95"/>
                <a:gd name="T44" fmla="*/ 5 w 101"/>
                <a:gd name="T45" fmla="*/ 68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95"/>
                <a:gd name="T71" fmla="*/ 101 w 101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95">
                  <a:moveTo>
                    <a:pt x="5" y="68"/>
                  </a:moveTo>
                  <a:lnTo>
                    <a:pt x="3" y="71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90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9" y="95"/>
                  </a:lnTo>
                  <a:lnTo>
                    <a:pt x="24" y="93"/>
                  </a:lnTo>
                  <a:lnTo>
                    <a:pt x="27" y="90"/>
                  </a:lnTo>
                  <a:lnTo>
                    <a:pt x="96" y="27"/>
                  </a:lnTo>
                  <a:lnTo>
                    <a:pt x="98" y="24"/>
                  </a:lnTo>
                  <a:lnTo>
                    <a:pt x="101" y="21"/>
                  </a:lnTo>
                  <a:lnTo>
                    <a:pt x="101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3" y="3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7" y="2"/>
                  </a:lnTo>
                  <a:lnTo>
                    <a:pt x="74" y="5"/>
                  </a:lnTo>
                  <a:lnTo>
                    <a:pt x="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9" name="Freeform 116"/>
            <p:cNvSpPr>
              <a:spLocks/>
            </p:cNvSpPr>
            <p:nvPr/>
          </p:nvSpPr>
          <p:spPr bwMode="auto">
            <a:xfrm>
              <a:off x="3005" y="1878"/>
              <a:ext cx="106" cy="92"/>
            </a:xfrm>
            <a:custGeom>
              <a:avLst/>
              <a:gdLst>
                <a:gd name="T0" fmla="*/ 25 w 106"/>
                <a:gd name="T1" fmla="*/ 3 h 92"/>
                <a:gd name="T2" fmla="*/ 19 w 106"/>
                <a:gd name="T3" fmla="*/ 0 h 92"/>
                <a:gd name="T4" fmla="*/ 14 w 106"/>
                <a:gd name="T5" fmla="*/ 0 h 92"/>
                <a:gd name="T6" fmla="*/ 10 w 106"/>
                <a:gd name="T7" fmla="*/ 2 h 92"/>
                <a:gd name="T8" fmla="*/ 7 w 106"/>
                <a:gd name="T9" fmla="*/ 3 h 92"/>
                <a:gd name="T10" fmla="*/ 3 w 106"/>
                <a:gd name="T11" fmla="*/ 6 h 92"/>
                <a:gd name="T12" fmla="*/ 0 w 106"/>
                <a:gd name="T13" fmla="*/ 13 h 92"/>
                <a:gd name="T14" fmla="*/ 0 w 106"/>
                <a:gd name="T15" fmla="*/ 17 h 92"/>
                <a:gd name="T16" fmla="*/ 2 w 106"/>
                <a:gd name="T17" fmla="*/ 22 h 92"/>
                <a:gd name="T18" fmla="*/ 3 w 106"/>
                <a:gd name="T19" fmla="*/ 25 h 92"/>
                <a:gd name="T20" fmla="*/ 7 w 106"/>
                <a:gd name="T21" fmla="*/ 29 h 92"/>
                <a:gd name="T22" fmla="*/ 81 w 106"/>
                <a:gd name="T23" fmla="*/ 89 h 92"/>
                <a:gd name="T24" fmla="*/ 87 w 106"/>
                <a:gd name="T25" fmla="*/ 92 h 92"/>
                <a:gd name="T26" fmla="*/ 92 w 106"/>
                <a:gd name="T27" fmla="*/ 92 h 92"/>
                <a:gd name="T28" fmla="*/ 97 w 106"/>
                <a:gd name="T29" fmla="*/ 90 h 92"/>
                <a:gd name="T30" fmla="*/ 100 w 106"/>
                <a:gd name="T31" fmla="*/ 89 h 92"/>
                <a:gd name="T32" fmla="*/ 103 w 106"/>
                <a:gd name="T33" fmla="*/ 85 h 92"/>
                <a:gd name="T34" fmla="*/ 106 w 106"/>
                <a:gd name="T35" fmla="*/ 79 h 92"/>
                <a:gd name="T36" fmla="*/ 106 w 106"/>
                <a:gd name="T37" fmla="*/ 74 h 92"/>
                <a:gd name="T38" fmla="*/ 105 w 106"/>
                <a:gd name="T39" fmla="*/ 70 h 92"/>
                <a:gd name="T40" fmla="*/ 103 w 106"/>
                <a:gd name="T41" fmla="*/ 66 h 92"/>
                <a:gd name="T42" fmla="*/ 100 w 106"/>
                <a:gd name="T43" fmla="*/ 63 h 92"/>
                <a:gd name="T44" fmla="*/ 25 w 106"/>
                <a:gd name="T45" fmla="*/ 3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"/>
                <a:gd name="T70" fmla="*/ 0 h 92"/>
                <a:gd name="T71" fmla="*/ 106 w 106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" h="92">
                  <a:moveTo>
                    <a:pt x="25" y="3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6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7" y="29"/>
                  </a:lnTo>
                  <a:lnTo>
                    <a:pt x="81" y="89"/>
                  </a:lnTo>
                  <a:lnTo>
                    <a:pt x="87" y="92"/>
                  </a:lnTo>
                  <a:lnTo>
                    <a:pt x="92" y="92"/>
                  </a:lnTo>
                  <a:lnTo>
                    <a:pt x="97" y="90"/>
                  </a:lnTo>
                  <a:lnTo>
                    <a:pt x="100" y="89"/>
                  </a:lnTo>
                  <a:lnTo>
                    <a:pt x="103" y="85"/>
                  </a:lnTo>
                  <a:lnTo>
                    <a:pt x="106" y="79"/>
                  </a:lnTo>
                  <a:lnTo>
                    <a:pt x="106" y="74"/>
                  </a:lnTo>
                  <a:lnTo>
                    <a:pt x="105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0" name="Freeform 117"/>
            <p:cNvSpPr>
              <a:spLocks/>
            </p:cNvSpPr>
            <p:nvPr/>
          </p:nvSpPr>
          <p:spPr bwMode="auto">
            <a:xfrm>
              <a:off x="3000" y="1878"/>
              <a:ext cx="51" cy="136"/>
            </a:xfrm>
            <a:custGeom>
              <a:avLst/>
              <a:gdLst>
                <a:gd name="T0" fmla="*/ 32 w 51"/>
                <a:gd name="T1" fmla="*/ 13 h 136"/>
                <a:gd name="T2" fmla="*/ 29 w 51"/>
                <a:gd name="T3" fmla="*/ 6 h 136"/>
                <a:gd name="T4" fmla="*/ 26 w 51"/>
                <a:gd name="T5" fmla="*/ 3 h 136"/>
                <a:gd name="T6" fmla="*/ 21 w 51"/>
                <a:gd name="T7" fmla="*/ 2 h 136"/>
                <a:gd name="T8" fmla="*/ 18 w 51"/>
                <a:gd name="T9" fmla="*/ 0 h 136"/>
                <a:gd name="T10" fmla="*/ 13 w 51"/>
                <a:gd name="T11" fmla="*/ 0 h 136"/>
                <a:gd name="T12" fmla="*/ 7 w 51"/>
                <a:gd name="T13" fmla="*/ 3 h 136"/>
                <a:gd name="T14" fmla="*/ 4 w 51"/>
                <a:gd name="T15" fmla="*/ 6 h 136"/>
                <a:gd name="T16" fmla="*/ 2 w 51"/>
                <a:gd name="T17" fmla="*/ 11 h 136"/>
                <a:gd name="T18" fmla="*/ 0 w 51"/>
                <a:gd name="T19" fmla="*/ 14 h 136"/>
                <a:gd name="T20" fmla="*/ 0 w 51"/>
                <a:gd name="T21" fmla="*/ 19 h 136"/>
                <a:gd name="T22" fmla="*/ 19 w 51"/>
                <a:gd name="T23" fmla="*/ 123 h 136"/>
                <a:gd name="T24" fmla="*/ 23 w 51"/>
                <a:gd name="T25" fmla="*/ 130 h 136"/>
                <a:gd name="T26" fmla="*/ 26 w 51"/>
                <a:gd name="T27" fmla="*/ 133 h 136"/>
                <a:gd name="T28" fmla="*/ 30 w 51"/>
                <a:gd name="T29" fmla="*/ 134 h 136"/>
                <a:gd name="T30" fmla="*/ 34 w 51"/>
                <a:gd name="T31" fmla="*/ 136 h 136"/>
                <a:gd name="T32" fmla="*/ 38 w 51"/>
                <a:gd name="T33" fmla="*/ 136 h 136"/>
                <a:gd name="T34" fmla="*/ 45 w 51"/>
                <a:gd name="T35" fmla="*/ 133 h 136"/>
                <a:gd name="T36" fmla="*/ 48 w 51"/>
                <a:gd name="T37" fmla="*/ 130 h 136"/>
                <a:gd name="T38" fmla="*/ 49 w 51"/>
                <a:gd name="T39" fmla="*/ 125 h 136"/>
                <a:gd name="T40" fmla="*/ 51 w 51"/>
                <a:gd name="T41" fmla="*/ 122 h 136"/>
                <a:gd name="T42" fmla="*/ 51 w 51"/>
                <a:gd name="T43" fmla="*/ 117 h 136"/>
                <a:gd name="T44" fmla="*/ 32 w 51"/>
                <a:gd name="T45" fmla="*/ 13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36"/>
                <a:gd name="T71" fmla="*/ 51 w 51"/>
                <a:gd name="T72" fmla="*/ 136 h 1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36">
                  <a:moveTo>
                    <a:pt x="32" y="13"/>
                  </a:moveTo>
                  <a:lnTo>
                    <a:pt x="29" y="6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9" y="123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0" y="134"/>
                  </a:lnTo>
                  <a:lnTo>
                    <a:pt x="34" y="136"/>
                  </a:lnTo>
                  <a:lnTo>
                    <a:pt x="38" y="136"/>
                  </a:lnTo>
                  <a:lnTo>
                    <a:pt x="45" y="133"/>
                  </a:lnTo>
                  <a:lnTo>
                    <a:pt x="48" y="130"/>
                  </a:lnTo>
                  <a:lnTo>
                    <a:pt x="49" y="125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1" name="Line 118"/>
          <p:cNvSpPr>
            <a:spLocks noChangeShapeType="1"/>
          </p:cNvSpPr>
          <p:nvPr/>
        </p:nvSpPr>
        <p:spPr bwMode="auto">
          <a:xfrm>
            <a:off x="4645025" y="3335338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32" name="Text Box 119"/>
          <p:cNvSpPr txBox="1">
            <a:spLocks noChangeArrowheads="1"/>
          </p:cNvSpPr>
          <p:nvPr/>
        </p:nvSpPr>
        <p:spPr bwMode="auto">
          <a:xfrm>
            <a:off x="1400175" y="3887788"/>
            <a:ext cx="77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Asynch.</a:t>
            </a:r>
          </a:p>
        </p:txBody>
      </p:sp>
      <p:sp>
        <p:nvSpPr>
          <p:cNvPr id="68633" name="Text Box 120"/>
          <p:cNvSpPr txBox="1">
            <a:spLocks noChangeArrowheads="1"/>
          </p:cNvSpPr>
          <p:nvPr/>
        </p:nvSpPr>
        <p:spPr bwMode="auto">
          <a:xfrm rot="-5400000">
            <a:off x="4483100" y="51244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0    1</a:t>
            </a:r>
          </a:p>
        </p:txBody>
      </p:sp>
      <p:sp>
        <p:nvSpPr>
          <p:cNvPr id="68634" name="Text Box 121"/>
          <p:cNvSpPr txBox="1">
            <a:spLocks noChangeArrowheads="1"/>
          </p:cNvSpPr>
          <p:nvPr/>
        </p:nvSpPr>
        <p:spPr bwMode="auto">
          <a:xfrm>
            <a:off x="4524375" y="5376863"/>
            <a:ext cx="50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6600CC"/>
              </a:solidFill>
            </a:endParaRPr>
          </a:p>
          <a:p>
            <a:r>
              <a:rPr lang="en-US" sz="1800">
                <a:solidFill>
                  <a:srgbClr val="6600CC"/>
                </a:solidFill>
              </a:rPr>
              <a:t>(D)</a:t>
            </a:r>
          </a:p>
        </p:txBody>
      </p:sp>
      <p:sp>
        <p:nvSpPr>
          <p:cNvPr id="68635" name="Freeform 123"/>
          <p:cNvSpPr>
            <a:spLocks/>
          </p:cNvSpPr>
          <p:nvPr/>
        </p:nvSpPr>
        <p:spPr bwMode="auto">
          <a:xfrm>
            <a:off x="4935538" y="4389438"/>
            <a:ext cx="103187" cy="1533525"/>
          </a:xfrm>
          <a:custGeom>
            <a:avLst/>
            <a:gdLst>
              <a:gd name="T0" fmla="*/ 0 w 97"/>
              <a:gd name="T1" fmla="*/ 0 h 825"/>
              <a:gd name="T2" fmla="*/ 2147483647 w 97"/>
              <a:gd name="T3" fmla="*/ 2147483647 h 825"/>
              <a:gd name="T4" fmla="*/ 2147483647 w 97"/>
              <a:gd name="T5" fmla="*/ 2147483647 h 825"/>
              <a:gd name="T6" fmla="*/ 2147483647 w 97"/>
              <a:gd name="T7" fmla="*/ 2147483647 h 825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825"/>
              <a:gd name="T14" fmla="*/ 97 w 97"/>
              <a:gd name="T15" fmla="*/ 825 h 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825">
                <a:moveTo>
                  <a:pt x="0" y="0"/>
                </a:moveTo>
                <a:cubicBezTo>
                  <a:pt x="5" y="57"/>
                  <a:pt x="10" y="115"/>
                  <a:pt x="26" y="179"/>
                </a:cubicBezTo>
                <a:cubicBezTo>
                  <a:pt x="42" y="243"/>
                  <a:pt x="97" y="276"/>
                  <a:pt x="96" y="384"/>
                </a:cubicBezTo>
                <a:cubicBezTo>
                  <a:pt x="95" y="492"/>
                  <a:pt x="32" y="752"/>
                  <a:pt x="19" y="825"/>
                </a:cubicBezTo>
              </a:path>
            </a:pathLst>
          </a:cu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36" name="Freeform 125"/>
          <p:cNvSpPr>
            <a:spLocks/>
          </p:cNvSpPr>
          <p:nvPr/>
        </p:nvSpPr>
        <p:spPr bwMode="auto">
          <a:xfrm>
            <a:off x="4664075" y="4389438"/>
            <a:ext cx="254000" cy="1025525"/>
          </a:xfrm>
          <a:custGeom>
            <a:avLst/>
            <a:gdLst>
              <a:gd name="T0" fmla="*/ 0 w 160"/>
              <a:gd name="T1" fmla="*/ 2147483647 h 646"/>
              <a:gd name="T2" fmla="*/ 2147483647 w 160"/>
              <a:gd name="T3" fmla="*/ 2147483647 h 646"/>
              <a:gd name="T4" fmla="*/ 2147483647 w 160"/>
              <a:gd name="T5" fmla="*/ 2147483647 h 646"/>
              <a:gd name="T6" fmla="*/ 2147483647 w 160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646"/>
              <a:gd name="T14" fmla="*/ 160 w 160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646">
                <a:moveTo>
                  <a:pt x="0" y="646"/>
                </a:moveTo>
                <a:cubicBezTo>
                  <a:pt x="27" y="641"/>
                  <a:pt x="55" y="637"/>
                  <a:pt x="76" y="576"/>
                </a:cubicBezTo>
                <a:cubicBezTo>
                  <a:pt x="97" y="515"/>
                  <a:pt x="114" y="377"/>
                  <a:pt x="128" y="281"/>
                </a:cubicBezTo>
                <a:cubicBezTo>
                  <a:pt x="142" y="185"/>
                  <a:pt x="155" y="47"/>
                  <a:pt x="160" y="0"/>
                </a:cubicBezTo>
              </a:path>
            </a:pathLst>
          </a:cu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37" name="Rectangle 126"/>
          <p:cNvSpPr>
            <a:spLocks noChangeArrowheads="1"/>
          </p:cNvSpPr>
          <p:nvPr/>
        </p:nvSpPr>
        <p:spPr bwMode="auto">
          <a:xfrm>
            <a:off x="2925763" y="4237038"/>
            <a:ext cx="2408237" cy="508000"/>
          </a:xfrm>
          <a:prstGeom prst="rect">
            <a:avLst/>
          </a:prstGeom>
          <a:solidFill>
            <a:srgbClr val="FFFF99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8638" name="Text Box 128"/>
          <p:cNvSpPr txBox="1">
            <a:spLocks noChangeArrowheads="1"/>
          </p:cNvSpPr>
          <p:nvPr/>
        </p:nvSpPr>
        <p:spPr bwMode="auto">
          <a:xfrm>
            <a:off x="2894013" y="4352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6600CC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8639" name="Text Box 129"/>
          <p:cNvSpPr txBox="1">
            <a:spLocks noChangeArrowheads="1"/>
          </p:cNvSpPr>
          <p:nvPr/>
        </p:nvSpPr>
        <p:spPr bwMode="auto">
          <a:xfrm>
            <a:off x="3454400" y="4352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8640" name="Text Box 130"/>
          <p:cNvSpPr txBox="1">
            <a:spLocks noChangeArrowheads="1"/>
          </p:cNvSpPr>
          <p:nvPr/>
        </p:nvSpPr>
        <p:spPr bwMode="auto">
          <a:xfrm>
            <a:off x="4406900" y="43116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68641" name="Text Box 131"/>
          <p:cNvSpPr txBox="1">
            <a:spLocks noChangeArrowheads="1"/>
          </p:cNvSpPr>
          <p:nvPr/>
        </p:nvSpPr>
        <p:spPr bwMode="auto">
          <a:xfrm>
            <a:off x="4924425" y="4322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8642" name="Oval 132"/>
          <p:cNvSpPr>
            <a:spLocks noChangeArrowheads="1"/>
          </p:cNvSpPr>
          <p:nvPr/>
        </p:nvSpPr>
        <p:spPr bwMode="auto">
          <a:xfrm>
            <a:off x="4643438" y="5892800"/>
            <a:ext cx="720725" cy="406400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133"/>
          <p:cNvSpPr>
            <a:spLocks noChangeShapeType="1"/>
          </p:cNvSpPr>
          <p:nvPr/>
        </p:nvSpPr>
        <p:spPr bwMode="auto">
          <a:xfrm>
            <a:off x="5226050" y="3367088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44" name="Text Box 134"/>
          <p:cNvSpPr txBox="1">
            <a:spLocks noChangeArrowheads="1"/>
          </p:cNvSpPr>
          <p:nvPr/>
        </p:nvSpPr>
        <p:spPr bwMode="auto">
          <a:xfrm rot="-5400000">
            <a:off x="5173663" y="5145088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1    0</a:t>
            </a:r>
          </a:p>
        </p:txBody>
      </p:sp>
      <p:sp>
        <p:nvSpPr>
          <p:cNvPr id="68645" name="Text Box 135"/>
          <p:cNvSpPr txBox="1">
            <a:spLocks noChangeArrowheads="1"/>
          </p:cNvSpPr>
          <p:nvPr/>
        </p:nvSpPr>
        <p:spPr bwMode="auto">
          <a:xfrm>
            <a:off x="5162550" y="53657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6600CC"/>
              </a:solidFill>
            </a:endParaRPr>
          </a:p>
          <a:p>
            <a:r>
              <a:rPr lang="en-US" sz="1800">
                <a:solidFill>
                  <a:srgbClr val="6600CC"/>
                </a:solidFill>
              </a:rPr>
              <a:t>(B)</a:t>
            </a:r>
          </a:p>
        </p:txBody>
      </p:sp>
      <p:sp>
        <p:nvSpPr>
          <p:cNvPr id="68646" name="Text Box 136"/>
          <p:cNvSpPr txBox="1">
            <a:spLocks noChangeArrowheads="1"/>
          </p:cNvSpPr>
          <p:nvPr/>
        </p:nvSpPr>
        <p:spPr bwMode="auto">
          <a:xfrm>
            <a:off x="0" y="2292350"/>
            <a:ext cx="3571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/>
              <a:t>A </a:t>
            </a:r>
          </a:p>
          <a:p>
            <a:r>
              <a:rPr lang="en-US" sz="1400"/>
              <a:t>B </a:t>
            </a:r>
          </a:p>
          <a:p>
            <a:r>
              <a:rPr lang="en-US" sz="1400"/>
              <a:t>C </a:t>
            </a:r>
          </a:p>
          <a:p>
            <a:r>
              <a:rPr lang="en-US" sz="1400"/>
              <a:t>D</a:t>
            </a:r>
          </a:p>
        </p:txBody>
      </p:sp>
      <p:sp>
        <p:nvSpPr>
          <p:cNvPr id="68647" name="Text Box 137"/>
          <p:cNvSpPr txBox="1">
            <a:spLocks noChangeArrowheads="1"/>
          </p:cNvSpPr>
          <p:nvPr/>
        </p:nvSpPr>
        <p:spPr bwMode="auto">
          <a:xfrm>
            <a:off x="3810000" y="43624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68648" name="Picture 1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7763"/>
            <a:ext cx="963613" cy="33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49" name="Picture 1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26063"/>
            <a:ext cx="790575" cy="258762"/>
          </a:xfrm>
          <a:prstGeom prst="rect">
            <a:avLst/>
          </a:prstGeom>
          <a:solidFill>
            <a:srgbClr val="FFCC00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50" name="Picture 1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32488"/>
            <a:ext cx="835025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51" name="Line 60"/>
          <p:cNvSpPr>
            <a:spLocks noChangeShapeType="1"/>
          </p:cNvSpPr>
          <p:nvPr/>
        </p:nvSpPr>
        <p:spPr bwMode="auto">
          <a:xfrm>
            <a:off x="2276475" y="3629025"/>
            <a:ext cx="0" cy="1828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52" name="Text Box 67"/>
          <p:cNvSpPr txBox="1">
            <a:spLocks noChangeArrowheads="1"/>
          </p:cNvSpPr>
          <p:nvPr/>
        </p:nvSpPr>
        <p:spPr bwMode="auto">
          <a:xfrm rot="-5400000">
            <a:off x="2120106" y="5064919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6600CC"/>
                </a:solidFill>
              </a:rPr>
              <a:t>0    0</a:t>
            </a:r>
          </a:p>
        </p:txBody>
      </p:sp>
      <p:sp>
        <p:nvSpPr>
          <p:cNvPr id="68653" name="TextBox 85"/>
          <p:cNvSpPr txBox="1">
            <a:spLocks noChangeArrowheads="1"/>
          </p:cNvSpPr>
          <p:nvPr/>
        </p:nvSpPr>
        <p:spPr bwMode="auto">
          <a:xfrm>
            <a:off x="0" y="6223000"/>
            <a:ext cx="134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Changes directly</a:t>
            </a:r>
          </a:p>
          <a:p>
            <a:r>
              <a:rPr lang="en-US" sz="1200"/>
              <a:t>with input (Mealy)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D94CFAF7-A63C-4157-BD91-24664554137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71463"/>
            <a:ext cx="7772400" cy="747712"/>
          </a:xfrm>
        </p:spPr>
        <p:txBody>
          <a:bodyPr/>
          <a:lstStyle/>
          <a:p>
            <a:r>
              <a:rPr lang="en-US" sz="32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Sequential Circuits</a:t>
            </a:r>
            <a: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Analysis Versus Design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00463"/>
            <a:ext cx="9144000" cy="3157537"/>
          </a:xfrm>
          <a:solidFill>
            <a:schemeClr val="bg1"/>
          </a:solidFill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19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 Analysis of a given circuit: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b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9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Given circuit, get its behavior [state table (state diagram)]:</a:t>
            </a:r>
            <a:endParaRPr lang="en-US" sz="1900" b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b="0" smtClean="0">
                <a:latin typeface="Arial" pitchFamily="34" charset="0"/>
                <a:cs typeface="Arial" pitchFamily="34" charset="0"/>
              </a:rPr>
              <a:t>	{Present state, inputs} </a:t>
            </a:r>
            <a:r>
              <a:rPr lang="en-US" sz="19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Next state?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8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	Flip Flop Consideration: </a:t>
            </a:r>
            <a:r>
              <a:rPr lang="en-US" sz="19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(inputs</a:t>
            </a:r>
            <a:r>
              <a:rPr lang="en-US" sz="19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outputs?</a:t>
            </a:r>
            <a:r>
              <a:rPr lang="en-US" sz="19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9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9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 use FF Characteristic tables/equations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Design to achieve a specified circuit performance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b="0" smtClean="0">
                <a:latin typeface="Arial" pitchFamily="34" charset="0"/>
                <a:cs typeface="Arial" pitchFamily="34" charset="0"/>
              </a:rPr>
              <a:t>	Given desired behavior [(state diagram</a:t>
            </a:r>
            <a:r>
              <a:rPr lang="en-US" sz="19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(State table)], get circuit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1900" b="0" smtClean="0">
                <a:latin typeface="Arial" pitchFamily="34" charset="0"/>
                <a:cs typeface="Arial" pitchFamily="34" charset="0"/>
              </a:rPr>
              <a:t>(behavior: Present to next changes  </a:t>
            </a:r>
            <a:r>
              <a:rPr lang="en-US" sz="19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FF Inputs? CL circuit</a:t>
            </a:r>
            <a:r>
              <a:rPr lang="en-US" sz="1900" b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b="0" smtClean="0">
                <a:latin typeface="Arial" pitchFamily="34" charset="0"/>
                <a:cs typeface="Arial" pitchFamily="34" charset="0"/>
              </a:rPr>
              <a:t>	Flip Flop Considerations: </a:t>
            </a:r>
            <a:r>
              <a:rPr lang="en-US" sz="19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(O/P behavior </a:t>
            </a:r>
            <a:r>
              <a:rPr lang="en-US" sz="19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inputs to give this behavior?)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9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9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use FF Excitation tables</a:t>
            </a:r>
            <a:r>
              <a:rPr lang="en-US" sz="20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284288"/>
            <a:ext cx="36131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Freeform 6"/>
          <p:cNvSpPr>
            <a:spLocks/>
          </p:cNvSpPr>
          <p:nvPr/>
        </p:nvSpPr>
        <p:spPr bwMode="auto">
          <a:xfrm>
            <a:off x="7629525" y="1263650"/>
            <a:ext cx="271463" cy="358775"/>
          </a:xfrm>
          <a:custGeom>
            <a:avLst/>
            <a:gdLst>
              <a:gd name="T0" fmla="*/ 2147483647 w 240"/>
              <a:gd name="T1" fmla="*/ 2147483647 h 343"/>
              <a:gd name="T2" fmla="*/ 2147483647 w 240"/>
              <a:gd name="T3" fmla="*/ 2147483647 h 343"/>
              <a:gd name="T4" fmla="*/ 2147483647 w 240"/>
              <a:gd name="T5" fmla="*/ 2147483647 h 343"/>
              <a:gd name="T6" fmla="*/ 2147483647 w 240"/>
              <a:gd name="T7" fmla="*/ 2147483647 h 343"/>
              <a:gd name="T8" fmla="*/ 2147483647 w 240"/>
              <a:gd name="T9" fmla="*/ 2147483647 h 343"/>
              <a:gd name="T10" fmla="*/ 2147483647 w 240"/>
              <a:gd name="T11" fmla="*/ 2147483647 h 343"/>
              <a:gd name="T12" fmla="*/ 2147483647 w 240"/>
              <a:gd name="T13" fmla="*/ 2147483647 h 343"/>
              <a:gd name="T14" fmla="*/ 2147483647 w 240"/>
              <a:gd name="T15" fmla="*/ 2147483647 h 343"/>
              <a:gd name="T16" fmla="*/ 2147483647 w 240"/>
              <a:gd name="T17" fmla="*/ 2147483647 h 343"/>
              <a:gd name="T18" fmla="*/ 2147483647 w 240"/>
              <a:gd name="T19" fmla="*/ 2147483647 h 343"/>
              <a:gd name="T20" fmla="*/ 2147483647 w 240"/>
              <a:gd name="T21" fmla="*/ 2147483647 h 343"/>
              <a:gd name="T22" fmla="*/ 2147483647 w 240"/>
              <a:gd name="T23" fmla="*/ 2147483647 h 343"/>
              <a:gd name="T24" fmla="*/ 2147483647 w 240"/>
              <a:gd name="T25" fmla="*/ 2147483647 h 343"/>
              <a:gd name="T26" fmla="*/ 2147483647 w 240"/>
              <a:gd name="T27" fmla="*/ 2147483647 h 343"/>
              <a:gd name="T28" fmla="*/ 2147483647 w 240"/>
              <a:gd name="T29" fmla="*/ 2147483647 h 343"/>
              <a:gd name="T30" fmla="*/ 2147483647 w 240"/>
              <a:gd name="T31" fmla="*/ 2147483647 h 343"/>
              <a:gd name="T32" fmla="*/ 2147483647 w 240"/>
              <a:gd name="T33" fmla="*/ 2147483647 h 343"/>
              <a:gd name="T34" fmla="*/ 2147483647 w 240"/>
              <a:gd name="T35" fmla="*/ 2147483647 h 343"/>
              <a:gd name="T36" fmla="*/ 2147483647 w 240"/>
              <a:gd name="T37" fmla="*/ 2147483647 h 343"/>
              <a:gd name="T38" fmla="*/ 2147483647 w 240"/>
              <a:gd name="T39" fmla="*/ 2147483647 h 343"/>
              <a:gd name="T40" fmla="*/ 2147483647 w 240"/>
              <a:gd name="T41" fmla="*/ 2147483647 h 343"/>
              <a:gd name="T42" fmla="*/ 2147483647 w 240"/>
              <a:gd name="T43" fmla="*/ 2147483647 h 343"/>
              <a:gd name="T44" fmla="*/ 2147483647 w 240"/>
              <a:gd name="T45" fmla="*/ 2147483647 h 343"/>
              <a:gd name="T46" fmla="*/ 2147483647 w 240"/>
              <a:gd name="T47" fmla="*/ 2147483647 h 343"/>
              <a:gd name="T48" fmla="*/ 2147483647 w 240"/>
              <a:gd name="T49" fmla="*/ 2147483647 h 343"/>
              <a:gd name="T50" fmla="*/ 2147483647 w 240"/>
              <a:gd name="T51" fmla="*/ 2147483647 h 343"/>
              <a:gd name="T52" fmla="*/ 2147483647 w 240"/>
              <a:gd name="T53" fmla="*/ 2147483647 h 343"/>
              <a:gd name="T54" fmla="*/ 2147483647 w 240"/>
              <a:gd name="T55" fmla="*/ 2147483647 h 343"/>
              <a:gd name="T56" fmla="*/ 2147483647 w 240"/>
              <a:gd name="T57" fmla="*/ 2147483647 h 343"/>
              <a:gd name="T58" fmla="*/ 2147483647 w 240"/>
              <a:gd name="T59" fmla="*/ 2147483647 h 343"/>
              <a:gd name="T60" fmla="*/ 2147483647 w 240"/>
              <a:gd name="T61" fmla="*/ 2147483647 h 343"/>
              <a:gd name="T62" fmla="*/ 2147483647 w 240"/>
              <a:gd name="T63" fmla="*/ 2147483647 h 343"/>
              <a:gd name="T64" fmla="*/ 2147483647 w 240"/>
              <a:gd name="T65" fmla="*/ 2147483647 h 343"/>
              <a:gd name="T66" fmla="*/ 2147483647 w 240"/>
              <a:gd name="T67" fmla="*/ 2147483647 h 343"/>
              <a:gd name="T68" fmla="*/ 2147483647 w 240"/>
              <a:gd name="T69" fmla="*/ 2147483647 h 343"/>
              <a:gd name="T70" fmla="*/ 2147483647 w 240"/>
              <a:gd name="T71" fmla="*/ 2147483647 h 343"/>
              <a:gd name="T72" fmla="*/ 2147483647 w 240"/>
              <a:gd name="T73" fmla="*/ 2147483647 h 343"/>
              <a:gd name="T74" fmla="*/ 2147483647 w 240"/>
              <a:gd name="T75" fmla="*/ 2147483647 h 343"/>
              <a:gd name="T76" fmla="*/ 2147483647 w 240"/>
              <a:gd name="T77" fmla="*/ 2147483647 h 343"/>
              <a:gd name="T78" fmla="*/ 2147483647 w 240"/>
              <a:gd name="T79" fmla="*/ 2147483647 h 343"/>
              <a:gd name="T80" fmla="*/ 2147483647 w 240"/>
              <a:gd name="T81" fmla="*/ 2147483647 h 343"/>
              <a:gd name="T82" fmla="*/ 2147483647 w 240"/>
              <a:gd name="T83" fmla="*/ 2147483647 h 343"/>
              <a:gd name="T84" fmla="*/ 2147483647 w 240"/>
              <a:gd name="T85" fmla="*/ 2147483647 h 343"/>
              <a:gd name="T86" fmla="*/ 2147483647 w 240"/>
              <a:gd name="T87" fmla="*/ 2147483647 h 343"/>
              <a:gd name="T88" fmla="*/ 2147483647 w 240"/>
              <a:gd name="T89" fmla="*/ 2147483647 h 343"/>
              <a:gd name="T90" fmla="*/ 2147483647 w 240"/>
              <a:gd name="T91" fmla="*/ 2147483647 h 343"/>
              <a:gd name="T92" fmla="*/ 2147483647 w 240"/>
              <a:gd name="T93" fmla="*/ 2147483647 h 343"/>
              <a:gd name="T94" fmla="*/ 2147483647 w 240"/>
              <a:gd name="T95" fmla="*/ 2147483647 h 343"/>
              <a:gd name="T96" fmla="*/ 2147483647 w 240"/>
              <a:gd name="T97" fmla="*/ 2147483647 h 343"/>
              <a:gd name="T98" fmla="*/ 2147483647 w 240"/>
              <a:gd name="T99" fmla="*/ 2147483647 h 343"/>
              <a:gd name="T100" fmla="*/ 2147483647 w 240"/>
              <a:gd name="T101" fmla="*/ 2147483647 h 343"/>
              <a:gd name="T102" fmla="*/ 2147483647 w 240"/>
              <a:gd name="T103" fmla="*/ 2147483647 h 343"/>
              <a:gd name="T104" fmla="*/ 2147483647 w 240"/>
              <a:gd name="T105" fmla="*/ 2147483647 h 343"/>
              <a:gd name="T106" fmla="*/ 2147483647 w 240"/>
              <a:gd name="T107" fmla="*/ 2147483647 h 343"/>
              <a:gd name="T108" fmla="*/ 2147483647 w 240"/>
              <a:gd name="T109" fmla="*/ 2147483647 h 343"/>
              <a:gd name="T110" fmla="*/ 2147483647 w 240"/>
              <a:gd name="T111" fmla="*/ 2147483647 h 343"/>
              <a:gd name="T112" fmla="*/ 2147483647 w 240"/>
              <a:gd name="T113" fmla="*/ 2147483647 h 343"/>
              <a:gd name="T114" fmla="*/ 2147483647 w 240"/>
              <a:gd name="T115" fmla="*/ 2147483647 h 343"/>
              <a:gd name="T116" fmla="*/ 2147483647 w 240"/>
              <a:gd name="T117" fmla="*/ 2147483647 h 343"/>
              <a:gd name="T118" fmla="*/ 2147483647 w 240"/>
              <a:gd name="T119" fmla="*/ 2147483647 h 343"/>
              <a:gd name="T120" fmla="*/ 2147483647 w 240"/>
              <a:gd name="T121" fmla="*/ 2147483647 h 343"/>
              <a:gd name="T122" fmla="*/ 2147483647 w 240"/>
              <a:gd name="T123" fmla="*/ 2147483647 h 3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0"/>
              <a:gd name="T187" fmla="*/ 0 h 343"/>
              <a:gd name="T188" fmla="*/ 240 w 240"/>
              <a:gd name="T189" fmla="*/ 343 h 3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0" h="343">
                <a:moveTo>
                  <a:pt x="176" y="318"/>
                </a:moveTo>
                <a:lnTo>
                  <a:pt x="174" y="321"/>
                </a:lnTo>
                <a:lnTo>
                  <a:pt x="172" y="325"/>
                </a:lnTo>
                <a:lnTo>
                  <a:pt x="172" y="330"/>
                </a:lnTo>
                <a:lnTo>
                  <a:pt x="176" y="336"/>
                </a:lnTo>
                <a:lnTo>
                  <a:pt x="179" y="340"/>
                </a:lnTo>
                <a:lnTo>
                  <a:pt x="182" y="341"/>
                </a:lnTo>
                <a:lnTo>
                  <a:pt x="187" y="343"/>
                </a:lnTo>
                <a:lnTo>
                  <a:pt x="191" y="343"/>
                </a:lnTo>
                <a:lnTo>
                  <a:pt x="198" y="340"/>
                </a:lnTo>
                <a:lnTo>
                  <a:pt x="201" y="336"/>
                </a:lnTo>
                <a:lnTo>
                  <a:pt x="204" y="330"/>
                </a:lnTo>
                <a:lnTo>
                  <a:pt x="206" y="327"/>
                </a:lnTo>
                <a:lnTo>
                  <a:pt x="207" y="325"/>
                </a:lnTo>
                <a:lnTo>
                  <a:pt x="214" y="313"/>
                </a:lnTo>
                <a:lnTo>
                  <a:pt x="215" y="308"/>
                </a:lnTo>
                <a:lnTo>
                  <a:pt x="218" y="302"/>
                </a:lnTo>
                <a:lnTo>
                  <a:pt x="220" y="297"/>
                </a:lnTo>
                <a:lnTo>
                  <a:pt x="221" y="294"/>
                </a:lnTo>
                <a:lnTo>
                  <a:pt x="225" y="284"/>
                </a:lnTo>
                <a:lnTo>
                  <a:pt x="226" y="281"/>
                </a:lnTo>
                <a:lnTo>
                  <a:pt x="228" y="276"/>
                </a:lnTo>
                <a:lnTo>
                  <a:pt x="231" y="270"/>
                </a:lnTo>
                <a:lnTo>
                  <a:pt x="231" y="265"/>
                </a:lnTo>
                <a:lnTo>
                  <a:pt x="234" y="256"/>
                </a:lnTo>
                <a:lnTo>
                  <a:pt x="234" y="251"/>
                </a:lnTo>
                <a:lnTo>
                  <a:pt x="236" y="246"/>
                </a:lnTo>
                <a:lnTo>
                  <a:pt x="236" y="243"/>
                </a:lnTo>
                <a:lnTo>
                  <a:pt x="237" y="238"/>
                </a:lnTo>
                <a:lnTo>
                  <a:pt x="237" y="229"/>
                </a:lnTo>
                <a:lnTo>
                  <a:pt x="239" y="224"/>
                </a:lnTo>
                <a:lnTo>
                  <a:pt x="239" y="197"/>
                </a:lnTo>
                <a:lnTo>
                  <a:pt x="240" y="189"/>
                </a:lnTo>
                <a:lnTo>
                  <a:pt x="239" y="182"/>
                </a:lnTo>
                <a:lnTo>
                  <a:pt x="239" y="163"/>
                </a:lnTo>
                <a:lnTo>
                  <a:pt x="236" y="144"/>
                </a:lnTo>
                <a:lnTo>
                  <a:pt x="229" y="110"/>
                </a:lnTo>
                <a:lnTo>
                  <a:pt x="223" y="95"/>
                </a:lnTo>
                <a:lnTo>
                  <a:pt x="217" y="79"/>
                </a:lnTo>
                <a:lnTo>
                  <a:pt x="207" y="58"/>
                </a:lnTo>
                <a:lnTo>
                  <a:pt x="198" y="46"/>
                </a:lnTo>
                <a:lnTo>
                  <a:pt x="195" y="41"/>
                </a:lnTo>
                <a:lnTo>
                  <a:pt x="190" y="36"/>
                </a:lnTo>
                <a:lnTo>
                  <a:pt x="187" y="31"/>
                </a:lnTo>
                <a:lnTo>
                  <a:pt x="179" y="23"/>
                </a:lnTo>
                <a:lnTo>
                  <a:pt x="174" y="20"/>
                </a:lnTo>
                <a:lnTo>
                  <a:pt x="169" y="16"/>
                </a:lnTo>
                <a:lnTo>
                  <a:pt x="161" y="11"/>
                </a:lnTo>
                <a:lnTo>
                  <a:pt x="157" y="9"/>
                </a:lnTo>
                <a:lnTo>
                  <a:pt x="152" y="6"/>
                </a:lnTo>
                <a:lnTo>
                  <a:pt x="146" y="3"/>
                </a:lnTo>
                <a:lnTo>
                  <a:pt x="133" y="0"/>
                </a:lnTo>
                <a:lnTo>
                  <a:pt x="106" y="0"/>
                </a:lnTo>
                <a:lnTo>
                  <a:pt x="93" y="3"/>
                </a:lnTo>
                <a:lnTo>
                  <a:pt x="87" y="6"/>
                </a:lnTo>
                <a:lnTo>
                  <a:pt x="82" y="9"/>
                </a:lnTo>
                <a:lnTo>
                  <a:pt x="78" y="11"/>
                </a:lnTo>
                <a:lnTo>
                  <a:pt x="70" y="16"/>
                </a:lnTo>
                <a:lnTo>
                  <a:pt x="65" y="20"/>
                </a:lnTo>
                <a:lnTo>
                  <a:pt x="60" y="23"/>
                </a:lnTo>
                <a:lnTo>
                  <a:pt x="52" y="31"/>
                </a:lnTo>
                <a:lnTo>
                  <a:pt x="49" y="36"/>
                </a:lnTo>
                <a:lnTo>
                  <a:pt x="44" y="41"/>
                </a:lnTo>
                <a:lnTo>
                  <a:pt x="41" y="46"/>
                </a:lnTo>
                <a:lnTo>
                  <a:pt x="32" y="58"/>
                </a:lnTo>
                <a:lnTo>
                  <a:pt x="22" y="79"/>
                </a:lnTo>
                <a:lnTo>
                  <a:pt x="16" y="95"/>
                </a:lnTo>
                <a:lnTo>
                  <a:pt x="10" y="110"/>
                </a:lnTo>
                <a:lnTo>
                  <a:pt x="3" y="144"/>
                </a:lnTo>
                <a:lnTo>
                  <a:pt x="0" y="163"/>
                </a:lnTo>
                <a:lnTo>
                  <a:pt x="0" y="224"/>
                </a:lnTo>
                <a:lnTo>
                  <a:pt x="2" y="229"/>
                </a:lnTo>
                <a:lnTo>
                  <a:pt x="2" y="237"/>
                </a:lnTo>
                <a:lnTo>
                  <a:pt x="3" y="242"/>
                </a:lnTo>
                <a:lnTo>
                  <a:pt x="3" y="245"/>
                </a:lnTo>
                <a:lnTo>
                  <a:pt x="5" y="250"/>
                </a:lnTo>
                <a:lnTo>
                  <a:pt x="5" y="253"/>
                </a:lnTo>
                <a:lnTo>
                  <a:pt x="8" y="262"/>
                </a:lnTo>
                <a:lnTo>
                  <a:pt x="8" y="265"/>
                </a:lnTo>
                <a:lnTo>
                  <a:pt x="10" y="269"/>
                </a:lnTo>
                <a:lnTo>
                  <a:pt x="10" y="273"/>
                </a:lnTo>
                <a:lnTo>
                  <a:pt x="13" y="280"/>
                </a:lnTo>
                <a:lnTo>
                  <a:pt x="14" y="284"/>
                </a:lnTo>
                <a:lnTo>
                  <a:pt x="16" y="287"/>
                </a:lnTo>
                <a:lnTo>
                  <a:pt x="16" y="292"/>
                </a:lnTo>
                <a:lnTo>
                  <a:pt x="27" y="314"/>
                </a:lnTo>
                <a:lnTo>
                  <a:pt x="29" y="321"/>
                </a:lnTo>
                <a:lnTo>
                  <a:pt x="35" y="327"/>
                </a:lnTo>
                <a:lnTo>
                  <a:pt x="32" y="324"/>
                </a:lnTo>
                <a:lnTo>
                  <a:pt x="38" y="330"/>
                </a:lnTo>
                <a:lnTo>
                  <a:pt x="41" y="332"/>
                </a:lnTo>
                <a:lnTo>
                  <a:pt x="51" y="332"/>
                </a:lnTo>
                <a:lnTo>
                  <a:pt x="54" y="330"/>
                </a:lnTo>
                <a:lnTo>
                  <a:pt x="60" y="324"/>
                </a:lnTo>
                <a:lnTo>
                  <a:pt x="62" y="321"/>
                </a:lnTo>
                <a:lnTo>
                  <a:pt x="62" y="311"/>
                </a:lnTo>
                <a:lnTo>
                  <a:pt x="60" y="308"/>
                </a:lnTo>
                <a:lnTo>
                  <a:pt x="57" y="305"/>
                </a:lnTo>
                <a:lnTo>
                  <a:pt x="55" y="302"/>
                </a:lnTo>
                <a:lnTo>
                  <a:pt x="48" y="286"/>
                </a:lnTo>
                <a:lnTo>
                  <a:pt x="48" y="281"/>
                </a:lnTo>
                <a:lnTo>
                  <a:pt x="43" y="272"/>
                </a:lnTo>
                <a:lnTo>
                  <a:pt x="41" y="267"/>
                </a:lnTo>
                <a:lnTo>
                  <a:pt x="41" y="262"/>
                </a:lnTo>
                <a:lnTo>
                  <a:pt x="40" y="259"/>
                </a:lnTo>
                <a:lnTo>
                  <a:pt x="40" y="256"/>
                </a:lnTo>
                <a:lnTo>
                  <a:pt x="36" y="246"/>
                </a:lnTo>
                <a:lnTo>
                  <a:pt x="36" y="243"/>
                </a:lnTo>
                <a:lnTo>
                  <a:pt x="35" y="238"/>
                </a:lnTo>
                <a:lnTo>
                  <a:pt x="35" y="235"/>
                </a:lnTo>
                <a:lnTo>
                  <a:pt x="33" y="231"/>
                </a:lnTo>
                <a:lnTo>
                  <a:pt x="33" y="223"/>
                </a:lnTo>
                <a:lnTo>
                  <a:pt x="32" y="218"/>
                </a:lnTo>
                <a:lnTo>
                  <a:pt x="32" y="193"/>
                </a:lnTo>
                <a:lnTo>
                  <a:pt x="32" y="166"/>
                </a:lnTo>
                <a:lnTo>
                  <a:pt x="33" y="159"/>
                </a:lnTo>
                <a:lnTo>
                  <a:pt x="35" y="150"/>
                </a:lnTo>
                <a:lnTo>
                  <a:pt x="41" y="120"/>
                </a:lnTo>
                <a:lnTo>
                  <a:pt x="44" y="112"/>
                </a:lnTo>
                <a:lnTo>
                  <a:pt x="44" y="104"/>
                </a:lnTo>
                <a:lnTo>
                  <a:pt x="48" y="99"/>
                </a:lnTo>
                <a:lnTo>
                  <a:pt x="51" y="91"/>
                </a:lnTo>
                <a:lnTo>
                  <a:pt x="60" y="74"/>
                </a:lnTo>
                <a:lnTo>
                  <a:pt x="62" y="71"/>
                </a:lnTo>
                <a:lnTo>
                  <a:pt x="67" y="65"/>
                </a:lnTo>
                <a:lnTo>
                  <a:pt x="70" y="60"/>
                </a:lnTo>
                <a:lnTo>
                  <a:pt x="74" y="55"/>
                </a:lnTo>
                <a:lnTo>
                  <a:pt x="78" y="50"/>
                </a:lnTo>
                <a:lnTo>
                  <a:pt x="79" y="49"/>
                </a:lnTo>
                <a:lnTo>
                  <a:pt x="84" y="46"/>
                </a:lnTo>
                <a:lnTo>
                  <a:pt x="89" y="41"/>
                </a:lnTo>
                <a:lnTo>
                  <a:pt x="90" y="39"/>
                </a:lnTo>
                <a:lnTo>
                  <a:pt x="95" y="38"/>
                </a:lnTo>
                <a:lnTo>
                  <a:pt x="100" y="35"/>
                </a:lnTo>
                <a:lnTo>
                  <a:pt x="103" y="35"/>
                </a:lnTo>
                <a:lnTo>
                  <a:pt x="109" y="33"/>
                </a:lnTo>
                <a:lnTo>
                  <a:pt x="112" y="31"/>
                </a:lnTo>
                <a:lnTo>
                  <a:pt x="120" y="31"/>
                </a:lnTo>
                <a:lnTo>
                  <a:pt x="127" y="31"/>
                </a:lnTo>
                <a:lnTo>
                  <a:pt x="130" y="33"/>
                </a:lnTo>
                <a:lnTo>
                  <a:pt x="136" y="35"/>
                </a:lnTo>
                <a:lnTo>
                  <a:pt x="139" y="35"/>
                </a:lnTo>
                <a:lnTo>
                  <a:pt x="144" y="38"/>
                </a:lnTo>
                <a:lnTo>
                  <a:pt x="149" y="39"/>
                </a:lnTo>
                <a:lnTo>
                  <a:pt x="150" y="41"/>
                </a:lnTo>
                <a:lnTo>
                  <a:pt x="155" y="46"/>
                </a:lnTo>
                <a:lnTo>
                  <a:pt x="160" y="49"/>
                </a:lnTo>
                <a:lnTo>
                  <a:pt x="161" y="50"/>
                </a:lnTo>
                <a:lnTo>
                  <a:pt x="165" y="55"/>
                </a:lnTo>
                <a:lnTo>
                  <a:pt x="169" y="60"/>
                </a:lnTo>
                <a:lnTo>
                  <a:pt x="172" y="65"/>
                </a:lnTo>
                <a:lnTo>
                  <a:pt x="177" y="71"/>
                </a:lnTo>
                <a:lnTo>
                  <a:pt x="179" y="74"/>
                </a:lnTo>
                <a:lnTo>
                  <a:pt x="188" y="91"/>
                </a:lnTo>
                <a:lnTo>
                  <a:pt x="191" y="99"/>
                </a:lnTo>
                <a:lnTo>
                  <a:pt x="195" y="104"/>
                </a:lnTo>
                <a:lnTo>
                  <a:pt x="195" y="112"/>
                </a:lnTo>
                <a:lnTo>
                  <a:pt x="198" y="120"/>
                </a:lnTo>
                <a:lnTo>
                  <a:pt x="204" y="150"/>
                </a:lnTo>
                <a:lnTo>
                  <a:pt x="206" y="159"/>
                </a:lnTo>
                <a:lnTo>
                  <a:pt x="207" y="166"/>
                </a:lnTo>
                <a:lnTo>
                  <a:pt x="207" y="185"/>
                </a:lnTo>
                <a:lnTo>
                  <a:pt x="209" y="196"/>
                </a:lnTo>
                <a:lnTo>
                  <a:pt x="210" y="188"/>
                </a:lnTo>
                <a:lnTo>
                  <a:pt x="207" y="194"/>
                </a:lnTo>
                <a:lnTo>
                  <a:pt x="207" y="218"/>
                </a:lnTo>
                <a:lnTo>
                  <a:pt x="206" y="223"/>
                </a:lnTo>
                <a:lnTo>
                  <a:pt x="206" y="232"/>
                </a:lnTo>
                <a:lnTo>
                  <a:pt x="204" y="237"/>
                </a:lnTo>
                <a:lnTo>
                  <a:pt x="204" y="240"/>
                </a:lnTo>
                <a:lnTo>
                  <a:pt x="203" y="245"/>
                </a:lnTo>
                <a:lnTo>
                  <a:pt x="203" y="250"/>
                </a:lnTo>
                <a:lnTo>
                  <a:pt x="199" y="259"/>
                </a:lnTo>
                <a:lnTo>
                  <a:pt x="199" y="264"/>
                </a:lnTo>
                <a:lnTo>
                  <a:pt x="198" y="269"/>
                </a:lnTo>
                <a:lnTo>
                  <a:pt x="196" y="272"/>
                </a:lnTo>
                <a:lnTo>
                  <a:pt x="193" y="281"/>
                </a:lnTo>
                <a:lnTo>
                  <a:pt x="191" y="284"/>
                </a:lnTo>
                <a:lnTo>
                  <a:pt x="190" y="289"/>
                </a:lnTo>
                <a:lnTo>
                  <a:pt x="187" y="295"/>
                </a:lnTo>
                <a:lnTo>
                  <a:pt x="185" y="300"/>
                </a:lnTo>
                <a:lnTo>
                  <a:pt x="182" y="306"/>
                </a:lnTo>
                <a:lnTo>
                  <a:pt x="177" y="311"/>
                </a:lnTo>
                <a:lnTo>
                  <a:pt x="176" y="318"/>
                </a:lnTo>
                <a:lnTo>
                  <a:pt x="174" y="321"/>
                </a:lnTo>
                <a:lnTo>
                  <a:pt x="176" y="3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856538" y="1208088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1/0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>
            <a:off x="6091238" y="1882775"/>
            <a:ext cx="631825" cy="220663"/>
          </a:xfrm>
          <a:custGeom>
            <a:avLst/>
            <a:gdLst>
              <a:gd name="T0" fmla="*/ 2147483647 w 560"/>
              <a:gd name="T1" fmla="*/ 2147483647 h 211"/>
              <a:gd name="T2" fmla="*/ 2147483647 w 560"/>
              <a:gd name="T3" fmla="*/ 0 h 211"/>
              <a:gd name="T4" fmla="*/ 2147483647 w 560"/>
              <a:gd name="T5" fmla="*/ 2147483647 h 211"/>
              <a:gd name="T6" fmla="*/ 2147483647 w 560"/>
              <a:gd name="T7" fmla="*/ 2147483647 h 211"/>
              <a:gd name="T8" fmla="*/ 2147483647 w 560"/>
              <a:gd name="T9" fmla="*/ 2147483647 h 211"/>
              <a:gd name="T10" fmla="*/ 2147483647 w 560"/>
              <a:gd name="T11" fmla="*/ 2147483647 h 211"/>
              <a:gd name="T12" fmla="*/ 2147483647 w 560"/>
              <a:gd name="T13" fmla="*/ 2147483647 h 211"/>
              <a:gd name="T14" fmla="*/ 2147483647 w 560"/>
              <a:gd name="T15" fmla="*/ 2147483647 h 211"/>
              <a:gd name="T16" fmla="*/ 2147483647 w 560"/>
              <a:gd name="T17" fmla="*/ 2147483647 h 211"/>
              <a:gd name="T18" fmla="*/ 2147483647 w 560"/>
              <a:gd name="T19" fmla="*/ 2147483647 h 211"/>
              <a:gd name="T20" fmla="*/ 2147483647 w 560"/>
              <a:gd name="T21" fmla="*/ 2147483647 h 211"/>
              <a:gd name="T22" fmla="*/ 2147483647 w 560"/>
              <a:gd name="T23" fmla="*/ 2147483647 h 211"/>
              <a:gd name="T24" fmla="*/ 2147483647 w 560"/>
              <a:gd name="T25" fmla="*/ 2147483647 h 211"/>
              <a:gd name="T26" fmla="*/ 2147483647 w 560"/>
              <a:gd name="T27" fmla="*/ 2147483647 h 211"/>
              <a:gd name="T28" fmla="*/ 2147483647 w 560"/>
              <a:gd name="T29" fmla="*/ 2147483647 h 211"/>
              <a:gd name="T30" fmla="*/ 2147483647 w 560"/>
              <a:gd name="T31" fmla="*/ 2147483647 h 211"/>
              <a:gd name="T32" fmla="*/ 2147483647 w 560"/>
              <a:gd name="T33" fmla="*/ 2147483647 h 211"/>
              <a:gd name="T34" fmla="*/ 2147483647 w 560"/>
              <a:gd name="T35" fmla="*/ 2147483647 h 211"/>
              <a:gd name="T36" fmla="*/ 2147483647 w 560"/>
              <a:gd name="T37" fmla="*/ 2147483647 h 211"/>
              <a:gd name="T38" fmla="*/ 2147483647 w 560"/>
              <a:gd name="T39" fmla="*/ 2147483647 h 211"/>
              <a:gd name="T40" fmla="*/ 2147483647 w 560"/>
              <a:gd name="T41" fmla="*/ 2147483647 h 211"/>
              <a:gd name="T42" fmla="*/ 2147483647 w 560"/>
              <a:gd name="T43" fmla="*/ 2147483647 h 211"/>
              <a:gd name="T44" fmla="*/ 2147483647 w 560"/>
              <a:gd name="T45" fmla="*/ 2147483647 h 211"/>
              <a:gd name="T46" fmla="*/ 2147483647 w 560"/>
              <a:gd name="T47" fmla="*/ 2147483647 h 211"/>
              <a:gd name="T48" fmla="*/ 2147483647 w 560"/>
              <a:gd name="T49" fmla="*/ 2147483647 h 211"/>
              <a:gd name="T50" fmla="*/ 2147483647 w 560"/>
              <a:gd name="T51" fmla="*/ 2147483647 h 211"/>
              <a:gd name="T52" fmla="*/ 2147483647 w 560"/>
              <a:gd name="T53" fmla="*/ 2147483647 h 211"/>
              <a:gd name="T54" fmla="*/ 0 w 560"/>
              <a:gd name="T55" fmla="*/ 2147483647 h 211"/>
              <a:gd name="T56" fmla="*/ 2147483647 w 560"/>
              <a:gd name="T57" fmla="*/ 2147483647 h 211"/>
              <a:gd name="T58" fmla="*/ 2147483647 w 560"/>
              <a:gd name="T59" fmla="*/ 2147483647 h 211"/>
              <a:gd name="T60" fmla="*/ 2147483647 w 560"/>
              <a:gd name="T61" fmla="*/ 2147483647 h 211"/>
              <a:gd name="T62" fmla="*/ 2147483647 w 560"/>
              <a:gd name="T63" fmla="*/ 2147483647 h 211"/>
              <a:gd name="T64" fmla="*/ 2147483647 w 560"/>
              <a:gd name="T65" fmla="*/ 2147483647 h 211"/>
              <a:gd name="T66" fmla="*/ 2147483647 w 560"/>
              <a:gd name="T67" fmla="*/ 2147483647 h 211"/>
              <a:gd name="T68" fmla="*/ 2147483647 w 560"/>
              <a:gd name="T69" fmla="*/ 2147483647 h 211"/>
              <a:gd name="T70" fmla="*/ 2147483647 w 560"/>
              <a:gd name="T71" fmla="*/ 2147483647 h 211"/>
              <a:gd name="T72" fmla="*/ 2147483647 w 560"/>
              <a:gd name="T73" fmla="*/ 2147483647 h 211"/>
              <a:gd name="T74" fmla="*/ 2147483647 w 560"/>
              <a:gd name="T75" fmla="*/ 2147483647 h 211"/>
              <a:gd name="T76" fmla="*/ 2147483647 w 560"/>
              <a:gd name="T77" fmla="*/ 2147483647 h 211"/>
              <a:gd name="T78" fmla="*/ 2147483647 w 560"/>
              <a:gd name="T79" fmla="*/ 2147483647 h 211"/>
              <a:gd name="T80" fmla="*/ 2147483647 w 560"/>
              <a:gd name="T81" fmla="*/ 2147483647 h 211"/>
              <a:gd name="T82" fmla="*/ 2147483647 w 560"/>
              <a:gd name="T83" fmla="*/ 2147483647 h 211"/>
              <a:gd name="T84" fmla="*/ 2147483647 w 560"/>
              <a:gd name="T85" fmla="*/ 2147483647 h 211"/>
              <a:gd name="T86" fmla="*/ 2147483647 w 560"/>
              <a:gd name="T87" fmla="*/ 2147483647 h 211"/>
              <a:gd name="T88" fmla="*/ 2147483647 w 560"/>
              <a:gd name="T89" fmla="*/ 2147483647 h 211"/>
              <a:gd name="T90" fmla="*/ 2147483647 w 560"/>
              <a:gd name="T91" fmla="*/ 2147483647 h 211"/>
              <a:gd name="T92" fmla="*/ 2147483647 w 560"/>
              <a:gd name="T93" fmla="*/ 2147483647 h 211"/>
              <a:gd name="T94" fmla="*/ 2147483647 w 560"/>
              <a:gd name="T95" fmla="*/ 2147483647 h 211"/>
              <a:gd name="T96" fmla="*/ 2147483647 w 560"/>
              <a:gd name="T97" fmla="*/ 2147483647 h 211"/>
              <a:gd name="T98" fmla="*/ 2147483647 w 5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0"/>
              <a:gd name="T151" fmla="*/ 0 h 211"/>
              <a:gd name="T152" fmla="*/ 560 w 5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0" h="211">
                <a:moveTo>
                  <a:pt x="558" y="23"/>
                </a:moveTo>
                <a:lnTo>
                  <a:pt x="560" y="20"/>
                </a:lnTo>
                <a:lnTo>
                  <a:pt x="560" y="12"/>
                </a:lnTo>
                <a:lnTo>
                  <a:pt x="558" y="8"/>
                </a:lnTo>
                <a:lnTo>
                  <a:pt x="552" y="1"/>
                </a:lnTo>
                <a:lnTo>
                  <a:pt x="548" y="0"/>
                </a:lnTo>
                <a:lnTo>
                  <a:pt x="541" y="0"/>
                </a:lnTo>
                <a:lnTo>
                  <a:pt x="536" y="1"/>
                </a:lnTo>
                <a:lnTo>
                  <a:pt x="529" y="8"/>
                </a:lnTo>
                <a:lnTo>
                  <a:pt x="531" y="6"/>
                </a:lnTo>
                <a:lnTo>
                  <a:pt x="525" y="14"/>
                </a:lnTo>
                <a:lnTo>
                  <a:pt x="515" y="30"/>
                </a:lnTo>
                <a:lnTo>
                  <a:pt x="510" y="36"/>
                </a:lnTo>
                <a:lnTo>
                  <a:pt x="504" y="44"/>
                </a:lnTo>
                <a:lnTo>
                  <a:pt x="499" y="52"/>
                </a:lnTo>
                <a:lnTo>
                  <a:pt x="495" y="57"/>
                </a:lnTo>
                <a:lnTo>
                  <a:pt x="488" y="63"/>
                </a:lnTo>
                <a:lnTo>
                  <a:pt x="484" y="71"/>
                </a:lnTo>
                <a:lnTo>
                  <a:pt x="480" y="77"/>
                </a:lnTo>
                <a:lnTo>
                  <a:pt x="474" y="82"/>
                </a:lnTo>
                <a:lnTo>
                  <a:pt x="468" y="88"/>
                </a:lnTo>
                <a:lnTo>
                  <a:pt x="447" y="109"/>
                </a:lnTo>
                <a:lnTo>
                  <a:pt x="441" y="115"/>
                </a:lnTo>
                <a:lnTo>
                  <a:pt x="436" y="121"/>
                </a:lnTo>
                <a:lnTo>
                  <a:pt x="425" y="129"/>
                </a:lnTo>
                <a:lnTo>
                  <a:pt x="420" y="132"/>
                </a:lnTo>
                <a:lnTo>
                  <a:pt x="409" y="140"/>
                </a:lnTo>
                <a:lnTo>
                  <a:pt x="395" y="148"/>
                </a:lnTo>
                <a:lnTo>
                  <a:pt x="390" y="153"/>
                </a:lnTo>
                <a:lnTo>
                  <a:pt x="356" y="170"/>
                </a:lnTo>
                <a:lnTo>
                  <a:pt x="357" y="170"/>
                </a:lnTo>
                <a:lnTo>
                  <a:pt x="359" y="169"/>
                </a:lnTo>
                <a:lnTo>
                  <a:pt x="351" y="170"/>
                </a:lnTo>
                <a:lnTo>
                  <a:pt x="338" y="174"/>
                </a:lnTo>
                <a:lnTo>
                  <a:pt x="322" y="177"/>
                </a:lnTo>
                <a:lnTo>
                  <a:pt x="318" y="178"/>
                </a:lnTo>
                <a:lnTo>
                  <a:pt x="310" y="178"/>
                </a:lnTo>
                <a:lnTo>
                  <a:pt x="302" y="180"/>
                </a:lnTo>
                <a:lnTo>
                  <a:pt x="251" y="180"/>
                </a:lnTo>
                <a:lnTo>
                  <a:pt x="243" y="178"/>
                </a:lnTo>
                <a:lnTo>
                  <a:pt x="235" y="178"/>
                </a:lnTo>
                <a:lnTo>
                  <a:pt x="227" y="177"/>
                </a:lnTo>
                <a:lnTo>
                  <a:pt x="219" y="177"/>
                </a:lnTo>
                <a:lnTo>
                  <a:pt x="213" y="175"/>
                </a:lnTo>
                <a:lnTo>
                  <a:pt x="205" y="174"/>
                </a:lnTo>
                <a:lnTo>
                  <a:pt x="197" y="174"/>
                </a:lnTo>
                <a:lnTo>
                  <a:pt x="193" y="172"/>
                </a:lnTo>
                <a:lnTo>
                  <a:pt x="185" y="170"/>
                </a:lnTo>
                <a:lnTo>
                  <a:pt x="167" y="167"/>
                </a:lnTo>
                <a:lnTo>
                  <a:pt x="161" y="164"/>
                </a:lnTo>
                <a:lnTo>
                  <a:pt x="148" y="159"/>
                </a:lnTo>
                <a:lnTo>
                  <a:pt x="139" y="158"/>
                </a:lnTo>
                <a:lnTo>
                  <a:pt x="140" y="158"/>
                </a:lnTo>
                <a:lnTo>
                  <a:pt x="134" y="155"/>
                </a:lnTo>
                <a:lnTo>
                  <a:pt x="129" y="153"/>
                </a:lnTo>
                <a:lnTo>
                  <a:pt x="125" y="150"/>
                </a:lnTo>
                <a:lnTo>
                  <a:pt x="114" y="143"/>
                </a:lnTo>
                <a:lnTo>
                  <a:pt x="109" y="142"/>
                </a:lnTo>
                <a:lnTo>
                  <a:pt x="98" y="134"/>
                </a:lnTo>
                <a:lnTo>
                  <a:pt x="90" y="126"/>
                </a:lnTo>
                <a:lnTo>
                  <a:pt x="82" y="121"/>
                </a:lnTo>
                <a:lnTo>
                  <a:pt x="79" y="117"/>
                </a:lnTo>
                <a:lnTo>
                  <a:pt x="74" y="113"/>
                </a:lnTo>
                <a:lnTo>
                  <a:pt x="68" y="104"/>
                </a:lnTo>
                <a:lnTo>
                  <a:pt x="63" y="101"/>
                </a:lnTo>
                <a:lnTo>
                  <a:pt x="50" y="82"/>
                </a:lnTo>
                <a:lnTo>
                  <a:pt x="49" y="77"/>
                </a:lnTo>
                <a:lnTo>
                  <a:pt x="42" y="64"/>
                </a:lnTo>
                <a:lnTo>
                  <a:pt x="39" y="61"/>
                </a:lnTo>
                <a:lnTo>
                  <a:pt x="38" y="57"/>
                </a:lnTo>
                <a:lnTo>
                  <a:pt x="34" y="50"/>
                </a:lnTo>
                <a:lnTo>
                  <a:pt x="34" y="47"/>
                </a:lnTo>
                <a:lnTo>
                  <a:pt x="33" y="41"/>
                </a:lnTo>
                <a:lnTo>
                  <a:pt x="30" y="36"/>
                </a:lnTo>
                <a:lnTo>
                  <a:pt x="28" y="31"/>
                </a:lnTo>
                <a:lnTo>
                  <a:pt x="27" y="30"/>
                </a:lnTo>
                <a:lnTo>
                  <a:pt x="22" y="26"/>
                </a:lnTo>
                <a:lnTo>
                  <a:pt x="19" y="25"/>
                </a:lnTo>
                <a:lnTo>
                  <a:pt x="14" y="25"/>
                </a:lnTo>
                <a:lnTo>
                  <a:pt x="11" y="26"/>
                </a:lnTo>
                <a:lnTo>
                  <a:pt x="6" y="28"/>
                </a:lnTo>
                <a:lnTo>
                  <a:pt x="4" y="30"/>
                </a:lnTo>
                <a:lnTo>
                  <a:pt x="1" y="34"/>
                </a:lnTo>
                <a:lnTo>
                  <a:pt x="0" y="38"/>
                </a:lnTo>
                <a:lnTo>
                  <a:pt x="0" y="42"/>
                </a:lnTo>
                <a:lnTo>
                  <a:pt x="1" y="45"/>
                </a:lnTo>
                <a:lnTo>
                  <a:pt x="1" y="50"/>
                </a:lnTo>
                <a:lnTo>
                  <a:pt x="3" y="57"/>
                </a:lnTo>
                <a:lnTo>
                  <a:pt x="6" y="63"/>
                </a:lnTo>
                <a:lnTo>
                  <a:pt x="9" y="69"/>
                </a:lnTo>
                <a:lnTo>
                  <a:pt x="11" y="74"/>
                </a:lnTo>
                <a:lnTo>
                  <a:pt x="14" y="80"/>
                </a:lnTo>
                <a:lnTo>
                  <a:pt x="17" y="87"/>
                </a:lnTo>
                <a:lnTo>
                  <a:pt x="20" y="90"/>
                </a:lnTo>
                <a:lnTo>
                  <a:pt x="22" y="94"/>
                </a:lnTo>
                <a:lnTo>
                  <a:pt x="41" y="123"/>
                </a:lnTo>
                <a:lnTo>
                  <a:pt x="46" y="126"/>
                </a:lnTo>
                <a:lnTo>
                  <a:pt x="52" y="136"/>
                </a:lnTo>
                <a:lnTo>
                  <a:pt x="57" y="139"/>
                </a:lnTo>
                <a:lnTo>
                  <a:pt x="60" y="143"/>
                </a:lnTo>
                <a:lnTo>
                  <a:pt x="71" y="151"/>
                </a:lnTo>
                <a:lnTo>
                  <a:pt x="79" y="159"/>
                </a:lnTo>
                <a:lnTo>
                  <a:pt x="96" y="170"/>
                </a:lnTo>
                <a:lnTo>
                  <a:pt x="101" y="172"/>
                </a:lnTo>
                <a:lnTo>
                  <a:pt x="109" y="178"/>
                </a:lnTo>
                <a:lnTo>
                  <a:pt x="117" y="181"/>
                </a:lnTo>
                <a:lnTo>
                  <a:pt x="121" y="183"/>
                </a:lnTo>
                <a:lnTo>
                  <a:pt x="128" y="186"/>
                </a:lnTo>
                <a:lnTo>
                  <a:pt x="129" y="186"/>
                </a:lnTo>
                <a:lnTo>
                  <a:pt x="139" y="191"/>
                </a:lnTo>
                <a:lnTo>
                  <a:pt x="151" y="192"/>
                </a:lnTo>
                <a:lnTo>
                  <a:pt x="158" y="196"/>
                </a:lnTo>
                <a:lnTo>
                  <a:pt x="178" y="202"/>
                </a:lnTo>
                <a:lnTo>
                  <a:pt x="186" y="204"/>
                </a:lnTo>
                <a:lnTo>
                  <a:pt x="194" y="205"/>
                </a:lnTo>
                <a:lnTo>
                  <a:pt x="202" y="205"/>
                </a:lnTo>
                <a:lnTo>
                  <a:pt x="207" y="207"/>
                </a:lnTo>
                <a:lnTo>
                  <a:pt x="216" y="208"/>
                </a:lnTo>
                <a:lnTo>
                  <a:pt x="224" y="208"/>
                </a:lnTo>
                <a:lnTo>
                  <a:pt x="232" y="210"/>
                </a:lnTo>
                <a:lnTo>
                  <a:pt x="240" y="210"/>
                </a:lnTo>
                <a:lnTo>
                  <a:pt x="248" y="211"/>
                </a:lnTo>
                <a:lnTo>
                  <a:pt x="305" y="211"/>
                </a:lnTo>
                <a:lnTo>
                  <a:pt x="313" y="210"/>
                </a:lnTo>
                <a:lnTo>
                  <a:pt x="321" y="210"/>
                </a:lnTo>
                <a:lnTo>
                  <a:pt x="329" y="208"/>
                </a:lnTo>
                <a:lnTo>
                  <a:pt x="344" y="205"/>
                </a:lnTo>
                <a:lnTo>
                  <a:pt x="357" y="202"/>
                </a:lnTo>
                <a:lnTo>
                  <a:pt x="365" y="200"/>
                </a:lnTo>
                <a:lnTo>
                  <a:pt x="367" y="199"/>
                </a:lnTo>
                <a:lnTo>
                  <a:pt x="368" y="199"/>
                </a:lnTo>
                <a:lnTo>
                  <a:pt x="409" y="178"/>
                </a:lnTo>
                <a:lnTo>
                  <a:pt x="414" y="174"/>
                </a:lnTo>
                <a:lnTo>
                  <a:pt x="425" y="169"/>
                </a:lnTo>
                <a:lnTo>
                  <a:pt x="439" y="158"/>
                </a:lnTo>
                <a:lnTo>
                  <a:pt x="444" y="155"/>
                </a:lnTo>
                <a:lnTo>
                  <a:pt x="458" y="143"/>
                </a:lnTo>
                <a:lnTo>
                  <a:pt x="463" y="137"/>
                </a:lnTo>
                <a:lnTo>
                  <a:pt x="469" y="134"/>
                </a:lnTo>
                <a:lnTo>
                  <a:pt x="493" y="110"/>
                </a:lnTo>
                <a:lnTo>
                  <a:pt x="496" y="104"/>
                </a:lnTo>
                <a:lnTo>
                  <a:pt x="503" y="99"/>
                </a:lnTo>
                <a:lnTo>
                  <a:pt x="509" y="90"/>
                </a:lnTo>
                <a:lnTo>
                  <a:pt x="514" y="85"/>
                </a:lnTo>
                <a:lnTo>
                  <a:pt x="520" y="79"/>
                </a:lnTo>
                <a:lnTo>
                  <a:pt x="525" y="71"/>
                </a:lnTo>
                <a:lnTo>
                  <a:pt x="529" y="63"/>
                </a:lnTo>
                <a:lnTo>
                  <a:pt x="536" y="55"/>
                </a:lnTo>
                <a:lnTo>
                  <a:pt x="541" y="49"/>
                </a:lnTo>
                <a:lnTo>
                  <a:pt x="550" y="33"/>
                </a:lnTo>
                <a:lnTo>
                  <a:pt x="556" y="25"/>
                </a:lnTo>
                <a:lnTo>
                  <a:pt x="558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6470650" y="20828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0/0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42" name="Freeform 10"/>
          <p:cNvSpPr>
            <a:spLocks/>
          </p:cNvSpPr>
          <p:nvPr/>
        </p:nvSpPr>
        <p:spPr bwMode="auto">
          <a:xfrm>
            <a:off x="5981700" y="1949450"/>
            <a:ext cx="2587625" cy="741363"/>
          </a:xfrm>
          <a:custGeom>
            <a:avLst/>
            <a:gdLst>
              <a:gd name="T0" fmla="*/ 2147483647 w 2298"/>
              <a:gd name="T1" fmla="*/ 2147483647 h 710"/>
              <a:gd name="T2" fmla="*/ 2147483647 w 2298"/>
              <a:gd name="T3" fmla="*/ 2147483647 h 710"/>
              <a:gd name="T4" fmla="*/ 2147483647 w 2298"/>
              <a:gd name="T5" fmla="*/ 0 h 710"/>
              <a:gd name="T6" fmla="*/ 2147483647 w 2298"/>
              <a:gd name="T7" fmla="*/ 2147483647 h 710"/>
              <a:gd name="T8" fmla="*/ 2147483647 w 2298"/>
              <a:gd name="T9" fmla="*/ 2147483647 h 710"/>
              <a:gd name="T10" fmla="*/ 2147483647 w 2298"/>
              <a:gd name="T11" fmla="*/ 2147483647 h 710"/>
              <a:gd name="T12" fmla="*/ 2147483647 w 2298"/>
              <a:gd name="T13" fmla="*/ 2147483647 h 710"/>
              <a:gd name="T14" fmla="*/ 2147483647 w 2298"/>
              <a:gd name="T15" fmla="*/ 2147483647 h 710"/>
              <a:gd name="T16" fmla="*/ 2147483647 w 2298"/>
              <a:gd name="T17" fmla="*/ 2147483647 h 710"/>
              <a:gd name="T18" fmla="*/ 2147483647 w 2298"/>
              <a:gd name="T19" fmla="*/ 2147483647 h 710"/>
              <a:gd name="T20" fmla="*/ 2147483647 w 2298"/>
              <a:gd name="T21" fmla="*/ 2147483647 h 710"/>
              <a:gd name="T22" fmla="*/ 2147483647 w 2298"/>
              <a:gd name="T23" fmla="*/ 2147483647 h 710"/>
              <a:gd name="T24" fmla="*/ 2147483647 w 2298"/>
              <a:gd name="T25" fmla="*/ 2147483647 h 710"/>
              <a:gd name="T26" fmla="*/ 2147483647 w 2298"/>
              <a:gd name="T27" fmla="*/ 2147483647 h 710"/>
              <a:gd name="T28" fmla="*/ 2147483647 w 2298"/>
              <a:gd name="T29" fmla="*/ 2147483647 h 710"/>
              <a:gd name="T30" fmla="*/ 2147483647 w 2298"/>
              <a:gd name="T31" fmla="*/ 2147483647 h 710"/>
              <a:gd name="T32" fmla="*/ 2147483647 w 2298"/>
              <a:gd name="T33" fmla="*/ 2147483647 h 710"/>
              <a:gd name="T34" fmla="*/ 2147483647 w 2298"/>
              <a:gd name="T35" fmla="*/ 2147483647 h 710"/>
              <a:gd name="T36" fmla="*/ 2147483647 w 2298"/>
              <a:gd name="T37" fmla="*/ 2147483647 h 710"/>
              <a:gd name="T38" fmla="*/ 2147483647 w 2298"/>
              <a:gd name="T39" fmla="*/ 2147483647 h 710"/>
              <a:gd name="T40" fmla="*/ 2147483647 w 2298"/>
              <a:gd name="T41" fmla="*/ 2147483647 h 710"/>
              <a:gd name="T42" fmla="*/ 2147483647 w 2298"/>
              <a:gd name="T43" fmla="*/ 2147483647 h 710"/>
              <a:gd name="T44" fmla="*/ 2147483647 w 2298"/>
              <a:gd name="T45" fmla="*/ 2147483647 h 710"/>
              <a:gd name="T46" fmla="*/ 2147483647 w 2298"/>
              <a:gd name="T47" fmla="*/ 2147483647 h 710"/>
              <a:gd name="T48" fmla="*/ 2147483647 w 2298"/>
              <a:gd name="T49" fmla="*/ 2147483647 h 710"/>
              <a:gd name="T50" fmla="*/ 2147483647 w 2298"/>
              <a:gd name="T51" fmla="*/ 2147483647 h 710"/>
              <a:gd name="T52" fmla="*/ 2147483647 w 2298"/>
              <a:gd name="T53" fmla="*/ 2147483647 h 710"/>
              <a:gd name="T54" fmla="*/ 2147483647 w 2298"/>
              <a:gd name="T55" fmla="*/ 2147483647 h 710"/>
              <a:gd name="T56" fmla="*/ 2147483647 w 2298"/>
              <a:gd name="T57" fmla="*/ 2147483647 h 710"/>
              <a:gd name="T58" fmla="*/ 2147483647 w 2298"/>
              <a:gd name="T59" fmla="*/ 2147483647 h 710"/>
              <a:gd name="T60" fmla="*/ 2147483647 w 2298"/>
              <a:gd name="T61" fmla="*/ 2147483647 h 710"/>
              <a:gd name="T62" fmla="*/ 2147483647 w 2298"/>
              <a:gd name="T63" fmla="*/ 2147483647 h 710"/>
              <a:gd name="T64" fmla="*/ 2147483647 w 2298"/>
              <a:gd name="T65" fmla="*/ 2147483647 h 710"/>
              <a:gd name="T66" fmla="*/ 2147483647 w 2298"/>
              <a:gd name="T67" fmla="*/ 2147483647 h 710"/>
              <a:gd name="T68" fmla="*/ 2147483647 w 2298"/>
              <a:gd name="T69" fmla="*/ 2147483647 h 710"/>
              <a:gd name="T70" fmla="*/ 2147483647 w 2298"/>
              <a:gd name="T71" fmla="*/ 2147483647 h 710"/>
              <a:gd name="T72" fmla="*/ 2147483647 w 2298"/>
              <a:gd name="T73" fmla="*/ 2147483647 h 710"/>
              <a:gd name="T74" fmla="*/ 2147483647 w 2298"/>
              <a:gd name="T75" fmla="*/ 2147483647 h 710"/>
              <a:gd name="T76" fmla="*/ 2147483647 w 2298"/>
              <a:gd name="T77" fmla="*/ 2147483647 h 710"/>
              <a:gd name="T78" fmla="*/ 2147483647 w 2298"/>
              <a:gd name="T79" fmla="*/ 2147483647 h 710"/>
              <a:gd name="T80" fmla="*/ 2147483647 w 2298"/>
              <a:gd name="T81" fmla="*/ 2147483647 h 710"/>
              <a:gd name="T82" fmla="*/ 2147483647 w 2298"/>
              <a:gd name="T83" fmla="*/ 2147483647 h 710"/>
              <a:gd name="T84" fmla="*/ 2147483647 w 2298"/>
              <a:gd name="T85" fmla="*/ 2147483647 h 710"/>
              <a:gd name="T86" fmla="*/ 2147483647 w 2298"/>
              <a:gd name="T87" fmla="*/ 2147483647 h 710"/>
              <a:gd name="T88" fmla="*/ 2147483647 w 2298"/>
              <a:gd name="T89" fmla="*/ 2147483647 h 710"/>
              <a:gd name="T90" fmla="*/ 2147483647 w 2298"/>
              <a:gd name="T91" fmla="*/ 2147483647 h 710"/>
              <a:gd name="T92" fmla="*/ 2147483647 w 2298"/>
              <a:gd name="T93" fmla="*/ 2147483647 h 710"/>
              <a:gd name="T94" fmla="*/ 2147483647 w 2298"/>
              <a:gd name="T95" fmla="*/ 2147483647 h 710"/>
              <a:gd name="T96" fmla="*/ 2147483647 w 2298"/>
              <a:gd name="T97" fmla="*/ 2147483647 h 710"/>
              <a:gd name="T98" fmla="*/ 2147483647 w 2298"/>
              <a:gd name="T99" fmla="*/ 2147483647 h 710"/>
              <a:gd name="T100" fmla="*/ 2147483647 w 2298"/>
              <a:gd name="T101" fmla="*/ 2147483647 h 710"/>
              <a:gd name="T102" fmla="*/ 2147483647 w 2298"/>
              <a:gd name="T103" fmla="*/ 2147483647 h 710"/>
              <a:gd name="T104" fmla="*/ 2147483647 w 2298"/>
              <a:gd name="T105" fmla="*/ 2147483647 h 710"/>
              <a:gd name="T106" fmla="*/ 2147483647 w 2298"/>
              <a:gd name="T107" fmla="*/ 2147483647 h 710"/>
              <a:gd name="T108" fmla="*/ 2147483647 w 2298"/>
              <a:gd name="T109" fmla="*/ 2147483647 h 710"/>
              <a:gd name="T110" fmla="*/ 2147483647 w 2298"/>
              <a:gd name="T111" fmla="*/ 2147483647 h 710"/>
              <a:gd name="T112" fmla="*/ 2147483647 w 2298"/>
              <a:gd name="T113" fmla="*/ 2147483647 h 7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98"/>
              <a:gd name="T172" fmla="*/ 0 h 710"/>
              <a:gd name="T173" fmla="*/ 2298 w 2298"/>
              <a:gd name="T174" fmla="*/ 710 h 7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98" h="710">
                <a:moveTo>
                  <a:pt x="2294" y="26"/>
                </a:moveTo>
                <a:lnTo>
                  <a:pt x="2296" y="21"/>
                </a:lnTo>
                <a:lnTo>
                  <a:pt x="2298" y="18"/>
                </a:lnTo>
                <a:lnTo>
                  <a:pt x="2298" y="13"/>
                </a:lnTo>
                <a:lnTo>
                  <a:pt x="2294" y="7"/>
                </a:lnTo>
                <a:lnTo>
                  <a:pt x="2291" y="4"/>
                </a:lnTo>
                <a:lnTo>
                  <a:pt x="2286" y="2"/>
                </a:lnTo>
                <a:lnTo>
                  <a:pt x="2283" y="0"/>
                </a:lnTo>
                <a:lnTo>
                  <a:pt x="2279" y="0"/>
                </a:lnTo>
                <a:lnTo>
                  <a:pt x="2272" y="4"/>
                </a:lnTo>
                <a:lnTo>
                  <a:pt x="2269" y="7"/>
                </a:lnTo>
                <a:lnTo>
                  <a:pt x="2247" y="37"/>
                </a:lnTo>
                <a:lnTo>
                  <a:pt x="2181" y="122"/>
                </a:lnTo>
                <a:lnTo>
                  <a:pt x="2136" y="176"/>
                </a:lnTo>
                <a:lnTo>
                  <a:pt x="2113" y="201"/>
                </a:lnTo>
                <a:lnTo>
                  <a:pt x="2092" y="226"/>
                </a:lnTo>
                <a:lnTo>
                  <a:pt x="2070" y="250"/>
                </a:lnTo>
                <a:lnTo>
                  <a:pt x="2022" y="298"/>
                </a:lnTo>
                <a:lnTo>
                  <a:pt x="1951" y="364"/>
                </a:lnTo>
                <a:lnTo>
                  <a:pt x="1929" y="383"/>
                </a:lnTo>
                <a:lnTo>
                  <a:pt x="1905" y="402"/>
                </a:lnTo>
                <a:lnTo>
                  <a:pt x="1880" y="421"/>
                </a:lnTo>
                <a:lnTo>
                  <a:pt x="1856" y="440"/>
                </a:lnTo>
                <a:lnTo>
                  <a:pt x="1806" y="475"/>
                </a:lnTo>
                <a:lnTo>
                  <a:pt x="1782" y="492"/>
                </a:lnTo>
                <a:lnTo>
                  <a:pt x="1758" y="506"/>
                </a:lnTo>
                <a:lnTo>
                  <a:pt x="1731" y="521"/>
                </a:lnTo>
                <a:lnTo>
                  <a:pt x="1706" y="536"/>
                </a:lnTo>
                <a:lnTo>
                  <a:pt x="1681" y="551"/>
                </a:lnTo>
                <a:lnTo>
                  <a:pt x="1602" y="589"/>
                </a:lnTo>
                <a:lnTo>
                  <a:pt x="1548" y="611"/>
                </a:lnTo>
                <a:lnTo>
                  <a:pt x="1521" y="620"/>
                </a:lnTo>
                <a:lnTo>
                  <a:pt x="1494" y="631"/>
                </a:lnTo>
                <a:lnTo>
                  <a:pt x="1496" y="631"/>
                </a:lnTo>
                <a:lnTo>
                  <a:pt x="1496" y="630"/>
                </a:lnTo>
                <a:lnTo>
                  <a:pt x="1469" y="638"/>
                </a:lnTo>
                <a:lnTo>
                  <a:pt x="1439" y="644"/>
                </a:lnTo>
                <a:lnTo>
                  <a:pt x="1410" y="650"/>
                </a:lnTo>
                <a:lnTo>
                  <a:pt x="1379" y="657"/>
                </a:lnTo>
                <a:lnTo>
                  <a:pt x="1319" y="666"/>
                </a:lnTo>
                <a:lnTo>
                  <a:pt x="1255" y="672"/>
                </a:lnTo>
                <a:lnTo>
                  <a:pt x="1222" y="675"/>
                </a:lnTo>
                <a:lnTo>
                  <a:pt x="1190" y="677"/>
                </a:lnTo>
                <a:lnTo>
                  <a:pt x="1157" y="677"/>
                </a:lnTo>
                <a:lnTo>
                  <a:pt x="1124" y="679"/>
                </a:lnTo>
                <a:lnTo>
                  <a:pt x="1091" y="677"/>
                </a:lnTo>
                <a:lnTo>
                  <a:pt x="1058" y="677"/>
                </a:lnTo>
                <a:lnTo>
                  <a:pt x="1024" y="675"/>
                </a:lnTo>
                <a:lnTo>
                  <a:pt x="994" y="674"/>
                </a:lnTo>
                <a:lnTo>
                  <a:pt x="895" y="664"/>
                </a:lnTo>
                <a:lnTo>
                  <a:pt x="801" y="650"/>
                </a:lnTo>
                <a:lnTo>
                  <a:pt x="771" y="644"/>
                </a:lnTo>
                <a:lnTo>
                  <a:pt x="740" y="638"/>
                </a:lnTo>
                <a:lnTo>
                  <a:pt x="711" y="631"/>
                </a:lnTo>
                <a:lnTo>
                  <a:pt x="681" y="625"/>
                </a:lnTo>
                <a:lnTo>
                  <a:pt x="654" y="617"/>
                </a:lnTo>
                <a:lnTo>
                  <a:pt x="601" y="603"/>
                </a:lnTo>
                <a:lnTo>
                  <a:pt x="550" y="584"/>
                </a:lnTo>
                <a:lnTo>
                  <a:pt x="528" y="576"/>
                </a:lnTo>
                <a:lnTo>
                  <a:pt x="529" y="576"/>
                </a:lnTo>
                <a:lnTo>
                  <a:pt x="506" y="565"/>
                </a:lnTo>
                <a:lnTo>
                  <a:pt x="484" y="555"/>
                </a:lnTo>
                <a:lnTo>
                  <a:pt x="441" y="533"/>
                </a:lnTo>
                <a:lnTo>
                  <a:pt x="420" y="521"/>
                </a:lnTo>
                <a:lnTo>
                  <a:pt x="398" y="508"/>
                </a:lnTo>
                <a:lnTo>
                  <a:pt x="379" y="497"/>
                </a:lnTo>
                <a:lnTo>
                  <a:pt x="360" y="484"/>
                </a:lnTo>
                <a:lnTo>
                  <a:pt x="303" y="441"/>
                </a:lnTo>
                <a:lnTo>
                  <a:pt x="287" y="426"/>
                </a:lnTo>
                <a:lnTo>
                  <a:pt x="270" y="413"/>
                </a:lnTo>
                <a:lnTo>
                  <a:pt x="237" y="380"/>
                </a:lnTo>
                <a:lnTo>
                  <a:pt x="207" y="345"/>
                </a:lnTo>
                <a:lnTo>
                  <a:pt x="191" y="328"/>
                </a:lnTo>
                <a:lnTo>
                  <a:pt x="177" y="310"/>
                </a:lnTo>
                <a:lnTo>
                  <a:pt x="163" y="291"/>
                </a:lnTo>
                <a:lnTo>
                  <a:pt x="148" y="271"/>
                </a:lnTo>
                <a:lnTo>
                  <a:pt x="123" y="233"/>
                </a:lnTo>
                <a:lnTo>
                  <a:pt x="112" y="212"/>
                </a:lnTo>
                <a:lnTo>
                  <a:pt x="99" y="190"/>
                </a:lnTo>
                <a:lnTo>
                  <a:pt x="77" y="147"/>
                </a:lnTo>
                <a:lnTo>
                  <a:pt x="66" y="124"/>
                </a:lnTo>
                <a:lnTo>
                  <a:pt x="57" y="102"/>
                </a:lnTo>
                <a:lnTo>
                  <a:pt x="38" y="54"/>
                </a:lnTo>
                <a:lnTo>
                  <a:pt x="30" y="30"/>
                </a:lnTo>
                <a:lnTo>
                  <a:pt x="28" y="26"/>
                </a:lnTo>
                <a:lnTo>
                  <a:pt x="27" y="23"/>
                </a:lnTo>
                <a:lnTo>
                  <a:pt x="22" y="21"/>
                </a:lnTo>
                <a:lnTo>
                  <a:pt x="19" y="19"/>
                </a:lnTo>
                <a:lnTo>
                  <a:pt x="14" y="19"/>
                </a:lnTo>
                <a:lnTo>
                  <a:pt x="11" y="21"/>
                </a:lnTo>
                <a:lnTo>
                  <a:pt x="6" y="23"/>
                </a:lnTo>
                <a:lnTo>
                  <a:pt x="3" y="24"/>
                </a:lnTo>
                <a:lnTo>
                  <a:pt x="1" y="29"/>
                </a:lnTo>
                <a:lnTo>
                  <a:pt x="0" y="32"/>
                </a:lnTo>
                <a:lnTo>
                  <a:pt x="0" y="37"/>
                </a:lnTo>
                <a:lnTo>
                  <a:pt x="1" y="40"/>
                </a:lnTo>
                <a:lnTo>
                  <a:pt x="9" y="64"/>
                </a:lnTo>
                <a:lnTo>
                  <a:pt x="19" y="91"/>
                </a:lnTo>
                <a:lnTo>
                  <a:pt x="28" y="114"/>
                </a:lnTo>
                <a:lnTo>
                  <a:pt x="38" y="136"/>
                </a:lnTo>
                <a:lnTo>
                  <a:pt x="49" y="160"/>
                </a:lnTo>
                <a:lnTo>
                  <a:pt x="71" y="206"/>
                </a:lnTo>
                <a:lnTo>
                  <a:pt x="83" y="228"/>
                </a:lnTo>
                <a:lnTo>
                  <a:pt x="95" y="249"/>
                </a:lnTo>
                <a:lnTo>
                  <a:pt x="110" y="271"/>
                </a:lnTo>
                <a:lnTo>
                  <a:pt x="123" y="290"/>
                </a:lnTo>
                <a:lnTo>
                  <a:pt x="137" y="310"/>
                </a:lnTo>
                <a:lnTo>
                  <a:pt x="151" y="329"/>
                </a:lnTo>
                <a:lnTo>
                  <a:pt x="166" y="347"/>
                </a:lnTo>
                <a:lnTo>
                  <a:pt x="181" y="367"/>
                </a:lnTo>
                <a:lnTo>
                  <a:pt x="215" y="402"/>
                </a:lnTo>
                <a:lnTo>
                  <a:pt x="248" y="435"/>
                </a:lnTo>
                <a:lnTo>
                  <a:pt x="265" y="451"/>
                </a:lnTo>
                <a:lnTo>
                  <a:pt x="284" y="467"/>
                </a:lnTo>
                <a:lnTo>
                  <a:pt x="341" y="509"/>
                </a:lnTo>
                <a:lnTo>
                  <a:pt x="363" y="522"/>
                </a:lnTo>
                <a:lnTo>
                  <a:pt x="382" y="536"/>
                </a:lnTo>
                <a:lnTo>
                  <a:pt x="404" y="549"/>
                </a:lnTo>
                <a:lnTo>
                  <a:pt x="425" y="562"/>
                </a:lnTo>
                <a:lnTo>
                  <a:pt x="471" y="584"/>
                </a:lnTo>
                <a:lnTo>
                  <a:pt x="493" y="593"/>
                </a:lnTo>
                <a:lnTo>
                  <a:pt x="517" y="604"/>
                </a:lnTo>
                <a:lnTo>
                  <a:pt x="518" y="604"/>
                </a:lnTo>
                <a:lnTo>
                  <a:pt x="540" y="612"/>
                </a:lnTo>
                <a:lnTo>
                  <a:pt x="591" y="631"/>
                </a:lnTo>
                <a:lnTo>
                  <a:pt x="645" y="649"/>
                </a:lnTo>
                <a:lnTo>
                  <a:pt x="675" y="657"/>
                </a:lnTo>
                <a:lnTo>
                  <a:pt x="705" y="663"/>
                </a:lnTo>
                <a:lnTo>
                  <a:pt x="733" y="669"/>
                </a:lnTo>
                <a:lnTo>
                  <a:pt x="765" y="675"/>
                </a:lnTo>
                <a:lnTo>
                  <a:pt x="795" y="682"/>
                </a:lnTo>
                <a:lnTo>
                  <a:pt x="892" y="696"/>
                </a:lnTo>
                <a:lnTo>
                  <a:pt x="991" y="706"/>
                </a:lnTo>
                <a:lnTo>
                  <a:pt x="1024" y="707"/>
                </a:lnTo>
                <a:lnTo>
                  <a:pt x="1058" y="709"/>
                </a:lnTo>
                <a:lnTo>
                  <a:pt x="1091" y="709"/>
                </a:lnTo>
                <a:lnTo>
                  <a:pt x="1124" y="710"/>
                </a:lnTo>
                <a:lnTo>
                  <a:pt x="1157" y="709"/>
                </a:lnTo>
                <a:lnTo>
                  <a:pt x="1190" y="709"/>
                </a:lnTo>
                <a:lnTo>
                  <a:pt x="1225" y="707"/>
                </a:lnTo>
                <a:lnTo>
                  <a:pt x="1258" y="704"/>
                </a:lnTo>
                <a:lnTo>
                  <a:pt x="1322" y="698"/>
                </a:lnTo>
                <a:lnTo>
                  <a:pt x="1355" y="693"/>
                </a:lnTo>
                <a:lnTo>
                  <a:pt x="1385" y="688"/>
                </a:lnTo>
                <a:lnTo>
                  <a:pt x="1417" y="682"/>
                </a:lnTo>
                <a:lnTo>
                  <a:pt x="1445" y="675"/>
                </a:lnTo>
                <a:lnTo>
                  <a:pt x="1475" y="669"/>
                </a:lnTo>
                <a:lnTo>
                  <a:pt x="1505" y="661"/>
                </a:lnTo>
                <a:lnTo>
                  <a:pt x="1505" y="660"/>
                </a:lnTo>
                <a:lnTo>
                  <a:pt x="1507" y="660"/>
                </a:lnTo>
                <a:lnTo>
                  <a:pt x="1534" y="649"/>
                </a:lnTo>
                <a:lnTo>
                  <a:pt x="1561" y="639"/>
                </a:lnTo>
                <a:lnTo>
                  <a:pt x="1614" y="617"/>
                </a:lnTo>
                <a:lnTo>
                  <a:pt x="1697" y="579"/>
                </a:lnTo>
                <a:lnTo>
                  <a:pt x="1722" y="565"/>
                </a:lnTo>
                <a:lnTo>
                  <a:pt x="1747" y="549"/>
                </a:lnTo>
                <a:lnTo>
                  <a:pt x="1774" y="535"/>
                </a:lnTo>
                <a:lnTo>
                  <a:pt x="1801" y="517"/>
                </a:lnTo>
                <a:lnTo>
                  <a:pt x="1825" y="500"/>
                </a:lnTo>
                <a:lnTo>
                  <a:pt x="1875" y="465"/>
                </a:lnTo>
                <a:lnTo>
                  <a:pt x="1899" y="446"/>
                </a:lnTo>
                <a:lnTo>
                  <a:pt x="1924" y="427"/>
                </a:lnTo>
                <a:lnTo>
                  <a:pt x="1948" y="408"/>
                </a:lnTo>
                <a:lnTo>
                  <a:pt x="1973" y="386"/>
                </a:lnTo>
                <a:lnTo>
                  <a:pt x="2045" y="320"/>
                </a:lnTo>
                <a:lnTo>
                  <a:pt x="2092" y="272"/>
                </a:lnTo>
                <a:lnTo>
                  <a:pt x="2114" y="249"/>
                </a:lnTo>
                <a:lnTo>
                  <a:pt x="2138" y="223"/>
                </a:lnTo>
                <a:lnTo>
                  <a:pt x="2162" y="195"/>
                </a:lnTo>
                <a:lnTo>
                  <a:pt x="2206" y="141"/>
                </a:lnTo>
                <a:lnTo>
                  <a:pt x="2272" y="56"/>
                </a:lnTo>
                <a:lnTo>
                  <a:pt x="2294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6997700" y="244316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0/0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7645400" y="2132013"/>
            <a:ext cx="3444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1/1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45" name="Freeform 13"/>
          <p:cNvSpPr>
            <a:spLocks/>
          </p:cNvSpPr>
          <p:nvPr/>
        </p:nvSpPr>
        <p:spPr bwMode="auto">
          <a:xfrm>
            <a:off x="6870700" y="1881188"/>
            <a:ext cx="1616075" cy="447675"/>
          </a:xfrm>
          <a:custGeom>
            <a:avLst/>
            <a:gdLst>
              <a:gd name="T0" fmla="*/ 2147483647 w 1435"/>
              <a:gd name="T1" fmla="*/ 2147483647 h 430"/>
              <a:gd name="T2" fmla="*/ 2147483647 w 1435"/>
              <a:gd name="T3" fmla="*/ 2147483647 h 430"/>
              <a:gd name="T4" fmla="*/ 2147483647 w 1435"/>
              <a:gd name="T5" fmla="*/ 0 h 430"/>
              <a:gd name="T6" fmla="*/ 2147483647 w 1435"/>
              <a:gd name="T7" fmla="*/ 2147483647 h 430"/>
              <a:gd name="T8" fmla="*/ 2147483647 w 1435"/>
              <a:gd name="T9" fmla="*/ 2147483647 h 430"/>
              <a:gd name="T10" fmla="*/ 2147483647 w 1435"/>
              <a:gd name="T11" fmla="*/ 2147483647 h 430"/>
              <a:gd name="T12" fmla="*/ 2147483647 w 1435"/>
              <a:gd name="T13" fmla="*/ 2147483647 h 430"/>
              <a:gd name="T14" fmla="*/ 2147483647 w 1435"/>
              <a:gd name="T15" fmla="*/ 2147483647 h 430"/>
              <a:gd name="T16" fmla="*/ 2147483647 w 1435"/>
              <a:gd name="T17" fmla="*/ 2147483647 h 430"/>
              <a:gd name="T18" fmla="*/ 2147483647 w 1435"/>
              <a:gd name="T19" fmla="*/ 2147483647 h 430"/>
              <a:gd name="T20" fmla="*/ 2147483647 w 1435"/>
              <a:gd name="T21" fmla="*/ 2147483647 h 430"/>
              <a:gd name="T22" fmla="*/ 2147483647 w 1435"/>
              <a:gd name="T23" fmla="*/ 2147483647 h 430"/>
              <a:gd name="T24" fmla="*/ 2147483647 w 1435"/>
              <a:gd name="T25" fmla="*/ 2147483647 h 430"/>
              <a:gd name="T26" fmla="*/ 2147483647 w 1435"/>
              <a:gd name="T27" fmla="*/ 2147483647 h 430"/>
              <a:gd name="T28" fmla="*/ 2147483647 w 1435"/>
              <a:gd name="T29" fmla="*/ 2147483647 h 430"/>
              <a:gd name="T30" fmla="*/ 2147483647 w 1435"/>
              <a:gd name="T31" fmla="*/ 2147483647 h 430"/>
              <a:gd name="T32" fmla="*/ 2147483647 w 1435"/>
              <a:gd name="T33" fmla="*/ 2147483647 h 430"/>
              <a:gd name="T34" fmla="*/ 2147483647 w 1435"/>
              <a:gd name="T35" fmla="*/ 2147483647 h 430"/>
              <a:gd name="T36" fmla="*/ 2147483647 w 1435"/>
              <a:gd name="T37" fmla="*/ 2147483647 h 430"/>
              <a:gd name="T38" fmla="*/ 2147483647 w 1435"/>
              <a:gd name="T39" fmla="*/ 2147483647 h 430"/>
              <a:gd name="T40" fmla="*/ 2147483647 w 1435"/>
              <a:gd name="T41" fmla="*/ 2147483647 h 430"/>
              <a:gd name="T42" fmla="*/ 2147483647 w 1435"/>
              <a:gd name="T43" fmla="*/ 2147483647 h 430"/>
              <a:gd name="T44" fmla="*/ 2147483647 w 1435"/>
              <a:gd name="T45" fmla="*/ 2147483647 h 430"/>
              <a:gd name="T46" fmla="*/ 2147483647 w 1435"/>
              <a:gd name="T47" fmla="*/ 2147483647 h 430"/>
              <a:gd name="T48" fmla="*/ 2147483647 w 1435"/>
              <a:gd name="T49" fmla="*/ 2147483647 h 430"/>
              <a:gd name="T50" fmla="*/ 2147483647 w 1435"/>
              <a:gd name="T51" fmla="*/ 2147483647 h 430"/>
              <a:gd name="T52" fmla="*/ 2147483647 w 1435"/>
              <a:gd name="T53" fmla="*/ 2147483647 h 430"/>
              <a:gd name="T54" fmla="*/ 2147483647 w 1435"/>
              <a:gd name="T55" fmla="*/ 2147483647 h 430"/>
              <a:gd name="T56" fmla="*/ 2147483647 w 1435"/>
              <a:gd name="T57" fmla="*/ 2147483647 h 430"/>
              <a:gd name="T58" fmla="*/ 2147483647 w 1435"/>
              <a:gd name="T59" fmla="*/ 2147483647 h 430"/>
              <a:gd name="T60" fmla="*/ 2147483647 w 1435"/>
              <a:gd name="T61" fmla="*/ 2147483647 h 430"/>
              <a:gd name="T62" fmla="*/ 2147483647 w 1435"/>
              <a:gd name="T63" fmla="*/ 2147483647 h 430"/>
              <a:gd name="T64" fmla="*/ 2147483647 w 1435"/>
              <a:gd name="T65" fmla="*/ 2147483647 h 430"/>
              <a:gd name="T66" fmla="*/ 2147483647 w 1435"/>
              <a:gd name="T67" fmla="*/ 2147483647 h 430"/>
              <a:gd name="T68" fmla="*/ 2147483647 w 1435"/>
              <a:gd name="T69" fmla="*/ 2147483647 h 430"/>
              <a:gd name="T70" fmla="*/ 2147483647 w 1435"/>
              <a:gd name="T71" fmla="*/ 2147483647 h 430"/>
              <a:gd name="T72" fmla="*/ 2147483647 w 1435"/>
              <a:gd name="T73" fmla="*/ 2147483647 h 430"/>
              <a:gd name="T74" fmla="*/ 2147483647 w 1435"/>
              <a:gd name="T75" fmla="*/ 2147483647 h 430"/>
              <a:gd name="T76" fmla="*/ 2147483647 w 1435"/>
              <a:gd name="T77" fmla="*/ 2147483647 h 430"/>
              <a:gd name="T78" fmla="*/ 2147483647 w 1435"/>
              <a:gd name="T79" fmla="*/ 2147483647 h 430"/>
              <a:gd name="T80" fmla="*/ 2147483647 w 1435"/>
              <a:gd name="T81" fmla="*/ 2147483647 h 430"/>
              <a:gd name="T82" fmla="*/ 2147483647 w 1435"/>
              <a:gd name="T83" fmla="*/ 2147483647 h 430"/>
              <a:gd name="T84" fmla="*/ 2147483647 w 1435"/>
              <a:gd name="T85" fmla="*/ 2147483647 h 430"/>
              <a:gd name="T86" fmla="*/ 2147483647 w 1435"/>
              <a:gd name="T87" fmla="*/ 2147483647 h 430"/>
              <a:gd name="T88" fmla="*/ 2147483647 w 1435"/>
              <a:gd name="T89" fmla="*/ 2147483647 h 430"/>
              <a:gd name="T90" fmla="*/ 2147483647 w 1435"/>
              <a:gd name="T91" fmla="*/ 2147483647 h 430"/>
              <a:gd name="T92" fmla="*/ 2147483647 w 1435"/>
              <a:gd name="T93" fmla="*/ 2147483647 h 430"/>
              <a:gd name="T94" fmla="*/ 2147483647 w 1435"/>
              <a:gd name="T95" fmla="*/ 2147483647 h 430"/>
              <a:gd name="T96" fmla="*/ 2147483647 w 1435"/>
              <a:gd name="T97" fmla="*/ 2147483647 h 430"/>
              <a:gd name="T98" fmla="*/ 2147483647 w 1435"/>
              <a:gd name="T99" fmla="*/ 2147483647 h 430"/>
              <a:gd name="T100" fmla="*/ 2147483647 w 1435"/>
              <a:gd name="T101" fmla="*/ 2147483647 h 430"/>
              <a:gd name="T102" fmla="*/ 2147483647 w 1435"/>
              <a:gd name="T103" fmla="*/ 2147483647 h 430"/>
              <a:gd name="T104" fmla="*/ 2147483647 w 1435"/>
              <a:gd name="T105" fmla="*/ 2147483647 h 430"/>
              <a:gd name="T106" fmla="*/ 2147483647 w 1435"/>
              <a:gd name="T107" fmla="*/ 2147483647 h 43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35"/>
              <a:gd name="T163" fmla="*/ 0 h 430"/>
              <a:gd name="T164" fmla="*/ 1435 w 1435"/>
              <a:gd name="T165" fmla="*/ 430 h 43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35" h="430">
                <a:moveTo>
                  <a:pt x="1432" y="25"/>
                </a:moveTo>
                <a:lnTo>
                  <a:pt x="1433" y="22"/>
                </a:lnTo>
                <a:lnTo>
                  <a:pt x="1435" y="17"/>
                </a:lnTo>
                <a:lnTo>
                  <a:pt x="1435" y="14"/>
                </a:lnTo>
                <a:lnTo>
                  <a:pt x="1433" y="10"/>
                </a:lnTo>
                <a:lnTo>
                  <a:pt x="1432" y="6"/>
                </a:lnTo>
                <a:lnTo>
                  <a:pt x="1428" y="3"/>
                </a:lnTo>
                <a:lnTo>
                  <a:pt x="1425" y="2"/>
                </a:lnTo>
                <a:lnTo>
                  <a:pt x="1421" y="0"/>
                </a:lnTo>
                <a:lnTo>
                  <a:pt x="1417" y="0"/>
                </a:lnTo>
                <a:lnTo>
                  <a:pt x="1413" y="2"/>
                </a:lnTo>
                <a:lnTo>
                  <a:pt x="1409" y="3"/>
                </a:lnTo>
                <a:lnTo>
                  <a:pt x="1406" y="6"/>
                </a:lnTo>
                <a:lnTo>
                  <a:pt x="1378" y="40"/>
                </a:lnTo>
                <a:lnTo>
                  <a:pt x="1364" y="57"/>
                </a:lnTo>
                <a:lnTo>
                  <a:pt x="1351" y="74"/>
                </a:lnTo>
                <a:lnTo>
                  <a:pt x="1310" y="120"/>
                </a:lnTo>
                <a:lnTo>
                  <a:pt x="1253" y="177"/>
                </a:lnTo>
                <a:lnTo>
                  <a:pt x="1212" y="213"/>
                </a:lnTo>
                <a:lnTo>
                  <a:pt x="1196" y="226"/>
                </a:lnTo>
                <a:lnTo>
                  <a:pt x="1182" y="239"/>
                </a:lnTo>
                <a:lnTo>
                  <a:pt x="1166" y="250"/>
                </a:lnTo>
                <a:lnTo>
                  <a:pt x="1152" y="261"/>
                </a:lnTo>
                <a:lnTo>
                  <a:pt x="1137" y="270"/>
                </a:lnTo>
                <a:lnTo>
                  <a:pt x="1120" y="281"/>
                </a:lnTo>
                <a:lnTo>
                  <a:pt x="1107" y="291"/>
                </a:lnTo>
                <a:lnTo>
                  <a:pt x="1076" y="308"/>
                </a:lnTo>
                <a:lnTo>
                  <a:pt x="1046" y="324"/>
                </a:lnTo>
                <a:lnTo>
                  <a:pt x="1028" y="332"/>
                </a:lnTo>
                <a:lnTo>
                  <a:pt x="1013" y="340"/>
                </a:lnTo>
                <a:lnTo>
                  <a:pt x="995" y="348"/>
                </a:lnTo>
                <a:lnTo>
                  <a:pt x="979" y="354"/>
                </a:lnTo>
                <a:lnTo>
                  <a:pt x="945" y="367"/>
                </a:lnTo>
                <a:lnTo>
                  <a:pt x="929" y="373"/>
                </a:lnTo>
                <a:lnTo>
                  <a:pt x="930" y="372"/>
                </a:lnTo>
                <a:lnTo>
                  <a:pt x="932" y="372"/>
                </a:lnTo>
                <a:lnTo>
                  <a:pt x="913" y="376"/>
                </a:lnTo>
                <a:lnTo>
                  <a:pt x="895" y="379"/>
                </a:lnTo>
                <a:lnTo>
                  <a:pt x="878" y="384"/>
                </a:lnTo>
                <a:lnTo>
                  <a:pt x="842" y="391"/>
                </a:lnTo>
                <a:lnTo>
                  <a:pt x="821" y="392"/>
                </a:lnTo>
                <a:lnTo>
                  <a:pt x="802" y="395"/>
                </a:lnTo>
                <a:lnTo>
                  <a:pt x="783" y="397"/>
                </a:lnTo>
                <a:lnTo>
                  <a:pt x="763" y="397"/>
                </a:lnTo>
                <a:lnTo>
                  <a:pt x="744" y="398"/>
                </a:lnTo>
                <a:lnTo>
                  <a:pt x="661" y="398"/>
                </a:lnTo>
                <a:lnTo>
                  <a:pt x="641" y="397"/>
                </a:lnTo>
                <a:lnTo>
                  <a:pt x="620" y="397"/>
                </a:lnTo>
                <a:lnTo>
                  <a:pt x="581" y="394"/>
                </a:lnTo>
                <a:lnTo>
                  <a:pt x="560" y="391"/>
                </a:lnTo>
                <a:lnTo>
                  <a:pt x="541" y="389"/>
                </a:lnTo>
                <a:lnTo>
                  <a:pt x="522" y="386"/>
                </a:lnTo>
                <a:lnTo>
                  <a:pt x="446" y="373"/>
                </a:lnTo>
                <a:lnTo>
                  <a:pt x="429" y="368"/>
                </a:lnTo>
                <a:lnTo>
                  <a:pt x="412" y="365"/>
                </a:lnTo>
                <a:lnTo>
                  <a:pt x="396" y="360"/>
                </a:lnTo>
                <a:lnTo>
                  <a:pt x="378" y="356"/>
                </a:lnTo>
                <a:lnTo>
                  <a:pt x="364" y="353"/>
                </a:lnTo>
                <a:lnTo>
                  <a:pt x="336" y="345"/>
                </a:lnTo>
                <a:lnTo>
                  <a:pt x="337" y="345"/>
                </a:lnTo>
                <a:lnTo>
                  <a:pt x="321" y="338"/>
                </a:lnTo>
                <a:lnTo>
                  <a:pt x="309" y="334"/>
                </a:lnTo>
                <a:lnTo>
                  <a:pt x="295" y="327"/>
                </a:lnTo>
                <a:lnTo>
                  <a:pt x="280" y="323"/>
                </a:lnTo>
                <a:lnTo>
                  <a:pt x="244" y="304"/>
                </a:lnTo>
                <a:lnTo>
                  <a:pt x="231" y="296"/>
                </a:lnTo>
                <a:lnTo>
                  <a:pt x="209" y="283"/>
                </a:lnTo>
                <a:lnTo>
                  <a:pt x="165" y="251"/>
                </a:lnTo>
                <a:lnTo>
                  <a:pt x="157" y="245"/>
                </a:lnTo>
                <a:lnTo>
                  <a:pt x="147" y="236"/>
                </a:lnTo>
                <a:lnTo>
                  <a:pt x="138" y="228"/>
                </a:lnTo>
                <a:lnTo>
                  <a:pt x="119" y="209"/>
                </a:lnTo>
                <a:lnTo>
                  <a:pt x="111" y="199"/>
                </a:lnTo>
                <a:lnTo>
                  <a:pt x="95" y="180"/>
                </a:lnTo>
                <a:lnTo>
                  <a:pt x="72" y="149"/>
                </a:lnTo>
                <a:lnTo>
                  <a:pt x="60" y="126"/>
                </a:lnTo>
                <a:lnTo>
                  <a:pt x="53" y="114"/>
                </a:lnTo>
                <a:lnTo>
                  <a:pt x="46" y="103"/>
                </a:lnTo>
                <a:lnTo>
                  <a:pt x="41" y="92"/>
                </a:lnTo>
                <a:lnTo>
                  <a:pt x="35" y="79"/>
                </a:lnTo>
                <a:lnTo>
                  <a:pt x="30" y="66"/>
                </a:lnTo>
                <a:lnTo>
                  <a:pt x="29" y="63"/>
                </a:lnTo>
                <a:lnTo>
                  <a:pt x="26" y="60"/>
                </a:lnTo>
                <a:lnTo>
                  <a:pt x="23" y="59"/>
                </a:lnTo>
                <a:lnTo>
                  <a:pt x="18" y="57"/>
                </a:lnTo>
                <a:lnTo>
                  <a:pt x="15" y="57"/>
                </a:lnTo>
                <a:lnTo>
                  <a:pt x="10" y="59"/>
                </a:lnTo>
                <a:lnTo>
                  <a:pt x="7" y="60"/>
                </a:lnTo>
                <a:lnTo>
                  <a:pt x="4" y="63"/>
                </a:lnTo>
                <a:lnTo>
                  <a:pt x="2" y="66"/>
                </a:lnTo>
                <a:lnTo>
                  <a:pt x="0" y="71"/>
                </a:lnTo>
                <a:lnTo>
                  <a:pt x="0" y="74"/>
                </a:lnTo>
                <a:lnTo>
                  <a:pt x="2" y="79"/>
                </a:lnTo>
                <a:lnTo>
                  <a:pt x="7" y="92"/>
                </a:lnTo>
                <a:lnTo>
                  <a:pt x="13" y="104"/>
                </a:lnTo>
                <a:lnTo>
                  <a:pt x="18" y="115"/>
                </a:lnTo>
                <a:lnTo>
                  <a:pt x="24" y="130"/>
                </a:lnTo>
                <a:lnTo>
                  <a:pt x="32" y="142"/>
                </a:lnTo>
                <a:lnTo>
                  <a:pt x="46" y="164"/>
                </a:lnTo>
                <a:lnTo>
                  <a:pt x="70" y="199"/>
                </a:lnTo>
                <a:lnTo>
                  <a:pt x="86" y="218"/>
                </a:lnTo>
                <a:lnTo>
                  <a:pt x="97" y="231"/>
                </a:lnTo>
                <a:lnTo>
                  <a:pt x="116" y="250"/>
                </a:lnTo>
                <a:lnTo>
                  <a:pt x="125" y="258"/>
                </a:lnTo>
                <a:lnTo>
                  <a:pt x="135" y="267"/>
                </a:lnTo>
                <a:lnTo>
                  <a:pt x="146" y="277"/>
                </a:lnTo>
                <a:lnTo>
                  <a:pt x="190" y="308"/>
                </a:lnTo>
                <a:lnTo>
                  <a:pt x="204" y="318"/>
                </a:lnTo>
                <a:lnTo>
                  <a:pt x="215" y="324"/>
                </a:lnTo>
                <a:lnTo>
                  <a:pt x="228" y="332"/>
                </a:lnTo>
                <a:lnTo>
                  <a:pt x="268" y="351"/>
                </a:lnTo>
                <a:lnTo>
                  <a:pt x="282" y="356"/>
                </a:lnTo>
                <a:lnTo>
                  <a:pt x="296" y="362"/>
                </a:lnTo>
                <a:lnTo>
                  <a:pt x="309" y="367"/>
                </a:lnTo>
                <a:lnTo>
                  <a:pt x="325" y="373"/>
                </a:lnTo>
                <a:lnTo>
                  <a:pt x="326" y="373"/>
                </a:lnTo>
                <a:lnTo>
                  <a:pt x="355" y="384"/>
                </a:lnTo>
                <a:lnTo>
                  <a:pt x="372" y="387"/>
                </a:lnTo>
                <a:lnTo>
                  <a:pt x="386" y="392"/>
                </a:lnTo>
                <a:lnTo>
                  <a:pt x="405" y="397"/>
                </a:lnTo>
                <a:lnTo>
                  <a:pt x="423" y="400"/>
                </a:lnTo>
                <a:lnTo>
                  <a:pt x="440" y="405"/>
                </a:lnTo>
                <a:lnTo>
                  <a:pt x="516" y="417"/>
                </a:lnTo>
                <a:lnTo>
                  <a:pt x="538" y="421"/>
                </a:lnTo>
                <a:lnTo>
                  <a:pt x="557" y="422"/>
                </a:lnTo>
                <a:lnTo>
                  <a:pt x="578" y="425"/>
                </a:lnTo>
                <a:lnTo>
                  <a:pt x="620" y="428"/>
                </a:lnTo>
                <a:lnTo>
                  <a:pt x="641" y="428"/>
                </a:lnTo>
                <a:lnTo>
                  <a:pt x="661" y="430"/>
                </a:lnTo>
                <a:lnTo>
                  <a:pt x="744" y="430"/>
                </a:lnTo>
                <a:lnTo>
                  <a:pt x="763" y="428"/>
                </a:lnTo>
                <a:lnTo>
                  <a:pt x="783" y="428"/>
                </a:lnTo>
                <a:lnTo>
                  <a:pt x="805" y="427"/>
                </a:lnTo>
                <a:lnTo>
                  <a:pt x="824" y="424"/>
                </a:lnTo>
                <a:lnTo>
                  <a:pt x="845" y="422"/>
                </a:lnTo>
                <a:lnTo>
                  <a:pt x="884" y="416"/>
                </a:lnTo>
                <a:lnTo>
                  <a:pt x="902" y="411"/>
                </a:lnTo>
                <a:lnTo>
                  <a:pt x="919" y="408"/>
                </a:lnTo>
                <a:lnTo>
                  <a:pt x="938" y="403"/>
                </a:lnTo>
                <a:lnTo>
                  <a:pt x="940" y="403"/>
                </a:lnTo>
                <a:lnTo>
                  <a:pt x="941" y="402"/>
                </a:lnTo>
                <a:lnTo>
                  <a:pt x="957" y="395"/>
                </a:lnTo>
                <a:lnTo>
                  <a:pt x="992" y="383"/>
                </a:lnTo>
                <a:lnTo>
                  <a:pt x="1008" y="376"/>
                </a:lnTo>
                <a:lnTo>
                  <a:pt x="1025" y="368"/>
                </a:lnTo>
                <a:lnTo>
                  <a:pt x="1041" y="360"/>
                </a:lnTo>
                <a:lnTo>
                  <a:pt x="1058" y="353"/>
                </a:lnTo>
                <a:lnTo>
                  <a:pt x="1092" y="337"/>
                </a:lnTo>
                <a:lnTo>
                  <a:pt x="1123" y="316"/>
                </a:lnTo>
                <a:lnTo>
                  <a:pt x="1139" y="307"/>
                </a:lnTo>
                <a:lnTo>
                  <a:pt x="1153" y="296"/>
                </a:lnTo>
                <a:lnTo>
                  <a:pt x="1171" y="286"/>
                </a:lnTo>
                <a:lnTo>
                  <a:pt x="1185" y="275"/>
                </a:lnTo>
                <a:lnTo>
                  <a:pt x="1201" y="264"/>
                </a:lnTo>
                <a:lnTo>
                  <a:pt x="1215" y="251"/>
                </a:lnTo>
                <a:lnTo>
                  <a:pt x="1231" y="239"/>
                </a:lnTo>
                <a:lnTo>
                  <a:pt x="1275" y="199"/>
                </a:lnTo>
                <a:lnTo>
                  <a:pt x="1332" y="142"/>
                </a:lnTo>
                <a:lnTo>
                  <a:pt x="1376" y="93"/>
                </a:lnTo>
                <a:lnTo>
                  <a:pt x="1389" y="76"/>
                </a:lnTo>
                <a:lnTo>
                  <a:pt x="1403" y="62"/>
                </a:lnTo>
                <a:lnTo>
                  <a:pt x="1432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Freeform 14"/>
          <p:cNvSpPr>
            <a:spLocks/>
          </p:cNvSpPr>
          <p:nvPr/>
        </p:nvSpPr>
        <p:spPr bwMode="auto">
          <a:xfrm>
            <a:off x="5770563" y="1563688"/>
            <a:ext cx="422275" cy="392112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2147483647 h 375"/>
              <a:gd name="T42" fmla="*/ 2147483647 w 375"/>
              <a:gd name="T43" fmla="*/ 2147483647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2147483647 w 375"/>
              <a:gd name="T63" fmla="*/ 2147483647 h 375"/>
              <a:gd name="T64" fmla="*/ 2147483647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2147483647 w 375"/>
              <a:gd name="T87" fmla="*/ 2147483647 h 375"/>
              <a:gd name="T88" fmla="*/ 2147483647 w 375"/>
              <a:gd name="T89" fmla="*/ 2147483647 h 375"/>
              <a:gd name="T90" fmla="*/ 2147483647 w 375"/>
              <a:gd name="T91" fmla="*/ 2147483647 h 375"/>
              <a:gd name="T92" fmla="*/ 2147483647 w 375"/>
              <a:gd name="T93" fmla="*/ 2147483647 h 375"/>
              <a:gd name="T94" fmla="*/ 2147483647 w 375"/>
              <a:gd name="T95" fmla="*/ 2147483647 h 375"/>
              <a:gd name="T96" fmla="*/ 2147483647 w 375"/>
              <a:gd name="T97" fmla="*/ 2147483647 h 375"/>
              <a:gd name="T98" fmla="*/ 2147483647 w 375"/>
              <a:gd name="T99" fmla="*/ 2147483647 h 375"/>
              <a:gd name="T100" fmla="*/ 2147483647 w 375"/>
              <a:gd name="T101" fmla="*/ 2147483647 h 375"/>
              <a:gd name="T102" fmla="*/ 2147483647 w 375"/>
              <a:gd name="T103" fmla="*/ 2147483647 h 375"/>
              <a:gd name="T104" fmla="*/ 2147483647 w 375"/>
              <a:gd name="T105" fmla="*/ 2147483647 h 375"/>
              <a:gd name="T106" fmla="*/ 2147483647 w 375"/>
              <a:gd name="T107" fmla="*/ 2147483647 h 375"/>
              <a:gd name="T108" fmla="*/ 2147483647 w 375"/>
              <a:gd name="T109" fmla="*/ 2147483647 h 3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5"/>
              <a:gd name="T166" fmla="*/ 0 h 375"/>
              <a:gd name="T167" fmla="*/ 375 w 375"/>
              <a:gd name="T168" fmla="*/ 375 h 37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5" h="375">
                <a:moveTo>
                  <a:pt x="0" y="187"/>
                </a:moveTo>
                <a:lnTo>
                  <a:pt x="0" y="204"/>
                </a:lnTo>
                <a:lnTo>
                  <a:pt x="2" y="215"/>
                </a:lnTo>
                <a:lnTo>
                  <a:pt x="3" y="223"/>
                </a:lnTo>
                <a:lnTo>
                  <a:pt x="5" y="234"/>
                </a:lnTo>
                <a:lnTo>
                  <a:pt x="8" y="242"/>
                </a:lnTo>
                <a:lnTo>
                  <a:pt x="9" y="250"/>
                </a:lnTo>
                <a:lnTo>
                  <a:pt x="14" y="260"/>
                </a:lnTo>
                <a:lnTo>
                  <a:pt x="19" y="268"/>
                </a:lnTo>
                <a:lnTo>
                  <a:pt x="22" y="276"/>
                </a:lnTo>
                <a:lnTo>
                  <a:pt x="32" y="291"/>
                </a:lnTo>
                <a:lnTo>
                  <a:pt x="41" y="306"/>
                </a:lnTo>
                <a:lnTo>
                  <a:pt x="47" y="312"/>
                </a:lnTo>
                <a:lnTo>
                  <a:pt x="52" y="318"/>
                </a:lnTo>
                <a:lnTo>
                  <a:pt x="66" y="332"/>
                </a:lnTo>
                <a:lnTo>
                  <a:pt x="82" y="342"/>
                </a:lnTo>
                <a:lnTo>
                  <a:pt x="89" y="347"/>
                </a:lnTo>
                <a:lnTo>
                  <a:pt x="96" y="351"/>
                </a:lnTo>
                <a:lnTo>
                  <a:pt x="104" y="355"/>
                </a:lnTo>
                <a:lnTo>
                  <a:pt x="112" y="359"/>
                </a:lnTo>
                <a:lnTo>
                  <a:pt x="122" y="364"/>
                </a:lnTo>
                <a:lnTo>
                  <a:pt x="130" y="366"/>
                </a:lnTo>
                <a:lnTo>
                  <a:pt x="138" y="369"/>
                </a:lnTo>
                <a:lnTo>
                  <a:pt x="149" y="370"/>
                </a:lnTo>
                <a:lnTo>
                  <a:pt x="157" y="372"/>
                </a:lnTo>
                <a:lnTo>
                  <a:pt x="166" y="374"/>
                </a:lnTo>
                <a:lnTo>
                  <a:pt x="176" y="374"/>
                </a:lnTo>
                <a:lnTo>
                  <a:pt x="185" y="375"/>
                </a:lnTo>
                <a:lnTo>
                  <a:pt x="188" y="375"/>
                </a:lnTo>
                <a:lnTo>
                  <a:pt x="196" y="374"/>
                </a:lnTo>
                <a:lnTo>
                  <a:pt x="204" y="374"/>
                </a:lnTo>
                <a:lnTo>
                  <a:pt x="215" y="372"/>
                </a:lnTo>
                <a:lnTo>
                  <a:pt x="223" y="370"/>
                </a:lnTo>
                <a:lnTo>
                  <a:pt x="234" y="369"/>
                </a:lnTo>
                <a:lnTo>
                  <a:pt x="242" y="366"/>
                </a:lnTo>
                <a:lnTo>
                  <a:pt x="250" y="364"/>
                </a:lnTo>
                <a:lnTo>
                  <a:pt x="259" y="359"/>
                </a:lnTo>
                <a:lnTo>
                  <a:pt x="267" y="355"/>
                </a:lnTo>
                <a:lnTo>
                  <a:pt x="275" y="351"/>
                </a:lnTo>
                <a:lnTo>
                  <a:pt x="291" y="342"/>
                </a:lnTo>
                <a:lnTo>
                  <a:pt x="305" y="332"/>
                </a:lnTo>
                <a:lnTo>
                  <a:pt x="332" y="306"/>
                </a:lnTo>
                <a:lnTo>
                  <a:pt x="342" y="291"/>
                </a:lnTo>
                <a:lnTo>
                  <a:pt x="351" y="276"/>
                </a:lnTo>
                <a:lnTo>
                  <a:pt x="354" y="268"/>
                </a:lnTo>
                <a:lnTo>
                  <a:pt x="359" y="260"/>
                </a:lnTo>
                <a:lnTo>
                  <a:pt x="364" y="250"/>
                </a:lnTo>
                <a:lnTo>
                  <a:pt x="365" y="242"/>
                </a:lnTo>
                <a:lnTo>
                  <a:pt x="368" y="234"/>
                </a:lnTo>
                <a:lnTo>
                  <a:pt x="370" y="223"/>
                </a:lnTo>
                <a:lnTo>
                  <a:pt x="372" y="215"/>
                </a:lnTo>
                <a:lnTo>
                  <a:pt x="373" y="206"/>
                </a:lnTo>
                <a:lnTo>
                  <a:pt x="373" y="197"/>
                </a:lnTo>
                <a:lnTo>
                  <a:pt x="375" y="189"/>
                </a:lnTo>
                <a:lnTo>
                  <a:pt x="375" y="185"/>
                </a:lnTo>
                <a:lnTo>
                  <a:pt x="373" y="178"/>
                </a:lnTo>
                <a:lnTo>
                  <a:pt x="373" y="168"/>
                </a:lnTo>
                <a:lnTo>
                  <a:pt x="372" y="157"/>
                </a:lnTo>
                <a:lnTo>
                  <a:pt x="370" y="149"/>
                </a:lnTo>
                <a:lnTo>
                  <a:pt x="368" y="138"/>
                </a:lnTo>
                <a:lnTo>
                  <a:pt x="365" y="130"/>
                </a:lnTo>
                <a:lnTo>
                  <a:pt x="364" y="122"/>
                </a:lnTo>
                <a:lnTo>
                  <a:pt x="359" y="113"/>
                </a:lnTo>
                <a:lnTo>
                  <a:pt x="354" y="105"/>
                </a:lnTo>
                <a:lnTo>
                  <a:pt x="351" y="97"/>
                </a:lnTo>
                <a:lnTo>
                  <a:pt x="346" y="89"/>
                </a:lnTo>
                <a:lnTo>
                  <a:pt x="342" y="83"/>
                </a:lnTo>
                <a:lnTo>
                  <a:pt x="332" y="67"/>
                </a:lnTo>
                <a:lnTo>
                  <a:pt x="318" y="53"/>
                </a:lnTo>
                <a:lnTo>
                  <a:pt x="312" y="48"/>
                </a:lnTo>
                <a:lnTo>
                  <a:pt x="305" y="42"/>
                </a:lnTo>
                <a:lnTo>
                  <a:pt x="291" y="32"/>
                </a:lnTo>
                <a:lnTo>
                  <a:pt x="275" y="23"/>
                </a:lnTo>
                <a:lnTo>
                  <a:pt x="267" y="19"/>
                </a:lnTo>
                <a:lnTo>
                  <a:pt x="259" y="15"/>
                </a:lnTo>
                <a:lnTo>
                  <a:pt x="250" y="10"/>
                </a:lnTo>
                <a:lnTo>
                  <a:pt x="242" y="8"/>
                </a:lnTo>
                <a:lnTo>
                  <a:pt x="234" y="5"/>
                </a:lnTo>
                <a:lnTo>
                  <a:pt x="223" y="4"/>
                </a:lnTo>
                <a:lnTo>
                  <a:pt x="215" y="2"/>
                </a:lnTo>
                <a:lnTo>
                  <a:pt x="206" y="0"/>
                </a:lnTo>
                <a:lnTo>
                  <a:pt x="168" y="0"/>
                </a:lnTo>
                <a:lnTo>
                  <a:pt x="157" y="2"/>
                </a:lnTo>
                <a:lnTo>
                  <a:pt x="149" y="4"/>
                </a:lnTo>
                <a:lnTo>
                  <a:pt x="138" y="5"/>
                </a:lnTo>
                <a:lnTo>
                  <a:pt x="130" y="8"/>
                </a:lnTo>
                <a:lnTo>
                  <a:pt x="122" y="10"/>
                </a:lnTo>
                <a:lnTo>
                  <a:pt x="112" y="15"/>
                </a:lnTo>
                <a:lnTo>
                  <a:pt x="104" y="19"/>
                </a:lnTo>
                <a:lnTo>
                  <a:pt x="96" y="23"/>
                </a:lnTo>
                <a:lnTo>
                  <a:pt x="89" y="27"/>
                </a:lnTo>
                <a:lnTo>
                  <a:pt x="82" y="32"/>
                </a:lnTo>
                <a:lnTo>
                  <a:pt x="66" y="42"/>
                </a:lnTo>
                <a:lnTo>
                  <a:pt x="54" y="54"/>
                </a:lnTo>
                <a:lnTo>
                  <a:pt x="41" y="67"/>
                </a:lnTo>
                <a:lnTo>
                  <a:pt x="32" y="83"/>
                </a:lnTo>
                <a:lnTo>
                  <a:pt x="27" y="89"/>
                </a:lnTo>
                <a:lnTo>
                  <a:pt x="22" y="97"/>
                </a:lnTo>
                <a:lnTo>
                  <a:pt x="19" y="105"/>
                </a:lnTo>
                <a:lnTo>
                  <a:pt x="14" y="113"/>
                </a:lnTo>
                <a:lnTo>
                  <a:pt x="9" y="122"/>
                </a:lnTo>
                <a:lnTo>
                  <a:pt x="8" y="130"/>
                </a:lnTo>
                <a:lnTo>
                  <a:pt x="5" y="138"/>
                </a:lnTo>
                <a:lnTo>
                  <a:pt x="3" y="149"/>
                </a:lnTo>
                <a:lnTo>
                  <a:pt x="2" y="157"/>
                </a:lnTo>
                <a:lnTo>
                  <a:pt x="0" y="166"/>
                </a:lnTo>
                <a:lnTo>
                  <a:pt x="0" y="187"/>
                </a:lnTo>
                <a:lnTo>
                  <a:pt x="19" y="187"/>
                </a:lnTo>
                <a:lnTo>
                  <a:pt x="19" y="170"/>
                </a:lnTo>
                <a:lnTo>
                  <a:pt x="21" y="160"/>
                </a:lnTo>
                <a:lnTo>
                  <a:pt x="22" y="152"/>
                </a:lnTo>
                <a:lnTo>
                  <a:pt x="24" y="144"/>
                </a:lnTo>
                <a:lnTo>
                  <a:pt x="27" y="136"/>
                </a:lnTo>
                <a:lnTo>
                  <a:pt x="28" y="129"/>
                </a:lnTo>
                <a:lnTo>
                  <a:pt x="30" y="122"/>
                </a:lnTo>
                <a:lnTo>
                  <a:pt x="35" y="114"/>
                </a:lnTo>
                <a:lnTo>
                  <a:pt x="38" y="106"/>
                </a:lnTo>
                <a:lnTo>
                  <a:pt x="43" y="98"/>
                </a:lnTo>
                <a:lnTo>
                  <a:pt x="47" y="92"/>
                </a:lnTo>
                <a:lnTo>
                  <a:pt x="52" y="84"/>
                </a:lnTo>
                <a:lnTo>
                  <a:pt x="57" y="80"/>
                </a:lnTo>
                <a:lnTo>
                  <a:pt x="63" y="73"/>
                </a:lnTo>
                <a:lnTo>
                  <a:pt x="66" y="67"/>
                </a:lnTo>
                <a:lnTo>
                  <a:pt x="73" y="64"/>
                </a:lnTo>
                <a:lnTo>
                  <a:pt x="79" y="57"/>
                </a:lnTo>
                <a:lnTo>
                  <a:pt x="84" y="53"/>
                </a:lnTo>
                <a:lnTo>
                  <a:pt x="92" y="48"/>
                </a:lnTo>
                <a:lnTo>
                  <a:pt x="98" y="43"/>
                </a:lnTo>
                <a:lnTo>
                  <a:pt x="106" y="38"/>
                </a:lnTo>
                <a:lnTo>
                  <a:pt x="114" y="35"/>
                </a:lnTo>
                <a:lnTo>
                  <a:pt x="122" y="31"/>
                </a:lnTo>
                <a:lnTo>
                  <a:pt x="128" y="29"/>
                </a:lnTo>
                <a:lnTo>
                  <a:pt x="136" y="27"/>
                </a:lnTo>
                <a:lnTo>
                  <a:pt x="144" y="24"/>
                </a:lnTo>
                <a:lnTo>
                  <a:pt x="152" y="23"/>
                </a:lnTo>
                <a:lnTo>
                  <a:pt x="160" y="21"/>
                </a:lnTo>
                <a:lnTo>
                  <a:pt x="168" y="19"/>
                </a:lnTo>
                <a:lnTo>
                  <a:pt x="187" y="19"/>
                </a:lnTo>
                <a:lnTo>
                  <a:pt x="202" y="19"/>
                </a:lnTo>
                <a:lnTo>
                  <a:pt x="212" y="21"/>
                </a:lnTo>
                <a:lnTo>
                  <a:pt x="220" y="23"/>
                </a:lnTo>
                <a:lnTo>
                  <a:pt x="228" y="24"/>
                </a:lnTo>
                <a:lnTo>
                  <a:pt x="236" y="27"/>
                </a:lnTo>
                <a:lnTo>
                  <a:pt x="244" y="29"/>
                </a:lnTo>
                <a:lnTo>
                  <a:pt x="250" y="31"/>
                </a:lnTo>
                <a:lnTo>
                  <a:pt x="258" y="35"/>
                </a:lnTo>
                <a:lnTo>
                  <a:pt x="266" y="38"/>
                </a:lnTo>
                <a:lnTo>
                  <a:pt x="282" y="48"/>
                </a:lnTo>
                <a:lnTo>
                  <a:pt x="293" y="57"/>
                </a:lnTo>
                <a:lnTo>
                  <a:pt x="299" y="64"/>
                </a:lnTo>
                <a:lnTo>
                  <a:pt x="305" y="68"/>
                </a:lnTo>
                <a:lnTo>
                  <a:pt x="316" y="80"/>
                </a:lnTo>
                <a:lnTo>
                  <a:pt x="321" y="84"/>
                </a:lnTo>
                <a:lnTo>
                  <a:pt x="326" y="92"/>
                </a:lnTo>
                <a:lnTo>
                  <a:pt x="331" y="98"/>
                </a:lnTo>
                <a:lnTo>
                  <a:pt x="335" y="106"/>
                </a:lnTo>
                <a:lnTo>
                  <a:pt x="338" y="114"/>
                </a:lnTo>
                <a:lnTo>
                  <a:pt x="343" y="122"/>
                </a:lnTo>
                <a:lnTo>
                  <a:pt x="345" y="129"/>
                </a:lnTo>
                <a:lnTo>
                  <a:pt x="346" y="136"/>
                </a:lnTo>
                <a:lnTo>
                  <a:pt x="350" y="144"/>
                </a:lnTo>
                <a:lnTo>
                  <a:pt x="351" y="152"/>
                </a:lnTo>
                <a:lnTo>
                  <a:pt x="353" y="160"/>
                </a:lnTo>
                <a:lnTo>
                  <a:pt x="354" y="168"/>
                </a:lnTo>
                <a:lnTo>
                  <a:pt x="354" y="178"/>
                </a:lnTo>
                <a:lnTo>
                  <a:pt x="356" y="189"/>
                </a:lnTo>
                <a:lnTo>
                  <a:pt x="356" y="185"/>
                </a:lnTo>
                <a:lnTo>
                  <a:pt x="354" y="193"/>
                </a:lnTo>
                <a:lnTo>
                  <a:pt x="354" y="203"/>
                </a:lnTo>
                <a:lnTo>
                  <a:pt x="353" y="212"/>
                </a:lnTo>
                <a:lnTo>
                  <a:pt x="351" y="220"/>
                </a:lnTo>
                <a:lnTo>
                  <a:pt x="350" y="228"/>
                </a:lnTo>
                <a:lnTo>
                  <a:pt x="346" y="236"/>
                </a:lnTo>
                <a:lnTo>
                  <a:pt x="345" y="244"/>
                </a:lnTo>
                <a:lnTo>
                  <a:pt x="343" y="250"/>
                </a:lnTo>
                <a:lnTo>
                  <a:pt x="338" y="258"/>
                </a:lnTo>
                <a:lnTo>
                  <a:pt x="335" y="266"/>
                </a:lnTo>
                <a:lnTo>
                  <a:pt x="326" y="282"/>
                </a:lnTo>
                <a:lnTo>
                  <a:pt x="316" y="293"/>
                </a:lnTo>
                <a:lnTo>
                  <a:pt x="293" y="317"/>
                </a:lnTo>
                <a:lnTo>
                  <a:pt x="282" y="326"/>
                </a:lnTo>
                <a:lnTo>
                  <a:pt x="266" y="336"/>
                </a:lnTo>
                <a:lnTo>
                  <a:pt x="258" y="339"/>
                </a:lnTo>
                <a:lnTo>
                  <a:pt x="250" y="344"/>
                </a:lnTo>
                <a:lnTo>
                  <a:pt x="244" y="345"/>
                </a:lnTo>
                <a:lnTo>
                  <a:pt x="236" y="347"/>
                </a:lnTo>
                <a:lnTo>
                  <a:pt x="228" y="350"/>
                </a:lnTo>
                <a:lnTo>
                  <a:pt x="220" y="351"/>
                </a:lnTo>
                <a:lnTo>
                  <a:pt x="212" y="353"/>
                </a:lnTo>
                <a:lnTo>
                  <a:pt x="204" y="355"/>
                </a:lnTo>
                <a:lnTo>
                  <a:pt x="193" y="355"/>
                </a:lnTo>
                <a:lnTo>
                  <a:pt x="185" y="356"/>
                </a:lnTo>
                <a:lnTo>
                  <a:pt x="188" y="356"/>
                </a:lnTo>
                <a:lnTo>
                  <a:pt x="179" y="355"/>
                </a:lnTo>
                <a:lnTo>
                  <a:pt x="169" y="355"/>
                </a:lnTo>
                <a:lnTo>
                  <a:pt x="160" y="353"/>
                </a:lnTo>
                <a:lnTo>
                  <a:pt x="152" y="351"/>
                </a:lnTo>
                <a:lnTo>
                  <a:pt x="144" y="350"/>
                </a:lnTo>
                <a:lnTo>
                  <a:pt x="136" y="347"/>
                </a:lnTo>
                <a:lnTo>
                  <a:pt x="128" y="345"/>
                </a:lnTo>
                <a:lnTo>
                  <a:pt x="122" y="344"/>
                </a:lnTo>
                <a:lnTo>
                  <a:pt x="114" y="339"/>
                </a:lnTo>
                <a:lnTo>
                  <a:pt x="106" y="336"/>
                </a:lnTo>
                <a:lnTo>
                  <a:pt x="98" y="331"/>
                </a:lnTo>
                <a:lnTo>
                  <a:pt x="92" y="326"/>
                </a:lnTo>
                <a:lnTo>
                  <a:pt x="84" y="321"/>
                </a:lnTo>
                <a:lnTo>
                  <a:pt x="79" y="317"/>
                </a:lnTo>
                <a:lnTo>
                  <a:pt x="68" y="306"/>
                </a:lnTo>
                <a:lnTo>
                  <a:pt x="63" y="299"/>
                </a:lnTo>
                <a:lnTo>
                  <a:pt x="57" y="293"/>
                </a:lnTo>
                <a:lnTo>
                  <a:pt x="47" y="282"/>
                </a:lnTo>
                <a:lnTo>
                  <a:pt x="38" y="266"/>
                </a:lnTo>
                <a:lnTo>
                  <a:pt x="35" y="258"/>
                </a:lnTo>
                <a:lnTo>
                  <a:pt x="30" y="250"/>
                </a:lnTo>
                <a:lnTo>
                  <a:pt x="28" y="244"/>
                </a:lnTo>
                <a:lnTo>
                  <a:pt x="27" y="236"/>
                </a:lnTo>
                <a:lnTo>
                  <a:pt x="24" y="228"/>
                </a:lnTo>
                <a:lnTo>
                  <a:pt x="22" y="220"/>
                </a:lnTo>
                <a:lnTo>
                  <a:pt x="21" y="212"/>
                </a:lnTo>
                <a:lnTo>
                  <a:pt x="19" y="204"/>
                </a:lnTo>
                <a:lnTo>
                  <a:pt x="19" y="187"/>
                </a:lnTo>
                <a:lnTo>
                  <a:pt x="0" y="1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Freeform 15"/>
          <p:cNvSpPr>
            <a:spLocks/>
          </p:cNvSpPr>
          <p:nvPr/>
        </p:nvSpPr>
        <p:spPr bwMode="auto">
          <a:xfrm>
            <a:off x="6650038" y="1574800"/>
            <a:ext cx="422275" cy="390525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2147483647 h 375"/>
              <a:gd name="T42" fmla="*/ 2147483647 w 375"/>
              <a:gd name="T43" fmla="*/ 2147483647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2147483647 w 375"/>
              <a:gd name="T63" fmla="*/ 2147483647 h 375"/>
              <a:gd name="T64" fmla="*/ 2147483647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2147483647 w 375"/>
              <a:gd name="T87" fmla="*/ 2147483647 h 375"/>
              <a:gd name="T88" fmla="*/ 2147483647 w 375"/>
              <a:gd name="T89" fmla="*/ 2147483647 h 375"/>
              <a:gd name="T90" fmla="*/ 2147483647 w 375"/>
              <a:gd name="T91" fmla="*/ 2147483647 h 375"/>
              <a:gd name="T92" fmla="*/ 2147483647 w 375"/>
              <a:gd name="T93" fmla="*/ 2147483647 h 375"/>
              <a:gd name="T94" fmla="*/ 2147483647 w 375"/>
              <a:gd name="T95" fmla="*/ 2147483647 h 375"/>
              <a:gd name="T96" fmla="*/ 2147483647 w 375"/>
              <a:gd name="T97" fmla="*/ 2147483647 h 375"/>
              <a:gd name="T98" fmla="*/ 2147483647 w 375"/>
              <a:gd name="T99" fmla="*/ 2147483647 h 375"/>
              <a:gd name="T100" fmla="*/ 2147483647 w 375"/>
              <a:gd name="T101" fmla="*/ 2147483647 h 375"/>
              <a:gd name="T102" fmla="*/ 2147483647 w 375"/>
              <a:gd name="T103" fmla="*/ 2147483647 h 375"/>
              <a:gd name="T104" fmla="*/ 2147483647 w 375"/>
              <a:gd name="T105" fmla="*/ 2147483647 h 375"/>
              <a:gd name="T106" fmla="*/ 2147483647 w 375"/>
              <a:gd name="T107" fmla="*/ 2147483647 h 375"/>
              <a:gd name="T108" fmla="*/ 2147483647 w 375"/>
              <a:gd name="T109" fmla="*/ 2147483647 h 3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5"/>
              <a:gd name="T166" fmla="*/ 0 h 375"/>
              <a:gd name="T167" fmla="*/ 375 w 375"/>
              <a:gd name="T168" fmla="*/ 375 h 37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5" h="375">
                <a:moveTo>
                  <a:pt x="0" y="187"/>
                </a:moveTo>
                <a:lnTo>
                  <a:pt x="0" y="204"/>
                </a:lnTo>
                <a:lnTo>
                  <a:pt x="2" y="215"/>
                </a:lnTo>
                <a:lnTo>
                  <a:pt x="3" y="223"/>
                </a:lnTo>
                <a:lnTo>
                  <a:pt x="5" y="234"/>
                </a:lnTo>
                <a:lnTo>
                  <a:pt x="8" y="242"/>
                </a:lnTo>
                <a:lnTo>
                  <a:pt x="10" y="250"/>
                </a:lnTo>
                <a:lnTo>
                  <a:pt x="14" y="259"/>
                </a:lnTo>
                <a:lnTo>
                  <a:pt x="19" y="267"/>
                </a:lnTo>
                <a:lnTo>
                  <a:pt x="22" y="275"/>
                </a:lnTo>
                <a:lnTo>
                  <a:pt x="32" y="291"/>
                </a:lnTo>
                <a:lnTo>
                  <a:pt x="41" y="305"/>
                </a:lnTo>
                <a:lnTo>
                  <a:pt x="48" y="311"/>
                </a:lnTo>
                <a:lnTo>
                  <a:pt x="52" y="318"/>
                </a:lnTo>
                <a:lnTo>
                  <a:pt x="67" y="332"/>
                </a:lnTo>
                <a:lnTo>
                  <a:pt x="83" y="341"/>
                </a:lnTo>
                <a:lnTo>
                  <a:pt x="89" y="346"/>
                </a:lnTo>
                <a:lnTo>
                  <a:pt x="97" y="351"/>
                </a:lnTo>
                <a:lnTo>
                  <a:pt x="105" y="354"/>
                </a:lnTo>
                <a:lnTo>
                  <a:pt x="113" y="359"/>
                </a:lnTo>
                <a:lnTo>
                  <a:pt x="122" y="364"/>
                </a:lnTo>
                <a:lnTo>
                  <a:pt x="130" y="365"/>
                </a:lnTo>
                <a:lnTo>
                  <a:pt x="138" y="368"/>
                </a:lnTo>
                <a:lnTo>
                  <a:pt x="149" y="370"/>
                </a:lnTo>
                <a:lnTo>
                  <a:pt x="157" y="371"/>
                </a:lnTo>
                <a:lnTo>
                  <a:pt x="166" y="373"/>
                </a:lnTo>
                <a:lnTo>
                  <a:pt x="176" y="373"/>
                </a:lnTo>
                <a:lnTo>
                  <a:pt x="185" y="375"/>
                </a:lnTo>
                <a:lnTo>
                  <a:pt x="188" y="375"/>
                </a:lnTo>
                <a:lnTo>
                  <a:pt x="196" y="373"/>
                </a:lnTo>
                <a:lnTo>
                  <a:pt x="204" y="373"/>
                </a:lnTo>
                <a:lnTo>
                  <a:pt x="215" y="371"/>
                </a:lnTo>
                <a:lnTo>
                  <a:pt x="223" y="370"/>
                </a:lnTo>
                <a:lnTo>
                  <a:pt x="234" y="368"/>
                </a:lnTo>
                <a:lnTo>
                  <a:pt x="242" y="365"/>
                </a:lnTo>
                <a:lnTo>
                  <a:pt x="250" y="364"/>
                </a:lnTo>
                <a:lnTo>
                  <a:pt x="260" y="359"/>
                </a:lnTo>
                <a:lnTo>
                  <a:pt x="268" y="354"/>
                </a:lnTo>
                <a:lnTo>
                  <a:pt x="275" y="351"/>
                </a:lnTo>
                <a:lnTo>
                  <a:pt x="291" y="341"/>
                </a:lnTo>
                <a:lnTo>
                  <a:pt x="305" y="332"/>
                </a:lnTo>
                <a:lnTo>
                  <a:pt x="332" y="305"/>
                </a:lnTo>
                <a:lnTo>
                  <a:pt x="342" y="291"/>
                </a:lnTo>
                <a:lnTo>
                  <a:pt x="351" y="275"/>
                </a:lnTo>
                <a:lnTo>
                  <a:pt x="355" y="267"/>
                </a:lnTo>
                <a:lnTo>
                  <a:pt x="359" y="259"/>
                </a:lnTo>
                <a:lnTo>
                  <a:pt x="364" y="250"/>
                </a:lnTo>
                <a:lnTo>
                  <a:pt x="366" y="242"/>
                </a:lnTo>
                <a:lnTo>
                  <a:pt x="369" y="234"/>
                </a:lnTo>
                <a:lnTo>
                  <a:pt x="370" y="223"/>
                </a:lnTo>
                <a:lnTo>
                  <a:pt x="372" y="215"/>
                </a:lnTo>
                <a:lnTo>
                  <a:pt x="373" y="205"/>
                </a:lnTo>
                <a:lnTo>
                  <a:pt x="373" y="196"/>
                </a:lnTo>
                <a:lnTo>
                  <a:pt x="375" y="188"/>
                </a:lnTo>
                <a:lnTo>
                  <a:pt x="375" y="185"/>
                </a:lnTo>
                <a:lnTo>
                  <a:pt x="373" y="177"/>
                </a:lnTo>
                <a:lnTo>
                  <a:pt x="373" y="168"/>
                </a:lnTo>
                <a:lnTo>
                  <a:pt x="372" y="156"/>
                </a:lnTo>
                <a:lnTo>
                  <a:pt x="370" y="149"/>
                </a:lnTo>
                <a:lnTo>
                  <a:pt x="369" y="138"/>
                </a:lnTo>
                <a:lnTo>
                  <a:pt x="366" y="130"/>
                </a:lnTo>
                <a:lnTo>
                  <a:pt x="364" y="122"/>
                </a:lnTo>
                <a:lnTo>
                  <a:pt x="359" y="112"/>
                </a:lnTo>
                <a:lnTo>
                  <a:pt x="355" y="104"/>
                </a:lnTo>
                <a:lnTo>
                  <a:pt x="351" y="96"/>
                </a:lnTo>
                <a:lnTo>
                  <a:pt x="347" y="88"/>
                </a:lnTo>
                <a:lnTo>
                  <a:pt x="342" y="82"/>
                </a:lnTo>
                <a:lnTo>
                  <a:pt x="332" y="66"/>
                </a:lnTo>
                <a:lnTo>
                  <a:pt x="318" y="52"/>
                </a:lnTo>
                <a:lnTo>
                  <a:pt x="312" y="47"/>
                </a:lnTo>
                <a:lnTo>
                  <a:pt x="305" y="41"/>
                </a:lnTo>
                <a:lnTo>
                  <a:pt x="291" y="32"/>
                </a:lnTo>
                <a:lnTo>
                  <a:pt x="275" y="22"/>
                </a:lnTo>
                <a:lnTo>
                  <a:pt x="268" y="19"/>
                </a:lnTo>
                <a:lnTo>
                  <a:pt x="260" y="14"/>
                </a:lnTo>
                <a:lnTo>
                  <a:pt x="250" y="9"/>
                </a:lnTo>
                <a:lnTo>
                  <a:pt x="242" y="8"/>
                </a:lnTo>
                <a:lnTo>
                  <a:pt x="234" y="5"/>
                </a:lnTo>
                <a:lnTo>
                  <a:pt x="223" y="3"/>
                </a:lnTo>
                <a:lnTo>
                  <a:pt x="215" y="2"/>
                </a:lnTo>
                <a:lnTo>
                  <a:pt x="206" y="0"/>
                </a:lnTo>
                <a:lnTo>
                  <a:pt x="168" y="0"/>
                </a:lnTo>
                <a:lnTo>
                  <a:pt x="157" y="2"/>
                </a:lnTo>
                <a:lnTo>
                  <a:pt x="149" y="3"/>
                </a:lnTo>
                <a:lnTo>
                  <a:pt x="138" y="5"/>
                </a:lnTo>
                <a:lnTo>
                  <a:pt x="130" y="8"/>
                </a:lnTo>
                <a:lnTo>
                  <a:pt x="122" y="9"/>
                </a:lnTo>
                <a:lnTo>
                  <a:pt x="113" y="14"/>
                </a:lnTo>
                <a:lnTo>
                  <a:pt x="105" y="19"/>
                </a:lnTo>
                <a:lnTo>
                  <a:pt x="97" y="22"/>
                </a:lnTo>
                <a:lnTo>
                  <a:pt x="89" y="27"/>
                </a:lnTo>
                <a:lnTo>
                  <a:pt x="83" y="32"/>
                </a:lnTo>
                <a:lnTo>
                  <a:pt x="67" y="41"/>
                </a:lnTo>
                <a:lnTo>
                  <a:pt x="54" y="54"/>
                </a:lnTo>
                <a:lnTo>
                  <a:pt x="41" y="66"/>
                </a:lnTo>
                <a:lnTo>
                  <a:pt x="32" y="82"/>
                </a:lnTo>
                <a:lnTo>
                  <a:pt x="27" y="88"/>
                </a:lnTo>
                <a:lnTo>
                  <a:pt x="22" y="96"/>
                </a:lnTo>
                <a:lnTo>
                  <a:pt x="19" y="104"/>
                </a:lnTo>
                <a:lnTo>
                  <a:pt x="14" y="112"/>
                </a:lnTo>
                <a:lnTo>
                  <a:pt x="10" y="122"/>
                </a:lnTo>
                <a:lnTo>
                  <a:pt x="8" y="130"/>
                </a:lnTo>
                <a:lnTo>
                  <a:pt x="5" y="138"/>
                </a:lnTo>
                <a:lnTo>
                  <a:pt x="3" y="149"/>
                </a:lnTo>
                <a:lnTo>
                  <a:pt x="2" y="156"/>
                </a:lnTo>
                <a:lnTo>
                  <a:pt x="0" y="166"/>
                </a:lnTo>
                <a:lnTo>
                  <a:pt x="0" y="187"/>
                </a:lnTo>
                <a:lnTo>
                  <a:pt x="19" y="187"/>
                </a:lnTo>
                <a:lnTo>
                  <a:pt x="19" y="169"/>
                </a:lnTo>
                <a:lnTo>
                  <a:pt x="21" y="160"/>
                </a:lnTo>
                <a:lnTo>
                  <a:pt x="22" y="152"/>
                </a:lnTo>
                <a:lnTo>
                  <a:pt x="24" y="144"/>
                </a:lnTo>
                <a:lnTo>
                  <a:pt x="27" y="136"/>
                </a:lnTo>
                <a:lnTo>
                  <a:pt x="29" y="128"/>
                </a:lnTo>
                <a:lnTo>
                  <a:pt x="30" y="122"/>
                </a:lnTo>
                <a:lnTo>
                  <a:pt x="35" y="114"/>
                </a:lnTo>
                <a:lnTo>
                  <a:pt x="38" y="106"/>
                </a:lnTo>
                <a:lnTo>
                  <a:pt x="43" y="98"/>
                </a:lnTo>
                <a:lnTo>
                  <a:pt x="48" y="92"/>
                </a:lnTo>
                <a:lnTo>
                  <a:pt x="52" y="84"/>
                </a:lnTo>
                <a:lnTo>
                  <a:pt x="57" y="79"/>
                </a:lnTo>
                <a:lnTo>
                  <a:pt x="64" y="73"/>
                </a:lnTo>
                <a:lnTo>
                  <a:pt x="67" y="66"/>
                </a:lnTo>
                <a:lnTo>
                  <a:pt x="73" y="63"/>
                </a:lnTo>
                <a:lnTo>
                  <a:pt x="79" y="57"/>
                </a:lnTo>
                <a:lnTo>
                  <a:pt x="84" y="52"/>
                </a:lnTo>
                <a:lnTo>
                  <a:pt x="92" y="47"/>
                </a:lnTo>
                <a:lnTo>
                  <a:pt x="98" y="43"/>
                </a:lnTo>
                <a:lnTo>
                  <a:pt x="106" y="38"/>
                </a:lnTo>
                <a:lnTo>
                  <a:pt x="114" y="35"/>
                </a:lnTo>
                <a:lnTo>
                  <a:pt x="122" y="30"/>
                </a:lnTo>
                <a:lnTo>
                  <a:pt x="128" y="28"/>
                </a:lnTo>
                <a:lnTo>
                  <a:pt x="136" y="27"/>
                </a:lnTo>
                <a:lnTo>
                  <a:pt x="144" y="24"/>
                </a:lnTo>
                <a:lnTo>
                  <a:pt x="152" y="22"/>
                </a:lnTo>
                <a:lnTo>
                  <a:pt x="160" y="21"/>
                </a:lnTo>
                <a:lnTo>
                  <a:pt x="168" y="19"/>
                </a:lnTo>
                <a:lnTo>
                  <a:pt x="187" y="19"/>
                </a:lnTo>
                <a:lnTo>
                  <a:pt x="203" y="19"/>
                </a:lnTo>
                <a:lnTo>
                  <a:pt x="212" y="21"/>
                </a:lnTo>
                <a:lnTo>
                  <a:pt x="220" y="22"/>
                </a:lnTo>
                <a:lnTo>
                  <a:pt x="228" y="24"/>
                </a:lnTo>
                <a:lnTo>
                  <a:pt x="236" y="27"/>
                </a:lnTo>
                <a:lnTo>
                  <a:pt x="244" y="28"/>
                </a:lnTo>
                <a:lnTo>
                  <a:pt x="250" y="30"/>
                </a:lnTo>
                <a:lnTo>
                  <a:pt x="258" y="35"/>
                </a:lnTo>
                <a:lnTo>
                  <a:pt x="266" y="38"/>
                </a:lnTo>
                <a:lnTo>
                  <a:pt x="282" y="47"/>
                </a:lnTo>
                <a:lnTo>
                  <a:pt x="293" y="57"/>
                </a:lnTo>
                <a:lnTo>
                  <a:pt x="299" y="63"/>
                </a:lnTo>
                <a:lnTo>
                  <a:pt x="305" y="68"/>
                </a:lnTo>
                <a:lnTo>
                  <a:pt x="317" y="79"/>
                </a:lnTo>
                <a:lnTo>
                  <a:pt x="321" y="84"/>
                </a:lnTo>
                <a:lnTo>
                  <a:pt x="326" y="92"/>
                </a:lnTo>
                <a:lnTo>
                  <a:pt x="331" y="98"/>
                </a:lnTo>
                <a:lnTo>
                  <a:pt x="336" y="106"/>
                </a:lnTo>
                <a:lnTo>
                  <a:pt x="339" y="114"/>
                </a:lnTo>
                <a:lnTo>
                  <a:pt x="343" y="122"/>
                </a:lnTo>
                <a:lnTo>
                  <a:pt x="345" y="128"/>
                </a:lnTo>
                <a:lnTo>
                  <a:pt x="347" y="136"/>
                </a:lnTo>
                <a:lnTo>
                  <a:pt x="350" y="144"/>
                </a:lnTo>
                <a:lnTo>
                  <a:pt x="351" y="152"/>
                </a:lnTo>
                <a:lnTo>
                  <a:pt x="353" y="160"/>
                </a:lnTo>
                <a:lnTo>
                  <a:pt x="355" y="168"/>
                </a:lnTo>
                <a:lnTo>
                  <a:pt x="355" y="177"/>
                </a:lnTo>
                <a:lnTo>
                  <a:pt x="356" y="188"/>
                </a:lnTo>
                <a:lnTo>
                  <a:pt x="356" y="185"/>
                </a:lnTo>
                <a:lnTo>
                  <a:pt x="355" y="193"/>
                </a:lnTo>
                <a:lnTo>
                  <a:pt x="355" y="202"/>
                </a:lnTo>
                <a:lnTo>
                  <a:pt x="353" y="212"/>
                </a:lnTo>
                <a:lnTo>
                  <a:pt x="351" y="220"/>
                </a:lnTo>
                <a:lnTo>
                  <a:pt x="350" y="228"/>
                </a:lnTo>
                <a:lnTo>
                  <a:pt x="347" y="236"/>
                </a:lnTo>
                <a:lnTo>
                  <a:pt x="345" y="243"/>
                </a:lnTo>
                <a:lnTo>
                  <a:pt x="343" y="250"/>
                </a:lnTo>
                <a:lnTo>
                  <a:pt x="339" y="258"/>
                </a:lnTo>
                <a:lnTo>
                  <a:pt x="336" y="266"/>
                </a:lnTo>
                <a:lnTo>
                  <a:pt x="326" y="281"/>
                </a:lnTo>
                <a:lnTo>
                  <a:pt x="317" y="292"/>
                </a:lnTo>
                <a:lnTo>
                  <a:pt x="293" y="316"/>
                </a:lnTo>
                <a:lnTo>
                  <a:pt x="282" y="326"/>
                </a:lnTo>
                <a:lnTo>
                  <a:pt x="266" y="335"/>
                </a:lnTo>
                <a:lnTo>
                  <a:pt x="258" y="338"/>
                </a:lnTo>
                <a:lnTo>
                  <a:pt x="250" y="343"/>
                </a:lnTo>
                <a:lnTo>
                  <a:pt x="244" y="345"/>
                </a:lnTo>
                <a:lnTo>
                  <a:pt x="236" y="346"/>
                </a:lnTo>
                <a:lnTo>
                  <a:pt x="228" y="349"/>
                </a:lnTo>
                <a:lnTo>
                  <a:pt x="220" y="351"/>
                </a:lnTo>
                <a:lnTo>
                  <a:pt x="212" y="353"/>
                </a:lnTo>
                <a:lnTo>
                  <a:pt x="204" y="354"/>
                </a:lnTo>
                <a:lnTo>
                  <a:pt x="193" y="354"/>
                </a:lnTo>
                <a:lnTo>
                  <a:pt x="185" y="356"/>
                </a:lnTo>
                <a:lnTo>
                  <a:pt x="188" y="356"/>
                </a:lnTo>
                <a:lnTo>
                  <a:pt x="179" y="354"/>
                </a:lnTo>
                <a:lnTo>
                  <a:pt x="169" y="354"/>
                </a:lnTo>
                <a:lnTo>
                  <a:pt x="160" y="353"/>
                </a:lnTo>
                <a:lnTo>
                  <a:pt x="152" y="351"/>
                </a:lnTo>
                <a:lnTo>
                  <a:pt x="144" y="349"/>
                </a:lnTo>
                <a:lnTo>
                  <a:pt x="136" y="346"/>
                </a:lnTo>
                <a:lnTo>
                  <a:pt x="128" y="345"/>
                </a:lnTo>
                <a:lnTo>
                  <a:pt x="122" y="343"/>
                </a:lnTo>
                <a:lnTo>
                  <a:pt x="114" y="338"/>
                </a:lnTo>
                <a:lnTo>
                  <a:pt x="106" y="335"/>
                </a:lnTo>
                <a:lnTo>
                  <a:pt x="98" y="330"/>
                </a:lnTo>
                <a:lnTo>
                  <a:pt x="92" y="326"/>
                </a:lnTo>
                <a:lnTo>
                  <a:pt x="84" y="321"/>
                </a:lnTo>
                <a:lnTo>
                  <a:pt x="79" y="316"/>
                </a:lnTo>
                <a:lnTo>
                  <a:pt x="68" y="305"/>
                </a:lnTo>
                <a:lnTo>
                  <a:pt x="64" y="299"/>
                </a:lnTo>
                <a:lnTo>
                  <a:pt x="57" y="292"/>
                </a:lnTo>
                <a:lnTo>
                  <a:pt x="48" y="281"/>
                </a:lnTo>
                <a:lnTo>
                  <a:pt x="38" y="266"/>
                </a:lnTo>
                <a:lnTo>
                  <a:pt x="35" y="258"/>
                </a:lnTo>
                <a:lnTo>
                  <a:pt x="30" y="250"/>
                </a:lnTo>
                <a:lnTo>
                  <a:pt x="29" y="243"/>
                </a:lnTo>
                <a:lnTo>
                  <a:pt x="27" y="236"/>
                </a:lnTo>
                <a:lnTo>
                  <a:pt x="24" y="228"/>
                </a:lnTo>
                <a:lnTo>
                  <a:pt x="22" y="220"/>
                </a:lnTo>
                <a:lnTo>
                  <a:pt x="21" y="212"/>
                </a:lnTo>
                <a:lnTo>
                  <a:pt x="19" y="204"/>
                </a:lnTo>
                <a:lnTo>
                  <a:pt x="19" y="187"/>
                </a:lnTo>
                <a:lnTo>
                  <a:pt x="0" y="1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Freeform 16"/>
          <p:cNvSpPr>
            <a:spLocks/>
          </p:cNvSpPr>
          <p:nvPr/>
        </p:nvSpPr>
        <p:spPr bwMode="auto">
          <a:xfrm>
            <a:off x="6172200" y="1752600"/>
            <a:ext cx="493713" cy="34925"/>
          </a:xfrm>
          <a:custGeom>
            <a:avLst/>
            <a:gdLst>
              <a:gd name="T0" fmla="*/ 2147483647 w 438"/>
              <a:gd name="T1" fmla="*/ 0 h 34"/>
              <a:gd name="T2" fmla="*/ 2147483647 w 438"/>
              <a:gd name="T3" fmla="*/ 0 h 34"/>
              <a:gd name="T4" fmla="*/ 2147483647 w 438"/>
              <a:gd name="T5" fmla="*/ 2147483647 h 34"/>
              <a:gd name="T6" fmla="*/ 2147483647 w 438"/>
              <a:gd name="T7" fmla="*/ 2147483647 h 34"/>
              <a:gd name="T8" fmla="*/ 0 w 438"/>
              <a:gd name="T9" fmla="*/ 2147483647 h 34"/>
              <a:gd name="T10" fmla="*/ 0 w 438"/>
              <a:gd name="T11" fmla="*/ 2147483647 h 34"/>
              <a:gd name="T12" fmla="*/ 2147483647 w 438"/>
              <a:gd name="T13" fmla="*/ 2147483647 h 34"/>
              <a:gd name="T14" fmla="*/ 2147483647 w 438"/>
              <a:gd name="T15" fmla="*/ 2147483647 h 34"/>
              <a:gd name="T16" fmla="*/ 2147483647 w 438"/>
              <a:gd name="T17" fmla="*/ 2147483647 h 34"/>
              <a:gd name="T18" fmla="*/ 2147483647 w 438"/>
              <a:gd name="T19" fmla="*/ 2147483647 h 34"/>
              <a:gd name="T20" fmla="*/ 2147483647 w 438"/>
              <a:gd name="T21" fmla="*/ 2147483647 h 34"/>
              <a:gd name="T22" fmla="*/ 2147483647 w 438"/>
              <a:gd name="T23" fmla="*/ 2147483647 h 34"/>
              <a:gd name="T24" fmla="*/ 2147483647 w 438"/>
              <a:gd name="T25" fmla="*/ 2147483647 h 34"/>
              <a:gd name="T26" fmla="*/ 2147483647 w 438"/>
              <a:gd name="T27" fmla="*/ 2147483647 h 34"/>
              <a:gd name="T28" fmla="*/ 2147483647 w 438"/>
              <a:gd name="T29" fmla="*/ 2147483647 h 34"/>
              <a:gd name="T30" fmla="*/ 2147483647 w 438"/>
              <a:gd name="T31" fmla="*/ 2147483647 h 34"/>
              <a:gd name="T32" fmla="*/ 2147483647 w 438"/>
              <a:gd name="T33" fmla="*/ 2147483647 h 34"/>
              <a:gd name="T34" fmla="*/ 2147483647 w 438"/>
              <a:gd name="T35" fmla="*/ 2147483647 h 34"/>
              <a:gd name="T36" fmla="*/ 2147483647 w 438"/>
              <a:gd name="T37" fmla="*/ 2147483647 h 34"/>
              <a:gd name="T38" fmla="*/ 2147483647 w 438"/>
              <a:gd name="T39" fmla="*/ 2147483647 h 34"/>
              <a:gd name="T40" fmla="*/ 2147483647 w 438"/>
              <a:gd name="T41" fmla="*/ 0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8"/>
              <a:gd name="T64" fmla="*/ 0 h 34"/>
              <a:gd name="T65" fmla="*/ 438 w 438"/>
              <a:gd name="T66" fmla="*/ 34 h 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8" h="34">
                <a:moveTo>
                  <a:pt x="16" y="0"/>
                </a:moveTo>
                <a:lnTo>
                  <a:pt x="11" y="0"/>
                </a:lnTo>
                <a:lnTo>
                  <a:pt x="8" y="1"/>
                </a:lnTo>
                <a:lnTo>
                  <a:pt x="2" y="8"/>
                </a:lnTo>
                <a:lnTo>
                  <a:pt x="0" y="11"/>
                </a:lnTo>
                <a:lnTo>
                  <a:pt x="0" y="20"/>
                </a:lnTo>
                <a:lnTo>
                  <a:pt x="2" y="23"/>
                </a:lnTo>
                <a:lnTo>
                  <a:pt x="8" y="30"/>
                </a:lnTo>
                <a:lnTo>
                  <a:pt x="11" y="31"/>
                </a:lnTo>
                <a:lnTo>
                  <a:pt x="16" y="31"/>
                </a:lnTo>
                <a:lnTo>
                  <a:pt x="423" y="34"/>
                </a:lnTo>
                <a:lnTo>
                  <a:pt x="427" y="34"/>
                </a:lnTo>
                <a:lnTo>
                  <a:pt x="431" y="33"/>
                </a:lnTo>
                <a:lnTo>
                  <a:pt x="437" y="26"/>
                </a:lnTo>
                <a:lnTo>
                  <a:pt x="438" y="23"/>
                </a:lnTo>
                <a:lnTo>
                  <a:pt x="438" y="14"/>
                </a:lnTo>
                <a:lnTo>
                  <a:pt x="437" y="11"/>
                </a:lnTo>
                <a:lnTo>
                  <a:pt x="431" y="4"/>
                </a:lnTo>
                <a:lnTo>
                  <a:pt x="427" y="3"/>
                </a:lnTo>
                <a:lnTo>
                  <a:pt x="423" y="3"/>
                </a:lnTo>
                <a:lnTo>
                  <a:pt x="16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5913438" y="1676400"/>
            <a:ext cx="155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A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6819900" y="1676400"/>
            <a:ext cx="155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B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248400" y="1576388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chemeClr val="tx2"/>
                </a:solidFill>
                <a:latin typeface="Swiss 721 SWA" charset="0"/>
              </a:rPr>
              <a:t>1/0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9652" name="Freeform 20"/>
          <p:cNvSpPr>
            <a:spLocks/>
          </p:cNvSpPr>
          <p:nvPr/>
        </p:nvSpPr>
        <p:spPr bwMode="auto">
          <a:xfrm>
            <a:off x="7540625" y="1595438"/>
            <a:ext cx="422275" cy="390525"/>
          </a:xfrm>
          <a:custGeom>
            <a:avLst/>
            <a:gdLst>
              <a:gd name="T0" fmla="*/ 2147483647 w 375"/>
              <a:gd name="T1" fmla="*/ 2147483647 h 374"/>
              <a:gd name="T2" fmla="*/ 2147483647 w 375"/>
              <a:gd name="T3" fmla="*/ 2147483647 h 374"/>
              <a:gd name="T4" fmla="*/ 2147483647 w 375"/>
              <a:gd name="T5" fmla="*/ 2147483647 h 374"/>
              <a:gd name="T6" fmla="*/ 2147483647 w 375"/>
              <a:gd name="T7" fmla="*/ 2147483647 h 374"/>
              <a:gd name="T8" fmla="*/ 2147483647 w 375"/>
              <a:gd name="T9" fmla="*/ 2147483647 h 374"/>
              <a:gd name="T10" fmla="*/ 2147483647 w 375"/>
              <a:gd name="T11" fmla="*/ 2147483647 h 374"/>
              <a:gd name="T12" fmla="*/ 2147483647 w 375"/>
              <a:gd name="T13" fmla="*/ 2147483647 h 374"/>
              <a:gd name="T14" fmla="*/ 2147483647 w 375"/>
              <a:gd name="T15" fmla="*/ 2147483647 h 374"/>
              <a:gd name="T16" fmla="*/ 2147483647 w 375"/>
              <a:gd name="T17" fmla="*/ 2147483647 h 374"/>
              <a:gd name="T18" fmla="*/ 2147483647 w 375"/>
              <a:gd name="T19" fmla="*/ 2147483647 h 374"/>
              <a:gd name="T20" fmla="*/ 2147483647 w 375"/>
              <a:gd name="T21" fmla="*/ 2147483647 h 374"/>
              <a:gd name="T22" fmla="*/ 2147483647 w 375"/>
              <a:gd name="T23" fmla="*/ 2147483647 h 374"/>
              <a:gd name="T24" fmla="*/ 2147483647 w 375"/>
              <a:gd name="T25" fmla="*/ 2147483647 h 374"/>
              <a:gd name="T26" fmla="*/ 2147483647 w 375"/>
              <a:gd name="T27" fmla="*/ 2147483647 h 374"/>
              <a:gd name="T28" fmla="*/ 2147483647 w 375"/>
              <a:gd name="T29" fmla="*/ 2147483647 h 374"/>
              <a:gd name="T30" fmla="*/ 2147483647 w 375"/>
              <a:gd name="T31" fmla="*/ 2147483647 h 374"/>
              <a:gd name="T32" fmla="*/ 2147483647 w 375"/>
              <a:gd name="T33" fmla="*/ 2147483647 h 374"/>
              <a:gd name="T34" fmla="*/ 2147483647 w 375"/>
              <a:gd name="T35" fmla="*/ 2147483647 h 374"/>
              <a:gd name="T36" fmla="*/ 2147483647 w 375"/>
              <a:gd name="T37" fmla="*/ 2147483647 h 374"/>
              <a:gd name="T38" fmla="*/ 2147483647 w 375"/>
              <a:gd name="T39" fmla="*/ 2147483647 h 374"/>
              <a:gd name="T40" fmla="*/ 2147483647 w 375"/>
              <a:gd name="T41" fmla="*/ 2147483647 h 374"/>
              <a:gd name="T42" fmla="*/ 2147483647 w 375"/>
              <a:gd name="T43" fmla="*/ 2147483647 h 374"/>
              <a:gd name="T44" fmla="*/ 2147483647 w 375"/>
              <a:gd name="T45" fmla="*/ 2147483647 h 374"/>
              <a:gd name="T46" fmla="*/ 2147483647 w 375"/>
              <a:gd name="T47" fmla="*/ 2147483647 h 374"/>
              <a:gd name="T48" fmla="*/ 2147483647 w 375"/>
              <a:gd name="T49" fmla="*/ 2147483647 h 374"/>
              <a:gd name="T50" fmla="*/ 2147483647 w 375"/>
              <a:gd name="T51" fmla="*/ 2147483647 h 374"/>
              <a:gd name="T52" fmla="*/ 2147483647 w 375"/>
              <a:gd name="T53" fmla="*/ 2147483647 h 374"/>
              <a:gd name="T54" fmla="*/ 2147483647 w 375"/>
              <a:gd name="T55" fmla="*/ 2147483647 h 374"/>
              <a:gd name="T56" fmla="*/ 2147483647 w 375"/>
              <a:gd name="T57" fmla="*/ 2147483647 h 374"/>
              <a:gd name="T58" fmla="*/ 2147483647 w 375"/>
              <a:gd name="T59" fmla="*/ 2147483647 h 374"/>
              <a:gd name="T60" fmla="*/ 2147483647 w 375"/>
              <a:gd name="T61" fmla="*/ 2147483647 h 374"/>
              <a:gd name="T62" fmla="*/ 2147483647 w 375"/>
              <a:gd name="T63" fmla="*/ 2147483647 h 374"/>
              <a:gd name="T64" fmla="*/ 2147483647 w 375"/>
              <a:gd name="T65" fmla="*/ 2147483647 h 374"/>
              <a:gd name="T66" fmla="*/ 2147483647 w 375"/>
              <a:gd name="T67" fmla="*/ 2147483647 h 374"/>
              <a:gd name="T68" fmla="*/ 2147483647 w 375"/>
              <a:gd name="T69" fmla="*/ 2147483647 h 374"/>
              <a:gd name="T70" fmla="*/ 2147483647 w 375"/>
              <a:gd name="T71" fmla="*/ 2147483647 h 374"/>
              <a:gd name="T72" fmla="*/ 2147483647 w 375"/>
              <a:gd name="T73" fmla="*/ 2147483647 h 374"/>
              <a:gd name="T74" fmla="*/ 2147483647 w 375"/>
              <a:gd name="T75" fmla="*/ 2147483647 h 374"/>
              <a:gd name="T76" fmla="*/ 2147483647 w 375"/>
              <a:gd name="T77" fmla="*/ 2147483647 h 374"/>
              <a:gd name="T78" fmla="*/ 2147483647 w 375"/>
              <a:gd name="T79" fmla="*/ 2147483647 h 374"/>
              <a:gd name="T80" fmla="*/ 2147483647 w 375"/>
              <a:gd name="T81" fmla="*/ 2147483647 h 374"/>
              <a:gd name="T82" fmla="*/ 2147483647 w 375"/>
              <a:gd name="T83" fmla="*/ 2147483647 h 374"/>
              <a:gd name="T84" fmla="*/ 2147483647 w 375"/>
              <a:gd name="T85" fmla="*/ 2147483647 h 374"/>
              <a:gd name="T86" fmla="*/ 2147483647 w 375"/>
              <a:gd name="T87" fmla="*/ 2147483647 h 374"/>
              <a:gd name="T88" fmla="*/ 2147483647 w 375"/>
              <a:gd name="T89" fmla="*/ 2147483647 h 374"/>
              <a:gd name="T90" fmla="*/ 2147483647 w 375"/>
              <a:gd name="T91" fmla="*/ 2147483647 h 374"/>
              <a:gd name="T92" fmla="*/ 2147483647 w 375"/>
              <a:gd name="T93" fmla="*/ 2147483647 h 374"/>
              <a:gd name="T94" fmla="*/ 2147483647 w 375"/>
              <a:gd name="T95" fmla="*/ 2147483647 h 374"/>
              <a:gd name="T96" fmla="*/ 2147483647 w 375"/>
              <a:gd name="T97" fmla="*/ 2147483647 h 374"/>
              <a:gd name="T98" fmla="*/ 2147483647 w 375"/>
              <a:gd name="T99" fmla="*/ 2147483647 h 374"/>
              <a:gd name="T100" fmla="*/ 2147483647 w 375"/>
              <a:gd name="T101" fmla="*/ 2147483647 h 374"/>
              <a:gd name="T102" fmla="*/ 2147483647 w 375"/>
              <a:gd name="T103" fmla="*/ 2147483647 h 374"/>
              <a:gd name="T104" fmla="*/ 2147483647 w 375"/>
              <a:gd name="T105" fmla="*/ 2147483647 h 374"/>
              <a:gd name="T106" fmla="*/ 2147483647 w 375"/>
              <a:gd name="T107" fmla="*/ 2147483647 h 374"/>
              <a:gd name="T108" fmla="*/ 2147483647 w 375"/>
              <a:gd name="T109" fmla="*/ 2147483647 h 3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5"/>
              <a:gd name="T166" fmla="*/ 0 h 374"/>
              <a:gd name="T167" fmla="*/ 375 w 375"/>
              <a:gd name="T168" fmla="*/ 374 h 37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5" h="374">
                <a:moveTo>
                  <a:pt x="0" y="186"/>
                </a:moveTo>
                <a:lnTo>
                  <a:pt x="0" y="203"/>
                </a:lnTo>
                <a:lnTo>
                  <a:pt x="2" y="215"/>
                </a:lnTo>
                <a:lnTo>
                  <a:pt x="3" y="222"/>
                </a:lnTo>
                <a:lnTo>
                  <a:pt x="5" y="233"/>
                </a:lnTo>
                <a:lnTo>
                  <a:pt x="8" y="241"/>
                </a:lnTo>
                <a:lnTo>
                  <a:pt x="10" y="249"/>
                </a:lnTo>
                <a:lnTo>
                  <a:pt x="14" y="259"/>
                </a:lnTo>
                <a:lnTo>
                  <a:pt x="19" y="267"/>
                </a:lnTo>
                <a:lnTo>
                  <a:pt x="22" y="275"/>
                </a:lnTo>
                <a:lnTo>
                  <a:pt x="32" y="290"/>
                </a:lnTo>
                <a:lnTo>
                  <a:pt x="41" y="305"/>
                </a:lnTo>
                <a:lnTo>
                  <a:pt x="47" y="311"/>
                </a:lnTo>
                <a:lnTo>
                  <a:pt x="52" y="317"/>
                </a:lnTo>
                <a:lnTo>
                  <a:pt x="66" y="332"/>
                </a:lnTo>
                <a:lnTo>
                  <a:pt x="82" y="341"/>
                </a:lnTo>
                <a:lnTo>
                  <a:pt x="89" y="346"/>
                </a:lnTo>
                <a:lnTo>
                  <a:pt x="96" y="350"/>
                </a:lnTo>
                <a:lnTo>
                  <a:pt x="104" y="354"/>
                </a:lnTo>
                <a:lnTo>
                  <a:pt x="112" y="358"/>
                </a:lnTo>
                <a:lnTo>
                  <a:pt x="122" y="363"/>
                </a:lnTo>
                <a:lnTo>
                  <a:pt x="130" y="365"/>
                </a:lnTo>
                <a:lnTo>
                  <a:pt x="138" y="368"/>
                </a:lnTo>
                <a:lnTo>
                  <a:pt x="149" y="369"/>
                </a:lnTo>
                <a:lnTo>
                  <a:pt x="157" y="371"/>
                </a:lnTo>
                <a:lnTo>
                  <a:pt x="166" y="373"/>
                </a:lnTo>
                <a:lnTo>
                  <a:pt x="176" y="373"/>
                </a:lnTo>
                <a:lnTo>
                  <a:pt x="185" y="374"/>
                </a:lnTo>
                <a:lnTo>
                  <a:pt x="188" y="374"/>
                </a:lnTo>
                <a:lnTo>
                  <a:pt x="196" y="373"/>
                </a:lnTo>
                <a:lnTo>
                  <a:pt x="204" y="373"/>
                </a:lnTo>
                <a:lnTo>
                  <a:pt x="215" y="371"/>
                </a:lnTo>
                <a:lnTo>
                  <a:pt x="223" y="369"/>
                </a:lnTo>
                <a:lnTo>
                  <a:pt x="234" y="368"/>
                </a:lnTo>
                <a:lnTo>
                  <a:pt x="242" y="365"/>
                </a:lnTo>
                <a:lnTo>
                  <a:pt x="250" y="363"/>
                </a:lnTo>
                <a:lnTo>
                  <a:pt x="259" y="358"/>
                </a:lnTo>
                <a:lnTo>
                  <a:pt x="267" y="354"/>
                </a:lnTo>
                <a:lnTo>
                  <a:pt x="275" y="350"/>
                </a:lnTo>
                <a:lnTo>
                  <a:pt x="291" y="341"/>
                </a:lnTo>
                <a:lnTo>
                  <a:pt x="305" y="332"/>
                </a:lnTo>
                <a:lnTo>
                  <a:pt x="332" y="305"/>
                </a:lnTo>
                <a:lnTo>
                  <a:pt x="342" y="290"/>
                </a:lnTo>
                <a:lnTo>
                  <a:pt x="351" y="275"/>
                </a:lnTo>
                <a:lnTo>
                  <a:pt x="354" y="267"/>
                </a:lnTo>
                <a:lnTo>
                  <a:pt x="359" y="259"/>
                </a:lnTo>
                <a:lnTo>
                  <a:pt x="364" y="249"/>
                </a:lnTo>
                <a:lnTo>
                  <a:pt x="365" y="241"/>
                </a:lnTo>
                <a:lnTo>
                  <a:pt x="369" y="233"/>
                </a:lnTo>
                <a:lnTo>
                  <a:pt x="370" y="222"/>
                </a:lnTo>
                <a:lnTo>
                  <a:pt x="372" y="215"/>
                </a:lnTo>
                <a:lnTo>
                  <a:pt x="373" y="205"/>
                </a:lnTo>
                <a:lnTo>
                  <a:pt x="373" y="196"/>
                </a:lnTo>
                <a:lnTo>
                  <a:pt x="375" y="188"/>
                </a:lnTo>
                <a:lnTo>
                  <a:pt x="375" y="184"/>
                </a:lnTo>
                <a:lnTo>
                  <a:pt x="373" y="177"/>
                </a:lnTo>
                <a:lnTo>
                  <a:pt x="373" y="167"/>
                </a:lnTo>
                <a:lnTo>
                  <a:pt x="372" y="156"/>
                </a:lnTo>
                <a:lnTo>
                  <a:pt x="370" y="148"/>
                </a:lnTo>
                <a:lnTo>
                  <a:pt x="369" y="137"/>
                </a:lnTo>
                <a:lnTo>
                  <a:pt x="365" y="129"/>
                </a:lnTo>
                <a:lnTo>
                  <a:pt x="364" y="121"/>
                </a:lnTo>
                <a:lnTo>
                  <a:pt x="359" y="112"/>
                </a:lnTo>
                <a:lnTo>
                  <a:pt x="354" y="104"/>
                </a:lnTo>
                <a:lnTo>
                  <a:pt x="351" y="96"/>
                </a:lnTo>
                <a:lnTo>
                  <a:pt x="346" y="88"/>
                </a:lnTo>
                <a:lnTo>
                  <a:pt x="342" y="82"/>
                </a:lnTo>
                <a:lnTo>
                  <a:pt x="332" y="66"/>
                </a:lnTo>
                <a:lnTo>
                  <a:pt x="318" y="52"/>
                </a:lnTo>
                <a:lnTo>
                  <a:pt x="312" y="47"/>
                </a:lnTo>
                <a:lnTo>
                  <a:pt x="305" y="41"/>
                </a:lnTo>
                <a:lnTo>
                  <a:pt x="291" y="31"/>
                </a:lnTo>
                <a:lnTo>
                  <a:pt x="275" y="22"/>
                </a:lnTo>
                <a:lnTo>
                  <a:pt x="267" y="18"/>
                </a:lnTo>
                <a:lnTo>
                  <a:pt x="259" y="14"/>
                </a:lnTo>
                <a:lnTo>
                  <a:pt x="250" y="9"/>
                </a:lnTo>
                <a:lnTo>
                  <a:pt x="242" y="7"/>
                </a:lnTo>
                <a:lnTo>
                  <a:pt x="234" y="4"/>
                </a:lnTo>
                <a:lnTo>
                  <a:pt x="223" y="3"/>
                </a:lnTo>
                <a:lnTo>
                  <a:pt x="215" y="1"/>
                </a:lnTo>
                <a:lnTo>
                  <a:pt x="206" y="0"/>
                </a:lnTo>
                <a:lnTo>
                  <a:pt x="168" y="0"/>
                </a:lnTo>
                <a:lnTo>
                  <a:pt x="157" y="1"/>
                </a:lnTo>
                <a:lnTo>
                  <a:pt x="149" y="3"/>
                </a:lnTo>
                <a:lnTo>
                  <a:pt x="138" y="4"/>
                </a:lnTo>
                <a:lnTo>
                  <a:pt x="130" y="7"/>
                </a:lnTo>
                <a:lnTo>
                  <a:pt x="122" y="9"/>
                </a:lnTo>
                <a:lnTo>
                  <a:pt x="112" y="14"/>
                </a:lnTo>
                <a:lnTo>
                  <a:pt x="104" y="18"/>
                </a:lnTo>
                <a:lnTo>
                  <a:pt x="96" y="22"/>
                </a:lnTo>
                <a:lnTo>
                  <a:pt x="89" y="26"/>
                </a:lnTo>
                <a:lnTo>
                  <a:pt x="82" y="31"/>
                </a:lnTo>
                <a:lnTo>
                  <a:pt x="66" y="41"/>
                </a:lnTo>
                <a:lnTo>
                  <a:pt x="54" y="53"/>
                </a:lnTo>
                <a:lnTo>
                  <a:pt x="41" y="66"/>
                </a:lnTo>
                <a:lnTo>
                  <a:pt x="32" y="82"/>
                </a:lnTo>
                <a:lnTo>
                  <a:pt x="27" y="88"/>
                </a:lnTo>
                <a:lnTo>
                  <a:pt x="22" y="96"/>
                </a:lnTo>
                <a:lnTo>
                  <a:pt x="19" y="104"/>
                </a:lnTo>
                <a:lnTo>
                  <a:pt x="14" y="112"/>
                </a:lnTo>
                <a:lnTo>
                  <a:pt x="10" y="121"/>
                </a:lnTo>
                <a:lnTo>
                  <a:pt x="8" y="129"/>
                </a:lnTo>
                <a:lnTo>
                  <a:pt x="5" y="137"/>
                </a:lnTo>
                <a:lnTo>
                  <a:pt x="3" y="148"/>
                </a:lnTo>
                <a:lnTo>
                  <a:pt x="2" y="156"/>
                </a:lnTo>
                <a:lnTo>
                  <a:pt x="0" y="166"/>
                </a:lnTo>
                <a:lnTo>
                  <a:pt x="0" y="186"/>
                </a:lnTo>
                <a:lnTo>
                  <a:pt x="19" y="186"/>
                </a:lnTo>
                <a:lnTo>
                  <a:pt x="19" y="169"/>
                </a:lnTo>
                <a:lnTo>
                  <a:pt x="21" y="159"/>
                </a:lnTo>
                <a:lnTo>
                  <a:pt x="22" y="151"/>
                </a:lnTo>
                <a:lnTo>
                  <a:pt x="24" y="143"/>
                </a:lnTo>
                <a:lnTo>
                  <a:pt x="27" y="135"/>
                </a:lnTo>
                <a:lnTo>
                  <a:pt x="28" y="128"/>
                </a:lnTo>
                <a:lnTo>
                  <a:pt x="30" y="121"/>
                </a:lnTo>
                <a:lnTo>
                  <a:pt x="35" y="113"/>
                </a:lnTo>
                <a:lnTo>
                  <a:pt x="38" y="105"/>
                </a:lnTo>
                <a:lnTo>
                  <a:pt x="43" y="98"/>
                </a:lnTo>
                <a:lnTo>
                  <a:pt x="47" y="91"/>
                </a:lnTo>
                <a:lnTo>
                  <a:pt x="52" y="83"/>
                </a:lnTo>
                <a:lnTo>
                  <a:pt x="57" y="79"/>
                </a:lnTo>
                <a:lnTo>
                  <a:pt x="63" y="72"/>
                </a:lnTo>
                <a:lnTo>
                  <a:pt x="66" y="66"/>
                </a:lnTo>
                <a:lnTo>
                  <a:pt x="73" y="63"/>
                </a:lnTo>
                <a:lnTo>
                  <a:pt x="79" y="56"/>
                </a:lnTo>
                <a:lnTo>
                  <a:pt x="84" y="52"/>
                </a:lnTo>
                <a:lnTo>
                  <a:pt x="92" y="47"/>
                </a:lnTo>
                <a:lnTo>
                  <a:pt x="98" y="42"/>
                </a:lnTo>
                <a:lnTo>
                  <a:pt x="106" y="37"/>
                </a:lnTo>
                <a:lnTo>
                  <a:pt x="114" y="34"/>
                </a:lnTo>
                <a:lnTo>
                  <a:pt x="122" y="30"/>
                </a:lnTo>
                <a:lnTo>
                  <a:pt x="128" y="28"/>
                </a:lnTo>
                <a:lnTo>
                  <a:pt x="136" y="26"/>
                </a:lnTo>
                <a:lnTo>
                  <a:pt x="144" y="23"/>
                </a:lnTo>
                <a:lnTo>
                  <a:pt x="152" y="22"/>
                </a:lnTo>
                <a:lnTo>
                  <a:pt x="160" y="20"/>
                </a:lnTo>
                <a:lnTo>
                  <a:pt x="168" y="18"/>
                </a:lnTo>
                <a:lnTo>
                  <a:pt x="187" y="18"/>
                </a:lnTo>
                <a:lnTo>
                  <a:pt x="202" y="18"/>
                </a:lnTo>
                <a:lnTo>
                  <a:pt x="212" y="20"/>
                </a:lnTo>
                <a:lnTo>
                  <a:pt x="220" y="22"/>
                </a:lnTo>
                <a:lnTo>
                  <a:pt x="228" y="23"/>
                </a:lnTo>
                <a:lnTo>
                  <a:pt x="236" y="26"/>
                </a:lnTo>
                <a:lnTo>
                  <a:pt x="244" y="28"/>
                </a:lnTo>
                <a:lnTo>
                  <a:pt x="250" y="30"/>
                </a:lnTo>
                <a:lnTo>
                  <a:pt x="258" y="34"/>
                </a:lnTo>
                <a:lnTo>
                  <a:pt x="266" y="37"/>
                </a:lnTo>
                <a:lnTo>
                  <a:pt x="282" y="47"/>
                </a:lnTo>
                <a:lnTo>
                  <a:pt x="293" y="56"/>
                </a:lnTo>
                <a:lnTo>
                  <a:pt x="299" y="63"/>
                </a:lnTo>
                <a:lnTo>
                  <a:pt x="305" y="67"/>
                </a:lnTo>
                <a:lnTo>
                  <a:pt x="316" y="79"/>
                </a:lnTo>
                <a:lnTo>
                  <a:pt x="321" y="83"/>
                </a:lnTo>
                <a:lnTo>
                  <a:pt x="326" y="91"/>
                </a:lnTo>
                <a:lnTo>
                  <a:pt x="331" y="98"/>
                </a:lnTo>
                <a:lnTo>
                  <a:pt x="335" y="105"/>
                </a:lnTo>
                <a:lnTo>
                  <a:pt x="338" y="113"/>
                </a:lnTo>
                <a:lnTo>
                  <a:pt x="343" y="121"/>
                </a:lnTo>
                <a:lnTo>
                  <a:pt x="345" y="128"/>
                </a:lnTo>
                <a:lnTo>
                  <a:pt x="346" y="135"/>
                </a:lnTo>
                <a:lnTo>
                  <a:pt x="350" y="143"/>
                </a:lnTo>
                <a:lnTo>
                  <a:pt x="351" y="151"/>
                </a:lnTo>
                <a:lnTo>
                  <a:pt x="353" y="159"/>
                </a:lnTo>
                <a:lnTo>
                  <a:pt x="354" y="167"/>
                </a:lnTo>
                <a:lnTo>
                  <a:pt x="354" y="177"/>
                </a:lnTo>
                <a:lnTo>
                  <a:pt x="356" y="188"/>
                </a:lnTo>
                <a:lnTo>
                  <a:pt x="356" y="184"/>
                </a:lnTo>
                <a:lnTo>
                  <a:pt x="354" y="192"/>
                </a:lnTo>
                <a:lnTo>
                  <a:pt x="354" y="202"/>
                </a:lnTo>
                <a:lnTo>
                  <a:pt x="353" y="211"/>
                </a:lnTo>
                <a:lnTo>
                  <a:pt x="351" y="219"/>
                </a:lnTo>
                <a:lnTo>
                  <a:pt x="350" y="227"/>
                </a:lnTo>
                <a:lnTo>
                  <a:pt x="346" y="235"/>
                </a:lnTo>
                <a:lnTo>
                  <a:pt x="345" y="243"/>
                </a:lnTo>
                <a:lnTo>
                  <a:pt x="343" y="249"/>
                </a:lnTo>
                <a:lnTo>
                  <a:pt x="338" y="257"/>
                </a:lnTo>
                <a:lnTo>
                  <a:pt x="335" y="265"/>
                </a:lnTo>
                <a:lnTo>
                  <a:pt x="326" y="281"/>
                </a:lnTo>
                <a:lnTo>
                  <a:pt x="316" y="292"/>
                </a:lnTo>
                <a:lnTo>
                  <a:pt x="293" y="316"/>
                </a:lnTo>
                <a:lnTo>
                  <a:pt x="282" y="325"/>
                </a:lnTo>
                <a:lnTo>
                  <a:pt x="266" y="335"/>
                </a:lnTo>
                <a:lnTo>
                  <a:pt x="258" y="338"/>
                </a:lnTo>
                <a:lnTo>
                  <a:pt x="250" y="343"/>
                </a:lnTo>
                <a:lnTo>
                  <a:pt x="244" y="344"/>
                </a:lnTo>
                <a:lnTo>
                  <a:pt x="236" y="346"/>
                </a:lnTo>
                <a:lnTo>
                  <a:pt x="228" y="349"/>
                </a:lnTo>
                <a:lnTo>
                  <a:pt x="220" y="350"/>
                </a:lnTo>
                <a:lnTo>
                  <a:pt x="212" y="352"/>
                </a:lnTo>
                <a:lnTo>
                  <a:pt x="204" y="354"/>
                </a:lnTo>
                <a:lnTo>
                  <a:pt x="193" y="354"/>
                </a:lnTo>
                <a:lnTo>
                  <a:pt x="185" y="355"/>
                </a:lnTo>
                <a:lnTo>
                  <a:pt x="188" y="355"/>
                </a:lnTo>
                <a:lnTo>
                  <a:pt x="179" y="354"/>
                </a:lnTo>
                <a:lnTo>
                  <a:pt x="169" y="354"/>
                </a:lnTo>
                <a:lnTo>
                  <a:pt x="160" y="352"/>
                </a:lnTo>
                <a:lnTo>
                  <a:pt x="152" y="350"/>
                </a:lnTo>
                <a:lnTo>
                  <a:pt x="144" y="349"/>
                </a:lnTo>
                <a:lnTo>
                  <a:pt x="136" y="346"/>
                </a:lnTo>
                <a:lnTo>
                  <a:pt x="128" y="344"/>
                </a:lnTo>
                <a:lnTo>
                  <a:pt x="122" y="343"/>
                </a:lnTo>
                <a:lnTo>
                  <a:pt x="114" y="338"/>
                </a:lnTo>
                <a:lnTo>
                  <a:pt x="106" y="335"/>
                </a:lnTo>
                <a:lnTo>
                  <a:pt x="98" y="330"/>
                </a:lnTo>
                <a:lnTo>
                  <a:pt x="92" y="325"/>
                </a:lnTo>
                <a:lnTo>
                  <a:pt x="84" y="320"/>
                </a:lnTo>
                <a:lnTo>
                  <a:pt x="79" y="316"/>
                </a:lnTo>
                <a:lnTo>
                  <a:pt x="68" y="305"/>
                </a:lnTo>
                <a:lnTo>
                  <a:pt x="63" y="298"/>
                </a:lnTo>
                <a:lnTo>
                  <a:pt x="57" y="292"/>
                </a:lnTo>
                <a:lnTo>
                  <a:pt x="47" y="281"/>
                </a:lnTo>
                <a:lnTo>
                  <a:pt x="38" y="265"/>
                </a:lnTo>
                <a:lnTo>
                  <a:pt x="35" y="257"/>
                </a:lnTo>
                <a:lnTo>
                  <a:pt x="30" y="249"/>
                </a:lnTo>
                <a:lnTo>
                  <a:pt x="28" y="243"/>
                </a:lnTo>
                <a:lnTo>
                  <a:pt x="27" y="235"/>
                </a:lnTo>
                <a:lnTo>
                  <a:pt x="24" y="227"/>
                </a:lnTo>
                <a:lnTo>
                  <a:pt x="22" y="219"/>
                </a:lnTo>
                <a:lnTo>
                  <a:pt x="21" y="211"/>
                </a:lnTo>
                <a:lnTo>
                  <a:pt x="19" y="203"/>
                </a:lnTo>
                <a:lnTo>
                  <a:pt x="19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Freeform 21"/>
          <p:cNvSpPr>
            <a:spLocks/>
          </p:cNvSpPr>
          <p:nvPr/>
        </p:nvSpPr>
        <p:spPr bwMode="auto">
          <a:xfrm>
            <a:off x="7038975" y="1757363"/>
            <a:ext cx="517525" cy="34925"/>
          </a:xfrm>
          <a:custGeom>
            <a:avLst/>
            <a:gdLst>
              <a:gd name="T0" fmla="*/ 2147483647 w 460"/>
              <a:gd name="T1" fmla="*/ 0 h 34"/>
              <a:gd name="T2" fmla="*/ 2147483647 w 460"/>
              <a:gd name="T3" fmla="*/ 0 h 34"/>
              <a:gd name="T4" fmla="*/ 2147483647 w 460"/>
              <a:gd name="T5" fmla="*/ 2147483647 h 34"/>
              <a:gd name="T6" fmla="*/ 2147483647 w 460"/>
              <a:gd name="T7" fmla="*/ 2147483647 h 34"/>
              <a:gd name="T8" fmla="*/ 0 w 460"/>
              <a:gd name="T9" fmla="*/ 2147483647 h 34"/>
              <a:gd name="T10" fmla="*/ 0 w 460"/>
              <a:gd name="T11" fmla="*/ 2147483647 h 34"/>
              <a:gd name="T12" fmla="*/ 2147483647 w 460"/>
              <a:gd name="T13" fmla="*/ 2147483647 h 34"/>
              <a:gd name="T14" fmla="*/ 2147483647 w 460"/>
              <a:gd name="T15" fmla="*/ 2147483647 h 34"/>
              <a:gd name="T16" fmla="*/ 2147483647 w 460"/>
              <a:gd name="T17" fmla="*/ 2147483647 h 34"/>
              <a:gd name="T18" fmla="*/ 2147483647 w 460"/>
              <a:gd name="T19" fmla="*/ 2147483647 h 34"/>
              <a:gd name="T20" fmla="*/ 2147483647 w 460"/>
              <a:gd name="T21" fmla="*/ 2147483647 h 34"/>
              <a:gd name="T22" fmla="*/ 2147483647 w 460"/>
              <a:gd name="T23" fmla="*/ 2147483647 h 34"/>
              <a:gd name="T24" fmla="*/ 2147483647 w 460"/>
              <a:gd name="T25" fmla="*/ 2147483647 h 34"/>
              <a:gd name="T26" fmla="*/ 2147483647 w 460"/>
              <a:gd name="T27" fmla="*/ 2147483647 h 34"/>
              <a:gd name="T28" fmla="*/ 2147483647 w 460"/>
              <a:gd name="T29" fmla="*/ 2147483647 h 34"/>
              <a:gd name="T30" fmla="*/ 2147483647 w 460"/>
              <a:gd name="T31" fmla="*/ 2147483647 h 34"/>
              <a:gd name="T32" fmla="*/ 2147483647 w 460"/>
              <a:gd name="T33" fmla="*/ 2147483647 h 34"/>
              <a:gd name="T34" fmla="*/ 2147483647 w 460"/>
              <a:gd name="T35" fmla="*/ 2147483647 h 34"/>
              <a:gd name="T36" fmla="*/ 2147483647 w 460"/>
              <a:gd name="T37" fmla="*/ 2147483647 h 34"/>
              <a:gd name="T38" fmla="*/ 2147483647 w 460"/>
              <a:gd name="T39" fmla="*/ 2147483647 h 34"/>
              <a:gd name="T40" fmla="*/ 2147483647 w 460"/>
              <a:gd name="T41" fmla="*/ 0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0"/>
              <a:gd name="T64" fmla="*/ 0 h 34"/>
              <a:gd name="T65" fmla="*/ 460 w 460"/>
              <a:gd name="T66" fmla="*/ 34 h 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0" h="34">
                <a:moveTo>
                  <a:pt x="16" y="0"/>
                </a:moveTo>
                <a:lnTo>
                  <a:pt x="11" y="0"/>
                </a:lnTo>
                <a:lnTo>
                  <a:pt x="8" y="2"/>
                </a:lnTo>
                <a:lnTo>
                  <a:pt x="2" y="8"/>
                </a:lnTo>
                <a:lnTo>
                  <a:pt x="0" y="12"/>
                </a:lnTo>
                <a:lnTo>
                  <a:pt x="0" y="21"/>
                </a:lnTo>
                <a:lnTo>
                  <a:pt x="2" y="24"/>
                </a:lnTo>
                <a:lnTo>
                  <a:pt x="8" y="30"/>
                </a:lnTo>
                <a:lnTo>
                  <a:pt x="11" y="32"/>
                </a:lnTo>
                <a:lnTo>
                  <a:pt x="16" y="32"/>
                </a:lnTo>
                <a:lnTo>
                  <a:pt x="444" y="34"/>
                </a:lnTo>
                <a:lnTo>
                  <a:pt x="449" y="34"/>
                </a:lnTo>
                <a:lnTo>
                  <a:pt x="452" y="32"/>
                </a:lnTo>
                <a:lnTo>
                  <a:pt x="459" y="26"/>
                </a:lnTo>
                <a:lnTo>
                  <a:pt x="460" y="23"/>
                </a:lnTo>
                <a:lnTo>
                  <a:pt x="460" y="13"/>
                </a:lnTo>
                <a:lnTo>
                  <a:pt x="459" y="10"/>
                </a:lnTo>
                <a:lnTo>
                  <a:pt x="452" y="4"/>
                </a:lnTo>
                <a:lnTo>
                  <a:pt x="449" y="2"/>
                </a:lnTo>
                <a:lnTo>
                  <a:pt x="444" y="2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7675563" y="1698625"/>
            <a:ext cx="139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C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7105650" y="15748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1/0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56" name="Freeform 24"/>
          <p:cNvSpPr>
            <a:spLocks/>
          </p:cNvSpPr>
          <p:nvPr/>
        </p:nvSpPr>
        <p:spPr bwMode="auto">
          <a:xfrm>
            <a:off x="8426450" y="1595438"/>
            <a:ext cx="422275" cy="390525"/>
          </a:xfrm>
          <a:custGeom>
            <a:avLst/>
            <a:gdLst>
              <a:gd name="T0" fmla="*/ 2147483647 w 375"/>
              <a:gd name="T1" fmla="*/ 2147483647 h 374"/>
              <a:gd name="T2" fmla="*/ 2147483647 w 375"/>
              <a:gd name="T3" fmla="*/ 2147483647 h 374"/>
              <a:gd name="T4" fmla="*/ 2147483647 w 375"/>
              <a:gd name="T5" fmla="*/ 2147483647 h 374"/>
              <a:gd name="T6" fmla="*/ 2147483647 w 375"/>
              <a:gd name="T7" fmla="*/ 2147483647 h 374"/>
              <a:gd name="T8" fmla="*/ 2147483647 w 375"/>
              <a:gd name="T9" fmla="*/ 2147483647 h 374"/>
              <a:gd name="T10" fmla="*/ 2147483647 w 375"/>
              <a:gd name="T11" fmla="*/ 2147483647 h 374"/>
              <a:gd name="T12" fmla="*/ 2147483647 w 375"/>
              <a:gd name="T13" fmla="*/ 2147483647 h 374"/>
              <a:gd name="T14" fmla="*/ 2147483647 w 375"/>
              <a:gd name="T15" fmla="*/ 2147483647 h 374"/>
              <a:gd name="T16" fmla="*/ 2147483647 w 375"/>
              <a:gd name="T17" fmla="*/ 2147483647 h 374"/>
              <a:gd name="T18" fmla="*/ 2147483647 w 375"/>
              <a:gd name="T19" fmla="*/ 2147483647 h 374"/>
              <a:gd name="T20" fmla="*/ 2147483647 w 375"/>
              <a:gd name="T21" fmla="*/ 2147483647 h 374"/>
              <a:gd name="T22" fmla="*/ 2147483647 w 375"/>
              <a:gd name="T23" fmla="*/ 2147483647 h 374"/>
              <a:gd name="T24" fmla="*/ 2147483647 w 375"/>
              <a:gd name="T25" fmla="*/ 2147483647 h 374"/>
              <a:gd name="T26" fmla="*/ 2147483647 w 375"/>
              <a:gd name="T27" fmla="*/ 2147483647 h 374"/>
              <a:gd name="T28" fmla="*/ 2147483647 w 375"/>
              <a:gd name="T29" fmla="*/ 2147483647 h 374"/>
              <a:gd name="T30" fmla="*/ 2147483647 w 375"/>
              <a:gd name="T31" fmla="*/ 2147483647 h 374"/>
              <a:gd name="T32" fmla="*/ 2147483647 w 375"/>
              <a:gd name="T33" fmla="*/ 2147483647 h 374"/>
              <a:gd name="T34" fmla="*/ 2147483647 w 375"/>
              <a:gd name="T35" fmla="*/ 2147483647 h 374"/>
              <a:gd name="T36" fmla="*/ 2147483647 w 375"/>
              <a:gd name="T37" fmla="*/ 2147483647 h 374"/>
              <a:gd name="T38" fmla="*/ 2147483647 w 375"/>
              <a:gd name="T39" fmla="*/ 2147483647 h 374"/>
              <a:gd name="T40" fmla="*/ 2147483647 w 375"/>
              <a:gd name="T41" fmla="*/ 2147483647 h 374"/>
              <a:gd name="T42" fmla="*/ 2147483647 w 375"/>
              <a:gd name="T43" fmla="*/ 2147483647 h 374"/>
              <a:gd name="T44" fmla="*/ 2147483647 w 375"/>
              <a:gd name="T45" fmla="*/ 2147483647 h 374"/>
              <a:gd name="T46" fmla="*/ 2147483647 w 375"/>
              <a:gd name="T47" fmla="*/ 2147483647 h 374"/>
              <a:gd name="T48" fmla="*/ 2147483647 w 375"/>
              <a:gd name="T49" fmla="*/ 2147483647 h 374"/>
              <a:gd name="T50" fmla="*/ 2147483647 w 375"/>
              <a:gd name="T51" fmla="*/ 2147483647 h 374"/>
              <a:gd name="T52" fmla="*/ 2147483647 w 375"/>
              <a:gd name="T53" fmla="*/ 2147483647 h 374"/>
              <a:gd name="T54" fmla="*/ 2147483647 w 375"/>
              <a:gd name="T55" fmla="*/ 2147483647 h 374"/>
              <a:gd name="T56" fmla="*/ 2147483647 w 375"/>
              <a:gd name="T57" fmla="*/ 2147483647 h 374"/>
              <a:gd name="T58" fmla="*/ 2147483647 w 375"/>
              <a:gd name="T59" fmla="*/ 2147483647 h 374"/>
              <a:gd name="T60" fmla="*/ 2147483647 w 375"/>
              <a:gd name="T61" fmla="*/ 2147483647 h 374"/>
              <a:gd name="T62" fmla="*/ 2147483647 w 375"/>
              <a:gd name="T63" fmla="*/ 2147483647 h 374"/>
              <a:gd name="T64" fmla="*/ 2147483647 w 375"/>
              <a:gd name="T65" fmla="*/ 2147483647 h 374"/>
              <a:gd name="T66" fmla="*/ 2147483647 w 375"/>
              <a:gd name="T67" fmla="*/ 2147483647 h 374"/>
              <a:gd name="T68" fmla="*/ 2147483647 w 375"/>
              <a:gd name="T69" fmla="*/ 2147483647 h 374"/>
              <a:gd name="T70" fmla="*/ 2147483647 w 375"/>
              <a:gd name="T71" fmla="*/ 2147483647 h 374"/>
              <a:gd name="T72" fmla="*/ 2147483647 w 375"/>
              <a:gd name="T73" fmla="*/ 2147483647 h 374"/>
              <a:gd name="T74" fmla="*/ 2147483647 w 375"/>
              <a:gd name="T75" fmla="*/ 2147483647 h 374"/>
              <a:gd name="T76" fmla="*/ 2147483647 w 375"/>
              <a:gd name="T77" fmla="*/ 2147483647 h 374"/>
              <a:gd name="T78" fmla="*/ 2147483647 w 375"/>
              <a:gd name="T79" fmla="*/ 2147483647 h 374"/>
              <a:gd name="T80" fmla="*/ 2147483647 w 375"/>
              <a:gd name="T81" fmla="*/ 2147483647 h 374"/>
              <a:gd name="T82" fmla="*/ 2147483647 w 375"/>
              <a:gd name="T83" fmla="*/ 2147483647 h 374"/>
              <a:gd name="T84" fmla="*/ 2147483647 w 375"/>
              <a:gd name="T85" fmla="*/ 2147483647 h 374"/>
              <a:gd name="T86" fmla="*/ 2147483647 w 375"/>
              <a:gd name="T87" fmla="*/ 2147483647 h 374"/>
              <a:gd name="T88" fmla="*/ 2147483647 w 375"/>
              <a:gd name="T89" fmla="*/ 2147483647 h 374"/>
              <a:gd name="T90" fmla="*/ 2147483647 w 375"/>
              <a:gd name="T91" fmla="*/ 2147483647 h 374"/>
              <a:gd name="T92" fmla="*/ 2147483647 w 375"/>
              <a:gd name="T93" fmla="*/ 2147483647 h 374"/>
              <a:gd name="T94" fmla="*/ 2147483647 w 375"/>
              <a:gd name="T95" fmla="*/ 2147483647 h 374"/>
              <a:gd name="T96" fmla="*/ 2147483647 w 375"/>
              <a:gd name="T97" fmla="*/ 2147483647 h 374"/>
              <a:gd name="T98" fmla="*/ 2147483647 w 375"/>
              <a:gd name="T99" fmla="*/ 2147483647 h 374"/>
              <a:gd name="T100" fmla="*/ 2147483647 w 375"/>
              <a:gd name="T101" fmla="*/ 2147483647 h 374"/>
              <a:gd name="T102" fmla="*/ 2147483647 w 375"/>
              <a:gd name="T103" fmla="*/ 2147483647 h 374"/>
              <a:gd name="T104" fmla="*/ 2147483647 w 375"/>
              <a:gd name="T105" fmla="*/ 2147483647 h 374"/>
              <a:gd name="T106" fmla="*/ 2147483647 w 375"/>
              <a:gd name="T107" fmla="*/ 2147483647 h 374"/>
              <a:gd name="T108" fmla="*/ 2147483647 w 375"/>
              <a:gd name="T109" fmla="*/ 2147483647 h 3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5"/>
              <a:gd name="T166" fmla="*/ 0 h 374"/>
              <a:gd name="T167" fmla="*/ 375 w 375"/>
              <a:gd name="T168" fmla="*/ 374 h 37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5" h="374">
                <a:moveTo>
                  <a:pt x="0" y="186"/>
                </a:moveTo>
                <a:lnTo>
                  <a:pt x="0" y="203"/>
                </a:lnTo>
                <a:lnTo>
                  <a:pt x="2" y="215"/>
                </a:lnTo>
                <a:lnTo>
                  <a:pt x="3" y="222"/>
                </a:lnTo>
                <a:lnTo>
                  <a:pt x="5" y="233"/>
                </a:lnTo>
                <a:lnTo>
                  <a:pt x="8" y="241"/>
                </a:lnTo>
                <a:lnTo>
                  <a:pt x="10" y="249"/>
                </a:lnTo>
                <a:lnTo>
                  <a:pt x="14" y="259"/>
                </a:lnTo>
                <a:lnTo>
                  <a:pt x="19" y="267"/>
                </a:lnTo>
                <a:lnTo>
                  <a:pt x="22" y="275"/>
                </a:lnTo>
                <a:lnTo>
                  <a:pt x="32" y="290"/>
                </a:lnTo>
                <a:lnTo>
                  <a:pt x="41" y="305"/>
                </a:lnTo>
                <a:lnTo>
                  <a:pt x="47" y="311"/>
                </a:lnTo>
                <a:lnTo>
                  <a:pt x="52" y="317"/>
                </a:lnTo>
                <a:lnTo>
                  <a:pt x="66" y="332"/>
                </a:lnTo>
                <a:lnTo>
                  <a:pt x="82" y="341"/>
                </a:lnTo>
                <a:lnTo>
                  <a:pt x="89" y="346"/>
                </a:lnTo>
                <a:lnTo>
                  <a:pt x="96" y="350"/>
                </a:lnTo>
                <a:lnTo>
                  <a:pt x="104" y="354"/>
                </a:lnTo>
                <a:lnTo>
                  <a:pt x="112" y="358"/>
                </a:lnTo>
                <a:lnTo>
                  <a:pt x="122" y="363"/>
                </a:lnTo>
                <a:lnTo>
                  <a:pt x="130" y="365"/>
                </a:lnTo>
                <a:lnTo>
                  <a:pt x="138" y="368"/>
                </a:lnTo>
                <a:lnTo>
                  <a:pt x="149" y="369"/>
                </a:lnTo>
                <a:lnTo>
                  <a:pt x="157" y="371"/>
                </a:lnTo>
                <a:lnTo>
                  <a:pt x="166" y="373"/>
                </a:lnTo>
                <a:lnTo>
                  <a:pt x="176" y="373"/>
                </a:lnTo>
                <a:lnTo>
                  <a:pt x="185" y="374"/>
                </a:lnTo>
                <a:lnTo>
                  <a:pt x="188" y="374"/>
                </a:lnTo>
                <a:lnTo>
                  <a:pt x="196" y="373"/>
                </a:lnTo>
                <a:lnTo>
                  <a:pt x="204" y="373"/>
                </a:lnTo>
                <a:lnTo>
                  <a:pt x="215" y="371"/>
                </a:lnTo>
                <a:lnTo>
                  <a:pt x="223" y="369"/>
                </a:lnTo>
                <a:lnTo>
                  <a:pt x="234" y="368"/>
                </a:lnTo>
                <a:lnTo>
                  <a:pt x="242" y="365"/>
                </a:lnTo>
                <a:lnTo>
                  <a:pt x="250" y="363"/>
                </a:lnTo>
                <a:lnTo>
                  <a:pt x="259" y="358"/>
                </a:lnTo>
                <a:lnTo>
                  <a:pt x="267" y="354"/>
                </a:lnTo>
                <a:lnTo>
                  <a:pt x="275" y="350"/>
                </a:lnTo>
                <a:lnTo>
                  <a:pt x="291" y="341"/>
                </a:lnTo>
                <a:lnTo>
                  <a:pt x="305" y="332"/>
                </a:lnTo>
                <a:lnTo>
                  <a:pt x="332" y="305"/>
                </a:lnTo>
                <a:lnTo>
                  <a:pt x="342" y="290"/>
                </a:lnTo>
                <a:lnTo>
                  <a:pt x="351" y="275"/>
                </a:lnTo>
                <a:lnTo>
                  <a:pt x="354" y="267"/>
                </a:lnTo>
                <a:lnTo>
                  <a:pt x="359" y="259"/>
                </a:lnTo>
                <a:lnTo>
                  <a:pt x="364" y="249"/>
                </a:lnTo>
                <a:lnTo>
                  <a:pt x="365" y="241"/>
                </a:lnTo>
                <a:lnTo>
                  <a:pt x="369" y="233"/>
                </a:lnTo>
                <a:lnTo>
                  <a:pt x="370" y="222"/>
                </a:lnTo>
                <a:lnTo>
                  <a:pt x="372" y="215"/>
                </a:lnTo>
                <a:lnTo>
                  <a:pt x="373" y="205"/>
                </a:lnTo>
                <a:lnTo>
                  <a:pt x="373" y="196"/>
                </a:lnTo>
                <a:lnTo>
                  <a:pt x="375" y="188"/>
                </a:lnTo>
                <a:lnTo>
                  <a:pt x="375" y="184"/>
                </a:lnTo>
                <a:lnTo>
                  <a:pt x="373" y="177"/>
                </a:lnTo>
                <a:lnTo>
                  <a:pt x="373" y="167"/>
                </a:lnTo>
                <a:lnTo>
                  <a:pt x="372" y="156"/>
                </a:lnTo>
                <a:lnTo>
                  <a:pt x="370" y="148"/>
                </a:lnTo>
                <a:lnTo>
                  <a:pt x="369" y="137"/>
                </a:lnTo>
                <a:lnTo>
                  <a:pt x="365" y="129"/>
                </a:lnTo>
                <a:lnTo>
                  <a:pt x="364" y="121"/>
                </a:lnTo>
                <a:lnTo>
                  <a:pt x="359" y="112"/>
                </a:lnTo>
                <a:lnTo>
                  <a:pt x="354" y="104"/>
                </a:lnTo>
                <a:lnTo>
                  <a:pt x="351" y="96"/>
                </a:lnTo>
                <a:lnTo>
                  <a:pt x="346" y="88"/>
                </a:lnTo>
                <a:lnTo>
                  <a:pt x="342" y="82"/>
                </a:lnTo>
                <a:lnTo>
                  <a:pt x="332" y="66"/>
                </a:lnTo>
                <a:lnTo>
                  <a:pt x="318" y="52"/>
                </a:lnTo>
                <a:lnTo>
                  <a:pt x="312" y="47"/>
                </a:lnTo>
                <a:lnTo>
                  <a:pt x="305" y="41"/>
                </a:lnTo>
                <a:lnTo>
                  <a:pt x="291" y="31"/>
                </a:lnTo>
                <a:lnTo>
                  <a:pt x="275" y="22"/>
                </a:lnTo>
                <a:lnTo>
                  <a:pt x="267" y="18"/>
                </a:lnTo>
                <a:lnTo>
                  <a:pt x="259" y="14"/>
                </a:lnTo>
                <a:lnTo>
                  <a:pt x="250" y="9"/>
                </a:lnTo>
                <a:lnTo>
                  <a:pt x="242" y="7"/>
                </a:lnTo>
                <a:lnTo>
                  <a:pt x="234" y="4"/>
                </a:lnTo>
                <a:lnTo>
                  <a:pt x="223" y="3"/>
                </a:lnTo>
                <a:lnTo>
                  <a:pt x="215" y="1"/>
                </a:lnTo>
                <a:lnTo>
                  <a:pt x="206" y="0"/>
                </a:lnTo>
                <a:lnTo>
                  <a:pt x="168" y="0"/>
                </a:lnTo>
                <a:lnTo>
                  <a:pt x="157" y="1"/>
                </a:lnTo>
                <a:lnTo>
                  <a:pt x="149" y="3"/>
                </a:lnTo>
                <a:lnTo>
                  <a:pt x="138" y="4"/>
                </a:lnTo>
                <a:lnTo>
                  <a:pt x="130" y="7"/>
                </a:lnTo>
                <a:lnTo>
                  <a:pt x="122" y="9"/>
                </a:lnTo>
                <a:lnTo>
                  <a:pt x="112" y="14"/>
                </a:lnTo>
                <a:lnTo>
                  <a:pt x="104" y="18"/>
                </a:lnTo>
                <a:lnTo>
                  <a:pt x="96" y="22"/>
                </a:lnTo>
                <a:lnTo>
                  <a:pt x="89" y="26"/>
                </a:lnTo>
                <a:lnTo>
                  <a:pt x="82" y="31"/>
                </a:lnTo>
                <a:lnTo>
                  <a:pt x="66" y="41"/>
                </a:lnTo>
                <a:lnTo>
                  <a:pt x="54" y="53"/>
                </a:lnTo>
                <a:lnTo>
                  <a:pt x="41" y="66"/>
                </a:lnTo>
                <a:lnTo>
                  <a:pt x="32" y="82"/>
                </a:lnTo>
                <a:lnTo>
                  <a:pt x="27" y="88"/>
                </a:lnTo>
                <a:lnTo>
                  <a:pt x="22" y="96"/>
                </a:lnTo>
                <a:lnTo>
                  <a:pt x="19" y="104"/>
                </a:lnTo>
                <a:lnTo>
                  <a:pt x="14" y="112"/>
                </a:lnTo>
                <a:lnTo>
                  <a:pt x="10" y="121"/>
                </a:lnTo>
                <a:lnTo>
                  <a:pt x="8" y="129"/>
                </a:lnTo>
                <a:lnTo>
                  <a:pt x="5" y="137"/>
                </a:lnTo>
                <a:lnTo>
                  <a:pt x="3" y="148"/>
                </a:lnTo>
                <a:lnTo>
                  <a:pt x="2" y="156"/>
                </a:lnTo>
                <a:lnTo>
                  <a:pt x="0" y="166"/>
                </a:lnTo>
                <a:lnTo>
                  <a:pt x="0" y="186"/>
                </a:lnTo>
                <a:lnTo>
                  <a:pt x="19" y="186"/>
                </a:lnTo>
                <a:lnTo>
                  <a:pt x="19" y="169"/>
                </a:lnTo>
                <a:lnTo>
                  <a:pt x="21" y="159"/>
                </a:lnTo>
                <a:lnTo>
                  <a:pt x="22" y="151"/>
                </a:lnTo>
                <a:lnTo>
                  <a:pt x="24" y="143"/>
                </a:lnTo>
                <a:lnTo>
                  <a:pt x="27" y="135"/>
                </a:lnTo>
                <a:lnTo>
                  <a:pt x="28" y="128"/>
                </a:lnTo>
                <a:lnTo>
                  <a:pt x="30" y="121"/>
                </a:lnTo>
                <a:lnTo>
                  <a:pt x="35" y="113"/>
                </a:lnTo>
                <a:lnTo>
                  <a:pt x="38" y="105"/>
                </a:lnTo>
                <a:lnTo>
                  <a:pt x="43" y="98"/>
                </a:lnTo>
                <a:lnTo>
                  <a:pt x="47" y="91"/>
                </a:lnTo>
                <a:lnTo>
                  <a:pt x="52" y="83"/>
                </a:lnTo>
                <a:lnTo>
                  <a:pt x="57" y="79"/>
                </a:lnTo>
                <a:lnTo>
                  <a:pt x="63" y="72"/>
                </a:lnTo>
                <a:lnTo>
                  <a:pt x="66" y="66"/>
                </a:lnTo>
                <a:lnTo>
                  <a:pt x="73" y="63"/>
                </a:lnTo>
                <a:lnTo>
                  <a:pt x="79" y="56"/>
                </a:lnTo>
                <a:lnTo>
                  <a:pt x="84" y="52"/>
                </a:lnTo>
                <a:lnTo>
                  <a:pt x="92" y="47"/>
                </a:lnTo>
                <a:lnTo>
                  <a:pt x="98" y="42"/>
                </a:lnTo>
                <a:lnTo>
                  <a:pt x="106" y="37"/>
                </a:lnTo>
                <a:lnTo>
                  <a:pt x="114" y="34"/>
                </a:lnTo>
                <a:lnTo>
                  <a:pt x="122" y="30"/>
                </a:lnTo>
                <a:lnTo>
                  <a:pt x="128" y="28"/>
                </a:lnTo>
                <a:lnTo>
                  <a:pt x="136" y="26"/>
                </a:lnTo>
                <a:lnTo>
                  <a:pt x="144" y="23"/>
                </a:lnTo>
                <a:lnTo>
                  <a:pt x="152" y="22"/>
                </a:lnTo>
                <a:lnTo>
                  <a:pt x="160" y="20"/>
                </a:lnTo>
                <a:lnTo>
                  <a:pt x="168" y="18"/>
                </a:lnTo>
                <a:lnTo>
                  <a:pt x="187" y="18"/>
                </a:lnTo>
                <a:lnTo>
                  <a:pt x="202" y="18"/>
                </a:lnTo>
                <a:lnTo>
                  <a:pt x="212" y="20"/>
                </a:lnTo>
                <a:lnTo>
                  <a:pt x="220" y="22"/>
                </a:lnTo>
                <a:lnTo>
                  <a:pt x="228" y="23"/>
                </a:lnTo>
                <a:lnTo>
                  <a:pt x="236" y="26"/>
                </a:lnTo>
                <a:lnTo>
                  <a:pt x="244" y="28"/>
                </a:lnTo>
                <a:lnTo>
                  <a:pt x="250" y="30"/>
                </a:lnTo>
                <a:lnTo>
                  <a:pt x="258" y="34"/>
                </a:lnTo>
                <a:lnTo>
                  <a:pt x="266" y="37"/>
                </a:lnTo>
                <a:lnTo>
                  <a:pt x="282" y="47"/>
                </a:lnTo>
                <a:lnTo>
                  <a:pt x="293" y="56"/>
                </a:lnTo>
                <a:lnTo>
                  <a:pt x="299" y="63"/>
                </a:lnTo>
                <a:lnTo>
                  <a:pt x="305" y="67"/>
                </a:lnTo>
                <a:lnTo>
                  <a:pt x="316" y="79"/>
                </a:lnTo>
                <a:lnTo>
                  <a:pt x="321" y="83"/>
                </a:lnTo>
                <a:lnTo>
                  <a:pt x="326" y="91"/>
                </a:lnTo>
                <a:lnTo>
                  <a:pt x="331" y="98"/>
                </a:lnTo>
                <a:lnTo>
                  <a:pt x="335" y="105"/>
                </a:lnTo>
                <a:lnTo>
                  <a:pt x="338" y="113"/>
                </a:lnTo>
                <a:lnTo>
                  <a:pt x="343" y="121"/>
                </a:lnTo>
                <a:lnTo>
                  <a:pt x="345" y="128"/>
                </a:lnTo>
                <a:lnTo>
                  <a:pt x="346" y="135"/>
                </a:lnTo>
                <a:lnTo>
                  <a:pt x="350" y="143"/>
                </a:lnTo>
                <a:lnTo>
                  <a:pt x="351" y="151"/>
                </a:lnTo>
                <a:lnTo>
                  <a:pt x="353" y="159"/>
                </a:lnTo>
                <a:lnTo>
                  <a:pt x="354" y="167"/>
                </a:lnTo>
                <a:lnTo>
                  <a:pt x="354" y="177"/>
                </a:lnTo>
                <a:lnTo>
                  <a:pt x="356" y="188"/>
                </a:lnTo>
                <a:lnTo>
                  <a:pt x="356" y="184"/>
                </a:lnTo>
                <a:lnTo>
                  <a:pt x="354" y="192"/>
                </a:lnTo>
                <a:lnTo>
                  <a:pt x="354" y="202"/>
                </a:lnTo>
                <a:lnTo>
                  <a:pt x="353" y="211"/>
                </a:lnTo>
                <a:lnTo>
                  <a:pt x="351" y="219"/>
                </a:lnTo>
                <a:lnTo>
                  <a:pt x="350" y="227"/>
                </a:lnTo>
                <a:lnTo>
                  <a:pt x="346" y="235"/>
                </a:lnTo>
                <a:lnTo>
                  <a:pt x="345" y="243"/>
                </a:lnTo>
                <a:lnTo>
                  <a:pt x="343" y="249"/>
                </a:lnTo>
                <a:lnTo>
                  <a:pt x="338" y="257"/>
                </a:lnTo>
                <a:lnTo>
                  <a:pt x="335" y="265"/>
                </a:lnTo>
                <a:lnTo>
                  <a:pt x="326" y="281"/>
                </a:lnTo>
                <a:lnTo>
                  <a:pt x="316" y="292"/>
                </a:lnTo>
                <a:lnTo>
                  <a:pt x="293" y="316"/>
                </a:lnTo>
                <a:lnTo>
                  <a:pt x="282" y="325"/>
                </a:lnTo>
                <a:lnTo>
                  <a:pt x="266" y="335"/>
                </a:lnTo>
                <a:lnTo>
                  <a:pt x="258" y="338"/>
                </a:lnTo>
                <a:lnTo>
                  <a:pt x="250" y="343"/>
                </a:lnTo>
                <a:lnTo>
                  <a:pt x="244" y="344"/>
                </a:lnTo>
                <a:lnTo>
                  <a:pt x="236" y="346"/>
                </a:lnTo>
                <a:lnTo>
                  <a:pt x="228" y="349"/>
                </a:lnTo>
                <a:lnTo>
                  <a:pt x="220" y="350"/>
                </a:lnTo>
                <a:lnTo>
                  <a:pt x="212" y="352"/>
                </a:lnTo>
                <a:lnTo>
                  <a:pt x="204" y="354"/>
                </a:lnTo>
                <a:lnTo>
                  <a:pt x="193" y="354"/>
                </a:lnTo>
                <a:lnTo>
                  <a:pt x="185" y="355"/>
                </a:lnTo>
                <a:lnTo>
                  <a:pt x="188" y="355"/>
                </a:lnTo>
                <a:lnTo>
                  <a:pt x="179" y="354"/>
                </a:lnTo>
                <a:lnTo>
                  <a:pt x="169" y="354"/>
                </a:lnTo>
                <a:lnTo>
                  <a:pt x="160" y="352"/>
                </a:lnTo>
                <a:lnTo>
                  <a:pt x="152" y="350"/>
                </a:lnTo>
                <a:lnTo>
                  <a:pt x="144" y="349"/>
                </a:lnTo>
                <a:lnTo>
                  <a:pt x="136" y="346"/>
                </a:lnTo>
                <a:lnTo>
                  <a:pt x="128" y="344"/>
                </a:lnTo>
                <a:lnTo>
                  <a:pt x="122" y="343"/>
                </a:lnTo>
                <a:lnTo>
                  <a:pt x="114" y="338"/>
                </a:lnTo>
                <a:lnTo>
                  <a:pt x="106" y="335"/>
                </a:lnTo>
                <a:lnTo>
                  <a:pt x="98" y="330"/>
                </a:lnTo>
                <a:lnTo>
                  <a:pt x="92" y="325"/>
                </a:lnTo>
                <a:lnTo>
                  <a:pt x="84" y="320"/>
                </a:lnTo>
                <a:lnTo>
                  <a:pt x="79" y="316"/>
                </a:lnTo>
                <a:lnTo>
                  <a:pt x="68" y="305"/>
                </a:lnTo>
                <a:lnTo>
                  <a:pt x="63" y="298"/>
                </a:lnTo>
                <a:lnTo>
                  <a:pt x="57" y="292"/>
                </a:lnTo>
                <a:lnTo>
                  <a:pt x="47" y="281"/>
                </a:lnTo>
                <a:lnTo>
                  <a:pt x="38" y="265"/>
                </a:lnTo>
                <a:lnTo>
                  <a:pt x="35" y="257"/>
                </a:lnTo>
                <a:lnTo>
                  <a:pt x="30" y="249"/>
                </a:lnTo>
                <a:lnTo>
                  <a:pt x="28" y="243"/>
                </a:lnTo>
                <a:lnTo>
                  <a:pt x="27" y="235"/>
                </a:lnTo>
                <a:lnTo>
                  <a:pt x="24" y="227"/>
                </a:lnTo>
                <a:lnTo>
                  <a:pt x="22" y="219"/>
                </a:lnTo>
                <a:lnTo>
                  <a:pt x="21" y="211"/>
                </a:lnTo>
                <a:lnTo>
                  <a:pt x="19" y="203"/>
                </a:lnTo>
                <a:lnTo>
                  <a:pt x="19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Freeform 25"/>
          <p:cNvSpPr>
            <a:spLocks/>
          </p:cNvSpPr>
          <p:nvPr/>
        </p:nvSpPr>
        <p:spPr bwMode="auto">
          <a:xfrm>
            <a:off x="7939088" y="1770063"/>
            <a:ext cx="508000" cy="34925"/>
          </a:xfrm>
          <a:custGeom>
            <a:avLst/>
            <a:gdLst>
              <a:gd name="T0" fmla="*/ 2147483647 w 451"/>
              <a:gd name="T1" fmla="*/ 2147483647 h 33"/>
              <a:gd name="T2" fmla="*/ 2147483647 w 451"/>
              <a:gd name="T3" fmla="*/ 2147483647 h 33"/>
              <a:gd name="T4" fmla="*/ 2147483647 w 451"/>
              <a:gd name="T5" fmla="*/ 2147483647 h 33"/>
              <a:gd name="T6" fmla="*/ 2147483647 w 451"/>
              <a:gd name="T7" fmla="*/ 2147483647 h 33"/>
              <a:gd name="T8" fmla="*/ 0 w 451"/>
              <a:gd name="T9" fmla="*/ 2147483647 h 33"/>
              <a:gd name="T10" fmla="*/ 0 w 451"/>
              <a:gd name="T11" fmla="*/ 2147483647 h 33"/>
              <a:gd name="T12" fmla="*/ 2147483647 w 451"/>
              <a:gd name="T13" fmla="*/ 2147483647 h 33"/>
              <a:gd name="T14" fmla="*/ 2147483647 w 451"/>
              <a:gd name="T15" fmla="*/ 2147483647 h 33"/>
              <a:gd name="T16" fmla="*/ 2147483647 w 451"/>
              <a:gd name="T17" fmla="*/ 2147483647 h 33"/>
              <a:gd name="T18" fmla="*/ 2147483647 w 451"/>
              <a:gd name="T19" fmla="*/ 2147483647 h 33"/>
              <a:gd name="T20" fmla="*/ 2147483647 w 451"/>
              <a:gd name="T21" fmla="*/ 2147483647 h 33"/>
              <a:gd name="T22" fmla="*/ 2147483647 w 451"/>
              <a:gd name="T23" fmla="*/ 2147483647 h 33"/>
              <a:gd name="T24" fmla="*/ 2147483647 w 451"/>
              <a:gd name="T25" fmla="*/ 2147483647 h 33"/>
              <a:gd name="T26" fmla="*/ 2147483647 w 451"/>
              <a:gd name="T27" fmla="*/ 2147483647 h 33"/>
              <a:gd name="T28" fmla="*/ 2147483647 w 451"/>
              <a:gd name="T29" fmla="*/ 2147483647 h 33"/>
              <a:gd name="T30" fmla="*/ 2147483647 w 451"/>
              <a:gd name="T31" fmla="*/ 2147483647 h 33"/>
              <a:gd name="T32" fmla="*/ 2147483647 w 451"/>
              <a:gd name="T33" fmla="*/ 2147483647 h 33"/>
              <a:gd name="T34" fmla="*/ 2147483647 w 451"/>
              <a:gd name="T35" fmla="*/ 2147483647 h 33"/>
              <a:gd name="T36" fmla="*/ 2147483647 w 451"/>
              <a:gd name="T37" fmla="*/ 0 h 33"/>
              <a:gd name="T38" fmla="*/ 2147483647 w 451"/>
              <a:gd name="T39" fmla="*/ 0 h 33"/>
              <a:gd name="T40" fmla="*/ 2147483647 w 451"/>
              <a:gd name="T41" fmla="*/ 2147483647 h 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1"/>
              <a:gd name="T64" fmla="*/ 0 h 33"/>
              <a:gd name="T65" fmla="*/ 451 w 451"/>
              <a:gd name="T66" fmla="*/ 33 h 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1" h="33">
                <a:moveTo>
                  <a:pt x="16" y="2"/>
                </a:moveTo>
                <a:lnTo>
                  <a:pt x="11" y="2"/>
                </a:lnTo>
                <a:lnTo>
                  <a:pt x="8" y="3"/>
                </a:lnTo>
                <a:lnTo>
                  <a:pt x="2" y="10"/>
                </a:lnTo>
                <a:lnTo>
                  <a:pt x="0" y="13"/>
                </a:lnTo>
                <a:lnTo>
                  <a:pt x="0" y="22"/>
                </a:lnTo>
                <a:lnTo>
                  <a:pt x="2" y="25"/>
                </a:lnTo>
                <a:lnTo>
                  <a:pt x="8" y="32"/>
                </a:lnTo>
                <a:lnTo>
                  <a:pt x="11" y="33"/>
                </a:lnTo>
                <a:lnTo>
                  <a:pt x="16" y="33"/>
                </a:lnTo>
                <a:lnTo>
                  <a:pt x="435" y="32"/>
                </a:lnTo>
                <a:lnTo>
                  <a:pt x="440" y="32"/>
                </a:lnTo>
                <a:lnTo>
                  <a:pt x="443" y="30"/>
                </a:lnTo>
                <a:lnTo>
                  <a:pt x="449" y="24"/>
                </a:lnTo>
                <a:lnTo>
                  <a:pt x="451" y="21"/>
                </a:lnTo>
                <a:lnTo>
                  <a:pt x="451" y="11"/>
                </a:lnTo>
                <a:lnTo>
                  <a:pt x="449" y="8"/>
                </a:lnTo>
                <a:lnTo>
                  <a:pt x="443" y="2"/>
                </a:lnTo>
                <a:lnTo>
                  <a:pt x="440" y="0"/>
                </a:lnTo>
                <a:lnTo>
                  <a:pt x="435" y="0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8591550" y="1698625"/>
            <a:ext cx="155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D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8026400" y="15748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Swiss 721 SWA" charset="0"/>
              </a:rPr>
              <a:t>0/0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69660" name="Freeform 28"/>
          <p:cNvSpPr>
            <a:spLocks/>
          </p:cNvSpPr>
          <p:nvPr/>
        </p:nvSpPr>
        <p:spPr bwMode="auto">
          <a:xfrm>
            <a:off x="6500813" y="1712913"/>
            <a:ext cx="173037" cy="66675"/>
          </a:xfrm>
          <a:custGeom>
            <a:avLst/>
            <a:gdLst>
              <a:gd name="T0" fmla="*/ 2147483647 w 154"/>
              <a:gd name="T1" fmla="*/ 2147483647 h 64"/>
              <a:gd name="T2" fmla="*/ 2147483647 w 154"/>
              <a:gd name="T3" fmla="*/ 2147483647 h 64"/>
              <a:gd name="T4" fmla="*/ 2147483647 w 154"/>
              <a:gd name="T5" fmla="*/ 2147483647 h 64"/>
              <a:gd name="T6" fmla="*/ 2147483647 w 154"/>
              <a:gd name="T7" fmla="*/ 2147483647 h 64"/>
              <a:gd name="T8" fmla="*/ 2147483647 w 154"/>
              <a:gd name="T9" fmla="*/ 2147483647 h 64"/>
              <a:gd name="T10" fmla="*/ 2147483647 w 154"/>
              <a:gd name="T11" fmla="*/ 2147483647 h 64"/>
              <a:gd name="T12" fmla="*/ 2147483647 w 154"/>
              <a:gd name="T13" fmla="*/ 2147483647 h 64"/>
              <a:gd name="T14" fmla="*/ 2147483647 w 154"/>
              <a:gd name="T15" fmla="*/ 2147483647 h 64"/>
              <a:gd name="T16" fmla="*/ 2147483647 w 154"/>
              <a:gd name="T17" fmla="*/ 2147483647 h 64"/>
              <a:gd name="T18" fmla="*/ 2147483647 w 154"/>
              <a:gd name="T19" fmla="*/ 0 h 64"/>
              <a:gd name="T20" fmla="*/ 2147483647 w 154"/>
              <a:gd name="T21" fmla="*/ 0 h 64"/>
              <a:gd name="T22" fmla="*/ 2147483647 w 154"/>
              <a:gd name="T23" fmla="*/ 2147483647 h 64"/>
              <a:gd name="T24" fmla="*/ 2147483647 w 154"/>
              <a:gd name="T25" fmla="*/ 2147483647 h 64"/>
              <a:gd name="T26" fmla="*/ 0 w 154"/>
              <a:gd name="T27" fmla="*/ 2147483647 h 64"/>
              <a:gd name="T28" fmla="*/ 0 w 154"/>
              <a:gd name="T29" fmla="*/ 2147483647 h 64"/>
              <a:gd name="T30" fmla="*/ 2147483647 w 154"/>
              <a:gd name="T31" fmla="*/ 2147483647 h 64"/>
              <a:gd name="T32" fmla="*/ 2147483647 w 154"/>
              <a:gd name="T33" fmla="*/ 2147483647 h 64"/>
              <a:gd name="T34" fmla="*/ 2147483647 w 154"/>
              <a:gd name="T35" fmla="*/ 2147483647 h 64"/>
              <a:gd name="T36" fmla="*/ 2147483647 w 154"/>
              <a:gd name="T37" fmla="*/ 2147483647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64"/>
              <a:gd name="T59" fmla="*/ 154 w 154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64">
                <a:moveTo>
                  <a:pt x="133" y="64"/>
                </a:moveTo>
                <a:lnTo>
                  <a:pt x="143" y="64"/>
                </a:lnTo>
                <a:lnTo>
                  <a:pt x="146" y="63"/>
                </a:lnTo>
                <a:lnTo>
                  <a:pt x="152" y="57"/>
                </a:lnTo>
                <a:lnTo>
                  <a:pt x="154" y="53"/>
                </a:lnTo>
                <a:lnTo>
                  <a:pt x="154" y="44"/>
                </a:lnTo>
                <a:lnTo>
                  <a:pt x="152" y="41"/>
                </a:lnTo>
                <a:lnTo>
                  <a:pt x="146" y="34"/>
                </a:lnTo>
                <a:lnTo>
                  <a:pt x="143" y="33"/>
                </a:lnTo>
                <a:lnTo>
                  <a:pt x="21" y="0"/>
                </a:lnTo>
                <a:lnTo>
                  <a:pt x="11" y="0"/>
                </a:lnTo>
                <a:lnTo>
                  <a:pt x="8" y="1"/>
                </a:lnTo>
                <a:lnTo>
                  <a:pt x="2" y="8"/>
                </a:lnTo>
                <a:lnTo>
                  <a:pt x="0" y="11"/>
                </a:lnTo>
                <a:lnTo>
                  <a:pt x="0" y="20"/>
                </a:lnTo>
                <a:lnTo>
                  <a:pt x="2" y="23"/>
                </a:lnTo>
                <a:lnTo>
                  <a:pt x="8" y="30"/>
                </a:lnTo>
                <a:lnTo>
                  <a:pt x="11" y="31"/>
                </a:lnTo>
                <a:lnTo>
                  <a:pt x="133" y="6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Freeform 29"/>
          <p:cNvSpPr>
            <a:spLocks/>
          </p:cNvSpPr>
          <p:nvPr/>
        </p:nvSpPr>
        <p:spPr bwMode="auto">
          <a:xfrm>
            <a:off x="6500813" y="1755775"/>
            <a:ext cx="179387" cy="68263"/>
          </a:xfrm>
          <a:custGeom>
            <a:avLst/>
            <a:gdLst>
              <a:gd name="T0" fmla="*/ 2147483647 w 160"/>
              <a:gd name="T1" fmla="*/ 2147483647 h 65"/>
              <a:gd name="T2" fmla="*/ 2147483647 w 160"/>
              <a:gd name="T3" fmla="*/ 2147483647 h 65"/>
              <a:gd name="T4" fmla="*/ 2147483647 w 160"/>
              <a:gd name="T5" fmla="*/ 2147483647 h 65"/>
              <a:gd name="T6" fmla="*/ 2147483647 w 160"/>
              <a:gd name="T7" fmla="*/ 2147483647 h 65"/>
              <a:gd name="T8" fmla="*/ 2147483647 w 160"/>
              <a:gd name="T9" fmla="*/ 2147483647 h 65"/>
              <a:gd name="T10" fmla="*/ 2147483647 w 160"/>
              <a:gd name="T11" fmla="*/ 2147483647 h 65"/>
              <a:gd name="T12" fmla="*/ 2147483647 w 160"/>
              <a:gd name="T13" fmla="*/ 2147483647 h 65"/>
              <a:gd name="T14" fmla="*/ 2147483647 w 160"/>
              <a:gd name="T15" fmla="*/ 0 h 65"/>
              <a:gd name="T16" fmla="*/ 2147483647 w 160"/>
              <a:gd name="T17" fmla="*/ 0 h 65"/>
              <a:gd name="T18" fmla="*/ 2147483647 w 160"/>
              <a:gd name="T19" fmla="*/ 2147483647 h 65"/>
              <a:gd name="T20" fmla="*/ 2147483647 w 160"/>
              <a:gd name="T21" fmla="*/ 2147483647 h 65"/>
              <a:gd name="T22" fmla="*/ 2147483647 w 160"/>
              <a:gd name="T23" fmla="*/ 2147483647 h 65"/>
              <a:gd name="T24" fmla="*/ 0 w 160"/>
              <a:gd name="T25" fmla="*/ 2147483647 h 65"/>
              <a:gd name="T26" fmla="*/ 0 w 160"/>
              <a:gd name="T27" fmla="*/ 2147483647 h 65"/>
              <a:gd name="T28" fmla="*/ 2147483647 w 160"/>
              <a:gd name="T29" fmla="*/ 2147483647 h 65"/>
              <a:gd name="T30" fmla="*/ 2147483647 w 160"/>
              <a:gd name="T31" fmla="*/ 2147483647 h 65"/>
              <a:gd name="T32" fmla="*/ 2147483647 w 160"/>
              <a:gd name="T33" fmla="*/ 2147483647 h 65"/>
              <a:gd name="T34" fmla="*/ 2147483647 w 160"/>
              <a:gd name="T35" fmla="*/ 2147483647 h 65"/>
              <a:gd name="T36" fmla="*/ 2147483647 w 160"/>
              <a:gd name="T37" fmla="*/ 214748364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0"/>
              <a:gd name="T58" fmla="*/ 0 h 65"/>
              <a:gd name="T59" fmla="*/ 160 w 160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0" h="65">
                <a:moveTo>
                  <a:pt x="149" y="31"/>
                </a:moveTo>
                <a:lnTo>
                  <a:pt x="152" y="30"/>
                </a:lnTo>
                <a:lnTo>
                  <a:pt x="159" y="23"/>
                </a:lnTo>
                <a:lnTo>
                  <a:pt x="160" y="20"/>
                </a:lnTo>
                <a:lnTo>
                  <a:pt x="160" y="11"/>
                </a:lnTo>
                <a:lnTo>
                  <a:pt x="159" y="8"/>
                </a:lnTo>
                <a:lnTo>
                  <a:pt x="152" y="1"/>
                </a:lnTo>
                <a:lnTo>
                  <a:pt x="149" y="0"/>
                </a:lnTo>
                <a:lnTo>
                  <a:pt x="140" y="0"/>
                </a:lnTo>
                <a:lnTo>
                  <a:pt x="11" y="33"/>
                </a:lnTo>
                <a:lnTo>
                  <a:pt x="8" y="35"/>
                </a:lnTo>
                <a:lnTo>
                  <a:pt x="2" y="41"/>
                </a:lnTo>
                <a:lnTo>
                  <a:pt x="0" y="44"/>
                </a:lnTo>
                <a:lnTo>
                  <a:pt x="0" y="54"/>
                </a:lnTo>
                <a:lnTo>
                  <a:pt x="2" y="57"/>
                </a:lnTo>
                <a:lnTo>
                  <a:pt x="8" y="63"/>
                </a:lnTo>
                <a:lnTo>
                  <a:pt x="11" y="65"/>
                </a:lnTo>
                <a:lnTo>
                  <a:pt x="21" y="65"/>
                </a:lnTo>
                <a:lnTo>
                  <a:pt x="149" y="3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2" name="Freeform 30"/>
          <p:cNvSpPr>
            <a:spLocks/>
          </p:cNvSpPr>
          <p:nvPr/>
        </p:nvSpPr>
        <p:spPr bwMode="auto">
          <a:xfrm>
            <a:off x="7345363" y="1711325"/>
            <a:ext cx="171450" cy="69850"/>
          </a:xfrm>
          <a:custGeom>
            <a:avLst/>
            <a:gdLst>
              <a:gd name="T0" fmla="*/ 2147483647 w 153"/>
              <a:gd name="T1" fmla="*/ 2147483647 h 67"/>
              <a:gd name="T2" fmla="*/ 2147483647 w 153"/>
              <a:gd name="T3" fmla="*/ 2147483647 h 67"/>
              <a:gd name="T4" fmla="*/ 2147483647 w 153"/>
              <a:gd name="T5" fmla="*/ 2147483647 h 67"/>
              <a:gd name="T6" fmla="*/ 2147483647 w 153"/>
              <a:gd name="T7" fmla="*/ 2147483647 h 67"/>
              <a:gd name="T8" fmla="*/ 2147483647 w 153"/>
              <a:gd name="T9" fmla="*/ 2147483647 h 67"/>
              <a:gd name="T10" fmla="*/ 2147483647 w 153"/>
              <a:gd name="T11" fmla="*/ 2147483647 h 67"/>
              <a:gd name="T12" fmla="*/ 2147483647 w 153"/>
              <a:gd name="T13" fmla="*/ 2147483647 h 67"/>
              <a:gd name="T14" fmla="*/ 2147483647 w 153"/>
              <a:gd name="T15" fmla="*/ 2147483647 h 67"/>
              <a:gd name="T16" fmla="*/ 2147483647 w 153"/>
              <a:gd name="T17" fmla="*/ 2147483647 h 67"/>
              <a:gd name="T18" fmla="*/ 2147483647 w 153"/>
              <a:gd name="T19" fmla="*/ 0 h 67"/>
              <a:gd name="T20" fmla="*/ 2147483647 w 153"/>
              <a:gd name="T21" fmla="*/ 0 h 67"/>
              <a:gd name="T22" fmla="*/ 2147483647 w 153"/>
              <a:gd name="T23" fmla="*/ 2147483647 h 67"/>
              <a:gd name="T24" fmla="*/ 2147483647 w 153"/>
              <a:gd name="T25" fmla="*/ 2147483647 h 67"/>
              <a:gd name="T26" fmla="*/ 0 w 153"/>
              <a:gd name="T27" fmla="*/ 2147483647 h 67"/>
              <a:gd name="T28" fmla="*/ 0 w 153"/>
              <a:gd name="T29" fmla="*/ 2147483647 h 67"/>
              <a:gd name="T30" fmla="*/ 2147483647 w 153"/>
              <a:gd name="T31" fmla="*/ 2147483647 h 67"/>
              <a:gd name="T32" fmla="*/ 2147483647 w 153"/>
              <a:gd name="T33" fmla="*/ 2147483647 h 67"/>
              <a:gd name="T34" fmla="*/ 2147483647 w 153"/>
              <a:gd name="T35" fmla="*/ 2147483647 h 67"/>
              <a:gd name="T36" fmla="*/ 2147483647 w 153"/>
              <a:gd name="T37" fmla="*/ 2147483647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3"/>
              <a:gd name="T58" fmla="*/ 0 h 67"/>
              <a:gd name="T59" fmla="*/ 153 w 153"/>
              <a:gd name="T60" fmla="*/ 67 h 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3" h="67">
                <a:moveTo>
                  <a:pt x="133" y="67"/>
                </a:moveTo>
                <a:lnTo>
                  <a:pt x="141" y="67"/>
                </a:lnTo>
                <a:lnTo>
                  <a:pt x="146" y="65"/>
                </a:lnTo>
                <a:lnTo>
                  <a:pt x="152" y="59"/>
                </a:lnTo>
                <a:lnTo>
                  <a:pt x="153" y="56"/>
                </a:lnTo>
                <a:lnTo>
                  <a:pt x="153" y="48"/>
                </a:lnTo>
                <a:lnTo>
                  <a:pt x="152" y="43"/>
                </a:lnTo>
                <a:lnTo>
                  <a:pt x="146" y="37"/>
                </a:lnTo>
                <a:lnTo>
                  <a:pt x="142" y="35"/>
                </a:lnTo>
                <a:lnTo>
                  <a:pt x="21" y="0"/>
                </a:lnTo>
                <a:lnTo>
                  <a:pt x="13" y="0"/>
                </a:lnTo>
                <a:lnTo>
                  <a:pt x="8" y="2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4"/>
                </a:lnTo>
                <a:lnTo>
                  <a:pt x="8" y="30"/>
                </a:lnTo>
                <a:lnTo>
                  <a:pt x="11" y="32"/>
                </a:lnTo>
                <a:lnTo>
                  <a:pt x="133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3" name="Freeform 31"/>
          <p:cNvSpPr>
            <a:spLocks/>
          </p:cNvSpPr>
          <p:nvPr/>
        </p:nvSpPr>
        <p:spPr bwMode="auto">
          <a:xfrm>
            <a:off x="7345363" y="1754188"/>
            <a:ext cx="180975" cy="66675"/>
          </a:xfrm>
          <a:custGeom>
            <a:avLst/>
            <a:gdLst>
              <a:gd name="T0" fmla="*/ 2147483647 w 161"/>
              <a:gd name="T1" fmla="*/ 2147483647 h 65"/>
              <a:gd name="T2" fmla="*/ 2147483647 w 161"/>
              <a:gd name="T3" fmla="*/ 2147483647 h 65"/>
              <a:gd name="T4" fmla="*/ 2147483647 w 161"/>
              <a:gd name="T5" fmla="*/ 2147483647 h 65"/>
              <a:gd name="T6" fmla="*/ 2147483647 w 161"/>
              <a:gd name="T7" fmla="*/ 2147483647 h 65"/>
              <a:gd name="T8" fmla="*/ 2147483647 w 161"/>
              <a:gd name="T9" fmla="*/ 2147483647 h 65"/>
              <a:gd name="T10" fmla="*/ 2147483647 w 161"/>
              <a:gd name="T11" fmla="*/ 2147483647 h 65"/>
              <a:gd name="T12" fmla="*/ 2147483647 w 161"/>
              <a:gd name="T13" fmla="*/ 2147483647 h 65"/>
              <a:gd name="T14" fmla="*/ 2147483647 w 161"/>
              <a:gd name="T15" fmla="*/ 0 h 65"/>
              <a:gd name="T16" fmla="*/ 2147483647 w 161"/>
              <a:gd name="T17" fmla="*/ 0 h 65"/>
              <a:gd name="T18" fmla="*/ 2147483647 w 161"/>
              <a:gd name="T19" fmla="*/ 2147483647 h 65"/>
              <a:gd name="T20" fmla="*/ 2147483647 w 161"/>
              <a:gd name="T21" fmla="*/ 2147483647 h 65"/>
              <a:gd name="T22" fmla="*/ 2147483647 w 161"/>
              <a:gd name="T23" fmla="*/ 2147483647 h 65"/>
              <a:gd name="T24" fmla="*/ 0 w 161"/>
              <a:gd name="T25" fmla="*/ 2147483647 h 65"/>
              <a:gd name="T26" fmla="*/ 0 w 161"/>
              <a:gd name="T27" fmla="*/ 2147483647 h 65"/>
              <a:gd name="T28" fmla="*/ 2147483647 w 161"/>
              <a:gd name="T29" fmla="*/ 2147483647 h 65"/>
              <a:gd name="T30" fmla="*/ 2147483647 w 161"/>
              <a:gd name="T31" fmla="*/ 2147483647 h 65"/>
              <a:gd name="T32" fmla="*/ 2147483647 w 161"/>
              <a:gd name="T33" fmla="*/ 2147483647 h 65"/>
              <a:gd name="T34" fmla="*/ 2147483647 w 161"/>
              <a:gd name="T35" fmla="*/ 2147483647 h 65"/>
              <a:gd name="T36" fmla="*/ 2147483647 w 161"/>
              <a:gd name="T37" fmla="*/ 214748364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1"/>
              <a:gd name="T58" fmla="*/ 0 h 65"/>
              <a:gd name="T59" fmla="*/ 161 w 161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1" h="65">
                <a:moveTo>
                  <a:pt x="149" y="32"/>
                </a:moveTo>
                <a:lnTo>
                  <a:pt x="153" y="30"/>
                </a:lnTo>
                <a:lnTo>
                  <a:pt x="160" y="24"/>
                </a:lnTo>
                <a:lnTo>
                  <a:pt x="161" y="21"/>
                </a:lnTo>
                <a:lnTo>
                  <a:pt x="161" y="13"/>
                </a:lnTo>
                <a:lnTo>
                  <a:pt x="160" y="8"/>
                </a:lnTo>
                <a:lnTo>
                  <a:pt x="153" y="2"/>
                </a:lnTo>
                <a:lnTo>
                  <a:pt x="150" y="0"/>
                </a:lnTo>
                <a:lnTo>
                  <a:pt x="142" y="0"/>
                </a:lnTo>
                <a:lnTo>
                  <a:pt x="13" y="33"/>
                </a:lnTo>
                <a:lnTo>
                  <a:pt x="8" y="35"/>
                </a:lnTo>
                <a:lnTo>
                  <a:pt x="2" y="41"/>
                </a:lnTo>
                <a:lnTo>
                  <a:pt x="0" y="45"/>
                </a:lnTo>
                <a:lnTo>
                  <a:pt x="0" y="52"/>
                </a:lnTo>
                <a:lnTo>
                  <a:pt x="2" y="57"/>
                </a:lnTo>
                <a:lnTo>
                  <a:pt x="8" y="64"/>
                </a:lnTo>
                <a:lnTo>
                  <a:pt x="11" y="65"/>
                </a:lnTo>
                <a:lnTo>
                  <a:pt x="19" y="65"/>
                </a:lnTo>
                <a:lnTo>
                  <a:pt x="14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Freeform 32"/>
          <p:cNvSpPr>
            <a:spLocks/>
          </p:cNvSpPr>
          <p:nvPr/>
        </p:nvSpPr>
        <p:spPr bwMode="auto">
          <a:xfrm>
            <a:off x="8253413" y="1727200"/>
            <a:ext cx="173037" cy="68263"/>
          </a:xfrm>
          <a:custGeom>
            <a:avLst/>
            <a:gdLst>
              <a:gd name="T0" fmla="*/ 2147483647 w 153"/>
              <a:gd name="T1" fmla="*/ 2147483647 h 65"/>
              <a:gd name="T2" fmla="*/ 2147483647 w 153"/>
              <a:gd name="T3" fmla="*/ 2147483647 h 65"/>
              <a:gd name="T4" fmla="*/ 2147483647 w 153"/>
              <a:gd name="T5" fmla="*/ 2147483647 h 65"/>
              <a:gd name="T6" fmla="*/ 2147483647 w 153"/>
              <a:gd name="T7" fmla="*/ 2147483647 h 65"/>
              <a:gd name="T8" fmla="*/ 2147483647 w 153"/>
              <a:gd name="T9" fmla="*/ 2147483647 h 65"/>
              <a:gd name="T10" fmla="*/ 2147483647 w 153"/>
              <a:gd name="T11" fmla="*/ 2147483647 h 65"/>
              <a:gd name="T12" fmla="*/ 2147483647 w 153"/>
              <a:gd name="T13" fmla="*/ 2147483647 h 65"/>
              <a:gd name="T14" fmla="*/ 2147483647 w 153"/>
              <a:gd name="T15" fmla="*/ 2147483647 h 65"/>
              <a:gd name="T16" fmla="*/ 2147483647 w 153"/>
              <a:gd name="T17" fmla="*/ 2147483647 h 65"/>
              <a:gd name="T18" fmla="*/ 2147483647 w 153"/>
              <a:gd name="T19" fmla="*/ 0 h 65"/>
              <a:gd name="T20" fmla="*/ 2147483647 w 153"/>
              <a:gd name="T21" fmla="*/ 0 h 65"/>
              <a:gd name="T22" fmla="*/ 2147483647 w 153"/>
              <a:gd name="T23" fmla="*/ 2147483647 h 65"/>
              <a:gd name="T24" fmla="*/ 2147483647 w 153"/>
              <a:gd name="T25" fmla="*/ 2147483647 h 65"/>
              <a:gd name="T26" fmla="*/ 0 w 153"/>
              <a:gd name="T27" fmla="*/ 2147483647 h 65"/>
              <a:gd name="T28" fmla="*/ 0 w 153"/>
              <a:gd name="T29" fmla="*/ 2147483647 h 65"/>
              <a:gd name="T30" fmla="*/ 2147483647 w 153"/>
              <a:gd name="T31" fmla="*/ 2147483647 h 65"/>
              <a:gd name="T32" fmla="*/ 2147483647 w 153"/>
              <a:gd name="T33" fmla="*/ 2147483647 h 65"/>
              <a:gd name="T34" fmla="*/ 2147483647 w 153"/>
              <a:gd name="T35" fmla="*/ 2147483647 h 65"/>
              <a:gd name="T36" fmla="*/ 2147483647 w 153"/>
              <a:gd name="T37" fmla="*/ 214748364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3"/>
              <a:gd name="T58" fmla="*/ 0 h 65"/>
              <a:gd name="T59" fmla="*/ 153 w 153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3" h="65">
                <a:moveTo>
                  <a:pt x="132" y="65"/>
                </a:moveTo>
                <a:lnTo>
                  <a:pt x="142" y="65"/>
                </a:lnTo>
                <a:lnTo>
                  <a:pt x="145" y="63"/>
                </a:lnTo>
                <a:lnTo>
                  <a:pt x="151" y="57"/>
                </a:lnTo>
                <a:lnTo>
                  <a:pt x="153" y="54"/>
                </a:lnTo>
                <a:lnTo>
                  <a:pt x="153" y="44"/>
                </a:lnTo>
                <a:lnTo>
                  <a:pt x="151" y="41"/>
                </a:lnTo>
                <a:lnTo>
                  <a:pt x="145" y="35"/>
                </a:lnTo>
                <a:lnTo>
                  <a:pt x="142" y="33"/>
                </a:lnTo>
                <a:lnTo>
                  <a:pt x="20" y="0"/>
                </a:lnTo>
                <a:lnTo>
                  <a:pt x="11" y="0"/>
                </a:lnTo>
                <a:lnTo>
                  <a:pt x="8" y="2"/>
                </a:lnTo>
                <a:lnTo>
                  <a:pt x="1" y="8"/>
                </a:lnTo>
                <a:lnTo>
                  <a:pt x="0" y="11"/>
                </a:lnTo>
                <a:lnTo>
                  <a:pt x="0" y="21"/>
                </a:lnTo>
                <a:lnTo>
                  <a:pt x="1" y="24"/>
                </a:lnTo>
                <a:lnTo>
                  <a:pt x="8" y="30"/>
                </a:lnTo>
                <a:lnTo>
                  <a:pt x="11" y="32"/>
                </a:lnTo>
                <a:lnTo>
                  <a:pt x="132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Freeform 33"/>
          <p:cNvSpPr>
            <a:spLocks/>
          </p:cNvSpPr>
          <p:nvPr/>
        </p:nvSpPr>
        <p:spPr bwMode="auto">
          <a:xfrm>
            <a:off x="8253413" y="1770063"/>
            <a:ext cx="182562" cy="68262"/>
          </a:xfrm>
          <a:custGeom>
            <a:avLst/>
            <a:gdLst>
              <a:gd name="T0" fmla="*/ 2147483647 w 161"/>
              <a:gd name="T1" fmla="*/ 2147483647 h 66"/>
              <a:gd name="T2" fmla="*/ 2147483647 w 161"/>
              <a:gd name="T3" fmla="*/ 2147483647 h 66"/>
              <a:gd name="T4" fmla="*/ 2147483647 w 161"/>
              <a:gd name="T5" fmla="*/ 2147483647 h 66"/>
              <a:gd name="T6" fmla="*/ 2147483647 w 161"/>
              <a:gd name="T7" fmla="*/ 2147483647 h 66"/>
              <a:gd name="T8" fmla="*/ 2147483647 w 161"/>
              <a:gd name="T9" fmla="*/ 2147483647 h 66"/>
              <a:gd name="T10" fmla="*/ 2147483647 w 161"/>
              <a:gd name="T11" fmla="*/ 2147483647 h 66"/>
              <a:gd name="T12" fmla="*/ 2147483647 w 161"/>
              <a:gd name="T13" fmla="*/ 2147483647 h 66"/>
              <a:gd name="T14" fmla="*/ 2147483647 w 161"/>
              <a:gd name="T15" fmla="*/ 0 h 66"/>
              <a:gd name="T16" fmla="*/ 2147483647 w 161"/>
              <a:gd name="T17" fmla="*/ 0 h 66"/>
              <a:gd name="T18" fmla="*/ 2147483647 w 161"/>
              <a:gd name="T19" fmla="*/ 2147483647 h 66"/>
              <a:gd name="T20" fmla="*/ 2147483647 w 161"/>
              <a:gd name="T21" fmla="*/ 2147483647 h 66"/>
              <a:gd name="T22" fmla="*/ 2147483647 w 161"/>
              <a:gd name="T23" fmla="*/ 2147483647 h 66"/>
              <a:gd name="T24" fmla="*/ 0 w 161"/>
              <a:gd name="T25" fmla="*/ 2147483647 h 66"/>
              <a:gd name="T26" fmla="*/ 0 w 161"/>
              <a:gd name="T27" fmla="*/ 2147483647 h 66"/>
              <a:gd name="T28" fmla="*/ 2147483647 w 161"/>
              <a:gd name="T29" fmla="*/ 2147483647 h 66"/>
              <a:gd name="T30" fmla="*/ 2147483647 w 161"/>
              <a:gd name="T31" fmla="*/ 2147483647 h 66"/>
              <a:gd name="T32" fmla="*/ 2147483647 w 161"/>
              <a:gd name="T33" fmla="*/ 2147483647 h 66"/>
              <a:gd name="T34" fmla="*/ 2147483647 w 161"/>
              <a:gd name="T35" fmla="*/ 2147483647 h 66"/>
              <a:gd name="T36" fmla="*/ 2147483647 w 161"/>
              <a:gd name="T37" fmla="*/ 2147483647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1"/>
              <a:gd name="T58" fmla="*/ 0 h 66"/>
              <a:gd name="T59" fmla="*/ 161 w 161"/>
              <a:gd name="T60" fmla="*/ 66 h 6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1" h="66">
                <a:moveTo>
                  <a:pt x="150" y="31"/>
                </a:moveTo>
                <a:lnTo>
                  <a:pt x="153" y="30"/>
                </a:lnTo>
                <a:lnTo>
                  <a:pt x="159" y="23"/>
                </a:lnTo>
                <a:lnTo>
                  <a:pt x="161" y="20"/>
                </a:lnTo>
                <a:lnTo>
                  <a:pt x="161" y="11"/>
                </a:lnTo>
                <a:lnTo>
                  <a:pt x="159" y="7"/>
                </a:lnTo>
                <a:lnTo>
                  <a:pt x="153" y="1"/>
                </a:lnTo>
                <a:lnTo>
                  <a:pt x="150" y="0"/>
                </a:lnTo>
                <a:lnTo>
                  <a:pt x="140" y="0"/>
                </a:lnTo>
                <a:lnTo>
                  <a:pt x="11" y="34"/>
                </a:lnTo>
                <a:lnTo>
                  <a:pt x="8" y="36"/>
                </a:lnTo>
                <a:lnTo>
                  <a:pt x="1" y="42"/>
                </a:lnTo>
                <a:lnTo>
                  <a:pt x="0" y="45"/>
                </a:lnTo>
                <a:lnTo>
                  <a:pt x="0" y="55"/>
                </a:lnTo>
                <a:lnTo>
                  <a:pt x="1" y="58"/>
                </a:lnTo>
                <a:lnTo>
                  <a:pt x="8" y="64"/>
                </a:lnTo>
                <a:lnTo>
                  <a:pt x="11" y="66"/>
                </a:lnTo>
                <a:lnTo>
                  <a:pt x="20" y="66"/>
                </a:lnTo>
                <a:lnTo>
                  <a:pt x="15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6" name="Freeform 34"/>
          <p:cNvSpPr>
            <a:spLocks/>
          </p:cNvSpPr>
          <p:nvPr/>
        </p:nvSpPr>
        <p:spPr bwMode="auto">
          <a:xfrm>
            <a:off x="6869113" y="1936750"/>
            <a:ext cx="52387" cy="166688"/>
          </a:xfrm>
          <a:custGeom>
            <a:avLst/>
            <a:gdLst>
              <a:gd name="T0" fmla="*/ 2147483647 w 46"/>
              <a:gd name="T1" fmla="*/ 2147483647 h 159"/>
              <a:gd name="T2" fmla="*/ 2147483647 w 46"/>
              <a:gd name="T3" fmla="*/ 2147483647 h 159"/>
              <a:gd name="T4" fmla="*/ 2147483647 w 46"/>
              <a:gd name="T5" fmla="*/ 2147483647 h 159"/>
              <a:gd name="T6" fmla="*/ 2147483647 w 46"/>
              <a:gd name="T7" fmla="*/ 2147483647 h 159"/>
              <a:gd name="T8" fmla="*/ 2147483647 w 46"/>
              <a:gd name="T9" fmla="*/ 0 h 159"/>
              <a:gd name="T10" fmla="*/ 2147483647 w 46"/>
              <a:gd name="T11" fmla="*/ 0 h 159"/>
              <a:gd name="T12" fmla="*/ 2147483647 w 46"/>
              <a:gd name="T13" fmla="*/ 2147483647 h 159"/>
              <a:gd name="T14" fmla="*/ 2147483647 w 46"/>
              <a:gd name="T15" fmla="*/ 2147483647 h 159"/>
              <a:gd name="T16" fmla="*/ 2147483647 w 46"/>
              <a:gd name="T17" fmla="*/ 2147483647 h 159"/>
              <a:gd name="T18" fmla="*/ 0 w 46"/>
              <a:gd name="T19" fmla="*/ 2147483647 h 159"/>
              <a:gd name="T20" fmla="*/ 0 w 46"/>
              <a:gd name="T21" fmla="*/ 2147483647 h 159"/>
              <a:gd name="T22" fmla="*/ 2147483647 w 46"/>
              <a:gd name="T23" fmla="*/ 2147483647 h 159"/>
              <a:gd name="T24" fmla="*/ 2147483647 w 46"/>
              <a:gd name="T25" fmla="*/ 2147483647 h 159"/>
              <a:gd name="T26" fmla="*/ 2147483647 w 46"/>
              <a:gd name="T27" fmla="*/ 2147483647 h 159"/>
              <a:gd name="T28" fmla="*/ 2147483647 w 46"/>
              <a:gd name="T29" fmla="*/ 2147483647 h 159"/>
              <a:gd name="T30" fmla="*/ 2147483647 w 46"/>
              <a:gd name="T31" fmla="*/ 2147483647 h 159"/>
              <a:gd name="T32" fmla="*/ 2147483647 w 46"/>
              <a:gd name="T33" fmla="*/ 2147483647 h 159"/>
              <a:gd name="T34" fmla="*/ 2147483647 w 46"/>
              <a:gd name="T35" fmla="*/ 2147483647 h 159"/>
              <a:gd name="T36" fmla="*/ 2147483647 w 46"/>
              <a:gd name="T37" fmla="*/ 2147483647 h 159"/>
              <a:gd name="T38" fmla="*/ 2147483647 w 46"/>
              <a:gd name="T39" fmla="*/ 2147483647 h 159"/>
              <a:gd name="T40" fmla="*/ 2147483647 w 46"/>
              <a:gd name="T41" fmla="*/ 2147483647 h 159"/>
              <a:gd name="T42" fmla="*/ 2147483647 w 46"/>
              <a:gd name="T43" fmla="*/ 2147483647 h 159"/>
              <a:gd name="T44" fmla="*/ 2147483647 w 46"/>
              <a:gd name="T45" fmla="*/ 2147483647 h 1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6"/>
              <a:gd name="T70" fmla="*/ 0 h 159"/>
              <a:gd name="T71" fmla="*/ 46 w 46"/>
              <a:gd name="T72" fmla="*/ 159 h 15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6" h="159">
                <a:moveTo>
                  <a:pt x="31" y="14"/>
                </a:moveTo>
                <a:lnTo>
                  <a:pt x="30" y="9"/>
                </a:lnTo>
                <a:lnTo>
                  <a:pt x="28" y="6"/>
                </a:lnTo>
                <a:lnTo>
                  <a:pt x="25" y="3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  <a:lnTo>
                  <a:pt x="3" y="6"/>
                </a:lnTo>
                <a:lnTo>
                  <a:pt x="0" y="12"/>
                </a:lnTo>
                <a:lnTo>
                  <a:pt x="0" y="17"/>
                </a:lnTo>
                <a:lnTo>
                  <a:pt x="14" y="145"/>
                </a:lnTo>
                <a:lnTo>
                  <a:pt x="16" y="150"/>
                </a:lnTo>
                <a:lnTo>
                  <a:pt x="17" y="153"/>
                </a:lnTo>
                <a:lnTo>
                  <a:pt x="20" y="156"/>
                </a:lnTo>
                <a:lnTo>
                  <a:pt x="27" y="159"/>
                </a:lnTo>
                <a:lnTo>
                  <a:pt x="31" y="159"/>
                </a:lnTo>
                <a:lnTo>
                  <a:pt x="36" y="158"/>
                </a:lnTo>
                <a:lnTo>
                  <a:pt x="39" y="156"/>
                </a:lnTo>
                <a:lnTo>
                  <a:pt x="42" y="153"/>
                </a:lnTo>
                <a:lnTo>
                  <a:pt x="46" y="147"/>
                </a:lnTo>
                <a:lnTo>
                  <a:pt x="46" y="142"/>
                </a:lnTo>
                <a:lnTo>
                  <a:pt x="3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7" name="Freeform 35"/>
          <p:cNvSpPr>
            <a:spLocks/>
          </p:cNvSpPr>
          <p:nvPr/>
        </p:nvSpPr>
        <p:spPr bwMode="auto">
          <a:xfrm>
            <a:off x="6861175" y="1943100"/>
            <a:ext cx="134938" cy="117475"/>
          </a:xfrm>
          <a:custGeom>
            <a:avLst/>
            <a:gdLst>
              <a:gd name="T0" fmla="*/ 2147483647 w 119"/>
              <a:gd name="T1" fmla="*/ 2147483647 h 112"/>
              <a:gd name="T2" fmla="*/ 2147483647 w 119"/>
              <a:gd name="T3" fmla="*/ 2147483647 h 112"/>
              <a:gd name="T4" fmla="*/ 2147483647 w 119"/>
              <a:gd name="T5" fmla="*/ 0 h 112"/>
              <a:gd name="T6" fmla="*/ 2147483647 w 119"/>
              <a:gd name="T7" fmla="*/ 0 h 112"/>
              <a:gd name="T8" fmla="*/ 2147483647 w 119"/>
              <a:gd name="T9" fmla="*/ 2147483647 h 112"/>
              <a:gd name="T10" fmla="*/ 2147483647 w 119"/>
              <a:gd name="T11" fmla="*/ 2147483647 h 112"/>
              <a:gd name="T12" fmla="*/ 2147483647 w 119"/>
              <a:gd name="T13" fmla="*/ 2147483647 h 112"/>
              <a:gd name="T14" fmla="*/ 0 w 119"/>
              <a:gd name="T15" fmla="*/ 2147483647 h 112"/>
              <a:gd name="T16" fmla="*/ 0 w 119"/>
              <a:gd name="T17" fmla="*/ 2147483647 h 112"/>
              <a:gd name="T18" fmla="*/ 2147483647 w 119"/>
              <a:gd name="T19" fmla="*/ 2147483647 h 112"/>
              <a:gd name="T20" fmla="*/ 2147483647 w 119"/>
              <a:gd name="T21" fmla="*/ 2147483647 h 112"/>
              <a:gd name="T22" fmla="*/ 2147483647 w 119"/>
              <a:gd name="T23" fmla="*/ 2147483647 h 112"/>
              <a:gd name="T24" fmla="*/ 2147483647 w 119"/>
              <a:gd name="T25" fmla="*/ 2147483647 h 112"/>
              <a:gd name="T26" fmla="*/ 2147483647 w 119"/>
              <a:gd name="T27" fmla="*/ 2147483647 h 112"/>
              <a:gd name="T28" fmla="*/ 2147483647 w 119"/>
              <a:gd name="T29" fmla="*/ 2147483647 h 112"/>
              <a:gd name="T30" fmla="*/ 2147483647 w 119"/>
              <a:gd name="T31" fmla="*/ 2147483647 h 112"/>
              <a:gd name="T32" fmla="*/ 2147483647 w 119"/>
              <a:gd name="T33" fmla="*/ 2147483647 h 112"/>
              <a:gd name="T34" fmla="*/ 2147483647 w 119"/>
              <a:gd name="T35" fmla="*/ 2147483647 h 112"/>
              <a:gd name="T36" fmla="*/ 2147483647 w 119"/>
              <a:gd name="T37" fmla="*/ 2147483647 h 112"/>
              <a:gd name="T38" fmla="*/ 2147483647 w 119"/>
              <a:gd name="T39" fmla="*/ 2147483647 h 112"/>
              <a:gd name="T40" fmla="*/ 2147483647 w 119"/>
              <a:gd name="T41" fmla="*/ 2147483647 h 112"/>
              <a:gd name="T42" fmla="*/ 2147483647 w 119"/>
              <a:gd name="T43" fmla="*/ 2147483647 h 112"/>
              <a:gd name="T44" fmla="*/ 2147483647 w 119"/>
              <a:gd name="T45" fmla="*/ 2147483647 h 1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9"/>
              <a:gd name="T70" fmla="*/ 0 h 112"/>
              <a:gd name="T71" fmla="*/ 119 w 119"/>
              <a:gd name="T72" fmla="*/ 112 h 1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9" h="112">
                <a:moveTo>
                  <a:pt x="27" y="5"/>
                </a:moveTo>
                <a:lnTo>
                  <a:pt x="24" y="2"/>
                </a:lnTo>
                <a:lnTo>
                  <a:pt x="19" y="0"/>
                </a:lnTo>
                <a:lnTo>
                  <a:pt x="12" y="0"/>
                </a:lnTo>
                <a:lnTo>
                  <a:pt x="8" y="3"/>
                </a:lnTo>
                <a:lnTo>
                  <a:pt x="5" y="5"/>
                </a:lnTo>
                <a:lnTo>
                  <a:pt x="2" y="8"/>
                </a:lnTo>
                <a:lnTo>
                  <a:pt x="0" y="13"/>
                </a:lnTo>
                <a:lnTo>
                  <a:pt x="0" y="21"/>
                </a:lnTo>
                <a:lnTo>
                  <a:pt x="4" y="24"/>
                </a:lnTo>
                <a:lnTo>
                  <a:pt x="5" y="27"/>
                </a:lnTo>
                <a:lnTo>
                  <a:pt x="92" y="108"/>
                </a:lnTo>
                <a:lnTo>
                  <a:pt x="95" y="111"/>
                </a:lnTo>
                <a:lnTo>
                  <a:pt x="100" y="112"/>
                </a:lnTo>
                <a:lnTo>
                  <a:pt x="108" y="112"/>
                </a:lnTo>
                <a:lnTo>
                  <a:pt x="111" y="109"/>
                </a:lnTo>
                <a:lnTo>
                  <a:pt x="114" y="108"/>
                </a:lnTo>
                <a:lnTo>
                  <a:pt x="117" y="104"/>
                </a:lnTo>
                <a:lnTo>
                  <a:pt x="119" y="100"/>
                </a:lnTo>
                <a:lnTo>
                  <a:pt x="119" y="92"/>
                </a:lnTo>
                <a:lnTo>
                  <a:pt x="116" y="89"/>
                </a:lnTo>
                <a:lnTo>
                  <a:pt x="114" y="85"/>
                </a:lnTo>
                <a:lnTo>
                  <a:pt x="27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8" name="Freeform 36"/>
          <p:cNvSpPr>
            <a:spLocks/>
          </p:cNvSpPr>
          <p:nvPr/>
        </p:nvSpPr>
        <p:spPr bwMode="auto">
          <a:xfrm>
            <a:off x="5964238" y="1925638"/>
            <a:ext cx="44450" cy="185737"/>
          </a:xfrm>
          <a:custGeom>
            <a:avLst/>
            <a:gdLst>
              <a:gd name="T0" fmla="*/ 2147483647 w 40"/>
              <a:gd name="T1" fmla="*/ 2147483647 h 178"/>
              <a:gd name="T2" fmla="*/ 2147483647 w 40"/>
              <a:gd name="T3" fmla="*/ 2147483647 h 178"/>
              <a:gd name="T4" fmla="*/ 2147483647 w 40"/>
              <a:gd name="T5" fmla="*/ 2147483647 h 178"/>
              <a:gd name="T6" fmla="*/ 2147483647 w 40"/>
              <a:gd name="T7" fmla="*/ 2147483647 h 178"/>
              <a:gd name="T8" fmla="*/ 2147483647 w 40"/>
              <a:gd name="T9" fmla="*/ 2147483647 h 178"/>
              <a:gd name="T10" fmla="*/ 2147483647 w 40"/>
              <a:gd name="T11" fmla="*/ 0 h 178"/>
              <a:gd name="T12" fmla="*/ 2147483647 w 40"/>
              <a:gd name="T13" fmla="*/ 0 h 178"/>
              <a:gd name="T14" fmla="*/ 2147483647 w 40"/>
              <a:gd name="T15" fmla="*/ 2147483647 h 178"/>
              <a:gd name="T16" fmla="*/ 2147483647 w 40"/>
              <a:gd name="T17" fmla="*/ 2147483647 h 178"/>
              <a:gd name="T18" fmla="*/ 2147483647 w 40"/>
              <a:gd name="T19" fmla="*/ 2147483647 h 178"/>
              <a:gd name="T20" fmla="*/ 0 w 40"/>
              <a:gd name="T21" fmla="*/ 2147483647 h 178"/>
              <a:gd name="T22" fmla="*/ 0 w 40"/>
              <a:gd name="T23" fmla="*/ 2147483647 h 178"/>
              <a:gd name="T24" fmla="*/ 2147483647 w 40"/>
              <a:gd name="T25" fmla="*/ 2147483647 h 178"/>
              <a:gd name="T26" fmla="*/ 2147483647 w 40"/>
              <a:gd name="T27" fmla="*/ 2147483647 h 178"/>
              <a:gd name="T28" fmla="*/ 2147483647 w 40"/>
              <a:gd name="T29" fmla="*/ 2147483647 h 178"/>
              <a:gd name="T30" fmla="*/ 2147483647 w 40"/>
              <a:gd name="T31" fmla="*/ 2147483647 h 178"/>
              <a:gd name="T32" fmla="*/ 2147483647 w 40"/>
              <a:gd name="T33" fmla="*/ 2147483647 h 178"/>
              <a:gd name="T34" fmla="*/ 2147483647 w 40"/>
              <a:gd name="T35" fmla="*/ 2147483647 h 178"/>
              <a:gd name="T36" fmla="*/ 2147483647 w 40"/>
              <a:gd name="T37" fmla="*/ 2147483647 h 178"/>
              <a:gd name="T38" fmla="*/ 2147483647 w 40"/>
              <a:gd name="T39" fmla="*/ 2147483647 h 178"/>
              <a:gd name="T40" fmla="*/ 2147483647 w 40"/>
              <a:gd name="T41" fmla="*/ 2147483647 h 178"/>
              <a:gd name="T42" fmla="*/ 2147483647 w 40"/>
              <a:gd name="T43" fmla="*/ 2147483647 h 178"/>
              <a:gd name="T44" fmla="*/ 2147483647 w 40"/>
              <a:gd name="T45" fmla="*/ 2147483647 h 178"/>
              <a:gd name="T46" fmla="*/ 2147483647 w 40"/>
              <a:gd name="T47" fmla="*/ 2147483647 h 178"/>
              <a:gd name="T48" fmla="*/ 2147483647 w 40"/>
              <a:gd name="T49" fmla="*/ 2147483647 h 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178"/>
              <a:gd name="T77" fmla="*/ 40 w 40"/>
              <a:gd name="T78" fmla="*/ 178 h 1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178">
                <a:moveTo>
                  <a:pt x="32" y="14"/>
                </a:moveTo>
                <a:lnTo>
                  <a:pt x="32" y="11"/>
                </a:lnTo>
                <a:lnTo>
                  <a:pt x="29" y="8"/>
                </a:lnTo>
                <a:lnTo>
                  <a:pt x="27" y="4"/>
                </a:lnTo>
                <a:lnTo>
                  <a:pt x="24" y="1"/>
                </a:lnTo>
                <a:lnTo>
                  <a:pt x="19" y="0"/>
                </a:lnTo>
                <a:lnTo>
                  <a:pt x="11" y="0"/>
                </a:lnTo>
                <a:lnTo>
                  <a:pt x="8" y="3"/>
                </a:lnTo>
                <a:lnTo>
                  <a:pt x="5" y="4"/>
                </a:lnTo>
                <a:lnTo>
                  <a:pt x="2" y="8"/>
                </a:lnTo>
                <a:lnTo>
                  <a:pt x="0" y="12"/>
                </a:lnTo>
                <a:lnTo>
                  <a:pt x="0" y="17"/>
                </a:lnTo>
                <a:lnTo>
                  <a:pt x="8" y="164"/>
                </a:lnTo>
                <a:lnTo>
                  <a:pt x="8" y="167"/>
                </a:lnTo>
                <a:lnTo>
                  <a:pt x="11" y="170"/>
                </a:lnTo>
                <a:lnTo>
                  <a:pt x="13" y="174"/>
                </a:lnTo>
                <a:lnTo>
                  <a:pt x="16" y="177"/>
                </a:lnTo>
                <a:lnTo>
                  <a:pt x="21" y="178"/>
                </a:lnTo>
                <a:lnTo>
                  <a:pt x="29" y="178"/>
                </a:lnTo>
                <a:lnTo>
                  <a:pt x="32" y="175"/>
                </a:lnTo>
                <a:lnTo>
                  <a:pt x="35" y="174"/>
                </a:lnTo>
                <a:lnTo>
                  <a:pt x="38" y="170"/>
                </a:lnTo>
                <a:lnTo>
                  <a:pt x="40" y="166"/>
                </a:lnTo>
                <a:lnTo>
                  <a:pt x="40" y="161"/>
                </a:lnTo>
                <a:lnTo>
                  <a:pt x="3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9" name="Freeform 37"/>
          <p:cNvSpPr>
            <a:spLocks/>
          </p:cNvSpPr>
          <p:nvPr/>
        </p:nvSpPr>
        <p:spPr bwMode="auto">
          <a:xfrm>
            <a:off x="5957888" y="1938338"/>
            <a:ext cx="125412" cy="138112"/>
          </a:xfrm>
          <a:custGeom>
            <a:avLst/>
            <a:gdLst>
              <a:gd name="T0" fmla="*/ 2147483647 w 112"/>
              <a:gd name="T1" fmla="*/ 2147483647 h 133"/>
              <a:gd name="T2" fmla="*/ 2147483647 w 112"/>
              <a:gd name="T3" fmla="*/ 2147483647 h 133"/>
              <a:gd name="T4" fmla="*/ 2147483647 w 112"/>
              <a:gd name="T5" fmla="*/ 2147483647 h 133"/>
              <a:gd name="T6" fmla="*/ 2147483647 w 112"/>
              <a:gd name="T7" fmla="*/ 0 h 133"/>
              <a:gd name="T8" fmla="*/ 2147483647 w 112"/>
              <a:gd name="T9" fmla="*/ 0 h 133"/>
              <a:gd name="T10" fmla="*/ 2147483647 w 112"/>
              <a:gd name="T11" fmla="*/ 2147483647 h 133"/>
              <a:gd name="T12" fmla="*/ 2147483647 w 112"/>
              <a:gd name="T13" fmla="*/ 2147483647 h 133"/>
              <a:gd name="T14" fmla="*/ 2147483647 w 112"/>
              <a:gd name="T15" fmla="*/ 2147483647 h 133"/>
              <a:gd name="T16" fmla="*/ 2147483647 w 112"/>
              <a:gd name="T17" fmla="*/ 2147483647 h 133"/>
              <a:gd name="T18" fmla="*/ 0 w 112"/>
              <a:gd name="T19" fmla="*/ 2147483647 h 133"/>
              <a:gd name="T20" fmla="*/ 0 w 112"/>
              <a:gd name="T21" fmla="*/ 2147483647 h 133"/>
              <a:gd name="T22" fmla="*/ 2147483647 w 112"/>
              <a:gd name="T23" fmla="*/ 2147483647 h 133"/>
              <a:gd name="T24" fmla="*/ 2147483647 w 112"/>
              <a:gd name="T25" fmla="*/ 2147483647 h 133"/>
              <a:gd name="T26" fmla="*/ 2147483647 w 112"/>
              <a:gd name="T27" fmla="*/ 2147483647 h 133"/>
              <a:gd name="T28" fmla="*/ 2147483647 w 112"/>
              <a:gd name="T29" fmla="*/ 2147483647 h 133"/>
              <a:gd name="T30" fmla="*/ 2147483647 w 112"/>
              <a:gd name="T31" fmla="*/ 2147483647 h 133"/>
              <a:gd name="T32" fmla="*/ 2147483647 w 112"/>
              <a:gd name="T33" fmla="*/ 2147483647 h 133"/>
              <a:gd name="T34" fmla="*/ 2147483647 w 112"/>
              <a:gd name="T35" fmla="*/ 2147483647 h 133"/>
              <a:gd name="T36" fmla="*/ 2147483647 w 112"/>
              <a:gd name="T37" fmla="*/ 2147483647 h 133"/>
              <a:gd name="T38" fmla="*/ 2147483647 w 112"/>
              <a:gd name="T39" fmla="*/ 2147483647 h 133"/>
              <a:gd name="T40" fmla="*/ 2147483647 w 112"/>
              <a:gd name="T41" fmla="*/ 2147483647 h 133"/>
              <a:gd name="T42" fmla="*/ 2147483647 w 112"/>
              <a:gd name="T43" fmla="*/ 2147483647 h 133"/>
              <a:gd name="T44" fmla="*/ 2147483647 w 112"/>
              <a:gd name="T45" fmla="*/ 2147483647 h 133"/>
              <a:gd name="T46" fmla="*/ 2147483647 w 112"/>
              <a:gd name="T47" fmla="*/ 2147483647 h 133"/>
              <a:gd name="T48" fmla="*/ 2147483647 w 112"/>
              <a:gd name="T49" fmla="*/ 2147483647 h 133"/>
              <a:gd name="T50" fmla="*/ 2147483647 w 112"/>
              <a:gd name="T51" fmla="*/ 2147483647 h 133"/>
              <a:gd name="T52" fmla="*/ 2147483647 w 112"/>
              <a:gd name="T53" fmla="*/ 2147483647 h 13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2"/>
              <a:gd name="T82" fmla="*/ 0 h 133"/>
              <a:gd name="T83" fmla="*/ 112 w 112"/>
              <a:gd name="T84" fmla="*/ 133 h 13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2" h="133">
                <a:moveTo>
                  <a:pt x="29" y="7"/>
                </a:moveTo>
                <a:lnTo>
                  <a:pt x="25" y="4"/>
                </a:lnTo>
                <a:lnTo>
                  <a:pt x="22" y="2"/>
                </a:lnTo>
                <a:lnTo>
                  <a:pt x="17" y="0"/>
                </a:lnTo>
                <a:lnTo>
                  <a:pt x="14" y="0"/>
                </a:lnTo>
                <a:lnTo>
                  <a:pt x="10" y="2"/>
                </a:lnTo>
                <a:lnTo>
                  <a:pt x="6" y="4"/>
                </a:lnTo>
                <a:lnTo>
                  <a:pt x="3" y="7"/>
                </a:lnTo>
                <a:lnTo>
                  <a:pt x="2" y="10"/>
                </a:lnTo>
                <a:lnTo>
                  <a:pt x="0" y="15"/>
                </a:lnTo>
                <a:lnTo>
                  <a:pt x="0" y="18"/>
                </a:lnTo>
                <a:lnTo>
                  <a:pt x="2" y="22"/>
                </a:lnTo>
                <a:lnTo>
                  <a:pt x="3" y="26"/>
                </a:lnTo>
                <a:lnTo>
                  <a:pt x="84" y="127"/>
                </a:lnTo>
                <a:lnTo>
                  <a:pt x="87" y="130"/>
                </a:lnTo>
                <a:lnTo>
                  <a:pt x="90" y="132"/>
                </a:lnTo>
                <a:lnTo>
                  <a:pt x="95" y="133"/>
                </a:lnTo>
                <a:lnTo>
                  <a:pt x="98" y="133"/>
                </a:lnTo>
                <a:lnTo>
                  <a:pt x="103" y="132"/>
                </a:lnTo>
                <a:lnTo>
                  <a:pt x="106" y="130"/>
                </a:lnTo>
                <a:lnTo>
                  <a:pt x="109" y="127"/>
                </a:lnTo>
                <a:lnTo>
                  <a:pt x="111" y="124"/>
                </a:lnTo>
                <a:lnTo>
                  <a:pt x="112" y="119"/>
                </a:lnTo>
                <a:lnTo>
                  <a:pt x="112" y="116"/>
                </a:lnTo>
                <a:lnTo>
                  <a:pt x="111" y="111"/>
                </a:lnTo>
                <a:lnTo>
                  <a:pt x="109" y="108"/>
                </a:lnTo>
                <a:lnTo>
                  <a:pt x="29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9670" name="Group 38"/>
          <p:cNvGrpSpPr>
            <a:grpSpLocks/>
          </p:cNvGrpSpPr>
          <p:nvPr/>
        </p:nvGrpSpPr>
        <p:grpSpPr bwMode="auto">
          <a:xfrm>
            <a:off x="5865813" y="1208088"/>
            <a:ext cx="554037" cy="400050"/>
            <a:chOff x="2815" y="1222"/>
            <a:chExt cx="492" cy="383"/>
          </a:xfrm>
        </p:grpSpPr>
        <p:sp>
          <p:nvSpPr>
            <p:cNvPr id="69681" name="Freeform 39"/>
            <p:cNvSpPr>
              <a:spLocks/>
            </p:cNvSpPr>
            <p:nvPr/>
          </p:nvSpPr>
          <p:spPr bwMode="auto">
            <a:xfrm>
              <a:off x="2815" y="1257"/>
              <a:ext cx="241" cy="343"/>
            </a:xfrm>
            <a:custGeom>
              <a:avLst/>
              <a:gdLst>
                <a:gd name="T0" fmla="*/ 173 w 241"/>
                <a:gd name="T1" fmla="*/ 325 h 343"/>
                <a:gd name="T2" fmla="*/ 179 w 241"/>
                <a:gd name="T3" fmla="*/ 340 h 343"/>
                <a:gd name="T4" fmla="*/ 192 w 241"/>
                <a:gd name="T5" fmla="*/ 343 h 343"/>
                <a:gd name="T6" fmla="*/ 204 w 241"/>
                <a:gd name="T7" fmla="*/ 330 h 343"/>
                <a:gd name="T8" fmla="*/ 214 w 241"/>
                <a:gd name="T9" fmla="*/ 313 h 343"/>
                <a:gd name="T10" fmla="*/ 220 w 241"/>
                <a:gd name="T11" fmla="*/ 297 h 343"/>
                <a:gd name="T12" fmla="*/ 227 w 241"/>
                <a:gd name="T13" fmla="*/ 281 h 343"/>
                <a:gd name="T14" fmla="*/ 231 w 241"/>
                <a:gd name="T15" fmla="*/ 265 h 343"/>
                <a:gd name="T16" fmla="*/ 236 w 241"/>
                <a:gd name="T17" fmla="*/ 246 h 343"/>
                <a:gd name="T18" fmla="*/ 238 w 241"/>
                <a:gd name="T19" fmla="*/ 229 h 343"/>
                <a:gd name="T20" fmla="*/ 241 w 241"/>
                <a:gd name="T21" fmla="*/ 189 h 343"/>
                <a:gd name="T22" fmla="*/ 236 w 241"/>
                <a:gd name="T23" fmla="*/ 144 h 343"/>
                <a:gd name="T24" fmla="*/ 217 w 241"/>
                <a:gd name="T25" fmla="*/ 79 h 343"/>
                <a:gd name="T26" fmla="*/ 195 w 241"/>
                <a:gd name="T27" fmla="*/ 41 h 343"/>
                <a:gd name="T28" fmla="*/ 179 w 241"/>
                <a:gd name="T29" fmla="*/ 23 h 343"/>
                <a:gd name="T30" fmla="*/ 162 w 241"/>
                <a:gd name="T31" fmla="*/ 11 h 343"/>
                <a:gd name="T32" fmla="*/ 146 w 241"/>
                <a:gd name="T33" fmla="*/ 3 h 343"/>
                <a:gd name="T34" fmla="*/ 94 w 241"/>
                <a:gd name="T35" fmla="*/ 3 h 343"/>
                <a:gd name="T36" fmla="*/ 78 w 241"/>
                <a:gd name="T37" fmla="*/ 11 h 343"/>
                <a:gd name="T38" fmla="*/ 60 w 241"/>
                <a:gd name="T39" fmla="*/ 23 h 343"/>
                <a:gd name="T40" fmla="*/ 45 w 241"/>
                <a:gd name="T41" fmla="*/ 41 h 343"/>
                <a:gd name="T42" fmla="*/ 23 w 241"/>
                <a:gd name="T43" fmla="*/ 79 h 343"/>
                <a:gd name="T44" fmla="*/ 4 w 241"/>
                <a:gd name="T45" fmla="*/ 144 h 343"/>
                <a:gd name="T46" fmla="*/ 2 w 241"/>
                <a:gd name="T47" fmla="*/ 229 h 343"/>
                <a:gd name="T48" fmla="*/ 4 w 241"/>
                <a:gd name="T49" fmla="*/ 245 h 343"/>
                <a:gd name="T50" fmla="*/ 8 w 241"/>
                <a:gd name="T51" fmla="*/ 262 h 343"/>
                <a:gd name="T52" fmla="*/ 10 w 241"/>
                <a:gd name="T53" fmla="*/ 273 h 343"/>
                <a:gd name="T54" fmla="*/ 16 w 241"/>
                <a:gd name="T55" fmla="*/ 288 h 343"/>
                <a:gd name="T56" fmla="*/ 29 w 241"/>
                <a:gd name="T57" fmla="*/ 321 h 343"/>
                <a:gd name="T58" fmla="*/ 38 w 241"/>
                <a:gd name="T59" fmla="*/ 330 h 343"/>
                <a:gd name="T60" fmla="*/ 54 w 241"/>
                <a:gd name="T61" fmla="*/ 330 h 343"/>
                <a:gd name="T62" fmla="*/ 62 w 241"/>
                <a:gd name="T63" fmla="*/ 311 h 343"/>
                <a:gd name="T64" fmla="*/ 56 w 241"/>
                <a:gd name="T65" fmla="*/ 302 h 343"/>
                <a:gd name="T66" fmla="*/ 43 w 241"/>
                <a:gd name="T67" fmla="*/ 272 h 343"/>
                <a:gd name="T68" fmla="*/ 40 w 241"/>
                <a:gd name="T69" fmla="*/ 259 h 343"/>
                <a:gd name="T70" fmla="*/ 37 w 241"/>
                <a:gd name="T71" fmla="*/ 243 h 343"/>
                <a:gd name="T72" fmla="*/ 34 w 241"/>
                <a:gd name="T73" fmla="*/ 231 h 343"/>
                <a:gd name="T74" fmla="*/ 32 w 241"/>
                <a:gd name="T75" fmla="*/ 193 h 343"/>
                <a:gd name="T76" fmla="*/ 35 w 241"/>
                <a:gd name="T77" fmla="*/ 150 h 343"/>
                <a:gd name="T78" fmla="*/ 45 w 241"/>
                <a:gd name="T79" fmla="*/ 104 h 343"/>
                <a:gd name="T80" fmla="*/ 60 w 241"/>
                <a:gd name="T81" fmla="*/ 74 h 343"/>
                <a:gd name="T82" fmla="*/ 70 w 241"/>
                <a:gd name="T83" fmla="*/ 60 h 343"/>
                <a:gd name="T84" fmla="*/ 79 w 241"/>
                <a:gd name="T85" fmla="*/ 49 h 343"/>
                <a:gd name="T86" fmla="*/ 91 w 241"/>
                <a:gd name="T87" fmla="*/ 39 h 343"/>
                <a:gd name="T88" fmla="*/ 103 w 241"/>
                <a:gd name="T89" fmla="*/ 35 h 343"/>
                <a:gd name="T90" fmla="*/ 121 w 241"/>
                <a:gd name="T91" fmla="*/ 31 h 343"/>
                <a:gd name="T92" fmla="*/ 136 w 241"/>
                <a:gd name="T93" fmla="*/ 35 h 343"/>
                <a:gd name="T94" fmla="*/ 149 w 241"/>
                <a:gd name="T95" fmla="*/ 39 h 343"/>
                <a:gd name="T96" fmla="*/ 160 w 241"/>
                <a:gd name="T97" fmla="*/ 49 h 343"/>
                <a:gd name="T98" fmla="*/ 170 w 241"/>
                <a:gd name="T99" fmla="*/ 60 h 343"/>
                <a:gd name="T100" fmla="*/ 179 w 241"/>
                <a:gd name="T101" fmla="*/ 74 h 343"/>
                <a:gd name="T102" fmla="*/ 195 w 241"/>
                <a:gd name="T103" fmla="*/ 104 h 343"/>
                <a:gd name="T104" fmla="*/ 204 w 241"/>
                <a:gd name="T105" fmla="*/ 150 h 343"/>
                <a:gd name="T106" fmla="*/ 208 w 241"/>
                <a:gd name="T107" fmla="*/ 185 h 343"/>
                <a:gd name="T108" fmla="*/ 208 w 241"/>
                <a:gd name="T109" fmla="*/ 194 h 343"/>
                <a:gd name="T110" fmla="*/ 206 w 241"/>
                <a:gd name="T111" fmla="*/ 232 h 343"/>
                <a:gd name="T112" fmla="*/ 203 w 241"/>
                <a:gd name="T113" fmla="*/ 245 h 343"/>
                <a:gd name="T114" fmla="*/ 200 w 241"/>
                <a:gd name="T115" fmla="*/ 264 h 343"/>
                <a:gd name="T116" fmla="*/ 193 w 241"/>
                <a:gd name="T117" fmla="*/ 281 h 343"/>
                <a:gd name="T118" fmla="*/ 187 w 241"/>
                <a:gd name="T119" fmla="*/ 295 h 343"/>
                <a:gd name="T120" fmla="*/ 178 w 241"/>
                <a:gd name="T121" fmla="*/ 311 h 343"/>
                <a:gd name="T122" fmla="*/ 176 w 241"/>
                <a:gd name="T123" fmla="*/ 318 h 3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1"/>
                <a:gd name="T187" fmla="*/ 0 h 343"/>
                <a:gd name="T188" fmla="*/ 241 w 241"/>
                <a:gd name="T189" fmla="*/ 343 h 3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1" h="343">
                  <a:moveTo>
                    <a:pt x="176" y="318"/>
                  </a:moveTo>
                  <a:lnTo>
                    <a:pt x="174" y="321"/>
                  </a:lnTo>
                  <a:lnTo>
                    <a:pt x="173" y="325"/>
                  </a:lnTo>
                  <a:lnTo>
                    <a:pt x="173" y="330"/>
                  </a:lnTo>
                  <a:lnTo>
                    <a:pt x="176" y="337"/>
                  </a:lnTo>
                  <a:lnTo>
                    <a:pt x="179" y="340"/>
                  </a:lnTo>
                  <a:lnTo>
                    <a:pt x="182" y="341"/>
                  </a:lnTo>
                  <a:lnTo>
                    <a:pt x="187" y="343"/>
                  </a:lnTo>
                  <a:lnTo>
                    <a:pt x="192" y="343"/>
                  </a:lnTo>
                  <a:lnTo>
                    <a:pt x="198" y="340"/>
                  </a:lnTo>
                  <a:lnTo>
                    <a:pt x="201" y="337"/>
                  </a:lnTo>
                  <a:lnTo>
                    <a:pt x="204" y="330"/>
                  </a:lnTo>
                  <a:lnTo>
                    <a:pt x="206" y="327"/>
                  </a:lnTo>
                  <a:lnTo>
                    <a:pt x="208" y="325"/>
                  </a:lnTo>
                  <a:lnTo>
                    <a:pt x="214" y="313"/>
                  </a:lnTo>
                  <a:lnTo>
                    <a:pt x="215" y="308"/>
                  </a:lnTo>
                  <a:lnTo>
                    <a:pt x="219" y="302"/>
                  </a:lnTo>
                  <a:lnTo>
                    <a:pt x="220" y="297"/>
                  </a:lnTo>
                  <a:lnTo>
                    <a:pt x="222" y="294"/>
                  </a:lnTo>
                  <a:lnTo>
                    <a:pt x="225" y="284"/>
                  </a:lnTo>
                  <a:lnTo>
                    <a:pt x="227" y="281"/>
                  </a:lnTo>
                  <a:lnTo>
                    <a:pt x="228" y="276"/>
                  </a:lnTo>
                  <a:lnTo>
                    <a:pt x="231" y="270"/>
                  </a:lnTo>
                  <a:lnTo>
                    <a:pt x="231" y="265"/>
                  </a:lnTo>
                  <a:lnTo>
                    <a:pt x="234" y="256"/>
                  </a:lnTo>
                  <a:lnTo>
                    <a:pt x="234" y="251"/>
                  </a:lnTo>
                  <a:lnTo>
                    <a:pt x="236" y="246"/>
                  </a:lnTo>
                  <a:lnTo>
                    <a:pt x="236" y="243"/>
                  </a:lnTo>
                  <a:lnTo>
                    <a:pt x="238" y="239"/>
                  </a:lnTo>
                  <a:lnTo>
                    <a:pt x="238" y="229"/>
                  </a:lnTo>
                  <a:lnTo>
                    <a:pt x="239" y="224"/>
                  </a:lnTo>
                  <a:lnTo>
                    <a:pt x="239" y="197"/>
                  </a:lnTo>
                  <a:lnTo>
                    <a:pt x="241" y="189"/>
                  </a:lnTo>
                  <a:lnTo>
                    <a:pt x="239" y="182"/>
                  </a:lnTo>
                  <a:lnTo>
                    <a:pt x="239" y="163"/>
                  </a:lnTo>
                  <a:lnTo>
                    <a:pt x="236" y="144"/>
                  </a:lnTo>
                  <a:lnTo>
                    <a:pt x="230" y="110"/>
                  </a:lnTo>
                  <a:lnTo>
                    <a:pt x="223" y="95"/>
                  </a:lnTo>
                  <a:lnTo>
                    <a:pt x="217" y="79"/>
                  </a:lnTo>
                  <a:lnTo>
                    <a:pt x="208" y="58"/>
                  </a:lnTo>
                  <a:lnTo>
                    <a:pt x="198" y="46"/>
                  </a:lnTo>
                  <a:lnTo>
                    <a:pt x="195" y="41"/>
                  </a:lnTo>
                  <a:lnTo>
                    <a:pt x="190" y="36"/>
                  </a:lnTo>
                  <a:lnTo>
                    <a:pt x="187" y="31"/>
                  </a:lnTo>
                  <a:lnTo>
                    <a:pt x="179" y="23"/>
                  </a:lnTo>
                  <a:lnTo>
                    <a:pt x="174" y="20"/>
                  </a:lnTo>
                  <a:lnTo>
                    <a:pt x="170" y="16"/>
                  </a:lnTo>
                  <a:lnTo>
                    <a:pt x="162" y="11"/>
                  </a:lnTo>
                  <a:lnTo>
                    <a:pt x="157" y="9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33" y="0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8" y="11"/>
                  </a:lnTo>
                  <a:lnTo>
                    <a:pt x="70" y="16"/>
                  </a:lnTo>
                  <a:lnTo>
                    <a:pt x="65" y="20"/>
                  </a:lnTo>
                  <a:lnTo>
                    <a:pt x="60" y="23"/>
                  </a:lnTo>
                  <a:lnTo>
                    <a:pt x="53" y="31"/>
                  </a:lnTo>
                  <a:lnTo>
                    <a:pt x="49" y="36"/>
                  </a:lnTo>
                  <a:lnTo>
                    <a:pt x="45" y="41"/>
                  </a:lnTo>
                  <a:lnTo>
                    <a:pt x="42" y="46"/>
                  </a:lnTo>
                  <a:lnTo>
                    <a:pt x="32" y="58"/>
                  </a:lnTo>
                  <a:lnTo>
                    <a:pt x="23" y="79"/>
                  </a:lnTo>
                  <a:lnTo>
                    <a:pt x="16" y="95"/>
                  </a:lnTo>
                  <a:lnTo>
                    <a:pt x="10" y="110"/>
                  </a:lnTo>
                  <a:lnTo>
                    <a:pt x="4" y="144"/>
                  </a:lnTo>
                  <a:lnTo>
                    <a:pt x="0" y="163"/>
                  </a:lnTo>
                  <a:lnTo>
                    <a:pt x="0" y="224"/>
                  </a:lnTo>
                  <a:lnTo>
                    <a:pt x="2" y="229"/>
                  </a:lnTo>
                  <a:lnTo>
                    <a:pt x="2" y="237"/>
                  </a:lnTo>
                  <a:lnTo>
                    <a:pt x="4" y="242"/>
                  </a:lnTo>
                  <a:lnTo>
                    <a:pt x="4" y="245"/>
                  </a:lnTo>
                  <a:lnTo>
                    <a:pt x="5" y="250"/>
                  </a:lnTo>
                  <a:lnTo>
                    <a:pt x="5" y="253"/>
                  </a:lnTo>
                  <a:lnTo>
                    <a:pt x="8" y="262"/>
                  </a:lnTo>
                  <a:lnTo>
                    <a:pt x="8" y="265"/>
                  </a:lnTo>
                  <a:lnTo>
                    <a:pt x="10" y="269"/>
                  </a:lnTo>
                  <a:lnTo>
                    <a:pt x="10" y="273"/>
                  </a:lnTo>
                  <a:lnTo>
                    <a:pt x="13" y="280"/>
                  </a:lnTo>
                  <a:lnTo>
                    <a:pt x="15" y="284"/>
                  </a:lnTo>
                  <a:lnTo>
                    <a:pt x="16" y="288"/>
                  </a:lnTo>
                  <a:lnTo>
                    <a:pt x="16" y="292"/>
                  </a:lnTo>
                  <a:lnTo>
                    <a:pt x="27" y="314"/>
                  </a:lnTo>
                  <a:lnTo>
                    <a:pt x="29" y="321"/>
                  </a:lnTo>
                  <a:lnTo>
                    <a:pt x="35" y="327"/>
                  </a:lnTo>
                  <a:lnTo>
                    <a:pt x="32" y="324"/>
                  </a:lnTo>
                  <a:lnTo>
                    <a:pt x="38" y="330"/>
                  </a:lnTo>
                  <a:lnTo>
                    <a:pt x="42" y="332"/>
                  </a:lnTo>
                  <a:lnTo>
                    <a:pt x="51" y="332"/>
                  </a:lnTo>
                  <a:lnTo>
                    <a:pt x="54" y="330"/>
                  </a:lnTo>
                  <a:lnTo>
                    <a:pt x="60" y="324"/>
                  </a:lnTo>
                  <a:lnTo>
                    <a:pt x="62" y="321"/>
                  </a:lnTo>
                  <a:lnTo>
                    <a:pt x="62" y="311"/>
                  </a:lnTo>
                  <a:lnTo>
                    <a:pt x="60" y="308"/>
                  </a:lnTo>
                  <a:lnTo>
                    <a:pt x="57" y="305"/>
                  </a:lnTo>
                  <a:lnTo>
                    <a:pt x="56" y="302"/>
                  </a:lnTo>
                  <a:lnTo>
                    <a:pt x="48" y="286"/>
                  </a:lnTo>
                  <a:lnTo>
                    <a:pt x="48" y="281"/>
                  </a:lnTo>
                  <a:lnTo>
                    <a:pt x="43" y="272"/>
                  </a:lnTo>
                  <a:lnTo>
                    <a:pt x="42" y="267"/>
                  </a:lnTo>
                  <a:lnTo>
                    <a:pt x="42" y="262"/>
                  </a:lnTo>
                  <a:lnTo>
                    <a:pt x="40" y="259"/>
                  </a:lnTo>
                  <a:lnTo>
                    <a:pt x="40" y="256"/>
                  </a:lnTo>
                  <a:lnTo>
                    <a:pt x="37" y="246"/>
                  </a:lnTo>
                  <a:lnTo>
                    <a:pt x="37" y="243"/>
                  </a:lnTo>
                  <a:lnTo>
                    <a:pt x="35" y="239"/>
                  </a:lnTo>
                  <a:lnTo>
                    <a:pt x="35" y="235"/>
                  </a:lnTo>
                  <a:lnTo>
                    <a:pt x="34" y="231"/>
                  </a:lnTo>
                  <a:lnTo>
                    <a:pt x="34" y="223"/>
                  </a:lnTo>
                  <a:lnTo>
                    <a:pt x="32" y="218"/>
                  </a:lnTo>
                  <a:lnTo>
                    <a:pt x="32" y="193"/>
                  </a:lnTo>
                  <a:lnTo>
                    <a:pt x="32" y="166"/>
                  </a:lnTo>
                  <a:lnTo>
                    <a:pt x="34" y="159"/>
                  </a:lnTo>
                  <a:lnTo>
                    <a:pt x="35" y="150"/>
                  </a:lnTo>
                  <a:lnTo>
                    <a:pt x="42" y="120"/>
                  </a:lnTo>
                  <a:lnTo>
                    <a:pt x="45" y="112"/>
                  </a:lnTo>
                  <a:lnTo>
                    <a:pt x="45" y="104"/>
                  </a:lnTo>
                  <a:lnTo>
                    <a:pt x="48" y="99"/>
                  </a:lnTo>
                  <a:lnTo>
                    <a:pt x="51" y="91"/>
                  </a:lnTo>
                  <a:lnTo>
                    <a:pt x="60" y="74"/>
                  </a:lnTo>
                  <a:lnTo>
                    <a:pt x="62" y="71"/>
                  </a:lnTo>
                  <a:lnTo>
                    <a:pt x="67" y="65"/>
                  </a:lnTo>
                  <a:lnTo>
                    <a:pt x="70" y="60"/>
                  </a:lnTo>
                  <a:lnTo>
                    <a:pt x="75" y="55"/>
                  </a:lnTo>
                  <a:lnTo>
                    <a:pt x="78" y="50"/>
                  </a:lnTo>
                  <a:lnTo>
                    <a:pt x="79" y="49"/>
                  </a:lnTo>
                  <a:lnTo>
                    <a:pt x="84" y="46"/>
                  </a:lnTo>
                  <a:lnTo>
                    <a:pt x="89" y="41"/>
                  </a:lnTo>
                  <a:lnTo>
                    <a:pt x="91" y="39"/>
                  </a:lnTo>
                  <a:lnTo>
                    <a:pt x="95" y="38"/>
                  </a:lnTo>
                  <a:lnTo>
                    <a:pt x="100" y="35"/>
                  </a:lnTo>
                  <a:lnTo>
                    <a:pt x="103" y="35"/>
                  </a:lnTo>
                  <a:lnTo>
                    <a:pt x="110" y="33"/>
                  </a:lnTo>
                  <a:lnTo>
                    <a:pt x="113" y="31"/>
                  </a:lnTo>
                  <a:lnTo>
                    <a:pt x="121" y="31"/>
                  </a:lnTo>
                  <a:lnTo>
                    <a:pt x="127" y="31"/>
                  </a:lnTo>
                  <a:lnTo>
                    <a:pt x="130" y="33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4" y="38"/>
                  </a:lnTo>
                  <a:lnTo>
                    <a:pt x="149" y="39"/>
                  </a:lnTo>
                  <a:lnTo>
                    <a:pt x="151" y="41"/>
                  </a:lnTo>
                  <a:lnTo>
                    <a:pt x="155" y="46"/>
                  </a:lnTo>
                  <a:lnTo>
                    <a:pt x="160" y="49"/>
                  </a:lnTo>
                  <a:lnTo>
                    <a:pt x="162" y="50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3" y="65"/>
                  </a:lnTo>
                  <a:lnTo>
                    <a:pt x="178" y="71"/>
                  </a:lnTo>
                  <a:lnTo>
                    <a:pt x="179" y="74"/>
                  </a:lnTo>
                  <a:lnTo>
                    <a:pt x="189" y="91"/>
                  </a:lnTo>
                  <a:lnTo>
                    <a:pt x="192" y="99"/>
                  </a:lnTo>
                  <a:lnTo>
                    <a:pt x="195" y="104"/>
                  </a:lnTo>
                  <a:lnTo>
                    <a:pt x="195" y="112"/>
                  </a:lnTo>
                  <a:lnTo>
                    <a:pt x="198" y="120"/>
                  </a:lnTo>
                  <a:lnTo>
                    <a:pt x="204" y="150"/>
                  </a:lnTo>
                  <a:lnTo>
                    <a:pt x="206" y="159"/>
                  </a:lnTo>
                  <a:lnTo>
                    <a:pt x="208" y="166"/>
                  </a:lnTo>
                  <a:lnTo>
                    <a:pt x="208" y="185"/>
                  </a:lnTo>
                  <a:lnTo>
                    <a:pt x="209" y="196"/>
                  </a:lnTo>
                  <a:lnTo>
                    <a:pt x="211" y="188"/>
                  </a:lnTo>
                  <a:lnTo>
                    <a:pt x="208" y="194"/>
                  </a:lnTo>
                  <a:lnTo>
                    <a:pt x="208" y="218"/>
                  </a:lnTo>
                  <a:lnTo>
                    <a:pt x="206" y="223"/>
                  </a:lnTo>
                  <a:lnTo>
                    <a:pt x="206" y="232"/>
                  </a:lnTo>
                  <a:lnTo>
                    <a:pt x="204" y="237"/>
                  </a:lnTo>
                  <a:lnTo>
                    <a:pt x="204" y="240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200" y="259"/>
                  </a:lnTo>
                  <a:lnTo>
                    <a:pt x="200" y="264"/>
                  </a:lnTo>
                  <a:lnTo>
                    <a:pt x="198" y="269"/>
                  </a:lnTo>
                  <a:lnTo>
                    <a:pt x="197" y="272"/>
                  </a:lnTo>
                  <a:lnTo>
                    <a:pt x="193" y="281"/>
                  </a:lnTo>
                  <a:lnTo>
                    <a:pt x="192" y="284"/>
                  </a:lnTo>
                  <a:lnTo>
                    <a:pt x="190" y="289"/>
                  </a:lnTo>
                  <a:lnTo>
                    <a:pt x="187" y="295"/>
                  </a:lnTo>
                  <a:lnTo>
                    <a:pt x="185" y="300"/>
                  </a:lnTo>
                  <a:lnTo>
                    <a:pt x="182" y="306"/>
                  </a:lnTo>
                  <a:lnTo>
                    <a:pt x="178" y="311"/>
                  </a:lnTo>
                  <a:lnTo>
                    <a:pt x="176" y="318"/>
                  </a:lnTo>
                  <a:lnTo>
                    <a:pt x="174" y="321"/>
                  </a:lnTo>
                  <a:lnTo>
                    <a:pt x="176" y="318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Rectangle 40"/>
            <p:cNvSpPr>
              <a:spLocks noChangeArrowheads="1"/>
            </p:cNvSpPr>
            <p:nvPr/>
          </p:nvSpPr>
          <p:spPr bwMode="auto">
            <a:xfrm>
              <a:off x="3040" y="1222"/>
              <a:ext cx="26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latin typeface="Swiss 721 SWA" charset="0"/>
                </a:rPr>
                <a:t>0/0</a:t>
              </a:r>
              <a:endParaRPr lang="en-US" b="1"/>
            </a:p>
          </p:txBody>
        </p:sp>
        <p:sp>
          <p:nvSpPr>
            <p:cNvPr id="69683" name="Freeform 41"/>
            <p:cNvSpPr>
              <a:spLocks/>
            </p:cNvSpPr>
            <p:nvPr/>
          </p:nvSpPr>
          <p:spPr bwMode="auto">
            <a:xfrm>
              <a:off x="2980" y="1473"/>
              <a:ext cx="36" cy="125"/>
            </a:xfrm>
            <a:custGeom>
              <a:avLst/>
              <a:gdLst>
                <a:gd name="T0" fmla="*/ 0 w 36"/>
                <a:gd name="T1" fmla="*/ 108 h 125"/>
                <a:gd name="T2" fmla="*/ 0 w 36"/>
                <a:gd name="T3" fmla="*/ 113 h 125"/>
                <a:gd name="T4" fmla="*/ 1 w 36"/>
                <a:gd name="T5" fmla="*/ 117 h 125"/>
                <a:gd name="T6" fmla="*/ 5 w 36"/>
                <a:gd name="T7" fmla="*/ 121 h 125"/>
                <a:gd name="T8" fmla="*/ 8 w 36"/>
                <a:gd name="T9" fmla="*/ 122 h 125"/>
                <a:gd name="T10" fmla="*/ 11 w 36"/>
                <a:gd name="T11" fmla="*/ 125 h 125"/>
                <a:gd name="T12" fmla="*/ 19 w 36"/>
                <a:gd name="T13" fmla="*/ 125 h 125"/>
                <a:gd name="T14" fmla="*/ 24 w 36"/>
                <a:gd name="T15" fmla="*/ 124 h 125"/>
                <a:gd name="T16" fmla="*/ 27 w 36"/>
                <a:gd name="T17" fmla="*/ 121 h 125"/>
                <a:gd name="T18" fmla="*/ 28 w 36"/>
                <a:gd name="T19" fmla="*/ 117 h 125"/>
                <a:gd name="T20" fmla="*/ 32 w 36"/>
                <a:gd name="T21" fmla="*/ 114 h 125"/>
                <a:gd name="T22" fmla="*/ 32 w 36"/>
                <a:gd name="T23" fmla="*/ 111 h 125"/>
                <a:gd name="T24" fmla="*/ 36 w 36"/>
                <a:gd name="T25" fmla="*/ 18 h 125"/>
                <a:gd name="T26" fmla="*/ 36 w 36"/>
                <a:gd name="T27" fmla="*/ 13 h 125"/>
                <a:gd name="T28" fmla="*/ 35 w 36"/>
                <a:gd name="T29" fmla="*/ 8 h 125"/>
                <a:gd name="T30" fmla="*/ 32 w 36"/>
                <a:gd name="T31" fmla="*/ 5 h 125"/>
                <a:gd name="T32" fmla="*/ 28 w 36"/>
                <a:gd name="T33" fmla="*/ 4 h 125"/>
                <a:gd name="T34" fmla="*/ 25 w 36"/>
                <a:gd name="T35" fmla="*/ 0 h 125"/>
                <a:gd name="T36" fmla="*/ 17 w 36"/>
                <a:gd name="T37" fmla="*/ 0 h 125"/>
                <a:gd name="T38" fmla="*/ 13 w 36"/>
                <a:gd name="T39" fmla="*/ 2 h 125"/>
                <a:gd name="T40" fmla="*/ 9 w 36"/>
                <a:gd name="T41" fmla="*/ 5 h 125"/>
                <a:gd name="T42" fmla="*/ 8 w 36"/>
                <a:gd name="T43" fmla="*/ 8 h 125"/>
                <a:gd name="T44" fmla="*/ 5 w 36"/>
                <a:gd name="T45" fmla="*/ 11 h 125"/>
                <a:gd name="T46" fmla="*/ 5 w 36"/>
                <a:gd name="T47" fmla="*/ 15 h 125"/>
                <a:gd name="T48" fmla="*/ 0 w 36"/>
                <a:gd name="T49" fmla="*/ 108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125"/>
                <a:gd name="T77" fmla="*/ 36 w 36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125">
                  <a:moveTo>
                    <a:pt x="0" y="108"/>
                  </a:moveTo>
                  <a:lnTo>
                    <a:pt x="0" y="113"/>
                  </a:lnTo>
                  <a:lnTo>
                    <a:pt x="1" y="117"/>
                  </a:lnTo>
                  <a:lnTo>
                    <a:pt x="5" y="121"/>
                  </a:lnTo>
                  <a:lnTo>
                    <a:pt x="8" y="122"/>
                  </a:lnTo>
                  <a:lnTo>
                    <a:pt x="11" y="125"/>
                  </a:lnTo>
                  <a:lnTo>
                    <a:pt x="19" y="125"/>
                  </a:lnTo>
                  <a:lnTo>
                    <a:pt x="24" y="124"/>
                  </a:lnTo>
                  <a:lnTo>
                    <a:pt x="27" y="121"/>
                  </a:lnTo>
                  <a:lnTo>
                    <a:pt x="28" y="117"/>
                  </a:lnTo>
                  <a:lnTo>
                    <a:pt x="32" y="114"/>
                  </a:lnTo>
                  <a:lnTo>
                    <a:pt x="32" y="111"/>
                  </a:lnTo>
                  <a:lnTo>
                    <a:pt x="36" y="18"/>
                  </a:lnTo>
                  <a:lnTo>
                    <a:pt x="36" y="13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8" y="4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4" name="Freeform 42"/>
            <p:cNvSpPr>
              <a:spLocks/>
            </p:cNvSpPr>
            <p:nvPr/>
          </p:nvSpPr>
          <p:spPr bwMode="auto">
            <a:xfrm>
              <a:off x="2985" y="1494"/>
              <a:ext cx="96" cy="111"/>
            </a:xfrm>
            <a:custGeom>
              <a:avLst/>
              <a:gdLst>
                <a:gd name="T0" fmla="*/ 3 w 96"/>
                <a:gd name="T1" fmla="*/ 85 h 111"/>
                <a:gd name="T2" fmla="*/ 0 w 96"/>
                <a:gd name="T3" fmla="*/ 92 h 111"/>
                <a:gd name="T4" fmla="*/ 0 w 96"/>
                <a:gd name="T5" fmla="*/ 96 h 111"/>
                <a:gd name="T6" fmla="*/ 1 w 96"/>
                <a:gd name="T7" fmla="*/ 101 h 111"/>
                <a:gd name="T8" fmla="*/ 3 w 96"/>
                <a:gd name="T9" fmla="*/ 104 h 111"/>
                <a:gd name="T10" fmla="*/ 6 w 96"/>
                <a:gd name="T11" fmla="*/ 107 h 111"/>
                <a:gd name="T12" fmla="*/ 12 w 96"/>
                <a:gd name="T13" fmla="*/ 111 h 111"/>
                <a:gd name="T14" fmla="*/ 17 w 96"/>
                <a:gd name="T15" fmla="*/ 111 h 111"/>
                <a:gd name="T16" fmla="*/ 22 w 96"/>
                <a:gd name="T17" fmla="*/ 109 h 111"/>
                <a:gd name="T18" fmla="*/ 25 w 96"/>
                <a:gd name="T19" fmla="*/ 107 h 111"/>
                <a:gd name="T20" fmla="*/ 28 w 96"/>
                <a:gd name="T21" fmla="*/ 104 h 111"/>
                <a:gd name="T22" fmla="*/ 93 w 96"/>
                <a:gd name="T23" fmla="*/ 25 h 111"/>
                <a:gd name="T24" fmla="*/ 96 w 96"/>
                <a:gd name="T25" fmla="*/ 19 h 111"/>
                <a:gd name="T26" fmla="*/ 96 w 96"/>
                <a:gd name="T27" fmla="*/ 14 h 111"/>
                <a:gd name="T28" fmla="*/ 95 w 96"/>
                <a:gd name="T29" fmla="*/ 9 h 111"/>
                <a:gd name="T30" fmla="*/ 93 w 96"/>
                <a:gd name="T31" fmla="*/ 6 h 111"/>
                <a:gd name="T32" fmla="*/ 90 w 96"/>
                <a:gd name="T33" fmla="*/ 3 h 111"/>
                <a:gd name="T34" fmla="*/ 83 w 96"/>
                <a:gd name="T35" fmla="*/ 0 h 111"/>
                <a:gd name="T36" fmla="*/ 79 w 96"/>
                <a:gd name="T37" fmla="*/ 0 h 111"/>
                <a:gd name="T38" fmla="*/ 74 w 96"/>
                <a:gd name="T39" fmla="*/ 2 h 111"/>
                <a:gd name="T40" fmla="*/ 71 w 96"/>
                <a:gd name="T41" fmla="*/ 3 h 111"/>
                <a:gd name="T42" fmla="*/ 68 w 96"/>
                <a:gd name="T43" fmla="*/ 6 h 111"/>
                <a:gd name="T44" fmla="*/ 3 w 96"/>
                <a:gd name="T45" fmla="*/ 85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111"/>
                <a:gd name="T71" fmla="*/ 96 w 96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111">
                  <a:moveTo>
                    <a:pt x="3" y="85"/>
                  </a:moveTo>
                  <a:lnTo>
                    <a:pt x="0" y="92"/>
                  </a:lnTo>
                  <a:lnTo>
                    <a:pt x="0" y="96"/>
                  </a:lnTo>
                  <a:lnTo>
                    <a:pt x="1" y="101"/>
                  </a:lnTo>
                  <a:lnTo>
                    <a:pt x="3" y="104"/>
                  </a:lnTo>
                  <a:lnTo>
                    <a:pt x="6" y="107"/>
                  </a:lnTo>
                  <a:lnTo>
                    <a:pt x="12" y="111"/>
                  </a:lnTo>
                  <a:lnTo>
                    <a:pt x="17" y="111"/>
                  </a:lnTo>
                  <a:lnTo>
                    <a:pt x="22" y="109"/>
                  </a:lnTo>
                  <a:lnTo>
                    <a:pt x="25" y="107"/>
                  </a:lnTo>
                  <a:lnTo>
                    <a:pt x="28" y="104"/>
                  </a:lnTo>
                  <a:lnTo>
                    <a:pt x="93" y="25"/>
                  </a:lnTo>
                  <a:lnTo>
                    <a:pt x="96" y="19"/>
                  </a:lnTo>
                  <a:lnTo>
                    <a:pt x="96" y="14"/>
                  </a:lnTo>
                  <a:lnTo>
                    <a:pt x="95" y="9"/>
                  </a:lnTo>
                  <a:lnTo>
                    <a:pt x="93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2"/>
                  </a:lnTo>
                  <a:lnTo>
                    <a:pt x="71" y="3"/>
                  </a:lnTo>
                  <a:lnTo>
                    <a:pt x="68" y="6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71" name="Freeform 43"/>
          <p:cNvSpPr>
            <a:spLocks/>
          </p:cNvSpPr>
          <p:nvPr/>
        </p:nvSpPr>
        <p:spPr bwMode="auto">
          <a:xfrm>
            <a:off x="7816850" y="1492250"/>
            <a:ext cx="36513" cy="130175"/>
          </a:xfrm>
          <a:custGeom>
            <a:avLst/>
            <a:gdLst>
              <a:gd name="T0" fmla="*/ 0 w 32"/>
              <a:gd name="T1" fmla="*/ 2147483647 h 125"/>
              <a:gd name="T2" fmla="*/ 0 w 32"/>
              <a:gd name="T3" fmla="*/ 2147483647 h 125"/>
              <a:gd name="T4" fmla="*/ 2147483647 w 32"/>
              <a:gd name="T5" fmla="*/ 2147483647 h 125"/>
              <a:gd name="T6" fmla="*/ 2147483647 w 32"/>
              <a:gd name="T7" fmla="*/ 2147483647 h 125"/>
              <a:gd name="T8" fmla="*/ 2147483647 w 32"/>
              <a:gd name="T9" fmla="*/ 2147483647 h 125"/>
              <a:gd name="T10" fmla="*/ 2147483647 w 32"/>
              <a:gd name="T11" fmla="*/ 2147483647 h 125"/>
              <a:gd name="T12" fmla="*/ 2147483647 w 32"/>
              <a:gd name="T13" fmla="*/ 2147483647 h 125"/>
              <a:gd name="T14" fmla="*/ 2147483647 w 32"/>
              <a:gd name="T15" fmla="*/ 2147483647 h 125"/>
              <a:gd name="T16" fmla="*/ 2147483647 w 32"/>
              <a:gd name="T17" fmla="*/ 2147483647 h 125"/>
              <a:gd name="T18" fmla="*/ 2147483647 w 32"/>
              <a:gd name="T19" fmla="*/ 2147483647 h 125"/>
              <a:gd name="T20" fmla="*/ 2147483647 w 32"/>
              <a:gd name="T21" fmla="*/ 2147483647 h 125"/>
              <a:gd name="T22" fmla="*/ 2147483647 w 32"/>
              <a:gd name="T23" fmla="*/ 2147483647 h 125"/>
              <a:gd name="T24" fmla="*/ 2147483647 w 32"/>
              <a:gd name="T25" fmla="*/ 0 h 125"/>
              <a:gd name="T26" fmla="*/ 2147483647 w 32"/>
              <a:gd name="T27" fmla="*/ 0 h 125"/>
              <a:gd name="T28" fmla="*/ 2147483647 w 32"/>
              <a:gd name="T29" fmla="*/ 2147483647 h 125"/>
              <a:gd name="T30" fmla="*/ 2147483647 w 32"/>
              <a:gd name="T31" fmla="*/ 2147483647 h 125"/>
              <a:gd name="T32" fmla="*/ 0 w 32"/>
              <a:gd name="T33" fmla="*/ 2147483647 h 125"/>
              <a:gd name="T34" fmla="*/ 0 w 32"/>
              <a:gd name="T35" fmla="*/ 2147483647 h 125"/>
              <a:gd name="T36" fmla="*/ 0 w 32"/>
              <a:gd name="T37" fmla="*/ 2147483647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2"/>
              <a:gd name="T58" fmla="*/ 0 h 125"/>
              <a:gd name="T59" fmla="*/ 32 w 32"/>
              <a:gd name="T60" fmla="*/ 125 h 1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2" h="125">
                <a:moveTo>
                  <a:pt x="0" y="109"/>
                </a:moveTo>
                <a:lnTo>
                  <a:pt x="0" y="114"/>
                </a:lnTo>
                <a:lnTo>
                  <a:pt x="2" y="117"/>
                </a:lnTo>
                <a:lnTo>
                  <a:pt x="8" y="123"/>
                </a:lnTo>
                <a:lnTo>
                  <a:pt x="11" y="125"/>
                </a:lnTo>
                <a:lnTo>
                  <a:pt x="21" y="125"/>
                </a:lnTo>
                <a:lnTo>
                  <a:pt x="24" y="123"/>
                </a:lnTo>
                <a:lnTo>
                  <a:pt x="30" y="117"/>
                </a:lnTo>
                <a:lnTo>
                  <a:pt x="32" y="114"/>
                </a:lnTo>
                <a:lnTo>
                  <a:pt x="32" y="11"/>
                </a:lnTo>
                <a:lnTo>
                  <a:pt x="30" y="8"/>
                </a:lnTo>
                <a:lnTo>
                  <a:pt x="24" y="2"/>
                </a:lnTo>
                <a:lnTo>
                  <a:pt x="21" y="0"/>
                </a:lnTo>
                <a:lnTo>
                  <a:pt x="11" y="0"/>
                </a:lnTo>
                <a:lnTo>
                  <a:pt x="8" y="2"/>
                </a:lnTo>
                <a:lnTo>
                  <a:pt x="2" y="8"/>
                </a:lnTo>
                <a:lnTo>
                  <a:pt x="0" y="11"/>
                </a:lnTo>
                <a:lnTo>
                  <a:pt x="0" y="16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2" name="Freeform 44"/>
          <p:cNvSpPr>
            <a:spLocks/>
          </p:cNvSpPr>
          <p:nvPr/>
        </p:nvSpPr>
        <p:spPr bwMode="auto">
          <a:xfrm>
            <a:off x="7823200" y="1538288"/>
            <a:ext cx="112713" cy="98425"/>
          </a:xfrm>
          <a:custGeom>
            <a:avLst/>
            <a:gdLst>
              <a:gd name="T0" fmla="*/ 2147483647 w 101"/>
              <a:gd name="T1" fmla="*/ 2147483647 h 95"/>
              <a:gd name="T2" fmla="*/ 2147483647 w 101"/>
              <a:gd name="T3" fmla="*/ 2147483647 h 95"/>
              <a:gd name="T4" fmla="*/ 0 w 101"/>
              <a:gd name="T5" fmla="*/ 2147483647 h 95"/>
              <a:gd name="T6" fmla="*/ 0 w 101"/>
              <a:gd name="T7" fmla="*/ 2147483647 h 95"/>
              <a:gd name="T8" fmla="*/ 2147483647 w 101"/>
              <a:gd name="T9" fmla="*/ 2147483647 h 95"/>
              <a:gd name="T10" fmla="*/ 2147483647 w 101"/>
              <a:gd name="T11" fmla="*/ 2147483647 h 95"/>
              <a:gd name="T12" fmla="*/ 2147483647 w 101"/>
              <a:gd name="T13" fmla="*/ 2147483647 h 95"/>
              <a:gd name="T14" fmla="*/ 2147483647 w 101"/>
              <a:gd name="T15" fmla="*/ 2147483647 h 95"/>
              <a:gd name="T16" fmla="*/ 2147483647 w 101"/>
              <a:gd name="T17" fmla="*/ 2147483647 h 95"/>
              <a:gd name="T18" fmla="*/ 2147483647 w 101"/>
              <a:gd name="T19" fmla="*/ 2147483647 h 95"/>
              <a:gd name="T20" fmla="*/ 2147483647 w 101"/>
              <a:gd name="T21" fmla="*/ 2147483647 h 95"/>
              <a:gd name="T22" fmla="*/ 2147483647 w 101"/>
              <a:gd name="T23" fmla="*/ 2147483647 h 95"/>
              <a:gd name="T24" fmla="*/ 2147483647 w 101"/>
              <a:gd name="T25" fmla="*/ 2147483647 h 95"/>
              <a:gd name="T26" fmla="*/ 2147483647 w 101"/>
              <a:gd name="T27" fmla="*/ 2147483647 h 95"/>
              <a:gd name="T28" fmla="*/ 2147483647 w 101"/>
              <a:gd name="T29" fmla="*/ 2147483647 h 95"/>
              <a:gd name="T30" fmla="*/ 2147483647 w 101"/>
              <a:gd name="T31" fmla="*/ 2147483647 h 95"/>
              <a:gd name="T32" fmla="*/ 2147483647 w 101"/>
              <a:gd name="T33" fmla="*/ 2147483647 h 95"/>
              <a:gd name="T34" fmla="*/ 2147483647 w 101"/>
              <a:gd name="T35" fmla="*/ 2147483647 h 95"/>
              <a:gd name="T36" fmla="*/ 2147483647 w 101"/>
              <a:gd name="T37" fmla="*/ 0 h 95"/>
              <a:gd name="T38" fmla="*/ 2147483647 w 101"/>
              <a:gd name="T39" fmla="*/ 0 h 95"/>
              <a:gd name="T40" fmla="*/ 2147483647 w 101"/>
              <a:gd name="T41" fmla="*/ 2147483647 h 95"/>
              <a:gd name="T42" fmla="*/ 2147483647 w 101"/>
              <a:gd name="T43" fmla="*/ 2147483647 h 95"/>
              <a:gd name="T44" fmla="*/ 2147483647 w 101"/>
              <a:gd name="T45" fmla="*/ 2147483647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95"/>
              <a:gd name="T71" fmla="*/ 101 w 101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95">
                <a:moveTo>
                  <a:pt x="5" y="68"/>
                </a:moveTo>
                <a:lnTo>
                  <a:pt x="3" y="71"/>
                </a:lnTo>
                <a:lnTo>
                  <a:pt x="0" y="74"/>
                </a:lnTo>
                <a:lnTo>
                  <a:pt x="0" y="82"/>
                </a:lnTo>
                <a:lnTo>
                  <a:pt x="1" y="87"/>
                </a:lnTo>
                <a:lnTo>
                  <a:pt x="5" y="90"/>
                </a:lnTo>
                <a:lnTo>
                  <a:pt x="8" y="92"/>
                </a:lnTo>
                <a:lnTo>
                  <a:pt x="11" y="95"/>
                </a:lnTo>
                <a:lnTo>
                  <a:pt x="19" y="95"/>
                </a:lnTo>
                <a:lnTo>
                  <a:pt x="24" y="93"/>
                </a:lnTo>
                <a:lnTo>
                  <a:pt x="27" y="90"/>
                </a:lnTo>
                <a:lnTo>
                  <a:pt x="96" y="27"/>
                </a:lnTo>
                <a:lnTo>
                  <a:pt x="98" y="24"/>
                </a:lnTo>
                <a:lnTo>
                  <a:pt x="101" y="21"/>
                </a:lnTo>
                <a:lnTo>
                  <a:pt x="101" y="13"/>
                </a:lnTo>
                <a:lnTo>
                  <a:pt x="100" y="8"/>
                </a:lnTo>
                <a:lnTo>
                  <a:pt x="96" y="5"/>
                </a:lnTo>
                <a:lnTo>
                  <a:pt x="93" y="3"/>
                </a:lnTo>
                <a:lnTo>
                  <a:pt x="90" y="0"/>
                </a:lnTo>
                <a:lnTo>
                  <a:pt x="82" y="0"/>
                </a:lnTo>
                <a:lnTo>
                  <a:pt x="77" y="2"/>
                </a:lnTo>
                <a:lnTo>
                  <a:pt x="74" y="5"/>
                </a:lnTo>
                <a:lnTo>
                  <a:pt x="5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3" name="Freeform 45"/>
          <p:cNvSpPr>
            <a:spLocks/>
          </p:cNvSpPr>
          <p:nvPr/>
        </p:nvSpPr>
        <p:spPr bwMode="auto">
          <a:xfrm>
            <a:off x="6080125" y="1892300"/>
            <a:ext cx="119063" cy="96838"/>
          </a:xfrm>
          <a:custGeom>
            <a:avLst/>
            <a:gdLst>
              <a:gd name="T0" fmla="*/ 2147483647 w 106"/>
              <a:gd name="T1" fmla="*/ 2147483647 h 92"/>
              <a:gd name="T2" fmla="*/ 2147483647 w 106"/>
              <a:gd name="T3" fmla="*/ 0 h 92"/>
              <a:gd name="T4" fmla="*/ 2147483647 w 106"/>
              <a:gd name="T5" fmla="*/ 0 h 92"/>
              <a:gd name="T6" fmla="*/ 2147483647 w 106"/>
              <a:gd name="T7" fmla="*/ 2147483647 h 92"/>
              <a:gd name="T8" fmla="*/ 2147483647 w 106"/>
              <a:gd name="T9" fmla="*/ 2147483647 h 92"/>
              <a:gd name="T10" fmla="*/ 2147483647 w 106"/>
              <a:gd name="T11" fmla="*/ 2147483647 h 92"/>
              <a:gd name="T12" fmla="*/ 0 w 106"/>
              <a:gd name="T13" fmla="*/ 2147483647 h 92"/>
              <a:gd name="T14" fmla="*/ 0 w 106"/>
              <a:gd name="T15" fmla="*/ 2147483647 h 92"/>
              <a:gd name="T16" fmla="*/ 2147483647 w 106"/>
              <a:gd name="T17" fmla="*/ 2147483647 h 92"/>
              <a:gd name="T18" fmla="*/ 2147483647 w 106"/>
              <a:gd name="T19" fmla="*/ 2147483647 h 92"/>
              <a:gd name="T20" fmla="*/ 2147483647 w 106"/>
              <a:gd name="T21" fmla="*/ 2147483647 h 92"/>
              <a:gd name="T22" fmla="*/ 2147483647 w 106"/>
              <a:gd name="T23" fmla="*/ 2147483647 h 92"/>
              <a:gd name="T24" fmla="*/ 2147483647 w 106"/>
              <a:gd name="T25" fmla="*/ 2147483647 h 92"/>
              <a:gd name="T26" fmla="*/ 2147483647 w 106"/>
              <a:gd name="T27" fmla="*/ 2147483647 h 92"/>
              <a:gd name="T28" fmla="*/ 2147483647 w 106"/>
              <a:gd name="T29" fmla="*/ 2147483647 h 92"/>
              <a:gd name="T30" fmla="*/ 2147483647 w 106"/>
              <a:gd name="T31" fmla="*/ 2147483647 h 92"/>
              <a:gd name="T32" fmla="*/ 2147483647 w 106"/>
              <a:gd name="T33" fmla="*/ 2147483647 h 92"/>
              <a:gd name="T34" fmla="*/ 2147483647 w 106"/>
              <a:gd name="T35" fmla="*/ 2147483647 h 92"/>
              <a:gd name="T36" fmla="*/ 2147483647 w 106"/>
              <a:gd name="T37" fmla="*/ 2147483647 h 92"/>
              <a:gd name="T38" fmla="*/ 2147483647 w 106"/>
              <a:gd name="T39" fmla="*/ 2147483647 h 92"/>
              <a:gd name="T40" fmla="*/ 2147483647 w 106"/>
              <a:gd name="T41" fmla="*/ 2147483647 h 92"/>
              <a:gd name="T42" fmla="*/ 2147483647 w 106"/>
              <a:gd name="T43" fmla="*/ 2147483647 h 92"/>
              <a:gd name="T44" fmla="*/ 2147483647 w 106"/>
              <a:gd name="T45" fmla="*/ 2147483647 h 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6"/>
              <a:gd name="T70" fmla="*/ 0 h 92"/>
              <a:gd name="T71" fmla="*/ 106 w 106"/>
              <a:gd name="T72" fmla="*/ 92 h 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6" h="92">
                <a:moveTo>
                  <a:pt x="25" y="3"/>
                </a:moveTo>
                <a:lnTo>
                  <a:pt x="19" y="0"/>
                </a:lnTo>
                <a:lnTo>
                  <a:pt x="14" y="0"/>
                </a:lnTo>
                <a:lnTo>
                  <a:pt x="10" y="2"/>
                </a:lnTo>
                <a:lnTo>
                  <a:pt x="7" y="3"/>
                </a:lnTo>
                <a:lnTo>
                  <a:pt x="3" y="6"/>
                </a:lnTo>
                <a:lnTo>
                  <a:pt x="0" y="13"/>
                </a:lnTo>
                <a:lnTo>
                  <a:pt x="0" y="17"/>
                </a:lnTo>
                <a:lnTo>
                  <a:pt x="2" y="22"/>
                </a:lnTo>
                <a:lnTo>
                  <a:pt x="3" y="25"/>
                </a:lnTo>
                <a:lnTo>
                  <a:pt x="7" y="29"/>
                </a:lnTo>
                <a:lnTo>
                  <a:pt x="81" y="89"/>
                </a:lnTo>
                <a:lnTo>
                  <a:pt x="87" y="92"/>
                </a:lnTo>
                <a:lnTo>
                  <a:pt x="92" y="92"/>
                </a:lnTo>
                <a:lnTo>
                  <a:pt x="97" y="90"/>
                </a:lnTo>
                <a:lnTo>
                  <a:pt x="100" y="89"/>
                </a:lnTo>
                <a:lnTo>
                  <a:pt x="103" y="85"/>
                </a:lnTo>
                <a:lnTo>
                  <a:pt x="106" y="79"/>
                </a:lnTo>
                <a:lnTo>
                  <a:pt x="106" y="74"/>
                </a:lnTo>
                <a:lnTo>
                  <a:pt x="105" y="70"/>
                </a:lnTo>
                <a:lnTo>
                  <a:pt x="103" y="66"/>
                </a:lnTo>
                <a:lnTo>
                  <a:pt x="100" y="63"/>
                </a:lnTo>
                <a:lnTo>
                  <a:pt x="25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4" name="Freeform 46"/>
          <p:cNvSpPr>
            <a:spLocks/>
          </p:cNvSpPr>
          <p:nvPr/>
        </p:nvSpPr>
        <p:spPr bwMode="auto">
          <a:xfrm>
            <a:off x="6075363" y="1892300"/>
            <a:ext cx="57150" cy="141288"/>
          </a:xfrm>
          <a:custGeom>
            <a:avLst/>
            <a:gdLst>
              <a:gd name="T0" fmla="*/ 2147483647 w 51"/>
              <a:gd name="T1" fmla="*/ 2147483647 h 136"/>
              <a:gd name="T2" fmla="*/ 2147483647 w 51"/>
              <a:gd name="T3" fmla="*/ 2147483647 h 136"/>
              <a:gd name="T4" fmla="*/ 2147483647 w 51"/>
              <a:gd name="T5" fmla="*/ 2147483647 h 136"/>
              <a:gd name="T6" fmla="*/ 2147483647 w 51"/>
              <a:gd name="T7" fmla="*/ 2147483647 h 136"/>
              <a:gd name="T8" fmla="*/ 2147483647 w 51"/>
              <a:gd name="T9" fmla="*/ 0 h 136"/>
              <a:gd name="T10" fmla="*/ 2147483647 w 51"/>
              <a:gd name="T11" fmla="*/ 0 h 136"/>
              <a:gd name="T12" fmla="*/ 2147483647 w 51"/>
              <a:gd name="T13" fmla="*/ 2147483647 h 136"/>
              <a:gd name="T14" fmla="*/ 2147483647 w 51"/>
              <a:gd name="T15" fmla="*/ 2147483647 h 136"/>
              <a:gd name="T16" fmla="*/ 2147483647 w 51"/>
              <a:gd name="T17" fmla="*/ 2147483647 h 136"/>
              <a:gd name="T18" fmla="*/ 0 w 51"/>
              <a:gd name="T19" fmla="*/ 2147483647 h 136"/>
              <a:gd name="T20" fmla="*/ 0 w 51"/>
              <a:gd name="T21" fmla="*/ 2147483647 h 136"/>
              <a:gd name="T22" fmla="*/ 2147483647 w 51"/>
              <a:gd name="T23" fmla="*/ 2147483647 h 136"/>
              <a:gd name="T24" fmla="*/ 2147483647 w 51"/>
              <a:gd name="T25" fmla="*/ 2147483647 h 136"/>
              <a:gd name="T26" fmla="*/ 2147483647 w 51"/>
              <a:gd name="T27" fmla="*/ 2147483647 h 136"/>
              <a:gd name="T28" fmla="*/ 2147483647 w 51"/>
              <a:gd name="T29" fmla="*/ 2147483647 h 136"/>
              <a:gd name="T30" fmla="*/ 2147483647 w 51"/>
              <a:gd name="T31" fmla="*/ 2147483647 h 136"/>
              <a:gd name="T32" fmla="*/ 2147483647 w 51"/>
              <a:gd name="T33" fmla="*/ 2147483647 h 136"/>
              <a:gd name="T34" fmla="*/ 2147483647 w 51"/>
              <a:gd name="T35" fmla="*/ 2147483647 h 136"/>
              <a:gd name="T36" fmla="*/ 2147483647 w 51"/>
              <a:gd name="T37" fmla="*/ 2147483647 h 136"/>
              <a:gd name="T38" fmla="*/ 2147483647 w 51"/>
              <a:gd name="T39" fmla="*/ 2147483647 h 136"/>
              <a:gd name="T40" fmla="*/ 2147483647 w 51"/>
              <a:gd name="T41" fmla="*/ 2147483647 h 136"/>
              <a:gd name="T42" fmla="*/ 2147483647 w 51"/>
              <a:gd name="T43" fmla="*/ 2147483647 h 136"/>
              <a:gd name="T44" fmla="*/ 2147483647 w 51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1"/>
              <a:gd name="T70" fmla="*/ 0 h 136"/>
              <a:gd name="T71" fmla="*/ 51 w 51"/>
              <a:gd name="T72" fmla="*/ 136 h 1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1" h="136">
                <a:moveTo>
                  <a:pt x="32" y="13"/>
                </a:moveTo>
                <a:lnTo>
                  <a:pt x="29" y="6"/>
                </a:lnTo>
                <a:lnTo>
                  <a:pt x="26" y="3"/>
                </a:lnTo>
                <a:lnTo>
                  <a:pt x="21" y="2"/>
                </a:lnTo>
                <a:lnTo>
                  <a:pt x="18" y="0"/>
                </a:lnTo>
                <a:lnTo>
                  <a:pt x="13" y="0"/>
                </a:lnTo>
                <a:lnTo>
                  <a:pt x="7" y="3"/>
                </a:lnTo>
                <a:lnTo>
                  <a:pt x="4" y="6"/>
                </a:lnTo>
                <a:lnTo>
                  <a:pt x="2" y="11"/>
                </a:lnTo>
                <a:lnTo>
                  <a:pt x="0" y="14"/>
                </a:lnTo>
                <a:lnTo>
                  <a:pt x="0" y="19"/>
                </a:lnTo>
                <a:lnTo>
                  <a:pt x="19" y="123"/>
                </a:lnTo>
                <a:lnTo>
                  <a:pt x="23" y="130"/>
                </a:lnTo>
                <a:lnTo>
                  <a:pt x="26" y="133"/>
                </a:lnTo>
                <a:lnTo>
                  <a:pt x="30" y="134"/>
                </a:lnTo>
                <a:lnTo>
                  <a:pt x="34" y="136"/>
                </a:lnTo>
                <a:lnTo>
                  <a:pt x="38" y="136"/>
                </a:lnTo>
                <a:lnTo>
                  <a:pt x="45" y="133"/>
                </a:lnTo>
                <a:lnTo>
                  <a:pt x="48" y="130"/>
                </a:lnTo>
                <a:lnTo>
                  <a:pt x="49" y="125"/>
                </a:lnTo>
                <a:lnTo>
                  <a:pt x="51" y="122"/>
                </a:lnTo>
                <a:lnTo>
                  <a:pt x="51" y="117"/>
                </a:lnTo>
                <a:lnTo>
                  <a:pt x="32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9675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2668588"/>
            <a:ext cx="31623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76" name="Rectangle 51"/>
          <p:cNvSpPr>
            <a:spLocks noChangeArrowheads="1"/>
          </p:cNvSpPr>
          <p:nvPr/>
        </p:nvSpPr>
        <p:spPr bwMode="auto">
          <a:xfrm>
            <a:off x="5537200" y="1228725"/>
            <a:ext cx="3433763" cy="2803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Bent-Up Arrow 51"/>
          <p:cNvSpPr/>
          <p:nvPr/>
        </p:nvSpPr>
        <p:spPr bwMode="auto">
          <a:xfrm>
            <a:off x="4064000" y="2324100"/>
            <a:ext cx="1612900" cy="9144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200" b="1" dirty="0">
                <a:latin typeface="Arial" pitchFamily="34" charset="0"/>
              </a:rPr>
              <a:t>Analysis</a:t>
            </a:r>
          </a:p>
        </p:txBody>
      </p:sp>
      <p:sp>
        <p:nvSpPr>
          <p:cNvPr id="69678" name="Rectangle 54"/>
          <p:cNvSpPr>
            <a:spLocks noChangeArrowheads="1"/>
          </p:cNvSpPr>
          <p:nvPr/>
        </p:nvSpPr>
        <p:spPr bwMode="auto">
          <a:xfrm>
            <a:off x="4902200" y="2387600"/>
            <a:ext cx="266700" cy="1219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9" name="Left Arrow 56"/>
          <p:cNvSpPr>
            <a:spLocks noChangeArrowheads="1"/>
          </p:cNvSpPr>
          <p:nvPr/>
        </p:nvSpPr>
        <p:spPr bwMode="auto">
          <a:xfrm>
            <a:off x="3962400" y="3238500"/>
            <a:ext cx="927100" cy="484188"/>
          </a:xfrm>
          <a:prstGeom prst="leftArrow">
            <a:avLst>
              <a:gd name="adj1" fmla="val 50000"/>
              <a:gd name="adj2" fmla="val 5004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 b="1">
                <a:latin typeface="Arial" pitchFamily="34" charset="0"/>
              </a:rPr>
              <a:t>Design</a:t>
            </a:r>
          </a:p>
        </p:txBody>
      </p:sp>
      <p:sp>
        <p:nvSpPr>
          <p:cNvPr id="69680" name="TextBox 52"/>
          <p:cNvSpPr txBox="1">
            <a:spLocks noChangeArrowheads="1"/>
          </p:cNvSpPr>
          <p:nvPr/>
        </p:nvSpPr>
        <p:spPr bwMode="auto">
          <a:xfrm>
            <a:off x="6134100" y="3073400"/>
            <a:ext cx="55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1-D</a:t>
            </a:r>
          </a:p>
          <a:p>
            <a:r>
              <a:rPr lang="en-US" sz="1800">
                <a:latin typeface="Arial" pitchFamily="34" charset="0"/>
              </a:rPr>
              <a:t>2-D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FB2AECC2-585D-406D-90C6-4E9806C3EEA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163513"/>
            <a:ext cx="7772400" cy="808037"/>
          </a:xfrm>
        </p:spPr>
        <p:txBody>
          <a:bodyPr/>
          <a:lstStyle/>
          <a:p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Another Analysis Example: </a:t>
            </a:r>
            <a:b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Circuit </a:t>
            </a:r>
            <a: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Behavior in a State Diagram form</a:t>
            </a:r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0660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211263"/>
            <a:ext cx="5548312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62"/>
          <p:cNvSpPr txBox="1">
            <a:spLocks noChangeArrowheads="1"/>
          </p:cNvSpPr>
          <p:nvPr/>
        </p:nvSpPr>
        <p:spPr bwMode="auto">
          <a:xfrm>
            <a:off x="6318250" y="3338513"/>
            <a:ext cx="22574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2 D-type Flip Flops</a:t>
            </a:r>
          </a:p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+ive edge triggered</a:t>
            </a:r>
          </a:p>
          <a:p>
            <a:endParaRPr lang="en-US" sz="1800">
              <a:solidFill>
                <a:srgbClr val="66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1800">
                <a:solidFill>
                  <a:srgbClr val="660066"/>
                </a:solidFill>
                <a:latin typeface="Arial" pitchFamily="34" charset="0"/>
                <a:sym typeface="Wingdings" pitchFamily="2" charset="2"/>
              </a:rPr>
              <a:t> 2</a:t>
            </a:r>
            <a:r>
              <a:rPr lang="en-US" sz="1800" baseline="30000">
                <a:solidFill>
                  <a:srgbClr val="660066"/>
                </a:solidFill>
                <a:latin typeface="Arial" pitchFamily="34" charset="0"/>
                <a:sym typeface="Wingdings" pitchFamily="2" charset="2"/>
              </a:rPr>
              <a:t>2</a:t>
            </a:r>
            <a:r>
              <a:rPr lang="en-US" sz="1800">
                <a:solidFill>
                  <a:srgbClr val="660066"/>
                </a:solidFill>
                <a:latin typeface="Arial" pitchFamily="34" charset="0"/>
                <a:sym typeface="Wingdings" pitchFamily="2" charset="2"/>
              </a:rPr>
              <a:t> = 4 states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660066"/>
                </a:solidFill>
                <a:latin typeface="Arial" pitchFamily="34" charset="0"/>
                <a:sym typeface="Wingdings" pitchFamily="2" charset="2"/>
              </a:rPr>
              <a:t>AB = 00, 01, 10, 11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660066"/>
                </a:solidFill>
                <a:latin typeface="Arial" pitchFamily="34" charset="0"/>
                <a:sym typeface="Wingdings" pitchFamily="2" charset="2"/>
              </a:rPr>
              <a:t></a:t>
            </a:r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1 input x</a:t>
            </a:r>
          </a:p>
          <a:p>
            <a:pPr>
              <a:buFont typeface="Wingdings" pitchFamily="2" charset="2"/>
              <a:buChar char="à"/>
            </a:pPr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1 output y</a:t>
            </a:r>
          </a:p>
          <a:p>
            <a:pPr>
              <a:buFont typeface="Wingdings" pitchFamily="2" charset="2"/>
              <a:buNone/>
            </a:pPr>
            <a:endParaRPr lang="en-US" sz="1800">
              <a:solidFill>
                <a:srgbClr val="66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State Variables are?</a:t>
            </a:r>
          </a:p>
          <a:p>
            <a:pPr>
              <a:buFont typeface="Wingdings" pitchFamily="2" charset="2"/>
              <a:buNone/>
            </a:pPr>
            <a:endParaRPr lang="en-US" sz="1800">
              <a:solidFill>
                <a:srgbClr val="66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Mealy or Moore?</a:t>
            </a:r>
          </a:p>
        </p:txBody>
      </p:sp>
      <p:pic>
        <p:nvPicPr>
          <p:cNvPr id="70662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150" y="1492250"/>
            <a:ext cx="2316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Line 64"/>
          <p:cNvSpPr>
            <a:spLocks noChangeShapeType="1"/>
          </p:cNvSpPr>
          <p:nvPr/>
        </p:nvSpPr>
        <p:spPr bwMode="auto">
          <a:xfrm>
            <a:off x="3860800" y="180816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0664" name="Picture 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300" y="4899025"/>
            <a:ext cx="17684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Line 66"/>
          <p:cNvSpPr>
            <a:spLocks noChangeShapeType="1"/>
          </p:cNvSpPr>
          <p:nvPr/>
        </p:nvSpPr>
        <p:spPr bwMode="auto">
          <a:xfrm flipV="1">
            <a:off x="2387600" y="4583113"/>
            <a:ext cx="954088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0666" name="Picture 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788" y="6234113"/>
            <a:ext cx="1044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E937F941-23F6-42EE-A70A-DDE0B74D657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163513"/>
            <a:ext cx="7772400" cy="808037"/>
          </a:xfrm>
        </p:spPr>
        <p:txBody>
          <a:bodyPr/>
          <a:lstStyle/>
          <a:p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Analysis Example, Contd. 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238" y="1211263"/>
            <a:ext cx="5548313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725" y="1492250"/>
            <a:ext cx="2316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3659188" y="180816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688" y="4899025"/>
            <a:ext cx="17684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Line 8"/>
          <p:cNvSpPr>
            <a:spLocks noChangeShapeType="1"/>
          </p:cNvSpPr>
          <p:nvPr/>
        </p:nvSpPr>
        <p:spPr bwMode="auto">
          <a:xfrm flipV="1">
            <a:off x="2185988" y="4583113"/>
            <a:ext cx="954087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788" y="6234113"/>
            <a:ext cx="1044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875" y="311150"/>
            <a:ext cx="34067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559425" y="0"/>
            <a:ext cx="177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1-D State Table</a:t>
            </a: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4987925" y="3109913"/>
            <a:ext cx="588963" cy="334962"/>
          </a:xfrm>
          <a:prstGeom prst="rightArrow">
            <a:avLst>
              <a:gd name="adj1" fmla="val 50000"/>
              <a:gd name="adj2" fmla="val 43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7070725" y="3475038"/>
            <a:ext cx="365125" cy="517525"/>
          </a:xfrm>
          <a:prstGeom prst="downArrow">
            <a:avLst>
              <a:gd name="adj1" fmla="val 50000"/>
              <a:gd name="adj2" fmla="val 35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250" y="4311650"/>
            <a:ext cx="35877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648325" y="1330325"/>
            <a:ext cx="3222625" cy="477838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5629275" y="5527675"/>
            <a:ext cx="3514725" cy="303213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380163" y="1819275"/>
            <a:ext cx="334962" cy="3616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386388" y="3983038"/>
            <a:ext cx="376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2-D State Table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(closer to state diagram)</a:t>
            </a:r>
          </a:p>
        </p:txBody>
      </p:sp>
      <p:sp>
        <p:nvSpPr>
          <p:cNvPr id="71699" name="TextBox 21"/>
          <p:cNvSpPr txBox="1">
            <a:spLocks noChangeArrowheads="1"/>
          </p:cNvSpPr>
          <p:nvPr/>
        </p:nvSpPr>
        <p:spPr bwMode="auto">
          <a:xfrm>
            <a:off x="4235450" y="3275013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Lower</a:t>
            </a:r>
          </a:p>
        </p:txBody>
      </p:sp>
      <p:sp>
        <p:nvSpPr>
          <p:cNvPr id="71700" name="TextBox 19"/>
          <p:cNvSpPr txBox="1">
            <a:spLocks noChangeArrowheads="1"/>
          </p:cNvSpPr>
          <p:nvPr/>
        </p:nvSpPr>
        <p:spPr bwMode="auto">
          <a:xfrm>
            <a:off x="7099300" y="520700"/>
            <a:ext cx="550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(Ds)</a:t>
            </a:r>
          </a:p>
        </p:txBody>
      </p:sp>
      <p:sp>
        <p:nvSpPr>
          <p:cNvPr id="71701" name="Rounded Rectangle 20"/>
          <p:cNvSpPr>
            <a:spLocks noChangeArrowheads="1"/>
          </p:cNvSpPr>
          <p:nvPr/>
        </p:nvSpPr>
        <p:spPr bwMode="auto">
          <a:xfrm>
            <a:off x="7150100" y="393700"/>
            <a:ext cx="91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607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TextBox 21"/>
          <p:cNvSpPr txBox="1">
            <a:spLocks noChangeArrowheads="1"/>
          </p:cNvSpPr>
          <p:nvPr/>
        </p:nvSpPr>
        <p:spPr bwMode="auto">
          <a:xfrm>
            <a:off x="7407275" y="0"/>
            <a:ext cx="173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Comb </a:t>
            </a:r>
            <a:r>
              <a:rPr lang="en-US" sz="1600">
                <a:sym typeface="Wingdings" pitchFamily="2" charset="2"/>
              </a:rPr>
              <a:t> Seq Link</a:t>
            </a:r>
            <a:endParaRPr lang="en-US" sz="1600"/>
          </a:p>
        </p:txBody>
      </p:sp>
      <p:cxnSp>
        <p:nvCxnSpPr>
          <p:cNvPr id="71703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8051800" y="228600"/>
            <a:ext cx="317500" cy="292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6A59E6D0-A06E-4FB1-BAF3-30953C438F8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163513"/>
            <a:ext cx="7772400" cy="808037"/>
          </a:xfrm>
        </p:spPr>
        <p:txBody>
          <a:bodyPr/>
          <a:lstStyle/>
          <a:p>
            <a:r>
              <a:rPr lang="en-US" sz="28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Analysis Example, Contd. </a:t>
            </a:r>
          </a:p>
        </p:txBody>
      </p:sp>
      <p:sp>
        <p:nvSpPr>
          <p:cNvPr id="72708" name="AutoShape 12"/>
          <p:cNvSpPr>
            <a:spLocks noChangeArrowheads="1"/>
          </p:cNvSpPr>
          <p:nvPr/>
        </p:nvSpPr>
        <p:spPr bwMode="auto">
          <a:xfrm>
            <a:off x="1768475" y="1249363"/>
            <a:ext cx="365125" cy="436562"/>
          </a:xfrm>
          <a:prstGeom prst="downArrow">
            <a:avLst>
              <a:gd name="adj1" fmla="val 50000"/>
              <a:gd name="adj2" fmla="val 298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270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984375"/>
            <a:ext cx="35877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17"/>
          <p:cNvSpPr txBox="1">
            <a:spLocks noChangeArrowheads="1"/>
          </p:cNvSpPr>
          <p:nvPr/>
        </p:nvSpPr>
        <p:spPr bwMode="auto">
          <a:xfrm>
            <a:off x="123825" y="1655763"/>
            <a:ext cx="3757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2-D Truth Table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(closer to state diagram)</a:t>
            </a:r>
          </a:p>
        </p:txBody>
      </p:sp>
      <p:pic>
        <p:nvPicPr>
          <p:cNvPr id="7271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225" y="2054225"/>
            <a:ext cx="480377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AutoShape 19"/>
          <p:cNvSpPr>
            <a:spLocks noChangeArrowheads="1"/>
          </p:cNvSpPr>
          <p:nvPr/>
        </p:nvSpPr>
        <p:spPr bwMode="auto">
          <a:xfrm>
            <a:off x="3952875" y="3098800"/>
            <a:ext cx="577850" cy="406400"/>
          </a:xfrm>
          <a:prstGeom prst="rightArrow">
            <a:avLst>
              <a:gd name="adj1" fmla="val 50000"/>
              <a:gd name="adj2" fmla="val 355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20"/>
          <p:cNvSpPr txBox="1">
            <a:spLocks noChangeArrowheads="1"/>
          </p:cNvSpPr>
          <p:nvPr/>
        </p:nvSpPr>
        <p:spPr bwMode="auto">
          <a:xfrm>
            <a:off x="6108700" y="2036763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Input/Output</a:t>
            </a:r>
          </a:p>
        </p:txBody>
      </p:sp>
      <p:sp>
        <p:nvSpPr>
          <p:cNvPr id="72714" name="Rectangle 21"/>
          <p:cNvSpPr>
            <a:spLocks noChangeArrowheads="1"/>
          </p:cNvSpPr>
          <p:nvPr/>
        </p:nvSpPr>
        <p:spPr bwMode="auto">
          <a:xfrm>
            <a:off x="8543925" y="5456238"/>
            <a:ext cx="436563" cy="4365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Rectangle 22"/>
          <p:cNvSpPr>
            <a:spLocks noChangeArrowheads="1"/>
          </p:cNvSpPr>
          <p:nvPr/>
        </p:nvSpPr>
        <p:spPr bwMode="auto">
          <a:xfrm>
            <a:off x="304800" y="4094163"/>
            <a:ext cx="3514725" cy="303212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F7C0DA5D-0A80-454D-8E84-E16F7162D77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0"/>
            <a:ext cx="7772400" cy="1020763"/>
          </a:xfrm>
        </p:spPr>
        <p:txBody>
          <a:bodyPr/>
          <a:lstStyle/>
          <a:p>
            <a:r>
              <a:rPr lang="en-US" sz="36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Timing of Sequential Circuits</a:t>
            </a:r>
            <a:br>
              <a:rPr lang="en-US" sz="36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Two Approaches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5713"/>
            <a:ext cx="9144000" cy="5027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Behavior depends on the </a:t>
            </a:r>
            <a:r>
              <a:rPr lang="en-US" sz="2000" b="0" u="sng" smtClean="0">
                <a:latin typeface="Arial" pitchFamily="34" charset="0"/>
                <a:cs typeface="Arial" pitchFamily="34" charset="0"/>
              </a:rPr>
              <a:t>time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s at which storage elements ‘see’ their inputs and change their outputs (next state </a:t>
            </a:r>
            <a:r>
              <a:rPr lang="en-US" sz="2000" b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present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state) </a:t>
            </a:r>
          </a:p>
          <a:p>
            <a:pPr>
              <a:lnSpc>
                <a:spcPct val="90000"/>
              </a:lnSpc>
            </a:pPr>
            <a:r>
              <a:rPr lang="en-US" sz="2000" b="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Asynchronous</a:t>
            </a:r>
            <a:endParaRPr lang="en-US" sz="2000" b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Behavior defined from knowledge of inputs </a:t>
            </a:r>
            <a:r>
              <a:rPr lang="en-US" sz="2000" b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at any instant of time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and the order in </a:t>
            </a:r>
            <a:r>
              <a:rPr lang="en-US" sz="2000" b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 time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in which inputs change</a:t>
            </a:r>
            <a:endParaRPr lang="en-US" sz="2000" b="0" u="sng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0" u="sng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Synchronous</a:t>
            </a:r>
            <a:endParaRPr lang="en-US" sz="2000" b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Behavior defined  from knowledge of signals at </a:t>
            </a:r>
            <a:r>
              <a:rPr lang="en-US" sz="2000" b="0" u="sng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discrete</a:t>
            </a:r>
            <a:r>
              <a:rPr lang="en-US" sz="2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instances 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of time</a:t>
            </a:r>
          </a:p>
          <a:p>
            <a:pPr lvl="1">
              <a:lnSpc>
                <a:spcPct val="9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Storage elements see their inputs and change state </a:t>
            </a:r>
            <a:r>
              <a:rPr lang="en-US" sz="2000" b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in relation to a timing signal (</a:t>
            </a:r>
            <a:r>
              <a:rPr lang="en-US" sz="2000" b="0" u="sng" smtClean="0">
                <a:latin typeface="Arial" pitchFamily="34" charset="0"/>
                <a:cs typeface="Arial" pitchFamily="34" charset="0"/>
              </a:rPr>
              <a:t>clock pulses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 from a </a:t>
            </a:r>
            <a:r>
              <a:rPr lang="en-US" sz="2000" b="0" u="sng" smtClean="0">
                <a:latin typeface="Arial" pitchFamily="34" charset="0"/>
                <a:cs typeface="Arial" pitchFamily="34" charset="0"/>
              </a:rPr>
              <a:t>clock</a:t>
            </a:r>
            <a:r>
              <a:rPr lang="en-US" sz="2000" b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b="0" smtClean="0">
                <a:latin typeface="Arial" pitchFamily="34" charset="0"/>
                <a:cs typeface="Arial" pitchFamily="34" charset="0"/>
              </a:rPr>
              <a:t>The synchronous abstraction allows handling complex designs!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16438"/>
            <a:ext cx="50609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5"/>
          <p:cNvSpPr>
            <a:spLocks noChangeShapeType="1"/>
          </p:cNvSpPr>
          <p:nvPr/>
        </p:nvSpPr>
        <p:spPr bwMode="auto">
          <a:xfrm flipH="1">
            <a:off x="2159000" y="5868988"/>
            <a:ext cx="827088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3632200" y="5727700"/>
            <a:ext cx="1814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Storage Elements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F8C4067B-B0AD-4240-BA80-C588EBEF174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163513"/>
            <a:ext cx="7772400" cy="808037"/>
          </a:xfrm>
        </p:spPr>
        <p:txBody>
          <a:bodyPr/>
          <a:lstStyle/>
          <a:p>
            <a: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Another Design Example</a:t>
            </a:r>
            <a:b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984750" y="1133475"/>
            <a:ext cx="18986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4 states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00, 01, 10, 11</a:t>
            </a:r>
          </a:p>
          <a:p>
            <a:pPr>
              <a:buFont typeface="Wingdings" pitchFamily="2" charset="2"/>
              <a:buNone/>
            </a:pPr>
            <a:endParaRPr lang="en-US" sz="1000">
              <a:solidFill>
                <a:srgbClr val="CC0000"/>
              </a:solidFill>
              <a:latin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2 flip-flops A,B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1 input, x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1 output, y</a:t>
            </a:r>
          </a:p>
          <a:p>
            <a:pPr>
              <a:buFont typeface="Wingdings" pitchFamily="2" charset="2"/>
              <a:buNone/>
            </a:pPr>
            <a:endParaRPr lang="en-US" sz="1000">
              <a:solidFill>
                <a:srgbClr val="CC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Mealy or Moore?</a:t>
            </a:r>
          </a:p>
        </p:txBody>
      </p:sp>
      <p:pic>
        <p:nvPicPr>
          <p:cNvPr id="7373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1196975"/>
            <a:ext cx="40259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3508375"/>
            <a:ext cx="37973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13"/>
          <p:cNvSpPr>
            <a:spLocks noChangeArrowheads="1"/>
          </p:cNvSpPr>
          <p:nvPr/>
        </p:nvSpPr>
        <p:spPr bwMode="auto">
          <a:xfrm>
            <a:off x="5334000" y="3444875"/>
            <a:ext cx="1870075" cy="3413125"/>
          </a:xfrm>
          <a:prstGeom prst="rect">
            <a:avLst/>
          </a:prstGeom>
          <a:solidFill>
            <a:srgbClr val="FFFF99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14"/>
          <p:cNvSpPr>
            <a:spLocks noChangeArrowheads="1"/>
          </p:cNvSpPr>
          <p:nvPr/>
        </p:nvSpPr>
        <p:spPr bwMode="auto">
          <a:xfrm>
            <a:off x="7232650" y="3444875"/>
            <a:ext cx="1911350" cy="3413125"/>
          </a:xfrm>
          <a:prstGeom prst="rect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Text Box 15"/>
          <p:cNvSpPr txBox="1">
            <a:spLocks noChangeArrowheads="1"/>
          </p:cNvSpPr>
          <p:nvPr/>
        </p:nvSpPr>
        <p:spPr bwMode="auto">
          <a:xfrm>
            <a:off x="5303838" y="3135313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00"/>
                </a:solidFill>
                <a:latin typeface="Arial" pitchFamily="34" charset="0"/>
              </a:rPr>
              <a:t>Inputs</a:t>
            </a:r>
          </a:p>
        </p:txBody>
      </p:sp>
      <p:sp>
        <p:nvSpPr>
          <p:cNvPr id="73738" name="Text Box 16"/>
          <p:cNvSpPr txBox="1">
            <a:spLocks noChangeArrowheads="1"/>
          </p:cNvSpPr>
          <p:nvPr/>
        </p:nvSpPr>
        <p:spPr bwMode="auto">
          <a:xfrm>
            <a:off x="8339138" y="3154363"/>
            <a:ext cx="80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Outputs</a:t>
            </a:r>
          </a:p>
        </p:txBody>
      </p:sp>
      <p:sp>
        <p:nvSpPr>
          <p:cNvPr id="73739" name="Text Box 17"/>
          <p:cNvSpPr txBox="1">
            <a:spLocks noChangeArrowheads="1"/>
          </p:cNvSpPr>
          <p:nvPr/>
        </p:nvSpPr>
        <p:spPr bwMode="auto">
          <a:xfrm>
            <a:off x="3921125" y="3514725"/>
            <a:ext cx="1463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1-D</a:t>
            </a:r>
          </a:p>
          <a:p>
            <a:r>
              <a:rPr lang="en-US" sz="2000">
                <a:latin typeface="Arial" pitchFamily="34" charset="0"/>
              </a:rPr>
              <a:t>State Table</a:t>
            </a:r>
          </a:p>
        </p:txBody>
      </p:sp>
      <p:sp>
        <p:nvSpPr>
          <p:cNvPr id="73740" name="Text Box 18"/>
          <p:cNvSpPr txBox="1">
            <a:spLocks noChangeArrowheads="1"/>
          </p:cNvSpPr>
          <p:nvPr/>
        </p:nvSpPr>
        <p:spPr bwMode="auto">
          <a:xfrm>
            <a:off x="122238" y="4389438"/>
            <a:ext cx="214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pitchFamily="34" charset="0"/>
              </a:rPr>
              <a:t>2-D State Table</a:t>
            </a:r>
          </a:p>
        </p:txBody>
      </p:sp>
      <p:pic>
        <p:nvPicPr>
          <p:cNvPr id="7374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14888"/>
            <a:ext cx="493553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2" name="AutoShape 21"/>
          <p:cNvSpPr>
            <a:spLocks noChangeArrowheads="1"/>
          </p:cNvSpPr>
          <p:nvPr/>
        </p:nvSpPr>
        <p:spPr bwMode="auto">
          <a:xfrm>
            <a:off x="771525" y="3829050"/>
            <a:ext cx="365125" cy="436563"/>
          </a:xfrm>
          <a:prstGeom prst="downArrow">
            <a:avLst>
              <a:gd name="adj1" fmla="val 50000"/>
              <a:gd name="adj2" fmla="val 298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743" name="AutoShape 22"/>
          <p:cNvSpPr>
            <a:spLocks noChangeArrowheads="1"/>
          </p:cNvSpPr>
          <p:nvPr/>
        </p:nvSpPr>
        <p:spPr bwMode="auto">
          <a:xfrm>
            <a:off x="4481513" y="4318000"/>
            <a:ext cx="577850" cy="406400"/>
          </a:xfrm>
          <a:prstGeom prst="rightArrow">
            <a:avLst>
              <a:gd name="adj1" fmla="val 50000"/>
              <a:gd name="adj2" fmla="val 355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23"/>
          <p:cNvSpPr>
            <a:spLocks noChangeArrowheads="1"/>
          </p:cNvSpPr>
          <p:nvPr/>
        </p:nvSpPr>
        <p:spPr bwMode="auto">
          <a:xfrm>
            <a:off x="744538" y="568325"/>
            <a:ext cx="7572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sym typeface="Wingdings" pitchFamily="2" charset="2"/>
              </a:rPr>
              <a:t>Behavior in a State Diagram form  </a:t>
            </a:r>
            <a:r>
              <a:rPr lang="en-US" b="1">
                <a:solidFill>
                  <a:srgbClr val="008000"/>
                </a:solidFill>
                <a:latin typeface="Arial" pitchFamily="34" charset="0"/>
              </a:rPr>
              <a:t>Circuit</a:t>
            </a:r>
            <a:r>
              <a:rPr lang="en-US">
                <a:solidFill>
                  <a:srgbClr val="008000"/>
                </a:solidFill>
                <a:latin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73745" name="TextBox 16"/>
          <p:cNvSpPr txBox="1">
            <a:spLocks noChangeArrowheads="1"/>
          </p:cNvSpPr>
          <p:nvPr/>
        </p:nvSpPr>
        <p:spPr bwMode="auto">
          <a:xfrm>
            <a:off x="7759700" y="3530600"/>
            <a:ext cx="550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(Ds)</a:t>
            </a:r>
          </a:p>
        </p:txBody>
      </p:sp>
      <p:sp>
        <p:nvSpPr>
          <p:cNvPr id="73746" name="Rounded Rectangle 17"/>
          <p:cNvSpPr>
            <a:spLocks noChangeArrowheads="1"/>
          </p:cNvSpPr>
          <p:nvPr/>
        </p:nvSpPr>
        <p:spPr bwMode="auto">
          <a:xfrm>
            <a:off x="7353300" y="3327400"/>
            <a:ext cx="91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607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TextBox 18"/>
          <p:cNvSpPr txBox="1">
            <a:spLocks noChangeArrowheads="1"/>
          </p:cNvSpPr>
          <p:nvPr/>
        </p:nvSpPr>
        <p:spPr bwMode="auto">
          <a:xfrm>
            <a:off x="7000875" y="2743200"/>
            <a:ext cx="173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Seq </a:t>
            </a:r>
            <a:r>
              <a:rPr lang="en-US" sz="1600">
                <a:sym typeface="Wingdings" pitchFamily="2" charset="2"/>
              </a:rPr>
              <a:t> Comb Link</a:t>
            </a:r>
            <a:endParaRPr lang="en-US" sz="1600"/>
          </a:p>
        </p:txBody>
      </p:sp>
      <p:cxnSp>
        <p:nvCxnSpPr>
          <p:cNvPr id="73748" name="Straight Arrow Connector 19"/>
          <p:cNvCxnSpPr>
            <a:cxnSpLocks noChangeShapeType="1"/>
            <a:stCxn id="73747" idx="2"/>
          </p:cNvCxnSpPr>
          <p:nvPr/>
        </p:nvCxnSpPr>
        <p:spPr bwMode="auto">
          <a:xfrm rot="16200000" flipH="1">
            <a:off x="7812088" y="3138488"/>
            <a:ext cx="246062" cy="131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7AF7C1CD-3386-4C66-A3F6-A4EEFAB05F0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163513"/>
            <a:ext cx="7772400" cy="808037"/>
          </a:xfrm>
        </p:spPr>
        <p:txBody>
          <a:bodyPr/>
          <a:lstStyle/>
          <a:p>
            <a: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Design Example, Contd. 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4672013" y="1235075"/>
            <a:ext cx="4276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Straight forward Combinational Logic design problem: </a:t>
            </a:r>
          </a:p>
          <a:p>
            <a:pPr>
              <a:buFont typeface="Wingdings" pitchFamily="2" charset="2"/>
              <a:buNone/>
            </a:pPr>
            <a:endParaRPr lang="en-US" sz="1800">
              <a:solidFill>
                <a:srgbClr val="CC0000"/>
              </a:solidFill>
              <a:latin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3 inputs: {A, B, x}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3 Outputs: {</a:t>
            </a:r>
            <a:r>
              <a:rPr lang="en-US" sz="1800">
                <a:solidFill>
                  <a:srgbClr val="6600CC"/>
                </a:solidFill>
                <a:latin typeface="Arial" pitchFamily="34" charset="0"/>
                <a:sym typeface="Wingdings" pitchFamily="2" charset="2"/>
              </a:rPr>
              <a:t>DA, DB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, y}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597025"/>
            <a:ext cx="37973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579438" y="1490663"/>
            <a:ext cx="1870075" cy="3413125"/>
          </a:xfrm>
          <a:prstGeom prst="rect">
            <a:avLst/>
          </a:prstGeom>
          <a:solidFill>
            <a:srgbClr val="FFFF99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2457450" y="1503363"/>
            <a:ext cx="1911350" cy="3413125"/>
          </a:xfrm>
          <a:prstGeom prst="rect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38163" y="1182688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00"/>
                </a:solidFill>
                <a:latin typeface="Arial" pitchFamily="34" charset="0"/>
              </a:rPr>
              <a:t>Inputs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532188" y="1201738"/>
            <a:ext cx="80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Outputs</a:t>
            </a:r>
          </a:p>
        </p:txBody>
      </p:sp>
      <p:sp>
        <p:nvSpPr>
          <p:cNvPr id="74762" name="Text Box 11"/>
          <p:cNvSpPr txBox="1">
            <a:spLocks noChangeArrowheads="1"/>
          </p:cNvSpPr>
          <p:nvPr/>
        </p:nvSpPr>
        <p:spPr bwMode="auto">
          <a:xfrm>
            <a:off x="2498725" y="2246313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DA</a:t>
            </a:r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2967038" y="2257425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DB</a:t>
            </a: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4672013" y="2922588"/>
            <a:ext cx="4276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The D type flip flop data inputs,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Will be the next state on the next           + ive clock edge</a:t>
            </a:r>
          </a:p>
        </p:txBody>
      </p:sp>
      <p:sp>
        <p:nvSpPr>
          <p:cNvPr id="74765" name="Line 15"/>
          <p:cNvSpPr>
            <a:spLocks noChangeShapeType="1"/>
          </p:cNvSpPr>
          <p:nvPr/>
        </p:nvSpPr>
        <p:spPr bwMode="auto">
          <a:xfrm flipV="1">
            <a:off x="5059363" y="2671763"/>
            <a:ext cx="126047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476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4750"/>
            <a:ext cx="8299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7" name="Text Box 18"/>
          <p:cNvSpPr txBox="1">
            <a:spLocks noChangeArrowheads="1"/>
          </p:cNvSpPr>
          <p:nvPr/>
        </p:nvSpPr>
        <p:spPr bwMode="auto">
          <a:xfrm>
            <a:off x="212725" y="2514600"/>
            <a:ext cx="311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0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1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2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3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4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5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6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4768" name="Text Box 19"/>
          <p:cNvSpPr txBox="1">
            <a:spLocks noChangeArrowheads="1"/>
          </p:cNvSpPr>
          <p:nvPr/>
        </p:nvSpPr>
        <p:spPr bwMode="auto">
          <a:xfrm>
            <a:off x="0" y="211455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Index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0993A3A6-B72B-40AB-8E47-236338461E8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163513"/>
            <a:ext cx="7772400" cy="808037"/>
          </a:xfrm>
        </p:spPr>
        <p:txBody>
          <a:bodyPr/>
          <a:lstStyle/>
          <a:p>
            <a:r>
              <a:rPr lang="en-US" sz="28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Design Example, Contd. </a:t>
            </a:r>
          </a:p>
        </p:txBody>
      </p:sp>
      <p:pic>
        <p:nvPicPr>
          <p:cNvPr id="7578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1282700"/>
            <a:ext cx="7024687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Oval 17"/>
          <p:cNvSpPr>
            <a:spLocks noChangeArrowheads="1"/>
          </p:cNvSpPr>
          <p:nvPr/>
        </p:nvSpPr>
        <p:spPr bwMode="auto">
          <a:xfrm>
            <a:off x="6910388" y="2163763"/>
            <a:ext cx="325437" cy="325437"/>
          </a:xfrm>
          <a:prstGeom prst="ellipse">
            <a:avLst/>
          </a:prstGeom>
          <a:solidFill>
            <a:srgbClr val="FF0000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18"/>
          <p:cNvSpPr>
            <a:spLocks noChangeArrowheads="1"/>
          </p:cNvSpPr>
          <p:nvPr/>
        </p:nvSpPr>
        <p:spPr bwMode="auto">
          <a:xfrm>
            <a:off x="6921500" y="4652963"/>
            <a:ext cx="325438" cy="325437"/>
          </a:xfrm>
          <a:prstGeom prst="ellipse">
            <a:avLst/>
          </a:prstGeom>
          <a:solidFill>
            <a:srgbClr val="FF0000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19"/>
          <p:cNvSpPr txBox="1">
            <a:spLocks noChangeArrowheads="1"/>
          </p:cNvSpPr>
          <p:nvPr/>
        </p:nvSpPr>
        <p:spPr bwMode="auto">
          <a:xfrm>
            <a:off x="7507288" y="2154238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State</a:t>
            </a:r>
          </a:p>
        </p:txBody>
      </p:sp>
      <p:sp>
        <p:nvSpPr>
          <p:cNvPr id="75784" name="Line 20"/>
          <p:cNvSpPr>
            <a:spLocks noChangeShapeType="1"/>
          </p:cNvSpPr>
          <p:nvPr/>
        </p:nvSpPr>
        <p:spPr bwMode="auto">
          <a:xfrm flipH="1">
            <a:off x="7243763" y="2346325"/>
            <a:ext cx="233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Line 21"/>
          <p:cNvSpPr>
            <a:spLocks noChangeShapeType="1"/>
          </p:cNvSpPr>
          <p:nvPr/>
        </p:nvSpPr>
        <p:spPr bwMode="auto">
          <a:xfrm flipH="1">
            <a:off x="7192963" y="2336800"/>
            <a:ext cx="274637" cy="235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6" name="Oval 22"/>
          <p:cNvSpPr>
            <a:spLocks noChangeArrowheads="1"/>
          </p:cNvSpPr>
          <p:nvPr/>
        </p:nvSpPr>
        <p:spPr bwMode="auto">
          <a:xfrm>
            <a:off x="6951663" y="6532563"/>
            <a:ext cx="325437" cy="325437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Oval 23"/>
          <p:cNvSpPr>
            <a:spLocks noChangeArrowheads="1"/>
          </p:cNvSpPr>
          <p:nvPr/>
        </p:nvSpPr>
        <p:spPr bwMode="auto">
          <a:xfrm>
            <a:off x="255588" y="2743200"/>
            <a:ext cx="325437" cy="325438"/>
          </a:xfrm>
          <a:prstGeom prst="ellipse">
            <a:avLst/>
          </a:prstGeom>
          <a:solidFill>
            <a:srgbClr val="660066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Text Box 24"/>
          <p:cNvSpPr txBox="1">
            <a:spLocks noChangeArrowheads="1"/>
          </p:cNvSpPr>
          <p:nvPr/>
        </p:nvSpPr>
        <p:spPr bwMode="auto">
          <a:xfrm>
            <a:off x="7281863" y="6461125"/>
            <a:ext cx="12239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Output    </a:t>
            </a:r>
          </a:p>
        </p:txBody>
      </p:sp>
      <p:sp>
        <p:nvSpPr>
          <p:cNvPr id="75789" name="Text Box 25"/>
          <p:cNvSpPr txBox="1">
            <a:spLocks noChangeArrowheads="1"/>
          </p:cNvSpPr>
          <p:nvPr/>
        </p:nvSpPr>
        <p:spPr bwMode="auto">
          <a:xfrm>
            <a:off x="130175" y="2295525"/>
            <a:ext cx="10271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Input    </a:t>
            </a:r>
          </a:p>
        </p:txBody>
      </p:sp>
      <p:pic>
        <p:nvPicPr>
          <p:cNvPr id="7579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1527175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Line 27"/>
          <p:cNvSpPr>
            <a:spLocks noChangeShapeType="1"/>
          </p:cNvSpPr>
          <p:nvPr/>
        </p:nvSpPr>
        <p:spPr bwMode="auto">
          <a:xfrm>
            <a:off x="5130800" y="1889125"/>
            <a:ext cx="314325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5792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150" y="4114800"/>
            <a:ext cx="24876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3" name="Line 29"/>
          <p:cNvSpPr>
            <a:spLocks noChangeShapeType="1"/>
          </p:cNvSpPr>
          <p:nvPr/>
        </p:nvSpPr>
        <p:spPr bwMode="auto">
          <a:xfrm>
            <a:off x="4530725" y="4419600"/>
            <a:ext cx="94615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5794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3738" y="6192838"/>
            <a:ext cx="9874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5" name="Rectangle 31"/>
          <p:cNvSpPr>
            <a:spLocks noChangeArrowheads="1"/>
          </p:cNvSpPr>
          <p:nvPr/>
        </p:nvSpPr>
        <p:spPr bwMode="auto">
          <a:xfrm>
            <a:off x="8310563" y="5964238"/>
            <a:ext cx="436562" cy="4365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6AA6939C-F773-4C27-802A-6FA0278C28F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1775"/>
            <a:ext cx="8085138" cy="766763"/>
          </a:xfrm>
        </p:spPr>
        <p:txBody>
          <a:bodyPr/>
          <a:lstStyle/>
          <a:p>
            <a:r>
              <a:rPr lang="en-US" sz="36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Unit 11: Sequential Circuits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338"/>
            <a:ext cx="9144000" cy="5554662"/>
          </a:xfrm>
          <a:solidFill>
            <a:srgbClr val="FFFFFF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Chapters 5 &amp; 6: Sequential Circuits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  	Sequential Circuit Definitions, Types of Latches: SR, Clocked SR, and D Latches</a:t>
            </a:r>
            <a:endParaRPr lang="en-US" sz="2800" b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Flip-Flops: SR, D, JK, and T Flip-Flops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Flip-Flop Timing Parameters: Setup, hold, propagation, clocking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Flip-Flops: Characteristic and Excitation Tables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Analysis of Sequential Circuits with D flip-flops: Deriving the input equations, state table, and state diagram. Timing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800" b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Design of Sequential Circuits with D flip-flops: Determining the state diagrams and tables, State assignment, Combinational Logic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89940E2E-FD91-448C-B708-EA8F57CC54F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74625"/>
            <a:ext cx="7772400" cy="1020763"/>
          </a:xfrm>
        </p:spPr>
        <p:txBody>
          <a:bodyPr/>
          <a:lstStyle/>
          <a:p>
            <a:r>
              <a:rPr lang="en-US" sz="360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Data Storage Logic Structures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8138"/>
            <a:ext cx="65801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725" y="2022475"/>
            <a:ext cx="27082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0" y="4084638"/>
            <a:ext cx="23209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Delay in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A non-inverting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Buffer</a:t>
            </a:r>
          </a:p>
          <a:p>
            <a:endParaRPr lang="en-US" sz="1800">
              <a:solidFill>
                <a:srgbClr val="6600CC"/>
              </a:solidFill>
              <a:latin typeface="Arial" pitchFamily="34" charset="0"/>
            </a:endParaRPr>
          </a:p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Problem:</a:t>
            </a:r>
          </a:p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Data stored only</a:t>
            </a:r>
          </a:p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for short time, i.e.</a:t>
            </a:r>
          </a:p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Propagation delay t</a:t>
            </a:r>
            <a:r>
              <a:rPr lang="en-US" sz="1800" baseline="-25000">
                <a:solidFill>
                  <a:srgbClr val="008000"/>
                </a:solidFill>
                <a:latin typeface="Arial" pitchFamily="34" charset="0"/>
              </a:rPr>
              <a:t>pd</a:t>
            </a:r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334963" y="2198688"/>
            <a:ext cx="371475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 flipV="1">
            <a:off x="682625" y="1758950"/>
            <a:ext cx="0" cy="428625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 flipV="1">
            <a:off x="658813" y="1747838"/>
            <a:ext cx="463550" cy="11112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>
            <a:off x="671513" y="2198688"/>
            <a:ext cx="4286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6"/>
          <p:cNvSpPr>
            <a:spLocks noChangeShapeType="1"/>
          </p:cNvSpPr>
          <p:nvPr/>
        </p:nvSpPr>
        <p:spPr bwMode="auto">
          <a:xfrm flipV="1">
            <a:off x="1087438" y="1747838"/>
            <a:ext cx="0" cy="4619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7"/>
          <p:cNvSpPr>
            <a:spLocks noChangeShapeType="1"/>
          </p:cNvSpPr>
          <p:nvPr/>
        </p:nvSpPr>
        <p:spPr bwMode="auto">
          <a:xfrm>
            <a:off x="1087438" y="1747838"/>
            <a:ext cx="4397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 flipV="1">
            <a:off x="242888" y="1944688"/>
            <a:ext cx="393700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 flipH="1" flipV="1">
            <a:off x="1135063" y="2014538"/>
            <a:ext cx="207962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>
            <a:off x="857250" y="1597025"/>
            <a:ext cx="0" cy="833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>
            <a:off x="638175" y="1539875"/>
            <a:ext cx="474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Text Box 22"/>
          <p:cNvSpPr txBox="1">
            <a:spLocks noChangeArrowheads="1"/>
          </p:cNvSpPr>
          <p:nvPr/>
        </p:nvSpPr>
        <p:spPr bwMode="auto">
          <a:xfrm>
            <a:off x="776288" y="1122363"/>
            <a:ext cx="41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000" baseline="-25000"/>
              <a:t>pd</a:t>
            </a:r>
          </a:p>
        </p:txBody>
      </p:sp>
      <p:sp>
        <p:nvSpPr>
          <p:cNvPr id="20498" name="Text Box 23"/>
          <p:cNvSpPr txBox="1">
            <a:spLocks noChangeArrowheads="1"/>
          </p:cNvSpPr>
          <p:nvPr/>
        </p:nvSpPr>
        <p:spPr bwMode="auto">
          <a:xfrm>
            <a:off x="1925638" y="4860925"/>
            <a:ext cx="271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Non-inverting buffer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With feedback-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indefinite</a:t>
            </a:r>
          </a:p>
        </p:txBody>
      </p:sp>
      <p:sp>
        <p:nvSpPr>
          <p:cNvPr id="20499" name="Text Box 24"/>
          <p:cNvSpPr txBox="1">
            <a:spLocks noChangeArrowheads="1"/>
          </p:cNvSpPr>
          <p:nvPr/>
        </p:nvSpPr>
        <p:spPr bwMode="auto">
          <a:xfrm>
            <a:off x="4170363" y="4027488"/>
            <a:ext cx="2309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Feedback across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Two inverting </a:t>
            </a:r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buffers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Connected in series</a:t>
            </a: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6838950" y="4724400"/>
            <a:ext cx="2198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Set-Reset 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NOR </a:t>
            </a:r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Latch</a:t>
            </a:r>
          </a:p>
          <a:p>
            <a:endParaRPr lang="en-US" sz="1800">
              <a:solidFill>
                <a:srgbClr val="660066"/>
              </a:solidFill>
              <a:latin typeface="Arial" pitchFamily="34" charset="0"/>
            </a:endParaRPr>
          </a:p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Separate inputs for </a:t>
            </a:r>
          </a:p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Data in and for</a:t>
            </a:r>
          </a:p>
          <a:p>
            <a:r>
              <a:rPr lang="en-US" sz="1800">
                <a:solidFill>
                  <a:srgbClr val="660066"/>
                </a:solidFill>
                <a:latin typeface="Arial" pitchFamily="34" charset="0"/>
              </a:rPr>
              <a:t>feedback</a:t>
            </a:r>
          </a:p>
        </p:txBody>
      </p:sp>
      <p:sp>
        <p:nvSpPr>
          <p:cNvPr id="20501" name="Text Box 26"/>
          <p:cNvSpPr txBox="1">
            <a:spLocks noChangeArrowheads="1"/>
          </p:cNvSpPr>
          <p:nvPr/>
        </p:nvSpPr>
        <p:spPr bwMode="auto">
          <a:xfrm>
            <a:off x="7050088" y="2408238"/>
            <a:ext cx="1738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Output-Supporting</a:t>
            </a:r>
          </a:p>
          <a:p>
            <a:r>
              <a:rPr lang="en-US" sz="1600">
                <a:solidFill>
                  <a:srgbClr val="FF0000"/>
                </a:solidFill>
              </a:rPr>
              <a:t>feedback</a:t>
            </a:r>
          </a:p>
        </p:txBody>
      </p:sp>
      <p:sp>
        <p:nvSpPr>
          <p:cNvPr id="20502" name="Text Box 27"/>
          <p:cNvSpPr txBox="1">
            <a:spLocks noChangeArrowheads="1"/>
          </p:cNvSpPr>
          <p:nvPr/>
        </p:nvSpPr>
        <p:spPr bwMode="auto">
          <a:xfrm>
            <a:off x="6646863" y="1668463"/>
            <a:ext cx="253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Data In (Change data stored)</a:t>
            </a:r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2435225" y="5557838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Problem: No separate input for data.</a:t>
            </a:r>
          </a:p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Difficult to change data stored</a:t>
            </a:r>
          </a:p>
        </p:txBody>
      </p:sp>
      <p:sp>
        <p:nvSpPr>
          <p:cNvPr id="20504" name="Line 29"/>
          <p:cNvSpPr>
            <a:spLocks noChangeShapeType="1"/>
          </p:cNvSpPr>
          <p:nvPr/>
        </p:nvSpPr>
        <p:spPr bwMode="auto">
          <a:xfrm>
            <a:off x="7339013" y="1944688"/>
            <a:ext cx="18415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30"/>
          <p:cNvSpPr>
            <a:spLocks noChangeShapeType="1"/>
          </p:cNvSpPr>
          <p:nvPr/>
        </p:nvSpPr>
        <p:spPr bwMode="auto">
          <a:xfrm flipV="1">
            <a:off x="7026275" y="2419350"/>
            <a:ext cx="12700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CE29D724-E317-4010-80FD-767F3CA73E3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61925"/>
            <a:ext cx="8154988" cy="1020763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NOR  Set–</a:t>
            </a:r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Reset</a:t>
            </a:r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(SR) Latch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339850"/>
            <a:ext cx="8804275" cy="4724400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Cross-coupling two</a:t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NOR gates gives the</a:t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S – R Latch:</a:t>
            </a:r>
          </a:p>
          <a:p>
            <a:r>
              <a:rPr lang="en-US" sz="2800" smtClean="0">
                <a:cs typeface="Times New Roman" pitchFamily="18" charset="0"/>
              </a:rPr>
              <a:t>Which has the time                                                                             sequence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behavior: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03563" y="5100638"/>
            <a:ext cx="174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121025" y="5100638"/>
            <a:ext cx="6175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738563" y="510063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746500" y="5100638"/>
            <a:ext cx="6000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346575" y="510063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354513" y="5100638"/>
            <a:ext cx="5318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886325" y="510063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894263" y="5100638"/>
            <a:ext cx="5318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426075" y="510063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434013" y="5100638"/>
            <a:ext cx="31718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8605838" y="5100638"/>
            <a:ext cx="174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4886325" y="5434013"/>
            <a:ext cx="793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4886325" y="5767388"/>
            <a:ext cx="793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Rectangle 21"/>
          <p:cNvSpPr>
            <a:spLocks noChangeArrowheads="1"/>
          </p:cNvSpPr>
          <p:nvPr/>
        </p:nvSpPr>
        <p:spPr bwMode="auto">
          <a:xfrm>
            <a:off x="4886325" y="6099175"/>
            <a:ext cx="7938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23" name="Group 22"/>
          <p:cNvGrpSpPr>
            <a:grpSpLocks/>
          </p:cNvGrpSpPr>
          <p:nvPr/>
        </p:nvGrpSpPr>
        <p:grpSpPr bwMode="auto">
          <a:xfrm>
            <a:off x="4598988" y="1423988"/>
            <a:ext cx="3846512" cy="1808162"/>
            <a:chOff x="2897" y="897"/>
            <a:chExt cx="2423" cy="1139"/>
          </a:xfrm>
        </p:grpSpPr>
        <p:sp>
          <p:nvSpPr>
            <p:cNvPr id="21898" name="Freeform 23"/>
            <p:cNvSpPr>
              <a:spLocks/>
            </p:cNvSpPr>
            <p:nvPr/>
          </p:nvSpPr>
          <p:spPr bwMode="auto">
            <a:xfrm>
              <a:off x="4054" y="914"/>
              <a:ext cx="64" cy="162"/>
            </a:xfrm>
            <a:custGeom>
              <a:avLst/>
              <a:gdLst>
                <a:gd name="T0" fmla="*/ 44 w 64"/>
                <a:gd name="T1" fmla="*/ 155 h 162"/>
                <a:gd name="T2" fmla="*/ 48 w 64"/>
                <a:gd name="T3" fmla="*/ 160 h 162"/>
                <a:gd name="T4" fmla="*/ 53 w 64"/>
                <a:gd name="T5" fmla="*/ 162 h 162"/>
                <a:gd name="T6" fmla="*/ 59 w 64"/>
                <a:gd name="T7" fmla="*/ 160 h 162"/>
                <a:gd name="T8" fmla="*/ 63 w 64"/>
                <a:gd name="T9" fmla="*/ 157 h 162"/>
                <a:gd name="T10" fmla="*/ 64 w 64"/>
                <a:gd name="T11" fmla="*/ 148 h 162"/>
                <a:gd name="T12" fmla="*/ 63 w 64"/>
                <a:gd name="T13" fmla="*/ 135 h 162"/>
                <a:gd name="T14" fmla="*/ 61 w 64"/>
                <a:gd name="T15" fmla="*/ 121 h 162"/>
                <a:gd name="T16" fmla="*/ 59 w 64"/>
                <a:gd name="T17" fmla="*/ 111 h 162"/>
                <a:gd name="T18" fmla="*/ 58 w 64"/>
                <a:gd name="T19" fmla="*/ 103 h 162"/>
                <a:gd name="T20" fmla="*/ 54 w 64"/>
                <a:gd name="T21" fmla="*/ 87 h 162"/>
                <a:gd name="T22" fmla="*/ 49 w 64"/>
                <a:gd name="T23" fmla="*/ 74 h 162"/>
                <a:gd name="T24" fmla="*/ 46 w 64"/>
                <a:gd name="T25" fmla="*/ 59 h 162"/>
                <a:gd name="T26" fmla="*/ 42 w 64"/>
                <a:gd name="T27" fmla="*/ 50 h 162"/>
                <a:gd name="T28" fmla="*/ 39 w 64"/>
                <a:gd name="T29" fmla="*/ 42 h 162"/>
                <a:gd name="T30" fmla="*/ 32 w 64"/>
                <a:gd name="T31" fmla="*/ 30 h 162"/>
                <a:gd name="T32" fmla="*/ 29 w 64"/>
                <a:gd name="T33" fmla="*/ 22 h 162"/>
                <a:gd name="T34" fmla="*/ 19 w 64"/>
                <a:gd name="T35" fmla="*/ 5 h 162"/>
                <a:gd name="T36" fmla="*/ 12 w 64"/>
                <a:gd name="T37" fmla="*/ 0 h 162"/>
                <a:gd name="T38" fmla="*/ 4 w 64"/>
                <a:gd name="T39" fmla="*/ 3 h 162"/>
                <a:gd name="T40" fmla="*/ 0 w 64"/>
                <a:gd name="T41" fmla="*/ 8 h 162"/>
                <a:gd name="T42" fmla="*/ 2 w 64"/>
                <a:gd name="T43" fmla="*/ 15 h 162"/>
                <a:gd name="T44" fmla="*/ 9 w 64"/>
                <a:gd name="T45" fmla="*/ 25 h 162"/>
                <a:gd name="T46" fmla="*/ 10 w 64"/>
                <a:gd name="T47" fmla="*/ 32 h 162"/>
                <a:gd name="T48" fmla="*/ 16 w 64"/>
                <a:gd name="T49" fmla="*/ 42 h 162"/>
                <a:gd name="T50" fmla="*/ 19 w 64"/>
                <a:gd name="T51" fmla="*/ 49 h 162"/>
                <a:gd name="T52" fmla="*/ 22 w 64"/>
                <a:gd name="T53" fmla="*/ 57 h 162"/>
                <a:gd name="T54" fmla="*/ 26 w 64"/>
                <a:gd name="T55" fmla="*/ 66 h 162"/>
                <a:gd name="T56" fmla="*/ 29 w 64"/>
                <a:gd name="T57" fmla="*/ 77 h 162"/>
                <a:gd name="T58" fmla="*/ 34 w 64"/>
                <a:gd name="T59" fmla="*/ 91 h 162"/>
                <a:gd name="T60" fmla="*/ 37 w 64"/>
                <a:gd name="T61" fmla="*/ 106 h 162"/>
                <a:gd name="T62" fmla="*/ 39 w 64"/>
                <a:gd name="T63" fmla="*/ 114 h 162"/>
                <a:gd name="T64" fmla="*/ 41 w 64"/>
                <a:gd name="T65" fmla="*/ 125 h 162"/>
                <a:gd name="T66" fmla="*/ 42 w 64"/>
                <a:gd name="T67" fmla="*/ 138 h 162"/>
                <a:gd name="T68" fmla="*/ 44 w 64"/>
                <a:gd name="T69" fmla="*/ 155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162"/>
                <a:gd name="T107" fmla="*/ 64 w 64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162">
                  <a:moveTo>
                    <a:pt x="44" y="151"/>
                  </a:moveTo>
                  <a:lnTo>
                    <a:pt x="44" y="155"/>
                  </a:lnTo>
                  <a:lnTo>
                    <a:pt x="46" y="157"/>
                  </a:lnTo>
                  <a:lnTo>
                    <a:pt x="48" y="160"/>
                  </a:lnTo>
                  <a:lnTo>
                    <a:pt x="49" y="160"/>
                  </a:lnTo>
                  <a:lnTo>
                    <a:pt x="53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63" y="158"/>
                  </a:lnTo>
                  <a:lnTo>
                    <a:pt x="63" y="157"/>
                  </a:lnTo>
                  <a:lnTo>
                    <a:pt x="64" y="153"/>
                  </a:lnTo>
                  <a:lnTo>
                    <a:pt x="64" y="148"/>
                  </a:lnTo>
                  <a:lnTo>
                    <a:pt x="63" y="145"/>
                  </a:lnTo>
                  <a:lnTo>
                    <a:pt x="63" y="135"/>
                  </a:lnTo>
                  <a:lnTo>
                    <a:pt x="61" y="130"/>
                  </a:lnTo>
                  <a:lnTo>
                    <a:pt x="61" y="121"/>
                  </a:lnTo>
                  <a:lnTo>
                    <a:pt x="59" y="116"/>
                  </a:lnTo>
                  <a:lnTo>
                    <a:pt x="59" y="111"/>
                  </a:lnTo>
                  <a:lnTo>
                    <a:pt x="58" y="106"/>
                  </a:lnTo>
                  <a:lnTo>
                    <a:pt x="58" y="103"/>
                  </a:lnTo>
                  <a:lnTo>
                    <a:pt x="54" y="93"/>
                  </a:lnTo>
                  <a:lnTo>
                    <a:pt x="54" y="87"/>
                  </a:lnTo>
                  <a:lnTo>
                    <a:pt x="53" y="82"/>
                  </a:lnTo>
                  <a:lnTo>
                    <a:pt x="49" y="74"/>
                  </a:lnTo>
                  <a:lnTo>
                    <a:pt x="49" y="71"/>
                  </a:lnTo>
                  <a:lnTo>
                    <a:pt x="46" y="59"/>
                  </a:lnTo>
                  <a:lnTo>
                    <a:pt x="44" y="55"/>
                  </a:lnTo>
                  <a:lnTo>
                    <a:pt x="42" y="50"/>
                  </a:lnTo>
                  <a:lnTo>
                    <a:pt x="41" y="47"/>
                  </a:lnTo>
                  <a:lnTo>
                    <a:pt x="39" y="4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1" y="25"/>
                  </a:lnTo>
                  <a:lnTo>
                    <a:pt x="29" y="22"/>
                  </a:lnTo>
                  <a:lnTo>
                    <a:pt x="26" y="1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6" y="42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54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6" y="66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4" y="96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9" y="114"/>
                  </a:lnTo>
                  <a:lnTo>
                    <a:pt x="39" y="119"/>
                  </a:lnTo>
                  <a:lnTo>
                    <a:pt x="41" y="125"/>
                  </a:lnTo>
                  <a:lnTo>
                    <a:pt x="41" y="133"/>
                  </a:lnTo>
                  <a:lnTo>
                    <a:pt x="42" y="138"/>
                  </a:lnTo>
                  <a:lnTo>
                    <a:pt x="42" y="148"/>
                  </a:lnTo>
                  <a:lnTo>
                    <a:pt x="44" y="155"/>
                  </a:lnTo>
                  <a:lnTo>
                    <a:pt x="44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24"/>
            <p:cNvSpPr>
              <a:spLocks/>
            </p:cNvSpPr>
            <p:nvPr/>
          </p:nvSpPr>
          <p:spPr bwMode="auto">
            <a:xfrm>
              <a:off x="4059" y="916"/>
              <a:ext cx="351" cy="155"/>
            </a:xfrm>
            <a:custGeom>
              <a:avLst/>
              <a:gdLst>
                <a:gd name="T0" fmla="*/ 336 w 351"/>
                <a:gd name="T1" fmla="*/ 153 h 155"/>
                <a:gd name="T2" fmla="*/ 342 w 351"/>
                <a:gd name="T3" fmla="*/ 155 h 155"/>
                <a:gd name="T4" fmla="*/ 347 w 351"/>
                <a:gd name="T5" fmla="*/ 153 h 155"/>
                <a:gd name="T6" fmla="*/ 351 w 351"/>
                <a:gd name="T7" fmla="*/ 148 h 155"/>
                <a:gd name="T8" fmla="*/ 349 w 351"/>
                <a:gd name="T9" fmla="*/ 139 h 155"/>
                <a:gd name="T10" fmla="*/ 347 w 351"/>
                <a:gd name="T11" fmla="*/ 138 h 155"/>
                <a:gd name="T12" fmla="*/ 326 w 351"/>
                <a:gd name="T13" fmla="*/ 114 h 155"/>
                <a:gd name="T14" fmla="*/ 282 w 351"/>
                <a:gd name="T15" fmla="*/ 80 h 155"/>
                <a:gd name="T16" fmla="*/ 263 w 351"/>
                <a:gd name="T17" fmla="*/ 69 h 155"/>
                <a:gd name="T18" fmla="*/ 245 w 351"/>
                <a:gd name="T19" fmla="*/ 57 h 155"/>
                <a:gd name="T20" fmla="*/ 201 w 351"/>
                <a:gd name="T21" fmla="*/ 37 h 155"/>
                <a:gd name="T22" fmla="*/ 181 w 351"/>
                <a:gd name="T23" fmla="*/ 28 h 155"/>
                <a:gd name="T24" fmla="*/ 147 w 351"/>
                <a:gd name="T25" fmla="*/ 18 h 155"/>
                <a:gd name="T26" fmla="*/ 98 w 351"/>
                <a:gd name="T27" fmla="*/ 8 h 155"/>
                <a:gd name="T28" fmla="*/ 71 w 351"/>
                <a:gd name="T29" fmla="*/ 3 h 155"/>
                <a:gd name="T30" fmla="*/ 49 w 351"/>
                <a:gd name="T31" fmla="*/ 1 h 155"/>
                <a:gd name="T32" fmla="*/ 9 w 351"/>
                <a:gd name="T33" fmla="*/ 0 h 155"/>
                <a:gd name="T34" fmla="*/ 2 w 351"/>
                <a:gd name="T35" fmla="*/ 5 h 155"/>
                <a:gd name="T36" fmla="*/ 0 w 351"/>
                <a:gd name="T37" fmla="*/ 11 h 155"/>
                <a:gd name="T38" fmla="*/ 5 w 351"/>
                <a:gd name="T39" fmla="*/ 18 h 155"/>
                <a:gd name="T40" fmla="*/ 11 w 351"/>
                <a:gd name="T41" fmla="*/ 20 h 155"/>
                <a:gd name="T42" fmla="*/ 46 w 351"/>
                <a:gd name="T43" fmla="*/ 21 h 155"/>
                <a:gd name="T44" fmla="*/ 71 w 351"/>
                <a:gd name="T45" fmla="*/ 23 h 155"/>
                <a:gd name="T46" fmla="*/ 95 w 351"/>
                <a:gd name="T47" fmla="*/ 28 h 155"/>
                <a:gd name="T48" fmla="*/ 140 w 351"/>
                <a:gd name="T49" fmla="*/ 38 h 155"/>
                <a:gd name="T50" fmla="*/ 174 w 351"/>
                <a:gd name="T51" fmla="*/ 48 h 155"/>
                <a:gd name="T52" fmla="*/ 194 w 351"/>
                <a:gd name="T53" fmla="*/ 57 h 155"/>
                <a:gd name="T54" fmla="*/ 235 w 351"/>
                <a:gd name="T55" fmla="*/ 74 h 155"/>
                <a:gd name="T56" fmla="*/ 253 w 351"/>
                <a:gd name="T57" fmla="*/ 85 h 155"/>
                <a:gd name="T58" fmla="*/ 272 w 351"/>
                <a:gd name="T59" fmla="*/ 97 h 155"/>
                <a:gd name="T60" fmla="*/ 312 w 351"/>
                <a:gd name="T61" fmla="*/ 128 h 155"/>
                <a:gd name="T62" fmla="*/ 334 w 351"/>
                <a:gd name="T63" fmla="*/ 151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1"/>
                <a:gd name="T97" fmla="*/ 0 h 155"/>
                <a:gd name="T98" fmla="*/ 351 w 351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1" h="155">
                  <a:moveTo>
                    <a:pt x="332" y="151"/>
                  </a:moveTo>
                  <a:lnTo>
                    <a:pt x="336" y="153"/>
                  </a:lnTo>
                  <a:lnTo>
                    <a:pt x="337" y="155"/>
                  </a:lnTo>
                  <a:lnTo>
                    <a:pt x="342" y="155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9" y="149"/>
                  </a:lnTo>
                  <a:lnTo>
                    <a:pt x="351" y="148"/>
                  </a:lnTo>
                  <a:lnTo>
                    <a:pt x="351" y="143"/>
                  </a:lnTo>
                  <a:lnTo>
                    <a:pt x="349" y="139"/>
                  </a:lnTo>
                  <a:lnTo>
                    <a:pt x="349" y="138"/>
                  </a:lnTo>
                  <a:lnTo>
                    <a:pt x="347" y="138"/>
                  </a:lnTo>
                  <a:lnTo>
                    <a:pt x="332" y="123"/>
                  </a:lnTo>
                  <a:lnTo>
                    <a:pt x="326" y="114"/>
                  </a:lnTo>
                  <a:lnTo>
                    <a:pt x="290" y="85"/>
                  </a:lnTo>
                  <a:lnTo>
                    <a:pt x="282" y="80"/>
                  </a:lnTo>
                  <a:lnTo>
                    <a:pt x="273" y="74"/>
                  </a:lnTo>
                  <a:lnTo>
                    <a:pt x="263" y="69"/>
                  </a:lnTo>
                  <a:lnTo>
                    <a:pt x="253" y="62"/>
                  </a:lnTo>
                  <a:lnTo>
                    <a:pt x="245" y="57"/>
                  </a:lnTo>
                  <a:lnTo>
                    <a:pt x="213" y="40"/>
                  </a:lnTo>
                  <a:lnTo>
                    <a:pt x="201" y="37"/>
                  </a:lnTo>
                  <a:lnTo>
                    <a:pt x="191" y="32"/>
                  </a:lnTo>
                  <a:lnTo>
                    <a:pt x="181" y="28"/>
                  </a:lnTo>
                  <a:lnTo>
                    <a:pt x="157" y="21"/>
                  </a:lnTo>
                  <a:lnTo>
                    <a:pt x="147" y="18"/>
                  </a:lnTo>
                  <a:lnTo>
                    <a:pt x="122" y="11"/>
                  </a:lnTo>
                  <a:lnTo>
                    <a:pt x="98" y="8"/>
                  </a:lnTo>
                  <a:lnTo>
                    <a:pt x="86" y="5"/>
                  </a:lnTo>
                  <a:lnTo>
                    <a:pt x="71" y="3"/>
                  </a:lnTo>
                  <a:lnTo>
                    <a:pt x="59" y="3"/>
                  </a:lnTo>
                  <a:lnTo>
                    <a:pt x="49" y="1"/>
                  </a:lnTo>
                  <a:lnTo>
                    <a:pt x="3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34" y="20"/>
                  </a:lnTo>
                  <a:lnTo>
                    <a:pt x="46" y="21"/>
                  </a:lnTo>
                  <a:lnTo>
                    <a:pt x="59" y="23"/>
                  </a:lnTo>
                  <a:lnTo>
                    <a:pt x="71" y="23"/>
                  </a:lnTo>
                  <a:lnTo>
                    <a:pt x="83" y="25"/>
                  </a:lnTo>
                  <a:lnTo>
                    <a:pt x="95" y="28"/>
                  </a:lnTo>
                  <a:lnTo>
                    <a:pt x="118" y="32"/>
                  </a:lnTo>
                  <a:lnTo>
                    <a:pt x="140" y="38"/>
                  </a:lnTo>
                  <a:lnTo>
                    <a:pt x="150" y="42"/>
                  </a:lnTo>
                  <a:lnTo>
                    <a:pt x="174" y="48"/>
                  </a:lnTo>
                  <a:lnTo>
                    <a:pt x="184" y="52"/>
                  </a:lnTo>
                  <a:lnTo>
                    <a:pt x="194" y="57"/>
                  </a:lnTo>
                  <a:lnTo>
                    <a:pt x="206" y="60"/>
                  </a:lnTo>
                  <a:lnTo>
                    <a:pt x="235" y="74"/>
                  </a:lnTo>
                  <a:lnTo>
                    <a:pt x="243" y="79"/>
                  </a:lnTo>
                  <a:lnTo>
                    <a:pt x="253" y="85"/>
                  </a:lnTo>
                  <a:lnTo>
                    <a:pt x="263" y="91"/>
                  </a:lnTo>
                  <a:lnTo>
                    <a:pt x="272" y="97"/>
                  </a:lnTo>
                  <a:lnTo>
                    <a:pt x="280" y="102"/>
                  </a:lnTo>
                  <a:lnTo>
                    <a:pt x="312" y="128"/>
                  </a:lnTo>
                  <a:lnTo>
                    <a:pt x="319" y="136"/>
                  </a:lnTo>
                  <a:lnTo>
                    <a:pt x="334" y="151"/>
                  </a:lnTo>
                  <a:lnTo>
                    <a:pt x="332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25"/>
            <p:cNvSpPr>
              <a:spLocks/>
            </p:cNvSpPr>
            <p:nvPr/>
          </p:nvSpPr>
          <p:spPr bwMode="auto">
            <a:xfrm>
              <a:off x="4059" y="1062"/>
              <a:ext cx="66" cy="162"/>
            </a:xfrm>
            <a:custGeom>
              <a:avLst/>
              <a:gdLst>
                <a:gd name="T0" fmla="*/ 66 w 66"/>
                <a:gd name="T1" fmla="*/ 9 h 162"/>
                <a:gd name="T2" fmla="*/ 64 w 66"/>
                <a:gd name="T3" fmla="*/ 3 h 162"/>
                <a:gd name="T4" fmla="*/ 59 w 66"/>
                <a:gd name="T5" fmla="*/ 0 h 162"/>
                <a:gd name="T6" fmla="*/ 51 w 66"/>
                <a:gd name="T7" fmla="*/ 2 h 162"/>
                <a:gd name="T8" fmla="*/ 48 w 66"/>
                <a:gd name="T9" fmla="*/ 5 h 162"/>
                <a:gd name="T10" fmla="*/ 46 w 66"/>
                <a:gd name="T11" fmla="*/ 10 h 162"/>
                <a:gd name="T12" fmla="*/ 44 w 66"/>
                <a:gd name="T13" fmla="*/ 12 h 162"/>
                <a:gd name="T14" fmla="*/ 43 w 66"/>
                <a:gd name="T15" fmla="*/ 27 h 162"/>
                <a:gd name="T16" fmla="*/ 41 w 66"/>
                <a:gd name="T17" fmla="*/ 41 h 162"/>
                <a:gd name="T18" fmla="*/ 39 w 66"/>
                <a:gd name="T19" fmla="*/ 49 h 162"/>
                <a:gd name="T20" fmla="*/ 37 w 66"/>
                <a:gd name="T21" fmla="*/ 59 h 162"/>
                <a:gd name="T22" fmla="*/ 34 w 66"/>
                <a:gd name="T23" fmla="*/ 67 h 162"/>
                <a:gd name="T24" fmla="*/ 31 w 66"/>
                <a:gd name="T25" fmla="*/ 79 h 162"/>
                <a:gd name="T26" fmla="*/ 26 w 66"/>
                <a:gd name="T27" fmla="*/ 93 h 162"/>
                <a:gd name="T28" fmla="*/ 22 w 66"/>
                <a:gd name="T29" fmla="*/ 101 h 162"/>
                <a:gd name="T30" fmla="*/ 17 w 66"/>
                <a:gd name="T31" fmla="*/ 115 h 162"/>
                <a:gd name="T32" fmla="*/ 14 w 66"/>
                <a:gd name="T33" fmla="*/ 120 h 162"/>
                <a:gd name="T34" fmla="*/ 9 w 66"/>
                <a:gd name="T35" fmla="*/ 132 h 162"/>
                <a:gd name="T36" fmla="*/ 2 w 66"/>
                <a:gd name="T37" fmla="*/ 143 h 162"/>
                <a:gd name="T38" fmla="*/ 2 w 66"/>
                <a:gd name="T39" fmla="*/ 147 h 162"/>
                <a:gd name="T40" fmla="*/ 0 w 66"/>
                <a:gd name="T41" fmla="*/ 153 h 162"/>
                <a:gd name="T42" fmla="*/ 5 w 66"/>
                <a:gd name="T43" fmla="*/ 160 h 162"/>
                <a:gd name="T44" fmla="*/ 12 w 66"/>
                <a:gd name="T45" fmla="*/ 162 h 162"/>
                <a:gd name="T46" fmla="*/ 19 w 66"/>
                <a:gd name="T47" fmla="*/ 157 h 162"/>
                <a:gd name="T48" fmla="*/ 22 w 66"/>
                <a:gd name="T49" fmla="*/ 150 h 162"/>
                <a:gd name="T50" fmla="*/ 26 w 66"/>
                <a:gd name="T51" fmla="*/ 143 h 162"/>
                <a:gd name="T52" fmla="*/ 31 w 66"/>
                <a:gd name="T53" fmla="*/ 133 h 162"/>
                <a:gd name="T54" fmla="*/ 37 w 66"/>
                <a:gd name="T55" fmla="*/ 121 h 162"/>
                <a:gd name="T56" fmla="*/ 43 w 66"/>
                <a:gd name="T57" fmla="*/ 108 h 162"/>
                <a:gd name="T58" fmla="*/ 46 w 66"/>
                <a:gd name="T59" fmla="*/ 99 h 162"/>
                <a:gd name="T60" fmla="*/ 51 w 66"/>
                <a:gd name="T61" fmla="*/ 86 h 162"/>
                <a:gd name="T62" fmla="*/ 54 w 66"/>
                <a:gd name="T63" fmla="*/ 76 h 162"/>
                <a:gd name="T64" fmla="*/ 56 w 66"/>
                <a:gd name="T65" fmla="*/ 69 h 162"/>
                <a:gd name="T66" fmla="*/ 58 w 66"/>
                <a:gd name="T67" fmla="*/ 57 h 162"/>
                <a:gd name="T68" fmla="*/ 61 w 66"/>
                <a:gd name="T69" fmla="*/ 49 h 162"/>
                <a:gd name="T70" fmla="*/ 63 w 66"/>
                <a:gd name="T71" fmla="*/ 39 h 162"/>
                <a:gd name="T72" fmla="*/ 64 w 66"/>
                <a:gd name="T73" fmla="*/ 25 h 162"/>
                <a:gd name="T74" fmla="*/ 66 w 66"/>
                <a:gd name="T75" fmla="*/ 10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62"/>
                <a:gd name="T116" fmla="*/ 66 w 66"/>
                <a:gd name="T117" fmla="*/ 162 h 1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62">
                  <a:moveTo>
                    <a:pt x="66" y="10"/>
                  </a:moveTo>
                  <a:lnTo>
                    <a:pt x="66" y="9"/>
                  </a:lnTo>
                  <a:lnTo>
                    <a:pt x="64" y="5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8" y="5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3" y="27"/>
                  </a:lnTo>
                  <a:lnTo>
                    <a:pt x="43" y="35"/>
                  </a:lnTo>
                  <a:lnTo>
                    <a:pt x="41" y="41"/>
                  </a:lnTo>
                  <a:lnTo>
                    <a:pt x="41" y="46"/>
                  </a:lnTo>
                  <a:lnTo>
                    <a:pt x="39" y="49"/>
                  </a:lnTo>
                  <a:lnTo>
                    <a:pt x="37" y="54"/>
                  </a:lnTo>
                  <a:lnTo>
                    <a:pt x="37" y="59"/>
                  </a:lnTo>
                  <a:lnTo>
                    <a:pt x="36" y="62"/>
                  </a:lnTo>
                  <a:lnTo>
                    <a:pt x="34" y="67"/>
                  </a:lnTo>
                  <a:lnTo>
                    <a:pt x="34" y="73"/>
                  </a:lnTo>
                  <a:lnTo>
                    <a:pt x="31" y="79"/>
                  </a:lnTo>
                  <a:lnTo>
                    <a:pt x="27" y="89"/>
                  </a:lnTo>
                  <a:lnTo>
                    <a:pt x="26" y="93"/>
                  </a:lnTo>
                  <a:lnTo>
                    <a:pt x="24" y="98"/>
                  </a:lnTo>
                  <a:lnTo>
                    <a:pt x="22" y="101"/>
                  </a:lnTo>
                  <a:lnTo>
                    <a:pt x="19" y="111"/>
                  </a:lnTo>
                  <a:lnTo>
                    <a:pt x="17" y="115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11" y="126"/>
                  </a:lnTo>
                  <a:lnTo>
                    <a:pt x="9" y="132"/>
                  </a:lnTo>
                  <a:lnTo>
                    <a:pt x="9" y="133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2" y="147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2" y="157"/>
                  </a:lnTo>
                  <a:lnTo>
                    <a:pt x="5" y="160"/>
                  </a:lnTo>
                  <a:lnTo>
                    <a:pt x="7" y="162"/>
                  </a:lnTo>
                  <a:lnTo>
                    <a:pt x="12" y="162"/>
                  </a:lnTo>
                  <a:lnTo>
                    <a:pt x="16" y="160"/>
                  </a:lnTo>
                  <a:lnTo>
                    <a:pt x="19" y="157"/>
                  </a:lnTo>
                  <a:lnTo>
                    <a:pt x="21" y="155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6" y="143"/>
                  </a:lnTo>
                  <a:lnTo>
                    <a:pt x="29" y="138"/>
                  </a:lnTo>
                  <a:lnTo>
                    <a:pt x="31" y="133"/>
                  </a:lnTo>
                  <a:lnTo>
                    <a:pt x="34" y="128"/>
                  </a:lnTo>
                  <a:lnTo>
                    <a:pt x="37" y="121"/>
                  </a:lnTo>
                  <a:lnTo>
                    <a:pt x="39" y="118"/>
                  </a:lnTo>
                  <a:lnTo>
                    <a:pt x="43" y="108"/>
                  </a:lnTo>
                  <a:lnTo>
                    <a:pt x="44" y="105"/>
                  </a:lnTo>
                  <a:lnTo>
                    <a:pt x="46" y="99"/>
                  </a:lnTo>
                  <a:lnTo>
                    <a:pt x="48" y="96"/>
                  </a:lnTo>
                  <a:lnTo>
                    <a:pt x="51" y="86"/>
                  </a:lnTo>
                  <a:lnTo>
                    <a:pt x="53" y="83"/>
                  </a:lnTo>
                  <a:lnTo>
                    <a:pt x="54" y="76"/>
                  </a:lnTo>
                  <a:lnTo>
                    <a:pt x="54" y="71"/>
                  </a:lnTo>
                  <a:lnTo>
                    <a:pt x="56" y="69"/>
                  </a:lnTo>
                  <a:lnTo>
                    <a:pt x="58" y="62"/>
                  </a:lnTo>
                  <a:lnTo>
                    <a:pt x="58" y="57"/>
                  </a:lnTo>
                  <a:lnTo>
                    <a:pt x="59" y="56"/>
                  </a:lnTo>
                  <a:lnTo>
                    <a:pt x="61" y="49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3" y="30"/>
                  </a:lnTo>
                  <a:lnTo>
                    <a:pt x="64" y="25"/>
                  </a:lnTo>
                  <a:lnTo>
                    <a:pt x="64" y="15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26"/>
            <p:cNvSpPr>
              <a:spLocks/>
            </p:cNvSpPr>
            <p:nvPr/>
          </p:nvSpPr>
          <p:spPr bwMode="auto">
            <a:xfrm>
              <a:off x="4068" y="1067"/>
              <a:ext cx="350" cy="153"/>
            </a:xfrm>
            <a:custGeom>
              <a:avLst/>
              <a:gdLst>
                <a:gd name="T0" fmla="*/ 349 w 350"/>
                <a:gd name="T1" fmla="*/ 15 h 153"/>
                <a:gd name="T2" fmla="*/ 350 w 350"/>
                <a:gd name="T3" fmla="*/ 7 h 153"/>
                <a:gd name="T4" fmla="*/ 345 w 350"/>
                <a:gd name="T5" fmla="*/ 2 h 153"/>
                <a:gd name="T6" fmla="*/ 337 w 350"/>
                <a:gd name="T7" fmla="*/ 0 h 153"/>
                <a:gd name="T8" fmla="*/ 333 w 350"/>
                <a:gd name="T9" fmla="*/ 2 h 153"/>
                <a:gd name="T10" fmla="*/ 318 w 350"/>
                <a:gd name="T11" fmla="*/ 17 h 153"/>
                <a:gd name="T12" fmla="*/ 303 w 350"/>
                <a:gd name="T13" fmla="*/ 32 h 153"/>
                <a:gd name="T14" fmla="*/ 288 w 350"/>
                <a:gd name="T15" fmla="*/ 42 h 153"/>
                <a:gd name="T16" fmla="*/ 269 w 350"/>
                <a:gd name="T17" fmla="*/ 56 h 153"/>
                <a:gd name="T18" fmla="*/ 251 w 350"/>
                <a:gd name="T19" fmla="*/ 68 h 153"/>
                <a:gd name="T20" fmla="*/ 204 w 350"/>
                <a:gd name="T21" fmla="*/ 91 h 153"/>
                <a:gd name="T22" fmla="*/ 182 w 350"/>
                <a:gd name="T23" fmla="*/ 100 h 153"/>
                <a:gd name="T24" fmla="*/ 160 w 350"/>
                <a:gd name="T25" fmla="*/ 106 h 153"/>
                <a:gd name="T26" fmla="*/ 116 w 350"/>
                <a:gd name="T27" fmla="*/ 120 h 153"/>
                <a:gd name="T28" fmla="*/ 81 w 350"/>
                <a:gd name="T29" fmla="*/ 127 h 153"/>
                <a:gd name="T30" fmla="*/ 47 w 350"/>
                <a:gd name="T31" fmla="*/ 130 h 153"/>
                <a:gd name="T32" fmla="*/ 22 w 350"/>
                <a:gd name="T33" fmla="*/ 132 h 153"/>
                <a:gd name="T34" fmla="*/ 10 w 350"/>
                <a:gd name="T35" fmla="*/ 133 h 153"/>
                <a:gd name="T36" fmla="*/ 3 w 350"/>
                <a:gd name="T37" fmla="*/ 137 h 153"/>
                <a:gd name="T38" fmla="*/ 0 w 350"/>
                <a:gd name="T39" fmla="*/ 142 h 153"/>
                <a:gd name="T40" fmla="*/ 3 w 350"/>
                <a:gd name="T41" fmla="*/ 150 h 153"/>
                <a:gd name="T42" fmla="*/ 8 w 350"/>
                <a:gd name="T43" fmla="*/ 153 h 153"/>
                <a:gd name="T44" fmla="*/ 12 w 350"/>
                <a:gd name="T45" fmla="*/ 153 h 153"/>
                <a:gd name="T46" fmla="*/ 34 w 350"/>
                <a:gd name="T47" fmla="*/ 152 h 153"/>
                <a:gd name="T48" fmla="*/ 59 w 350"/>
                <a:gd name="T49" fmla="*/ 150 h 153"/>
                <a:gd name="T50" fmla="*/ 96 w 350"/>
                <a:gd name="T51" fmla="*/ 143 h 153"/>
                <a:gd name="T52" fmla="*/ 157 w 350"/>
                <a:gd name="T53" fmla="*/ 130 h 153"/>
                <a:gd name="T54" fmla="*/ 178 w 350"/>
                <a:gd name="T55" fmla="*/ 123 h 153"/>
                <a:gd name="T56" fmla="*/ 200 w 350"/>
                <a:gd name="T57" fmla="*/ 115 h 153"/>
                <a:gd name="T58" fmla="*/ 253 w 350"/>
                <a:gd name="T59" fmla="*/ 89 h 153"/>
                <a:gd name="T60" fmla="*/ 271 w 350"/>
                <a:gd name="T61" fmla="*/ 78 h 153"/>
                <a:gd name="T62" fmla="*/ 291 w 350"/>
                <a:gd name="T63" fmla="*/ 66 h 153"/>
                <a:gd name="T64" fmla="*/ 306 w 350"/>
                <a:gd name="T65" fmla="*/ 54 h 153"/>
                <a:gd name="T66" fmla="*/ 323 w 350"/>
                <a:gd name="T67" fmla="*/ 37 h 153"/>
                <a:gd name="T68" fmla="*/ 338 w 350"/>
                <a:gd name="T69" fmla="*/ 24 h 153"/>
                <a:gd name="T70" fmla="*/ 347 w 350"/>
                <a:gd name="T71" fmla="*/ 1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153"/>
                <a:gd name="T110" fmla="*/ 350 w 350"/>
                <a:gd name="T111" fmla="*/ 153 h 1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153">
                  <a:moveTo>
                    <a:pt x="347" y="17"/>
                  </a:moveTo>
                  <a:lnTo>
                    <a:pt x="349" y="15"/>
                  </a:lnTo>
                  <a:lnTo>
                    <a:pt x="350" y="12"/>
                  </a:lnTo>
                  <a:lnTo>
                    <a:pt x="350" y="7"/>
                  </a:lnTo>
                  <a:lnTo>
                    <a:pt x="347" y="4"/>
                  </a:lnTo>
                  <a:lnTo>
                    <a:pt x="345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4"/>
                  </a:lnTo>
                  <a:lnTo>
                    <a:pt x="333" y="2"/>
                  </a:lnTo>
                  <a:lnTo>
                    <a:pt x="325" y="10"/>
                  </a:lnTo>
                  <a:lnTo>
                    <a:pt x="318" y="17"/>
                  </a:lnTo>
                  <a:lnTo>
                    <a:pt x="310" y="24"/>
                  </a:lnTo>
                  <a:lnTo>
                    <a:pt x="303" y="32"/>
                  </a:lnTo>
                  <a:lnTo>
                    <a:pt x="296" y="37"/>
                  </a:lnTo>
                  <a:lnTo>
                    <a:pt x="288" y="42"/>
                  </a:lnTo>
                  <a:lnTo>
                    <a:pt x="278" y="49"/>
                  </a:lnTo>
                  <a:lnTo>
                    <a:pt x="269" y="56"/>
                  </a:lnTo>
                  <a:lnTo>
                    <a:pt x="261" y="61"/>
                  </a:lnTo>
                  <a:lnTo>
                    <a:pt x="251" y="68"/>
                  </a:lnTo>
                  <a:lnTo>
                    <a:pt x="242" y="73"/>
                  </a:lnTo>
                  <a:lnTo>
                    <a:pt x="204" y="91"/>
                  </a:lnTo>
                  <a:lnTo>
                    <a:pt x="194" y="94"/>
                  </a:lnTo>
                  <a:lnTo>
                    <a:pt x="182" y="100"/>
                  </a:lnTo>
                  <a:lnTo>
                    <a:pt x="172" y="103"/>
                  </a:lnTo>
                  <a:lnTo>
                    <a:pt x="160" y="106"/>
                  </a:lnTo>
                  <a:lnTo>
                    <a:pt x="150" y="110"/>
                  </a:lnTo>
                  <a:lnTo>
                    <a:pt x="116" y="120"/>
                  </a:lnTo>
                  <a:lnTo>
                    <a:pt x="92" y="123"/>
                  </a:lnTo>
                  <a:lnTo>
                    <a:pt x="81" y="127"/>
                  </a:lnTo>
                  <a:lnTo>
                    <a:pt x="59" y="130"/>
                  </a:lnTo>
                  <a:lnTo>
                    <a:pt x="47" y="130"/>
                  </a:lnTo>
                  <a:lnTo>
                    <a:pt x="34" y="132"/>
                  </a:lnTo>
                  <a:lnTo>
                    <a:pt x="22" y="132"/>
                  </a:lnTo>
                  <a:lnTo>
                    <a:pt x="8" y="133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3" y="137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3" y="150"/>
                  </a:lnTo>
                  <a:lnTo>
                    <a:pt x="5" y="152"/>
                  </a:lnTo>
                  <a:lnTo>
                    <a:pt x="8" y="153"/>
                  </a:lnTo>
                  <a:lnTo>
                    <a:pt x="10" y="153"/>
                  </a:lnTo>
                  <a:lnTo>
                    <a:pt x="12" y="153"/>
                  </a:lnTo>
                  <a:lnTo>
                    <a:pt x="22" y="152"/>
                  </a:lnTo>
                  <a:lnTo>
                    <a:pt x="34" y="152"/>
                  </a:lnTo>
                  <a:lnTo>
                    <a:pt x="47" y="150"/>
                  </a:lnTo>
                  <a:lnTo>
                    <a:pt x="59" y="150"/>
                  </a:lnTo>
                  <a:lnTo>
                    <a:pt x="84" y="147"/>
                  </a:lnTo>
                  <a:lnTo>
                    <a:pt x="96" y="143"/>
                  </a:lnTo>
                  <a:lnTo>
                    <a:pt x="119" y="140"/>
                  </a:lnTo>
                  <a:lnTo>
                    <a:pt x="157" y="130"/>
                  </a:lnTo>
                  <a:lnTo>
                    <a:pt x="167" y="127"/>
                  </a:lnTo>
                  <a:lnTo>
                    <a:pt x="178" y="123"/>
                  </a:lnTo>
                  <a:lnTo>
                    <a:pt x="189" y="120"/>
                  </a:lnTo>
                  <a:lnTo>
                    <a:pt x="200" y="115"/>
                  </a:lnTo>
                  <a:lnTo>
                    <a:pt x="210" y="111"/>
                  </a:lnTo>
                  <a:lnTo>
                    <a:pt x="253" y="89"/>
                  </a:lnTo>
                  <a:lnTo>
                    <a:pt x="261" y="84"/>
                  </a:lnTo>
                  <a:lnTo>
                    <a:pt x="271" y="78"/>
                  </a:lnTo>
                  <a:lnTo>
                    <a:pt x="279" y="73"/>
                  </a:lnTo>
                  <a:lnTo>
                    <a:pt x="291" y="66"/>
                  </a:lnTo>
                  <a:lnTo>
                    <a:pt x="298" y="59"/>
                  </a:lnTo>
                  <a:lnTo>
                    <a:pt x="306" y="54"/>
                  </a:lnTo>
                  <a:lnTo>
                    <a:pt x="317" y="46"/>
                  </a:lnTo>
                  <a:lnTo>
                    <a:pt x="323" y="37"/>
                  </a:lnTo>
                  <a:lnTo>
                    <a:pt x="332" y="30"/>
                  </a:lnTo>
                  <a:lnTo>
                    <a:pt x="338" y="24"/>
                  </a:lnTo>
                  <a:lnTo>
                    <a:pt x="347" y="19"/>
                  </a:lnTo>
                  <a:lnTo>
                    <a:pt x="34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27"/>
            <p:cNvSpPr>
              <a:spLocks/>
            </p:cNvSpPr>
            <p:nvPr/>
          </p:nvSpPr>
          <p:spPr bwMode="auto">
            <a:xfrm>
              <a:off x="4386" y="1027"/>
              <a:ext cx="88" cy="87"/>
            </a:xfrm>
            <a:custGeom>
              <a:avLst/>
              <a:gdLst>
                <a:gd name="T0" fmla="*/ 2 w 88"/>
                <a:gd name="T1" fmla="*/ 59 h 87"/>
                <a:gd name="T2" fmla="*/ 7 w 88"/>
                <a:gd name="T3" fmla="*/ 69 h 87"/>
                <a:gd name="T4" fmla="*/ 9 w 88"/>
                <a:gd name="T5" fmla="*/ 70 h 87"/>
                <a:gd name="T6" fmla="*/ 19 w 88"/>
                <a:gd name="T7" fmla="*/ 81 h 87"/>
                <a:gd name="T8" fmla="*/ 22 w 88"/>
                <a:gd name="T9" fmla="*/ 84 h 87"/>
                <a:gd name="T10" fmla="*/ 29 w 88"/>
                <a:gd name="T11" fmla="*/ 86 h 87"/>
                <a:gd name="T12" fmla="*/ 51 w 88"/>
                <a:gd name="T13" fmla="*/ 86 h 87"/>
                <a:gd name="T14" fmla="*/ 59 w 88"/>
                <a:gd name="T15" fmla="*/ 86 h 87"/>
                <a:gd name="T16" fmla="*/ 69 w 88"/>
                <a:gd name="T17" fmla="*/ 81 h 87"/>
                <a:gd name="T18" fmla="*/ 69 w 88"/>
                <a:gd name="T19" fmla="*/ 81 h 87"/>
                <a:gd name="T20" fmla="*/ 79 w 88"/>
                <a:gd name="T21" fmla="*/ 70 h 87"/>
                <a:gd name="T22" fmla="*/ 76 w 88"/>
                <a:gd name="T23" fmla="*/ 72 h 87"/>
                <a:gd name="T24" fmla="*/ 86 w 88"/>
                <a:gd name="T25" fmla="*/ 60 h 87"/>
                <a:gd name="T26" fmla="*/ 88 w 88"/>
                <a:gd name="T27" fmla="*/ 49 h 87"/>
                <a:gd name="T28" fmla="*/ 88 w 88"/>
                <a:gd name="T29" fmla="*/ 30 h 87"/>
                <a:gd name="T30" fmla="*/ 84 w 88"/>
                <a:gd name="T31" fmla="*/ 25 h 87"/>
                <a:gd name="T32" fmla="*/ 78 w 88"/>
                <a:gd name="T33" fmla="*/ 17 h 87"/>
                <a:gd name="T34" fmla="*/ 76 w 88"/>
                <a:gd name="T35" fmla="*/ 12 h 87"/>
                <a:gd name="T36" fmla="*/ 69 w 88"/>
                <a:gd name="T37" fmla="*/ 8 h 87"/>
                <a:gd name="T38" fmla="*/ 63 w 88"/>
                <a:gd name="T39" fmla="*/ 1 h 87"/>
                <a:gd name="T40" fmla="*/ 31 w 88"/>
                <a:gd name="T41" fmla="*/ 0 h 87"/>
                <a:gd name="T42" fmla="*/ 24 w 88"/>
                <a:gd name="T43" fmla="*/ 3 h 87"/>
                <a:gd name="T44" fmla="*/ 12 w 88"/>
                <a:gd name="T45" fmla="*/ 12 h 87"/>
                <a:gd name="T46" fmla="*/ 4 w 88"/>
                <a:gd name="T47" fmla="*/ 23 h 87"/>
                <a:gd name="T48" fmla="*/ 0 w 88"/>
                <a:gd name="T49" fmla="*/ 30 h 87"/>
                <a:gd name="T50" fmla="*/ 20 w 88"/>
                <a:gd name="T51" fmla="*/ 37 h 87"/>
                <a:gd name="T52" fmla="*/ 24 w 88"/>
                <a:gd name="T53" fmla="*/ 30 h 87"/>
                <a:gd name="T54" fmla="*/ 26 w 88"/>
                <a:gd name="T55" fmla="*/ 25 h 87"/>
                <a:gd name="T56" fmla="*/ 31 w 88"/>
                <a:gd name="T57" fmla="*/ 23 h 87"/>
                <a:gd name="T58" fmla="*/ 37 w 88"/>
                <a:gd name="T59" fmla="*/ 20 h 87"/>
                <a:gd name="T60" fmla="*/ 52 w 88"/>
                <a:gd name="T61" fmla="*/ 22 h 87"/>
                <a:gd name="T62" fmla="*/ 56 w 88"/>
                <a:gd name="T63" fmla="*/ 20 h 87"/>
                <a:gd name="T64" fmla="*/ 64 w 88"/>
                <a:gd name="T65" fmla="*/ 28 h 87"/>
                <a:gd name="T66" fmla="*/ 61 w 88"/>
                <a:gd name="T67" fmla="*/ 25 h 87"/>
                <a:gd name="T68" fmla="*/ 64 w 88"/>
                <a:gd name="T69" fmla="*/ 28 h 87"/>
                <a:gd name="T70" fmla="*/ 66 w 88"/>
                <a:gd name="T71" fmla="*/ 35 h 87"/>
                <a:gd name="T72" fmla="*/ 71 w 88"/>
                <a:gd name="T73" fmla="*/ 49 h 87"/>
                <a:gd name="T74" fmla="*/ 68 w 88"/>
                <a:gd name="T75" fmla="*/ 50 h 87"/>
                <a:gd name="T76" fmla="*/ 64 w 88"/>
                <a:gd name="T77" fmla="*/ 55 h 87"/>
                <a:gd name="T78" fmla="*/ 61 w 88"/>
                <a:gd name="T79" fmla="*/ 60 h 87"/>
                <a:gd name="T80" fmla="*/ 63 w 88"/>
                <a:gd name="T81" fmla="*/ 62 h 87"/>
                <a:gd name="T82" fmla="*/ 61 w 88"/>
                <a:gd name="T83" fmla="*/ 60 h 87"/>
                <a:gd name="T84" fmla="*/ 56 w 88"/>
                <a:gd name="T85" fmla="*/ 64 h 87"/>
                <a:gd name="T86" fmla="*/ 51 w 88"/>
                <a:gd name="T87" fmla="*/ 67 h 87"/>
                <a:gd name="T88" fmla="*/ 49 w 88"/>
                <a:gd name="T89" fmla="*/ 70 h 87"/>
                <a:gd name="T90" fmla="*/ 36 w 88"/>
                <a:gd name="T91" fmla="*/ 65 h 87"/>
                <a:gd name="T92" fmla="*/ 29 w 88"/>
                <a:gd name="T93" fmla="*/ 64 h 87"/>
                <a:gd name="T94" fmla="*/ 26 w 88"/>
                <a:gd name="T95" fmla="*/ 60 h 87"/>
                <a:gd name="T96" fmla="*/ 29 w 88"/>
                <a:gd name="T97" fmla="*/ 64 h 87"/>
                <a:gd name="T98" fmla="*/ 20 w 88"/>
                <a:gd name="T99" fmla="*/ 55 h 87"/>
                <a:gd name="T100" fmla="*/ 22 w 88"/>
                <a:gd name="T101" fmla="*/ 52 h 87"/>
                <a:gd name="T102" fmla="*/ 0 w 88"/>
                <a:gd name="T103" fmla="*/ 44 h 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"/>
                <a:gd name="T157" fmla="*/ 0 h 87"/>
                <a:gd name="T158" fmla="*/ 88 w 88"/>
                <a:gd name="T159" fmla="*/ 87 h 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" h="87">
                  <a:moveTo>
                    <a:pt x="0" y="44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5" y="67"/>
                  </a:lnTo>
                  <a:lnTo>
                    <a:pt x="9" y="70"/>
                  </a:lnTo>
                  <a:lnTo>
                    <a:pt x="12" y="76"/>
                  </a:lnTo>
                  <a:lnTo>
                    <a:pt x="17" y="79"/>
                  </a:lnTo>
                  <a:lnTo>
                    <a:pt x="19" y="81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29" y="86"/>
                  </a:lnTo>
                  <a:lnTo>
                    <a:pt x="31" y="87"/>
                  </a:lnTo>
                  <a:lnTo>
                    <a:pt x="39" y="87"/>
                  </a:lnTo>
                  <a:lnTo>
                    <a:pt x="51" y="86"/>
                  </a:lnTo>
                  <a:lnTo>
                    <a:pt x="49" y="87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3" y="84"/>
                  </a:lnTo>
                  <a:lnTo>
                    <a:pt x="69" y="81"/>
                  </a:lnTo>
                  <a:lnTo>
                    <a:pt x="73" y="76"/>
                  </a:lnTo>
                  <a:lnTo>
                    <a:pt x="68" y="81"/>
                  </a:lnTo>
                  <a:lnTo>
                    <a:pt x="69" y="81"/>
                  </a:lnTo>
                  <a:lnTo>
                    <a:pt x="71" y="79"/>
                  </a:lnTo>
                  <a:lnTo>
                    <a:pt x="76" y="76"/>
                  </a:lnTo>
                  <a:lnTo>
                    <a:pt x="79" y="70"/>
                  </a:lnTo>
                  <a:lnTo>
                    <a:pt x="81" y="69"/>
                  </a:lnTo>
                  <a:lnTo>
                    <a:pt x="81" y="67"/>
                  </a:lnTo>
                  <a:lnTo>
                    <a:pt x="76" y="72"/>
                  </a:lnTo>
                  <a:lnTo>
                    <a:pt x="81" y="69"/>
                  </a:lnTo>
                  <a:lnTo>
                    <a:pt x="84" y="62"/>
                  </a:lnTo>
                  <a:lnTo>
                    <a:pt x="86" y="60"/>
                  </a:lnTo>
                  <a:lnTo>
                    <a:pt x="86" y="59"/>
                  </a:lnTo>
                  <a:lnTo>
                    <a:pt x="88" y="57"/>
                  </a:lnTo>
                  <a:lnTo>
                    <a:pt x="88" y="49"/>
                  </a:lnTo>
                  <a:lnTo>
                    <a:pt x="86" y="50"/>
                  </a:lnTo>
                  <a:lnTo>
                    <a:pt x="88" y="38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86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76" y="13"/>
                  </a:lnTo>
                  <a:lnTo>
                    <a:pt x="78" y="17"/>
                  </a:lnTo>
                  <a:lnTo>
                    <a:pt x="81" y="18"/>
                  </a:lnTo>
                  <a:lnTo>
                    <a:pt x="79" y="17"/>
                  </a:lnTo>
                  <a:lnTo>
                    <a:pt x="76" y="12"/>
                  </a:lnTo>
                  <a:lnTo>
                    <a:pt x="71" y="8"/>
                  </a:lnTo>
                  <a:lnTo>
                    <a:pt x="68" y="5"/>
                  </a:lnTo>
                  <a:lnTo>
                    <a:pt x="69" y="8"/>
                  </a:lnTo>
                  <a:lnTo>
                    <a:pt x="69" y="6"/>
                  </a:lnTo>
                  <a:lnTo>
                    <a:pt x="64" y="3"/>
                  </a:lnTo>
                  <a:lnTo>
                    <a:pt x="63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7" y="8"/>
                  </a:lnTo>
                  <a:lnTo>
                    <a:pt x="12" y="12"/>
                  </a:lnTo>
                  <a:lnTo>
                    <a:pt x="9" y="17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37"/>
                  </a:lnTo>
                  <a:lnTo>
                    <a:pt x="22" y="35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4" y="28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7" y="20"/>
                  </a:lnTo>
                  <a:lnTo>
                    <a:pt x="44" y="20"/>
                  </a:lnTo>
                  <a:lnTo>
                    <a:pt x="51" y="20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3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4" y="30"/>
                  </a:lnTo>
                  <a:lnTo>
                    <a:pt x="69" y="33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6" y="33"/>
                  </a:lnTo>
                  <a:lnTo>
                    <a:pt x="66" y="35"/>
                  </a:lnTo>
                  <a:lnTo>
                    <a:pt x="68" y="37"/>
                  </a:lnTo>
                  <a:lnTo>
                    <a:pt x="68" y="42"/>
                  </a:lnTo>
                  <a:lnTo>
                    <a:pt x="71" y="49"/>
                  </a:lnTo>
                  <a:lnTo>
                    <a:pt x="73" y="37"/>
                  </a:lnTo>
                  <a:lnTo>
                    <a:pt x="68" y="42"/>
                  </a:lnTo>
                  <a:lnTo>
                    <a:pt x="68" y="50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4" y="55"/>
                  </a:lnTo>
                  <a:lnTo>
                    <a:pt x="68" y="55"/>
                  </a:lnTo>
                  <a:lnTo>
                    <a:pt x="69" y="52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59" y="64"/>
                  </a:lnTo>
                  <a:lnTo>
                    <a:pt x="63" y="62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1" y="60"/>
                  </a:lnTo>
                  <a:lnTo>
                    <a:pt x="52" y="69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4" y="65"/>
                  </a:lnTo>
                  <a:lnTo>
                    <a:pt x="52" y="65"/>
                  </a:lnTo>
                  <a:lnTo>
                    <a:pt x="51" y="67"/>
                  </a:lnTo>
                  <a:lnTo>
                    <a:pt x="42" y="67"/>
                  </a:lnTo>
                  <a:lnTo>
                    <a:pt x="37" y="72"/>
                  </a:lnTo>
                  <a:lnTo>
                    <a:pt x="49" y="70"/>
                  </a:lnTo>
                  <a:lnTo>
                    <a:pt x="42" y="67"/>
                  </a:lnTo>
                  <a:lnTo>
                    <a:pt x="37" y="67"/>
                  </a:lnTo>
                  <a:lnTo>
                    <a:pt x="36" y="65"/>
                  </a:lnTo>
                  <a:lnTo>
                    <a:pt x="34" y="65"/>
                  </a:lnTo>
                  <a:lnTo>
                    <a:pt x="32" y="64"/>
                  </a:lnTo>
                  <a:lnTo>
                    <a:pt x="29" y="64"/>
                  </a:lnTo>
                  <a:lnTo>
                    <a:pt x="34" y="69"/>
                  </a:lnTo>
                  <a:lnTo>
                    <a:pt x="31" y="64"/>
                  </a:lnTo>
                  <a:lnTo>
                    <a:pt x="26" y="60"/>
                  </a:lnTo>
                  <a:lnTo>
                    <a:pt x="24" y="59"/>
                  </a:lnTo>
                  <a:lnTo>
                    <a:pt x="26" y="62"/>
                  </a:lnTo>
                  <a:lnTo>
                    <a:pt x="29" y="64"/>
                  </a:lnTo>
                  <a:lnTo>
                    <a:pt x="26" y="60"/>
                  </a:lnTo>
                  <a:lnTo>
                    <a:pt x="22" y="55"/>
                  </a:lnTo>
                  <a:lnTo>
                    <a:pt x="20" y="55"/>
                  </a:lnTo>
                  <a:lnTo>
                    <a:pt x="24" y="57"/>
                  </a:lnTo>
                  <a:lnTo>
                    <a:pt x="22" y="55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Rectangle 28"/>
            <p:cNvSpPr>
              <a:spLocks noChangeArrowheads="1"/>
            </p:cNvSpPr>
            <p:nvPr/>
          </p:nvSpPr>
          <p:spPr bwMode="auto">
            <a:xfrm>
              <a:off x="2929" y="1844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S (set)</a:t>
              </a:r>
              <a:endParaRPr lang="en-US" sz="2000" b="1" i="1" baseline="-25000"/>
            </a:p>
          </p:txBody>
        </p:sp>
        <p:sp>
          <p:nvSpPr>
            <p:cNvPr id="21904" name="Rectangle 29"/>
            <p:cNvSpPr>
              <a:spLocks noChangeArrowheads="1"/>
            </p:cNvSpPr>
            <p:nvPr/>
          </p:nvSpPr>
          <p:spPr bwMode="auto">
            <a:xfrm>
              <a:off x="2897" y="897"/>
              <a:ext cx="5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R (reset)</a:t>
              </a:r>
              <a:endParaRPr lang="en-US" sz="2000" b="1" i="1" baseline="-25000"/>
            </a:p>
          </p:txBody>
        </p:sp>
        <p:sp>
          <p:nvSpPr>
            <p:cNvPr id="21905" name="Freeform 30"/>
            <p:cNvSpPr>
              <a:spLocks/>
            </p:cNvSpPr>
            <p:nvPr/>
          </p:nvSpPr>
          <p:spPr bwMode="auto">
            <a:xfrm>
              <a:off x="4467" y="1065"/>
              <a:ext cx="526" cy="21"/>
            </a:xfrm>
            <a:custGeom>
              <a:avLst/>
              <a:gdLst>
                <a:gd name="T0" fmla="*/ 10 w 526"/>
                <a:gd name="T1" fmla="*/ 0 h 21"/>
                <a:gd name="T2" fmla="*/ 7 w 526"/>
                <a:gd name="T3" fmla="*/ 0 h 21"/>
                <a:gd name="T4" fmla="*/ 3 w 526"/>
                <a:gd name="T5" fmla="*/ 4 h 21"/>
                <a:gd name="T6" fmla="*/ 0 w 526"/>
                <a:gd name="T7" fmla="*/ 7 h 21"/>
                <a:gd name="T8" fmla="*/ 0 w 526"/>
                <a:gd name="T9" fmla="*/ 14 h 21"/>
                <a:gd name="T10" fmla="*/ 3 w 526"/>
                <a:gd name="T11" fmla="*/ 17 h 21"/>
                <a:gd name="T12" fmla="*/ 7 w 526"/>
                <a:gd name="T13" fmla="*/ 21 h 21"/>
                <a:gd name="T14" fmla="*/ 519 w 526"/>
                <a:gd name="T15" fmla="*/ 21 h 21"/>
                <a:gd name="T16" fmla="*/ 522 w 526"/>
                <a:gd name="T17" fmla="*/ 17 h 21"/>
                <a:gd name="T18" fmla="*/ 526 w 526"/>
                <a:gd name="T19" fmla="*/ 14 h 21"/>
                <a:gd name="T20" fmla="*/ 526 w 526"/>
                <a:gd name="T21" fmla="*/ 7 h 21"/>
                <a:gd name="T22" fmla="*/ 522 w 526"/>
                <a:gd name="T23" fmla="*/ 4 h 21"/>
                <a:gd name="T24" fmla="*/ 519 w 526"/>
                <a:gd name="T25" fmla="*/ 0 h 21"/>
                <a:gd name="T26" fmla="*/ 516 w 526"/>
                <a:gd name="T27" fmla="*/ 0 h 21"/>
                <a:gd name="T28" fmla="*/ 10 w 526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6"/>
                <a:gd name="T46" fmla="*/ 0 h 21"/>
                <a:gd name="T47" fmla="*/ 526 w 526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6" h="21">
                  <a:moveTo>
                    <a:pt x="10" y="0"/>
                  </a:move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519" y="21"/>
                  </a:lnTo>
                  <a:lnTo>
                    <a:pt x="522" y="17"/>
                  </a:lnTo>
                  <a:lnTo>
                    <a:pt x="526" y="14"/>
                  </a:lnTo>
                  <a:lnTo>
                    <a:pt x="526" y="7"/>
                  </a:lnTo>
                  <a:lnTo>
                    <a:pt x="522" y="4"/>
                  </a:lnTo>
                  <a:lnTo>
                    <a:pt x="519" y="0"/>
                  </a:lnTo>
                  <a:lnTo>
                    <a:pt x="5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31"/>
            <p:cNvSpPr>
              <a:spLocks/>
            </p:cNvSpPr>
            <p:nvPr/>
          </p:nvSpPr>
          <p:spPr bwMode="auto">
            <a:xfrm>
              <a:off x="4467" y="1856"/>
              <a:ext cx="588" cy="20"/>
            </a:xfrm>
            <a:custGeom>
              <a:avLst/>
              <a:gdLst>
                <a:gd name="T0" fmla="*/ 10 w 588"/>
                <a:gd name="T1" fmla="*/ 0 h 20"/>
                <a:gd name="T2" fmla="*/ 7 w 588"/>
                <a:gd name="T3" fmla="*/ 0 h 20"/>
                <a:gd name="T4" fmla="*/ 3 w 588"/>
                <a:gd name="T5" fmla="*/ 3 h 20"/>
                <a:gd name="T6" fmla="*/ 0 w 588"/>
                <a:gd name="T7" fmla="*/ 6 h 20"/>
                <a:gd name="T8" fmla="*/ 0 w 588"/>
                <a:gd name="T9" fmla="*/ 13 h 20"/>
                <a:gd name="T10" fmla="*/ 3 w 588"/>
                <a:gd name="T11" fmla="*/ 16 h 20"/>
                <a:gd name="T12" fmla="*/ 7 w 588"/>
                <a:gd name="T13" fmla="*/ 20 h 20"/>
                <a:gd name="T14" fmla="*/ 581 w 588"/>
                <a:gd name="T15" fmla="*/ 20 h 20"/>
                <a:gd name="T16" fmla="*/ 585 w 588"/>
                <a:gd name="T17" fmla="*/ 16 h 20"/>
                <a:gd name="T18" fmla="*/ 588 w 588"/>
                <a:gd name="T19" fmla="*/ 13 h 20"/>
                <a:gd name="T20" fmla="*/ 588 w 588"/>
                <a:gd name="T21" fmla="*/ 6 h 20"/>
                <a:gd name="T22" fmla="*/ 585 w 588"/>
                <a:gd name="T23" fmla="*/ 3 h 20"/>
                <a:gd name="T24" fmla="*/ 581 w 588"/>
                <a:gd name="T25" fmla="*/ 0 h 20"/>
                <a:gd name="T26" fmla="*/ 578 w 588"/>
                <a:gd name="T27" fmla="*/ 0 h 20"/>
                <a:gd name="T28" fmla="*/ 10 w 58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8"/>
                <a:gd name="T46" fmla="*/ 0 h 20"/>
                <a:gd name="T47" fmla="*/ 588 w 58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8" h="20">
                  <a:moveTo>
                    <a:pt x="10" y="0"/>
                  </a:moveTo>
                  <a:lnTo>
                    <a:pt x="7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7" y="20"/>
                  </a:lnTo>
                  <a:lnTo>
                    <a:pt x="581" y="20"/>
                  </a:lnTo>
                  <a:lnTo>
                    <a:pt x="585" y="16"/>
                  </a:lnTo>
                  <a:lnTo>
                    <a:pt x="588" y="13"/>
                  </a:lnTo>
                  <a:lnTo>
                    <a:pt x="588" y="6"/>
                  </a:lnTo>
                  <a:lnTo>
                    <a:pt x="585" y="3"/>
                  </a:lnTo>
                  <a:lnTo>
                    <a:pt x="581" y="0"/>
                  </a:lnTo>
                  <a:lnTo>
                    <a:pt x="57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32"/>
            <p:cNvSpPr>
              <a:spLocks/>
            </p:cNvSpPr>
            <p:nvPr/>
          </p:nvSpPr>
          <p:spPr bwMode="auto">
            <a:xfrm>
              <a:off x="3645" y="971"/>
              <a:ext cx="431" cy="20"/>
            </a:xfrm>
            <a:custGeom>
              <a:avLst/>
              <a:gdLst>
                <a:gd name="T0" fmla="*/ 421 w 431"/>
                <a:gd name="T1" fmla="*/ 20 h 20"/>
                <a:gd name="T2" fmla="*/ 425 w 431"/>
                <a:gd name="T3" fmla="*/ 20 h 20"/>
                <a:gd name="T4" fmla="*/ 428 w 431"/>
                <a:gd name="T5" fmla="*/ 17 h 20"/>
                <a:gd name="T6" fmla="*/ 431 w 431"/>
                <a:gd name="T7" fmla="*/ 14 h 20"/>
                <a:gd name="T8" fmla="*/ 431 w 431"/>
                <a:gd name="T9" fmla="*/ 7 h 20"/>
                <a:gd name="T10" fmla="*/ 428 w 431"/>
                <a:gd name="T11" fmla="*/ 3 h 20"/>
                <a:gd name="T12" fmla="*/ 425 w 431"/>
                <a:gd name="T13" fmla="*/ 0 h 20"/>
                <a:gd name="T14" fmla="*/ 7 w 431"/>
                <a:gd name="T15" fmla="*/ 0 h 20"/>
                <a:gd name="T16" fmla="*/ 3 w 431"/>
                <a:gd name="T17" fmla="*/ 3 h 20"/>
                <a:gd name="T18" fmla="*/ 0 w 431"/>
                <a:gd name="T19" fmla="*/ 7 h 20"/>
                <a:gd name="T20" fmla="*/ 0 w 431"/>
                <a:gd name="T21" fmla="*/ 14 h 20"/>
                <a:gd name="T22" fmla="*/ 3 w 431"/>
                <a:gd name="T23" fmla="*/ 17 h 20"/>
                <a:gd name="T24" fmla="*/ 7 w 431"/>
                <a:gd name="T25" fmla="*/ 20 h 20"/>
                <a:gd name="T26" fmla="*/ 10 w 431"/>
                <a:gd name="T27" fmla="*/ 20 h 20"/>
                <a:gd name="T28" fmla="*/ 421 w 431"/>
                <a:gd name="T29" fmla="*/ 2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1"/>
                <a:gd name="T46" fmla="*/ 0 h 20"/>
                <a:gd name="T47" fmla="*/ 431 w 43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1" h="20">
                  <a:moveTo>
                    <a:pt x="421" y="20"/>
                  </a:moveTo>
                  <a:lnTo>
                    <a:pt x="425" y="20"/>
                  </a:lnTo>
                  <a:lnTo>
                    <a:pt x="428" y="17"/>
                  </a:lnTo>
                  <a:lnTo>
                    <a:pt x="431" y="14"/>
                  </a:lnTo>
                  <a:lnTo>
                    <a:pt x="431" y="7"/>
                  </a:lnTo>
                  <a:lnTo>
                    <a:pt x="428" y="3"/>
                  </a:lnTo>
                  <a:lnTo>
                    <a:pt x="425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4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33"/>
            <p:cNvSpPr>
              <a:spLocks/>
            </p:cNvSpPr>
            <p:nvPr/>
          </p:nvSpPr>
          <p:spPr bwMode="auto">
            <a:xfrm>
              <a:off x="3645" y="1950"/>
              <a:ext cx="431" cy="20"/>
            </a:xfrm>
            <a:custGeom>
              <a:avLst/>
              <a:gdLst>
                <a:gd name="T0" fmla="*/ 421 w 431"/>
                <a:gd name="T1" fmla="*/ 20 h 20"/>
                <a:gd name="T2" fmla="*/ 425 w 431"/>
                <a:gd name="T3" fmla="*/ 20 h 20"/>
                <a:gd name="T4" fmla="*/ 428 w 431"/>
                <a:gd name="T5" fmla="*/ 17 h 20"/>
                <a:gd name="T6" fmla="*/ 431 w 431"/>
                <a:gd name="T7" fmla="*/ 13 h 20"/>
                <a:gd name="T8" fmla="*/ 431 w 431"/>
                <a:gd name="T9" fmla="*/ 7 h 20"/>
                <a:gd name="T10" fmla="*/ 428 w 431"/>
                <a:gd name="T11" fmla="*/ 3 h 20"/>
                <a:gd name="T12" fmla="*/ 425 w 431"/>
                <a:gd name="T13" fmla="*/ 0 h 20"/>
                <a:gd name="T14" fmla="*/ 7 w 431"/>
                <a:gd name="T15" fmla="*/ 0 h 20"/>
                <a:gd name="T16" fmla="*/ 3 w 431"/>
                <a:gd name="T17" fmla="*/ 3 h 20"/>
                <a:gd name="T18" fmla="*/ 0 w 431"/>
                <a:gd name="T19" fmla="*/ 7 h 20"/>
                <a:gd name="T20" fmla="*/ 0 w 431"/>
                <a:gd name="T21" fmla="*/ 13 h 20"/>
                <a:gd name="T22" fmla="*/ 3 w 431"/>
                <a:gd name="T23" fmla="*/ 17 h 20"/>
                <a:gd name="T24" fmla="*/ 7 w 431"/>
                <a:gd name="T25" fmla="*/ 20 h 20"/>
                <a:gd name="T26" fmla="*/ 10 w 431"/>
                <a:gd name="T27" fmla="*/ 20 h 20"/>
                <a:gd name="T28" fmla="*/ 421 w 431"/>
                <a:gd name="T29" fmla="*/ 2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1"/>
                <a:gd name="T46" fmla="*/ 0 h 20"/>
                <a:gd name="T47" fmla="*/ 431 w 43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1" h="20">
                  <a:moveTo>
                    <a:pt x="421" y="20"/>
                  </a:moveTo>
                  <a:lnTo>
                    <a:pt x="425" y="20"/>
                  </a:lnTo>
                  <a:lnTo>
                    <a:pt x="428" y="17"/>
                  </a:lnTo>
                  <a:lnTo>
                    <a:pt x="431" y="13"/>
                  </a:lnTo>
                  <a:lnTo>
                    <a:pt x="431" y="7"/>
                  </a:lnTo>
                  <a:lnTo>
                    <a:pt x="428" y="3"/>
                  </a:lnTo>
                  <a:lnTo>
                    <a:pt x="425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4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34"/>
            <p:cNvSpPr>
              <a:spLocks/>
            </p:cNvSpPr>
            <p:nvPr/>
          </p:nvSpPr>
          <p:spPr bwMode="auto">
            <a:xfrm>
              <a:off x="4561" y="1065"/>
              <a:ext cx="21" cy="243"/>
            </a:xfrm>
            <a:custGeom>
              <a:avLst/>
              <a:gdLst>
                <a:gd name="T0" fmla="*/ 21 w 21"/>
                <a:gd name="T1" fmla="*/ 11 h 243"/>
                <a:gd name="T2" fmla="*/ 21 w 21"/>
                <a:gd name="T3" fmla="*/ 7 h 243"/>
                <a:gd name="T4" fmla="*/ 17 w 21"/>
                <a:gd name="T5" fmla="*/ 4 h 243"/>
                <a:gd name="T6" fmla="*/ 14 w 21"/>
                <a:gd name="T7" fmla="*/ 0 h 243"/>
                <a:gd name="T8" fmla="*/ 7 w 21"/>
                <a:gd name="T9" fmla="*/ 0 h 243"/>
                <a:gd name="T10" fmla="*/ 4 w 21"/>
                <a:gd name="T11" fmla="*/ 4 h 243"/>
                <a:gd name="T12" fmla="*/ 0 w 21"/>
                <a:gd name="T13" fmla="*/ 7 h 243"/>
                <a:gd name="T14" fmla="*/ 0 w 21"/>
                <a:gd name="T15" fmla="*/ 236 h 243"/>
                <a:gd name="T16" fmla="*/ 4 w 21"/>
                <a:gd name="T17" fmla="*/ 240 h 243"/>
                <a:gd name="T18" fmla="*/ 7 w 21"/>
                <a:gd name="T19" fmla="*/ 243 h 243"/>
                <a:gd name="T20" fmla="*/ 14 w 21"/>
                <a:gd name="T21" fmla="*/ 243 h 243"/>
                <a:gd name="T22" fmla="*/ 17 w 21"/>
                <a:gd name="T23" fmla="*/ 240 h 243"/>
                <a:gd name="T24" fmla="*/ 21 w 21"/>
                <a:gd name="T25" fmla="*/ 236 h 243"/>
                <a:gd name="T26" fmla="*/ 21 w 21"/>
                <a:gd name="T27" fmla="*/ 233 h 243"/>
                <a:gd name="T28" fmla="*/ 21 w 21"/>
                <a:gd name="T29" fmla="*/ 11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43"/>
                <a:gd name="T47" fmla="*/ 21 w 21"/>
                <a:gd name="T48" fmla="*/ 243 h 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43">
                  <a:moveTo>
                    <a:pt x="21" y="11"/>
                  </a:moveTo>
                  <a:lnTo>
                    <a:pt x="21" y="7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236"/>
                  </a:lnTo>
                  <a:lnTo>
                    <a:pt x="4" y="240"/>
                  </a:lnTo>
                  <a:lnTo>
                    <a:pt x="7" y="243"/>
                  </a:lnTo>
                  <a:lnTo>
                    <a:pt x="14" y="243"/>
                  </a:lnTo>
                  <a:lnTo>
                    <a:pt x="17" y="240"/>
                  </a:lnTo>
                  <a:lnTo>
                    <a:pt x="21" y="236"/>
                  </a:lnTo>
                  <a:lnTo>
                    <a:pt x="21" y="233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35"/>
            <p:cNvSpPr>
              <a:spLocks/>
            </p:cNvSpPr>
            <p:nvPr/>
          </p:nvSpPr>
          <p:spPr bwMode="auto">
            <a:xfrm>
              <a:off x="4561" y="1603"/>
              <a:ext cx="21" cy="273"/>
            </a:xfrm>
            <a:custGeom>
              <a:avLst/>
              <a:gdLst>
                <a:gd name="T0" fmla="*/ 0 w 21"/>
                <a:gd name="T1" fmla="*/ 263 h 273"/>
                <a:gd name="T2" fmla="*/ 0 w 21"/>
                <a:gd name="T3" fmla="*/ 266 h 273"/>
                <a:gd name="T4" fmla="*/ 4 w 21"/>
                <a:gd name="T5" fmla="*/ 269 h 273"/>
                <a:gd name="T6" fmla="*/ 7 w 21"/>
                <a:gd name="T7" fmla="*/ 273 h 273"/>
                <a:gd name="T8" fmla="*/ 14 w 21"/>
                <a:gd name="T9" fmla="*/ 273 h 273"/>
                <a:gd name="T10" fmla="*/ 17 w 21"/>
                <a:gd name="T11" fmla="*/ 269 h 273"/>
                <a:gd name="T12" fmla="*/ 21 w 21"/>
                <a:gd name="T13" fmla="*/ 266 h 273"/>
                <a:gd name="T14" fmla="*/ 21 w 21"/>
                <a:gd name="T15" fmla="*/ 7 h 273"/>
                <a:gd name="T16" fmla="*/ 17 w 21"/>
                <a:gd name="T17" fmla="*/ 3 h 273"/>
                <a:gd name="T18" fmla="*/ 14 w 21"/>
                <a:gd name="T19" fmla="*/ 0 h 273"/>
                <a:gd name="T20" fmla="*/ 7 w 21"/>
                <a:gd name="T21" fmla="*/ 0 h 273"/>
                <a:gd name="T22" fmla="*/ 4 w 21"/>
                <a:gd name="T23" fmla="*/ 3 h 273"/>
                <a:gd name="T24" fmla="*/ 0 w 21"/>
                <a:gd name="T25" fmla="*/ 7 h 273"/>
                <a:gd name="T26" fmla="*/ 0 w 21"/>
                <a:gd name="T27" fmla="*/ 10 h 273"/>
                <a:gd name="T28" fmla="*/ 0 w 21"/>
                <a:gd name="T29" fmla="*/ 263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73"/>
                <a:gd name="T47" fmla="*/ 21 w 21"/>
                <a:gd name="T48" fmla="*/ 273 h 2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73">
                  <a:moveTo>
                    <a:pt x="0" y="263"/>
                  </a:moveTo>
                  <a:lnTo>
                    <a:pt x="0" y="266"/>
                  </a:lnTo>
                  <a:lnTo>
                    <a:pt x="4" y="269"/>
                  </a:lnTo>
                  <a:lnTo>
                    <a:pt x="7" y="273"/>
                  </a:lnTo>
                  <a:lnTo>
                    <a:pt x="14" y="273"/>
                  </a:lnTo>
                  <a:lnTo>
                    <a:pt x="17" y="269"/>
                  </a:lnTo>
                  <a:lnTo>
                    <a:pt x="21" y="266"/>
                  </a:lnTo>
                  <a:lnTo>
                    <a:pt x="21" y="7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36"/>
            <p:cNvSpPr>
              <a:spLocks/>
            </p:cNvSpPr>
            <p:nvPr/>
          </p:nvSpPr>
          <p:spPr bwMode="auto">
            <a:xfrm>
              <a:off x="3898" y="1161"/>
              <a:ext cx="178" cy="21"/>
            </a:xfrm>
            <a:custGeom>
              <a:avLst/>
              <a:gdLst>
                <a:gd name="T0" fmla="*/ 168 w 178"/>
                <a:gd name="T1" fmla="*/ 21 h 21"/>
                <a:gd name="T2" fmla="*/ 172 w 178"/>
                <a:gd name="T3" fmla="*/ 21 h 21"/>
                <a:gd name="T4" fmla="*/ 175 w 178"/>
                <a:gd name="T5" fmla="*/ 17 h 21"/>
                <a:gd name="T6" fmla="*/ 178 w 178"/>
                <a:gd name="T7" fmla="*/ 14 h 21"/>
                <a:gd name="T8" fmla="*/ 178 w 178"/>
                <a:gd name="T9" fmla="*/ 7 h 21"/>
                <a:gd name="T10" fmla="*/ 175 w 178"/>
                <a:gd name="T11" fmla="*/ 4 h 21"/>
                <a:gd name="T12" fmla="*/ 172 w 178"/>
                <a:gd name="T13" fmla="*/ 0 h 21"/>
                <a:gd name="T14" fmla="*/ 6 w 178"/>
                <a:gd name="T15" fmla="*/ 0 h 21"/>
                <a:gd name="T16" fmla="*/ 3 w 178"/>
                <a:gd name="T17" fmla="*/ 4 h 21"/>
                <a:gd name="T18" fmla="*/ 0 w 178"/>
                <a:gd name="T19" fmla="*/ 7 h 21"/>
                <a:gd name="T20" fmla="*/ 0 w 178"/>
                <a:gd name="T21" fmla="*/ 14 h 21"/>
                <a:gd name="T22" fmla="*/ 3 w 178"/>
                <a:gd name="T23" fmla="*/ 17 h 21"/>
                <a:gd name="T24" fmla="*/ 6 w 178"/>
                <a:gd name="T25" fmla="*/ 21 h 21"/>
                <a:gd name="T26" fmla="*/ 10 w 178"/>
                <a:gd name="T27" fmla="*/ 21 h 21"/>
                <a:gd name="T28" fmla="*/ 168 w 178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21"/>
                <a:gd name="T47" fmla="*/ 178 w 17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21">
                  <a:moveTo>
                    <a:pt x="168" y="21"/>
                  </a:moveTo>
                  <a:lnTo>
                    <a:pt x="172" y="21"/>
                  </a:lnTo>
                  <a:lnTo>
                    <a:pt x="175" y="17"/>
                  </a:lnTo>
                  <a:lnTo>
                    <a:pt x="178" y="14"/>
                  </a:lnTo>
                  <a:lnTo>
                    <a:pt x="178" y="7"/>
                  </a:lnTo>
                  <a:lnTo>
                    <a:pt x="175" y="4"/>
                  </a:lnTo>
                  <a:lnTo>
                    <a:pt x="172" y="0"/>
                  </a:lnTo>
                  <a:lnTo>
                    <a:pt x="6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6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37"/>
            <p:cNvSpPr>
              <a:spLocks/>
            </p:cNvSpPr>
            <p:nvPr/>
          </p:nvSpPr>
          <p:spPr bwMode="auto">
            <a:xfrm>
              <a:off x="3898" y="1161"/>
              <a:ext cx="20" cy="147"/>
            </a:xfrm>
            <a:custGeom>
              <a:avLst/>
              <a:gdLst>
                <a:gd name="T0" fmla="*/ 20 w 20"/>
                <a:gd name="T1" fmla="*/ 11 h 147"/>
                <a:gd name="T2" fmla="*/ 20 w 20"/>
                <a:gd name="T3" fmla="*/ 7 h 147"/>
                <a:gd name="T4" fmla="*/ 17 w 20"/>
                <a:gd name="T5" fmla="*/ 4 h 147"/>
                <a:gd name="T6" fmla="*/ 13 w 20"/>
                <a:gd name="T7" fmla="*/ 0 h 147"/>
                <a:gd name="T8" fmla="*/ 6 w 20"/>
                <a:gd name="T9" fmla="*/ 0 h 147"/>
                <a:gd name="T10" fmla="*/ 3 w 20"/>
                <a:gd name="T11" fmla="*/ 4 h 147"/>
                <a:gd name="T12" fmla="*/ 0 w 20"/>
                <a:gd name="T13" fmla="*/ 7 h 147"/>
                <a:gd name="T14" fmla="*/ 0 w 20"/>
                <a:gd name="T15" fmla="*/ 140 h 147"/>
                <a:gd name="T16" fmla="*/ 3 w 20"/>
                <a:gd name="T17" fmla="*/ 144 h 147"/>
                <a:gd name="T18" fmla="*/ 6 w 20"/>
                <a:gd name="T19" fmla="*/ 147 h 147"/>
                <a:gd name="T20" fmla="*/ 13 w 20"/>
                <a:gd name="T21" fmla="*/ 147 h 147"/>
                <a:gd name="T22" fmla="*/ 17 w 20"/>
                <a:gd name="T23" fmla="*/ 144 h 147"/>
                <a:gd name="T24" fmla="*/ 20 w 20"/>
                <a:gd name="T25" fmla="*/ 140 h 147"/>
                <a:gd name="T26" fmla="*/ 20 w 20"/>
                <a:gd name="T27" fmla="*/ 137 h 147"/>
                <a:gd name="T28" fmla="*/ 20 w 20"/>
                <a:gd name="T29" fmla="*/ 11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47"/>
                <a:gd name="T47" fmla="*/ 20 w 20"/>
                <a:gd name="T48" fmla="*/ 147 h 1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47">
                  <a:moveTo>
                    <a:pt x="20" y="11"/>
                  </a:moveTo>
                  <a:lnTo>
                    <a:pt x="20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0"/>
                  </a:lnTo>
                  <a:lnTo>
                    <a:pt x="3" y="144"/>
                  </a:lnTo>
                  <a:lnTo>
                    <a:pt x="6" y="147"/>
                  </a:lnTo>
                  <a:lnTo>
                    <a:pt x="13" y="147"/>
                  </a:lnTo>
                  <a:lnTo>
                    <a:pt x="17" y="144"/>
                  </a:lnTo>
                  <a:lnTo>
                    <a:pt x="20" y="140"/>
                  </a:lnTo>
                  <a:lnTo>
                    <a:pt x="20" y="137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38"/>
            <p:cNvSpPr>
              <a:spLocks/>
            </p:cNvSpPr>
            <p:nvPr/>
          </p:nvSpPr>
          <p:spPr bwMode="auto">
            <a:xfrm>
              <a:off x="3898" y="1761"/>
              <a:ext cx="178" cy="20"/>
            </a:xfrm>
            <a:custGeom>
              <a:avLst/>
              <a:gdLst>
                <a:gd name="T0" fmla="*/ 168 w 178"/>
                <a:gd name="T1" fmla="*/ 20 h 20"/>
                <a:gd name="T2" fmla="*/ 172 w 178"/>
                <a:gd name="T3" fmla="*/ 20 h 20"/>
                <a:gd name="T4" fmla="*/ 175 w 178"/>
                <a:gd name="T5" fmla="*/ 17 h 20"/>
                <a:gd name="T6" fmla="*/ 178 w 178"/>
                <a:gd name="T7" fmla="*/ 14 h 20"/>
                <a:gd name="T8" fmla="*/ 178 w 178"/>
                <a:gd name="T9" fmla="*/ 7 h 20"/>
                <a:gd name="T10" fmla="*/ 175 w 178"/>
                <a:gd name="T11" fmla="*/ 4 h 20"/>
                <a:gd name="T12" fmla="*/ 172 w 178"/>
                <a:gd name="T13" fmla="*/ 0 h 20"/>
                <a:gd name="T14" fmla="*/ 6 w 178"/>
                <a:gd name="T15" fmla="*/ 0 h 20"/>
                <a:gd name="T16" fmla="*/ 3 w 178"/>
                <a:gd name="T17" fmla="*/ 4 h 20"/>
                <a:gd name="T18" fmla="*/ 0 w 178"/>
                <a:gd name="T19" fmla="*/ 7 h 20"/>
                <a:gd name="T20" fmla="*/ 0 w 178"/>
                <a:gd name="T21" fmla="*/ 14 h 20"/>
                <a:gd name="T22" fmla="*/ 3 w 178"/>
                <a:gd name="T23" fmla="*/ 17 h 20"/>
                <a:gd name="T24" fmla="*/ 6 w 178"/>
                <a:gd name="T25" fmla="*/ 20 h 20"/>
                <a:gd name="T26" fmla="*/ 10 w 178"/>
                <a:gd name="T27" fmla="*/ 20 h 20"/>
                <a:gd name="T28" fmla="*/ 168 w 178"/>
                <a:gd name="T29" fmla="*/ 2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20"/>
                <a:gd name="T47" fmla="*/ 178 w 17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20">
                  <a:moveTo>
                    <a:pt x="168" y="20"/>
                  </a:moveTo>
                  <a:lnTo>
                    <a:pt x="172" y="20"/>
                  </a:lnTo>
                  <a:lnTo>
                    <a:pt x="175" y="17"/>
                  </a:lnTo>
                  <a:lnTo>
                    <a:pt x="178" y="14"/>
                  </a:lnTo>
                  <a:lnTo>
                    <a:pt x="178" y="7"/>
                  </a:lnTo>
                  <a:lnTo>
                    <a:pt x="175" y="4"/>
                  </a:lnTo>
                  <a:lnTo>
                    <a:pt x="172" y="0"/>
                  </a:lnTo>
                  <a:lnTo>
                    <a:pt x="6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6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39"/>
            <p:cNvSpPr>
              <a:spLocks/>
            </p:cNvSpPr>
            <p:nvPr/>
          </p:nvSpPr>
          <p:spPr bwMode="auto">
            <a:xfrm>
              <a:off x="3898" y="1635"/>
              <a:ext cx="20" cy="146"/>
            </a:xfrm>
            <a:custGeom>
              <a:avLst/>
              <a:gdLst>
                <a:gd name="T0" fmla="*/ 0 w 20"/>
                <a:gd name="T1" fmla="*/ 136 h 146"/>
                <a:gd name="T2" fmla="*/ 0 w 20"/>
                <a:gd name="T3" fmla="*/ 140 h 146"/>
                <a:gd name="T4" fmla="*/ 3 w 20"/>
                <a:gd name="T5" fmla="*/ 143 h 146"/>
                <a:gd name="T6" fmla="*/ 6 w 20"/>
                <a:gd name="T7" fmla="*/ 146 h 146"/>
                <a:gd name="T8" fmla="*/ 13 w 20"/>
                <a:gd name="T9" fmla="*/ 146 h 146"/>
                <a:gd name="T10" fmla="*/ 17 w 20"/>
                <a:gd name="T11" fmla="*/ 143 h 146"/>
                <a:gd name="T12" fmla="*/ 20 w 20"/>
                <a:gd name="T13" fmla="*/ 140 h 146"/>
                <a:gd name="T14" fmla="*/ 20 w 20"/>
                <a:gd name="T15" fmla="*/ 7 h 146"/>
                <a:gd name="T16" fmla="*/ 17 w 20"/>
                <a:gd name="T17" fmla="*/ 3 h 146"/>
                <a:gd name="T18" fmla="*/ 13 w 20"/>
                <a:gd name="T19" fmla="*/ 0 h 146"/>
                <a:gd name="T20" fmla="*/ 6 w 20"/>
                <a:gd name="T21" fmla="*/ 0 h 146"/>
                <a:gd name="T22" fmla="*/ 3 w 20"/>
                <a:gd name="T23" fmla="*/ 3 h 146"/>
                <a:gd name="T24" fmla="*/ 0 w 20"/>
                <a:gd name="T25" fmla="*/ 7 h 146"/>
                <a:gd name="T26" fmla="*/ 0 w 20"/>
                <a:gd name="T27" fmla="*/ 10 h 146"/>
                <a:gd name="T28" fmla="*/ 0 w 20"/>
                <a:gd name="T29" fmla="*/ 136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46"/>
                <a:gd name="T47" fmla="*/ 20 w 2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46">
                  <a:moveTo>
                    <a:pt x="0" y="136"/>
                  </a:moveTo>
                  <a:lnTo>
                    <a:pt x="0" y="140"/>
                  </a:lnTo>
                  <a:lnTo>
                    <a:pt x="3" y="143"/>
                  </a:lnTo>
                  <a:lnTo>
                    <a:pt x="6" y="146"/>
                  </a:lnTo>
                  <a:lnTo>
                    <a:pt x="13" y="146"/>
                  </a:lnTo>
                  <a:lnTo>
                    <a:pt x="17" y="143"/>
                  </a:lnTo>
                  <a:lnTo>
                    <a:pt x="20" y="140"/>
                  </a:lnTo>
                  <a:lnTo>
                    <a:pt x="20" y="7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40"/>
            <p:cNvSpPr>
              <a:spLocks/>
            </p:cNvSpPr>
            <p:nvPr/>
          </p:nvSpPr>
          <p:spPr bwMode="auto">
            <a:xfrm>
              <a:off x="3898" y="1288"/>
              <a:ext cx="684" cy="367"/>
            </a:xfrm>
            <a:custGeom>
              <a:avLst/>
              <a:gdLst>
                <a:gd name="T0" fmla="*/ 679 w 684"/>
                <a:gd name="T1" fmla="*/ 18 h 367"/>
                <a:gd name="T2" fmla="*/ 682 w 684"/>
                <a:gd name="T3" fmla="*/ 15 h 367"/>
                <a:gd name="T4" fmla="*/ 684 w 684"/>
                <a:gd name="T5" fmla="*/ 13 h 367"/>
                <a:gd name="T6" fmla="*/ 684 w 684"/>
                <a:gd name="T7" fmla="*/ 8 h 367"/>
                <a:gd name="T8" fmla="*/ 682 w 684"/>
                <a:gd name="T9" fmla="*/ 5 h 367"/>
                <a:gd name="T10" fmla="*/ 679 w 684"/>
                <a:gd name="T11" fmla="*/ 2 h 367"/>
                <a:gd name="T12" fmla="*/ 677 w 684"/>
                <a:gd name="T13" fmla="*/ 0 h 367"/>
                <a:gd name="T14" fmla="*/ 672 w 684"/>
                <a:gd name="T15" fmla="*/ 0 h 367"/>
                <a:gd name="T16" fmla="*/ 668 w 684"/>
                <a:gd name="T17" fmla="*/ 2 h 367"/>
                <a:gd name="T18" fmla="*/ 5 w 684"/>
                <a:gd name="T19" fmla="*/ 349 h 367"/>
                <a:gd name="T20" fmla="*/ 1 w 684"/>
                <a:gd name="T21" fmla="*/ 352 h 367"/>
                <a:gd name="T22" fmla="*/ 0 w 684"/>
                <a:gd name="T23" fmla="*/ 354 h 367"/>
                <a:gd name="T24" fmla="*/ 0 w 684"/>
                <a:gd name="T25" fmla="*/ 359 h 367"/>
                <a:gd name="T26" fmla="*/ 1 w 684"/>
                <a:gd name="T27" fmla="*/ 362 h 367"/>
                <a:gd name="T28" fmla="*/ 5 w 684"/>
                <a:gd name="T29" fmla="*/ 365 h 367"/>
                <a:gd name="T30" fmla="*/ 6 w 684"/>
                <a:gd name="T31" fmla="*/ 367 h 367"/>
                <a:gd name="T32" fmla="*/ 11 w 684"/>
                <a:gd name="T33" fmla="*/ 367 h 367"/>
                <a:gd name="T34" fmla="*/ 15 w 684"/>
                <a:gd name="T35" fmla="*/ 365 h 367"/>
                <a:gd name="T36" fmla="*/ 679 w 684"/>
                <a:gd name="T37" fmla="*/ 18 h 3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4"/>
                <a:gd name="T58" fmla="*/ 0 h 367"/>
                <a:gd name="T59" fmla="*/ 684 w 684"/>
                <a:gd name="T60" fmla="*/ 367 h 3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4" h="367">
                  <a:moveTo>
                    <a:pt x="679" y="18"/>
                  </a:moveTo>
                  <a:lnTo>
                    <a:pt x="682" y="15"/>
                  </a:lnTo>
                  <a:lnTo>
                    <a:pt x="684" y="13"/>
                  </a:lnTo>
                  <a:lnTo>
                    <a:pt x="684" y="8"/>
                  </a:lnTo>
                  <a:lnTo>
                    <a:pt x="682" y="5"/>
                  </a:lnTo>
                  <a:lnTo>
                    <a:pt x="679" y="2"/>
                  </a:lnTo>
                  <a:lnTo>
                    <a:pt x="677" y="0"/>
                  </a:lnTo>
                  <a:lnTo>
                    <a:pt x="672" y="0"/>
                  </a:lnTo>
                  <a:lnTo>
                    <a:pt x="668" y="2"/>
                  </a:lnTo>
                  <a:lnTo>
                    <a:pt x="5" y="349"/>
                  </a:lnTo>
                  <a:lnTo>
                    <a:pt x="1" y="352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5" y="365"/>
                  </a:lnTo>
                  <a:lnTo>
                    <a:pt x="6" y="367"/>
                  </a:lnTo>
                  <a:lnTo>
                    <a:pt x="11" y="367"/>
                  </a:lnTo>
                  <a:lnTo>
                    <a:pt x="15" y="365"/>
                  </a:lnTo>
                  <a:lnTo>
                    <a:pt x="67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41"/>
            <p:cNvSpPr>
              <a:spLocks/>
            </p:cNvSpPr>
            <p:nvPr/>
          </p:nvSpPr>
          <p:spPr bwMode="auto">
            <a:xfrm>
              <a:off x="3898" y="1288"/>
              <a:ext cx="684" cy="335"/>
            </a:xfrm>
            <a:custGeom>
              <a:avLst/>
              <a:gdLst>
                <a:gd name="T0" fmla="*/ 15 w 684"/>
                <a:gd name="T1" fmla="*/ 2 h 335"/>
                <a:gd name="T2" fmla="*/ 11 w 684"/>
                <a:gd name="T3" fmla="*/ 0 h 335"/>
                <a:gd name="T4" fmla="*/ 6 w 684"/>
                <a:gd name="T5" fmla="*/ 0 h 335"/>
                <a:gd name="T6" fmla="*/ 5 w 684"/>
                <a:gd name="T7" fmla="*/ 2 h 335"/>
                <a:gd name="T8" fmla="*/ 1 w 684"/>
                <a:gd name="T9" fmla="*/ 3 h 335"/>
                <a:gd name="T10" fmla="*/ 1 w 684"/>
                <a:gd name="T11" fmla="*/ 5 h 335"/>
                <a:gd name="T12" fmla="*/ 0 w 684"/>
                <a:gd name="T13" fmla="*/ 8 h 335"/>
                <a:gd name="T14" fmla="*/ 0 w 684"/>
                <a:gd name="T15" fmla="*/ 13 h 335"/>
                <a:gd name="T16" fmla="*/ 1 w 684"/>
                <a:gd name="T17" fmla="*/ 15 h 335"/>
                <a:gd name="T18" fmla="*/ 3 w 684"/>
                <a:gd name="T19" fmla="*/ 18 h 335"/>
                <a:gd name="T20" fmla="*/ 5 w 684"/>
                <a:gd name="T21" fmla="*/ 18 h 335"/>
                <a:gd name="T22" fmla="*/ 668 w 684"/>
                <a:gd name="T23" fmla="*/ 333 h 335"/>
                <a:gd name="T24" fmla="*/ 672 w 684"/>
                <a:gd name="T25" fmla="*/ 335 h 335"/>
                <a:gd name="T26" fmla="*/ 677 w 684"/>
                <a:gd name="T27" fmla="*/ 335 h 335"/>
                <a:gd name="T28" fmla="*/ 679 w 684"/>
                <a:gd name="T29" fmla="*/ 333 h 335"/>
                <a:gd name="T30" fmla="*/ 682 w 684"/>
                <a:gd name="T31" fmla="*/ 332 h 335"/>
                <a:gd name="T32" fmla="*/ 682 w 684"/>
                <a:gd name="T33" fmla="*/ 330 h 335"/>
                <a:gd name="T34" fmla="*/ 684 w 684"/>
                <a:gd name="T35" fmla="*/ 327 h 335"/>
                <a:gd name="T36" fmla="*/ 684 w 684"/>
                <a:gd name="T37" fmla="*/ 322 h 335"/>
                <a:gd name="T38" fmla="*/ 682 w 684"/>
                <a:gd name="T39" fmla="*/ 320 h 335"/>
                <a:gd name="T40" fmla="*/ 680 w 684"/>
                <a:gd name="T41" fmla="*/ 317 h 335"/>
                <a:gd name="T42" fmla="*/ 679 w 684"/>
                <a:gd name="T43" fmla="*/ 317 h 335"/>
                <a:gd name="T44" fmla="*/ 15 w 684"/>
                <a:gd name="T45" fmla="*/ 2 h 3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4"/>
                <a:gd name="T70" fmla="*/ 0 h 335"/>
                <a:gd name="T71" fmla="*/ 684 w 684"/>
                <a:gd name="T72" fmla="*/ 335 h 3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4" h="335">
                  <a:moveTo>
                    <a:pt x="15" y="2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68" y="333"/>
                  </a:lnTo>
                  <a:lnTo>
                    <a:pt x="672" y="335"/>
                  </a:lnTo>
                  <a:lnTo>
                    <a:pt x="677" y="335"/>
                  </a:lnTo>
                  <a:lnTo>
                    <a:pt x="679" y="333"/>
                  </a:lnTo>
                  <a:lnTo>
                    <a:pt x="682" y="332"/>
                  </a:lnTo>
                  <a:lnTo>
                    <a:pt x="682" y="330"/>
                  </a:lnTo>
                  <a:lnTo>
                    <a:pt x="684" y="327"/>
                  </a:lnTo>
                  <a:lnTo>
                    <a:pt x="684" y="322"/>
                  </a:lnTo>
                  <a:lnTo>
                    <a:pt x="682" y="320"/>
                  </a:lnTo>
                  <a:lnTo>
                    <a:pt x="680" y="317"/>
                  </a:lnTo>
                  <a:lnTo>
                    <a:pt x="679" y="3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Oval 42"/>
            <p:cNvSpPr>
              <a:spLocks noChangeArrowheads="1"/>
            </p:cNvSpPr>
            <p:nvPr/>
          </p:nvSpPr>
          <p:spPr bwMode="auto">
            <a:xfrm>
              <a:off x="4540" y="1045"/>
              <a:ext cx="65" cy="6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43"/>
            <p:cNvSpPr>
              <a:spLocks/>
            </p:cNvSpPr>
            <p:nvPr/>
          </p:nvSpPr>
          <p:spPr bwMode="auto">
            <a:xfrm>
              <a:off x="4529" y="1035"/>
              <a:ext cx="83" cy="81"/>
            </a:xfrm>
            <a:custGeom>
              <a:avLst/>
              <a:gdLst>
                <a:gd name="T0" fmla="*/ 2 w 83"/>
                <a:gd name="T1" fmla="*/ 54 h 81"/>
                <a:gd name="T2" fmla="*/ 4 w 83"/>
                <a:gd name="T3" fmla="*/ 59 h 81"/>
                <a:gd name="T4" fmla="*/ 14 w 83"/>
                <a:gd name="T5" fmla="*/ 69 h 81"/>
                <a:gd name="T6" fmla="*/ 17 w 83"/>
                <a:gd name="T7" fmla="*/ 73 h 81"/>
                <a:gd name="T8" fmla="*/ 21 w 83"/>
                <a:gd name="T9" fmla="*/ 76 h 81"/>
                <a:gd name="T10" fmla="*/ 21 w 83"/>
                <a:gd name="T11" fmla="*/ 76 h 81"/>
                <a:gd name="T12" fmla="*/ 37 w 83"/>
                <a:gd name="T13" fmla="*/ 81 h 81"/>
                <a:gd name="T14" fmla="*/ 49 w 83"/>
                <a:gd name="T15" fmla="*/ 78 h 81"/>
                <a:gd name="T16" fmla="*/ 63 w 83"/>
                <a:gd name="T17" fmla="*/ 76 h 81"/>
                <a:gd name="T18" fmla="*/ 63 w 83"/>
                <a:gd name="T19" fmla="*/ 76 h 81"/>
                <a:gd name="T20" fmla="*/ 66 w 83"/>
                <a:gd name="T21" fmla="*/ 73 h 81"/>
                <a:gd name="T22" fmla="*/ 69 w 83"/>
                <a:gd name="T23" fmla="*/ 69 h 81"/>
                <a:gd name="T24" fmla="*/ 80 w 83"/>
                <a:gd name="T25" fmla="*/ 59 h 81"/>
                <a:gd name="T26" fmla="*/ 81 w 83"/>
                <a:gd name="T27" fmla="*/ 54 h 81"/>
                <a:gd name="T28" fmla="*/ 75 w 83"/>
                <a:gd name="T29" fmla="*/ 51 h 81"/>
                <a:gd name="T30" fmla="*/ 83 w 83"/>
                <a:gd name="T31" fmla="*/ 27 h 81"/>
                <a:gd name="T32" fmla="*/ 80 w 83"/>
                <a:gd name="T33" fmla="*/ 22 h 81"/>
                <a:gd name="T34" fmla="*/ 68 w 83"/>
                <a:gd name="T35" fmla="*/ 10 h 81"/>
                <a:gd name="T36" fmla="*/ 61 w 83"/>
                <a:gd name="T37" fmla="*/ 4 h 81"/>
                <a:gd name="T38" fmla="*/ 56 w 83"/>
                <a:gd name="T39" fmla="*/ 2 h 81"/>
                <a:gd name="T40" fmla="*/ 27 w 83"/>
                <a:gd name="T41" fmla="*/ 2 h 81"/>
                <a:gd name="T42" fmla="*/ 22 w 83"/>
                <a:gd name="T43" fmla="*/ 4 h 81"/>
                <a:gd name="T44" fmla="*/ 16 w 83"/>
                <a:gd name="T45" fmla="*/ 10 h 81"/>
                <a:gd name="T46" fmla="*/ 4 w 83"/>
                <a:gd name="T47" fmla="*/ 22 h 81"/>
                <a:gd name="T48" fmla="*/ 0 w 83"/>
                <a:gd name="T49" fmla="*/ 27 h 81"/>
                <a:gd name="T50" fmla="*/ 21 w 83"/>
                <a:gd name="T51" fmla="*/ 34 h 81"/>
                <a:gd name="T52" fmla="*/ 24 w 83"/>
                <a:gd name="T53" fmla="*/ 29 h 81"/>
                <a:gd name="T54" fmla="*/ 29 w 83"/>
                <a:gd name="T55" fmla="*/ 22 h 81"/>
                <a:gd name="T56" fmla="*/ 34 w 83"/>
                <a:gd name="T57" fmla="*/ 20 h 81"/>
                <a:gd name="T58" fmla="*/ 36 w 83"/>
                <a:gd name="T59" fmla="*/ 20 h 81"/>
                <a:gd name="T60" fmla="*/ 49 w 83"/>
                <a:gd name="T61" fmla="*/ 22 h 81"/>
                <a:gd name="T62" fmla="*/ 54 w 83"/>
                <a:gd name="T63" fmla="*/ 24 h 81"/>
                <a:gd name="T64" fmla="*/ 54 w 83"/>
                <a:gd name="T65" fmla="*/ 24 h 81"/>
                <a:gd name="T66" fmla="*/ 61 w 83"/>
                <a:gd name="T67" fmla="*/ 30 h 81"/>
                <a:gd name="T68" fmla="*/ 63 w 83"/>
                <a:gd name="T69" fmla="*/ 42 h 81"/>
                <a:gd name="T70" fmla="*/ 66 w 83"/>
                <a:gd name="T71" fmla="*/ 34 h 81"/>
                <a:gd name="T72" fmla="*/ 64 w 83"/>
                <a:gd name="T73" fmla="*/ 47 h 81"/>
                <a:gd name="T74" fmla="*/ 58 w 83"/>
                <a:gd name="T75" fmla="*/ 54 h 81"/>
                <a:gd name="T76" fmla="*/ 54 w 83"/>
                <a:gd name="T77" fmla="*/ 57 h 81"/>
                <a:gd name="T78" fmla="*/ 51 w 83"/>
                <a:gd name="T79" fmla="*/ 61 h 81"/>
                <a:gd name="T80" fmla="*/ 54 w 83"/>
                <a:gd name="T81" fmla="*/ 57 h 81"/>
                <a:gd name="T82" fmla="*/ 49 w 83"/>
                <a:gd name="T83" fmla="*/ 59 h 81"/>
                <a:gd name="T84" fmla="*/ 32 w 83"/>
                <a:gd name="T85" fmla="*/ 73 h 81"/>
                <a:gd name="T86" fmla="*/ 36 w 83"/>
                <a:gd name="T87" fmla="*/ 61 h 81"/>
                <a:gd name="T88" fmla="*/ 34 w 83"/>
                <a:gd name="T89" fmla="*/ 61 h 81"/>
                <a:gd name="T90" fmla="*/ 29 w 83"/>
                <a:gd name="T91" fmla="*/ 59 h 81"/>
                <a:gd name="T92" fmla="*/ 26 w 83"/>
                <a:gd name="T93" fmla="*/ 56 h 81"/>
                <a:gd name="T94" fmla="*/ 22 w 83"/>
                <a:gd name="T95" fmla="*/ 52 h 81"/>
                <a:gd name="T96" fmla="*/ 21 w 83"/>
                <a:gd name="T97" fmla="*/ 47 h 81"/>
                <a:gd name="T98" fmla="*/ 21 w 83"/>
                <a:gd name="T99" fmla="*/ 46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3"/>
                <a:gd name="T151" fmla="*/ 0 h 81"/>
                <a:gd name="T152" fmla="*/ 83 w 83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3" h="81">
                  <a:moveTo>
                    <a:pt x="0" y="41"/>
                  </a:moveTo>
                  <a:lnTo>
                    <a:pt x="0" y="52"/>
                  </a:lnTo>
                  <a:lnTo>
                    <a:pt x="2" y="54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9" y="66"/>
                  </a:lnTo>
                  <a:lnTo>
                    <a:pt x="14" y="69"/>
                  </a:lnTo>
                  <a:lnTo>
                    <a:pt x="9" y="64"/>
                  </a:lnTo>
                  <a:lnTo>
                    <a:pt x="12" y="69"/>
                  </a:lnTo>
                  <a:lnTo>
                    <a:pt x="17" y="73"/>
                  </a:lnTo>
                  <a:lnTo>
                    <a:pt x="12" y="68"/>
                  </a:lnTo>
                  <a:lnTo>
                    <a:pt x="16" y="73"/>
                  </a:lnTo>
                  <a:lnTo>
                    <a:pt x="21" y="76"/>
                  </a:lnTo>
                  <a:lnTo>
                    <a:pt x="22" y="78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7" y="81"/>
                  </a:lnTo>
                  <a:lnTo>
                    <a:pt x="36" y="79"/>
                  </a:lnTo>
                  <a:lnTo>
                    <a:pt x="53" y="73"/>
                  </a:lnTo>
                  <a:lnTo>
                    <a:pt x="49" y="78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1" y="78"/>
                  </a:lnTo>
                  <a:lnTo>
                    <a:pt x="63" y="76"/>
                  </a:lnTo>
                  <a:lnTo>
                    <a:pt x="68" y="73"/>
                  </a:lnTo>
                  <a:lnTo>
                    <a:pt x="71" y="68"/>
                  </a:lnTo>
                  <a:lnTo>
                    <a:pt x="66" y="73"/>
                  </a:lnTo>
                  <a:lnTo>
                    <a:pt x="71" y="69"/>
                  </a:lnTo>
                  <a:lnTo>
                    <a:pt x="75" y="64"/>
                  </a:lnTo>
                  <a:lnTo>
                    <a:pt x="69" y="69"/>
                  </a:lnTo>
                  <a:lnTo>
                    <a:pt x="75" y="66"/>
                  </a:lnTo>
                  <a:lnTo>
                    <a:pt x="78" y="61"/>
                  </a:lnTo>
                  <a:lnTo>
                    <a:pt x="80" y="59"/>
                  </a:lnTo>
                  <a:lnTo>
                    <a:pt x="76" y="61"/>
                  </a:lnTo>
                  <a:lnTo>
                    <a:pt x="78" y="61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0" y="47"/>
                  </a:lnTo>
                  <a:lnTo>
                    <a:pt x="75" y="51"/>
                  </a:lnTo>
                  <a:lnTo>
                    <a:pt x="81" y="34"/>
                  </a:lnTo>
                  <a:lnTo>
                    <a:pt x="83" y="36"/>
                  </a:lnTo>
                  <a:lnTo>
                    <a:pt x="83" y="27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68" y="9"/>
                  </a:lnTo>
                  <a:lnTo>
                    <a:pt x="63" y="5"/>
                  </a:lnTo>
                  <a:lnTo>
                    <a:pt x="61" y="4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56" y="2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3" y="20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9" y="27"/>
                  </a:lnTo>
                  <a:lnTo>
                    <a:pt x="59" y="29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3" y="42"/>
                  </a:lnTo>
                  <a:lnTo>
                    <a:pt x="68" y="47"/>
                  </a:lnTo>
                  <a:lnTo>
                    <a:pt x="75" y="30"/>
                  </a:lnTo>
                  <a:lnTo>
                    <a:pt x="66" y="34"/>
                  </a:lnTo>
                  <a:lnTo>
                    <a:pt x="63" y="46"/>
                  </a:lnTo>
                  <a:lnTo>
                    <a:pt x="61" y="47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59" y="52"/>
                  </a:lnTo>
                  <a:lnTo>
                    <a:pt x="58" y="54"/>
                  </a:lnTo>
                  <a:lnTo>
                    <a:pt x="61" y="52"/>
                  </a:lnTo>
                  <a:lnTo>
                    <a:pt x="63" y="49"/>
                  </a:lnTo>
                  <a:lnTo>
                    <a:pt x="54" y="57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1" y="61"/>
                  </a:lnTo>
                  <a:lnTo>
                    <a:pt x="54" y="59"/>
                  </a:lnTo>
                  <a:lnTo>
                    <a:pt x="56" y="56"/>
                  </a:lnTo>
                  <a:lnTo>
                    <a:pt x="54" y="57"/>
                  </a:lnTo>
                  <a:lnTo>
                    <a:pt x="49" y="61"/>
                  </a:lnTo>
                  <a:lnTo>
                    <a:pt x="49" y="62"/>
                  </a:lnTo>
                  <a:lnTo>
                    <a:pt x="49" y="59"/>
                  </a:lnTo>
                  <a:lnTo>
                    <a:pt x="48" y="61"/>
                  </a:lnTo>
                  <a:lnTo>
                    <a:pt x="36" y="64"/>
                  </a:lnTo>
                  <a:lnTo>
                    <a:pt x="32" y="73"/>
                  </a:lnTo>
                  <a:lnTo>
                    <a:pt x="49" y="66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24" y="52"/>
                  </a:lnTo>
                  <a:lnTo>
                    <a:pt x="26" y="56"/>
                  </a:lnTo>
                  <a:lnTo>
                    <a:pt x="29" y="57"/>
                  </a:lnTo>
                  <a:lnTo>
                    <a:pt x="21" y="49"/>
                  </a:lnTo>
                  <a:lnTo>
                    <a:pt x="22" y="52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1" y="46"/>
                  </a:lnTo>
                  <a:lnTo>
                    <a:pt x="21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Oval 44"/>
            <p:cNvSpPr>
              <a:spLocks noChangeArrowheads="1"/>
            </p:cNvSpPr>
            <p:nvPr/>
          </p:nvSpPr>
          <p:spPr bwMode="auto">
            <a:xfrm>
              <a:off x="4540" y="1834"/>
              <a:ext cx="65" cy="6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45"/>
            <p:cNvSpPr>
              <a:spLocks/>
            </p:cNvSpPr>
            <p:nvPr/>
          </p:nvSpPr>
          <p:spPr bwMode="auto">
            <a:xfrm>
              <a:off x="4529" y="1824"/>
              <a:ext cx="83" cy="82"/>
            </a:xfrm>
            <a:custGeom>
              <a:avLst/>
              <a:gdLst>
                <a:gd name="T0" fmla="*/ 2 w 83"/>
                <a:gd name="T1" fmla="*/ 55 h 82"/>
                <a:gd name="T2" fmla="*/ 4 w 83"/>
                <a:gd name="T3" fmla="*/ 60 h 82"/>
                <a:gd name="T4" fmla="*/ 14 w 83"/>
                <a:gd name="T5" fmla="*/ 70 h 82"/>
                <a:gd name="T6" fmla="*/ 17 w 83"/>
                <a:gd name="T7" fmla="*/ 74 h 82"/>
                <a:gd name="T8" fmla="*/ 21 w 83"/>
                <a:gd name="T9" fmla="*/ 77 h 82"/>
                <a:gd name="T10" fmla="*/ 21 w 83"/>
                <a:gd name="T11" fmla="*/ 77 h 82"/>
                <a:gd name="T12" fmla="*/ 37 w 83"/>
                <a:gd name="T13" fmla="*/ 82 h 82"/>
                <a:gd name="T14" fmla="*/ 49 w 83"/>
                <a:gd name="T15" fmla="*/ 79 h 82"/>
                <a:gd name="T16" fmla="*/ 63 w 83"/>
                <a:gd name="T17" fmla="*/ 77 h 82"/>
                <a:gd name="T18" fmla="*/ 63 w 83"/>
                <a:gd name="T19" fmla="*/ 77 h 82"/>
                <a:gd name="T20" fmla="*/ 66 w 83"/>
                <a:gd name="T21" fmla="*/ 74 h 82"/>
                <a:gd name="T22" fmla="*/ 69 w 83"/>
                <a:gd name="T23" fmla="*/ 70 h 82"/>
                <a:gd name="T24" fmla="*/ 80 w 83"/>
                <a:gd name="T25" fmla="*/ 60 h 82"/>
                <a:gd name="T26" fmla="*/ 81 w 83"/>
                <a:gd name="T27" fmla="*/ 55 h 82"/>
                <a:gd name="T28" fmla="*/ 75 w 83"/>
                <a:gd name="T29" fmla="*/ 52 h 82"/>
                <a:gd name="T30" fmla="*/ 83 w 83"/>
                <a:gd name="T31" fmla="*/ 28 h 82"/>
                <a:gd name="T32" fmla="*/ 76 w 83"/>
                <a:gd name="T33" fmla="*/ 20 h 82"/>
                <a:gd name="T34" fmla="*/ 75 w 83"/>
                <a:gd name="T35" fmla="*/ 15 h 82"/>
                <a:gd name="T36" fmla="*/ 71 w 83"/>
                <a:gd name="T37" fmla="*/ 11 h 82"/>
                <a:gd name="T38" fmla="*/ 68 w 83"/>
                <a:gd name="T39" fmla="*/ 8 h 82"/>
                <a:gd name="T40" fmla="*/ 63 w 83"/>
                <a:gd name="T41" fmla="*/ 6 h 82"/>
                <a:gd name="T42" fmla="*/ 54 w 83"/>
                <a:gd name="T43" fmla="*/ 0 h 82"/>
                <a:gd name="T44" fmla="*/ 21 w 83"/>
                <a:gd name="T45" fmla="*/ 5 h 82"/>
                <a:gd name="T46" fmla="*/ 21 w 83"/>
                <a:gd name="T47" fmla="*/ 5 h 82"/>
                <a:gd name="T48" fmla="*/ 17 w 83"/>
                <a:gd name="T49" fmla="*/ 8 h 82"/>
                <a:gd name="T50" fmla="*/ 14 w 83"/>
                <a:gd name="T51" fmla="*/ 11 h 82"/>
                <a:gd name="T52" fmla="*/ 4 w 83"/>
                <a:gd name="T53" fmla="*/ 21 h 82"/>
                <a:gd name="T54" fmla="*/ 2 w 83"/>
                <a:gd name="T55" fmla="*/ 27 h 82"/>
                <a:gd name="T56" fmla="*/ 21 w 83"/>
                <a:gd name="T57" fmla="*/ 42 h 82"/>
                <a:gd name="T58" fmla="*/ 19 w 83"/>
                <a:gd name="T59" fmla="*/ 33 h 82"/>
                <a:gd name="T60" fmla="*/ 26 w 83"/>
                <a:gd name="T61" fmla="*/ 27 h 82"/>
                <a:gd name="T62" fmla="*/ 29 w 83"/>
                <a:gd name="T63" fmla="*/ 23 h 82"/>
                <a:gd name="T64" fmla="*/ 32 w 83"/>
                <a:gd name="T65" fmla="*/ 20 h 82"/>
                <a:gd name="T66" fmla="*/ 29 w 83"/>
                <a:gd name="T67" fmla="*/ 23 h 82"/>
                <a:gd name="T68" fmla="*/ 34 w 83"/>
                <a:gd name="T69" fmla="*/ 21 h 82"/>
                <a:gd name="T70" fmla="*/ 48 w 83"/>
                <a:gd name="T71" fmla="*/ 20 h 82"/>
                <a:gd name="T72" fmla="*/ 49 w 83"/>
                <a:gd name="T73" fmla="*/ 20 h 82"/>
                <a:gd name="T74" fmla="*/ 54 w 83"/>
                <a:gd name="T75" fmla="*/ 21 h 82"/>
                <a:gd name="T76" fmla="*/ 58 w 83"/>
                <a:gd name="T77" fmla="*/ 25 h 82"/>
                <a:gd name="T78" fmla="*/ 61 w 83"/>
                <a:gd name="T79" fmla="*/ 28 h 82"/>
                <a:gd name="T80" fmla="*/ 63 w 83"/>
                <a:gd name="T81" fmla="*/ 33 h 82"/>
                <a:gd name="T82" fmla="*/ 63 w 83"/>
                <a:gd name="T83" fmla="*/ 35 h 82"/>
                <a:gd name="T84" fmla="*/ 75 w 83"/>
                <a:gd name="T85" fmla="*/ 32 h 82"/>
                <a:gd name="T86" fmla="*/ 61 w 83"/>
                <a:gd name="T87" fmla="*/ 48 h 82"/>
                <a:gd name="T88" fmla="*/ 59 w 83"/>
                <a:gd name="T89" fmla="*/ 53 h 82"/>
                <a:gd name="T90" fmla="*/ 63 w 83"/>
                <a:gd name="T91" fmla="*/ 50 h 82"/>
                <a:gd name="T92" fmla="*/ 59 w 83"/>
                <a:gd name="T93" fmla="*/ 53 h 82"/>
                <a:gd name="T94" fmla="*/ 56 w 83"/>
                <a:gd name="T95" fmla="*/ 57 h 82"/>
                <a:gd name="T96" fmla="*/ 49 w 83"/>
                <a:gd name="T97" fmla="*/ 64 h 82"/>
                <a:gd name="T98" fmla="*/ 36 w 83"/>
                <a:gd name="T99" fmla="*/ 65 h 82"/>
                <a:gd name="T100" fmla="*/ 44 w 83"/>
                <a:gd name="T101" fmla="*/ 62 h 82"/>
                <a:gd name="T102" fmla="*/ 34 w 83"/>
                <a:gd name="T103" fmla="*/ 64 h 82"/>
                <a:gd name="T104" fmla="*/ 27 w 83"/>
                <a:gd name="T105" fmla="*/ 57 h 82"/>
                <a:gd name="T106" fmla="*/ 24 w 83"/>
                <a:gd name="T107" fmla="*/ 53 h 82"/>
                <a:gd name="T108" fmla="*/ 21 w 83"/>
                <a:gd name="T109" fmla="*/ 50 h 82"/>
                <a:gd name="T110" fmla="*/ 24 w 83"/>
                <a:gd name="T111" fmla="*/ 53 h 82"/>
                <a:gd name="T112" fmla="*/ 22 w 83"/>
                <a:gd name="T113" fmla="*/ 48 h 82"/>
                <a:gd name="T114" fmla="*/ 0 w 83"/>
                <a:gd name="T115" fmla="*/ 42 h 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82"/>
                <a:gd name="T176" fmla="*/ 83 w 83"/>
                <a:gd name="T177" fmla="*/ 82 h 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82">
                  <a:moveTo>
                    <a:pt x="0" y="42"/>
                  </a:moveTo>
                  <a:lnTo>
                    <a:pt x="0" y="53"/>
                  </a:lnTo>
                  <a:lnTo>
                    <a:pt x="2" y="55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4" y="60"/>
                  </a:lnTo>
                  <a:lnTo>
                    <a:pt x="5" y="62"/>
                  </a:lnTo>
                  <a:lnTo>
                    <a:pt x="9" y="67"/>
                  </a:lnTo>
                  <a:lnTo>
                    <a:pt x="14" y="70"/>
                  </a:lnTo>
                  <a:lnTo>
                    <a:pt x="9" y="65"/>
                  </a:lnTo>
                  <a:lnTo>
                    <a:pt x="12" y="70"/>
                  </a:lnTo>
                  <a:lnTo>
                    <a:pt x="17" y="74"/>
                  </a:lnTo>
                  <a:lnTo>
                    <a:pt x="12" y="69"/>
                  </a:lnTo>
                  <a:lnTo>
                    <a:pt x="16" y="74"/>
                  </a:lnTo>
                  <a:lnTo>
                    <a:pt x="21" y="77"/>
                  </a:lnTo>
                  <a:lnTo>
                    <a:pt x="22" y="79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7" y="80"/>
                  </a:lnTo>
                  <a:lnTo>
                    <a:pt x="29" y="82"/>
                  </a:lnTo>
                  <a:lnTo>
                    <a:pt x="37" y="82"/>
                  </a:lnTo>
                  <a:lnTo>
                    <a:pt x="36" y="80"/>
                  </a:lnTo>
                  <a:lnTo>
                    <a:pt x="53" y="74"/>
                  </a:lnTo>
                  <a:lnTo>
                    <a:pt x="49" y="79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3" y="77"/>
                  </a:lnTo>
                  <a:lnTo>
                    <a:pt x="63" y="75"/>
                  </a:lnTo>
                  <a:lnTo>
                    <a:pt x="61" y="79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71" y="69"/>
                  </a:lnTo>
                  <a:lnTo>
                    <a:pt x="66" y="74"/>
                  </a:lnTo>
                  <a:lnTo>
                    <a:pt x="71" y="70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75" y="67"/>
                  </a:lnTo>
                  <a:lnTo>
                    <a:pt x="78" y="62"/>
                  </a:lnTo>
                  <a:lnTo>
                    <a:pt x="80" y="60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0" y="48"/>
                  </a:lnTo>
                  <a:lnTo>
                    <a:pt x="75" y="52"/>
                  </a:lnTo>
                  <a:lnTo>
                    <a:pt x="81" y="35"/>
                  </a:lnTo>
                  <a:lnTo>
                    <a:pt x="83" y="37"/>
                  </a:lnTo>
                  <a:lnTo>
                    <a:pt x="83" y="28"/>
                  </a:lnTo>
                  <a:lnTo>
                    <a:pt x="81" y="27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5" y="15"/>
                  </a:lnTo>
                  <a:lnTo>
                    <a:pt x="69" y="11"/>
                  </a:lnTo>
                  <a:lnTo>
                    <a:pt x="75" y="16"/>
                  </a:lnTo>
                  <a:lnTo>
                    <a:pt x="71" y="11"/>
                  </a:lnTo>
                  <a:lnTo>
                    <a:pt x="66" y="8"/>
                  </a:lnTo>
                  <a:lnTo>
                    <a:pt x="71" y="13"/>
                  </a:lnTo>
                  <a:lnTo>
                    <a:pt x="68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6" y="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12" y="11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21" y="42"/>
                  </a:lnTo>
                  <a:lnTo>
                    <a:pt x="21" y="35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2" y="28"/>
                  </a:lnTo>
                  <a:lnTo>
                    <a:pt x="21" y="32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4" y="28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6" y="20"/>
                  </a:lnTo>
                  <a:lnTo>
                    <a:pt x="43" y="20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4" y="23"/>
                  </a:lnTo>
                  <a:lnTo>
                    <a:pt x="56" y="25"/>
                  </a:lnTo>
                  <a:lnTo>
                    <a:pt x="54" y="21"/>
                  </a:lnTo>
                  <a:lnTo>
                    <a:pt x="51" y="20"/>
                  </a:lnTo>
                  <a:lnTo>
                    <a:pt x="59" y="28"/>
                  </a:lnTo>
                  <a:lnTo>
                    <a:pt x="58" y="25"/>
                  </a:lnTo>
                  <a:lnTo>
                    <a:pt x="54" y="23"/>
                  </a:lnTo>
                  <a:lnTo>
                    <a:pt x="63" y="32"/>
                  </a:lnTo>
                  <a:lnTo>
                    <a:pt x="61" y="28"/>
                  </a:lnTo>
                  <a:lnTo>
                    <a:pt x="58" y="27"/>
                  </a:lnTo>
                  <a:lnTo>
                    <a:pt x="59" y="28"/>
                  </a:lnTo>
                  <a:lnTo>
                    <a:pt x="63" y="33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63" y="35"/>
                  </a:lnTo>
                  <a:lnTo>
                    <a:pt x="63" y="43"/>
                  </a:lnTo>
                  <a:lnTo>
                    <a:pt x="68" y="48"/>
                  </a:lnTo>
                  <a:lnTo>
                    <a:pt x="75" y="32"/>
                  </a:lnTo>
                  <a:lnTo>
                    <a:pt x="66" y="35"/>
                  </a:lnTo>
                  <a:lnTo>
                    <a:pt x="63" y="47"/>
                  </a:lnTo>
                  <a:lnTo>
                    <a:pt x="61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59" y="53"/>
                  </a:lnTo>
                  <a:lnTo>
                    <a:pt x="58" y="55"/>
                  </a:lnTo>
                  <a:lnTo>
                    <a:pt x="61" y="53"/>
                  </a:lnTo>
                  <a:lnTo>
                    <a:pt x="63" y="50"/>
                  </a:lnTo>
                  <a:lnTo>
                    <a:pt x="54" y="59"/>
                  </a:lnTo>
                  <a:lnTo>
                    <a:pt x="58" y="57"/>
                  </a:lnTo>
                  <a:lnTo>
                    <a:pt x="59" y="53"/>
                  </a:lnTo>
                  <a:lnTo>
                    <a:pt x="51" y="62"/>
                  </a:lnTo>
                  <a:lnTo>
                    <a:pt x="54" y="60"/>
                  </a:lnTo>
                  <a:lnTo>
                    <a:pt x="56" y="57"/>
                  </a:lnTo>
                  <a:lnTo>
                    <a:pt x="54" y="59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8" y="62"/>
                  </a:lnTo>
                  <a:lnTo>
                    <a:pt x="36" y="65"/>
                  </a:lnTo>
                  <a:lnTo>
                    <a:pt x="32" y="74"/>
                  </a:lnTo>
                  <a:lnTo>
                    <a:pt x="49" y="67"/>
                  </a:lnTo>
                  <a:lnTo>
                    <a:pt x="44" y="62"/>
                  </a:lnTo>
                  <a:lnTo>
                    <a:pt x="36" y="62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4" y="62"/>
                  </a:lnTo>
                  <a:lnTo>
                    <a:pt x="29" y="59"/>
                  </a:lnTo>
                  <a:lnTo>
                    <a:pt x="27" y="57"/>
                  </a:lnTo>
                  <a:lnTo>
                    <a:pt x="29" y="60"/>
                  </a:lnTo>
                  <a:lnTo>
                    <a:pt x="32" y="62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9" y="59"/>
                  </a:lnTo>
                  <a:lnTo>
                    <a:pt x="21" y="50"/>
                  </a:lnTo>
                  <a:lnTo>
                    <a:pt x="22" y="53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2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Rectangle 46"/>
            <p:cNvSpPr>
              <a:spLocks noChangeArrowheads="1"/>
            </p:cNvSpPr>
            <p:nvPr/>
          </p:nvSpPr>
          <p:spPr bwMode="auto">
            <a:xfrm>
              <a:off x="5109" y="991"/>
              <a:ext cx="14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Q</a:t>
              </a:r>
              <a:endParaRPr lang="en-US" sz="2400" b="1" i="1" baseline="-25000"/>
            </a:p>
          </p:txBody>
        </p:sp>
        <p:sp>
          <p:nvSpPr>
            <p:cNvPr id="21922" name="Freeform 47"/>
            <p:cNvSpPr>
              <a:spLocks/>
            </p:cNvSpPr>
            <p:nvPr/>
          </p:nvSpPr>
          <p:spPr bwMode="auto">
            <a:xfrm>
              <a:off x="4041" y="1707"/>
              <a:ext cx="66" cy="162"/>
            </a:xfrm>
            <a:custGeom>
              <a:avLst/>
              <a:gdLst>
                <a:gd name="T0" fmla="*/ 45 w 66"/>
                <a:gd name="T1" fmla="*/ 155 h 162"/>
                <a:gd name="T2" fmla="*/ 49 w 66"/>
                <a:gd name="T3" fmla="*/ 160 h 162"/>
                <a:gd name="T4" fmla="*/ 54 w 66"/>
                <a:gd name="T5" fmla="*/ 162 h 162"/>
                <a:gd name="T6" fmla="*/ 61 w 66"/>
                <a:gd name="T7" fmla="*/ 160 h 162"/>
                <a:gd name="T8" fmla="*/ 64 w 66"/>
                <a:gd name="T9" fmla="*/ 157 h 162"/>
                <a:gd name="T10" fmla="*/ 66 w 66"/>
                <a:gd name="T11" fmla="*/ 149 h 162"/>
                <a:gd name="T12" fmla="*/ 64 w 66"/>
                <a:gd name="T13" fmla="*/ 135 h 162"/>
                <a:gd name="T14" fmla="*/ 62 w 66"/>
                <a:gd name="T15" fmla="*/ 120 h 162"/>
                <a:gd name="T16" fmla="*/ 61 w 66"/>
                <a:gd name="T17" fmla="*/ 112 h 162"/>
                <a:gd name="T18" fmla="*/ 59 w 66"/>
                <a:gd name="T19" fmla="*/ 101 h 162"/>
                <a:gd name="T20" fmla="*/ 57 w 66"/>
                <a:gd name="T21" fmla="*/ 93 h 162"/>
                <a:gd name="T22" fmla="*/ 52 w 66"/>
                <a:gd name="T23" fmla="*/ 80 h 162"/>
                <a:gd name="T24" fmla="*/ 49 w 66"/>
                <a:gd name="T25" fmla="*/ 64 h 162"/>
                <a:gd name="T26" fmla="*/ 45 w 66"/>
                <a:gd name="T27" fmla="*/ 56 h 162"/>
                <a:gd name="T28" fmla="*/ 42 w 66"/>
                <a:gd name="T29" fmla="*/ 48 h 162"/>
                <a:gd name="T30" fmla="*/ 37 w 66"/>
                <a:gd name="T31" fmla="*/ 37 h 162"/>
                <a:gd name="T32" fmla="*/ 34 w 66"/>
                <a:gd name="T33" fmla="*/ 31 h 162"/>
                <a:gd name="T34" fmla="*/ 27 w 66"/>
                <a:gd name="T35" fmla="*/ 19 h 162"/>
                <a:gd name="T36" fmla="*/ 20 w 66"/>
                <a:gd name="T37" fmla="*/ 7 h 162"/>
                <a:gd name="T38" fmla="*/ 15 w 66"/>
                <a:gd name="T39" fmla="*/ 2 h 162"/>
                <a:gd name="T40" fmla="*/ 7 w 66"/>
                <a:gd name="T41" fmla="*/ 0 h 162"/>
                <a:gd name="T42" fmla="*/ 2 w 66"/>
                <a:gd name="T43" fmla="*/ 5 h 162"/>
                <a:gd name="T44" fmla="*/ 0 w 66"/>
                <a:gd name="T45" fmla="*/ 14 h 162"/>
                <a:gd name="T46" fmla="*/ 3 w 66"/>
                <a:gd name="T47" fmla="*/ 21 h 162"/>
                <a:gd name="T48" fmla="*/ 7 w 66"/>
                <a:gd name="T49" fmla="*/ 26 h 162"/>
                <a:gd name="T50" fmla="*/ 13 w 66"/>
                <a:gd name="T51" fmla="*/ 36 h 162"/>
                <a:gd name="T52" fmla="*/ 17 w 66"/>
                <a:gd name="T53" fmla="*/ 44 h 162"/>
                <a:gd name="T54" fmla="*/ 20 w 66"/>
                <a:gd name="T55" fmla="*/ 51 h 162"/>
                <a:gd name="T56" fmla="*/ 23 w 66"/>
                <a:gd name="T57" fmla="*/ 59 h 162"/>
                <a:gd name="T58" fmla="*/ 27 w 66"/>
                <a:gd name="T59" fmla="*/ 68 h 162"/>
                <a:gd name="T60" fmla="*/ 30 w 66"/>
                <a:gd name="T61" fmla="*/ 76 h 162"/>
                <a:gd name="T62" fmla="*/ 32 w 66"/>
                <a:gd name="T63" fmla="*/ 83 h 162"/>
                <a:gd name="T64" fmla="*/ 37 w 66"/>
                <a:gd name="T65" fmla="*/ 96 h 162"/>
                <a:gd name="T66" fmla="*/ 39 w 66"/>
                <a:gd name="T67" fmla="*/ 105 h 162"/>
                <a:gd name="T68" fmla="*/ 40 w 66"/>
                <a:gd name="T69" fmla="*/ 115 h 162"/>
                <a:gd name="T70" fmla="*/ 42 w 66"/>
                <a:gd name="T71" fmla="*/ 123 h 162"/>
                <a:gd name="T72" fmla="*/ 44 w 66"/>
                <a:gd name="T73" fmla="*/ 138 h 162"/>
                <a:gd name="T74" fmla="*/ 45 w 66"/>
                <a:gd name="T75" fmla="*/ 155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62"/>
                <a:gd name="T116" fmla="*/ 66 w 66"/>
                <a:gd name="T117" fmla="*/ 162 h 1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62">
                  <a:moveTo>
                    <a:pt x="45" y="152"/>
                  </a:moveTo>
                  <a:lnTo>
                    <a:pt x="45" y="155"/>
                  </a:lnTo>
                  <a:lnTo>
                    <a:pt x="47" y="157"/>
                  </a:lnTo>
                  <a:lnTo>
                    <a:pt x="49" y="160"/>
                  </a:lnTo>
                  <a:lnTo>
                    <a:pt x="50" y="160"/>
                  </a:lnTo>
                  <a:lnTo>
                    <a:pt x="54" y="162"/>
                  </a:lnTo>
                  <a:lnTo>
                    <a:pt x="59" y="162"/>
                  </a:lnTo>
                  <a:lnTo>
                    <a:pt x="61" y="160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6" y="154"/>
                  </a:lnTo>
                  <a:lnTo>
                    <a:pt x="66" y="149"/>
                  </a:lnTo>
                  <a:lnTo>
                    <a:pt x="64" y="145"/>
                  </a:lnTo>
                  <a:lnTo>
                    <a:pt x="64" y="135"/>
                  </a:lnTo>
                  <a:lnTo>
                    <a:pt x="62" y="130"/>
                  </a:lnTo>
                  <a:lnTo>
                    <a:pt x="62" y="120"/>
                  </a:lnTo>
                  <a:lnTo>
                    <a:pt x="61" y="115"/>
                  </a:lnTo>
                  <a:lnTo>
                    <a:pt x="61" y="112"/>
                  </a:lnTo>
                  <a:lnTo>
                    <a:pt x="59" y="106"/>
                  </a:lnTo>
                  <a:lnTo>
                    <a:pt x="59" y="101"/>
                  </a:lnTo>
                  <a:lnTo>
                    <a:pt x="57" y="96"/>
                  </a:lnTo>
                  <a:lnTo>
                    <a:pt x="57" y="93"/>
                  </a:lnTo>
                  <a:lnTo>
                    <a:pt x="54" y="81"/>
                  </a:lnTo>
                  <a:lnTo>
                    <a:pt x="52" y="80"/>
                  </a:lnTo>
                  <a:lnTo>
                    <a:pt x="52" y="74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5" y="56"/>
                  </a:lnTo>
                  <a:lnTo>
                    <a:pt x="44" y="53"/>
                  </a:lnTo>
                  <a:lnTo>
                    <a:pt x="42" y="48"/>
                  </a:lnTo>
                  <a:lnTo>
                    <a:pt x="40" y="44"/>
                  </a:lnTo>
                  <a:lnTo>
                    <a:pt x="37" y="37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3" y="12"/>
                  </a:lnTo>
                  <a:lnTo>
                    <a:pt x="20" y="7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3" y="21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0" y="31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2" y="54"/>
                  </a:lnTo>
                  <a:lnTo>
                    <a:pt x="23" y="59"/>
                  </a:lnTo>
                  <a:lnTo>
                    <a:pt x="25" y="63"/>
                  </a:lnTo>
                  <a:lnTo>
                    <a:pt x="27" y="68"/>
                  </a:lnTo>
                  <a:lnTo>
                    <a:pt x="29" y="71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4" y="88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39" y="105"/>
                  </a:lnTo>
                  <a:lnTo>
                    <a:pt x="39" y="110"/>
                  </a:lnTo>
                  <a:lnTo>
                    <a:pt x="40" y="115"/>
                  </a:lnTo>
                  <a:lnTo>
                    <a:pt x="40" y="118"/>
                  </a:lnTo>
                  <a:lnTo>
                    <a:pt x="42" y="123"/>
                  </a:lnTo>
                  <a:lnTo>
                    <a:pt x="42" y="133"/>
                  </a:lnTo>
                  <a:lnTo>
                    <a:pt x="44" y="138"/>
                  </a:lnTo>
                  <a:lnTo>
                    <a:pt x="44" y="149"/>
                  </a:lnTo>
                  <a:lnTo>
                    <a:pt x="45" y="155"/>
                  </a:lnTo>
                  <a:lnTo>
                    <a:pt x="45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48"/>
            <p:cNvSpPr>
              <a:spLocks/>
            </p:cNvSpPr>
            <p:nvPr/>
          </p:nvSpPr>
          <p:spPr bwMode="auto">
            <a:xfrm>
              <a:off x="4048" y="1709"/>
              <a:ext cx="350" cy="155"/>
            </a:xfrm>
            <a:custGeom>
              <a:avLst/>
              <a:gdLst>
                <a:gd name="T0" fmla="*/ 335 w 350"/>
                <a:gd name="T1" fmla="*/ 153 h 155"/>
                <a:gd name="T2" fmla="*/ 342 w 350"/>
                <a:gd name="T3" fmla="*/ 155 h 155"/>
                <a:gd name="T4" fmla="*/ 347 w 350"/>
                <a:gd name="T5" fmla="*/ 153 h 155"/>
                <a:gd name="T6" fmla="*/ 350 w 350"/>
                <a:gd name="T7" fmla="*/ 148 h 155"/>
                <a:gd name="T8" fmla="*/ 348 w 350"/>
                <a:gd name="T9" fmla="*/ 140 h 155"/>
                <a:gd name="T10" fmla="*/ 347 w 350"/>
                <a:gd name="T11" fmla="*/ 138 h 155"/>
                <a:gd name="T12" fmla="*/ 325 w 350"/>
                <a:gd name="T13" fmla="*/ 115 h 155"/>
                <a:gd name="T14" fmla="*/ 281 w 350"/>
                <a:gd name="T15" fmla="*/ 81 h 155"/>
                <a:gd name="T16" fmla="*/ 262 w 350"/>
                <a:gd name="T17" fmla="*/ 69 h 155"/>
                <a:gd name="T18" fmla="*/ 244 w 350"/>
                <a:gd name="T19" fmla="*/ 57 h 155"/>
                <a:gd name="T20" fmla="*/ 200 w 350"/>
                <a:gd name="T21" fmla="*/ 37 h 155"/>
                <a:gd name="T22" fmla="*/ 180 w 350"/>
                <a:gd name="T23" fmla="*/ 29 h 155"/>
                <a:gd name="T24" fmla="*/ 146 w 350"/>
                <a:gd name="T25" fmla="*/ 19 h 155"/>
                <a:gd name="T26" fmla="*/ 97 w 350"/>
                <a:gd name="T27" fmla="*/ 8 h 155"/>
                <a:gd name="T28" fmla="*/ 70 w 350"/>
                <a:gd name="T29" fmla="*/ 3 h 155"/>
                <a:gd name="T30" fmla="*/ 48 w 350"/>
                <a:gd name="T31" fmla="*/ 2 h 155"/>
                <a:gd name="T32" fmla="*/ 8 w 350"/>
                <a:gd name="T33" fmla="*/ 0 h 155"/>
                <a:gd name="T34" fmla="*/ 1 w 350"/>
                <a:gd name="T35" fmla="*/ 5 h 155"/>
                <a:gd name="T36" fmla="*/ 0 w 350"/>
                <a:gd name="T37" fmla="*/ 12 h 155"/>
                <a:gd name="T38" fmla="*/ 5 w 350"/>
                <a:gd name="T39" fmla="*/ 19 h 155"/>
                <a:gd name="T40" fmla="*/ 10 w 350"/>
                <a:gd name="T41" fmla="*/ 20 h 155"/>
                <a:gd name="T42" fmla="*/ 45 w 350"/>
                <a:gd name="T43" fmla="*/ 22 h 155"/>
                <a:gd name="T44" fmla="*/ 70 w 350"/>
                <a:gd name="T45" fmla="*/ 24 h 155"/>
                <a:gd name="T46" fmla="*/ 94 w 350"/>
                <a:gd name="T47" fmla="*/ 29 h 155"/>
                <a:gd name="T48" fmla="*/ 139 w 350"/>
                <a:gd name="T49" fmla="*/ 39 h 155"/>
                <a:gd name="T50" fmla="*/ 173 w 350"/>
                <a:gd name="T51" fmla="*/ 49 h 155"/>
                <a:gd name="T52" fmla="*/ 193 w 350"/>
                <a:gd name="T53" fmla="*/ 57 h 155"/>
                <a:gd name="T54" fmla="*/ 234 w 350"/>
                <a:gd name="T55" fmla="*/ 74 h 155"/>
                <a:gd name="T56" fmla="*/ 252 w 350"/>
                <a:gd name="T57" fmla="*/ 86 h 155"/>
                <a:gd name="T58" fmla="*/ 271 w 350"/>
                <a:gd name="T59" fmla="*/ 98 h 155"/>
                <a:gd name="T60" fmla="*/ 311 w 350"/>
                <a:gd name="T61" fmla="*/ 128 h 155"/>
                <a:gd name="T62" fmla="*/ 333 w 350"/>
                <a:gd name="T63" fmla="*/ 15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155"/>
                <a:gd name="T98" fmla="*/ 350 w 350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155">
                  <a:moveTo>
                    <a:pt x="331" y="152"/>
                  </a:moveTo>
                  <a:lnTo>
                    <a:pt x="335" y="153"/>
                  </a:lnTo>
                  <a:lnTo>
                    <a:pt x="337" y="155"/>
                  </a:lnTo>
                  <a:lnTo>
                    <a:pt x="342" y="155"/>
                  </a:lnTo>
                  <a:lnTo>
                    <a:pt x="345" y="153"/>
                  </a:lnTo>
                  <a:lnTo>
                    <a:pt x="347" y="153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3"/>
                  </a:lnTo>
                  <a:lnTo>
                    <a:pt x="348" y="140"/>
                  </a:lnTo>
                  <a:lnTo>
                    <a:pt x="348" y="138"/>
                  </a:lnTo>
                  <a:lnTo>
                    <a:pt x="347" y="138"/>
                  </a:lnTo>
                  <a:lnTo>
                    <a:pt x="331" y="123"/>
                  </a:lnTo>
                  <a:lnTo>
                    <a:pt x="325" y="115"/>
                  </a:lnTo>
                  <a:lnTo>
                    <a:pt x="289" y="86"/>
                  </a:lnTo>
                  <a:lnTo>
                    <a:pt x="281" y="81"/>
                  </a:lnTo>
                  <a:lnTo>
                    <a:pt x="273" y="74"/>
                  </a:lnTo>
                  <a:lnTo>
                    <a:pt x="262" y="69"/>
                  </a:lnTo>
                  <a:lnTo>
                    <a:pt x="252" y="62"/>
                  </a:lnTo>
                  <a:lnTo>
                    <a:pt x="244" y="57"/>
                  </a:lnTo>
                  <a:lnTo>
                    <a:pt x="212" y="40"/>
                  </a:lnTo>
                  <a:lnTo>
                    <a:pt x="200" y="37"/>
                  </a:lnTo>
                  <a:lnTo>
                    <a:pt x="190" y="32"/>
                  </a:lnTo>
                  <a:lnTo>
                    <a:pt x="180" y="29"/>
                  </a:lnTo>
                  <a:lnTo>
                    <a:pt x="156" y="22"/>
                  </a:lnTo>
                  <a:lnTo>
                    <a:pt x="146" y="19"/>
                  </a:lnTo>
                  <a:lnTo>
                    <a:pt x="121" y="12"/>
                  </a:lnTo>
                  <a:lnTo>
                    <a:pt x="97" y="8"/>
                  </a:lnTo>
                  <a:lnTo>
                    <a:pt x="86" y="5"/>
                  </a:lnTo>
                  <a:lnTo>
                    <a:pt x="70" y="3"/>
                  </a:lnTo>
                  <a:lnTo>
                    <a:pt x="59" y="3"/>
                  </a:lnTo>
                  <a:lnTo>
                    <a:pt x="48" y="2"/>
                  </a:lnTo>
                  <a:lnTo>
                    <a:pt x="3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33" y="20"/>
                  </a:lnTo>
                  <a:lnTo>
                    <a:pt x="45" y="22"/>
                  </a:lnTo>
                  <a:lnTo>
                    <a:pt x="59" y="24"/>
                  </a:lnTo>
                  <a:lnTo>
                    <a:pt x="70" y="24"/>
                  </a:lnTo>
                  <a:lnTo>
                    <a:pt x="82" y="25"/>
                  </a:lnTo>
                  <a:lnTo>
                    <a:pt x="94" y="29"/>
                  </a:lnTo>
                  <a:lnTo>
                    <a:pt x="118" y="32"/>
                  </a:lnTo>
                  <a:lnTo>
                    <a:pt x="139" y="39"/>
                  </a:lnTo>
                  <a:lnTo>
                    <a:pt x="150" y="42"/>
                  </a:lnTo>
                  <a:lnTo>
                    <a:pt x="173" y="49"/>
                  </a:lnTo>
                  <a:lnTo>
                    <a:pt x="183" y="52"/>
                  </a:lnTo>
                  <a:lnTo>
                    <a:pt x="193" y="57"/>
                  </a:lnTo>
                  <a:lnTo>
                    <a:pt x="205" y="61"/>
                  </a:lnTo>
                  <a:lnTo>
                    <a:pt x="234" y="74"/>
                  </a:lnTo>
                  <a:lnTo>
                    <a:pt x="242" y="79"/>
                  </a:lnTo>
                  <a:lnTo>
                    <a:pt x="252" y="86"/>
                  </a:lnTo>
                  <a:lnTo>
                    <a:pt x="262" y="91"/>
                  </a:lnTo>
                  <a:lnTo>
                    <a:pt x="271" y="98"/>
                  </a:lnTo>
                  <a:lnTo>
                    <a:pt x="279" y="103"/>
                  </a:lnTo>
                  <a:lnTo>
                    <a:pt x="311" y="128"/>
                  </a:lnTo>
                  <a:lnTo>
                    <a:pt x="318" y="136"/>
                  </a:lnTo>
                  <a:lnTo>
                    <a:pt x="333" y="152"/>
                  </a:lnTo>
                  <a:lnTo>
                    <a:pt x="33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49"/>
            <p:cNvSpPr>
              <a:spLocks/>
            </p:cNvSpPr>
            <p:nvPr/>
          </p:nvSpPr>
          <p:spPr bwMode="auto">
            <a:xfrm>
              <a:off x="4048" y="1856"/>
              <a:ext cx="65" cy="161"/>
            </a:xfrm>
            <a:custGeom>
              <a:avLst/>
              <a:gdLst>
                <a:gd name="T0" fmla="*/ 65 w 65"/>
                <a:gd name="T1" fmla="*/ 8 h 161"/>
                <a:gd name="T2" fmla="*/ 64 w 65"/>
                <a:gd name="T3" fmla="*/ 3 h 161"/>
                <a:gd name="T4" fmla="*/ 59 w 65"/>
                <a:gd name="T5" fmla="*/ 0 h 161"/>
                <a:gd name="T6" fmla="*/ 50 w 65"/>
                <a:gd name="T7" fmla="*/ 1 h 161"/>
                <a:gd name="T8" fmla="*/ 47 w 65"/>
                <a:gd name="T9" fmla="*/ 5 h 161"/>
                <a:gd name="T10" fmla="*/ 45 w 65"/>
                <a:gd name="T11" fmla="*/ 10 h 161"/>
                <a:gd name="T12" fmla="*/ 43 w 65"/>
                <a:gd name="T13" fmla="*/ 11 h 161"/>
                <a:gd name="T14" fmla="*/ 42 w 65"/>
                <a:gd name="T15" fmla="*/ 27 h 161"/>
                <a:gd name="T16" fmla="*/ 40 w 65"/>
                <a:gd name="T17" fmla="*/ 40 h 161"/>
                <a:gd name="T18" fmla="*/ 38 w 65"/>
                <a:gd name="T19" fmla="*/ 48 h 161"/>
                <a:gd name="T20" fmla="*/ 37 w 65"/>
                <a:gd name="T21" fmla="*/ 59 h 161"/>
                <a:gd name="T22" fmla="*/ 33 w 65"/>
                <a:gd name="T23" fmla="*/ 67 h 161"/>
                <a:gd name="T24" fmla="*/ 30 w 65"/>
                <a:gd name="T25" fmla="*/ 79 h 161"/>
                <a:gd name="T26" fmla="*/ 25 w 65"/>
                <a:gd name="T27" fmla="*/ 92 h 161"/>
                <a:gd name="T28" fmla="*/ 22 w 65"/>
                <a:gd name="T29" fmla="*/ 101 h 161"/>
                <a:gd name="T30" fmla="*/ 16 w 65"/>
                <a:gd name="T31" fmla="*/ 114 h 161"/>
                <a:gd name="T32" fmla="*/ 13 w 65"/>
                <a:gd name="T33" fmla="*/ 119 h 161"/>
                <a:gd name="T34" fmla="*/ 8 w 65"/>
                <a:gd name="T35" fmla="*/ 131 h 161"/>
                <a:gd name="T36" fmla="*/ 1 w 65"/>
                <a:gd name="T37" fmla="*/ 143 h 161"/>
                <a:gd name="T38" fmla="*/ 1 w 65"/>
                <a:gd name="T39" fmla="*/ 146 h 161"/>
                <a:gd name="T40" fmla="*/ 0 w 65"/>
                <a:gd name="T41" fmla="*/ 153 h 161"/>
                <a:gd name="T42" fmla="*/ 5 w 65"/>
                <a:gd name="T43" fmla="*/ 160 h 161"/>
                <a:gd name="T44" fmla="*/ 11 w 65"/>
                <a:gd name="T45" fmla="*/ 161 h 161"/>
                <a:gd name="T46" fmla="*/ 18 w 65"/>
                <a:gd name="T47" fmla="*/ 156 h 161"/>
                <a:gd name="T48" fmla="*/ 22 w 65"/>
                <a:gd name="T49" fmla="*/ 150 h 161"/>
                <a:gd name="T50" fmla="*/ 25 w 65"/>
                <a:gd name="T51" fmla="*/ 143 h 161"/>
                <a:gd name="T52" fmla="*/ 30 w 65"/>
                <a:gd name="T53" fmla="*/ 133 h 161"/>
                <a:gd name="T54" fmla="*/ 37 w 65"/>
                <a:gd name="T55" fmla="*/ 121 h 161"/>
                <a:gd name="T56" fmla="*/ 42 w 65"/>
                <a:gd name="T57" fmla="*/ 107 h 161"/>
                <a:gd name="T58" fmla="*/ 45 w 65"/>
                <a:gd name="T59" fmla="*/ 99 h 161"/>
                <a:gd name="T60" fmla="*/ 50 w 65"/>
                <a:gd name="T61" fmla="*/ 86 h 161"/>
                <a:gd name="T62" fmla="*/ 54 w 65"/>
                <a:gd name="T63" fmla="*/ 75 h 161"/>
                <a:gd name="T64" fmla="*/ 55 w 65"/>
                <a:gd name="T65" fmla="*/ 69 h 161"/>
                <a:gd name="T66" fmla="*/ 57 w 65"/>
                <a:gd name="T67" fmla="*/ 57 h 161"/>
                <a:gd name="T68" fmla="*/ 60 w 65"/>
                <a:gd name="T69" fmla="*/ 48 h 161"/>
                <a:gd name="T70" fmla="*/ 62 w 65"/>
                <a:gd name="T71" fmla="*/ 38 h 161"/>
                <a:gd name="T72" fmla="*/ 64 w 65"/>
                <a:gd name="T73" fmla="*/ 25 h 161"/>
                <a:gd name="T74" fmla="*/ 65 w 65"/>
                <a:gd name="T75" fmla="*/ 10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161"/>
                <a:gd name="T116" fmla="*/ 65 w 65"/>
                <a:gd name="T117" fmla="*/ 161 h 1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161">
                  <a:moveTo>
                    <a:pt x="65" y="10"/>
                  </a:moveTo>
                  <a:lnTo>
                    <a:pt x="65" y="8"/>
                  </a:lnTo>
                  <a:lnTo>
                    <a:pt x="64" y="5"/>
                  </a:lnTo>
                  <a:lnTo>
                    <a:pt x="64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5" y="10"/>
                  </a:lnTo>
                  <a:lnTo>
                    <a:pt x="47" y="5"/>
                  </a:lnTo>
                  <a:lnTo>
                    <a:pt x="43" y="11"/>
                  </a:lnTo>
                  <a:lnTo>
                    <a:pt x="43" y="21"/>
                  </a:lnTo>
                  <a:lnTo>
                    <a:pt x="42" y="27"/>
                  </a:lnTo>
                  <a:lnTo>
                    <a:pt x="42" y="35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38" y="48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5" y="62"/>
                  </a:lnTo>
                  <a:lnTo>
                    <a:pt x="33" y="67"/>
                  </a:lnTo>
                  <a:lnTo>
                    <a:pt x="33" y="72"/>
                  </a:lnTo>
                  <a:lnTo>
                    <a:pt x="30" y="79"/>
                  </a:lnTo>
                  <a:lnTo>
                    <a:pt x="27" y="89"/>
                  </a:lnTo>
                  <a:lnTo>
                    <a:pt x="25" y="92"/>
                  </a:lnTo>
                  <a:lnTo>
                    <a:pt x="23" y="97"/>
                  </a:lnTo>
                  <a:lnTo>
                    <a:pt x="22" y="101"/>
                  </a:lnTo>
                  <a:lnTo>
                    <a:pt x="18" y="111"/>
                  </a:lnTo>
                  <a:lnTo>
                    <a:pt x="16" y="114"/>
                  </a:lnTo>
                  <a:lnTo>
                    <a:pt x="16" y="118"/>
                  </a:lnTo>
                  <a:lnTo>
                    <a:pt x="13" y="119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8" y="133"/>
                  </a:lnTo>
                  <a:lnTo>
                    <a:pt x="1" y="143"/>
                  </a:lnTo>
                  <a:lnTo>
                    <a:pt x="0" y="148"/>
                  </a:lnTo>
                  <a:lnTo>
                    <a:pt x="1" y="146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1" y="156"/>
                  </a:lnTo>
                  <a:lnTo>
                    <a:pt x="5" y="160"/>
                  </a:lnTo>
                  <a:lnTo>
                    <a:pt x="6" y="161"/>
                  </a:lnTo>
                  <a:lnTo>
                    <a:pt x="11" y="161"/>
                  </a:lnTo>
                  <a:lnTo>
                    <a:pt x="15" y="160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5" y="143"/>
                  </a:lnTo>
                  <a:lnTo>
                    <a:pt x="28" y="138"/>
                  </a:lnTo>
                  <a:lnTo>
                    <a:pt x="30" y="133"/>
                  </a:lnTo>
                  <a:lnTo>
                    <a:pt x="33" y="128"/>
                  </a:lnTo>
                  <a:lnTo>
                    <a:pt x="37" y="121"/>
                  </a:lnTo>
                  <a:lnTo>
                    <a:pt x="38" y="118"/>
                  </a:lnTo>
                  <a:lnTo>
                    <a:pt x="42" y="107"/>
                  </a:lnTo>
                  <a:lnTo>
                    <a:pt x="43" y="104"/>
                  </a:lnTo>
                  <a:lnTo>
                    <a:pt x="45" y="99"/>
                  </a:lnTo>
                  <a:lnTo>
                    <a:pt x="47" y="96"/>
                  </a:lnTo>
                  <a:lnTo>
                    <a:pt x="50" y="86"/>
                  </a:lnTo>
                  <a:lnTo>
                    <a:pt x="52" y="82"/>
                  </a:lnTo>
                  <a:lnTo>
                    <a:pt x="54" y="75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7" y="62"/>
                  </a:lnTo>
                  <a:lnTo>
                    <a:pt x="57" y="57"/>
                  </a:lnTo>
                  <a:lnTo>
                    <a:pt x="59" y="55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5"/>
                  </a:lnTo>
                  <a:lnTo>
                    <a:pt x="64" y="15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50"/>
            <p:cNvSpPr>
              <a:spLocks/>
            </p:cNvSpPr>
            <p:nvPr/>
          </p:nvSpPr>
          <p:spPr bwMode="auto">
            <a:xfrm>
              <a:off x="4056" y="1859"/>
              <a:ext cx="350" cy="153"/>
            </a:xfrm>
            <a:custGeom>
              <a:avLst/>
              <a:gdLst>
                <a:gd name="T0" fmla="*/ 349 w 350"/>
                <a:gd name="T1" fmla="*/ 15 h 153"/>
                <a:gd name="T2" fmla="*/ 350 w 350"/>
                <a:gd name="T3" fmla="*/ 7 h 153"/>
                <a:gd name="T4" fmla="*/ 345 w 350"/>
                <a:gd name="T5" fmla="*/ 2 h 153"/>
                <a:gd name="T6" fmla="*/ 337 w 350"/>
                <a:gd name="T7" fmla="*/ 0 h 153"/>
                <a:gd name="T8" fmla="*/ 334 w 350"/>
                <a:gd name="T9" fmla="*/ 2 h 153"/>
                <a:gd name="T10" fmla="*/ 318 w 350"/>
                <a:gd name="T11" fmla="*/ 17 h 153"/>
                <a:gd name="T12" fmla="*/ 303 w 350"/>
                <a:gd name="T13" fmla="*/ 32 h 153"/>
                <a:gd name="T14" fmla="*/ 288 w 350"/>
                <a:gd name="T15" fmla="*/ 42 h 153"/>
                <a:gd name="T16" fmla="*/ 270 w 350"/>
                <a:gd name="T17" fmla="*/ 56 h 153"/>
                <a:gd name="T18" fmla="*/ 251 w 350"/>
                <a:gd name="T19" fmla="*/ 67 h 153"/>
                <a:gd name="T20" fmla="*/ 204 w 350"/>
                <a:gd name="T21" fmla="*/ 91 h 153"/>
                <a:gd name="T22" fmla="*/ 182 w 350"/>
                <a:gd name="T23" fmla="*/ 99 h 153"/>
                <a:gd name="T24" fmla="*/ 160 w 350"/>
                <a:gd name="T25" fmla="*/ 106 h 153"/>
                <a:gd name="T26" fmla="*/ 116 w 350"/>
                <a:gd name="T27" fmla="*/ 120 h 153"/>
                <a:gd name="T28" fmla="*/ 81 w 350"/>
                <a:gd name="T29" fmla="*/ 126 h 153"/>
                <a:gd name="T30" fmla="*/ 47 w 350"/>
                <a:gd name="T31" fmla="*/ 130 h 153"/>
                <a:gd name="T32" fmla="*/ 22 w 350"/>
                <a:gd name="T33" fmla="*/ 131 h 153"/>
                <a:gd name="T34" fmla="*/ 10 w 350"/>
                <a:gd name="T35" fmla="*/ 133 h 153"/>
                <a:gd name="T36" fmla="*/ 3 w 350"/>
                <a:gd name="T37" fmla="*/ 136 h 153"/>
                <a:gd name="T38" fmla="*/ 0 w 350"/>
                <a:gd name="T39" fmla="*/ 141 h 153"/>
                <a:gd name="T40" fmla="*/ 3 w 350"/>
                <a:gd name="T41" fmla="*/ 150 h 153"/>
                <a:gd name="T42" fmla="*/ 8 w 350"/>
                <a:gd name="T43" fmla="*/ 153 h 153"/>
                <a:gd name="T44" fmla="*/ 12 w 350"/>
                <a:gd name="T45" fmla="*/ 153 h 153"/>
                <a:gd name="T46" fmla="*/ 34 w 350"/>
                <a:gd name="T47" fmla="*/ 152 h 153"/>
                <a:gd name="T48" fmla="*/ 59 w 350"/>
                <a:gd name="T49" fmla="*/ 150 h 153"/>
                <a:gd name="T50" fmla="*/ 96 w 350"/>
                <a:gd name="T51" fmla="*/ 143 h 153"/>
                <a:gd name="T52" fmla="*/ 157 w 350"/>
                <a:gd name="T53" fmla="*/ 130 h 153"/>
                <a:gd name="T54" fmla="*/ 179 w 350"/>
                <a:gd name="T55" fmla="*/ 123 h 153"/>
                <a:gd name="T56" fmla="*/ 201 w 350"/>
                <a:gd name="T57" fmla="*/ 115 h 153"/>
                <a:gd name="T58" fmla="*/ 253 w 350"/>
                <a:gd name="T59" fmla="*/ 89 h 153"/>
                <a:gd name="T60" fmla="*/ 271 w 350"/>
                <a:gd name="T61" fmla="*/ 77 h 153"/>
                <a:gd name="T62" fmla="*/ 291 w 350"/>
                <a:gd name="T63" fmla="*/ 66 h 153"/>
                <a:gd name="T64" fmla="*/ 307 w 350"/>
                <a:gd name="T65" fmla="*/ 54 h 153"/>
                <a:gd name="T66" fmla="*/ 323 w 350"/>
                <a:gd name="T67" fmla="*/ 37 h 153"/>
                <a:gd name="T68" fmla="*/ 339 w 350"/>
                <a:gd name="T69" fmla="*/ 24 h 153"/>
                <a:gd name="T70" fmla="*/ 347 w 350"/>
                <a:gd name="T71" fmla="*/ 1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153"/>
                <a:gd name="T110" fmla="*/ 350 w 350"/>
                <a:gd name="T111" fmla="*/ 153 h 1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153">
                  <a:moveTo>
                    <a:pt x="347" y="17"/>
                  </a:moveTo>
                  <a:lnTo>
                    <a:pt x="349" y="15"/>
                  </a:lnTo>
                  <a:lnTo>
                    <a:pt x="350" y="12"/>
                  </a:lnTo>
                  <a:lnTo>
                    <a:pt x="350" y="7"/>
                  </a:lnTo>
                  <a:lnTo>
                    <a:pt x="347" y="3"/>
                  </a:lnTo>
                  <a:lnTo>
                    <a:pt x="345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4" y="3"/>
                  </a:lnTo>
                  <a:lnTo>
                    <a:pt x="334" y="2"/>
                  </a:lnTo>
                  <a:lnTo>
                    <a:pt x="325" y="10"/>
                  </a:lnTo>
                  <a:lnTo>
                    <a:pt x="318" y="17"/>
                  </a:lnTo>
                  <a:lnTo>
                    <a:pt x="310" y="24"/>
                  </a:lnTo>
                  <a:lnTo>
                    <a:pt x="303" y="32"/>
                  </a:lnTo>
                  <a:lnTo>
                    <a:pt x="297" y="37"/>
                  </a:lnTo>
                  <a:lnTo>
                    <a:pt x="288" y="42"/>
                  </a:lnTo>
                  <a:lnTo>
                    <a:pt x="278" y="49"/>
                  </a:lnTo>
                  <a:lnTo>
                    <a:pt x="270" y="56"/>
                  </a:lnTo>
                  <a:lnTo>
                    <a:pt x="261" y="61"/>
                  </a:lnTo>
                  <a:lnTo>
                    <a:pt x="251" y="67"/>
                  </a:lnTo>
                  <a:lnTo>
                    <a:pt x="243" y="72"/>
                  </a:lnTo>
                  <a:lnTo>
                    <a:pt x="204" y="91"/>
                  </a:lnTo>
                  <a:lnTo>
                    <a:pt x="194" y="94"/>
                  </a:lnTo>
                  <a:lnTo>
                    <a:pt x="182" y="99"/>
                  </a:lnTo>
                  <a:lnTo>
                    <a:pt x="172" y="103"/>
                  </a:lnTo>
                  <a:lnTo>
                    <a:pt x="160" y="106"/>
                  </a:lnTo>
                  <a:lnTo>
                    <a:pt x="150" y="109"/>
                  </a:lnTo>
                  <a:lnTo>
                    <a:pt x="116" y="120"/>
                  </a:lnTo>
                  <a:lnTo>
                    <a:pt x="93" y="123"/>
                  </a:lnTo>
                  <a:lnTo>
                    <a:pt x="81" y="126"/>
                  </a:lnTo>
                  <a:lnTo>
                    <a:pt x="59" y="130"/>
                  </a:lnTo>
                  <a:lnTo>
                    <a:pt x="47" y="130"/>
                  </a:lnTo>
                  <a:lnTo>
                    <a:pt x="34" y="131"/>
                  </a:lnTo>
                  <a:lnTo>
                    <a:pt x="22" y="131"/>
                  </a:lnTo>
                  <a:lnTo>
                    <a:pt x="8" y="133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3" y="136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3" y="150"/>
                  </a:lnTo>
                  <a:lnTo>
                    <a:pt x="5" y="152"/>
                  </a:lnTo>
                  <a:lnTo>
                    <a:pt x="8" y="153"/>
                  </a:lnTo>
                  <a:lnTo>
                    <a:pt x="10" y="153"/>
                  </a:lnTo>
                  <a:lnTo>
                    <a:pt x="12" y="153"/>
                  </a:lnTo>
                  <a:lnTo>
                    <a:pt x="22" y="152"/>
                  </a:lnTo>
                  <a:lnTo>
                    <a:pt x="34" y="152"/>
                  </a:lnTo>
                  <a:lnTo>
                    <a:pt x="47" y="150"/>
                  </a:lnTo>
                  <a:lnTo>
                    <a:pt x="59" y="150"/>
                  </a:lnTo>
                  <a:lnTo>
                    <a:pt x="84" y="147"/>
                  </a:lnTo>
                  <a:lnTo>
                    <a:pt x="96" y="143"/>
                  </a:lnTo>
                  <a:lnTo>
                    <a:pt x="120" y="140"/>
                  </a:lnTo>
                  <a:lnTo>
                    <a:pt x="157" y="130"/>
                  </a:lnTo>
                  <a:lnTo>
                    <a:pt x="167" y="126"/>
                  </a:lnTo>
                  <a:lnTo>
                    <a:pt x="179" y="123"/>
                  </a:lnTo>
                  <a:lnTo>
                    <a:pt x="189" y="120"/>
                  </a:lnTo>
                  <a:lnTo>
                    <a:pt x="201" y="115"/>
                  </a:lnTo>
                  <a:lnTo>
                    <a:pt x="211" y="111"/>
                  </a:lnTo>
                  <a:lnTo>
                    <a:pt x="253" y="89"/>
                  </a:lnTo>
                  <a:lnTo>
                    <a:pt x="261" y="84"/>
                  </a:lnTo>
                  <a:lnTo>
                    <a:pt x="271" y="77"/>
                  </a:lnTo>
                  <a:lnTo>
                    <a:pt x="280" y="72"/>
                  </a:lnTo>
                  <a:lnTo>
                    <a:pt x="291" y="66"/>
                  </a:lnTo>
                  <a:lnTo>
                    <a:pt x="298" y="59"/>
                  </a:lnTo>
                  <a:lnTo>
                    <a:pt x="307" y="54"/>
                  </a:lnTo>
                  <a:lnTo>
                    <a:pt x="317" y="45"/>
                  </a:lnTo>
                  <a:lnTo>
                    <a:pt x="323" y="37"/>
                  </a:lnTo>
                  <a:lnTo>
                    <a:pt x="332" y="30"/>
                  </a:lnTo>
                  <a:lnTo>
                    <a:pt x="339" y="24"/>
                  </a:lnTo>
                  <a:lnTo>
                    <a:pt x="347" y="18"/>
                  </a:lnTo>
                  <a:lnTo>
                    <a:pt x="34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51"/>
            <p:cNvSpPr>
              <a:spLocks/>
            </p:cNvSpPr>
            <p:nvPr/>
          </p:nvSpPr>
          <p:spPr bwMode="auto">
            <a:xfrm>
              <a:off x="4374" y="1820"/>
              <a:ext cx="88" cy="88"/>
            </a:xfrm>
            <a:custGeom>
              <a:avLst/>
              <a:gdLst>
                <a:gd name="T0" fmla="*/ 2 w 88"/>
                <a:gd name="T1" fmla="*/ 59 h 88"/>
                <a:gd name="T2" fmla="*/ 7 w 88"/>
                <a:gd name="T3" fmla="*/ 69 h 88"/>
                <a:gd name="T4" fmla="*/ 9 w 88"/>
                <a:gd name="T5" fmla="*/ 71 h 88"/>
                <a:gd name="T6" fmla="*/ 19 w 88"/>
                <a:gd name="T7" fmla="*/ 81 h 88"/>
                <a:gd name="T8" fmla="*/ 22 w 88"/>
                <a:gd name="T9" fmla="*/ 84 h 88"/>
                <a:gd name="T10" fmla="*/ 29 w 88"/>
                <a:gd name="T11" fmla="*/ 86 h 88"/>
                <a:gd name="T12" fmla="*/ 51 w 88"/>
                <a:gd name="T13" fmla="*/ 86 h 88"/>
                <a:gd name="T14" fmla="*/ 59 w 88"/>
                <a:gd name="T15" fmla="*/ 86 h 88"/>
                <a:gd name="T16" fmla="*/ 70 w 88"/>
                <a:gd name="T17" fmla="*/ 81 h 88"/>
                <a:gd name="T18" fmla="*/ 70 w 88"/>
                <a:gd name="T19" fmla="*/ 81 h 88"/>
                <a:gd name="T20" fmla="*/ 80 w 88"/>
                <a:gd name="T21" fmla="*/ 71 h 88"/>
                <a:gd name="T22" fmla="*/ 76 w 88"/>
                <a:gd name="T23" fmla="*/ 73 h 88"/>
                <a:gd name="T24" fmla="*/ 86 w 88"/>
                <a:gd name="T25" fmla="*/ 61 h 88"/>
                <a:gd name="T26" fmla="*/ 88 w 88"/>
                <a:gd name="T27" fmla="*/ 49 h 88"/>
                <a:gd name="T28" fmla="*/ 88 w 88"/>
                <a:gd name="T29" fmla="*/ 31 h 88"/>
                <a:gd name="T30" fmla="*/ 85 w 88"/>
                <a:gd name="T31" fmla="*/ 25 h 88"/>
                <a:gd name="T32" fmla="*/ 78 w 88"/>
                <a:gd name="T33" fmla="*/ 17 h 88"/>
                <a:gd name="T34" fmla="*/ 76 w 88"/>
                <a:gd name="T35" fmla="*/ 12 h 88"/>
                <a:gd name="T36" fmla="*/ 70 w 88"/>
                <a:gd name="T37" fmla="*/ 9 h 88"/>
                <a:gd name="T38" fmla="*/ 63 w 88"/>
                <a:gd name="T39" fmla="*/ 2 h 88"/>
                <a:gd name="T40" fmla="*/ 31 w 88"/>
                <a:gd name="T41" fmla="*/ 0 h 88"/>
                <a:gd name="T42" fmla="*/ 24 w 88"/>
                <a:gd name="T43" fmla="*/ 4 h 88"/>
                <a:gd name="T44" fmla="*/ 12 w 88"/>
                <a:gd name="T45" fmla="*/ 12 h 88"/>
                <a:gd name="T46" fmla="*/ 4 w 88"/>
                <a:gd name="T47" fmla="*/ 24 h 88"/>
                <a:gd name="T48" fmla="*/ 0 w 88"/>
                <a:gd name="T49" fmla="*/ 31 h 88"/>
                <a:gd name="T50" fmla="*/ 21 w 88"/>
                <a:gd name="T51" fmla="*/ 37 h 88"/>
                <a:gd name="T52" fmla="*/ 24 w 88"/>
                <a:gd name="T53" fmla="*/ 31 h 88"/>
                <a:gd name="T54" fmla="*/ 26 w 88"/>
                <a:gd name="T55" fmla="*/ 25 h 88"/>
                <a:gd name="T56" fmla="*/ 31 w 88"/>
                <a:gd name="T57" fmla="*/ 24 h 88"/>
                <a:gd name="T58" fmla="*/ 38 w 88"/>
                <a:gd name="T59" fmla="*/ 20 h 88"/>
                <a:gd name="T60" fmla="*/ 53 w 88"/>
                <a:gd name="T61" fmla="*/ 22 h 88"/>
                <a:gd name="T62" fmla="*/ 56 w 88"/>
                <a:gd name="T63" fmla="*/ 20 h 88"/>
                <a:gd name="T64" fmla="*/ 64 w 88"/>
                <a:gd name="T65" fmla="*/ 29 h 88"/>
                <a:gd name="T66" fmla="*/ 61 w 88"/>
                <a:gd name="T67" fmla="*/ 25 h 88"/>
                <a:gd name="T68" fmla="*/ 64 w 88"/>
                <a:gd name="T69" fmla="*/ 29 h 88"/>
                <a:gd name="T70" fmla="*/ 66 w 88"/>
                <a:gd name="T71" fmla="*/ 36 h 88"/>
                <a:gd name="T72" fmla="*/ 71 w 88"/>
                <a:gd name="T73" fmla="*/ 49 h 88"/>
                <a:gd name="T74" fmla="*/ 68 w 88"/>
                <a:gd name="T75" fmla="*/ 51 h 88"/>
                <a:gd name="T76" fmla="*/ 64 w 88"/>
                <a:gd name="T77" fmla="*/ 56 h 88"/>
                <a:gd name="T78" fmla="*/ 61 w 88"/>
                <a:gd name="T79" fmla="*/ 61 h 88"/>
                <a:gd name="T80" fmla="*/ 63 w 88"/>
                <a:gd name="T81" fmla="*/ 63 h 88"/>
                <a:gd name="T82" fmla="*/ 61 w 88"/>
                <a:gd name="T83" fmla="*/ 61 h 88"/>
                <a:gd name="T84" fmla="*/ 56 w 88"/>
                <a:gd name="T85" fmla="*/ 64 h 88"/>
                <a:gd name="T86" fmla="*/ 51 w 88"/>
                <a:gd name="T87" fmla="*/ 68 h 88"/>
                <a:gd name="T88" fmla="*/ 49 w 88"/>
                <a:gd name="T89" fmla="*/ 71 h 88"/>
                <a:gd name="T90" fmla="*/ 36 w 88"/>
                <a:gd name="T91" fmla="*/ 66 h 88"/>
                <a:gd name="T92" fmla="*/ 29 w 88"/>
                <a:gd name="T93" fmla="*/ 64 h 88"/>
                <a:gd name="T94" fmla="*/ 26 w 88"/>
                <a:gd name="T95" fmla="*/ 61 h 88"/>
                <a:gd name="T96" fmla="*/ 29 w 88"/>
                <a:gd name="T97" fmla="*/ 64 h 88"/>
                <a:gd name="T98" fmla="*/ 21 w 88"/>
                <a:gd name="T99" fmla="*/ 56 h 88"/>
                <a:gd name="T100" fmla="*/ 22 w 88"/>
                <a:gd name="T101" fmla="*/ 52 h 88"/>
                <a:gd name="T102" fmla="*/ 0 w 88"/>
                <a:gd name="T103" fmla="*/ 44 h 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"/>
                <a:gd name="T157" fmla="*/ 0 h 88"/>
                <a:gd name="T158" fmla="*/ 88 w 88"/>
                <a:gd name="T159" fmla="*/ 88 h 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" h="88">
                  <a:moveTo>
                    <a:pt x="0" y="44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2" y="63"/>
                  </a:lnTo>
                  <a:lnTo>
                    <a:pt x="4" y="64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5" y="68"/>
                  </a:lnTo>
                  <a:lnTo>
                    <a:pt x="9" y="71"/>
                  </a:lnTo>
                  <a:lnTo>
                    <a:pt x="12" y="76"/>
                  </a:lnTo>
                  <a:lnTo>
                    <a:pt x="17" y="79"/>
                  </a:lnTo>
                  <a:lnTo>
                    <a:pt x="19" y="81"/>
                  </a:lnTo>
                  <a:lnTo>
                    <a:pt x="17" y="78"/>
                  </a:lnTo>
                  <a:lnTo>
                    <a:pt x="14" y="76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29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51" y="86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3" y="84"/>
                  </a:lnTo>
                  <a:lnTo>
                    <a:pt x="70" y="81"/>
                  </a:lnTo>
                  <a:lnTo>
                    <a:pt x="73" y="76"/>
                  </a:lnTo>
                  <a:lnTo>
                    <a:pt x="68" y="81"/>
                  </a:lnTo>
                  <a:lnTo>
                    <a:pt x="70" y="81"/>
                  </a:lnTo>
                  <a:lnTo>
                    <a:pt x="71" y="79"/>
                  </a:lnTo>
                  <a:lnTo>
                    <a:pt x="76" y="76"/>
                  </a:lnTo>
                  <a:lnTo>
                    <a:pt x="80" y="71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6" y="73"/>
                  </a:lnTo>
                  <a:lnTo>
                    <a:pt x="81" y="69"/>
                  </a:lnTo>
                  <a:lnTo>
                    <a:pt x="85" y="63"/>
                  </a:lnTo>
                  <a:lnTo>
                    <a:pt x="86" y="61"/>
                  </a:lnTo>
                  <a:lnTo>
                    <a:pt x="86" y="59"/>
                  </a:lnTo>
                  <a:lnTo>
                    <a:pt x="88" y="57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8" y="39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86" y="27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76" y="14"/>
                  </a:lnTo>
                  <a:lnTo>
                    <a:pt x="78" y="17"/>
                  </a:lnTo>
                  <a:lnTo>
                    <a:pt x="81" y="19"/>
                  </a:lnTo>
                  <a:lnTo>
                    <a:pt x="80" y="17"/>
                  </a:lnTo>
                  <a:lnTo>
                    <a:pt x="76" y="12"/>
                  </a:lnTo>
                  <a:lnTo>
                    <a:pt x="71" y="9"/>
                  </a:lnTo>
                  <a:lnTo>
                    <a:pt x="68" y="5"/>
                  </a:lnTo>
                  <a:lnTo>
                    <a:pt x="70" y="9"/>
                  </a:lnTo>
                  <a:lnTo>
                    <a:pt x="70" y="7"/>
                  </a:lnTo>
                  <a:lnTo>
                    <a:pt x="64" y="4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17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44"/>
                  </a:lnTo>
                  <a:lnTo>
                    <a:pt x="21" y="44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9" y="24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51" y="20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8" y="24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61" y="25"/>
                  </a:lnTo>
                  <a:lnTo>
                    <a:pt x="64" y="29"/>
                  </a:lnTo>
                  <a:lnTo>
                    <a:pt x="63" y="25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31"/>
                  </a:lnTo>
                  <a:lnTo>
                    <a:pt x="70" y="34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8" y="37"/>
                  </a:lnTo>
                  <a:lnTo>
                    <a:pt x="68" y="42"/>
                  </a:lnTo>
                  <a:lnTo>
                    <a:pt x="71" y="49"/>
                  </a:lnTo>
                  <a:lnTo>
                    <a:pt x="73" y="37"/>
                  </a:lnTo>
                  <a:lnTo>
                    <a:pt x="68" y="42"/>
                  </a:lnTo>
                  <a:lnTo>
                    <a:pt x="68" y="51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4" y="56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59" y="64"/>
                  </a:lnTo>
                  <a:lnTo>
                    <a:pt x="63" y="63"/>
                  </a:lnTo>
                  <a:lnTo>
                    <a:pt x="64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3" y="69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43" y="68"/>
                  </a:lnTo>
                  <a:lnTo>
                    <a:pt x="38" y="73"/>
                  </a:lnTo>
                  <a:lnTo>
                    <a:pt x="49" y="71"/>
                  </a:lnTo>
                  <a:lnTo>
                    <a:pt x="43" y="68"/>
                  </a:lnTo>
                  <a:lnTo>
                    <a:pt x="38" y="68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2" y="64"/>
                  </a:lnTo>
                  <a:lnTo>
                    <a:pt x="29" y="64"/>
                  </a:lnTo>
                  <a:lnTo>
                    <a:pt x="34" y="69"/>
                  </a:lnTo>
                  <a:lnTo>
                    <a:pt x="31" y="64"/>
                  </a:lnTo>
                  <a:lnTo>
                    <a:pt x="26" y="61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29" y="64"/>
                  </a:lnTo>
                  <a:lnTo>
                    <a:pt x="26" y="61"/>
                  </a:lnTo>
                  <a:lnTo>
                    <a:pt x="22" y="56"/>
                  </a:lnTo>
                  <a:lnTo>
                    <a:pt x="21" y="56"/>
                  </a:lnTo>
                  <a:lnTo>
                    <a:pt x="24" y="57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27" name="Group 52"/>
            <p:cNvGrpSpPr>
              <a:grpSpLocks/>
            </p:cNvGrpSpPr>
            <p:nvPr/>
          </p:nvGrpSpPr>
          <p:grpSpPr bwMode="auto">
            <a:xfrm>
              <a:off x="5144" y="1781"/>
              <a:ext cx="176" cy="230"/>
              <a:chOff x="5144" y="1781"/>
              <a:chExt cx="176" cy="230"/>
            </a:xfrm>
          </p:grpSpPr>
          <p:sp>
            <p:nvSpPr>
              <p:cNvPr id="21928" name="Rectangle 53"/>
              <p:cNvSpPr>
                <a:spLocks noChangeArrowheads="1"/>
              </p:cNvSpPr>
              <p:nvPr/>
            </p:nvSpPr>
            <p:spPr bwMode="auto">
              <a:xfrm>
                <a:off x="5171" y="1781"/>
                <a:ext cx="14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Q</a:t>
                </a:r>
                <a:endParaRPr lang="en-US" sz="2400" b="1" i="1" baseline="-25000"/>
              </a:p>
            </p:txBody>
          </p:sp>
          <p:sp>
            <p:nvSpPr>
              <p:cNvPr id="21929" name="Line 54"/>
              <p:cNvSpPr>
                <a:spLocks noChangeShapeType="1"/>
              </p:cNvSpPr>
              <p:nvPr/>
            </p:nvSpPr>
            <p:spPr bwMode="auto">
              <a:xfrm>
                <a:off x="5144" y="1800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24" name="Group 55"/>
          <p:cNvGrpSpPr>
            <a:grpSpLocks/>
          </p:cNvGrpSpPr>
          <p:nvPr/>
        </p:nvGrpSpPr>
        <p:grpSpPr bwMode="auto">
          <a:xfrm>
            <a:off x="2474913" y="3390900"/>
            <a:ext cx="6564312" cy="2733675"/>
            <a:chOff x="1480" y="2136"/>
            <a:chExt cx="4135" cy="1722"/>
          </a:xfrm>
        </p:grpSpPr>
        <p:grpSp>
          <p:nvGrpSpPr>
            <p:cNvPr id="21536" name="Group 56"/>
            <p:cNvGrpSpPr>
              <a:grpSpLocks/>
            </p:cNvGrpSpPr>
            <p:nvPr/>
          </p:nvGrpSpPr>
          <p:grpSpPr bwMode="auto">
            <a:xfrm>
              <a:off x="1955" y="2160"/>
              <a:ext cx="3625" cy="1067"/>
              <a:chOff x="1955" y="2160"/>
              <a:chExt cx="3625" cy="1067"/>
            </a:xfrm>
          </p:grpSpPr>
          <p:sp>
            <p:nvSpPr>
              <p:cNvPr id="21698" name="Rectangle 57"/>
              <p:cNvSpPr>
                <a:spLocks noChangeArrowheads="1"/>
              </p:cNvSpPr>
              <p:nvPr/>
            </p:nvSpPr>
            <p:spPr bwMode="auto">
              <a:xfrm>
                <a:off x="2093" y="2177"/>
                <a:ext cx="12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R</a:t>
                </a:r>
                <a:endParaRPr lang="en-US" sz="3200" i="1" baseline="-25000"/>
              </a:p>
            </p:txBody>
          </p:sp>
          <p:sp>
            <p:nvSpPr>
              <p:cNvPr id="21699" name="Rectangle 58"/>
              <p:cNvSpPr>
                <a:spLocks noChangeArrowheads="1"/>
              </p:cNvSpPr>
              <p:nvPr/>
            </p:nvSpPr>
            <p:spPr bwMode="auto">
              <a:xfrm>
                <a:off x="2497" y="2177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S</a:t>
                </a:r>
                <a:endParaRPr lang="en-US" sz="3200" i="1" baseline="-25000"/>
              </a:p>
            </p:txBody>
          </p:sp>
          <p:sp>
            <p:nvSpPr>
              <p:cNvPr id="21700" name="Rectangle 59"/>
              <p:cNvSpPr>
                <a:spLocks noChangeArrowheads="1"/>
              </p:cNvSpPr>
              <p:nvPr/>
            </p:nvSpPr>
            <p:spPr bwMode="auto">
              <a:xfrm>
                <a:off x="2837" y="217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Q</a:t>
                </a:r>
                <a:endParaRPr lang="en-US" sz="3200" i="1" baseline="-25000"/>
              </a:p>
            </p:txBody>
          </p:sp>
          <p:sp>
            <p:nvSpPr>
              <p:cNvPr id="21701" name="Rectangle 60"/>
              <p:cNvSpPr>
                <a:spLocks noChangeArrowheads="1"/>
              </p:cNvSpPr>
              <p:nvPr/>
            </p:nvSpPr>
            <p:spPr bwMode="auto">
              <a:xfrm>
                <a:off x="3151" y="217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Q</a:t>
                </a:r>
                <a:endParaRPr lang="en-US" sz="3200" i="1" baseline="-25000"/>
              </a:p>
            </p:txBody>
          </p:sp>
          <p:sp>
            <p:nvSpPr>
              <p:cNvPr id="21702" name="Rectangle 61"/>
              <p:cNvSpPr>
                <a:spLocks noChangeArrowheads="1"/>
              </p:cNvSpPr>
              <p:nvPr/>
            </p:nvSpPr>
            <p:spPr bwMode="auto">
              <a:xfrm>
                <a:off x="3423" y="2177"/>
                <a:ext cx="74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Comment</a:t>
                </a:r>
                <a:endParaRPr lang="en-US" sz="3200" i="1" baseline="-25000"/>
              </a:p>
            </p:txBody>
          </p:sp>
          <p:sp>
            <p:nvSpPr>
              <p:cNvPr id="21703" name="Rectangle 62"/>
              <p:cNvSpPr>
                <a:spLocks noChangeArrowheads="1"/>
              </p:cNvSpPr>
              <p:nvPr/>
            </p:nvSpPr>
            <p:spPr bwMode="auto">
              <a:xfrm>
                <a:off x="1955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4" name="Line 63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5" name="Line 64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6" name="Rectangle 65"/>
              <p:cNvSpPr>
                <a:spLocks noChangeArrowheads="1"/>
              </p:cNvSpPr>
              <p:nvPr/>
            </p:nvSpPr>
            <p:spPr bwMode="auto">
              <a:xfrm>
                <a:off x="1955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7" name="Line 66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8" name="Line 67"/>
              <p:cNvSpPr>
                <a:spLocks noChangeShapeType="1"/>
              </p:cNvSpPr>
              <p:nvPr/>
            </p:nvSpPr>
            <p:spPr bwMode="auto">
              <a:xfrm>
                <a:off x="1955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9" name="Rectangle 68"/>
              <p:cNvSpPr>
                <a:spLocks noChangeArrowheads="1"/>
              </p:cNvSpPr>
              <p:nvPr/>
            </p:nvSpPr>
            <p:spPr bwMode="auto">
              <a:xfrm>
                <a:off x="1966" y="2160"/>
                <a:ext cx="38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0" name="Line 69"/>
              <p:cNvSpPr>
                <a:spLocks noChangeShapeType="1"/>
              </p:cNvSpPr>
              <p:nvPr/>
            </p:nvSpPr>
            <p:spPr bwMode="auto">
              <a:xfrm>
                <a:off x="1966" y="2160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1" name="Rectangle 70"/>
              <p:cNvSpPr>
                <a:spLocks noChangeArrowheads="1"/>
              </p:cNvSpPr>
              <p:nvPr/>
            </p:nvSpPr>
            <p:spPr bwMode="auto">
              <a:xfrm>
                <a:off x="2355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2" name="Line 71"/>
              <p:cNvSpPr>
                <a:spLocks noChangeShapeType="1"/>
              </p:cNvSpPr>
              <p:nvPr/>
            </p:nvSpPr>
            <p:spPr bwMode="auto">
              <a:xfrm>
                <a:off x="2355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3" name="Line 72"/>
              <p:cNvSpPr>
                <a:spLocks noChangeShapeType="1"/>
              </p:cNvSpPr>
              <p:nvPr/>
            </p:nvSpPr>
            <p:spPr bwMode="auto">
              <a:xfrm>
                <a:off x="2355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4" name="Rectangle 73"/>
              <p:cNvSpPr>
                <a:spLocks noChangeArrowheads="1"/>
              </p:cNvSpPr>
              <p:nvPr/>
            </p:nvSpPr>
            <p:spPr bwMode="auto">
              <a:xfrm>
                <a:off x="2366" y="2160"/>
                <a:ext cx="37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5" name="Line 74"/>
              <p:cNvSpPr>
                <a:spLocks noChangeShapeType="1"/>
              </p:cNvSpPr>
              <p:nvPr/>
            </p:nvSpPr>
            <p:spPr bwMode="auto">
              <a:xfrm>
                <a:off x="2366" y="2160"/>
                <a:ext cx="3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6" name="Rectangle 75"/>
              <p:cNvSpPr>
                <a:spLocks noChangeArrowheads="1"/>
              </p:cNvSpPr>
              <p:nvPr/>
            </p:nvSpPr>
            <p:spPr bwMode="auto">
              <a:xfrm>
                <a:off x="2738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7" name="Line 76"/>
              <p:cNvSpPr>
                <a:spLocks noChangeShapeType="1"/>
              </p:cNvSpPr>
              <p:nvPr/>
            </p:nvSpPr>
            <p:spPr bwMode="auto">
              <a:xfrm>
                <a:off x="2738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8" name="Line 77"/>
              <p:cNvSpPr>
                <a:spLocks noChangeShapeType="1"/>
              </p:cNvSpPr>
              <p:nvPr/>
            </p:nvSpPr>
            <p:spPr bwMode="auto">
              <a:xfrm>
                <a:off x="2738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9" name="Rectangle 78"/>
              <p:cNvSpPr>
                <a:spLocks noChangeArrowheads="1"/>
              </p:cNvSpPr>
              <p:nvPr/>
            </p:nvSpPr>
            <p:spPr bwMode="auto">
              <a:xfrm>
                <a:off x="2749" y="2160"/>
                <a:ext cx="3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0" name="Line 79"/>
              <p:cNvSpPr>
                <a:spLocks noChangeShapeType="1"/>
              </p:cNvSpPr>
              <p:nvPr/>
            </p:nvSpPr>
            <p:spPr bwMode="auto">
              <a:xfrm>
                <a:off x="2749" y="2160"/>
                <a:ext cx="3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1" name="Rectangle 80"/>
              <p:cNvSpPr>
                <a:spLocks noChangeArrowheads="1"/>
              </p:cNvSpPr>
              <p:nvPr/>
            </p:nvSpPr>
            <p:spPr bwMode="auto">
              <a:xfrm>
                <a:off x="3078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2" name="Line 81"/>
              <p:cNvSpPr>
                <a:spLocks noChangeShapeType="1"/>
              </p:cNvSpPr>
              <p:nvPr/>
            </p:nvSpPr>
            <p:spPr bwMode="auto">
              <a:xfrm>
                <a:off x="3078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3" name="Line 82"/>
              <p:cNvSpPr>
                <a:spLocks noChangeShapeType="1"/>
              </p:cNvSpPr>
              <p:nvPr/>
            </p:nvSpPr>
            <p:spPr bwMode="auto">
              <a:xfrm>
                <a:off x="3078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4" name="Rectangle 83"/>
              <p:cNvSpPr>
                <a:spLocks noChangeArrowheads="1"/>
              </p:cNvSpPr>
              <p:nvPr/>
            </p:nvSpPr>
            <p:spPr bwMode="auto">
              <a:xfrm>
                <a:off x="3089" y="2160"/>
                <a:ext cx="3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5" name="Line 84"/>
              <p:cNvSpPr>
                <a:spLocks noChangeShapeType="1"/>
              </p:cNvSpPr>
              <p:nvPr/>
            </p:nvSpPr>
            <p:spPr bwMode="auto">
              <a:xfrm>
                <a:off x="3089" y="2160"/>
                <a:ext cx="3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6" name="Rectangle 85"/>
              <p:cNvSpPr>
                <a:spLocks noChangeArrowheads="1"/>
              </p:cNvSpPr>
              <p:nvPr/>
            </p:nvSpPr>
            <p:spPr bwMode="auto">
              <a:xfrm>
                <a:off x="3418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7" name="Line 86"/>
              <p:cNvSpPr>
                <a:spLocks noChangeShapeType="1"/>
              </p:cNvSpPr>
              <p:nvPr/>
            </p:nvSpPr>
            <p:spPr bwMode="auto">
              <a:xfrm>
                <a:off x="3418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8" name="Line 87"/>
              <p:cNvSpPr>
                <a:spLocks noChangeShapeType="1"/>
              </p:cNvSpPr>
              <p:nvPr/>
            </p:nvSpPr>
            <p:spPr bwMode="auto">
              <a:xfrm>
                <a:off x="3418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9" name="Rectangle 88"/>
              <p:cNvSpPr>
                <a:spLocks noChangeArrowheads="1"/>
              </p:cNvSpPr>
              <p:nvPr/>
            </p:nvSpPr>
            <p:spPr bwMode="auto">
              <a:xfrm>
                <a:off x="3429" y="2160"/>
                <a:ext cx="199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0" name="Line 89"/>
              <p:cNvSpPr>
                <a:spLocks noChangeShapeType="1"/>
              </p:cNvSpPr>
              <p:nvPr/>
            </p:nvSpPr>
            <p:spPr bwMode="auto">
              <a:xfrm>
                <a:off x="3429" y="2160"/>
                <a:ext cx="19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1" name="Rectangle 90"/>
              <p:cNvSpPr>
                <a:spLocks noChangeArrowheads="1"/>
              </p:cNvSpPr>
              <p:nvPr/>
            </p:nvSpPr>
            <p:spPr bwMode="auto">
              <a:xfrm>
                <a:off x="5421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2" name="Line 91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3" name="Line 92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4" name="Rectangle 93"/>
              <p:cNvSpPr>
                <a:spLocks noChangeArrowheads="1"/>
              </p:cNvSpPr>
              <p:nvPr/>
            </p:nvSpPr>
            <p:spPr bwMode="auto">
              <a:xfrm>
                <a:off x="5421" y="2160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" name="Line 94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6" name="Line 95"/>
              <p:cNvSpPr>
                <a:spLocks noChangeShapeType="1"/>
              </p:cNvSpPr>
              <p:nvPr/>
            </p:nvSpPr>
            <p:spPr bwMode="auto">
              <a:xfrm>
                <a:off x="5421" y="216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7" name="Rectangle 96"/>
              <p:cNvSpPr>
                <a:spLocks noChangeArrowheads="1"/>
              </p:cNvSpPr>
              <p:nvPr/>
            </p:nvSpPr>
            <p:spPr bwMode="auto">
              <a:xfrm>
                <a:off x="1955" y="2170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8" name="Line 97"/>
              <p:cNvSpPr>
                <a:spLocks noChangeShapeType="1"/>
              </p:cNvSpPr>
              <p:nvPr/>
            </p:nvSpPr>
            <p:spPr bwMode="auto">
              <a:xfrm>
                <a:off x="1955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9" name="Rectangle 98"/>
              <p:cNvSpPr>
                <a:spLocks noChangeArrowheads="1"/>
              </p:cNvSpPr>
              <p:nvPr/>
            </p:nvSpPr>
            <p:spPr bwMode="auto">
              <a:xfrm>
                <a:off x="2355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0" name="Line 99"/>
              <p:cNvSpPr>
                <a:spLocks noChangeShapeType="1"/>
              </p:cNvSpPr>
              <p:nvPr/>
            </p:nvSpPr>
            <p:spPr bwMode="auto">
              <a:xfrm>
                <a:off x="2355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1" name="Rectangle 100"/>
              <p:cNvSpPr>
                <a:spLocks noChangeArrowheads="1"/>
              </p:cNvSpPr>
              <p:nvPr/>
            </p:nvSpPr>
            <p:spPr bwMode="auto">
              <a:xfrm>
                <a:off x="2738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2" name="Line 101"/>
              <p:cNvSpPr>
                <a:spLocks noChangeShapeType="1"/>
              </p:cNvSpPr>
              <p:nvPr/>
            </p:nvSpPr>
            <p:spPr bwMode="auto">
              <a:xfrm>
                <a:off x="2738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3" name="Rectangle 102"/>
              <p:cNvSpPr>
                <a:spLocks noChangeArrowheads="1"/>
              </p:cNvSpPr>
              <p:nvPr/>
            </p:nvSpPr>
            <p:spPr bwMode="auto">
              <a:xfrm>
                <a:off x="3078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4" name="Line 103"/>
              <p:cNvSpPr>
                <a:spLocks noChangeShapeType="1"/>
              </p:cNvSpPr>
              <p:nvPr/>
            </p:nvSpPr>
            <p:spPr bwMode="auto">
              <a:xfrm>
                <a:off x="3078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5" name="Rectangle 104"/>
              <p:cNvSpPr>
                <a:spLocks noChangeArrowheads="1"/>
              </p:cNvSpPr>
              <p:nvPr/>
            </p:nvSpPr>
            <p:spPr bwMode="auto">
              <a:xfrm>
                <a:off x="3418" y="2170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6" name="Line 105"/>
              <p:cNvSpPr>
                <a:spLocks noChangeShapeType="1"/>
              </p:cNvSpPr>
              <p:nvPr/>
            </p:nvSpPr>
            <p:spPr bwMode="auto">
              <a:xfrm>
                <a:off x="3418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7" name="Rectangle 106"/>
              <p:cNvSpPr>
                <a:spLocks noChangeArrowheads="1"/>
              </p:cNvSpPr>
              <p:nvPr/>
            </p:nvSpPr>
            <p:spPr bwMode="auto">
              <a:xfrm>
                <a:off x="5421" y="2170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8" name="Line 107"/>
              <p:cNvSpPr>
                <a:spLocks noChangeShapeType="1"/>
              </p:cNvSpPr>
              <p:nvPr/>
            </p:nvSpPr>
            <p:spPr bwMode="auto">
              <a:xfrm>
                <a:off x="5421" y="2170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9" name="Rectangle 108"/>
              <p:cNvSpPr>
                <a:spLocks noChangeArrowheads="1"/>
              </p:cNvSpPr>
              <p:nvPr/>
            </p:nvSpPr>
            <p:spPr bwMode="auto">
              <a:xfrm>
                <a:off x="2113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0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1750" name="Rectangle 109"/>
              <p:cNvSpPr>
                <a:spLocks noChangeArrowheads="1"/>
              </p:cNvSpPr>
              <p:nvPr/>
            </p:nvSpPr>
            <p:spPr bwMode="auto">
              <a:xfrm>
                <a:off x="2502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0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1751" name="Rectangle 110"/>
              <p:cNvSpPr>
                <a:spLocks noChangeArrowheads="1"/>
              </p:cNvSpPr>
              <p:nvPr/>
            </p:nvSpPr>
            <p:spPr bwMode="auto">
              <a:xfrm>
                <a:off x="2863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?</a:t>
                </a:r>
                <a:endParaRPr lang="en-US" sz="3200" i="1" baseline="-25000"/>
              </a:p>
            </p:txBody>
          </p:sp>
          <p:sp>
            <p:nvSpPr>
              <p:cNvPr id="21752" name="Rectangle 111"/>
              <p:cNvSpPr>
                <a:spLocks noChangeArrowheads="1"/>
              </p:cNvSpPr>
              <p:nvPr/>
            </p:nvSpPr>
            <p:spPr bwMode="auto">
              <a:xfrm>
                <a:off x="3203" y="238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?</a:t>
                </a:r>
                <a:endParaRPr lang="en-US" sz="3200" i="1" baseline="-25000"/>
              </a:p>
            </p:txBody>
          </p:sp>
          <p:sp>
            <p:nvSpPr>
              <p:cNvPr id="21753" name="Rectangle 112"/>
              <p:cNvSpPr>
                <a:spLocks noChangeArrowheads="1"/>
              </p:cNvSpPr>
              <p:nvPr/>
            </p:nvSpPr>
            <p:spPr bwMode="auto">
              <a:xfrm>
                <a:off x="3423" y="2387"/>
                <a:ext cx="164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Stored state unknown</a:t>
                </a:r>
              </a:p>
            </p:txBody>
          </p:sp>
          <p:sp>
            <p:nvSpPr>
              <p:cNvPr id="21754" name="Rectangle 113"/>
              <p:cNvSpPr>
                <a:spLocks noChangeArrowheads="1"/>
              </p:cNvSpPr>
              <p:nvPr/>
            </p:nvSpPr>
            <p:spPr bwMode="auto">
              <a:xfrm>
                <a:off x="1955" y="2375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5" name="Line 114"/>
              <p:cNvSpPr>
                <a:spLocks noChangeShapeType="1"/>
              </p:cNvSpPr>
              <p:nvPr/>
            </p:nvSpPr>
            <p:spPr bwMode="auto">
              <a:xfrm>
                <a:off x="1955" y="237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6" name="Rectangle 115"/>
              <p:cNvSpPr>
                <a:spLocks noChangeArrowheads="1"/>
              </p:cNvSpPr>
              <p:nvPr/>
            </p:nvSpPr>
            <p:spPr bwMode="auto">
              <a:xfrm>
                <a:off x="1966" y="2375"/>
                <a:ext cx="38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7" name="Line 116"/>
              <p:cNvSpPr>
                <a:spLocks noChangeShapeType="1"/>
              </p:cNvSpPr>
              <p:nvPr/>
            </p:nvSpPr>
            <p:spPr bwMode="auto">
              <a:xfrm>
                <a:off x="1966" y="2375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8" name="Rectangle 117"/>
              <p:cNvSpPr>
                <a:spLocks noChangeArrowheads="1"/>
              </p:cNvSpPr>
              <p:nvPr/>
            </p:nvSpPr>
            <p:spPr bwMode="auto">
              <a:xfrm>
                <a:off x="2355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9" name="Line 118"/>
              <p:cNvSpPr>
                <a:spLocks noChangeShapeType="1"/>
              </p:cNvSpPr>
              <p:nvPr/>
            </p:nvSpPr>
            <p:spPr bwMode="auto">
              <a:xfrm>
                <a:off x="2355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0" name="Line 119"/>
              <p:cNvSpPr>
                <a:spLocks noChangeShapeType="1"/>
              </p:cNvSpPr>
              <p:nvPr/>
            </p:nvSpPr>
            <p:spPr bwMode="auto">
              <a:xfrm>
                <a:off x="2355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1" name="Rectangle 120"/>
              <p:cNvSpPr>
                <a:spLocks noChangeArrowheads="1"/>
              </p:cNvSpPr>
              <p:nvPr/>
            </p:nvSpPr>
            <p:spPr bwMode="auto">
              <a:xfrm>
                <a:off x="2360" y="2375"/>
                <a:ext cx="37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2" name="Line 121"/>
              <p:cNvSpPr>
                <a:spLocks noChangeShapeType="1"/>
              </p:cNvSpPr>
              <p:nvPr/>
            </p:nvSpPr>
            <p:spPr bwMode="auto">
              <a:xfrm>
                <a:off x="2360" y="2375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3" name="Rectangle 122"/>
              <p:cNvSpPr>
                <a:spLocks noChangeArrowheads="1"/>
              </p:cNvSpPr>
              <p:nvPr/>
            </p:nvSpPr>
            <p:spPr bwMode="auto">
              <a:xfrm>
                <a:off x="2738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4" name="Line 123"/>
              <p:cNvSpPr>
                <a:spLocks noChangeShapeType="1"/>
              </p:cNvSpPr>
              <p:nvPr/>
            </p:nvSpPr>
            <p:spPr bwMode="auto">
              <a:xfrm>
                <a:off x="2738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5" name="Line 124"/>
              <p:cNvSpPr>
                <a:spLocks noChangeShapeType="1"/>
              </p:cNvSpPr>
              <p:nvPr/>
            </p:nvSpPr>
            <p:spPr bwMode="auto">
              <a:xfrm>
                <a:off x="2738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6" name="Rectangle 125"/>
              <p:cNvSpPr>
                <a:spLocks noChangeArrowheads="1"/>
              </p:cNvSpPr>
              <p:nvPr/>
            </p:nvSpPr>
            <p:spPr bwMode="auto">
              <a:xfrm>
                <a:off x="2743" y="2375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7" name="Line 126"/>
              <p:cNvSpPr>
                <a:spLocks noChangeShapeType="1"/>
              </p:cNvSpPr>
              <p:nvPr/>
            </p:nvSpPr>
            <p:spPr bwMode="auto">
              <a:xfrm>
                <a:off x="2743" y="2375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8" name="Rectangle 127"/>
              <p:cNvSpPr>
                <a:spLocks noChangeArrowheads="1"/>
              </p:cNvSpPr>
              <p:nvPr/>
            </p:nvSpPr>
            <p:spPr bwMode="auto">
              <a:xfrm>
                <a:off x="3078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9" name="Line 128"/>
              <p:cNvSpPr>
                <a:spLocks noChangeShapeType="1"/>
              </p:cNvSpPr>
              <p:nvPr/>
            </p:nvSpPr>
            <p:spPr bwMode="auto">
              <a:xfrm>
                <a:off x="3078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0" name="Line 129"/>
              <p:cNvSpPr>
                <a:spLocks noChangeShapeType="1"/>
              </p:cNvSpPr>
              <p:nvPr/>
            </p:nvSpPr>
            <p:spPr bwMode="auto">
              <a:xfrm>
                <a:off x="3078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1" name="Rectangle 130"/>
              <p:cNvSpPr>
                <a:spLocks noChangeArrowheads="1"/>
              </p:cNvSpPr>
              <p:nvPr/>
            </p:nvSpPr>
            <p:spPr bwMode="auto">
              <a:xfrm>
                <a:off x="3083" y="2375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2" name="Line 131"/>
              <p:cNvSpPr>
                <a:spLocks noChangeShapeType="1"/>
              </p:cNvSpPr>
              <p:nvPr/>
            </p:nvSpPr>
            <p:spPr bwMode="auto">
              <a:xfrm>
                <a:off x="3083" y="2375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3" name="Rectangle 132"/>
              <p:cNvSpPr>
                <a:spLocks noChangeArrowheads="1"/>
              </p:cNvSpPr>
              <p:nvPr/>
            </p:nvSpPr>
            <p:spPr bwMode="auto">
              <a:xfrm>
                <a:off x="3418" y="23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4" name="Line 133"/>
              <p:cNvSpPr>
                <a:spLocks noChangeShapeType="1"/>
              </p:cNvSpPr>
              <p:nvPr/>
            </p:nvSpPr>
            <p:spPr bwMode="auto">
              <a:xfrm>
                <a:off x="3418" y="23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5" name="Line 134"/>
              <p:cNvSpPr>
                <a:spLocks noChangeShapeType="1"/>
              </p:cNvSpPr>
              <p:nvPr/>
            </p:nvSpPr>
            <p:spPr bwMode="auto">
              <a:xfrm>
                <a:off x="3418" y="23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6" name="Rectangle 135"/>
              <p:cNvSpPr>
                <a:spLocks noChangeArrowheads="1"/>
              </p:cNvSpPr>
              <p:nvPr/>
            </p:nvSpPr>
            <p:spPr bwMode="auto">
              <a:xfrm>
                <a:off x="3423" y="2375"/>
                <a:ext cx="199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7" name="Line 136"/>
              <p:cNvSpPr>
                <a:spLocks noChangeShapeType="1"/>
              </p:cNvSpPr>
              <p:nvPr/>
            </p:nvSpPr>
            <p:spPr bwMode="auto">
              <a:xfrm>
                <a:off x="3423" y="2375"/>
                <a:ext cx="19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8" name="Rectangle 137"/>
              <p:cNvSpPr>
                <a:spLocks noChangeArrowheads="1"/>
              </p:cNvSpPr>
              <p:nvPr/>
            </p:nvSpPr>
            <p:spPr bwMode="auto">
              <a:xfrm>
                <a:off x="5421" y="2375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9" name="Line 138"/>
              <p:cNvSpPr>
                <a:spLocks noChangeShapeType="1"/>
              </p:cNvSpPr>
              <p:nvPr/>
            </p:nvSpPr>
            <p:spPr bwMode="auto">
              <a:xfrm>
                <a:off x="5421" y="237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0" name="Rectangle 139"/>
              <p:cNvSpPr>
                <a:spLocks noChangeArrowheads="1"/>
              </p:cNvSpPr>
              <p:nvPr/>
            </p:nvSpPr>
            <p:spPr bwMode="auto">
              <a:xfrm>
                <a:off x="1955" y="238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1" name="Line 140"/>
              <p:cNvSpPr>
                <a:spLocks noChangeShapeType="1"/>
              </p:cNvSpPr>
              <p:nvPr/>
            </p:nvSpPr>
            <p:spPr bwMode="auto">
              <a:xfrm>
                <a:off x="1955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2" name="Rectangle 141"/>
              <p:cNvSpPr>
                <a:spLocks noChangeArrowheads="1"/>
              </p:cNvSpPr>
              <p:nvPr/>
            </p:nvSpPr>
            <p:spPr bwMode="auto">
              <a:xfrm>
                <a:off x="2355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3" name="Line 142"/>
              <p:cNvSpPr>
                <a:spLocks noChangeShapeType="1"/>
              </p:cNvSpPr>
              <p:nvPr/>
            </p:nvSpPr>
            <p:spPr bwMode="auto">
              <a:xfrm>
                <a:off x="2355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4" name="Rectangle 143"/>
              <p:cNvSpPr>
                <a:spLocks noChangeArrowheads="1"/>
              </p:cNvSpPr>
              <p:nvPr/>
            </p:nvSpPr>
            <p:spPr bwMode="auto">
              <a:xfrm>
                <a:off x="2738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5" name="Line 144"/>
              <p:cNvSpPr>
                <a:spLocks noChangeShapeType="1"/>
              </p:cNvSpPr>
              <p:nvPr/>
            </p:nvSpPr>
            <p:spPr bwMode="auto">
              <a:xfrm>
                <a:off x="2738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6" name="Rectangle 145"/>
              <p:cNvSpPr>
                <a:spLocks noChangeArrowheads="1"/>
              </p:cNvSpPr>
              <p:nvPr/>
            </p:nvSpPr>
            <p:spPr bwMode="auto">
              <a:xfrm>
                <a:off x="3078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7" name="Line 146"/>
              <p:cNvSpPr>
                <a:spLocks noChangeShapeType="1"/>
              </p:cNvSpPr>
              <p:nvPr/>
            </p:nvSpPr>
            <p:spPr bwMode="auto">
              <a:xfrm>
                <a:off x="3078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Rectangle 147"/>
              <p:cNvSpPr>
                <a:spLocks noChangeArrowheads="1"/>
              </p:cNvSpPr>
              <p:nvPr/>
            </p:nvSpPr>
            <p:spPr bwMode="auto">
              <a:xfrm>
                <a:off x="3418" y="238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9" name="Line 148"/>
              <p:cNvSpPr>
                <a:spLocks noChangeShapeType="1"/>
              </p:cNvSpPr>
              <p:nvPr/>
            </p:nvSpPr>
            <p:spPr bwMode="auto">
              <a:xfrm>
                <a:off x="3418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0" name="Rectangle 149"/>
              <p:cNvSpPr>
                <a:spLocks noChangeArrowheads="1"/>
              </p:cNvSpPr>
              <p:nvPr/>
            </p:nvSpPr>
            <p:spPr bwMode="auto">
              <a:xfrm>
                <a:off x="5421" y="238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1" name="Line 150"/>
              <p:cNvSpPr>
                <a:spLocks noChangeShapeType="1"/>
              </p:cNvSpPr>
              <p:nvPr/>
            </p:nvSpPr>
            <p:spPr bwMode="auto">
              <a:xfrm>
                <a:off x="5421" y="238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2" name="Rectangle 151"/>
              <p:cNvSpPr>
                <a:spLocks noChangeArrowheads="1"/>
              </p:cNvSpPr>
              <p:nvPr/>
            </p:nvSpPr>
            <p:spPr bwMode="auto">
              <a:xfrm>
                <a:off x="2113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66"/>
                    </a:solidFill>
                  </a:rPr>
                  <a:t>0</a:t>
                </a:r>
                <a:endParaRPr lang="en-US" sz="3200" i="1" baseline="-250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793" name="Rectangle 152"/>
              <p:cNvSpPr>
                <a:spLocks noChangeArrowheads="1"/>
              </p:cNvSpPr>
              <p:nvPr/>
            </p:nvSpPr>
            <p:spPr bwMode="auto">
              <a:xfrm>
                <a:off x="2502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66"/>
                    </a:solidFill>
                  </a:rPr>
                  <a:t>1</a:t>
                </a:r>
                <a:endParaRPr lang="en-US" sz="3200" i="1" baseline="-250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794" name="Rectangle 153"/>
              <p:cNvSpPr>
                <a:spLocks noChangeArrowheads="1"/>
              </p:cNvSpPr>
              <p:nvPr/>
            </p:nvSpPr>
            <p:spPr bwMode="auto">
              <a:xfrm>
                <a:off x="2863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1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795" name="Rectangle 154"/>
              <p:cNvSpPr>
                <a:spLocks noChangeArrowheads="1"/>
              </p:cNvSpPr>
              <p:nvPr/>
            </p:nvSpPr>
            <p:spPr bwMode="auto">
              <a:xfrm>
                <a:off x="3203" y="2597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0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796" name="Rectangle 155"/>
              <p:cNvSpPr>
                <a:spLocks noChangeArrowheads="1"/>
              </p:cNvSpPr>
              <p:nvPr/>
            </p:nvSpPr>
            <p:spPr bwMode="auto">
              <a:xfrm>
                <a:off x="3423" y="2597"/>
                <a:ext cx="198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“Set” Q to 1 (change data)</a:t>
                </a:r>
                <a:endParaRPr lang="en-US" sz="3200" i="1" baseline="-25000"/>
              </a:p>
            </p:txBody>
          </p:sp>
          <p:sp>
            <p:nvSpPr>
              <p:cNvPr id="21797" name="Rectangle 156"/>
              <p:cNvSpPr>
                <a:spLocks noChangeArrowheads="1"/>
              </p:cNvSpPr>
              <p:nvPr/>
            </p:nvSpPr>
            <p:spPr bwMode="auto">
              <a:xfrm>
                <a:off x="1955" y="2584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8" name="Line 157"/>
              <p:cNvSpPr>
                <a:spLocks noChangeShapeType="1"/>
              </p:cNvSpPr>
              <p:nvPr/>
            </p:nvSpPr>
            <p:spPr bwMode="auto">
              <a:xfrm>
                <a:off x="1955" y="25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9" name="Rectangle 158"/>
              <p:cNvSpPr>
                <a:spLocks noChangeArrowheads="1"/>
              </p:cNvSpPr>
              <p:nvPr/>
            </p:nvSpPr>
            <p:spPr bwMode="auto">
              <a:xfrm>
                <a:off x="1966" y="2584"/>
                <a:ext cx="38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0" name="Line 159"/>
              <p:cNvSpPr>
                <a:spLocks noChangeShapeType="1"/>
              </p:cNvSpPr>
              <p:nvPr/>
            </p:nvSpPr>
            <p:spPr bwMode="auto">
              <a:xfrm>
                <a:off x="1966" y="2584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1" name="Rectangle 160"/>
              <p:cNvSpPr>
                <a:spLocks noChangeArrowheads="1"/>
              </p:cNvSpPr>
              <p:nvPr/>
            </p:nvSpPr>
            <p:spPr bwMode="auto">
              <a:xfrm>
                <a:off x="2355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2" name="Line 161"/>
              <p:cNvSpPr>
                <a:spLocks noChangeShapeType="1"/>
              </p:cNvSpPr>
              <p:nvPr/>
            </p:nvSpPr>
            <p:spPr bwMode="auto">
              <a:xfrm>
                <a:off x="2355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3" name="Line 162"/>
              <p:cNvSpPr>
                <a:spLocks noChangeShapeType="1"/>
              </p:cNvSpPr>
              <p:nvPr/>
            </p:nvSpPr>
            <p:spPr bwMode="auto">
              <a:xfrm>
                <a:off x="2355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4" name="Rectangle 163"/>
              <p:cNvSpPr>
                <a:spLocks noChangeArrowheads="1"/>
              </p:cNvSpPr>
              <p:nvPr/>
            </p:nvSpPr>
            <p:spPr bwMode="auto">
              <a:xfrm>
                <a:off x="2360" y="2584"/>
                <a:ext cx="37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5" name="Line 164"/>
              <p:cNvSpPr>
                <a:spLocks noChangeShapeType="1"/>
              </p:cNvSpPr>
              <p:nvPr/>
            </p:nvSpPr>
            <p:spPr bwMode="auto">
              <a:xfrm>
                <a:off x="2360" y="2584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6" name="Rectangle 165"/>
              <p:cNvSpPr>
                <a:spLocks noChangeArrowheads="1"/>
              </p:cNvSpPr>
              <p:nvPr/>
            </p:nvSpPr>
            <p:spPr bwMode="auto">
              <a:xfrm>
                <a:off x="2738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7" name="Line 166"/>
              <p:cNvSpPr>
                <a:spLocks noChangeShapeType="1"/>
              </p:cNvSpPr>
              <p:nvPr/>
            </p:nvSpPr>
            <p:spPr bwMode="auto">
              <a:xfrm>
                <a:off x="2738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8" name="Line 167"/>
              <p:cNvSpPr>
                <a:spLocks noChangeShapeType="1"/>
              </p:cNvSpPr>
              <p:nvPr/>
            </p:nvSpPr>
            <p:spPr bwMode="auto">
              <a:xfrm>
                <a:off x="2738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9" name="Rectangle 168"/>
              <p:cNvSpPr>
                <a:spLocks noChangeArrowheads="1"/>
              </p:cNvSpPr>
              <p:nvPr/>
            </p:nvSpPr>
            <p:spPr bwMode="auto">
              <a:xfrm>
                <a:off x="2743" y="2584"/>
                <a:ext cx="33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0" name="Line 169"/>
              <p:cNvSpPr>
                <a:spLocks noChangeShapeType="1"/>
              </p:cNvSpPr>
              <p:nvPr/>
            </p:nvSpPr>
            <p:spPr bwMode="auto">
              <a:xfrm>
                <a:off x="2743" y="258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1" name="Rectangle 170"/>
              <p:cNvSpPr>
                <a:spLocks noChangeArrowheads="1"/>
              </p:cNvSpPr>
              <p:nvPr/>
            </p:nvSpPr>
            <p:spPr bwMode="auto">
              <a:xfrm>
                <a:off x="3078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" name="Line 171"/>
              <p:cNvSpPr>
                <a:spLocks noChangeShapeType="1"/>
              </p:cNvSpPr>
              <p:nvPr/>
            </p:nvSpPr>
            <p:spPr bwMode="auto">
              <a:xfrm>
                <a:off x="3078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" name="Line 172"/>
              <p:cNvSpPr>
                <a:spLocks noChangeShapeType="1"/>
              </p:cNvSpPr>
              <p:nvPr/>
            </p:nvSpPr>
            <p:spPr bwMode="auto">
              <a:xfrm>
                <a:off x="3078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4" name="Rectangle 173"/>
              <p:cNvSpPr>
                <a:spLocks noChangeArrowheads="1"/>
              </p:cNvSpPr>
              <p:nvPr/>
            </p:nvSpPr>
            <p:spPr bwMode="auto">
              <a:xfrm>
                <a:off x="3083" y="2584"/>
                <a:ext cx="33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" name="Line 174"/>
              <p:cNvSpPr>
                <a:spLocks noChangeShapeType="1"/>
              </p:cNvSpPr>
              <p:nvPr/>
            </p:nvSpPr>
            <p:spPr bwMode="auto">
              <a:xfrm>
                <a:off x="3083" y="258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" name="Rectangle 175"/>
              <p:cNvSpPr>
                <a:spLocks noChangeArrowheads="1"/>
              </p:cNvSpPr>
              <p:nvPr/>
            </p:nvSpPr>
            <p:spPr bwMode="auto">
              <a:xfrm>
                <a:off x="3418" y="25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" name="Line 176"/>
              <p:cNvSpPr>
                <a:spLocks noChangeShapeType="1"/>
              </p:cNvSpPr>
              <p:nvPr/>
            </p:nvSpPr>
            <p:spPr bwMode="auto">
              <a:xfrm>
                <a:off x="3418" y="25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" name="Line 177"/>
              <p:cNvSpPr>
                <a:spLocks noChangeShapeType="1"/>
              </p:cNvSpPr>
              <p:nvPr/>
            </p:nvSpPr>
            <p:spPr bwMode="auto">
              <a:xfrm>
                <a:off x="3418" y="25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" name="Rectangle 178"/>
              <p:cNvSpPr>
                <a:spLocks noChangeArrowheads="1"/>
              </p:cNvSpPr>
              <p:nvPr/>
            </p:nvSpPr>
            <p:spPr bwMode="auto">
              <a:xfrm>
                <a:off x="3423" y="2584"/>
                <a:ext cx="199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" name="Line 179"/>
              <p:cNvSpPr>
                <a:spLocks noChangeShapeType="1"/>
              </p:cNvSpPr>
              <p:nvPr/>
            </p:nvSpPr>
            <p:spPr bwMode="auto">
              <a:xfrm>
                <a:off x="3423" y="2584"/>
                <a:ext cx="19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" name="Rectangle 180"/>
              <p:cNvSpPr>
                <a:spLocks noChangeArrowheads="1"/>
              </p:cNvSpPr>
              <p:nvPr/>
            </p:nvSpPr>
            <p:spPr bwMode="auto">
              <a:xfrm>
                <a:off x="5421" y="2584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" name="Line 181"/>
              <p:cNvSpPr>
                <a:spLocks noChangeShapeType="1"/>
              </p:cNvSpPr>
              <p:nvPr/>
            </p:nvSpPr>
            <p:spPr bwMode="auto">
              <a:xfrm>
                <a:off x="5421" y="25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3" name="Rectangle 182"/>
              <p:cNvSpPr>
                <a:spLocks noChangeArrowheads="1"/>
              </p:cNvSpPr>
              <p:nvPr/>
            </p:nvSpPr>
            <p:spPr bwMode="auto">
              <a:xfrm>
                <a:off x="1955" y="259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4" name="Line 183"/>
              <p:cNvSpPr>
                <a:spLocks noChangeShapeType="1"/>
              </p:cNvSpPr>
              <p:nvPr/>
            </p:nvSpPr>
            <p:spPr bwMode="auto">
              <a:xfrm>
                <a:off x="1955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5" name="Rectangle 184"/>
              <p:cNvSpPr>
                <a:spLocks noChangeArrowheads="1"/>
              </p:cNvSpPr>
              <p:nvPr/>
            </p:nvSpPr>
            <p:spPr bwMode="auto">
              <a:xfrm>
                <a:off x="2355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6" name="Line 185"/>
              <p:cNvSpPr>
                <a:spLocks noChangeShapeType="1"/>
              </p:cNvSpPr>
              <p:nvPr/>
            </p:nvSpPr>
            <p:spPr bwMode="auto">
              <a:xfrm>
                <a:off x="2355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7" name="Rectangle 186"/>
              <p:cNvSpPr>
                <a:spLocks noChangeArrowheads="1"/>
              </p:cNvSpPr>
              <p:nvPr/>
            </p:nvSpPr>
            <p:spPr bwMode="auto">
              <a:xfrm>
                <a:off x="2738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8" name="Line 187"/>
              <p:cNvSpPr>
                <a:spLocks noChangeShapeType="1"/>
              </p:cNvSpPr>
              <p:nvPr/>
            </p:nvSpPr>
            <p:spPr bwMode="auto">
              <a:xfrm>
                <a:off x="2738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9" name="Rectangle 188"/>
              <p:cNvSpPr>
                <a:spLocks noChangeArrowheads="1"/>
              </p:cNvSpPr>
              <p:nvPr/>
            </p:nvSpPr>
            <p:spPr bwMode="auto">
              <a:xfrm>
                <a:off x="3078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0" name="Line 189"/>
              <p:cNvSpPr>
                <a:spLocks noChangeShapeType="1"/>
              </p:cNvSpPr>
              <p:nvPr/>
            </p:nvSpPr>
            <p:spPr bwMode="auto">
              <a:xfrm>
                <a:off x="3078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1" name="Rectangle 190"/>
              <p:cNvSpPr>
                <a:spLocks noChangeArrowheads="1"/>
              </p:cNvSpPr>
              <p:nvPr/>
            </p:nvSpPr>
            <p:spPr bwMode="auto">
              <a:xfrm>
                <a:off x="3418" y="2590"/>
                <a:ext cx="5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2" name="Line 191"/>
              <p:cNvSpPr>
                <a:spLocks noChangeShapeType="1"/>
              </p:cNvSpPr>
              <p:nvPr/>
            </p:nvSpPr>
            <p:spPr bwMode="auto">
              <a:xfrm>
                <a:off x="3418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3" name="Rectangle 192"/>
              <p:cNvSpPr>
                <a:spLocks noChangeArrowheads="1"/>
              </p:cNvSpPr>
              <p:nvPr/>
            </p:nvSpPr>
            <p:spPr bwMode="auto">
              <a:xfrm>
                <a:off x="5421" y="2590"/>
                <a:ext cx="11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4" name="Line 193"/>
              <p:cNvSpPr>
                <a:spLocks noChangeShapeType="1"/>
              </p:cNvSpPr>
              <p:nvPr/>
            </p:nvSpPr>
            <p:spPr bwMode="auto">
              <a:xfrm>
                <a:off x="5421" y="2590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5" name="Rectangle 194"/>
              <p:cNvSpPr>
                <a:spLocks noChangeArrowheads="1"/>
              </p:cNvSpPr>
              <p:nvPr/>
            </p:nvSpPr>
            <p:spPr bwMode="auto">
              <a:xfrm>
                <a:off x="2113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0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1836" name="Rectangle 195"/>
              <p:cNvSpPr>
                <a:spLocks noChangeArrowheads="1"/>
              </p:cNvSpPr>
              <p:nvPr/>
            </p:nvSpPr>
            <p:spPr bwMode="auto">
              <a:xfrm>
                <a:off x="2502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6600CC"/>
                    </a:solidFill>
                  </a:rPr>
                  <a:t>0</a:t>
                </a:r>
                <a:endParaRPr lang="en-US" sz="32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21837" name="Rectangle 196"/>
              <p:cNvSpPr>
                <a:spLocks noChangeArrowheads="1"/>
              </p:cNvSpPr>
              <p:nvPr/>
            </p:nvSpPr>
            <p:spPr bwMode="auto">
              <a:xfrm>
                <a:off x="2863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1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838" name="Rectangle 197"/>
              <p:cNvSpPr>
                <a:spLocks noChangeArrowheads="1"/>
              </p:cNvSpPr>
              <p:nvPr/>
            </p:nvSpPr>
            <p:spPr bwMode="auto">
              <a:xfrm>
                <a:off x="3203" y="280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00"/>
                    </a:solidFill>
                  </a:rPr>
                  <a:t>0</a:t>
                </a:r>
                <a:endParaRPr lang="en-US" sz="3200" i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839" name="Rectangle 198"/>
              <p:cNvSpPr>
                <a:spLocks noChangeArrowheads="1"/>
              </p:cNvSpPr>
              <p:nvPr/>
            </p:nvSpPr>
            <p:spPr bwMode="auto">
              <a:xfrm>
                <a:off x="3423" y="2806"/>
                <a:ext cx="172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Now Q “remembers” 1</a:t>
                </a:r>
                <a:endParaRPr lang="en-US" sz="3200" i="1" baseline="-25000"/>
              </a:p>
            </p:txBody>
          </p:sp>
          <p:sp>
            <p:nvSpPr>
              <p:cNvPr id="21840" name="Rectangle 199"/>
              <p:cNvSpPr>
                <a:spLocks noChangeArrowheads="1"/>
              </p:cNvSpPr>
              <p:nvPr/>
            </p:nvSpPr>
            <p:spPr bwMode="auto">
              <a:xfrm>
                <a:off x="1955" y="2794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1" name="Line 200"/>
              <p:cNvSpPr>
                <a:spLocks noChangeShapeType="1"/>
              </p:cNvSpPr>
              <p:nvPr/>
            </p:nvSpPr>
            <p:spPr bwMode="auto">
              <a:xfrm>
                <a:off x="1955" y="279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2" name="Rectangle 201"/>
              <p:cNvSpPr>
                <a:spLocks noChangeArrowheads="1"/>
              </p:cNvSpPr>
              <p:nvPr/>
            </p:nvSpPr>
            <p:spPr bwMode="auto">
              <a:xfrm>
                <a:off x="1966" y="2794"/>
                <a:ext cx="38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3" name="Line 202"/>
              <p:cNvSpPr>
                <a:spLocks noChangeShapeType="1"/>
              </p:cNvSpPr>
              <p:nvPr/>
            </p:nvSpPr>
            <p:spPr bwMode="auto">
              <a:xfrm>
                <a:off x="1966" y="2794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4" name="Rectangle 203"/>
              <p:cNvSpPr>
                <a:spLocks noChangeArrowheads="1"/>
              </p:cNvSpPr>
              <p:nvPr/>
            </p:nvSpPr>
            <p:spPr bwMode="auto">
              <a:xfrm>
                <a:off x="2355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5" name="Line 204"/>
              <p:cNvSpPr>
                <a:spLocks noChangeShapeType="1"/>
              </p:cNvSpPr>
              <p:nvPr/>
            </p:nvSpPr>
            <p:spPr bwMode="auto">
              <a:xfrm>
                <a:off x="2355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6" name="Line 205"/>
              <p:cNvSpPr>
                <a:spLocks noChangeShapeType="1"/>
              </p:cNvSpPr>
              <p:nvPr/>
            </p:nvSpPr>
            <p:spPr bwMode="auto">
              <a:xfrm>
                <a:off x="2355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7" name="Rectangle 206"/>
              <p:cNvSpPr>
                <a:spLocks noChangeArrowheads="1"/>
              </p:cNvSpPr>
              <p:nvPr/>
            </p:nvSpPr>
            <p:spPr bwMode="auto">
              <a:xfrm>
                <a:off x="2360" y="2794"/>
                <a:ext cx="37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8" name="Line 207"/>
              <p:cNvSpPr>
                <a:spLocks noChangeShapeType="1"/>
              </p:cNvSpPr>
              <p:nvPr/>
            </p:nvSpPr>
            <p:spPr bwMode="auto">
              <a:xfrm>
                <a:off x="2360" y="2794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9" name="Rectangle 208"/>
              <p:cNvSpPr>
                <a:spLocks noChangeArrowheads="1"/>
              </p:cNvSpPr>
              <p:nvPr/>
            </p:nvSpPr>
            <p:spPr bwMode="auto">
              <a:xfrm>
                <a:off x="2738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0" name="Line 209"/>
              <p:cNvSpPr>
                <a:spLocks noChangeShapeType="1"/>
              </p:cNvSpPr>
              <p:nvPr/>
            </p:nvSpPr>
            <p:spPr bwMode="auto">
              <a:xfrm>
                <a:off x="2738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1" name="Line 210"/>
              <p:cNvSpPr>
                <a:spLocks noChangeShapeType="1"/>
              </p:cNvSpPr>
              <p:nvPr/>
            </p:nvSpPr>
            <p:spPr bwMode="auto">
              <a:xfrm>
                <a:off x="2738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2" name="Rectangle 211"/>
              <p:cNvSpPr>
                <a:spLocks noChangeArrowheads="1"/>
              </p:cNvSpPr>
              <p:nvPr/>
            </p:nvSpPr>
            <p:spPr bwMode="auto">
              <a:xfrm>
                <a:off x="2743" y="2794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3" name="Line 212"/>
              <p:cNvSpPr>
                <a:spLocks noChangeShapeType="1"/>
              </p:cNvSpPr>
              <p:nvPr/>
            </p:nvSpPr>
            <p:spPr bwMode="auto">
              <a:xfrm>
                <a:off x="2743" y="279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4" name="Rectangle 213"/>
              <p:cNvSpPr>
                <a:spLocks noChangeArrowheads="1"/>
              </p:cNvSpPr>
              <p:nvPr/>
            </p:nvSpPr>
            <p:spPr bwMode="auto">
              <a:xfrm>
                <a:off x="3078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5" name="Line 214"/>
              <p:cNvSpPr>
                <a:spLocks noChangeShapeType="1"/>
              </p:cNvSpPr>
              <p:nvPr/>
            </p:nvSpPr>
            <p:spPr bwMode="auto">
              <a:xfrm>
                <a:off x="3078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6" name="Line 215"/>
              <p:cNvSpPr>
                <a:spLocks noChangeShapeType="1"/>
              </p:cNvSpPr>
              <p:nvPr/>
            </p:nvSpPr>
            <p:spPr bwMode="auto">
              <a:xfrm>
                <a:off x="3078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7" name="Rectangle 216"/>
              <p:cNvSpPr>
                <a:spLocks noChangeArrowheads="1"/>
              </p:cNvSpPr>
              <p:nvPr/>
            </p:nvSpPr>
            <p:spPr bwMode="auto">
              <a:xfrm>
                <a:off x="3083" y="2794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8" name="Line 217"/>
              <p:cNvSpPr>
                <a:spLocks noChangeShapeType="1"/>
              </p:cNvSpPr>
              <p:nvPr/>
            </p:nvSpPr>
            <p:spPr bwMode="auto">
              <a:xfrm>
                <a:off x="3083" y="279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9" name="Rectangle 218"/>
              <p:cNvSpPr>
                <a:spLocks noChangeArrowheads="1"/>
              </p:cNvSpPr>
              <p:nvPr/>
            </p:nvSpPr>
            <p:spPr bwMode="auto">
              <a:xfrm>
                <a:off x="3418" y="279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0" name="Line 219"/>
              <p:cNvSpPr>
                <a:spLocks noChangeShapeType="1"/>
              </p:cNvSpPr>
              <p:nvPr/>
            </p:nvSpPr>
            <p:spPr bwMode="auto">
              <a:xfrm>
                <a:off x="3418" y="27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1" name="Line 220"/>
              <p:cNvSpPr>
                <a:spLocks noChangeShapeType="1"/>
              </p:cNvSpPr>
              <p:nvPr/>
            </p:nvSpPr>
            <p:spPr bwMode="auto">
              <a:xfrm>
                <a:off x="3418" y="2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2" name="Rectangle 221"/>
              <p:cNvSpPr>
                <a:spLocks noChangeArrowheads="1"/>
              </p:cNvSpPr>
              <p:nvPr/>
            </p:nvSpPr>
            <p:spPr bwMode="auto">
              <a:xfrm>
                <a:off x="3423" y="2794"/>
                <a:ext cx="199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3" name="Line 222"/>
              <p:cNvSpPr>
                <a:spLocks noChangeShapeType="1"/>
              </p:cNvSpPr>
              <p:nvPr/>
            </p:nvSpPr>
            <p:spPr bwMode="auto">
              <a:xfrm>
                <a:off x="3423" y="2794"/>
                <a:ext cx="19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4" name="Rectangle 223"/>
              <p:cNvSpPr>
                <a:spLocks noChangeArrowheads="1"/>
              </p:cNvSpPr>
              <p:nvPr/>
            </p:nvSpPr>
            <p:spPr bwMode="auto">
              <a:xfrm>
                <a:off x="5421" y="2794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5" name="Line 224"/>
              <p:cNvSpPr>
                <a:spLocks noChangeShapeType="1"/>
              </p:cNvSpPr>
              <p:nvPr/>
            </p:nvSpPr>
            <p:spPr bwMode="auto">
              <a:xfrm>
                <a:off x="5421" y="279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6" name="Rectangle 225"/>
              <p:cNvSpPr>
                <a:spLocks noChangeArrowheads="1"/>
              </p:cNvSpPr>
              <p:nvPr/>
            </p:nvSpPr>
            <p:spPr bwMode="auto">
              <a:xfrm>
                <a:off x="1955" y="2799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7" name="Line 226"/>
              <p:cNvSpPr>
                <a:spLocks noChangeShapeType="1"/>
              </p:cNvSpPr>
              <p:nvPr/>
            </p:nvSpPr>
            <p:spPr bwMode="auto">
              <a:xfrm>
                <a:off x="1955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8" name="Rectangle 227"/>
              <p:cNvSpPr>
                <a:spLocks noChangeArrowheads="1"/>
              </p:cNvSpPr>
              <p:nvPr/>
            </p:nvSpPr>
            <p:spPr bwMode="auto">
              <a:xfrm>
                <a:off x="2355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9" name="Line 228"/>
              <p:cNvSpPr>
                <a:spLocks noChangeShapeType="1"/>
              </p:cNvSpPr>
              <p:nvPr/>
            </p:nvSpPr>
            <p:spPr bwMode="auto">
              <a:xfrm>
                <a:off x="2355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0" name="Rectangle 229"/>
              <p:cNvSpPr>
                <a:spLocks noChangeArrowheads="1"/>
              </p:cNvSpPr>
              <p:nvPr/>
            </p:nvSpPr>
            <p:spPr bwMode="auto">
              <a:xfrm>
                <a:off x="2738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1" name="Line 230"/>
              <p:cNvSpPr>
                <a:spLocks noChangeShapeType="1"/>
              </p:cNvSpPr>
              <p:nvPr/>
            </p:nvSpPr>
            <p:spPr bwMode="auto">
              <a:xfrm>
                <a:off x="2738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2" name="Rectangle 231"/>
              <p:cNvSpPr>
                <a:spLocks noChangeArrowheads="1"/>
              </p:cNvSpPr>
              <p:nvPr/>
            </p:nvSpPr>
            <p:spPr bwMode="auto">
              <a:xfrm>
                <a:off x="3078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3" name="Line 232"/>
              <p:cNvSpPr>
                <a:spLocks noChangeShapeType="1"/>
              </p:cNvSpPr>
              <p:nvPr/>
            </p:nvSpPr>
            <p:spPr bwMode="auto">
              <a:xfrm>
                <a:off x="3078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4" name="Rectangle 233"/>
              <p:cNvSpPr>
                <a:spLocks noChangeArrowheads="1"/>
              </p:cNvSpPr>
              <p:nvPr/>
            </p:nvSpPr>
            <p:spPr bwMode="auto">
              <a:xfrm>
                <a:off x="3418" y="2799"/>
                <a:ext cx="5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5" name="Line 234"/>
              <p:cNvSpPr>
                <a:spLocks noChangeShapeType="1"/>
              </p:cNvSpPr>
              <p:nvPr/>
            </p:nvSpPr>
            <p:spPr bwMode="auto">
              <a:xfrm>
                <a:off x="3418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6" name="Rectangle 235"/>
              <p:cNvSpPr>
                <a:spLocks noChangeArrowheads="1"/>
              </p:cNvSpPr>
              <p:nvPr/>
            </p:nvSpPr>
            <p:spPr bwMode="auto">
              <a:xfrm>
                <a:off x="5421" y="2799"/>
                <a:ext cx="11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7" name="Line 236"/>
              <p:cNvSpPr>
                <a:spLocks noChangeShapeType="1"/>
              </p:cNvSpPr>
              <p:nvPr/>
            </p:nvSpPr>
            <p:spPr bwMode="auto">
              <a:xfrm>
                <a:off x="5421" y="2799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8" name="Rectangle 237"/>
              <p:cNvSpPr>
                <a:spLocks noChangeArrowheads="1"/>
              </p:cNvSpPr>
              <p:nvPr/>
            </p:nvSpPr>
            <p:spPr bwMode="auto">
              <a:xfrm>
                <a:off x="2113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8000"/>
                    </a:solidFill>
                  </a:rPr>
                  <a:t>1</a:t>
                </a:r>
                <a:endParaRPr lang="en-US" sz="3200" i="1" baseline="-25000">
                  <a:solidFill>
                    <a:srgbClr val="008000"/>
                  </a:solidFill>
                </a:endParaRPr>
              </a:p>
            </p:txBody>
          </p:sp>
          <p:sp>
            <p:nvSpPr>
              <p:cNvPr id="21879" name="Rectangle 238"/>
              <p:cNvSpPr>
                <a:spLocks noChangeArrowheads="1"/>
              </p:cNvSpPr>
              <p:nvPr/>
            </p:nvSpPr>
            <p:spPr bwMode="auto">
              <a:xfrm>
                <a:off x="2502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8000"/>
                    </a:solidFill>
                  </a:rPr>
                  <a:t>0</a:t>
                </a:r>
                <a:endParaRPr lang="en-US" sz="3200" i="1" baseline="-25000">
                  <a:solidFill>
                    <a:srgbClr val="008000"/>
                  </a:solidFill>
                </a:endParaRPr>
              </a:p>
            </p:txBody>
          </p:sp>
          <p:sp>
            <p:nvSpPr>
              <p:cNvPr id="21880" name="Rectangle 239"/>
              <p:cNvSpPr>
                <a:spLocks noChangeArrowheads="1"/>
              </p:cNvSpPr>
              <p:nvPr/>
            </p:nvSpPr>
            <p:spPr bwMode="auto">
              <a:xfrm>
                <a:off x="2863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66"/>
                    </a:solidFill>
                  </a:rPr>
                  <a:t>0</a:t>
                </a:r>
                <a:endParaRPr lang="en-US" sz="3200" i="1" baseline="-25000">
                  <a:solidFill>
                    <a:srgbClr val="FF0066"/>
                  </a:solidFill>
                </a:endParaRPr>
              </a:p>
            </p:txBody>
          </p:sp>
          <p:sp>
            <p:nvSpPr>
              <p:cNvPr id="21881" name="Rectangle 240"/>
              <p:cNvSpPr>
                <a:spLocks noChangeArrowheads="1"/>
              </p:cNvSpPr>
              <p:nvPr/>
            </p:nvSpPr>
            <p:spPr bwMode="auto">
              <a:xfrm>
                <a:off x="3203" y="301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FF0066"/>
                    </a:solidFill>
                  </a:rPr>
                  <a:t>1</a:t>
                </a:r>
                <a:endParaRPr lang="en-US" sz="3200" i="1" baseline="-25000">
                  <a:solidFill>
                    <a:srgbClr val="FF0066"/>
                  </a:solidFill>
                </a:endParaRPr>
              </a:p>
            </p:txBody>
          </p:sp>
          <p:sp>
            <p:nvSpPr>
              <p:cNvPr id="21882" name="Rectangle 241"/>
              <p:cNvSpPr>
                <a:spLocks noChangeArrowheads="1"/>
              </p:cNvSpPr>
              <p:nvPr/>
            </p:nvSpPr>
            <p:spPr bwMode="auto">
              <a:xfrm>
                <a:off x="3423" y="3016"/>
                <a:ext cx="215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“Reset” Q to 0 (change data)</a:t>
                </a:r>
                <a:endParaRPr lang="en-US" sz="3200" i="1" baseline="-25000"/>
              </a:p>
            </p:txBody>
          </p:sp>
          <p:sp>
            <p:nvSpPr>
              <p:cNvPr id="21883" name="Rectangle 242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4" name="Line 243"/>
              <p:cNvSpPr>
                <a:spLocks noChangeShapeType="1"/>
              </p:cNvSpPr>
              <p:nvPr/>
            </p:nvSpPr>
            <p:spPr bwMode="auto">
              <a:xfrm>
                <a:off x="1955" y="300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5" name="Rectangle 244"/>
              <p:cNvSpPr>
                <a:spLocks noChangeArrowheads="1"/>
              </p:cNvSpPr>
              <p:nvPr/>
            </p:nvSpPr>
            <p:spPr bwMode="auto">
              <a:xfrm>
                <a:off x="1966" y="3004"/>
                <a:ext cx="38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6" name="Line 245"/>
              <p:cNvSpPr>
                <a:spLocks noChangeShapeType="1"/>
              </p:cNvSpPr>
              <p:nvPr/>
            </p:nvSpPr>
            <p:spPr bwMode="auto">
              <a:xfrm>
                <a:off x="1966" y="3004"/>
                <a:ext cx="3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7" name="Rectangle 246"/>
              <p:cNvSpPr>
                <a:spLocks noChangeArrowheads="1"/>
              </p:cNvSpPr>
              <p:nvPr/>
            </p:nvSpPr>
            <p:spPr bwMode="auto">
              <a:xfrm>
                <a:off x="2355" y="300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8" name="Line 247"/>
              <p:cNvSpPr>
                <a:spLocks noChangeShapeType="1"/>
              </p:cNvSpPr>
              <p:nvPr/>
            </p:nvSpPr>
            <p:spPr bwMode="auto">
              <a:xfrm>
                <a:off x="2355" y="300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9" name="Line 248"/>
              <p:cNvSpPr>
                <a:spLocks noChangeShapeType="1"/>
              </p:cNvSpPr>
              <p:nvPr/>
            </p:nvSpPr>
            <p:spPr bwMode="auto">
              <a:xfrm>
                <a:off x="2355" y="300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0" name="Rectangle 249"/>
              <p:cNvSpPr>
                <a:spLocks noChangeArrowheads="1"/>
              </p:cNvSpPr>
              <p:nvPr/>
            </p:nvSpPr>
            <p:spPr bwMode="auto">
              <a:xfrm>
                <a:off x="2360" y="3004"/>
                <a:ext cx="37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1" name="Line 250"/>
              <p:cNvSpPr>
                <a:spLocks noChangeShapeType="1"/>
              </p:cNvSpPr>
              <p:nvPr/>
            </p:nvSpPr>
            <p:spPr bwMode="auto">
              <a:xfrm>
                <a:off x="2360" y="3004"/>
                <a:ext cx="3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2" name="Rectangle 251"/>
              <p:cNvSpPr>
                <a:spLocks noChangeArrowheads="1"/>
              </p:cNvSpPr>
              <p:nvPr/>
            </p:nvSpPr>
            <p:spPr bwMode="auto">
              <a:xfrm>
                <a:off x="2738" y="300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3" name="Line 252"/>
              <p:cNvSpPr>
                <a:spLocks noChangeShapeType="1"/>
              </p:cNvSpPr>
              <p:nvPr/>
            </p:nvSpPr>
            <p:spPr bwMode="auto">
              <a:xfrm>
                <a:off x="2738" y="300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4" name="Line 253"/>
              <p:cNvSpPr>
                <a:spLocks noChangeShapeType="1"/>
              </p:cNvSpPr>
              <p:nvPr/>
            </p:nvSpPr>
            <p:spPr bwMode="auto">
              <a:xfrm>
                <a:off x="2738" y="300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5" name="Rectangle 254"/>
              <p:cNvSpPr>
                <a:spLocks noChangeArrowheads="1"/>
              </p:cNvSpPr>
              <p:nvPr/>
            </p:nvSpPr>
            <p:spPr bwMode="auto">
              <a:xfrm>
                <a:off x="2743" y="3004"/>
                <a:ext cx="33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6" name="Line 255"/>
              <p:cNvSpPr>
                <a:spLocks noChangeShapeType="1"/>
              </p:cNvSpPr>
              <p:nvPr/>
            </p:nvSpPr>
            <p:spPr bwMode="auto">
              <a:xfrm>
                <a:off x="2743" y="300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7" name="Rectangle 256"/>
              <p:cNvSpPr>
                <a:spLocks noChangeArrowheads="1"/>
              </p:cNvSpPr>
              <p:nvPr/>
            </p:nvSpPr>
            <p:spPr bwMode="auto">
              <a:xfrm>
                <a:off x="3078" y="300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7" name="Line 257"/>
            <p:cNvSpPr>
              <a:spLocks noChangeShapeType="1"/>
            </p:cNvSpPr>
            <p:nvPr/>
          </p:nvSpPr>
          <p:spPr bwMode="auto">
            <a:xfrm>
              <a:off x="3078" y="300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258"/>
            <p:cNvSpPr>
              <a:spLocks noChangeShapeType="1"/>
            </p:cNvSpPr>
            <p:nvPr/>
          </p:nvSpPr>
          <p:spPr bwMode="auto">
            <a:xfrm>
              <a:off x="3078" y="300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259"/>
            <p:cNvSpPr>
              <a:spLocks noChangeArrowheads="1"/>
            </p:cNvSpPr>
            <p:nvPr/>
          </p:nvSpPr>
          <p:spPr bwMode="auto">
            <a:xfrm>
              <a:off x="3083" y="3004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260"/>
            <p:cNvSpPr>
              <a:spLocks noChangeShapeType="1"/>
            </p:cNvSpPr>
            <p:nvPr/>
          </p:nvSpPr>
          <p:spPr bwMode="auto">
            <a:xfrm>
              <a:off x="3083" y="3004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Rectangle 261"/>
            <p:cNvSpPr>
              <a:spLocks noChangeArrowheads="1"/>
            </p:cNvSpPr>
            <p:nvPr/>
          </p:nvSpPr>
          <p:spPr bwMode="auto">
            <a:xfrm>
              <a:off x="3418" y="3004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262"/>
            <p:cNvSpPr>
              <a:spLocks noChangeShapeType="1"/>
            </p:cNvSpPr>
            <p:nvPr/>
          </p:nvSpPr>
          <p:spPr bwMode="auto">
            <a:xfrm>
              <a:off x="3418" y="300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263"/>
            <p:cNvSpPr>
              <a:spLocks noChangeShapeType="1"/>
            </p:cNvSpPr>
            <p:nvPr/>
          </p:nvSpPr>
          <p:spPr bwMode="auto">
            <a:xfrm>
              <a:off x="3418" y="300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Rectangle 264"/>
            <p:cNvSpPr>
              <a:spLocks noChangeArrowheads="1"/>
            </p:cNvSpPr>
            <p:nvPr/>
          </p:nvSpPr>
          <p:spPr bwMode="auto">
            <a:xfrm>
              <a:off x="3423" y="3004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265"/>
            <p:cNvSpPr>
              <a:spLocks noChangeShapeType="1"/>
            </p:cNvSpPr>
            <p:nvPr/>
          </p:nvSpPr>
          <p:spPr bwMode="auto">
            <a:xfrm>
              <a:off x="3423" y="3004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Rectangle 266"/>
            <p:cNvSpPr>
              <a:spLocks noChangeArrowheads="1"/>
            </p:cNvSpPr>
            <p:nvPr/>
          </p:nvSpPr>
          <p:spPr bwMode="auto">
            <a:xfrm>
              <a:off x="5421" y="3004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267"/>
            <p:cNvSpPr>
              <a:spLocks noChangeShapeType="1"/>
            </p:cNvSpPr>
            <p:nvPr/>
          </p:nvSpPr>
          <p:spPr bwMode="auto">
            <a:xfrm>
              <a:off x="5421" y="300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268"/>
            <p:cNvSpPr>
              <a:spLocks noChangeArrowheads="1"/>
            </p:cNvSpPr>
            <p:nvPr/>
          </p:nvSpPr>
          <p:spPr bwMode="auto">
            <a:xfrm>
              <a:off x="1955" y="300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269"/>
            <p:cNvSpPr>
              <a:spLocks noChangeShapeType="1"/>
            </p:cNvSpPr>
            <p:nvPr/>
          </p:nvSpPr>
          <p:spPr bwMode="auto">
            <a:xfrm>
              <a:off x="1955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Rectangle 270"/>
            <p:cNvSpPr>
              <a:spLocks noChangeArrowheads="1"/>
            </p:cNvSpPr>
            <p:nvPr/>
          </p:nvSpPr>
          <p:spPr bwMode="auto">
            <a:xfrm>
              <a:off x="2355" y="300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271"/>
            <p:cNvSpPr>
              <a:spLocks noChangeShapeType="1"/>
            </p:cNvSpPr>
            <p:nvPr/>
          </p:nvSpPr>
          <p:spPr bwMode="auto">
            <a:xfrm>
              <a:off x="2355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Rectangle 272"/>
            <p:cNvSpPr>
              <a:spLocks noChangeArrowheads="1"/>
            </p:cNvSpPr>
            <p:nvPr/>
          </p:nvSpPr>
          <p:spPr bwMode="auto">
            <a:xfrm>
              <a:off x="2738" y="300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273"/>
            <p:cNvSpPr>
              <a:spLocks noChangeShapeType="1"/>
            </p:cNvSpPr>
            <p:nvPr/>
          </p:nvSpPr>
          <p:spPr bwMode="auto">
            <a:xfrm>
              <a:off x="2738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274"/>
            <p:cNvSpPr>
              <a:spLocks noChangeShapeType="1"/>
            </p:cNvSpPr>
            <p:nvPr/>
          </p:nvSpPr>
          <p:spPr bwMode="auto">
            <a:xfrm>
              <a:off x="3078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275"/>
            <p:cNvSpPr>
              <a:spLocks noChangeArrowheads="1"/>
            </p:cNvSpPr>
            <p:nvPr/>
          </p:nvSpPr>
          <p:spPr bwMode="auto">
            <a:xfrm>
              <a:off x="3418" y="300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276"/>
            <p:cNvSpPr>
              <a:spLocks noChangeShapeType="1"/>
            </p:cNvSpPr>
            <p:nvPr/>
          </p:nvSpPr>
          <p:spPr bwMode="auto">
            <a:xfrm>
              <a:off x="3418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Rectangle 277"/>
            <p:cNvSpPr>
              <a:spLocks noChangeArrowheads="1"/>
            </p:cNvSpPr>
            <p:nvPr/>
          </p:nvSpPr>
          <p:spPr bwMode="auto">
            <a:xfrm>
              <a:off x="5421" y="300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278"/>
            <p:cNvSpPr>
              <a:spLocks noChangeShapeType="1"/>
            </p:cNvSpPr>
            <p:nvPr/>
          </p:nvSpPr>
          <p:spPr bwMode="auto">
            <a:xfrm>
              <a:off x="5421" y="300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Rectangle 279"/>
            <p:cNvSpPr>
              <a:spLocks noChangeArrowheads="1"/>
            </p:cNvSpPr>
            <p:nvPr/>
          </p:nvSpPr>
          <p:spPr bwMode="auto">
            <a:xfrm>
              <a:off x="2113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0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1560" name="Rectangle 280"/>
            <p:cNvSpPr>
              <a:spLocks noChangeArrowheads="1"/>
            </p:cNvSpPr>
            <p:nvPr/>
          </p:nvSpPr>
          <p:spPr bwMode="auto">
            <a:xfrm>
              <a:off x="2502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0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1561" name="Rectangle 281"/>
            <p:cNvSpPr>
              <a:spLocks noChangeArrowheads="1"/>
            </p:cNvSpPr>
            <p:nvPr/>
          </p:nvSpPr>
          <p:spPr bwMode="auto">
            <a:xfrm>
              <a:off x="2863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0066"/>
                  </a:solidFill>
                </a:rPr>
                <a:t>0</a:t>
              </a:r>
              <a:endParaRPr lang="en-US" sz="3200" i="1" baseline="-25000">
                <a:solidFill>
                  <a:srgbClr val="FF0066"/>
                </a:solidFill>
              </a:endParaRPr>
            </a:p>
          </p:txBody>
        </p:sp>
        <p:sp>
          <p:nvSpPr>
            <p:cNvPr id="21562" name="Rectangle 282"/>
            <p:cNvSpPr>
              <a:spLocks noChangeArrowheads="1"/>
            </p:cNvSpPr>
            <p:nvPr/>
          </p:nvSpPr>
          <p:spPr bwMode="auto">
            <a:xfrm>
              <a:off x="3203" y="322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0066"/>
                  </a:solidFill>
                </a:rPr>
                <a:t>1</a:t>
              </a:r>
              <a:endParaRPr lang="en-US" sz="3200" i="1" baseline="-25000">
                <a:solidFill>
                  <a:srgbClr val="FF0066"/>
                </a:solidFill>
              </a:endParaRPr>
            </a:p>
          </p:txBody>
        </p:sp>
        <p:sp>
          <p:nvSpPr>
            <p:cNvPr id="21563" name="Rectangle 283"/>
            <p:cNvSpPr>
              <a:spLocks noChangeArrowheads="1"/>
            </p:cNvSpPr>
            <p:nvPr/>
          </p:nvSpPr>
          <p:spPr bwMode="auto">
            <a:xfrm>
              <a:off x="3423" y="3225"/>
              <a:ext cx="172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Now Q “remembers” 0</a:t>
              </a:r>
              <a:endParaRPr lang="en-US" sz="3200" i="1" baseline="-25000"/>
            </a:p>
          </p:txBody>
        </p:sp>
        <p:sp>
          <p:nvSpPr>
            <p:cNvPr id="21564" name="Line 284"/>
            <p:cNvSpPr>
              <a:spLocks noChangeShapeType="1"/>
            </p:cNvSpPr>
            <p:nvPr/>
          </p:nvSpPr>
          <p:spPr bwMode="auto">
            <a:xfrm>
              <a:off x="1955" y="321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285"/>
            <p:cNvSpPr>
              <a:spLocks noChangeShapeType="1"/>
            </p:cNvSpPr>
            <p:nvPr/>
          </p:nvSpPr>
          <p:spPr bwMode="auto">
            <a:xfrm>
              <a:off x="1966" y="3213"/>
              <a:ext cx="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286"/>
            <p:cNvSpPr>
              <a:spLocks noChangeShapeType="1"/>
            </p:cNvSpPr>
            <p:nvPr/>
          </p:nvSpPr>
          <p:spPr bwMode="auto">
            <a:xfrm>
              <a:off x="2355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287"/>
            <p:cNvSpPr>
              <a:spLocks noChangeShapeType="1"/>
            </p:cNvSpPr>
            <p:nvPr/>
          </p:nvSpPr>
          <p:spPr bwMode="auto">
            <a:xfrm>
              <a:off x="2355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288"/>
            <p:cNvSpPr>
              <a:spLocks noChangeShapeType="1"/>
            </p:cNvSpPr>
            <p:nvPr/>
          </p:nvSpPr>
          <p:spPr bwMode="auto">
            <a:xfrm>
              <a:off x="2360" y="3213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289"/>
            <p:cNvSpPr>
              <a:spLocks noChangeShapeType="1"/>
            </p:cNvSpPr>
            <p:nvPr/>
          </p:nvSpPr>
          <p:spPr bwMode="auto">
            <a:xfrm>
              <a:off x="2738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290"/>
            <p:cNvSpPr>
              <a:spLocks noChangeShapeType="1"/>
            </p:cNvSpPr>
            <p:nvPr/>
          </p:nvSpPr>
          <p:spPr bwMode="auto">
            <a:xfrm>
              <a:off x="2738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Line 291"/>
            <p:cNvSpPr>
              <a:spLocks noChangeShapeType="1"/>
            </p:cNvSpPr>
            <p:nvPr/>
          </p:nvSpPr>
          <p:spPr bwMode="auto">
            <a:xfrm>
              <a:off x="2743" y="321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292"/>
            <p:cNvSpPr>
              <a:spLocks noChangeShapeType="1"/>
            </p:cNvSpPr>
            <p:nvPr/>
          </p:nvSpPr>
          <p:spPr bwMode="auto">
            <a:xfrm>
              <a:off x="3078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Line 293"/>
            <p:cNvSpPr>
              <a:spLocks noChangeShapeType="1"/>
            </p:cNvSpPr>
            <p:nvPr/>
          </p:nvSpPr>
          <p:spPr bwMode="auto">
            <a:xfrm>
              <a:off x="3078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294"/>
            <p:cNvSpPr>
              <a:spLocks noChangeShapeType="1"/>
            </p:cNvSpPr>
            <p:nvPr/>
          </p:nvSpPr>
          <p:spPr bwMode="auto">
            <a:xfrm>
              <a:off x="3083" y="321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295"/>
            <p:cNvSpPr>
              <a:spLocks noChangeShapeType="1"/>
            </p:cNvSpPr>
            <p:nvPr/>
          </p:nvSpPr>
          <p:spPr bwMode="auto">
            <a:xfrm>
              <a:off x="3418" y="321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296"/>
            <p:cNvSpPr>
              <a:spLocks noChangeShapeType="1"/>
            </p:cNvSpPr>
            <p:nvPr/>
          </p:nvSpPr>
          <p:spPr bwMode="auto">
            <a:xfrm>
              <a:off x="3418" y="321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297"/>
            <p:cNvSpPr>
              <a:spLocks noChangeShapeType="1"/>
            </p:cNvSpPr>
            <p:nvPr/>
          </p:nvSpPr>
          <p:spPr bwMode="auto">
            <a:xfrm>
              <a:off x="3423" y="3213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298"/>
            <p:cNvSpPr>
              <a:spLocks noChangeShapeType="1"/>
            </p:cNvSpPr>
            <p:nvPr/>
          </p:nvSpPr>
          <p:spPr bwMode="auto">
            <a:xfrm>
              <a:off x="5421" y="321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Rectangle 299"/>
            <p:cNvSpPr>
              <a:spLocks noChangeArrowheads="1"/>
            </p:cNvSpPr>
            <p:nvPr/>
          </p:nvSpPr>
          <p:spPr bwMode="auto">
            <a:xfrm>
              <a:off x="1955" y="321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300"/>
            <p:cNvSpPr>
              <a:spLocks noChangeShapeType="1"/>
            </p:cNvSpPr>
            <p:nvPr/>
          </p:nvSpPr>
          <p:spPr bwMode="auto">
            <a:xfrm>
              <a:off x="1955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Rectangle 301"/>
            <p:cNvSpPr>
              <a:spLocks noChangeArrowheads="1"/>
            </p:cNvSpPr>
            <p:nvPr/>
          </p:nvSpPr>
          <p:spPr bwMode="auto">
            <a:xfrm>
              <a:off x="2355" y="321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302"/>
            <p:cNvSpPr>
              <a:spLocks noChangeShapeType="1"/>
            </p:cNvSpPr>
            <p:nvPr/>
          </p:nvSpPr>
          <p:spPr bwMode="auto">
            <a:xfrm>
              <a:off x="2355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Rectangle 303"/>
            <p:cNvSpPr>
              <a:spLocks noChangeArrowheads="1"/>
            </p:cNvSpPr>
            <p:nvPr/>
          </p:nvSpPr>
          <p:spPr bwMode="auto">
            <a:xfrm>
              <a:off x="2738" y="321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304"/>
            <p:cNvSpPr>
              <a:spLocks noChangeShapeType="1"/>
            </p:cNvSpPr>
            <p:nvPr/>
          </p:nvSpPr>
          <p:spPr bwMode="auto">
            <a:xfrm>
              <a:off x="2738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305"/>
            <p:cNvSpPr>
              <a:spLocks noChangeShapeType="1"/>
            </p:cNvSpPr>
            <p:nvPr/>
          </p:nvSpPr>
          <p:spPr bwMode="auto">
            <a:xfrm>
              <a:off x="3078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Rectangle 306"/>
            <p:cNvSpPr>
              <a:spLocks noChangeArrowheads="1"/>
            </p:cNvSpPr>
            <p:nvPr/>
          </p:nvSpPr>
          <p:spPr bwMode="auto">
            <a:xfrm>
              <a:off x="3418" y="3219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307"/>
            <p:cNvSpPr>
              <a:spLocks noChangeShapeType="1"/>
            </p:cNvSpPr>
            <p:nvPr/>
          </p:nvSpPr>
          <p:spPr bwMode="auto">
            <a:xfrm>
              <a:off x="3418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308"/>
            <p:cNvSpPr>
              <a:spLocks noChangeArrowheads="1"/>
            </p:cNvSpPr>
            <p:nvPr/>
          </p:nvSpPr>
          <p:spPr bwMode="auto">
            <a:xfrm>
              <a:off x="5421" y="3219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309"/>
            <p:cNvSpPr>
              <a:spLocks noChangeShapeType="1"/>
            </p:cNvSpPr>
            <p:nvPr/>
          </p:nvSpPr>
          <p:spPr bwMode="auto">
            <a:xfrm>
              <a:off x="5421" y="3219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Rectangle 310"/>
            <p:cNvSpPr>
              <a:spLocks noChangeArrowheads="1"/>
            </p:cNvSpPr>
            <p:nvPr/>
          </p:nvSpPr>
          <p:spPr bwMode="auto">
            <a:xfrm>
              <a:off x="2113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1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1591" name="Rectangle 311"/>
            <p:cNvSpPr>
              <a:spLocks noChangeArrowheads="1"/>
            </p:cNvSpPr>
            <p:nvPr/>
          </p:nvSpPr>
          <p:spPr bwMode="auto">
            <a:xfrm>
              <a:off x="2502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1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1592" name="Rectangle 312"/>
            <p:cNvSpPr>
              <a:spLocks noChangeArrowheads="1"/>
            </p:cNvSpPr>
            <p:nvPr/>
          </p:nvSpPr>
          <p:spPr bwMode="auto">
            <a:xfrm>
              <a:off x="2863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0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1593" name="Rectangle 313"/>
            <p:cNvSpPr>
              <a:spLocks noChangeArrowheads="1"/>
            </p:cNvSpPr>
            <p:nvPr/>
          </p:nvSpPr>
          <p:spPr bwMode="auto">
            <a:xfrm>
              <a:off x="3203" y="343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0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1594" name="Rectangle 314"/>
            <p:cNvSpPr>
              <a:spLocks noChangeArrowheads="1"/>
            </p:cNvSpPr>
            <p:nvPr/>
          </p:nvSpPr>
          <p:spPr bwMode="auto">
            <a:xfrm>
              <a:off x="3423" y="3435"/>
              <a:ext cx="219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66"/>
                  </a:solidFill>
                </a:rPr>
                <a:t>Both Q and Q go low (Avoid)</a:t>
              </a:r>
              <a:endParaRPr lang="en-US" sz="3200" i="1" baseline="-25000">
                <a:solidFill>
                  <a:srgbClr val="660066"/>
                </a:solidFill>
              </a:endParaRPr>
            </a:p>
          </p:txBody>
        </p:sp>
        <p:sp>
          <p:nvSpPr>
            <p:cNvPr id="21595" name="Rectangle 315"/>
            <p:cNvSpPr>
              <a:spLocks noChangeArrowheads="1"/>
            </p:cNvSpPr>
            <p:nvPr/>
          </p:nvSpPr>
          <p:spPr bwMode="auto">
            <a:xfrm>
              <a:off x="1955" y="342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316"/>
            <p:cNvSpPr>
              <a:spLocks noChangeShapeType="1"/>
            </p:cNvSpPr>
            <p:nvPr/>
          </p:nvSpPr>
          <p:spPr bwMode="auto">
            <a:xfrm>
              <a:off x="1955" y="342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Rectangle 317"/>
            <p:cNvSpPr>
              <a:spLocks noChangeArrowheads="1"/>
            </p:cNvSpPr>
            <p:nvPr/>
          </p:nvSpPr>
          <p:spPr bwMode="auto">
            <a:xfrm>
              <a:off x="1966" y="3423"/>
              <a:ext cx="38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318"/>
            <p:cNvSpPr>
              <a:spLocks noChangeShapeType="1"/>
            </p:cNvSpPr>
            <p:nvPr/>
          </p:nvSpPr>
          <p:spPr bwMode="auto">
            <a:xfrm>
              <a:off x="1966" y="3423"/>
              <a:ext cx="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Rectangle 319"/>
            <p:cNvSpPr>
              <a:spLocks noChangeArrowheads="1"/>
            </p:cNvSpPr>
            <p:nvPr/>
          </p:nvSpPr>
          <p:spPr bwMode="auto">
            <a:xfrm>
              <a:off x="2355" y="342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320"/>
            <p:cNvSpPr>
              <a:spLocks noChangeShapeType="1"/>
            </p:cNvSpPr>
            <p:nvPr/>
          </p:nvSpPr>
          <p:spPr bwMode="auto">
            <a:xfrm>
              <a:off x="2355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321"/>
            <p:cNvSpPr>
              <a:spLocks noChangeShapeType="1"/>
            </p:cNvSpPr>
            <p:nvPr/>
          </p:nvSpPr>
          <p:spPr bwMode="auto">
            <a:xfrm>
              <a:off x="2355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Rectangle 322"/>
            <p:cNvSpPr>
              <a:spLocks noChangeArrowheads="1"/>
            </p:cNvSpPr>
            <p:nvPr/>
          </p:nvSpPr>
          <p:spPr bwMode="auto">
            <a:xfrm>
              <a:off x="2360" y="3423"/>
              <a:ext cx="37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323"/>
            <p:cNvSpPr>
              <a:spLocks noChangeShapeType="1"/>
            </p:cNvSpPr>
            <p:nvPr/>
          </p:nvSpPr>
          <p:spPr bwMode="auto">
            <a:xfrm>
              <a:off x="2360" y="3423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Rectangle 324"/>
            <p:cNvSpPr>
              <a:spLocks noChangeArrowheads="1"/>
            </p:cNvSpPr>
            <p:nvPr/>
          </p:nvSpPr>
          <p:spPr bwMode="auto">
            <a:xfrm>
              <a:off x="2738" y="342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Line 325"/>
            <p:cNvSpPr>
              <a:spLocks noChangeShapeType="1"/>
            </p:cNvSpPr>
            <p:nvPr/>
          </p:nvSpPr>
          <p:spPr bwMode="auto">
            <a:xfrm>
              <a:off x="2738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Line 326"/>
            <p:cNvSpPr>
              <a:spLocks noChangeShapeType="1"/>
            </p:cNvSpPr>
            <p:nvPr/>
          </p:nvSpPr>
          <p:spPr bwMode="auto">
            <a:xfrm>
              <a:off x="2738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Rectangle 327"/>
            <p:cNvSpPr>
              <a:spLocks noChangeArrowheads="1"/>
            </p:cNvSpPr>
            <p:nvPr/>
          </p:nvSpPr>
          <p:spPr bwMode="auto">
            <a:xfrm>
              <a:off x="2743" y="342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328"/>
            <p:cNvSpPr>
              <a:spLocks noChangeShapeType="1"/>
            </p:cNvSpPr>
            <p:nvPr/>
          </p:nvSpPr>
          <p:spPr bwMode="auto">
            <a:xfrm>
              <a:off x="2743" y="342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329"/>
            <p:cNvSpPr>
              <a:spLocks noChangeShapeType="1"/>
            </p:cNvSpPr>
            <p:nvPr/>
          </p:nvSpPr>
          <p:spPr bwMode="auto">
            <a:xfrm>
              <a:off x="3078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330"/>
            <p:cNvSpPr>
              <a:spLocks noChangeShapeType="1"/>
            </p:cNvSpPr>
            <p:nvPr/>
          </p:nvSpPr>
          <p:spPr bwMode="auto">
            <a:xfrm>
              <a:off x="3078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Rectangle 331"/>
            <p:cNvSpPr>
              <a:spLocks noChangeArrowheads="1"/>
            </p:cNvSpPr>
            <p:nvPr/>
          </p:nvSpPr>
          <p:spPr bwMode="auto">
            <a:xfrm>
              <a:off x="3083" y="342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Line 332"/>
            <p:cNvSpPr>
              <a:spLocks noChangeShapeType="1"/>
            </p:cNvSpPr>
            <p:nvPr/>
          </p:nvSpPr>
          <p:spPr bwMode="auto">
            <a:xfrm>
              <a:off x="3083" y="342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Rectangle 333"/>
            <p:cNvSpPr>
              <a:spLocks noChangeArrowheads="1"/>
            </p:cNvSpPr>
            <p:nvPr/>
          </p:nvSpPr>
          <p:spPr bwMode="auto">
            <a:xfrm>
              <a:off x="3418" y="342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Line 334"/>
            <p:cNvSpPr>
              <a:spLocks noChangeShapeType="1"/>
            </p:cNvSpPr>
            <p:nvPr/>
          </p:nvSpPr>
          <p:spPr bwMode="auto">
            <a:xfrm>
              <a:off x="3418" y="34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335"/>
            <p:cNvSpPr>
              <a:spLocks noChangeShapeType="1"/>
            </p:cNvSpPr>
            <p:nvPr/>
          </p:nvSpPr>
          <p:spPr bwMode="auto">
            <a:xfrm>
              <a:off x="3418" y="34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Rectangle 336"/>
            <p:cNvSpPr>
              <a:spLocks noChangeArrowheads="1"/>
            </p:cNvSpPr>
            <p:nvPr/>
          </p:nvSpPr>
          <p:spPr bwMode="auto">
            <a:xfrm>
              <a:off x="3423" y="3423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337"/>
            <p:cNvSpPr>
              <a:spLocks noChangeShapeType="1"/>
            </p:cNvSpPr>
            <p:nvPr/>
          </p:nvSpPr>
          <p:spPr bwMode="auto">
            <a:xfrm>
              <a:off x="3423" y="3423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Rectangle 338"/>
            <p:cNvSpPr>
              <a:spLocks noChangeArrowheads="1"/>
            </p:cNvSpPr>
            <p:nvPr/>
          </p:nvSpPr>
          <p:spPr bwMode="auto">
            <a:xfrm>
              <a:off x="5421" y="342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339"/>
            <p:cNvSpPr>
              <a:spLocks noChangeShapeType="1"/>
            </p:cNvSpPr>
            <p:nvPr/>
          </p:nvSpPr>
          <p:spPr bwMode="auto">
            <a:xfrm>
              <a:off x="5421" y="342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Rectangle 340"/>
            <p:cNvSpPr>
              <a:spLocks noChangeArrowheads="1"/>
            </p:cNvSpPr>
            <p:nvPr/>
          </p:nvSpPr>
          <p:spPr bwMode="auto">
            <a:xfrm>
              <a:off x="1955" y="3428"/>
              <a:ext cx="11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Line 341"/>
            <p:cNvSpPr>
              <a:spLocks noChangeShapeType="1"/>
            </p:cNvSpPr>
            <p:nvPr/>
          </p:nvSpPr>
          <p:spPr bwMode="auto">
            <a:xfrm>
              <a:off x="1955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Rectangle 342"/>
            <p:cNvSpPr>
              <a:spLocks noChangeArrowheads="1"/>
            </p:cNvSpPr>
            <p:nvPr/>
          </p:nvSpPr>
          <p:spPr bwMode="auto">
            <a:xfrm>
              <a:off x="2355" y="3428"/>
              <a:ext cx="5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343"/>
            <p:cNvSpPr>
              <a:spLocks noChangeShapeType="1"/>
            </p:cNvSpPr>
            <p:nvPr/>
          </p:nvSpPr>
          <p:spPr bwMode="auto">
            <a:xfrm>
              <a:off x="2355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Rectangle 344"/>
            <p:cNvSpPr>
              <a:spLocks noChangeArrowheads="1"/>
            </p:cNvSpPr>
            <p:nvPr/>
          </p:nvSpPr>
          <p:spPr bwMode="auto">
            <a:xfrm>
              <a:off x="2738" y="3428"/>
              <a:ext cx="5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345"/>
            <p:cNvSpPr>
              <a:spLocks noChangeShapeType="1"/>
            </p:cNvSpPr>
            <p:nvPr/>
          </p:nvSpPr>
          <p:spPr bwMode="auto">
            <a:xfrm>
              <a:off x="2738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346"/>
            <p:cNvSpPr>
              <a:spLocks noChangeShapeType="1"/>
            </p:cNvSpPr>
            <p:nvPr/>
          </p:nvSpPr>
          <p:spPr bwMode="auto">
            <a:xfrm>
              <a:off x="3078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Rectangle 347"/>
            <p:cNvSpPr>
              <a:spLocks noChangeArrowheads="1"/>
            </p:cNvSpPr>
            <p:nvPr/>
          </p:nvSpPr>
          <p:spPr bwMode="auto">
            <a:xfrm>
              <a:off x="3418" y="3428"/>
              <a:ext cx="5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348"/>
            <p:cNvSpPr>
              <a:spLocks noChangeShapeType="1"/>
            </p:cNvSpPr>
            <p:nvPr/>
          </p:nvSpPr>
          <p:spPr bwMode="auto">
            <a:xfrm>
              <a:off x="3418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Rectangle 349"/>
            <p:cNvSpPr>
              <a:spLocks noChangeArrowheads="1"/>
            </p:cNvSpPr>
            <p:nvPr/>
          </p:nvSpPr>
          <p:spPr bwMode="auto">
            <a:xfrm>
              <a:off x="5421" y="3428"/>
              <a:ext cx="11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350"/>
            <p:cNvSpPr>
              <a:spLocks noChangeShapeType="1"/>
            </p:cNvSpPr>
            <p:nvPr/>
          </p:nvSpPr>
          <p:spPr bwMode="auto">
            <a:xfrm>
              <a:off x="5421" y="3428"/>
              <a:ext cx="1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Rectangle 351"/>
            <p:cNvSpPr>
              <a:spLocks noChangeArrowheads="1"/>
            </p:cNvSpPr>
            <p:nvPr/>
          </p:nvSpPr>
          <p:spPr bwMode="auto">
            <a:xfrm>
              <a:off x="2113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0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1632" name="Rectangle 352"/>
            <p:cNvSpPr>
              <a:spLocks noChangeArrowheads="1"/>
            </p:cNvSpPr>
            <p:nvPr/>
          </p:nvSpPr>
          <p:spPr bwMode="auto">
            <a:xfrm>
              <a:off x="2502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6600CC"/>
                  </a:solidFill>
                </a:rPr>
                <a:t>0</a:t>
              </a:r>
              <a:endParaRPr lang="en-US" sz="3200" i="1" baseline="-25000">
                <a:solidFill>
                  <a:srgbClr val="6600CC"/>
                </a:solidFill>
              </a:endParaRPr>
            </a:p>
          </p:txBody>
        </p:sp>
        <p:sp>
          <p:nvSpPr>
            <p:cNvPr id="21633" name="Rectangle 353"/>
            <p:cNvSpPr>
              <a:spLocks noChangeArrowheads="1"/>
            </p:cNvSpPr>
            <p:nvPr/>
          </p:nvSpPr>
          <p:spPr bwMode="auto">
            <a:xfrm>
              <a:off x="2863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?</a:t>
              </a:r>
              <a:endParaRPr lang="en-US" sz="3200" i="1" baseline="-25000"/>
            </a:p>
          </p:txBody>
        </p:sp>
        <p:sp>
          <p:nvSpPr>
            <p:cNvPr id="21634" name="Rectangle 354"/>
            <p:cNvSpPr>
              <a:spLocks noChangeArrowheads="1"/>
            </p:cNvSpPr>
            <p:nvPr/>
          </p:nvSpPr>
          <p:spPr bwMode="auto">
            <a:xfrm>
              <a:off x="3203" y="3645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?</a:t>
              </a:r>
              <a:endParaRPr lang="en-US" sz="3200" i="1" baseline="-25000"/>
            </a:p>
          </p:txBody>
        </p:sp>
        <p:sp>
          <p:nvSpPr>
            <p:cNvPr id="21635" name="Rectangle 355"/>
            <p:cNvSpPr>
              <a:spLocks noChangeArrowheads="1"/>
            </p:cNvSpPr>
            <p:nvPr/>
          </p:nvSpPr>
          <p:spPr bwMode="auto">
            <a:xfrm>
              <a:off x="3423" y="3645"/>
              <a:ext cx="8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Undefined!</a:t>
              </a:r>
            </a:p>
          </p:txBody>
        </p:sp>
        <p:sp>
          <p:nvSpPr>
            <p:cNvPr id="21636" name="Rectangle 356"/>
            <p:cNvSpPr>
              <a:spLocks noChangeArrowheads="1"/>
            </p:cNvSpPr>
            <p:nvPr/>
          </p:nvSpPr>
          <p:spPr bwMode="auto">
            <a:xfrm>
              <a:off x="1955" y="363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Line 357"/>
            <p:cNvSpPr>
              <a:spLocks noChangeShapeType="1"/>
            </p:cNvSpPr>
            <p:nvPr/>
          </p:nvSpPr>
          <p:spPr bwMode="auto">
            <a:xfrm>
              <a:off x="1955" y="363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Rectangle 358"/>
            <p:cNvSpPr>
              <a:spLocks noChangeArrowheads="1"/>
            </p:cNvSpPr>
            <p:nvPr/>
          </p:nvSpPr>
          <p:spPr bwMode="auto">
            <a:xfrm>
              <a:off x="1966" y="3633"/>
              <a:ext cx="38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Line 359"/>
            <p:cNvSpPr>
              <a:spLocks noChangeShapeType="1"/>
            </p:cNvSpPr>
            <p:nvPr/>
          </p:nvSpPr>
          <p:spPr bwMode="auto">
            <a:xfrm>
              <a:off x="1966" y="3633"/>
              <a:ext cx="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Rectangle 360"/>
            <p:cNvSpPr>
              <a:spLocks noChangeArrowheads="1"/>
            </p:cNvSpPr>
            <p:nvPr/>
          </p:nvSpPr>
          <p:spPr bwMode="auto">
            <a:xfrm>
              <a:off x="2355" y="363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Line 361"/>
            <p:cNvSpPr>
              <a:spLocks noChangeShapeType="1"/>
            </p:cNvSpPr>
            <p:nvPr/>
          </p:nvSpPr>
          <p:spPr bwMode="auto">
            <a:xfrm>
              <a:off x="2355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Line 362"/>
            <p:cNvSpPr>
              <a:spLocks noChangeShapeType="1"/>
            </p:cNvSpPr>
            <p:nvPr/>
          </p:nvSpPr>
          <p:spPr bwMode="auto">
            <a:xfrm>
              <a:off x="2355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Rectangle 363"/>
            <p:cNvSpPr>
              <a:spLocks noChangeArrowheads="1"/>
            </p:cNvSpPr>
            <p:nvPr/>
          </p:nvSpPr>
          <p:spPr bwMode="auto">
            <a:xfrm>
              <a:off x="2360" y="3633"/>
              <a:ext cx="37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Line 364"/>
            <p:cNvSpPr>
              <a:spLocks noChangeShapeType="1"/>
            </p:cNvSpPr>
            <p:nvPr/>
          </p:nvSpPr>
          <p:spPr bwMode="auto">
            <a:xfrm>
              <a:off x="2360" y="3633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Rectangle 365"/>
            <p:cNvSpPr>
              <a:spLocks noChangeArrowheads="1"/>
            </p:cNvSpPr>
            <p:nvPr/>
          </p:nvSpPr>
          <p:spPr bwMode="auto">
            <a:xfrm>
              <a:off x="2738" y="363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Line 366"/>
            <p:cNvSpPr>
              <a:spLocks noChangeShapeType="1"/>
            </p:cNvSpPr>
            <p:nvPr/>
          </p:nvSpPr>
          <p:spPr bwMode="auto">
            <a:xfrm>
              <a:off x="2738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Line 367"/>
            <p:cNvSpPr>
              <a:spLocks noChangeShapeType="1"/>
            </p:cNvSpPr>
            <p:nvPr/>
          </p:nvSpPr>
          <p:spPr bwMode="auto">
            <a:xfrm>
              <a:off x="2738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Rectangle 368"/>
            <p:cNvSpPr>
              <a:spLocks noChangeArrowheads="1"/>
            </p:cNvSpPr>
            <p:nvPr/>
          </p:nvSpPr>
          <p:spPr bwMode="auto">
            <a:xfrm>
              <a:off x="2743" y="363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Line 369"/>
            <p:cNvSpPr>
              <a:spLocks noChangeShapeType="1"/>
            </p:cNvSpPr>
            <p:nvPr/>
          </p:nvSpPr>
          <p:spPr bwMode="auto">
            <a:xfrm>
              <a:off x="2743" y="363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Line 370"/>
            <p:cNvSpPr>
              <a:spLocks noChangeShapeType="1"/>
            </p:cNvSpPr>
            <p:nvPr/>
          </p:nvSpPr>
          <p:spPr bwMode="auto">
            <a:xfrm>
              <a:off x="3078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Line 371"/>
            <p:cNvSpPr>
              <a:spLocks noChangeShapeType="1"/>
            </p:cNvSpPr>
            <p:nvPr/>
          </p:nvSpPr>
          <p:spPr bwMode="auto">
            <a:xfrm>
              <a:off x="3078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Rectangle 372"/>
            <p:cNvSpPr>
              <a:spLocks noChangeArrowheads="1"/>
            </p:cNvSpPr>
            <p:nvPr/>
          </p:nvSpPr>
          <p:spPr bwMode="auto">
            <a:xfrm>
              <a:off x="3083" y="3633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Line 373"/>
            <p:cNvSpPr>
              <a:spLocks noChangeShapeType="1"/>
            </p:cNvSpPr>
            <p:nvPr/>
          </p:nvSpPr>
          <p:spPr bwMode="auto">
            <a:xfrm>
              <a:off x="3083" y="3633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Rectangle 374"/>
            <p:cNvSpPr>
              <a:spLocks noChangeArrowheads="1"/>
            </p:cNvSpPr>
            <p:nvPr/>
          </p:nvSpPr>
          <p:spPr bwMode="auto">
            <a:xfrm>
              <a:off x="3418" y="3633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Line 375"/>
            <p:cNvSpPr>
              <a:spLocks noChangeShapeType="1"/>
            </p:cNvSpPr>
            <p:nvPr/>
          </p:nvSpPr>
          <p:spPr bwMode="auto">
            <a:xfrm>
              <a:off x="3418" y="36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Line 376"/>
            <p:cNvSpPr>
              <a:spLocks noChangeShapeType="1"/>
            </p:cNvSpPr>
            <p:nvPr/>
          </p:nvSpPr>
          <p:spPr bwMode="auto">
            <a:xfrm>
              <a:off x="3418" y="363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Rectangle 377"/>
            <p:cNvSpPr>
              <a:spLocks noChangeArrowheads="1"/>
            </p:cNvSpPr>
            <p:nvPr/>
          </p:nvSpPr>
          <p:spPr bwMode="auto">
            <a:xfrm>
              <a:off x="3423" y="3633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Line 378"/>
            <p:cNvSpPr>
              <a:spLocks noChangeShapeType="1"/>
            </p:cNvSpPr>
            <p:nvPr/>
          </p:nvSpPr>
          <p:spPr bwMode="auto">
            <a:xfrm>
              <a:off x="3423" y="3633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Rectangle 379"/>
            <p:cNvSpPr>
              <a:spLocks noChangeArrowheads="1"/>
            </p:cNvSpPr>
            <p:nvPr/>
          </p:nvSpPr>
          <p:spPr bwMode="auto">
            <a:xfrm>
              <a:off x="5421" y="3633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Line 380"/>
            <p:cNvSpPr>
              <a:spLocks noChangeShapeType="1"/>
            </p:cNvSpPr>
            <p:nvPr/>
          </p:nvSpPr>
          <p:spPr bwMode="auto">
            <a:xfrm>
              <a:off x="5421" y="363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Rectangle 381"/>
            <p:cNvSpPr>
              <a:spLocks noChangeArrowheads="1"/>
            </p:cNvSpPr>
            <p:nvPr/>
          </p:nvSpPr>
          <p:spPr bwMode="auto">
            <a:xfrm>
              <a:off x="1955" y="3638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Line 382"/>
            <p:cNvSpPr>
              <a:spLocks noChangeShapeType="1"/>
            </p:cNvSpPr>
            <p:nvPr/>
          </p:nvSpPr>
          <p:spPr bwMode="auto">
            <a:xfrm>
              <a:off x="1955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Rectangle 383"/>
            <p:cNvSpPr>
              <a:spLocks noChangeArrowheads="1"/>
            </p:cNvSpPr>
            <p:nvPr/>
          </p:nvSpPr>
          <p:spPr bwMode="auto">
            <a:xfrm>
              <a:off x="1955" y="3842"/>
              <a:ext cx="400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384"/>
            <p:cNvSpPr>
              <a:spLocks noChangeShapeType="1"/>
            </p:cNvSpPr>
            <p:nvPr/>
          </p:nvSpPr>
          <p:spPr bwMode="auto">
            <a:xfrm>
              <a:off x="1955" y="3842"/>
              <a:ext cx="4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Rectangle 385"/>
            <p:cNvSpPr>
              <a:spLocks noChangeArrowheads="1"/>
            </p:cNvSpPr>
            <p:nvPr/>
          </p:nvSpPr>
          <p:spPr bwMode="auto">
            <a:xfrm>
              <a:off x="2355" y="3638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Line 386"/>
            <p:cNvSpPr>
              <a:spLocks noChangeShapeType="1"/>
            </p:cNvSpPr>
            <p:nvPr/>
          </p:nvSpPr>
          <p:spPr bwMode="auto">
            <a:xfrm>
              <a:off x="2355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Rectangle 387"/>
            <p:cNvSpPr>
              <a:spLocks noChangeArrowheads="1"/>
            </p:cNvSpPr>
            <p:nvPr/>
          </p:nvSpPr>
          <p:spPr bwMode="auto">
            <a:xfrm>
              <a:off x="2355" y="384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Line 388"/>
            <p:cNvSpPr>
              <a:spLocks noChangeShapeType="1"/>
            </p:cNvSpPr>
            <p:nvPr/>
          </p:nvSpPr>
          <p:spPr bwMode="auto">
            <a:xfrm>
              <a:off x="2355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Line 389"/>
            <p:cNvSpPr>
              <a:spLocks noChangeShapeType="1"/>
            </p:cNvSpPr>
            <p:nvPr/>
          </p:nvSpPr>
          <p:spPr bwMode="auto">
            <a:xfrm>
              <a:off x="2355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Rectangle 390"/>
            <p:cNvSpPr>
              <a:spLocks noChangeArrowheads="1"/>
            </p:cNvSpPr>
            <p:nvPr/>
          </p:nvSpPr>
          <p:spPr bwMode="auto">
            <a:xfrm>
              <a:off x="2360" y="3842"/>
              <a:ext cx="37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391"/>
            <p:cNvSpPr>
              <a:spLocks noChangeShapeType="1"/>
            </p:cNvSpPr>
            <p:nvPr/>
          </p:nvSpPr>
          <p:spPr bwMode="auto">
            <a:xfrm>
              <a:off x="2360" y="3842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Rectangle 392"/>
            <p:cNvSpPr>
              <a:spLocks noChangeArrowheads="1"/>
            </p:cNvSpPr>
            <p:nvPr/>
          </p:nvSpPr>
          <p:spPr bwMode="auto">
            <a:xfrm>
              <a:off x="2738" y="3638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393"/>
            <p:cNvSpPr>
              <a:spLocks noChangeShapeType="1"/>
            </p:cNvSpPr>
            <p:nvPr/>
          </p:nvSpPr>
          <p:spPr bwMode="auto">
            <a:xfrm>
              <a:off x="2738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Rectangle 394"/>
            <p:cNvSpPr>
              <a:spLocks noChangeArrowheads="1"/>
            </p:cNvSpPr>
            <p:nvPr/>
          </p:nvSpPr>
          <p:spPr bwMode="auto">
            <a:xfrm>
              <a:off x="2738" y="384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Line 395"/>
            <p:cNvSpPr>
              <a:spLocks noChangeShapeType="1"/>
            </p:cNvSpPr>
            <p:nvPr/>
          </p:nvSpPr>
          <p:spPr bwMode="auto">
            <a:xfrm>
              <a:off x="2738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Line 396"/>
            <p:cNvSpPr>
              <a:spLocks noChangeShapeType="1"/>
            </p:cNvSpPr>
            <p:nvPr/>
          </p:nvSpPr>
          <p:spPr bwMode="auto">
            <a:xfrm>
              <a:off x="2738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Rectangle 397"/>
            <p:cNvSpPr>
              <a:spLocks noChangeArrowheads="1"/>
            </p:cNvSpPr>
            <p:nvPr/>
          </p:nvSpPr>
          <p:spPr bwMode="auto">
            <a:xfrm>
              <a:off x="2743" y="3842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Line 398"/>
            <p:cNvSpPr>
              <a:spLocks noChangeShapeType="1"/>
            </p:cNvSpPr>
            <p:nvPr/>
          </p:nvSpPr>
          <p:spPr bwMode="auto">
            <a:xfrm>
              <a:off x="2743" y="3842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Line 399"/>
            <p:cNvSpPr>
              <a:spLocks noChangeShapeType="1"/>
            </p:cNvSpPr>
            <p:nvPr/>
          </p:nvSpPr>
          <p:spPr bwMode="auto">
            <a:xfrm>
              <a:off x="3078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Line 400"/>
            <p:cNvSpPr>
              <a:spLocks noChangeShapeType="1"/>
            </p:cNvSpPr>
            <p:nvPr/>
          </p:nvSpPr>
          <p:spPr bwMode="auto">
            <a:xfrm>
              <a:off x="3078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Line 401"/>
            <p:cNvSpPr>
              <a:spLocks noChangeShapeType="1"/>
            </p:cNvSpPr>
            <p:nvPr/>
          </p:nvSpPr>
          <p:spPr bwMode="auto">
            <a:xfrm>
              <a:off x="3078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Rectangle 402"/>
            <p:cNvSpPr>
              <a:spLocks noChangeArrowheads="1"/>
            </p:cNvSpPr>
            <p:nvPr/>
          </p:nvSpPr>
          <p:spPr bwMode="auto">
            <a:xfrm>
              <a:off x="3083" y="3842"/>
              <a:ext cx="33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Line 403"/>
            <p:cNvSpPr>
              <a:spLocks noChangeShapeType="1"/>
            </p:cNvSpPr>
            <p:nvPr/>
          </p:nvSpPr>
          <p:spPr bwMode="auto">
            <a:xfrm>
              <a:off x="3083" y="3842"/>
              <a:ext cx="3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Rectangle 404"/>
            <p:cNvSpPr>
              <a:spLocks noChangeArrowheads="1"/>
            </p:cNvSpPr>
            <p:nvPr/>
          </p:nvSpPr>
          <p:spPr bwMode="auto">
            <a:xfrm>
              <a:off x="3418" y="3638"/>
              <a:ext cx="5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Line 405"/>
            <p:cNvSpPr>
              <a:spLocks noChangeShapeType="1"/>
            </p:cNvSpPr>
            <p:nvPr/>
          </p:nvSpPr>
          <p:spPr bwMode="auto">
            <a:xfrm>
              <a:off x="3418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Rectangle 406"/>
            <p:cNvSpPr>
              <a:spLocks noChangeArrowheads="1"/>
            </p:cNvSpPr>
            <p:nvPr/>
          </p:nvSpPr>
          <p:spPr bwMode="auto">
            <a:xfrm>
              <a:off x="3418" y="384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Line 407"/>
            <p:cNvSpPr>
              <a:spLocks noChangeShapeType="1"/>
            </p:cNvSpPr>
            <p:nvPr/>
          </p:nvSpPr>
          <p:spPr bwMode="auto">
            <a:xfrm>
              <a:off x="3418" y="384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Line 408"/>
            <p:cNvSpPr>
              <a:spLocks noChangeShapeType="1"/>
            </p:cNvSpPr>
            <p:nvPr/>
          </p:nvSpPr>
          <p:spPr bwMode="auto">
            <a:xfrm>
              <a:off x="3418" y="384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Rectangle 409"/>
            <p:cNvSpPr>
              <a:spLocks noChangeArrowheads="1"/>
            </p:cNvSpPr>
            <p:nvPr/>
          </p:nvSpPr>
          <p:spPr bwMode="auto">
            <a:xfrm>
              <a:off x="3423" y="3842"/>
              <a:ext cx="199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Line 410"/>
            <p:cNvSpPr>
              <a:spLocks noChangeShapeType="1"/>
            </p:cNvSpPr>
            <p:nvPr/>
          </p:nvSpPr>
          <p:spPr bwMode="auto">
            <a:xfrm>
              <a:off x="3423" y="3842"/>
              <a:ext cx="19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Rectangle 411"/>
            <p:cNvSpPr>
              <a:spLocks noChangeArrowheads="1"/>
            </p:cNvSpPr>
            <p:nvPr/>
          </p:nvSpPr>
          <p:spPr bwMode="auto">
            <a:xfrm>
              <a:off x="5421" y="3638"/>
              <a:ext cx="11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Line 412"/>
            <p:cNvSpPr>
              <a:spLocks noChangeShapeType="1"/>
            </p:cNvSpPr>
            <p:nvPr/>
          </p:nvSpPr>
          <p:spPr bwMode="auto">
            <a:xfrm>
              <a:off x="5421" y="3638"/>
              <a:ext cx="1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Rectangle 413"/>
            <p:cNvSpPr>
              <a:spLocks noChangeArrowheads="1"/>
            </p:cNvSpPr>
            <p:nvPr/>
          </p:nvSpPr>
          <p:spPr bwMode="auto">
            <a:xfrm>
              <a:off x="5421" y="3842"/>
              <a:ext cx="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Line 414"/>
            <p:cNvSpPr>
              <a:spLocks noChangeShapeType="1"/>
            </p:cNvSpPr>
            <p:nvPr/>
          </p:nvSpPr>
          <p:spPr bwMode="auto">
            <a:xfrm>
              <a:off x="5421" y="384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Text Box 415"/>
            <p:cNvSpPr txBox="1">
              <a:spLocks noChangeArrowheads="1"/>
            </p:cNvSpPr>
            <p:nvPr/>
          </p:nvSpPr>
          <p:spPr bwMode="auto">
            <a:xfrm>
              <a:off x="1480" y="2136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Time</a:t>
              </a:r>
            </a:p>
          </p:txBody>
        </p:sp>
        <p:sp>
          <p:nvSpPr>
            <p:cNvPr id="21696" name="Line 416"/>
            <p:cNvSpPr>
              <a:spLocks noChangeShapeType="1"/>
            </p:cNvSpPr>
            <p:nvPr/>
          </p:nvSpPr>
          <p:spPr bwMode="auto">
            <a:xfrm>
              <a:off x="1736" y="2360"/>
              <a:ext cx="0" cy="1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Line 417"/>
            <p:cNvSpPr>
              <a:spLocks noChangeShapeType="1"/>
            </p:cNvSpPr>
            <p:nvPr/>
          </p:nvSpPr>
          <p:spPr bwMode="auto">
            <a:xfrm>
              <a:off x="3152" y="220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5" name="Rectangle 418"/>
          <p:cNvSpPr>
            <a:spLocks noChangeArrowheads="1"/>
          </p:cNvSpPr>
          <p:nvPr/>
        </p:nvSpPr>
        <p:spPr bwMode="auto">
          <a:xfrm>
            <a:off x="4584700" y="4479925"/>
            <a:ext cx="809625" cy="254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419"/>
          <p:cNvSpPr>
            <a:spLocks noChangeShapeType="1"/>
          </p:cNvSpPr>
          <p:nvPr/>
        </p:nvSpPr>
        <p:spPr bwMode="auto">
          <a:xfrm flipH="1">
            <a:off x="2327275" y="4606925"/>
            <a:ext cx="2255838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Text Box 420"/>
          <p:cNvSpPr txBox="1">
            <a:spLocks noChangeArrowheads="1"/>
          </p:cNvSpPr>
          <p:nvPr/>
        </p:nvSpPr>
        <p:spPr bwMode="auto">
          <a:xfrm>
            <a:off x="0" y="5092700"/>
            <a:ext cx="286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Input R S stored in Q Q</a:t>
            </a:r>
          </a:p>
          <a:p>
            <a:r>
              <a:rPr lang="en-US" sz="1800">
                <a:latin typeface="Arial" pitchFamily="34" charset="0"/>
              </a:rPr>
              <a:t>(remains at O/P </a:t>
            </a:r>
            <a:r>
              <a:rPr lang="en-US" sz="1800">
                <a:solidFill>
                  <a:srgbClr val="FF0066"/>
                </a:solidFill>
                <a:latin typeface="Arial" pitchFamily="34" charset="0"/>
              </a:rPr>
              <a:t>after input</a:t>
            </a:r>
          </a:p>
          <a:p>
            <a:r>
              <a:rPr lang="en-US" sz="1800">
                <a:solidFill>
                  <a:srgbClr val="FF0066"/>
                </a:solidFill>
                <a:latin typeface="Arial" pitchFamily="34" charset="0"/>
              </a:rPr>
              <a:t>is removed)</a:t>
            </a:r>
          </a:p>
        </p:txBody>
      </p:sp>
      <p:sp>
        <p:nvSpPr>
          <p:cNvPr id="21528" name="Line 421"/>
          <p:cNvSpPr>
            <a:spLocks noChangeShapeType="1"/>
          </p:cNvSpPr>
          <p:nvPr/>
        </p:nvSpPr>
        <p:spPr bwMode="auto">
          <a:xfrm flipH="1" flipV="1">
            <a:off x="1852613" y="4583113"/>
            <a:ext cx="15271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Text Box 422"/>
          <p:cNvSpPr txBox="1">
            <a:spLocks noChangeArrowheads="1"/>
          </p:cNvSpPr>
          <p:nvPr/>
        </p:nvSpPr>
        <p:spPr bwMode="auto">
          <a:xfrm>
            <a:off x="152400" y="4249738"/>
            <a:ext cx="303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00 = Normal input condition </a:t>
            </a:r>
          </a:p>
          <a:p>
            <a:r>
              <a:rPr lang="en-US" sz="1800">
                <a:solidFill>
                  <a:srgbClr val="6600CC"/>
                </a:solidFill>
                <a:latin typeface="Arial" pitchFamily="34" charset="0"/>
              </a:rPr>
              <a:t>No input change</a:t>
            </a:r>
          </a:p>
        </p:txBody>
      </p:sp>
      <p:sp>
        <p:nvSpPr>
          <p:cNvPr id="21530" name="Line 423"/>
          <p:cNvSpPr>
            <a:spLocks noChangeShapeType="1"/>
          </p:cNvSpPr>
          <p:nvPr/>
        </p:nvSpPr>
        <p:spPr bwMode="auto">
          <a:xfrm flipV="1">
            <a:off x="1874838" y="3924300"/>
            <a:ext cx="1470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424"/>
          <p:cNvSpPr>
            <a:spLocks noChangeShapeType="1"/>
          </p:cNvSpPr>
          <p:nvPr/>
        </p:nvSpPr>
        <p:spPr bwMode="auto">
          <a:xfrm>
            <a:off x="1874838" y="4606925"/>
            <a:ext cx="13430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425"/>
          <p:cNvSpPr>
            <a:spLocks noChangeShapeType="1"/>
          </p:cNvSpPr>
          <p:nvPr/>
        </p:nvSpPr>
        <p:spPr bwMode="auto">
          <a:xfrm flipH="1">
            <a:off x="2047875" y="5127625"/>
            <a:ext cx="1619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426"/>
          <p:cNvSpPr>
            <a:spLocks noChangeShapeType="1"/>
          </p:cNvSpPr>
          <p:nvPr/>
        </p:nvSpPr>
        <p:spPr bwMode="auto">
          <a:xfrm>
            <a:off x="1874838" y="4595813"/>
            <a:ext cx="1366837" cy="137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428"/>
          <p:cNvSpPr>
            <a:spLocks noChangeShapeType="1"/>
          </p:cNvSpPr>
          <p:nvPr/>
        </p:nvSpPr>
        <p:spPr bwMode="auto">
          <a:xfrm flipH="1">
            <a:off x="7013575" y="5497513"/>
            <a:ext cx="163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Rectangle 429"/>
          <p:cNvSpPr>
            <a:spLocks noChangeArrowheads="1"/>
          </p:cNvSpPr>
          <p:nvPr/>
        </p:nvSpPr>
        <p:spPr bwMode="auto">
          <a:xfrm>
            <a:off x="50800" y="6288088"/>
            <a:ext cx="678815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S = 1, R = 1 is a </a:t>
            </a:r>
            <a:r>
              <a:rPr lang="en-US" b="1" u="sng">
                <a:solidFill>
                  <a:srgbClr val="FF0000"/>
                </a:solidFill>
                <a:latin typeface="Arial" pitchFamily="34" charset="0"/>
              </a:rPr>
              <a:t>forbidden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 input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3 - Part 1        </a:t>
            </a:r>
            <a:fld id="{E55189DF-446B-42D7-809F-0628C445459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61925"/>
            <a:ext cx="8154988" cy="1020763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NOR  Set–</a:t>
            </a:r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Reset</a:t>
            </a:r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(SR) Latch</a:t>
            </a:r>
          </a:p>
        </p:txBody>
      </p:sp>
      <p:pic>
        <p:nvPicPr>
          <p:cNvPr id="22532" name="Picture 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1279525"/>
            <a:ext cx="86264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31"/>
          <p:cNvSpPr txBox="1">
            <a:spLocks noChangeArrowheads="1"/>
          </p:cNvSpPr>
          <p:nvPr/>
        </p:nvSpPr>
        <p:spPr bwMode="auto">
          <a:xfrm>
            <a:off x="1712913" y="3900488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Reset then 00</a:t>
            </a:r>
          </a:p>
        </p:txBody>
      </p:sp>
      <p:sp>
        <p:nvSpPr>
          <p:cNvPr id="22534" name="Text Box 432"/>
          <p:cNvSpPr txBox="1">
            <a:spLocks noChangeArrowheads="1"/>
          </p:cNvSpPr>
          <p:nvPr/>
        </p:nvSpPr>
        <p:spPr bwMode="auto">
          <a:xfrm>
            <a:off x="185738" y="5360988"/>
            <a:ext cx="19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/>
          </a:p>
        </p:txBody>
      </p:sp>
      <p:sp>
        <p:nvSpPr>
          <p:cNvPr id="22535" name="Text Box 433"/>
          <p:cNvSpPr txBox="1">
            <a:spLocks noChangeArrowheads="1"/>
          </p:cNvSpPr>
          <p:nvPr/>
        </p:nvSpPr>
        <p:spPr bwMode="auto">
          <a:xfrm>
            <a:off x="0" y="5418138"/>
            <a:ext cx="8270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C0000"/>
                </a:solidFill>
                <a:latin typeface="Arial" pitchFamily="34" charset="0"/>
              </a:rPr>
              <a:t>Which</a:t>
            </a:r>
          </a:p>
          <a:p>
            <a:r>
              <a:rPr lang="en-US" sz="1200" b="1">
                <a:solidFill>
                  <a:srgbClr val="CC0000"/>
                </a:solidFill>
                <a:latin typeface="Arial" pitchFamily="34" charset="0"/>
              </a:rPr>
              <a:t>Changes</a:t>
            </a:r>
          </a:p>
          <a:p>
            <a:r>
              <a:rPr lang="en-US" sz="1200" b="1">
                <a:solidFill>
                  <a:srgbClr val="CC0000"/>
                </a:solidFill>
                <a:latin typeface="Arial" pitchFamily="34" charset="0"/>
              </a:rPr>
              <a:t>First?</a:t>
            </a:r>
          </a:p>
        </p:txBody>
      </p:sp>
      <p:sp>
        <p:nvSpPr>
          <p:cNvPr id="22536" name="Rectangle 434"/>
          <p:cNvSpPr>
            <a:spLocks noChangeArrowheads="1"/>
          </p:cNvSpPr>
          <p:nvPr/>
        </p:nvSpPr>
        <p:spPr bwMode="auto">
          <a:xfrm>
            <a:off x="3392488" y="4306888"/>
            <a:ext cx="1909762" cy="1897062"/>
          </a:xfrm>
          <a:prstGeom prst="rect">
            <a:avLst/>
          </a:prstGeom>
          <a:solidFill>
            <a:srgbClr val="FF00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Freeform 435"/>
          <p:cNvSpPr>
            <a:spLocks/>
          </p:cNvSpPr>
          <p:nvPr/>
        </p:nvSpPr>
        <p:spPr bwMode="auto">
          <a:xfrm>
            <a:off x="1573213" y="5046663"/>
            <a:ext cx="106362" cy="334962"/>
          </a:xfrm>
          <a:custGeom>
            <a:avLst/>
            <a:gdLst>
              <a:gd name="T0" fmla="*/ 2147483647 w 67"/>
              <a:gd name="T1" fmla="*/ 0 h 211"/>
              <a:gd name="T2" fmla="*/ 2147483647 w 67"/>
              <a:gd name="T3" fmla="*/ 2147483647 h 211"/>
              <a:gd name="T4" fmla="*/ 2147483647 w 67"/>
              <a:gd name="T5" fmla="*/ 2147483647 h 211"/>
              <a:gd name="T6" fmla="*/ 2147483647 w 67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211"/>
              <a:gd name="T14" fmla="*/ 67 w 67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211">
                <a:moveTo>
                  <a:pt x="8" y="0"/>
                </a:moveTo>
                <a:cubicBezTo>
                  <a:pt x="4" y="19"/>
                  <a:pt x="0" y="38"/>
                  <a:pt x="8" y="66"/>
                </a:cubicBezTo>
                <a:cubicBezTo>
                  <a:pt x="16" y="94"/>
                  <a:pt x="51" y="144"/>
                  <a:pt x="59" y="168"/>
                </a:cubicBezTo>
                <a:cubicBezTo>
                  <a:pt x="67" y="192"/>
                  <a:pt x="59" y="204"/>
                  <a:pt x="59" y="211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Freeform 436"/>
          <p:cNvSpPr>
            <a:spLocks/>
          </p:cNvSpPr>
          <p:nvPr/>
        </p:nvSpPr>
        <p:spPr bwMode="auto">
          <a:xfrm>
            <a:off x="1644650" y="5534025"/>
            <a:ext cx="106363" cy="334963"/>
          </a:xfrm>
          <a:custGeom>
            <a:avLst/>
            <a:gdLst>
              <a:gd name="T0" fmla="*/ 2147483647 w 67"/>
              <a:gd name="T1" fmla="*/ 0 h 211"/>
              <a:gd name="T2" fmla="*/ 2147483647 w 67"/>
              <a:gd name="T3" fmla="*/ 2147483647 h 211"/>
              <a:gd name="T4" fmla="*/ 2147483647 w 67"/>
              <a:gd name="T5" fmla="*/ 2147483647 h 211"/>
              <a:gd name="T6" fmla="*/ 2147483647 w 67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211"/>
              <a:gd name="T14" fmla="*/ 67 w 67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211">
                <a:moveTo>
                  <a:pt x="8" y="0"/>
                </a:moveTo>
                <a:cubicBezTo>
                  <a:pt x="4" y="19"/>
                  <a:pt x="0" y="38"/>
                  <a:pt x="8" y="66"/>
                </a:cubicBezTo>
                <a:cubicBezTo>
                  <a:pt x="16" y="94"/>
                  <a:pt x="51" y="144"/>
                  <a:pt x="59" y="168"/>
                </a:cubicBezTo>
                <a:cubicBezTo>
                  <a:pt x="67" y="192"/>
                  <a:pt x="59" y="204"/>
                  <a:pt x="59" y="211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Freeform 437"/>
          <p:cNvSpPr>
            <a:spLocks/>
          </p:cNvSpPr>
          <p:nvPr/>
        </p:nvSpPr>
        <p:spPr bwMode="auto">
          <a:xfrm>
            <a:off x="3403600" y="4759325"/>
            <a:ext cx="106363" cy="995363"/>
          </a:xfrm>
          <a:custGeom>
            <a:avLst/>
            <a:gdLst>
              <a:gd name="T0" fmla="*/ 2147483647 w 67"/>
              <a:gd name="T1" fmla="*/ 0 h 211"/>
              <a:gd name="T2" fmla="*/ 2147483647 w 67"/>
              <a:gd name="T3" fmla="*/ 2147483647 h 211"/>
              <a:gd name="T4" fmla="*/ 2147483647 w 67"/>
              <a:gd name="T5" fmla="*/ 2147483647 h 211"/>
              <a:gd name="T6" fmla="*/ 2147483647 w 67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211"/>
              <a:gd name="T14" fmla="*/ 67 w 67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211">
                <a:moveTo>
                  <a:pt x="8" y="0"/>
                </a:moveTo>
                <a:cubicBezTo>
                  <a:pt x="4" y="19"/>
                  <a:pt x="0" y="38"/>
                  <a:pt x="8" y="66"/>
                </a:cubicBezTo>
                <a:cubicBezTo>
                  <a:pt x="16" y="94"/>
                  <a:pt x="51" y="144"/>
                  <a:pt x="59" y="168"/>
                </a:cubicBezTo>
                <a:cubicBezTo>
                  <a:pt x="67" y="192"/>
                  <a:pt x="59" y="204"/>
                  <a:pt x="59" y="21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Freeform 438"/>
          <p:cNvSpPr>
            <a:spLocks/>
          </p:cNvSpPr>
          <p:nvPr/>
        </p:nvSpPr>
        <p:spPr bwMode="auto">
          <a:xfrm>
            <a:off x="3530600" y="5591175"/>
            <a:ext cx="46038" cy="300038"/>
          </a:xfrm>
          <a:custGeom>
            <a:avLst/>
            <a:gdLst>
              <a:gd name="T0" fmla="*/ 0 w 29"/>
              <a:gd name="T1" fmla="*/ 2147483647 h 160"/>
              <a:gd name="T2" fmla="*/ 2147483647 w 29"/>
              <a:gd name="T3" fmla="*/ 2147483647 h 160"/>
              <a:gd name="T4" fmla="*/ 2147483647 w 29"/>
              <a:gd name="T5" fmla="*/ 0 h 160"/>
              <a:gd name="T6" fmla="*/ 0 60000 65536"/>
              <a:gd name="T7" fmla="*/ 0 60000 65536"/>
              <a:gd name="T8" fmla="*/ 0 60000 65536"/>
              <a:gd name="T9" fmla="*/ 0 w 29"/>
              <a:gd name="T10" fmla="*/ 0 h 160"/>
              <a:gd name="T11" fmla="*/ 29 w 29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160">
                <a:moveTo>
                  <a:pt x="0" y="160"/>
                </a:moveTo>
                <a:cubicBezTo>
                  <a:pt x="4" y="137"/>
                  <a:pt x="9" y="114"/>
                  <a:pt x="14" y="87"/>
                </a:cubicBezTo>
                <a:cubicBezTo>
                  <a:pt x="19" y="60"/>
                  <a:pt x="27" y="14"/>
                  <a:pt x="2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Text Box 439"/>
          <p:cNvSpPr txBox="1">
            <a:spLocks noChangeArrowheads="1"/>
          </p:cNvSpPr>
          <p:nvPr/>
        </p:nvSpPr>
        <p:spPr bwMode="auto">
          <a:xfrm>
            <a:off x="3752850" y="3913188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Set then 00</a:t>
            </a:r>
          </a:p>
        </p:txBody>
      </p:sp>
      <p:sp>
        <p:nvSpPr>
          <p:cNvPr id="840120" name="Rectangle 440"/>
          <p:cNvSpPr>
            <a:spLocks noChangeArrowheads="1"/>
          </p:cNvSpPr>
          <p:nvPr/>
        </p:nvSpPr>
        <p:spPr bwMode="auto">
          <a:xfrm>
            <a:off x="7169150" y="4284663"/>
            <a:ext cx="868363" cy="1897062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22543" name="Text Box 441"/>
          <p:cNvSpPr txBox="1">
            <a:spLocks noChangeArrowheads="1"/>
          </p:cNvSpPr>
          <p:nvPr/>
        </p:nvSpPr>
        <p:spPr bwMode="auto">
          <a:xfrm>
            <a:off x="7239000" y="384492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Forbidden I/Ps</a:t>
            </a:r>
          </a:p>
        </p:txBody>
      </p:sp>
      <p:sp>
        <p:nvSpPr>
          <p:cNvPr id="22544" name="Text Box 443"/>
          <p:cNvSpPr txBox="1">
            <a:spLocks noChangeArrowheads="1"/>
          </p:cNvSpPr>
          <p:nvPr/>
        </p:nvSpPr>
        <p:spPr bwMode="auto">
          <a:xfrm>
            <a:off x="7489825" y="51736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545" name="Text Box 444"/>
          <p:cNvSpPr txBox="1">
            <a:spLocks noChangeArrowheads="1"/>
          </p:cNvSpPr>
          <p:nvPr/>
        </p:nvSpPr>
        <p:spPr bwMode="auto">
          <a:xfrm>
            <a:off x="7502525" y="56165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546" name="Text Box 445"/>
          <p:cNvSpPr txBox="1">
            <a:spLocks noChangeArrowheads="1"/>
          </p:cNvSpPr>
          <p:nvPr/>
        </p:nvSpPr>
        <p:spPr bwMode="auto">
          <a:xfrm>
            <a:off x="6376988" y="3321050"/>
            <a:ext cx="2728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Should not try to Set</a:t>
            </a:r>
          </a:p>
          <a:p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and Reset at the same time!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000" y="1397000"/>
            <a:ext cx="927100" cy="523875"/>
          </a:xfrm>
          <a:prstGeom prst="rect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548" name="TextBox 19"/>
          <p:cNvSpPr txBox="1">
            <a:spLocks noChangeArrowheads="1"/>
          </p:cNvSpPr>
          <p:nvPr/>
        </p:nvSpPr>
        <p:spPr bwMode="auto">
          <a:xfrm>
            <a:off x="0" y="6519863"/>
            <a:ext cx="903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Q_b = Q</a:t>
            </a:r>
          </a:p>
        </p:txBody>
      </p:sp>
      <p:cxnSp>
        <p:nvCxnSpPr>
          <p:cNvPr id="22549" name="Straight Connector 21"/>
          <p:cNvCxnSpPr>
            <a:cxnSpLocks noChangeShapeType="1"/>
          </p:cNvCxnSpPr>
          <p:nvPr/>
        </p:nvCxnSpPr>
        <p:spPr bwMode="auto">
          <a:xfrm>
            <a:off x="609600" y="6553200"/>
            <a:ext cx="1651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2540000" y="2324100"/>
            <a:ext cx="1905000" cy="134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551" name="Straight Arrow Connector 27"/>
          <p:cNvCxnSpPr>
            <a:cxnSpLocks noChangeShapeType="1"/>
          </p:cNvCxnSpPr>
          <p:nvPr/>
        </p:nvCxnSpPr>
        <p:spPr bwMode="auto">
          <a:xfrm rot="5400000">
            <a:off x="3403600" y="3187700"/>
            <a:ext cx="1295400" cy="330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552" name="Straight Arrow Connector 30"/>
          <p:cNvCxnSpPr>
            <a:cxnSpLocks noChangeShapeType="1"/>
            <a:endCxn id="22543" idx="1"/>
          </p:cNvCxnSpPr>
          <p:nvPr/>
        </p:nvCxnSpPr>
        <p:spPr bwMode="auto">
          <a:xfrm>
            <a:off x="4648200" y="3225800"/>
            <a:ext cx="2590800" cy="803275"/>
          </a:xfrm>
          <a:prstGeom prst="straightConnector1">
            <a:avLst/>
          </a:prstGeom>
          <a:noFill/>
          <a:ln w="9525" algn="ctr">
            <a:solidFill>
              <a:srgbClr val="6600CC"/>
            </a:solidFill>
            <a:round/>
            <a:headEnd/>
            <a:tailEnd type="arrow" w="med" len="med"/>
          </a:ln>
        </p:spPr>
      </p:cxnSp>
      <p:sp>
        <p:nvSpPr>
          <p:cNvPr id="22553" name="Rounded Rectangle 33"/>
          <p:cNvSpPr>
            <a:spLocks noChangeArrowheads="1"/>
          </p:cNvSpPr>
          <p:nvPr/>
        </p:nvSpPr>
        <p:spPr bwMode="auto">
          <a:xfrm>
            <a:off x="8229600" y="5295900"/>
            <a:ext cx="533400" cy="723900"/>
          </a:xfrm>
          <a:prstGeom prst="roundRect">
            <a:avLst>
              <a:gd name="adj" fmla="val 16667"/>
            </a:avLst>
          </a:prstGeom>
          <a:solidFill>
            <a:srgbClr val="FFFF00">
              <a:alpha val="1803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TextBox 34"/>
          <p:cNvSpPr txBox="1">
            <a:spLocks noChangeArrowheads="1"/>
          </p:cNvSpPr>
          <p:nvPr/>
        </p:nvSpPr>
        <p:spPr bwMode="auto">
          <a:xfrm>
            <a:off x="7940675" y="6007100"/>
            <a:ext cx="127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Unpredictable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999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25166</TotalTime>
  <Words>4558</Words>
  <Application>Microsoft Office PowerPoint</Application>
  <PresentationFormat>On-screen Show (4:3)</PresentationFormat>
  <Paragraphs>1441</Paragraphs>
  <Slides>63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Design</vt:lpstr>
      <vt:lpstr>Equation</vt:lpstr>
      <vt:lpstr>Slide 1</vt:lpstr>
      <vt:lpstr>Unit 11: Sequential Circuits</vt:lpstr>
      <vt:lpstr>Slide 3</vt:lpstr>
      <vt:lpstr>Introduction to Sequential Circuits</vt:lpstr>
      <vt:lpstr>Introduction to Sequential Circuits</vt:lpstr>
      <vt:lpstr>Timing of Sequential Circuits Two Approaches</vt:lpstr>
      <vt:lpstr>Data Storage Logic Structures</vt:lpstr>
      <vt:lpstr>Basic NOR  Set–Reset (SR) Latch</vt:lpstr>
      <vt:lpstr>Basic NOR  Set–Reset (SR) Latch</vt:lpstr>
      <vt:lpstr>Basic NAND  Set–Reset (SR) Latch</vt:lpstr>
      <vt:lpstr>Clocked (or controlled) SR NAND Latch</vt:lpstr>
      <vt:lpstr>The D Latch</vt:lpstr>
      <vt:lpstr>Flip-Flops</vt:lpstr>
      <vt:lpstr>The Transparent Latch as a Storage Element: Timing Problem of the transparent Latch </vt:lpstr>
      <vt:lpstr>Solving the Latch Timing Problem Flip flops instead of latches</vt:lpstr>
      <vt:lpstr>S-R Master-Slave (Pulse-Triggered) Flip-Flop</vt:lpstr>
      <vt:lpstr>S-R Master-Slave  Flip-Flop: Simulation</vt:lpstr>
      <vt:lpstr>Problems with the S-R Master-Slave Flip-Flop</vt:lpstr>
      <vt:lpstr>Edge-Triggered D-type Flip-Flop</vt:lpstr>
      <vt:lpstr>Flip-Flop Timing Parameters:  Edge Triggered FF</vt:lpstr>
      <vt:lpstr>Flip-Flop Timing Parameters:  S-R Master Slave FF</vt:lpstr>
      <vt:lpstr>Standard Symbols for Storage Elements</vt:lpstr>
      <vt:lpstr>Direct Inputs</vt:lpstr>
      <vt:lpstr>Other Types of Flip-Flops</vt:lpstr>
      <vt:lpstr>Basic Flip-Flop Descriptors</vt:lpstr>
      <vt:lpstr>S-R Flip-Flop</vt:lpstr>
      <vt:lpstr>D Flip-Flop</vt:lpstr>
      <vt:lpstr>J-K Flip-Flop- Improvement on SR Avoids SR = 11 problem, JK = 11  Toggle, i.e. Q(t+1) = Q(t)</vt:lpstr>
      <vt:lpstr>T (Toggle) Flip-Flop D FF with “No change” &amp; “toggling: capabilities</vt:lpstr>
      <vt:lpstr>Sequential Circuit Analysis</vt:lpstr>
      <vt:lpstr>Analysis: Given a Sequential Circuit determine the way it behaves</vt:lpstr>
      <vt:lpstr>Analysis Example 1: A Mealy Circuit, Output = F (states, inputs) Deriving flip flop input equations</vt:lpstr>
      <vt:lpstr>Slide 33</vt:lpstr>
      <vt:lpstr>Sequential Circuit Analysis</vt:lpstr>
      <vt:lpstr>State Table Characteristics</vt:lpstr>
      <vt:lpstr>One-Dimensional State Table</vt:lpstr>
      <vt:lpstr>Two-Dimensional State Table a step closer to Sate Diagrams</vt:lpstr>
      <vt:lpstr>Sate Diagram, Mealy Circuits  </vt:lpstr>
      <vt:lpstr>Moore and Mealy Models</vt:lpstr>
      <vt:lpstr>Analysis Example 2: A Moore Circuit Output = F (States only) </vt:lpstr>
      <vt:lpstr>Sequential Circuit Design: The Design Procedure</vt:lpstr>
      <vt:lpstr>Specification</vt:lpstr>
      <vt:lpstr>    Formulation:      Get a State Diagram/Table from the Specifications</vt:lpstr>
      <vt:lpstr>State Initialization</vt:lpstr>
      <vt:lpstr>Example: Bit Sequence Recognizer: 1101                   1. Specifications- Verbal</vt:lpstr>
      <vt:lpstr>Example: Bit Sequence Recognizer: 1101 2. Formulation: State Diagram Strategy</vt:lpstr>
      <vt:lpstr>Recognizer for Sequence 1101 Has sub-sequences: 1, 11, 110</vt:lpstr>
      <vt:lpstr>Is this the complete state diagram? What is missing?</vt:lpstr>
      <vt:lpstr>“Symbolic” State Table (Mealy Model)</vt:lpstr>
      <vt:lpstr>Formulation Example:                         State Diagram (Moore Model)</vt:lpstr>
      <vt:lpstr>3. State Assignment: From abstract symbols                                      to binary bit representation of states Need to represent m states  ? FFs</vt:lpstr>
      <vt:lpstr>4, 5, 6: Determination and Optimization: The Mealy Model 4 states (A, B, C, D)  2 FFs, No unused states Let A = 00 (to suit being a Reset state), B = 01, C = 11, D = 10</vt:lpstr>
      <vt:lpstr>Sequential Circuit</vt:lpstr>
      <vt:lpstr>7. Technology-Mapped Circuit –  Final Result</vt:lpstr>
      <vt:lpstr>8. Verification Manual or Using CAD Simulation</vt:lpstr>
      <vt:lpstr>Sequential Circuits Analysis Versus Design</vt:lpstr>
      <vt:lpstr>Another Analysis Example:  Circuit  Behavior in a State Diagram form </vt:lpstr>
      <vt:lpstr>Analysis Example, Contd. </vt:lpstr>
      <vt:lpstr>Analysis Example, Contd. </vt:lpstr>
      <vt:lpstr>Another Design Example  </vt:lpstr>
      <vt:lpstr>Design Example, Contd. </vt:lpstr>
      <vt:lpstr>Design Example, Contd. </vt:lpstr>
      <vt:lpstr>Unit 11: Sequential Circuits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2 - Part 1 - PPT - Mano &amp; Kime - 2nd Ed</dc:title>
  <dc:creator>Kaminski &amp; Kime</dc:creator>
  <dc:description>Fall 2001 Draft</dc:description>
  <cp:lastModifiedBy>Itc</cp:lastModifiedBy>
  <cp:revision>685</cp:revision>
  <cp:lastPrinted>1999-06-21T13:11:14Z</cp:lastPrinted>
  <dcterms:created xsi:type="dcterms:W3CDTF">1999-02-14T20:48:18Z</dcterms:created>
  <dcterms:modified xsi:type="dcterms:W3CDTF">2013-12-04T21:44:56Z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-1683077610</vt:i4>
  </property>
  <property fmtid="{D5CDD505-2E9C-101B-9397-08002B2CF9AE}" pid="3" name="_NewReviewCycle">
    <vt:lpwstr/>
  </property>
  <property fmtid="{D5CDD505-2E9C-101B-9397-08002B2CF9AE}" pid="4" name="_EmailSubject">
    <vt:lpwstr>Slides (Part 2 of 3)</vt:lpwstr>
  </property>
  <property fmtid="{D5CDD505-2E9C-101B-9397-08002B2CF9AE}" pid="5" name="_AuthorEmail">
    <vt:lpwstr>marwan@kfupm.edu.sa</vt:lpwstr>
  </property>
  <property fmtid="{D5CDD505-2E9C-101B-9397-08002B2CF9AE}" pid="6" name="_AuthorEmailDisplayName">
    <vt:lpwstr>Dr. Marwan Abu-Amara</vt:lpwstr>
  </property>
</Properties>
</file>