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449" r:id="rId2"/>
    <p:sldId id="524" r:id="rId3"/>
    <p:sldId id="525" r:id="rId4"/>
    <p:sldId id="526" r:id="rId5"/>
    <p:sldId id="529" r:id="rId6"/>
    <p:sldId id="531" r:id="rId7"/>
    <p:sldId id="532" r:id="rId8"/>
    <p:sldId id="533" r:id="rId9"/>
    <p:sldId id="571" r:id="rId10"/>
    <p:sldId id="534" r:id="rId11"/>
    <p:sldId id="535" r:id="rId12"/>
    <p:sldId id="536" r:id="rId13"/>
    <p:sldId id="561" r:id="rId14"/>
    <p:sldId id="562" r:id="rId15"/>
    <p:sldId id="537" r:id="rId16"/>
    <p:sldId id="563" r:id="rId17"/>
    <p:sldId id="564" r:id="rId18"/>
    <p:sldId id="565" r:id="rId19"/>
    <p:sldId id="566" r:id="rId20"/>
    <p:sldId id="567" r:id="rId21"/>
    <p:sldId id="568" r:id="rId22"/>
    <p:sldId id="569" r:id="rId23"/>
    <p:sldId id="570" r:id="rId24"/>
    <p:sldId id="538" r:id="rId25"/>
    <p:sldId id="539" r:id="rId26"/>
    <p:sldId id="543" r:id="rId27"/>
    <p:sldId id="544" r:id="rId28"/>
    <p:sldId id="545" r:id="rId29"/>
    <p:sldId id="540" r:id="rId30"/>
    <p:sldId id="541" r:id="rId31"/>
    <p:sldId id="546" r:id="rId32"/>
    <p:sldId id="547" r:id="rId33"/>
    <p:sldId id="548" r:id="rId34"/>
    <p:sldId id="511" r:id="rId35"/>
    <p:sldId id="512" r:id="rId36"/>
    <p:sldId id="522" r:id="rId37"/>
    <p:sldId id="515" r:id="rId38"/>
    <p:sldId id="523" r:id="rId39"/>
    <p:sldId id="549" r:id="rId40"/>
    <p:sldId id="559" r:id="rId4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0000"/>
    <a:srgbClr val="CC0000"/>
    <a:srgbClr val="660066"/>
    <a:srgbClr val="FFFFFF"/>
    <a:srgbClr val="008000"/>
    <a:srgbClr val="000066"/>
    <a:srgbClr val="6600CC"/>
    <a:srgbClr val="33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 autoAdjust="0"/>
  </p:normalViewPr>
  <p:slideViewPr>
    <p:cSldViewPr snapToGrid="0">
      <p:cViewPr varScale="1">
        <p:scale>
          <a:sx n="78" d="100"/>
          <a:sy n="78" d="100"/>
        </p:scale>
        <p:origin x="-151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4"/>
    </p:cViewPr>
  </p:sorterViewPr>
  <p:notesViewPr>
    <p:cSldViewPr snapToGrid="0">
      <p:cViewPr>
        <p:scale>
          <a:sx n="66" d="100"/>
          <a:sy n="66" d="100"/>
        </p:scale>
        <p:origin x="-2280" y="-774"/>
      </p:cViewPr>
      <p:guideLst>
        <p:guide orient="horz" pos="3025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33.xml"/><Relationship Id="rId3" Type="http://schemas.openxmlformats.org/officeDocument/2006/relationships/slide" Target="slides/slide7.xml"/><Relationship Id="rId7" Type="http://schemas.openxmlformats.org/officeDocument/2006/relationships/slide" Target="slides/slide28.xml"/><Relationship Id="rId2" Type="http://schemas.openxmlformats.org/officeDocument/2006/relationships/slide" Target="slides/slide3.xml"/><Relationship Id="rId1" Type="http://schemas.openxmlformats.org/officeDocument/2006/relationships/slide" Target="slides/slide1.xml"/><Relationship Id="rId6" Type="http://schemas.openxmlformats.org/officeDocument/2006/relationships/slide" Target="slides/slide27.xml"/><Relationship Id="rId5" Type="http://schemas.openxmlformats.org/officeDocument/2006/relationships/slide" Target="slides/slide10.xml"/><Relationship Id="rId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531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4" tIns="48306" rIns="96614" bIns="48306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0675" y="0"/>
            <a:ext cx="321151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4" tIns="48306" rIns="96614" bIns="48306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2413"/>
            <a:ext cx="3135313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4" tIns="48306" rIns="96614" bIns="48306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0675" y="9142413"/>
            <a:ext cx="3211513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4" tIns="48306" rIns="96614" bIns="48306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32794730-1E0F-476E-81FF-86FC4ECD1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967" tIns="50984" rIns="101967" bIns="50984" numCol="1" anchor="t" anchorCtr="0" compatLnSpc="1">
            <a:prstTxWarp prst="textNoShape">
              <a:avLst/>
            </a:prstTxWarp>
          </a:bodyPr>
          <a:lstStyle>
            <a:lvl1pPr defTabSz="1020763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967" tIns="50984" rIns="101967" bIns="50984" numCol="1" anchor="t" anchorCtr="0" compatLnSpc="1">
            <a:prstTxWarp prst="textNoShape">
              <a:avLst/>
            </a:prstTxWarp>
          </a:bodyPr>
          <a:lstStyle>
            <a:lvl1pPr algn="r" defTabSz="1020763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967" tIns="50984" rIns="101967" bIns="50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967" tIns="50984" rIns="101967" bIns="50984" numCol="1" anchor="b" anchorCtr="0" compatLnSpc="1">
            <a:prstTxWarp prst="textNoShape">
              <a:avLst/>
            </a:prstTxWarp>
          </a:bodyPr>
          <a:lstStyle>
            <a:lvl1pPr defTabSz="1020763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967" tIns="50984" rIns="101967" bIns="50984" numCol="1" anchor="b" anchorCtr="0" compatLnSpc="1">
            <a:prstTxWarp prst="textNoShape">
              <a:avLst/>
            </a:prstTxWarp>
          </a:bodyPr>
          <a:lstStyle>
            <a:lvl1pPr algn="r" defTabSz="1020763">
              <a:defRPr sz="1400"/>
            </a:lvl1pPr>
          </a:lstStyle>
          <a:p>
            <a:pPr>
              <a:defRPr/>
            </a:pPr>
            <a:fld id="{A2CD4AA8-35B3-483C-AF1A-3D2BF0E37B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86E121-A134-4633-8E45-4A0F873DF595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9C7319-B5B5-471D-95F2-FCE22C37468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F3 = D7 + D5 + D2 = A2 A0 + A2’ A1 A0’</a:t>
            </a:r>
          </a:p>
          <a:p>
            <a:r>
              <a:rPr lang="en-US" smtClean="0"/>
              <a:t>F2 = D7 + D0 = A2 A1 A0 + A2’ A1’ A0’ </a:t>
            </a:r>
          </a:p>
          <a:p>
            <a:r>
              <a:rPr lang="en-US" smtClean="0"/>
              <a:t>F1 = D4 + D1 = A1 A1’ A0’ + A2’ A1’ A0</a:t>
            </a:r>
          </a:p>
          <a:p>
            <a:r>
              <a:rPr lang="en-US" smtClean="0"/>
              <a:t>F0 = D7 + D5 + D1 = A2 A0 + A1’ A0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07D4C6-649C-4EDE-B87D-2814E78E579A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900" smtClean="0">
                <a:cs typeface="Times New Roman" pitchFamily="18" charset="0"/>
              </a:rPr>
              <a:t>F3 = AD + BD + F1  = AD + BD + A’B+ C’ = AD + BD + A’B’ + C’</a:t>
            </a:r>
          </a:p>
          <a:p>
            <a:r>
              <a:rPr lang="en-US" sz="900" smtClean="0">
                <a:cs typeface="Times New Roman" pitchFamily="18" charset="0"/>
              </a:rPr>
              <a:t>F4 = AB + CD + F1’ = AB + CD + (A’B’ + C’)’ =  AB + CD + AC + BC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6DEA6E-6B83-4236-829A-283DB761663C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F1 = AB +BC + AC</a:t>
            </a:r>
          </a:p>
          <a:p>
            <a:r>
              <a:rPr lang="en-US" smtClean="0"/>
              <a:t>F2 = (AB + A’B’)’ =  (A’ + B’) (A + B) = A’B + AB’</a:t>
            </a:r>
          </a:p>
          <a:p>
            <a:endParaRPr lang="en-US" smtClean="0"/>
          </a:p>
          <a:p>
            <a:r>
              <a:rPr lang="en-US" smtClean="0"/>
              <a:t>No. If only SOP functions used, requires at least 5 AND gates.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51"/>
          <p:cNvSpPr txBox="1">
            <a:spLocks noChangeArrowheads="1"/>
          </p:cNvSpPr>
          <p:nvPr userDrawn="1"/>
        </p:nvSpPr>
        <p:spPr bwMode="auto">
          <a:xfrm>
            <a:off x="1833563" y="5167313"/>
            <a:ext cx="5913437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200" b="1"/>
              <a:t>Charles Kime &amp; Thomas Kaminski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200">
                <a:cs typeface="Times New Roman" pitchFamily="18" charset="0"/>
              </a:rPr>
              <a:t>© 2004 Pearson Education, Inc.</a:t>
            </a:r>
            <a:br>
              <a:rPr lang="en-US" sz="2200">
                <a:cs typeface="Times New Roman" pitchFamily="18" charset="0"/>
              </a:rPr>
            </a:br>
            <a:r>
              <a:rPr lang="en-US" sz="2200">
                <a:cs typeface="Times New Roman" pitchFamily="18" charset="0"/>
                <a:hlinkClick r:id="" action="ppaction://hlinkshowjump?jump=lastslide"/>
              </a:rPr>
              <a:t>Terms of Use</a:t>
            </a:r>
            <a:r>
              <a:rPr lang="en-US" sz="2200">
                <a:cs typeface="Times New Roman" pitchFamily="18" charset="0"/>
              </a:rPr>
              <a:t/>
            </a:r>
            <a:br>
              <a:rPr lang="en-US" sz="2200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(Hyperlinks are active in View Show mode)</a:t>
            </a:r>
          </a:p>
        </p:txBody>
      </p:sp>
      <p:sp>
        <p:nvSpPr>
          <p:cNvPr id="3" name="Text Box 1052"/>
          <p:cNvSpPr txBox="1">
            <a:spLocks noChangeArrowheads="1"/>
          </p:cNvSpPr>
          <p:nvPr userDrawn="1"/>
        </p:nvSpPr>
        <p:spPr bwMode="auto">
          <a:xfrm>
            <a:off x="1301750" y="2847975"/>
            <a:ext cx="6978650" cy="222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4000" b="1">
                <a:solidFill>
                  <a:schemeClr val="hlink"/>
                </a:solidFill>
                <a:latin typeface="Helvetica" pitchFamily="34" charset="0"/>
              </a:rPr>
              <a:t>Chapter 3 – Combinational Logic Design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400" b="1">
                <a:solidFill>
                  <a:schemeClr val="hlink"/>
                </a:solidFill>
                <a:latin typeface="Helvetica" pitchFamily="34" charset="0"/>
              </a:rPr>
              <a:t>Part 1 – </a:t>
            </a:r>
            <a:r>
              <a:rPr lang="en-US" sz="2400" b="1">
                <a:solidFill>
                  <a:schemeClr val="hlink"/>
                </a:solidFill>
              </a:rPr>
              <a:t>Implementation Technology and Logic Design </a:t>
            </a:r>
          </a:p>
        </p:txBody>
      </p:sp>
      <p:sp>
        <p:nvSpPr>
          <p:cNvPr id="4" name="Text Box 1053"/>
          <p:cNvSpPr txBox="1">
            <a:spLocks noChangeArrowheads="1"/>
          </p:cNvSpPr>
          <p:nvPr userDrawn="1"/>
        </p:nvSpPr>
        <p:spPr bwMode="auto">
          <a:xfrm>
            <a:off x="904875" y="2179638"/>
            <a:ext cx="7772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3200" b="1"/>
              <a:t>Logic and Computer Design Fundamentals</a:t>
            </a:r>
          </a:p>
        </p:txBody>
      </p:sp>
      <p:sp>
        <p:nvSpPr>
          <p:cNvPr id="5" name="Line 1054"/>
          <p:cNvSpPr>
            <a:spLocks noChangeShapeType="1"/>
          </p:cNvSpPr>
          <p:nvPr userDrawn="1"/>
        </p:nvSpPr>
        <p:spPr bwMode="auto">
          <a:xfrm>
            <a:off x="579438" y="1935163"/>
            <a:ext cx="8015287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3 - Part 1        </a:t>
            </a:r>
            <a:fld id="{0A7026E0-DD94-43DA-86F5-0AC9D8BF6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8438" y="0"/>
            <a:ext cx="1943100" cy="63420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5963" y="0"/>
            <a:ext cx="5680075" cy="63420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3 - Part 1        </a:t>
            </a:r>
            <a:fld id="{F660C997-D9D2-4208-98AF-221F1D464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963" y="0"/>
            <a:ext cx="7772400" cy="1020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19138" y="1314450"/>
            <a:ext cx="7772400" cy="502761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3 - Part 1        </a:t>
            </a:r>
            <a:fld id="{EA59D7D6-7259-4586-B757-90ECB7866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3 - Part 1        </a:t>
            </a:r>
            <a:fld id="{1DA56CB9-CEEA-4E7F-A9F3-6D2B0A5479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3 - Part 1        </a:t>
            </a:r>
            <a:fld id="{81889733-02FE-43E3-ABFA-F616D946F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138" y="1314450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1538" y="1314450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3 - Part 1        </a:t>
            </a:r>
            <a:fld id="{75AE210F-79DB-47D5-AA0C-D8D602B3E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3 - Part 1        </a:t>
            </a:r>
            <a:fld id="{754118C3-D546-4649-B135-03E9404B8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3 - Part 1        </a:t>
            </a:r>
            <a:fld id="{5F4A72B3-0968-471F-846A-185913F41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3 - Part 1        </a:t>
            </a:r>
            <a:fld id="{14F7B327-876D-4A96-8B48-BBD359126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3 - Part 1        </a:t>
            </a:r>
            <a:fld id="{4C592272-8CBD-4897-A90F-A6ED0F3A6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3 - Part 1        </a:t>
            </a:r>
            <a:fld id="{9EADB006-4C35-4BD5-97ED-4FB7A8F2F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7" descr="watermark"/>
          <p:cNvPicPr>
            <a:picLocks noChangeAspect="1" noChangeArrowheads="1"/>
          </p:cNvPicPr>
          <p:nvPr userDrawn="1"/>
        </p:nvPicPr>
        <p:blipFill>
          <a:blip r:embed="rId14" cstate="print"/>
          <a:srcRect t="39345"/>
          <a:stretch>
            <a:fillRect/>
          </a:stretch>
        </p:blipFill>
        <p:spPr bwMode="auto">
          <a:xfrm>
            <a:off x="693738" y="6353175"/>
            <a:ext cx="22304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2" name="Text Box 48"/>
          <p:cNvSpPr txBox="1">
            <a:spLocks noChangeArrowheads="1"/>
          </p:cNvSpPr>
          <p:nvPr userDrawn="1"/>
        </p:nvSpPr>
        <p:spPr bwMode="auto">
          <a:xfrm>
            <a:off x="696913" y="6338888"/>
            <a:ext cx="2728912" cy="519112"/>
          </a:xfrm>
          <a:prstGeom prst="rect">
            <a:avLst/>
          </a:prstGeom>
          <a:noFill/>
          <a:ln w="1588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endParaRPr lang="en-US" sz="2800" b="1">
              <a:solidFill>
                <a:schemeClr val="accent2"/>
              </a:solidFill>
            </a:endParaRPr>
          </a:p>
        </p:txBody>
      </p:sp>
      <p:sp>
        <p:nvSpPr>
          <p:cNvPr id="1074" name="Rectangle 5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7350" y="6489700"/>
            <a:ext cx="23812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Chapter 3 - Part 1        </a:t>
            </a:r>
            <a:fld id="{97044243-3A24-41C0-B146-5C841B1F8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75" name="Line 51"/>
          <p:cNvSpPr>
            <a:spLocks noChangeShapeType="1"/>
          </p:cNvSpPr>
          <p:nvPr userDrawn="1"/>
        </p:nvSpPr>
        <p:spPr bwMode="auto">
          <a:xfrm>
            <a:off x="581025" y="1173163"/>
            <a:ext cx="8015288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0" name="Rectangle 52"/>
          <p:cNvSpPr>
            <a:spLocks noGrp="1" noChangeArrowheads="1"/>
          </p:cNvSpPr>
          <p:nvPr>
            <p:ph type="title"/>
          </p:nvPr>
        </p:nvSpPr>
        <p:spPr bwMode="auto">
          <a:xfrm>
            <a:off x="715963" y="0"/>
            <a:ext cx="77724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5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314450"/>
            <a:ext cx="7772400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Font typeface="Wingdings" pitchFamily="2" charset="2"/>
        <a:buChar char="§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Char char="•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Char char="•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517650" y="738188"/>
            <a:ext cx="6070600" cy="1027974"/>
          </a:xfrm>
          <a:prstGeom prst="rect">
            <a:avLst/>
          </a:prstGeom>
          <a:solidFill>
            <a:srgbClr val="FFFFFF"/>
          </a:solidFill>
          <a:ln w="1651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3200" b="1" dirty="0">
                <a:solidFill>
                  <a:srgbClr val="000066"/>
                </a:solidFill>
                <a:latin typeface="Arial" pitchFamily="34" charset="0"/>
              </a:rPr>
              <a:t>COE 202: Digital Logic Design</a:t>
            </a:r>
          </a:p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rgbClr val="000066"/>
                </a:solidFill>
                <a:latin typeface="Arial" pitchFamily="34" charset="0"/>
              </a:rPr>
              <a:t>Courtesy of Dr. </a:t>
            </a:r>
            <a:r>
              <a:rPr lang="en-US" sz="2400" dirty="0">
                <a:solidFill>
                  <a:srgbClr val="000066"/>
                </a:solidFill>
                <a:latin typeface="Arial" pitchFamily="34" charset="0"/>
              </a:rPr>
              <a:t>Radwan E Abdel-Aal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985838" y="2220913"/>
            <a:ext cx="7586662" cy="579437"/>
          </a:xfrm>
          <a:prstGeom prst="rect">
            <a:avLst/>
          </a:prstGeom>
          <a:solidFill>
            <a:srgbClr val="FFFFFF"/>
          </a:solidFill>
          <a:ln w="1651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en-US" sz="3200" b="1">
              <a:solidFill>
                <a:srgbClr val="000066"/>
              </a:solidFill>
              <a:latin typeface="Arial" pitchFamily="34" charset="0"/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1249363" y="4237038"/>
            <a:ext cx="6980237" cy="844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 rot="10800000" flipV="1">
            <a:off x="0" y="1703388"/>
            <a:ext cx="9144000" cy="3417887"/>
          </a:xfrm>
          <a:prstGeom prst="rect">
            <a:avLst/>
          </a:prstGeom>
          <a:solidFill>
            <a:srgbClr val="FFFFFF"/>
          </a:solidFill>
          <a:ln w="1651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US" sz="4000" b="1" dirty="0">
                <a:solidFill>
                  <a:srgbClr val="C00000"/>
                </a:solidFill>
                <a:latin typeface="Arial" pitchFamily="34" charset="0"/>
              </a:rPr>
              <a:t>Unit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</a:rPr>
              <a:t>13</a:t>
            </a:r>
            <a:endParaRPr lang="en-US" sz="4000" b="1" dirty="0">
              <a:solidFill>
                <a:srgbClr val="C00000"/>
              </a:solidFill>
              <a:latin typeface="Arial" pitchFamily="34" charset="0"/>
            </a:endParaRP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000" b="1" dirty="0">
                <a:solidFill>
                  <a:srgbClr val="C00000"/>
                </a:solidFill>
                <a:latin typeface="Arial" pitchFamily="34" charset="0"/>
              </a:rPr>
              <a:t>   Programmable Logic</a:t>
            </a:r>
          </a:p>
          <a:p>
            <a:r>
              <a:rPr lang="en-US" sz="4000" b="1" dirty="0">
                <a:solidFill>
                  <a:srgbClr val="C00000"/>
                </a:solidFill>
                <a:latin typeface="Arial" pitchFamily="34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</a:rPr>
              <a:t>(Section 6-8) </a:t>
            </a:r>
            <a:endParaRPr lang="en-US" sz="4000" b="1" dirty="0">
              <a:solidFill>
                <a:srgbClr val="C00000"/>
              </a:solidFill>
              <a:latin typeface="Arial" pitchFamily="34" charset="0"/>
            </a:endParaRP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000" b="1" dirty="0">
                <a:solidFill>
                  <a:srgbClr val="C00000"/>
                </a:solidFill>
                <a:latin typeface="Arial" pitchFamily="34" charset="0"/>
              </a:rPr>
              <a:t>   Memory Devices: RAM and ROM</a:t>
            </a:r>
          </a:p>
          <a:p>
            <a:r>
              <a:rPr lang="en-US" sz="4000" b="1" dirty="0">
                <a:solidFill>
                  <a:srgbClr val="C00000"/>
                </a:solidFill>
                <a:latin typeface="Arial" pitchFamily="34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Arial" pitchFamily="34" charset="0"/>
              </a:rPr>
              <a:t>(Supplementary notes: lesson 6_2)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D3FA4277-1CC4-43CF-96CC-DE3D3EED5C1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1313" y="1257300"/>
            <a:ext cx="8558212" cy="5232400"/>
          </a:xfrm>
          <a:solidFill>
            <a:srgbClr val="FFFFFF"/>
          </a:solidFill>
        </p:spPr>
        <p:txBody>
          <a:bodyPr/>
          <a:lstStyle/>
          <a:p>
            <a:r>
              <a:rPr lang="en-US" sz="2400" smtClean="0"/>
              <a:t>Example: 8 X 4 PROM (n = 3 input lines,  m = 4 output lines)</a:t>
            </a:r>
          </a:p>
          <a:p>
            <a:r>
              <a:rPr lang="en-US" sz="2400" smtClean="0"/>
              <a:t>The fixed "AND" array is a</a:t>
            </a:r>
            <a:br>
              <a:rPr lang="en-US" sz="2400" smtClean="0"/>
            </a:br>
            <a:r>
              <a:rPr lang="en-US" sz="2400" smtClean="0">
                <a:solidFill>
                  <a:srgbClr val="C00000"/>
                </a:solidFill>
              </a:rPr>
              <a:t>“decoder” </a:t>
            </a:r>
            <a:r>
              <a:rPr lang="en-US" sz="2400" smtClean="0"/>
              <a:t>with 3 inputs and 8</a:t>
            </a:r>
            <a:br>
              <a:rPr lang="en-US" sz="2400" smtClean="0"/>
            </a:br>
            <a:r>
              <a:rPr lang="en-US" sz="2400" smtClean="0"/>
              <a:t>outputs implementing minterms</a:t>
            </a:r>
          </a:p>
          <a:p>
            <a:r>
              <a:rPr lang="en-US" sz="2400" smtClean="0"/>
              <a:t>The programmable "OR“</a:t>
            </a:r>
            <a:br>
              <a:rPr lang="en-US" sz="2400" smtClean="0"/>
            </a:br>
            <a:r>
              <a:rPr lang="en-US" sz="2400" smtClean="0"/>
              <a:t>array uses a single line to</a:t>
            </a:r>
            <a:br>
              <a:rPr lang="en-US" sz="2400" smtClean="0"/>
            </a:br>
            <a:r>
              <a:rPr lang="en-US" sz="2400" smtClean="0"/>
              <a:t>represent all inputs to an</a:t>
            </a:r>
            <a:br>
              <a:rPr lang="en-US" sz="2400" smtClean="0"/>
            </a:br>
            <a:r>
              <a:rPr lang="en-US" sz="2400" smtClean="0"/>
              <a:t>OR gate.  An “X” in the</a:t>
            </a:r>
            <a:br>
              <a:rPr lang="en-US" sz="2400" smtClean="0"/>
            </a:br>
            <a:r>
              <a:rPr lang="en-US" sz="2400" smtClean="0"/>
              <a:t>array corresponds to attaching the</a:t>
            </a:r>
            <a:br>
              <a:rPr lang="en-US" sz="2400" smtClean="0"/>
            </a:br>
            <a:r>
              <a:rPr lang="en-US" sz="2400" smtClean="0"/>
              <a:t>minterm to the OR</a:t>
            </a:r>
          </a:p>
          <a:p>
            <a:r>
              <a:rPr lang="en-US" sz="2400" smtClean="0">
                <a:cs typeface="Times New Roman" pitchFamily="18" charset="0"/>
              </a:rPr>
              <a:t>Read Example: For input (A</a:t>
            </a:r>
            <a:r>
              <a:rPr lang="en-US" sz="2400" baseline="-25000" smtClean="0">
                <a:cs typeface="Times New Roman" pitchFamily="18" charset="0"/>
              </a:rPr>
              <a:t>2</a:t>
            </a:r>
            <a:r>
              <a:rPr lang="en-US" sz="2400" smtClean="0">
                <a:cs typeface="Times New Roman" pitchFamily="18" charset="0"/>
              </a:rPr>
              <a:t>,A</a:t>
            </a:r>
            <a:r>
              <a:rPr lang="en-US" sz="2400" baseline="-25000" smtClean="0">
                <a:cs typeface="Times New Roman" pitchFamily="18" charset="0"/>
              </a:rPr>
              <a:t>1</a:t>
            </a:r>
            <a:r>
              <a:rPr lang="en-US" sz="2400" smtClean="0">
                <a:cs typeface="Times New Roman" pitchFamily="18" charset="0"/>
              </a:rPr>
              <a:t>,A</a:t>
            </a:r>
            <a:r>
              <a:rPr lang="en-US" sz="2400" baseline="-25000" smtClean="0">
                <a:cs typeface="Times New Roman" pitchFamily="18" charset="0"/>
              </a:rPr>
              <a:t>0</a:t>
            </a:r>
            <a:r>
              <a:rPr lang="en-US" sz="2400" smtClean="0">
                <a:cs typeface="Times New Roman" pitchFamily="18" charset="0"/>
              </a:rPr>
              <a:t>)</a:t>
            </a:r>
            <a:br>
              <a:rPr lang="en-US" sz="2400" smtClean="0">
                <a:cs typeface="Times New Roman" pitchFamily="18" charset="0"/>
              </a:rPr>
            </a:br>
            <a:r>
              <a:rPr lang="en-US" sz="2400" smtClean="0">
                <a:cs typeface="Times New Roman" pitchFamily="18" charset="0"/>
              </a:rPr>
              <a:t>= 010, output is (F</a:t>
            </a:r>
            <a:r>
              <a:rPr lang="en-US" sz="2400" baseline="-25000" smtClean="0">
                <a:cs typeface="Times New Roman" pitchFamily="18" charset="0"/>
              </a:rPr>
              <a:t>3</a:t>
            </a:r>
            <a:r>
              <a:rPr lang="en-US" sz="2400" smtClean="0">
                <a:cs typeface="Times New Roman" pitchFamily="18" charset="0"/>
              </a:rPr>
              <a:t>,F</a:t>
            </a:r>
            <a:r>
              <a:rPr lang="en-US" sz="2400" baseline="-25000" smtClean="0">
                <a:cs typeface="Times New Roman" pitchFamily="18" charset="0"/>
              </a:rPr>
              <a:t>2</a:t>
            </a:r>
            <a:r>
              <a:rPr lang="en-US" sz="2400" smtClean="0">
                <a:cs typeface="Times New Roman" pitchFamily="18" charset="0"/>
              </a:rPr>
              <a:t>,F</a:t>
            </a:r>
            <a:r>
              <a:rPr lang="en-US" sz="2400" baseline="-25000" smtClean="0">
                <a:cs typeface="Times New Roman" pitchFamily="18" charset="0"/>
              </a:rPr>
              <a:t>1</a:t>
            </a:r>
            <a:r>
              <a:rPr lang="en-US" sz="2400" smtClean="0">
                <a:cs typeface="Times New Roman" pitchFamily="18" charset="0"/>
              </a:rPr>
              <a:t>,F</a:t>
            </a:r>
            <a:r>
              <a:rPr lang="en-US" sz="2400" baseline="-25000" smtClean="0">
                <a:cs typeface="Times New Roman" pitchFamily="18" charset="0"/>
              </a:rPr>
              <a:t>0</a:t>
            </a:r>
            <a:r>
              <a:rPr lang="en-US" sz="2400" smtClean="0">
                <a:cs typeface="Times New Roman" pitchFamily="18" charset="0"/>
              </a:rPr>
              <a:t> ) = 1001.</a:t>
            </a:r>
          </a:p>
          <a:p>
            <a:r>
              <a:rPr lang="en-US" sz="2400" smtClean="0">
                <a:cs typeface="Times New Roman" pitchFamily="18" charset="0"/>
              </a:rPr>
              <a:t>What are functions F</a:t>
            </a:r>
            <a:r>
              <a:rPr lang="en-US" sz="2400" baseline="-25000" smtClean="0">
                <a:cs typeface="Times New Roman" pitchFamily="18" charset="0"/>
              </a:rPr>
              <a:t>3</a:t>
            </a:r>
            <a:r>
              <a:rPr lang="en-US" sz="2400" smtClean="0">
                <a:cs typeface="Times New Roman" pitchFamily="18" charset="0"/>
              </a:rPr>
              <a:t>, F</a:t>
            </a:r>
            <a:r>
              <a:rPr lang="en-US" sz="2400" baseline="-25000" smtClean="0">
                <a:cs typeface="Times New Roman" pitchFamily="18" charset="0"/>
              </a:rPr>
              <a:t>2</a:t>
            </a:r>
            <a:r>
              <a:rPr lang="en-US" sz="2400" smtClean="0">
                <a:cs typeface="Times New Roman" pitchFamily="18" charset="0"/>
              </a:rPr>
              <a:t> , F</a:t>
            </a:r>
            <a:r>
              <a:rPr lang="en-US" sz="2400" baseline="-25000" smtClean="0">
                <a:cs typeface="Times New Roman" pitchFamily="18" charset="0"/>
              </a:rPr>
              <a:t>1</a:t>
            </a:r>
            <a:r>
              <a:rPr lang="en-US" sz="2400" smtClean="0">
                <a:cs typeface="Times New Roman" pitchFamily="18" charset="0"/>
              </a:rPr>
              <a:t> and F</a:t>
            </a:r>
            <a:r>
              <a:rPr lang="en-US" sz="2400" baseline="-25000" smtClean="0">
                <a:cs typeface="Times New Roman" pitchFamily="18" charset="0"/>
              </a:rPr>
              <a:t>0</a:t>
            </a:r>
            <a:r>
              <a:rPr lang="en-US" sz="2400" smtClean="0">
                <a:cs typeface="Times New Roman" pitchFamily="18" charset="0"/>
              </a:rPr>
              <a:t> in terms of (A</a:t>
            </a:r>
            <a:r>
              <a:rPr lang="en-US" sz="2400" baseline="-25000" smtClean="0">
                <a:cs typeface="Times New Roman" pitchFamily="18" charset="0"/>
              </a:rPr>
              <a:t>2</a:t>
            </a:r>
            <a:r>
              <a:rPr lang="en-US" sz="2400" smtClean="0">
                <a:cs typeface="Times New Roman" pitchFamily="18" charset="0"/>
              </a:rPr>
              <a:t>, A</a:t>
            </a:r>
            <a:r>
              <a:rPr lang="en-US" sz="2400" baseline="-25000" smtClean="0">
                <a:cs typeface="Times New Roman" pitchFamily="18" charset="0"/>
              </a:rPr>
              <a:t>1</a:t>
            </a:r>
            <a:r>
              <a:rPr lang="en-US" sz="2400" smtClean="0">
                <a:cs typeface="Times New Roman" pitchFamily="18" charset="0"/>
              </a:rPr>
              <a:t>, A</a:t>
            </a:r>
            <a:r>
              <a:rPr lang="en-US" sz="2400" baseline="-25000" smtClean="0">
                <a:cs typeface="Times New Roman" pitchFamily="18" charset="0"/>
              </a:rPr>
              <a:t>0</a:t>
            </a:r>
            <a:r>
              <a:rPr lang="en-US" sz="2400" smtClean="0">
                <a:cs typeface="Times New Roman" pitchFamily="18" charset="0"/>
              </a:rPr>
              <a:t>)?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title"/>
          </p:nvPr>
        </p:nvSpPr>
        <p:spPr>
          <a:xfrm>
            <a:off x="484188" y="0"/>
            <a:ext cx="8428037" cy="1020763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1. Read Only Memory (ROM)</a:t>
            </a:r>
            <a:r>
              <a:rPr lang="en-US" sz="320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Programmable sum 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(fixed) </a:t>
            </a:r>
            <a:r>
              <a:rPr lang="en-US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minterms</a:t>
            </a:r>
            <a:endParaRPr lang="en-US" sz="3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557" name="Group 4"/>
          <p:cNvGrpSpPr>
            <a:grpSpLocks/>
          </p:cNvGrpSpPr>
          <p:nvPr/>
        </p:nvGrpSpPr>
        <p:grpSpPr bwMode="auto">
          <a:xfrm>
            <a:off x="4346575" y="2122488"/>
            <a:ext cx="4473575" cy="3492500"/>
            <a:chOff x="2738" y="1337"/>
            <a:chExt cx="2818" cy="2200"/>
          </a:xfrm>
        </p:grpSpPr>
        <p:sp>
          <p:nvSpPr>
            <p:cNvPr id="23568" name="Rectangle 5"/>
            <p:cNvSpPr>
              <a:spLocks noChangeArrowheads="1"/>
            </p:cNvSpPr>
            <p:nvPr/>
          </p:nvSpPr>
          <p:spPr bwMode="auto">
            <a:xfrm>
              <a:off x="3200" y="1349"/>
              <a:ext cx="501" cy="1341"/>
            </a:xfrm>
            <a:prstGeom prst="rect">
              <a:avLst/>
            </a:prstGeom>
            <a:noFill/>
            <a:ln w="333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Line 6"/>
            <p:cNvSpPr>
              <a:spLocks noChangeShapeType="1"/>
            </p:cNvSpPr>
            <p:nvPr/>
          </p:nvSpPr>
          <p:spPr bwMode="auto">
            <a:xfrm>
              <a:off x="2933" y="2154"/>
              <a:ext cx="256" cy="1"/>
            </a:xfrm>
            <a:prstGeom prst="line">
              <a:avLst/>
            </a:prstGeom>
            <a:noFill/>
            <a:ln w="333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Line 7"/>
            <p:cNvSpPr>
              <a:spLocks noChangeShapeType="1"/>
            </p:cNvSpPr>
            <p:nvPr/>
          </p:nvSpPr>
          <p:spPr bwMode="auto">
            <a:xfrm>
              <a:off x="2933" y="2355"/>
              <a:ext cx="256" cy="1"/>
            </a:xfrm>
            <a:prstGeom prst="line">
              <a:avLst/>
            </a:prstGeom>
            <a:noFill/>
            <a:ln w="333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Line 8"/>
            <p:cNvSpPr>
              <a:spLocks noChangeShapeType="1"/>
            </p:cNvSpPr>
            <p:nvPr/>
          </p:nvSpPr>
          <p:spPr bwMode="auto">
            <a:xfrm>
              <a:off x="2933" y="2556"/>
              <a:ext cx="256" cy="1"/>
            </a:xfrm>
            <a:prstGeom prst="line">
              <a:avLst/>
            </a:prstGeom>
            <a:noFill/>
            <a:ln w="333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Rectangle 9"/>
            <p:cNvSpPr>
              <a:spLocks noChangeArrowheads="1"/>
            </p:cNvSpPr>
            <p:nvPr/>
          </p:nvSpPr>
          <p:spPr bwMode="auto">
            <a:xfrm>
              <a:off x="3477" y="1416"/>
              <a:ext cx="16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WISS" charset="0"/>
                </a:rPr>
                <a:t>D0</a:t>
              </a:r>
              <a:endParaRPr lang="en-US" sz="3200" b="1"/>
            </a:p>
          </p:txBody>
        </p:sp>
        <p:sp>
          <p:nvSpPr>
            <p:cNvPr id="23573" name="Rectangle 10"/>
            <p:cNvSpPr>
              <a:spLocks noChangeArrowheads="1"/>
            </p:cNvSpPr>
            <p:nvPr/>
          </p:nvSpPr>
          <p:spPr bwMode="auto">
            <a:xfrm>
              <a:off x="3477" y="1560"/>
              <a:ext cx="16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WISS" charset="0"/>
                </a:rPr>
                <a:t>D1</a:t>
              </a:r>
              <a:endParaRPr lang="en-US" sz="3200" b="1"/>
            </a:p>
          </p:txBody>
        </p:sp>
        <p:sp>
          <p:nvSpPr>
            <p:cNvPr id="23574" name="Rectangle 11"/>
            <p:cNvSpPr>
              <a:spLocks noChangeArrowheads="1"/>
            </p:cNvSpPr>
            <p:nvPr/>
          </p:nvSpPr>
          <p:spPr bwMode="auto">
            <a:xfrm>
              <a:off x="3477" y="1732"/>
              <a:ext cx="16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WISS" charset="0"/>
                </a:rPr>
                <a:t>D2</a:t>
              </a:r>
              <a:endParaRPr lang="en-US" sz="3200" b="1"/>
            </a:p>
          </p:txBody>
        </p:sp>
        <p:sp>
          <p:nvSpPr>
            <p:cNvPr id="23575" name="Rectangle 12"/>
            <p:cNvSpPr>
              <a:spLocks noChangeArrowheads="1"/>
            </p:cNvSpPr>
            <p:nvPr/>
          </p:nvSpPr>
          <p:spPr bwMode="auto">
            <a:xfrm>
              <a:off x="3477" y="1876"/>
              <a:ext cx="16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WISS" charset="0"/>
                </a:rPr>
                <a:t>D3</a:t>
              </a:r>
              <a:endParaRPr lang="en-US" sz="3200" b="1"/>
            </a:p>
          </p:txBody>
        </p:sp>
        <p:sp>
          <p:nvSpPr>
            <p:cNvPr id="23576" name="Rectangle 13"/>
            <p:cNvSpPr>
              <a:spLocks noChangeArrowheads="1"/>
            </p:cNvSpPr>
            <p:nvPr/>
          </p:nvSpPr>
          <p:spPr bwMode="auto">
            <a:xfrm>
              <a:off x="3477" y="2020"/>
              <a:ext cx="16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WISS" charset="0"/>
                </a:rPr>
                <a:t>D4</a:t>
              </a:r>
              <a:endParaRPr lang="en-US" sz="3200" b="1"/>
            </a:p>
          </p:txBody>
        </p:sp>
        <p:sp>
          <p:nvSpPr>
            <p:cNvPr id="23577" name="Rectangle 14"/>
            <p:cNvSpPr>
              <a:spLocks noChangeArrowheads="1"/>
            </p:cNvSpPr>
            <p:nvPr/>
          </p:nvSpPr>
          <p:spPr bwMode="auto">
            <a:xfrm>
              <a:off x="3477" y="2164"/>
              <a:ext cx="16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WISS" charset="0"/>
                </a:rPr>
                <a:t>D5</a:t>
              </a:r>
              <a:endParaRPr lang="en-US" sz="3200" b="1"/>
            </a:p>
          </p:txBody>
        </p:sp>
        <p:sp>
          <p:nvSpPr>
            <p:cNvPr id="23578" name="Rectangle 15"/>
            <p:cNvSpPr>
              <a:spLocks noChangeArrowheads="1"/>
            </p:cNvSpPr>
            <p:nvPr/>
          </p:nvSpPr>
          <p:spPr bwMode="auto">
            <a:xfrm>
              <a:off x="3477" y="2307"/>
              <a:ext cx="16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WISS" charset="0"/>
                </a:rPr>
                <a:t>D6</a:t>
              </a:r>
              <a:endParaRPr lang="en-US" sz="3200" b="1"/>
            </a:p>
          </p:txBody>
        </p:sp>
        <p:sp>
          <p:nvSpPr>
            <p:cNvPr id="23579" name="Rectangle 16"/>
            <p:cNvSpPr>
              <a:spLocks noChangeArrowheads="1"/>
            </p:cNvSpPr>
            <p:nvPr/>
          </p:nvSpPr>
          <p:spPr bwMode="auto">
            <a:xfrm>
              <a:off x="3477" y="2451"/>
              <a:ext cx="16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WISS" charset="0"/>
                </a:rPr>
                <a:t>D7</a:t>
              </a:r>
              <a:endParaRPr lang="en-US" sz="3200" b="1"/>
            </a:p>
          </p:txBody>
        </p:sp>
        <p:sp>
          <p:nvSpPr>
            <p:cNvPr id="23580" name="Rectangle 17"/>
            <p:cNvSpPr>
              <a:spLocks noChangeArrowheads="1"/>
            </p:cNvSpPr>
            <p:nvPr/>
          </p:nvSpPr>
          <p:spPr bwMode="auto">
            <a:xfrm>
              <a:off x="3253" y="2077"/>
              <a:ext cx="1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WISS" charset="0"/>
                </a:rPr>
                <a:t>A2</a:t>
              </a:r>
              <a:endParaRPr lang="en-US" sz="3200" b="1"/>
            </a:p>
          </p:txBody>
        </p:sp>
        <p:sp>
          <p:nvSpPr>
            <p:cNvPr id="23581" name="Rectangle 18"/>
            <p:cNvSpPr>
              <a:spLocks noChangeArrowheads="1"/>
            </p:cNvSpPr>
            <p:nvPr/>
          </p:nvSpPr>
          <p:spPr bwMode="auto">
            <a:xfrm>
              <a:off x="3253" y="2279"/>
              <a:ext cx="1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WISS" charset="0"/>
                </a:rPr>
                <a:t>A1</a:t>
              </a:r>
              <a:endParaRPr lang="en-US" sz="3200" b="1"/>
            </a:p>
          </p:txBody>
        </p:sp>
        <p:sp>
          <p:nvSpPr>
            <p:cNvPr id="23582" name="Rectangle 19"/>
            <p:cNvSpPr>
              <a:spLocks noChangeArrowheads="1"/>
            </p:cNvSpPr>
            <p:nvPr/>
          </p:nvSpPr>
          <p:spPr bwMode="auto">
            <a:xfrm>
              <a:off x="3253" y="2451"/>
              <a:ext cx="1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WISS" charset="0"/>
                </a:rPr>
                <a:t>A0</a:t>
              </a:r>
              <a:endParaRPr lang="en-US" sz="3200" b="1"/>
            </a:p>
          </p:txBody>
        </p:sp>
        <p:sp>
          <p:nvSpPr>
            <p:cNvPr id="23583" name="Rectangle 20"/>
            <p:cNvSpPr>
              <a:spLocks noChangeArrowheads="1"/>
            </p:cNvSpPr>
            <p:nvPr/>
          </p:nvSpPr>
          <p:spPr bwMode="auto">
            <a:xfrm>
              <a:off x="2744" y="2079"/>
              <a:ext cx="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WISS" charset="0"/>
                </a:rPr>
                <a:t>A</a:t>
              </a:r>
              <a:endParaRPr lang="en-US" sz="3200" b="1"/>
            </a:p>
          </p:txBody>
        </p:sp>
        <p:sp>
          <p:nvSpPr>
            <p:cNvPr id="23584" name="Rectangle 21"/>
            <p:cNvSpPr>
              <a:spLocks noChangeArrowheads="1"/>
            </p:cNvSpPr>
            <p:nvPr/>
          </p:nvSpPr>
          <p:spPr bwMode="auto">
            <a:xfrm>
              <a:off x="2744" y="2278"/>
              <a:ext cx="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WISS" charset="0"/>
                </a:rPr>
                <a:t>B</a:t>
              </a:r>
              <a:endParaRPr lang="en-US" sz="3200" b="1"/>
            </a:p>
          </p:txBody>
        </p:sp>
        <p:sp>
          <p:nvSpPr>
            <p:cNvPr id="23585" name="Rectangle 22"/>
            <p:cNvSpPr>
              <a:spLocks noChangeArrowheads="1"/>
            </p:cNvSpPr>
            <p:nvPr/>
          </p:nvSpPr>
          <p:spPr bwMode="auto">
            <a:xfrm>
              <a:off x="2738" y="2494"/>
              <a:ext cx="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WISS" charset="0"/>
                </a:rPr>
                <a:t>C</a:t>
              </a:r>
              <a:endParaRPr lang="en-US" sz="3200" b="1"/>
            </a:p>
          </p:txBody>
        </p:sp>
        <p:sp>
          <p:nvSpPr>
            <p:cNvPr id="23586" name="Line 23"/>
            <p:cNvSpPr>
              <a:spLocks noChangeShapeType="1"/>
            </p:cNvSpPr>
            <p:nvPr/>
          </p:nvSpPr>
          <p:spPr bwMode="auto">
            <a:xfrm>
              <a:off x="3701" y="2499"/>
              <a:ext cx="1855" cy="1"/>
            </a:xfrm>
            <a:prstGeom prst="line">
              <a:avLst/>
            </a:prstGeom>
            <a:noFill/>
            <a:ln w="333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7" name="Line 24"/>
            <p:cNvSpPr>
              <a:spLocks noChangeShapeType="1"/>
            </p:cNvSpPr>
            <p:nvPr/>
          </p:nvSpPr>
          <p:spPr bwMode="auto">
            <a:xfrm>
              <a:off x="3701" y="2355"/>
              <a:ext cx="1855" cy="1"/>
            </a:xfrm>
            <a:prstGeom prst="line">
              <a:avLst/>
            </a:prstGeom>
            <a:noFill/>
            <a:ln w="333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8" name="Line 25"/>
            <p:cNvSpPr>
              <a:spLocks noChangeShapeType="1"/>
            </p:cNvSpPr>
            <p:nvPr/>
          </p:nvSpPr>
          <p:spPr bwMode="auto">
            <a:xfrm>
              <a:off x="3701" y="2211"/>
              <a:ext cx="1855" cy="1"/>
            </a:xfrm>
            <a:prstGeom prst="line">
              <a:avLst/>
            </a:prstGeom>
            <a:noFill/>
            <a:ln w="333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9" name="Line 26"/>
            <p:cNvSpPr>
              <a:spLocks noChangeShapeType="1"/>
            </p:cNvSpPr>
            <p:nvPr/>
          </p:nvSpPr>
          <p:spPr bwMode="auto">
            <a:xfrm>
              <a:off x="3701" y="2067"/>
              <a:ext cx="1855" cy="1"/>
            </a:xfrm>
            <a:prstGeom prst="line">
              <a:avLst/>
            </a:prstGeom>
            <a:noFill/>
            <a:ln w="333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0" name="Line 27"/>
            <p:cNvSpPr>
              <a:spLocks noChangeShapeType="1"/>
            </p:cNvSpPr>
            <p:nvPr/>
          </p:nvSpPr>
          <p:spPr bwMode="auto">
            <a:xfrm>
              <a:off x="3701" y="1924"/>
              <a:ext cx="1855" cy="1"/>
            </a:xfrm>
            <a:prstGeom prst="line">
              <a:avLst/>
            </a:prstGeom>
            <a:noFill/>
            <a:ln w="333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1" name="Line 28"/>
            <p:cNvSpPr>
              <a:spLocks noChangeShapeType="1"/>
            </p:cNvSpPr>
            <p:nvPr/>
          </p:nvSpPr>
          <p:spPr bwMode="auto">
            <a:xfrm>
              <a:off x="3701" y="1780"/>
              <a:ext cx="1855" cy="1"/>
            </a:xfrm>
            <a:prstGeom prst="line">
              <a:avLst/>
            </a:prstGeom>
            <a:noFill/>
            <a:ln w="333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2" name="Line 29"/>
            <p:cNvSpPr>
              <a:spLocks noChangeShapeType="1"/>
            </p:cNvSpPr>
            <p:nvPr/>
          </p:nvSpPr>
          <p:spPr bwMode="auto">
            <a:xfrm>
              <a:off x="3701" y="1636"/>
              <a:ext cx="1855" cy="1"/>
            </a:xfrm>
            <a:prstGeom prst="line">
              <a:avLst/>
            </a:prstGeom>
            <a:noFill/>
            <a:ln w="333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3" name="Line 30"/>
            <p:cNvSpPr>
              <a:spLocks noChangeShapeType="1"/>
            </p:cNvSpPr>
            <p:nvPr/>
          </p:nvSpPr>
          <p:spPr bwMode="auto">
            <a:xfrm>
              <a:off x="3701" y="1484"/>
              <a:ext cx="1855" cy="1"/>
            </a:xfrm>
            <a:prstGeom prst="line">
              <a:avLst/>
            </a:prstGeom>
            <a:noFill/>
            <a:ln w="333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4" name="Line 31"/>
            <p:cNvSpPr>
              <a:spLocks noChangeShapeType="1"/>
            </p:cNvSpPr>
            <p:nvPr/>
          </p:nvSpPr>
          <p:spPr bwMode="auto">
            <a:xfrm flipV="1">
              <a:off x="4468" y="1349"/>
              <a:ext cx="1" cy="1519"/>
            </a:xfrm>
            <a:prstGeom prst="line">
              <a:avLst/>
            </a:prstGeom>
            <a:noFill/>
            <a:ln w="333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5" name="Line 32"/>
            <p:cNvSpPr>
              <a:spLocks noChangeShapeType="1"/>
            </p:cNvSpPr>
            <p:nvPr/>
          </p:nvSpPr>
          <p:spPr bwMode="auto">
            <a:xfrm flipV="1">
              <a:off x="4852" y="1349"/>
              <a:ext cx="1" cy="1501"/>
            </a:xfrm>
            <a:prstGeom prst="line">
              <a:avLst/>
            </a:prstGeom>
            <a:noFill/>
            <a:ln w="333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6" name="Line 33"/>
            <p:cNvSpPr>
              <a:spLocks noChangeShapeType="1"/>
            </p:cNvSpPr>
            <p:nvPr/>
          </p:nvSpPr>
          <p:spPr bwMode="auto">
            <a:xfrm flipV="1">
              <a:off x="5220" y="1349"/>
              <a:ext cx="1" cy="1496"/>
            </a:xfrm>
            <a:prstGeom prst="line">
              <a:avLst/>
            </a:prstGeom>
            <a:noFill/>
            <a:ln w="333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7" name="Rectangle 34"/>
            <p:cNvSpPr>
              <a:spLocks noChangeArrowheads="1"/>
            </p:cNvSpPr>
            <p:nvPr/>
          </p:nvSpPr>
          <p:spPr bwMode="auto">
            <a:xfrm>
              <a:off x="5161" y="3375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WISS" charset="0"/>
                </a:rPr>
                <a:t>F0</a:t>
              </a:r>
              <a:endParaRPr lang="en-US" sz="3200" b="1"/>
            </a:p>
          </p:txBody>
        </p:sp>
        <p:sp>
          <p:nvSpPr>
            <p:cNvPr id="23598" name="Rectangle 35"/>
            <p:cNvSpPr>
              <a:spLocks noChangeArrowheads="1"/>
            </p:cNvSpPr>
            <p:nvPr/>
          </p:nvSpPr>
          <p:spPr bwMode="auto">
            <a:xfrm>
              <a:off x="4766" y="3382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WISS" charset="0"/>
                </a:rPr>
                <a:t>F1</a:t>
              </a:r>
              <a:endParaRPr lang="en-US" sz="3200" b="1"/>
            </a:p>
          </p:txBody>
        </p:sp>
        <p:sp>
          <p:nvSpPr>
            <p:cNvPr id="23599" name="Rectangle 36"/>
            <p:cNvSpPr>
              <a:spLocks noChangeArrowheads="1"/>
            </p:cNvSpPr>
            <p:nvPr/>
          </p:nvSpPr>
          <p:spPr bwMode="auto">
            <a:xfrm>
              <a:off x="4383" y="3382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WISS" charset="0"/>
                </a:rPr>
                <a:t>F2</a:t>
              </a:r>
              <a:endParaRPr lang="en-US" sz="3200" b="1"/>
            </a:p>
          </p:txBody>
        </p:sp>
        <p:sp>
          <p:nvSpPr>
            <p:cNvPr id="23600" name="Rectangle 37"/>
            <p:cNvSpPr>
              <a:spLocks noChangeArrowheads="1"/>
            </p:cNvSpPr>
            <p:nvPr/>
          </p:nvSpPr>
          <p:spPr bwMode="auto">
            <a:xfrm>
              <a:off x="3986" y="3383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WISS" charset="0"/>
                </a:rPr>
                <a:t>F3</a:t>
              </a:r>
              <a:endParaRPr lang="en-US" sz="3200" b="1"/>
            </a:p>
          </p:txBody>
        </p:sp>
        <p:sp>
          <p:nvSpPr>
            <p:cNvPr id="23601" name="Line 38"/>
            <p:cNvSpPr>
              <a:spLocks noChangeShapeType="1"/>
            </p:cNvSpPr>
            <p:nvPr/>
          </p:nvSpPr>
          <p:spPr bwMode="auto">
            <a:xfrm>
              <a:off x="4087" y="3164"/>
              <a:ext cx="0" cy="1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2" name="Line 39"/>
            <p:cNvSpPr>
              <a:spLocks noChangeShapeType="1"/>
            </p:cNvSpPr>
            <p:nvPr/>
          </p:nvSpPr>
          <p:spPr bwMode="auto">
            <a:xfrm>
              <a:off x="4476" y="3150"/>
              <a:ext cx="0" cy="1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3" name="Line 40"/>
            <p:cNvSpPr>
              <a:spLocks noChangeShapeType="1"/>
            </p:cNvSpPr>
            <p:nvPr/>
          </p:nvSpPr>
          <p:spPr bwMode="auto">
            <a:xfrm>
              <a:off x="4864" y="3155"/>
              <a:ext cx="0" cy="1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4" name="Line 41"/>
            <p:cNvSpPr>
              <a:spLocks noChangeShapeType="1"/>
            </p:cNvSpPr>
            <p:nvPr/>
          </p:nvSpPr>
          <p:spPr bwMode="auto">
            <a:xfrm>
              <a:off x="5243" y="3151"/>
              <a:ext cx="0" cy="1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5" name="Text Box 42"/>
            <p:cNvSpPr txBox="1">
              <a:spLocks noChangeArrowheads="1"/>
            </p:cNvSpPr>
            <p:nvPr/>
          </p:nvSpPr>
          <p:spPr bwMode="auto">
            <a:xfrm>
              <a:off x="3986" y="1380"/>
              <a:ext cx="21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Helvetica" pitchFamily="34" charset="0"/>
                </a:rPr>
                <a:t>X</a:t>
              </a:r>
            </a:p>
          </p:txBody>
        </p:sp>
        <p:sp>
          <p:nvSpPr>
            <p:cNvPr id="23606" name="Text Box 43"/>
            <p:cNvSpPr txBox="1">
              <a:spLocks noChangeArrowheads="1"/>
            </p:cNvSpPr>
            <p:nvPr/>
          </p:nvSpPr>
          <p:spPr bwMode="auto">
            <a:xfrm>
              <a:off x="5125" y="1386"/>
              <a:ext cx="21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Helvetica" pitchFamily="34" charset="0"/>
                </a:rPr>
                <a:t>X</a:t>
              </a:r>
            </a:p>
          </p:txBody>
        </p:sp>
        <p:sp>
          <p:nvSpPr>
            <p:cNvPr id="23607" name="Text Box 44"/>
            <p:cNvSpPr txBox="1">
              <a:spLocks noChangeArrowheads="1"/>
            </p:cNvSpPr>
            <p:nvPr/>
          </p:nvSpPr>
          <p:spPr bwMode="auto">
            <a:xfrm>
              <a:off x="4370" y="1380"/>
              <a:ext cx="21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Helvetica" pitchFamily="34" charset="0"/>
                </a:rPr>
                <a:t>X</a:t>
              </a:r>
            </a:p>
          </p:txBody>
        </p:sp>
        <p:sp>
          <p:nvSpPr>
            <p:cNvPr id="23608" name="Text Box 45"/>
            <p:cNvSpPr txBox="1">
              <a:spLocks noChangeArrowheads="1"/>
            </p:cNvSpPr>
            <p:nvPr/>
          </p:nvSpPr>
          <p:spPr bwMode="auto">
            <a:xfrm>
              <a:off x="3989" y="1677"/>
              <a:ext cx="21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Helvetica" pitchFamily="34" charset="0"/>
                </a:rPr>
                <a:t>X</a:t>
              </a:r>
            </a:p>
          </p:txBody>
        </p:sp>
        <p:sp>
          <p:nvSpPr>
            <p:cNvPr id="23609" name="Text Box 46"/>
            <p:cNvSpPr txBox="1">
              <a:spLocks noChangeArrowheads="1"/>
            </p:cNvSpPr>
            <p:nvPr/>
          </p:nvSpPr>
          <p:spPr bwMode="auto">
            <a:xfrm>
              <a:off x="4769" y="1819"/>
              <a:ext cx="21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Helvetica" pitchFamily="34" charset="0"/>
                </a:rPr>
                <a:t>X</a:t>
              </a:r>
            </a:p>
          </p:txBody>
        </p:sp>
        <p:sp>
          <p:nvSpPr>
            <p:cNvPr id="23610" name="Text Box 47"/>
            <p:cNvSpPr txBox="1">
              <a:spLocks noChangeArrowheads="1"/>
            </p:cNvSpPr>
            <p:nvPr/>
          </p:nvSpPr>
          <p:spPr bwMode="auto">
            <a:xfrm>
              <a:off x="5134" y="1677"/>
              <a:ext cx="21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Helvetica" pitchFamily="34" charset="0"/>
                </a:rPr>
                <a:t>X</a:t>
              </a:r>
            </a:p>
          </p:txBody>
        </p:sp>
        <p:sp>
          <p:nvSpPr>
            <p:cNvPr id="23611" name="Text Box 48"/>
            <p:cNvSpPr txBox="1">
              <a:spLocks noChangeArrowheads="1"/>
            </p:cNvSpPr>
            <p:nvPr/>
          </p:nvSpPr>
          <p:spPr bwMode="auto">
            <a:xfrm>
              <a:off x="3986" y="2093"/>
              <a:ext cx="21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Helvetica" pitchFamily="34" charset="0"/>
                </a:rPr>
                <a:t>X</a:t>
              </a:r>
            </a:p>
          </p:txBody>
        </p:sp>
        <p:sp>
          <p:nvSpPr>
            <p:cNvPr id="23612" name="Text Box 49"/>
            <p:cNvSpPr txBox="1">
              <a:spLocks noChangeArrowheads="1"/>
            </p:cNvSpPr>
            <p:nvPr/>
          </p:nvSpPr>
          <p:spPr bwMode="auto">
            <a:xfrm>
              <a:off x="4766" y="2242"/>
              <a:ext cx="21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Helvetica" pitchFamily="34" charset="0"/>
                </a:rPr>
                <a:t>X</a:t>
              </a:r>
            </a:p>
          </p:txBody>
        </p:sp>
        <p:sp>
          <p:nvSpPr>
            <p:cNvPr id="23613" name="Text Box 50"/>
            <p:cNvSpPr txBox="1">
              <a:spLocks noChangeArrowheads="1"/>
            </p:cNvSpPr>
            <p:nvPr/>
          </p:nvSpPr>
          <p:spPr bwMode="auto">
            <a:xfrm>
              <a:off x="4370" y="2386"/>
              <a:ext cx="21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Helvetica" pitchFamily="34" charset="0"/>
                </a:rPr>
                <a:t>X</a:t>
              </a:r>
            </a:p>
          </p:txBody>
        </p:sp>
        <p:sp>
          <p:nvSpPr>
            <p:cNvPr id="23614" name="Text Box 51"/>
            <p:cNvSpPr txBox="1">
              <a:spLocks noChangeArrowheads="1"/>
            </p:cNvSpPr>
            <p:nvPr/>
          </p:nvSpPr>
          <p:spPr bwMode="auto">
            <a:xfrm>
              <a:off x="5126" y="2245"/>
              <a:ext cx="21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Helvetica" pitchFamily="34" charset="0"/>
                </a:rPr>
                <a:t>X</a:t>
              </a:r>
            </a:p>
          </p:txBody>
        </p:sp>
        <p:sp>
          <p:nvSpPr>
            <p:cNvPr id="23615" name="Freeform 52"/>
            <p:cNvSpPr>
              <a:spLocks/>
            </p:cNvSpPr>
            <p:nvPr/>
          </p:nvSpPr>
          <p:spPr bwMode="auto">
            <a:xfrm rot="5400000">
              <a:off x="3912" y="2876"/>
              <a:ext cx="356" cy="248"/>
            </a:xfrm>
            <a:custGeom>
              <a:avLst/>
              <a:gdLst>
                <a:gd name="T0" fmla="*/ 0 w 708"/>
                <a:gd name="T1" fmla="*/ 0 h 576"/>
                <a:gd name="T2" fmla="*/ 1 w 708"/>
                <a:gd name="T3" fmla="*/ 0 h 576"/>
                <a:gd name="T4" fmla="*/ 1 w 708"/>
                <a:gd name="T5" fmla="*/ 0 h 576"/>
                <a:gd name="T6" fmla="*/ 1 w 708"/>
                <a:gd name="T7" fmla="*/ 0 h 576"/>
                <a:gd name="T8" fmla="*/ 1 w 708"/>
                <a:gd name="T9" fmla="*/ 0 h 576"/>
                <a:gd name="T10" fmla="*/ 1 w 708"/>
                <a:gd name="T11" fmla="*/ 0 h 576"/>
                <a:gd name="T12" fmla="*/ 1 w 708"/>
                <a:gd name="T13" fmla="*/ 0 h 576"/>
                <a:gd name="T14" fmla="*/ 1 w 708"/>
                <a:gd name="T15" fmla="*/ 0 h 576"/>
                <a:gd name="T16" fmla="*/ 1 w 708"/>
                <a:gd name="T17" fmla="*/ 0 h 576"/>
                <a:gd name="T18" fmla="*/ 1 w 708"/>
                <a:gd name="T19" fmla="*/ 0 h 576"/>
                <a:gd name="T20" fmla="*/ 0 w 708"/>
                <a:gd name="T21" fmla="*/ 0 h 576"/>
                <a:gd name="T22" fmla="*/ 1 w 708"/>
                <a:gd name="T23" fmla="*/ 0 h 576"/>
                <a:gd name="T24" fmla="*/ 1 w 708"/>
                <a:gd name="T25" fmla="*/ 0 h 576"/>
                <a:gd name="T26" fmla="*/ 1 w 708"/>
                <a:gd name="T27" fmla="*/ 0 h 576"/>
                <a:gd name="T28" fmla="*/ 1 w 708"/>
                <a:gd name="T29" fmla="*/ 0 h 576"/>
                <a:gd name="T30" fmla="*/ 1 w 708"/>
                <a:gd name="T31" fmla="*/ 0 h 576"/>
                <a:gd name="T32" fmla="*/ 1 w 708"/>
                <a:gd name="T33" fmla="*/ 0 h 576"/>
                <a:gd name="T34" fmla="*/ 1 w 708"/>
                <a:gd name="T35" fmla="*/ 0 h 576"/>
                <a:gd name="T36" fmla="*/ 1 w 708"/>
                <a:gd name="T37" fmla="*/ 0 h 576"/>
                <a:gd name="T38" fmla="*/ 1 w 708"/>
                <a:gd name="T39" fmla="*/ 0 h 576"/>
                <a:gd name="T40" fmla="*/ 1 w 708"/>
                <a:gd name="T41" fmla="*/ 0 h 576"/>
                <a:gd name="T42" fmla="*/ 1 w 708"/>
                <a:gd name="T43" fmla="*/ 0 h 576"/>
                <a:gd name="T44" fmla="*/ 1 w 708"/>
                <a:gd name="T45" fmla="*/ 0 h 576"/>
                <a:gd name="T46" fmla="*/ 1 w 708"/>
                <a:gd name="T47" fmla="*/ 0 h 576"/>
                <a:gd name="T48" fmla="*/ 1 w 708"/>
                <a:gd name="T49" fmla="*/ 0 h 576"/>
                <a:gd name="T50" fmla="*/ 1 w 708"/>
                <a:gd name="T51" fmla="*/ 0 h 576"/>
                <a:gd name="T52" fmla="*/ 1 w 708"/>
                <a:gd name="T53" fmla="*/ 0 h 576"/>
                <a:gd name="T54" fmla="*/ 1 w 708"/>
                <a:gd name="T55" fmla="*/ 0 h 576"/>
                <a:gd name="T56" fmla="*/ 1 w 708"/>
                <a:gd name="T57" fmla="*/ 0 h 576"/>
                <a:gd name="T58" fmla="*/ 1 w 708"/>
                <a:gd name="T59" fmla="*/ 0 h 576"/>
                <a:gd name="T60" fmla="*/ 1 w 708"/>
                <a:gd name="T61" fmla="*/ 0 h 576"/>
                <a:gd name="T62" fmla="*/ 1 w 708"/>
                <a:gd name="T63" fmla="*/ 0 h 576"/>
                <a:gd name="T64" fmla="*/ 1 w 708"/>
                <a:gd name="T65" fmla="*/ 0 h 576"/>
                <a:gd name="T66" fmla="*/ 1 w 708"/>
                <a:gd name="T67" fmla="*/ 0 h 576"/>
                <a:gd name="T68" fmla="*/ 1 w 708"/>
                <a:gd name="T69" fmla="*/ 0 h 576"/>
                <a:gd name="T70" fmla="*/ 1 w 708"/>
                <a:gd name="T71" fmla="*/ 0 h 576"/>
                <a:gd name="T72" fmla="*/ 1 w 708"/>
                <a:gd name="T73" fmla="*/ 0 h 576"/>
                <a:gd name="T74" fmla="*/ 1 w 708"/>
                <a:gd name="T75" fmla="*/ 0 h 576"/>
                <a:gd name="T76" fmla="*/ 1 w 708"/>
                <a:gd name="T77" fmla="*/ 0 h 576"/>
                <a:gd name="T78" fmla="*/ 1 w 708"/>
                <a:gd name="T79" fmla="*/ 0 h 576"/>
                <a:gd name="T80" fmla="*/ 1 w 708"/>
                <a:gd name="T81" fmla="*/ 0 h 576"/>
                <a:gd name="T82" fmla="*/ 1 w 708"/>
                <a:gd name="T83" fmla="*/ 0 h 576"/>
                <a:gd name="T84" fmla="*/ 1 w 708"/>
                <a:gd name="T85" fmla="*/ 0 h 576"/>
                <a:gd name="T86" fmla="*/ 1 w 708"/>
                <a:gd name="T87" fmla="*/ 0 h 576"/>
                <a:gd name="T88" fmla="*/ 0 w 708"/>
                <a:gd name="T89" fmla="*/ 0 h 57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708"/>
                <a:gd name="T136" fmla="*/ 0 h 576"/>
                <a:gd name="T137" fmla="*/ 708 w 708"/>
                <a:gd name="T138" fmla="*/ 576 h 57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708" h="576">
                  <a:moveTo>
                    <a:pt x="0" y="0"/>
                  </a:moveTo>
                  <a:lnTo>
                    <a:pt x="17" y="40"/>
                  </a:lnTo>
                  <a:lnTo>
                    <a:pt x="39" y="95"/>
                  </a:lnTo>
                  <a:lnTo>
                    <a:pt x="54" y="157"/>
                  </a:lnTo>
                  <a:lnTo>
                    <a:pt x="66" y="227"/>
                  </a:lnTo>
                  <a:lnTo>
                    <a:pt x="74" y="284"/>
                  </a:lnTo>
                  <a:lnTo>
                    <a:pt x="69" y="338"/>
                  </a:lnTo>
                  <a:lnTo>
                    <a:pt x="58" y="399"/>
                  </a:lnTo>
                  <a:lnTo>
                    <a:pt x="45" y="458"/>
                  </a:lnTo>
                  <a:lnTo>
                    <a:pt x="28" y="512"/>
                  </a:lnTo>
                  <a:lnTo>
                    <a:pt x="0" y="572"/>
                  </a:lnTo>
                  <a:lnTo>
                    <a:pt x="210" y="576"/>
                  </a:lnTo>
                  <a:lnTo>
                    <a:pt x="297" y="570"/>
                  </a:lnTo>
                  <a:lnTo>
                    <a:pt x="342" y="567"/>
                  </a:lnTo>
                  <a:lnTo>
                    <a:pt x="375" y="559"/>
                  </a:lnTo>
                  <a:lnTo>
                    <a:pt x="409" y="549"/>
                  </a:lnTo>
                  <a:lnTo>
                    <a:pt x="445" y="533"/>
                  </a:lnTo>
                  <a:lnTo>
                    <a:pt x="486" y="515"/>
                  </a:lnTo>
                  <a:lnTo>
                    <a:pt x="526" y="490"/>
                  </a:lnTo>
                  <a:lnTo>
                    <a:pt x="552" y="470"/>
                  </a:lnTo>
                  <a:lnTo>
                    <a:pt x="577" y="447"/>
                  </a:lnTo>
                  <a:lnTo>
                    <a:pt x="604" y="420"/>
                  </a:lnTo>
                  <a:lnTo>
                    <a:pt x="628" y="398"/>
                  </a:lnTo>
                  <a:lnTo>
                    <a:pt x="651" y="370"/>
                  </a:lnTo>
                  <a:lnTo>
                    <a:pt x="680" y="333"/>
                  </a:lnTo>
                  <a:lnTo>
                    <a:pt x="708" y="286"/>
                  </a:lnTo>
                  <a:lnTo>
                    <a:pt x="682" y="245"/>
                  </a:lnTo>
                  <a:lnTo>
                    <a:pt x="658" y="210"/>
                  </a:lnTo>
                  <a:lnTo>
                    <a:pt x="638" y="185"/>
                  </a:lnTo>
                  <a:lnTo>
                    <a:pt x="616" y="161"/>
                  </a:lnTo>
                  <a:lnTo>
                    <a:pt x="592" y="138"/>
                  </a:lnTo>
                  <a:lnTo>
                    <a:pt x="572" y="120"/>
                  </a:lnTo>
                  <a:lnTo>
                    <a:pt x="552" y="103"/>
                  </a:lnTo>
                  <a:lnTo>
                    <a:pt x="528" y="85"/>
                  </a:lnTo>
                  <a:lnTo>
                    <a:pt x="506" y="72"/>
                  </a:lnTo>
                  <a:lnTo>
                    <a:pt x="480" y="58"/>
                  </a:lnTo>
                  <a:lnTo>
                    <a:pt x="451" y="43"/>
                  </a:lnTo>
                  <a:lnTo>
                    <a:pt x="415" y="29"/>
                  </a:lnTo>
                  <a:lnTo>
                    <a:pt x="385" y="20"/>
                  </a:lnTo>
                  <a:lnTo>
                    <a:pt x="350" y="11"/>
                  </a:lnTo>
                  <a:lnTo>
                    <a:pt x="313" y="5"/>
                  </a:lnTo>
                  <a:lnTo>
                    <a:pt x="278" y="1"/>
                  </a:lnTo>
                  <a:lnTo>
                    <a:pt x="253" y="1"/>
                  </a:lnTo>
                  <a:lnTo>
                    <a:pt x="22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6" name="Freeform 53"/>
            <p:cNvSpPr>
              <a:spLocks/>
            </p:cNvSpPr>
            <p:nvPr/>
          </p:nvSpPr>
          <p:spPr bwMode="auto">
            <a:xfrm rot="5400000">
              <a:off x="4296" y="2876"/>
              <a:ext cx="356" cy="248"/>
            </a:xfrm>
            <a:custGeom>
              <a:avLst/>
              <a:gdLst>
                <a:gd name="T0" fmla="*/ 0 w 708"/>
                <a:gd name="T1" fmla="*/ 0 h 576"/>
                <a:gd name="T2" fmla="*/ 1 w 708"/>
                <a:gd name="T3" fmla="*/ 0 h 576"/>
                <a:gd name="T4" fmla="*/ 1 w 708"/>
                <a:gd name="T5" fmla="*/ 0 h 576"/>
                <a:gd name="T6" fmla="*/ 1 w 708"/>
                <a:gd name="T7" fmla="*/ 0 h 576"/>
                <a:gd name="T8" fmla="*/ 1 w 708"/>
                <a:gd name="T9" fmla="*/ 0 h 576"/>
                <a:gd name="T10" fmla="*/ 1 w 708"/>
                <a:gd name="T11" fmla="*/ 0 h 576"/>
                <a:gd name="T12" fmla="*/ 1 w 708"/>
                <a:gd name="T13" fmla="*/ 0 h 576"/>
                <a:gd name="T14" fmla="*/ 1 w 708"/>
                <a:gd name="T15" fmla="*/ 0 h 576"/>
                <a:gd name="T16" fmla="*/ 1 w 708"/>
                <a:gd name="T17" fmla="*/ 0 h 576"/>
                <a:gd name="T18" fmla="*/ 1 w 708"/>
                <a:gd name="T19" fmla="*/ 0 h 576"/>
                <a:gd name="T20" fmla="*/ 0 w 708"/>
                <a:gd name="T21" fmla="*/ 0 h 576"/>
                <a:gd name="T22" fmla="*/ 1 w 708"/>
                <a:gd name="T23" fmla="*/ 0 h 576"/>
                <a:gd name="T24" fmla="*/ 1 w 708"/>
                <a:gd name="T25" fmla="*/ 0 h 576"/>
                <a:gd name="T26" fmla="*/ 1 w 708"/>
                <a:gd name="T27" fmla="*/ 0 h 576"/>
                <a:gd name="T28" fmla="*/ 1 w 708"/>
                <a:gd name="T29" fmla="*/ 0 h 576"/>
                <a:gd name="T30" fmla="*/ 1 w 708"/>
                <a:gd name="T31" fmla="*/ 0 h 576"/>
                <a:gd name="T32" fmla="*/ 1 w 708"/>
                <a:gd name="T33" fmla="*/ 0 h 576"/>
                <a:gd name="T34" fmla="*/ 1 w 708"/>
                <a:gd name="T35" fmla="*/ 0 h 576"/>
                <a:gd name="T36" fmla="*/ 1 w 708"/>
                <a:gd name="T37" fmla="*/ 0 h 576"/>
                <a:gd name="T38" fmla="*/ 1 w 708"/>
                <a:gd name="T39" fmla="*/ 0 h 576"/>
                <a:gd name="T40" fmla="*/ 1 w 708"/>
                <a:gd name="T41" fmla="*/ 0 h 576"/>
                <a:gd name="T42" fmla="*/ 1 w 708"/>
                <a:gd name="T43" fmla="*/ 0 h 576"/>
                <a:gd name="T44" fmla="*/ 1 w 708"/>
                <a:gd name="T45" fmla="*/ 0 h 576"/>
                <a:gd name="T46" fmla="*/ 1 w 708"/>
                <a:gd name="T47" fmla="*/ 0 h 576"/>
                <a:gd name="T48" fmla="*/ 1 w 708"/>
                <a:gd name="T49" fmla="*/ 0 h 576"/>
                <a:gd name="T50" fmla="*/ 1 w 708"/>
                <a:gd name="T51" fmla="*/ 0 h 576"/>
                <a:gd name="T52" fmla="*/ 1 w 708"/>
                <a:gd name="T53" fmla="*/ 0 h 576"/>
                <a:gd name="T54" fmla="*/ 1 w 708"/>
                <a:gd name="T55" fmla="*/ 0 h 576"/>
                <a:gd name="T56" fmla="*/ 1 w 708"/>
                <a:gd name="T57" fmla="*/ 0 h 576"/>
                <a:gd name="T58" fmla="*/ 1 w 708"/>
                <a:gd name="T59" fmla="*/ 0 h 576"/>
                <a:gd name="T60" fmla="*/ 1 w 708"/>
                <a:gd name="T61" fmla="*/ 0 h 576"/>
                <a:gd name="T62" fmla="*/ 1 w 708"/>
                <a:gd name="T63" fmla="*/ 0 h 576"/>
                <a:gd name="T64" fmla="*/ 1 w 708"/>
                <a:gd name="T65" fmla="*/ 0 h 576"/>
                <a:gd name="T66" fmla="*/ 1 w 708"/>
                <a:gd name="T67" fmla="*/ 0 h 576"/>
                <a:gd name="T68" fmla="*/ 1 w 708"/>
                <a:gd name="T69" fmla="*/ 0 h 576"/>
                <a:gd name="T70" fmla="*/ 1 w 708"/>
                <a:gd name="T71" fmla="*/ 0 h 576"/>
                <a:gd name="T72" fmla="*/ 1 w 708"/>
                <a:gd name="T73" fmla="*/ 0 h 576"/>
                <a:gd name="T74" fmla="*/ 1 w 708"/>
                <a:gd name="T75" fmla="*/ 0 h 576"/>
                <a:gd name="T76" fmla="*/ 1 w 708"/>
                <a:gd name="T77" fmla="*/ 0 h 576"/>
                <a:gd name="T78" fmla="*/ 1 w 708"/>
                <a:gd name="T79" fmla="*/ 0 h 576"/>
                <a:gd name="T80" fmla="*/ 1 w 708"/>
                <a:gd name="T81" fmla="*/ 0 h 576"/>
                <a:gd name="T82" fmla="*/ 1 w 708"/>
                <a:gd name="T83" fmla="*/ 0 h 576"/>
                <a:gd name="T84" fmla="*/ 1 w 708"/>
                <a:gd name="T85" fmla="*/ 0 h 576"/>
                <a:gd name="T86" fmla="*/ 1 w 708"/>
                <a:gd name="T87" fmla="*/ 0 h 576"/>
                <a:gd name="T88" fmla="*/ 0 w 708"/>
                <a:gd name="T89" fmla="*/ 0 h 57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708"/>
                <a:gd name="T136" fmla="*/ 0 h 576"/>
                <a:gd name="T137" fmla="*/ 708 w 708"/>
                <a:gd name="T138" fmla="*/ 576 h 57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708" h="576">
                  <a:moveTo>
                    <a:pt x="0" y="0"/>
                  </a:moveTo>
                  <a:lnTo>
                    <a:pt x="17" y="40"/>
                  </a:lnTo>
                  <a:lnTo>
                    <a:pt x="39" y="95"/>
                  </a:lnTo>
                  <a:lnTo>
                    <a:pt x="54" y="157"/>
                  </a:lnTo>
                  <a:lnTo>
                    <a:pt x="66" y="227"/>
                  </a:lnTo>
                  <a:lnTo>
                    <a:pt x="74" y="284"/>
                  </a:lnTo>
                  <a:lnTo>
                    <a:pt x="69" y="338"/>
                  </a:lnTo>
                  <a:lnTo>
                    <a:pt x="58" y="399"/>
                  </a:lnTo>
                  <a:lnTo>
                    <a:pt x="45" y="458"/>
                  </a:lnTo>
                  <a:lnTo>
                    <a:pt x="28" y="512"/>
                  </a:lnTo>
                  <a:lnTo>
                    <a:pt x="0" y="572"/>
                  </a:lnTo>
                  <a:lnTo>
                    <a:pt x="210" y="576"/>
                  </a:lnTo>
                  <a:lnTo>
                    <a:pt x="297" y="570"/>
                  </a:lnTo>
                  <a:lnTo>
                    <a:pt x="342" y="567"/>
                  </a:lnTo>
                  <a:lnTo>
                    <a:pt x="375" y="559"/>
                  </a:lnTo>
                  <a:lnTo>
                    <a:pt x="409" y="549"/>
                  </a:lnTo>
                  <a:lnTo>
                    <a:pt x="445" y="533"/>
                  </a:lnTo>
                  <a:lnTo>
                    <a:pt x="486" y="515"/>
                  </a:lnTo>
                  <a:lnTo>
                    <a:pt x="526" y="490"/>
                  </a:lnTo>
                  <a:lnTo>
                    <a:pt x="552" y="470"/>
                  </a:lnTo>
                  <a:lnTo>
                    <a:pt x="577" y="447"/>
                  </a:lnTo>
                  <a:lnTo>
                    <a:pt x="604" y="420"/>
                  </a:lnTo>
                  <a:lnTo>
                    <a:pt x="628" y="398"/>
                  </a:lnTo>
                  <a:lnTo>
                    <a:pt x="651" y="370"/>
                  </a:lnTo>
                  <a:lnTo>
                    <a:pt x="680" y="333"/>
                  </a:lnTo>
                  <a:lnTo>
                    <a:pt x="708" y="286"/>
                  </a:lnTo>
                  <a:lnTo>
                    <a:pt x="682" y="245"/>
                  </a:lnTo>
                  <a:lnTo>
                    <a:pt x="658" y="210"/>
                  </a:lnTo>
                  <a:lnTo>
                    <a:pt x="638" y="185"/>
                  </a:lnTo>
                  <a:lnTo>
                    <a:pt x="616" y="161"/>
                  </a:lnTo>
                  <a:lnTo>
                    <a:pt x="592" y="138"/>
                  </a:lnTo>
                  <a:lnTo>
                    <a:pt x="572" y="120"/>
                  </a:lnTo>
                  <a:lnTo>
                    <a:pt x="552" y="103"/>
                  </a:lnTo>
                  <a:lnTo>
                    <a:pt x="528" y="85"/>
                  </a:lnTo>
                  <a:lnTo>
                    <a:pt x="506" y="72"/>
                  </a:lnTo>
                  <a:lnTo>
                    <a:pt x="480" y="58"/>
                  </a:lnTo>
                  <a:lnTo>
                    <a:pt x="451" y="43"/>
                  </a:lnTo>
                  <a:lnTo>
                    <a:pt x="415" y="29"/>
                  </a:lnTo>
                  <a:lnTo>
                    <a:pt x="385" y="20"/>
                  </a:lnTo>
                  <a:lnTo>
                    <a:pt x="350" y="11"/>
                  </a:lnTo>
                  <a:lnTo>
                    <a:pt x="313" y="5"/>
                  </a:lnTo>
                  <a:lnTo>
                    <a:pt x="278" y="1"/>
                  </a:lnTo>
                  <a:lnTo>
                    <a:pt x="253" y="1"/>
                  </a:lnTo>
                  <a:lnTo>
                    <a:pt x="22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7" name="Freeform 54"/>
            <p:cNvSpPr>
              <a:spLocks/>
            </p:cNvSpPr>
            <p:nvPr/>
          </p:nvSpPr>
          <p:spPr bwMode="auto">
            <a:xfrm rot="5400000">
              <a:off x="4680" y="2868"/>
              <a:ext cx="356" cy="248"/>
            </a:xfrm>
            <a:custGeom>
              <a:avLst/>
              <a:gdLst>
                <a:gd name="T0" fmla="*/ 0 w 708"/>
                <a:gd name="T1" fmla="*/ 0 h 576"/>
                <a:gd name="T2" fmla="*/ 1 w 708"/>
                <a:gd name="T3" fmla="*/ 0 h 576"/>
                <a:gd name="T4" fmla="*/ 1 w 708"/>
                <a:gd name="T5" fmla="*/ 0 h 576"/>
                <a:gd name="T6" fmla="*/ 1 w 708"/>
                <a:gd name="T7" fmla="*/ 0 h 576"/>
                <a:gd name="T8" fmla="*/ 1 w 708"/>
                <a:gd name="T9" fmla="*/ 0 h 576"/>
                <a:gd name="T10" fmla="*/ 1 w 708"/>
                <a:gd name="T11" fmla="*/ 0 h 576"/>
                <a:gd name="T12" fmla="*/ 1 w 708"/>
                <a:gd name="T13" fmla="*/ 0 h 576"/>
                <a:gd name="T14" fmla="*/ 1 w 708"/>
                <a:gd name="T15" fmla="*/ 0 h 576"/>
                <a:gd name="T16" fmla="*/ 1 w 708"/>
                <a:gd name="T17" fmla="*/ 0 h 576"/>
                <a:gd name="T18" fmla="*/ 1 w 708"/>
                <a:gd name="T19" fmla="*/ 0 h 576"/>
                <a:gd name="T20" fmla="*/ 0 w 708"/>
                <a:gd name="T21" fmla="*/ 0 h 576"/>
                <a:gd name="T22" fmla="*/ 1 w 708"/>
                <a:gd name="T23" fmla="*/ 0 h 576"/>
                <a:gd name="T24" fmla="*/ 1 w 708"/>
                <a:gd name="T25" fmla="*/ 0 h 576"/>
                <a:gd name="T26" fmla="*/ 1 w 708"/>
                <a:gd name="T27" fmla="*/ 0 h 576"/>
                <a:gd name="T28" fmla="*/ 1 w 708"/>
                <a:gd name="T29" fmla="*/ 0 h 576"/>
                <a:gd name="T30" fmla="*/ 1 w 708"/>
                <a:gd name="T31" fmla="*/ 0 h 576"/>
                <a:gd name="T32" fmla="*/ 1 w 708"/>
                <a:gd name="T33" fmla="*/ 0 h 576"/>
                <a:gd name="T34" fmla="*/ 1 w 708"/>
                <a:gd name="T35" fmla="*/ 0 h 576"/>
                <a:gd name="T36" fmla="*/ 1 w 708"/>
                <a:gd name="T37" fmla="*/ 0 h 576"/>
                <a:gd name="T38" fmla="*/ 1 w 708"/>
                <a:gd name="T39" fmla="*/ 0 h 576"/>
                <a:gd name="T40" fmla="*/ 1 w 708"/>
                <a:gd name="T41" fmla="*/ 0 h 576"/>
                <a:gd name="T42" fmla="*/ 1 w 708"/>
                <a:gd name="T43" fmla="*/ 0 h 576"/>
                <a:gd name="T44" fmla="*/ 1 w 708"/>
                <a:gd name="T45" fmla="*/ 0 h 576"/>
                <a:gd name="T46" fmla="*/ 1 w 708"/>
                <a:gd name="T47" fmla="*/ 0 h 576"/>
                <a:gd name="T48" fmla="*/ 1 w 708"/>
                <a:gd name="T49" fmla="*/ 0 h 576"/>
                <a:gd name="T50" fmla="*/ 1 w 708"/>
                <a:gd name="T51" fmla="*/ 0 h 576"/>
                <a:gd name="T52" fmla="*/ 1 w 708"/>
                <a:gd name="T53" fmla="*/ 0 h 576"/>
                <a:gd name="T54" fmla="*/ 1 w 708"/>
                <a:gd name="T55" fmla="*/ 0 h 576"/>
                <a:gd name="T56" fmla="*/ 1 w 708"/>
                <a:gd name="T57" fmla="*/ 0 h 576"/>
                <a:gd name="T58" fmla="*/ 1 w 708"/>
                <a:gd name="T59" fmla="*/ 0 h 576"/>
                <a:gd name="T60" fmla="*/ 1 w 708"/>
                <a:gd name="T61" fmla="*/ 0 h 576"/>
                <a:gd name="T62" fmla="*/ 1 w 708"/>
                <a:gd name="T63" fmla="*/ 0 h 576"/>
                <a:gd name="T64" fmla="*/ 1 w 708"/>
                <a:gd name="T65" fmla="*/ 0 h 576"/>
                <a:gd name="T66" fmla="*/ 1 w 708"/>
                <a:gd name="T67" fmla="*/ 0 h 576"/>
                <a:gd name="T68" fmla="*/ 1 w 708"/>
                <a:gd name="T69" fmla="*/ 0 h 576"/>
                <a:gd name="T70" fmla="*/ 1 w 708"/>
                <a:gd name="T71" fmla="*/ 0 h 576"/>
                <a:gd name="T72" fmla="*/ 1 w 708"/>
                <a:gd name="T73" fmla="*/ 0 h 576"/>
                <a:gd name="T74" fmla="*/ 1 w 708"/>
                <a:gd name="T75" fmla="*/ 0 h 576"/>
                <a:gd name="T76" fmla="*/ 1 w 708"/>
                <a:gd name="T77" fmla="*/ 0 h 576"/>
                <a:gd name="T78" fmla="*/ 1 w 708"/>
                <a:gd name="T79" fmla="*/ 0 h 576"/>
                <a:gd name="T80" fmla="*/ 1 w 708"/>
                <a:gd name="T81" fmla="*/ 0 h 576"/>
                <a:gd name="T82" fmla="*/ 1 w 708"/>
                <a:gd name="T83" fmla="*/ 0 h 576"/>
                <a:gd name="T84" fmla="*/ 1 w 708"/>
                <a:gd name="T85" fmla="*/ 0 h 576"/>
                <a:gd name="T86" fmla="*/ 1 w 708"/>
                <a:gd name="T87" fmla="*/ 0 h 576"/>
                <a:gd name="T88" fmla="*/ 0 w 708"/>
                <a:gd name="T89" fmla="*/ 0 h 57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708"/>
                <a:gd name="T136" fmla="*/ 0 h 576"/>
                <a:gd name="T137" fmla="*/ 708 w 708"/>
                <a:gd name="T138" fmla="*/ 576 h 57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708" h="576">
                  <a:moveTo>
                    <a:pt x="0" y="0"/>
                  </a:moveTo>
                  <a:lnTo>
                    <a:pt x="17" y="40"/>
                  </a:lnTo>
                  <a:lnTo>
                    <a:pt x="39" y="95"/>
                  </a:lnTo>
                  <a:lnTo>
                    <a:pt x="54" y="157"/>
                  </a:lnTo>
                  <a:lnTo>
                    <a:pt x="66" y="227"/>
                  </a:lnTo>
                  <a:lnTo>
                    <a:pt x="74" y="284"/>
                  </a:lnTo>
                  <a:lnTo>
                    <a:pt x="69" y="338"/>
                  </a:lnTo>
                  <a:lnTo>
                    <a:pt x="58" y="399"/>
                  </a:lnTo>
                  <a:lnTo>
                    <a:pt x="45" y="458"/>
                  </a:lnTo>
                  <a:lnTo>
                    <a:pt x="28" y="512"/>
                  </a:lnTo>
                  <a:lnTo>
                    <a:pt x="0" y="572"/>
                  </a:lnTo>
                  <a:lnTo>
                    <a:pt x="210" y="576"/>
                  </a:lnTo>
                  <a:lnTo>
                    <a:pt x="297" y="570"/>
                  </a:lnTo>
                  <a:lnTo>
                    <a:pt x="342" y="567"/>
                  </a:lnTo>
                  <a:lnTo>
                    <a:pt x="375" y="559"/>
                  </a:lnTo>
                  <a:lnTo>
                    <a:pt x="409" y="549"/>
                  </a:lnTo>
                  <a:lnTo>
                    <a:pt x="445" y="533"/>
                  </a:lnTo>
                  <a:lnTo>
                    <a:pt x="486" y="515"/>
                  </a:lnTo>
                  <a:lnTo>
                    <a:pt x="526" y="490"/>
                  </a:lnTo>
                  <a:lnTo>
                    <a:pt x="552" y="470"/>
                  </a:lnTo>
                  <a:lnTo>
                    <a:pt x="577" y="447"/>
                  </a:lnTo>
                  <a:lnTo>
                    <a:pt x="604" y="420"/>
                  </a:lnTo>
                  <a:lnTo>
                    <a:pt x="628" y="398"/>
                  </a:lnTo>
                  <a:lnTo>
                    <a:pt x="651" y="370"/>
                  </a:lnTo>
                  <a:lnTo>
                    <a:pt x="680" y="333"/>
                  </a:lnTo>
                  <a:lnTo>
                    <a:pt x="708" y="286"/>
                  </a:lnTo>
                  <a:lnTo>
                    <a:pt x="682" y="245"/>
                  </a:lnTo>
                  <a:lnTo>
                    <a:pt x="658" y="210"/>
                  </a:lnTo>
                  <a:lnTo>
                    <a:pt x="638" y="185"/>
                  </a:lnTo>
                  <a:lnTo>
                    <a:pt x="616" y="161"/>
                  </a:lnTo>
                  <a:lnTo>
                    <a:pt x="592" y="138"/>
                  </a:lnTo>
                  <a:lnTo>
                    <a:pt x="572" y="120"/>
                  </a:lnTo>
                  <a:lnTo>
                    <a:pt x="552" y="103"/>
                  </a:lnTo>
                  <a:lnTo>
                    <a:pt x="528" y="85"/>
                  </a:lnTo>
                  <a:lnTo>
                    <a:pt x="506" y="72"/>
                  </a:lnTo>
                  <a:lnTo>
                    <a:pt x="480" y="58"/>
                  </a:lnTo>
                  <a:lnTo>
                    <a:pt x="451" y="43"/>
                  </a:lnTo>
                  <a:lnTo>
                    <a:pt x="415" y="29"/>
                  </a:lnTo>
                  <a:lnTo>
                    <a:pt x="385" y="20"/>
                  </a:lnTo>
                  <a:lnTo>
                    <a:pt x="350" y="11"/>
                  </a:lnTo>
                  <a:lnTo>
                    <a:pt x="313" y="5"/>
                  </a:lnTo>
                  <a:lnTo>
                    <a:pt x="278" y="1"/>
                  </a:lnTo>
                  <a:lnTo>
                    <a:pt x="253" y="1"/>
                  </a:lnTo>
                  <a:lnTo>
                    <a:pt x="22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8" name="Freeform 55"/>
            <p:cNvSpPr>
              <a:spLocks/>
            </p:cNvSpPr>
            <p:nvPr/>
          </p:nvSpPr>
          <p:spPr bwMode="auto">
            <a:xfrm rot="5400000">
              <a:off x="5064" y="2868"/>
              <a:ext cx="356" cy="248"/>
            </a:xfrm>
            <a:custGeom>
              <a:avLst/>
              <a:gdLst>
                <a:gd name="T0" fmla="*/ 0 w 708"/>
                <a:gd name="T1" fmla="*/ 0 h 576"/>
                <a:gd name="T2" fmla="*/ 1 w 708"/>
                <a:gd name="T3" fmla="*/ 0 h 576"/>
                <a:gd name="T4" fmla="*/ 1 w 708"/>
                <a:gd name="T5" fmla="*/ 0 h 576"/>
                <a:gd name="T6" fmla="*/ 1 w 708"/>
                <a:gd name="T7" fmla="*/ 0 h 576"/>
                <a:gd name="T8" fmla="*/ 1 w 708"/>
                <a:gd name="T9" fmla="*/ 0 h 576"/>
                <a:gd name="T10" fmla="*/ 1 w 708"/>
                <a:gd name="T11" fmla="*/ 0 h 576"/>
                <a:gd name="T12" fmla="*/ 1 w 708"/>
                <a:gd name="T13" fmla="*/ 0 h 576"/>
                <a:gd name="T14" fmla="*/ 1 w 708"/>
                <a:gd name="T15" fmla="*/ 0 h 576"/>
                <a:gd name="T16" fmla="*/ 1 w 708"/>
                <a:gd name="T17" fmla="*/ 0 h 576"/>
                <a:gd name="T18" fmla="*/ 1 w 708"/>
                <a:gd name="T19" fmla="*/ 0 h 576"/>
                <a:gd name="T20" fmla="*/ 0 w 708"/>
                <a:gd name="T21" fmla="*/ 0 h 576"/>
                <a:gd name="T22" fmla="*/ 1 w 708"/>
                <a:gd name="T23" fmla="*/ 0 h 576"/>
                <a:gd name="T24" fmla="*/ 1 w 708"/>
                <a:gd name="T25" fmla="*/ 0 h 576"/>
                <a:gd name="T26" fmla="*/ 1 w 708"/>
                <a:gd name="T27" fmla="*/ 0 h 576"/>
                <a:gd name="T28" fmla="*/ 1 w 708"/>
                <a:gd name="T29" fmla="*/ 0 h 576"/>
                <a:gd name="T30" fmla="*/ 1 w 708"/>
                <a:gd name="T31" fmla="*/ 0 h 576"/>
                <a:gd name="T32" fmla="*/ 1 w 708"/>
                <a:gd name="T33" fmla="*/ 0 h 576"/>
                <a:gd name="T34" fmla="*/ 1 w 708"/>
                <a:gd name="T35" fmla="*/ 0 h 576"/>
                <a:gd name="T36" fmla="*/ 1 w 708"/>
                <a:gd name="T37" fmla="*/ 0 h 576"/>
                <a:gd name="T38" fmla="*/ 1 w 708"/>
                <a:gd name="T39" fmla="*/ 0 h 576"/>
                <a:gd name="T40" fmla="*/ 1 w 708"/>
                <a:gd name="T41" fmla="*/ 0 h 576"/>
                <a:gd name="T42" fmla="*/ 1 w 708"/>
                <a:gd name="T43" fmla="*/ 0 h 576"/>
                <a:gd name="T44" fmla="*/ 1 w 708"/>
                <a:gd name="T45" fmla="*/ 0 h 576"/>
                <a:gd name="T46" fmla="*/ 1 w 708"/>
                <a:gd name="T47" fmla="*/ 0 h 576"/>
                <a:gd name="T48" fmla="*/ 1 w 708"/>
                <a:gd name="T49" fmla="*/ 0 h 576"/>
                <a:gd name="T50" fmla="*/ 1 w 708"/>
                <a:gd name="T51" fmla="*/ 0 h 576"/>
                <a:gd name="T52" fmla="*/ 1 w 708"/>
                <a:gd name="T53" fmla="*/ 0 h 576"/>
                <a:gd name="T54" fmla="*/ 1 w 708"/>
                <a:gd name="T55" fmla="*/ 0 h 576"/>
                <a:gd name="T56" fmla="*/ 1 w 708"/>
                <a:gd name="T57" fmla="*/ 0 h 576"/>
                <a:gd name="T58" fmla="*/ 1 w 708"/>
                <a:gd name="T59" fmla="*/ 0 h 576"/>
                <a:gd name="T60" fmla="*/ 1 w 708"/>
                <a:gd name="T61" fmla="*/ 0 h 576"/>
                <a:gd name="T62" fmla="*/ 1 w 708"/>
                <a:gd name="T63" fmla="*/ 0 h 576"/>
                <a:gd name="T64" fmla="*/ 1 w 708"/>
                <a:gd name="T65" fmla="*/ 0 h 576"/>
                <a:gd name="T66" fmla="*/ 1 w 708"/>
                <a:gd name="T67" fmla="*/ 0 h 576"/>
                <a:gd name="T68" fmla="*/ 1 w 708"/>
                <a:gd name="T69" fmla="*/ 0 h 576"/>
                <a:gd name="T70" fmla="*/ 1 w 708"/>
                <a:gd name="T71" fmla="*/ 0 h 576"/>
                <a:gd name="T72" fmla="*/ 1 w 708"/>
                <a:gd name="T73" fmla="*/ 0 h 576"/>
                <a:gd name="T74" fmla="*/ 1 w 708"/>
                <a:gd name="T75" fmla="*/ 0 h 576"/>
                <a:gd name="T76" fmla="*/ 1 w 708"/>
                <a:gd name="T77" fmla="*/ 0 h 576"/>
                <a:gd name="T78" fmla="*/ 1 w 708"/>
                <a:gd name="T79" fmla="*/ 0 h 576"/>
                <a:gd name="T80" fmla="*/ 1 w 708"/>
                <a:gd name="T81" fmla="*/ 0 h 576"/>
                <a:gd name="T82" fmla="*/ 1 w 708"/>
                <a:gd name="T83" fmla="*/ 0 h 576"/>
                <a:gd name="T84" fmla="*/ 1 w 708"/>
                <a:gd name="T85" fmla="*/ 0 h 576"/>
                <a:gd name="T86" fmla="*/ 1 w 708"/>
                <a:gd name="T87" fmla="*/ 0 h 576"/>
                <a:gd name="T88" fmla="*/ 0 w 708"/>
                <a:gd name="T89" fmla="*/ 0 h 57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708"/>
                <a:gd name="T136" fmla="*/ 0 h 576"/>
                <a:gd name="T137" fmla="*/ 708 w 708"/>
                <a:gd name="T138" fmla="*/ 576 h 57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708" h="576">
                  <a:moveTo>
                    <a:pt x="0" y="0"/>
                  </a:moveTo>
                  <a:lnTo>
                    <a:pt x="17" y="40"/>
                  </a:lnTo>
                  <a:lnTo>
                    <a:pt x="39" y="95"/>
                  </a:lnTo>
                  <a:lnTo>
                    <a:pt x="54" y="157"/>
                  </a:lnTo>
                  <a:lnTo>
                    <a:pt x="66" y="227"/>
                  </a:lnTo>
                  <a:lnTo>
                    <a:pt x="74" y="284"/>
                  </a:lnTo>
                  <a:lnTo>
                    <a:pt x="69" y="338"/>
                  </a:lnTo>
                  <a:lnTo>
                    <a:pt x="58" y="399"/>
                  </a:lnTo>
                  <a:lnTo>
                    <a:pt x="45" y="458"/>
                  </a:lnTo>
                  <a:lnTo>
                    <a:pt x="28" y="512"/>
                  </a:lnTo>
                  <a:lnTo>
                    <a:pt x="0" y="572"/>
                  </a:lnTo>
                  <a:lnTo>
                    <a:pt x="210" y="576"/>
                  </a:lnTo>
                  <a:lnTo>
                    <a:pt x="297" y="570"/>
                  </a:lnTo>
                  <a:lnTo>
                    <a:pt x="342" y="567"/>
                  </a:lnTo>
                  <a:lnTo>
                    <a:pt x="375" y="559"/>
                  </a:lnTo>
                  <a:lnTo>
                    <a:pt x="409" y="549"/>
                  </a:lnTo>
                  <a:lnTo>
                    <a:pt x="445" y="533"/>
                  </a:lnTo>
                  <a:lnTo>
                    <a:pt x="486" y="515"/>
                  </a:lnTo>
                  <a:lnTo>
                    <a:pt x="526" y="490"/>
                  </a:lnTo>
                  <a:lnTo>
                    <a:pt x="552" y="470"/>
                  </a:lnTo>
                  <a:lnTo>
                    <a:pt x="577" y="447"/>
                  </a:lnTo>
                  <a:lnTo>
                    <a:pt x="604" y="420"/>
                  </a:lnTo>
                  <a:lnTo>
                    <a:pt x="628" y="398"/>
                  </a:lnTo>
                  <a:lnTo>
                    <a:pt x="651" y="370"/>
                  </a:lnTo>
                  <a:lnTo>
                    <a:pt x="680" y="333"/>
                  </a:lnTo>
                  <a:lnTo>
                    <a:pt x="708" y="286"/>
                  </a:lnTo>
                  <a:lnTo>
                    <a:pt x="682" y="245"/>
                  </a:lnTo>
                  <a:lnTo>
                    <a:pt x="658" y="210"/>
                  </a:lnTo>
                  <a:lnTo>
                    <a:pt x="638" y="185"/>
                  </a:lnTo>
                  <a:lnTo>
                    <a:pt x="616" y="161"/>
                  </a:lnTo>
                  <a:lnTo>
                    <a:pt x="592" y="138"/>
                  </a:lnTo>
                  <a:lnTo>
                    <a:pt x="572" y="120"/>
                  </a:lnTo>
                  <a:lnTo>
                    <a:pt x="552" y="103"/>
                  </a:lnTo>
                  <a:lnTo>
                    <a:pt x="528" y="85"/>
                  </a:lnTo>
                  <a:lnTo>
                    <a:pt x="506" y="72"/>
                  </a:lnTo>
                  <a:lnTo>
                    <a:pt x="480" y="58"/>
                  </a:lnTo>
                  <a:lnTo>
                    <a:pt x="451" y="43"/>
                  </a:lnTo>
                  <a:lnTo>
                    <a:pt x="415" y="29"/>
                  </a:lnTo>
                  <a:lnTo>
                    <a:pt x="385" y="20"/>
                  </a:lnTo>
                  <a:lnTo>
                    <a:pt x="350" y="11"/>
                  </a:lnTo>
                  <a:lnTo>
                    <a:pt x="313" y="5"/>
                  </a:lnTo>
                  <a:lnTo>
                    <a:pt x="278" y="1"/>
                  </a:lnTo>
                  <a:lnTo>
                    <a:pt x="253" y="1"/>
                  </a:lnTo>
                  <a:lnTo>
                    <a:pt x="22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9" name="Line 56"/>
            <p:cNvSpPr>
              <a:spLocks noChangeShapeType="1"/>
            </p:cNvSpPr>
            <p:nvPr/>
          </p:nvSpPr>
          <p:spPr bwMode="auto">
            <a:xfrm flipV="1">
              <a:off x="4090" y="1337"/>
              <a:ext cx="1" cy="1519"/>
            </a:xfrm>
            <a:prstGeom prst="line">
              <a:avLst/>
            </a:prstGeom>
            <a:noFill/>
            <a:ln w="333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58" name="Text Box 57"/>
          <p:cNvSpPr txBox="1">
            <a:spLocks noChangeArrowheads="1"/>
          </p:cNvSpPr>
          <p:nvPr/>
        </p:nvSpPr>
        <p:spPr bwMode="auto">
          <a:xfrm>
            <a:off x="5892800" y="3981450"/>
            <a:ext cx="47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00CC"/>
                </a:solidFill>
              </a:rPr>
              <a:t>m7</a:t>
            </a:r>
          </a:p>
        </p:txBody>
      </p:sp>
      <p:sp>
        <p:nvSpPr>
          <p:cNvPr id="23559" name="Text Box 58"/>
          <p:cNvSpPr txBox="1">
            <a:spLocks noChangeArrowheads="1"/>
          </p:cNvSpPr>
          <p:nvPr/>
        </p:nvSpPr>
        <p:spPr bwMode="auto">
          <a:xfrm>
            <a:off x="5907088" y="1981200"/>
            <a:ext cx="47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00CC"/>
                </a:solidFill>
              </a:rPr>
              <a:t>m0</a:t>
            </a:r>
          </a:p>
        </p:txBody>
      </p:sp>
      <p:sp>
        <p:nvSpPr>
          <p:cNvPr id="23560" name="Rectangle 59"/>
          <p:cNvSpPr>
            <a:spLocks noChangeArrowheads="1"/>
          </p:cNvSpPr>
          <p:nvPr/>
        </p:nvSpPr>
        <p:spPr bwMode="auto">
          <a:xfrm rot="-5400000">
            <a:off x="7865269" y="2931319"/>
            <a:ext cx="2197100" cy="360362"/>
          </a:xfrm>
          <a:prstGeom prst="rect">
            <a:avLst/>
          </a:prstGeom>
          <a:noFill/>
          <a:ln w="1651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US" sz="1600">
                <a:solidFill>
                  <a:srgbClr val="000066"/>
                </a:solidFill>
                <a:latin typeface="Arial" pitchFamily="34" charset="0"/>
              </a:rPr>
              <a:t>8 Minterms</a:t>
            </a:r>
          </a:p>
        </p:txBody>
      </p:sp>
      <p:sp>
        <p:nvSpPr>
          <p:cNvPr id="23561" name="Text Box 60"/>
          <p:cNvSpPr txBox="1">
            <a:spLocks noChangeArrowheads="1"/>
          </p:cNvSpPr>
          <p:nvPr/>
        </p:nvSpPr>
        <p:spPr bwMode="auto">
          <a:xfrm>
            <a:off x="5022850" y="1725613"/>
            <a:ext cx="3894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6600CC"/>
                </a:solidFill>
              </a:rPr>
              <a:t>8  X 3-input fixed ANDs give all 8 minterms </a:t>
            </a:r>
          </a:p>
        </p:txBody>
      </p:sp>
      <p:sp>
        <p:nvSpPr>
          <p:cNvPr id="23562" name="Text Box 61"/>
          <p:cNvSpPr txBox="1">
            <a:spLocks noChangeArrowheads="1"/>
          </p:cNvSpPr>
          <p:nvPr/>
        </p:nvSpPr>
        <p:spPr bwMode="auto">
          <a:xfrm>
            <a:off x="4506913" y="3765550"/>
            <a:ext cx="60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A50021"/>
                </a:solidFill>
              </a:rPr>
              <a:t>LSB</a:t>
            </a:r>
          </a:p>
        </p:txBody>
      </p:sp>
      <p:sp>
        <p:nvSpPr>
          <p:cNvPr id="23563" name="Rectangle 62"/>
          <p:cNvSpPr>
            <a:spLocks noChangeArrowheads="1"/>
          </p:cNvSpPr>
          <p:nvPr/>
        </p:nvSpPr>
        <p:spPr bwMode="auto">
          <a:xfrm>
            <a:off x="6330950" y="2211388"/>
            <a:ext cx="2119313" cy="1897062"/>
          </a:xfrm>
          <a:prstGeom prst="rect">
            <a:avLst/>
          </a:prstGeom>
          <a:solidFill>
            <a:srgbClr val="FF0000">
              <a:alpha val="2313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Line 63"/>
          <p:cNvSpPr>
            <a:spLocks noChangeShapeType="1"/>
          </p:cNvSpPr>
          <p:nvPr/>
        </p:nvSpPr>
        <p:spPr bwMode="auto">
          <a:xfrm flipH="1">
            <a:off x="6697663" y="4143375"/>
            <a:ext cx="201612" cy="136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5" name="Text Box 64"/>
          <p:cNvSpPr txBox="1">
            <a:spLocks noChangeArrowheads="1"/>
          </p:cNvSpPr>
          <p:nvPr/>
        </p:nvSpPr>
        <p:spPr bwMode="auto">
          <a:xfrm>
            <a:off x="5883275" y="5453063"/>
            <a:ext cx="24749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00CC"/>
                </a:solidFill>
                <a:latin typeface="Arial" pitchFamily="34" charset="0"/>
              </a:rPr>
              <a:t>2</a:t>
            </a:r>
            <a:r>
              <a:rPr lang="en-US" baseline="30000">
                <a:solidFill>
                  <a:srgbClr val="6600CC"/>
                </a:solidFill>
                <a:latin typeface="Arial" pitchFamily="34" charset="0"/>
              </a:rPr>
              <a:t>n</a:t>
            </a:r>
            <a:r>
              <a:rPr lang="en-US">
                <a:solidFill>
                  <a:srgbClr val="6600CC"/>
                </a:solidFill>
                <a:latin typeface="Arial" pitchFamily="34" charset="0"/>
              </a:rPr>
              <a:t> x m Programmable </a:t>
            </a:r>
          </a:p>
          <a:p>
            <a:r>
              <a:rPr lang="en-US">
                <a:solidFill>
                  <a:srgbClr val="6600CC"/>
                </a:solidFill>
                <a:latin typeface="Arial" pitchFamily="34" charset="0"/>
              </a:rPr>
              <a:t>Connections</a:t>
            </a:r>
          </a:p>
        </p:txBody>
      </p:sp>
      <p:sp>
        <p:nvSpPr>
          <p:cNvPr id="23566" name="Text Box 65"/>
          <p:cNvSpPr txBox="1">
            <a:spLocks noChangeArrowheads="1"/>
          </p:cNvSpPr>
          <p:nvPr/>
        </p:nvSpPr>
        <p:spPr bwMode="auto">
          <a:xfrm>
            <a:off x="5319713" y="4573588"/>
            <a:ext cx="8715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8000"/>
                </a:solidFill>
                <a:latin typeface="Arial" pitchFamily="34" charset="0"/>
              </a:rPr>
              <a:t>m O/Ps</a:t>
            </a:r>
          </a:p>
        </p:txBody>
      </p:sp>
      <p:sp>
        <p:nvSpPr>
          <p:cNvPr id="23567" name="Text Box 66"/>
          <p:cNvSpPr txBox="1">
            <a:spLocks noChangeArrowheads="1"/>
          </p:cNvSpPr>
          <p:nvPr/>
        </p:nvSpPr>
        <p:spPr bwMode="auto">
          <a:xfrm>
            <a:off x="4152900" y="4143375"/>
            <a:ext cx="7096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A50021"/>
                </a:solidFill>
                <a:latin typeface="Arial" pitchFamily="34" charset="0"/>
              </a:rPr>
              <a:t>n I/Ps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8546E4B2-51BC-4DDB-91AA-A076D518080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541338" y="358775"/>
            <a:ext cx="8602662" cy="673100"/>
          </a:xfrm>
        </p:spPr>
        <p:txBody>
          <a:bodyPr/>
          <a:lstStyle/>
          <a:p>
            <a:r>
              <a:rPr lang="en-US" sz="32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Read Only Memory (ROM): n i/ps to m o/ps </a:t>
            </a:r>
            <a:br>
              <a:rPr lang="en-US" sz="32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baseline="300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32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locations x m bits each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4438"/>
            <a:ext cx="9144000" cy="5643562"/>
          </a:xfrm>
          <a:solidFill>
            <a:srgbClr val="FFFFFF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b="0" smtClean="0">
                <a:latin typeface="Arial" pitchFamily="34" charset="0"/>
                <a:cs typeface="Arial" pitchFamily="34" charset="0"/>
              </a:rPr>
              <a:t>Read Only Memories (ROM) have:</a:t>
            </a:r>
          </a:p>
          <a:p>
            <a:pPr lvl="1">
              <a:lnSpc>
                <a:spcPct val="90000"/>
              </a:lnSpc>
            </a:pPr>
            <a:r>
              <a:rPr lang="en-US" sz="2200" b="0" smtClean="0">
                <a:latin typeface="Arial" pitchFamily="34" charset="0"/>
                <a:cs typeface="Arial" pitchFamily="34" charset="0"/>
              </a:rPr>
              <a:t>n input (address) lines </a:t>
            </a:r>
            <a:r>
              <a:rPr lang="en-US" sz="2200" b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2</a:t>
            </a:r>
            <a:r>
              <a:rPr lang="en-US" sz="2200" b="0" baseline="30000" smtClean="0">
                <a:latin typeface="Arial" pitchFamily="34" charset="0"/>
                <a:cs typeface="Arial" pitchFamily="34" charset="0"/>
                <a:sym typeface="Wingdings" pitchFamily="2" charset="2"/>
              </a:rPr>
              <a:t>n</a:t>
            </a:r>
            <a:r>
              <a:rPr lang="en-US" sz="2200" b="0" smtClean="0">
                <a:latin typeface="Arial" pitchFamily="34" charset="0"/>
                <a:cs typeface="Arial" pitchFamily="34" charset="0"/>
                <a:sym typeface="Wingdings" pitchFamily="2" charset="2"/>
              </a:rPr>
              <a:t> locations</a:t>
            </a:r>
            <a:r>
              <a:rPr lang="en-US" sz="2200" b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200" b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200" b="0" baseline="3000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200" b="0" smtClean="0">
                <a:latin typeface="Arial" pitchFamily="34" charset="0"/>
                <a:cs typeface="Arial" pitchFamily="34" charset="0"/>
              </a:rPr>
              <a:t> decoded</a:t>
            </a:r>
            <a:r>
              <a:rPr lang="en-US" sz="2200" b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minterms</a:t>
            </a:r>
            <a:endParaRPr lang="en-US" sz="2200" b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200" b="0" smtClean="0">
                <a:latin typeface="Arial" pitchFamily="34" charset="0"/>
                <a:cs typeface="Arial" pitchFamily="34" charset="0"/>
              </a:rPr>
              <a:t>m output lines (word width)</a:t>
            </a:r>
          </a:p>
          <a:p>
            <a:pPr>
              <a:lnSpc>
                <a:spcPct val="90000"/>
              </a:lnSpc>
            </a:pPr>
            <a:r>
              <a:rPr lang="en-US" sz="2200" b="0" u="sng" smtClean="0">
                <a:latin typeface="Arial" pitchFamily="34" charset="0"/>
                <a:cs typeface="Arial" pitchFamily="34" charset="0"/>
              </a:rPr>
              <a:t>Fixed</a:t>
            </a:r>
            <a:r>
              <a:rPr lang="en-US" sz="2200" b="0" smtClean="0">
                <a:latin typeface="Arial" pitchFamily="34" charset="0"/>
                <a:cs typeface="Arial" pitchFamily="34" charset="0"/>
              </a:rPr>
              <a:t> array of 2</a:t>
            </a:r>
            <a:r>
              <a:rPr lang="en-US" sz="2200" b="0" baseline="3000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200" b="0" smtClean="0">
                <a:latin typeface="Arial" pitchFamily="34" charset="0"/>
                <a:cs typeface="Arial" pitchFamily="34" charset="0"/>
              </a:rPr>
              <a:t> AND gates implementing all the N-literal minterms.  </a:t>
            </a:r>
          </a:p>
          <a:p>
            <a:pPr>
              <a:lnSpc>
                <a:spcPct val="90000"/>
              </a:lnSpc>
            </a:pPr>
            <a:r>
              <a:rPr lang="en-US" sz="2200" b="0" u="sng" smtClean="0">
                <a:latin typeface="Arial" pitchFamily="34" charset="0"/>
                <a:cs typeface="Arial" pitchFamily="34" charset="0"/>
              </a:rPr>
              <a:t>Programmable</a:t>
            </a:r>
            <a:r>
              <a:rPr lang="en-US" sz="2200" b="0" smtClean="0">
                <a:latin typeface="Arial" pitchFamily="34" charset="0"/>
                <a:cs typeface="Arial" pitchFamily="34" charset="0"/>
              </a:rPr>
              <a:t> OR Array with m outputs lines to form up to               m expressions, each being a sum of selected minterm.  </a:t>
            </a:r>
          </a:p>
          <a:p>
            <a:pPr>
              <a:lnSpc>
                <a:spcPct val="90000"/>
              </a:lnSpc>
            </a:pPr>
            <a:r>
              <a:rPr lang="en-US" sz="2200" b="0" smtClean="0">
                <a:latin typeface="Arial" pitchFamily="34" charset="0"/>
                <a:cs typeface="Arial" pitchFamily="34" charset="0"/>
              </a:rPr>
              <a:t>The program for a PROM is simply the </a:t>
            </a:r>
            <a:r>
              <a:rPr lang="en-US" sz="22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multiple-output truth table </a:t>
            </a:r>
            <a:r>
              <a:rPr lang="en-US" sz="2200" b="0" smtClean="0">
                <a:latin typeface="Arial" pitchFamily="34" charset="0"/>
                <a:cs typeface="Arial" pitchFamily="34" charset="0"/>
              </a:rPr>
              <a:t>to be implemented</a:t>
            </a:r>
          </a:p>
          <a:p>
            <a:pPr lvl="1">
              <a:lnSpc>
                <a:spcPct val="90000"/>
              </a:lnSpc>
            </a:pPr>
            <a:r>
              <a:rPr lang="en-US" sz="2200" b="0" smtClean="0">
                <a:latin typeface="Arial" pitchFamily="34" charset="0"/>
                <a:cs typeface="Arial" pitchFamily="34" charset="0"/>
              </a:rPr>
              <a:t>If a 1 entry, a connection is made to the corresponding minterm for the corresponding output</a:t>
            </a:r>
          </a:p>
          <a:p>
            <a:pPr lvl="1">
              <a:lnSpc>
                <a:spcPct val="90000"/>
              </a:lnSpc>
            </a:pPr>
            <a:r>
              <a:rPr lang="en-US" sz="2200" b="0" smtClean="0">
                <a:latin typeface="Arial" pitchFamily="34" charset="0"/>
                <a:cs typeface="Arial" pitchFamily="34" charset="0"/>
              </a:rPr>
              <a:t>If a 0, no connection is made</a:t>
            </a:r>
          </a:p>
          <a:p>
            <a:pPr>
              <a:lnSpc>
                <a:spcPct val="90000"/>
              </a:lnSpc>
            </a:pPr>
            <a:r>
              <a:rPr lang="en-US" sz="2200" b="0" smtClean="0">
                <a:latin typeface="Arial" pitchFamily="34" charset="0"/>
                <a:cs typeface="Arial" pitchFamily="34" charset="0"/>
              </a:rPr>
              <a:t>Can be viewed as a </a:t>
            </a:r>
            <a:r>
              <a:rPr lang="en-US" sz="2200" b="0" i="1" smtClean="0">
                <a:latin typeface="Arial" pitchFamily="34" charset="0"/>
                <a:cs typeface="Arial" pitchFamily="34" charset="0"/>
              </a:rPr>
              <a:t>memory</a:t>
            </a:r>
            <a:r>
              <a:rPr lang="en-US" sz="2200" b="0" smtClean="0">
                <a:latin typeface="Arial" pitchFamily="34" charset="0"/>
                <a:cs typeface="Arial" pitchFamily="34" charset="0"/>
              </a:rPr>
              <a:t> with the inputs as </a:t>
            </a:r>
            <a:r>
              <a:rPr lang="en-US" sz="2200" b="0" i="1" smtClean="0">
                <a:latin typeface="Arial" pitchFamily="34" charset="0"/>
                <a:cs typeface="Arial" pitchFamily="34" charset="0"/>
              </a:rPr>
              <a:t>addresses</a:t>
            </a:r>
            <a:r>
              <a:rPr lang="en-US" sz="2200" b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n-US" sz="2200" b="0" i="1" smtClean="0">
                <a:latin typeface="Arial" pitchFamily="34" charset="0"/>
                <a:cs typeface="Arial" pitchFamily="34" charset="0"/>
              </a:rPr>
              <a:t>data</a:t>
            </a:r>
            <a:r>
              <a:rPr lang="en-US" sz="2200" b="0" smtClean="0">
                <a:latin typeface="Arial" pitchFamily="34" charset="0"/>
                <a:cs typeface="Arial" pitchFamily="34" charset="0"/>
              </a:rPr>
              <a:t> (output values), hence ROM or PROM names!</a:t>
            </a:r>
            <a:br>
              <a:rPr lang="en-US" sz="2200" b="0" smtClean="0">
                <a:latin typeface="Arial" pitchFamily="34" charset="0"/>
                <a:cs typeface="Arial" pitchFamily="34" charset="0"/>
              </a:rPr>
            </a:br>
            <a:r>
              <a:rPr lang="en-US" sz="2200" b="0" smtClean="0">
                <a:latin typeface="Arial" pitchFamily="34" charset="0"/>
                <a:cs typeface="Arial" pitchFamily="34" charset="0"/>
              </a:rPr>
              <a:t>Device on previous slide is an 8 x 4 memory (8 locations, each 4 bits)</a:t>
            </a:r>
          </a:p>
          <a:p>
            <a:pPr>
              <a:lnSpc>
                <a:spcPct val="90000"/>
              </a:lnSpc>
            </a:pPr>
            <a:r>
              <a:rPr lang="en-US" sz="2200" b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Truth table is a listing of the memory contents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931D58B2-83F0-4187-8828-1A9042675D64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541338" y="358775"/>
            <a:ext cx="8201025" cy="673100"/>
          </a:xfrm>
        </p:spPr>
        <p:txBody>
          <a:bodyPr/>
          <a:lstStyle/>
          <a:p>
            <a:r>
              <a:rPr lang="en-US" sz="32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Read Only Memory (ROM) Advantages/Limitations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6550"/>
            <a:ext cx="9144000" cy="4138613"/>
          </a:xfrm>
          <a:solidFill>
            <a:srgbClr val="FFFFFF"/>
          </a:solidFill>
        </p:spPr>
        <p:txBody>
          <a:bodyPr/>
          <a:lstStyle/>
          <a:p>
            <a:r>
              <a:rPr lang="en-US" sz="2400" b="0" dirty="0" smtClean="0">
                <a:latin typeface="Arial" pitchFamily="34" charset="0"/>
                <a:cs typeface="Arial" pitchFamily="34" charset="0"/>
              </a:rPr>
              <a:t>Advantages:</a:t>
            </a:r>
          </a:p>
          <a:p>
            <a:pPr lvl="1"/>
            <a:r>
              <a:rPr lang="en-US" sz="2400" b="0" dirty="0" smtClean="0">
                <a:latin typeface="Arial" pitchFamily="34" charset="0"/>
                <a:cs typeface="Arial" pitchFamily="34" charset="0"/>
              </a:rPr>
              <a:t>Can implement </a:t>
            </a:r>
            <a:r>
              <a:rPr lang="en-US" sz="2400" b="0" u="sng" dirty="0" smtClean="0">
                <a:latin typeface="Arial" pitchFamily="34" charset="0"/>
                <a:cs typeface="Arial" pitchFamily="34" charset="0"/>
              </a:rPr>
              <a:t>any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function (all the </a:t>
            </a:r>
            <a:r>
              <a:rPr lang="en-US" sz="2400" b="0" dirty="0" err="1" smtClean="0">
                <a:latin typeface="Arial" pitchFamily="34" charset="0"/>
                <a:cs typeface="Arial" pitchFamily="34" charset="0"/>
              </a:rPr>
              <a:t>minterms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are available)  </a:t>
            </a:r>
          </a:p>
          <a:p>
            <a:pPr lvl="1"/>
            <a:r>
              <a:rPr lang="en-US" sz="2400" b="0" dirty="0" smtClean="0">
                <a:latin typeface="Arial" pitchFamily="34" charset="0"/>
                <a:cs typeface="Arial" pitchFamily="34" charset="0"/>
              </a:rPr>
              <a:t>Program is derived directly from the truth table                           (uses the canonical form) </a:t>
            </a:r>
          </a:p>
          <a:p>
            <a:r>
              <a:rPr lang="en-US" sz="2400" b="0" dirty="0" smtClean="0">
                <a:latin typeface="Arial" pitchFamily="34" charset="0"/>
                <a:cs typeface="Arial" pitchFamily="34" charset="0"/>
              </a:rPr>
              <a:t>Disadvantages:</a:t>
            </a:r>
          </a:p>
          <a:p>
            <a:pPr lvl="1"/>
            <a:r>
              <a:rPr lang="en-US" sz="2400" b="0" dirty="0" smtClean="0">
                <a:latin typeface="Arial" pitchFamily="34" charset="0"/>
                <a:cs typeface="Arial" pitchFamily="34" charset="0"/>
              </a:rPr>
              <a:t>Becomes </a:t>
            </a:r>
            <a:r>
              <a:rPr lang="en-US" sz="2400" b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complex 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for a large number of inputs n                 (# of ANDs = 2</a:t>
            </a:r>
            <a:r>
              <a:rPr lang="en-US" sz="2400" b="0" baseline="30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, each n-input wide)  </a:t>
            </a:r>
          </a:p>
          <a:p>
            <a:pPr lvl="1"/>
            <a:r>
              <a:rPr lang="en-US" sz="2400" b="0" dirty="0" smtClean="0">
                <a:latin typeface="Arial" pitchFamily="34" charset="0"/>
                <a:cs typeface="Arial" pitchFamily="34" charset="0"/>
              </a:rPr>
              <a:t>Does not support multi-level circuits (no outputs brought back as inputs)</a:t>
            </a:r>
          </a:p>
          <a:p>
            <a:pPr lvl="1">
              <a:buFontTx/>
              <a:buNone/>
            </a:pPr>
            <a:endParaRPr lang="en-US" sz="2400" b="0" dirty="0" smtClean="0">
              <a:latin typeface="Arial" pitchFamily="34" charset="0"/>
              <a:cs typeface="Arial" pitchFamily="34" charset="0"/>
            </a:endParaRPr>
          </a:p>
          <a:p>
            <a:pPr lvl="1">
              <a:buFontTx/>
              <a:buNone/>
            </a:pPr>
            <a:endParaRPr lang="en-US" sz="2400" b="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Arial" pitchFamily="34" charset="0"/>
                <a:cs typeface="Arial" pitchFamily="34" charset="0"/>
              </a:rPr>
              <a:t>Types of ROM Devices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14450"/>
            <a:ext cx="9028113" cy="5027613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Arial" pitchFamily="34" charset="0"/>
                <a:cs typeface="Arial" pitchFamily="34" charset="0"/>
              </a:rPr>
              <a:t>Simply ROM: Programmed </a:t>
            </a:r>
            <a:r>
              <a:rPr lang="en-US" sz="2400" u="sng" smtClean="0">
                <a:latin typeface="Arial" pitchFamily="34" charset="0"/>
                <a:cs typeface="Arial" pitchFamily="34" charset="0"/>
              </a:rPr>
              <a:t>only once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240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by the manufacturer (in factory)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, based on the client’s truth table</a:t>
            </a:r>
          </a:p>
          <a:p>
            <a:pPr eaLnBrk="1" hangingPunct="1"/>
            <a:r>
              <a:rPr lang="en-US" sz="2400" smtClean="0">
                <a:latin typeface="Arial" pitchFamily="34" charset="0"/>
                <a:cs typeface="Arial" pitchFamily="34" charset="0"/>
              </a:rPr>
              <a:t>PROM: A ROM programmable </a:t>
            </a:r>
            <a:r>
              <a:rPr lang="en-US" sz="2400" u="sng" smtClean="0">
                <a:latin typeface="Arial" pitchFamily="34" charset="0"/>
                <a:cs typeface="Arial" pitchFamily="34" charset="0"/>
              </a:rPr>
              <a:t>only once </a:t>
            </a:r>
            <a:r>
              <a:rPr lang="en-US" sz="240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by the user        (in the field).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The user blows fuses to remove unwanted connections. This process is irreversible and hence device is programmed </a:t>
            </a:r>
            <a:r>
              <a:rPr lang="en-US" sz="24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only once</a:t>
            </a:r>
          </a:p>
          <a:p>
            <a:pPr eaLnBrk="1" hangingPunct="1"/>
            <a:r>
              <a:rPr lang="en-US" sz="2400" smtClean="0">
                <a:latin typeface="Arial" pitchFamily="34" charset="0"/>
                <a:cs typeface="Arial" pitchFamily="34" charset="0"/>
              </a:rPr>
              <a:t>EPROM: Erasable, Programmable ROMs. Can have their data erased using Ultraviolet light and reprogrammed.  The user can then reprogram the ROM </a:t>
            </a:r>
            <a:r>
              <a:rPr lang="en-US" sz="2400" u="sng" smtClean="0">
                <a:latin typeface="Arial" pitchFamily="34" charset="0"/>
                <a:cs typeface="Arial" pitchFamily="34" charset="0"/>
              </a:rPr>
              <a:t>many times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using special programmers </a:t>
            </a:r>
            <a:r>
              <a:rPr lang="en-US" sz="2400" u="sng" smtClean="0">
                <a:latin typeface="Arial" pitchFamily="34" charset="0"/>
                <a:cs typeface="Arial" pitchFamily="34" charset="0"/>
              </a:rPr>
              <a:t>Off- situ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Off-situ: Remove from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40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  computer to erase/program</a:t>
            </a:r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2700" y="5006975"/>
            <a:ext cx="371475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6710363" y="5884863"/>
            <a:ext cx="10668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</a:t>
            </a:r>
          </a:p>
          <a:p>
            <a:pPr>
              <a:spcBef>
                <a:spcPct val="50000"/>
              </a:spcBef>
            </a:pPr>
            <a:r>
              <a:rPr lang="en-US"/>
              <a:t>EPROM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Arial" pitchFamily="34" charset="0"/>
                <a:cs typeface="Arial" pitchFamily="34" charset="0"/>
              </a:rPr>
              <a:t>Types of ROM, Contd.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4788" y="1314450"/>
            <a:ext cx="8645525" cy="5027613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Arial" pitchFamily="34" charset="0"/>
                <a:cs typeface="Arial" pitchFamily="34" charset="0"/>
              </a:rPr>
              <a:t>EEPROMs: Electrically Erasable Programmable ROMs. Have memory cells that can be erased and reprogrammed by exposure to electrical signals.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	Erasure/Programming is now much easier and </a:t>
            </a:r>
            <a:r>
              <a:rPr lang="en-US" sz="2400" u="sng" smtClean="0">
                <a:latin typeface="Arial" pitchFamily="34" charset="0"/>
                <a:cs typeface="Arial" pitchFamily="34" charset="0"/>
              </a:rPr>
              <a:t>in-situ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. The processor can now “write” into the EEPROM. </a:t>
            </a:r>
          </a:p>
          <a:p>
            <a:pPr eaLnBrk="1" hangingPunct="1"/>
            <a:r>
              <a:rPr lang="en-US" sz="2400" smtClean="0">
                <a:latin typeface="Arial" pitchFamily="34" charset="0"/>
                <a:cs typeface="Arial" pitchFamily="34" charset="0"/>
              </a:rPr>
              <a:t>Flash memory devices: </a:t>
            </a:r>
          </a:p>
          <a:p>
            <a:pPr lvl="1" eaLnBrk="1" hangingPunct="1"/>
            <a:r>
              <a:rPr lang="en-US" sz="2000" smtClean="0">
                <a:latin typeface="Arial" pitchFamily="34" charset="0"/>
                <a:cs typeface="Arial" pitchFamily="34" charset="0"/>
              </a:rPr>
              <a:t>Memory cells are erased in blocks not one-by-one as in EEPROMs </a:t>
            </a:r>
            <a:r>
              <a:rPr lang="en-US" sz="200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Shorter life but faster operation</a:t>
            </a:r>
            <a:endParaRPr lang="en-US" sz="20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E3F6C6F1-14A5-466B-8211-7F10960BD50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20763"/>
          </a:xfrm>
        </p:spPr>
        <p:txBody>
          <a:bodyPr/>
          <a:lstStyle/>
          <a:p>
            <a:r>
              <a:rPr lang="en-US" sz="32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Read Only Memory (ROM) </a:t>
            </a:r>
            <a:br>
              <a:rPr lang="en-US" sz="32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Naming Conventions determined by</a:t>
            </a:r>
            <a:r>
              <a:rPr lang="en-US" sz="2400" b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Programming Technology</a:t>
            </a:r>
          </a:p>
        </p:txBody>
      </p:sp>
      <p:graphicFrame>
        <p:nvGraphicFramePr>
          <p:cNvPr id="717881" name="Group 57"/>
          <p:cNvGraphicFramePr>
            <a:graphicFrameLocks noGrp="1"/>
          </p:cNvGraphicFramePr>
          <p:nvPr>
            <p:ph idx="1"/>
          </p:nvPr>
        </p:nvGraphicFramePr>
        <p:xfrm>
          <a:off x="719138" y="1314450"/>
          <a:ext cx="7772400" cy="4611180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Programming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Technology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ROM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Remarks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Mask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Programmed at manufacturing only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Fuse/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Antifuse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Programmed (only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once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 by the user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5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Floating Gate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(UV Erasable)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EP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Erased and Programmed by user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many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times-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off situ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7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Electrically Erasable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EEP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Erased and Programmed by user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many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times-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 situ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230188"/>
            <a:ext cx="7772400" cy="763587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Arial" pitchFamily="34" charset="0"/>
                <a:cs typeface="Arial" pitchFamily="34" charset="0"/>
              </a:rPr>
              <a:t>ROM-based Designs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14450"/>
            <a:ext cx="8913813" cy="5027613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Arial" pitchFamily="34" charset="0"/>
                <a:cs typeface="Arial" pitchFamily="34" charset="0"/>
              </a:rPr>
              <a:t>Combinational Circuits: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	ROMs can be used to implement combinational circuits from their truth tables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	(i.e. </a:t>
            </a:r>
            <a:r>
              <a:rPr lang="en-US" sz="240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SOm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 form, without the need for minimization to </a:t>
            </a:r>
            <a:r>
              <a:rPr lang="en-US" sz="24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SOP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400" smtClean="0">
                <a:latin typeface="Arial" pitchFamily="34" charset="0"/>
                <a:cs typeface="Arial" pitchFamily="34" charset="0"/>
              </a:rPr>
              <a:t>Sequential Circuits: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	Use ROMs to design the combinational part of the sequential circuit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69888" y="106363"/>
            <a:ext cx="7772400" cy="1020762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Arial" pitchFamily="34" charset="0"/>
                <a:cs typeface="Arial" pitchFamily="34" charset="0"/>
              </a:rPr>
              <a:t>ROM-based Designs:</a:t>
            </a:r>
            <a:br>
              <a:rPr lang="en-US" sz="3600" smtClean="0">
                <a:latin typeface="Arial" pitchFamily="34" charset="0"/>
                <a:cs typeface="Arial" pitchFamily="34" charset="0"/>
              </a:rPr>
            </a:br>
            <a:r>
              <a:rPr lang="en-US" sz="360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Combinational Circuits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688" y="1314450"/>
            <a:ext cx="8672512" cy="50276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0" smtClean="0">
                <a:latin typeface="Arial" pitchFamily="34" charset="0"/>
                <a:cs typeface="Arial" pitchFamily="34" charset="0"/>
              </a:rPr>
              <a:t>Example 1: Implement the following two combinational functions using a ROM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0" smtClean="0">
                <a:latin typeface="Arial" pitchFamily="34" charset="0"/>
                <a:cs typeface="Arial" pitchFamily="34" charset="0"/>
              </a:rPr>
              <a:t>F1 (X,Y) = ∑ m (1,2,3)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0" smtClean="0">
                <a:latin typeface="Arial" pitchFamily="34" charset="0"/>
                <a:cs typeface="Arial" pitchFamily="34" charset="0"/>
              </a:rPr>
              <a:t>F2 (X,Y) = ∑ m (0,2)</a:t>
            </a: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0" smtClean="0">
                <a:latin typeface="Arial" pitchFamily="34" charset="0"/>
                <a:cs typeface="Arial" pitchFamily="34" charset="0"/>
              </a:rPr>
              <a:t>Solution: </a:t>
            </a:r>
          </a:p>
          <a:p>
            <a:pPr eaLnBrk="1" hangingPunct="1"/>
            <a:r>
              <a:rPr lang="en-US" sz="2000" b="0" u="sng" smtClean="0">
                <a:latin typeface="Arial" pitchFamily="34" charset="0"/>
                <a:cs typeface="Arial" pitchFamily="34" charset="0"/>
              </a:rPr>
              <a:t>Specifying the ROM required: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0" smtClean="0">
                <a:latin typeface="Arial" pitchFamily="34" charset="0"/>
                <a:cs typeface="Arial" pitchFamily="34" charset="0"/>
              </a:rPr>
              <a:t>	ROM has n = 2 inputs (</a:t>
            </a:r>
            <a:r>
              <a:rPr lang="en-US" sz="2000" b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000" b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b="0" baseline="3000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b="0" smtClean="0">
                <a:latin typeface="Arial" pitchFamily="34" charset="0"/>
                <a:cs typeface="Arial" pitchFamily="34" charset="0"/>
              </a:rPr>
              <a:t> = 4 locations)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0" smtClean="0">
                <a:latin typeface="Arial" pitchFamily="34" charset="0"/>
                <a:cs typeface="Arial" pitchFamily="34" charset="0"/>
              </a:rPr>
              <a:t>	and m = 2 outputs (</a:t>
            </a:r>
            <a:r>
              <a:rPr lang="en-US" sz="2000" b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Each location has 2 bits) … 4 x 2 bit ROM</a:t>
            </a: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000" b="0" u="sng" smtClean="0">
                <a:latin typeface="Arial" pitchFamily="34" charset="0"/>
                <a:cs typeface="Arial" pitchFamily="34" charset="0"/>
              </a:rPr>
              <a:t>Specifying the ROM data content (to be </a:t>
            </a:r>
            <a:r>
              <a:rPr lang="en-US" sz="2000" b="0" u="sng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programmed</a:t>
            </a:r>
            <a:r>
              <a:rPr lang="en-US" sz="2000" b="0" u="sng" smtClean="0">
                <a:latin typeface="Arial" pitchFamily="34" charset="0"/>
                <a:cs typeface="Arial" pitchFamily="34" charset="0"/>
              </a:rPr>
              <a:t> into the ROM):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0" smtClean="0">
                <a:latin typeface="Arial" pitchFamily="34" charset="0"/>
                <a:cs typeface="Arial" pitchFamily="34" charset="0"/>
              </a:rPr>
              <a:t>     Directly from the truth table of the two functions	</a:t>
            </a: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813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72163" y="2670175"/>
            <a:ext cx="29019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7963" y="5281613"/>
            <a:ext cx="28479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4" name="TextBox 6"/>
          <p:cNvSpPr txBox="1">
            <a:spLocks noChangeArrowheads="1"/>
          </p:cNvSpPr>
          <p:nvPr/>
        </p:nvSpPr>
        <p:spPr bwMode="auto">
          <a:xfrm>
            <a:off x="4660900" y="5473700"/>
            <a:ext cx="5937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/>
              <a:t>Index</a:t>
            </a:r>
          </a:p>
          <a:p>
            <a:pPr algn="ctr"/>
            <a:r>
              <a:rPr lang="en-US" sz="1400"/>
              <a:t>0</a:t>
            </a:r>
          </a:p>
          <a:p>
            <a:pPr algn="ctr"/>
            <a:r>
              <a:rPr lang="en-US" sz="1400"/>
              <a:t>1</a:t>
            </a:r>
          </a:p>
          <a:p>
            <a:pPr algn="ctr"/>
            <a:r>
              <a:rPr lang="en-US" sz="1400"/>
              <a:t>2</a:t>
            </a:r>
          </a:p>
          <a:p>
            <a:pPr algn="ctr"/>
            <a:r>
              <a:rPr lang="en-US" sz="1400"/>
              <a:t>3</a:t>
            </a:r>
          </a:p>
          <a:p>
            <a:pPr algn="ctr"/>
            <a:endParaRPr lang="en-US" sz="1400"/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6845300" y="5575300"/>
            <a:ext cx="247650" cy="985838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 rot="-5400000">
            <a:off x="1541463" y="858837"/>
            <a:ext cx="287338" cy="2665413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7591425" y="5559425"/>
            <a:ext cx="249238" cy="1036638"/>
          </a:xfrm>
          <a:prstGeom prst="rect">
            <a:avLst/>
          </a:prstGeom>
          <a:solidFill>
            <a:srgbClr val="FF0000">
              <a:alpha val="25098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 rot="-5400000">
            <a:off x="1441450" y="1325563"/>
            <a:ext cx="268287" cy="2478088"/>
          </a:xfrm>
          <a:prstGeom prst="rect">
            <a:avLst/>
          </a:prstGeom>
          <a:solidFill>
            <a:srgbClr val="FF0000">
              <a:alpha val="25098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69888" y="106363"/>
            <a:ext cx="7772400" cy="1020762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Arial" pitchFamily="34" charset="0"/>
                <a:cs typeface="Arial" pitchFamily="34" charset="0"/>
              </a:rPr>
              <a:t>ROM-based Designs:</a:t>
            </a:r>
            <a:br>
              <a:rPr lang="en-US" sz="3600" smtClean="0">
                <a:latin typeface="Arial" pitchFamily="34" charset="0"/>
                <a:cs typeface="Arial" pitchFamily="34" charset="0"/>
              </a:rPr>
            </a:br>
            <a:r>
              <a:rPr lang="en-US" sz="360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Combinational Circuits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688" y="1314450"/>
            <a:ext cx="8672512" cy="50276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0" smtClean="0">
                <a:latin typeface="Arial" pitchFamily="34" charset="0"/>
                <a:cs typeface="Arial" pitchFamily="34" charset="0"/>
              </a:rPr>
              <a:t>Example 2: X</a:t>
            </a:r>
            <a:r>
              <a:rPr lang="en-US" sz="2800" b="0" baseline="3000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b="0" smtClean="0">
                <a:latin typeface="Arial" pitchFamily="34" charset="0"/>
                <a:cs typeface="Arial" pitchFamily="34" charset="0"/>
              </a:rPr>
              <a:t> look-up table, X is 3-bit binary number</a:t>
            </a: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000" b="0" smtClean="0">
                <a:latin typeface="Arial" pitchFamily="34" charset="0"/>
                <a:cs typeface="Arial" pitchFamily="34" charset="0"/>
              </a:rPr>
              <a:t>Specification: Use a ROM to implement a combinational circuit that accepts a 3-bit binary number at the input and generates its square at the output.</a:t>
            </a: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Char char="à"/>
            </a:pPr>
            <a:r>
              <a:rPr lang="en-US" sz="2000" b="0" smtClean="0">
                <a:latin typeface="Arial" pitchFamily="34" charset="0"/>
                <a:cs typeface="Arial" pitchFamily="34" charset="0"/>
              </a:rPr>
              <a:t>Formulation: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b="0" smtClean="0">
                <a:latin typeface="Arial" pitchFamily="34" charset="0"/>
                <a:cs typeface="Arial" pitchFamily="34" charset="0"/>
                <a:sym typeface="Wingdings" pitchFamily="2" charset="2"/>
              </a:rPr>
              <a:t> 8 x 6 bits ROM, </a:t>
            </a:r>
            <a:r>
              <a:rPr lang="en-US" sz="2000" b="0" smtClean="0">
                <a:latin typeface="Arial" pitchFamily="34" charset="0"/>
                <a:cs typeface="Arial" pitchFamily="34" charset="0"/>
              </a:rPr>
              <a:t>Truth Table  </a:t>
            </a:r>
            <a:r>
              <a:rPr lang="en-US" sz="2000" b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1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000" b="0" smtClean="0">
                <a:latin typeface="Arial" pitchFamily="34" charset="0"/>
                <a:cs typeface="Arial" pitchFamily="34" charset="0"/>
              </a:rPr>
              <a:t>Observations on the truth table: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0" smtClean="0">
                <a:latin typeface="Arial" pitchFamily="34" charset="0"/>
                <a:cs typeface="Arial" pitchFamily="34" charset="0"/>
              </a:rPr>
              <a:t>1. Output B</a:t>
            </a:r>
            <a:r>
              <a:rPr lang="en-US" sz="2000" b="0" baseline="-25000" smtClean="0">
                <a:latin typeface="Arial" pitchFamily="34" charset="0"/>
                <a:cs typeface="Arial" pitchFamily="34" charset="0"/>
              </a:rPr>
              <a:t>0</a:t>
            </a:r>
            <a:r>
              <a:rPr lang="en-US" sz="2000" b="0" smtClean="0">
                <a:latin typeface="Arial" pitchFamily="34" charset="0"/>
                <a:cs typeface="Arial" pitchFamily="34" charset="0"/>
              </a:rPr>
              <a:t> = Input A</a:t>
            </a:r>
            <a:r>
              <a:rPr lang="en-US" sz="2000" b="0" baseline="-25000" smtClean="0">
                <a:latin typeface="Arial" pitchFamily="34" charset="0"/>
                <a:cs typeface="Arial" pitchFamily="34" charset="0"/>
              </a:rPr>
              <a:t>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0" smtClean="0">
                <a:latin typeface="Arial" pitchFamily="34" charset="0"/>
                <a:cs typeface="Arial" pitchFamily="34" charset="0"/>
              </a:rPr>
              <a:t>2. Output B</a:t>
            </a:r>
            <a:r>
              <a:rPr lang="en-US" sz="2000" b="0" baseline="-2500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000" b="0" smtClean="0">
                <a:latin typeface="Arial" pitchFamily="34" charset="0"/>
                <a:cs typeface="Arial" pitchFamily="34" charset="0"/>
              </a:rPr>
              <a:t> = Always 0</a:t>
            </a:r>
          </a:p>
          <a:p>
            <a:pPr eaLnBrk="1" hangingPunct="1">
              <a:buFont typeface="Wingdings" pitchFamily="2" charset="2"/>
              <a:buNone/>
            </a:pPr>
            <a:endParaRPr lang="en-US" sz="1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0" smtClean="0">
                <a:latin typeface="Arial" pitchFamily="34" charset="0"/>
                <a:cs typeface="Arial" pitchFamily="34" charset="0"/>
              </a:rPr>
              <a:t>No need to ‘store’ data for B0 and B1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0" smtClean="0">
                <a:latin typeface="Arial" pitchFamily="34" charset="0"/>
                <a:cs typeface="Arial" pitchFamily="34" charset="0"/>
              </a:rPr>
              <a:t>This reduces the size of the ROM required from </a:t>
            </a:r>
            <a:r>
              <a:rPr lang="en-US" sz="2000" b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8 x 6 </a:t>
            </a:r>
            <a:r>
              <a:rPr lang="en-US" sz="2000" b="0" smtClean="0">
                <a:latin typeface="Arial" pitchFamily="34" charset="0"/>
                <a:cs typeface="Arial" pitchFamily="34" charset="0"/>
              </a:rPr>
              <a:t>bits to </a:t>
            </a:r>
            <a:r>
              <a:rPr lang="en-US" sz="2000" b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 x 4 </a:t>
            </a:r>
            <a:r>
              <a:rPr lang="en-US" sz="2000" b="0" smtClean="0">
                <a:latin typeface="Arial" pitchFamily="34" charset="0"/>
                <a:cs typeface="Arial" pitchFamily="34" charset="0"/>
              </a:rPr>
              <a:t>bits</a:t>
            </a: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915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6888" y="3186113"/>
            <a:ext cx="3567112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9157" name="Straight Arrow Connector 5"/>
          <p:cNvCxnSpPr>
            <a:cxnSpLocks noChangeShapeType="1"/>
          </p:cNvCxnSpPr>
          <p:nvPr/>
        </p:nvCxnSpPr>
        <p:spPr bwMode="auto">
          <a:xfrm>
            <a:off x="6696075" y="5427663"/>
            <a:ext cx="1622425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49158" name="Straight Arrow Connector 8"/>
          <p:cNvCxnSpPr>
            <a:cxnSpLocks noChangeShapeType="1"/>
          </p:cNvCxnSpPr>
          <p:nvPr/>
        </p:nvCxnSpPr>
        <p:spPr bwMode="auto">
          <a:xfrm rot="16200000" flipH="1">
            <a:off x="4800601" y="4371975"/>
            <a:ext cx="1416050" cy="158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49159" name="TextBox 10"/>
          <p:cNvSpPr txBox="1">
            <a:spLocks noChangeArrowheads="1"/>
          </p:cNvSpPr>
          <p:nvPr/>
        </p:nvSpPr>
        <p:spPr bwMode="auto">
          <a:xfrm>
            <a:off x="7212013" y="5486400"/>
            <a:ext cx="690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 bits</a:t>
            </a:r>
          </a:p>
        </p:txBody>
      </p:sp>
      <p:sp>
        <p:nvSpPr>
          <p:cNvPr id="49160" name="TextBox 11"/>
          <p:cNvSpPr txBox="1">
            <a:spLocks noChangeArrowheads="1"/>
          </p:cNvSpPr>
          <p:nvPr/>
        </p:nvSpPr>
        <p:spPr bwMode="auto">
          <a:xfrm>
            <a:off x="4443413" y="4252913"/>
            <a:ext cx="1095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8</a:t>
            </a:r>
          </a:p>
          <a:p>
            <a:pPr algn="ctr"/>
            <a:r>
              <a:rPr lang="en-US"/>
              <a:t>Locations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69888" y="106363"/>
            <a:ext cx="7772400" cy="1020762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Arial" pitchFamily="34" charset="0"/>
                <a:cs typeface="Arial" pitchFamily="34" charset="0"/>
              </a:rPr>
              <a:t>ROM-based Designs:</a:t>
            </a:r>
            <a:br>
              <a:rPr lang="en-US" sz="3600" smtClean="0">
                <a:latin typeface="Arial" pitchFamily="34" charset="0"/>
                <a:cs typeface="Arial" pitchFamily="34" charset="0"/>
              </a:rPr>
            </a:br>
            <a:r>
              <a:rPr lang="en-US" sz="360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Combinational Circuits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688" y="1314450"/>
            <a:ext cx="8672512" cy="50276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0" smtClean="0">
                <a:latin typeface="Arial" pitchFamily="34" charset="0"/>
                <a:cs typeface="Arial" pitchFamily="34" charset="0"/>
              </a:rPr>
              <a:t>Example 2, Continued</a:t>
            </a: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0" smtClean="0">
                <a:latin typeface="Arial" pitchFamily="34" charset="0"/>
                <a:cs typeface="Arial" pitchFamily="34" charset="0"/>
              </a:rPr>
              <a:t>Truth Table for Reduced ROM</a:t>
            </a: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0" smtClean="0">
                <a:latin typeface="Arial" pitchFamily="34" charset="0"/>
                <a:cs typeface="Arial" pitchFamily="34" charset="0"/>
              </a:rPr>
              <a:t>Implementations of the X</a:t>
            </a:r>
            <a:r>
              <a:rPr lang="en-US" sz="2000" b="0" baseline="3000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b="0" smtClean="0">
                <a:latin typeface="Arial" pitchFamily="34" charset="0"/>
                <a:cs typeface="Arial" pitchFamily="34" charset="0"/>
              </a:rPr>
              <a:t> Look-up Table: </a:t>
            </a: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018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0650" y="1435100"/>
            <a:ext cx="328612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489450"/>
            <a:ext cx="2667000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0182" name="Straight Arrow Connector 6"/>
          <p:cNvCxnSpPr>
            <a:cxnSpLocks noChangeShapeType="1"/>
          </p:cNvCxnSpPr>
          <p:nvPr/>
        </p:nvCxnSpPr>
        <p:spPr bwMode="auto">
          <a:xfrm>
            <a:off x="6724650" y="3790950"/>
            <a:ext cx="1622425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50183" name="Straight Arrow Connector 7"/>
          <p:cNvCxnSpPr>
            <a:cxnSpLocks noChangeShapeType="1"/>
          </p:cNvCxnSpPr>
          <p:nvPr/>
        </p:nvCxnSpPr>
        <p:spPr bwMode="auto">
          <a:xfrm rot="16200000" flipH="1">
            <a:off x="4269582" y="2780506"/>
            <a:ext cx="1416050" cy="142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50184" name="TextBox 8"/>
          <p:cNvSpPr txBox="1">
            <a:spLocks noChangeArrowheads="1"/>
          </p:cNvSpPr>
          <p:nvPr/>
        </p:nvSpPr>
        <p:spPr bwMode="auto">
          <a:xfrm>
            <a:off x="7242175" y="3849688"/>
            <a:ext cx="6905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 bits</a:t>
            </a:r>
          </a:p>
        </p:txBody>
      </p:sp>
      <p:sp>
        <p:nvSpPr>
          <p:cNvPr id="50185" name="TextBox 9"/>
          <p:cNvSpPr txBox="1">
            <a:spLocks noChangeArrowheads="1"/>
          </p:cNvSpPr>
          <p:nvPr/>
        </p:nvSpPr>
        <p:spPr bwMode="auto">
          <a:xfrm>
            <a:off x="3913188" y="2659063"/>
            <a:ext cx="1095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8</a:t>
            </a:r>
          </a:p>
          <a:p>
            <a:pPr algn="ctr"/>
            <a:r>
              <a:rPr lang="en-US"/>
              <a:t>Locations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E6D02A23-786C-48A5-A39B-F8787365F1C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653588" cy="1020763"/>
          </a:xfrm>
        </p:spPr>
        <p:txBody>
          <a:bodyPr/>
          <a:lstStyle/>
          <a:p>
            <a:r>
              <a:rPr lang="en-US" sz="3200" smtClean="0">
                <a:latin typeface="Arial" pitchFamily="34" charset="0"/>
                <a:cs typeface="Arial" pitchFamily="34" charset="0"/>
              </a:rPr>
              <a:t>Programmable</a:t>
            </a:r>
            <a:r>
              <a:rPr lang="en-US" sz="3300" smtClean="0">
                <a:latin typeface="Arial" pitchFamily="34" charset="0"/>
                <a:cs typeface="Arial" pitchFamily="34" charset="0"/>
              </a:rPr>
              <a:t> Implementation Technologies:</a:t>
            </a:r>
            <a:r>
              <a:rPr lang="en-US" sz="3400" smtClean="0">
                <a:latin typeface="Arial" pitchFamily="34" charset="0"/>
                <a:cs typeface="Arial" pitchFamily="34" charset="0"/>
              </a:rPr>
              <a:t> Overview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75" y="1314450"/>
            <a:ext cx="8810625" cy="5027613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Why programmable logic?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Programmable logic techniques and technologies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Programmable Logic Devices: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Read-Only Memory (ROM)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Programmable Array Logic (PAL)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Programmable Logic Array (PLA)</a:t>
            </a:r>
          </a:p>
          <a:p>
            <a:pPr lvl="1"/>
            <a:r>
              <a:rPr lang="en-US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VLSI Programmable Logic Devices           (Field Programmable Gate Arrays- FPGA)</a:t>
            </a:r>
            <a:endParaRPr lang="en-US" sz="2000" dirty="0" smtClean="0">
              <a:solidFill>
                <a:srgbClr val="6600CC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69888" y="106363"/>
            <a:ext cx="7772400" cy="1020762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Arial" pitchFamily="34" charset="0"/>
                <a:cs typeface="Arial" pitchFamily="34" charset="0"/>
              </a:rPr>
              <a:t>ROM-based Designs:</a:t>
            </a:r>
            <a:br>
              <a:rPr lang="en-US" sz="3600" smtClean="0">
                <a:latin typeface="Arial" pitchFamily="34" charset="0"/>
                <a:cs typeface="Arial" pitchFamily="34" charset="0"/>
              </a:rPr>
            </a:br>
            <a:r>
              <a:rPr lang="en-US" sz="36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Sequential Circuits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488" y="1255713"/>
            <a:ext cx="8672512" cy="50276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0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2925" y="1527175"/>
            <a:ext cx="4999038" cy="199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38" y="4352925"/>
            <a:ext cx="51435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6" name="TextBox 11"/>
          <p:cNvSpPr txBox="1">
            <a:spLocks noChangeArrowheads="1"/>
          </p:cNvSpPr>
          <p:nvPr/>
        </p:nvSpPr>
        <p:spPr bwMode="auto">
          <a:xfrm>
            <a:off x="6342063" y="1652588"/>
            <a:ext cx="15367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Individual FFs</a:t>
            </a:r>
          </a:p>
        </p:txBody>
      </p:sp>
      <p:sp>
        <p:nvSpPr>
          <p:cNvPr id="51207" name="TextBox 12"/>
          <p:cNvSpPr txBox="1">
            <a:spLocks noChangeArrowheads="1"/>
          </p:cNvSpPr>
          <p:nvPr/>
        </p:nvSpPr>
        <p:spPr bwMode="auto">
          <a:xfrm>
            <a:off x="220663" y="1608138"/>
            <a:ext cx="32432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pitchFamily="34" charset="0"/>
              </a:rPr>
              <a:t>Conventional Design</a:t>
            </a:r>
          </a:p>
        </p:txBody>
      </p:sp>
      <p:sp>
        <p:nvSpPr>
          <p:cNvPr id="51208" name="TextBox 13"/>
          <p:cNvSpPr txBox="1">
            <a:spLocks noChangeArrowheads="1"/>
          </p:cNvSpPr>
          <p:nvPr/>
        </p:nvSpPr>
        <p:spPr bwMode="auto">
          <a:xfrm>
            <a:off x="196850" y="4046538"/>
            <a:ext cx="22383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pitchFamily="34" charset="0"/>
              </a:rPr>
              <a:t>ROM-Register</a:t>
            </a:r>
          </a:p>
          <a:p>
            <a:r>
              <a:rPr lang="en-US" sz="2400" b="1">
                <a:latin typeface="Arial" pitchFamily="34" charset="0"/>
              </a:rPr>
              <a:t>Based Design</a:t>
            </a:r>
          </a:p>
        </p:txBody>
      </p:sp>
      <p:cxnSp>
        <p:nvCxnSpPr>
          <p:cNvPr id="51209" name="Straight Arrow Connector 15"/>
          <p:cNvCxnSpPr>
            <a:cxnSpLocks noChangeShapeType="1"/>
          </p:cNvCxnSpPr>
          <p:nvPr/>
        </p:nvCxnSpPr>
        <p:spPr bwMode="auto">
          <a:xfrm rot="16200000" flipH="1">
            <a:off x="3856831" y="3915569"/>
            <a:ext cx="2271713" cy="339725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51210" name="Straight Arrow Connector 16"/>
          <p:cNvCxnSpPr>
            <a:cxnSpLocks noChangeShapeType="1"/>
          </p:cNvCxnSpPr>
          <p:nvPr/>
        </p:nvCxnSpPr>
        <p:spPr bwMode="auto">
          <a:xfrm rot="5400000">
            <a:off x="5211763" y="3702050"/>
            <a:ext cx="2133600" cy="107950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69888" y="106363"/>
            <a:ext cx="7772400" cy="1020762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Arial" pitchFamily="34" charset="0"/>
                <a:cs typeface="Arial" pitchFamily="34" charset="0"/>
              </a:rPr>
              <a:t>ROM-based Designs:</a:t>
            </a:r>
            <a:br>
              <a:rPr lang="en-US" sz="3600" smtClean="0">
                <a:latin typeface="Arial" pitchFamily="34" charset="0"/>
                <a:cs typeface="Arial" pitchFamily="34" charset="0"/>
              </a:rPr>
            </a:br>
            <a:r>
              <a:rPr lang="en-US" sz="36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Sequential Circuits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488" y="1314450"/>
            <a:ext cx="8672512" cy="50276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228" name="TextBox 12"/>
          <p:cNvSpPr txBox="1">
            <a:spLocks noChangeArrowheads="1"/>
          </p:cNvSpPr>
          <p:nvPr/>
        </p:nvSpPr>
        <p:spPr bwMode="auto">
          <a:xfrm>
            <a:off x="250825" y="1327150"/>
            <a:ext cx="82994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pitchFamily="34" charset="0"/>
              </a:rPr>
              <a:t>Example: </a:t>
            </a:r>
            <a:r>
              <a:rPr lang="en-US" sz="2400">
                <a:latin typeface="Arial" pitchFamily="34" charset="0"/>
              </a:rPr>
              <a:t>Design a sequential circuit that has the following </a:t>
            </a:r>
          </a:p>
          <a:p>
            <a:r>
              <a:rPr lang="en-US" sz="2400">
                <a:latin typeface="Arial" pitchFamily="34" charset="0"/>
              </a:rPr>
              <a:t>State Transition Table Using a ROM and a Register</a:t>
            </a:r>
          </a:p>
        </p:txBody>
      </p:sp>
      <p:pic>
        <p:nvPicPr>
          <p:cNvPr id="5222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6125" y="2308225"/>
            <a:ext cx="4102100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0" name="Rectangle 19"/>
          <p:cNvSpPr>
            <a:spLocks noChangeArrowheads="1"/>
          </p:cNvSpPr>
          <p:nvPr/>
        </p:nvSpPr>
        <p:spPr bwMode="auto">
          <a:xfrm>
            <a:off x="4733925" y="2846388"/>
            <a:ext cx="1800225" cy="1828800"/>
          </a:xfrm>
          <a:prstGeom prst="rect">
            <a:avLst/>
          </a:prstGeom>
          <a:solidFill>
            <a:schemeClr val="accent1">
              <a:alpha val="16078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1" name="TextBox 20"/>
          <p:cNvSpPr txBox="1">
            <a:spLocks noChangeArrowheads="1"/>
          </p:cNvSpPr>
          <p:nvPr/>
        </p:nvSpPr>
        <p:spPr bwMode="auto">
          <a:xfrm>
            <a:off x="5073650" y="4792663"/>
            <a:ext cx="13319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ROM inputs</a:t>
            </a:r>
          </a:p>
          <a:p>
            <a:r>
              <a:rPr lang="en-US"/>
              <a:t>(Address)</a:t>
            </a:r>
          </a:p>
        </p:txBody>
      </p:sp>
      <p:sp>
        <p:nvSpPr>
          <p:cNvPr id="52232" name="Rectangle 21"/>
          <p:cNvSpPr>
            <a:spLocks noChangeArrowheads="1"/>
          </p:cNvSpPr>
          <p:nvPr/>
        </p:nvSpPr>
        <p:spPr bwMode="auto">
          <a:xfrm>
            <a:off x="6715125" y="2851150"/>
            <a:ext cx="1800225" cy="1828800"/>
          </a:xfrm>
          <a:prstGeom prst="rect">
            <a:avLst/>
          </a:prstGeom>
          <a:solidFill>
            <a:srgbClr val="FF0000">
              <a:alpha val="16078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52233" name="TextBox 22"/>
          <p:cNvSpPr txBox="1">
            <a:spLocks noChangeArrowheads="1"/>
          </p:cNvSpPr>
          <p:nvPr/>
        </p:nvSpPr>
        <p:spPr bwMode="auto">
          <a:xfrm>
            <a:off x="6804025" y="4768850"/>
            <a:ext cx="1498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ROM Outputs</a:t>
            </a:r>
          </a:p>
          <a:p>
            <a:pPr algn="ctr"/>
            <a:r>
              <a:rPr lang="en-US"/>
              <a:t>(Data)</a:t>
            </a:r>
          </a:p>
        </p:txBody>
      </p:sp>
      <p:cxnSp>
        <p:nvCxnSpPr>
          <p:cNvPr id="52234" name="Straight Arrow Connector 23"/>
          <p:cNvCxnSpPr>
            <a:cxnSpLocks noChangeShapeType="1"/>
          </p:cNvCxnSpPr>
          <p:nvPr/>
        </p:nvCxnSpPr>
        <p:spPr bwMode="auto">
          <a:xfrm>
            <a:off x="6710363" y="5545138"/>
            <a:ext cx="1622425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52235" name="Straight Arrow Connector 24"/>
          <p:cNvCxnSpPr>
            <a:cxnSpLocks noChangeShapeType="1"/>
          </p:cNvCxnSpPr>
          <p:nvPr/>
        </p:nvCxnSpPr>
        <p:spPr bwMode="auto">
          <a:xfrm rot="16200000" flipH="1">
            <a:off x="3590926" y="3738562"/>
            <a:ext cx="1416050" cy="158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52236" name="TextBox 25"/>
          <p:cNvSpPr txBox="1">
            <a:spLocks noChangeArrowheads="1"/>
          </p:cNvSpPr>
          <p:nvPr/>
        </p:nvSpPr>
        <p:spPr bwMode="auto">
          <a:xfrm>
            <a:off x="7226300" y="5634038"/>
            <a:ext cx="692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 bits</a:t>
            </a:r>
          </a:p>
        </p:txBody>
      </p:sp>
      <p:sp>
        <p:nvSpPr>
          <p:cNvPr id="52237" name="TextBox 26"/>
          <p:cNvSpPr txBox="1">
            <a:spLocks noChangeArrowheads="1"/>
          </p:cNvSpPr>
          <p:nvPr/>
        </p:nvSpPr>
        <p:spPr bwMode="auto">
          <a:xfrm>
            <a:off x="3235325" y="3617913"/>
            <a:ext cx="1095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8</a:t>
            </a:r>
          </a:p>
          <a:p>
            <a:pPr algn="ctr"/>
            <a:r>
              <a:rPr lang="en-US"/>
              <a:t>Locations</a:t>
            </a:r>
          </a:p>
        </p:txBody>
      </p:sp>
      <p:sp>
        <p:nvSpPr>
          <p:cNvPr id="52238" name="Rectangle 27"/>
          <p:cNvSpPr>
            <a:spLocks noChangeArrowheads="1"/>
          </p:cNvSpPr>
          <p:nvPr/>
        </p:nvSpPr>
        <p:spPr bwMode="auto">
          <a:xfrm>
            <a:off x="280988" y="2274888"/>
            <a:ext cx="35385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b="1">
                <a:solidFill>
                  <a:schemeClr val="accent2"/>
                </a:solidFill>
              </a:rPr>
              <a:t>Q</a:t>
            </a:r>
            <a:r>
              <a:rPr lang="fr-FR" sz="2400" b="1" baseline="-25000">
                <a:solidFill>
                  <a:schemeClr val="accent2"/>
                </a:solidFill>
              </a:rPr>
              <a:t>1</a:t>
            </a:r>
            <a:r>
              <a:rPr lang="fr-FR" sz="2400" b="1" baseline="30000">
                <a:solidFill>
                  <a:schemeClr val="accent2"/>
                </a:solidFill>
              </a:rPr>
              <a:t>+ </a:t>
            </a:r>
            <a:r>
              <a:rPr lang="fr-FR" sz="2400" b="1">
                <a:solidFill>
                  <a:schemeClr val="accent2"/>
                </a:solidFill>
              </a:rPr>
              <a:t>= Σm (1, 2, 5, 6) </a:t>
            </a:r>
          </a:p>
          <a:p>
            <a:r>
              <a:rPr lang="en-US" sz="2400" b="1">
                <a:solidFill>
                  <a:schemeClr val="accent2"/>
                </a:solidFill>
              </a:rPr>
              <a:t>Q</a:t>
            </a:r>
            <a:r>
              <a:rPr lang="en-US" sz="2400" b="1" baseline="-25000">
                <a:solidFill>
                  <a:schemeClr val="accent2"/>
                </a:solidFill>
              </a:rPr>
              <a:t>2</a:t>
            </a:r>
            <a:r>
              <a:rPr lang="en-US" sz="2400" b="1" baseline="30000">
                <a:solidFill>
                  <a:schemeClr val="accent2"/>
                </a:solidFill>
              </a:rPr>
              <a:t>+ </a:t>
            </a:r>
            <a:r>
              <a:rPr lang="en-US" sz="2400" b="1">
                <a:solidFill>
                  <a:schemeClr val="accent2"/>
                </a:solidFill>
              </a:rPr>
              <a:t>= </a:t>
            </a:r>
            <a:r>
              <a:rPr lang="el-GR" sz="2400" b="1">
                <a:solidFill>
                  <a:schemeClr val="accent2"/>
                </a:solidFill>
              </a:rPr>
              <a:t>Σ</a:t>
            </a:r>
            <a:r>
              <a:rPr lang="en-US" sz="2400" b="1">
                <a:solidFill>
                  <a:schemeClr val="accent2"/>
                </a:solidFill>
              </a:rPr>
              <a:t>m (4, 6) </a:t>
            </a:r>
          </a:p>
          <a:p>
            <a:r>
              <a:rPr lang="es-ES" sz="2400" b="1">
                <a:solidFill>
                  <a:schemeClr val="accent2"/>
                </a:solidFill>
              </a:rPr>
              <a:t>Y (Q</a:t>
            </a:r>
            <a:r>
              <a:rPr lang="es-ES" sz="2400" b="1" baseline="-25000">
                <a:solidFill>
                  <a:schemeClr val="accent2"/>
                </a:solidFill>
              </a:rPr>
              <a:t>1</a:t>
            </a:r>
            <a:r>
              <a:rPr lang="es-ES" sz="2400" b="1">
                <a:solidFill>
                  <a:schemeClr val="accent2"/>
                </a:solidFill>
              </a:rPr>
              <a:t>, Q</a:t>
            </a:r>
            <a:r>
              <a:rPr lang="es-ES" sz="2400" b="1" baseline="-25000">
                <a:solidFill>
                  <a:schemeClr val="accent2"/>
                </a:solidFill>
              </a:rPr>
              <a:t>2</a:t>
            </a:r>
            <a:r>
              <a:rPr lang="es-ES" sz="2400" b="1">
                <a:solidFill>
                  <a:schemeClr val="accent2"/>
                </a:solidFill>
              </a:rPr>
              <a:t>, X) = Σm (3, 7) </a:t>
            </a:r>
            <a:endParaRPr lang="en-US" sz="2400">
              <a:solidFill>
                <a:schemeClr val="accent2"/>
              </a:solidFill>
            </a:endParaRPr>
          </a:p>
        </p:txBody>
      </p:sp>
      <p:cxnSp>
        <p:nvCxnSpPr>
          <p:cNvPr id="52239" name="Straight Arrow Connector 28"/>
          <p:cNvCxnSpPr>
            <a:cxnSpLocks noChangeShapeType="1"/>
          </p:cNvCxnSpPr>
          <p:nvPr/>
        </p:nvCxnSpPr>
        <p:spPr bwMode="auto">
          <a:xfrm>
            <a:off x="4930775" y="5549900"/>
            <a:ext cx="1622425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52240" name="TextBox 29"/>
          <p:cNvSpPr txBox="1">
            <a:spLocks noChangeArrowheads="1"/>
          </p:cNvSpPr>
          <p:nvPr/>
        </p:nvSpPr>
        <p:spPr bwMode="auto">
          <a:xfrm>
            <a:off x="5446713" y="5638800"/>
            <a:ext cx="692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 bits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69888" y="106363"/>
            <a:ext cx="7772400" cy="1020762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Arial" pitchFamily="34" charset="0"/>
                <a:cs typeface="Arial" pitchFamily="34" charset="0"/>
              </a:rPr>
              <a:t>ROM-based Designs:</a:t>
            </a:r>
            <a:br>
              <a:rPr lang="en-US" sz="3600" smtClean="0">
                <a:latin typeface="Arial" pitchFamily="34" charset="0"/>
                <a:cs typeface="Arial" pitchFamily="34" charset="0"/>
              </a:rPr>
            </a:br>
            <a:r>
              <a:rPr lang="en-US" sz="36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Sequential Circuits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488" y="1314450"/>
            <a:ext cx="8672512" cy="50276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252" name="TextBox 12"/>
          <p:cNvSpPr txBox="1">
            <a:spLocks noChangeArrowheads="1"/>
          </p:cNvSpPr>
          <p:nvPr/>
        </p:nvSpPr>
        <p:spPr bwMode="auto">
          <a:xfrm>
            <a:off x="250825" y="1327150"/>
            <a:ext cx="2952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pitchFamily="34" charset="0"/>
              </a:rPr>
              <a:t>The ROM Required</a:t>
            </a:r>
          </a:p>
        </p:txBody>
      </p:sp>
      <p:pic>
        <p:nvPicPr>
          <p:cNvPr id="5325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" y="2051050"/>
            <a:ext cx="5186363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4" name="TextBox 17"/>
          <p:cNvSpPr txBox="1">
            <a:spLocks noChangeArrowheads="1"/>
          </p:cNvSpPr>
          <p:nvPr/>
        </p:nvSpPr>
        <p:spPr bwMode="auto">
          <a:xfrm>
            <a:off x="6459538" y="2447925"/>
            <a:ext cx="1492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</a:rPr>
              <a:t>Organization</a:t>
            </a:r>
          </a:p>
        </p:txBody>
      </p:sp>
      <p:sp>
        <p:nvSpPr>
          <p:cNvPr id="53255" name="TextBox 18"/>
          <p:cNvSpPr txBox="1">
            <a:spLocks noChangeArrowheads="1"/>
          </p:cNvSpPr>
          <p:nvPr/>
        </p:nvSpPr>
        <p:spPr bwMode="auto">
          <a:xfrm>
            <a:off x="6745288" y="4414838"/>
            <a:ext cx="1325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</a:rPr>
              <a:t>Truth Table</a:t>
            </a:r>
          </a:p>
        </p:txBody>
      </p:sp>
      <p:pic>
        <p:nvPicPr>
          <p:cNvPr id="5325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3" y="3722688"/>
            <a:ext cx="4086225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69888" y="106363"/>
            <a:ext cx="7772400" cy="1020762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Arial" pitchFamily="34" charset="0"/>
                <a:cs typeface="Arial" pitchFamily="34" charset="0"/>
              </a:rPr>
              <a:t>ROM-based Designs:</a:t>
            </a:r>
            <a:br>
              <a:rPr lang="en-US" sz="3600" smtClean="0">
                <a:latin typeface="Arial" pitchFamily="34" charset="0"/>
                <a:cs typeface="Arial" pitchFamily="34" charset="0"/>
              </a:rPr>
            </a:br>
            <a:r>
              <a:rPr lang="en-US" sz="36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Sequential Circuits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488" y="1314450"/>
            <a:ext cx="8672512" cy="50276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276" name="TextBox 12"/>
          <p:cNvSpPr txBox="1">
            <a:spLocks noChangeArrowheads="1"/>
          </p:cNvSpPr>
          <p:nvPr/>
        </p:nvSpPr>
        <p:spPr bwMode="auto">
          <a:xfrm>
            <a:off x="250825" y="1327150"/>
            <a:ext cx="2797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pitchFamily="34" charset="0"/>
              </a:rPr>
              <a:t>   Implementation </a:t>
            </a:r>
          </a:p>
        </p:txBody>
      </p:sp>
      <p:pic>
        <p:nvPicPr>
          <p:cNvPr id="5427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1300" y="1743075"/>
            <a:ext cx="6169025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799E105B-6675-4FCD-B84F-C5CFB1F327B3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63550" y="228600"/>
            <a:ext cx="8466138" cy="838200"/>
          </a:xfrm>
        </p:spPr>
        <p:txBody>
          <a:bodyPr/>
          <a:lstStyle/>
          <a:p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Programmable Array Logic (PAL)</a:t>
            </a:r>
            <a:b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Sum of a </a:t>
            </a:r>
            <a:r>
              <a:rPr lang="en-US" sz="320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fixed number</a:t>
            </a:r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products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1346200"/>
            <a:ext cx="3595687" cy="4724400"/>
          </a:xfrm>
        </p:spPr>
        <p:txBody>
          <a:bodyPr/>
          <a:lstStyle/>
          <a:p>
            <a:r>
              <a:rPr lang="en-US" sz="2400" dirty="0" smtClean="0">
                <a:cs typeface="Times New Roman" pitchFamily="18" charset="0"/>
              </a:rPr>
              <a:t>4-input, 4-output PAL with fixed, 3-input OR terms </a:t>
            </a:r>
          </a:p>
          <a:p>
            <a:r>
              <a:rPr lang="en-US" sz="2400" dirty="0" smtClean="0">
                <a:cs typeface="Times New Roman" pitchFamily="18" charset="0"/>
              </a:rPr>
              <a:t>What are the equations for F1 through F4?</a:t>
            </a:r>
          </a:p>
          <a:p>
            <a:pPr lvl="1">
              <a:buFontTx/>
              <a:buNone/>
            </a:pPr>
            <a:r>
              <a:rPr lang="en-US" sz="2000" dirty="0" smtClean="0">
                <a:cs typeface="Times New Roman" pitchFamily="18" charset="0"/>
              </a:rPr>
              <a:t>F1 =        + </a:t>
            </a:r>
          </a:p>
          <a:p>
            <a:pPr lvl="1">
              <a:buFontTx/>
              <a:buNone/>
            </a:pPr>
            <a:r>
              <a:rPr lang="en-US" sz="2000" dirty="0" smtClean="0">
                <a:cs typeface="Times New Roman" pitchFamily="18" charset="0"/>
              </a:rPr>
              <a:t>F2 =    B     + AC + AB</a:t>
            </a:r>
          </a:p>
          <a:p>
            <a:pPr lvl="1">
              <a:buFontTx/>
              <a:buNone/>
            </a:pPr>
            <a:r>
              <a:rPr lang="en-US" sz="2000" dirty="0" smtClean="0">
                <a:cs typeface="Times New Roman" pitchFamily="18" charset="0"/>
              </a:rPr>
              <a:t>F3 = </a:t>
            </a:r>
          </a:p>
          <a:p>
            <a:pPr lvl="1">
              <a:buFontTx/>
              <a:buNone/>
            </a:pPr>
            <a:r>
              <a:rPr lang="en-US" sz="2000" dirty="0" smtClean="0">
                <a:cs typeface="Times New Roman" pitchFamily="18" charset="0"/>
              </a:rPr>
              <a:t>F4 =</a:t>
            </a:r>
          </a:p>
          <a:p>
            <a:pPr lvl="1">
              <a:buFontTx/>
              <a:buNone/>
            </a:pPr>
            <a:endParaRPr lang="en-US" sz="2000" dirty="0" smtClean="0">
              <a:cs typeface="Times New Roman" pitchFamily="18" charset="0"/>
            </a:endParaRPr>
          </a:p>
          <a:p>
            <a:pPr lvl="1">
              <a:buFontTx/>
              <a:buNone/>
            </a:pPr>
            <a:r>
              <a:rPr lang="en-US" sz="2000" dirty="0" smtClean="0">
                <a:cs typeface="Times New Roman" pitchFamily="18" charset="0"/>
              </a:rPr>
              <a:t>	What if a function uses more than 3 products?</a:t>
            </a:r>
          </a:p>
          <a:p>
            <a:pPr lvl="1">
              <a:buFontTx/>
              <a:buNone/>
            </a:pPr>
            <a:r>
              <a:rPr lang="en-US" sz="2000" dirty="0" smtClean="0"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rgbClr val="C00000"/>
                </a:solidFill>
                <a:cs typeface="Times New Roman" pitchFamily="18" charset="0"/>
              </a:rPr>
              <a:t>Implement as multi-level  </a:t>
            </a:r>
          </a:p>
          <a:p>
            <a:pPr lvl="1">
              <a:buFontTx/>
              <a:buNone/>
            </a:pPr>
            <a:endParaRPr lang="en-US" sz="2000" dirty="0" smtClean="0">
              <a:cs typeface="Times New Roman" pitchFamily="18" charset="0"/>
            </a:endParaRPr>
          </a:p>
        </p:txBody>
      </p:sp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5291138" y="6735763"/>
            <a:ext cx="50800" cy="1222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TimesTen" pitchFamily="18" charset="0"/>
              </a:rPr>
              <a:t>0</a:t>
            </a:r>
            <a:endParaRPr lang="en-US" sz="4000"/>
          </a:p>
        </p:txBody>
      </p:sp>
      <p:sp>
        <p:nvSpPr>
          <p:cNvPr id="27654" name="Rectangle 7"/>
          <p:cNvSpPr>
            <a:spLocks noChangeArrowheads="1"/>
          </p:cNvSpPr>
          <p:nvPr/>
        </p:nvSpPr>
        <p:spPr bwMode="auto">
          <a:xfrm>
            <a:off x="6707188" y="6735763"/>
            <a:ext cx="50800" cy="1222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TimesTen" pitchFamily="18" charset="0"/>
              </a:rPr>
              <a:t>9</a:t>
            </a:r>
            <a:endParaRPr lang="en-US" sz="4000"/>
          </a:p>
        </p:txBody>
      </p:sp>
      <p:sp>
        <p:nvSpPr>
          <p:cNvPr id="27655" name="Rectangle 8"/>
          <p:cNvSpPr>
            <a:spLocks noChangeArrowheads="1"/>
          </p:cNvSpPr>
          <p:nvPr/>
        </p:nvSpPr>
        <p:spPr bwMode="auto">
          <a:xfrm>
            <a:off x="5448300" y="6735763"/>
            <a:ext cx="50800" cy="1222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TimesTen" pitchFamily="18" charset="0"/>
              </a:rPr>
              <a:t>1</a:t>
            </a:r>
            <a:endParaRPr lang="en-US" sz="4000"/>
          </a:p>
        </p:txBody>
      </p:sp>
      <p:sp>
        <p:nvSpPr>
          <p:cNvPr id="27656" name="Rectangle 9"/>
          <p:cNvSpPr>
            <a:spLocks noChangeArrowheads="1"/>
          </p:cNvSpPr>
          <p:nvPr/>
        </p:nvSpPr>
        <p:spPr bwMode="auto">
          <a:xfrm>
            <a:off x="5605463" y="6735763"/>
            <a:ext cx="50800" cy="1222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TimesTen" pitchFamily="18" charset="0"/>
              </a:rPr>
              <a:t>2</a:t>
            </a:r>
            <a:endParaRPr lang="en-US" sz="4000"/>
          </a:p>
        </p:txBody>
      </p:sp>
      <p:sp>
        <p:nvSpPr>
          <p:cNvPr id="27657" name="Rectangle 10"/>
          <p:cNvSpPr>
            <a:spLocks noChangeArrowheads="1"/>
          </p:cNvSpPr>
          <p:nvPr/>
        </p:nvSpPr>
        <p:spPr bwMode="auto">
          <a:xfrm>
            <a:off x="5762625" y="6735763"/>
            <a:ext cx="50800" cy="1222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TimesTen" pitchFamily="18" charset="0"/>
              </a:rPr>
              <a:t>3</a:t>
            </a:r>
            <a:endParaRPr lang="en-US" sz="4000"/>
          </a:p>
        </p:txBody>
      </p:sp>
      <p:sp>
        <p:nvSpPr>
          <p:cNvPr id="27658" name="Rectangle 11"/>
          <p:cNvSpPr>
            <a:spLocks noChangeArrowheads="1"/>
          </p:cNvSpPr>
          <p:nvPr/>
        </p:nvSpPr>
        <p:spPr bwMode="auto">
          <a:xfrm>
            <a:off x="5919788" y="6735763"/>
            <a:ext cx="50800" cy="1222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TimesTen" pitchFamily="18" charset="0"/>
              </a:rPr>
              <a:t>4</a:t>
            </a:r>
            <a:endParaRPr lang="en-US" sz="4000"/>
          </a:p>
        </p:txBody>
      </p:sp>
      <p:sp>
        <p:nvSpPr>
          <p:cNvPr id="27659" name="Rectangle 12"/>
          <p:cNvSpPr>
            <a:spLocks noChangeArrowheads="1"/>
          </p:cNvSpPr>
          <p:nvPr/>
        </p:nvSpPr>
        <p:spPr bwMode="auto">
          <a:xfrm>
            <a:off x="6078538" y="6735763"/>
            <a:ext cx="50800" cy="1222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TimesTen" pitchFamily="18" charset="0"/>
              </a:rPr>
              <a:t>5</a:t>
            </a:r>
            <a:endParaRPr lang="en-US" sz="4000"/>
          </a:p>
        </p:txBody>
      </p:sp>
      <p:sp>
        <p:nvSpPr>
          <p:cNvPr id="27660" name="Rectangle 13"/>
          <p:cNvSpPr>
            <a:spLocks noChangeArrowheads="1"/>
          </p:cNvSpPr>
          <p:nvPr/>
        </p:nvSpPr>
        <p:spPr bwMode="auto">
          <a:xfrm>
            <a:off x="6235700" y="6735763"/>
            <a:ext cx="50800" cy="1222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TimesTen" pitchFamily="18" charset="0"/>
              </a:rPr>
              <a:t>6</a:t>
            </a:r>
            <a:endParaRPr lang="en-US" sz="4000"/>
          </a:p>
        </p:txBody>
      </p:sp>
      <p:sp>
        <p:nvSpPr>
          <p:cNvPr id="27661" name="Rectangle 14"/>
          <p:cNvSpPr>
            <a:spLocks noChangeArrowheads="1"/>
          </p:cNvSpPr>
          <p:nvPr/>
        </p:nvSpPr>
        <p:spPr bwMode="auto">
          <a:xfrm>
            <a:off x="6392863" y="6735763"/>
            <a:ext cx="50800" cy="1222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TimesTen" pitchFamily="18" charset="0"/>
              </a:rPr>
              <a:t>7</a:t>
            </a:r>
            <a:endParaRPr lang="en-US" sz="4000"/>
          </a:p>
        </p:txBody>
      </p:sp>
      <p:sp>
        <p:nvSpPr>
          <p:cNvPr id="27662" name="Rectangle 15"/>
          <p:cNvSpPr>
            <a:spLocks noChangeArrowheads="1"/>
          </p:cNvSpPr>
          <p:nvPr/>
        </p:nvSpPr>
        <p:spPr bwMode="auto">
          <a:xfrm>
            <a:off x="6550025" y="6735763"/>
            <a:ext cx="50800" cy="1222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TimesTen" pitchFamily="18" charset="0"/>
              </a:rPr>
              <a:t>8</a:t>
            </a:r>
            <a:endParaRPr lang="en-US" sz="4000"/>
          </a:p>
        </p:txBody>
      </p:sp>
      <p:sp>
        <p:nvSpPr>
          <p:cNvPr id="27663" name="Freeform 16"/>
          <p:cNvSpPr>
            <a:spLocks/>
          </p:cNvSpPr>
          <p:nvPr/>
        </p:nvSpPr>
        <p:spPr bwMode="auto">
          <a:xfrm>
            <a:off x="5130800" y="1808163"/>
            <a:ext cx="2420938" cy="261937"/>
          </a:xfrm>
          <a:custGeom>
            <a:avLst/>
            <a:gdLst>
              <a:gd name="T0" fmla="*/ 0 w 1525"/>
              <a:gd name="T1" fmla="*/ 0 h 165"/>
              <a:gd name="T2" fmla="*/ 2147483647 w 1525"/>
              <a:gd name="T3" fmla="*/ 0 h 165"/>
              <a:gd name="T4" fmla="*/ 2147483647 w 1525"/>
              <a:gd name="T5" fmla="*/ 2147483647 h 165"/>
              <a:gd name="T6" fmla="*/ 2147483647 w 1525"/>
              <a:gd name="T7" fmla="*/ 2147483647 h 165"/>
              <a:gd name="T8" fmla="*/ 0 60000 65536"/>
              <a:gd name="T9" fmla="*/ 0 60000 65536"/>
              <a:gd name="T10" fmla="*/ 0 60000 65536"/>
              <a:gd name="T11" fmla="*/ 0 60000 65536"/>
              <a:gd name="T12" fmla="*/ 0 w 1525"/>
              <a:gd name="T13" fmla="*/ 0 h 165"/>
              <a:gd name="T14" fmla="*/ 1525 w 1525"/>
              <a:gd name="T15" fmla="*/ 165 h 1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25" h="165">
                <a:moveTo>
                  <a:pt x="0" y="0"/>
                </a:moveTo>
                <a:lnTo>
                  <a:pt x="1406" y="0"/>
                </a:lnTo>
                <a:lnTo>
                  <a:pt x="1406" y="165"/>
                </a:lnTo>
                <a:lnTo>
                  <a:pt x="1525" y="165"/>
                </a:lnTo>
              </a:path>
            </a:pathLst>
          </a:cu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4" name="Freeform 17"/>
          <p:cNvSpPr>
            <a:spLocks/>
          </p:cNvSpPr>
          <p:nvPr/>
        </p:nvSpPr>
        <p:spPr bwMode="auto">
          <a:xfrm>
            <a:off x="5130800" y="2216150"/>
            <a:ext cx="2417763" cy="257175"/>
          </a:xfrm>
          <a:custGeom>
            <a:avLst/>
            <a:gdLst>
              <a:gd name="T0" fmla="*/ 0 w 1523"/>
              <a:gd name="T1" fmla="*/ 2147483647 h 162"/>
              <a:gd name="T2" fmla="*/ 2147483647 w 1523"/>
              <a:gd name="T3" fmla="*/ 2147483647 h 162"/>
              <a:gd name="T4" fmla="*/ 2147483647 w 1523"/>
              <a:gd name="T5" fmla="*/ 0 h 162"/>
              <a:gd name="T6" fmla="*/ 2147483647 w 1523"/>
              <a:gd name="T7" fmla="*/ 0 h 162"/>
              <a:gd name="T8" fmla="*/ 0 60000 65536"/>
              <a:gd name="T9" fmla="*/ 0 60000 65536"/>
              <a:gd name="T10" fmla="*/ 0 60000 65536"/>
              <a:gd name="T11" fmla="*/ 0 60000 65536"/>
              <a:gd name="T12" fmla="*/ 0 w 1523"/>
              <a:gd name="T13" fmla="*/ 0 h 162"/>
              <a:gd name="T14" fmla="*/ 1523 w 1523"/>
              <a:gd name="T15" fmla="*/ 162 h 16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23" h="162">
                <a:moveTo>
                  <a:pt x="0" y="162"/>
                </a:moveTo>
                <a:lnTo>
                  <a:pt x="1406" y="162"/>
                </a:lnTo>
                <a:lnTo>
                  <a:pt x="1406" y="0"/>
                </a:lnTo>
                <a:lnTo>
                  <a:pt x="1523" y="0"/>
                </a:lnTo>
              </a:path>
            </a:pathLst>
          </a:cu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5" name="Line 18"/>
          <p:cNvSpPr>
            <a:spLocks noChangeShapeType="1"/>
          </p:cNvSpPr>
          <p:nvPr/>
        </p:nvSpPr>
        <p:spPr bwMode="auto">
          <a:xfrm>
            <a:off x="5130800" y="2141538"/>
            <a:ext cx="2970213" cy="1587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6" name="Freeform 19"/>
          <p:cNvSpPr>
            <a:spLocks/>
          </p:cNvSpPr>
          <p:nvPr/>
        </p:nvSpPr>
        <p:spPr bwMode="auto">
          <a:xfrm>
            <a:off x="5130800" y="3065463"/>
            <a:ext cx="2420938" cy="258762"/>
          </a:xfrm>
          <a:custGeom>
            <a:avLst/>
            <a:gdLst>
              <a:gd name="T0" fmla="*/ 0 w 1525"/>
              <a:gd name="T1" fmla="*/ 0 h 163"/>
              <a:gd name="T2" fmla="*/ 2147483647 w 1525"/>
              <a:gd name="T3" fmla="*/ 0 h 163"/>
              <a:gd name="T4" fmla="*/ 2147483647 w 1525"/>
              <a:gd name="T5" fmla="*/ 2147483647 h 163"/>
              <a:gd name="T6" fmla="*/ 2147483647 w 1525"/>
              <a:gd name="T7" fmla="*/ 2147483647 h 163"/>
              <a:gd name="T8" fmla="*/ 0 60000 65536"/>
              <a:gd name="T9" fmla="*/ 0 60000 65536"/>
              <a:gd name="T10" fmla="*/ 0 60000 65536"/>
              <a:gd name="T11" fmla="*/ 0 60000 65536"/>
              <a:gd name="T12" fmla="*/ 0 w 1525"/>
              <a:gd name="T13" fmla="*/ 0 h 163"/>
              <a:gd name="T14" fmla="*/ 1525 w 1525"/>
              <a:gd name="T15" fmla="*/ 163 h 1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25" h="163">
                <a:moveTo>
                  <a:pt x="0" y="0"/>
                </a:moveTo>
                <a:lnTo>
                  <a:pt x="1406" y="0"/>
                </a:lnTo>
                <a:lnTo>
                  <a:pt x="1406" y="163"/>
                </a:lnTo>
                <a:lnTo>
                  <a:pt x="1525" y="163"/>
                </a:lnTo>
              </a:path>
            </a:pathLst>
          </a:cu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7" name="Freeform 20"/>
          <p:cNvSpPr>
            <a:spLocks/>
          </p:cNvSpPr>
          <p:nvPr/>
        </p:nvSpPr>
        <p:spPr bwMode="auto">
          <a:xfrm>
            <a:off x="5130800" y="3473450"/>
            <a:ext cx="2417763" cy="266700"/>
          </a:xfrm>
          <a:custGeom>
            <a:avLst/>
            <a:gdLst>
              <a:gd name="T0" fmla="*/ 0 w 1523"/>
              <a:gd name="T1" fmla="*/ 2147483647 h 168"/>
              <a:gd name="T2" fmla="*/ 2147483647 w 1523"/>
              <a:gd name="T3" fmla="*/ 2147483647 h 168"/>
              <a:gd name="T4" fmla="*/ 2147483647 w 1523"/>
              <a:gd name="T5" fmla="*/ 0 h 168"/>
              <a:gd name="T6" fmla="*/ 2147483647 w 1523"/>
              <a:gd name="T7" fmla="*/ 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1523"/>
              <a:gd name="T13" fmla="*/ 0 h 168"/>
              <a:gd name="T14" fmla="*/ 1523 w 1523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23" h="168">
                <a:moveTo>
                  <a:pt x="0" y="168"/>
                </a:moveTo>
                <a:lnTo>
                  <a:pt x="1406" y="168"/>
                </a:lnTo>
                <a:lnTo>
                  <a:pt x="1406" y="0"/>
                </a:lnTo>
                <a:lnTo>
                  <a:pt x="1523" y="0"/>
                </a:lnTo>
              </a:path>
            </a:pathLst>
          </a:cu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8" name="Line 21"/>
          <p:cNvSpPr>
            <a:spLocks noChangeShapeType="1"/>
          </p:cNvSpPr>
          <p:nvPr/>
        </p:nvSpPr>
        <p:spPr bwMode="auto">
          <a:xfrm>
            <a:off x="5130800" y="3400425"/>
            <a:ext cx="2970213" cy="1588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9" name="Freeform 22"/>
          <p:cNvSpPr>
            <a:spLocks/>
          </p:cNvSpPr>
          <p:nvPr/>
        </p:nvSpPr>
        <p:spPr bwMode="auto">
          <a:xfrm>
            <a:off x="5130800" y="4319588"/>
            <a:ext cx="2417763" cy="261937"/>
          </a:xfrm>
          <a:custGeom>
            <a:avLst/>
            <a:gdLst>
              <a:gd name="T0" fmla="*/ 0 w 1523"/>
              <a:gd name="T1" fmla="*/ 0 h 165"/>
              <a:gd name="T2" fmla="*/ 2147483647 w 1523"/>
              <a:gd name="T3" fmla="*/ 0 h 165"/>
              <a:gd name="T4" fmla="*/ 2147483647 w 1523"/>
              <a:gd name="T5" fmla="*/ 2147483647 h 165"/>
              <a:gd name="T6" fmla="*/ 2147483647 w 1523"/>
              <a:gd name="T7" fmla="*/ 2147483647 h 165"/>
              <a:gd name="T8" fmla="*/ 0 60000 65536"/>
              <a:gd name="T9" fmla="*/ 0 60000 65536"/>
              <a:gd name="T10" fmla="*/ 0 60000 65536"/>
              <a:gd name="T11" fmla="*/ 0 60000 65536"/>
              <a:gd name="T12" fmla="*/ 0 w 1523"/>
              <a:gd name="T13" fmla="*/ 0 h 165"/>
              <a:gd name="T14" fmla="*/ 1523 w 1523"/>
              <a:gd name="T15" fmla="*/ 165 h 1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23" h="165">
                <a:moveTo>
                  <a:pt x="0" y="0"/>
                </a:moveTo>
                <a:lnTo>
                  <a:pt x="1406" y="0"/>
                </a:lnTo>
                <a:lnTo>
                  <a:pt x="1406" y="165"/>
                </a:lnTo>
                <a:lnTo>
                  <a:pt x="1523" y="165"/>
                </a:lnTo>
              </a:path>
            </a:pathLst>
          </a:cu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0" name="Freeform 23"/>
          <p:cNvSpPr>
            <a:spLocks/>
          </p:cNvSpPr>
          <p:nvPr/>
        </p:nvSpPr>
        <p:spPr bwMode="auto">
          <a:xfrm>
            <a:off x="5130800" y="4730750"/>
            <a:ext cx="2417763" cy="266700"/>
          </a:xfrm>
          <a:custGeom>
            <a:avLst/>
            <a:gdLst>
              <a:gd name="T0" fmla="*/ 0 w 1523"/>
              <a:gd name="T1" fmla="*/ 2147483647 h 168"/>
              <a:gd name="T2" fmla="*/ 2147483647 w 1523"/>
              <a:gd name="T3" fmla="*/ 2147483647 h 168"/>
              <a:gd name="T4" fmla="*/ 2147483647 w 1523"/>
              <a:gd name="T5" fmla="*/ 0 h 168"/>
              <a:gd name="T6" fmla="*/ 2147483647 w 1523"/>
              <a:gd name="T7" fmla="*/ 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1523"/>
              <a:gd name="T13" fmla="*/ 0 h 168"/>
              <a:gd name="T14" fmla="*/ 1523 w 1523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23" h="168">
                <a:moveTo>
                  <a:pt x="0" y="168"/>
                </a:moveTo>
                <a:lnTo>
                  <a:pt x="1406" y="168"/>
                </a:lnTo>
                <a:lnTo>
                  <a:pt x="1406" y="0"/>
                </a:lnTo>
                <a:lnTo>
                  <a:pt x="1523" y="0"/>
                </a:lnTo>
              </a:path>
            </a:pathLst>
          </a:cu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1" name="Line 24"/>
          <p:cNvSpPr>
            <a:spLocks noChangeShapeType="1"/>
          </p:cNvSpPr>
          <p:nvPr/>
        </p:nvSpPr>
        <p:spPr bwMode="auto">
          <a:xfrm>
            <a:off x="5130800" y="4654550"/>
            <a:ext cx="2970213" cy="1588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2" name="Freeform 25"/>
          <p:cNvSpPr>
            <a:spLocks/>
          </p:cNvSpPr>
          <p:nvPr/>
        </p:nvSpPr>
        <p:spPr bwMode="auto">
          <a:xfrm>
            <a:off x="5130800" y="5578475"/>
            <a:ext cx="2417763" cy="258763"/>
          </a:xfrm>
          <a:custGeom>
            <a:avLst/>
            <a:gdLst>
              <a:gd name="T0" fmla="*/ 0 w 1523"/>
              <a:gd name="T1" fmla="*/ 0 h 163"/>
              <a:gd name="T2" fmla="*/ 2147483647 w 1523"/>
              <a:gd name="T3" fmla="*/ 0 h 163"/>
              <a:gd name="T4" fmla="*/ 2147483647 w 1523"/>
              <a:gd name="T5" fmla="*/ 2147483647 h 163"/>
              <a:gd name="T6" fmla="*/ 2147483647 w 1523"/>
              <a:gd name="T7" fmla="*/ 2147483647 h 163"/>
              <a:gd name="T8" fmla="*/ 0 60000 65536"/>
              <a:gd name="T9" fmla="*/ 0 60000 65536"/>
              <a:gd name="T10" fmla="*/ 0 60000 65536"/>
              <a:gd name="T11" fmla="*/ 0 60000 65536"/>
              <a:gd name="T12" fmla="*/ 0 w 1523"/>
              <a:gd name="T13" fmla="*/ 0 h 163"/>
              <a:gd name="T14" fmla="*/ 1523 w 1523"/>
              <a:gd name="T15" fmla="*/ 163 h 1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23" h="163">
                <a:moveTo>
                  <a:pt x="0" y="0"/>
                </a:moveTo>
                <a:lnTo>
                  <a:pt x="1406" y="0"/>
                </a:lnTo>
                <a:lnTo>
                  <a:pt x="1406" y="163"/>
                </a:lnTo>
                <a:lnTo>
                  <a:pt x="1523" y="163"/>
                </a:lnTo>
              </a:path>
            </a:pathLst>
          </a:cu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3" name="Freeform 26"/>
          <p:cNvSpPr>
            <a:spLocks/>
          </p:cNvSpPr>
          <p:nvPr/>
        </p:nvSpPr>
        <p:spPr bwMode="auto">
          <a:xfrm>
            <a:off x="5130800" y="5986463"/>
            <a:ext cx="2417763" cy="268287"/>
          </a:xfrm>
          <a:custGeom>
            <a:avLst/>
            <a:gdLst>
              <a:gd name="T0" fmla="*/ 0 w 1523"/>
              <a:gd name="T1" fmla="*/ 2147483647 h 169"/>
              <a:gd name="T2" fmla="*/ 2147483647 w 1523"/>
              <a:gd name="T3" fmla="*/ 2147483647 h 169"/>
              <a:gd name="T4" fmla="*/ 2147483647 w 1523"/>
              <a:gd name="T5" fmla="*/ 0 h 169"/>
              <a:gd name="T6" fmla="*/ 2147483647 w 1523"/>
              <a:gd name="T7" fmla="*/ 0 h 169"/>
              <a:gd name="T8" fmla="*/ 0 60000 65536"/>
              <a:gd name="T9" fmla="*/ 0 60000 65536"/>
              <a:gd name="T10" fmla="*/ 0 60000 65536"/>
              <a:gd name="T11" fmla="*/ 0 60000 65536"/>
              <a:gd name="T12" fmla="*/ 0 w 1523"/>
              <a:gd name="T13" fmla="*/ 0 h 169"/>
              <a:gd name="T14" fmla="*/ 1523 w 1523"/>
              <a:gd name="T15" fmla="*/ 169 h 1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23" h="169">
                <a:moveTo>
                  <a:pt x="0" y="169"/>
                </a:moveTo>
                <a:lnTo>
                  <a:pt x="1406" y="169"/>
                </a:lnTo>
                <a:lnTo>
                  <a:pt x="1406" y="0"/>
                </a:lnTo>
                <a:lnTo>
                  <a:pt x="1523" y="0"/>
                </a:lnTo>
              </a:path>
            </a:pathLst>
          </a:cu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4" name="Line 27"/>
          <p:cNvSpPr>
            <a:spLocks noChangeShapeType="1"/>
          </p:cNvSpPr>
          <p:nvPr/>
        </p:nvSpPr>
        <p:spPr bwMode="auto">
          <a:xfrm>
            <a:off x="5130800" y="5910263"/>
            <a:ext cx="2970213" cy="1587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5" name="Line 28"/>
          <p:cNvSpPr>
            <a:spLocks noChangeShapeType="1"/>
          </p:cNvSpPr>
          <p:nvPr/>
        </p:nvSpPr>
        <p:spPr bwMode="auto">
          <a:xfrm>
            <a:off x="5302250" y="1611313"/>
            <a:ext cx="1588" cy="5116512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6" name="Line 29"/>
          <p:cNvSpPr>
            <a:spLocks noChangeShapeType="1"/>
          </p:cNvSpPr>
          <p:nvPr/>
        </p:nvSpPr>
        <p:spPr bwMode="auto">
          <a:xfrm>
            <a:off x="5459413" y="1611313"/>
            <a:ext cx="1587" cy="5116512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7" name="Line 30"/>
          <p:cNvSpPr>
            <a:spLocks noChangeShapeType="1"/>
          </p:cNvSpPr>
          <p:nvPr/>
        </p:nvSpPr>
        <p:spPr bwMode="auto">
          <a:xfrm>
            <a:off x="5618163" y="1611313"/>
            <a:ext cx="1587" cy="5116512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8" name="Line 31"/>
          <p:cNvSpPr>
            <a:spLocks noChangeShapeType="1"/>
          </p:cNvSpPr>
          <p:nvPr/>
        </p:nvSpPr>
        <p:spPr bwMode="auto">
          <a:xfrm>
            <a:off x="5775325" y="1611313"/>
            <a:ext cx="1588" cy="5116512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9" name="Line 32"/>
          <p:cNvSpPr>
            <a:spLocks noChangeShapeType="1"/>
          </p:cNvSpPr>
          <p:nvPr/>
        </p:nvSpPr>
        <p:spPr bwMode="auto">
          <a:xfrm>
            <a:off x="5932488" y="1611313"/>
            <a:ext cx="1587" cy="5116512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0" name="Line 33"/>
          <p:cNvSpPr>
            <a:spLocks noChangeShapeType="1"/>
          </p:cNvSpPr>
          <p:nvPr/>
        </p:nvSpPr>
        <p:spPr bwMode="auto">
          <a:xfrm>
            <a:off x="6246813" y="1611313"/>
            <a:ext cx="1587" cy="5116512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1" name="Line 34"/>
          <p:cNvSpPr>
            <a:spLocks noChangeShapeType="1"/>
          </p:cNvSpPr>
          <p:nvPr/>
        </p:nvSpPr>
        <p:spPr bwMode="auto">
          <a:xfrm>
            <a:off x="6403975" y="1611313"/>
            <a:ext cx="1588" cy="5116512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2" name="Line 35"/>
          <p:cNvSpPr>
            <a:spLocks noChangeShapeType="1"/>
          </p:cNvSpPr>
          <p:nvPr/>
        </p:nvSpPr>
        <p:spPr bwMode="auto">
          <a:xfrm>
            <a:off x="6561138" y="1611313"/>
            <a:ext cx="1587" cy="5116512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3" name="Line 36"/>
          <p:cNvSpPr>
            <a:spLocks noChangeShapeType="1"/>
          </p:cNvSpPr>
          <p:nvPr/>
        </p:nvSpPr>
        <p:spPr bwMode="auto">
          <a:xfrm>
            <a:off x="6721475" y="1611313"/>
            <a:ext cx="1588" cy="5116512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4" name="Line 37"/>
          <p:cNvSpPr>
            <a:spLocks noChangeShapeType="1"/>
          </p:cNvSpPr>
          <p:nvPr/>
        </p:nvSpPr>
        <p:spPr bwMode="auto">
          <a:xfrm>
            <a:off x="4843463" y="2698750"/>
            <a:ext cx="460375" cy="1588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5" name="Line 38"/>
          <p:cNvSpPr>
            <a:spLocks noChangeShapeType="1"/>
          </p:cNvSpPr>
          <p:nvPr/>
        </p:nvSpPr>
        <p:spPr bwMode="auto">
          <a:xfrm flipV="1">
            <a:off x="4937125" y="2816225"/>
            <a:ext cx="531813" cy="7938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6" name="Line 39"/>
          <p:cNvSpPr>
            <a:spLocks noChangeShapeType="1"/>
          </p:cNvSpPr>
          <p:nvPr/>
        </p:nvSpPr>
        <p:spPr bwMode="auto">
          <a:xfrm flipH="1">
            <a:off x="4476750" y="2760663"/>
            <a:ext cx="511175" cy="1587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7" name="Oval 40"/>
          <p:cNvSpPr>
            <a:spLocks noChangeArrowheads="1"/>
          </p:cNvSpPr>
          <p:nvPr/>
        </p:nvSpPr>
        <p:spPr bwMode="auto">
          <a:xfrm>
            <a:off x="4883150" y="2798763"/>
            <a:ext cx="53975" cy="52387"/>
          </a:xfrm>
          <a:prstGeom prst="ellips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8" name="Line 41"/>
          <p:cNvSpPr>
            <a:spLocks noChangeShapeType="1"/>
          </p:cNvSpPr>
          <p:nvPr/>
        </p:nvSpPr>
        <p:spPr bwMode="auto">
          <a:xfrm>
            <a:off x="4862513" y="3944938"/>
            <a:ext cx="754062" cy="1587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9" name="Line 42"/>
          <p:cNvSpPr>
            <a:spLocks noChangeShapeType="1"/>
          </p:cNvSpPr>
          <p:nvPr/>
        </p:nvSpPr>
        <p:spPr bwMode="auto">
          <a:xfrm>
            <a:off x="4937125" y="4070350"/>
            <a:ext cx="836613" cy="1588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0" name="Line 43"/>
          <p:cNvSpPr>
            <a:spLocks noChangeShapeType="1"/>
          </p:cNvSpPr>
          <p:nvPr/>
        </p:nvSpPr>
        <p:spPr bwMode="auto">
          <a:xfrm flipH="1">
            <a:off x="4476750" y="4006850"/>
            <a:ext cx="322263" cy="1588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1" name="Oval 44"/>
          <p:cNvSpPr>
            <a:spLocks noChangeArrowheads="1"/>
          </p:cNvSpPr>
          <p:nvPr/>
        </p:nvSpPr>
        <p:spPr bwMode="auto">
          <a:xfrm>
            <a:off x="4883150" y="4038600"/>
            <a:ext cx="53975" cy="55563"/>
          </a:xfrm>
          <a:prstGeom prst="ellips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2" name="Line 45"/>
          <p:cNvSpPr>
            <a:spLocks noChangeShapeType="1"/>
          </p:cNvSpPr>
          <p:nvPr/>
        </p:nvSpPr>
        <p:spPr bwMode="auto">
          <a:xfrm>
            <a:off x="4862513" y="5194300"/>
            <a:ext cx="1069975" cy="1588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3" name="Line 46"/>
          <p:cNvSpPr>
            <a:spLocks noChangeShapeType="1"/>
          </p:cNvSpPr>
          <p:nvPr/>
        </p:nvSpPr>
        <p:spPr bwMode="auto">
          <a:xfrm>
            <a:off x="4937125" y="5316538"/>
            <a:ext cx="1152525" cy="1587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4" name="Line 47"/>
          <p:cNvSpPr>
            <a:spLocks noChangeShapeType="1"/>
          </p:cNvSpPr>
          <p:nvPr/>
        </p:nvSpPr>
        <p:spPr bwMode="auto">
          <a:xfrm flipH="1">
            <a:off x="4448175" y="5251450"/>
            <a:ext cx="508000" cy="1588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5" name="Oval 48"/>
          <p:cNvSpPr>
            <a:spLocks noChangeArrowheads="1"/>
          </p:cNvSpPr>
          <p:nvPr/>
        </p:nvSpPr>
        <p:spPr bwMode="auto">
          <a:xfrm>
            <a:off x="4883150" y="5291138"/>
            <a:ext cx="53975" cy="52387"/>
          </a:xfrm>
          <a:prstGeom prst="ellips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6" name="Line 49"/>
          <p:cNvSpPr>
            <a:spLocks noChangeShapeType="1"/>
          </p:cNvSpPr>
          <p:nvPr/>
        </p:nvSpPr>
        <p:spPr bwMode="auto">
          <a:xfrm>
            <a:off x="4862513" y="6440488"/>
            <a:ext cx="1384300" cy="1587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7" name="Line 50"/>
          <p:cNvSpPr>
            <a:spLocks noChangeShapeType="1"/>
          </p:cNvSpPr>
          <p:nvPr/>
        </p:nvSpPr>
        <p:spPr bwMode="auto">
          <a:xfrm>
            <a:off x="4940300" y="6562725"/>
            <a:ext cx="1466850" cy="1588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8" name="Line 51"/>
          <p:cNvSpPr>
            <a:spLocks noChangeShapeType="1"/>
          </p:cNvSpPr>
          <p:nvPr/>
        </p:nvSpPr>
        <p:spPr bwMode="auto">
          <a:xfrm flipH="1" flipV="1">
            <a:off x="4438650" y="6492875"/>
            <a:ext cx="517525" cy="7938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9" name="Oval 52"/>
          <p:cNvSpPr>
            <a:spLocks noChangeArrowheads="1"/>
          </p:cNvSpPr>
          <p:nvPr/>
        </p:nvSpPr>
        <p:spPr bwMode="auto">
          <a:xfrm>
            <a:off x="4884738" y="6537325"/>
            <a:ext cx="55562" cy="52388"/>
          </a:xfrm>
          <a:prstGeom prst="ellips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00" name="Line 53"/>
          <p:cNvSpPr>
            <a:spLocks noChangeShapeType="1"/>
          </p:cNvSpPr>
          <p:nvPr/>
        </p:nvSpPr>
        <p:spPr bwMode="auto">
          <a:xfrm flipH="1">
            <a:off x="6564313" y="2679700"/>
            <a:ext cx="1068387" cy="1588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01" name="Line 54"/>
          <p:cNvSpPr>
            <a:spLocks noChangeShapeType="1"/>
          </p:cNvSpPr>
          <p:nvPr/>
        </p:nvSpPr>
        <p:spPr bwMode="auto">
          <a:xfrm flipH="1">
            <a:off x="6721475" y="2847975"/>
            <a:ext cx="842963" cy="1588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02" name="Freeform 55"/>
          <p:cNvSpPr>
            <a:spLocks/>
          </p:cNvSpPr>
          <p:nvPr/>
        </p:nvSpPr>
        <p:spPr bwMode="auto">
          <a:xfrm>
            <a:off x="7666038" y="2143125"/>
            <a:ext cx="327025" cy="617538"/>
          </a:xfrm>
          <a:custGeom>
            <a:avLst/>
            <a:gdLst>
              <a:gd name="T0" fmla="*/ 0 w 206"/>
              <a:gd name="T1" fmla="*/ 2147483647 h 389"/>
              <a:gd name="T2" fmla="*/ 2147483647 w 206"/>
              <a:gd name="T3" fmla="*/ 2147483647 h 389"/>
              <a:gd name="T4" fmla="*/ 2147483647 w 206"/>
              <a:gd name="T5" fmla="*/ 0 h 389"/>
              <a:gd name="T6" fmla="*/ 0 60000 65536"/>
              <a:gd name="T7" fmla="*/ 0 60000 65536"/>
              <a:gd name="T8" fmla="*/ 0 60000 65536"/>
              <a:gd name="T9" fmla="*/ 0 w 206"/>
              <a:gd name="T10" fmla="*/ 0 h 389"/>
              <a:gd name="T11" fmla="*/ 206 w 206"/>
              <a:gd name="T12" fmla="*/ 389 h 3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" h="389">
                <a:moveTo>
                  <a:pt x="0" y="389"/>
                </a:moveTo>
                <a:lnTo>
                  <a:pt x="206" y="389"/>
                </a:lnTo>
                <a:lnTo>
                  <a:pt x="206" y="0"/>
                </a:lnTo>
              </a:path>
            </a:pathLst>
          </a:cu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03" name="Oval 56"/>
          <p:cNvSpPr>
            <a:spLocks noChangeArrowheads="1"/>
          </p:cNvSpPr>
          <p:nvPr/>
        </p:nvSpPr>
        <p:spPr bwMode="auto">
          <a:xfrm>
            <a:off x="7564438" y="2820988"/>
            <a:ext cx="52387" cy="52387"/>
          </a:xfrm>
          <a:prstGeom prst="ellips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04" name="Rectangle 57"/>
          <p:cNvSpPr>
            <a:spLocks noChangeArrowheads="1"/>
          </p:cNvSpPr>
          <p:nvPr/>
        </p:nvSpPr>
        <p:spPr bwMode="auto">
          <a:xfrm>
            <a:off x="5524500" y="1282700"/>
            <a:ext cx="952500" cy="152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TimesTen" pitchFamily="18" charset="0"/>
              </a:rPr>
              <a:t>AND gates inputs</a:t>
            </a:r>
            <a:endParaRPr lang="en-US" sz="4800" b="1"/>
          </a:p>
        </p:txBody>
      </p:sp>
      <p:sp>
        <p:nvSpPr>
          <p:cNvPr id="27705" name="Rectangle 58"/>
          <p:cNvSpPr>
            <a:spLocks noChangeArrowheads="1"/>
          </p:cNvSpPr>
          <p:nvPr/>
        </p:nvSpPr>
        <p:spPr bwMode="auto">
          <a:xfrm>
            <a:off x="5276850" y="1466850"/>
            <a:ext cx="63500" cy="152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TimesTen" pitchFamily="18" charset="0"/>
              </a:rPr>
              <a:t>0</a:t>
            </a:r>
            <a:endParaRPr lang="en-US" sz="4800" b="1"/>
          </a:p>
        </p:txBody>
      </p:sp>
      <p:sp>
        <p:nvSpPr>
          <p:cNvPr id="27706" name="Rectangle 59"/>
          <p:cNvSpPr>
            <a:spLocks noChangeArrowheads="1"/>
          </p:cNvSpPr>
          <p:nvPr/>
        </p:nvSpPr>
        <p:spPr bwMode="auto">
          <a:xfrm>
            <a:off x="6692900" y="1466850"/>
            <a:ext cx="63500" cy="152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TimesTen" pitchFamily="18" charset="0"/>
              </a:rPr>
              <a:t>9</a:t>
            </a:r>
            <a:endParaRPr lang="en-US" sz="4800" b="1"/>
          </a:p>
        </p:txBody>
      </p:sp>
      <p:grpSp>
        <p:nvGrpSpPr>
          <p:cNvPr id="27707" name="Group 60"/>
          <p:cNvGrpSpPr>
            <a:grpSpLocks/>
          </p:cNvGrpSpPr>
          <p:nvPr/>
        </p:nvGrpSpPr>
        <p:grpSpPr bwMode="auto">
          <a:xfrm>
            <a:off x="4538663" y="1704975"/>
            <a:ext cx="436562" cy="269875"/>
            <a:chOff x="2865" y="1026"/>
            <a:chExt cx="275" cy="170"/>
          </a:xfrm>
        </p:grpSpPr>
        <p:sp>
          <p:nvSpPr>
            <p:cNvPr id="27824" name="Rectangle 61"/>
            <p:cNvSpPr>
              <a:spLocks noChangeArrowheads="1"/>
            </p:cNvSpPr>
            <p:nvPr/>
          </p:nvSpPr>
          <p:spPr bwMode="auto">
            <a:xfrm>
              <a:off x="2865" y="1026"/>
              <a:ext cx="275" cy="9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TimesTen" pitchFamily="18" charset="0"/>
                </a:rPr>
                <a:t>Product</a:t>
              </a:r>
              <a:endParaRPr lang="en-US" sz="4800" b="1"/>
            </a:p>
          </p:txBody>
        </p:sp>
        <p:sp>
          <p:nvSpPr>
            <p:cNvPr id="27825" name="Rectangle 62"/>
            <p:cNvSpPr>
              <a:spLocks noChangeArrowheads="1"/>
            </p:cNvSpPr>
            <p:nvPr/>
          </p:nvSpPr>
          <p:spPr bwMode="auto">
            <a:xfrm>
              <a:off x="2865" y="1100"/>
              <a:ext cx="165" cy="9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TimesTen" pitchFamily="18" charset="0"/>
                </a:rPr>
                <a:t>term</a:t>
              </a:r>
              <a:endParaRPr lang="en-US" sz="4800" b="1"/>
            </a:p>
          </p:txBody>
        </p:sp>
      </p:grpSp>
      <p:sp>
        <p:nvSpPr>
          <p:cNvPr id="27708" name="Rectangle 63"/>
          <p:cNvSpPr>
            <a:spLocks noChangeArrowheads="1"/>
          </p:cNvSpPr>
          <p:nvPr/>
        </p:nvSpPr>
        <p:spPr bwMode="auto">
          <a:xfrm>
            <a:off x="5053013" y="1747838"/>
            <a:ext cx="63500" cy="152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TimesTen" pitchFamily="18" charset="0"/>
              </a:rPr>
              <a:t>1</a:t>
            </a:r>
            <a:endParaRPr lang="en-US" sz="4800" b="1"/>
          </a:p>
        </p:txBody>
      </p:sp>
      <p:sp>
        <p:nvSpPr>
          <p:cNvPr id="27709" name="Rectangle 64"/>
          <p:cNvSpPr>
            <a:spLocks noChangeArrowheads="1"/>
          </p:cNvSpPr>
          <p:nvPr/>
        </p:nvSpPr>
        <p:spPr bwMode="auto">
          <a:xfrm>
            <a:off x="5053013" y="2078038"/>
            <a:ext cx="63500" cy="152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TimesTen" pitchFamily="18" charset="0"/>
              </a:rPr>
              <a:t>2</a:t>
            </a:r>
            <a:endParaRPr lang="en-US" sz="4800" b="1"/>
          </a:p>
        </p:txBody>
      </p:sp>
      <p:sp>
        <p:nvSpPr>
          <p:cNvPr id="27710" name="Rectangle 65"/>
          <p:cNvSpPr>
            <a:spLocks noChangeArrowheads="1"/>
          </p:cNvSpPr>
          <p:nvPr/>
        </p:nvSpPr>
        <p:spPr bwMode="auto">
          <a:xfrm>
            <a:off x="5053013" y="2408238"/>
            <a:ext cx="63500" cy="152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TimesTen" pitchFamily="18" charset="0"/>
              </a:rPr>
              <a:t>3</a:t>
            </a:r>
            <a:endParaRPr lang="en-US" sz="4800" b="1"/>
          </a:p>
        </p:txBody>
      </p:sp>
      <p:sp>
        <p:nvSpPr>
          <p:cNvPr id="27711" name="Rectangle 66"/>
          <p:cNvSpPr>
            <a:spLocks noChangeArrowheads="1"/>
          </p:cNvSpPr>
          <p:nvPr/>
        </p:nvSpPr>
        <p:spPr bwMode="auto">
          <a:xfrm>
            <a:off x="5049838" y="2998788"/>
            <a:ext cx="63500" cy="152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TimesTen" pitchFamily="18" charset="0"/>
              </a:rPr>
              <a:t>4</a:t>
            </a:r>
            <a:endParaRPr lang="en-US" sz="4800" b="1"/>
          </a:p>
        </p:txBody>
      </p:sp>
      <p:sp>
        <p:nvSpPr>
          <p:cNvPr id="27712" name="Rectangle 67"/>
          <p:cNvSpPr>
            <a:spLocks noChangeArrowheads="1"/>
          </p:cNvSpPr>
          <p:nvPr/>
        </p:nvSpPr>
        <p:spPr bwMode="auto">
          <a:xfrm>
            <a:off x="5049838" y="3332163"/>
            <a:ext cx="63500" cy="152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TimesTen" pitchFamily="18" charset="0"/>
              </a:rPr>
              <a:t>5</a:t>
            </a:r>
            <a:endParaRPr lang="en-US" sz="4800" b="1"/>
          </a:p>
        </p:txBody>
      </p:sp>
      <p:sp>
        <p:nvSpPr>
          <p:cNvPr id="27713" name="Rectangle 68"/>
          <p:cNvSpPr>
            <a:spLocks noChangeArrowheads="1"/>
          </p:cNvSpPr>
          <p:nvPr/>
        </p:nvSpPr>
        <p:spPr bwMode="auto">
          <a:xfrm>
            <a:off x="5049838" y="3684588"/>
            <a:ext cx="63500" cy="152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TimesTen" pitchFamily="18" charset="0"/>
              </a:rPr>
              <a:t>6</a:t>
            </a:r>
            <a:endParaRPr lang="en-US" sz="4800" b="1"/>
          </a:p>
        </p:txBody>
      </p:sp>
      <p:sp>
        <p:nvSpPr>
          <p:cNvPr id="27714" name="Rectangle 69"/>
          <p:cNvSpPr>
            <a:spLocks noChangeArrowheads="1"/>
          </p:cNvSpPr>
          <p:nvPr/>
        </p:nvSpPr>
        <p:spPr bwMode="auto">
          <a:xfrm>
            <a:off x="5049838" y="4267200"/>
            <a:ext cx="63500" cy="152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TimesTen" pitchFamily="18" charset="0"/>
              </a:rPr>
              <a:t>7</a:t>
            </a:r>
            <a:endParaRPr lang="en-US" sz="4800" b="1"/>
          </a:p>
        </p:txBody>
      </p:sp>
      <p:sp>
        <p:nvSpPr>
          <p:cNvPr id="27715" name="Rectangle 70"/>
          <p:cNvSpPr>
            <a:spLocks noChangeArrowheads="1"/>
          </p:cNvSpPr>
          <p:nvPr/>
        </p:nvSpPr>
        <p:spPr bwMode="auto">
          <a:xfrm>
            <a:off x="5049838" y="4586288"/>
            <a:ext cx="63500" cy="152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TimesTen" pitchFamily="18" charset="0"/>
              </a:rPr>
              <a:t>8</a:t>
            </a:r>
            <a:endParaRPr lang="en-US" sz="4800" b="1"/>
          </a:p>
        </p:txBody>
      </p:sp>
      <p:sp>
        <p:nvSpPr>
          <p:cNvPr id="27716" name="Rectangle 71"/>
          <p:cNvSpPr>
            <a:spLocks noChangeArrowheads="1"/>
          </p:cNvSpPr>
          <p:nvPr/>
        </p:nvSpPr>
        <p:spPr bwMode="auto">
          <a:xfrm>
            <a:off x="5049838" y="4943475"/>
            <a:ext cx="63500" cy="152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TimesTen" pitchFamily="18" charset="0"/>
              </a:rPr>
              <a:t>9</a:t>
            </a:r>
            <a:endParaRPr lang="en-US" sz="4800" b="1"/>
          </a:p>
        </p:txBody>
      </p:sp>
      <p:sp>
        <p:nvSpPr>
          <p:cNvPr id="27717" name="Rectangle 72"/>
          <p:cNvSpPr>
            <a:spLocks noChangeArrowheads="1"/>
          </p:cNvSpPr>
          <p:nvPr/>
        </p:nvSpPr>
        <p:spPr bwMode="auto">
          <a:xfrm>
            <a:off x="4997450" y="5495925"/>
            <a:ext cx="127000" cy="152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TimesTen" pitchFamily="18" charset="0"/>
              </a:rPr>
              <a:t>10</a:t>
            </a:r>
            <a:endParaRPr lang="en-US" sz="4800" b="1"/>
          </a:p>
        </p:txBody>
      </p:sp>
      <p:sp>
        <p:nvSpPr>
          <p:cNvPr id="27718" name="Rectangle 73"/>
          <p:cNvSpPr>
            <a:spLocks noChangeArrowheads="1"/>
          </p:cNvSpPr>
          <p:nvPr/>
        </p:nvSpPr>
        <p:spPr bwMode="auto">
          <a:xfrm>
            <a:off x="4997450" y="5840413"/>
            <a:ext cx="127000" cy="152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TimesTen" pitchFamily="18" charset="0"/>
              </a:rPr>
              <a:t>11</a:t>
            </a:r>
            <a:endParaRPr lang="en-US" sz="4800" b="1"/>
          </a:p>
        </p:txBody>
      </p:sp>
      <p:sp>
        <p:nvSpPr>
          <p:cNvPr id="27719" name="Rectangle 74"/>
          <p:cNvSpPr>
            <a:spLocks noChangeArrowheads="1"/>
          </p:cNvSpPr>
          <p:nvPr/>
        </p:nvSpPr>
        <p:spPr bwMode="auto">
          <a:xfrm>
            <a:off x="4997450" y="6194425"/>
            <a:ext cx="127000" cy="152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TimesTen" pitchFamily="18" charset="0"/>
              </a:rPr>
              <a:t>12</a:t>
            </a:r>
            <a:endParaRPr lang="en-US" sz="4800" b="1"/>
          </a:p>
        </p:txBody>
      </p:sp>
      <p:sp>
        <p:nvSpPr>
          <p:cNvPr id="27720" name="Rectangle 75"/>
          <p:cNvSpPr>
            <a:spLocks noChangeArrowheads="1"/>
          </p:cNvSpPr>
          <p:nvPr/>
        </p:nvSpPr>
        <p:spPr bwMode="auto">
          <a:xfrm>
            <a:off x="8129588" y="2047875"/>
            <a:ext cx="77787" cy="152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TimesTen" pitchFamily="18" charset="0"/>
              </a:rPr>
              <a:t>F</a:t>
            </a:r>
            <a:endParaRPr lang="en-US" sz="4800" b="1"/>
          </a:p>
        </p:txBody>
      </p:sp>
      <p:sp>
        <p:nvSpPr>
          <p:cNvPr id="27721" name="Rectangle 76"/>
          <p:cNvSpPr>
            <a:spLocks noChangeArrowheads="1"/>
          </p:cNvSpPr>
          <p:nvPr/>
        </p:nvSpPr>
        <p:spPr bwMode="auto">
          <a:xfrm>
            <a:off x="8204200" y="2101850"/>
            <a:ext cx="50800" cy="1222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TimesTen" pitchFamily="18" charset="0"/>
              </a:rPr>
              <a:t>1</a:t>
            </a:r>
            <a:endParaRPr lang="en-US" sz="4800" b="1"/>
          </a:p>
        </p:txBody>
      </p:sp>
      <p:sp>
        <p:nvSpPr>
          <p:cNvPr id="27722" name="Rectangle 77"/>
          <p:cNvSpPr>
            <a:spLocks noChangeArrowheads="1"/>
          </p:cNvSpPr>
          <p:nvPr/>
        </p:nvSpPr>
        <p:spPr bwMode="auto">
          <a:xfrm>
            <a:off x="8129588" y="3305175"/>
            <a:ext cx="77787" cy="152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TimesTen" pitchFamily="18" charset="0"/>
              </a:rPr>
              <a:t>F</a:t>
            </a:r>
            <a:endParaRPr lang="en-US" sz="4800" b="1"/>
          </a:p>
        </p:txBody>
      </p:sp>
      <p:sp>
        <p:nvSpPr>
          <p:cNvPr id="27723" name="Rectangle 78"/>
          <p:cNvSpPr>
            <a:spLocks noChangeArrowheads="1"/>
          </p:cNvSpPr>
          <p:nvPr/>
        </p:nvSpPr>
        <p:spPr bwMode="auto">
          <a:xfrm>
            <a:off x="8204200" y="3359150"/>
            <a:ext cx="50800" cy="1222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TimesTen" pitchFamily="18" charset="0"/>
              </a:rPr>
              <a:t>2</a:t>
            </a:r>
            <a:endParaRPr lang="en-US" sz="4800" b="1"/>
          </a:p>
        </p:txBody>
      </p:sp>
      <p:sp>
        <p:nvSpPr>
          <p:cNvPr id="27724" name="Rectangle 79"/>
          <p:cNvSpPr>
            <a:spLocks noChangeArrowheads="1"/>
          </p:cNvSpPr>
          <p:nvPr/>
        </p:nvSpPr>
        <p:spPr bwMode="auto">
          <a:xfrm>
            <a:off x="8129588" y="4564063"/>
            <a:ext cx="77787" cy="152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TimesTen" pitchFamily="18" charset="0"/>
              </a:rPr>
              <a:t>F</a:t>
            </a:r>
            <a:endParaRPr lang="en-US" sz="4800" b="1"/>
          </a:p>
        </p:txBody>
      </p:sp>
      <p:sp>
        <p:nvSpPr>
          <p:cNvPr id="27725" name="Rectangle 80"/>
          <p:cNvSpPr>
            <a:spLocks noChangeArrowheads="1"/>
          </p:cNvSpPr>
          <p:nvPr/>
        </p:nvSpPr>
        <p:spPr bwMode="auto">
          <a:xfrm>
            <a:off x="8204200" y="4614863"/>
            <a:ext cx="50800" cy="1222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TimesTen" pitchFamily="18" charset="0"/>
              </a:rPr>
              <a:t>3</a:t>
            </a:r>
            <a:endParaRPr lang="en-US" sz="4800" b="1"/>
          </a:p>
        </p:txBody>
      </p:sp>
      <p:sp>
        <p:nvSpPr>
          <p:cNvPr id="27726" name="Rectangle 81"/>
          <p:cNvSpPr>
            <a:spLocks noChangeArrowheads="1"/>
          </p:cNvSpPr>
          <p:nvPr/>
        </p:nvSpPr>
        <p:spPr bwMode="auto">
          <a:xfrm>
            <a:off x="8129588" y="5818188"/>
            <a:ext cx="77787" cy="152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TimesTen" pitchFamily="18" charset="0"/>
              </a:rPr>
              <a:t>F</a:t>
            </a:r>
            <a:endParaRPr lang="en-US" sz="4800" b="1"/>
          </a:p>
        </p:txBody>
      </p:sp>
      <p:sp>
        <p:nvSpPr>
          <p:cNvPr id="27727" name="Rectangle 82"/>
          <p:cNvSpPr>
            <a:spLocks noChangeArrowheads="1"/>
          </p:cNvSpPr>
          <p:nvPr/>
        </p:nvSpPr>
        <p:spPr bwMode="auto">
          <a:xfrm>
            <a:off x="8204200" y="5872163"/>
            <a:ext cx="50800" cy="1222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TimesTen" pitchFamily="18" charset="0"/>
              </a:rPr>
              <a:t>4</a:t>
            </a:r>
            <a:endParaRPr lang="en-US" sz="4800" b="1"/>
          </a:p>
        </p:txBody>
      </p:sp>
      <p:sp>
        <p:nvSpPr>
          <p:cNvPr id="27728" name="Line 83"/>
          <p:cNvSpPr>
            <a:spLocks noChangeShapeType="1"/>
          </p:cNvSpPr>
          <p:nvPr/>
        </p:nvSpPr>
        <p:spPr bwMode="auto">
          <a:xfrm>
            <a:off x="6099175" y="1620838"/>
            <a:ext cx="1588" cy="5116512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29" name="Rectangle 85"/>
          <p:cNvSpPr>
            <a:spLocks noChangeArrowheads="1"/>
          </p:cNvSpPr>
          <p:nvPr/>
        </p:nvSpPr>
        <p:spPr bwMode="auto">
          <a:xfrm>
            <a:off x="4089400" y="5165725"/>
            <a:ext cx="58738" cy="1825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TimesTen" pitchFamily="18" charset="0"/>
              </a:rPr>
              <a:t>I</a:t>
            </a:r>
            <a:endParaRPr lang="en-US" sz="5400" b="1"/>
          </a:p>
        </p:txBody>
      </p:sp>
      <p:sp>
        <p:nvSpPr>
          <p:cNvPr id="27730" name="Rectangle 86"/>
          <p:cNvSpPr>
            <a:spLocks noChangeArrowheads="1"/>
          </p:cNvSpPr>
          <p:nvPr/>
        </p:nvSpPr>
        <p:spPr bwMode="auto">
          <a:xfrm>
            <a:off x="4129088" y="5219700"/>
            <a:ext cx="57150" cy="1365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1">
                <a:solidFill>
                  <a:srgbClr val="000000"/>
                </a:solidFill>
                <a:latin typeface="TimesTen" pitchFamily="18" charset="0"/>
              </a:rPr>
              <a:t>3</a:t>
            </a:r>
            <a:endParaRPr lang="en-US" sz="5400" b="1"/>
          </a:p>
        </p:txBody>
      </p:sp>
      <p:sp>
        <p:nvSpPr>
          <p:cNvPr id="27731" name="Rectangle 88"/>
          <p:cNvSpPr>
            <a:spLocks noChangeArrowheads="1"/>
          </p:cNvSpPr>
          <p:nvPr/>
        </p:nvSpPr>
        <p:spPr bwMode="auto">
          <a:xfrm>
            <a:off x="4279900" y="5165725"/>
            <a:ext cx="147638" cy="1825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TimesTen" pitchFamily="18" charset="0"/>
              </a:rPr>
              <a:t> C</a:t>
            </a:r>
            <a:endParaRPr lang="en-US" sz="5400" b="1"/>
          </a:p>
        </p:txBody>
      </p:sp>
      <p:grpSp>
        <p:nvGrpSpPr>
          <p:cNvPr id="27732" name="Group 89"/>
          <p:cNvGrpSpPr>
            <a:grpSpLocks/>
          </p:cNvGrpSpPr>
          <p:nvPr/>
        </p:nvGrpSpPr>
        <p:grpSpPr bwMode="auto">
          <a:xfrm>
            <a:off x="4117975" y="3921125"/>
            <a:ext cx="330200" cy="838200"/>
            <a:chOff x="2612" y="2428"/>
            <a:chExt cx="208" cy="528"/>
          </a:xfrm>
        </p:grpSpPr>
        <p:sp>
          <p:nvSpPr>
            <p:cNvPr id="27820" name="Rectangle 90"/>
            <p:cNvSpPr>
              <a:spLocks noChangeArrowheads="1"/>
            </p:cNvSpPr>
            <p:nvPr/>
          </p:nvSpPr>
          <p:spPr bwMode="auto">
            <a:xfrm>
              <a:off x="2612" y="2428"/>
              <a:ext cx="37" cy="11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TimesTen" pitchFamily="18" charset="0"/>
                </a:rPr>
                <a:t>I</a:t>
              </a:r>
              <a:endParaRPr lang="en-US" sz="5400" b="1"/>
            </a:p>
          </p:txBody>
        </p:sp>
        <p:sp>
          <p:nvSpPr>
            <p:cNvPr id="27821" name="Rectangle 91"/>
            <p:cNvSpPr>
              <a:spLocks noChangeArrowheads="1"/>
            </p:cNvSpPr>
            <p:nvPr/>
          </p:nvSpPr>
          <p:spPr bwMode="auto">
            <a:xfrm>
              <a:off x="2637" y="2462"/>
              <a:ext cx="36" cy="8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TimesTen" pitchFamily="18" charset="0"/>
                </a:rPr>
                <a:t>2</a:t>
              </a:r>
              <a:endParaRPr lang="en-US" sz="5400" b="1"/>
            </a:p>
          </p:txBody>
        </p:sp>
        <p:sp>
          <p:nvSpPr>
            <p:cNvPr id="27822" name="Rectangle 92"/>
            <p:cNvSpPr>
              <a:spLocks noChangeArrowheads="1"/>
            </p:cNvSpPr>
            <p:nvPr/>
          </p:nvSpPr>
          <p:spPr bwMode="auto">
            <a:xfrm>
              <a:off x="2677" y="2438"/>
              <a:ext cx="1" cy="51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sz="5400" b="1"/>
            </a:p>
          </p:txBody>
        </p:sp>
        <p:sp>
          <p:nvSpPr>
            <p:cNvPr id="27823" name="Rectangle 93"/>
            <p:cNvSpPr>
              <a:spLocks noChangeArrowheads="1"/>
            </p:cNvSpPr>
            <p:nvPr/>
          </p:nvSpPr>
          <p:spPr bwMode="auto">
            <a:xfrm>
              <a:off x="2732" y="2428"/>
              <a:ext cx="88" cy="11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TimesTen" pitchFamily="18" charset="0"/>
                </a:rPr>
                <a:t> B</a:t>
              </a:r>
              <a:endParaRPr lang="en-US" sz="5400" b="1"/>
            </a:p>
          </p:txBody>
        </p:sp>
      </p:grpSp>
      <p:grpSp>
        <p:nvGrpSpPr>
          <p:cNvPr id="27733" name="Group 94"/>
          <p:cNvGrpSpPr>
            <a:grpSpLocks/>
          </p:cNvGrpSpPr>
          <p:nvPr/>
        </p:nvGrpSpPr>
        <p:grpSpPr bwMode="auto">
          <a:xfrm>
            <a:off x="4111625" y="2676525"/>
            <a:ext cx="338138" cy="838200"/>
            <a:chOff x="2608" y="1644"/>
            <a:chExt cx="213" cy="528"/>
          </a:xfrm>
        </p:grpSpPr>
        <p:sp>
          <p:nvSpPr>
            <p:cNvPr id="27816" name="Rectangle 95"/>
            <p:cNvSpPr>
              <a:spLocks noChangeArrowheads="1"/>
            </p:cNvSpPr>
            <p:nvPr/>
          </p:nvSpPr>
          <p:spPr bwMode="auto">
            <a:xfrm>
              <a:off x="2608" y="1644"/>
              <a:ext cx="37" cy="11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TimesTen" pitchFamily="18" charset="0"/>
                </a:rPr>
                <a:t>I</a:t>
              </a:r>
              <a:endParaRPr lang="en-US" sz="5400" b="1"/>
            </a:p>
          </p:txBody>
        </p:sp>
        <p:sp>
          <p:nvSpPr>
            <p:cNvPr id="27817" name="Rectangle 96"/>
            <p:cNvSpPr>
              <a:spLocks noChangeArrowheads="1"/>
            </p:cNvSpPr>
            <p:nvPr/>
          </p:nvSpPr>
          <p:spPr bwMode="auto">
            <a:xfrm>
              <a:off x="2633" y="1676"/>
              <a:ext cx="54" cy="8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TimesTen" pitchFamily="18" charset="0"/>
                </a:rPr>
                <a:t> 1</a:t>
              </a:r>
              <a:endParaRPr lang="en-US" sz="5400" b="1"/>
            </a:p>
          </p:txBody>
        </p:sp>
        <p:sp>
          <p:nvSpPr>
            <p:cNvPr id="27818" name="Rectangle 97"/>
            <p:cNvSpPr>
              <a:spLocks noChangeArrowheads="1"/>
            </p:cNvSpPr>
            <p:nvPr/>
          </p:nvSpPr>
          <p:spPr bwMode="auto">
            <a:xfrm>
              <a:off x="2673" y="1654"/>
              <a:ext cx="1" cy="51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sz="5400" b="1"/>
            </a:p>
          </p:txBody>
        </p:sp>
        <p:sp>
          <p:nvSpPr>
            <p:cNvPr id="27819" name="Rectangle 98"/>
            <p:cNvSpPr>
              <a:spLocks noChangeArrowheads="1"/>
            </p:cNvSpPr>
            <p:nvPr/>
          </p:nvSpPr>
          <p:spPr bwMode="auto">
            <a:xfrm>
              <a:off x="2728" y="1644"/>
              <a:ext cx="93" cy="11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TimesTen" pitchFamily="18" charset="0"/>
                </a:rPr>
                <a:t> A</a:t>
              </a:r>
              <a:endParaRPr lang="en-US" sz="5400" b="1"/>
            </a:p>
          </p:txBody>
        </p:sp>
      </p:grpSp>
      <p:sp>
        <p:nvSpPr>
          <p:cNvPr id="27734" name="Freeform 99"/>
          <p:cNvSpPr>
            <a:spLocks/>
          </p:cNvSpPr>
          <p:nvPr/>
        </p:nvSpPr>
        <p:spPr bwMode="auto">
          <a:xfrm>
            <a:off x="6896100" y="1695450"/>
            <a:ext cx="269875" cy="225425"/>
          </a:xfrm>
          <a:custGeom>
            <a:avLst/>
            <a:gdLst>
              <a:gd name="T0" fmla="*/ 0 w 103"/>
              <a:gd name="T1" fmla="*/ 0 h 86"/>
              <a:gd name="T2" fmla="*/ 0 w 103"/>
              <a:gd name="T3" fmla="*/ 2147483647 h 86"/>
              <a:gd name="T4" fmla="*/ 2147483647 w 103"/>
              <a:gd name="T5" fmla="*/ 2147483647 h 86"/>
              <a:gd name="T6" fmla="*/ 2147483647 w 103"/>
              <a:gd name="T7" fmla="*/ 2147483647 h 86"/>
              <a:gd name="T8" fmla="*/ 2147483647 w 103"/>
              <a:gd name="T9" fmla="*/ 0 h 86"/>
              <a:gd name="T10" fmla="*/ 0 w 103"/>
              <a:gd name="T11" fmla="*/ 0 h 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3"/>
              <a:gd name="T19" fmla="*/ 0 h 86"/>
              <a:gd name="T20" fmla="*/ 103 w 103"/>
              <a:gd name="T21" fmla="*/ 86 h 8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3" h="86">
                <a:moveTo>
                  <a:pt x="0" y="0"/>
                </a:moveTo>
                <a:cubicBezTo>
                  <a:pt x="0" y="86"/>
                  <a:pt x="0" y="86"/>
                  <a:pt x="0" y="86"/>
                </a:cubicBezTo>
                <a:cubicBezTo>
                  <a:pt x="60" y="86"/>
                  <a:pt x="60" y="86"/>
                  <a:pt x="60" y="86"/>
                </a:cubicBezTo>
                <a:cubicBezTo>
                  <a:pt x="84" y="86"/>
                  <a:pt x="103" y="67"/>
                  <a:pt x="103" y="44"/>
                </a:cubicBezTo>
                <a:cubicBezTo>
                  <a:pt x="103" y="20"/>
                  <a:pt x="85" y="1"/>
                  <a:pt x="61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35" name="Freeform 100"/>
          <p:cNvSpPr>
            <a:spLocks/>
          </p:cNvSpPr>
          <p:nvPr/>
        </p:nvSpPr>
        <p:spPr bwMode="auto">
          <a:xfrm>
            <a:off x="6896100" y="2028825"/>
            <a:ext cx="269875" cy="223838"/>
          </a:xfrm>
          <a:custGeom>
            <a:avLst/>
            <a:gdLst>
              <a:gd name="T0" fmla="*/ 0 w 103"/>
              <a:gd name="T1" fmla="*/ 0 h 86"/>
              <a:gd name="T2" fmla="*/ 0 w 103"/>
              <a:gd name="T3" fmla="*/ 2147483647 h 86"/>
              <a:gd name="T4" fmla="*/ 2147483647 w 103"/>
              <a:gd name="T5" fmla="*/ 2147483647 h 86"/>
              <a:gd name="T6" fmla="*/ 2147483647 w 103"/>
              <a:gd name="T7" fmla="*/ 2147483647 h 86"/>
              <a:gd name="T8" fmla="*/ 2147483647 w 103"/>
              <a:gd name="T9" fmla="*/ 0 h 86"/>
              <a:gd name="T10" fmla="*/ 0 w 103"/>
              <a:gd name="T11" fmla="*/ 0 h 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3"/>
              <a:gd name="T19" fmla="*/ 0 h 86"/>
              <a:gd name="T20" fmla="*/ 103 w 103"/>
              <a:gd name="T21" fmla="*/ 86 h 8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3" h="86">
                <a:moveTo>
                  <a:pt x="0" y="0"/>
                </a:moveTo>
                <a:cubicBezTo>
                  <a:pt x="0" y="86"/>
                  <a:pt x="0" y="86"/>
                  <a:pt x="0" y="86"/>
                </a:cubicBezTo>
                <a:cubicBezTo>
                  <a:pt x="60" y="86"/>
                  <a:pt x="60" y="86"/>
                  <a:pt x="60" y="86"/>
                </a:cubicBezTo>
                <a:cubicBezTo>
                  <a:pt x="84" y="86"/>
                  <a:pt x="103" y="67"/>
                  <a:pt x="103" y="44"/>
                </a:cubicBezTo>
                <a:cubicBezTo>
                  <a:pt x="103" y="20"/>
                  <a:pt x="85" y="1"/>
                  <a:pt x="61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36" name="Freeform 101"/>
          <p:cNvSpPr>
            <a:spLocks/>
          </p:cNvSpPr>
          <p:nvPr/>
        </p:nvSpPr>
        <p:spPr bwMode="auto">
          <a:xfrm>
            <a:off x="6896100" y="2360613"/>
            <a:ext cx="269875" cy="225425"/>
          </a:xfrm>
          <a:custGeom>
            <a:avLst/>
            <a:gdLst>
              <a:gd name="T0" fmla="*/ 0 w 103"/>
              <a:gd name="T1" fmla="*/ 0 h 86"/>
              <a:gd name="T2" fmla="*/ 0 w 103"/>
              <a:gd name="T3" fmla="*/ 2147483647 h 86"/>
              <a:gd name="T4" fmla="*/ 2147483647 w 103"/>
              <a:gd name="T5" fmla="*/ 2147483647 h 86"/>
              <a:gd name="T6" fmla="*/ 2147483647 w 103"/>
              <a:gd name="T7" fmla="*/ 2147483647 h 86"/>
              <a:gd name="T8" fmla="*/ 2147483647 w 103"/>
              <a:gd name="T9" fmla="*/ 0 h 86"/>
              <a:gd name="T10" fmla="*/ 0 w 103"/>
              <a:gd name="T11" fmla="*/ 0 h 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3"/>
              <a:gd name="T19" fmla="*/ 0 h 86"/>
              <a:gd name="T20" fmla="*/ 103 w 103"/>
              <a:gd name="T21" fmla="*/ 86 h 8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3" h="86">
                <a:moveTo>
                  <a:pt x="0" y="0"/>
                </a:moveTo>
                <a:cubicBezTo>
                  <a:pt x="0" y="86"/>
                  <a:pt x="0" y="86"/>
                  <a:pt x="0" y="86"/>
                </a:cubicBezTo>
                <a:cubicBezTo>
                  <a:pt x="60" y="86"/>
                  <a:pt x="60" y="86"/>
                  <a:pt x="60" y="86"/>
                </a:cubicBezTo>
                <a:cubicBezTo>
                  <a:pt x="84" y="86"/>
                  <a:pt x="103" y="67"/>
                  <a:pt x="103" y="44"/>
                </a:cubicBezTo>
                <a:cubicBezTo>
                  <a:pt x="103" y="20"/>
                  <a:pt x="85" y="1"/>
                  <a:pt x="61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37" name="Freeform 102"/>
          <p:cNvSpPr>
            <a:spLocks/>
          </p:cNvSpPr>
          <p:nvPr/>
        </p:nvSpPr>
        <p:spPr bwMode="auto">
          <a:xfrm>
            <a:off x="6896100" y="2952750"/>
            <a:ext cx="269875" cy="225425"/>
          </a:xfrm>
          <a:custGeom>
            <a:avLst/>
            <a:gdLst>
              <a:gd name="T0" fmla="*/ 0 w 103"/>
              <a:gd name="T1" fmla="*/ 0 h 86"/>
              <a:gd name="T2" fmla="*/ 0 w 103"/>
              <a:gd name="T3" fmla="*/ 2147483647 h 86"/>
              <a:gd name="T4" fmla="*/ 2147483647 w 103"/>
              <a:gd name="T5" fmla="*/ 2147483647 h 86"/>
              <a:gd name="T6" fmla="*/ 2147483647 w 103"/>
              <a:gd name="T7" fmla="*/ 2147483647 h 86"/>
              <a:gd name="T8" fmla="*/ 2147483647 w 103"/>
              <a:gd name="T9" fmla="*/ 0 h 86"/>
              <a:gd name="T10" fmla="*/ 0 w 103"/>
              <a:gd name="T11" fmla="*/ 0 h 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3"/>
              <a:gd name="T19" fmla="*/ 0 h 86"/>
              <a:gd name="T20" fmla="*/ 103 w 103"/>
              <a:gd name="T21" fmla="*/ 86 h 8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3" h="86">
                <a:moveTo>
                  <a:pt x="0" y="0"/>
                </a:moveTo>
                <a:cubicBezTo>
                  <a:pt x="0" y="86"/>
                  <a:pt x="0" y="86"/>
                  <a:pt x="0" y="86"/>
                </a:cubicBezTo>
                <a:cubicBezTo>
                  <a:pt x="60" y="86"/>
                  <a:pt x="60" y="86"/>
                  <a:pt x="60" y="86"/>
                </a:cubicBezTo>
                <a:cubicBezTo>
                  <a:pt x="84" y="86"/>
                  <a:pt x="103" y="67"/>
                  <a:pt x="103" y="44"/>
                </a:cubicBezTo>
                <a:cubicBezTo>
                  <a:pt x="103" y="20"/>
                  <a:pt x="85" y="1"/>
                  <a:pt x="61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38" name="Freeform 103"/>
          <p:cNvSpPr>
            <a:spLocks/>
          </p:cNvSpPr>
          <p:nvPr/>
        </p:nvSpPr>
        <p:spPr bwMode="auto">
          <a:xfrm>
            <a:off x="6896100" y="3284538"/>
            <a:ext cx="269875" cy="225425"/>
          </a:xfrm>
          <a:custGeom>
            <a:avLst/>
            <a:gdLst>
              <a:gd name="T0" fmla="*/ 0 w 103"/>
              <a:gd name="T1" fmla="*/ 0 h 86"/>
              <a:gd name="T2" fmla="*/ 0 w 103"/>
              <a:gd name="T3" fmla="*/ 2147483647 h 86"/>
              <a:gd name="T4" fmla="*/ 2147483647 w 103"/>
              <a:gd name="T5" fmla="*/ 2147483647 h 86"/>
              <a:gd name="T6" fmla="*/ 2147483647 w 103"/>
              <a:gd name="T7" fmla="*/ 2147483647 h 86"/>
              <a:gd name="T8" fmla="*/ 2147483647 w 103"/>
              <a:gd name="T9" fmla="*/ 0 h 86"/>
              <a:gd name="T10" fmla="*/ 0 w 103"/>
              <a:gd name="T11" fmla="*/ 0 h 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3"/>
              <a:gd name="T19" fmla="*/ 0 h 86"/>
              <a:gd name="T20" fmla="*/ 103 w 103"/>
              <a:gd name="T21" fmla="*/ 86 h 8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3" h="86">
                <a:moveTo>
                  <a:pt x="0" y="0"/>
                </a:moveTo>
                <a:cubicBezTo>
                  <a:pt x="0" y="86"/>
                  <a:pt x="0" y="86"/>
                  <a:pt x="0" y="86"/>
                </a:cubicBezTo>
                <a:cubicBezTo>
                  <a:pt x="60" y="86"/>
                  <a:pt x="60" y="86"/>
                  <a:pt x="60" y="86"/>
                </a:cubicBezTo>
                <a:cubicBezTo>
                  <a:pt x="84" y="86"/>
                  <a:pt x="103" y="67"/>
                  <a:pt x="103" y="44"/>
                </a:cubicBezTo>
                <a:cubicBezTo>
                  <a:pt x="103" y="20"/>
                  <a:pt x="85" y="1"/>
                  <a:pt x="61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39" name="Freeform 104"/>
          <p:cNvSpPr>
            <a:spLocks/>
          </p:cNvSpPr>
          <p:nvPr/>
        </p:nvSpPr>
        <p:spPr bwMode="auto">
          <a:xfrm>
            <a:off x="6896100" y="3627438"/>
            <a:ext cx="269875" cy="225425"/>
          </a:xfrm>
          <a:custGeom>
            <a:avLst/>
            <a:gdLst>
              <a:gd name="T0" fmla="*/ 0 w 103"/>
              <a:gd name="T1" fmla="*/ 0 h 86"/>
              <a:gd name="T2" fmla="*/ 0 w 103"/>
              <a:gd name="T3" fmla="*/ 2147483647 h 86"/>
              <a:gd name="T4" fmla="*/ 2147483647 w 103"/>
              <a:gd name="T5" fmla="*/ 2147483647 h 86"/>
              <a:gd name="T6" fmla="*/ 2147483647 w 103"/>
              <a:gd name="T7" fmla="*/ 2147483647 h 86"/>
              <a:gd name="T8" fmla="*/ 2147483647 w 103"/>
              <a:gd name="T9" fmla="*/ 0 h 86"/>
              <a:gd name="T10" fmla="*/ 0 w 103"/>
              <a:gd name="T11" fmla="*/ 0 h 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3"/>
              <a:gd name="T19" fmla="*/ 0 h 86"/>
              <a:gd name="T20" fmla="*/ 103 w 103"/>
              <a:gd name="T21" fmla="*/ 86 h 8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3" h="86">
                <a:moveTo>
                  <a:pt x="0" y="0"/>
                </a:moveTo>
                <a:cubicBezTo>
                  <a:pt x="0" y="86"/>
                  <a:pt x="0" y="86"/>
                  <a:pt x="0" y="86"/>
                </a:cubicBezTo>
                <a:cubicBezTo>
                  <a:pt x="60" y="86"/>
                  <a:pt x="60" y="86"/>
                  <a:pt x="60" y="86"/>
                </a:cubicBezTo>
                <a:cubicBezTo>
                  <a:pt x="84" y="86"/>
                  <a:pt x="103" y="67"/>
                  <a:pt x="103" y="43"/>
                </a:cubicBezTo>
                <a:cubicBezTo>
                  <a:pt x="103" y="20"/>
                  <a:pt x="85" y="0"/>
                  <a:pt x="61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40" name="Freeform 105"/>
          <p:cNvSpPr>
            <a:spLocks/>
          </p:cNvSpPr>
          <p:nvPr/>
        </p:nvSpPr>
        <p:spPr bwMode="auto">
          <a:xfrm>
            <a:off x="6896100" y="4206875"/>
            <a:ext cx="269875" cy="225425"/>
          </a:xfrm>
          <a:custGeom>
            <a:avLst/>
            <a:gdLst>
              <a:gd name="T0" fmla="*/ 0 w 103"/>
              <a:gd name="T1" fmla="*/ 0 h 86"/>
              <a:gd name="T2" fmla="*/ 0 w 103"/>
              <a:gd name="T3" fmla="*/ 2147483647 h 86"/>
              <a:gd name="T4" fmla="*/ 2147483647 w 103"/>
              <a:gd name="T5" fmla="*/ 2147483647 h 86"/>
              <a:gd name="T6" fmla="*/ 2147483647 w 103"/>
              <a:gd name="T7" fmla="*/ 2147483647 h 86"/>
              <a:gd name="T8" fmla="*/ 2147483647 w 103"/>
              <a:gd name="T9" fmla="*/ 0 h 86"/>
              <a:gd name="T10" fmla="*/ 0 w 103"/>
              <a:gd name="T11" fmla="*/ 0 h 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3"/>
              <a:gd name="T19" fmla="*/ 0 h 86"/>
              <a:gd name="T20" fmla="*/ 103 w 103"/>
              <a:gd name="T21" fmla="*/ 86 h 8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3" h="86">
                <a:moveTo>
                  <a:pt x="0" y="0"/>
                </a:moveTo>
                <a:cubicBezTo>
                  <a:pt x="0" y="86"/>
                  <a:pt x="0" y="86"/>
                  <a:pt x="0" y="86"/>
                </a:cubicBezTo>
                <a:cubicBezTo>
                  <a:pt x="60" y="86"/>
                  <a:pt x="60" y="86"/>
                  <a:pt x="60" y="86"/>
                </a:cubicBezTo>
                <a:cubicBezTo>
                  <a:pt x="84" y="86"/>
                  <a:pt x="103" y="67"/>
                  <a:pt x="103" y="43"/>
                </a:cubicBezTo>
                <a:cubicBezTo>
                  <a:pt x="103" y="20"/>
                  <a:pt x="85" y="0"/>
                  <a:pt x="61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41" name="Freeform 106"/>
          <p:cNvSpPr>
            <a:spLocks/>
          </p:cNvSpPr>
          <p:nvPr/>
        </p:nvSpPr>
        <p:spPr bwMode="auto">
          <a:xfrm>
            <a:off x="6896100" y="4541838"/>
            <a:ext cx="269875" cy="225425"/>
          </a:xfrm>
          <a:custGeom>
            <a:avLst/>
            <a:gdLst>
              <a:gd name="T0" fmla="*/ 0 w 103"/>
              <a:gd name="T1" fmla="*/ 0 h 86"/>
              <a:gd name="T2" fmla="*/ 0 w 103"/>
              <a:gd name="T3" fmla="*/ 2147483647 h 86"/>
              <a:gd name="T4" fmla="*/ 2147483647 w 103"/>
              <a:gd name="T5" fmla="*/ 2147483647 h 86"/>
              <a:gd name="T6" fmla="*/ 2147483647 w 103"/>
              <a:gd name="T7" fmla="*/ 2147483647 h 86"/>
              <a:gd name="T8" fmla="*/ 2147483647 w 103"/>
              <a:gd name="T9" fmla="*/ 0 h 86"/>
              <a:gd name="T10" fmla="*/ 0 w 103"/>
              <a:gd name="T11" fmla="*/ 0 h 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3"/>
              <a:gd name="T19" fmla="*/ 0 h 86"/>
              <a:gd name="T20" fmla="*/ 103 w 103"/>
              <a:gd name="T21" fmla="*/ 86 h 8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3" h="86">
                <a:moveTo>
                  <a:pt x="0" y="0"/>
                </a:moveTo>
                <a:cubicBezTo>
                  <a:pt x="0" y="86"/>
                  <a:pt x="0" y="86"/>
                  <a:pt x="0" y="86"/>
                </a:cubicBezTo>
                <a:cubicBezTo>
                  <a:pt x="60" y="86"/>
                  <a:pt x="60" y="86"/>
                  <a:pt x="60" y="86"/>
                </a:cubicBezTo>
                <a:cubicBezTo>
                  <a:pt x="84" y="86"/>
                  <a:pt x="103" y="67"/>
                  <a:pt x="103" y="44"/>
                </a:cubicBezTo>
                <a:cubicBezTo>
                  <a:pt x="103" y="20"/>
                  <a:pt x="85" y="1"/>
                  <a:pt x="61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42" name="Freeform 107"/>
          <p:cNvSpPr>
            <a:spLocks/>
          </p:cNvSpPr>
          <p:nvPr/>
        </p:nvSpPr>
        <p:spPr bwMode="auto">
          <a:xfrm>
            <a:off x="6896100" y="4884738"/>
            <a:ext cx="269875" cy="225425"/>
          </a:xfrm>
          <a:custGeom>
            <a:avLst/>
            <a:gdLst>
              <a:gd name="T0" fmla="*/ 0 w 103"/>
              <a:gd name="T1" fmla="*/ 0 h 86"/>
              <a:gd name="T2" fmla="*/ 0 w 103"/>
              <a:gd name="T3" fmla="*/ 2147483647 h 86"/>
              <a:gd name="T4" fmla="*/ 2147483647 w 103"/>
              <a:gd name="T5" fmla="*/ 2147483647 h 86"/>
              <a:gd name="T6" fmla="*/ 2147483647 w 103"/>
              <a:gd name="T7" fmla="*/ 2147483647 h 86"/>
              <a:gd name="T8" fmla="*/ 2147483647 w 103"/>
              <a:gd name="T9" fmla="*/ 0 h 86"/>
              <a:gd name="T10" fmla="*/ 0 w 103"/>
              <a:gd name="T11" fmla="*/ 0 h 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3"/>
              <a:gd name="T19" fmla="*/ 0 h 86"/>
              <a:gd name="T20" fmla="*/ 103 w 103"/>
              <a:gd name="T21" fmla="*/ 86 h 8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3" h="86">
                <a:moveTo>
                  <a:pt x="0" y="0"/>
                </a:moveTo>
                <a:cubicBezTo>
                  <a:pt x="0" y="86"/>
                  <a:pt x="0" y="86"/>
                  <a:pt x="0" y="86"/>
                </a:cubicBezTo>
                <a:cubicBezTo>
                  <a:pt x="60" y="86"/>
                  <a:pt x="60" y="86"/>
                  <a:pt x="60" y="86"/>
                </a:cubicBezTo>
                <a:cubicBezTo>
                  <a:pt x="84" y="86"/>
                  <a:pt x="103" y="67"/>
                  <a:pt x="103" y="43"/>
                </a:cubicBezTo>
                <a:cubicBezTo>
                  <a:pt x="103" y="20"/>
                  <a:pt x="85" y="0"/>
                  <a:pt x="61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43" name="Freeform 108"/>
          <p:cNvSpPr>
            <a:spLocks/>
          </p:cNvSpPr>
          <p:nvPr/>
        </p:nvSpPr>
        <p:spPr bwMode="auto">
          <a:xfrm>
            <a:off x="6896100" y="5465763"/>
            <a:ext cx="269875" cy="225425"/>
          </a:xfrm>
          <a:custGeom>
            <a:avLst/>
            <a:gdLst>
              <a:gd name="T0" fmla="*/ 0 w 103"/>
              <a:gd name="T1" fmla="*/ 0 h 86"/>
              <a:gd name="T2" fmla="*/ 0 w 103"/>
              <a:gd name="T3" fmla="*/ 2147483647 h 86"/>
              <a:gd name="T4" fmla="*/ 2147483647 w 103"/>
              <a:gd name="T5" fmla="*/ 2147483647 h 86"/>
              <a:gd name="T6" fmla="*/ 2147483647 w 103"/>
              <a:gd name="T7" fmla="*/ 2147483647 h 86"/>
              <a:gd name="T8" fmla="*/ 2147483647 w 103"/>
              <a:gd name="T9" fmla="*/ 0 h 86"/>
              <a:gd name="T10" fmla="*/ 0 w 103"/>
              <a:gd name="T11" fmla="*/ 0 h 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3"/>
              <a:gd name="T19" fmla="*/ 0 h 86"/>
              <a:gd name="T20" fmla="*/ 103 w 103"/>
              <a:gd name="T21" fmla="*/ 86 h 8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3" h="86">
                <a:moveTo>
                  <a:pt x="0" y="0"/>
                </a:moveTo>
                <a:cubicBezTo>
                  <a:pt x="0" y="86"/>
                  <a:pt x="0" y="86"/>
                  <a:pt x="0" y="86"/>
                </a:cubicBezTo>
                <a:cubicBezTo>
                  <a:pt x="60" y="86"/>
                  <a:pt x="60" y="86"/>
                  <a:pt x="60" y="86"/>
                </a:cubicBezTo>
                <a:cubicBezTo>
                  <a:pt x="84" y="86"/>
                  <a:pt x="103" y="67"/>
                  <a:pt x="103" y="44"/>
                </a:cubicBezTo>
                <a:cubicBezTo>
                  <a:pt x="103" y="20"/>
                  <a:pt x="85" y="1"/>
                  <a:pt x="61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44" name="Freeform 109"/>
          <p:cNvSpPr>
            <a:spLocks/>
          </p:cNvSpPr>
          <p:nvPr/>
        </p:nvSpPr>
        <p:spPr bwMode="auto">
          <a:xfrm>
            <a:off x="6896100" y="5799138"/>
            <a:ext cx="269875" cy="223837"/>
          </a:xfrm>
          <a:custGeom>
            <a:avLst/>
            <a:gdLst>
              <a:gd name="T0" fmla="*/ 0 w 103"/>
              <a:gd name="T1" fmla="*/ 0 h 86"/>
              <a:gd name="T2" fmla="*/ 0 w 103"/>
              <a:gd name="T3" fmla="*/ 2147483647 h 86"/>
              <a:gd name="T4" fmla="*/ 2147483647 w 103"/>
              <a:gd name="T5" fmla="*/ 2147483647 h 86"/>
              <a:gd name="T6" fmla="*/ 2147483647 w 103"/>
              <a:gd name="T7" fmla="*/ 2147483647 h 86"/>
              <a:gd name="T8" fmla="*/ 2147483647 w 103"/>
              <a:gd name="T9" fmla="*/ 0 h 86"/>
              <a:gd name="T10" fmla="*/ 0 w 103"/>
              <a:gd name="T11" fmla="*/ 0 h 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3"/>
              <a:gd name="T19" fmla="*/ 0 h 86"/>
              <a:gd name="T20" fmla="*/ 103 w 103"/>
              <a:gd name="T21" fmla="*/ 86 h 8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3" h="86">
                <a:moveTo>
                  <a:pt x="0" y="0"/>
                </a:moveTo>
                <a:cubicBezTo>
                  <a:pt x="0" y="86"/>
                  <a:pt x="0" y="86"/>
                  <a:pt x="0" y="86"/>
                </a:cubicBezTo>
                <a:cubicBezTo>
                  <a:pt x="60" y="86"/>
                  <a:pt x="60" y="86"/>
                  <a:pt x="60" y="86"/>
                </a:cubicBezTo>
                <a:cubicBezTo>
                  <a:pt x="84" y="86"/>
                  <a:pt x="103" y="67"/>
                  <a:pt x="103" y="44"/>
                </a:cubicBezTo>
                <a:cubicBezTo>
                  <a:pt x="103" y="20"/>
                  <a:pt x="85" y="1"/>
                  <a:pt x="61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45" name="Freeform 110"/>
          <p:cNvSpPr>
            <a:spLocks/>
          </p:cNvSpPr>
          <p:nvPr/>
        </p:nvSpPr>
        <p:spPr bwMode="auto">
          <a:xfrm>
            <a:off x="6896100" y="6138863"/>
            <a:ext cx="269875" cy="225425"/>
          </a:xfrm>
          <a:custGeom>
            <a:avLst/>
            <a:gdLst>
              <a:gd name="T0" fmla="*/ 0 w 103"/>
              <a:gd name="T1" fmla="*/ 0 h 86"/>
              <a:gd name="T2" fmla="*/ 0 w 103"/>
              <a:gd name="T3" fmla="*/ 2147483647 h 86"/>
              <a:gd name="T4" fmla="*/ 2147483647 w 103"/>
              <a:gd name="T5" fmla="*/ 2147483647 h 86"/>
              <a:gd name="T6" fmla="*/ 2147483647 w 103"/>
              <a:gd name="T7" fmla="*/ 2147483647 h 86"/>
              <a:gd name="T8" fmla="*/ 2147483647 w 103"/>
              <a:gd name="T9" fmla="*/ 0 h 86"/>
              <a:gd name="T10" fmla="*/ 0 w 103"/>
              <a:gd name="T11" fmla="*/ 0 h 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3"/>
              <a:gd name="T19" fmla="*/ 0 h 86"/>
              <a:gd name="T20" fmla="*/ 103 w 103"/>
              <a:gd name="T21" fmla="*/ 86 h 8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3" h="86">
                <a:moveTo>
                  <a:pt x="0" y="0"/>
                </a:moveTo>
                <a:cubicBezTo>
                  <a:pt x="0" y="86"/>
                  <a:pt x="0" y="86"/>
                  <a:pt x="0" y="86"/>
                </a:cubicBezTo>
                <a:cubicBezTo>
                  <a:pt x="60" y="86"/>
                  <a:pt x="60" y="86"/>
                  <a:pt x="60" y="86"/>
                </a:cubicBezTo>
                <a:cubicBezTo>
                  <a:pt x="84" y="86"/>
                  <a:pt x="103" y="67"/>
                  <a:pt x="103" y="44"/>
                </a:cubicBezTo>
                <a:cubicBezTo>
                  <a:pt x="103" y="20"/>
                  <a:pt x="85" y="1"/>
                  <a:pt x="61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46" name="Freeform 111"/>
          <p:cNvSpPr>
            <a:spLocks/>
          </p:cNvSpPr>
          <p:nvPr/>
        </p:nvSpPr>
        <p:spPr bwMode="auto">
          <a:xfrm>
            <a:off x="7529513" y="2028825"/>
            <a:ext cx="288925" cy="227013"/>
          </a:xfrm>
          <a:custGeom>
            <a:avLst/>
            <a:gdLst>
              <a:gd name="T0" fmla="*/ 2147483647 w 110"/>
              <a:gd name="T1" fmla="*/ 2147483647 h 87"/>
              <a:gd name="T2" fmla="*/ 2147483647 w 110"/>
              <a:gd name="T3" fmla="*/ 2147483647 h 87"/>
              <a:gd name="T4" fmla="*/ 2147483647 w 110"/>
              <a:gd name="T5" fmla="*/ 2147483647 h 87"/>
              <a:gd name="T6" fmla="*/ 2147483647 w 110"/>
              <a:gd name="T7" fmla="*/ 0 h 87"/>
              <a:gd name="T8" fmla="*/ 2147483647 w 110"/>
              <a:gd name="T9" fmla="*/ 0 h 87"/>
              <a:gd name="T10" fmla="*/ 2147483647 w 110"/>
              <a:gd name="T11" fmla="*/ 2147483647 h 87"/>
              <a:gd name="T12" fmla="*/ 2147483647 w 110"/>
              <a:gd name="T13" fmla="*/ 2147483647 h 87"/>
              <a:gd name="T14" fmla="*/ 2147483647 w 110"/>
              <a:gd name="T15" fmla="*/ 2147483647 h 87"/>
              <a:gd name="T16" fmla="*/ 0 w 110"/>
              <a:gd name="T17" fmla="*/ 2147483647 h 87"/>
              <a:gd name="T18" fmla="*/ 2147483647 w 110"/>
              <a:gd name="T19" fmla="*/ 2147483647 h 8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10"/>
              <a:gd name="T31" fmla="*/ 0 h 87"/>
              <a:gd name="T32" fmla="*/ 110 w 110"/>
              <a:gd name="T33" fmla="*/ 87 h 8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10" h="87">
                <a:moveTo>
                  <a:pt x="1" y="84"/>
                </a:moveTo>
                <a:cubicBezTo>
                  <a:pt x="8" y="71"/>
                  <a:pt x="12" y="57"/>
                  <a:pt x="12" y="42"/>
                </a:cubicBezTo>
                <a:cubicBezTo>
                  <a:pt x="12" y="28"/>
                  <a:pt x="9" y="15"/>
                  <a:pt x="2" y="2"/>
                </a:cubicBezTo>
                <a:cubicBezTo>
                  <a:pt x="1" y="0"/>
                  <a:pt x="1" y="0"/>
                  <a:pt x="1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66" y="0"/>
                  <a:pt x="94" y="16"/>
                  <a:pt x="110" y="42"/>
                </a:cubicBezTo>
                <a:cubicBezTo>
                  <a:pt x="109" y="45"/>
                  <a:pt x="109" y="45"/>
                  <a:pt x="109" y="45"/>
                </a:cubicBezTo>
                <a:cubicBezTo>
                  <a:pt x="94" y="71"/>
                  <a:pt x="66" y="87"/>
                  <a:pt x="36" y="87"/>
                </a:cubicBezTo>
                <a:cubicBezTo>
                  <a:pt x="0" y="87"/>
                  <a:pt x="0" y="87"/>
                  <a:pt x="0" y="87"/>
                </a:cubicBezTo>
                <a:cubicBezTo>
                  <a:pt x="1" y="84"/>
                  <a:pt x="1" y="84"/>
                  <a:pt x="1" y="84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47" name="Freeform 112"/>
          <p:cNvSpPr>
            <a:spLocks/>
          </p:cNvSpPr>
          <p:nvPr/>
        </p:nvSpPr>
        <p:spPr bwMode="auto">
          <a:xfrm>
            <a:off x="7529513" y="3284538"/>
            <a:ext cx="288925" cy="228600"/>
          </a:xfrm>
          <a:custGeom>
            <a:avLst/>
            <a:gdLst>
              <a:gd name="T0" fmla="*/ 2147483647 w 110"/>
              <a:gd name="T1" fmla="*/ 2147483647 h 87"/>
              <a:gd name="T2" fmla="*/ 2147483647 w 110"/>
              <a:gd name="T3" fmla="*/ 2147483647 h 87"/>
              <a:gd name="T4" fmla="*/ 2147483647 w 110"/>
              <a:gd name="T5" fmla="*/ 2147483647 h 87"/>
              <a:gd name="T6" fmla="*/ 2147483647 w 110"/>
              <a:gd name="T7" fmla="*/ 0 h 87"/>
              <a:gd name="T8" fmla="*/ 2147483647 w 110"/>
              <a:gd name="T9" fmla="*/ 0 h 87"/>
              <a:gd name="T10" fmla="*/ 2147483647 w 110"/>
              <a:gd name="T11" fmla="*/ 2147483647 h 87"/>
              <a:gd name="T12" fmla="*/ 2147483647 w 110"/>
              <a:gd name="T13" fmla="*/ 2147483647 h 87"/>
              <a:gd name="T14" fmla="*/ 2147483647 w 110"/>
              <a:gd name="T15" fmla="*/ 2147483647 h 87"/>
              <a:gd name="T16" fmla="*/ 0 w 110"/>
              <a:gd name="T17" fmla="*/ 2147483647 h 87"/>
              <a:gd name="T18" fmla="*/ 2147483647 w 110"/>
              <a:gd name="T19" fmla="*/ 2147483647 h 8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10"/>
              <a:gd name="T31" fmla="*/ 0 h 87"/>
              <a:gd name="T32" fmla="*/ 110 w 110"/>
              <a:gd name="T33" fmla="*/ 87 h 8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10" h="87">
                <a:moveTo>
                  <a:pt x="1" y="84"/>
                </a:moveTo>
                <a:cubicBezTo>
                  <a:pt x="8" y="71"/>
                  <a:pt x="12" y="57"/>
                  <a:pt x="12" y="42"/>
                </a:cubicBezTo>
                <a:cubicBezTo>
                  <a:pt x="12" y="28"/>
                  <a:pt x="9" y="15"/>
                  <a:pt x="2" y="2"/>
                </a:cubicBezTo>
                <a:cubicBezTo>
                  <a:pt x="1" y="0"/>
                  <a:pt x="1" y="0"/>
                  <a:pt x="1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66" y="0"/>
                  <a:pt x="94" y="16"/>
                  <a:pt x="110" y="42"/>
                </a:cubicBezTo>
                <a:cubicBezTo>
                  <a:pt x="109" y="45"/>
                  <a:pt x="109" y="45"/>
                  <a:pt x="109" y="45"/>
                </a:cubicBezTo>
                <a:cubicBezTo>
                  <a:pt x="94" y="71"/>
                  <a:pt x="66" y="87"/>
                  <a:pt x="36" y="87"/>
                </a:cubicBezTo>
                <a:cubicBezTo>
                  <a:pt x="0" y="87"/>
                  <a:pt x="0" y="87"/>
                  <a:pt x="0" y="87"/>
                </a:cubicBezTo>
                <a:cubicBezTo>
                  <a:pt x="1" y="84"/>
                  <a:pt x="1" y="84"/>
                  <a:pt x="1" y="84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48" name="Freeform 113"/>
          <p:cNvSpPr>
            <a:spLocks/>
          </p:cNvSpPr>
          <p:nvPr/>
        </p:nvSpPr>
        <p:spPr bwMode="auto">
          <a:xfrm>
            <a:off x="7529513" y="4541838"/>
            <a:ext cx="288925" cy="227012"/>
          </a:xfrm>
          <a:custGeom>
            <a:avLst/>
            <a:gdLst>
              <a:gd name="T0" fmla="*/ 2147483647 w 110"/>
              <a:gd name="T1" fmla="*/ 2147483647 h 87"/>
              <a:gd name="T2" fmla="*/ 2147483647 w 110"/>
              <a:gd name="T3" fmla="*/ 2147483647 h 87"/>
              <a:gd name="T4" fmla="*/ 2147483647 w 110"/>
              <a:gd name="T5" fmla="*/ 2147483647 h 87"/>
              <a:gd name="T6" fmla="*/ 2147483647 w 110"/>
              <a:gd name="T7" fmla="*/ 0 h 87"/>
              <a:gd name="T8" fmla="*/ 2147483647 w 110"/>
              <a:gd name="T9" fmla="*/ 0 h 87"/>
              <a:gd name="T10" fmla="*/ 2147483647 w 110"/>
              <a:gd name="T11" fmla="*/ 2147483647 h 87"/>
              <a:gd name="T12" fmla="*/ 2147483647 w 110"/>
              <a:gd name="T13" fmla="*/ 2147483647 h 87"/>
              <a:gd name="T14" fmla="*/ 2147483647 w 110"/>
              <a:gd name="T15" fmla="*/ 2147483647 h 87"/>
              <a:gd name="T16" fmla="*/ 0 w 110"/>
              <a:gd name="T17" fmla="*/ 2147483647 h 87"/>
              <a:gd name="T18" fmla="*/ 2147483647 w 110"/>
              <a:gd name="T19" fmla="*/ 2147483647 h 8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10"/>
              <a:gd name="T31" fmla="*/ 0 h 87"/>
              <a:gd name="T32" fmla="*/ 110 w 110"/>
              <a:gd name="T33" fmla="*/ 87 h 8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10" h="87">
                <a:moveTo>
                  <a:pt x="1" y="84"/>
                </a:moveTo>
                <a:cubicBezTo>
                  <a:pt x="8" y="71"/>
                  <a:pt x="12" y="57"/>
                  <a:pt x="12" y="42"/>
                </a:cubicBezTo>
                <a:cubicBezTo>
                  <a:pt x="12" y="28"/>
                  <a:pt x="9" y="14"/>
                  <a:pt x="2" y="2"/>
                </a:cubicBezTo>
                <a:cubicBezTo>
                  <a:pt x="1" y="0"/>
                  <a:pt x="1" y="0"/>
                  <a:pt x="1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66" y="0"/>
                  <a:pt x="94" y="16"/>
                  <a:pt x="110" y="42"/>
                </a:cubicBezTo>
                <a:cubicBezTo>
                  <a:pt x="109" y="45"/>
                  <a:pt x="109" y="45"/>
                  <a:pt x="109" y="45"/>
                </a:cubicBezTo>
                <a:cubicBezTo>
                  <a:pt x="94" y="71"/>
                  <a:pt x="66" y="87"/>
                  <a:pt x="36" y="87"/>
                </a:cubicBezTo>
                <a:cubicBezTo>
                  <a:pt x="0" y="87"/>
                  <a:pt x="0" y="87"/>
                  <a:pt x="0" y="87"/>
                </a:cubicBezTo>
                <a:cubicBezTo>
                  <a:pt x="1" y="84"/>
                  <a:pt x="1" y="84"/>
                  <a:pt x="1" y="84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49" name="Freeform 114"/>
          <p:cNvSpPr>
            <a:spLocks/>
          </p:cNvSpPr>
          <p:nvPr/>
        </p:nvSpPr>
        <p:spPr bwMode="auto">
          <a:xfrm>
            <a:off x="7529513" y="5799138"/>
            <a:ext cx="288925" cy="227012"/>
          </a:xfrm>
          <a:custGeom>
            <a:avLst/>
            <a:gdLst>
              <a:gd name="T0" fmla="*/ 2147483647 w 110"/>
              <a:gd name="T1" fmla="*/ 2147483647 h 87"/>
              <a:gd name="T2" fmla="*/ 2147483647 w 110"/>
              <a:gd name="T3" fmla="*/ 2147483647 h 87"/>
              <a:gd name="T4" fmla="*/ 2147483647 w 110"/>
              <a:gd name="T5" fmla="*/ 2147483647 h 87"/>
              <a:gd name="T6" fmla="*/ 2147483647 w 110"/>
              <a:gd name="T7" fmla="*/ 0 h 87"/>
              <a:gd name="T8" fmla="*/ 2147483647 w 110"/>
              <a:gd name="T9" fmla="*/ 0 h 87"/>
              <a:gd name="T10" fmla="*/ 2147483647 w 110"/>
              <a:gd name="T11" fmla="*/ 2147483647 h 87"/>
              <a:gd name="T12" fmla="*/ 2147483647 w 110"/>
              <a:gd name="T13" fmla="*/ 2147483647 h 87"/>
              <a:gd name="T14" fmla="*/ 2147483647 w 110"/>
              <a:gd name="T15" fmla="*/ 2147483647 h 87"/>
              <a:gd name="T16" fmla="*/ 0 w 110"/>
              <a:gd name="T17" fmla="*/ 2147483647 h 87"/>
              <a:gd name="T18" fmla="*/ 2147483647 w 110"/>
              <a:gd name="T19" fmla="*/ 2147483647 h 8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10"/>
              <a:gd name="T31" fmla="*/ 0 h 87"/>
              <a:gd name="T32" fmla="*/ 110 w 110"/>
              <a:gd name="T33" fmla="*/ 87 h 8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10" h="87">
                <a:moveTo>
                  <a:pt x="1" y="84"/>
                </a:moveTo>
                <a:cubicBezTo>
                  <a:pt x="8" y="71"/>
                  <a:pt x="12" y="57"/>
                  <a:pt x="12" y="42"/>
                </a:cubicBezTo>
                <a:cubicBezTo>
                  <a:pt x="12" y="28"/>
                  <a:pt x="9" y="14"/>
                  <a:pt x="2" y="2"/>
                </a:cubicBezTo>
                <a:cubicBezTo>
                  <a:pt x="1" y="0"/>
                  <a:pt x="1" y="0"/>
                  <a:pt x="1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66" y="0"/>
                  <a:pt x="94" y="16"/>
                  <a:pt x="110" y="42"/>
                </a:cubicBezTo>
                <a:cubicBezTo>
                  <a:pt x="109" y="45"/>
                  <a:pt x="109" y="45"/>
                  <a:pt x="109" y="45"/>
                </a:cubicBezTo>
                <a:cubicBezTo>
                  <a:pt x="94" y="71"/>
                  <a:pt x="66" y="87"/>
                  <a:pt x="36" y="87"/>
                </a:cubicBezTo>
                <a:cubicBezTo>
                  <a:pt x="0" y="87"/>
                  <a:pt x="0" y="87"/>
                  <a:pt x="0" y="87"/>
                </a:cubicBezTo>
                <a:cubicBezTo>
                  <a:pt x="1" y="84"/>
                  <a:pt x="1" y="84"/>
                  <a:pt x="1" y="84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0" name="Freeform 115"/>
          <p:cNvSpPr>
            <a:spLocks/>
          </p:cNvSpPr>
          <p:nvPr/>
        </p:nvSpPr>
        <p:spPr bwMode="auto">
          <a:xfrm>
            <a:off x="4803775" y="2659063"/>
            <a:ext cx="157163" cy="204787"/>
          </a:xfrm>
          <a:custGeom>
            <a:avLst/>
            <a:gdLst>
              <a:gd name="T0" fmla="*/ 0 w 99"/>
              <a:gd name="T1" fmla="*/ 0 h 129"/>
              <a:gd name="T2" fmla="*/ 0 w 99"/>
              <a:gd name="T3" fmla="*/ 2147483647 h 129"/>
              <a:gd name="T4" fmla="*/ 2147483647 w 99"/>
              <a:gd name="T5" fmla="*/ 2147483647 h 129"/>
              <a:gd name="T6" fmla="*/ 0 w 99"/>
              <a:gd name="T7" fmla="*/ 0 h 129"/>
              <a:gd name="T8" fmla="*/ 0 w 99"/>
              <a:gd name="T9" fmla="*/ 0 h 1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9"/>
              <a:gd name="T16" fmla="*/ 0 h 129"/>
              <a:gd name="T17" fmla="*/ 99 w 99"/>
              <a:gd name="T18" fmla="*/ 129 h 1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9" h="129">
                <a:moveTo>
                  <a:pt x="0" y="0"/>
                </a:moveTo>
                <a:lnTo>
                  <a:pt x="0" y="129"/>
                </a:lnTo>
                <a:lnTo>
                  <a:pt x="99" y="6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1" name="Freeform 116"/>
          <p:cNvSpPr>
            <a:spLocks/>
          </p:cNvSpPr>
          <p:nvPr/>
        </p:nvSpPr>
        <p:spPr bwMode="auto">
          <a:xfrm>
            <a:off x="4799013" y="3905250"/>
            <a:ext cx="157162" cy="204788"/>
          </a:xfrm>
          <a:custGeom>
            <a:avLst/>
            <a:gdLst>
              <a:gd name="T0" fmla="*/ 0 w 99"/>
              <a:gd name="T1" fmla="*/ 0 h 129"/>
              <a:gd name="T2" fmla="*/ 0 w 99"/>
              <a:gd name="T3" fmla="*/ 2147483647 h 129"/>
              <a:gd name="T4" fmla="*/ 2147483647 w 99"/>
              <a:gd name="T5" fmla="*/ 2147483647 h 129"/>
              <a:gd name="T6" fmla="*/ 0 w 99"/>
              <a:gd name="T7" fmla="*/ 0 h 129"/>
              <a:gd name="T8" fmla="*/ 0 w 99"/>
              <a:gd name="T9" fmla="*/ 0 h 1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9"/>
              <a:gd name="T16" fmla="*/ 0 h 129"/>
              <a:gd name="T17" fmla="*/ 99 w 99"/>
              <a:gd name="T18" fmla="*/ 129 h 1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9" h="129">
                <a:moveTo>
                  <a:pt x="0" y="0"/>
                </a:moveTo>
                <a:lnTo>
                  <a:pt x="0" y="129"/>
                </a:lnTo>
                <a:lnTo>
                  <a:pt x="99" y="6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2" name="Freeform 117"/>
          <p:cNvSpPr>
            <a:spLocks/>
          </p:cNvSpPr>
          <p:nvPr/>
        </p:nvSpPr>
        <p:spPr bwMode="auto">
          <a:xfrm>
            <a:off x="4799013" y="5154613"/>
            <a:ext cx="157162" cy="201612"/>
          </a:xfrm>
          <a:custGeom>
            <a:avLst/>
            <a:gdLst>
              <a:gd name="T0" fmla="*/ 0 w 99"/>
              <a:gd name="T1" fmla="*/ 0 h 127"/>
              <a:gd name="T2" fmla="*/ 0 w 99"/>
              <a:gd name="T3" fmla="*/ 2147483647 h 127"/>
              <a:gd name="T4" fmla="*/ 2147483647 w 99"/>
              <a:gd name="T5" fmla="*/ 2147483647 h 127"/>
              <a:gd name="T6" fmla="*/ 0 w 99"/>
              <a:gd name="T7" fmla="*/ 0 h 127"/>
              <a:gd name="T8" fmla="*/ 0 w 99"/>
              <a:gd name="T9" fmla="*/ 0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9"/>
              <a:gd name="T16" fmla="*/ 0 h 127"/>
              <a:gd name="T17" fmla="*/ 99 w 99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9" h="127">
                <a:moveTo>
                  <a:pt x="0" y="0"/>
                </a:moveTo>
                <a:lnTo>
                  <a:pt x="0" y="127"/>
                </a:lnTo>
                <a:lnTo>
                  <a:pt x="99" y="6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3" name="Freeform 118"/>
          <p:cNvSpPr>
            <a:spLocks/>
          </p:cNvSpPr>
          <p:nvPr/>
        </p:nvSpPr>
        <p:spPr bwMode="auto">
          <a:xfrm>
            <a:off x="4799013" y="6400800"/>
            <a:ext cx="157162" cy="201613"/>
          </a:xfrm>
          <a:custGeom>
            <a:avLst/>
            <a:gdLst>
              <a:gd name="T0" fmla="*/ 0 w 99"/>
              <a:gd name="T1" fmla="*/ 0 h 127"/>
              <a:gd name="T2" fmla="*/ 0 w 99"/>
              <a:gd name="T3" fmla="*/ 2147483647 h 127"/>
              <a:gd name="T4" fmla="*/ 2147483647 w 99"/>
              <a:gd name="T5" fmla="*/ 2147483647 h 127"/>
              <a:gd name="T6" fmla="*/ 0 w 99"/>
              <a:gd name="T7" fmla="*/ 0 h 127"/>
              <a:gd name="T8" fmla="*/ 0 w 99"/>
              <a:gd name="T9" fmla="*/ 0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9"/>
              <a:gd name="T16" fmla="*/ 0 h 127"/>
              <a:gd name="T17" fmla="*/ 99 w 99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9" h="127">
                <a:moveTo>
                  <a:pt x="0" y="0"/>
                </a:moveTo>
                <a:lnTo>
                  <a:pt x="0" y="127"/>
                </a:lnTo>
                <a:lnTo>
                  <a:pt x="99" y="6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4" name="Rectangle 119"/>
          <p:cNvSpPr>
            <a:spLocks noChangeArrowheads="1"/>
          </p:cNvSpPr>
          <p:nvPr/>
        </p:nvSpPr>
        <p:spPr bwMode="auto">
          <a:xfrm>
            <a:off x="5434013" y="1466850"/>
            <a:ext cx="63500" cy="152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TimesTen" pitchFamily="18" charset="0"/>
              </a:rPr>
              <a:t>1</a:t>
            </a:r>
            <a:endParaRPr lang="en-US" sz="4800" b="1"/>
          </a:p>
        </p:txBody>
      </p:sp>
      <p:sp>
        <p:nvSpPr>
          <p:cNvPr id="27755" name="Rectangle 120"/>
          <p:cNvSpPr>
            <a:spLocks noChangeArrowheads="1"/>
          </p:cNvSpPr>
          <p:nvPr/>
        </p:nvSpPr>
        <p:spPr bwMode="auto">
          <a:xfrm>
            <a:off x="5591175" y="1466850"/>
            <a:ext cx="63500" cy="152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TimesTen" pitchFamily="18" charset="0"/>
              </a:rPr>
              <a:t>2</a:t>
            </a:r>
            <a:endParaRPr lang="en-US" sz="4800" b="1"/>
          </a:p>
        </p:txBody>
      </p:sp>
      <p:sp>
        <p:nvSpPr>
          <p:cNvPr id="27756" name="Rectangle 121"/>
          <p:cNvSpPr>
            <a:spLocks noChangeArrowheads="1"/>
          </p:cNvSpPr>
          <p:nvPr/>
        </p:nvSpPr>
        <p:spPr bwMode="auto">
          <a:xfrm>
            <a:off x="5748338" y="1466850"/>
            <a:ext cx="63500" cy="152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TimesTen" pitchFamily="18" charset="0"/>
              </a:rPr>
              <a:t>3</a:t>
            </a:r>
            <a:endParaRPr lang="en-US" sz="4800" b="1"/>
          </a:p>
        </p:txBody>
      </p:sp>
      <p:sp>
        <p:nvSpPr>
          <p:cNvPr id="27757" name="Rectangle 122"/>
          <p:cNvSpPr>
            <a:spLocks noChangeArrowheads="1"/>
          </p:cNvSpPr>
          <p:nvPr/>
        </p:nvSpPr>
        <p:spPr bwMode="auto">
          <a:xfrm>
            <a:off x="5905500" y="1466850"/>
            <a:ext cx="63500" cy="152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TimesTen" pitchFamily="18" charset="0"/>
              </a:rPr>
              <a:t>4</a:t>
            </a:r>
            <a:endParaRPr lang="en-US" sz="4800" b="1"/>
          </a:p>
        </p:txBody>
      </p:sp>
      <p:sp>
        <p:nvSpPr>
          <p:cNvPr id="27758" name="Rectangle 123"/>
          <p:cNvSpPr>
            <a:spLocks noChangeArrowheads="1"/>
          </p:cNvSpPr>
          <p:nvPr/>
        </p:nvSpPr>
        <p:spPr bwMode="auto">
          <a:xfrm>
            <a:off x="6064250" y="1466850"/>
            <a:ext cx="63500" cy="152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TimesTen" pitchFamily="18" charset="0"/>
              </a:rPr>
              <a:t>5</a:t>
            </a:r>
            <a:endParaRPr lang="en-US" sz="4800" b="1"/>
          </a:p>
        </p:txBody>
      </p:sp>
      <p:sp>
        <p:nvSpPr>
          <p:cNvPr id="27759" name="Rectangle 124"/>
          <p:cNvSpPr>
            <a:spLocks noChangeArrowheads="1"/>
          </p:cNvSpPr>
          <p:nvPr/>
        </p:nvSpPr>
        <p:spPr bwMode="auto">
          <a:xfrm>
            <a:off x="6221413" y="1466850"/>
            <a:ext cx="63500" cy="152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TimesTen" pitchFamily="18" charset="0"/>
              </a:rPr>
              <a:t>6</a:t>
            </a:r>
            <a:endParaRPr lang="en-US" sz="4800" b="1"/>
          </a:p>
        </p:txBody>
      </p:sp>
      <p:sp>
        <p:nvSpPr>
          <p:cNvPr id="27760" name="Rectangle 125"/>
          <p:cNvSpPr>
            <a:spLocks noChangeArrowheads="1"/>
          </p:cNvSpPr>
          <p:nvPr/>
        </p:nvSpPr>
        <p:spPr bwMode="auto">
          <a:xfrm>
            <a:off x="6378575" y="1466850"/>
            <a:ext cx="63500" cy="152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TimesTen" pitchFamily="18" charset="0"/>
              </a:rPr>
              <a:t>7</a:t>
            </a:r>
            <a:endParaRPr lang="en-US" sz="4800" b="1"/>
          </a:p>
        </p:txBody>
      </p:sp>
      <p:sp>
        <p:nvSpPr>
          <p:cNvPr id="27761" name="Rectangle 126"/>
          <p:cNvSpPr>
            <a:spLocks noChangeArrowheads="1"/>
          </p:cNvSpPr>
          <p:nvPr/>
        </p:nvSpPr>
        <p:spPr bwMode="auto">
          <a:xfrm>
            <a:off x="6535738" y="1466850"/>
            <a:ext cx="63500" cy="152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TimesTen" pitchFamily="18" charset="0"/>
              </a:rPr>
              <a:t>8</a:t>
            </a:r>
            <a:endParaRPr lang="en-US" sz="4800" b="1"/>
          </a:p>
        </p:txBody>
      </p:sp>
      <p:sp>
        <p:nvSpPr>
          <p:cNvPr id="27762" name="Oval 127"/>
          <p:cNvSpPr>
            <a:spLocks noChangeArrowheads="1"/>
          </p:cNvSpPr>
          <p:nvPr/>
        </p:nvSpPr>
        <p:spPr bwMode="auto">
          <a:xfrm>
            <a:off x="7972425" y="2122488"/>
            <a:ext cx="39688" cy="39687"/>
          </a:xfrm>
          <a:prstGeom prst="ellipse">
            <a:avLst/>
          </a:prstGeom>
          <a:solidFill>
            <a:srgbClr val="000000"/>
          </a:solidFill>
          <a:ln w="2857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63" name="Oval 128"/>
          <p:cNvSpPr>
            <a:spLocks noChangeArrowheads="1"/>
          </p:cNvSpPr>
          <p:nvPr/>
        </p:nvSpPr>
        <p:spPr bwMode="auto">
          <a:xfrm>
            <a:off x="6699250" y="2827338"/>
            <a:ext cx="39688" cy="38100"/>
          </a:xfrm>
          <a:prstGeom prst="ellipse">
            <a:avLst/>
          </a:pr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64" name="Oval 129"/>
          <p:cNvSpPr>
            <a:spLocks noChangeArrowheads="1"/>
          </p:cNvSpPr>
          <p:nvPr/>
        </p:nvSpPr>
        <p:spPr bwMode="auto">
          <a:xfrm>
            <a:off x="6543675" y="2662238"/>
            <a:ext cx="38100" cy="39687"/>
          </a:xfrm>
          <a:prstGeom prst="ellipse">
            <a:avLst/>
          </a:pr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65" name="Oval 130"/>
          <p:cNvSpPr>
            <a:spLocks noChangeArrowheads="1"/>
          </p:cNvSpPr>
          <p:nvPr/>
        </p:nvSpPr>
        <p:spPr bwMode="auto">
          <a:xfrm>
            <a:off x="5281613" y="2679700"/>
            <a:ext cx="38100" cy="39688"/>
          </a:xfrm>
          <a:prstGeom prst="ellipse">
            <a:avLst/>
          </a:pr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66" name="Oval 131"/>
          <p:cNvSpPr>
            <a:spLocks noChangeArrowheads="1"/>
          </p:cNvSpPr>
          <p:nvPr/>
        </p:nvSpPr>
        <p:spPr bwMode="auto">
          <a:xfrm>
            <a:off x="5440363" y="2803525"/>
            <a:ext cx="39687" cy="39688"/>
          </a:xfrm>
          <a:prstGeom prst="ellipse">
            <a:avLst/>
          </a:pr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67" name="Oval 132"/>
          <p:cNvSpPr>
            <a:spLocks noChangeArrowheads="1"/>
          </p:cNvSpPr>
          <p:nvPr/>
        </p:nvSpPr>
        <p:spPr bwMode="auto">
          <a:xfrm>
            <a:off x="5597525" y="3925888"/>
            <a:ext cx="39688" cy="39687"/>
          </a:xfrm>
          <a:prstGeom prst="ellipse">
            <a:avLst/>
          </a:pr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68" name="Oval 133"/>
          <p:cNvSpPr>
            <a:spLocks noChangeArrowheads="1"/>
          </p:cNvSpPr>
          <p:nvPr/>
        </p:nvSpPr>
        <p:spPr bwMode="auto">
          <a:xfrm>
            <a:off x="5754688" y="4049713"/>
            <a:ext cx="39687" cy="39687"/>
          </a:xfrm>
          <a:prstGeom prst="ellipse">
            <a:avLst/>
          </a:pr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69" name="Oval 134"/>
          <p:cNvSpPr>
            <a:spLocks noChangeArrowheads="1"/>
          </p:cNvSpPr>
          <p:nvPr/>
        </p:nvSpPr>
        <p:spPr bwMode="auto">
          <a:xfrm>
            <a:off x="5911850" y="5172075"/>
            <a:ext cx="39688" cy="39688"/>
          </a:xfrm>
          <a:prstGeom prst="ellipse">
            <a:avLst/>
          </a:pr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70" name="Oval 135"/>
          <p:cNvSpPr>
            <a:spLocks noChangeArrowheads="1"/>
          </p:cNvSpPr>
          <p:nvPr/>
        </p:nvSpPr>
        <p:spPr bwMode="auto">
          <a:xfrm>
            <a:off x="6069013" y="5295900"/>
            <a:ext cx="39687" cy="39688"/>
          </a:xfrm>
          <a:prstGeom prst="ellipse">
            <a:avLst/>
          </a:pr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71" name="Oval 136"/>
          <p:cNvSpPr>
            <a:spLocks noChangeArrowheads="1"/>
          </p:cNvSpPr>
          <p:nvPr/>
        </p:nvSpPr>
        <p:spPr bwMode="auto">
          <a:xfrm>
            <a:off x="6226175" y="6418263"/>
            <a:ext cx="39688" cy="39687"/>
          </a:xfrm>
          <a:prstGeom prst="ellipse">
            <a:avLst/>
          </a:pr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72" name="Oval 137"/>
          <p:cNvSpPr>
            <a:spLocks noChangeArrowheads="1"/>
          </p:cNvSpPr>
          <p:nvPr/>
        </p:nvSpPr>
        <p:spPr bwMode="auto">
          <a:xfrm>
            <a:off x="6386513" y="6545263"/>
            <a:ext cx="38100" cy="38100"/>
          </a:xfrm>
          <a:prstGeom prst="ellipse">
            <a:avLst/>
          </a:pr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73" name="Freeform 138"/>
          <p:cNvSpPr>
            <a:spLocks/>
          </p:cNvSpPr>
          <p:nvPr/>
        </p:nvSpPr>
        <p:spPr bwMode="auto">
          <a:xfrm>
            <a:off x="7508875" y="2659063"/>
            <a:ext cx="157163" cy="201612"/>
          </a:xfrm>
          <a:custGeom>
            <a:avLst/>
            <a:gdLst>
              <a:gd name="T0" fmla="*/ 2147483647 w 99"/>
              <a:gd name="T1" fmla="*/ 0 h 127"/>
              <a:gd name="T2" fmla="*/ 2147483647 w 99"/>
              <a:gd name="T3" fmla="*/ 2147483647 h 127"/>
              <a:gd name="T4" fmla="*/ 0 w 99"/>
              <a:gd name="T5" fmla="*/ 2147483647 h 127"/>
              <a:gd name="T6" fmla="*/ 2147483647 w 99"/>
              <a:gd name="T7" fmla="*/ 0 h 127"/>
              <a:gd name="T8" fmla="*/ 2147483647 w 99"/>
              <a:gd name="T9" fmla="*/ 0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9"/>
              <a:gd name="T16" fmla="*/ 0 h 127"/>
              <a:gd name="T17" fmla="*/ 99 w 99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9" h="127">
                <a:moveTo>
                  <a:pt x="99" y="0"/>
                </a:moveTo>
                <a:lnTo>
                  <a:pt x="99" y="127"/>
                </a:lnTo>
                <a:lnTo>
                  <a:pt x="0" y="63"/>
                </a:lnTo>
                <a:lnTo>
                  <a:pt x="99" y="0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74" name="Rectangle 140"/>
          <p:cNvSpPr>
            <a:spLocks noChangeArrowheads="1"/>
          </p:cNvSpPr>
          <p:nvPr/>
        </p:nvSpPr>
        <p:spPr bwMode="auto">
          <a:xfrm>
            <a:off x="4078288" y="6342063"/>
            <a:ext cx="58737" cy="1825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TimesTen" pitchFamily="18" charset="0"/>
              </a:rPr>
              <a:t>I</a:t>
            </a:r>
            <a:endParaRPr lang="en-US" sz="5400" b="1"/>
          </a:p>
        </p:txBody>
      </p:sp>
      <p:sp>
        <p:nvSpPr>
          <p:cNvPr id="27775" name="Rectangle 141"/>
          <p:cNvSpPr>
            <a:spLocks noChangeArrowheads="1"/>
          </p:cNvSpPr>
          <p:nvPr/>
        </p:nvSpPr>
        <p:spPr bwMode="auto">
          <a:xfrm>
            <a:off x="4133850" y="6416675"/>
            <a:ext cx="57150" cy="1365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1">
                <a:solidFill>
                  <a:srgbClr val="000000"/>
                </a:solidFill>
                <a:latin typeface="TimesTen" pitchFamily="18" charset="0"/>
              </a:rPr>
              <a:t>4</a:t>
            </a:r>
            <a:endParaRPr lang="en-US" sz="5400" b="1"/>
          </a:p>
        </p:txBody>
      </p:sp>
      <p:sp>
        <p:nvSpPr>
          <p:cNvPr id="27776" name="Rectangle 142"/>
          <p:cNvSpPr>
            <a:spLocks noChangeArrowheads="1"/>
          </p:cNvSpPr>
          <p:nvPr/>
        </p:nvSpPr>
        <p:spPr bwMode="auto">
          <a:xfrm flipV="1">
            <a:off x="5257800" y="3633788"/>
            <a:ext cx="101600" cy="1825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itchFamily="34" charset="0"/>
              </a:rPr>
              <a:t>X</a:t>
            </a:r>
            <a:endParaRPr lang="en-US" sz="1200" b="1">
              <a:latin typeface="Helvetica" pitchFamily="34" charset="0"/>
            </a:endParaRPr>
          </a:p>
        </p:txBody>
      </p:sp>
      <p:sp>
        <p:nvSpPr>
          <p:cNvPr id="27777" name="Rectangle 143"/>
          <p:cNvSpPr>
            <a:spLocks noChangeArrowheads="1"/>
          </p:cNvSpPr>
          <p:nvPr/>
        </p:nvSpPr>
        <p:spPr bwMode="auto">
          <a:xfrm flipV="1">
            <a:off x="5730875" y="3630613"/>
            <a:ext cx="101600" cy="1825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itchFamily="34" charset="0"/>
              </a:rPr>
              <a:t>X</a:t>
            </a:r>
            <a:endParaRPr lang="en-US" sz="1200" b="1">
              <a:latin typeface="Helvetica" pitchFamily="34" charset="0"/>
            </a:endParaRPr>
          </a:p>
        </p:txBody>
      </p:sp>
      <p:sp>
        <p:nvSpPr>
          <p:cNvPr id="27778" name="Rectangle 144"/>
          <p:cNvSpPr>
            <a:spLocks noChangeArrowheads="1"/>
          </p:cNvSpPr>
          <p:nvPr/>
        </p:nvSpPr>
        <p:spPr bwMode="auto">
          <a:xfrm flipV="1">
            <a:off x="5267325" y="3300413"/>
            <a:ext cx="101600" cy="1825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itchFamily="34" charset="0"/>
              </a:rPr>
              <a:t>X</a:t>
            </a:r>
            <a:endParaRPr lang="en-US" sz="1200" b="1">
              <a:latin typeface="Helvetica" pitchFamily="34" charset="0"/>
            </a:endParaRPr>
          </a:p>
        </p:txBody>
      </p:sp>
      <p:sp>
        <p:nvSpPr>
          <p:cNvPr id="27779" name="Rectangle 145"/>
          <p:cNvSpPr>
            <a:spLocks noChangeArrowheads="1"/>
          </p:cNvSpPr>
          <p:nvPr/>
        </p:nvSpPr>
        <p:spPr bwMode="auto">
          <a:xfrm flipV="1">
            <a:off x="5878513" y="3300413"/>
            <a:ext cx="101600" cy="1825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itchFamily="34" charset="0"/>
              </a:rPr>
              <a:t>X</a:t>
            </a:r>
            <a:endParaRPr lang="en-US" sz="1200" b="1">
              <a:latin typeface="Helvetica" pitchFamily="34" charset="0"/>
            </a:endParaRPr>
          </a:p>
        </p:txBody>
      </p:sp>
      <p:sp>
        <p:nvSpPr>
          <p:cNvPr id="27780" name="Rectangle 146"/>
          <p:cNvSpPr>
            <a:spLocks noChangeArrowheads="1"/>
          </p:cNvSpPr>
          <p:nvPr/>
        </p:nvSpPr>
        <p:spPr bwMode="auto">
          <a:xfrm flipV="1">
            <a:off x="5411788" y="2951163"/>
            <a:ext cx="101600" cy="1825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itchFamily="34" charset="0"/>
              </a:rPr>
              <a:t>X</a:t>
            </a:r>
            <a:endParaRPr lang="en-US" sz="1200" b="1">
              <a:latin typeface="Helvetica" pitchFamily="34" charset="0"/>
            </a:endParaRPr>
          </a:p>
        </p:txBody>
      </p:sp>
      <p:sp>
        <p:nvSpPr>
          <p:cNvPr id="27781" name="Rectangle 147"/>
          <p:cNvSpPr>
            <a:spLocks noChangeArrowheads="1"/>
          </p:cNvSpPr>
          <p:nvPr/>
        </p:nvSpPr>
        <p:spPr bwMode="auto">
          <a:xfrm flipV="1">
            <a:off x="5581650" y="2957513"/>
            <a:ext cx="101600" cy="1825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itchFamily="34" charset="0"/>
              </a:rPr>
              <a:t>X</a:t>
            </a:r>
            <a:endParaRPr lang="en-US" sz="1200" b="1">
              <a:latin typeface="Helvetica" pitchFamily="34" charset="0"/>
            </a:endParaRPr>
          </a:p>
        </p:txBody>
      </p:sp>
      <p:sp>
        <p:nvSpPr>
          <p:cNvPr id="27782" name="Rectangle 148"/>
          <p:cNvSpPr>
            <a:spLocks noChangeArrowheads="1"/>
          </p:cNvSpPr>
          <p:nvPr/>
        </p:nvSpPr>
        <p:spPr bwMode="auto">
          <a:xfrm flipV="1">
            <a:off x="6054725" y="2957513"/>
            <a:ext cx="101600" cy="1825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itchFamily="34" charset="0"/>
              </a:rPr>
              <a:t>X</a:t>
            </a:r>
            <a:endParaRPr lang="en-US" sz="1200" b="1">
              <a:latin typeface="Helvetica" pitchFamily="34" charset="0"/>
            </a:endParaRPr>
          </a:p>
        </p:txBody>
      </p:sp>
      <p:sp>
        <p:nvSpPr>
          <p:cNvPr id="27783" name="Rectangle 149"/>
          <p:cNvSpPr>
            <a:spLocks noChangeArrowheads="1"/>
          </p:cNvSpPr>
          <p:nvPr/>
        </p:nvSpPr>
        <p:spPr bwMode="auto">
          <a:xfrm flipV="1">
            <a:off x="5403850" y="2052638"/>
            <a:ext cx="101600" cy="1825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itchFamily="34" charset="0"/>
              </a:rPr>
              <a:t>X</a:t>
            </a:r>
            <a:endParaRPr lang="en-US" sz="1200" b="1">
              <a:latin typeface="Helvetica" pitchFamily="34" charset="0"/>
            </a:endParaRPr>
          </a:p>
        </p:txBody>
      </p:sp>
      <p:sp>
        <p:nvSpPr>
          <p:cNvPr id="27784" name="Rectangle 150"/>
          <p:cNvSpPr>
            <a:spLocks noChangeArrowheads="1"/>
          </p:cNvSpPr>
          <p:nvPr/>
        </p:nvSpPr>
        <p:spPr bwMode="auto">
          <a:xfrm flipV="1">
            <a:off x="5732463" y="2036763"/>
            <a:ext cx="101600" cy="1825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itchFamily="34" charset="0"/>
              </a:rPr>
              <a:t>X</a:t>
            </a:r>
            <a:endParaRPr lang="en-US" sz="1200" b="1">
              <a:latin typeface="Helvetica" pitchFamily="34" charset="0"/>
            </a:endParaRPr>
          </a:p>
        </p:txBody>
      </p:sp>
      <p:sp>
        <p:nvSpPr>
          <p:cNvPr id="27785" name="Rectangle 151"/>
          <p:cNvSpPr>
            <a:spLocks noChangeArrowheads="1"/>
          </p:cNvSpPr>
          <p:nvPr/>
        </p:nvSpPr>
        <p:spPr bwMode="auto">
          <a:xfrm flipV="1">
            <a:off x="6045200" y="1701800"/>
            <a:ext cx="101600" cy="1825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itchFamily="34" charset="0"/>
              </a:rPr>
              <a:t>X</a:t>
            </a:r>
            <a:endParaRPr lang="en-US" sz="1200" b="1">
              <a:latin typeface="Helvetica" pitchFamily="34" charset="0"/>
            </a:endParaRPr>
          </a:p>
        </p:txBody>
      </p:sp>
      <p:sp>
        <p:nvSpPr>
          <p:cNvPr id="27786" name="Rectangle 152"/>
          <p:cNvSpPr>
            <a:spLocks noChangeArrowheads="1"/>
          </p:cNvSpPr>
          <p:nvPr/>
        </p:nvSpPr>
        <p:spPr bwMode="auto">
          <a:xfrm flipV="1">
            <a:off x="6524625" y="4900613"/>
            <a:ext cx="101600" cy="1825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itchFamily="34" charset="0"/>
              </a:rPr>
              <a:t>X</a:t>
            </a:r>
            <a:endParaRPr lang="en-US" sz="1200" b="1">
              <a:latin typeface="Helvetica" pitchFamily="34" charset="0"/>
            </a:endParaRPr>
          </a:p>
        </p:txBody>
      </p:sp>
      <p:sp>
        <p:nvSpPr>
          <p:cNvPr id="27787" name="Rectangle 153"/>
          <p:cNvSpPr>
            <a:spLocks noChangeArrowheads="1"/>
          </p:cNvSpPr>
          <p:nvPr/>
        </p:nvSpPr>
        <p:spPr bwMode="auto">
          <a:xfrm flipV="1">
            <a:off x="5895975" y="5805488"/>
            <a:ext cx="101600" cy="1825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itchFamily="34" charset="0"/>
              </a:rPr>
              <a:t>X</a:t>
            </a:r>
            <a:endParaRPr lang="en-US" sz="1200" b="1">
              <a:latin typeface="Helvetica" pitchFamily="34" charset="0"/>
            </a:endParaRPr>
          </a:p>
        </p:txBody>
      </p:sp>
      <p:sp>
        <p:nvSpPr>
          <p:cNvPr id="27788" name="Rectangle 154"/>
          <p:cNvSpPr>
            <a:spLocks noChangeArrowheads="1"/>
          </p:cNvSpPr>
          <p:nvPr/>
        </p:nvSpPr>
        <p:spPr bwMode="auto">
          <a:xfrm flipV="1">
            <a:off x="6210300" y="4567238"/>
            <a:ext cx="101600" cy="1825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itchFamily="34" charset="0"/>
              </a:rPr>
              <a:t>X</a:t>
            </a:r>
            <a:endParaRPr lang="en-US" sz="1200" b="1">
              <a:latin typeface="Helvetica" pitchFamily="34" charset="0"/>
            </a:endParaRPr>
          </a:p>
        </p:txBody>
      </p:sp>
      <p:sp>
        <p:nvSpPr>
          <p:cNvPr id="27789" name="Rectangle 155"/>
          <p:cNvSpPr>
            <a:spLocks noChangeArrowheads="1"/>
          </p:cNvSpPr>
          <p:nvPr/>
        </p:nvSpPr>
        <p:spPr bwMode="auto">
          <a:xfrm flipV="1">
            <a:off x="5581650" y="4567238"/>
            <a:ext cx="101600" cy="1825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itchFamily="34" charset="0"/>
              </a:rPr>
              <a:t>X</a:t>
            </a:r>
            <a:endParaRPr lang="en-US" sz="1200" b="1">
              <a:latin typeface="Helvetica" pitchFamily="34" charset="0"/>
            </a:endParaRPr>
          </a:p>
        </p:txBody>
      </p:sp>
      <p:sp>
        <p:nvSpPr>
          <p:cNvPr id="27790" name="Rectangle 156"/>
          <p:cNvSpPr>
            <a:spLocks noChangeArrowheads="1"/>
          </p:cNvSpPr>
          <p:nvPr/>
        </p:nvSpPr>
        <p:spPr bwMode="auto">
          <a:xfrm flipV="1">
            <a:off x="6194425" y="5805488"/>
            <a:ext cx="101600" cy="1825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itchFamily="34" charset="0"/>
              </a:rPr>
              <a:t>X</a:t>
            </a:r>
            <a:endParaRPr lang="en-US" sz="1200" b="1">
              <a:latin typeface="Helvetica" pitchFamily="34" charset="0"/>
            </a:endParaRPr>
          </a:p>
        </p:txBody>
      </p:sp>
      <p:sp>
        <p:nvSpPr>
          <p:cNvPr id="27791" name="Rectangle 157"/>
          <p:cNvSpPr>
            <a:spLocks noChangeArrowheads="1"/>
          </p:cNvSpPr>
          <p:nvPr/>
        </p:nvSpPr>
        <p:spPr bwMode="auto">
          <a:xfrm flipV="1">
            <a:off x="5267325" y="4214813"/>
            <a:ext cx="101600" cy="1825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itchFamily="34" charset="0"/>
              </a:rPr>
              <a:t>X</a:t>
            </a:r>
            <a:endParaRPr lang="en-US" sz="1200" b="1">
              <a:latin typeface="Helvetica" pitchFamily="34" charset="0"/>
            </a:endParaRPr>
          </a:p>
        </p:txBody>
      </p:sp>
      <p:sp>
        <p:nvSpPr>
          <p:cNvPr id="27792" name="Rectangle 158"/>
          <p:cNvSpPr>
            <a:spLocks noChangeArrowheads="1"/>
          </p:cNvSpPr>
          <p:nvPr/>
        </p:nvSpPr>
        <p:spPr bwMode="auto">
          <a:xfrm flipV="1">
            <a:off x="6210300" y="4224338"/>
            <a:ext cx="101600" cy="1825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itchFamily="34" charset="0"/>
              </a:rPr>
              <a:t>X</a:t>
            </a:r>
            <a:endParaRPr lang="en-US" sz="1200" b="1">
              <a:latin typeface="Helvetica" pitchFamily="34" charset="0"/>
            </a:endParaRPr>
          </a:p>
        </p:txBody>
      </p:sp>
      <p:sp>
        <p:nvSpPr>
          <p:cNvPr id="27793" name="Rectangle 159"/>
          <p:cNvSpPr>
            <a:spLocks noChangeArrowheads="1"/>
          </p:cNvSpPr>
          <p:nvPr/>
        </p:nvSpPr>
        <p:spPr bwMode="auto">
          <a:xfrm flipV="1">
            <a:off x="6661150" y="6145213"/>
            <a:ext cx="101600" cy="1825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itchFamily="34" charset="0"/>
              </a:rPr>
              <a:t>X</a:t>
            </a:r>
            <a:endParaRPr lang="en-US" sz="1200" b="1">
              <a:latin typeface="Helvetica" pitchFamily="34" charset="0"/>
            </a:endParaRPr>
          </a:p>
        </p:txBody>
      </p:sp>
      <p:sp>
        <p:nvSpPr>
          <p:cNvPr id="27794" name="Rectangle 160"/>
          <p:cNvSpPr>
            <a:spLocks noChangeArrowheads="1"/>
          </p:cNvSpPr>
          <p:nvPr/>
        </p:nvSpPr>
        <p:spPr bwMode="auto">
          <a:xfrm flipV="1">
            <a:off x="5254625" y="5478463"/>
            <a:ext cx="101600" cy="1825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itchFamily="34" charset="0"/>
              </a:rPr>
              <a:t>X</a:t>
            </a:r>
            <a:endParaRPr lang="en-US" sz="1200" b="1">
              <a:latin typeface="Helvetica" pitchFamily="34" charset="0"/>
            </a:endParaRPr>
          </a:p>
        </p:txBody>
      </p:sp>
      <p:sp>
        <p:nvSpPr>
          <p:cNvPr id="27795" name="Rectangle 161"/>
          <p:cNvSpPr>
            <a:spLocks noChangeArrowheads="1"/>
          </p:cNvSpPr>
          <p:nvPr/>
        </p:nvSpPr>
        <p:spPr bwMode="auto">
          <a:xfrm flipV="1">
            <a:off x="5565775" y="5468938"/>
            <a:ext cx="101600" cy="1825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Helvetica" pitchFamily="34" charset="0"/>
              </a:rPr>
              <a:t>X</a:t>
            </a:r>
            <a:endParaRPr lang="en-US" sz="1200" b="1">
              <a:latin typeface="Helvetica" pitchFamily="34" charset="0"/>
            </a:endParaRPr>
          </a:p>
        </p:txBody>
      </p:sp>
      <p:grpSp>
        <p:nvGrpSpPr>
          <p:cNvPr id="27796" name="Group 162"/>
          <p:cNvGrpSpPr>
            <a:grpSpLocks/>
          </p:cNvGrpSpPr>
          <p:nvPr/>
        </p:nvGrpSpPr>
        <p:grpSpPr bwMode="auto">
          <a:xfrm>
            <a:off x="1765300" y="3305175"/>
            <a:ext cx="354013" cy="396875"/>
            <a:chOff x="896" y="3126"/>
            <a:chExt cx="223" cy="250"/>
          </a:xfrm>
        </p:grpSpPr>
        <p:sp>
          <p:nvSpPr>
            <p:cNvPr id="27814" name="Line 163"/>
            <p:cNvSpPr>
              <a:spLocks noChangeShapeType="1"/>
            </p:cNvSpPr>
            <p:nvPr/>
          </p:nvSpPr>
          <p:spPr bwMode="auto">
            <a:xfrm>
              <a:off x="941" y="3176"/>
              <a:ext cx="1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15" name="Text Box 164"/>
            <p:cNvSpPr txBox="1">
              <a:spLocks noChangeArrowheads="1"/>
            </p:cNvSpPr>
            <p:nvPr/>
          </p:nvSpPr>
          <p:spPr bwMode="auto">
            <a:xfrm>
              <a:off x="896" y="3126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 dirty="0"/>
                <a:t>B</a:t>
              </a:r>
            </a:p>
          </p:txBody>
        </p:sp>
      </p:grpSp>
      <p:grpSp>
        <p:nvGrpSpPr>
          <p:cNvPr id="27797" name="Group 165"/>
          <p:cNvGrpSpPr>
            <a:grpSpLocks/>
          </p:cNvGrpSpPr>
          <p:nvPr/>
        </p:nvGrpSpPr>
        <p:grpSpPr bwMode="auto">
          <a:xfrm>
            <a:off x="2189163" y="3302000"/>
            <a:ext cx="368300" cy="396875"/>
            <a:chOff x="1751" y="3286"/>
            <a:chExt cx="232" cy="250"/>
          </a:xfrm>
        </p:grpSpPr>
        <p:sp>
          <p:nvSpPr>
            <p:cNvPr id="27812" name="Line 166"/>
            <p:cNvSpPr>
              <a:spLocks noChangeShapeType="1"/>
            </p:cNvSpPr>
            <p:nvPr/>
          </p:nvSpPr>
          <p:spPr bwMode="auto">
            <a:xfrm>
              <a:off x="1814" y="3336"/>
              <a:ext cx="1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13" name="Text Box 167"/>
            <p:cNvSpPr txBox="1">
              <a:spLocks noChangeArrowheads="1"/>
            </p:cNvSpPr>
            <p:nvPr/>
          </p:nvSpPr>
          <p:spPr bwMode="auto">
            <a:xfrm>
              <a:off x="1751" y="3286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 dirty="0"/>
                <a:t>C</a:t>
              </a:r>
            </a:p>
          </p:txBody>
        </p:sp>
      </p:grpSp>
      <p:grpSp>
        <p:nvGrpSpPr>
          <p:cNvPr id="27798" name="Group 168"/>
          <p:cNvGrpSpPr>
            <a:grpSpLocks/>
          </p:cNvGrpSpPr>
          <p:nvPr/>
        </p:nvGrpSpPr>
        <p:grpSpPr bwMode="auto">
          <a:xfrm>
            <a:off x="1516063" y="3309938"/>
            <a:ext cx="368300" cy="396875"/>
            <a:chOff x="2137" y="3135"/>
            <a:chExt cx="232" cy="250"/>
          </a:xfrm>
        </p:grpSpPr>
        <p:sp>
          <p:nvSpPr>
            <p:cNvPr id="27810" name="Line 169"/>
            <p:cNvSpPr>
              <a:spLocks noChangeShapeType="1"/>
            </p:cNvSpPr>
            <p:nvPr/>
          </p:nvSpPr>
          <p:spPr bwMode="auto">
            <a:xfrm>
              <a:off x="2188" y="3182"/>
              <a:ext cx="1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11" name="Text Box 170"/>
            <p:cNvSpPr txBox="1">
              <a:spLocks noChangeArrowheads="1"/>
            </p:cNvSpPr>
            <p:nvPr/>
          </p:nvSpPr>
          <p:spPr bwMode="auto">
            <a:xfrm>
              <a:off x="2137" y="3135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A</a:t>
              </a:r>
            </a:p>
          </p:txBody>
        </p:sp>
      </p:grpSp>
      <p:grpSp>
        <p:nvGrpSpPr>
          <p:cNvPr id="27799" name="Group 171"/>
          <p:cNvGrpSpPr>
            <a:grpSpLocks/>
          </p:cNvGrpSpPr>
          <p:nvPr/>
        </p:nvGrpSpPr>
        <p:grpSpPr bwMode="auto">
          <a:xfrm>
            <a:off x="1506538" y="3671888"/>
            <a:ext cx="368300" cy="396875"/>
            <a:chOff x="2137" y="3135"/>
            <a:chExt cx="232" cy="250"/>
          </a:xfrm>
        </p:grpSpPr>
        <p:sp>
          <p:nvSpPr>
            <p:cNvPr id="27808" name="Line 172"/>
            <p:cNvSpPr>
              <a:spLocks noChangeShapeType="1"/>
            </p:cNvSpPr>
            <p:nvPr/>
          </p:nvSpPr>
          <p:spPr bwMode="auto">
            <a:xfrm>
              <a:off x="2188" y="3182"/>
              <a:ext cx="1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09" name="Text Box 173"/>
            <p:cNvSpPr txBox="1">
              <a:spLocks noChangeArrowheads="1"/>
            </p:cNvSpPr>
            <p:nvPr/>
          </p:nvSpPr>
          <p:spPr bwMode="auto">
            <a:xfrm>
              <a:off x="2137" y="3135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A</a:t>
              </a:r>
            </a:p>
          </p:txBody>
        </p:sp>
      </p:grpSp>
      <p:grpSp>
        <p:nvGrpSpPr>
          <p:cNvPr id="27800" name="Group 174"/>
          <p:cNvGrpSpPr>
            <a:grpSpLocks/>
          </p:cNvGrpSpPr>
          <p:nvPr/>
        </p:nvGrpSpPr>
        <p:grpSpPr bwMode="auto">
          <a:xfrm>
            <a:off x="1912938" y="3663950"/>
            <a:ext cx="368300" cy="396875"/>
            <a:chOff x="1751" y="3286"/>
            <a:chExt cx="232" cy="250"/>
          </a:xfrm>
        </p:grpSpPr>
        <p:sp>
          <p:nvSpPr>
            <p:cNvPr id="27806" name="Line 175"/>
            <p:cNvSpPr>
              <a:spLocks noChangeShapeType="1"/>
            </p:cNvSpPr>
            <p:nvPr/>
          </p:nvSpPr>
          <p:spPr bwMode="auto">
            <a:xfrm>
              <a:off x="1814" y="3336"/>
              <a:ext cx="1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07" name="Text Box 176"/>
            <p:cNvSpPr txBox="1">
              <a:spLocks noChangeArrowheads="1"/>
            </p:cNvSpPr>
            <p:nvPr/>
          </p:nvSpPr>
          <p:spPr bwMode="auto">
            <a:xfrm>
              <a:off x="1751" y="3286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C</a:t>
              </a:r>
            </a:p>
          </p:txBody>
        </p:sp>
      </p:grpSp>
      <p:sp>
        <p:nvSpPr>
          <p:cNvPr id="27801" name="Text Box 177"/>
          <p:cNvSpPr txBox="1">
            <a:spLocks noChangeArrowheads="1"/>
          </p:cNvSpPr>
          <p:nvPr/>
        </p:nvSpPr>
        <p:spPr bwMode="auto">
          <a:xfrm>
            <a:off x="7294563" y="2825750"/>
            <a:ext cx="1849437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A50021"/>
                </a:solidFill>
                <a:latin typeface="Arial" pitchFamily="34" charset="0"/>
              </a:rPr>
              <a:t>O/P made available </a:t>
            </a:r>
          </a:p>
          <a:p>
            <a:r>
              <a:rPr lang="en-US" sz="1400" b="1">
                <a:solidFill>
                  <a:srgbClr val="A50021"/>
                </a:solidFill>
                <a:latin typeface="Arial" pitchFamily="34" charset="0"/>
              </a:rPr>
              <a:t>as I/P </a:t>
            </a:r>
            <a:r>
              <a:rPr lang="en-US" sz="1400" b="1">
                <a:solidFill>
                  <a:srgbClr val="A50021"/>
                </a:solidFill>
                <a:latin typeface="Arial" pitchFamily="34" charset="0"/>
                <a:sym typeface="Wingdings" pitchFamily="2" charset="2"/>
              </a:rPr>
              <a:t> support </a:t>
            </a:r>
          </a:p>
          <a:p>
            <a:endParaRPr lang="en-US" sz="1400" b="1">
              <a:solidFill>
                <a:srgbClr val="A50021"/>
              </a:solidFill>
              <a:latin typeface="Arial" pitchFamily="34" charset="0"/>
              <a:sym typeface="Wingdings" pitchFamily="2" charset="2"/>
            </a:endParaRPr>
          </a:p>
          <a:p>
            <a:r>
              <a:rPr lang="en-US" sz="1400" b="1">
                <a:solidFill>
                  <a:srgbClr val="A50021"/>
                </a:solidFill>
                <a:latin typeface="Arial" pitchFamily="34" charset="0"/>
                <a:sym typeface="Wingdings" pitchFamily="2" charset="2"/>
              </a:rPr>
              <a:t>multilevel circuits</a:t>
            </a:r>
            <a:endParaRPr lang="en-US" sz="1400" b="1">
              <a:solidFill>
                <a:srgbClr val="A50021"/>
              </a:solidFill>
              <a:latin typeface="Arial" pitchFamily="34" charset="0"/>
            </a:endParaRPr>
          </a:p>
        </p:txBody>
      </p:sp>
      <p:sp>
        <p:nvSpPr>
          <p:cNvPr id="27802" name="Line 178"/>
          <p:cNvSpPr>
            <a:spLocks noChangeShapeType="1"/>
          </p:cNvSpPr>
          <p:nvPr/>
        </p:nvSpPr>
        <p:spPr bwMode="auto">
          <a:xfrm flipH="1" flipV="1">
            <a:off x="7986713" y="2430463"/>
            <a:ext cx="520700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803" name="Text Box 179"/>
          <p:cNvSpPr txBox="1">
            <a:spLocks noChangeArrowheads="1"/>
          </p:cNvSpPr>
          <p:nvPr/>
        </p:nvSpPr>
        <p:spPr bwMode="auto">
          <a:xfrm>
            <a:off x="6648450" y="1204913"/>
            <a:ext cx="168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6600"/>
                </a:solidFill>
                <a:latin typeface="Arial" pitchFamily="34" charset="0"/>
              </a:rPr>
              <a:t>Programmable</a:t>
            </a:r>
          </a:p>
        </p:txBody>
      </p:sp>
      <p:sp>
        <p:nvSpPr>
          <p:cNvPr id="27804" name="Text Box 180"/>
          <p:cNvSpPr txBox="1">
            <a:spLocks noChangeArrowheads="1"/>
          </p:cNvSpPr>
          <p:nvPr/>
        </p:nvSpPr>
        <p:spPr bwMode="auto">
          <a:xfrm>
            <a:off x="7334250" y="1693863"/>
            <a:ext cx="742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00CC"/>
                </a:solidFill>
                <a:latin typeface="Arial" pitchFamily="34" charset="0"/>
              </a:rPr>
              <a:t>Fixed</a:t>
            </a:r>
          </a:p>
        </p:txBody>
      </p:sp>
      <p:sp>
        <p:nvSpPr>
          <p:cNvPr id="27805" name="Line 181"/>
          <p:cNvSpPr>
            <a:spLocks noChangeShapeType="1"/>
          </p:cNvSpPr>
          <p:nvPr/>
        </p:nvSpPr>
        <p:spPr bwMode="auto">
          <a:xfrm>
            <a:off x="6991350" y="1504950"/>
            <a:ext cx="0" cy="12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181" name="Straight Connector 180"/>
          <p:cNvCxnSpPr/>
          <p:nvPr/>
        </p:nvCxnSpPr>
        <p:spPr bwMode="auto">
          <a:xfrm>
            <a:off x="3267456" y="3718560"/>
            <a:ext cx="268224" cy="1219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7BE5369D-254E-4222-B867-9891889D7159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17488"/>
            <a:ext cx="8610600" cy="838200"/>
          </a:xfrm>
        </p:spPr>
        <p:txBody>
          <a:bodyPr/>
          <a:lstStyle/>
          <a:p>
            <a:r>
              <a:rPr lang="en-US" sz="320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Programmable Array Logic (PAL)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01763"/>
            <a:ext cx="9144000" cy="5456237"/>
          </a:xfrm>
          <a:solidFill>
            <a:srgbClr val="FFFFFF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b="0" smtClean="0">
                <a:latin typeface="Arial" pitchFamily="34" charset="0"/>
                <a:cs typeface="Arial" pitchFamily="34" charset="0"/>
              </a:rPr>
              <a:t>PAL is the opposite of the ROM, having a set of </a:t>
            </a:r>
            <a:r>
              <a:rPr lang="en-US" sz="2800" b="0" u="sng" smtClean="0">
                <a:latin typeface="Arial" pitchFamily="34" charset="0"/>
                <a:cs typeface="Arial" pitchFamily="34" charset="0"/>
              </a:rPr>
              <a:t>programmable</a:t>
            </a:r>
            <a:r>
              <a:rPr lang="en-US" sz="2800" b="0" smtClean="0">
                <a:latin typeface="Arial" pitchFamily="34" charset="0"/>
                <a:cs typeface="Arial" pitchFamily="34" charset="0"/>
              </a:rPr>
              <a:t> ANDs combined with a set of </a:t>
            </a:r>
            <a:r>
              <a:rPr lang="en-US" sz="2800" b="0" u="sng" smtClean="0">
                <a:latin typeface="Arial" pitchFamily="34" charset="0"/>
                <a:cs typeface="Arial" pitchFamily="34" charset="0"/>
              </a:rPr>
              <a:t>fixed</a:t>
            </a:r>
            <a:r>
              <a:rPr lang="en-US" sz="2800" b="0" smtClean="0">
                <a:latin typeface="Arial" pitchFamily="34" charset="0"/>
                <a:cs typeface="Arial" pitchFamily="34" charset="0"/>
              </a:rPr>
              <a:t> ORs- </a:t>
            </a:r>
            <a:r>
              <a:rPr lang="en-US" sz="2800" b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Here programmable means selectable I/Ps</a:t>
            </a:r>
          </a:p>
          <a:p>
            <a:pPr>
              <a:lnSpc>
                <a:spcPct val="80000"/>
              </a:lnSpc>
            </a:pPr>
            <a:r>
              <a:rPr lang="en-US" sz="2800" b="0" smtClean="0">
                <a:latin typeface="Arial" pitchFamily="34" charset="0"/>
                <a:cs typeface="Arial" pitchFamily="34" charset="0"/>
              </a:rPr>
              <a:t>Advantages</a:t>
            </a:r>
          </a:p>
          <a:p>
            <a:pPr lvl="1">
              <a:lnSpc>
                <a:spcPct val="80000"/>
              </a:lnSpc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For given internal complexity, a PAL can support </a:t>
            </a:r>
            <a:r>
              <a:rPr lang="en-US" sz="2400" b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larger N and M</a:t>
            </a:r>
            <a:r>
              <a:rPr lang="en-US" sz="2400" b="0" smtClean="0">
                <a:latin typeface="Arial" pitchFamily="34" charset="0"/>
                <a:cs typeface="Arial" pitchFamily="34" charset="0"/>
              </a:rPr>
              <a:t> than a PROM</a:t>
            </a:r>
          </a:p>
          <a:p>
            <a:pPr lvl="1">
              <a:lnSpc>
                <a:spcPct val="80000"/>
              </a:lnSpc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PAL has outputs from OR terms fed as internal inputs to all AND terms, allowing implementation of multi-level circuits</a:t>
            </a:r>
          </a:p>
          <a:p>
            <a:pPr lvl="1">
              <a:lnSpc>
                <a:spcPct val="80000"/>
              </a:lnSpc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Some PALs have outputs that can be </a:t>
            </a:r>
            <a:r>
              <a:rPr lang="en-US" sz="240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complemented</a:t>
            </a:r>
            <a:r>
              <a:rPr lang="en-US" sz="2400" b="0" smtClean="0">
                <a:latin typeface="Arial" pitchFamily="34" charset="0"/>
                <a:cs typeface="Arial" pitchFamily="34" charset="0"/>
              </a:rPr>
              <a:t>, allowing expressions in terms of a POS: F = </a:t>
            </a:r>
            <a:r>
              <a:rPr lang="en-US" sz="2000" b="0" smtClean="0">
                <a:latin typeface="Arial" pitchFamily="34" charset="0"/>
                <a:cs typeface="Arial" pitchFamily="34" charset="0"/>
              </a:rPr>
              <a:t>F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b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800" b="0" smtClean="0">
                <a:latin typeface="Arial" pitchFamily="34" charset="0"/>
                <a:cs typeface="Arial" pitchFamily="34" charset="0"/>
              </a:rPr>
              <a:t>Disadvantages</a:t>
            </a:r>
          </a:p>
          <a:p>
            <a:pPr lvl="1">
              <a:lnSpc>
                <a:spcPct val="80000"/>
              </a:lnSpc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Has only a limited number of products (= # of ANDs = # of inputs to an OR). If function needs more product terms it can not be implemented directly in 2-level logic </a:t>
            </a:r>
          </a:p>
        </p:txBody>
      </p:sp>
      <p:cxnSp>
        <p:nvCxnSpPr>
          <p:cNvPr id="28677" name="Straight Connector 5"/>
          <p:cNvCxnSpPr>
            <a:cxnSpLocks noChangeShapeType="1"/>
          </p:cNvCxnSpPr>
          <p:nvPr/>
        </p:nvCxnSpPr>
        <p:spPr bwMode="auto">
          <a:xfrm>
            <a:off x="6808788" y="4594225"/>
            <a:ext cx="153987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78" name="Straight Connector 9"/>
          <p:cNvCxnSpPr>
            <a:cxnSpLocks noChangeShapeType="1"/>
          </p:cNvCxnSpPr>
          <p:nvPr/>
        </p:nvCxnSpPr>
        <p:spPr bwMode="auto">
          <a:xfrm>
            <a:off x="6797675" y="4527550"/>
            <a:ext cx="242888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679" name="Rectangle 10"/>
          <p:cNvSpPr>
            <a:spLocks noChangeArrowheads="1"/>
          </p:cNvSpPr>
          <p:nvPr/>
        </p:nvSpPr>
        <p:spPr bwMode="auto">
          <a:xfrm>
            <a:off x="6764338" y="4560888"/>
            <a:ext cx="285750" cy="276225"/>
          </a:xfrm>
          <a:prstGeom prst="rect">
            <a:avLst/>
          </a:prstGeom>
          <a:solidFill>
            <a:schemeClr val="accent1">
              <a:alpha val="23921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0" name="TextBox 11"/>
          <p:cNvSpPr txBox="1">
            <a:spLocks noChangeArrowheads="1"/>
          </p:cNvSpPr>
          <p:nvPr/>
        </p:nvSpPr>
        <p:spPr bwMode="auto">
          <a:xfrm>
            <a:off x="7183438" y="4748213"/>
            <a:ext cx="6080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SOP</a:t>
            </a:r>
          </a:p>
        </p:txBody>
      </p:sp>
      <p:cxnSp>
        <p:nvCxnSpPr>
          <p:cNvPr id="28681" name="Straight Arrow Connector 13"/>
          <p:cNvCxnSpPr>
            <a:cxnSpLocks noChangeShapeType="1"/>
            <a:stCxn id="28680" idx="1"/>
            <a:endCxn id="28679" idx="3"/>
          </p:cNvCxnSpPr>
          <p:nvPr/>
        </p:nvCxnSpPr>
        <p:spPr bwMode="auto">
          <a:xfrm rot="10800000">
            <a:off x="7050088" y="4699000"/>
            <a:ext cx="133350" cy="2333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5A98DD68-9E51-45F8-BD00-C516303B71BA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204788" y="0"/>
            <a:ext cx="8758237" cy="1020763"/>
          </a:xfrm>
        </p:spPr>
        <p:txBody>
          <a:bodyPr/>
          <a:lstStyle/>
          <a:p>
            <a:r>
              <a:rPr lang="en-US" sz="3200" smtClean="0">
                <a:latin typeface="Arial" pitchFamily="34" charset="0"/>
                <a:cs typeface="Arial" pitchFamily="34" charset="0"/>
              </a:rPr>
              <a:t>Programmable Array Logic (PAL), Contd.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76350"/>
            <a:ext cx="5691188" cy="5581650"/>
          </a:xfrm>
          <a:solidFill>
            <a:srgbClr val="FFFFFF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There is no </a:t>
            </a:r>
            <a:r>
              <a:rPr lang="en-US" sz="2400" b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sharing</a:t>
            </a:r>
            <a:r>
              <a:rPr lang="en-US" sz="2400" b="0" smtClean="0">
                <a:latin typeface="Arial" pitchFamily="34" charset="0"/>
                <a:cs typeface="Arial" pitchFamily="34" charset="0"/>
              </a:rPr>
              <a:t> of the AND gates as in the ROM and PLA. i.e. AND gate outputs (product terms) are not available for connecting to all the ORs (Sums)</a:t>
            </a:r>
          </a:p>
          <a:p>
            <a:pPr>
              <a:lnSpc>
                <a:spcPct val="80000"/>
              </a:lnSpc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Design requires </a:t>
            </a:r>
            <a:r>
              <a:rPr lang="en-US" sz="2400" b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fitting</a:t>
            </a:r>
            <a:r>
              <a:rPr lang="en-US" sz="2400" b="0" smtClean="0">
                <a:latin typeface="Arial" pitchFamily="34" charset="0"/>
                <a:cs typeface="Arial" pitchFamily="34" charset="0"/>
              </a:rPr>
              <a:t> functions within the limited number of ANDs per output (i.e. per OR gate)</a:t>
            </a:r>
          </a:p>
          <a:p>
            <a:pPr>
              <a:lnSpc>
                <a:spcPct val="80000"/>
              </a:lnSpc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We start by single function optimization, trying to fit the function into one section (one SOP)</a:t>
            </a:r>
          </a:p>
          <a:p>
            <a:pPr>
              <a:lnSpc>
                <a:spcPct val="80000"/>
              </a:lnSpc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If the number of terms in a function is greater than the number of ANDs per OR gate (products/section), then we use more than one section to implement an output (multilevel)</a:t>
            </a:r>
          </a:p>
          <a:p>
            <a:pPr>
              <a:lnSpc>
                <a:spcPct val="80000"/>
              </a:lnSpc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If several outputs use the </a:t>
            </a:r>
            <a:r>
              <a:rPr lang="en-US" sz="2400" b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same product</a:t>
            </a:r>
            <a:r>
              <a:rPr lang="en-US" sz="2400" b="0" smtClean="0">
                <a:latin typeface="Arial" pitchFamily="34" charset="0"/>
                <a:cs typeface="Arial" pitchFamily="34" charset="0"/>
              </a:rPr>
              <a:t>, this reduces circuit cost</a:t>
            </a:r>
          </a:p>
        </p:txBody>
      </p:sp>
      <p:grpSp>
        <p:nvGrpSpPr>
          <p:cNvPr id="29701" name="Group 4"/>
          <p:cNvGrpSpPr>
            <a:grpSpLocks/>
          </p:cNvGrpSpPr>
          <p:nvPr/>
        </p:nvGrpSpPr>
        <p:grpSpPr bwMode="auto">
          <a:xfrm>
            <a:off x="5667375" y="1741488"/>
            <a:ext cx="3476625" cy="4813300"/>
            <a:chOff x="1961" y="781"/>
            <a:chExt cx="2487" cy="3502"/>
          </a:xfrm>
        </p:grpSpPr>
        <p:sp>
          <p:nvSpPr>
            <p:cNvPr id="29703" name="Freeform 5"/>
            <p:cNvSpPr>
              <a:spLocks/>
            </p:cNvSpPr>
            <p:nvPr/>
          </p:nvSpPr>
          <p:spPr bwMode="auto">
            <a:xfrm>
              <a:off x="2444" y="1085"/>
              <a:ext cx="1531" cy="171"/>
            </a:xfrm>
            <a:custGeom>
              <a:avLst/>
              <a:gdLst>
                <a:gd name="T0" fmla="*/ 0 w 1531"/>
                <a:gd name="T1" fmla="*/ 0 h 171"/>
                <a:gd name="T2" fmla="*/ 1400 w 1531"/>
                <a:gd name="T3" fmla="*/ 0 h 171"/>
                <a:gd name="T4" fmla="*/ 1400 w 1531"/>
                <a:gd name="T5" fmla="*/ 171 h 171"/>
                <a:gd name="T6" fmla="*/ 1531 w 1531"/>
                <a:gd name="T7" fmla="*/ 171 h 1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31"/>
                <a:gd name="T13" fmla="*/ 0 h 171"/>
                <a:gd name="T14" fmla="*/ 1531 w 1531"/>
                <a:gd name="T15" fmla="*/ 171 h 1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31" h="171">
                  <a:moveTo>
                    <a:pt x="0" y="0"/>
                  </a:moveTo>
                  <a:lnTo>
                    <a:pt x="1400" y="0"/>
                  </a:lnTo>
                  <a:lnTo>
                    <a:pt x="1400" y="171"/>
                  </a:lnTo>
                  <a:lnTo>
                    <a:pt x="1531" y="171"/>
                  </a:lnTo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4" name="Freeform 6"/>
            <p:cNvSpPr>
              <a:spLocks/>
            </p:cNvSpPr>
            <p:nvPr/>
          </p:nvSpPr>
          <p:spPr bwMode="auto">
            <a:xfrm>
              <a:off x="2444" y="1348"/>
              <a:ext cx="1531" cy="171"/>
            </a:xfrm>
            <a:custGeom>
              <a:avLst/>
              <a:gdLst>
                <a:gd name="T0" fmla="*/ 0 w 1531"/>
                <a:gd name="T1" fmla="*/ 171 h 171"/>
                <a:gd name="T2" fmla="*/ 1400 w 1531"/>
                <a:gd name="T3" fmla="*/ 171 h 171"/>
                <a:gd name="T4" fmla="*/ 1400 w 1531"/>
                <a:gd name="T5" fmla="*/ 0 h 171"/>
                <a:gd name="T6" fmla="*/ 1531 w 1531"/>
                <a:gd name="T7" fmla="*/ 0 h 1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31"/>
                <a:gd name="T13" fmla="*/ 0 h 171"/>
                <a:gd name="T14" fmla="*/ 1531 w 1531"/>
                <a:gd name="T15" fmla="*/ 171 h 1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31" h="171">
                  <a:moveTo>
                    <a:pt x="0" y="171"/>
                  </a:moveTo>
                  <a:lnTo>
                    <a:pt x="1400" y="171"/>
                  </a:lnTo>
                  <a:lnTo>
                    <a:pt x="1400" y="0"/>
                  </a:lnTo>
                  <a:lnTo>
                    <a:pt x="1531" y="0"/>
                  </a:lnTo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Line 7"/>
            <p:cNvSpPr>
              <a:spLocks noChangeShapeType="1"/>
            </p:cNvSpPr>
            <p:nvPr/>
          </p:nvSpPr>
          <p:spPr bwMode="auto">
            <a:xfrm>
              <a:off x="2444" y="1303"/>
              <a:ext cx="186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6" name="Freeform 8"/>
            <p:cNvSpPr>
              <a:spLocks/>
            </p:cNvSpPr>
            <p:nvPr/>
          </p:nvSpPr>
          <p:spPr bwMode="auto">
            <a:xfrm>
              <a:off x="2444" y="1874"/>
              <a:ext cx="1531" cy="170"/>
            </a:xfrm>
            <a:custGeom>
              <a:avLst/>
              <a:gdLst>
                <a:gd name="T0" fmla="*/ 0 w 1531"/>
                <a:gd name="T1" fmla="*/ 0 h 170"/>
                <a:gd name="T2" fmla="*/ 1400 w 1531"/>
                <a:gd name="T3" fmla="*/ 0 h 170"/>
                <a:gd name="T4" fmla="*/ 1400 w 1531"/>
                <a:gd name="T5" fmla="*/ 170 h 170"/>
                <a:gd name="T6" fmla="*/ 1531 w 1531"/>
                <a:gd name="T7" fmla="*/ 170 h 1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31"/>
                <a:gd name="T13" fmla="*/ 0 h 170"/>
                <a:gd name="T14" fmla="*/ 1531 w 1531"/>
                <a:gd name="T15" fmla="*/ 170 h 1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31" h="170">
                  <a:moveTo>
                    <a:pt x="0" y="0"/>
                  </a:moveTo>
                  <a:lnTo>
                    <a:pt x="1400" y="0"/>
                  </a:lnTo>
                  <a:lnTo>
                    <a:pt x="1400" y="170"/>
                  </a:lnTo>
                  <a:lnTo>
                    <a:pt x="1531" y="170"/>
                  </a:lnTo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7" name="Freeform 9"/>
            <p:cNvSpPr>
              <a:spLocks/>
            </p:cNvSpPr>
            <p:nvPr/>
          </p:nvSpPr>
          <p:spPr bwMode="auto">
            <a:xfrm>
              <a:off x="2444" y="2136"/>
              <a:ext cx="1531" cy="171"/>
            </a:xfrm>
            <a:custGeom>
              <a:avLst/>
              <a:gdLst>
                <a:gd name="T0" fmla="*/ 0 w 1531"/>
                <a:gd name="T1" fmla="*/ 171 h 171"/>
                <a:gd name="T2" fmla="*/ 1400 w 1531"/>
                <a:gd name="T3" fmla="*/ 171 h 171"/>
                <a:gd name="T4" fmla="*/ 1400 w 1531"/>
                <a:gd name="T5" fmla="*/ 0 h 171"/>
                <a:gd name="T6" fmla="*/ 1531 w 1531"/>
                <a:gd name="T7" fmla="*/ 0 h 1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31"/>
                <a:gd name="T13" fmla="*/ 0 h 171"/>
                <a:gd name="T14" fmla="*/ 1531 w 1531"/>
                <a:gd name="T15" fmla="*/ 171 h 1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31" h="171">
                  <a:moveTo>
                    <a:pt x="0" y="171"/>
                  </a:moveTo>
                  <a:lnTo>
                    <a:pt x="1400" y="171"/>
                  </a:lnTo>
                  <a:lnTo>
                    <a:pt x="1400" y="0"/>
                  </a:lnTo>
                  <a:lnTo>
                    <a:pt x="1531" y="0"/>
                  </a:lnTo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8" name="Line 10"/>
            <p:cNvSpPr>
              <a:spLocks noChangeShapeType="1"/>
            </p:cNvSpPr>
            <p:nvPr/>
          </p:nvSpPr>
          <p:spPr bwMode="auto">
            <a:xfrm>
              <a:off x="2444" y="2092"/>
              <a:ext cx="186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9" name="Freeform 11"/>
            <p:cNvSpPr>
              <a:spLocks/>
            </p:cNvSpPr>
            <p:nvPr/>
          </p:nvSpPr>
          <p:spPr bwMode="auto">
            <a:xfrm>
              <a:off x="2444" y="2662"/>
              <a:ext cx="1517" cy="171"/>
            </a:xfrm>
            <a:custGeom>
              <a:avLst/>
              <a:gdLst>
                <a:gd name="T0" fmla="*/ 0 w 1517"/>
                <a:gd name="T1" fmla="*/ 0 h 171"/>
                <a:gd name="T2" fmla="*/ 1400 w 1517"/>
                <a:gd name="T3" fmla="*/ 0 h 171"/>
                <a:gd name="T4" fmla="*/ 1400 w 1517"/>
                <a:gd name="T5" fmla="*/ 171 h 171"/>
                <a:gd name="T6" fmla="*/ 1517 w 1517"/>
                <a:gd name="T7" fmla="*/ 171 h 1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17"/>
                <a:gd name="T13" fmla="*/ 0 h 171"/>
                <a:gd name="T14" fmla="*/ 1517 w 1517"/>
                <a:gd name="T15" fmla="*/ 171 h 1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17" h="171">
                  <a:moveTo>
                    <a:pt x="0" y="0"/>
                  </a:moveTo>
                  <a:lnTo>
                    <a:pt x="1400" y="0"/>
                  </a:lnTo>
                  <a:lnTo>
                    <a:pt x="1400" y="171"/>
                  </a:lnTo>
                  <a:lnTo>
                    <a:pt x="1517" y="171"/>
                  </a:lnTo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0" name="Freeform 12"/>
            <p:cNvSpPr>
              <a:spLocks/>
            </p:cNvSpPr>
            <p:nvPr/>
          </p:nvSpPr>
          <p:spPr bwMode="auto">
            <a:xfrm>
              <a:off x="2444" y="2925"/>
              <a:ext cx="1517" cy="171"/>
            </a:xfrm>
            <a:custGeom>
              <a:avLst/>
              <a:gdLst>
                <a:gd name="T0" fmla="*/ 0 w 1517"/>
                <a:gd name="T1" fmla="*/ 171 h 171"/>
                <a:gd name="T2" fmla="*/ 1400 w 1517"/>
                <a:gd name="T3" fmla="*/ 171 h 171"/>
                <a:gd name="T4" fmla="*/ 1400 w 1517"/>
                <a:gd name="T5" fmla="*/ 0 h 171"/>
                <a:gd name="T6" fmla="*/ 1517 w 1517"/>
                <a:gd name="T7" fmla="*/ 0 h 1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17"/>
                <a:gd name="T13" fmla="*/ 0 h 171"/>
                <a:gd name="T14" fmla="*/ 1517 w 1517"/>
                <a:gd name="T15" fmla="*/ 171 h 1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17" h="171">
                  <a:moveTo>
                    <a:pt x="0" y="171"/>
                  </a:moveTo>
                  <a:lnTo>
                    <a:pt x="1400" y="171"/>
                  </a:lnTo>
                  <a:lnTo>
                    <a:pt x="1400" y="0"/>
                  </a:lnTo>
                  <a:lnTo>
                    <a:pt x="1517" y="0"/>
                  </a:lnTo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1" name="Line 13"/>
            <p:cNvSpPr>
              <a:spLocks noChangeShapeType="1"/>
            </p:cNvSpPr>
            <p:nvPr/>
          </p:nvSpPr>
          <p:spPr bwMode="auto">
            <a:xfrm>
              <a:off x="2444" y="2881"/>
              <a:ext cx="186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2" name="Freeform 14"/>
            <p:cNvSpPr>
              <a:spLocks/>
            </p:cNvSpPr>
            <p:nvPr/>
          </p:nvSpPr>
          <p:spPr bwMode="auto">
            <a:xfrm>
              <a:off x="2444" y="3451"/>
              <a:ext cx="1531" cy="171"/>
            </a:xfrm>
            <a:custGeom>
              <a:avLst/>
              <a:gdLst>
                <a:gd name="T0" fmla="*/ 0 w 1531"/>
                <a:gd name="T1" fmla="*/ 0 h 171"/>
                <a:gd name="T2" fmla="*/ 1400 w 1531"/>
                <a:gd name="T3" fmla="*/ 0 h 171"/>
                <a:gd name="T4" fmla="*/ 1400 w 1531"/>
                <a:gd name="T5" fmla="*/ 171 h 171"/>
                <a:gd name="T6" fmla="*/ 1531 w 1531"/>
                <a:gd name="T7" fmla="*/ 171 h 1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31"/>
                <a:gd name="T13" fmla="*/ 0 h 171"/>
                <a:gd name="T14" fmla="*/ 1531 w 1531"/>
                <a:gd name="T15" fmla="*/ 171 h 1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31" h="171">
                  <a:moveTo>
                    <a:pt x="0" y="0"/>
                  </a:moveTo>
                  <a:lnTo>
                    <a:pt x="1400" y="0"/>
                  </a:lnTo>
                  <a:lnTo>
                    <a:pt x="1400" y="171"/>
                  </a:lnTo>
                  <a:lnTo>
                    <a:pt x="1531" y="171"/>
                  </a:lnTo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3" name="Freeform 15"/>
            <p:cNvSpPr>
              <a:spLocks/>
            </p:cNvSpPr>
            <p:nvPr/>
          </p:nvSpPr>
          <p:spPr bwMode="auto">
            <a:xfrm>
              <a:off x="2444" y="3714"/>
              <a:ext cx="1531" cy="171"/>
            </a:xfrm>
            <a:custGeom>
              <a:avLst/>
              <a:gdLst>
                <a:gd name="T0" fmla="*/ 0 w 1531"/>
                <a:gd name="T1" fmla="*/ 171 h 171"/>
                <a:gd name="T2" fmla="*/ 1400 w 1531"/>
                <a:gd name="T3" fmla="*/ 171 h 171"/>
                <a:gd name="T4" fmla="*/ 1400 w 1531"/>
                <a:gd name="T5" fmla="*/ 0 h 171"/>
                <a:gd name="T6" fmla="*/ 1531 w 1531"/>
                <a:gd name="T7" fmla="*/ 0 h 1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31"/>
                <a:gd name="T13" fmla="*/ 0 h 171"/>
                <a:gd name="T14" fmla="*/ 1531 w 1531"/>
                <a:gd name="T15" fmla="*/ 171 h 1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31" h="171">
                  <a:moveTo>
                    <a:pt x="0" y="171"/>
                  </a:moveTo>
                  <a:lnTo>
                    <a:pt x="1400" y="171"/>
                  </a:lnTo>
                  <a:lnTo>
                    <a:pt x="1400" y="0"/>
                  </a:lnTo>
                  <a:lnTo>
                    <a:pt x="1531" y="0"/>
                  </a:lnTo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4" name="Line 16"/>
            <p:cNvSpPr>
              <a:spLocks noChangeShapeType="1"/>
            </p:cNvSpPr>
            <p:nvPr/>
          </p:nvSpPr>
          <p:spPr bwMode="auto">
            <a:xfrm>
              <a:off x="2444" y="3670"/>
              <a:ext cx="186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5" name="Line 17"/>
            <p:cNvSpPr>
              <a:spLocks noChangeShapeType="1"/>
            </p:cNvSpPr>
            <p:nvPr/>
          </p:nvSpPr>
          <p:spPr bwMode="auto">
            <a:xfrm>
              <a:off x="2551" y="972"/>
              <a:ext cx="1" cy="320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6" name="Line 18"/>
            <p:cNvSpPr>
              <a:spLocks noChangeShapeType="1"/>
            </p:cNvSpPr>
            <p:nvPr/>
          </p:nvSpPr>
          <p:spPr bwMode="auto">
            <a:xfrm>
              <a:off x="2649" y="972"/>
              <a:ext cx="1" cy="320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7" name="Line 19"/>
            <p:cNvSpPr>
              <a:spLocks noChangeShapeType="1"/>
            </p:cNvSpPr>
            <p:nvPr/>
          </p:nvSpPr>
          <p:spPr bwMode="auto">
            <a:xfrm>
              <a:off x="2750" y="972"/>
              <a:ext cx="1" cy="320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8" name="Line 20"/>
            <p:cNvSpPr>
              <a:spLocks noChangeShapeType="1"/>
            </p:cNvSpPr>
            <p:nvPr/>
          </p:nvSpPr>
          <p:spPr bwMode="auto">
            <a:xfrm>
              <a:off x="2848" y="972"/>
              <a:ext cx="1" cy="320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Line 21"/>
            <p:cNvSpPr>
              <a:spLocks noChangeShapeType="1"/>
            </p:cNvSpPr>
            <p:nvPr/>
          </p:nvSpPr>
          <p:spPr bwMode="auto">
            <a:xfrm>
              <a:off x="2947" y="972"/>
              <a:ext cx="1" cy="320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0" name="Line 22"/>
            <p:cNvSpPr>
              <a:spLocks noChangeShapeType="1"/>
            </p:cNvSpPr>
            <p:nvPr/>
          </p:nvSpPr>
          <p:spPr bwMode="auto">
            <a:xfrm>
              <a:off x="3045" y="972"/>
              <a:ext cx="1" cy="320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1" name="Line 23"/>
            <p:cNvSpPr>
              <a:spLocks noChangeShapeType="1"/>
            </p:cNvSpPr>
            <p:nvPr/>
          </p:nvSpPr>
          <p:spPr bwMode="auto">
            <a:xfrm>
              <a:off x="3144" y="972"/>
              <a:ext cx="1" cy="320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2" name="Line 24"/>
            <p:cNvSpPr>
              <a:spLocks noChangeShapeType="1"/>
            </p:cNvSpPr>
            <p:nvPr/>
          </p:nvSpPr>
          <p:spPr bwMode="auto">
            <a:xfrm>
              <a:off x="3243" y="972"/>
              <a:ext cx="1" cy="320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Line 25"/>
            <p:cNvSpPr>
              <a:spLocks noChangeShapeType="1"/>
            </p:cNvSpPr>
            <p:nvPr/>
          </p:nvSpPr>
          <p:spPr bwMode="auto">
            <a:xfrm>
              <a:off x="3341" y="972"/>
              <a:ext cx="1" cy="320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Line 26"/>
            <p:cNvSpPr>
              <a:spLocks noChangeShapeType="1"/>
            </p:cNvSpPr>
            <p:nvPr/>
          </p:nvSpPr>
          <p:spPr bwMode="auto">
            <a:xfrm>
              <a:off x="3441" y="972"/>
              <a:ext cx="1" cy="320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5" name="Line 27"/>
            <p:cNvSpPr>
              <a:spLocks noChangeShapeType="1"/>
            </p:cNvSpPr>
            <p:nvPr/>
          </p:nvSpPr>
          <p:spPr bwMode="auto">
            <a:xfrm>
              <a:off x="2280" y="1653"/>
              <a:ext cx="27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6" name="Line 28"/>
            <p:cNvSpPr>
              <a:spLocks noChangeShapeType="1"/>
            </p:cNvSpPr>
            <p:nvPr/>
          </p:nvSpPr>
          <p:spPr bwMode="auto">
            <a:xfrm>
              <a:off x="2304" y="1737"/>
              <a:ext cx="34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7" name="Line 29"/>
            <p:cNvSpPr>
              <a:spLocks noChangeShapeType="1"/>
            </p:cNvSpPr>
            <p:nvPr/>
          </p:nvSpPr>
          <p:spPr bwMode="auto">
            <a:xfrm flipH="1">
              <a:off x="2033" y="1693"/>
              <a:ext cx="20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8" name="Line 30"/>
            <p:cNvSpPr>
              <a:spLocks noChangeShapeType="1"/>
            </p:cNvSpPr>
            <p:nvPr/>
          </p:nvSpPr>
          <p:spPr bwMode="auto">
            <a:xfrm>
              <a:off x="2278" y="2436"/>
              <a:ext cx="47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9" name="Line 31"/>
            <p:cNvSpPr>
              <a:spLocks noChangeShapeType="1"/>
            </p:cNvSpPr>
            <p:nvPr/>
          </p:nvSpPr>
          <p:spPr bwMode="auto">
            <a:xfrm>
              <a:off x="2319" y="2523"/>
              <a:ext cx="52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0" name="Line 32"/>
            <p:cNvSpPr>
              <a:spLocks noChangeShapeType="1"/>
            </p:cNvSpPr>
            <p:nvPr/>
          </p:nvSpPr>
          <p:spPr bwMode="auto">
            <a:xfrm flipH="1">
              <a:off x="2033" y="2475"/>
              <a:ext cx="206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1" name="Line 33"/>
            <p:cNvSpPr>
              <a:spLocks noChangeShapeType="1"/>
            </p:cNvSpPr>
            <p:nvPr/>
          </p:nvSpPr>
          <p:spPr bwMode="auto">
            <a:xfrm>
              <a:off x="2280" y="3218"/>
              <a:ext cx="66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2" name="Line 34"/>
            <p:cNvSpPr>
              <a:spLocks noChangeShapeType="1"/>
            </p:cNvSpPr>
            <p:nvPr/>
          </p:nvSpPr>
          <p:spPr bwMode="auto">
            <a:xfrm>
              <a:off x="2319" y="3308"/>
              <a:ext cx="726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Line 35"/>
            <p:cNvSpPr>
              <a:spLocks noChangeShapeType="1"/>
            </p:cNvSpPr>
            <p:nvPr/>
          </p:nvSpPr>
          <p:spPr bwMode="auto">
            <a:xfrm flipH="1">
              <a:off x="2033" y="3257"/>
              <a:ext cx="20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4" name="Line 36"/>
            <p:cNvSpPr>
              <a:spLocks noChangeShapeType="1"/>
            </p:cNvSpPr>
            <p:nvPr/>
          </p:nvSpPr>
          <p:spPr bwMode="auto">
            <a:xfrm>
              <a:off x="2280" y="4001"/>
              <a:ext cx="8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5" name="Line 37"/>
            <p:cNvSpPr>
              <a:spLocks noChangeShapeType="1"/>
            </p:cNvSpPr>
            <p:nvPr/>
          </p:nvSpPr>
          <p:spPr bwMode="auto">
            <a:xfrm>
              <a:off x="2321" y="4090"/>
              <a:ext cx="92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6" name="Line 38"/>
            <p:cNvSpPr>
              <a:spLocks noChangeShapeType="1"/>
            </p:cNvSpPr>
            <p:nvPr/>
          </p:nvSpPr>
          <p:spPr bwMode="auto">
            <a:xfrm flipH="1">
              <a:off x="2033" y="4039"/>
              <a:ext cx="20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7" name="Line 39"/>
            <p:cNvSpPr>
              <a:spLocks noChangeShapeType="1"/>
            </p:cNvSpPr>
            <p:nvPr/>
          </p:nvSpPr>
          <p:spPr bwMode="auto">
            <a:xfrm flipH="1">
              <a:off x="3343" y="1653"/>
              <a:ext cx="64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8" name="Line 40"/>
            <p:cNvSpPr>
              <a:spLocks noChangeShapeType="1"/>
            </p:cNvSpPr>
            <p:nvPr/>
          </p:nvSpPr>
          <p:spPr bwMode="auto">
            <a:xfrm flipH="1">
              <a:off x="3436" y="1739"/>
              <a:ext cx="51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9" name="Freeform 41"/>
            <p:cNvSpPr>
              <a:spLocks/>
            </p:cNvSpPr>
            <p:nvPr/>
          </p:nvSpPr>
          <p:spPr bwMode="auto">
            <a:xfrm>
              <a:off x="4033" y="1303"/>
              <a:ext cx="207" cy="388"/>
            </a:xfrm>
            <a:custGeom>
              <a:avLst/>
              <a:gdLst>
                <a:gd name="T0" fmla="*/ 0 w 207"/>
                <a:gd name="T1" fmla="*/ 388 h 388"/>
                <a:gd name="T2" fmla="*/ 207 w 207"/>
                <a:gd name="T3" fmla="*/ 388 h 388"/>
                <a:gd name="T4" fmla="*/ 207 w 207"/>
                <a:gd name="T5" fmla="*/ 0 h 388"/>
                <a:gd name="T6" fmla="*/ 0 60000 65536"/>
                <a:gd name="T7" fmla="*/ 0 60000 65536"/>
                <a:gd name="T8" fmla="*/ 0 60000 65536"/>
                <a:gd name="T9" fmla="*/ 0 w 207"/>
                <a:gd name="T10" fmla="*/ 0 h 388"/>
                <a:gd name="T11" fmla="*/ 207 w 207"/>
                <a:gd name="T12" fmla="*/ 388 h 3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7" h="388">
                  <a:moveTo>
                    <a:pt x="0" y="388"/>
                  </a:moveTo>
                  <a:lnTo>
                    <a:pt x="207" y="388"/>
                  </a:lnTo>
                  <a:lnTo>
                    <a:pt x="207" y="0"/>
                  </a:lnTo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0" name="Rectangle 42"/>
            <p:cNvSpPr>
              <a:spLocks noChangeArrowheads="1"/>
            </p:cNvSpPr>
            <p:nvPr/>
          </p:nvSpPr>
          <p:spPr bwMode="auto">
            <a:xfrm>
              <a:off x="2738" y="781"/>
              <a:ext cx="519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AND gates inputs</a:t>
              </a:r>
              <a:endParaRPr lang="en-US" sz="3200" u="sng" baseline="-25000"/>
            </a:p>
          </p:txBody>
        </p:sp>
        <p:sp>
          <p:nvSpPr>
            <p:cNvPr id="29741" name="Rectangle 43"/>
            <p:cNvSpPr>
              <a:spLocks noChangeArrowheads="1"/>
            </p:cNvSpPr>
            <p:nvPr/>
          </p:nvSpPr>
          <p:spPr bwMode="auto">
            <a:xfrm>
              <a:off x="2524" y="893"/>
              <a:ext cx="51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A</a:t>
              </a:r>
              <a:endParaRPr lang="en-US" sz="3200" u="sng" baseline="-25000"/>
            </a:p>
          </p:txBody>
        </p:sp>
        <p:sp>
          <p:nvSpPr>
            <p:cNvPr id="29742" name="Rectangle 44"/>
            <p:cNvSpPr>
              <a:spLocks noChangeArrowheads="1"/>
            </p:cNvSpPr>
            <p:nvPr/>
          </p:nvSpPr>
          <p:spPr bwMode="auto">
            <a:xfrm>
              <a:off x="2923" y="893"/>
              <a:ext cx="49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C</a:t>
              </a:r>
              <a:endParaRPr lang="en-US" sz="3200" u="sng" baseline="-25000"/>
            </a:p>
          </p:txBody>
        </p:sp>
        <p:sp>
          <p:nvSpPr>
            <p:cNvPr id="29743" name="Rectangle 45"/>
            <p:cNvSpPr>
              <a:spLocks noChangeArrowheads="1"/>
            </p:cNvSpPr>
            <p:nvPr/>
          </p:nvSpPr>
          <p:spPr bwMode="auto">
            <a:xfrm>
              <a:off x="3309" y="893"/>
              <a:ext cx="68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W</a:t>
              </a:r>
              <a:endParaRPr lang="en-US" sz="3200" u="sng" baseline="-25000"/>
            </a:p>
          </p:txBody>
        </p:sp>
        <p:sp>
          <p:nvSpPr>
            <p:cNvPr id="29744" name="Rectangle 46"/>
            <p:cNvSpPr>
              <a:spLocks noChangeArrowheads="1"/>
            </p:cNvSpPr>
            <p:nvPr/>
          </p:nvSpPr>
          <p:spPr bwMode="auto">
            <a:xfrm>
              <a:off x="2145" y="872"/>
              <a:ext cx="226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Product</a:t>
              </a:r>
              <a:endParaRPr lang="en-US" sz="3200" u="sng" baseline="-25000"/>
            </a:p>
          </p:txBody>
        </p:sp>
        <p:sp>
          <p:nvSpPr>
            <p:cNvPr id="29745" name="Rectangle 47"/>
            <p:cNvSpPr>
              <a:spLocks noChangeArrowheads="1"/>
            </p:cNvSpPr>
            <p:nvPr/>
          </p:nvSpPr>
          <p:spPr bwMode="auto">
            <a:xfrm>
              <a:off x="2145" y="945"/>
              <a:ext cx="132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term</a:t>
              </a:r>
              <a:endParaRPr lang="en-US" sz="3200" u="sng" baseline="-25000"/>
            </a:p>
          </p:txBody>
        </p:sp>
        <p:sp>
          <p:nvSpPr>
            <p:cNvPr id="29746" name="Rectangle 48"/>
            <p:cNvSpPr>
              <a:spLocks noChangeArrowheads="1"/>
            </p:cNvSpPr>
            <p:nvPr/>
          </p:nvSpPr>
          <p:spPr bwMode="auto">
            <a:xfrm>
              <a:off x="2394" y="1044"/>
              <a:ext cx="36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1</a:t>
              </a:r>
              <a:endParaRPr lang="en-US" sz="3200" u="sng" baseline="-25000"/>
            </a:p>
          </p:txBody>
        </p:sp>
        <p:sp>
          <p:nvSpPr>
            <p:cNvPr id="29747" name="Rectangle 49"/>
            <p:cNvSpPr>
              <a:spLocks noChangeArrowheads="1"/>
            </p:cNvSpPr>
            <p:nvPr/>
          </p:nvSpPr>
          <p:spPr bwMode="auto">
            <a:xfrm>
              <a:off x="2394" y="1263"/>
              <a:ext cx="36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2</a:t>
              </a:r>
              <a:endParaRPr lang="en-US" sz="3200" u="sng" baseline="-25000"/>
            </a:p>
          </p:txBody>
        </p:sp>
        <p:sp>
          <p:nvSpPr>
            <p:cNvPr id="29748" name="Rectangle 50"/>
            <p:cNvSpPr>
              <a:spLocks noChangeArrowheads="1"/>
            </p:cNvSpPr>
            <p:nvPr/>
          </p:nvSpPr>
          <p:spPr bwMode="auto">
            <a:xfrm>
              <a:off x="2394" y="1479"/>
              <a:ext cx="36" cy="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3</a:t>
              </a:r>
              <a:endParaRPr lang="en-US" sz="3200" u="sng" baseline="-25000"/>
            </a:p>
          </p:txBody>
        </p:sp>
        <p:sp>
          <p:nvSpPr>
            <p:cNvPr id="29749" name="Rectangle 51"/>
            <p:cNvSpPr>
              <a:spLocks noChangeArrowheads="1"/>
            </p:cNvSpPr>
            <p:nvPr/>
          </p:nvSpPr>
          <p:spPr bwMode="auto">
            <a:xfrm>
              <a:off x="2394" y="1833"/>
              <a:ext cx="36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4</a:t>
              </a:r>
              <a:endParaRPr lang="en-US" sz="3200" u="sng" baseline="-25000"/>
            </a:p>
          </p:txBody>
        </p:sp>
        <p:sp>
          <p:nvSpPr>
            <p:cNvPr id="29750" name="Rectangle 52"/>
            <p:cNvSpPr>
              <a:spLocks noChangeArrowheads="1"/>
            </p:cNvSpPr>
            <p:nvPr/>
          </p:nvSpPr>
          <p:spPr bwMode="auto">
            <a:xfrm>
              <a:off x="2394" y="2053"/>
              <a:ext cx="36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5</a:t>
              </a:r>
              <a:endParaRPr lang="en-US" sz="3200" u="sng" baseline="-25000"/>
            </a:p>
          </p:txBody>
        </p:sp>
        <p:sp>
          <p:nvSpPr>
            <p:cNvPr id="29751" name="Rectangle 53"/>
            <p:cNvSpPr>
              <a:spLocks noChangeArrowheads="1"/>
            </p:cNvSpPr>
            <p:nvPr/>
          </p:nvSpPr>
          <p:spPr bwMode="auto">
            <a:xfrm>
              <a:off x="2394" y="2268"/>
              <a:ext cx="36" cy="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6</a:t>
              </a:r>
              <a:endParaRPr lang="en-US" sz="3200" u="sng" baseline="-25000"/>
            </a:p>
          </p:txBody>
        </p:sp>
        <p:sp>
          <p:nvSpPr>
            <p:cNvPr id="29752" name="Rectangle 54"/>
            <p:cNvSpPr>
              <a:spLocks noChangeArrowheads="1"/>
            </p:cNvSpPr>
            <p:nvPr/>
          </p:nvSpPr>
          <p:spPr bwMode="auto">
            <a:xfrm>
              <a:off x="2394" y="2623"/>
              <a:ext cx="36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7</a:t>
              </a:r>
              <a:endParaRPr lang="en-US" sz="3200" u="sng" baseline="-25000"/>
            </a:p>
          </p:txBody>
        </p:sp>
        <p:sp>
          <p:nvSpPr>
            <p:cNvPr id="29753" name="Rectangle 55"/>
            <p:cNvSpPr>
              <a:spLocks noChangeArrowheads="1"/>
            </p:cNvSpPr>
            <p:nvPr/>
          </p:nvSpPr>
          <p:spPr bwMode="auto">
            <a:xfrm>
              <a:off x="2394" y="2839"/>
              <a:ext cx="36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8</a:t>
              </a:r>
              <a:endParaRPr lang="en-US" sz="3200" u="sng" baseline="-25000"/>
            </a:p>
          </p:txBody>
        </p:sp>
        <p:sp>
          <p:nvSpPr>
            <p:cNvPr id="29754" name="Rectangle 56"/>
            <p:cNvSpPr>
              <a:spLocks noChangeArrowheads="1"/>
            </p:cNvSpPr>
            <p:nvPr/>
          </p:nvSpPr>
          <p:spPr bwMode="auto">
            <a:xfrm>
              <a:off x="2394" y="3055"/>
              <a:ext cx="36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9</a:t>
              </a:r>
              <a:endParaRPr lang="en-US" sz="3200" u="sng" baseline="-25000"/>
            </a:p>
          </p:txBody>
        </p:sp>
        <p:sp>
          <p:nvSpPr>
            <p:cNvPr id="29755" name="Rectangle 57"/>
            <p:cNvSpPr>
              <a:spLocks noChangeArrowheads="1"/>
            </p:cNvSpPr>
            <p:nvPr/>
          </p:nvSpPr>
          <p:spPr bwMode="auto">
            <a:xfrm>
              <a:off x="2362" y="3411"/>
              <a:ext cx="73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10</a:t>
              </a:r>
              <a:endParaRPr lang="en-US" sz="3200" u="sng" baseline="-25000"/>
            </a:p>
          </p:txBody>
        </p:sp>
        <p:sp>
          <p:nvSpPr>
            <p:cNvPr id="29756" name="Rectangle 58"/>
            <p:cNvSpPr>
              <a:spLocks noChangeArrowheads="1"/>
            </p:cNvSpPr>
            <p:nvPr/>
          </p:nvSpPr>
          <p:spPr bwMode="auto">
            <a:xfrm>
              <a:off x="2362" y="3628"/>
              <a:ext cx="73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11</a:t>
              </a:r>
              <a:endParaRPr lang="en-US" sz="3200" u="sng" baseline="-25000"/>
            </a:p>
          </p:txBody>
        </p:sp>
        <p:sp>
          <p:nvSpPr>
            <p:cNvPr id="29757" name="Rectangle 59"/>
            <p:cNvSpPr>
              <a:spLocks noChangeArrowheads="1"/>
            </p:cNvSpPr>
            <p:nvPr/>
          </p:nvSpPr>
          <p:spPr bwMode="auto">
            <a:xfrm>
              <a:off x="2362" y="3844"/>
              <a:ext cx="73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12</a:t>
              </a:r>
              <a:endParaRPr lang="en-US" sz="3200" u="sng" baseline="-25000"/>
            </a:p>
          </p:txBody>
        </p:sp>
        <p:sp>
          <p:nvSpPr>
            <p:cNvPr id="29758" name="Rectangle 60"/>
            <p:cNvSpPr>
              <a:spLocks noChangeArrowheads="1"/>
            </p:cNvSpPr>
            <p:nvPr/>
          </p:nvSpPr>
          <p:spPr bwMode="auto">
            <a:xfrm>
              <a:off x="1961" y="1653"/>
              <a:ext cx="51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A</a:t>
              </a:r>
              <a:endParaRPr lang="en-US" sz="3200" u="sng" baseline="-25000"/>
            </a:p>
          </p:txBody>
        </p:sp>
        <p:sp>
          <p:nvSpPr>
            <p:cNvPr id="29759" name="Rectangle 61"/>
            <p:cNvSpPr>
              <a:spLocks noChangeArrowheads="1"/>
            </p:cNvSpPr>
            <p:nvPr/>
          </p:nvSpPr>
          <p:spPr bwMode="auto">
            <a:xfrm>
              <a:off x="1969" y="2434"/>
              <a:ext cx="48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B</a:t>
              </a:r>
              <a:endParaRPr lang="en-US" sz="3200" u="sng" baseline="-25000"/>
            </a:p>
          </p:txBody>
        </p:sp>
        <p:sp>
          <p:nvSpPr>
            <p:cNvPr id="29760" name="Rectangle 62"/>
            <p:cNvSpPr>
              <a:spLocks noChangeArrowheads="1"/>
            </p:cNvSpPr>
            <p:nvPr/>
          </p:nvSpPr>
          <p:spPr bwMode="auto">
            <a:xfrm>
              <a:off x="1969" y="3216"/>
              <a:ext cx="49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C</a:t>
              </a:r>
              <a:endParaRPr lang="en-US" sz="3200" u="sng" baseline="-25000"/>
            </a:p>
          </p:txBody>
        </p:sp>
        <p:sp>
          <p:nvSpPr>
            <p:cNvPr id="29761" name="Rectangle 63"/>
            <p:cNvSpPr>
              <a:spLocks noChangeArrowheads="1"/>
            </p:cNvSpPr>
            <p:nvPr/>
          </p:nvSpPr>
          <p:spPr bwMode="auto">
            <a:xfrm>
              <a:off x="1962" y="3999"/>
              <a:ext cx="52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D</a:t>
              </a:r>
              <a:endParaRPr lang="en-US" sz="3200" u="sng" baseline="-25000"/>
            </a:p>
          </p:txBody>
        </p:sp>
        <p:sp>
          <p:nvSpPr>
            <p:cNvPr id="29762" name="Rectangle 64"/>
            <p:cNvSpPr>
              <a:spLocks noChangeArrowheads="1"/>
            </p:cNvSpPr>
            <p:nvPr/>
          </p:nvSpPr>
          <p:spPr bwMode="auto">
            <a:xfrm>
              <a:off x="4325" y="1264"/>
              <a:ext cx="68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W</a:t>
              </a:r>
              <a:endParaRPr lang="en-US" sz="3200" u="sng" baseline="-25000"/>
            </a:p>
          </p:txBody>
        </p:sp>
        <p:sp>
          <p:nvSpPr>
            <p:cNvPr id="29763" name="Rectangle 65"/>
            <p:cNvSpPr>
              <a:spLocks noChangeArrowheads="1"/>
            </p:cNvSpPr>
            <p:nvPr/>
          </p:nvSpPr>
          <p:spPr bwMode="auto">
            <a:xfrm>
              <a:off x="4324" y="2053"/>
              <a:ext cx="76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F1</a:t>
              </a:r>
              <a:endParaRPr lang="en-US" sz="3200" u="sng" baseline="-25000"/>
            </a:p>
          </p:txBody>
        </p:sp>
        <p:sp>
          <p:nvSpPr>
            <p:cNvPr id="29764" name="Rectangle 66"/>
            <p:cNvSpPr>
              <a:spLocks noChangeArrowheads="1"/>
            </p:cNvSpPr>
            <p:nvPr/>
          </p:nvSpPr>
          <p:spPr bwMode="auto">
            <a:xfrm>
              <a:off x="4324" y="2839"/>
              <a:ext cx="76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F2</a:t>
              </a:r>
              <a:endParaRPr lang="en-US" sz="3200" u="sng" baseline="-25000"/>
            </a:p>
          </p:txBody>
        </p:sp>
        <p:sp>
          <p:nvSpPr>
            <p:cNvPr id="29765" name="Freeform 67"/>
            <p:cNvSpPr>
              <a:spLocks/>
            </p:cNvSpPr>
            <p:nvPr/>
          </p:nvSpPr>
          <p:spPr bwMode="auto">
            <a:xfrm>
              <a:off x="2290" y="993"/>
              <a:ext cx="120" cy="28"/>
            </a:xfrm>
            <a:custGeom>
              <a:avLst/>
              <a:gdLst>
                <a:gd name="T0" fmla="*/ 0 w 120"/>
                <a:gd name="T1" fmla="*/ 0 h 28"/>
                <a:gd name="T2" fmla="*/ 120 w 120"/>
                <a:gd name="T3" fmla="*/ 0 h 28"/>
                <a:gd name="T4" fmla="*/ 120 w 120"/>
                <a:gd name="T5" fmla="*/ 28 h 28"/>
                <a:gd name="T6" fmla="*/ 0 60000 65536"/>
                <a:gd name="T7" fmla="*/ 0 60000 65536"/>
                <a:gd name="T8" fmla="*/ 0 60000 65536"/>
                <a:gd name="T9" fmla="*/ 0 w 120"/>
                <a:gd name="T10" fmla="*/ 0 h 28"/>
                <a:gd name="T11" fmla="*/ 120 w 120"/>
                <a:gd name="T12" fmla="*/ 28 h 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" h="28">
                  <a:moveTo>
                    <a:pt x="0" y="0"/>
                  </a:moveTo>
                  <a:lnTo>
                    <a:pt x="120" y="0"/>
                  </a:lnTo>
                  <a:lnTo>
                    <a:pt x="120" y="28"/>
                  </a:lnTo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66" name="Freeform 68"/>
            <p:cNvSpPr>
              <a:spLocks/>
            </p:cNvSpPr>
            <p:nvPr/>
          </p:nvSpPr>
          <p:spPr bwMode="auto">
            <a:xfrm>
              <a:off x="2393" y="1008"/>
              <a:ext cx="31" cy="49"/>
            </a:xfrm>
            <a:custGeom>
              <a:avLst/>
              <a:gdLst>
                <a:gd name="T0" fmla="*/ 489 w 19"/>
                <a:gd name="T1" fmla="*/ 302 h 30"/>
                <a:gd name="T2" fmla="*/ 956 w 19"/>
                <a:gd name="T3" fmla="*/ 0 h 30"/>
                <a:gd name="T4" fmla="*/ 956 w 19"/>
                <a:gd name="T5" fmla="*/ 0 h 30"/>
                <a:gd name="T6" fmla="*/ 640 w 19"/>
                <a:gd name="T7" fmla="*/ 776 h 30"/>
                <a:gd name="T8" fmla="*/ 489 w 19"/>
                <a:gd name="T9" fmla="*/ 1526 h 30"/>
                <a:gd name="T10" fmla="*/ 300 w 19"/>
                <a:gd name="T11" fmla="*/ 776 h 30"/>
                <a:gd name="T12" fmla="*/ 0 w 19"/>
                <a:gd name="T13" fmla="*/ 0 h 30"/>
                <a:gd name="T14" fmla="*/ 55 w 19"/>
                <a:gd name="T15" fmla="*/ 0 h 30"/>
                <a:gd name="T16" fmla="*/ 489 w 19"/>
                <a:gd name="T17" fmla="*/ 302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30"/>
                <a:gd name="T29" fmla="*/ 19 w 19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30">
                  <a:moveTo>
                    <a:pt x="10" y="6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2" y="20"/>
                    <a:pt x="11" y="25"/>
                    <a:pt x="10" y="30"/>
                  </a:cubicBezTo>
                  <a:cubicBezTo>
                    <a:pt x="9" y="25"/>
                    <a:pt x="7" y="20"/>
                    <a:pt x="6" y="1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10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67" name="Rectangle 69"/>
            <p:cNvSpPr>
              <a:spLocks noChangeArrowheads="1"/>
            </p:cNvSpPr>
            <p:nvPr/>
          </p:nvSpPr>
          <p:spPr bwMode="auto">
            <a:xfrm>
              <a:off x="4012" y="1779"/>
              <a:ext cx="436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All fuses intact</a:t>
              </a:r>
              <a:endParaRPr lang="en-US" sz="3200" u="sng" baseline="-25000"/>
            </a:p>
          </p:txBody>
        </p:sp>
        <p:sp>
          <p:nvSpPr>
            <p:cNvPr id="29768" name="Rectangle 70"/>
            <p:cNvSpPr>
              <a:spLocks noChangeArrowheads="1"/>
            </p:cNvSpPr>
            <p:nvPr/>
          </p:nvSpPr>
          <p:spPr bwMode="auto">
            <a:xfrm>
              <a:off x="4012" y="1854"/>
              <a:ext cx="221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(always</a:t>
              </a:r>
              <a:endParaRPr lang="en-US" sz="3200" u="sng" baseline="-25000"/>
            </a:p>
          </p:txBody>
        </p:sp>
        <p:sp>
          <p:nvSpPr>
            <p:cNvPr id="29769" name="Rectangle 71"/>
            <p:cNvSpPr>
              <a:spLocks noChangeArrowheads="1"/>
            </p:cNvSpPr>
            <p:nvPr/>
          </p:nvSpPr>
          <p:spPr bwMode="auto">
            <a:xfrm>
              <a:off x="4244" y="1863"/>
              <a:ext cx="40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MathematicalPi 1" pitchFamily="82" charset="0"/>
                </a:rPr>
                <a:t>5</a:t>
              </a:r>
              <a:endParaRPr lang="en-US" sz="3200" u="sng" baseline="-25000"/>
            </a:p>
          </p:txBody>
        </p:sp>
        <p:sp>
          <p:nvSpPr>
            <p:cNvPr id="29770" name="Rectangle 72"/>
            <p:cNvSpPr>
              <a:spLocks noChangeArrowheads="1"/>
            </p:cNvSpPr>
            <p:nvPr/>
          </p:nvSpPr>
          <p:spPr bwMode="auto">
            <a:xfrm>
              <a:off x="4298" y="1854"/>
              <a:ext cx="78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 0)</a:t>
              </a:r>
              <a:endParaRPr lang="en-US" sz="3200" u="sng" baseline="-25000"/>
            </a:p>
          </p:txBody>
        </p:sp>
        <p:sp>
          <p:nvSpPr>
            <p:cNvPr id="29771" name="Rectangle 73"/>
            <p:cNvSpPr>
              <a:spLocks noChangeArrowheads="1"/>
            </p:cNvSpPr>
            <p:nvPr/>
          </p:nvSpPr>
          <p:spPr bwMode="auto">
            <a:xfrm>
              <a:off x="3969" y="3958"/>
              <a:ext cx="49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Helvetica" pitchFamily="34" charset="0"/>
                </a:rPr>
                <a:t>X</a:t>
              </a:r>
              <a:endParaRPr lang="en-US" sz="3200" u="sng" baseline="-25000"/>
            </a:p>
          </p:txBody>
        </p:sp>
        <p:sp>
          <p:nvSpPr>
            <p:cNvPr id="29772" name="Rectangle 74"/>
            <p:cNvSpPr>
              <a:spLocks noChangeArrowheads="1"/>
            </p:cNvSpPr>
            <p:nvPr/>
          </p:nvSpPr>
          <p:spPr bwMode="auto">
            <a:xfrm>
              <a:off x="4029" y="3956"/>
              <a:ext cx="316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Fuse intact</a:t>
              </a:r>
              <a:endParaRPr lang="en-US" sz="3200" u="sng" baseline="-25000"/>
            </a:p>
          </p:txBody>
        </p:sp>
        <p:sp>
          <p:nvSpPr>
            <p:cNvPr id="29773" name="Freeform 75"/>
            <p:cNvSpPr>
              <a:spLocks/>
            </p:cNvSpPr>
            <p:nvPr/>
          </p:nvSpPr>
          <p:spPr bwMode="auto">
            <a:xfrm>
              <a:off x="2240" y="1629"/>
              <a:ext cx="99" cy="126"/>
            </a:xfrm>
            <a:custGeom>
              <a:avLst/>
              <a:gdLst>
                <a:gd name="T0" fmla="*/ 0 w 99"/>
                <a:gd name="T1" fmla="*/ 0 h 126"/>
                <a:gd name="T2" fmla="*/ 0 w 99"/>
                <a:gd name="T3" fmla="*/ 126 h 126"/>
                <a:gd name="T4" fmla="*/ 99 w 99"/>
                <a:gd name="T5" fmla="*/ 62 h 126"/>
                <a:gd name="T6" fmla="*/ 0 w 99"/>
                <a:gd name="T7" fmla="*/ 0 h 126"/>
                <a:gd name="T8" fmla="*/ 0 w 99"/>
                <a:gd name="T9" fmla="*/ 0 h 1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"/>
                <a:gd name="T16" fmla="*/ 0 h 126"/>
                <a:gd name="T17" fmla="*/ 99 w 99"/>
                <a:gd name="T18" fmla="*/ 126 h 1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" h="126">
                  <a:moveTo>
                    <a:pt x="0" y="0"/>
                  </a:moveTo>
                  <a:lnTo>
                    <a:pt x="0" y="126"/>
                  </a:lnTo>
                  <a:lnTo>
                    <a:pt x="99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74" name="Freeform 76"/>
            <p:cNvSpPr>
              <a:spLocks/>
            </p:cNvSpPr>
            <p:nvPr/>
          </p:nvSpPr>
          <p:spPr bwMode="auto">
            <a:xfrm>
              <a:off x="3933" y="1629"/>
              <a:ext cx="100" cy="126"/>
            </a:xfrm>
            <a:custGeom>
              <a:avLst/>
              <a:gdLst>
                <a:gd name="T0" fmla="*/ 100 w 100"/>
                <a:gd name="T1" fmla="*/ 0 h 126"/>
                <a:gd name="T2" fmla="*/ 100 w 100"/>
                <a:gd name="T3" fmla="*/ 126 h 126"/>
                <a:gd name="T4" fmla="*/ 0 w 100"/>
                <a:gd name="T5" fmla="*/ 62 h 126"/>
                <a:gd name="T6" fmla="*/ 100 w 100"/>
                <a:gd name="T7" fmla="*/ 0 h 126"/>
                <a:gd name="T8" fmla="*/ 100 w 100"/>
                <a:gd name="T9" fmla="*/ 0 h 1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"/>
                <a:gd name="T16" fmla="*/ 0 h 126"/>
                <a:gd name="T17" fmla="*/ 100 w 100"/>
                <a:gd name="T18" fmla="*/ 126 h 1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" h="126">
                  <a:moveTo>
                    <a:pt x="100" y="0"/>
                  </a:moveTo>
                  <a:lnTo>
                    <a:pt x="100" y="126"/>
                  </a:lnTo>
                  <a:lnTo>
                    <a:pt x="0" y="62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75" name="Freeform 77"/>
            <p:cNvSpPr>
              <a:spLocks/>
            </p:cNvSpPr>
            <p:nvPr/>
          </p:nvSpPr>
          <p:spPr bwMode="auto">
            <a:xfrm>
              <a:off x="2239" y="2411"/>
              <a:ext cx="98" cy="126"/>
            </a:xfrm>
            <a:custGeom>
              <a:avLst/>
              <a:gdLst>
                <a:gd name="T0" fmla="*/ 0 w 98"/>
                <a:gd name="T1" fmla="*/ 0 h 126"/>
                <a:gd name="T2" fmla="*/ 0 w 98"/>
                <a:gd name="T3" fmla="*/ 126 h 126"/>
                <a:gd name="T4" fmla="*/ 98 w 98"/>
                <a:gd name="T5" fmla="*/ 62 h 126"/>
                <a:gd name="T6" fmla="*/ 0 w 98"/>
                <a:gd name="T7" fmla="*/ 0 h 126"/>
                <a:gd name="T8" fmla="*/ 0 w 98"/>
                <a:gd name="T9" fmla="*/ 0 h 1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8"/>
                <a:gd name="T16" fmla="*/ 0 h 126"/>
                <a:gd name="T17" fmla="*/ 98 w 98"/>
                <a:gd name="T18" fmla="*/ 126 h 1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8" h="126">
                  <a:moveTo>
                    <a:pt x="0" y="0"/>
                  </a:moveTo>
                  <a:lnTo>
                    <a:pt x="0" y="126"/>
                  </a:lnTo>
                  <a:lnTo>
                    <a:pt x="98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76" name="Freeform 78"/>
            <p:cNvSpPr>
              <a:spLocks/>
            </p:cNvSpPr>
            <p:nvPr/>
          </p:nvSpPr>
          <p:spPr bwMode="auto">
            <a:xfrm>
              <a:off x="2240" y="3977"/>
              <a:ext cx="99" cy="126"/>
            </a:xfrm>
            <a:custGeom>
              <a:avLst/>
              <a:gdLst>
                <a:gd name="T0" fmla="*/ 0 w 99"/>
                <a:gd name="T1" fmla="*/ 0 h 126"/>
                <a:gd name="T2" fmla="*/ 0 w 99"/>
                <a:gd name="T3" fmla="*/ 126 h 126"/>
                <a:gd name="T4" fmla="*/ 99 w 99"/>
                <a:gd name="T5" fmla="*/ 61 h 126"/>
                <a:gd name="T6" fmla="*/ 0 w 99"/>
                <a:gd name="T7" fmla="*/ 0 h 126"/>
                <a:gd name="T8" fmla="*/ 0 w 99"/>
                <a:gd name="T9" fmla="*/ 0 h 1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"/>
                <a:gd name="T16" fmla="*/ 0 h 126"/>
                <a:gd name="T17" fmla="*/ 99 w 99"/>
                <a:gd name="T18" fmla="*/ 126 h 1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" h="126">
                  <a:moveTo>
                    <a:pt x="0" y="0"/>
                  </a:moveTo>
                  <a:lnTo>
                    <a:pt x="0" y="126"/>
                  </a:lnTo>
                  <a:lnTo>
                    <a:pt x="99" y="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77" name="Freeform 79"/>
            <p:cNvSpPr>
              <a:spLocks/>
            </p:cNvSpPr>
            <p:nvPr/>
          </p:nvSpPr>
          <p:spPr bwMode="auto">
            <a:xfrm>
              <a:off x="2240" y="3193"/>
              <a:ext cx="99" cy="128"/>
            </a:xfrm>
            <a:custGeom>
              <a:avLst/>
              <a:gdLst>
                <a:gd name="T0" fmla="*/ 0 w 99"/>
                <a:gd name="T1" fmla="*/ 0 h 128"/>
                <a:gd name="T2" fmla="*/ 0 w 99"/>
                <a:gd name="T3" fmla="*/ 128 h 128"/>
                <a:gd name="T4" fmla="*/ 99 w 99"/>
                <a:gd name="T5" fmla="*/ 62 h 128"/>
                <a:gd name="T6" fmla="*/ 0 w 99"/>
                <a:gd name="T7" fmla="*/ 0 h 128"/>
                <a:gd name="T8" fmla="*/ 0 w 99"/>
                <a:gd name="T9" fmla="*/ 0 h 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"/>
                <a:gd name="T16" fmla="*/ 0 h 128"/>
                <a:gd name="T17" fmla="*/ 99 w 99"/>
                <a:gd name="T18" fmla="*/ 128 h 1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" h="128">
                  <a:moveTo>
                    <a:pt x="0" y="0"/>
                  </a:moveTo>
                  <a:lnTo>
                    <a:pt x="0" y="128"/>
                  </a:lnTo>
                  <a:lnTo>
                    <a:pt x="99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78" name="Freeform 80"/>
            <p:cNvSpPr>
              <a:spLocks/>
            </p:cNvSpPr>
            <p:nvPr/>
          </p:nvSpPr>
          <p:spPr bwMode="auto">
            <a:xfrm>
              <a:off x="3947" y="2021"/>
              <a:ext cx="181" cy="142"/>
            </a:xfrm>
            <a:custGeom>
              <a:avLst/>
              <a:gdLst>
                <a:gd name="T0" fmla="*/ 58 w 110"/>
                <a:gd name="T1" fmla="*/ 4660 h 86"/>
                <a:gd name="T2" fmla="*/ 650 w 110"/>
                <a:gd name="T3" fmla="*/ 2303 h 86"/>
                <a:gd name="T4" fmla="*/ 95 w 110"/>
                <a:gd name="T5" fmla="*/ 96 h 86"/>
                <a:gd name="T6" fmla="*/ 58 w 110"/>
                <a:gd name="T7" fmla="*/ 0 h 86"/>
                <a:gd name="T8" fmla="*/ 1928 w 110"/>
                <a:gd name="T9" fmla="*/ 0 h 86"/>
                <a:gd name="T10" fmla="*/ 5907 w 110"/>
                <a:gd name="T11" fmla="*/ 2303 h 86"/>
                <a:gd name="T12" fmla="*/ 5848 w 110"/>
                <a:gd name="T13" fmla="*/ 2454 h 86"/>
                <a:gd name="T14" fmla="*/ 1928 w 110"/>
                <a:gd name="T15" fmla="*/ 4736 h 86"/>
                <a:gd name="T16" fmla="*/ 0 w 110"/>
                <a:gd name="T17" fmla="*/ 4736 h 86"/>
                <a:gd name="T18" fmla="*/ 58 w 110"/>
                <a:gd name="T19" fmla="*/ 4660 h 8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0"/>
                <a:gd name="T31" fmla="*/ 0 h 86"/>
                <a:gd name="T32" fmla="*/ 110 w 110"/>
                <a:gd name="T33" fmla="*/ 86 h 8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0" h="86">
                  <a:moveTo>
                    <a:pt x="1" y="84"/>
                  </a:moveTo>
                  <a:cubicBezTo>
                    <a:pt x="9" y="71"/>
                    <a:pt x="12" y="56"/>
                    <a:pt x="12" y="42"/>
                  </a:cubicBezTo>
                  <a:cubicBezTo>
                    <a:pt x="12" y="28"/>
                    <a:pt x="9" y="14"/>
                    <a:pt x="2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66" y="0"/>
                    <a:pt x="94" y="16"/>
                    <a:pt x="110" y="42"/>
                  </a:cubicBezTo>
                  <a:cubicBezTo>
                    <a:pt x="109" y="44"/>
                    <a:pt x="109" y="44"/>
                    <a:pt x="109" y="44"/>
                  </a:cubicBezTo>
                  <a:cubicBezTo>
                    <a:pt x="94" y="70"/>
                    <a:pt x="66" y="86"/>
                    <a:pt x="36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1" y="84"/>
                    <a:pt x="1" y="84"/>
                    <a:pt x="1" y="8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79" name="Freeform 81"/>
            <p:cNvSpPr>
              <a:spLocks/>
            </p:cNvSpPr>
            <p:nvPr/>
          </p:nvSpPr>
          <p:spPr bwMode="auto">
            <a:xfrm>
              <a:off x="3949" y="2810"/>
              <a:ext cx="181" cy="141"/>
            </a:xfrm>
            <a:custGeom>
              <a:avLst/>
              <a:gdLst>
                <a:gd name="T0" fmla="*/ 58 w 110"/>
                <a:gd name="T1" fmla="*/ 4396 h 86"/>
                <a:gd name="T2" fmla="*/ 650 w 110"/>
                <a:gd name="T3" fmla="*/ 2190 h 86"/>
                <a:gd name="T4" fmla="*/ 95 w 110"/>
                <a:gd name="T5" fmla="*/ 92 h 86"/>
                <a:gd name="T6" fmla="*/ 58 w 110"/>
                <a:gd name="T7" fmla="*/ 0 h 86"/>
                <a:gd name="T8" fmla="*/ 1928 w 110"/>
                <a:gd name="T9" fmla="*/ 0 h 86"/>
                <a:gd name="T10" fmla="*/ 5907 w 110"/>
                <a:gd name="T11" fmla="*/ 2190 h 86"/>
                <a:gd name="T12" fmla="*/ 5848 w 110"/>
                <a:gd name="T13" fmla="*/ 2282 h 86"/>
                <a:gd name="T14" fmla="*/ 1928 w 110"/>
                <a:gd name="T15" fmla="*/ 4486 h 86"/>
                <a:gd name="T16" fmla="*/ 0 w 110"/>
                <a:gd name="T17" fmla="*/ 4486 h 86"/>
                <a:gd name="T18" fmla="*/ 58 w 110"/>
                <a:gd name="T19" fmla="*/ 4396 h 8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0"/>
                <a:gd name="T31" fmla="*/ 0 h 86"/>
                <a:gd name="T32" fmla="*/ 110 w 110"/>
                <a:gd name="T33" fmla="*/ 86 h 8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0" h="86">
                  <a:moveTo>
                    <a:pt x="1" y="84"/>
                  </a:moveTo>
                  <a:cubicBezTo>
                    <a:pt x="8" y="71"/>
                    <a:pt x="12" y="56"/>
                    <a:pt x="12" y="42"/>
                  </a:cubicBezTo>
                  <a:cubicBezTo>
                    <a:pt x="12" y="28"/>
                    <a:pt x="9" y="14"/>
                    <a:pt x="2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66" y="0"/>
                    <a:pt x="94" y="16"/>
                    <a:pt x="110" y="42"/>
                  </a:cubicBezTo>
                  <a:cubicBezTo>
                    <a:pt x="109" y="44"/>
                    <a:pt x="109" y="44"/>
                    <a:pt x="109" y="44"/>
                  </a:cubicBezTo>
                  <a:cubicBezTo>
                    <a:pt x="94" y="70"/>
                    <a:pt x="66" y="86"/>
                    <a:pt x="36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1" y="84"/>
                    <a:pt x="1" y="84"/>
                    <a:pt x="1" y="8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80" name="Freeform 82"/>
            <p:cNvSpPr>
              <a:spLocks/>
            </p:cNvSpPr>
            <p:nvPr/>
          </p:nvSpPr>
          <p:spPr bwMode="auto">
            <a:xfrm>
              <a:off x="3949" y="3599"/>
              <a:ext cx="181" cy="141"/>
            </a:xfrm>
            <a:custGeom>
              <a:avLst/>
              <a:gdLst>
                <a:gd name="T0" fmla="*/ 58 w 110"/>
                <a:gd name="T1" fmla="*/ 4396 h 86"/>
                <a:gd name="T2" fmla="*/ 650 w 110"/>
                <a:gd name="T3" fmla="*/ 2190 h 86"/>
                <a:gd name="T4" fmla="*/ 95 w 110"/>
                <a:gd name="T5" fmla="*/ 92 h 86"/>
                <a:gd name="T6" fmla="*/ 58 w 110"/>
                <a:gd name="T7" fmla="*/ 0 h 86"/>
                <a:gd name="T8" fmla="*/ 1928 w 110"/>
                <a:gd name="T9" fmla="*/ 0 h 86"/>
                <a:gd name="T10" fmla="*/ 5907 w 110"/>
                <a:gd name="T11" fmla="*/ 2190 h 86"/>
                <a:gd name="T12" fmla="*/ 5848 w 110"/>
                <a:gd name="T13" fmla="*/ 2282 h 86"/>
                <a:gd name="T14" fmla="*/ 1928 w 110"/>
                <a:gd name="T15" fmla="*/ 4486 h 86"/>
                <a:gd name="T16" fmla="*/ 0 w 110"/>
                <a:gd name="T17" fmla="*/ 4486 h 86"/>
                <a:gd name="T18" fmla="*/ 58 w 110"/>
                <a:gd name="T19" fmla="*/ 4396 h 8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0"/>
                <a:gd name="T31" fmla="*/ 0 h 86"/>
                <a:gd name="T32" fmla="*/ 110 w 110"/>
                <a:gd name="T33" fmla="*/ 86 h 8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0" h="86">
                  <a:moveTo>
                    <a:pt x="1" y="84"/>
                  </a:moveTo>
                  <a:cubicBezTo>
                    <a:pt x="8" y="71"/>
                    <a:pt x="12" y="56"/>
                    <a:pt x="12" y="42"/>
                  </a:cubicBezTo>
                  <a:cubicBezTo>
                    <a:pt x="12" y="28"/>
                    <a:pt x="9" y="14"/>
                    <a:pt x="2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66" y="0"/>
                    <a:pt x="94" y="16"/>
                    <a:pt x="110" y="42"/>
                  </a:cubicBezTo>
                  <a:cubicBezTo>
                    <a:pt x="109" y="44"/>
                    <a:pt x="109" y="44"/>
                    <a:pt x="109" y="44"/>
                  </a:cubicBezTo>
                  <a:cubicBezTo>
                    <a:pt x="94" y="70"/>
                    <a:pt x="66" y="86"/>
                    <a:pt x="36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1" y="84"/>
                    <a:pt x="1" y="84"/>
                    <a:pt x="1" y="8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81" name="Freeform 83"/>
            <p:cNvSpPr>
              <a:spLocks/>
            </p:cNvSpPr>
            <p:nvPr/>
          </p:nvSpPr>
          <p:spPr bwMode="auto">
            <a:xfrm>
              <a:off x="3947" y="1233"/>
              <a:ext cx="181" cy="141"/>
            </a:xfrm>
            <a:custGeom>
              <a:avLst/>
              <a:gdLst>
                <a:gd name="T0" fmla="*/ 58 w 110"/>
                <a:gd name="T1" fmla="*/ 4396 h 86"/>
                <a:gd name="T2" fmla="*/ 650 w 110"/>
                <a:gd name="T3" fmla="*/ 2190 h 86"/>
                <a:gd name="T4" fmla="*/ 95 w 110"/>
                <a:gd name="T5" fmla="*/ 92 h 86"/>
                <a:gd name="T6" fmla="*/ 58 w 110"/>
                <a:gd name="T7" fmla="*/ 0 h 86"/>
                <a:gd name="T8" fmla="*/ 1928 w 110"/>
                <a:gd name="T9" fmla="*/ 0 h 86"/>
                <a:gd name="T10" fmla="*/ 5907 w 110"/>
                <a:gd name="T11" fmla="*/ 2190 h 86"/>
                <a:gd name="T12" fmla="*/ 5848 w 110"/>
                <a:gd name="T13" fmla="*/ 2282 h 86"/>
                <a:gd name="T14" fmla="*/ 1928 w 110"/>
                <a:gd name="T15" fmla="*/ 4486 h 86"/>
                <a:gd name="T16" fmla="*/ 0 w 110"/>
                <a:gd name="T17" fmla="*/ 4486 h 86"/>
                <a:gd name="T18" fmla="*/ 58 w 110"/>
                <a:gd name="T19" fmla="*/ 4396 h 8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0"/>
                <a:gd name="T31" fmla="*/ 0 h 86"/>
                <a:gd name="T32" fmla="*/ 110 w 110"/>
                <a:gd name="T33" fmla="*/ 86 h 8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0" h="86">
                  <a:moveTo>
                    <a:pt x="1" y="84"/>
                  </a:moveTo>
                  <a:cubicBezTo>
                    <a:pt x="9" y="71"/>
                    <a:pt x="12" y="56"/>
                    <a:pt x="12" y="42"/>
                  </a:cubicBezTo>
                  <a:cubicBezTo>
                    <a:pt x="12" y="28"/>
                    <a:pt x="9" y="14"/>
                    <a:pt x="2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66" y="0"/>
                    <a:pt x="94" y="16"/>
                    <a:pt x="110" y="42"/>
                  </a:cubicBezTo>
                  <a:cubicBezTo>
                    <a:pt x="109" y="44"/>
                    <a:pt x="109" y="44"/>
                    <a:pt x="109" y="44"/>
                  </a:cubicBezTo>
                  <a:cubicBezTo>
                    <a:pt x="94" y="70"/>
                    <a:pt x="66" y="86"/>
                    <a:pt x="36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1" y="84"/>
                    <a:pt x="1" y="84"/>
                    <a:pt x="1" y="8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82" name="Freeform 84"/>
            <p:cNvSpPr>
              <a:spLocks/>
            </p:cNvSpPr>
            <p:nvPr/>
          </p:nvSpPr>
          <p:spPr bwMode="auto">
            <a:xfrm>
              <a:off x="3550" y="1013"/>
              <a:ext cx="169" cy="141"/>
            </a:xfrm>
            <a:custGeom>
              <a:avLst/>
              <a:gdLst>
                <a:gd name="T0" fmla="*/ 0 w 103"/>
                <a:gd name="T1" fmla="*/ 0 h 86"/>
                <a:gd name="T2" fmla="*/ 0 w 103"/>
                <a:gd name="T3" fmla="*/ 4486 h 86"/>
                <a:gd name="T4" fmla="*/ 3137 w 103"/>
                <a:gd name="T5" fmla="*/ 4486 h 86"/>
                <a:gd name="T6" fmla="*/ 5398 w 103"/>
                <a:gd name="T7" fmla="*/ 2256 h 86"/>
                <a:gd name="T8" fmla="*/ 3198 w 103"/>
                <a:gd name="T9" fmla="*/ 0 h 86"/>
                <a:gd name="T10" fmla="*/ 0 w 103"/>
                <a:gd name="T11" fmla="*/ 0 h 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3"/>
                <a:gd name="T19" fmla="*/ 0 h 86"/>
                <a:gd name="T20" fmla="*/ 103 w 103"/>
                <a:gd name="T21" fmla="*/ 86 h 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3" h="86">
                  <a:moveTo>
                    <a:pt x="0" y="0"/>
                  </a:moveTo>
                  <a:cubicBezTo>
                    <a:pt x="0" y="86"/>
                    <a:pt x="0" y="86"/>
                    <a:pt x="0" y="86"/>
                  </a:cubicBezTo>
                  <a:cubicBezTo>
                    <a:pt x="60" y="86"/>
                    <a:pt x="60" y="86"/>
                    <a:pt x="60" y="86"/>
                  </a:cubicBezTo>
                  <a:cubicBezTo>
                    <a:pt x="83" y="86"/>
                    <a:pt x="103" y="67"/>
                    <a:pt x="103" y="43"/>
                  </a:cubicBezTo>
                  <a:cubicBezTo>
                    <a:pt x="103" y="20"/>
                    <a:pt x="84" y="0"/>
                    <a:pt x="6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83" name="Freeform 85"/>
            <p:cNvSpPr>
              <a:spLocks/>
            </p:cNvSpPr>
            <p:nvPr/>
          </p:nvSpPr>
          <p:spPr bwMode="auto">
            <a:xfrm>
              <a:off x="3550" y="1448"/>
              <a:ext cx="169" cy="141"/>
            </a:xfrm>
            <a:custGeom>
              <a:avLst/>
              <a:gdLst>
                <a:gd name="T0" fmla="*/ 0 w 103"/>
                <a:gd name="T1" fmla="*/ 0 h 86"/>
                <a:gd name="T2" fmla="*/ 0 w 103"/>
                <a:gd name="T3" fmla="*/ 4486 h 86"/>
                <a:gd name="T4" fmla="*/ 3137 w 103"/>
                <a:gd name="T5" fmla="*/ 4486 h 86"/>
                <a:gd name="T6" fmla="*/ 5398 w 103"/>
                <a:gd name="T7" fmla="*/ 2256 h 86"/>
                <a:gd name="T8" fmla="*/ 3198 w 103"/>
                <a:gd name="T9" fmla="*/ 0 h 86"/>
                <a:gd name="T10" fmla="*/ 0 w 103"/>
                <a:gd name="T11" fmla="*/ 0 h 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3"/>
                <a:gd name="T19" fmla="*/ 0 h 86"/>
                <a:gd name="T20" fmla="*/ 103 w 103"/>
                <a:gd name="T21" fmla="*/ 86 h 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3" h="86">
                  <a:moveTo>
                    <a:pt x="0" y="0"/>
                  </a:moveTo>
                  <a:cubicBezTo>
                    <a:pt x="0" y="86"/>
                    <a:pt x="0" y="86"/>
                    <a:pt x="0" y="86"/>
                  </a:cubicBezTo>
                  <a:cubicBezTo>
                    <a:pt x="60" y="86"/>
                    <a:pt x="60" y="86"/>
                    <a:pt x="60" y="86"/>
                  </a:cubicBezTo>
                  <a:cubicBezTo>
                    <a:pt x="83" y="86"/>
                    <a:pt x="103" y="67"/>
                    <a:pt x="103" y="43"/>
                  </a:cubicBezTo>
                  <a:cubicBezTo>
                    <a:pt x="103" y="19"/>
                    <a:pt x="84" y="0"/>
                    <a:pt x="6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84" name="Freeform 86"/>
            <p:cNvSpPr>
              <a:spLocks/>
            </p:cNvSpPr>
            <p:nvPr/>
          </p:nvSpPr>
          <p:spPr bwMode="auto">
            <a:xfrm>
              <a:off x="3550" y="1803"/>
              <a:ext cx="169" cy="141"/>
            </a:xfrm>
            <a:custGeom>
              <a:avLst/>
              <a:gdLst>
                <a:gd name="T0" fmla="*/ 0 w 103"/>
                <a:gd name="T1" fmla="*/ 0 h 86"/>
                <a:gd name="T2" fmla="*/ 0 w 103"/>
                <a:gd name="T3" fmla="*/ 4486 h 86"/>
                <a:gd name="T4" fmla="*/ 3137 w 103"/>
                <a:gd name="T5" fmla="*/ 4486 h 86"/>
                <a:gd name="T6" fmla="*/ 5398 w 103"/>
                <a:gd name="T7" fmla="*/ 2256 h 86"/>
                <a:gd name="T8" fmla="*/ 3198 w 103"/>
                <a:gd name="T9" fmla="*/ 0 h 86"/>
                <a:gd name="T10" fmla="*/ 0 w 103"/>
                <a:gd name="T11" fmla="*/ 0 h 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3"/>
                <a:gd name="T19" fmla="*/ 0 h 86"/>
                <a:gd name="T20" fmla="*/ 103 w 103"/>
                <a:gd name="T21" fmla="*/ 86 h 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3" h="86">
                  <a:moveTo>
                    <a:pt x="0" y="0"/>
                  </a:moveTo>
                  <a:cubicBezTo>
                    <a:pt x="0" y="86"/>
                    <a:pt x="0" y="86"/>
                    <a:pt x="0" y="86"/>
                  </a:cubicBezTo>
                  <a:cubicBezTo>
                    <a:pt x="60" y="86"/>
                    <a:pt x="60" y="86"/>
                    <a:pt x="60" y="86"/>
                  </a:cubicBezTo>
                  <a:cubicBezTo>
                    <a:pt x="83" y="86"/>
                    <a:pt x="103" y="67"/>
                    <a:pt x="103" y="43"/>
                  </a:cubicBezTo>
                  <a:cubicBezTo>
                    <a:pt x="103" y="19"/>
                    <a:pt x="84" y="0"/>
                    <a:pt x="6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85" name="Freeform 87"/>
            <p:cNvSpPr>
              <a:spLocks/>
            </p:cNvSpPr>
            <p:nvPr/>
          </p:nvSpPr>
          <p:spPr bwMode="auto">
            <a:xfrm>
              <a:off x="3550" y="2021"/>
              <a:ext cx="169" cy="142"/>
            </a:xfrm>
            <a:custGeom>
              <a:avLst/>
              <a:gdLst>
                <a:gd name="T0" fmla="*/ 0 w 103"/>
                <a:gd name="T1" fmla="*/ 0 h 86"/>
                <a:gd name="T2" fmla="*/ 0 w 103"/>
                <a:gd name="T3" fmla="*/ 4736 h 86"/>
                <a:gd name="T4" fmla="*/ 3137 w 103"/>
                <a:gd name="T5" fmla="*/ 4736 h 86"/>
                <a:gd name="T6" fmla="*/ 5398 w 103"/>
                <a:gd name="T7" fmla="*/ 2373 h 86"/>
                <a:gd name="T8" fmla="*/ 3198 w 103"/>
                <a:gd name="T9" fmla="*/ 0 h 86"/>
                <a:gd name="T10" fmla="*/ 0 w 103"/>
                <a:gd name="T11" fmla="*/ 0 h 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3"/>
                <a:gd name="T19" fmla="*/ 0 h 86"/>
                <a:gd name="T20" fmla="*/ 103 w 103"/>
                <a:gd name="T21" fmla="*/ 86 h 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3" h="86">
                  <a:moveTo>
                    <a:pt x="0" y="0"/>
                  </a:moveTo>
                  <a:cubicBezTo>
                    <a:pt x="0" y="86"/>
                    <a:pt x="0" y="86"/>
                    <a:pt x="0" y="86"/>
                  </a:cubicBezTo>
                  <a:cubicBezTo>
                    <a:pt x="60" y="86"/>
                    <a:pt x="60" y="86"/>
                    <a:pt x="60" y="86"/>
                  </a:cubicBezTo>
                  <a:cubicBezTo>
                    <a:pt x="83" y="86"/>
                    <a:pt x="103" y="67"/>
                    <a:pt x="103" y="43"/>
                  </a:cubicBezTo>
                  <a:cubicBezTo>
                    <a:pt x="103" y="19"/>
                    <a:pt x="84" y="0"/>
                    <a:pt x="6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86" name="Freeform 88"/>
            <p:cNvSpPr>
              <a:spLocks/>
            </p:cNvSpPr>
            <p:nvPr/>
          </p:nvSpPr>
          <p:spPr bwMode="auto">
            <a:xfrm>
              <a:off x="3550" y="2592"/>
              <a:ext cx="169" cy="141"/>
            </a:xfrm>
            <a:custGeom>
              <a:avLst/>
              <a:gdLst>
                <a:gd name="T0" fmla="*/ 0 w 103"/>
                <a:gd name="T1" fmla="*/ 0 h 86"/>
                <a:gd name="T2" fmla="*/ 0 w 103"/>
                <a:gd name="T3" fmla="*/ 4486 h 86"/>
                <a:gd name="T4" fmla="*/ 3137 w 103"/>
                <a:gd name="T5" fmla="*/ 4486 h 86"/>
                <a:gd name="T6" fmla="*/ 5398 w 103"/>
                <a:gd name="T7" fmla="*/ 2256 h 86"/>
                <a:gd name="T8" fmla="*/ 3198 w 103"/>
                <a:gd name="T9" fmla="*/ 0 h 86"/>
                <a:gd name="T10" fmla="*/ 0 w 103"/>
                <a:gd name="T11" fmla="*/ 0 h 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3"/>
                <a:gd name="T19" fmla="*/ 0 h 86"/>
                <a:gd name="T20" fmla="*/ 103 w 103"/>
                <a:gd name="T21" fmla="*/ 86 h 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3" h="86">
                  <a:moveTo>
                    <a:pt x="0" y="0"/>
                  </a:moveTo>
                  <a:cubicBezTo>
                    <a:pt x="0" y="86"/>
                    <a:pt x="0" y="86"/>
                    <a:pt x="0" y="86"/>
                  </a:cubicBezTo>
                  <a:cubicBezTo>
                    <a:pt x="60" y="86"/>
                    <a:pt x="60" y="86"/>
                    <a:pt x="60" y="86"/>
                  </a:cubicBezTo>
                  <a:cubicBezTo>
                    <a:pt x="83" y="86"/>
                    <a:pt x="103" y="67"/>
                    <a:pt x="103" y="43"/>
                  </a:cubicBezTo>
                  <a:cubicBezTo>
                    <a:pt x="103" y="19"/>
                    <a:pt x="84" y="0"/>
                    <a:pt x="6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87" name="Freeform 89"/>
            <p:cNvSpPr>
              <a:spLocks/>
            </p:cNvSpPr>
            <p:nvPr/>
          </p:nvSpPr>
          <p:spPr bwMode="auto">
            <a:xfrm>
              <a:off x="3550" y="3024"/>
              <a:ext cx="169" cy="141"/>
            </a:xfrm>
            <a:custGeom>
              <a:avLst/>
              <a:gdLst>
                <a:gd name="T0" fmla="*/ 0 w 103"/>
                <a:gd name="T1" fmla="*/ 0 h 86"/>
                <a:gd name="T2" fmla="*/ 0 w 103"/>
                <a:gd name="T3" fmla="*/ 4486 h 86"/>
                <a:gd name="T4" fmla="*/ 3137 w 103"/>
                <a:gd name="T5" fmla="*/ 4486 h 86"/>
                <a:gd name="T6" fmla="*/ 5398 w 103"/>
                <a:gd name="T7" fmla="*/ 2256 h 86"/>
                <a:gd name="T8" fmla="*/ 3198 w 103"/>
                <a:gd name="T9" fmla="*/ 0 h 86"/>
                <a:gd name="T10" fmla="*/ 0 w 103"/>
                <a:gd name="T11" fmla="*/ 0 h 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3"/>
                <a:gd name="T19" fmla="*/ 0 h 86"/>
                <a:gd name="T20" fmla="*/ 103 w 103"/>
                <a:gd name="T21" fmla="*/ 86 h 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3" h="86">
                  <a:moveTo>
                    <a:pt x="0" y="0"/>
                  </a:moveTo>
                  <a:cubicBezTo>
                    <a:pt x="0" y="86"/>
                    <a:pt x="0" y="86"/>
                    <a:pt x="0" y="86"/>
                  </a:cubicBezTo>
                  <a:cubicBezTo>
                    <a:pt x="60" y="86"/>
                    <a:pt x="60" y="86"/>
                    <a:pt x="60" y="86"/>
                  </a:cubicBezTo>
                  <a:cubicBezTo>
                    <a:pt x="83" y="86"/>
                    <a:pt x="103" y="67"/>
                    <a:pt x="103" y="43"/>
                  </a:cubicBezTo>
                  <a:cubicBezTo>
                    <a:pt x="103" y="20"/>
                    <a:pt x="84" y="0"/>
                    <a:pt x="6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88" name="Freeform 90"/>
            <p:cNvSpPr>
              <a:spLocks/>
            </p:cNvSpPr>
            <p:nvPr/>
          </p:nvSpPr>
          <p:spPr bwMode="auto">
            <a:xfrm>
              <a:off x="3550" y="3382"/>
              <a:ext cx="169" cy="141"/>
            </a:xfrm>
            <a:custGeom>
              <a:avLst/>
              <a:gdLst>
                <a:gd name="T0" fmla="*/ 0 w 103"/>
                <a:gd name="T1" fmla="*/ 0 h 86"/>
                <a:gd name="T2" fmla="*/ 0 w 103"/>
                <a:gd name="T3" fmla="*/ 4486 h 86"/>
                <a:gd name="T4" fmla="*/ 3137 w 103"/>
                <a:gd name="T5" fmla="*/ 4486 h 86"/>
                <a:gd name="T6" fmla="*/ 5398 w 103"/>
                <a:gd name="T7" fmla="*/ 2256 h 86"/>
                <a:gd name="T8" fmla="*/ 3198 w 103"/>
                <a:gd name="T9" fmla="*/ 0 h 86"/>
                <a:gd name="T10" fmla="*/ 0 w 103"/>
                <a:gd name="T11" fmla="*/ 0 h 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3"/>
                <a:gd name="T19" fmla="*/ 0 h 86"/>
                <a:gd name="T20" fmla="*/ 103 w 103"/>
                <a:gd name="T21" fmla="*/ 86 h 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3" h="86">
                  <a:moveTo>
                    <a:pt x="0" y="0"/>
                  </a:moveTo>
                  <a:cubicBezTo>
                    <a:pt x="0" y="86"/>
                    <a:pt x="0" y="86"/>
                    <a:pt x="0" y="86"/>
                  </a:cubicBezTo>
                  <a:cubicBezTo>
                    <a:pt x="60" y="86"/>
                    <a:pt x="60" y="86"/>
                    <a:pt x="60" y="86"/>
                  </a:cubicBezTo>
                  <a:cubicBezTo>
                    <a:pt x="83" y="86"/>
                    <a:pt x="103" y="67"/>
                    <a:pt x="103" y="43"/>
                  </a:cubicBezTo>
                  <a:cubicBezTo>
                    <a:pt x="103" y="20"/>
                    <a:pt x="84" y="0"/>
                    <a:pt x="6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89" name="Freeform 91"/>
            <p:cNvSpPr>
              <a:spLocks/>
            </p:cNvSpPr>
            <p:nvPr/>
          </p:nvSpPr>
          <p:spPr bwMode="auto">
            <a:xfrm>
              <a:off x="3550" y="3814"/>
              <a:ext cx="169" cy="141"/>
            </a:xfrm>
            <a:custGeom>
              <a:avLst/>
              <a:gdLst>
                <a:gd name="T0" fmla="*/ 0 w 103"/>
                <a:gd name="T1" fmla="*/ 0 h 86"/>
                <a:gd name="T2" fmla="*/ 0 w 103"/>
                <a:gd name="T3" fmla="*/ 4486 h 86"/>
                <a:gd name="T4" fmla="*/ 3137 w 103"/>
                <a:gd name="T5" fmla="*/ 4486 h 86"/>
                <a:gd name="T6" fmla="*/ 5398 w 103"/>
                <a:gd name="T7" fmla="*/ 2282 h 86"/>
                <a:gd name="T8" fmla="*/ 3198 w 103"/>
                <a:gd name="T9" fmla="*/ 0 h 86"/>
                <a:gd name="T10" fmla="*/ 0 w 103"/>
                <a:gd name="T11" fmla="*/ 0 h 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3"/>
                <a:gd name="T19" fmla="*/ 0 h 86"/>
                <a:gd name="T20" fmla="*/ 103 w 103"/>
                <a:gd name="T21" fmla="*/ 86 h 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3" h="86">
                  <a:moveTo>
                    <a:pt x="0" y="0"/>
                  </a:moveTo>
                  <a:cubicBezTo>
                    <a:pt x="0" y="86"/>
                    <a:pt x="0" y="86"/>
                    <a:pt x="0" y="86"/>
                  </a:cubicBezTo>
                  <a:cubicBezTo>
                    <a:pt x="60" y="86"/>
                    <a:pt x="60" y="86"/>
                    <a:pt x="60" y="86"/>
                  </a:cubicBezTo>
                  <a:cubicBezTo>
                    <a:pt x="83" y="86"/>
                    <a:pt x="103" y="67"/>
                    <a:pt x="103" y="44"/>
                  </a:cubicBezTo>
                  <a:cubicBezTo>
                    <a:pt x="103" y="20"/>
                    <a:pt x="84" y="1"/>
                    <a:pt x="6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90" name="Freeform 92"/>
            <p:cNvSpPr>
              <a:spLocks/>
            </p:cNvSpPr>
            <p:nvPr/>
          </p:nvSpPr>
          <p:spPr bwMode="auto">
            <a:xfrm>
              <a:off x="3550" y="3599"/>
              <a:ext cx="169" cy="141"/>
            </a:xfrm>
            <a:custGeom>
              <a:avLst/>
              <a:gdLst>
                <a:gd name="T0" fmla="*/ 0 w 103"/>
                <a:gd name="T1" fmla="*/ 0 h 86"/>
                <a:gd name="T2" fmla="*/ 0 w 103"/>
                <a:gd name="T3" fmla="*/ 4486 h 86"/>
                <a:gd name="T4" fmla="*/ 3137 w 103"/>
                <a:gd name="T5" fmla="*/ 4486 h 86"/>
                <a:gd name="T6" fmla="*/ 5398 w 103"/>
                <a:gd name="T7" fmla="*/ 2256 h 86"/>
                <a:gd name="T8" fmla="*/ 3198 w 103"/>
                <a:gd name="T9" fmla="*/ 0 h 86"/>
                <a:gd name="T10" fmla="*/ 0 w 103"/>
                <a:gd name="T11" fmla="*/ 0 h 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3"/>
                <a:gd name="T19" fmla="*/ 0 h 86"/>
                <a:gd name="T20" fmla="*/ 103 w 103"/>
                <a:gd name="T21" fmla="*/ 86 h 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3" h="86">
                  <a:moveTo>
                    <a:pt x="0" y="0"/>
                  </a:moveTo>
                  <a:cubicBezTo>
                    <a:pt x="0" y="86"/>
                    <a:pt x="0" y="86"/>
                    <a:pt x="0" y="86"/>
                  </a:cubicBezTo>
                  <a:cubicBezTo>
                    <a:pt x="60" y="86"/>
                    <a:pt x="60" y="86"/>
                    <a:pt x="60" y="86"/>
                  </a:cubicBezTo>
                  <a:cubicBezTo>
                    <a:pt x="83" y="86"/>
                    <a:pt x="103" y="67"/>
                    <a:pt x="103" y="43"/>
                  </a:cubicBezTo>
                  <a:cubicBezTo>
                    <a:pt x="103" y="19"/>
                    <a:pt x="84" y="0"/>
                    <a:pt x="6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91" name="Freeform 93"/>
            <p:cNvSpPr>
              <a:spLocks/>
            </p:cNvSpPr>
            <p:nvPr/>
          </p:nvSpPr>
          <p:spPr bwMode="auto">
            <a:xfrm>
              <a:off x="3550" y="2810"/>
              <a:ext cx="169" cy="141"/>
            </a:xfrm>
            <a:custGeom>
              <a:avLst/>
              <a:gdLst>
                <a:gd name="T0" fmla="*/ 0 w 103"/>
                <a:gd name="T1" fmla="*/ 0 h 86"/>
                <a:gd name="T2" fmla="*/ 0 w 103"/>
                <a:gd name="T3" fmla="*/ 4486 h 86"/>
                <a:gd name="T4" fmla="*/ 3137 w 103"/>
                <a:gd name="T5" fmla="*/ 4486 h 86"/>
                <a:gd name="T6" fmla="*/ 5398 w 103"/>
                <a:gd name="T7" fmla="*/ 2256 h 86"/>
                <a:gd name="T8" fmla="*/ 3198 w 103"/>
                <a:gd name="T9" fmla="*/ 0 h 86"/>
                <a:gd name="T10" fmla="*/ 0 w 103"/>
                <a:gd name="T11" fmla="*/ 0 h 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3"/>
                <a:gd name="T19" fmla="*/ 0 h 86"/>
                <a:gd name="T20" fmla="*/ 103 w 103"/>
                <a:gd name="T21" fmla="*/ 86 h 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3" h="86">
                  <a:moveTo>
                    <a:pt x="0" y="0"/>
                  </a:moveTo>
                  <a:cubicBezTo>
                    <a:pt x="0" y="86"/>
                    <a:pt x="0" y="86"/>
                    <a:pt x="0" y="86"/>
                  </a:cubicBezTo>
                  <a:cubicBezTo>
                    <a:pt x="60" y="86"/>
                    <a:pt x="60" y="86"/>
                    <a:pt x="60" y="86"/>
                  </a:cubicBezTo>
                  <a:cubicBezTo>
                    <a:pt x="83" y="86"/>
                    <a:pt x="103" y="67"/>
                    <a:pt x="103" y="43"/>
                  </a:cubicBezTo>
                  <a:cubicBezTo>
                    <a:pt x="103" y="19"/>
                    <a:pt x="84" y="0"/>
                    <a:pt x="6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92" name="Freeform 94"/>
            <p:cNvSpPr>
              <a:spLocks/>
            </p:cNvSpPr>
            <p:nvPr/>
          </p:nvSpPr>
          <p:spPr bwMode="auto">
            <a:xfrm>
              <a:off x="3550" y="2237"/>
              <a:ext cx="169" cy="141"/>
            </a:xfrm>
            <a:custGeom>
              <a:avLst/>
              <a:gdLst>
                <a:gd name="T0" fmla="*/ 0 w 103"/>
                <a:gd name="T1" fmla="*/ 0 h 86"/>
                <a:gd name="T2" fmla="*/ 0 w 103"/>
                <a:gd name="T3" fmla="*/ 4486 h 86"/>
                <a:gd name="T4" fmla="*/ 3137 w 103"/>
                <a:gd name="T5" fmla="*/ 4486 h 86"/>
                <a:gd name="T6" fmla="*/ 5398 w 103"/>
                <a:gd name="T7" fmla="*/ 2282 h 86"/>
                <a:gd name="T8" fmla="*/ 3198 w 103"/>
                <a:gd name="T9" fmla="*/ 0 h 86"/>
                <a:gd name="T10" fmla="*/ 0 w 103"/>
                <a:gd name="T11" fmla="*/ 0 h 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3"/>
                <a:gd name="T19" fmla="*/ 0 h 86"/>
                <a:gd name="T20" fmla="*/ 103 w 103"/>
                <a:gd name="T21" fmla="*/ 86 h 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3" h="86">
                  <a:moveTo>
                    <a:pt x="0" y="0"/>
                  </a:moveTo>
                  <a:cubicBezTo>
                    <a:pt x="0" y="86"/>
                    <a:pt x="0" y="86"/>
                    <a:pt x="0" y="86"/>
                  </a:cubicBezTo>
                  <a:cubicBezTo>
                    <a:pt x="60" y="86"/>
                    <a:pt x="60" y="86"/>
                    <a:pt x="60" y="86"/>
                  </a:cubicBezTo>
                  <a:cubicBezTo>
                    <a:pt x="83" y="86"/>
                    <a:pt x="103" y="67"/>
                    <a:pt x="103" y="44"/>
                  </a:cubicBezTo>
                  <a:cubicBezTo>
                    <a:pt x="103" y="20"/>
                    <a:pt x="84" y="1"/>
                    <a:pt x="6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93" name="Freeform 95"/>
            <p:cNvSpPr>
              <a:spLocks/>
            </p:cNvSpPr>
            <p:nvPr/>
          </p:nvSpPr>
          <p:spPr bwMode="auto">
            <a:xfrm>
              <a:off x="3550" y="1233"/>
              <a:ext cx="169" cy="141"/>
            </a:xfrm>
            <a:custGeom>
              <a:avLst/>
              <a:gdLst>
                <a:gd name="T0" fmla="*/ 0 w 103"/>
                <a:gd name="T1" fmla="*/ 0 h 86"/>
                <a:gd name="T2" fmla="*/ 0 w 103"/>
                <a:gd name="T3" fmla="*/ 4486 h 86"/>
                <a:gd name="T4" fmla="*/ 3137 w 103"/>
                <a:gd name="T5" fmla="*/ 4486 h 86"/>
                <a:gd name="T6" fmla="*/ 5398 w 103"/>
                <a:gd name="T7" fmla="*/ 2256 h 86"/>
                <a:gd name="T8" fmla="*/ 3198 w 103"/>
                <a:gd name="T9" fmla="*/ 0 h 86"/>
                <a:gd name="T10" fmla="*/ 0 w 103"/>
                <a:gd name="T11" fmla="*/ 0 h 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3"/>
                <a:gd name="T19" fmla="*/ 0 h 86"/>
                <a:gd name="T20" fmla="*/ 103 w 103"/>
                <a:gd name="T21" fmla="*/ 86 h 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3" h="86">
                  <a:moveTo>
                    <a:pt x="0" y="0"/>
                  </a:moveTo>
                  <a:cubicBezTo>
                    <a:pt x="0" y="86"/>
                    <a:pt x="0" y="86"/>
                    <a:pt x="0" y="86"/>
                  </a:cubicBezTo>
                  <a:cubicBezTo>
                    <a:pt x="60" y="86"/>
                    <a:pt x="60" y="86"/>
                    <a:pt x="60" y="86"/>
                  </a:cubicBezTo>
                  <a:cubicBezTo>
                    <a:pt x="83" y="86"/>
                    <a:pt x="103" y="67"/>
                    <a:pt x="103" y="43"/>
                  </a:cubicBezTo>
                  <a:cubicBezTo>
                    <a:pt x="103" y="19"/>
                    <a:pt x="84" y="0"/>
                    <a:pt x="6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94" name="Rectangle 96"/>
            <p:cNvSpPr>
              <a:spLocks noChangeArrowheads="1"/>
            </p:cNvSpPr>
            <p:nvPr/>
          </p:nvSpPr>
          <p:spPr bwMode="auto">
            <a:xfrm>
              <a:off x="3607" y="1479"/>
              <a:ext cx="52" cy="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X</a:t>
              </a:r>
              <a:endParaRPr lang="en-US" sz="3200" u="sng" baseline="-25000"/>
            </a:p>
          </p:txBody>
        </p:sp>
        <p:sp>
          <p:nvSpPr>
            <p:cNvPr id="29795" name="Line 97"/>
            <p:cNvSpPr>
              <a:spLocks noChangeShapeType="1"/>
            </p:cNvSpPr>
            <p:nvPr/>
          </p:nvSpPr>
          <p:spPr bwMode="auto">
            <a:xfrm>
              <a:off x="2618" y="893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96" name="Rectangle 98"/>
            <p:cNvSpPr>
              <a:spLocks noChangeArrowheads="1"/>
            </p:cNvSpPr>
            <p:nvPr/>
          </p:nvSpPr>
          <p:spPr bwMode="auto">
            <a:xfrm>
              <a:off x="2623" y="893"/>
              <a:ext cx="51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A</a:t>
              </a:r>
              <a:endParaRPr lang="en-US" sz="3200" u="sng" baseline="-25000"/>
            </a:p>
          </p:txBody>
        </p:sp>
        <p:sp>
          <p:nvSpPr>
            <p:cNvPr id="29797" name="Rectangle 99"/>
            <p:cNvSpPr>
              <a:spLocks noChangeArrowheads="1"/>
            </p:cNvSpPr>
            <p:nvPr/>
          </p:nvSpPr>
          <p:spPr bwMode="auto">
            <a:xfrm>
              <a:off x="2725" y="893"/>
              <a:ext cx="48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B</a:t>
              </a:r>
              <a:endParaRPr lang="en-US" sz="3200" u="sng" baseline="-25000"/>
            </a:p>
          </p:txBody>
        </p:sp>
        <p:sp>
          <p:nvSpPr>
            <p:cNvPr id="29798" name="Line 100"/>
            <p:cNvSpPr>
              <a:spLocks noChangeShapeType="1"/>
            </p:cNvSpPr>
            <p:nvPr/>
          </p:nvSpPr>
          <p:spPr bwMode="auto">
            <a:xfrm>
              <a:off x="2815" y="893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99" name="Rectangle 101"/>
            <p:cNvSpPr>
              <a:spLocks noChangeArrowheads="1"/>
            </p:cNvSpPr>
            <p:nvPr/>
          </p:nvSpPr>
          <p:spPr bwMode="auto">
            <a:xfrm>
              <a:off x="2824" y="893"/>
              <a:ext cx="48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B</a:t>
              </a:r>
              <a:endParaRPr lang="en-US" sz="3200" u="sng" baseline="-25000"/>
            </a:p>
          </p:txBody>
        </p:sp>
        <p:sp>
          <p:nvSpPr>
            <p:cNvPr id="29800" name="Line 102"/>
            <p:cNvSpPr>
              <a:spLocks noChangeShapeType="1"/>
            </p:cNvSpPr>
            <p:nvPr/>
          </p:nvSpPr>
          <p:spPr bwMode="auto">
            <a:xfrm>
              <a:off x="3013" y="893"/>
              <a:ext cx="6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1" name="Rectangle 103"/>
            <p:cNvSpPr>
              <a:spLocks noChangeArrowheads="1"/>
            </p:cNvSpPr>
            <p:nvPr/>
          </p:nvSpPr>
          <p:spPr bwMode="auto">
            <a:xfrm>
              <a:off x="3022" y="893"/>
              <a:ext cx="48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C</a:t>
              </a:r>
              <a:endParaRPr lang="en-US" sz="3200" u="sng" baseline="-25000"/>
            </a:p>
          </p:txBody>
        </p:sp>
        <p:sp>
          <p:nvSpPr>
            <p:cNvPr id="29802" name="Rectangle 104"/>
            <p:cNvSpPr>
              <a:spLocks noChangeArrowheads="1"/>
            </p:cNvSpPr>
            <p:nvPr/>
          </p:nvSpPr>
          <p:spPr bwMode="auto">
            <a:xfrm>
              <a:off x="3117" y="893"/>
              <a:ext cx="52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D</a:t>
              </a:r>
              <a:endParaRPr lang="en-US" sz="3200" u="sng" baseline="-25000"/>
            </a:p>
          </p:txBody>
        </p:sp>
        <p:sp>
          <p:nvSpPr>
            <p:cNvPr id="29803" name="Line 105"/>
            <p:cNvSpPr>
              <a:spLocks noChangeShapeType="1"/>
            </p:cNvSpPr>
            <p:nvPr/>
          </p:nvSpPr>
          <p:spPr bwMode="auto">
            <a:xfrm>
              <a:off x="3211" y="893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4" name="Rectangle 106"/>
            <p:cNvSpPr>
              <a:spLocks noChangeArrowheads="1"/>
            </p:cNvSpPr>
            <p:nvPr/>
          </p:nvSpPr>
          <p:spPr bwMode="auto">
            <a:xfrm>
              <a:off x="3216" y="893"/>
              <a:ext cx="52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D</a:t>
              </a:r>
              <a:endParaRPr lang="en-US" sz="3200" u="sng" baseline="-25000"/>
            </a:p>
          </p:txBody>
        </p:sp>
        <p:sp>
          <p:nvSpPr>
            <p:cNvPr id="29805" name="Line 107"/>
            <p:cNvSpPr>
              <a:spLocks noChangeShapeType="1"/>
            </p:cNvSpPr>
            <p:nvPr/>
          </p:nvSpPr>
          <p:spPr bwMode="auto">
            <a:xfrm>
              <a:off x="3408" y="893"/>
              <a:ext cx="6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6" name="Rectangle 108"/>
            <p:cNvSpPr>
              <a:spLocks noChangeArrowheads="1"/>
            </p:cNvSpPr>
            <p:nvPr/>
          </p:nvSpPr>
          <p:spPr bwMode="auto">
            <a:xfrm>
              <a:off x="3408" y="893"/>
              <a:ext cx="68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W</a:t>
              </a:r>
              <a:endParaRPr lang="en-US" sz="3200" u="sng" baseline="-25000"/>
            </a:p>
          </p:txBody>
        </p:sp>
        <p:sp>
          <p:nvSpPr>
            <p:cNvPr id="29807" name="Rectangle 109"/>
            <p:cNvSpPr>
              <a:spLocks noChangeArrowheads="1"/>
            </p:cNvSpPr>
            <p:nvPr/>
          </p:nvSpPr>
          <p:spPr bwMode="auto">
            <a:xfrm>
              <a:off x="2524" y="4194"/>
              <a:ext cx="51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A</a:t>
              </a:r>
              <a:endParaRPr lang="en-US" sz="3200" u="sng" baseline="-25000"/>
            </a:p>
          </p:txBody>
        </p:sp>
        <p:sp>
          <p:nvSpPr>
            <p:cNvPr id="29808" name="Rectangle 110"/>
            <p:cNvSpPr>
              <a:spLocks noChangeArrowheads="1"/>
            </p:cNvSpPr>
            <p:nvPr/>
          </p:nvSpPr>
          <p:spPr bwMode="auto">
            <a:xfrm>
              <a:off x="2923" y="4194"/>
              <a:ext cx="49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C</a:t>
              </a:r>
              <a:endParaRPr lang="en-US" sz="3200" u="sng" baseline="-25000"/>
            </a:p>
          </p:txBody>
        </p:sp>
        <p:sp>
          <p:nvSpPr>
            <p:cNvPr id="29809" name="Rectangle 111"/>
            <p:cNvSpPr>
              <a:spLocks noChangeArrowheads="1"/>
            </p:cNvSpPr>
            <p:nvPr/>
          </p:nvSpPr>
          <p:spPr bwMode="auto">
            <a:xfrm>
              <a:off x="3309" y="4194"/>
              <a:ext cx="68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W</a:t>
              </a:r>
              <a:endParaRPr lang="en-US" sz="3200" u="sng" baseline="-25000"/>
            </a:p>
          </p:txBody>
        </p:sp>
        <p:sp>
          <p:nvSpPr>
            <p:cNvPr id="29810" name="Line 112"/>
            <p:cNvSpPr>
              <a:spLocks noChangeShapeType="1"/>
            </p:cNvSpPr>
            <p:nvPr/>
          </p:nvSpPr>
          <p:spPr bwMode="auto">
            <a:xfrm>
              <a:off x="2618" y="4195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11" name="Rectangle 113"/>
            <p:cNvSpPr>
              <a:spLocks noChangeArrowheads="1"/>
            </p:cNvSpPr>
            <p:nvPr/>
          </p:nvSpPr>
          <p:spPr bwMode="auto">
            <a:xfrm>
              <a:off x="2623" y="4194"/>
              <a:ext cx="51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A</a:t>
              </a:r>
              <a:endParaRPr lang="en-US" sz="3200" u="sng" baseline="-25000"/>
            </a:p>
          </p:txBody>
        </p:sp>
        <p:sp>
          <p:nvSpPr>
            <p:cNvPr id="29812" name="Rectangle 114"/>
            <p:cNvSpPr>
              <a:spLocks noChangeArrowheads="1"/>
            </p:cNvSpPr>
            <p:nvPr/>
          </p:nvSpPr>
          <p:spPr bwMode="auto">
            <a:xfrm>
              <a:off x="2725" y="4194"/>
              <a:ext cx="48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B</a:t>
              </a:r>
              <a:endParaRPr lang="en-US" sz="3200" u="sng" baseline="-25000"/>
            </a:p>
          </p:txBody>
        </p:sp>
        <p:sp>
          <p:nvSpPr>
            <p:cNvPr id="29813" name="Line 115"/>
            <p:cNvSpPr>
              <a:spLocks noChangeShapeType="1"/>
            </p:cNvSpPr>
            <p:nvPr/>
          </p:nvSpPr>
          <p:spPr bwMode="auto">
            <a:xfrm>
              <a:off x="2815" y="4195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14" name="Rectangle 116"/>
            <p:cNvSpPr>
              <a:spLocks noChangeArrowheads="1"/>
            </p:cNvSpPr>
            <p:nvPr/>
          </p:nvSpPr>
          <p:spPr bwMode="auto">
            <a:xfrm>
              <a:off x="2824" y="4194"/>
              <a:ext cx="48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B</a:t>
              </a:r>
              <a:endParaRPr lang="en-US" sz="3200" u="sng" baseline="-25000"/>
            </a:p>
          </p:txBody>
        </p:sp>
        <p:sp>
          <p:nvSpPr>
            <p:cNvPr id="29815" name="Line 117"/>
            <p:cNvSpPr>
              <a:spLocks noChangeShapeType="1"/>
            </p:cNvSpPr>
            <p:nvPr/>
          </p:nvSpPr>
          <p:spPr bwMode="auto">
            <a:xfrm>
              <a:off x="3013" y="4195"/>
              <a:ext cx="6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16" name="Rectangle 118"/>
            <p:cNvSpPr>
              <a:spLocks noChangeArrowheads="1"/>
            </p:cNvSpPr>
            <p:nvPr/>
          </p:nvSpPr>
          <p:spPr bwMode="auto">
            <a:xfrm>
              <a:off x="3022" y="4194"/>
              <a:ext cx="48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C</a:t>
              </a:r>
              <a:endParaRPr lang="en-US" sz="3200" u="sng" baseline="-25000"/>
            </a:p>
          </p:txBody>
        </p:sp>
        <p:sp>
          <p:nvSpPr>
            <p:cNvPr id="29817" name="Rectangle 119"/>
            <p:cNvSpPr>
              <a:spLocks noChangeArrowheads="1"/>
            </p:cNvSpPr>
            <p:nvPr/>
          </p:nvSpPr>
          <p:spPr bwMode="auto">
            <a:xfrm>
              <a:off x="3117" y="4194"/>
              <a:ext cx="52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D</a:t>
              </a:r>
              <a:endParaRPr lang="en-US" sz="3200" u="sng" baseline="-25000"/>
            </a:p>
          </p:txBody>
        </p:sp>
        <p:sp>
          <p:nvSpPr>
            <p:cNvPr id="29818" name="Line 120"/>
            <p:cNvSpPr>
              <a:spLocks noChangeShapeType="1"/>
            </p:cNvSpPr>
            <p:nvPr/>
          </p:nvSpPr>
          <p:spPr bwMode="auto">
            <a:xfrm>
              <a:off x="3211" y="4195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19" name="Rectangle 121"/>
            <p:cNvSpPr>
              <a:spLocks noChangeArrowheads="1"/>
            </p:cNvSpPr>
            <p:nvPr/>
          </p:nvSpPr>
          <p:spPr bwMode="auto">
            <a:xfrm>
              <a:off x="3216" y="4194"/>
              <a:ext cx="52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D</a:t>
              </a:r>
              <a:endParaRPr lang="en-US" sz="3200" u="sng" baseline="-25000"/>
            </a:p>
          </p:txBody>
        </p:sp>
        <p:sp>
          <p:nvSpPr>
            <p:cNvPr id="29820" name="Line 122"/>
            <p:cNvSpPr>
              <a:spLocks noChangeShapeType="1"/>
            </p:cNvSpPr>
            <p:nvPr/>
          </p:nvSpPr>
          <p:spPr bwMode="auto">
            <a:xfrm>
              <a:off x="3408" y="4195"/>
              <a:ext cx="6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21" name="Rectangle 123"/>
            <p:cNvSpPr>
              <a:spLocks noChangeArrowheads="1"/>
            </p:cNvSpPr>
            <p:nvPr/>
          </p:nvSpPr>
          <p:spPr bwMode="auto">
            <a:xfrm>
              <a:off x="3408" y="4195"/>
              <a:ext cx="68" cy="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W</a:t>
              </a:r>
              <a:endParaRPr lang="en-US" sz="3200" u="sng" baseline="-25000"/>
            </a:p>
          </p:txBody>
        </p:sp>
        <p:sp>
          <p:nvSpPr>
            <p:cNvPr id="29822" name="Oval 124"/>
            <p:cNvSpPr>
              <a:spLocks noChangeArrowheads="1"/>
            </p:cNvSpPr>
            <p:nvPr/>
          </p:nvSpPr>
          <p:spPr bwMode="auto">
            <a:xfrm>
              <a:off x="3231" y="4077"/>
              <a:ext cx="25" cy="25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23" name="Oval 125"/>
            <p:cNvSpPr>
              <a:spLocks noChangeArrowheads="1"/>
            </p:cNvSpPr>
            <p:nvPr/>
          </p:nvSpPr>
          <p:spPr bwMode="auto">
            <a:xfrm>
              <a:off x="3132" y="3988"/>
              <a:ext cx="25" cy="25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24" name="Rectangle 126"/>
            <p:cNvSpPr>
              <a:spLocks noChangeArrowheads="1"/>
            </p:cNvSpPr>
            <p:nvPr/>
          </p:nvSpPr>
          <p:spPr bwMode="auto">
            <a:xfrm>
              <a:off x="3969" y="4039"/>
              <a:ext cx="41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MathematicalPi 1" pitchFamily="82" charset="0"/>
                </a:rPr>
                <a:t>1</a:t>
              </a:r>
              <a:endParaRPr lang="en-US" sz="3200" u="sng" baseline="-25000"/>
            </a:p>
          </p:txBody>
        </p:sp>
        <p:sp>
          <p:nvSpPr>
            <p:cNvPr id="29825" name="Rectangle 127"/>
            <p:cNvSpPr>
              <a:spLocks noChangeArrowheads="1"/>
            </p:cNvSpPr>
            <p:nvPr/>
          </p:nvSpPr>
          <p:spPr bwMode="auto">
            <a:xfrm>
              <a:off x="4041" y="4030"/>
              <a:ext cx="335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Fuse blown</a:t>
              </a:r>
              <a:endParaRPr lang="en-US" sz="3200" u="sng" baseline="-25000"/>
            </a:p>
          </p:txBody>
        </p:sp>
        <p:sp>
          <p:nvSpPr>
            <p:cNvPr id="29826" name="Oval 128"/>
            <p:cNvSpPr>
              <a:spLocks noChangeArrowheads="1"/>
            </p:cNvSpPr>
            <p:nvPr/>
          </p:nvSpPr>
          <p:spPr bwMode="auto">
            <a:xfrm>
              <a:off x="2278" y="2501"/>
              <a:ext cx="41" cy="41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27" name="Oval 129"/>
            <p:cNvSpPr>
              <a:spLocks noChangeArrowheads="1"/>
            </p:cNvSpPr>
            <p:nvPr/>
          </p:nvSpPr>
          <p:spPr bwMode="auto">
            <a:xfrm>
              <a:off x="2278" y="3288"/>
              <a:ext cx="41" cy="41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28" name="Oval 130"/>
            <p:cNvSpPr>
              <a:spLocks noChangeArrowheads="1"/>
            </p:cNvSpPr>
            <p:nvPr/>
          </p:nvSpPr>
          <p:spPr bwMode="auto">
            <a:xfrm>
              <a:off x="2280" y="4069"/>
              <a:ext cx="41" cy="41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29" name="Oval 131"/>
            <p:cNvSpPr>
              <a:spLocks noChangeArrowheads="1"/>
            </p:cNvSpPr>
            <p:nvPr/>
          </p:nvSpPr>
          <p:spPr bwMode="auto">
            <a:xfrm>
              <a:off x="3034" y="3297"/>
              <a:ext cx="25" cy="24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30" name="Oval 132"/>
            <p:cNvSpPr>
              <a:spLocks noChangeArrowheads="1"/>
            </p:cNvSpPr>
            <p:nvPr/>
          </p:nvSpPr>
          <p:spPr bwMode="auto">
            <a:xfrm>
              <a:off x="2934" y="3206"/>
              <a:ext cx="24" cy="25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31" name="Oval 133"/>
            <p:cNvSpPr>
              <a:spLocks noChangeArrowheads="1"/>
            </p:cNvSpPr>
            <p:nvPr/>
          </p:nvSpPr>
          <p:spPr bwMode="auto">
            <a:xfrm>
              <a:off x="2837" y="2509"/>
              <a:ext cx="24" cy="25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32" name="Oval 134"/>
            <p:cNvSpPr>
              <a:spLocks noChangeArrowheads="1"/>
            </p:cNvSpPr>
            <p:nvPr/>
          </p:nvSpPr>
          <p:spPr bwMode="auto">
            <a:xfrm>
              <a:off x="2736" y="2424"/>
              <a:ext cx="25" cy="25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33" name="Oval 135"/>
            <p:cNvSpPr>
              <a:spLocks noChangeArrowheads="1"/>
            </p:cNvSpPr>
            <p:nvPr/>
          </p:nvSpPr>
          <p:spPr bwMode="auto">
            <a:xfrm>
              <a:off x="2638" y="1726"/>
              <a:ext cx="25" cy="24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34" name="Oval 136"/>
            <p:cNvSpPr>
              <a:spLocks noChangeArrowheads="1"/>
            </p:cNvSpPr>
            <p:nvPr/>
          </p:nvSpPr>
          <p:spPr bwMode="auto">
            <a:xfrm>
              <a:off x="3330" y="1640"/>
              <a:ext cx="24" cy="25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35" name="Oval 137"/>
            <p:cNvSpPr>
              <a:spLocks noChangeArrowheads="1"/>
            </p:cNvSpPr>
            <p:nvPr/>
          </p:nvSpPr>
          <p:spPr bwMode="auto">
            <a:xfrm>
              <a:off x="3428" y="1726"/>
              <a:ext cx="25" cy="24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36" name="Oval 138"/>
            <p:cNvSpPr>
              <a:spLocks noChangeArrowheads="1"/>
            </p:cNvSpPr>
            <p:nvPr/>
          </p:nvSpPr>
          <p:spPr bwMode="auto">
            <a:xfrm>
              <a:off x="2539" y="1640"/>
              <a:ext cx="25" cy="25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37" name="Oval 139"/>
            <p:cNvSpPr>
              <a:spLocks noChangeArrowheads="1"/>
            </p:cNvSpPr>
            <p:nvPr/>
          </p:nvSpPr>
          <p:spPr bwMode="auto">
            <a:xfrm>
              <a:off x="3949" y="1719"/>
              <a:ext cx="41" cy="41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38" name="Oval 140"/>
            <p:cNvSpPr>
              <a:spLocks noChangeArrowheads="1"/>
            </p:cNvSpPr>
            <p:nvPr/>
          </p:nvSpPr>
          <p:spPr bwMode="auto">
            <a:xfrm>
              <a:off x="4227" y="1292"/>
              <a:ext cx="24" cy="25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39" name="Oval 141"/>
            <p:cNvSpPr>
              <a:spLocks noChangeArrowheads="1"/>
            </p:cNvSpPr>
            <p:nvPr/>
          </p:nvSpPr>
          <p:spPr bwMode="auto">
            <a:xfrm>
              <a:off x="2285" y="1717"/>
              <a:ext cx="41" cy="4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40" name="Line 142"/>
            <p:cNvSpPr>
              <a:spLocks noChangeShapeType="1"/>
            </p:cNvSpPr>
            <p:nvPr/>
          </p:nvSpPr>
          <p:spPr bwMode="auto">
            <a:xfrm flipH="1" flipV="1">
              <a:off x="3696" y="1578"/>
              <a:ext cx="294" cy="2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41" name="Freeform 143"/>
            <p:cNvSpPr>
              <a:spLocks/>
            </p:cNvSpPr>
            <p:nvPr/>
          </p:nvSpPr>
          <p:spPr bwMode="auto">
            <a:xfrm rot="-3171898">
              <a:off x="3692" y="1563"/>
              <a:ext cx="31" cy="51"/>
            </a:xfrm>
            <a:custGeom>
              <a:avLst/>
              <a:gdLst>
                <a:gd name="T0" fmla="*/ 452 w 19"/>
                <a:gd name="T1" fmla="*/ 1326 h 31"/>
                <a:gd name="T2" fmla="*/ 0 w 19"/>
                <a:gd name="T3" fmla="*/ 1662 h 31"/>
                <a:gd name="T4" fmla="*/ 0 w 19"/>
                <a:gd name="T5" fmla="*/ 1602 h 31"/>
                <a:gd name="T6" fmla="*/ 300 w 19"/>
                <a:gd name="T7" fmla="*/ 855 h 31"/>
                <a:gd name="T8" fmla="*/ 452 w 19"/>
                <a:gd name="T9" fmla="*/ 0 h 31"/>
                <a:gd name="T10" fmla="*/ 640 w 19"/>
                <a:gd name="T11" fmla="*/ 855 h 31"/>
                <a:gd name="T12" fmla="*/ 956 w 19"/>
                <a:gd name="T13" fmla="*/ 1602 h 31"/>
                <a:gd name="T14" fmla="*/ 894 w 19"/>
                <a:gd name="T15" fmla="*/ 1662 h 31"/>
                <a:gd name="T16" fmla="*/ 452 w 19"/>
                <a:gd name="T17" fmla="*/ 1326 h 3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31"/>
                <a:gd name="T29" fmla="*/ 19 w 19"/>
                <a:gd name="T30" fmla="*/ 31 h 3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31">
                  <a:moveTo>
                    <a:pt x="9" y="25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7" y="11"/>
                    <a:pt x="8" y="6"/>
                    <a:pt x="9" y="0"/>
                  </a:cubicBezTo>
                  <a:cubicBezTo>
                    <a:pt x="11" y="6"/>
                    <a:pt x="12" y="11"/>
                    <a:pt x="13" y="16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18" y="31"/>
                    <a:pt x="18" y="31"/>
                    <a:pt x="18" y="31"/>
                  </a:cubicBezTo>
                  <a:lnTo>
                    <a:pt x="9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02" name="Text Box 144"/>
          <p:cNvSpPr txBox="1">
            <a:spLocks noChangeArrowheads="1"/>
          </p:cNvSpPr>
          <p:nvPr/>
        </p:nvSpPr>
        <p:spPr bwMode="auto">
          <a:xfrm>
            <a:off x="5734050" y="1282700"/>
            <a:ext cx="340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  <a:latin typeface="Arial" pitchFamily="34" charset="0"/>
              </a:rPr>
              <a:t>Here: Max of 3 products/section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F06E3018-40F7-4F0F-B15D-0D211B00FADC}" type="slidenum">
              <a:rPr lang="en-US" smtClean="0"/>
              <a:pPr/>
              <a:t>27</a:t>
            </a:fld>
            <a:endParaRPr lang="en-US" smtClean="0"/>
          </a:p>
        </p:txBody>
      </p:sp>
      <p:grpSp>
        <p:nvGrpSpPr>
          <p:cNvPr id="30723" name="Group 2"/>
          <p:cNvGrpSpPr>
            <a:grpSpLocks/>
          </p:cNvGrpSpPr>
          <p:nvPr/>
        </p:nvGrpSpPr>
        <p:grpSpPr bwMode="auto">
          <a:xfrm>
            <a:off x="2622550" y="2447925"/>
            <a:ext cx="5816600" cy="4105275"/>
            <a:chOff x="1860" y="1542"/>
            <a:chExt cx="3664" cy="2586"/>
          </a:xfrm>
        </p:grpSpPr>
        <p:sp>
          <p:nvSpPr>
            <p:cNvPr id="30809" name="Rectangle 3"/>
            <p:cNvSpPr>
              <a:spLocks noChangeArrowheads="1"/>
            </p:cNvSpPr>
            <p:nvPr/>
          </p:nvSpPr>
          <p:spPr bwMode="auto">
            <a:xfrm>
              <a:off x="1860" y="1733"/>
              <a:ext cx="11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Helvetica" pitchFamily="34" charset="0"/>
                </a:rPr>
                <a:t>Pr</a:t>
              </a:r>
              <a:endParaRPr lang="en-US" sz="3200" u="sng" baseline="-25000"/>
            </a:p>
          </p:txBody>
        </p:sp>
        <p:sp>
          <p:nvSpPr>
            <p:cNvPr id="30810" name="Rectangle 4"/>
            <p:cNvSpPr>
              <a:spLocks noChangeArrowheads="1"/>
            </p:cNvSpPr>
            <p:nvPr/>
          </p:nvSpPr>
          <p:spPr bwMode="auto">
            <a:xfrm>
              <a:off x="1976" y="1733"/>
              <a:ext cx="13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Helvetica" pitchFamily="34" charset="0"/>
                </a:rPr>
                <a:t>od</a:t>
              </a:r>
              <a:endParaRPr lang="en-US" sz="3200" u="sng" baseline="-25000"/>
            </a:p>
          </p:txBody>
        </p:sp>
        <p:sp>
          <p:nvSpPr>
            <p:cNvPr id="30811" name="Rectangle 5"/>
            <p:cNvSpPr>
              <a:spLocks noChangeArrowheads="1"/>
            </p:cNvSpPr>
            <p:nvPr/>
          </p:nvSpPr>
          <p:spPr bwMode="auto">
            <a:xfrm>
              <a:off x="2112" y="1733"/>
              <a:ext cx="13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Helvetica" pitchFamily="34" charset="0"/>
                </a:rPr>
                <a:t>uc</a:t>
              </a:r>
              <a:endParaRPr lang="en-US" sz="3200" u="sng" baseline="-25000"/>
            </a:p>
          </p:txBody>
        </p:sp>
        <p:sp>
          <p:nvSpPr>
            <p:cNvPr id="30812" name="Rectangle 6"/>
            <p:cNvSpPr>
              <a:spLocks noChangeArrowheads="1"/>
            </p:cNvSpPr>
            <p:nvPr/>
          </p:nvSpPr>
          <p:spPr bwMode="auto">
            <a:xfrm>
              <a:off x="2242" y="1733"/>
              <a:ext cx="3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Helvetica" pitchFamily="34" charset="0"/>
                </a:rPr>
                <a:t>t</a:t>
              </a:r>
              <a:endParaRPr lang="en-US" sz="3200" u="sng" baseline="-25000"/>
            </a:p>
          </p:txBody>
        </p:sp>
        <p:sp>
          <p:nvSpPr>
            <p:cNvPr id="30813" name="Rectangle 7"/>
            <p:cNvSpPr>
              <a:spLocks noChangeArrowheads="1"/>
            </p:cNvSpPr>
            <p:nvPr/>
          </p:nvSpPr>
          <p:spPr bwMode="auto">
            <a:xfrm>
              <a:off x="1860" y="1862"/>
              <a:ext cx="24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Helvetica" pitchFamily="34" charset="0"/>
                </a:rPr>
                <a:t>term</a:t>
              </a:r>
              <a:endParaRPr lang="en-US" sz="3200" u="sng" baseline="-25000"/>
            </a:p>
          </p:txBody>
        </p:sp>
        <p:sp>
          <p:nvSpPr>
            <p:cNvPr id="30814" name="Rectangle 8"/>
            <p:cNvSpPr>
              <a:spLocks noChangeArrowheads="1"/>
            </p:cNvSpPr>
            <p:nvPr/>
          </p:nvSpPr>
          <p:spPr bwMode="auto">
            <a:xfrm>
              <a:off x="3122" y="1606"/>
              <a:ext cx="24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Helvetica" pitchFamily="34" charset="0"/>
                </a:rPr>
                <a:t>AND</a:t>
              </a:r>
              <a:endParaRPr lang="en-US" sz="3200" u="sng" baseline="-25000"/>
            </a:p>
          </p:txBody>
        </p:sp>
        <p:sp>
          <p:nvSpPr>
            <p:cNvPr id="30815" name="Rectangle 9"/>
            <p:cNvSpPr>
              <a:spLocks noChangeArrowheads="1"/>
            </p:cNvSpPr>
            <p:nvPr/>
          </p:nvSpPr>
          <p:spPr bwMode="auto">
            <a:xfrm>
              <a:off x="3364" y="1606"/>
              <a:ext cx="36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Helvetica" pitchFamily="34" charset="0"/>
                </a:rPr>
                <a:t> Inputs</a:t>
              </a:r>
              <a:endParaRPr lang="en-US" sz="3200" u="sng" baseline="-25000"/>
            </a:p>
          </p:txBody>
        </p:sp>
        <p:sp>
          <p:nvSpPr>
            <p:cNvPr id="30816" name="Rectangle 10"/>
            <p:cNvSpPr>
              <a:spLocks noChangeArrowheads="1"/>
            </p:cNvSpPr>
            <p:nvPr/>
          </p:nvSpPr>
          <p:spPr bwMode="auto">
            <a:xfrm>
              <a:off x="4339" y="1862"/>
              <a:ext cx="42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Helvetica" pitchFamily="34" charset="0"/>
                </a:rPr>
                <a:t>Outputs</a:t>
              </a:r>
              <a:endParaRPr lang="en-US" sz="3200" u="sng" baseline="-25000"/>
            </a:p>
          </p:txBody>
        </p:sp>
        <p:sp>
          <p:nvSpPr>
            <p:cNvPr id="30817" name="Rectangle 11"/>
            <p:cNvSpPr>
              <a:spLocks noChangeArrowheads="1"/>
            </p:cNvSpPr>
            <p:nvPr/>
          </p:nvSpPr>
          <p:spPr bwMode="auto">
            <a:xfrm>
              <a:off x="2698" y="1862"/>
              <a:ext cx="103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Helvetica" pitchFamily="34" charset="0"/>
                </a:rPr>
                <a:t>A        B       C        D</a:t>
              </a:r>
              <a:endParaRPr lang="en-US" sz="3200" u="sng" baseline="-25000"/>
            </a:p>
          </p:txBody>
        </p:sp>
        <p:sp>
          <p:nvSpPr>
            <p:cNvPr id="30818" name="Rectangle 12"/>
            <p:cNvSpPr>
              <a:spLocks noChangeArrowheads="1"/>
            </p:cNvSpPr>
            <p:nvPr/>
          </p:nvSpPr>
          <p:spPr bwMode="auto">
            <a:xfrm>
              <a:off x="3977" y="1862"/>
              <a:ext cx="10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Helvetica" pitchFamily="34" charset="0"/>
                </a:rPr>
                <a:t>W</a:t>
              </a:r>
              <a:endParaRPr lang="en-US" sz="3200" u="sng" baseline="-25000"/>
            </a:p>
          </p:txBody>
        </p:sp>
        <p:sp>
          <p:nvSpPr>
            <p:cNvPr id="30819" name="Rectangle 13"/>
            <p:cNvSpPr>
              <a:spLocks noChangeArrowheads="1"/>
            </p:cNvSpPr>
            <p:nvPr/>
          </p:nvSpPr>
          <p:spPr bwMode="auto">
            <a:xfrm>
              <a:off x="1860" y="2147"/>
              <a:ext cx="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1</a:t>
              </a:r>
              <a:endParaRPr lang="en-US" sz="3200" u="sng" baseline="-25000"/>
            </a:p>
          </p:txBody>
        </p:sp>
        <p:sp>
          <p:nvSpPr>
            <p:cNvPr id="30820" name="Rectangle 14"/>
            <p:cNvSpPr>
              <a:spLocks noChangeArrowheads="1"/>
            </p:cNvSpPr>
            <p:nvPr/>
          </p:nvSpPr>
          <p:spPr bwMode="auto">
            <a:xfrm>
              <a:off x="1860" y="2291"/>
              <a:ext cx="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2</a:t>
              </a:r>
              <a:endParaRPr lang="en-US" sz="3200" u="sng" baseline="-25000"/>
            </a:p>
          </p:txBody>
        </p:sp>
        <p:sp>
          <p:nvSpPr>
            <p:cNvPr id="30821" name="Rectangle 15"/>
            <p:cNvSpPr>
              <a:spLocks noChangeArrowheads="1"/>
            </p:cNvSpPr>
            <p:nvPr/>
          </p:nvSpPr>
          <p:spPr bwMode="auto">
            <a:xfrm>
              <a:off x="1860" y="2436"/>
              <a:ext cx="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3</a:t>
              </a:r>
              <a:endParaRPr lang="en-US" sz="3200" u="sng" baseline="-25000"/>
            </a:p>
          </p:txBody>
        </p:sp>
        <p:sp>
          <p:nvSpPr>
            <p:cNvPr id="30822" name="Rectangle 16"/>
            <p:cNvSpPr>
              <a:spLocks noChangeArrowheads="1"/>
            </p:cNvSpPr>
            <p:nvPr/>
          </p:nvSpPr>
          <p:spPr bwMode="auto">
            <a:xfrm>
              <a:off x="4438" y="2147"/>
              <a:ext cx="77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TimesTen" pitchFamily="18" charset="0"/>
                </a:rPr>
                <a:t>W</a:t>
              </a:r>
              <a:r>
                <a:rPr lang="en-US" b="1" i="1">
                  <a:solidFill>
                    <a:srgbClr val="000000"/>
                  </a:solidFill>
                  <a:latin typeface="TimesTen" pitchFamily="18" charset="0"/>
                </a:rPr>
                <a:t> =        </a:t>
              </a:r>
              <a:r>
                <a:rPr lang="en-US" b="1">
                  <a:solidFill>
                    <a:srgbClr val="000000"/>
                  </a:solidFill>
                  <a:latin typeface="TimesTen" pitchFamily="18" charset="0"/>
                </a:rPr>
                <a:t>C </a:t>
              </a:r>
              <a:r>
                <a:rPr lang="en-US" b="1" i="1">
                  <a:solidFill>
                    <a:srgbClr val="000000"/>
                  </a:solidFill>
                  <a:latin typeface="TimesTen" pitchFamily="18" charset="0"/>
                </a:rPr>
                <a:t> </a:t>
              </a:r>
              <a:endParaRPr lang="en-US" b="1" u="sng" baseline="-25000"/>
            </a:p>
          </p:txBody>
        </p:sp>
        <p:sp>
          <p:nvSpPr>
            <p:cNvPr id="30823" name="Rectangle 17"/>
            <p:cNvSpPr>
              <a:spLocks noChangeArrowheads="1"/>
            </p:cNvSpPr>
            <p:nvPr/>
          </p:nvSpPr>
          <p:spPr bwMode="auto">
            <a:xfrm>
              <a:off x="1860" y="2631"/>
              <a:ext cx="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4</a:t>
              </a:r>
              <a:endParaRPr lang="en-US" sz="3200" u="sng" baseline="-25000"/>
            </a:p>
          </p:txBody>
        </p:sp>
        <p:sp>
          <p:nvSpPr>
            <p:cNvPr id="30824" name="Rectangle 18"/>
            <p:cNvSpPr>
              <a:spLocks noChangeArrowheads="1"/>
            </p:cNvSpPr>
            <p:nvPr/>
          </p:nvSpPr>
          <p:spPr bwMode="auto">
            <a:xfrm>
              <a:off x="1860" y="2775"/>
              <a:ext cx="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5</a:t>
              </a:r>
              <a:endParaRPr lang="en-US" sz="3200" u="sng" baseline="-25000"/>
            </a:p>
          </p:txBody>
        </p:sp>
        <p:sp>
          <p:nvSpPr>
            <p:cNvPr id="30825" name="Rectangle 19"/>
            <p:cNvSpPr>
              <a:spLocks noChangeArrowheads="1"/>
            </p:cNvSpPr>
            <p:nvPr/>
          </p:nvSpPr>
          <p:spPr bwMode="auto">
            <a:xfrm>
              <a:off x="1860" y="2919"/>
              <a:ext cx="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6</a:t>
              </a:r>
              <a:endParaRPr lang="en-US" sz="3200" u="sng" baseline="-25000"/>
            </a:p>
          </p:txBody>
        </p:sp>
        <p:sp>
          <p:nvSpPr>
            <p:cNvPr id="30826" name="Rectangle 20"/>
            <p:cNvSpPr>
              <a:spLocks noChangeArrowheads="1"/>
            </p:cNvSpPr>
            <p:nvPr/>
          </p:nvSpPr>
          <p:spPr bwMode="auto">
            <a:xfrm>
              <a:off x="4458" y="2647"/>
              <a:ext cx="852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TimesTen" pitchFamily="18" charset="0"/>
                </a:rPr>
                <a:t>F1 = X = A    </a:t>
              </a:r>
            </a:p>
            <a:p>
              <a:r>
                <a:rPr lang="en-US" b="1">
                  <a:solidFill>
                    <a:srgbClr val="000000"/>
                  </a:solidFill>
                  <a:latin typeface="TimesTen" pitchFamily="18" charset="0"/>
                </a:rPr>
                <a:t>+    B     + W</a:t>
              </a:r>
              <a:endParaRPr lang="en-US" b="1" u="sng" baseline="-25000"/>
            </a:p>
          </p:txBody>
        </p:sp>
        <p:sp>
          <p:nvSpPr>
            <p:cNvPr id="30827" name="Rectangle 21"/>
            <p:cNvSpPr>
              <a:spLocks noChangeArrowheads="1"/>
            </p:cNvSpPr>
            <p:nvPr/>
          </p:nvSpPr>
          <p:spPr bwMode="auto">
            <a:xfrm>
              <a:off x="1860" y="3116"/>
              <a:ext cx="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7</a:t>
              </a:r>
              <a:endParaRPr lang="en-US" sz="3200" u="sng" baseline="-25000"/>
            </a:p>
          </p:txBody>
        </p:sp>
        <p:sp>
          <p:nvSpPr>
            <p:cNvPr id="30828" name="Rectangle 22"/>
            <p:cNvSpPr>
              <a:spLocks noChangeArrowheads="1"/>
            </p:cNvSpPr>
            <p:nvPr/>
          </p:nvSpPr>
          <p:spPr bwMode="auto">
            <a:xfrm>
              <a:off x="1860" y="3262"/>
              <a:ext cx="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8</a:t>
              </a:r>
              <a:endParaRPr lang="en-US" sz="3200" u="sng" baseline="-25000"/>
            </a:p>
          </p:txBody>
        </p:sp>
        <p:sp>
          <p:nvSpPr>
            <p:cNvPr id="30829" name="Rectangle 23"/>
            <p:cNvSpPr>
              <a:spLocks noChangeArrowheads="1"/>
            </p:cNvSpPr>
            <p:nvPr/>
          </p:nvSpPr>
          <p:spPr bwMode="auto">
            <a:xfrm>
              <a:off x="1860" y="3406"/>
              <a:ext cx="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9</a:t>
              </a:r>
              <a:endParaRPr lang="en-US" sz="3200" u="sng" baseline="-25000"/>
            </a:p>
          </p:txBody>
        </p:sp>
        <p:sp>
          <p:nvSpPr>
            <p:cNvPr id="30830" name="Rectangle 24"/>
            <p:cNvSpPr>
              <a:spLocks noChangeArrowheads="1"/>
            </p:cNvSpPr>
            <p:nvPr/>
          </p:nvSpPr>
          <p:spPr bwMode="auto">
            <a:xfrm>
              <a:off x="1860" y="3603"/>
              <a:ext cx="1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10</a:t>
              </a:r>
              <a:endParaRPr lang="en-US" sz="3200" u="sng" baseline="-25000"/>
            </a:p>
          </p:txBody>
        </p:sp>
        <p:sp>
          <p:nvSpPr>
            <p:cNvPr id="30831" name="Rectangle 25"/>
            <p:cNvSpPr>
              <a:spLocks noChangeArrowheads="1"/>
            </p:cNvSpPr>
            <p:nvPr/>
          </p:nvSpPr>
          <p:spPr bwMode="auto">
            <a:xfrm>
              <a:off x="1860" y="3748"/>
              <a:ext cx="1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11</a:t>
              </a:r>
              <a:endParaRPr lang="en-US" sz="3200" u="sng" baseline="-25000"/>
            </a:p>
          </p:txBody>
        </p:sp>
        <p:sp>
          <p:nvSpPr>
            <p:cNvPr id="30832" name="Rectangle 26"/>
            <p:cNvSpPr>
              <a:spLocks noChangeArrowheads="1"/>
            </p:cNvSpPr>
            <p:nvPr/>
          </p:nvSpPr>
          <p:spPr bwMode="auto">
            <a:xfrm>
              <a:off x="1860" y="3892"/>
              <a:ext cx="1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12</a:t>
              </a:r>
              <a:endParaRPr lang="en-US" sz="3200" u="sng" baseline="-25000"/>
            </a:p>
          </p:txBody>
        </p:sp>
        <p:grpSp>
          <p:nvGrpSpPr>
            <p:cNvPr id="30833" name="Group 27"/>
            <p:cNvGrpSpPr>
              <a:grpSpLocks/>
            </p:cNvGrpSpPr>
            <p:nvPr/>
          </p:nvGrpSpPr>
          <p:grpSpPr bwMode="auto">
            <a:xfrm>
              <a:off x="2698" y="3603"/>
              <a:ext cx="1399" cy="433"/>
              <a:chOff x="2698" y="3603"/>
              <a:chExt cx="1399" cy="433"/>
            </a:xfrm>
          </p:grpSpPr>
          <p:sp>
            <p:nvSpPr>
              <p:cNvPr id="30861" name="Rectangle 28"/>
              <p:cNvSpPr>
                <a:spLocks noChangeArrowheads="1"/>
              </p:cNvSpPr>
              <p:nvPr/>
            </p:nvSpPr>
            <p:spPr bwMode="auto">
              <a:xfrm>
                <a:off x="2698" y="3603"/>
                <a:ext cx="12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000000"/>
                    </a:solidFill>
                    <a:latin typeface="TimesTen" pitchFamily="18" charset="0"/>
                  </a:rPr>
                  <a:t>—</a:t>
                </a:r>
                <a:endParaRPr lang="en-US" sz="3200" u="sng" baseline="-25000"/>
              </a:p>
            </p:txBody>
          </p:sp>
          <p:sp>
            <p:nvSpPr>
              <p:cNvPr id="30862" name="Rectangle 29"/>
              <p:cNvSpPr>
                <a:spLocks noChangeArrowheads="1"/>
              </p:cNvSpPr>
              <p:nvPr/>
            </p:nvSpPr>
            <p:spPr bwMode="auto">
              <a:xfrm>
                <a:off x="2698" y="3748"/>
                <a:ext cx="12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000000"/>
                    </a:solidFill>
                    <a:latin typeface="TimesTen" pitchFamily="18" charset="0"/>
                  </a:rPr>
                  <a:t>—</a:t>
                </a:r>
              </a:p>
            </p:txBody>
          </p:sp>
          <p:sp>
            <p:nvSpPr>
              <p:cNvPr id="30863" name="Rectangle 30"/>
              <p:cNvSpPr>
                <a:spLocks noChangeArrowheads="1"/>
              </p:cNvSpPr>
              <p:nvPr/>
            </p:nvSpPr>
            <p:spPr bwMode="auto">
              <a:xfrm>
                <a:off x="2698" y="3892"/>
                <a:ext cx="12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000000"/>
                    </a:solidFill>
                    <a:latin typeface="TimesTen" pitchFamily="18" charset="0"/>
                  </a:rPr>
                  <a:t>—</a:t>
                </a:r>
              </a:p>
            </p:txBody>
          </p:sp>
          <p:sp>
            <p:nvSpPr>
              <p:cNvPr id="30864" name="Rectangle 31"/>
              <p:cNvSpPr>
                <a:spLocks noChangeArrowheads="1"/>
              </p:cNvSpPr>
              <p:nvPr/>
            </p:nvSpPr>
            <p:spPr bwMode="auto">
              <a:xfrm>
                <a:off x="3017" y="3603"/>
                <a:ext cx="12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000000"/>
                    </a:solidFill>
                    <a:latin typeface="TimesTen" pitchFamily="18" charset="0"/>
                  </a:rPr>
                  <a:t>—</a:t>
                </a:r>
                <a:endParaRPr lang="en-US" sz="3200" u="sng" baseline="-25000"/>
              </a:p>
            </p:txBody>
          </p:sp>
          <p:sp>
            <p:nvSpPr>
              <p:cNvPr id="30865" name="Rectangle 32"/>
              <p:cNvSpPr>
                <a:spLocks noChangeArrowheads="1"/>
              </p:cNvSpPr>
              <p:nvPr/>
            </p:nvSpPr>
            <p:spPr bwMode="auto">
              <a:xfrm>
                <a:off x="3017" y="3748"/>
                <a:ext cx="12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000000"/>
                    </a:solidFill>
                    <a:latin typeface="TimesTen" pitchFamily="18" charset="0"/>
                  </a:rPr>
                  <a:t>—</a:t>
                </a:r>
                <a:endParaRPr lang="en-US" sz="3200" u="sng" baseline="-25000"/>
              </a:p>
            </p:txBody>
          </p:sp>
          <p:sp>
            <p:nvSpPr>
              <p:cNvPr id="30866" name="Rectangle 33"/>
              <p:cNvSpPr>
                <a:spLocks noChangeArrowheads="1"/>
              </p:cNvSpPr>
              <p:nvPr/>
            </p:nvSpPr>
            <p:spPr bwMode="auto">
              <a:xfrm>
                <a:off x="3017" y="3892"/>
                <a:ext cx="12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000000"/>
                    </a:solidFill>
                    <a:latin typeface="TimesTen" pitchFamily="18" charset="0"/>
                  </a:rPr>
                  <a:t>—</a:t>
                </a:r>
              </a:p>
            </p:txBody>
          </p:sp>
          <p:sp>
            <p:nvSpPr>
              <p:cNvPr id="30867" name="Rectangle 34"/>
              <p:cNvSpPr>
                <a:spLocks noChangeArrowheads="1"/>
              </p:cNvSpPr>
              <p:nvPr/>
            </p:nvSpPr>
            <p:spPr bwMode="auto">
              <a:xfrm>
                <a:off x="3337" y="3603"/>
                <a:ext cx="12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000000"/>
                    </a:solidFill>
                    <a:latin typeface="TimesTen" pitchFamily="18" charset="0"/>
                  </a:rPr>
                  <a:t>—</a:t>
                </a:r>
                <a:endParaRPr lang="en-US" sz="3200" u="sng" baseline="-25000"/>
              </a:p>
            </p:txBody>
          </p:sp>
          <p:sp>
            <p:nvSpPr>
              <p:cNvPr id="30868" name="Rectangle 35"/>
              <p:cNvSpPr>
                <a:spLocks noChangeArrowheads="1"/>
              </p:cNvSpPr>
              <p:nvPr/>
            </p:nvSpPr>
            <p:spPr bwMode="auto">
              <a:xfrm>
                <a:off x="3337" y="3748"/>
                <a:ext cx="12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000000"/>
                    </a:solidFill>
                    <a:latin typeface="TimesTen" pitchFamily="18" charset="0"/>
                  </a:rPr>
                  <a:t>—</a:t>
                </a:r>
              </a:p>
            </p:txBody>
          </p:sp>
          <p:sp>
            <p:nvSpPr>
              <p:cNvPr id="30869" name="Rectangle 36"/>
              <p:cNvSpPr>
                <a:spLocks noChangeArrowheads="1"/>
              </p:cNvSpPr>
              <p:nvPr/>
            </p:nvSpPr>
            <p:spPr bwMode="auto">
              <a:xfrm>
                <a:off x="3337" y="3892"/>
                <a:ext cx="12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000000"/>
                    </a:solidFill>
                    <a:latin typeface="TimesTen" pitchFamily="18" charset="0"/>
                  </a:rPr>
                  <a:t>—</a:t>
                </a:r>
              </a:p>
            </p:txBody>
          </p:sp>
          <p:sp>
            <p:nvSpPr>
              <p:cNvPr id="30870" name="Rectangle 37"/>
              <p:cNvSpPr>
                <a:spLocks noChangeArrowheads="1"/>
              </p:cNvSpPr>
              <p:nvPr/>
            </p:nvSpPr>
            <p:spPr bwMode="auto">
              <a:xfrm>
                <a:off x="3657" y="3603"/>
                <a:ext cx="12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000000"/>
                    </a:solidFill>
                    <a:latin typeface="TimesTen" pitchFamily="18" charset="0"/>
                  </a:rPr>
                  <a:t>—</a:t>
                </a:r>
                <a:endParaRPr lang="en-US" sz="3200" u="sng" baseline="-25000"/>
              </a:p>
            </p:txBody>
          </p:sp>
          <p:sp>
            <p:nvSpPr>
              <p:cNvPr id="30871" name="Rectangle 38"/>
              <p:cNvSpPr>
                <a:spLocks noChangeArrowheads="1"/>
              </p:cNvSpPr>
              <p:nvPr/>
            </p:nvSpPr>
            <p:spPr bwMode="auto">
              <a:xfrm>
                <a:off x="3657" y="3748"/>
                <a:ext cx="12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000000"/>
                    </a:solidFill>
                    <a:latin typeface="TimesTen" pitchFamily="18" charset="0"/>
                  </a:rPr>
                  <a:t>—</a:t>
                </a:r>
              </a:p>
            </p:txBody>
          </p:sp>
          <p:sp>
            <p:nvSpPr>
              <p:cNvPr id="30872" name="Rectangle 39"/>
              <p:cNvSpPr>
                <a:spLocks noChangeArrowheads="1"/>
              </p:cNvSpPr>
              <p:nvPr/>
            </p:nvSpPr>
            <p:spPr bwMode="auto">
              <a:xfrm>
                <a:off x="3657" y="3892"/>
                <a:ext cx="12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000000"/>
                    </a:solidFill>
                    <a:latin typeface="TimesTen" pitchFamily="18" charset="0"/>
                  </a:rPr>
                  <a:t>—</a:t>
                </a:r>
              </a:p>
            </p:txBody>
          </p:sp>
          <p:sp>
            <p:nvSpPr>
              <p:cNvPr id="30873" name="Rectangle 40"/>
              <p:cNvSpPr>
                <a:spLocks noChangeArrowheads="1"/>
              </p:cNvSpPr>
              <p:nvPr/>
            </p:nvSpPr>
            <p:spPr bwMode="auto">
              <a:xfrm>
                <a:off x="3977" y="3603"/>
                <a:ext cx="12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000000"/>
                    </a:solidFill>
                    <a:latin typeface="TimesTen" pitchFamily="18" charset="0"/>
                  </a:rPr>
                  <a:t>—</a:t>
                </a:r>
                <a:endParaRPr lang="en-US" sz="3200" u="sng" baseline="-25000"/>
              </a:p>
            </p:txBody>
          </p:sp>
          <p:sp>
            <p:nvSpPr>
              <p:cNvPr id="30874" name="Rectangle 41"/>
              <p:cNvSpPr>
                <a:spLocks noChangeArrowheads="1"/>
              </p:cNvSpPr>
              <p:nvPr/>
            </p:nvSpPr>
            <p:spPr bwMode="auto">
              <a:xfrm>
                <a:off x="3977" y="3748"/>
                <a:ext cx="12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000000"/>
                    </a:solidFill>
                    <a:latin typeface="TimesTen" pitchFamily="18" charset="0"/>
                  </a:rPr>
                  <a:t>—</a:t>
                </a:r>
                <a:endParaRPr lang="en-US" sz="3200" u="sng" baseline="-25000"/>
              </a:p>
            </p:txBody>
          </p:sp>
          <p:sp>
            <p:nvSpPr>
              <p:cNvPr id="30875" name="Rectangle 42"/>
              <p:cNvSpPr>
                <a:spLocks noChangeArrowheads="1"/>
              </p:cNvSpPr>
              <p:nvPr/>
            </p:nvSpPr>
            <p:spPr bwMode="auto">
              <a:xfrm>
                <a:off x="3977" y="3892"/>
                <a:ext cx="12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>
                    <a:solidFill>
                      <a:srgbClr val="000000"/>
                    </a:solidFill>
                    <a:latin typeface="TimesTen" pitchFamily="18" charset="0"/>
                  </a:rPr>
                  <a:t>—</a:t>
                </a:r>
                <a:endParaRPr lang="en-US" sz="3200" u="sng" baseline="-25000"/>
              </a:p>
            </p:txBody>
          </p:sp>
        </p:grpSp>
        <p:sp>
          <p:nvSpPr>
            <p:cNvPr id="30834" name="Rectangle 43"/>
            <p:cNvSpPr>
              <a:spLocks noChangeArrowheads="1"/>
            </p:cNvSpPr>
            <p:nvPr/>
          </p:nvSpPr>
          <p:spPr bwMode="auto">
            <a:xfrm>
              <a:off x="1860" y="1542"/>
              <a:ext cx="3414" cy="14"/>
            </a:xfrm>
            <a:prstGeom prst="rect">
              <a:avLst/>
            </a:prstGeom>
            <a:solidFill>
              <a:srgbClr val="2CB0C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5" name="Rectangle 44"/>
            <p:cNvSpPr>
              <a:spLocks noChangeArrowheads="1"/>
            </p:cNvSpPr>
            <p:nvPr/>
          </p:nvSpPr>
          <p:spPr bwMode="auto">
            <a:xfrm>
              <a:off x="2698" y="1797"/>
              <a:ext cx="1458" cy="1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6" name="Rectangle 45"/>
            <p:cNvSpPr>
              <a:spLocks noChangeArrowheads="1"/>
            </p:cNvSpPr>
            <p:nvPr/>
          </p:nvSpPr>
          <p:spPr bwMode="auto">
            <a:xfrm>
              <a:off x="1860" y="2054"/>
              <a:ext cx="3414" cy="13"/>
            </a:xfrm>
            <a:prstGeom prst="rect">
              <a:avLst/>
            </a:prstGeom>
            <a:solidFill>
              <a:srgbClr val="2CB0C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7" name="Rectangle 46"/>
            <p:cNvSpPr>
              <a:spLocks noChangeArrowheads="1"/>
            </p:cNvSpPr>
            <p:nvPr/>
          </p:nvSpPr>
          <p:spPr bwMode="auto">
            <a:xfrm>
              <a:off x="2698" y="2608"/>
              <a:ext cx="2576" cy="6"/>
            </a:xfrm>
            <a:prstGeom prst="rect">
              <a:avLst/>
            </a:prstGeom>
            <a:solidFill>
              <a:srgbClr val="2CB0C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8" name="Rectangle 47"/>
            <p:cNvSpPr>
              <a:spLocks noChangeArrowheads="1"/>
            </p:cNvSpPr>
            <p:nvPr/>
          </p:nvSpPr>
          <p:spPr bwMode="auto">
            <a:xfrm>
              <a:off x="2698" y="3093"/>
              <a:ext cx="2576" cy="7"/>
            </a:xfrm>
            <a:prstGeom prst="rect">
              <a:avLst/>
            </a:prstGeom>
            <a:solidFill>
              <a:srgbClr val="2CB0C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9" name="Rectangle 48"/>
            <p:cNvSpPr>
              <a:spLocks noChangeArrowheads="1"/>
            </p:cNvSpPr>
            <p:nvPr/>
          </p:nvSpPr>
          <p:spPr bwMode="auto">
            <a:xfrm>
              <a:off x="2698" y="3579"/>
              <a:ext cx="2576" cy="6"/>
            </a:xfrm>
            <a:prstGeom prst="rect">
              <a:avLst/>
            </a:prstGeom>
            <a:solidFill>
              <a:srgbClr val="2CB0C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40" name="Rectangle 49"/>
            <p:cNvSpPr>
              <a:spLocks noChangeArrowheads="1"/>
            </p:cNvSpPr>
            <p:nvPr/>
          </p:nvSpPr>
          <p:spPr bwMode="auto">
            <a:xfrm>
              <a:off x="1860" y="4114"/>
              <a:ext cx="3414" cy="14"/>
            </a:xfrm>
            <a:prstGeom prst="rect">
              <a:avLst/>
            </a:prstGeom>
            <a:solidFill>
              <a:srgbClr val="2CB0C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841" name="Group 50"/>
            <p:cNvGrpSpPr>
              <a:grpSpLocks/>
            </p:cNvGrpSpPr>
            <p:nvPr/>
          </p:nvGrpSpPr>
          <p:grpSpPr bwMode="auto">
            <a:xfrm>
              <a:off x="4728" y="2104"/>
              <a:ext cx="232" cy="250"/>
              <a:chOff x="784" y="1968"/>
              <a:chExt cx="232" cy="250"/>
            </a:xfrm>
          </p:grpSpPr>
          <p:sp>
            <p:nvSpPr>
              <p:cNvPr id="30859" name="Text Box 51"/>
              <p:cNvSpPr txBox="1">
                <a:spLocks noChangeArrowheads="1"/>
              </p:cNvSpPr>
              <p:nvPr/>
            </p:nvSpPr>
            <p:spPr bwMode="auto">
              <a:xfrm>
                <a:off x="784" y="1968"/>
                <a:ext cx="2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/>
                  <a:t>A</a:t>
                </a:r>
              </a:p>
            </p:txBody>
          </p:sp>
          <p:sp>
            <p:nvSpPr>
              <p:cNvPr id="30860" name="Line 52"/>
              <p:cNvSpPr>
                <a:spLocks noChangeShapeType="1"/>
              </p:cNvSpPr>
              <p:nvPr/>
            </p:nvSpPr>
            <p:spPr bwMode="auto">
              <a:xfrm>
                <a:off x="848" y="2000"/>
                <a:ext cx="10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842" name="Group 53"/>
            <p:cNvGrpSpPr>
              <a:grpSpLocks/>
            </p:cNvGrpSpPr>
            <p:nvPr/>
          </p:nvGrpSpPr>
          <p:grpSpPr bwMode="auto">
            <a:xfrm>
              <a:off x="4864" y="2104"/>
              <a:ext cx="232" cy="250"/>
              <a:chOff x="784" y="1968"/>
              <a:chExt cx="232" cy="250"/>
            </a:xfrm>
          </p:grpSpPr>
          <p:sp>
            <p:nvSpPr>
              <p:cNvPr id="30857" name="Text Box 54"/>
              <p:cNvSpPr txBox="1">
                <a:spLocks noChangeArrowheads="1"/>
              </p:cNvSpPr>
              <p:nvPr/>
            </p:nvSpPr>
            <p:spPr bwMode="auto">
              <a:xfrm>
                <a:off x="784" y="1968"/>
                <a:ext cx="2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/>
                  <a:t>B</a:t>
                </a:r>
              </a:p>
            </p:txBody>
          </p:sp>
          <p:sp>
            <p:nvSpPr>
              <p:cNvPr id="30858" name="Line 55"/>
              <p:cNvSpPr>
                <a:spLocks noChangeShapeType="1"/>
              </p:cNvSpPr>
              <p:nvPr/>
            </p:nvSpPr>
            <p:spPr bwMode="auto">
              <a:xfrm>
                <a:off x="848" y="2000"/>
                <a:ext cx="10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843" name="Group 56"/>
            <p:cNvGrpSpPr>
              <a:grpSpLocks/>
            </p:cNvGrpSpPr>
            <p:nvPr/>
          </p:nvGrpSpPr>
          <p:grpSpPr bwMode="auto">
            <a:xfrm>
              <a:off x="4760" y="2776"/>
              <a:ext cx="232" cy="250"/>
              <a:chOff x="784" y="1968"/>
              <a:chExt cx="232" cy="250"/>
            </a:xfrm>
          </p:grpSpPr>
          <p:sp>
            <p:nvSpPr>
              <p:cNvPr id="30855" name="Text Box 57"/>
              <p:cNvSpPr txBox="1">
                <a:spLocks noChangeArrowheads="1"/>
              </p:cNvSpPr>
              <p:nvPr/>
            </p:nvSpPr>
            <p:spPr bwMode="auto">
              <a:xfrm>
                <a:off x="784" y="1968"/>
                <a:ext cx="2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/>
                  <a:t>C</a:t>
                </a:r>
              </a:p>
            </p:txBody>
          </p:sp>
          <p:sp>
            <p:nvSpPr>
              <p:cNvPr id="30856" name="Line 58"/>
              <p:cNvSpPr>
                <a:spLocks noChangeShapeType="1"/>
              </p:cNvSpPr>
              <p:nvPr/>
            </p:nvSpPr>
            <p:spPr bwMode="auto">
              <a:xfrm>
                <a:off x="848" y="2000"/>
                <a:ext cx="10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844" name="Rectangle 59"/>
            <p:cNvSpPr>
              <a:spLocks noChangeArrowheads="1"/>
            </p:cNvSpPr>
            <p:nvPr/>
          </p:nvSpPr>
          <p:spPr bwMode="auto">
            <a:xfrm>
              <a:off x="4678" y="2339"/>
              <a:ext cx="49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  <a:latin typeface="TimesTen" pitchFamily="18" charset="0"/>
                </a:rPr>
                <a:t>+ </a:t>
              </a:r>
              <a:r>
                <a:rPr lang="en-US" b="1">
                  <a:solidFill>
                    <a:srgbClr val="000000"/>
                  </a:solidFill>
                  <a:latin typeface="TimesTen" pitchFamily="18" charset="0"/>
                </a:rPr>
                <a:t>ABC </a:t>
              </a:r>
              <a:endParaRPr lang="en-US" b="1" u="sng" baseline="-25000"/>
            </a:p>
          </p:txBody>
        </p:sp>
        <p:sp>
          <p:nvSpPr>
            <p:cNvPr id="30845" name="Rectangle 60"/>
            <p:cNvSpPr>
              <a:spLocks noChangeArrowheads="1"/>
            </p:cNvSpPr>
            <p:nvPr/>
          </p:nvSpPr>
          <p:spPr bwMode="auto">
            <a:xfrm>
              <a:off x="4466" y="3159"/>
              <a:ext cx="105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TimesTen" pitchFamily="18" charset="0"/>
                </a:rPr>
                <a:t>F2 = Y </a:t>
              </a:r>
            </a:p>
            <a:p>
              <a:r>
                <a:rPr lang="en-US" b="1">
                  <a:solidFill>
                    <a:srgbClr val="000000"/>
                  </a:solidFill>
                  <a:latin typeface="TimesTen" pitchFamily="18" charset="0"/>
                </a:rPr>
                <a:t>= AB + BC +AC</a:t>
              </a:r>
              <a:endParaRPr lang="en-US" b="1" u="sng" baseline="-25000"/>
            </a:p>
          </p:txBody>
        </p:sp>
        <p:grpSp>
          <p:nvGrpSpPr>
            <p:cNvPr id="30846" name="Group 61"/>
            <p:cNvGrpSpPr>
              <a:grpSpLocks/>
            </p:cNvGrpSpPr>
            <p:nvPr/>
          </p:nvGrpSpPr>
          <p:grpSpPr bwMode="auto">
            <a:xfrm>
              <a:off x="5128" y="2608"/>
              <a:ext cx="232" cy="250"/>
              <a:chOff x="784" y="1968"/>
              <a:chExt cx="232" cy="250"/>
            </a:xfrm>
          </p:grpSpPr>
          <p:sp>
            <p:nvSpPr>
              <p:cNvPr id="30853" name="Text Box 62"/>
              <p:cNvSpPr txBox="1">
                <a:spLocks noChangeArrowheads="1"/>
              </p:cNvSpPr>
              <p:nvPr/>
            </p:nvSpPr>
            <p:spPr bwMode="auto">
              <a:xfrm>
                <a:off x="784" y="1968"/>
                <a:ext cx="2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/>
                  <a:t>B</a:t>
                </a:r>
              </a:p>
            </p:txBody>
          </p:sp>
          <p:sp>
            <p:nvSpPr>
              <p:cNvPr id="30854" name="Line 63"/>
              <p:cNvSpPr>
                <a:spLocks noChangeShapeType="1"/>
              </p:cNvSpPr>
              <p:nvPr/>
            </p:nvSpPr>
            <p:spPr bwMode="auto">
              <a:xfrm>
                <a:off x="848" y="2000"/>
                <a:ext cx="10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847" name="Group 64"/>
            <p:cNvGrpSpPr>
              <a:grpSpLocks/>
            </p:cNvGrpSpPr>
            <p:nvPr/>
          </p:nvGrpSpPr>
          <p:grpSpPr bwMode="auto">
            <a:xfrm>
              <a:off x="5256" y="2608"/>
              <a:ext cx="232" cy="250"/>
              <a:chOff x="784" y="1968"/>
              <a:chExt cx="232" cy="250"/>
            </a:xfrm>
          </p:grpSpPr>
          <p:sp>
            <p:nvSpPr>
              <p:cNvPr id="30851" name="Text Box 65"/>
              <p:cNvSpPr txBox="1">
                <a:spLocks noChangeArrowheads="1"/>
              </p:cNvSpPr>
              <p:nvPr/>
            </p:nvSpPr>
            <p:spPr bwMode="auto">
              <a:xfrm>
                <a:off x="784" y="1968"/>
                <a:ext cx="2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/>
                  <a:t>C</a:t>
                </a:r>
              </a:p>
            </p:txBody>
          </p:sp>
          <p:sp>
            <p:nvSpPr>
              <p:cNvPr id="30852" name="Line 66"/>
              <p:cNvSpPr>
                <a:spLocks noChangeShapeType="1"/>
              </p:cNvSpPr>
              <p:nvPr/>
            </p:nvSpPr>
            <p:spPr bwMode="auto">
              <a:xfrm>
                <a:off x="848" y="2000"/>
                <a:ext cx="10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848" name="Group 67"/>
            <p:cNvGrpSpPr>
              <a:grpSpLocks/>
            </p:cNvGrpSpPr>
            <p:nvPr/>
          </p:nvGrpSpPr>
          <p:grpSpPr bwMode="auto">
            <a:xfrm>
              <a:off x="4520" y="2776"/>
              <a:ext cx="232" cy="250"/>
              <a:chOff x="784" y="1968"/>
              <a:chExt cx="232" cy="250"/>
            </a:xfrm>
          </p:grpSpPr>
          <p:sp>
            <p:nvSpPr>
              <p:cNvPr id="30849" name="Text Box 68"/>
              <p:cNvSpPr txBox="1">
                <a:spLocks noChangeArrowheads="1"/>
              </p:cNvSpPr>
              <p:nvPr/>
            </p:nvSpPr>
            <p:spPr bwMode="auto">
              <a:xfrm>
                <a:off x="784" y="1968"/>
                <a:ext cx="2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/>
                  <a:t>A</a:t>
                </a:r>
              </a:p>
            </p:txBody>
          </p:sp>
          <p:sp>
            <p:nvSpPr>
              <p:cNvPr id="30850" name="Line 69"/>
              <p:cNvSpPr>
                <a:spLocks noChangeShapeType="1"/>
              </p:cNvSpPr>
              <p:nvPr/>
            </p:nvSpPr>
            <p:spPr bwMode="auto">
              <a:xfrm>
                <a:off x="848" y="2000"/>
                <a:ext cx="10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" name="Group 70"/>
          <p:cNvGrpSpPr>
            <a:grpSpLocks/>
          </p:cNvGrpSpPr>
          <p:nvPr/>
        </p:nvGrpSpPr>
        <p:grpSpPr bwMode="auto">
          <a:xfrm>
            <a:off x="3965575" y="4176713"/>
            <a:ext cx="2220913" cy="685800"/>
            <a:chOff x="2698" y="2631"/>
            <a:chExt cx="1399" cy="432"/>
          </a:xfrm>
        </p:grpSpPr>
        <p:sp>
          <p:nvSpPr>
            <p:cNvPr id="30794" name="Rectangle 71"/>
            <p:cNvSpPr>
              <a:spLocks noChangeArrowheads="1"/>
            </p:cNvSpPr>
            <p:nvPr/>
          </p:nvSpPr>
          <p:spPr bwMode="auto">
            <a:xfrm>
              <a:off x="2698" y="2631"/>
              <a:ext cx="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1</a:t>
              </a:r>
              <a:endParaRPr lang="en-US" sz="3200" u="sng" baseline="-25000"/>
            </a:p>
          </p:txBody>
        </p:sp>
        <p:sp>
          <p:nvSpPr>
            <p:cNvPr id="30795" name="Rectangle 72"/>
            <p:cNvSpPr>
              <a:spLocks noChangeArrowheads="1"/>
            </p:cNvSpPr>
            <p:nvPr/>
          </p:nvSpPr>
          <p:spPr bwMode="auto">
            <a:xfrm>
              <a:off x="2698" y="2775"/>
              <a:ext cx="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0</a:t>
              </a:r>
              <a:endParaRPr lang="en-US" sz="3200" u="sng" baseline="-25000"/>
            </a:p>
          </p:txBody>
        </p:sp>
        <p:sp>
          <p:nvSpPr>
            <p:cNvPr id="30796" name="Rectangle 73"/>
            <p:cNvSpPr>
              <a:spLocks noChangeArrowheads="1"/>
            </p:cNvSpPr>
            <p:nvPr/>
          </p:nvSpPr>
          <p:spPr bwMode="auto">
            <a:xfrm>
              <a:off x="2698" y="2919"/>
              <a:ext cx="1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—</a:t>
              </a:r>
              <a:endParaRPr lang="en-US" sz="3200" u="sng" baseline="-25000"/>
            </a:p>
          </p:txBody>
        </p:sp>
        <p:sp>
          <p:nvSpPr>
            <p:cNvPr id="30797" name="Rectangle 74"/>
            <p:cNvSpPr>
              <a:spLocks noChangeArrowheads="1"/>
            </p:cNvSpPr>
            <p:nvPr/>
          </p:nvSpPr>
          <p:spPr bwMode="auto">
            <a:xfrm>
              <a:off x="3017" y="2631"/>
              <a:ext cx="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0</a:t>
              </a:r>
              <a:endParaRPr lang="en-US" sz="3200" u="sng" baseline="-25000"/>
            </a:p>
          </p:txBody>
        </p:sp>
        <p:sp>
          <p:nvSpPr>
            <p:cNvPr id="30798" name="Rectangle 75"/>
            <p:cNvSpPr>
              <a:spLocks noChangeArrowheads="1"/>
            </p:cNvSpPr>
            <p:nvPr/>
          </p:nvSpPr>
          <p:spPr bwMode="auto">
            <a:xfrm>
              <a:off x="3017" y="2775"/>
              <a:ext cx="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1</a:t>
              </a:r>
              <a:endParaRPr lang="en-US" sz="3200" u="sng" baseline="-25000"/>
            </a:p>
          </p:txBody>
        </p:sp>
        <p:sp>
          <p:nvSpPr>
            <p:cNvPr id="30799" name="Rectangle 76"/>
            <p:cNvSpPr>
              <a:spLocks noChangeArrowheads="1"/>
            </p:cNvSpPr>
            <p:nvPr/>
          </p:nvSpPr>
          <p:spPr bwMode="auto">
            <a:xfrm>
              <a:off x="3017" y="2919"/>
              <a:ext cx="1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—</a:t>
              </a:r>
              <a:endParaRPr lang="en-US" sz="3200" u="sng" baseline="-25000"/>
            </a:p>
          </p:txBody>
        </p:sp>
        <p:sp>
          <p:nvSpPr>
            <p:cNvPr id="30800" name="Rectangle 77"/>
            <p:cNvSpPr>
              <a:spLocks noChangeArrowheads="1"/>
            </p:cNvSpPr>
            <p:nvPr/>
          </p:nvSpPr>
          <p:spPr bwMode="auto">
            <a:xfrm>
              <a:off x="3337" y="2631"/>
              <a:ext cx="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0</a:t>
              </a:r>
              <a:endParaRPr lang="en-US" sz="3200" u="sng" baseline="-25000"/>
            </a:p>
          </p:txBody>
        </p:sp>
        <p:sp>
          <p:nvSpPr>
            <p:cNvPr id="30801" name="Rectangle 78"/>
            <p:cNvSpPr>
              <a:spLocks noChangeArrowheads="1"/>
            </p:cNvSpPr>
            <p:nvPr/>
          </p:nvSpPr>
          <p:spPr bwMode="auto">
            <a:xfrm>
              <a:off x="3337" y="2775"/>
              <a:ext cx="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0</a:t>
              </a:r>
              <a:endParaRPr lang="en-US" sz="3200" u="sng" baseline="-25000"/>
            </a:p>
          </p:txBody>
        </p:sp>
        <p:sp>
          <p:nvSpPr>
            <p:cNvPr id="30802" name="Rectangle 79"/>
            <p:cNvSpPr>
              <a:spLocks noChangeArrowheads="1"/>
            </p:cNvSpPr>
            <p:nvPr/>
          </p:nvSpPr>
          <p:spPr bwMode="auto">
            <a:xfrm>
              <a:off x="3337" y="2919"/>
              <a:ext cx="1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—</a:t>
              </a:r>
              <a:endParaRPr lang="en-US" sz="3200" u="sng" baseline="-25000"/>
            </a:p>
          </p:txBody>
        </p:sp>
        <p:sp>
          <p:nvSpPr>
            <p:cNvPr id="30803" name="Rectangle 80"/>
            <p:cNvSpPr>
              <a:spLocks noChangeArrowheads="1"/>
            </p:cNvSpPr>
            <p:nvPr/>
          </p:nvSpPr>
          <p:spPr bwMode="auto">
            <a:xfrm>
              <a:off x="3657" y="2631"/>
              <a:ext cx="1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—</a:t>
              </a:r>
              <a:endParaRPr lang="en-US" sz="3200" u="sng" baseline="-25000"/>
            </a:p>
          </p:txBody>
        </p:sp>
        <p:sp>
          <p:nvSpPr>
            <p:cNvPr id="30804" name="Rectangle 81"/>
            <p:cNvSpPr>
              <a:spLocks noChangeArrowheads="1"/>
            </p:cNvSpPr>
            <p:nvPr/>
          </p:nvSpPr>
          <p:spPr bwMode="auto">
            <a:xfrm>
              <a:off x="3657" y="2775"/>
              <a:ext cx="1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—</a:t>
              </a:r>
            </a:p>
          </p:txBody>
        </p:sp>
        <p:sp>
          <p:nvSpPr>
            <p:cNvPr id="30805" name="Rectangle 82"/>
            <p:cNvSpPr>
              <a:spLocks noChangeArrowheads="1"/>
            </p:cNvSpPr>
            <p:nvPr/>
          </p:nvSpPr>
          <p:spPr bwMode="auto">
            <a:xfrm>
              <a:off x="3657" y="2919"/>
              <a:ext cx="1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—</a:t>
              </a:r>
              <a:endParaRPr lang="en-US" sz="3200" u="sng" baseline="-25000"/>
            </a:p>
          </p:txBody>
        </p:sp>
        <p:sp>
          <p:nvSpPr>
            <p:cNvPr id="30806" name="Rectangle 83"/>
            <p:cNvSpPr>
              <a:spLocks noChangeArrowheads="1"/>
            </p:cNvSpPr>
            <p:nvPr/>
          </p:nvSpPr>
          <p:spPr bwMode="auto">
            <a:xfrm>
              <a:off x="3977" y="2631"/>
              <a:ext cx="1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—</a:t>
              </a:r>
              <a:endParaRPr lang="en-US" sz="3200" u="sng" baseline="-25000"/>
            </a:p>
          </p:txBody>
        </p:sp>
        <p:sp>
          <p:nvSpPr>
            <p:cNvPr id="30807" name="Rectangle 84"/>
            <p:cNvSpPr>
              <a:spLocks noChangeArrowheads="1"/>
            </p:cNvSpPr>
            <p:nvPr/>
          </p:nvSpPr>
          <p:spPr bwMode="auto">
            <a:xfrm>
              <a:off x="3977" y="2775"/>
              <a:ext cx="1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—</a:t>
              </a:r>
              <a:endParaRPr lang="en-US" sz="3200" u="sng" baseline="-25000"/>
            </a:p>
          </p:txBody>
        </p:sp>
        <p:sp>
          <p:nvSpPr>
            <p:cNvPr id="30808" name="Rectangle 85"/>
            <p:cNvSpPr>
              <a:spLocks noChangeArrowheads="1"/>
            </p:cNvSpPr>
            <p:nvPr/>
          </p:nvSpPr>
          <p:spPr bwMode="auto">
            <a:xfrm>
              <a:off x="3977" y="2919"/>
              <a:ext cx="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1</a:t>
              </a:r>
              <a:endParaRPr lang="en-US" sz="3200" u="sng" baseline="-25000"/>
            </a:p>
          </p:txBody>
        </p:sp>
      </p:grpSp>
      <p:grpSp>
        <p:nvGrpSpPr>
          <p:cNvPr id="11" name="Group 86"/>
          <p:cNvGrpSpPr>
            <a:grpSpLocks/>
          </p:cNvGrpSpPr>
          <p:nvPr/>
        </p:nvGrpSpPr>
        <p:grpSpPr bwMode="auto">
          <a:xfrm>
            <a:off x="3965575" y="3408363"/>
            <a:ext cx="2220913" cy="687387"/>
            <a:chOff x="2698" y="2147"/>
            <a:chExt cx="1399" cy="433"/>
          </a:xfrm>
        </p:grpSpPr>
        <p:sp>
          <p:nvSpPr>
            <p:cNvPr id="30779" name="Rectangle 87"/>
            <p:cNvSpPr>
              <a:spLocks noChangeArrowheads="1"/>
            </p:cNvSpPr>
            <p:nvPr/>
          </p:nvSpPr>
          <p:spPr bwMode="auto">
            <a:xfrm>
              <a:off x="2698" y="2436"/>
              <a:ext cx="1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—</a:t>
              </a:r>
              <a:endParaRPr lang="en-US" sz="3200" u="sng" baseline="-25000"/>
            </a:p>
          </p:txBody>
        </p:sp>
        <p:sp>
          <p:nvSpPr>
            <p:cNvPr id="30780" name="Rectangle 88"/>
            <p:cNvSpPr>
              <a:spLocks noChangeArrowheads="1"/>
            </p:cNvSpPr>
            <p:nvPr/>
          </p:nvSpPr>
          <p:spPr bwMode="auto">
            <a:xfrm>
              <a:off x="3017" y="2436"/>
              <a:ext cx="1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—</a:t>
              </a:r>
              <a:endParaRPr lang="en-US" sz="3200" u="sng" baseline="-25000"/>
            </a:p>
          </p:txBody>
        </p:sp>
        <p:sp>
          <p:nvSpPr>
            <p:cNvPr id="30781" name="Rectangle 89"/>
            <p:cNvSpPr>
              <a:spLocks noChangeArrowheads="1"/>
            </p:cNvSpPr>
            <p:nvPr/>
          </p:nvSpPr>
          <p:spPr bwMode="auto">
            <a:xfrm>
              <a:off x="2698" y="2147"/>
              <a:ext cx="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0</a:t>
              </a:r>
              <a:endParaRPr lang="en-US" sz="3200" u="sng" baseline="-25000"/>
            </a:p>
          </p:txBody>
        </p:sp>
        <p:sp>
          <p:nvSpPr>
            <p:cNvPr id="30782" name="Rectangle 90"/>
            <p:cNvSpPr>
              <a:spLocks noChangeArrowheads="1"/>
            </p:cNvSpPr>
            <p:nvPr/>
          </p:nvSpPr>
          <p:spPr bwMode="auto">
            <a:xfrm>
              <a:off x="2698" y="2291"/>
              <a:ext cx="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1</a:t>
              </a:r>
              <a:endParaRPr lang="en-US" sz="3200" u="sng" baseline="-25000"/>
            </a:p>
          </p:txBody>
        </p:sp>
        <p:sp>
          <p:nvSpPr>
            <p:cNvPr id="30783" name="Rectangle 91"/>
            <p:cNvSpPr>
              <a:spLocks noChangeArrowheads="1"/>
            </p:cNvSpPr>
            <p:nvPr/>
          </p:nvSpPr>
          <p:spPr bwMode="auto">
            <a:xfrm>
              <a:off x="3017" y="2147"/>
              <a:ext cx="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0</a:t>
              </a:r>
              <a:endParaRPr lang="en-US" sz="3200" u="sng" baseline="-25000"/>
            </a:p>
          </p:txBody>
        </p:sp>
        <p:sp>
          <p:nvSpPr>
            <p:cNvPr id="30784" name="Rectangle 92"/>
            <p:cNvSpPr>
              <a:spLocks noChangeArrowheads="1"/>
            </p:cNvSpPr>
            <p:nvPr/>
          </p:nvSpPr>
          <p:spPr bwMode="auto">
            <a:xfrm>
              <a:off x="3017" y="2291"/>
              <a:ext cx="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1</a:t>
              </a:r>
              <a:endParaRPr lang="en-US" sz="3200" u="sng" baseline="-25000"/>
            </a:p>
          </p:txBody>
        </p:sp>
        <p:sp>
          <p:nvSpPr>
            <p:cNvPr id="30785" name="Rectangle 93"/>
            <p:cNvSpPr>
              <a:spLocks noChangeArrowheads="1"/>
            </p:cNvSpPr>
            <p:nvPr/>
          </p:nvSpPr>
          <p:spPr bwMode="auto">
            <a:xfrm>
              <a:off x="3337" y="2147"/>
              <a:ext cx="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1</a:t>
              </a:r>
              <a:endParaRPr lang="en-US" sz="3200" u="sng" baseline="-25000"/>
            </a:p>
          </p:txBody>
        </p:sp>
        <p:sp>
          <p:nvSpPr>
            <p:cNvPr id="30786" name="Rectangle 94"/>
            <p:cNvSpPr>
              <a:spLocks noChangeArrowheads="1"/>
            </p:cNvSpPr>
            <p:nvPr/>
          </p:nvSpPr>
          <p:spPr bwMode="auto">
            <a:xfrm>
              <a:off x="3337" y="2291"/>
              <a:ext cx="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1</a:t>
              </a:r>
              <a:endParaRPr lang="en-US" sz="3200" u="sng" baseline="-25000"/>
            </a:p>
          </p:txBody>
        </p:sp>
        <p:sp>
          <p:nvSpPr>
            <p:cNvPr id="30787" name="Rectangle 95"/>
            <p:cNvSpPr>
              <a:spLocks noChangeArrowheads="1"/>
            </p:cNvSpPr>
            <p:nvPr/>
          </p:nvSpPr>
          <p:spPr bwMode="auto">
            <a:xfrm>
              <a:off x="3337" y="2436"/>
              <a:ext cx="1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—</a:t>
              </a:r>
              <a:endParaRPr lang="en-US" sz="3200" u="sng" baseline="-25000"/>
            </a:p>
          </p:txBody>
        </p:sp>
        <p:sp>
          <p:nvSpPr>
            <p:cNvPr id="30788" name="Rectangle 96"/>
            <p:cNvSpPr>
              <a:spLocks noChangeArrowheads="1"/>
            </p:cNvSpPr>
            <p:nvPr/>
          </p:nvSpPr>
          <p:spPr bwMode="auto">
            <a:xfrm>
              <a:off x="3657" y="2147"/>
              <a:ext cx="1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—</a:t>
              </a:r>
              <a:endParaRPr lang="en-US" sz="3200" u="sng" baseline="-25000"/>
            </a:p>
          </p:txBody>
        </p:sp>
        <p:sp>
          <p:nvSpPr>
            <p:cNvPr id="30789" name="Rectangle 97"/>
            <p:cNvSpPr>
              <a:spLocks noChangeArrowheads="1"/>
            </p:cNvSpPr>
            <p:nvPr/>
          </p:nvSpPr>
          <p:spPr bwMode="auto">
            <a:xfrm>
              <a:off x="3657" y="2436"/>
              <a:ext cx="1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—</a:t>
              </a:r>
              <a:endParaRPr lang="en-US" sz="3200" u="sng" baseline="-25000"/>
            </a:p>
          </p:txBody>
        </p:sp>
        <p:sp>
          <p:nvSpPr>
            <p:cNvPr id="30790" name="Rectangle 98"/>
            <p:cNvSpPr>
              <a:spLocks noChangeArrowheads="1"/>
            </p:cNvSpPr>
            <p:nvPr/>
          </p:nvSpPr>
          <p:spPr bwMode="auto">
            <a:xfrm>
              <a:off x="3977" y="2147"/>
              <a:ext cx="1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—</a:t>
              </a:r>
              <a:endParaRPr lang="en-US" sz="3200" u="sng" baseline="-25000"/>
            </a:p>
          </p:txBody>
        </p:sp>
        <p:sp>
          <p:nvSpPr>
            <p:cNvPr id="30791" name="Rectangle 99"/>
            <p:cNvSpPr>
              <a:spLocks noChangeArrowheads="1"/>
            </p:cNvSpPr>
            <p:nvPr/>
          </p:nvSpPr>
          <p:spPr bwMode="auto">
            <a:xfrm>
              <a:off x="3977" y="2291"/>
              <a:ext cx="1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—</a:t>
              </a:r>
              <a:endParaRPr lang="en-US" sz="3200" u="sng" baseline="-25000"/>
            </a:p>
          </p:txBody>
        </p:sp>
        <p:sp>
          <p:nvSpPr>
            <p:cNvPr id="30792" name="Rectangle 100"/>
            <p:cNvSpPr>
              <a:spLocks noChangeArrowheads="1"/>
            </p:cNvSpPr>
            <p:nvPr/>
          </p:nvSpPr>
          <p:spPr bwMode="auto">
            <a:xfrm>
              <a:off x="3977" y="2436"/>
              <a:ext cx="1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—</a:t>
              </a:r>
              <a:endParaRPr lang="en-US" sz="3200" u="sng" baseline="-25000"/>
            </a:p>
          </p:txBody>
        </p:sp>
        <p:sp>
          <p:nvSpPr>
            <p:cNvPr id="30793" name="Rectangle 101"/>
            <p:cNvSpPr>
              <a:spLocks noChangeArrowheads="1"/>
            </p:cNvSpPr>
            <p:nvPr/>
          </p:nvSpPr>
          <p:spPr bwMode="auto">
            <a:xfrm>
              <a:off x="3657" y="2291"/>
              <a:ext cx="1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—</a:t>
              </a:r>
              <a:endParaRPr lang="en-US" sz="3200" u="sng" baseline="-25000"/>
            </a:p>
          </p:txBody>
        </p:sp>
      </p:grpSp>
      <p:grpSp>
        <p:nvGrpSpPr>
          <p:cNvPr id="12" name="Group 102"/>
          <p:cNvGrpSpPr>
            <a:grpSpLocks/>
          </p:cNvGrpSpPr>
          <p:nvPr/>
        </p:nvGrpSpPr>
        <p:grpSpPr bwMode="auto">
          <a:xfrm>
            <a:off x="3965575" y="4946650"/>
            <a:ext cx="2220913" cy="688975"/>
            <a:chOff x="2698" y="3116"/>
            <a:chExt cx="1399" cy="434"/>
          </a:xfrm>
        </p:grpSpPr>
        <p:sp>
          <p:nvSpPr>
            <p:cNvPr id="30764" name="Rectangle 103"/>
            <p:cNvSpPr>
              <a:spLocks noChangeArrowheads="1"/>
            </p:cNvSpPr>
            <p:nvPr/>
          </p:nvSpPr>
          <p:spPr bwMode="auto">
            <a:xfrm>
              <a:off x="2698" y="3116"/>
              <a:ext cx="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1</a:t>
              </a:r>
              <a:endParaRPr lang="en-US" sz="3200" u="sng" baseline="-25000"/>
            </a:p>
          </p:txBody>
        </p:sp>
        <p:sp>
          <p:nvSpPr>
            <p:cNvPr id="30765" name="Rectangle 104"/>
            <p:cNvSpPr>
              <a:spLocks noChangeArrowheads="1"/>
            </p:cNvSpPr>
            <p:nvPr/>
          </p:nvSpPr>
          <p:spPr bwMode="auto">
            <a:xfrm>
              <a:off x="2698" y="3262"/>
              <a:ext cx="1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—</a:t>
              </a:r>
              <a:endParaRPr lang="en-US" sz="3200" u="sng" baseline="-25000"/>
            </a:p>
          </p:txBody>
        </p:sp>
        <p:sp>
          <p:nvSpPr>
            <p:cNvPr id="30766" name="Rectangle 105"/>
            <p:cNvSpPr>
              <a:spLocks noChangeArrowheads="1"/>
            </p:cNvSpPr>
            <p:nvPr/>
          </p:nvSpPr>
          <p:spPr bwMode="auto">
            <a:xfrm>
              <a:off x="2698" y="3406"/>
              <a:ext cx="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1</a:t>
              </a:r>
              <a:endParaRPr lang="en-US" sz="3200" u="sng" baseline="-25000"/>
            </a:p>
          </p:txBody>
        </p:sp>
        <p:sp>
          <p:nvSpPr>
            <p:cNvPr id="30767" name="Rectangle 106"/>
            <p:cNvSpPr>
              <a:spLocks noChangeArrowheads="1"/>
            </p:cNvSpPr>
            <p:nvPr/>
          </p:nvSpPr>
          <p:spPr bwMode="auto">
            <a:xfrm>
              <a:off x="3017" y="3116"/>
              <a:ext cx="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1</a:t>
              </a:r>
              <a:endParaRPr lang="en-US" sz="3200" u="sng" baseline="-25000"/>
            </a:p>
          </p:txBody>
        </p:sp>
        <p:sp>
          <p:nvSpPr>
            <p:cNvPr id="30768" name="Rectangle 107"/>
            <p:cNvSpPr>
              <a:spLocks noChangeArrowheads="1"/>
            </p:cNvSpPr>
            <p:nvPr/>
          </p:nvSpPr>
          <p:spPr bwMode="auto">
            <a:xfrm>
              <a:off x="3017" y="3262"/>
              <a:ext cx="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1</a:t>
              </a:r>
              <a:endParaRPr lang="en-US" sz="3200" u="sng" baseline="-25000"/>
            </a:p>
          </p:txBody>
        </p:sp>
        <p:sp>
          <p:nvSpPr>
            <p:cNvPr id="30769" name="Rectangle 108"/>
            <p:cNvSpPr>
              <a:spLocks noChangeArrowheads="1"/>
            </p:cNvSpPr>
            <p:nvPr/>
          </p:nvSpPr>
          <p:spPr bwMode="auto">
            <a:xfrm>
              <a:off x="3017" y="3406"/>
              <a:ext cx="1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—</a:t>
              </a:r>
            </a:p>
          </p:txBody>
        </p:sp>
        <p:sp>
          <p:nvSpPr>
            <p:cNvPr id="30770" name="Rectangle 109"/>
            <p:cNvSpPr>
              <a:spLocks noChangeArrowheads="1"/>
            </p:cNvSpPr>
            <p:nvPr/>
          </p:nvSpPr>
          <p:spPr bwMode="auto">
            <a:xfrm>
              <a:off x="3337" y="3116"/>
              <a:ext cx="1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—</a:t>
              </a:r>
              <a:endParaRPr lang="en-US" sz="3200" u="sng" baseline="-25000"/>
            </a:p>
          </p:txBody>
        </p:sp>
        <p:sp>
          <p:nvSpPr>
            <p:cNvPr id="30771" name="Rectangle 110"/>
            <p:cNvSpPr>
              <a:spLocks noChangeArrowheads="1"/>
            </p:cNvSpPr>
            <p:nvPr/>
          </p:nvSpPr>
          <p:spPr bwMode="auto">
            <a:xfrm>
              <a:off x="3337" y="3262"/>
              <a:ext cx="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1</a:t>
              </a:r>
              <a:endParaRPr lang="en-US" sz="3200" u="sng" baseline="-25000"/>
            </a:p>
          </p:txBody>
        </p:sp>
        <p:sp>
          <p:nvSpPr>
            <p:cNvPr id="30772" name="Rectangle 111"/>
            <p:cNvSpPr>
              <a:spLocks noChangeArrowheads="1"/>
            </p:cNvSpPr>
            <p:nvPr/>
          </p:nvSpPr>
          <p:spPr bwMode="auto">
            <a:xfrm>
              <a:off x="3329" y="3406"/>
              <a:ext cx="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1</a:t>
              </a:r>
              <a:endParaRPr lang="en-US" sz="3200" u="sng" baseline="-25000"/>
            </a:p>
          </p:txBody>
        </p:sp>
        <p:sp>
          <p:nvSpPr>
            <p:cNvPr id="30773" name="Rectangle 112"/>
            <p:cNvSpPr>
              <a:spLocks noChangeArrowheads="1"/>
            </p:cNvSpPr>
            <p:nvPr/>
          </p:nvSpPr>
          <p:spPr bwMode="auto">
            <a:xfrm>
              <a:off x="3657" y="3116"/>
              <a:ext cx="1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—</a:t>
              </a:r>
              <a:endParaRPr lang="en-US" sz="3200" u="sng" baseline="-25000"/>
            </a:p>
          </p:txBody>
        </p:sp>
        <p:sp>
          <p:nvSpPr>
            <p:cNvPr id="30774" name="Rectangle 113"/>
            <p:cNvSpPr>
              <a:spLocks noChangeArrowheads="1"/>
            </p:cNvSpPr>
            <p:nvPr/>
          </p:nvSpPr>
          <p:spPr bwMode="auto">
            <a:xfrm>
              <a:off x="3657" y="3406"/>
              <a:ext cx="1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—</a:t>
              </a:r>
            </a:p>
          </p:txBody>
        </p:sp>
        <p:sp>
          <p:nvSpPr>
            <p:cNvPr id="30775" name="Rectangle 114"/>
            <p:cNvSpPr>
              <a:spLocks noChangeArrowheads="1"/>
            </p:cNvSpPr>
            <p:nvPr/>
          </p:nvSpPr>
          <p:spPr bwMode="auto">
            <a:xfrm>
              <a:off x="3977" y="3116"/>
              <a:ext cx="1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—</a:t>
              </a:r>
              <a:endParaRPr lang="en-US" sz="3200" u="sng" baseline="-25000"/>
            </a:p>
          </p:txBody>
        </p:sp>
        <p:sp>
          <p:nvSpPr>
            <p:cNvPr id="30776" name="Rectangle 115"/>
            <p:cNvSpPr>
              <a:spLocks noChangeArrowheads="1"/>
            </p:cNvSpPr>
            <p:nvPr/>
          </p:nvSpPr>
          <p:spPr bwMode="auto">
            <a:xfrm>
              <a:off x="3977" y="3262"/>
              <a:ext cx="1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—</a:t>
              </a:r>
              <a:endParaRPr lang="en-US" sz="3200" u="sng" baseline="-25000"/>
            </a:p>
          </p:txBody>
        </p:sp>
        <p:sp>
          <p:nvSpPr>
            <p:cNvPr id="30777" name="Rectangle 116"/>
            <p:cNvSpPr>
              <a:spLocks noChangeArrowheads="1"/>
            </p:cNvSpPr>
            <p:nvPr/>
          </p:nvSpPr>
          <p:spPr bwMode="auto">
            <a:xfrm>
              <a:off x="3977" y="3406"/>
              <a:ext cx="1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—</a:t>
              </a:r>
              <a:endParaRPr lang="en-US" sz="3200" u="sng" baseline="-25000"/>
            </a:p>
          </p:txBody>
        </p:sp>
        <p:sp>
          <p:nvSpPr>
            <p:cNvPr id="30778" name="Rectangle 117"/>
            <p:cNvSpPr>
              <a:spLocks noChangeArrowheads="1"/>
            </p:cNvSpPr>
            <p:nvPr/>
          </p:nvSpPr>
          <p:spPr bwMode="auto">
            <a:xfrm>
              <a:off x="3657" y="3260"/>
              <a:ext cx="1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Ten" pitchFamily="18" charset="0"/>
                </a:rPr>
                <a:t>—</a:t>
              </a:r>
              <a:endParaRPr lang="en-US" sz="3200" u="sng" baseline="-25000"/>
            </a:p>
          </p:txBody>
        </p:sp>
      </p:grpSp>
      <p:sp>
        <p:nvSpPr>
          <p:cNvPr id="30727" name="Rectangle 118"/>
          <p:cNvSpPr>
            <a:spLocks noGrp="1" noChangeArrowheads="1"/>
          </p:cNvSpPr>
          <p:nvPr>
            <p:ph type="body" idx="1"/>
          </p:nvPr>
        </p:nvSpPr>
        <p:spPr>
          <a:xfrm>
            <a:off x="406400" y="1320800"/>
            <a:ext cx="7772400" cy="5027613"/>
          </a:xfrm>
        </p:spPr>
        <p:txBody>
          <a:bodyPr/>
          <a:lstStyle/>
          <a:p>
            <a:r>
              <a:rPr lang="en-US" sz="2800" dirty="0" smtClean="0"/>
              <a:t>Equations: F1 = A        +    B    +         C + ABC</a:t>
            </a:r>
            <a:br>
              <a:rPr lang="en-US" sz="2800" dirty="0" smtClean="0"/>
            </a:br>
            <a:r>
              <a:rPr lang="en-US" sz="2800" dirty="0" smtClean="0"/>
              <a:t>                    F2 = AB + BC + AC</a:t>
            </a:r>
          </a:p>
          <a:p>
            <a:r>
              <a:rPr lang="en-US" sz="2800" dirty="0" smtClean="0"/>
              <a:t>F1 must be</a:t>
            </a:r>
            <a:br>
              <a:rPr lang="en-US" sz="2800" dirty="0" smtClean="0"/>
            </a:br>
            <a:r>
              <a:rPr lang="en-US" sz="2800" dirty="0" smtClean="0">
                <a:solidFill>
                  <a:srgbClr val="CC0000"/>
                </a:solidFill>
              </a:rPr>
              <a:t>factored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since four</a:t>
            </a:r>
            <a:br>
              <a:rPr lang="en-US" sz="2800" dirty="0" smtClean="0"/>
            </a:br>
            <a:r>
              <a:rPr lang="en-US" sz="2800" dirty="0" smtClean="0"/>
              <a:t>terms (&gt; 3)</a:t>
            </a:r>
          </a:p>
          <a:p>
            <a:r>
              <a:rPr lang="en-US" sz="2800" dirty="0" smtClean="0"/>
              <a:t>Factor out</a:t>
            </a:r>
            <a:br>
              <a:rPr lang="en-US" sz="2800" dirty="0" smtClean="0"/>
            </a:br>
            <a:r>
              <a:rPr lang="en-US" sz="2800" dirty="0" smtClean="0"/>
              <a:t>last two</a:t>
            </a:r>
            <a:br>
              <a:rPr lang="en-US" sz="2800" dirty="0" smtClean="0"/>
            </a:br>
            <a:r>
              <a:rPr lang="en-US" sz="2800" dirty="0" smtClean="0"/>
              <a:t>terms as W</a:t>
            </a:r>
          </a:p>
          <a:p>
            <a:pPr>
              <a:buFont typeface="Wingdings" pitchFamily="2" charset="2"/>
              <a:buNone/>
            </a:pPr>
            <a:endParaRPr lang="en-US" sz="2800" dirty="0" smtClean="0"/>
          </a:p>
        </p:txBody>
      </p:sp>
      <p:grpSp>
        <p:nvGrpSpPr>
          <p:cNvPr id="30728" name="Group 119"/>
          <p:cNvGrpSpPr>
            <a:grpSpLocks/>
          </p:cNvGrpSpPr>
          <p:nvPr/>
        </p:nvGrpSpPr>
        <p:grpSpPr bwMode="auto">
          <a:xfrm>
            <a:off x="3505200" y="1320800"/>
            <a:ext cx="2959100" cy="519113"/>
            <a:chOff x="2408" y="832"/>
            <a:chExt cx="1864" cy="327"/>
          </a:xfrm>
        </p:grpSpPr>
        <p:grpSp>
          <p:nvGrpSpPr>
            <p:cNvPr id="30746" name="Group 120"/>
            <p:cNvGrpSpPr>
              <a:grpSpLocks/>
            </p:cNvGrpSpPr>
            <p:nvPr/>
          </p:nvGrpSpPr>
          <p:grpSpPr bwMode="auto">
            <a:xfrm>
              <a:off x="3000" y="832"/>
              <a:ext cx="288" cy="327"/>
              <a:chOff x="760" y="1816"/>
              <a:chExt cx="288" cy="327"/>
            </a:xfrm>
          </p:grpSpPr>
          <p:sp>
            <p:nvSpPr>
              <p:cNvPr id="30762" name="Text Box 121"/>
              <p:cNvSpPr txBox="1">
                <a:spLocks noChangeArrowheads="1"/>
              </p:cNvSpPr>
              <p:nvPr/>
            </p:nvSpPr>
            <p:spPr bwMode="auto">
              <a:xfrm>
                <a:off x="760" y="1816"/>
                <a:ext cx="28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/>
                  <a:t>A</a:t>
                </a:r>
              </a:p>
            </p:txBody>
          </p:sp>
          <p:sp>
            <p:nvSpPr>
              <p:cNvPr id="30763" name="Line 122"/>
              <p:cNvSpPr>
                <a:spLocks noChangeShapeType="1"/>
              </p:cNvSpPr>
              <p:nvPr/>
            </p:nvSpPr>
            <p:spPr bwMode="auto">
              <a:xfrm>
                <a:off x="816" y="1880"/>
                <a:ext cx="1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747" name="Group 123"/>
            <p:cNvGrpSpPr>
              <a:grpSpLocks/>
            </p:cNvGrpSpPr>
            <p:nvPr/>
          </p:nvGrpSpPr>
          <p:grpSpPr bwMode="auto">
            <a:xfrm>
              <a:off x="3984" y="832"/>
              <a:ext cx="288" cy="327"/>
              <a:chOff x="760" y="1816"/>
              <a:chExt cx="288" cy="327"/>
            </a:xfrm>
          </p:grpSpPr>
          <p:sp>
            <p:nvSpPr>
              <p:cNvPr id="30760" name="Text Box 124"/>
              <p:cNvSpPr txBox="1">
                <a:spLocks noChangeArrowheads="1"/>
              </p:cNvSpPr>
              <p:nvPr/>
            </p:nvSpPr>
            <p:spPr bwMode="auto">
              <a:xfrm>
                <a:off x="760" y="1816"/>
                <a:ext cx="28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/>
                  <a:t>B</a:t>
                </a:r>
              </a:p>
            </p:txBody>
          </p:sp>
          <p:sp>
            <p:nvSpPr>
              <p:cNvPr id="30761" name="Line 125"/>
              <p:cNvSpPr>
                <a:spLocks noChangeShapeType="1"/>
              </p:cNvSpPr>
              <p:nvPr/>
            </p:nvSpPr>
            <p:spPr bwMode="auto">
              <a:xfrm>
                <a:off x="816" y="1880"/>
                <a:ext cx="1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748" name="Group 126"/>
            <p:cNvGrpSpPr>
              <a:grpSpLocks/>
            </p:cNvGrpSpPr>
            <p:nvPr/>
          </p:nvGrpSpPr>
          <p:grpSpPr bwMode="auto">
            <a:xfrm>
              <a:off x="2408" y="832"/>
              <a:ext cx="288" cy="327"/>
              <a:chOff x="760" y="1816"/>
              <a:chExt cx="288" cy="327"/>
            </a:xfrm>
          </p:grpSpPr>
          <p:sp>
            <p:nvSpPr>
              <p:cNvPr id="30758" name="Text Box 127"/>
              <p:cNvSpPr txBox="1">
                <a:spLocks noChangeArrowheads="1"/>
              </p:cNvSpPr>
              <p:nvPr/>
            </p:nvSpPr>
            <p:spPr bwMode="auto">
              <a:xfrm>
                <a:off x="760" y="1816"/>
                <a:ext cx="28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/>
                  <a:t>B</a:t>
                </a:r>
              </a:p>
            </p:txBody>
          </p:sp>
          <p:sp>
            <p:nvSpPr>
              <p:cNvPr id="30759" name="Line 128"/>
              <p:cNvSpPr>
                <a:spLocks noChangeShapeType="1"/>
              </p:cNvSpPr>
              <p:nvPr/>
            </p:nvSpPr>
            <p:spPr bwMode="auto">
              <a:xfrm>
                <a:off x="816" y="1880"/>
                <a:ext cx="1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749" name="Group 129"/>
            <p:cNvGrpSpPr>
              <a:grpSpLocks/>
            </p:cNvGrpSpPr>
            <p:nvPr/>
          </p:nvGrpSpPr>
          <p:grpSpPr bwMode="auto">
            <a:xfrm>
              <a:off x="2624" y="832"/>
              <a:ext cx="288" cy="327"/>
              <a:chOff x="760" y="1816"/>
              <a:chExt cx="288" cy="327"/>
            </a:xfrm>
          </p:grpSpPr>
          <p:sp>
            <p:nvSpPr>
              <p:cNvPr id="30756" name="Text Box 130"/>
              <p:cNvSpPr txBox="1">
                <a:spLocks noChangeArrowheads="1"/>
              </p:cNvSpPr>
              <p:nvPr/>
            </p:nvSpPr>
            <p:spPr bwMode="auto">
              <a:xfrm>
                <a:off x="760" y="1816"/>
                <a:ext cx="28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/>
                  <a:t>C</a:t>
                </a:r>
              </a:p>
            </p:txBody>
          </p:sp>
          <p:sp>
            <p:nvSpPr>
              <p:cNvPr id="30757" name="Line 131"/>
              <p:cNvSpPr>
                <a:spLocks noChangeShapeType="1"/>
              </p:cNvSpPr>
              <p:nvPr/>
            </p:nvSpPr>
            <p:spPr bwMode="auto">
              <a:xfrm>
                <a:off x="816" y="1880"/>
                <a:ext cx="1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750" name="Group 132"/>
            <p:cNvGrpSpPr>
              <a:grpSpLocks/>
            </p:cNvGrpSpPr>
            <p:nvPr/>
          </p:nvGrpSpPr>
          <p:grpSpPr bwMode="auto">
            <a:xfrm>
              <a:off x="3368" y="832"/>
              <a:ext cx="288" cy="327"/>
              <a:chOff x="760" y="1816"/>
              <a:chExt cx="288" cy="327"/>
            </a:xfrm>
          </p:grpSpPr>
          <p:sp>
            <p:nvSpPr>
              <p:cNvPr id="30754" name="Text Box 133"/>
              <p:cNvSpPr txBox="1">
                <a:spLocks noChangeArrowheads="1"/>
              </p:cNvSpPr>
              <p:nvPr/>
            </p:nvSpPr>
            <p:spPr bwMode="auto">
              <a:xfrm>
                <a:off x="760" y="1816"/>
                <a:ext cx="28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/>
                  <a:t>C</a:t>
                </a:r>
              </a:p>
            </p:txBody>
          </p:sp>
          <p:sp>
            <p:nvSpPr>
              <p:cNvPr id="30755" name="Line 134"/>
              <p:cNvSpPr>
                <a:spLocks noChangeShapeType="1"/>
              </p:cNvSpPr>
              <p:nvPr/>
            </p:nvSpPr>
            <p:spPr bwMode="auto">
              <a:xfrm>
                <a:off x="816" y="1880"/>
                <a:ext cx="1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751" name="Group 135"/>
            <p:cNvGrpSpPr>
              <a:grpSpLocks/>
            </p:cNvGrpSpPr>
            <p:nvPr/>
          </p:nvGrpSpPr>
          <p:grpSpPr bwMode="auto">
            <a:xfrm>
              <a:off x="3752" y="832"/>
              <a:ext cx="288" cy="327"/>
              <a:chOff x="760" y="1816"/>
              <a:chExt cx="288" cy="327"/>
            </a:xfrm>
          </p:grpSpPr>
          <p:sp>
            <p:nvSpPr>
              <p:cNvPr id="30752" name="Text Box 136"/>
              <p:cNvSpPr txBox="1">
                <a:spLocks noChangeArrowheads="1"/>
              </p:cNvSpPr>
              <p:nvPr/>
            </p:nvSpPr>
            <p:spPr bwMode="auto">
              <a:xfrm>
                <a:off x="760" y="1816"/>
                <a:ext cx="28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/>
                  <a:t>A</a:t>
                </a:r>
              </a:p>
            </p:txBody>
          </p:sp>
          <p:sp>
            <p:nvSpPr>
              <p:cNvPr id="30753" name="Line 137"/>
              <p:cNvSpPr>
                <a:spLocks noChangeShapeType="1"/>
              </p:cNvSpPr>
              <p:nvPr/>
            </p:nvSpPr>
            <p:spPr bwMode="auto">
              <a:xfrm>
                <a:off x="816" y="1880"/>
                <a:ext cx="1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729" name="Rectangle 138"/>
          <p:cNvSpPr>
            <a:spLocks noGrp="1" noChangeArrowheads="1"/>
          </p:cNvSpPr>
          <p:nvPr>
            <p:ph type="title"/>
          </p:nvPr>
        </p:nvSpPr>
        <p:spPr>
          <a:xfrm>
            <a:off x="461963" y="0"/>
            <a:ext cx="8428037" cy="1020763"/>
          </a:xfrm>
        </p:spPr>
        <p:txBody>
          <a:bodyPr/>
          <a:lstStyle/>
          <a:p>
            <a:r>
              <a:rPr lang="en-US" sz="3200" smtClean="0">
                <a:latin typeface="Arial" pitchFamily="34" charset="0"/>
                <a:cs typeface="Arial" pitchFamily="34" charset="0"/>
              </a:rPr>
              <a:t>Programmable Array Logic (PAL) </a:t>
            </a:r>
            <a:br>
              <a:rPr lang="en-US" sz="3200" smtClean="0">
                <a:latin typeface="Arial" pitchFamily="34" charset="0"/>
                <a:cs typeface="Arial" pitchFamily="34" charset="0"/>
              </a:rPr>
            </a:br>
            <a:r>
              <a:rPr lang="en-US" sz="3200" smtClean="0">
                <a:latin typeface="Arial" pitchFamily="34" charset="0"/>
                <a:cs typeface="Arial" pitchFamily="34" charset="0"/>
              </a:rPr>
              <a:t>Example</a:t>
            </a:r>
          </a:p>
        </p:txBody>
      </p:sp>
      <p:sp>
        <p:nvSpPr>
          <p:cNvPr id="30730" name="Line 139"/>
          <p:cNvSpPr>
            <a:spLocks noChangeShapeType="1"/>
          </p:cNvSpPr>
          <p:nvPr/>
        </p:nvSpPr>
        <p:spPr bwMode="auto">
          <a:xfrm flipH="1">
            <a:off x="2489200" y="4144963"/>
            <a:ext cx="148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1" name="Line 140"/>
          <p:cNvSpPr>
            <a:spLocks noChangeShapeType="1"/>
          </p:cNvSpPr>
          <p:nvPr/>
        </p:nvSpPr>
        <p:spPr bwMode="auto">
          <a:xfrm flipH="1">
            <a:off x="2547938" y="4908550"/>
            <a:ext cx="1481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2" name="Line 141"/>
          <p:cNvSpPr>
            <a:spLocks noChangeShapeType="1"/>
          </p:cNvSpPr>
          <p:nvPr/>
        </p:nvSpPr>
        <p:spPr bwMode="auto">
          <a:xfrm flipH="1">
            <a:off x="2571750" y="5684838"/>
            <a:ext cx="148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3" name="Rectangle 142"/>
          <p:cNvSpPr>
            <a:spLocks noChangeArrowheads="1"/>
          </p:cNvSpPr>
          <p:nvPr/>
        </p:nvSpPr>
        <p:spPr bwMode="auto">
          <a:xfrm>
            <a:off x="5648325" y="1319213"/>
            <a:ext cx="2349500" cy="509587"/>
          </a:xfrm>
          <a:prstGeom prst="rect">
            <a:avLst/>
          </a:prstGeom>
          <a:solidFill>
            <a:srgbClr val="FF99CC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Text Box 143"/>
          <p:cNvSpPr txBox="1">
            <a:spLocks noChangeArrowheads="1"/>
          </p:cNvSpPr>
          <p:nvPr/>
        </p:nvSpPr>
        <p:spPr bwMode="auto">
          <a:xfrm>
            <a:off x="8043863" y="1268413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6600CC"/>
                </a:solidFill>
                <a:latin typeface="Arial" pitchFamily="34" charset="0"/>
              </a:rPr>
              <a:t>= W</a:t>
            </a:r>
          </a:p>
        </p:txBody>
      </p:sp>
      <p:sp>
        <p:nvSpPr>
          <p:cNvPr id="30735" name="Text Box 144"/>
          <p:cNvSpPr txBox="1">
            <a:spLocks noChangeArrowheads="1"/>
          </p:cNvSpPr>
          <p:nvPr/>
        </p:nvSpPr>
        <p:spPr bwMode="auto">
          <a:xfrm>
            <a:off x="6457950" y="2438400"/>
            <a:ext cx="2686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00CC"/>
                </a:solidFill>
                <a:latin typeface="Arial" pitchFamily="34" charset="0"/>
              </a:rPr>
              <a:t>PAL Programming Table</a:t>
            </a:r>
          </a:p>
        </p:txBody>
      </p:sp>
      <p:sp>
        <p:nvSpPr>
          <p:cNvPr id="30736" name="Text Box 145"/>
          <p:cNvSpPr txBox="1">
            <a:spLocks noChangeArrowheads="1"/>
          </p:cNvSpPr>
          <p:nvPr/>
        </p:nvSpPr>
        <p:spPr bwMode="auto">
          <a:xfrm>
            <a:off x="2882900" y="3217863"/>
            <a:ext cx="1139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Take Compl. </a:t>
            </a:r>
          </a:p>
        </p:txBody>
      </p:sp>
      <p:sp>
        <p:nvSpPr>
          <p:cNvPr id="30737" name="Line 146"/>
          <p:cNvSpPr>
            <a:spLocks noChangeShapeType="1"/>
          </p:cNvSpPr>
          <p:nvPr/>
        </p:nvSpPr>
        <p:spPr bwMode="auto">
          <a:xfrm>
            <a:off x="3622675" y="3495675"/>
            <a:ext cx="312738" cy="23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8" name="Text Box 147"/>
          <p:cNvSpPr txBox="1">
            <a:spLocks noChangeArrowheads="1"/>
          </p:cNvSpPr>
          <p:nvPr/>
        </p:nvSpPr>
        <p:spPr bwMode="auto">
          <a:xfrm>
            <a:off x="2873375" y="3521075"/>
            <a:ext cx="1139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Take True. </a:t>
            </a:r>
          </a:p>
        </p:txBody>
      </p:sp>
      <p:sp>
        <p:nvSpPr>
          <p:cNvPr id="30739" name="Line 148"/>
          <p:cNvSpPr>
            <a:spLocks noChangeShapeType="1"/>
          </p:cNvSpPr>
          <p:nvPr/>
        </p:nvSpPr>
        <p:spPr bwMode="auto">
          <a:xfrm>
            <a:off x="3587750" y="3762375"/>
            <a:ext cx="336550" cy="22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40" name="Text Box 149"/>
          <p:cNvSpPr txBox="1">
            <a:spLocks noChangeArrowheads="1"/>
          </p:cNvSpPr>
          <p:nvPr/>
        </p:nvSpPr>
        <p:spPr bwMode="auto">
          <a:xfrm>
            <a:off x="5233988" y="3249613"/>
            <a:ext cx="15573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Remove both connections </a:t>
            </a:r>
          </a:p>
        </p:txBody>
      </p:sp>
      <p:sp>
        <p:nvSpPr>
          <p:cNvPr id="30741" name="Line 150"/>
          <p:cNvSpPr>
            <a:spLocks noChangeShapeType="1"/>
          </p:cNvSpPr>
          <p:nvPr/>
        </p:nvSpPr>
        <p:spPr bwMode="auto">
          <a:xfrm>
            <a:off x="5265738" y="3449638"/>
            <a:ext cx="209550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42" name="Text Box 152"/>
          <p:cNvSpPr txBox="1">
            <a:spLocks noChangeArrowheads="1"/>
          </p:cNvSpPr>
          <p:nvPr/>
        </p:nvSpPr>
        <p:spPr bwMode="auto">
          <a:xfrm>
            <a:off x="0" y="5392738"/>
            <a:ext cx="2312988" cy="147796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pitchFamily="34" charset="0"/>
              </a:rPr>
              <a:t>PAL comes with all </a:t>
            </a:r>
          </a:p>
          <a:p>
            <a:r>
              <a:rPr lang="en-US">
                <a:latin typeface="Arial" pitchFamily="34" charset="0"/>
              </a:rPr>
              <a:t>Connections made.</a:t>
            </a:r>
          </a:p>
          <a:p>
            <a:r>
              <a:rPr lang="en-US">
                <a:latin typeface="Arial" pitchFamily="34" charset="0"/>
              </a:rPr>
              <a:t>Connections that are not needed </a:t>
            </a:r>
            <a:r>
              <a:rPr lang="en-US">
                <a:solidFill>
                  <a:srgbClr val="FF0000"/>
                </a:solidFill>
                <a:latin typeface="Arial" pitchFamily="34" charset="0"/>
              </a:rPr>
              <a:t>must be removed</a:t>
            </a:r>
          </a:p>
        </p:txBody>
      </p:sp>
      <p:sp>
        <p:nvSpPr>
          <p:cNvPr id="30743" name="Text Box 153"/>
          <p:cNvSpPr txBox="1">
            <a:spLocks noChangeArrowheads="1"/>
          </p:cNvSpPr>
          <p:nvPr/>
        </p:nvSpPr>
        <p:spPr bwMode="auto">
          <a:xfrm>
            <a:off x="2312988" y="6491288"/>
            <a:ext cx="6299200" cy="36671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How many connections are removed for product 1?, for </a:t>
            </a:r>
            <a:r>
              <a:rPr lang="en-US">
                <a:solidFill>
                  <a:srgbClr val="CC0000"/>
                </a:solidFill>
              </a:rPr>
              <a:t>product 3</a:t>
            </a:r>
            <a:r>
              <a:rPr lang="en-US"/>
              <a:t>?</a:t>
            </a:r>
          </a:p>
        </p:txBody>
      </p:sp>
      <p:sp>
        <p:nvSpPr>
          <p:cNvPr id="30744" name="Text Box 154"/>
          <p:cNvSpPr txBox="1">
            <a:spLocks noChangeArrowheads="1"/>
          </p:cNvSpPr>
          <p:nvPr/>
        </p:nvSpPr>
        <p:spPr bwMode="auto">
          <a:xfrm>
            <a:off x="2703513" y="3833813"/>
            <a:ext cx="1603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CC0000"/>
                </a:solidFill>
              </a:rPr>
              <a:t>Full gate not used. </a:t>
            </a:r>
          </a:p>
          <a:p>
            <a:r>
              <a:rPr lang="en-US" sz="1200" b="1">
                <a:solidFill>
                  <a:srgbClr val="CC0000"/>
                </a:solidFill>
              </a:rPr>
              <a:t>See next slide </a:t>
            </a:r>
          </a:p>
        </p:txBody>
      </p:sp>
      <p:sp>
        <p:nvSpPr>
          <p:cNvPr id="30745" name="Rectangle 154"/>
          <p:cNvSpPr>
            <a:spLocks noChangeArrowheads="1"/>
          </p:cNvSpPr>
          <p:nvPr/>
        </p:nvSpPr>
        <p:spPr bwMode="auto">
          <a:xfrm>
            <a:off x="3911600" y="3889375"/>
            <a:ext cx="2379663" cy="230188"/>
          </a:xfrm>
          <a:prstGeom prst="rect">
            <a:avLst/>
          </a:prstGeom>
          <a:solidFill>
            <a:schemeClr val="accent1">
              <a:alpha val="2196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AEDE4746-A6CA-4D5D-AC74-44FE604E2AF4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449263" y="0"/>
            <a:ext cx="8428037" cy="1020763"/>
          </a:xfrm>
        </p:spPr>
        <p:txBody>
          <a:bodyPr/>
          <a:lstStyle/>
          <a:p>
            <a:r>
              <a:rPr lang="en-US" sz="3200" smtClean="0">
                <a:latin typeface="Arial" pitchFamily="34" charset="0"/>
                <a:cs typeface="Arial" pitchFamily="34" charset="0"/>
              </a:rPr>
              <a:t>Programmable Array Logic </a:t>
            </a:r>
            <a:br>
              <a:rPr lang="en-US" sz="3200" smtClean="0">
                <a:latin typeface="Arial" pitchFamily="34" charset="0"/>
                <a:cs typeface="Arial" pitchFamily="34" charset="0"/>
              </a:rPr>
            </a:br>
            <a:r>
              <a:rPr lang="en-US" sz="3200" smtClean="0">
                <a:latin typeface="Arial" pitchFamily="34" charset="0"/>
                <a:cs typeface="Arial" pitchFamily="34" charset="0"/>
              </a:rPr>
              <a:t>Example</a:t>
            </a:r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5270500" y="3598863"/>
            <a:ext cx="6826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Helvetica" pitchFamily="34" charset="0"/>
              </a:rPr>
              <a:t>X</a:t>
            </a:r>
            <a:endParaRPr lang="en-US" sz="3200" u="sng" baseline="-25000"/>
          </a:p>
        </p:txBody>
      </p:sp>
      <p:grpSp>
        <p:nvGrpSpPr>
          <p:cNvPr id="31749" name="Group 4"/>
          <p:cNvGrpSpPr>
            <a:grpSpLocks/>
          </p:cNvGrpSpPr>
          <p:nvPr/>
        </p:nvGrpSpPr>
        <p:grpSpPr bwMode="auto">
          <a:xfrm>
            <a:off x="4014788" y="4851400"/>
            <a:ext cx="695325" cy="127000"/>
            <a:chOff x="2529" y="3056"/>
            <a:chExt cx="438" cy="80"/>
          </a:xfrm>
        </p:grpSpPr>
        <p:sp>
          <p:nvSpPr>
            <p:cNvPr id="31916" name="Rectangle 5"/>
            <p:cNvSpPr>
              <a:spLocks noChangeArrowheads="1"/>
            </p:cNvSpPr>
            <p:nvPr/>
          </p:nvSpPr>
          <p:spPr bwMode="auto">
            <a:xfrm>
              <a:off x="2924" y="3059"/>
              <a:ext cx="43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Helvetica" pitchFamily="34" charset="0"/>
                </a:rPr>
                <a:t>X</a:t>
              </a:r>
              <a:endParaRPr lang="en-US" sz="3200" u="sng" baseline="-25000"/>
            </a:p>
          </p:txBody>
        </p:sp>
        <p:sp>
          <p:nvSpPr>
            <p:cNvPr id="31917" name="Rectangle 6"/>
            <p:cNvSpPr>
              <a:spLocks noChangeArrowheads="1"/>
            </p:cNvSpPr>
            <p:nvPr/>
          </p:nvSpPr>
          <p:spPr bwMode="auto">
            <a:xfrm>
              <a:off x="2529" y="3056"/>
              <a:ext cx="43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Helvetica" pitchFamily="34" charset="0"/>
                </a:rPr>
                <a:t>X</a:t>
              </a:r>
              <a:endParaRPr lang="en-US" sz="3200" u="sng" baseline="-25000"/>
            </a:p>
          </p:txBody>
        </p:sp>
      </p:grpSp>
      <p:grpSp>
        <p:nvGrpSpPr>
          <p:cNvPr id="31750" name="Group 7"/>
          <p:cNvGrpSpPr>
            <a:grpSpLocks/>
          </p:cNvGrpSpPr>
          <p:nvPr/>
        </p:nvGrpSpPr>
        <p:grpSpPr bwMode="auto">
          <a:xfrm>
            <a:off x="4332288" y="4510088"/>
            <a:ext cx="377825" cy="125412"/>
            <a:chOff x="2729" y="2841"/>
            <a:chExt cx="238" cy="79"/>
          </a:xfrm>
        </p:grpSpPr>
        <p:sp>
          <p:nvSpPr>
            <p:cNvPr id="31914" name="Rectangle 8"/>
            <p:cNvSpPr>
              <a:spLocks noChangeArrowheads="1"/>
            </p:cNvSpPr>
            <p:nvPr/>
          </p:nvSpPr>
          <p:spPr bwMode="auto">
            <a:xfrm>
              <a:off x="2924" y="2841"/>
              <a:ext cx="43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Helvetica" pitchFamily="34" charset="0"/>
                </a:rPr>
                <a:t>X</a:t>
              </a:r>
              <a:endParaRPr lang="en-US" sz="3200" u="sng" baseline="-25000"/>
            </a:p>
          </p:txBody>
        </p:sp>
        <p:sp>
          <p:nvSpPr>
            <p:cNvPr id="31915" name="Rectangle 9"/>
            <p:cNvSpPr>
              <a:spLocks noChangeArrowheads="1"/>
            </p:cNvSpPr>
            <p:nvPr/>
          </p:nvSpPr>
          <p:spPr bwMode="auto">
            <a:xfrm>
              <a:off x="2729" y="2843"/>
              <a:ext cx="43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Helvetica" pitchFamily="34" charset="0"/>
                </a:rPr>
                <a:t>X</a:t>
              </a:r>
              <a:endParaRPr lang="en-US" sz="3200" u="sng" baseline="-25000"/>
            </a:p>
          </p:txBody>
        </p:sp>
      </p:grpSp>
      <p:grpSp>
        <p:nvGrpSpPr>
          <p:cNvPr id="31751" name="Group 10"/>
          <p:cNvGrpSpPr>
            <a:grpSpLocks/>
          </p:cNvGrpSpPr>
          <p:nvPr/>
        </p:nvGrpSpPr>
        <p:grpSpPr bwMode="auto">
          <a:xfrm>
            <a:off x="4014788" y="4157663"/>
            <a:ext cx="452437" cy="168275"/>
            <a:chOff x="2529" y="2619"/>
            <a:chExt cx="285" cy="106"/>
          </a:xfrm>
        </p:grpSpPr>
        <p:sp>
          <p:nvSpPr>
            <p:cNvPr id="31912" name="Rectangle 11"/>
            <p:cNvSpPr>
              <a:spLocks noChangeArrowheads="1"/>
            </p:cNvSpPr>
            <p:nvPr/>
          </p:nvSpPr>
          <p:spPr bwMode="auto">
            <a:xfrm>
              <a:off x="2727" y="2625"/>
              <a:ext cx="87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Helvetica" pitchFamily="34" charset="0"/>
                </a:rPr>
                <a:t>X</a:t>
              </a:r>
              <a:endParaRPr lang="en-US" sz="3200" u="sng" baseline="-25000"/>
            </a:p>
          </p:txBody>
        </p:sp>
        <p:sp>
          <p:nvSpPr>
            <p:cNvPr id="31913" name="Rectangle 12"/>
            <p:cNvSpPr>
              <a:spLocks noChangeArrowheads="1"/>
            </p:cNvSpPr>
            <p:nvPr/>
          </p:nvSpPr>
          <p:spPr bwMode="auto">
            <a:xfrm>
              <a:off x="2529" y="2619"/>
              <a:ext cx="43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Helvetica" pitchFamily="34" charset="0"/>
                </a:rPr>
                <a:t>X</a:t>
              </a:r>
              <a:endParaRPr lang="en-US" sz="3200" u="sng" baseline="-25000"/>
            </a:p>
          </p:txBody>
        </p:sp>
      </p:grpSp>
      <p:grpSp>
        <p:nvGrpSpPr>
          <p:cNvPr id="31752" name="Group 13"/>
          <p:cNvGrpSpPr>
            <a:grpSpLocks/>
          </p:cNvGrpSpPr>
          <p:nvPr/>
        </p:nvGrpSpPr>
        <p:grpSpPr bwMode="auto">
          <a:xfrm>
            <a:off x="4014788" y="2914650"/>
            <a:ext cx="847725" cy="158750"/>
            <a:chOff x="2529" y="1836"/>
            <a:chExt cx="534" cy="100"/>
          </a:xfrm>
        </p:grpSpPr>
        <p:sp>
          <p:nvSpPr>
            <p:cNvPr id="31909" name="Rectangle 14"/>
            <p:cNvSpPr>
              <a:spLocks noChangeArrowheads="1"/>
            </p:cNvSpPr>
            <p:nvPr/>
          </p:nvSpPr>
          <p:spPr bwMode="auto">
            <a:xfrm>
              <a:off x="2529" y="1836"/>
              <a:ext cx="87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Helvetica" pitchFamily="34" charset="0"/>
                </a:rPr>
                <a:t>X</a:t>
              </a:r>
              <a:endParaRPr lang="en-US" sz="3200" u="sng" baseline="-25000"/>
            </a:p>
          </p:txBody>
        </p:sp>
        <p:sp>
          <p:nvSpPr>
            <p:cNvPr id="31910" name="Rectangle 15"/>
            <p:cNvSpPr>
              <a:spLocks noChangeArrowheads="1"/>
            </p:cNvSpPr>
            <p:nvPr/>
          </p:nvSpPr>
          <p:spPr bwMode="auto">
            <a:xfrm>
              <a:off x="3020" y="1836"/>
              <a:ext cx="43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Helvetica" pitchFamily="34" charset="0"/>
                </a:rPr>
                <a:t>X</a:t>
              </a:r>
              <a:endParaRPr lang="en-US" sz="3200" u="sng" baseline="-25000"/>
            </a:p>
          </p:txBody>
        </p:sp>
        <p:sp>
          <p:nvSpPr>
            <p:cNvPr id="31911" name="Rectangle 16"/>
            <p:cNvSpPr>
              <a:spLocks noChangeArrowheads="1"/>
            </p:cNvSpPr>
            <p:nvPr/>
          </p:nvSpPr>
          <p:spPr bwMode="auto">
            <a:xfrm>
              <a:off x="2826" y="1836"/>
              <a:ext cx="43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Helvetica" pitchFamily="34" charset="0"/>
                </a:rPr>
                <a:t>X</a:t>
              </a:r>
              <a:endParaRPr lang="en-US" sz="3200" u="sng" baseline="-25000"/>
            </a:p>
          </p:txBody>
        </p:sp>
      </p:grpSp>
      <p:grpSp>
        <p:nvGrpSpPr>
          <p:cNvPr id="31753" name="Group 17"/>
          <p:cNvGrpSpPr>
            <a:grpSpLocks/>
          </p:cNvGrpSpPr>
          <p:nvPr/>
        </p:nvGrpSpPr>
        <p:grpSpPr bwMode="auto">
          <a:xfrm>
            <a:off x="4167188" y="1658938"/>
            <a:ext cx="544512" cy="128587"/>
            <a:chOff x="2625" y="1045"/>
            <a:chExt cx="343" cy="81"/>
          </a:xfrm>
        </p:grpSpPr>
        <p:sp>
          <p:nvSpPr>
            <p:cNvPr id="31906" name="Rectangle 18"/>
            <p:cNvSpPr>
              <a:spLocks noChangeArrowheads="1"/>
            </p:cNvSpPr>
            <p:nvPr/>
          </p:nvSpPr>
          <p:spPr bwMode="auto">
            <a:xfrm>
              <a:off x="2625" y="1049"/>
              <a:ext cx="43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Helvetica" pitchFamily="34" charset="0"/>
                </a:rPr>
                <a:t>X</a:t>
              </a:r>
              <a:endParaRPr lang="en-US" sz="3200" u="sng" baseline="-25000"/>
            </a:p>
          </p:txBody>
        </p:sp>
        <p:sp>
          <p:nvSpPr>
            <p:cNvPr id="31907" name="Rectangle 19"/>
            <p:cNvSpPr>
              <a:spLocks noChangeArrowheads="1"/>
            </p:cNvSpPr>
            <p:nvPr/>
          </p:nvSpPr>
          <p:spPr bwMode="auto">
            <a:xfrm>
              <a:off x="2826" y="1045"/>
              <a:ext cx="43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Helvetica" pitchFamily="34" charset="0"/>
                </a:rPr>
                <a:t>X</a:t>
              </a:r>
              <a:endParaRPr lang="en-US" sz="3200" u="sng" baseline="-25000"/>
            </a:p>
          </p:txBody>
        </p:sp>
        <p:sp>
          <p:nvSpPr>
            <p:cNvPr id="31908" name="Rectangle 20"/>
            <p:cNvSpPr>
              <a:spLocks noChangeArrowheads="1"/>
            </p:cNvSpPr>
            <p:nvPr/>
          </p:nvSpPr>
          <p:spPr bwMode="auto">
            <a:xfrm>
              <a:off x="2925" y="1046"/>
              <a:ext cx="43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Helvetica" pitchFamily="34" charset="0"/>
                </a:rPr>
                <a:t>X</a:t>
              </a:r>
              <a:endParaRPr lang="en-US" sz="3200" u="sng" baseline="-25000"/>
            </a:p>
          </p:txBody>
        </p:sp>
      </p:grpSp>
      <p:grpSp>
        <p:nvGrpSpPr>
          <p:cNvPr id="31754" name="Group 21"/>
          <p:cNvGrpSpPr>
            <a:grpSpLocks/>
          </p:cNvGrpSpPr>
          <p:nvPr/>
        </p:nvGrpSpPr>
        <p:grpSpPr bwMode="auto">
          <a:xfrm>
            <a:off x="4016375" y="2011363"/>
            <a:ext cx="765175" cy="160337"/>
            <a:chOff x="2530" y="1267"/>
            <a:chExt cx="482" cy="101"/>
          </a:xfrm>
        </p:grpSpPr>
        <p:sp>
          <p:nvSpPr>
            <p:cNvPr id="31903" name="Rectangle 22"/>
            <p:cNvSpPr>
              <a:spLocks noChangeArrowheads="1"/>
            </p:cNvSpPr>
            <p:nvPr/>
          </p:nvSpPr>
          <p:spPr bwMode="auto">
            <a:xfrm>
              <a:off x="2925" y="1268"/>
              <a:ext cx="87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Helvetica" pitchFamily="34" charset="0"/>
                </a:rPr>
                <a:t>X</a:t>
              </a:r>
              <a:endParaRPr lang="en-US" sz="3200" u="sng" baseline="-25000"/>
            </a:p>
          </p:txBody>
        </p:sp>
        <p:sp>
          <p:nvSpPr>
            <p:cNvPr id="31904" name="Rectangle 23"/>
            <p:cNvSpPr>
              <a:spLocks noChangeArrowheads="1"/>
            </p:cNvSpPr>
            <p:nvPr/>
          </p:nvSpPr>
          <p:spPr bwMode="auto">
            <a:xfrm>
              <a:off x="2530" y="1267"/>
              <a:ext cx="43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Helvetica" pitchFamily="34" charset="0"/>
                </a:rPr>
                <a:t>X</a:t>
              </a:r>
              <a:endParaRPr lang="en-US" sz="3200" u="sng" baseline="-25000"/>
            </a:p>
          </p:txBody>
        </p:sp>
        <p:sp>
          <p:nvSpPr>
            <p:cNvPr id="31905" name="Rectangle 24"/>
            <p:cNvSpPr>
              <a:spLocks noChangeArrowheads="1"/>
            </p:cNvSpPr>
            <p:nvPr/>
          </p:nvSpPr>
          <p:spPr bwMode="auto">
            <a:xfrm>
              <a:off x="2727" y="1268"/>
              <a:ext cx="43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Helvetica" pitchFamily="34" charset="0"/>
                </a:rPr>
                <a:t>X</a:t>
              </a:r>
              <a:endParaRPr lang="en-US" sz="3200" u="sng" baseline="-25000"/>
            </a:p>
          </p:txBody>
        </p:sp>
      </p:grpSp>
      <p:grpSp>
        <p:nvGrpSpPr>
          <p:cNvPr id="31755" name="Group 25"/>
          <p:cNvGrpSpPr>
            <a:grpSpLocks/>
          </p:cNvGrpSpPr>
          <p:nvPr/>
        </p:nvGrpSpPr>
        <p:grpSpPr bwMode="auto">
          <a:xfrm>
            <a:off x="4167188" y="3257550"/>
            <a:ext cx="696912" cy="127000"/>
            <a:chOff x="2625" y="2052"/>
            <a:chExt cx="439" cy="80"/>
          </a:xfrm>
        </p:grpSpPr>
        <p:sp>
          <p:nvSpPr>
            <p:cNvPr id="31900" name="Rectangle 26"/>
            <p:cNvSpPr>
              <a:spLocks noChangeArrowheads="1"/>
            </p:cNvSpPr>
            <p:nvPr/>
          </p:nvSpPr>
          <p:spPr bwMode="auto">
            <a:xfrm>
              <a:off x="2625" y="2052"/>
              <a:ext cx="43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Helvetica" pitchFamily="34" charset="0"/>
                </a:rPr>
                <a:t>X</a:t>
              </a:r>
              <a:endParaRPr lang="en-US" sz="3200" u="sng" baseline="-25000"/>
            </a:p>
          </p:txBody>
        </p:sp>
        <p:sp>
          <p:nvSpPr>
            <p:cNvPr id="31901" name="Rectangle 27"/>
            <p:cNvSpPr>
              <a:spLocks noChangeArrowheads="1"/>
            </p:cNvSpPr>
            <p:nvPr/>
          </p:nvSpPr>
          <p:spPr bwMode="auto">
            <a:xfrm>
              <a:off x="2727" y="2052"/>
              <a:ext cx="43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Helvetica" pitchFamily="34" charset="0"/>
                </a:rPr>
                <a:t>X</a:t>
              </a:r>
              <a:endParaRPr lang="en-US" sz="3200" u="sng" baseline="-25000"/>
            </a:p>
          </p:txBody>
        </p:sp>
        <p:sp>
          <p:nvSpPr>
            <p:cNvPr id="31902" name="Rectangle 28"/>
            <p:cNvSpPr>
              <a:spLocks noChangeArrowheads="1"/>
            </p:cNvSpPr>
            <p:nvPr/>
          </p:nvSpPr>
          <p:spPr bwMode="auto">
            <a:xfrm>
              <a:off x="3021" y="2055"/>
              <a:ext cx="43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Helvetica" pitchFamily="34" charset="0"/>
                </a:rPr>
                <a:t>X</a:t>
              </a:r>
              <a:endParaRPr lang="en-US" sz="3200" u="sng" baseline="-25000"/>
            </a:p>
          </p:txBody>
        </p:sp>
      </p:grpSp>
      <p:grpSp>
        <p:nvGrpSpPr>
          <p:cNvPr id="31756" name="Group 29"/>
          <p:cNvGrpSpPr>
            <a:grpSpLocks/>
          </p:cNvGrpSpPr>
          <p:nvPr/>
        </p:nvGrpSpPr>
        <p:grpSpPr bwMode="auto">
          <a:xfrm>
            <a:off x="3113088" y="1239838"/>
            <a:ext cx="3932237" cy="5583237"/>
            <a:chOff x="1961" y="781"/>
            <a:chExt cx="2477" cy="3517"/>
          </a:xfrm>
        </p:grpSpPr>
        <p:sp>
          <p:nvSpPr>
            <p:cNvPr id="31761" name="Freeform 30"/>
            <p:cNvSpPr>
              <a:spLocks/>
            </p:cNvSpPr>
            <p:nvPr/>
          </p:nvSpPr>
          <p:spPr bwMode="auto">
            <a:xfrm>
              <a:off x="2444" y="1085"/>
              <a:ext cx="1531" cy="171"/>
            </a:xfrm>
            <a:custGeom>
              <a:avLst/>
              <a:gdLst>
                <a:gd name="T0" fmla="*/ 0 w 1531"/>
                <a:gd name="T1" fmla="*/ 0 h 171"/>
                <a:gd name="T2" fmla="*/ 1400 w 1531"/>
                <a:gd name="T3" fmla="*/ 0 h 171"/>
                <a:gd name="T4" fmla="*/ 1400 w 1531"/>
                <a:gd name="T5" fmla="*/ 171 h 171"/>
                <a:gd name="T6" fmla="*/ 1531 w 1531"/>
                <a:gd name="T7" fmla="*/ 171 h 1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31"/>
                <a:gd name="T13" fmla="*/ 0 h 171"/>
                <a:gd name="T14" fmla="*/ 1531 w 1531"/>
                <a:gd name="T15" fmla="*/ 171 h 1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31" h="171">
                  <a:moveTo>
                    <a:pt x="0" y="0"/>
                  </a:moveTo>
                  <a:lnTo>
                    <a:pt x="1400" y="0"/>
                  </a:lnTo>
                  <a:lnTo>
                    <a:pt x="1400" y="171"/>
                  </a:lnTo>
                  <a:lnTo>
                    <a:pt x="1531" y="171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2" name="Freeform 31"/>
            <p:cNvSpPr>
              <a:spLocks/>
            </p:cNvSpPr>
            <p:nvPr/>
          </p:nvSpPr>
          <p:spPr bwMode="auto">
            <a:xfrm>
              <a:off x="2444" y="1348"/>
              <a:ext cx="1531" cy="171"/>
            </a:xfrm>
            <a:custGeom>
              <a:avLst/>
              <a:gdLst>
                <a:gd name="T0" fmla="*/ 0 w 1531"/>
                <a:gd name="T1" fmla="*/ 171 h 171"/>
                <a:gd name="T2" fmla="*/ 1400 w 1531"/>
                <a:gd name="T3" fmla="*/ 171 h 171"/>
                <a:gd name="T4" fmla="*/ 1400 w 1531"/>
                <a:gd name="T5" fmla="*/ 0 h 171"/>
                <a:gd name="T6" fmla="*/ 1531 w 1531"/>
                <a:gd name="T7" fmla="*/ 0 h 1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31"/>
                <a:gd name="T13" fmla="*/ 0 h 171"/>
                <a:gd name="T14" fmla="*/ 1531 w 1531"/>
                <a:gd name="T15" fmla="*/ 171 h 1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31" h="171">
                  <a:moveTo>
                    <a:pt x="0" y="171"/>
                  </a:moveTo>
                  <a:lnTo>
                    <a:pt x="1400" y="171"/>
                  </a:lnTo>
                  <a:lnTo>
                    <a:pt x="1400" y="0"/>
                  </a:lnTo>
                  <a:lnTo>
                    <a:pt x="1531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Line 32"/>
            <p:cNvSpPr>
              <a:spLocks noChangeShapeType="1"/>
            </p:cNvSpPr>
            <p:nvPr/>
          </p:nvSpPr>
          <p:spPr bwMode="auto">
            <a:xfrm>
              <a:off x="2444" y="1303"/>
              <a:ext cx="186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Freeform 33"/>
            <p:cNvSpPr>
              <a:spLocks/>
            </p:cNvSpPr>
            <p:nvPr/>
          </p:nvSpPr>
          <p:spPr bwMode="auto">
            <a:xfrm>
              <a:off x="2444" y="1874"/>
              <a:ext cx="1531" cy="170"/>
            </a:xfrm>
            <a:custGeom>
              <a:avLst/>
              <a:gdLst>
                <a:gd name="T0" fmla="*/ 0 w 1531"/>
                <a:gd name="T1" fmla="*/ 0 h 170"/>
                <a:gd name="T2" fmla="*/ 1400 w 1531"/>
                <a:gd name="T3" fmla="*/ 0 h 170"/>
                <a:gd name="T4" fmla="*/ 1400 w 1531"/>
                <a:gd name="T5" fmla="*/ 170 h 170"/>
                <a:gd name="T6" fmla="*/ 1531 w 1531"/>
                <a:gd name="T7" fmla="*/ 170 h 1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31"/>
                <a:gd name="T13" fmla="*/ 0 h 170"/>
                <a:gd name="T14" fmla="*/ 1531 w 1531"/>
                <a:gd name="T15" fmla="*/ 170 h 1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31" h="170">
                  <a:moveTo>
                    <a:pt x="0" y="0"/>
                  </a:moveTo>
                  <a:lnTo>
                    <a:pt x="1400" y="0"/>
                  </a:lnTo>
                  <a:lnTo>
                    <a:pt x="1400" y="170"/>
                  </a:lnTo>
                  <a:lnTo>
                    <a:pt x="1531" y="17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Freeform 34"/>
            <p:cNvSpPr>
              <a:spLocks/>
            </p:cNvSpPr>
            <p:nvPr/>
          </p:nvSpPr>
          <p:spPr bwMode="auto">
            <a:xfrm>
              <a:off x="2444" y="2136"/>
              <a:ext cx="1531" cy="171"/>
            </a:xfrm>
            <a:custGeom>
              <a:avLst/>
              <a:gdLst>
                <a:gd name="T0" fmla="*/ 0 w 1531"/>
                <a:gd name="T1" fmla="*/ 171 h 171"/>
                <a:gd name="T2" fmla="*/ 1400 w 1531"/>
                <a:gd name="T3" fmla="*/ 171 h 171"/>
                <a:gd name="T4" fmla="*/ 1400 w 1531"/>
                <a:gd name="T5" fmla="*/ 0 h 171"/>
                <a:gd name="T6" fmla="*/ 1531 w 1531"/>
                <a:gd name="T7" fmla="*/ 0 h 1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31"/>
                <a:gd name="T13" fmla="*/ 0 h 171"/>
                <a:gd name="T14" fmla="*/ 1531 w 1531"/>
                <a:gd name="T15" fmla="*/ 171 h 1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31" h="171">
                  <a:moveTo>
                    <a:pt x="0" y="171"/>
                  </a:moveTo>
                  <a:lnTo>
                    <a:pt x="1400" y="171"/>
                  </a:lnTo>
                  <a:lnTo>
                    <a:pt x="1400" y="0"/>
                  </a:lnTo>
                  <a:lnTo>
                    <a:pt x="1531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6" name="Line 35"/>
            <p:cNvSpPr>
              <a:spLocks noChangeShapeType="1"/>
            </p:cNvSpPr>
            <p:nvPr/>
          </p:nvSpPr>
          <p:spPr bwMode="auto">
            <a:xfrm>
              <a:off x="2444" y="2092"/>
              <a:ext cx="186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7" name="Freeform 36"/>
            <p:cNvSpPr>
              <a:spLocks/>
            </p:cNvSpPr>
            <p:nvPr/>
          </p:nvSpPr>
          <p:spPr bwMode="auto">
            <a:xfrm>
              <a:off x="2444" y="2662"/>
              <a:ext cx="1517" cy="171"/>
            </a:xfrm>
            <a:custGeom>
              <a:avLst/>
              <a:gdLst>
                <a:gd name="T0" fmla="*/ 0 w 1517"/>
                <a:gd name="T1" fmla="*/ 0 h 171"/>
                <a:gd name="T2" fmla="*/ 1400 w 1517"/>
                <a:gd name="T3" fmla="*/ 0 h 171"/>
                <a:gd name="T4" fmla="*/ 1400 w 1517"/>
                <a:gd name="T5" fmla="*/ 171 h 171"/>
                <a:gd name="T6" fmla="*/ 1517 w 1517"/>
                <a:gd name="T7" fmla="*/ 171 h 1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17"/>
                <a:gd name="T13" fmla="*/ 0 h 171"/>
                <a:gd name="T14" fmla="*/ 1517 w 1517"/>
                <a:gd name="T15" fmla="*/ 171 h 1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17" h="171">
                  <a:moveTo>
                    <a:pt x="0" y="0"/>
                  </a:moveTo>
                  <a:lnTo>
                    <a:pt x="1400" y="0"/>
                  </a:lnTo>
                  <a:lnTo>
                    <a:pt x="1400" y="171"/>
                  </a:lnTo>
                  <a:lnTo>
                    <a:pt x="1517" y="171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8" name="Freeform 37"/>
            <p:cNvSpPr>
              <a:spLocks/>
            </p:cNvSpPr>
            <p:nvPr/>
          </p:nvSpPr>
          <p:spPr bwMode="auto">
            <a:xfrm>
              <a:off x="2444" y="2925"/>
              <a:ext cx="1517" cy="171"/>
            </a:xfrm>
            <a:custGeom>
              <a:avLst/>
              <a:gdLst>
                <a:gd name="T0" fmla="*/ 0 w 1517"/>
                <a:gd name="T1" fmla="*/ 171 h 171"/>
                <a:gd name="T2" fmla="*/ 1400 w 1517"/>
                <a:gd name="T3" fmla="*/ 171 h 171"/>
                <a:gd name="T4" fmla="*/ 1400 w 1517"/>
                <a:gd name="T5" fmla="*/ 0 h 171"/>
                <a:gd name="T6" fmla="*/ 1517 w 1517"/>
                <a:gd name="T7" fmla="*/ 0 h 1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17"/>
                <a:gd name="T13" fmla="*/ 0 h 171"/>
                <a:gd name="T14" fmla="*/ 1517 w 1517"/>
                <a:gd name="T15" fmla="*/ 171 h 1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17" h="171">
                  <a:moveTo>
                    <a:pt x="0" y="171"/>
                  </a:moveTo>
                  <a:lnTo>
                    <a:pt x="1400" y="171"/>
                  </a:lnTo>
                  <a:lnTo>
                    <a:pt x="1400" y="0"/>
                  </a:lnTo>
                  <a:lnTo>
                    <a:pt x="1517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Line 38"/>
            <p:cNvSpPr>
              <a:spLocks noChangeShapeType="1"/>
            </p:cNvSpPr>
            <p:nvPr/>
          </p:nvSpPr>
          <p:spPr bwMode="auto">
            <a:xfrm>
              <a:off x="2444" y="2881"/>
              <a:ext cx="186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0" name="Freeform 39"/>
            <p:cNvSpPr>
              <a:spLocks/>
            </p:cNvSpPr>
            <p:nvPr/>
          </p:nvSpPr>
          <p:spPr bwMode="auto">
            <a:xfrm>
              <a:off x="2444" y="3451"/>
              <a:ext cx="1531" cy="171"/>
            </a:xfrm>
            <a:custGeom>
              <a:avLst/>
              <a:gdLst>
                <a:gd name="T0" fmla="*/ 0 w 1531"/>
                <a:gd name="T1" fmla="*/ 0 h 171"/>
                <a:gd name="T2" fmla="*/ 1400 w 1531"/>
                <a:gd name="T3" fmla="*/ 0 h 171"/>
                <a:gd name="T4" fmla="*/ 1400 w 1531"/>
                <a:gd name="T5" fmla="*/ 171 h 171"/>
                <a:gd name="T6" fmla="*/ 1531 w 1531"/>
                <a:gd name="T7" fmla="*/ 171 h 1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31"/>
                <a:gd name="T13" fmla="*/ 0 h 171"/>
                <a:gd name="T14" fmla="*/ 1531 w 1531"/>
                <a:gd name="T15" fmla="*/ 171 h 1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31" h="171">
                  <a:moveTo>
                    <a:pt x="0" y="0"/>
                  </a:moveTo>
                  <a:lnTo>
                    <a:pt x="1400" y="0"/>
                  </a:lnTo>
                  <a:lnTo>
                    <a:pt x="1400" y="171"/>
                  </a:lnTo>
                  <a:lnTo>
                    <a:pt x="1531" y="171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1" name="Freeform 40"/>
            <p:cNvSpPr>
              <a:spLocks/>
            </p:cNvSpPr>
            <p:nvPr/>
          </p:nvSpPr>
          <p:spPr bwMode="auto">
            <a:xfrm>
              <a:off x="2444" y="3714"/>
              <a:ext cx="1531" cy="171"/>
            </a:xfrm>
            <a:custGeom>
              <a:avLst/>
              <a:gdLst>
                <a:gd name="T0" fmla="*/ 0 w 1531"/>
                <a:gd name="T1" fmla="*/ 171 h 171"/>
                <a:gd name="T2" fmla="*/ 1400 w 1531"/>
                <a:gd name="T3" fmla="*/ 171 h 171"/>
                <a:gd name="T4" fmla="*/ 1400 w 1531"/>
                <a:gd name="T5" fmla="*/ 0 h 171"/>
                <a:gd name="T6" fmla="*/ 1531 w 1531"/>
                <a:gd name="T7" fmla="*/ 0 h 1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31"/>
                <a:gd name="T13" fmla="*/ 0 h 171"/>
                <a:gd name="T14" fmla="*/ 1531 w 1531"/>
                <a:gd name="T15" fmla="*/ 171 h 1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31" h="171">
                  <a:moveTo>
                    <a:pt x="0" y="171"/>
                  </a:moveTo>
                  <a:lnTo>
                    <a:pt x="1400" y="171"/>
                  </a:lnTo>
                  <a:lnTo>
                    <a:pt x="1400" y="0"/>
                  </a:lnTo>
                  <a:lnTo>
                    <a:pt x="1531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2" name="Line 41"/>
            <p:cNvSpPr>
              <a:spLocks noChangeShapeType="1"/>
            </p:cNvSpPr>
            <p:nvPr/>
          </p:nvSpPr>
          <p:spPr bwMode="auto">
            <a:xfrm>
              <a:off x="2444" y="3670"/>
              <a:ext cx="186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3" name="Line 42"/>
            <p:cNvSpPr>
              <a:spLocks noChangeShapeType="1"/>
            </p:cNvSpPr>
            <p:nvPr/>
          </p:nvSpPr>
          <p:spPr bwMode="auto">
            <a:xfrm>
              <a:off x="2551" y="972"/>
              <a:ext cx="1" cy="320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4" name="Line 43"/>
            <p:cNvSpPr>
              <a:spLocks noChangeShapeType="1"/>
            </p:cNvSpPr>
            <p:nvPr/>
          </p:nvSpPr>
          <p:spPr bwMode="auto">
            <a:xfrm>
              <a:off x="2649" y="972"/>
              <a:ext cx="1" cy="320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5" name="Line 44"/>
            <p:cNvSpPr>
              <a:spLocks noChangeShapeType="1"/>
            </p:cNvSpPr>
            <p:nvPr/>
          </p:nvSpPr>
          <p:spPr bwMode="auto">
            <a:xfrm>
              <a:off x="2750" y="972"/>
              <a:ext cx="1" cy="320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6" name="Line 45"/>
            <p:cNvSpPr>
              <a:spLocks noChangeShapeType="1"/>
            </p:cNvSpPr>
            <p:nvPr/>
          </p:nvSpPr>
          <p:spPr bwMode="auto">
            <a:xfrm>
              <a:off x="2848" y="972"/>
              <a:ext cx="1" cy="320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7" name="Line 46"/>
            <p:cNvSpPr>
              <a:spLocks noChangeShapeType="1"/>
            </p:cNvSpPr>
            <p:nvPr/>
          </p:nvSpPr>
          <p:spPr bwMode="auto">
            <a:xfrm>
              <a:off x="2947" y="972"/>
              <a:ext cx="1" cy="320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8" name="Line 47"/>
            <p:cNvSpPr>
              <a:spLocks noChangeShapeType="1"/>
            </p:cNvSpPr>
            <p:nvPr/>
          </p:nvSpPr>
          <p:spPr bwMode="auto">
            <a:xfrm>
              <a:off x="3045" y="972"/>
              <a:ext cx="1" cy="320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9" name="Line 48"/>
            <p:cNvSpPr>
              <a:spLocks noChangeShapeType="1"/>
            </p:cNvSpPr>
            <p:nvPr/>
          </p:nvSpPr>
          <p:spPr bwMode="auto">
            <a:xfrm>
              <a:off x="3144" y="972"/>
              <a:ext cx="1" cy="320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0" name="Line 49"/>
            <p:cNvSpPr>
              <a:spLocks noChangeShapeType="1"/>
            </p:cNvSpPr>
            <p:nvPr/>
          </p:nvSpPr>
          <p:spPr bwMode="auto">
            <a:xfrm>
              <a:off x="3243" y="972"/>
              <a:ext cx="1" cy="320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1" name="Line 50"/>
            <p:cNvSpPr>
              <a:spLocks noChangeShapeType="1"/>
            </p:cNvSpPr>
            <p:nvPr/>
          </p:nvSpPr>
          <p:spPr bwMode="auto">
            <a:xfrm>
              <a:off x="3341" y="972"/>
              <a:ext cx="1" cy="320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2" name="Line 51"/>
            <p:cNvSpPr>
              <a:spLocks noChangeShapeType="1"/>
            </p:cNvSpPr>
            <p:nvPr/>
          </p:nvSpPr>
          <p:spPr bwMode="auto">
            <a:xfrm>
              <a:off x="3441" y="972"/>
              <a:ext cx="1" cy="320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3" name="Line 52"/>
            <p:cNvSpPr>
              <a:spLocks noChangeShapeType="1"/>
            </p:cNvSpPr>
            <p:nvPr/>
          </p:nvSpPr>
          <p:spPr bwMode="auto">
            <a:xfrm>
              <a:off x="2280" y="1653"/>
              <a:ext cx="27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4" name="Line 53"/>
            <p:cNvSpPr>
              <a:spLocks noChangeShapeType="1"/>
            </p:cNvSpPr>
            <p:nvPr/>
          </p:nvSpPr>
          <p:spPr bwMode="auto">
            <a:xfrm>
              <a:off x="2304" y="1737"/>
              <a:ext cx="34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5" name="Line 54"/>
            <p:cNvSpPr>
              <a:spLocks noChangeShapeType="1"/>
            </p:cNvSpPr>
            <p:nvPr/>
          </p:nvSpPr>
          <p:spPr bwMode="auto">
            <a:xfrm flipH="1">
              <a:off x="2033" y="1693"/>
              <a:ext cx="20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6" name="Line 55"/>
            <p:cNvSpPr>
              <a:spLocks noChangeShapeType="1"/>
            </p:cNvSpPr>
            <p:nvPr/>
          </p:nvSpPr>
          <p:spPr bwMode="auto">
            <a:xfrm>
              <a:off x="2278" y="2436"/>
              <a:ext cx="47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7" name="Line 56"/>
            <p:cNvSpPr>
              <a:spLocks noChangeShapeType="1"/>
            </p:cNvSpPr>
            <p:nvPr/>
          </p:nvSpPr>
          <p:spPr bwMode="auto">
            <a:xfrm>
              <a:off x="2319" y="2523"/>
              <a:ext cx="52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8" name="Line 57"/>
            <p:cNvSpPr>
              <a:spLocks noChangeShapeType="1"/>
            </p:cNvSpPr>
            <p:nvPr/>
          </p:nvSpPr>
          <p:spPr bwMode="auto">
            <a:xfrm flipH="1">
              <a:off x="2033" y="2475"/>
              <a:ext cx="206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9" name="Line 58"/>
            <p:cNvSpPr>
              <a:spLocks noChangeShapeType="1"/>
            </p:cNvSpPr>
            <p:nvPr/>
          </p:nvSpPr>
          <p:spPr bwMode="auto">
            <a:xfrm>
              <a:off x="2280" y="3218"/>
              <a:ext cx="66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0" name="Line 59"/>
            <p:cNvSpPr>
              <a:spLocks noChangeShapeType="1"/>
            </p:cNvSpPr>
            <p:nvPr/>
          </p:nvSpPr>
          <p:spPr bwMode="auto">
            <a:xfrm>
              <a:off x="2319" y="3308"/>
              <a:ext cx="726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1" name="Line 60"/>
            <p:cNvSpPr>
              <a:spLocks noChangeShapeType="1"/>
            </p:cNvSpPr>
            <p:nvPr/>
          </p:nvSpPr>
          <p:spPr bwMode="auto">
            <a:xfrm flipH="1">
              <a:off x="2033" y="3257"/>
              <a:ext cx="20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2" name="Line 61"/>
            <p:cNvSpPr>
              <a:spLocks noChangeShapeType="1"/>
            </p:cNvSpPr>
            <p:nvPr/>
          </p:nvSpPr>
          <p:spPr bwMode="auto">
            <a:xfrm>
              <a:off x="2280" y="4001"/>
              <a:ext cx="8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3" name="Line 62"/>
            <p:cNvSpPr>
              <a:spLocks noChangeShapeType="1"/>
            </p:cNvSpPr>
            <p:nvPr/>
          </p:nvSpPr>
          <p:spPr bwMode="auto">
            <a:xfrm>
              <a:off x="2321" y="4090"/>
              <a:ext cx="92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4" name="Line 63"/>
            <p:cNvSpPr>
              <a:spLocks noChangeShapeType="1"/>
            </p:cNvSpPr>
            <p:nvPr/>
          </p:nvSpPr>
          <p:spPr bwMode="auto">
            <a:xfrm flipH="1">
              <a:off x="2033" y="4039"/>
              <a:ext cx="20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5" name="Line 64"/>
            <p:cNvSpPr>
              <a:spLocks noChangeShapeType="1"/>
            </p:cNvSpPr>
            <p:nvPr/>
          </p:nvSpPr>
          <p:spPr bwMode="auto">
            <a:xfrm flipH="1">
              <a:off x="3343" y="1653"/>
              <a:ext cx="64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6" name="Line 65"/>
            <p:cNvSpPr>
              <a:spLocks noChangeShapeType="1"/>
            </p:cNvSpPr>
            <p:nvPr/>
          </p:nvSpPr>
          <p:spPr bwMode="auto">
            <a:xfrm flipH="1">
              <a:off x="3436" y="1739"/>
              <a:ext cx="51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7" name="Freeform 66"/>
            <p:cNvSpPr>
              <a:spLocks/>
            </p:cNvSpPr>
            <p:nvPr/>
          </p:nvSpPr>
          <p:spPr bwMode="auto">
            <a:xfrm>
              <a:off x="4033" y="1303"/>
              <a:ext cx="207" cy="388"/>
            </a:xfrm>
            <a:custGeom>
              <a:avLst/>
              <a:gdLst>
                <a:gd name="T0" fmla="*/ 0 w 207"/>
                <a:gd name="T1" fmla="*/ 388 h 388"/>
                <a:gd name="T2" fmla="*/ 207 w 207"/>
                <a:gd name="T3" fmla="*/ 388 h 388"/>
                <a:gd name="T4" fmla="*/ 207 w 207"/>
                <a:gd name="T5" fmla="*/ 0 h 388"/>
                <a:gd name="T6" fmla="*/ 0 60000 65536"/>
                <a:gd name="T7" fmla="*/ 0 60000 65536"/>
                <a:gd name="T8" fmla="*/ 0 60000 65536"/>
                <a:gd name="T9" fmla="*/ 0 w 207"/>
                <a:gd name="T10" fmla="*/ 0 h 388"/>
                <a:gd name="T11" fmla="*/ 207 w 207"/>
                <a:gd name="T12" fmla="*/ 388 h 3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7" h="388">
                  <a:moveTo>
                    <a:pt x="0" y="388"/>
                  </a:moveTo>
                  <a:lnTo>
                    <a:pt x="207" y="388"/>
                  </a:lnTo>
                  <a:lnTo>
                    <a:pt x="207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8" name="Rectangle 67"/>
            <p:cNvSpPr>
              <a:spLocks noChangeArrowheads="1"/>
            </p:cNvSpPr>
            <p:nvPr/>
          </p:nvSpPr>
          <p:spPr bwMode="auto">
            <a:xfrm>
              <a:off x="2738" y="781"/>
              <a:ext cx="60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AND gates inputs</a:t>
              </a:r>
              <a:endParaRPr lang="en-US" sz="3200" u="sng" baseline="-25000"/>
            </a:p>
          </p:txBody>
        </p:sp>
        <p:sp>
          <p:nvSpPr>
            <p:cNvPr id="31799" name="Rectangle 68"/>
            <p:cNvSpPr>
              <a:spLocks noChangeArrowheads="1"/>
            </p:cNvSpPr>
            <p:nvPr/>
          </p:nvSpPr>
          <p:spPr bwMode="auto">
            <a:xfrm>
              <a:off x="2524" y="893"/>
              <a:ext cx="100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A</a:t>
              </a:r>
              <a:endParaRPr lang="en-US" sz="3200" u="sng" baseline="-25000"/>
            </a:p>
          </p:txBody>
        </p:sp>
        <p:sp>
          <p:nvSpPr>
            <p:cNvPr id="31800" name="Rectangle 69"/>
            <p:cNvSpPr>
              <a:spLocks noChangeArrowheads="1"/>
            </p:cNvSpPr>
            <p:nvPr/>
          </p:nvSpPr>
          <p:spPr bwMode="auto">
            <a:xfrm>
              <a:off x="2923" y="893"/>
              <a:ext cx="92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C</a:t>
              </a:r>
              <a:endParaRPr lang="en-US" sz="3200" u="sng" baseline="-25000"/>
            </a:p>
          </p:txBody>
        </p:sp>
        <p:sp>
          <p:nvSpPr>
            <p:cNvPr id="31801" name="Rectangle 70"/>
            <p:cNvSpPr>
              <a:spLocks noChangeArrowheads="1"/>
            </p:cNvSpPr>
            <p:nvPr/>
          </p:nvSpPr>
          <p:spPr bwMode="auto">
            <a:xfrm>
              <a:off x="3309" y="893"/>
              <a:ext cx="112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W</a:t>
              </a:r>
              <a:endParaRPr lang="en-US" sz="3200" u="sng" baseline="-25000"/>
            </a:p>
          </p:txBody>
        </p:sp>
        <p:sp>
          <p:nvSpPr>
            <p:cNvPr id="31802" name="Rectangle 71"/>
            <p:cNvSpPr>
              <a:spLocks noChangeArrowheads="1"/>
            </p:cNvSpPr>
            <p:nvPr/>
          </p:nvSpPr>
          <p:spPr bwMode="auto">
            <a:xfrm>
              <a:off x="2145" y="871"/>
              <a:ext cx="288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Product</a:t>
              </a:r>
              <a:endParaRPr lang="en-US" sz="3200" u="sng" baseline="-25000"/>
            </a:p>
          </p:txBody>
        </p:sp>
        <p:sp>
          <p:nvSpPr>
            <p:cNvPr id="31803" name="Rectangle 72"/>
            <p:cNvSpPr>
              <a:spLocks noChangeArrowheads="1"/>
            </p:cNvSpPr>
            <p:nvPr/>
          </p:nvSpPr>
          <p:spPr bwMode="auto">
            <a:xfrm>
              <a:off x="2145" y="945"/>
              <a:ext cx="188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term</a:t>
              </a:r>
              <a:endParaRPr lang="en-US" sz="3200" u="sng" baseline="-25000"/>
            </a:p>
          </p:txBody>
        </p:sp>
        <p:sp>
          <p:nvSpPr>
            <p:cNvPr id="31804" name="Rectangle 73"/>
            <p:cNvSpPr>
              <a:spLocks noChangeArrowheads="1"/>
            </p:cNvSpPr>
            <p:nvPr/>
          </p:nvSpPr>
          <p:spPr bwMode="auto">
            <a:xfrm>
              <a:off x="2394" y="1044"/>
              <a:ext cx="76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1</a:t>
              </a:r>
              <a:endParaRPr lang="en-US" sz="3200" u="sng" baseline="-25000"/>
            </a:p>
          </p:txBody>
        </p:sp>
        <p:sp>
          <p:nvSpPr>
            <p:cNvPr id="31805" name="Rectangle 74"/>
            <p:cNvSpPr>
              <a:spLocks noChangeArrowheads="1"/>
            </p:cNvSpPr>
            <p:nvPr/>
          </p:nvSpPr>
          <p:spPr bwMode="auto">
            <a:xfrm>
              <a:off x="2394" y="1263"/>
              <a:ext cx="76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2</a:t>
              </a:r>
              <a:endParaRPr lang="en-US" sz="3200" u="sng" baseline="-25000"/>
            </a:p>
          </p:txBody>
        </p:sp>
        <p:sp>
          <p:nvSpPr>
            <p:cNvPr id="31806" name="Rectangle 75"/>
            <p:cNvSpPr>
              <a:spLocks noChangeArrowheads="1"/>
            </p:cNvSpPr>
            <p:nvPr/>
          </p:nvSpPr>
          <p:spPr bwMode="auto">
            <a:xfrm>
              <a:off x="2394" y="1479"/>
              <a:ext cx="76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3</a:t>
              </a:r>
              <a:endParaRPr lang="en-US" sz="3200" u="sng" baseline="-25000"/>
            </a:p>
          </p:txBody>
        </p:sp>
        <p:sp>
          <p:nvSpPr>
            <p:cNvPr id="31807" name="Rectangle 76"/>
            <p:cNvSpPr>
              <a:spLocks noChangeArrowheads="1"/>
            </p:cNvSpPr>
            <p:nvPr/>
          </p:nvSpPr>
          <p:spPr bwMode="auto">
            <a:xfrm>
              <a:off x="2394" y="1833"/>
              <a:ext cx="76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4</a:t>
              </a:r>
              <a:endParaRPr lang="en-US" sz="3200" u="sng" baseline="-25000"/>
            </a:p>
          </p:txBody>
        </p:sp>
        <p:sp>
          <p:nvSpPr>
            <p:cNvPr id="31808" name="Rectangle 77"/>
            <p:cNvSpPr>
              <a:spLocks noChangeArrowheads="1"/>
            </p:cNvSpPr>
            <p:nvPr/>
          </p:nvSpPr>
          <p:spPr bwMode="auto">
            <a:xfrm>
              <a:off x="2394" y="2053"/>
              <a:ext cx="76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5</a:t>
              </a:r>
              <a:endParaRPr lang="en-US" sz="3200" u="sng" baseline="-25000"/>
            </a:p>
          </p:txBody>
        </p:sp>
        <p:sp>
          <p:nvSpPr>
            <p:cNvPr id="31809" name="Rectangle 78"/>
            <p:cNvSpPr>
              <a:spLocks noChangeArrowheads="1"/>
            </p:cNvSpPr>
            <p:nvPr/>
          </p:nvSpPr>
          <p:spPr bwMode="auto">
            <a:xfrm>
              <a:off x="2394" y="2268"/>
              <a:ext cx="76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6</a:t>
              </a:r>
              <a:endParaRPr lang="en-US" sz="3200" u="sng" baseline="-25000"/>
            </a:p>
          </p:txBody>
        </p:sp>
        <p:sp>
          <p:nvSpPr>
            <p:cNvPr id="31810" name="Rectangle 79"/>
            <p:cNvSpPr>
              <a:spLocks noChangeArrowheads="1"/>
            </p:cNvSpPr>
            <p:nvPr/>
          </p:nvSpPr>
          <p:spPr bwMode="auto">
            <a:xfrm>
              <a:off x="2394" y="2623"/>
              <a:ext cx="76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7</a:t>
              </a:r>
              <a:endParaRPr lang="en-US" sz="3200" u="sng" baseline="-25000"/>
            </a:p>
          </p:txBody>
        </p:sp>
        <p:sp>
          <p:nvSpPr>
            <p:cNvPr id="31811" name="Rectangle 80"/>
            <p:cNvSpPr>
              <a:spLocks noChangeArrowheads="1"/>
            </p:cNvSpPr>
            <p:nvPr/>
          </p:nvSpPr>
          <p:spPr bwMode="auto">
            <a:xfrm>
              <a:off x="2394" y="2840"/>
              <a:ext cx="76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8</a:t>
              </a:r>
              <a:endParaRPr lang="en-US" sz="3200" u="sng" baseline="-25000"/>
            </a:p>
          </p:txBody>
        </p:sp>
        <p:sp>
          <p:nvSpPr>
            <p:cNvPr id="31812" name="Rectangle 81"/>
            <p:cNvSpPr>
              <a:spLocks noChangeArrowheads="1"/>
            </p:cNvSpPr>
            <p:nvPr/>
          </p:nvSpPr>
          <p:spPr bwMode="auto">
            <a:xfrm>
              <a:off x="2394" y="3055"/>
              <a:ext cx="76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9</a:t>
              </a:r>
              <a:endParaRPr lang="en-US" sz="3200" u="sng" baseline="-25000"/>
            </a:p>
          </p:txBody>
        </p:sp>
        <p:sp>
          <p:nvSpPr>
            <p:cNvPr id="31813" name="Rectangle 82"/>
            <p:cNvSpPr>
              <a:spLocks noChangeArrowheads="1"/>
            </p:cNvSpPr>
            <p:nvPr/>
          </p:nvSpPr>
          <p:spPr bwMode="auto">
            <a:xfrm>
              <a:off x="2362" y="3410"/>
              <a:ext cx="111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10</a:t>
              </a:r>
              <a:endParaRPr lang="en-US" sz="3200" u="sng" baseline="-25000"/>
            </a:p>
          </p:txBody>
        </p:sp>
        <p:sp>
          <p:nvSpPr>
            <p:cNvPr id="31814" name="Rectangle 83"/>
            <p:cNvSpPr>
              <a:spLocks noChangeArrowheads="1"/>
            </p:cNvSpPr>
            <p:nvPr/>
          </p:nvSpPr>
          <p:spPr bwMode="auto">
            <a:xfrm>
              <a:off x="2362" y="3629"/>
              <a:ext cx="111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11</a:t>
              </a:r>
              <a:endParaRPr lang="en-US" sz="3200" u="sng" baseline="-25000"/>
            </a:p>
          </p:txBody>
        </p:sp>
        <p:sp>
          <p:nvSpPr>
            <p:cNvPr id="31815" name="Rectangle 84"/>
            <p:cNvSpPr>
              <a:spLocks noChangeArrowheads="1"/>
            </p:cNvSpPr>
            <p:nvPr/>
          </p:nvSpPr>
          <p:spPr bwMode="auto">
            <a:xfrm>
              <a:off x="2362" y="3844"/>
              <a:ext cx="111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12</a:t>
              </a:r>
              <a:endParaRPr lang="en-US" sz="3200" u="sng" baseline="-25000"/>
            </a:p>
          </p:txBody>
        </p:sp>
        <p:sp>
          <p:nvSpPr>
            <p:cNvPr id="31816" name="Rectangle 85"/>
            <p:cNvSpPr>
              <a:spLocks noChangeArrowheads="1"/>
            </p:cNvSpPr>
            <p:nvPr/>
          </p:nvSpPr>
          <p:spPr bwMode="auto">
            <a:xfrm>
              <a:off x="1961" y="1653"/>
              <a:ext cx="101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A</a:t>
              </a:r>
              <a:endParaRPr lang="en-US" sz="3200" u="sng" baseline="-25000"/>
            </a:p>
          </p:txBody>
        </p:sp>
        <p:sp>
          <p:nvSpPr>
            <p:cNvPr id="31817" name="Rectangle 86"/>
            <p:cNvSpPr>
              <a:spLocks noChangeArrowheads="1"/>
            </p:cNvSpPr>
            <p:nvPr/>
          </p:nvSpPr>
          <p:spPr bwMode="auto">
            <a:xfrm>
              <a:off x="1969" y="2434"/>
              <a:ext cx="92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B</a:t>
              </a:r>
              <a:endParaRPr lang="en-US" sz="3200" u="sng" baseline="-25000"/>
            </a:p>
          </p:txBody>
        </p:sp>
        <p:sp>
          <p:nvSpPr>
            <p:cNvPr id="31818" name="Rectangle 87"/>
            <p:cNvSpPr>
              <a:spLocks noChangeArrowheads="1"/>
            </p:cNvSpPr>
            <p:nvPr/>
          </p:nvSpPr>
          <p:spPr bwMode="auto">
            <a:xfrm>
              <a:off x="1969" y="3216"/>
              <a:ext cx="92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C</a:t>
              </a:r>
              <a:endParaRPr lang="en-US" sz="3200" u="sng" baseline="-25000"/>
            </a:p>
          </p:txBody>
        </p:sp>
        <p:sp>
          <p:nvSpPr>
            <p:cNvPr id="31819" name="Rectangle 88"/>
            <p:cNvSpPr>
              <a:spLocks noChangeArrowheads="1"/>
            </p:cNvSpPr>
            <p:nvPr/>
          </p:nvSpPr>
          <p:spPr bwMode="auto">
            <a:xfrm>
              <a:off x="1962" y="3999"/>
              <a:ext cx="100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D</a:t>
              </a:r>
              <a:endParaRPr lang="en-US" sz="3200" u="sng" baseline="-25000"/>
            </a:p>
          </p:txBody>
        </p:sp>
        <p:sp>
          <p:nvSpPr>
            <p:cNvPr id="31820" name="Rectangle 89"/>
            <p:cNvSpPr>
              <a:spLocks noChangeArrowheads="1"/>
            </p:cNvSpPr>
            <p:nvPr/>
          </p:nvSpPr>
          <p:spPr bwMode="auto">
            <a:xfrm>
              <a:off x="4325" y="1264"/>
              <a:ext cx="112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W</a:t>
              </a:r>
              <a:endParaRPr lang="en-US" sz="3200" u="sng" baseline="-25000"/>
            </a:p>
          </p:txBody>
        </p:sp>
        <p:sp>
          <p:nvSpPr>
            <p:cNvPr id="31821" name="Rectangle 90"/>
            <p:cNvSpPr>
              <a:spLocks noChangeArrowheads="1"/>
            </p:cNvSpPr>
            <p:nvPr/>
          </p:nvSpPr>
          <p:spPr bwMode="auto">
            <a:xfrm>
              <a:off x="4324" y="2053"/>
              <a:ext cx="71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F1</a:t>
              </a:r>
              <a:endParaRPr lang="en-US" sz="3200" u="sng" baseline="-25000"/>
            </a:p>
          </p:txBody>
        </p:sp>
        <p:sp>
          <p:nvSpPr>
            <p:cNvPr id="31822" name="Rectangle 91"/>
            <p:cNvSpPr>
              <a:spLocks noChangeArrowheads="1"/>
            </p:cNvSpPr>
            <p:nvPr/>
          </p:nvSpPr>
          <p:spPr bwMode="auto">
            <a:xfrm>
              <a:off x="4324" y="2840"/>
              <a:ext cx="71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F2</a:t>
              </a:r>
              <a:endParaRPr lang="en-US" sz="3200" u="sng" baseline="-25000"/>
            </a:p>
          </p:txBody>
        </p:sp>
        <p:sp>
          <p:nvSpPr>
            <p:cNvPr id="31823" name="Freeform 92"/>
            <p:cNvSpPr>
              <a:spLocks/>
            </p:cNvSpPr>
            <p:nvPr/>
          </p:nvSpPr>
          <p:spPr bwMode="auto">
            <a:xfrm>
              <a:off x="2290" y="993"/>
              <a:ext cx="120" cy="28"/>
            </a:xfrm>
            <a:custGeom>
              <a:avLst/>
              <a:gdLst>
                <a:gd name="T0" fmla="*/ 0 w 120"/>
                <a:gd name="T1" fmla="*/ 0 h 28"/>
                <a:gd name="T2" fmla="*/ 120 w 120"/>
                <a:gd name="T3" fmla="*/ 0 h 28"/>
                <a:gd name="T4" fmla="*/ 120 w 120"/>
                <a:gd name="T5" fmla="*/ 28 h 28"/>
                <a:gd name="T6" fmla="*/ 0 60000 65536"/>
                <a:gd name="T7" fmla="*/ 0 60000 65536"/>
                <a:gd name="T8" fmla="*/ 0 60000 65536"/>
                <a:gd name="T9" fmla="*/ 0 w 120"/>
                <a:gd name="T10" fmla="*/ 0 h 28"/>
                <a:gd name="T11" fmla="*/ 120 w 120"/>
                <a:gd name="T12" fmla="*/ 28 h 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" h="28">
                  <a:moveTo>
                    <a:pt x="0" y="0"/>
                  </a:moveTo>
                  <a:lnTo>
                    <a:pt x="120" y="0"/>
                  </a:lnTo>
                  <a:lnTo>
                    <a:pt x="120" y="28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24" name="Freeform 93"/>
            <p:cNvSpPr>
              <a:spLocks/>
            </p:cNvSpPr>
            <p:nvPr/>
          </p:nvSpPr>
          <p:spPr bwMode="auto">
            <a:xfrm>
              <a:off x="2393" y="1008"/>
              <a:ext cx="31" cy="49"/>
            </a:xfrm>
            <a:custGeom>
              <a:avLst/>
              <a:gdLst>
                <a:gd name="T0" fmla="*/ 489 w 19"/>
                <a:gd name="T1" fmla="*/ 302 h 30"/>
                <a:gd name="T2" fmla="*/ 956 w 19"/>
                <a:gd name="T3" fmla="*/ 0 h 30"/>
                <a:gd name="T4" fmla="*/ 956 w 19"/>
                <a:gd name="T5" fmla="*/ 0 h 30"/>
                <a:gd name="T6" fmla="*/ 640 w 19"/>
                <a:gd name="T7" fmla="*/ 776 h 30"/>
                <a:gd name="T8" fmla="*/ 489 w 19"/>
                <a:gd name="T9" fmla="*/ 1526 h 30"/>
                <a:gd name="T10" fmla="*/ 300 w 19"/>
                <a:gd name="T11" fmla="*/ 776 h 30"/>
                <a:gd name="T12" fmla="*/ 0 w 19"/>
                <a:gd name="T13" fmla="*/ 0 h 30"/>
                <a:gd name="T14" fmla="*/ 55 w 19"/>
                <a:gd name="T15" fmla="*/ 0 h 30"/>
                <a:gd name="T16" fmla="*/ 489 w 19"/>
                <a:gd name="T17" fmla="*/ 302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30"/>
                <a:gd name="T29" fmla="*/ 19 w 19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30">
                  <a:moveTo>
                    <a:pt x="10" y="6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2" y="20"/>
                    <a:pt x="11" y="25"/>
                    <a:pt x="10" y="30"/>
                  </a:cubicBezTo>
                  <a:cubicBezTo>
                    <a:pt x="9" y="25"/>
                    <a:pt x="7" y="20"/>
                    <a:pt x="6" y="1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1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25" name="Rectangle 94"/>
            <p:cNvSpPr>
              <a:spLocks noChangeArrowheads="1"/>
            </p:cNvSpPr>
            <p:nvPr/>
          </p:nvSpPr>
          <p:spPr bwMode="auto">
            <a:xfrm>
              <a:off x="4012" y="1779"/>
              <a:ext cx="417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All fuses intact</a:t>
              </a:r>
              <a:endParaRPr lang="en-US" sz="3200" u="sng" baseline="-25000"/>
            </a:p>
          </p:txBody>
        </p:sp>
        <p:sp>
          <p:nvSpPr>
            <p:cNvPr id="31826" name="Rectangle 95"/>
            <p:cNvSpPr>
              <a:spLocks noChangeArrowheads="1"/>
            </p:cNvSpPr>
            <p:nvPr/>
          </p:nvSpPr>
          <p:spPr bwMode="auto">
            <a:xfrm>
              <a:off x="4012" y="1854"/>
              <a:ext cx="210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(always</a:t>
              </a:r>
              <a:endParaRPr lang="en-US" sz="3200" u="sng" baseline="-25000"/>
            </a:p>
          </p:txBody>
        </p:sp>
        <p:sp>
          <p:nvSpPr>
            <p:cNvPr id="31827" name="Rectangle 96"/>
            <p:cNvSpPr>
              <a:spLocks noChangeArrowheads="1"/>
            </p:cNvSpPr>
            <p:nvPr/>
          </p:nvSpPr>
          <p:spPr bwMode="auto">
            <a:xfrm>
              <a:off x="4244" y="1863"/>
              <a:ext cx="53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MathematicalPi 1" pitchFamily="82" charset="0"/>
                </a:rPr>
                <a:t>5</a:t>
              </a:r>
              <a:endParaRPr lang="en-US" sz="3200" u="sng" baseline="-25000"/>
            </a:p>
          </p:txBody>
        </p:sp>
        <p:sp>
          <p:nvSpPr>
            <p:cNvPr id="31828" name="Rectangle 97"/>
            <p:cNvSpPr>
              <a:spLocks noChangeArrowheads="1"/>
            </p:cNvSpPr>
            <p:nvPr/>
          </p:nvSpPr>
          <p:spPr bwMode="auto">
            <a:xfrm>
              <a:off x="4298" y="1854"/>
              <a:ext cx="73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 0)</a:t>
              </a:r>
              <a:endParaRPr lang="en-US" sz="3200" u="sng" baseline="-25000"/>
            </a:p>
          </p:txBody>
        </p:sp>
        <p:sp>
          <p:nvSpPr>
            <p:cNvPr id="31829" name="Rectangle 98"/>
            <p:cNvSpPr>
              <a:spLocks noChangeArrowheads="1"/>
            </p:cNvSpPr>
            <p:nvPr/>
          </p:nvSpPr>
          <p:spPr bwMode="auto">
            <a:xfrm>
              <a:off x="3969" y="3958"/>
              <a:ext cx="87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Helvetica" pitchFamily="34" charset="0"/>
                </a:rPr>
                <a:t>X</a:t>
              </a:r>
              <a:endParaRPr lang="en-US" sz="3200" u="sng" baseline="-25000"/>
            </a:p>
          </p:txBody>
        </p:sp>
        <p:sp>
          <p:nvSpPr>
            <p:cNvPr id="31830" name="Rectangle 99"/>
            <p:cNvSpPr>
              <a:spLocks noChangeArrowheads="1"/>
            </p:cNvSpPr>
            <p:nvPr/>
          </p:nvSpPr>
          <p:spPr bwMode="auto">
            <a:xfrm>
              <a:off x="4029" y="3956"/>
              <a:ext cx="382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Fuse intact</a:t>
              </a:r>
              <a:endParaRPr lang="en-US" sz="3200" u="sng" baseline="-25000"/>
            </a:p>
          </p:txBody>
        </p:sp>
        <p:sp>
          <p:nvSpPr>
            <p:cNvPr id="31831" name="Freeform 100"/>
            <p:cNvSpPr>
              <a:spLocks/>
            </p:cNvSpPr>
            <p:nvPr/>
          </p:nvSpPr>
          <p:spPr bwMode="auto">
            <a:xfrm>
              <a:off x="2240" y="1629"/>
              <a:ext cx="99" cy="126"/>
            </a:xfrm>
            <a:custGeom>
              <a:avLst/>
              <a:gdLst>
                <a:gd name="T0" fmla="*/ 0 w 99"/>
                <a:gd name="T1" fmla="*/ 0 h 126"/>
                <a:gd name="T2" fmla="*/ 0 w 99"/>
                <a:gd name="T3" fmla="*/ 126 h 126"/>
                <a:gd name="T4" fmla="*/ 99 w 99"/>
                <a:gd name="T5" fmla="*/ 62 h 126"/>
                <a:gd name="T6" fmla="*/ 0 w 99"/>
                <a:gd name="T7" fmla="*/ 0 h 126"/>
                <a:gd name="T8" fmla="*/ 0 w 99"/>
                <a:gd name="T9" fmla="*/ 0 h 1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"/>
                <a:gd name="T16" fmla="*/ 0 h 126"/>
                <a:gd name="T17" fmla="*/ 99 w 99"/>
                <a:gd name="T18" fmla="*/ 126 h 1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" h="126">
                  <a:moveTo>
                    <a:pt x="0" y="0"/>
                  </a:moveTo>
                  <a:lnTo>
                    <a:pt x="0" y="126"/>
                  </a:lnTo>
                  <a:lnTo>
                    <a:pt x="99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32" name="Freeform 101"/>
            <p:cNvSpPr>
              <a:spLocks/>
            </p:cNvSpPr>
            <p:nvPr/>
          </p:nvSpPr>
          <p:spPr bwMode="auto">
            <a:xfrm>
              <a:off x="3933" y="1629"/>
              <a:ext cx="100" cy="126"/>
            </a:xfrm>
            <a:custGeom>
              <a:avLst/>
              <a:gdLst>
                <a:gd name="T0" fmla="*/ 100 w 100"/>
                <a:gd name="T1" fmla="*/ 0 h 126"/>
                <a:gd name="T2" fmla="*/ 100 w 100"/>
                <a:gd name="T3" fmla="*/ 126 h 126"/>
                <a:gd name="T4" fmla="*/ 0 w 100"/>
                <a:gd name="T5" fmla="*/ 62 h 126"/>
                <a:gd name="T6" fmla="*/ 100 w 100"/>
                <a:gd name="T7" fmla="*/ 0 h 126"/>
                <a:gd name="T8" fmla="*/ 100 w 100"/>
                <a:gd name="T9" fmla="*/ 0 h 1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"/>
                <a:gd name="T16" fmla="*/ 0 h 126"/>
                <a:gd name="T17" fmla="*/ 100 w 100"/>
                <a:gd name="T18" fmla="*/ 126 h 1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" h="126">
                  <a:moveTo>
                    <a:pt x="100" y="0"/>
                  </a:moveTo>
                  <a:lnTo>
                    <a:pt x="100" y="126"/>
                  </a:lnTo>
                  <a:lnTo>
                    <a:pt x="0" y="62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33" name="Freeform 102"/>
            <p:cNvSpPr>
              <a:spLocks/>
            </p:cNvSpPr>
            <p:nvPr/>
          </p:nvSpPr>
          <p:spPr bwMode="auto">
            <a:xfrm>
              <a:off x="2239" y="2411"/>
              <a:ext cx="98" cy="126"/>
            </a:xfrm>
            <a:custGeom>
              <a:avLst/>
              <a:gdLst>
                <a:gd name="T0" fmla="*/ 0 w 98"/>
                <a:gd name="T1" fmla="*/ 0 h 126"/>
                <a:gd name="T2" fmla="*/ 0 w 98"/>
                <a:gd name="T3" fmla="*/ 126 h 126"/>
                <a:gd name="T4" fmla="*/ 98 w 98"/>
                <a:gd name="T5" fmla="*/ 62 h 126"/>
                <a:gd name="T6" fmla="*/ 0 w 98"/>
                <a:gd name="T7" fmla="*/ 0 h 126"/>
                <a:gd name="T8" fmla="*/ 0 w 98"/>
                <a:gd name="T9" fmla="*/ 0 h 1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8"/>
                <a:gd name="T16" fmla="*/ 0 h 126"/>
                <a:gd name="T17" fmla="*/ 98 w 98"/>
                <a:gd name="T18" fmla="*/ 126 h 1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8" h="126">
                  <a:moveTo>
                    <a:pt x="0" y="0"/>
                  </a:moveTo>
                  <a:lnTo>
                    <a:pt x="0" y="126"/>
                  </a:lnTo>
                  <a:lnTo>
                    <a:pt x="98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34" name="Freeform 103"/>
            <p:cNvSpPr>
              <a:spLocks/>
            </p:cNvSpPr>
            <p:nvPr/>
          </p:nvSpPr>
          <p:spPr bwMode="auto">
            <a:xfrm>
              <a:off x="2240" y="3977"/>
              <a:ext cx="99" cy="126"/>
            </a:xfrm>
            <a:custGeom>
              <a:avLst/>
              <a:gdLst>
                <a:gd name="T0" fmla="*/ 0 w 99"/>
                <a:gd name="T1" fmla="*/ 0 h 126"/>
                <a:gd name="T2" fmla="*/ 0 w 99"/>
                <a:gd name="T3" fmla="*/ 126 h 126"/>
                <a:gd name="T4" fmla="*/ 99 w 99"/>
                <a:gd name="T5" fmla="*/ 61 h 126"/>
                <a:gd name="T6" fmla="*/ 0 w 99"/>
                <a:gd name="T7" fmla="*/ 0 h 126"/>
                <a:gd name="T8" fmla="*/ 0 w 99"/>
                <a:gd name="T9" fmla="*/ 0 h 1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"/>
                <a:gd name="T16" fmla="*/ 0 h 126"/>
                <a:gd name="T17" fmla="*/ 99 w 99"/>
                <a:gd name="T18" fmla="*/ 126 h 1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" h="126">
                  <a:moveTo>
                    <a:pt x="0" y="0"/>
                  </a:moveTo>
                  <a:lnTo>
                    <a:pt x="0" y="126"/>
                  </a:lnTo>
                  <a:lnTo>
                    <a:pt x="99" y="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35" name="Freeform 104"/>
            <p:cNvSpPr>
              <a:spLocks/>
            </p:cNvSpPr>
            <p:nvPr/>
          </p:nvSpPr>
          <p:spPr bwMode="auto">
            <a:xfrm>
              <a:off x="2240" y="3193"/>
              <a:ext cx="99" cy="128"/>
            </a:xfrm>
            <a:custGeom>
              <a:avLst/>
              <a:gdLst>
                <a:gd name="T0" fmla="*/ 0 w 99"/>
                <a:gd name="T1" fmla="*/ 0 h 128"/>
                <a:gd name="T2" fmla="*/ 0 w 99"/>
                <a:gd name="T3" fmla="*/ 128 h 128"/>
                <a:gd name="T4" fmla="*/ 99 w 99"/>
                <a:gd name="T5" fmla="*/ 62 h 128"/>
                <a:gd name="T6" fmla="*/ 0 w 99"/>
                <a:gd name="T7" fmla="*/ 0 h 128"/>
                <a:gd name="T8" fmla="*/ 0 w 99"/>
                <a:gd name="T9" fmla="*/ 0 h 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"/>
                <a:gd name="T16" fmla="*/ 0 h 128"/>
                <a:gd name="T17" fmla="*/ 99 w 99"/>
                <a:gd name="T18" fmla="*/ 128 h 1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" h="128">
                  <a:moveTo>
                    <a:pt x="0" y="0"/>
                  </a:moveTo>
                  <a:lnTo>
                    <a:pt x="0" y="128"/>
                  </a:lnTo>
                  <a:lnTo>
                    <a:pt x="99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36" name="Freeform 105"/>
            <p:cNvSpPr>
              <a:spLocks/>
            </p:cNvSpPr>
            <p:nvPr/>
          </p:nvSpPr>
          <p:spPr bwMode="auto">
            <a:xfrm>
              <a:off x="3947" y="2021"/>
              <a:ext cx="181" cy="142"/>
            </a:xfrm>
            <a:custGeom>
              <a:avLst/>
              <a:gdLst>
                <a:gd name="T0" fmla="*/ 58 w 110"/>
                <a:gd name="T1" fmla="*/ 4660 h 86"/>
                <a:gd name="T2" fmla="*/ 650 w 110"/>
                <a:gd name="T3" fmla="*/ 2303 h 86"/>
                <a:gd name="T4" fmla="*/ 95 w 110"/>
                <a:gd name="T5" fmla="*/ 96 h 86"/>
                <a:gd name="T6" fmla="*/ 58 w 110"/>
                <a:gd name="T7" fmla="*/ 0 h 86"/>
                <a:gd name="T8" fmla="*/ 1928 w 110"/>
                <a:gd name="T9" fmla="*/ 0 h 86"/>
                <a:gd name="T10" fmla="*/ 5907 w 110"/>
                <a:gd name="T11" fmla="*/ 2303 h 86"/>
                <a:gd name="T12" fmla="*/ 5848 w 110"/>
                <a:gd name="T13" fmla="*/ 2454 h 86"/>
                <a:gd name="T14" fmla="*/ 1928 w 110"/>
                <a:gd name="T15" fmla="*/ 4736 h 86"/>
                <a:gd name="T16" fmla="*/ 0 w 110"/>
                <a:gd name="T17" fmla="*/ 4736 h 86"/>
                <a:gd name="T18" fmla="*/ 58 w 110"/>
                <a:gd name="T19" fmla="*/ 4660 h 8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0"/>
                <a:gd name="T31" fmla="*/ 0 h 86"/>
                <a:gd name="T32" fmla="*/ 110 w 110"/>
                <a:gd name="T33" fmla="*/ 86 h 8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0" h="86">
                  <a:moveTo>
                    <a:pt x="1" y="84"/>
                  </a:moveTo>
                  <a:cubicBezTo>
                    <a:pt x="9" y="71"/>
                    <a:pt x="12" y="56"/>
                    <a:pt x="12" y="42"/>
                  </a:cubicBezTo>
                  <a:cubicBezTo>
                    <a:pt x="12" y="28"/>
                    <a:pt x="9" y="14"/>
                    <a:pt x="2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66" y="0"/>
                    <a:pt x="94" y="16"/>
                    <a:pt x="110" y="42"/>
                  </a:cubicBezTo>
                  <a:cubicBezTo>
                    <a:pt x="109" y="44"/>
                    <a:pt x="109" y="44"/>
                    <a:pt x="109" y="44"/>
                  </a:cubicBezTo>
                  <a:cubicBezTo>
                    <a:pt x="94" y="70"/>
                    <a:pt x="66" y="86"/>
                    <a:pt x="36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1" y="84"/>
                    <a:pt x="1" y="84"/>
                    <a:pt x="1" y="8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37" name="Freeform 106"/>
            <p:cNvSpPr>
              <a:spLocks/>
            </p:cNvSpPr>
            <p:nvPr/>
          </p:nvSpPr>
          <p:spPr bwMode="auto">
            <a:xfrm>
              <a:off x="3949" y="2810"/>
              <a:ext cx="181" cy="141"/>
            </a:xfrm>
            <a:custGeom>
              <a:avLst/>
              <a:gdLst>
                <a:gd name="T0" fmla="*/ 58 w 110"/>
                <a:gd name="T1" fmla="*/ 4396 h 86"/>
                <a:gd name="T2" fmla="*/ 650 w 110"/>
                <a:gd name="T3" fmla="*/ 2190 h 86"/>
                <a:gd name="T4" fmla="*/ 95 w 110"/>
                <a:gd name="T5" fmla="*/ 92 h 86"/>
                <a:gd name="T6" fmla="*/ 58 w 110"/>
                <a:gd name="T7" fmla="*/ 0 h 86"/>
                <a:gd name="T8" fmla="*/ 1928 w 110"/>
                <a:gd name="T9" fmla="*/ 0 h 86"/>
                <a:gd name="T10" fmla="*/ 5907 w 110"/>
                <a:gd name="T11" fmla="*/ 2190 h 86"/>
                <a:gd name="T12" fmla="*/ 5848 w 110"/>
                <a:gd name="T13" fmla="*/ 2282 h 86"/>
                <a:gd name="T14" fmla="*/ 1928 w 110"/>
                <a:gd name="T15" fmla="*/ 4486 h 86"/>
                <a:gd name="T16" fmla="*/ 0 w 110"/>
                <a:gd name="T17" fmla="*/ 4486 h 86"/>
                <a:gd name="T18" fmla="*/ 58 w 110"/>
                <a:gd name="T19" fmla="*/ 4396 h 8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0"/>
                <a:gd name="T31" fmla="*/ 0 h 86"/>
                <a:gd name="T32" fmla="*/ 110 w 110"/>
                <a:gd name="T33" fmla="*/ 86 h 8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0" h="86">
                  <a:moveTo>
                    <a:pt x="1" y="84"/>
                  </a:moveTo>
                  <a:cubicBezTo>
                    <a:pt x="8" y="71"/>
                    <a:pt x="12" y="56"/>
                    <a:pt x="12" y="42"/>
                  </a:cubicBezTo>
                  <a:cubicBezTo>
                    <a:pt x="12" y="28"/>
                    <a:pt x="9" y="14"/>
                    <a:pt x="2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66" y="0"/>
                    <a:pt x="94" y="16"/>
                    <a:pt x="110" y="42"/>
                  </a:cubicBezTo>
                  <a:cubicBezTo>
                    <a:pt x="109" y="44"/>
                    <a:pt x="109" y="44"/>
                    <a:pt x="109" y="44"/>
                  </a:cubicBezTo>
                  <a:cubicBezTo>
                    <a:pt x="94" y="70"/>
                    <a:pt x="66" y="86"/>
                    <a:pt x="36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1" y="84"/>
                    <a:pt x="1" y="84"/>
                    <a:pt x="1" y="8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38" name="Freeform 107"/>
            <p:cNvSpPr>
              <a:spLocks/>
            </p:cNvSpPr>
            <p:nvPr/>
          </p:nvSpPr>
          <p:spPr bwMode="auto">
            <a:xfrm>
              <a:off x="3949" y="3599"/>
              <a:ext cx="181" cy="141"/>
            </a:xfrm>
            <a:custGeom>
              <a:avLst/>
              <a:gdLst>
                <a:gd name="T0" fmla="*/ 58 w 110"/>
                <a:gd name="T1" fmla="*/ 4396 h 86"/>
                <a:gd name="T2" fmla="*/ 650 w 110"/>
                <a:gd name="T3" fmla="*/ 2190 h 86"/>
                <a:gd name="T4" fmla="*/ 95 w 110"/>
                <a:gd name="T5" fmla="*/ 92 h 86"/>
                <a:gd name="T6" fmla="*/ 58 w 110"/>
                <a:gd name="T7" fmla="*/ 0 h 86"/>
                <a:gd name="T8" fmla="*/ 1928 w 110"/>
                <a:gd name="T9" fmla="*/ 0 h 86"/>
                <a:gd name="T10" fmla="*/ 5907 w 110"/>
                <a:gd name="T11" fmla="*/ 2190 h 86"/>
                <a:gd name="T12" fmla="*/ 5848 w 110"/>
                <a:gd name="T13" fmla="*/ 2282 h 86"/>
                <a:gd name="T14" fmla="*/ 1928 w 110"/>
                <a:gd name="T15" fmla="*/ 4486 h 86"/>
                <a:gd name="T16" fmla="*/ 0 w 110"/>
                <a:gd name="T17" fmla="*/ 4486 h 86"/>
                <a:gd name="T18" fmla="*/ 58 w 110"/>
                <a:gd name="T19" fmla="*/ 4396 h 8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0"/>
                <a:gd name="T31" fmla="*/ 0 h 86"/>
                <a:gd name="T32" fmla="*/ 110 w 110"/>
                <a:gd name="T33" fmla="*/ 86 h 8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0" h="86">
                  <a:moveTo>
                    <a:pt x="1" y="84"/>
                  </a:moveTo>
                  <a:cubicBezTo>
                    <a:pt x="8" y="71"/>
                    <a:pt x="12" y="56"/>
                    <a:pt x="12" y="42"/>
                  </a:cubicBezTo>
                  <a:cubicBezTo>
                    <a:pt x="12" y="28"/>
                    <a:pt x="9" y="14"/>
                    <a:pt x="2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66" y="0"/>
                    <a:pt x="94" y="16"/>
                    <a:pt x="110" y="42"/>
                  </a:cubicBezTo>
                  <a:cubicBezTo>
                    <a:pt x="109" y="44"/>
                    <a:pt x="109" y="44"/>
                    <a:pt x="109" y="44"/>
                  </a:cubicBezTo>
                  <a:cubicBezTo>
                    <a:pt x="94" y="70"/>
                    <a:pt x="66" y="86"/>
                    <a:pt x="36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1" y="84"/>
                    <a:pt x="1" y="84"/>
                    <a:pt x="1" y="8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39" name="Freeform 108"/>
            <p:cNvSpPr>
              <a:spLocks/>
            </p:cNvSpPr>
            <p:nvPr/>
          </p:nvSpPr>
          <p:spPr bwMode="auto">
            <a:xfrm>
              <a:off x="3947" y="1233"/>
              <a:ext cx="181" cy="141"/>
            </a:xfrm>
            <a:custGeom>
              <a:avLst/>
              <a:gdLst>
                <a:gd name="T0" fmla="*/ 58 w 110"/>
                <a:gd name="T1" fmla="*/ 4396 h 86"/>
                <a:gd name="T2" fmla="*/ 650 w 110"/>
                <a:gd name="T3" fmla="*/ 2190 h 86"/>
                <a:gd name="T4" fmla="*/ 95 w 110"/>
                <a:gd name="T5" fmla="*/ 92 h 86"/>
                <a:gd name="T6" fmla="*/ 58 w 110"/>
                <a:gd name="T7" fmla="*/ 0 h 86"/>
                <a:gd name="T8" fmla="*/ 1928 w 110"/>
                <a:gd name="T9" fmla="*/ 0 h 86"/>
                <a:gd name="T10" fmla="*/ 5907 w 110"/>
                <a:gd name="T11" fmla="*/ 2190 h 86"/>
                <a:gd name="T12" fmla="*/ 5848 w 110"/>
                <a:gd name="T13" fmla="*/ 2282 h 86"/>
                <a:gd name="T14" fmla="*/ 1928 w 110"/>
                <a:gd name="T15" fmla="*/ 4486 h 86"/>
                <a:gd name="T16" fmla="*/ 0 w 110"/>
                <a:gd name="T17" fmla="*/ 4486 h 86"/>
                <a:gd name="T18" fmla="*/ 58 w 110"/>
                <a:gd name="T19" fmla="*/ 4396 h 8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0"/>
                <a:gd name="T31" fmla="*/ 0 h 86"/>
                <a:gd name="T32" fmla="*/ 110 w 110"/>
                <a:gd name="T33" fmla="*/ 86 h 8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0" h="86">
                  <a:moveTo>
                    <a:pt x="1" y="84"/>
                  </a:moveTo>
                  <a:cubicBezTo>
                    <a:pt x="9" y="71"/>
                    <a:pt x="12" y="56"/>
                    <a:pt x="12" y="42"/>
                  </a:cubicBezTo>
                  <a:cubicBezTo>
                    <a:pt x="12" y="28"/>
                    <a:pt x="9" y="14"/>
                    <a:pt x="2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66" y="0"/>
                    <a:pt x="94" y="16"/>
                    <a:pt x="110" y="42"/>
                  </a:cubicBezTo>
                  <a:cubicBezTo>
                    <a:pt x="109" y="44"/>
                    <a:pt x="109" y="44"/>
                    <a:pt x="109" y="44"/>
                  </a:cubicBezTo>
                  <a:cubicBezTo>
                    <a:pt x="94" y="70"/>
                    <a:pt x="66" y="86"/>
                    <a:pt x="36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1" y="84"/>
                    <a:pt x="1" y="84"/>
                    <a:pt x="1" y="84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40" name="Freeform 109"/>
            <p:cNvSpPr>
              <a:spLocks/>
            </p:cNvSpPr>
            <p:nvPr/>
          </p:nvSpPr>
          <p:spPr bwMode="auto">
            <a:xfrm>
              <a:off x="3550" y="1013"/>
              <a:ext cx="169" cy="141"/>
            </a:xfrm>
            <a:custGeom>
              <a:avLst/>
              <a:gdLst>
                <a:gd name="T0" fmla="*/ 0 w 103"/>
                <a:gd name="T1" fmla="*/ 0 h 86"/>
                <a:gd name="T2" fmla="*/ 0 w 103"/>
                <a:gd name="T3" fmla="*/ 4486 h 86"/>
                <a:gd name="T4" fmla="*/ 3137 w 103"/>
                <a:gd name="T5" fmla="*/ 4486 h 86"/>
                <a:gd name="T6" fmla="*/ 5398 w 103"/>
                <a:gd name="T7" fmla="*/ 2256 h 86"/>
                <a:gd name="T8" fmla="*/ 3198 w 103"/>
                <a:gd name="T9" fmla="*/ 0 h 86"/>
                <a:gd name="T10" fmla="*/ 0 w 103"/>
                <a:gd name="T11" fmla="*/ 0 h 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3"/>
                <a:gd name="T19" fmla="*/ 0 h 86"/>
                <a:gd name="T20" fmla="*/ 103 w 103"/>
                <a:gd name="T21" fmla="*/ 86 h 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3" h="86">
                  <a:moveTo>
                    <a:pt x="0" y="0"/>
                  </a:moveTo>
                  <a:cubicBezTo>
                    <a:pt x="0" y="86"/>
                    <a:pt x="0" y="86"/>
                    <a:pt x="0" y="86"/>
                  </a:cubicBezTo>
                  <a:cubicBezTo>
                    <a:pt x="60" y="86"/>
                    <a:pt x="60" y="86"/>
                    <a:pt x="60" y="86"/>
                  </a:cubicBezTo>
                  <a:cubicBezTo>
                    <a:pt x="83" y="86"/>
                    <a:pt x="103" y="67"/>
                    <a:pt x="103" y="43"/>
                  </a:cubicBezTo>
                  <a:cubicBezTo>
                    <a:pt x="103" y="20"/>
                    <a:pt x="84" y="0"/>
                    <a:pt x="6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41" name="Freeform 110"/>
            <p:cNvSpPr>
              <a:spLocks/>
            </p:cNvSpPr>
            <p:nvPr/>
          </p:nvSpPr>
          <p:spPr bwMode="auto">
            <a:xfrm>
              <a:off x="3550" y="1448"/>
              <a:ext cx="169" cy="141"/>
            </a:xfrm>
            <a:custGeom>
              <a:avLst/>
              <a:gdLst>
                <a:gd name="T0" fmla="*/ 0 w 103"/>
                <a:gd name="T1" fmla="*/ 0 h 86"/>
                <a:gd name="T2" fmla="*/ 0 w 103"/>
                <a:gd name="T3" fmla="*/ 4486 h 86"/>
                <a:gd name="T4" fmla="*/ 3137 w 103"/>
                <a:gd name="T5" fmla="*/ 4486 h 86"/>
                <a:gd name="T6" fmla="*/ 5398 w 103"/>
                <a:gd name="T7" fmla="*/ 2256 h 86"/>
                <a:gd name="T8" fmla="*/ 3198 w 103"/>
                <a:gd name="T9" fmla="*/ 0 h 86"/>
                <a:gd name="T10" fmla="*/ 0 w 103"/>
                <a:gd name="T11" fmla="*/ 0 h 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3"/>
                <a:gd name="T19" fmla="*/ 0 h 86"/>
                <a:gd name="T20" fmla="*/ 103 w 103"/>
                <a:gd name="T21" fmla="*/ 86 h 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3" h="86">
                  <a:moveTo>
                    <a:pt x="0" y="0"/>
                  </a:moveTo>
                  <a:cubicBezTo>
                    <a:pt x="0" y="86"/>
                    <a:pt x="0" y="86"/>
                    <a:pt x="0" y="86"/>
                  </a:cubicBezTo>
                  <a:cubicBezTo>
                    <a:pt x="60" y="86"/>
                    <a:pt x="60" y="86"/>
                    <a:pt x="60" y="86"/>
                  </a:cubicBezTo>
                  <a:cubicBezTo>
                    <a:pt x="83" y="86"/>
                    <a:pt x="103" y="67"/>
                    <a:pt x="103" y="43"/>
                  </a:cubicBezTo>
                  <a:cubicBezTo>
                    <a:pt x="103" y="19"/>
                    <a:pt x="84" y="0"/>
                    <a:pt x="6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42" name="Freeform 111"/>
            <p:cNvSpPr>
              <a:spLocks/>
            </p:cNvSpPr>
            <p:nvPr/>
          </p:nvSpPr>
          <p:spPr bwMode="auto">
            <a:xfrm>
              <a:off x="3550" y="1803"/>
              <a:ext cx="169" cy="141"/>
            </a:xfrm>
            <a:custGeom>
              <a:avLst/>
              <a:gdLst>
                <a:gd name="T0" fmla="*/ 0 w 103"/>
                <a:gd name="T1" fmla="*/ 0 h 86"/>
                <a:gd name="T2" fmla="*/ 0 w 103"/>
                <a:gd name="T3" fmla="*/ 4486 h 86"/>
                <a:gd name="T4" fmla="*/ 3137 w 103"/>
                <a:gd name="T5" fmla="*/ 4486 h 86"/>
                <a:gd name="T6" fmla="*/ 5398 w 103"/>
                <a:gd name="T7" fmla="*/ 2256 h 86"/>
                <a:gd name="T8" fmla="*/ 3198 w 103"/>
                <a:gd name="T9" fmla="*/ 0 h 86"/>
                <a:gd name="T10" fmla="*/ 0 w 103"/>
                <a:gd name="T11" fmla="*/ 0 h 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3"/>
                <a:gd name="T19" fmla="*/ 0 h 86"/>
                <a:gd name="T20" fmla="*/ 103 w 103"/>
                <a:gd name="T21" fmla="*/ 86 h 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3" h="86">
                  <a:moveTo>
                    <a:pt x="0" y="0"/>
                  </a:moveTo>
                  <a:cubicBezTo>
                    <a:pt x="0" y="86"/>
                    <a:pt x="0" y="86"/>
                    <a:pt x="0" y="86"/>
                  </a:cubicBezTo>
                  <a:cubicBezTo>
                    <a:pt x="60" y="86"/>
                    <a:pt x="60" y="86"/>
                    <a:pt x="60" y="86"/>
                  </a:cubicBezTo>
                  <a:cubicBezTo>
                    <a:pt x="83" y="86"/>
                    <a:pt x="103" y="67"/>
                    <a:pt x="103" y="43"/>
                  </a:cubicBezTo>
                  <a:cubicBezTo>
                    <a:pt x="103" y="19"/>
                    <a:pt x="84" y="0"/>
                    <a:pt x="6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43" name="Freeform 112"/>
            <p:cNvSpPr>
              <a:spLocks/>
            </p:cNvSpPr>
            <p:nvPr/>
          </p:nvSpPr>
          <p:spPr bwMode="auto">
            <a:xfrm>
              <a:off x="3550" y="2021"/>
              <a:ext cx="169" cy="142"/>
            </a:xfrm>
            <a:custGeom>
              <a:avLst/>
              <a:gdLst>
                <a:gd name="T0" fmla="*/ 0 w 103"/>
                <a:gd name="T1" fmla="*/ 0 h 86"/>
                <a:gd name="T2" fmla="*/ 0 w 103"/>
                <a:gd name="T3" fmla="*/ 4736 h 86"/>
                <a:gd name="T4" fmla="*/ 3137 w 103"/>
                <a:gd name="T5" fmla="*/ 4736 h 86"/>
                <a:gd name="T6" fmla="*/ 5398 w 103"/>
                <a:gd name="T7" fmla="*/ 2373 h 86"/>
                <a:gd name="T8" fmla="*/ 3198 w 103"/>
                <a:gd name="T9" fmla="*/ 0 h 86"/>
                <a:gd name="T10" fmla="*/ 0 w 103"/>
                <a:gd name="T11" fmla="*/ 0 h 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3"/>
                <a:gd name="T19" fmla="*/ 0 h 86"/>
                <a:gd name="T20" fmla="*/ 103 w 103"/>
                <a:gd name="T21" fmla="*/ 86 h 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3" h="86">
                  <a:moveTo>
                    <a:pt x="0" y="0"/>
                  </a:moveTo>
                  <a:cubicBezTo>
                    <a:pt x="0" y="86"/>
                    <a:pt x="0" y="86"/>
                    <a:pt x="0" y="86"/>
                  </a:cubicBezTo>
                  <a:cubicBezTo>
                    <a:pt x="60" y="86"/>
                    <a:pt x="60" y="86"/>
                    <a:pt x="60" y="86"/>
                  </a:cubicBezTo>
                  <a:cubicBezTo>
                    <a:pt x="83" y="86"/>
                    <a:pt x="103" y="67"/>
                    <a:pt x="103" y="43"/>
                  </a:cubicBezTo>
                  <a:cubicBezTo>
                    <a:pt x="103" y="19"/>
                    <a:pt x="84" y="0"/>
                    <a:pt x="6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44" name="Freeform 113"/>
            <p:cNvSpPr>
              <a:spLocks/>
            </p:cNvSpPr>
            <p:nvPr/>
          </p:nvSpPr>
          <p:spPr bwMode="auto">
            <a:xfrm>
              <a:off x="3550" y="2592"/>
              <a:ext cx="169" cy="141"/>
            </a:xfrm>
            <a:custGeom>
              <a:avLst/>
              <a:gdLst>
                <a:gd name="T0" fmla="*/ 0 w 103"/>
                <a:gd name="T1" fmla="*/ 0 h 86"/>
                <a:gd name="T2" fmla="*/ 0 w 103"/>
                <a:gd name="T3" fmla="*/ 4486 h 86"/>
                <a:gd name="T4" fmla="*/ 3137 w 103"/>
                <a:gd name="T5" fmla="*/ 4486 h 86"/>
                <a:gd name="T6" fmla="*/ 5398 w 103"/>
                <a:gd name="T7" fmla="*/ 2256 h 86"/>
                <a:gd name="T8" fmla="*/ 3198 w 103"/>
                <a:gd name="T9" fmla="*/ 0 h 86"/>
                <a:gd name="T10" fmla="*/ 0 w 103"/>
                <a:gd name="T11" fmla="*/ 0 h 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3"/>
                <a:gd name="T19" fmla="*/ 0 h 86"/>
                <a:gd name="T20" fmla="*/ 103 w 103"/>
                <a:gd name="T21" fmla="*/ 86 h 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3" h="86">
                  <a:moveTo>
                    <a:pt x="0" y="0"/>
                  </a:moveTo>
                  <a:cubicBezTo>
                    <a:pt x="0" y="86"/>
                    <a:pt x="0" y="86"/>
                    <a:pt x="0" y="86"/>
                  </a:cubicBezTo>
                  <a:cubicBezTo>
                    <a:pt x="60" y="86"/>
                    <a:pt x="60" y="86"/>
                    <a:pt x="60" y="86"/>
                  </a:cubicBezTo>
                  <a:cubicBezTo>
                    <a:pt x="83" y="86"/>
                    <a:pt x="103" y="67"/>
                    <a:pt x="103" y="43"/>
                  </a:cubicBezTo>
                  <a:cubicBezTo>
                    <a:pt x="103" y="19"/>
                    <a:pt x="84" y="0"/>
                    <a:pt x="6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45" name="Freeform 114"/>
            <p:cNvSpPr>
              <a:spLocks/>
            </p:cNvSpPr>
            <p:nvPr/>
          </p:nvSpPr>
          <p:spPr bwMode="auto">
            <a:xfrm>
              <a:off x="3550" y="3024"/>
              <a:ext cx="169" cy="141"/>
            </a:xfrm>
            <a:custGeom>
              <a:avLst/>
              <a:gdLst>
                <a:gd name="T0" fmla="*/ 0 w 103"/>
                <a:gd name="T1" fmla="*/ 0 h 86"/>
                <a:gd name="T2" fmla="*/ 0 w 103"/>
                <a:gd name="T3" fmla="*/ 4486 h 86"/>
                <a:gd name="T4" fmla="*/ 3137 w 103"/>
                <a:gd name="T5" fmla="*/ 4486 h 86"/>
                <a:gd name="T6" fmla="*/ 5398 w 103"/>
                <a:gd name="T7" fmla="*/ 2256 h 86"/>
                <a:gd name="T8" fmla="*/ 3198 w 103"/>
                <a:gd name="T9" fmla="*/ 0 h 86"/>
                <a:gd name="T10" fmla="*/ 0 w 103"/>
                <a:gd name="T11" fmla="*/ 0 h 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3"/>
                <a:gd name="T19" fmla="*/ 0 h 86"/>
                <a:gd name="T20" fmla="*/ 103 w 103"/>
                <a:gd name="T21" fmla="*/ 86 h 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3" h="86">
                  <a:moveTo>
                    <a:pt x="0" y="0"/>
                  </a:moveTo>
                  <a:cubicBezTo>
                    <a:pt x="0" y="86"/>
                    <a:pt x="0" y="86"/>
                    <a:pt x="0" y="86"/>
                  </a:cubicBezTo>
                  <a:cubicBezTo>
                    <a:pt x="60" y="86"/>
                    <a:pt x="60" y="86"/>
                    <a:pt x="60" y="86"/>
                  </a:cubicBezTo>
                  <a:cubicBezTo>
                    <a:pt x="83" y="86"/>
                    <a:pt x="103" y="67"/>
                    <a:pt x="103" y="43"/>
                  </a:cubicBezTo>
                  <a:cubicBezTo>
                    <a:pt x="103" y="20"/>
                    <a:pt x="84" y="0"/>
                    <a:pt x="6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46" name="Freeform 115"/>
            <p:cNvSpPr>
              <a:spLocks/>
            </p:cNvSpPr>
            <p:nvPr/>
          </p:nvSpPr>
          <p:spPr bwMode="auto">
            <a:xfrm>
              <a:off x="3550" y="3382"/>
              <a:ext cx="169" cy="141"/>
            </a:xfrm>
            <a:custGeom>
              <a:avLst/>
              <a:gdLst>
                <a:gd name="T0" fmla="*/ 0 w 103"/>
                <a:gd name="T1" fmla="*/ 0 h 86"/>
                <a:gd name="T2" fmla="*/ 0 w 103"/>
                <a:gd name="T3" fmla="*/ 4486 h 86"/>
                <a:gd name="T4" fmla="*/ 3137 w 103"/>
                <a:gd name="T5" fmla="*/ 4486 h 86"/>
                <a:gd name="T6" fmla="*/ 5398 w 103"/>
                <a:gd name="T7" fmla="*/ 2256 h 86"/>
                <a:gd name="T8" fmla="*/ 3198 w 103"/>
                <a:gd name="T9" fmla="*/ 0 h 86"/>
                <a:gd name="T10" fmla="*/ 0 w 103"/>
                <a:gd name="T11" fmla="*/ 0 h 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3"/>
                <a:gd name="T19" fmla="*/ 0 h 86"/>
                <a:gd name="T20" fmla="*/ 103 w 103"/>
                <a:gd name="T21" fmla="*/ 86 h 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3" h="86">
                  <a:moveTo>
                    <a:pt x="0" y="0"/>
                  </a:moveTo>
                  <a:cubicBezTo>
                    <a:pt x="0" y="86"/>
                    <a:pt x="0" y="86"/>
                    <a:pt x="0" y="86"/>
                  </a:cubicBezTo>
                  <a:cubicBezTo>
                    <a:pt x="60" y="86"/>
                    <a:pt x="60" y="86"/>
                    <a:pt x="60" y="86"/>
                  </a:cubicBezTo>
                  <a:cubicBezTo>
                    <a:pt x="83" y="86"/>
                    <a:pt x="103" y="67"/>
                    <a:pt x="103" y="43"/>
                  </a:cubicBezTo>
                  <a:cubicBezTo>
                    <a:pt x="103" y="20"/>
                    <a:pt x="84" y="0"/>
                    <a:pt x="6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47" name="Freeform 116"/>
            <p:cNvSpPr>
              <a:spLocks/>
            </p:cNvSpPr>
            <p:nvPr/>
          </p:nvSpPr>
          <p:spPr bwMode="auto">
            <a:xfrm>
              <a:off x="3550" y="3814"/>
              <a:ext cx="169" cy="141"/>
            </a:xfrm>
            <a:custGeom>
              <a:avLst/>
              <a:gdLst>
                <a:gd name="T0" fmla="*/ 0 w 103"/>
                <a:gd name="T1" fmla="*/ 0 h 86"/>
                <a:gd name="T2" fmla="*/ 0 w 103"/>
                <a:gd name="T3" fmla="*/ 4486 h 86"/>
                <a:gd name="T4" fmla="*/ 3137 w 103"/>
                <a:gd name="T5" fmla="*/ 4486 h 86"/>
                <a:gd name="T6" fmla="*/ 5398 w 103"/>
                <a:gd name="T7" fmla="*/ 2282 h 86"/>
                <a:gd name="T8" fmla="*/ 3198 w 103"/>
                <a:gd name="T9" fmla="*/ 0 h 86"/>
                <a:gd name="T10" fmla="*/ 0 w 103"/>
                <a:gd name="T11" fmla="*/ 0 h 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3"/>
                <a:gd name="T19" fmla="*/ 0 h 86"/>
                <a:gd name="T20" fmla="*/ 103 w 103"/>
                <a:gd name="T21" fmla="*/ 86 h 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3" h="86">
                  <a:moveTo>
                    <a:pt x="0" y="0"/>
                  </a:moveTo>
                  <a:cubicBezTo>
                    <a:pt x="0" y="86"/>
                    <a:pt x="0" y="86"/>
                    <a:pt x="0" y="86"/>
                  </a:cubicBezTo>
                  <a:cubicBezTo>
                    <a:pt x="60" y="86"/>
                    <a:pt x="60" y="86"/>
                    <a:pt x="60" y="86"/>
                  </a:cubicBezTo>
                  <a:cubicBezTo>
                    <a:pt x="83" y="86"/>
                    <a:pt x="103" y="67"/>
                    <a:pt x="103" y="44"/>
                  </a:cubicBezTo>
                  <a:cubicBezTo>
                    <a:pt x="103" y="20"/>
                    <a:pt x="84" y="1"/>
                    <a:pt x="6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48" name="Freeform 117"/>
            <p:cNvSpPr>
              <a:spLocks/>
            </p:cNvSpPr>
            <p:nvPr/>
          </p:nvSpPr>
          <p:spPr bwMode="auto">
            <a:xfrm>
              <a:off x="3550" y="3599"/>
              <a:ext cx="169" cy="141"/>
            </a:xfrm>
            <a:custGeom>
              <a:avLst/>
              <a:gdLst>
                <a:gd name="T0" fmla="*/ 0 w 103"/>
                <a:gd name="T1" fmla="*/ 0 h 86"/>
                <a:gd name="T2" fmla="*/ 0 w 103"/>
                <a:gd name="T3" fmla="*/ 4486 h 86"/>
                <a:gd name="T4" fmla="*/ 3137 w 103"/>
                <a:gd name="T5" fmla="*/ 4486 h 86"/>
                <a:gd name="T6" fmla="*/ 5398 w 103"/>
                <a:gd name="T7" fmla="*/ 2256 h 86"/>
                <a:gd name="T8" fmla="*/ 3198 w 103"/>
                <a:gd name="T9" fmla="*/ 0 h 86"/>
                <a:gd name="T10" fmla="*/ 0 w 103"/>
                <a:gd name="T11" fmla="*/ 0 h 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3"/>
                <a:gd name="T19" fmla="*/ 0 h 86"/>
                <a:gd name="T20" fmla="*/ 103 w 103"/>
                <a:gd name="T21" fmla="*/ 86 h 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3" h="86">
                  <a:moveTo>
                    <a:pt x="0" y="0"/>
                  </a:moveTo>
                  <a:cubicBezTo>
                    <a:pt x="0" y="86"/>
                    <a:pt x="0" y="86"/>
                    <a:pt x="0" y="86"/>
                  </a:cubicBezTo>
                  <a:cubicBezTo>
                    <a:pt x="60" y="86"/>
                    <a:pt x="60" y="86"/>
                    <a:pt x="60" y="86"/>
                  </a:cubicBezTo>
                  <a:cubicBezTo>
                    <a:pt x="83" y="86"/>
                    <a:pt x="103" y="67"/>
                    <a:pt x="103" y="43"/>
                  </a:cubicBezTo>
                  <a:cubicBezTo>
                    <a:pt x="103" y="19"/>
                    <a:pt x="84" y="0"/>
                    <a:pt x="6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49" name="Freeform 118"/>
            <p:cNvSpPr>
              <a:spLocks/>
            </p:cNvSpPr>
            <p:nvPr/>
          </p:nvSpPr>
          <p:spPr bwMode="auto">
            <a:xfrm>
              <a:off x="3550" y="2810"/>
              <a:ext cx="169" cy="141"/>
            </a:xfrm>
            <a:custGeom>
              <a:avLst/>
              <a:gdLst>
                <a:gd name="T0" fmla="*/ 0 w 103"/>
                <a:gd name="T1" fmla="*/ 0 h 86"/>
                <a:gd name="T2" fmla="*/ 0 w 103"/>
                <a:gd name="T3" fmla="*/ 4486 h 86"/>
                <a:gd name="T4" fmla="*/ 3137 w 103"/>
                <a:gd name="T5" fmla="*/ 4486 h 86"/>
                <a:gd name="T6" fmla="*/ 5398 w 103"/>
                <a:gd name="T7" fmla="*/ 2256 h 86"/>
                <a:gd name="T8" fmla="*/ 3198 w 103"/>
                <a:gd name="T9" fmla="*/ 0 h 86"/>
                <a:gd name="T10" fmla="*/ 0 w 103"/>
                <a:gd name="T11" fmla="*/ 0 h 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3"/>
                <a:gd name="T19" fmla="*/ 0 h 86"/>
                <a:gd name="T20" fmla="*/ 103 w 103"/>
                <a:gd name="T21" fmla="*/ 86 h 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3" h="86">
                  <a:moveTo>
                    <a:pt x="0" y="0"/>
                  </a:moveTo>
                  <a:cubicBezTo>
                    <a:pt x="0" y="86"/>
                    <a:pt x="0" y="86"/>
                    <a:pt x="0" y="86"/>
                  </a:cubicBezTo>
                  <a:cubicBezTo>
                    <a:pt x="60" y="86"/>
                    <a:pt x="60" y="86"/>
                    <a:pt x="60" y="86"/>
                  </a:cubicBezTo>
                  <a:cubicBezTo>
                    <a:pt x="83" y="86"/>
                    <a:pt x="103" y="67"/>
                    <a:pt x="103" y="43"/>
                  </a:cubicBezTo>
                  <a:cubicBezTo>
                    <a:pt x="103" y="19"/>
                    <a:pt x="84" y="0"/>
                    <a:pt x="6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50" name="Freeform 119"/>
            <p:cNvSpPr>
              <a:spLocks/>
            </p:cNvSpPr>
            <p:nvPr/>
          </p:nvSpPr>
          <p:spPr bwMode="auto">
            <a:xfrm>
              <a:off x="3550" y="2237"/>
              <a:ext cx="169" cy="141"/>
            </a:xfrm>
            <a:custGeom>
              <a:avLst/>
              <a:gdLst>
                <a:gd name="T0" fmla="*/ 0 w 103"/>
                <a:gd name="T1" fmla="*/ 0 h 86"/>
                <a:gd name="T2" fmla="*/ 0 w 103"/>
                <a:gd name="T3" fmla="*/ 4486 h 86"/>
                <a:gd name="T4" fmla="*/ 3137 w 103"/>
                <a:gd name="T5" fmla="*/ 4486 h 86"/>
                <a:gd name="T6" fmla="*/ 5398 w 103"/>
                <a:gd name="T7" fmla="*/ 2282 h 86"/>
                <a:gd name="T8" fmla="*/ 3198 w 103"/>
                <a:gd name="T9" fmla="*/ 0 h 86"/>
                <a:gd name="T10" fmla="*/ 0 w 103"/>
                <a:gd name="T11" fmla="*/ 0 h 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3"/>
                <a:gd name="T19" fmla="*/ 0 h 86"/>
                <a:gd name="T20" fmla="*/ 103 w 103"/>
                <a:gd name="T21" fmla="*/ 86 h 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3" h="86">
                  <a:moveTo>
                    <a:pt x="0" y="0"/>
                  </a:moveTo>
                  <a:cubicBezTo>
                    <a:pt x="0" y="86"/>
                    <a:pt x="0" y="86"/>
                    <a:pt x="0" y="86"/>
                  </a:cubicBezTo>
                  <a:cubicBezTo>
                    <a:pt x="60" y="86"/>
                    <a:pt x="60" y="86"/>
                    <a:pt x="60" y="86"/>
                  </a:cubicBezTo>
                  <a:cubicBezTo>
                    <a:pt x="83" y="86"/>
                    <a:pt x="103" y="67"/>
                    <a:pt x="103" y="44"/>
                  </a:cubicBezTo>
                  <a:cubicBezTo>
                    <a:pt x="103" y="20"/>
                    <a:pt x="84" y="1"/>
                    <a:pt x="6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51" name="Freeform 120"/>
            <p:cNvSpPr>
              <a:spLocks/>
            </p:cNvSpPr>
            <p:nvPr/>
          </p:nvSpPr>
          <p:spPr bwMode="auto">
            <a:xfrm>
              <a:off x="3550" y="1233"/>
              <a:ext cx="169" cy="141"/>
            </a:xfrm>
            <a:custGeom>
              <a:avLst/>
              <a:gdLst>
                <a:gd name="T0" fmla="*/ 0 w 103"/>
                <a:gd name="T1" fmla="*/ 0 h 86"/>
                <a:gd name="T2" fmla="*/ 0 w 103"/>
                <a:gd name="T3" fmla="*/ 4486 h 86"/>
                <a:gd name="T4" fmla="*/ 3137 w 103"/>
                <a:gd name="T5" fmla="*/ 4486 h 86"/>
                <a:gd name="T6" fmla="*/ 5398 w 103"/>
                <a:gd name="T7" fmla="*/ 2256 h 86"/>
                <a:gd name="T8" fmla="*/ 3198 w 103"/>
                <a:gd name="T9" fmla="*/ 0 h 86"/>
                <a:gd name="T10" fmla="*/ 0 w 103"/>
                <a:gd name="T11" fmla="*/ 0 h 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3"/>
                <a:gd name="T19" fmla="*/ 0 h 86"/>
                <a:gd name="T20" fmla="*/ 103 w 103"/>
                <a:gd name="T21" fmla="*/ 86 h 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3" h="86">
                  <a:moveTo>
                    <a:pt x="0" y="0"/>
                  </a:moveTo>
                  <a:cubicBezTo>
                    <a:pt x="0" y="86"/>
                    <a:pt x="0" y="86"/>
                    <a:pt x="0" y="86"/>
                  </a:cubicBezTo>
                  <a:cubicBezTo>
                    <a:pt x="60" y="86"/>
                    <a:pt x="60" y="86"/>
                    <a:pt x="60" y="86"/>
                  </a:cubicBezTo>
                  <a:cubicBezTo>
                    <a:pt x="83" y="86"/>
                    <a:pt x="103" y="67"/>
                    <a:pt x="103" y="43"/>
                  </a:cubicBezTo>
                  <a:cubicBezTo>
                    <a:pt x="103" y="19"/>
                    <a:pt x="84" y="0"/>
                    <a:pt x="6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52" name="Rectangle 121"/>
            <p:cNvSpPr>
              <a:spLocks noChangeArrowheads="1"/>
            </p:cNvSpPr>
            <p:nvPr/>
          </p:nvSpPr>
          <p:spPr bwMode="auto">
            <a:xfrm>
              <a:off x="3607" y="1480"/>
              <a:ext cx="96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X</a:t>
              </a:r>
              <a:endParaRPr lang="en-US" sz="3200" u="sng" baseline="-25000"/>
            </a:p>
          </p:txBody>
        </p:sp>
        <p:sp>
          <p:nvSpPr>
            <p:cNvPr id="31853" name="Line 122"/>
            <p:cNvSpPr>
              <a:spLocks noChangeShapeType="1"/>
            </p:cNvSpPr>
            <p:nvPr/>
          </p:nvSpPr>
          <p:spPr bwMode="auto">
            <a:xfrm>
              <a:off x="2618" y="893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54" name="Rectangle 123"/>
            <p:cNvSpPr>
              <a:spLocks noChangeArrowheads="1"/>
            </p:cNvSpPr>
            <p:nvPr/>
          </p:nvSpPr>
          <p:spPr bwMode="auto">
            <a:xfrm>
              <a:off x="2623" y="893"/>
              <a:ext cx="100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A</a:t>
              </a:r>
              <a:endParaRPr lang="en-US" sz="3200" u="sng" baseline="-25000"/>
            </a:p>
          </p:txBody>
        </p:sp>
        <p:sp>
          <p:nvSpPr>
            <p:cNvPr id="31855" name="Rectangle 124"/>
            <p:cNvSpPr>
              <a:spLocks noChangeArrowheads="1"/>
            </p:cNvSpPr>
            <p:nvPr/>
          </p:nvSpPr>
          <p:spPr bwMode="auto">
            <a:xfrm>
              <a:off x="2725" y="893"/>
              <a:ext cx="92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B</a:t>
              </a:r>
              <a:endParaRPr lang="en-US" sz="3200" u="sng" baseline="-25000"/>
            </a:p>
          </p:txBody>
        </p:sp>
        <p:sp>
          <p:nvSpPr>
            <p:cNvPr id="31856" name="Line 125"/>
            <p:cNvSpPr>
              <a:spLocks noChangeShapeType="1"/>
            </p:cNvSpPr>
            <p:nvPr/>
          </p:nvSpPr>
          <p:spPr bwMode="auto">
            <a:xfrm>
              <a:off x="2815" y="893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57" name="Rectangle 126"/>
            <p:cNvSpPr>
              <a:spLocks noChangeArrowheads="1"/>
            </p:cNvSpPr>
            <p:nvPr/>
          </p:nvSpPr>
          <p:spPr bwMode="auto">
            <a:xfrm>
              <a:off x="2824" y="893"/>
              <a:ext cx="92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B</a:t>
              </a:r>
              <a:endParaRPr lang="en-US" sz="3200" u="sng" baseline="-25000"/>
            </a:p>
          </p:txBody>
        </p:sp>
        <p:sp>
          <p:nvSpPr>
            <p:cNvPr id="31858" name="Line 127"/>
            <p:cNvSpPr>
              <a:spLocks noChangeShapeType="1"/>
            </p:cNvSpPr>
            <p:nvPr/>
          </p:nvSpPr>
          <p:spPr bwMode="auto">
            <a:xfrm>
              <a:off x="3013" y="893"/>
              <a:ext cx="6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59" name="Rectangle 128"/>
            <p:cNvSpPr>
              <a:spLocks noChangeArrowheads="1"/>
            </p:cNvSpPr>
            <p:nvPr/>
          </p:nvSpPr>
          <p:spPr bwMode="auto">
            <a:xfrm>
              <a:off x="3022" y="893"/>
              <a:ext cx="92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C</a:t>
              </a:r>
              <a:endParaRPr lang="en-US" sz="3200" u="sng" baseline="-25000"/>
            </a:p>
          </p:txBody>
        </p:sp>
        <p:sp>
          <p:nvSpPr>
            <p:cNvPr id="31860" name="Rectangle 129"/>
            <p:cNvSpPr>
              <a:spLocks noChangeArrowheads="1"/>
            </p:cNvSpPr>
            <p:nvPr/>
          </p:nvSpPr>
          <p:spPr bwMode="auto">
            <a:xfrm>
              <a:off x="3117" y="893"/>
              <a:ext cx="100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D</a:t>
              </a:r>
              <a:endParaRPr lang="en-US" sz="3200" u="sng" baseline="-25000"/>
            </a:p>
          </p:txBody>
        </p:sp>
        <p:sp>
          <p:nvSpPr>
            <p:cNvPr id="31861" name="Line 130"/>
            <p:cNvSpPr>
              <a:spLocks noChangeShapeType="1"/>
            </p:cNvSpPr>
            <p:nvPr/>
          </p:nvSpPr>
          <p:spPr bwMode="auto">
            <a:xfrm>
              <a:off x="3211" y="893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62" name="Rectangle 131"/>
            <p:cNvSpPr>
              <a:spLocks noChangeArrowheads="1"/>
            </p:cNvSpPr>
            <p:nvPr/>
          </p:nvSpPr>
          <p:spPr bwMode="auto">
            <a:xfrm>
              <a:off x="3216" y="893"/>
              <a:ext cx="100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D</a:t>
              </a:r>
              <a:endParaRPr lang="en-US" sz="3200" u="sng" baseline="-25000"/>
            </a:p>
          </p:txBody>
        </p:sp>
        <p:sp>
          <p:nvSpPr>
            <p:cNvPr id="31863" name="Line 132"/>
            <p:cNvSpPr>
              <a:spLocks noChangeShapeType="1"/>
            </p:cNvSpPr>
            <p:nvPr/>
          </p:nvSpPr>
          <p:spPr bwMode="auto">
            <a:xfrm>
              <a:off x="3408" y="893"/>
              <a:ext cx="6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64" name="Rectangle 133"/>
            <p:cNvSpPr>
              <a:spLocks noChangeArrowheads="1"/>
            </p:cNvSpPr>
            <p:nvPr/>
          </p:nvSpPr>
          <p:spPr bwMode="auto">
            <a:xfrm>
              <a:off x="3408" y="893"/>
              <a:ext cx="112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W</a:t>
              </a:r>
              <a:endParaRPr lang="en-US" sz="3200" u="sng" baseline="-25000"/>
            </a:p>
          </p:txBody>
        </p:sp>
        <p:sp>
          <p:nvSpPr>
            <p:cNvPr id="31865" name="Rectangle 134"/>
            <p:cNvSpPr>
              <a:spLocks noChangeArrowheads="1"/>
            </p:cNvSpPr>
            <p:nvPr/>
          </p:nvSpPr>
          <p:spPr bwMode="auto">
            <a:xfrm>
              <a:off x="2524" y="4194"/>
              <a:ext cx="100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A</a:t>
              </a:r>
              <a:endParaRPr lang="en-US" sz="3200" u="sng" baseline="-25000"/>
            </a:p>
          </p:txBody>
        </p:sp>
        <p:sp>
          <p:nvSpPr>
            <p:cNvPr id="31866" name="Rectangle 135"/>
            <p:cNvSpPr>
              <a:spLocks noChangeArrowheads="1"/>
            </p:cNvSpPr>
            <p:nvPr/>
          </p:nvSpPr>
          <p:spPr bwMode="auto">
            <a:xfrm>
              <a:off x="2923" y="4194"/>
              <a:ext cx="92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C</a:t>
              </a:r>
              <a:endParaRPr lang="en-US" sz="3200" u="sng" baseline="-25000"/>
            </a:p>
          </p:txBody>
        </p:sp>
        <p:sp>
          <p:nvSpPr>
            <p:cNvPr id="31867" name="Rectangle 136"/>
            <p:cNvSpPr>
              <a:spLocks noChangeArrowheads="1"/>
            </p:cNvSpPr>
            <p:nvPr/>
          </p:nvSpPr>
          <p:spPr bwMode="auto">
            <a:xfrm>
              <a:off x="3309" y="4194"/>
              <a:ext cx="112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W</a:t>
              </a:r>
              <a:endParaRPr lang="en-US" sz="3200" u="sng" baseline="-25000"/>
            </a:p>
          </p:txBody>
        </p:sp>
        <p:sp>
          <p:nvSpPr>
            <p:cNvPr id="31868" name="Line 137"/>
            <p:cNvSpPr>
              <a:spLocks noChangeShapeType="1"/>
            </p:cNvSpPr>
            <p:nvPr/>
          </p:nvSpPr>
          <p:spPr bwMode="auto">
            <a:xfrm>
              <a:off x="2618" y="4195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69" name="Rectangle 138"/>
            <p:cNvSpPr>
              <a:spLocks noChangeArrowheads="1"/>
            </p:cNvSpPr>
            <p:nvPr/>
          </p:nvSpPr>
          <p:spPr bwMode="auto">
            <a:xfrm>
              <a:off x="2623" y="4194"/>
              <a:ext cx="100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A</a:t>
              </a:r>
              <a:endParaRPr lang="en-US" sz="3200" u="sng" baseline="-25000"/>
            </a:p>
          </p:txBody>
        </p:sp>
        <p:sp>
          <p:nvSpPr>
            <p:cNvPr id="31870" name="Rectangle 139"/>
            <p:cNvSpPr>
              <a:spLocks noChangeArrowheads="1"/>
            </p:cNvSpPr>
            <p:nvPr/>
          </p:nvSpPr>
          <p:spPr bwMode="auto">
            <a:xfrm>
              <a:off x="2725" y="4194"/>
              <a:ext cx="92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B</a:t>
              </a:r>
              <a:endParaRPr lang="en-US" sz="3200" u="sng" baseline="-25000"/>
            </a:p>
          </p:txBody>
        </p:sp>
        <p:sp>
          <p:nvSpPr>
            <p:cNvPr id="31871" name="Line 140"/>
            <p:cNvSpPr>
              <a:spLocks noChangeShapeType="1"/>
            </p:cNvSpPr>
            <p:nvPr/>
          </p:nvSpPr>
          <p:spPr bwMode="auto">
            <a:xfrm>
              <a:off x="2815" y="4195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72" name="Rectangle 141"/>
            <p:cNvSpPr>
              <a:spLocks noChangeArrowheads="1"/>
            </p:cNvSpPr>
            <p:nvPr/>
          </p:nvSpPr>
          <p:spPr bwMode="auto">
            <a:xfrm>
              <a:off x="2824" y="4194"/>
              <a:ext cx="92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B</a:t>
              </a:r>
              <a:endParaRPr lang="en-US" sz="3200" u="sng" baseline="-25000"/>
            </a:p>
          </p:txBody>
        </p:sp>
        <p:sp>
          <p:nvSpPr>
            <p:cNvPr id="31873" name="Line 142"/>
            <p:cNvSpPr>
              <a:spLocks noChangeShapeType="1"/>
            </p:cNvSpPr>
            <p:nvPr/>
          </p:nvSpPr>
          <p:spPr bwMode="auto">
            <a:xfrm>
              <a:off x="3013" y="4195"/>
              <a:ext cx="6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74" name="Rectangle 143"/>
            <p:cNvSpPr>
              <a:spLocks noChangeArrowheads="1"/>
            </p:cNvSpPr>
            <p:nvPr/>
          </p:nvSpPr>
          <p:spPr bwMode="auto">
            <a:xfrm>
              <a:off x="3022" y="4194"/>
              <a:ext cx="92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C</a:t>
              </a:r>
              <a:endParaRPr lang="en-US" sz="3200" u="sng" baseline="-25000"/>
            </a:p>
          </p:txBody>
        </p:sp>
        <p:sp>
          <p:nvSpPr>
            <p:cNvPr id="31875" name="Rectangle 144"/>
            <p:cNvSpPr>
              <a:spLocks noChangeArrowheads="1"/>
            </p:cNvSpPr>
            <p:nvPr/>
          </p:nvSpPr>
          <p:spPr bwMode="auto">
            <a:xfrm>
              <a:off x="3117" y="4194"/>
              <a:ext cx="100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D</a:t>
              </a:r>
              <a:endParaRPr lang="en-US" sz="3200" u="sng" baseline="-25000"/>
            </a:p>
          </p:txBody>
        </p:sp>
        <p:sp>
          <p:nvSpPr>
            <p:cNvPr id="31876" name="Line 145"/>
            <p:cNvSpPr>
              <a:spLocks noChangeShapeType="1"/>
            </p:cNvSpPr>
            <p:nvPr/>
          </p:nvSpPr>
          <p:spPr bwMode="auto">
            <a:xfrm>
              <a:off x="3211" y="4195"/>
              <a:ext cx="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77" name="Rectangle 146"/>
            <p:cNvSpPr>
              <a:spLocks noChangeArrowheads="1"/>
            </p:cNvSpPr>
            <p:nvPr/>
          </p:nvSpPr>
          <p:spPr bwMode="auto">
            <a:xfrm>
              <a:off x="3216" y="4194"/>
              <a:ext cx="100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D</a:t>
              </a:r>
              <a:endParaRPr lang="en-US" sz="3200" u="sng" baseline="-25000"/>
            </a:p>
          </p:txBody>
        </p:sp>
        <p:sp>
          <p:nvSpPr>
            <p:cNvPr id="31878" name="Line 147"/>
            <p:cNvSpPr>
              <a:spLocks noChangeShapeType="1"/>
            </p:cNvSpPr>
            <p:nvPr/>
          </p:nvSpPr>
          <p:spPr bwMode="auto">
            <a:xfrm>
              <a:off x="3408" y="4195"/>
              <a:ext cx="6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79" name="Rectangle 148"/>
            <p:cNvSpPr>
              <a:spLocks noChangeArrowheads="1"/>
            </p:cNvSpPr>
            <p:nvPr/>
          </p:nvSpPr>
          <p:spPr bwMode="auto">
            <a:xfrm>
              <a:off x="3408" y="4194"/>
              <a:ext cx="112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W</a:t>
              </a:r>
              <a:endParaRPr lang="en-US" sz="3200" u="sng" baseline="-25000"/>
            </a:p>
          </p:txBody>
        </p:sp>
        <p:sp>
          <p:nvSpPr>
            <p:cNvPr id="31880" name="Oval 149"/>
            <p:cNvSpPr>
              <a:spLocks noChangeArrowheads="1"/>
            </p:cNvSpPr>
            <p:nvPr/>
          </p:nvSpPr>
          <p:spPr bwMode="auto">
            <a:xfrm>
              <a:off x="3231" y="4077"/>
              <a:ext cx="25" cy="25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81" name="Oval 150"/>
            <p:cNvSpPr>
              <a:spLocks noChangeArrowheads="1"/>
            </p:cNvSpPr>
            <p:nvPr/>
          </p:nvSpPr>
          <p:spPr bwMode="auto">
            <a:xfrm>
              <a:off x="3132" y="3988"/>
              <a:ext cx="25" cy="25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82" name="Rectangle 151"/>
            <p:cNvSpPr>
              <a:spLocks noChangeArrowheads="1"/>
            </p:cNvSpPr>
            <p:nvPr/>
          </p:nvSpPr>
          <p:spPr bwMode="auto">
            <a:xfrm>
              <a:off x="3969" y="4039"/>
              <a:ext cx="95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MathematicalPi 1" pitchFamily="82" charset="0"/>
                </a:rPr>
                <a:t>1</a:t>
              </a:r>
              <a:endParaRPr lang="en-US" sz="3200" u="sng" baseline="-25000"/>
            </a:p>
          </p:txBody>
        </p:sp>
        <p:sp>
          <p:nvSpPr>
            <p:cNvPr id="31883" name="Rectangle 152"/>
            <p:cNvSpPr>
              <a:spLocks noChangeArrowheads="1"/>
            </p:cNvSpPr>
            <p:nvPr/>
          </p:nvSpPr>
          <p:spPr bwMode="auto">
            <a:xfrm>
              <a:off x="4040" y="4030"/>
              <a:ext cx="398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Fuse blown</a:t>
              </a:r>
              <a:endParaRPr lang="en-US" sz="3200" u="sng" baseline="-25000"/>
            </a:p>
          </p:txBody>
        </p:sp>
        <p:sp>
          <p:nvSpPr>
            <p:cNvPr id="31884" name="Oval 153"/>
            <p:cNvSpPr>
              <a:spLocks noChangeArrowheads="1"/>
            </p:cNvSpPr>
            <p:nvPr/>
          </p:nvSpPr>
          <p:spPr bwMode="auto">
            <a:xfrm>
              <a:off x="2278" y="2501"/>
              <a:ext cx="41" cy="41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85" name="Oval 154"/>
            <p:cNvSpPr>
              <a:spLocks noChangeArrowheads="1"/>
            </p:cNvSpPr>
            <p:nvPr/>
          </p:nvSpPr>
          <p:spPr bwMode="auto">
            <a:xfrm>
              <a:off x="2278" y="3288"/>
              <a:ext cx="41" cy="41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86" name="Oval 155"/>
            <p:cNvSpPr>
              <a:spLocks noChangeArrowheads="1"/>
            </p:cNvSpPr>
            <p:nvPr/>
          </p:nvSpPr>
          <p:spPr bwMode="auto">
            <a:xfrm>
              <a:off x="2280" y="4069"/>
              <a:ext cx="41" cy="41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87" name="Oval 156"/>
            <p:cNvSpPr>
              <a:spLocks noChangeArrowheads="1"/>
            </p:cNvSpPr>
            <p:nvPr/>
          </p:nvSpPr>
          <p:spPr bwMode="auto">
            <a:xfrm>
              <a:off x="3034" y="3297"/>
              <a:ext cx="25" cy="24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88" name="Oval 157"/>
            <p:cNvSpPr>
              <a:spLocks noChangeArrowheads="1"/>
            </p:cNvSpPr>
            <p:nvPr/>
          </p:nvSpPr>
          <p:spPr bwMode="auto">
            <a:xfrm>
              <a:off x="2934" y="3206"/>
              <a:ext cx="24" cy="25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89" name="Oval 158"/>
            <p:cNvSpPr>
              <a:spLocks noChangeArrowheads="1"/>
            </p:cNvSpPr>
            <p:nvPr/>
          </p:nvSpPr>
          <p:spPr bwMode="auto">
            <a:xfrm>
              <a:off x="2837" y="2509"/>
              <a:ext cx="24" cy="25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90" name="Oval 159"/>
            <p:cNvSpPr>
              <a:spLocks noChangeArrowheads="1"/>
            </p:cNvSpPr>
            <p:nvPr/>
          </p:nvSpPr>
          <p:spPr bwMode="auto">
            <a:xfrm>
              <a:off x="2736" y="2424"/>
              <a:ext cx="25" cy="25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91" name="Oval 160"/>
            <p:cNvSpPr>
              <a:spLocks noChangeArrowheads="1"/>
            </p:cNvSpPr>
            <p:nvPr/>
          </p:nvSpPr>
          <p:spPr bwMode="auto">
            <a:xfrm>
              <a:off x="2638" y="1726"/>
              <a:ext cx="25" cy="24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92" name="Oval 161"/>
            <p:cNvSpPr>
              <a:spLocks noChangeArrowheads="1"/>
            </p:cNvSpPr>
            <p:nvPr/>
          </p:nvSpPr>
          <p:spPr bwMode="auto">
            <a:xfrm>
              <a:off x="3330" y="1640"/>
              <a:ext cx="24" cy="25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93" name="Oval 162"/>
            <p:cNvSpPr>
              <a:spLocks noChangeArrowheads="1"/>
            </p:cNvSpPr>
            <p:nvPr/>
          </p:nvSpPr>
          <p:spPr bwMode="auto">
            <a:xfrm>
              <a:off x="3428" y="1726"/>
              <a:ext cx="25" cy="24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94" name="Oval 163"/>
            <p:cNvSpPr>
              <a:spLocks noChangeArrowheads="1"/>
            </p:cNvSpPr>
            <p:nvPr/>
          </p:nvSpPr>
          <p:spPr bwMode="auto">
            <a:xfrm>
              <a:off x="2539" y="1640"/>
              <a:ext cx="25" cy="25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95" name="Oval 164"/>
            <p:cNvSpPr>
              <a:spLocks noChangeArrowheads="1"/>
            </p:cNvSpPr>
            <p:nvPr/>
          </p:nvSpPr>
          <p:spPr bwMode="auto">
            <a:xfrm>
              <a:off x="3949" y="1719"/>
              <a:ext cx="41" cy="41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96" name="Oval 165"/>
            <p:cNvSpPr>
              <a:spLocks noChangeArrowheads="1"/>
            </p:cNvSpPr>
            <p:nvPr/>
          </p:nvSpPr>
          <p:spPr bwMode="auto">
            <a:xfrm>
              <a:off x="4227" y="1292"/>
              <a:ext cx="24" cy="25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97" name="Oval 166"/>
            <p:cNvSpPr>
              <a:spLocks noChangeArrowheads="1"/>
            </p:cNvSpPr>
            <p:nvPr/>
          </p:nvSpPr>
          <p:spPr bwMode="auto">
            <a:xfrm>
              <a:off x="2285" y="1717"/>
              <a:ext cx="41" cy="4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98" name="Line 167"/>
            <p:cNvSpPr>
              <a:spLocks noChangeShapeType="1"/>
            </p:cNvSpPr>
            <p:nvPr/>
          </p:nvSpPr>
          <p:spPr bwMode="auto">
            <a:xfrm flipH="1" flipV="1">
              <a:off x="3696" y="1578"/>
              <a:ext cx="294" cy="2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99" name="Freeform 168"/>
            <p:cNvSpPr>
              <a:spLocks/>
            </p:cNvSpPr>
            <p:nvPr/>
          </p:nvSpPr>
          <p:spPr bwMode="auto">
            <a:xfrm rot="-3171898">
              <a:off x="3692" y="1563"/>
              <a:ext cx="31" cy="51"/>
            </a:xfrm>
            <a:custGeom>
              <a:avLst/>
              <a:gdLst>
                <a:gd name="T0" fmla="*/ 452 w 19"/>
                <a:gd name="T1" fmla="*/ 1326 h 31"/>
                <a:gd name="T2" fmla="*/ 0 w 19"/>
                <a:gd name="T3" fmla="*/ 1662 h 31"/>
                <a:gd name="T4" fmla="*/ 0 w 19"/>
                <a:gd name="T5" fmla="*/ 1602 h 31"/>
                <a:gd name="T6" fmla="*/ 300 w 19"/>
                <a:gd name="T7" fmla="*/ 855 h 31"/>
                <a:gd name="T8" fmla="*/ 452 w 19"/>
                <a:gd name="T9" fmla="*/ 0 h 31"/>
                <a:gd name="T10" fmla="*/ 640 w 19"/>
                <a:gd name="T11" fmla="*/ 855 h 31"/>
                <a:gd name="T12" fmla="*/ 956 w 19"/>
                <a:gd name="T13" fmla="*/ 1602 h 31"/>
                <a:gd name="T14" fmla="*/ 894 w 19"/>
                <a:gd name="T15" fmla="*/ 1662 h 31"/>
                <a:gd name="T16" fmla="*/ 452 w 19"/>
                <a:gd name="T17" fmla="*/ 1326 h 3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31"/>
                <a:gd name="T29" fmla="*/ 19 w 19"/>
                <a:gd name="T30" fmla="*/ 31 h 3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31">
                  <a:moveTo>
                    <a:pt x="9" y="25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7" y="11"/>
                    <a:pt x="8" y="6"/>
                    <a:pt x="9" y="0"/>
                  </a:cubicBezTo>
                  <a:cubicBezTo>
                    <a:pt x="11" y="6"/>
                    <a:pt x="12" y="11"/>
                    <a:pt x="13" y="16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18" y="31"/>
                    <a:pt x="18" y="31"/>
                    <a:pt x="18" y="31"/>
                  </a:cubicBezTo>
                  <a:lnTo>
                    <a:pt x="9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57" name="Text Box 169"/>
          <p:cNvSpPr txBox="1">
            <a:spLocks noChangeArrowheads="1"/>
          </p:cNvSpPr>
          <p:nvPr/>
        </p:nvSpPr>
        <p:spPr bwMode="auto">
          <a:xfrm>
            <a:off x="427038" y="1873250"/>
            <a:ext cx="29908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00CC"/>
                </a:solidFill>
                <a:latin typeface="Arial" pitchFamily="34" charset="0"/>
              </a:rPr>
              <a:t>For an unused product,</a:t>
            </a:r>
          </a:p>
          <a:p>
            <a:r>
              <a:rPr lang="en-US">
                <a:solidFill>
                  <a:srgbClr val="6600CC"/>
                </a:solidFill>
                <a:latin typeface="Arial" pitchFamily="34" charset="0"/>
              </a:rPr>
              <a:t>Leave all connections intact</a:t>
            </a:r>
          </a:p>
          <a:p>
            <a:r>
              <a:rPr lang="en-US">
                <a:solidFill>
                  <a:srgbClr val="6600CC"/>
                </a:solidFill>
                <a:latin typeface="Arial" pitchFamily="34" charset="0"/>
              </a:rPr>
              <a:t>Why? </a:t>
            </a:r>
          </a:p>
        </p:txBody>
      </p:sp>
      <p:sp>
        <p:nvSpPr>
          <p:cNvPr id="31758" name="Line 170"/>
          <p:cNvSpPr>
            <a:spLocks noChangeShapeType="1"/>
          </p:cNvSpPr>
          <p:nvPr/>
        </p:nvSpPr>
        <p:spPr bwMode="auto">
          <a:xfrm>
            <a:off x="3113088" y="2071688"/>
            <a:ext cx="601662" cy="312737"/>
          </a:xfrm>
          <a:prstGeom prst="line">
            <a:avLst/>
          </a:prstGeom>
          <a:noFill/>
          <a:ln w="9525">
            <a:solidFill>
              <a:srgbClr val="66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9" name="Text Box 171"/>
          <p:cNvSpPr txBox="1">
            <a:spLocks noChangeArrowheads="1"/>
          </p:cNvSpPr>
          <p:nvPr/>
        </p:nvSpPr>
        <p:spPr bwMode="auto">
          <a:xfrm>
            <a:off x="6735763" y="2946400"/>
            <a:ext cx="71437" cy="152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/>
              <a:t>=</a:t>
            </a:r>
          </a:p>
        </p:txBody>
      </p:sp>
      <p:sp>
        <p:nvSpPr>
          <p:cNvPr id="31760" name="Text Box 172"/>
          <p:cNvSpPr txBox="1">
            <a:spLocks noChangeArrowheads="1"/>
          </p:cNvSpPr>
          <p:nvPr/>
        </p:nvSpPr>
        <p:spPr bwMode="auto">
          <a:xfrm>
            <a:off x="6626225" y="3494088"/>
            <a:ext cx="23812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</a:rPr>
              <a:t>Opposite of ROM:</a:t>
            </a:r>
          </a:p>
          <a:p>
            <a:r>
              <a:rPr lang="en-US">
                <a:latin typeface="Arial" pitchFamily="34" charset="0"/>
              </a:rPr>
              <a:t>ANDs: programmable</a:t>
            </a:r>
          </a:p>
          <a:p>
            <a:r>
              <a:rPr lang="en-US">
                <a:latin typeface="Arial" pitchFamily="34" charset="0"/>
              </a:rPr>
              <a:t>ORs: not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3F3E13AA-B721-48CA-BE87-EB9F15A0B3C4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334963" y="0"/>
            <a:ext cx="8809037" cy="1065213"/>
          </a:xfrm>
        </p:spPr>
        <p:txBody>
          <a:bodyPr/>
          <a:lstStyle/>
          <a:p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Programmable Logic Array (PLA)</a:t>
            </a:r>
            <a:b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Programming at both the </a:t>
            </a:r>
            <a:r>
              <a:rPr lang="en-US" sz="2800" b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product</a:t>
            </a:r>
            <a:r>
              <a:rPr lang="en-US" sz="2800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the </a:t>
            </a:r>
            <a:r>
              <a:rPr lang="en-US" sz="2800" b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sum</a:t>
            </a:r>
            <a:r>
              <a:rPr lang="en-US" sz="2800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levels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614988"/>
            <a:ext cx="5033963" cy="1243012"/>
          </a:xfrm>
          <a:solidFill>
            <a:srgbClr val="FFCC99"/>
          </a:solidFill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400" smtClean="0">
                <a:cs typeface="Times New Roman" pitchFamily="18" charset="0"/>
              </a:rPr>
              <a:t>PLA with 3-inputs, 4 product terms,  2-outputs, + programmable output inversions</a:t>
            </a:r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9153525" y="6376988"/>
            <a:ext cx="106363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719877" name="Text Box 5"/>
          <p:cNvSpPr txBox="1">
            <a:spLocks noChangeArrowheads="1"/>
          </p:cNvSpPr>
          <p:nvPr/>
        </p:nvSpPr>
        <p:spPr bwMode="auto">
          <a:xfrm>
            <a:off x="4267200" y="1217613"/>
            <a:ext cx="4876800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009999"/>
              </a:buClr>
              <a:buFont typeface="Wingdings" pitchFamily="2" charset="2"/>
              <a:buChar char="§"/>
            </a:pPr>
            <a:r>
              <a:rPr lang="en-US" sz="2800" b="1">
                <a:cs typeface="Times New Roman" pitchFamily="18" charset="0"/>
              </a:rPr>
              <a:t> </a:t>
            </a:r>
            <a:r>
              <a:rPr lang="en-US" sz="2000" b="1">
                <a:cs typeface="Times New Roman" pitchFamily="18" charset="0"/>
              </a:rPr>
              <a:t>What are the equations for F</a:t>
            </a:r>
            <a:r>
              <a:rPr lang="en-US" sz="2000" b="1" baseline="-25000">
                <a:cs typeface="Times New Roman" pitchFamily="18" charset="0"/>
              </a:rPr>
              <a:t>1</a:t>
            </a:r>
            <a:r>
              <a:rPr lang="en-US" sz="2000" b="1">
                <a:cs typeface="Times New Roman" pitchFamily="18" charset="0"/>
              </a:rPr>
              <a:t> and F</a:t>
            </a:r>
            <a:r>
              <a:rPr lang="en-US" sz="2000" b="1" baseline="-25000">
                <a:cs typeface="Times New Roman" pitchFamily="18" charset="0"/>
              </a:rPr>
              <a:t>2</a:t>
            </a:r>
            <a:r>
              <a:rPr lang="en-US" sz="2000" b="1">
                <a:cs typeface="Times New Roman" pitchFamily="18" charset="0"/>
              </a:rPr>
              <a:t>?</a:t>
            </a:r>
          </a:p>
          <a:p>
            <a:pPr>
              <a:spcBef>
                <a:spcPct val="20000"/>
              </a:spcBef>
              <a:buClr>
                <a:srgbClr val="009999"/>
              </a:buClr>
              <a:buSzPct val="115000"/>
              <a:buFont typeface="Wingdings" pitchFamily="2" charset="2"/>
              <a:buChar char="§"/>
            </a:pPr>
            <a:r>
              <a:rPr lang="en-US" sz="2000" b="1">
                <a:cs typeface="Times New Roman" pitchFamily="18" charset="0"/>
              </a:rPr>
              <a:t> </a:t>
            </a:r>
            <a:r>
              <a:rPr lang="en-US" sz="2400" b="1">
                <a:cs typeface="Times New Roman" pitchFamily="18" charset="0"/>
              </a:rPr>
              <a:t> </a:t>
            </a:r>
            <a:r>
              <a:rPr lang="en-US" sz="2000" b="1">
                <a:cs typeface="Times New Roman" pitchFamily="18" charset="0"/>
              </a:rPr>
              <a:t>Could the PLA implement the</a:t>
            </a:r>
            <a:br>
              <a:rPr lang="en-US" sz="2000" b="1">
                <a:cs typeface="Times New Roman" pitchFamily="18" charset="0"/>
              </a:rPr>
            </a:br>
            <a:r>
              <a:rPr lang="en-US" sz="2000" b="1">
                <a:cs typeface="Times New Roman" pitchFamily="18" charset="0"/>
              </a:rPr>
              <a:t>     functions without the XOR gates?</a:t>
            </a:r>
          </a:p>
        </p:txBody>
      </p:sp>
      <p:grpSp>
        <p:nvGrpSpPr>
          <p:cNvPr id="32775" name="Group 6"/>
          <p:cNvGrpSpPr>
            <a:grpSpLocks/>
          </p:cNvGrpSpPr>
          <p:nvPr/>
        </p:nvGrpSpPr>
        <p:grpSpPr bwMode="auto">
          <a:xfrm>
            <a:off x="1082675" y="1235075"/>
            <a:ext cx="6905625" cy="5281613"/>
            <a:chOff x="682" y="778"/>
            <a:chExt cx="4350" cy="3327"/>
          </a:xfrm>
        </p:grpSpPr>
        <p:sp>
          <p:nvSpPr>
            <p:cNvPr id="32792" name="Rectangle 7"/>
            <p:cNvSpPr>
              <a:spLocks noChangeArrowheads="1"/>
            </p:cNvSpPr>
            <p:nvPr/>
          </p:nvSpPr>
          <p:spPr bwMode="auto">
            <a:xfrm>
              <a:off x="4379" y="2276"/>
              <a:ext cx="45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TimesTen" pitchFamily="18" charset="0"/>
                </a:rPr>
                <a:t>Fuse intact</a:t>
              </a:r>
              <a:endParaRPr lang="en-US" sz="4000" b="1"/>
            </a:p>
          </p:txBody>
        </p:sp>
        <p:sp>
          <p:nvSpPr>
            <p:cNvPr id="32793" name="Rectangle 8"/>
            <p:cNvSpPr>
              <a:spLocks noChangeArrowheads="1"/>
            </p:cNvSpPr>
            <p:nvPr/>
          </p:nvSpPr>
          <p:spPr bwMode="auto">
            <a:xfrm>
              <a:off x="4379" y="2420"/>
              <a:ext cx="47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TimesTen" pitchFamily="18" charset="0"/>
                </a:rPr>
                <a:t>Fuse blown</a:t>
              </a:r>
              <a:endParaRPr lang="en-US" sz="4000" b="1"/>
            </a:p>
          </p:txBody>
        </p:sp>
        <p:grpSp>
          <p:nvGrpSpPr>
            <p:cNvPr id="32794" name="Group 9"/>
            <p:cNvGrpSpPr>
              <a:grpSpLocks/>
            </p:cNvGrpSpPr>
            <p:nvPr/>
          </p:nvGrpSpPr>
          <p:grpSpPr bwMode="auto">
            <a:xfrm>
              <a:off x="3118" y="3274"/>
              <a:ext cx="1914" cy="831"/>
              <a:chOff x="3118" y="3274"/>
              <a:chExt cx="1914" cy="831"/>
            </a:xfrm>
          </p:grpSpPr>
          <p:sp>
            <p:nvSpPr>
              <p:cNvPr id="32854" name="Rectangle 10"/>
              <p:cNvSpPr>
                <a:spLocks noChangeArrowheads="1"/>
              </p:cNvSpPr>
              <p:nvPr/>
            </p:nvSpPr>
            <p:spPr bwMode="auto">
              <a:xfrm>
                <a:off x="4369" y="3340"/>
                <a:ext cx="6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  <a:latin typeface="TimesTen" pitchFamily="18" charset="0"/>
                  </a:rPr>
                  <a:t>1</a:t>
                </a:r>
                <a:endParaRPr lang="en-US" sz="4800" b="1"/>
              </a:p>
            </p:txBody>
          </p:sp>
          <p:sp>
            <p:nvSpPr>
              <p:cNvPr id="32855" name="Rectangle 11"/>
              <p:cNvSpPr>
                <a:spLocks noChangeArrowheads="1"/>
              </p:cNvSpPr>
              <p:nvPr/>
            </p:nvSpPr>
            <p:spPr bwMode="auto">
              <a:xfrm>
                <a:off x="4901" y="3562"/>
                <a:ext cx="78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  <a:latin typeface="TimesTen" pitchFamily="18" charset="0"/>
                  </a:rPr>
                  <a:t>F</a:t>
                </a:r>
                <a:endParaRPr lang="en-US" sz="4800" b="1"/>
              </a:p>
            </p:txBody>
          </p:sp>
          <p:sp>
            <p:nvSpPr>
              <p:cNvPr id="32856" name="Rectangle 12"/>
              <p:cNvSpPr>
                <a:spLocks noChangeArrowheads="1"/>
              </p:cNvSpPr>
              <p:nvPr/>
            </p:nvSpPr>
            <p:spPr bwMode="auto">
              <a:xfrm>
                <a:off x="4984" y="3608"/>
                <a:ext cx="48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 b="1">
                    <a:solidFill>
                      <a:srgbClr val="000000"/>
                    </a:solidFill>
                    <a:latin typeface="TimesTen" pitchFamily="18" charset="0"/>
                  </a:rPr>
                  <a:t>1</a:t>
                </a:r>
                <a:endParaRPr lang="en-US" sz="4800" b="1"/>
              </a:p>
            </p:txBody>
          </p:sp>
          <p:sp>
            <p:nvSpPr>
              <p:cNvPr id="32857" name="Rectangle 13"/>
              <p:cNvSpPr>
                <a:spLocks noChangeArrowheads="1"/>
              </p:cNvSpPr>
              <p:nvPr/>
            </p:nvSpPr>
            <p:spPr bwMode="auto">
              <a:xfrm>
                <a:off x="4901" y="3937"/>
                <a:ext cx="78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  <a:latin typeface="TimesTen" pitchFamily="18" charset="0"/>
                  </a:rPr>
                  <a:t>F</a:t>
                </a:r>
                <a:endParaRPr lang="en-US" sz="4800" b="1"/>
              </a:p>
            </p:txBody>
          </p:sp>
          <p:sp>
            <p:nvSpPr>
              <p:cNvPr id="32858" name="Rectangle 14"/>
              <p:cNvSpPr>
                <a:spLocks noChangeArrowheads="1"/>
              </p:cNvSpPr>
              <p:nvPr/>
            </p:nvSpPr>
            <p:spPr bwMode="auto">
              <a:xfrm>
                <a:off x="4984" y="3986"/>
                <a:ext cx="48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 b="1">
                    <a:solidFill>
                      <a:srgbClr val="000000"/>
                    </a:solidFill>
                    <a:latin typeface="TimesTen" pitchFamily="18" charset="0"/>
                  </a:rPr>
                  <a:t>2</a:t>
                </a:r>
                <a:endParaRPr lang="en-US" sz="4800" b="1"/>
              </a:p>
            </p:txBody>
          </p:sp>
          <p:sp>
            <p:nvSpPr>
              <p:cNvPr id="32859" name="Freeform 15"/>
              <p:cNvSpPr>
                <a:spLocks/>
              </p:cNvSpPr>
              <p:nvPr/>
            </p:nvSpPr>
            <p:spPr bwMode="auto">
              <a:xfrm>
                <a:off x="3118" y="3274"/>
                <a:ext cx="212" cy="269"/>
              </a:xfrm>
              <a:custGeom>
                <a:avLst/>
                <a:gdLst>
                  <a:gd name="T0" fmla="*/ 3297 w 121"/>
                  <a:gd name="T1" fmla="*/ 1397 h 154"/>
                  <a:gd name="T2" fmla="*/ 52572 w 121"/>
                  <a:gd name="T3" fmla="*/ 13803 h 154"/>
                  <a:gd name="T4" fmla="*/ 99276 w 121"/>
                  <a:gd name="T5" fmla="*/ 2440 h 154"/>
                  <a:gd name="T6" fmla="*/ 101157 w 121"/>
                  <a:gd name="T7" fmla="*/ 800 h 154"/>
                  <a:gd name="T8" fmla="*/ 101157 w 121"/>
                  <a:gd name="T9" fmla="*/ 40282 h 154"/>
                  <a:gd name="T10" fmla="*/ 52572 w 121"/>
                  <a:gd name="T11" fmla="*/ 124304 h 154"/>
                  <a:gd name="T12" fmla="*/ 49002 w 121"/>
                  <a:gd name="T13" fmla="*/ 123247 h 154"/>
                  <a:gd name="T14" fmla="*/ 0 w 121"/>
                  <a:gd name="T15" fmla="*/ 40282 h 154"/>
                  <a:gd name="T16" fmla="*/ 0 w 121"/>
                  <a:gd name="T17" fmla="*/ 0 h 154"/>
                  <a:gd name="T18" fmla="*/ 3297 w 121"/>
                  <a:gd name="T19" fmla="*/ 1397 h 15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1"/>
                  <a:gd name="T31" fmla="*/ 0 h 154"/>
                  <a:gd name="T32" fmla="*/ 121 w 121"/>
                  <a:gd name="T33" fmla="*/ 154 h 15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1" h="154">
                    <a:moveTo>
                      <a:pt x="4" y="2"/>
                    </a:moveTo>
                    <a:cubicBezTo>
                      <a:pt x="22" y="12"/>
                      <a:pt x="42" y="17"/>
                      <a:pt x="63" y="17"/>
                    </a:cubicBezTo>
                    <a:cubicBezTo>
                      <a:pt x="83" y="17"/>
                      <a:pt x="102" y="12"/>
                      <a:pt x="119" y="3"/>
                    </a:cubicBezTo>
                    <a:cubicBezTo>
                      <a:pt x="121" y="1"/>
                      <a:pt x="121" y="1"/>
                      <a:pt x="121" y="1"/>
                    </a:cubicBezTo>
                    <a:cubicBezTo>
                      <a:pt x="121" y="50"/>
                      <a:pt x="121" y="50"/>
                      <a:pt x="121" y="50"/>
                    </a:cubicBezTo>
                    <a:cubicBezTo>
                      <a:pt x="121" y="93"/>
                      <a:pt x="99" y="132"/>
                      <a:pt x="63" y="154"/>
                    </a:cubicBezTo>
                    <a:cubicBezTo>
                      <a:pt x="59" y="153"/>
                      <a:pt x="59" y="153"/>
                      <a:pt x="59" y="153"/>
                    </a:cubicBezTo>
                    <a:cubicBezTo>
                      <a:pt x="23" y="131"/>
                      <a:pt x="0" y="92"/>
                      <a:pt x="0" y="5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2"/>
                      <a:pt x="4" y="2"/>
                      <a:pt x="4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60" name="Freeform 16"/>
              <p:cNvSpPr>
                <a:spLocks/>
              </p:cNvSpPr>
              <p:nvPr/>
            </p:nvSpPr>
            <p:spPr bwMode="auto">
              <a:xfrm>
                <a:off x="3419" y="3274"/>
                <a:ext cx="212" cy="269"/>
              </a:xfrm>
              <a:custGeom>
                <a:avLst/>
                <a:gdLst>
                  <a:gd name="T0" fmla="*/ 2495 w 121"/>
                  <a:gd name="T1" fmla="*/ 1397 h 154"/>
                  <a:gd name="T2" fmla="*/ 52091 w 121"/>
                  <a:gd name="T3" fmla="*/ 13803 h 154"/>
                  <a:gd name="T4" fmla="*/ 98925 w 121"/>
                  <a:gd name="T5" fmla="*/ 2440 h 154"/>
                  <a:gd name="T6" fmla="*/ 101157 w 121"/>
                  <a:gd name="T7" fmla="*/ 800 h 154"/>
                  <a:gd name="T8" fmla="*/ 101157 w 121"/>
                  <a:gd name="T9" fmla="*/ 40282 h 154"/>
                  <a:gd name="T10" fmla="*/ 52091 w 121"/>
                  <a:gd name="T11" fmla="*/ 124304 h 154"/>
                  <a:gd name="T12" fmla="*/ 48851 w 121"/>
                  <a:gd name="T13" fmla="*/ 123247 h 154"/>
                  <a:gd name="T14" fmla="*/ 0 w 121"/>
                  <a:gd name="T15" fmla="*/ 40282 h 154"/>
                  <a:gd name="T16" fmla="*/ 0 w 121"/>
                  <a:gd name="T17" fmla="*/ 0 h 154"/>
                  <a:gd name="T18" fmla="*/ 2495 w 121"/>
                  <a:gd name="T19" fmla="*/ 1397 h 15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1"/>
                  <a:gd name="T31" fmla="*/ 0 h 154"/>
                  <a:gd name="T32" fmla="*/ 121 w 121"/>
                  <a:gd name="T33" fmla="*/ 154 h 15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1" h="154">
                    <a:moveTo>
                      <a:pt x="3" y="2"/>
                    </a:moveTo>
                    <a:cubicBezTo>
                      <a:pt x="21" y="12"/>
                      <a:pt x="42" y="17"/>
                      <a:pt x="62" y="17"/>
                    </a:cubicBezTo>
                    <a:cubicBezTo>
                      <a:pt x="82" y="17"/>
                      <a:pt x="101" y="12"/>
                      <a:pt x="118" y="3"/>
                    </a:cubicBezTo>
                    <a:cubicBezTo>
                      <a:pt x="121" y="1"/>
                      <a:pt x="121" y="1"/>
                      <a:pt x="121" y="1"/>
                    </a:cubicBezTo>
                    <a:cubicBezTo>
                      <a:pt x="121" y="50"/>
                      <a:pt x="121" y="50"/>
                      <a:pt x="121" y="50"/>
                    </a:cubicBezTo>
                    <a:cubicBezTo>
                      <a:pt x="121" y="93"/>
                      <a:pt x="98" y="132"/>
                      <a:pt x="62" y="154"/>
                    </a:cubicBezTo>
                    <a:cubicBezTo>
                      <a:pt x="58" y="153"/>
                      <a:pt x="58" y="153"/>
                      <a:pt x="58" y="153"/>
                    </a:cubicBezTo>
                    <a:cubicBezTo>
                      <a:pt x="22" y="131"/>
                      <a:pt x="0" y="92"/>
                      <a:pt x="0" y="5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61" name="Freeform 17"/>
              <p:cNvSpPr>
                <a:spLocks/>
              </p:cNvSpPr>
              <p:nvPr/>
            </p:nvSpPr>
            <p:spPr bwMode="auto">
              <a:xfrm>
                <a:off x="4312" y="3514"/>
                <a:ext cx="269" cy="211"/>
              </a:xfrm>
              <a:custGeom>
                <a:avLst/>
                <a:gdLst>
                  <a:gd name="T0" fmla="*/ 1397 w 154"/>
                  <a:gd name="T1" fmla="*/ 92615 h 121"/>
                  <a:gd name="T2" fmla="*/ 13803 w 154"/>
                  <a:gd name="T3" fmla="*/ 45747 h 121"/>
                  <a:gd name="T4" fmla="*/ 2440 w 154"/>
                  <a:gd name="T5" fmla="*/ 1369 h 121"/>
                  <a:gd name="T6" fmla="*/ 800 w 154"/>
                  <a:gd name="T7" fmla="*/ 0 h 121"/>
                  <a:gd name="T8" fmla="*/ 40282 w 154"/>
                  <a:gd name="T9" fmla="*/ 0 h 121"/>
                  <a:gd name="T10" fmla="*/ 124304 w 154"/>
                  <a:gd name="T11" fmla="*/ 45747 h 121"/>
                  <a:gd name="T12" fmla="*/ 123247 w 154"/>
                  <a:gd name="T13" fmla="*/ 48884 h 121"/>
                  <a:gd name="T14" fmla="*/ 40282 w 154"/>
                  <a:gd name="T15" fmla="*/ 95759 h 121"/>
                  <a:gd name="T16" fmla="*/ 0 w 154"/>
                  <a:gd name="T17" fmla="*/ 95759 h 121"/>
                  <a:gd name="T18" fmla="*/ 1397 w 154"/>
                  <a:gd name="T19" fmla="*/ 92615 h 12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4"/>
                  <a:gd name="T31" fmla="*/ 0 h 121"/>
                  <a:gd name="T32" fmla="*/ 154 w 154"/>
                  <a:gd name="T33" fmla="*/ 121 h 12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4" h="121">
                    <a:moveTo>
                      <a:pt x="2" y="117"/>
                    </a:moveTo>
                    <a:cubicBezTo>
                      <a:pt x="12" y="99"/>
                      <a:pt x="17" y="79"/>
                      <a:pt x="17" y="58"/>
                    </a:cubicBezTo>
                    <a:cubicBezTo>
                      <a:pt x="17" y="38"/>
                      <a:pt x="12" y="19"/>
                      <a:pt x="3" y="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93" y="0"/>
                      <a:pt x="132" y="22"/>
                      <a:pt x="154" y="58"/>
                    </a:cubicBezTo>
                    <a:cubicBezTo>
                      <a:pt x="153" y="62"/>
                      <a:pt x="153" y="62"/>
                      <a:pt x="153" y="62"/>
                    </a:cubicBezTo>
                    <a:cubicBezTo>
                      <a:pt x="131" y="98"/>
                      <a:pt x="92" y="121"/>
                      <a:pt x="50" y="121"/>
                    </a:cubicBezTo>
                    <a:cubicBezTo>
                      <a:pt x="0" y="121"/>
                      <a:pt x="0" y="121"/>
                      <a:pt x="0" y="121"/>
                    </a:cubicBezTo>
                    <a:cubicBezTo>
                      <a:pt x="2" y="117"/>
                      <a:pt x="2" y="117"/>
                      <a:pt x="2" y="117"/>
                    </a:cubicBezTo>
                    <a:close/>
                  </a:path>
                </a:pathLst>
              </a:custGeom>
              <a:solidFill>
                <a:srgbClr val="FFFF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62" name="Freeform 18"/>
              <p:cNvSpPr>
                <a:spLocks/>
              </p:cNvSpPr>
              <p:nvPr/>
            </p:nvSpPr>
            <p:spPr bwMode="auto">
              <a:xfrm>
                <a:off x="4275" y="3514"/>
                <a:ext cx="30" cy="211"/>
              </a:xfrm>
              <a:custGeom>
                <a:avLst/>
                <a:gdLst>
                  <a:gd name="T0" fmla="*/ 0 w 17"/>
                  <a:gd name="T1" fmla="*/ 95759 h 121"/>
                  <a:gd name="T2" fmla="*/ 1968 w 17"/>
                  <a:gd name="T3" fmla="*/ 92615 h 121"/>
                  <a:gd name="T4" fmla="*/ 1968 w 17"/>
                  <a:gd name="T5" fmla="*/ 92615 h 121"/>
                  <a:gd name="T6" fmla="*/ 15602 w 17"/>
                  <a:gd name="T7" fmla="*/ 45747 h 121"/>
                  <a:gd name="T8" fmla="*/ 2601 w 17"/>
                  <a:gd name="T9" fmla="*/ 1369 h 121"/>
                  <a:gd name="T10" fmla="*/ 1115 w 17"/>
                  <a:gd name="T11" fmla="*/ 0 h 12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"/>
                  <a:gd name="T19" fmla="*/ 0 h 121"/>
                  <a:gd name="T20" fmla="*/ 17 w 17"/>
                  <a:gd name="T21" fmla="*/ 121 h 12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" h="121">
                    <a:moveTo>
                      <a:pt x="0" y="121"/>
                    </a:moveTo>
                    <a:cubicBezTo>
                      <a:pt x="2" y="117"/>
                      <a:pt x="2" y="117"/>
                      <a:pt x="2" y="117"/>
                    </a:cubicBezTo>
                    <a:cubicBezTo>
                      <a:pt x="2" y="117"/>
                      <a:pt x="2" y="117"/>
                      <a:pt x="2" y="117"/>
                    </a:cubicBezTo>
                    <a:cubicBezTo>
                      <a:pt x="12" y="99"/>
                      <a:pt x="17" y="79"/>
                      <a:pt x="17" y="58"/>
                    </a:cubicBezTo>
                    <a:cubicBezTo>
                      <a:pt x="17" y="38"/>
                      <a:pt x="12" y="19"/>
                      <a:pt x="3" y="2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noFill/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63" name="Freeform 19"/>
              <p:cNvSpPr>
                <a:spLocks/>
              </p:cNvSpPr>
              <p:nvPr/>
            </p:nvSpPr>
            <p:spPr bwMode="auto">
              <a:xfrm>
                <a:off x="4275" y="3894"/>
                <a:ext cx="30" cy="211"/>
              </a:xfrm>
              <a:custGeom>
                <a:avLst/>
                <a:gdLst>
                  <a:gd name="T0" fmla="*/ 0 w 17"/>
                  <a:gd name="T1" fmla="*/ 95759 h 121"/>
                  <a:gd name="T2" fmla="*/ 1968 w 17"/>
                  <a:gd name="T3" fmla="*/ 93347 h 121"/>
                  <a:gd name="T4" fmla="*/ 1968 w 17"/>
                  <a:gd name="T5" fmla="*/ 93347 h 121"/>
                  <a:gd name="T6" fmla="*/ 15602 w 17"/>
                  <a:gd name="T7" fmla="*/ 45747 h 121"/>
                  <a:gd name="T8" fmla="*/ 2601 w 17"/>
                  <a:gd name="T9" fmla="*/ 1369 h 121"/>
                  <a:gd name="T10" fmla="*/ 1115 w 17"/>
                  <a:gd name="T11" fmla="*/ 0 h 12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"/>
                  <a:gd name="T19" fmla="*/ 0 h 121"/>
                  <a:gd name="T20" fmla="*/ 17 w 17"/>
                  <a:gd name="T21" fmla="*/ 121 h 12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" h="121">
                    <a:moveTo>
                      <a:pt x="0" y="121"/>
                    </a:moveTo>
                    <a:cubicBezTo>
                      <a:pt x="2" y="118"/>
                      <a:pt x="2" y="118"/>
                      <a:pt x="2" y="118"/>
                    </a:cubicBezTo>
                    <a:cubicBezTo>
                      <a:pt x="2" y="118"/>
                      <a:pt x="2" y="118"/>
                      <a:pt x="2" y="118"/>
                    </a:cubicBezTo>
                    <a:cubicBezTo>
                      <a:pt x="12" y="99"/>
                      <a:pt x="17" y="79"/>
                      <a:pt x="17" y="58"/>
                    </a:cubicBezTo>
                    <a:cubicBezTo>
                      <a:pt x="17" y="39"/>
                      <a:pt x="12" y="20"/>
                      <a:pt x="3" y="2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noFill/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64" name="Freeform 20"/>
              <p:cNvSpPr>
                <a:spLocks/>
              </p:cNvSpPr>
              <p:nvPr/>
            </p:nvSpPr>
            <p:spPr bwMode="auto">
              <a:xfrm>
                <a:off x="4312" y="3894"/>
                <a:ext cx="269" cy="211"/>
              </a:xfrm>
              <a:custGeom>
                <a:avLst/>
                <a:gdLst>
                  <a:gd name="T0" fmla="*/ 1397 w 154"/>
                  <a:gd name="T1" fmla="*/ 93347 h 121"/>
                  <a:gd name="T2" fmla="*/ 13803 w 154"/>
                  <a:gd name="T3" fmla="*/ 45747 h 121"/>
                  <a:gd name="T4" fmla="*/ 2440 w 154"/>
                  <a:gd name="T5" fmla="*/ 1369 h 121"/>
                  <a:gd name="T6" fmla="*/ 800 w 154"/>
                  <a:gd name="T7" fmla="*/ 0 h 121"/>
                  <a:gd name="T8" fmla="*/ 40282 w 154"/>
                  <a:gd name="T9" fmla="*/ 0 h 121"/>
                  <a:gd name="T10" fmla="*/ 124304 w 154"/>
                  <a:gd name="T11" fmla="*/ 46868 h 121"/>
                  <a:gd name="T12" fmla="*/ 123247 w 154"/>
                  <a:gd name="T13" fmla="*/ 48884 h 121"/>
                  <a:gd name="T14" fmla="*/ 40282 w 154"/>
                  <a:gd name="T15" fmla="*/ 95759 h 121"/>
                  <a:gd name="T16" fmla="*/ 0 w 154"/>
                  <a:gd name="T17" fmla="*/ 95759 h 121"/>
                  <a:gd name="T18" fmla="*/ 1397 w 154"/>
                  <a:gd name="T19" fmla="*/ 93347 h 12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4"/>
                  <a:gd name="T31" fmla="*/ 0 h 121"/>
                  <a:gd name="T32" fmla="*/ 154 w 154"/>
                  <a:gd name="T33" fmla="*/ 121 h 12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4" h="121">
                    <a:moveTo>
                      <a:pt x="2" y="118"/>
                    </a:moveTo>
                    <a:cubicBezTo>
                      <a:pt x="12" y="99"/>
                      <a:pt x="17" y="79"/>
                      <a:pt x="17" y="58"/>
                    </a:cubicBezTo>
                    <a:cubicBezTo>
                      <a:pt x="17" y="39"/>
                      <a:pt x="12" y="20"/>
                      <a:pt x="3" y="2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93" y="0"/>
                      <a:pt x="132" y="22"/>
                      <a:pt x="154" y="59"/>
                    </a:cubicBezTo>
                    <a:cubicBezTo>
                      <a:pt x="153" y="62"/>
                      <a:pt x="153" y="62"/>
                      <a:pt x="153" y="62"/>
                    </a:cubicBezTo>
                    <a:cubicBezTo>
                      <a:pt x="131" y="99"/>
                      <a:pt x="92" y="121"/>
                      <a:pt x="50" y="121"/>
                    </a:cubicBezTo>
                    <a:cubicBezTo>
                      <a:pt x="0" y="121"/>
                      <a:pt x="0" y="121"/>
                      <a:pt x="0" y="121"/>
                    </a:cubicBezTo>
                    <a:cubicBezTo>
                      <a:pt x="2" y="118"/>
                      <a:pt x="2" y="118"/>
                      <a:pt x="2" y="1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795" name="Group 21"/>
            <p:cNvGrpSpPr>
              <a:grpSpLocks/>
            </p:cNvGrpSpPr>
            <p:nvPr/>
          </p:nvGrpSpPr>
          <p:grpSpPr bwMode="auto">
            <a:xfrm>
              <a:off x="682" y="778"/>
              <a:ext cx="4195" cy="3287"/>
              <a:chOff x="682" y="778"/>
              <a:chExt cx="4195" cy="3287"/>
            </a:xfrm>
          </p:grpSpPr>
          <p:sp>
            <p:nvSpPr>
              <p:cNvPr id="32796" name="Freeform 22"/>
              <p:cNvSpPr>
                <a:spLocks noEditPoints="1"/>
              </p:cNvSpPr>
              <p:nvPr/>
            </p:nvSpPr>
            <p:spPr bwMode="auto">
              <a:xfrm>
                <a:off x="1446" y="1671"/>
                <a:ext cx="3431" cy="2394"/>
              </a:xfrm>
              <a:custGeom>
                <a:avLst/>
                <a:gdLst>
                  <a:gd name="T0" fmla="*/ 0 w 1960"/>
                  <a:gd name="T1" fmla="*/ 99790 h 1367"/>
                  <a:gd name="T2" fmla="*/ 1104173 w 1960"/>
                  <a:gd name="T3" fmla="*/ 99790 h 1367"/>
                  <a:gd name="T4" fmla="*/ 0 w 1960"/>
                  <a:gd name="T5" fmla="*/ 277816 h 1367"/>
                  <a:gd name="T6" fmla="*/ 1104173 w 1960"/>
                  <a:gd name="T7" fmla="*/ 277816 h 1367"/>
                  <a:gd name="T8" fmla="*/ 0 w 1960"/>
                  <a:gd name="T9" fmla="*/ 456229 h 1367"/>
                  <a:gd name="T10" fmla="*/ 1104173 w 1960"/>
                  <a:gd name="T11" fmla="*/ 456229 h 1367"/>
                  <a:gd name="T12" fmla="*/ 0 w 1960"/>
                  <a:gd name="T13" fmla="*/ 633874 h 1367"/>
                  <a:gd name="T14" fmla="*/ 1104173 w 1960"/>
                  <a:gd name="T15" fmla="*/ 633874 h 1367"/>
                  <a:gd name="T16" fmla="*/ 842710 w 1960"/>
                  <a:gd name="T17" fmla="*/ 0 h 1367"/>
                  <a:gd name="T18" fmla="*/ 842710 w 1960"/>
                  <a:gd name="T19" fmla="*/ 1137835 h 1367"/>
                  <a:gd name="T20" fmla="*/ 1369351 w 1960"/>
                  <a:gd name="T21" fmla="*/ 1137835 h 1367"/>
                  <a:gd name="T22" fmla="*/ 1374382 w 1960"/>
                  <a:gd name="T23" fmla="*/ 1072092 h 1367"/>
                  <a:gd name="T24" fmla="*/ 1126116 w 1960"/>
                  <a:gd name="T25" fmla="*/ 1072092 h 1367"/>
                  <a:gd name="T26" fmla="*/ 1126116 w 1960"/>
                  <a:gd name="T27" fmla="*/ 696701 h 1367"/>
                  <a:gd name="T28" fmla="*/ 984253 w 1960"/>
                  <a:gd name="T29" fmla="*/ 0 h 1367"/>
                  <a:gd name="T30" fmla="*/ 984253 w 1960"/>
                  <a:gd name="T31" fmla="*/ 965237 h 1367"/>
                  <a:gd name="T32" fmla="*/ 1377653 w 1960"/>
                  <a:gd name="T33" fmla="*/ 965237 h 1367"/>
                  <a:gd name="T34" fmla="*/ 1374382 w 1960"/>
                  <a:gd name="T35" fmla="*/ 895160 h 1367"/>
                  <a:gd name="T36" fmla="*/ 1235178 w 1960"/>
                  <a:gd name="T37" fmla="*/ 895160 h 1367"/>
                  <a:gd name="T38" fmla="*/ 1235178 w 1960"/>
                  <a:gd name="T39" fmla="*/ 696701 h 1367"/>
                  <a:gd name="T40" fmla="*/ 1126116 w 1960"/>
                  <a:gd name="T41" fmla="*/ 745804 h 1367"/>
                  <a:gd name="T42" fmla="*/ 1371903 w 1960"/>
                  <a:gd name="T43" fmla="*/ 745804 h 1367"/>
                  <a:gd name="T44" fmla="*/ 1126116 w 1960"/>
                  <a:gd name="T45" fmla="*/ 825438 h 1367"/>
                  <a:gd name="T46" fmla="*/ 1371903 w 1960"/>
                  <a:gd name="T47" fmla="*/ 825438 h 1367"/>
                  <a:gd name="T48" fmla="*/ 1472692 w 1960"/>
                  <a:gd name="T49" fmla="*/ 923671 h 1367"/>
                  <a:gd name="T50" fmla="*/ 1622742 w 1960"/>
                  <a:gd name="T51" fmla="*/ 923671 h 1367"/>
                  <a:gd name="T52" fmla="*/ 1472692 w 1960"/>
                  <a:gd name="T53" fmla="*/ 1105307 h 1367"/>
                  <a:gd name="T54" fmla="*/ 1622742 w 1960"/>
                  <a:gd name="T55" fmla="*/ 1105307 h 136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960"/>
                  <a:gd name="T85" fmla="*/ 0 h 1367"/>
                  <a:gd name="T86" fmla="*/ 1960 w 1960"/>
                  <a:gd name="T87" fmla="*/ 1367 h 136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960" h="1367">
                    <a:moveTo>
                      <a:pt x="0" y="120"/>
                    </a:moveTo>
                    <a:cubicBezTo>
                      <a:pt x="1334" y="120"/>
                      <a:pt x="1334" y="120"/>
                      <a:pt x="1334" y="120"/>
                    </a:cubicBezTo>
                    <a:moveTo>
                      <a:pt x="0" y="334"/>
                    </a:moveTo>
                    <a:cubicBezTo>
                      <a:pt x="1334" y="334"/>
                      <a:pt x="1334" y="334"/>
                      <a:pt x="1334" y="334"/>
                    </a:cubicBezTo>
                    <a:moveTo>
                      <a:pt x="0" y="548"/>
                    </a:moveTo>
                    <a:cubicBezTo>
                      <a:pt x="1334" y="548"/>
                      <a:pt x="1334" y="548"/>
                      <a:pt x="1334" y="548"/>
                    </a:cubicBezTo>
                    <a:moveTo>
                      <a:pt x="0" y="762"/>
                    </a:moveTo>
                    <a:cubicBezTo>
                      <a:pt x="1334" y="762"/>
                      <a:pt x="1334" y="762"/>
                      <a:pt x="1334" y="762"/>
                    </a:cubicBezTo>
                    <a:moveTo>
                      <a:pt x="1018" y="0"/>
                    </a:moveTo>
                    <a:cubicBezTo>
                      <a:pt x="1018" y="1367"/>
                      <a:pt x="1018" y="1367"/>
                      <a:pt x="1018" y="1367"/>
                    </a:cubicBezTo>
                    <a:cubicBezTo>
                      <a:pt x="1018" y="1367"/>
                      <a:pt x="1657" y="1367"/>
                      <a:pt x="1654" y="1367"/>
                    </a:cubicBezTo>
                    <a:moveTo>
                      <a:pt x="1660" y="1288"/>
                    </a:moveTo>
                    <a:cubicBezTo>
                      <a:pt x="1360" y="1288"/>
                      <a:pt x="1360" y="1288"/>
                      <a:pt x="1360" y="1288"/>
                    </a:cubicBezTo>
                    <a:cubicBezTo>
                      <a:pt x="1360" y="837"/>
                      <a:pt x="1360" y="837"/>
                      <a:pt x="1360" y="837"/>
                    </a:cubicBezTo>
                    <a:moveTo>
                      <a:pt x="1189" y="0"/>
                    </a:moveTo>
                    <a:cubicBezTo>
                      <a:pt x="1189" y="1160"/>
                      <a:pt x="1189" y="1160"/>
                      <a:pt x="1189" y="1160"/>
                    </a:cubicBezTo>
                    <a:cubicBezTo>
                      <a:pt x="1664" y="1160"/>
                      <a:pt x="1664" y="1160"/>
                      <a:pt x="1664" y="1160"/>
                    </a:cubicBezTo>
                    <a:moveTo>
                      <a:pt x="1660" y="1076"/>
                    </a:moveTo>
                    <a:cubicBezTo>
                      <a:pt x="1492" y="1076"/>
                      <a:pt x="1492" y="1076"/>
                      <a:pt x="1492" y="1076"/>
                    </a:cubicBezTo>
                    <a:cubicBezTo>
                      <a:pt x="1492" y="837"/>
                      <a:pt x="1492" y="837"/>
                      <a:pt x="1492" y="837"/>
                    </a:cubicBezTo>
                    <a:moveTo>
                      <a:pt x="1360" y="896"/>
                    </a:moveTo>
                    <a:cubicBezTo>
                      <a:pt x="1657" y="896"/>
                      <a:pt x="1657" y="896"/>
                      <a:pt x="1657" y="896"/>
                    </a:cubicBezTo>
                    <a:moveTo>
                      <a:pt x="1360" y="992"/>
                    </a:moveTo>
                    <a:cubicBezTo>
                      <a:pt x="1657" y="992"/>
                      <a:pt x="1657" y="992"/>
                      <a:pt x="1657" y="992"/>
                    </a:cubicBezTo>
                    <a:moveTo>
                      <a:pt x="1779" y="1110"/>
                    </a:moveTo>
                    <a:cubicBezTo>
                      <a:pt x="1960" y="1110"/>
                      <a:pt x="1960" y="1110"/>
                      <a:pt x="1960" y="1110"/>
                    </a:cubicBezTo>
                    <a:moveTo>
                      <a:pt x="1779" y="1328"/>
                    </a:moveTo>
                    <a:cubicBezTo>
                      <a:pt x="1960" y="1328"/>
                      <a:pt x="1960" y="1328"/>
                      <a:pt x="1960" y="1328"/>
                    </a:cubicBezTo>
                  </a:path>
                </a:pathLst>
              </a:cu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2797" name="Group 23"/>
              <p:cNvGrpSpPr>
                <a:grpSpLocks/>
              </p:cNvGrpSpPr>
              <p:nvPr/>
            </p:nvGrpSpPr>
            <p:grpSpPr bwMode="auto">
              <a:xfrm>
                <a:off x="682" y="778"/>
                <a:ext cx="3751" cy="2685"/>
                <a:chOff x="682" y="778"/>
                <a:chExt cx="3751" cy="2685"/>
              </a:xfrm>
            </p:grpSpPr>
            <p:sp>
              <p:nvSpPr>
                <p:cNvPr id="32798" name="Freeform 24"/>
                <p:cNvSpPr>
                  <a:spLocks noEditPoints="1"/>
                </p:cNvSpPr>
                <p:nvPr/>
              </p:nvSpPr>
              <p:spPr bwMode="auto">
                <a:xfrm>
                  <a:off x="804" y="809"/>
                  <a:ext cx="1552" cy="2379"/>
                </a:xfrm>
                <a:custGeom>
                  <a:avLst/>
                  <a:gdLst>
                    <a:gd name="T0" fmla="*/ 371 w 1552"/>
                    <a:gd name="T1" fmla="*/ 119 h 2379"/>
                    <a:gd name="T2" fmla="*/ 1407 w 1552"/>
                    <a:gd name="T3" fmla="*/ 119 h 2379"/>
                    <a:gd name="T4" fmla="*/ 1407 w 1552"/>
                    <a:gd name="T5" fmla="*/ 2379 h 2379"/>
                    <a:gd name="T6" fmla="*/ 330 w 1552"/>
                    <a:gd name="T7" fmla="*/ 72 h 2379"/>
                    <a:gd name="T8" fmla="*/ 0 w 1552"/>
                    <a:gd name="T9" fmla="*/ 72 h 2379"/>
                    <a:gd name="T10" fmla="*/ 402 w 1552"/>
                    <a:gd name="T11" fmla="*/ 0 h 2379"/>
                    <a:gd name="T12" fmla="*/ 1552 w 1552"/>
                    <a:gd name="T13" fmla="*/ 0 h 2379"/>
                    <a:gd name="T14" fmla="*/ 1552 w 1552"/>
                    <a:gd name="T15" fmla="*/ 2379 h 237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552"/>
                    <a:gd name="T25" fmla="*/ 0 h 2379"/>
                    <a:gd name="T26" fmla="*/ 1552 w 1552"/>
                    <a:gd name="T27" fmla="*/ 2379 h 237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552" h="2379">
                      <a:moveTo>
                        <a:pt x="371" y="119"/>
                      </a:moveTo>
                      <a:lnTo>
                        <a:pt x="1407" y="119"/>
                      </a:lnTo>
                      <a:lnTo>
                        <a:pt x="1407" y="2379"/>
                      </a:lnTo>
                      <a:moveTo>
                        <a:pt x="330" y="72"/>
                      </a:moveTo>
                      <a:lnTo>
                        <a:pt x="0" y="72"/>
                      </a:lnTo>
                      <a:moveTo>
                        <a:pt x="402" y="0"/>
                      </a:moveTo>
                      <a:lnTo>
                        <a:pt x="1552" y="0"/>
                      </a:lnTo>
                      <a:lnTo>
                        <a:pt x="1552" y="2379"/>
                      </a:lnTo>
                    </a:path>
                  </a:pathLst>
                </a:custGeom>
                <a:noFill/>
                <a:ln w="1111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99" name="Freeform 25"/>
                <p:cNvSpPr>
                  <a:spLocks noEditPoints="1"/>
                </p:cNvSpPr>
                <p:nvPr/>
              </p:nvSpPr>
              <p:spPr bwMode="auto">
                <a:xfrm>
                  <a:off x="804" y="1207"/>
                  <a:ext cx="1248" cy="1981"/>
                </a:xfrm>
                <a:custGeom>
                  <a:avLst/>
                  <a:gdLst>
                    <a:gd name="T0" fmla="*/ 371 w 1248"/>
                    <a:gd name="T1" fmla="*/ 119 h 1981"/>
                    <a:gd name="T2" fmla="*/ 1109 w 1248"/>
                    <a:gd name="T3" fmla="*/ 119 h 1981"/>
                    <a:gd name="T4" fmla="*/ 1109 w 1248"/>
                    <a:gd name="T5" fmla="*/ 1981 h 1981"/>
                    <a:gd name="T6" fmla="*/ 330 w 1248"/>
                    <a:gd name="T7" fmla="*/ 72 h 1981"/>
                    <a:gd name="T8" fmla="*/ 0 w 1248"/>
                    <a:gd name="T9" fmla="*/ 72 h 1981"/>
                    <a:gd name="T10" fmla="*/ 402 w 1248"/>
                    <a:gd name="T11" fmla="*/ 0 h 1981"/>
                    <a:gd name="T12" fmla="*/ 1248 w 1248"/>
                    <a:gd name="T13" fmla="*/ 0 h 1981"/>
                    <a:gd name="T14" fmla="*/ 1248 w 1248"/>
                    <a:gd name="T15" fmla="*/ 1981 h 198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48"/>
                    <a:gd name="T25" fmla="*/ 0 h 1981"/>
                    <a:gd name="T26" fmla="*/ 1248 w 1248"/>
                    <a:gd name="T27" fmla="*/ 1981 h 198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48" h="1981">
                      <a:moveTo>
                        <a:pt x="371" y="119"/>
                      </a:moveTo>
                      <a:lnTo>
                        <a:pt x="1109" y="119"/>
                      </a:lnTo>
                      <a:lnTo>
                        <a:pt x="1109" y="1981"/>
                      </a:lnTo>
                      <a:moveTo>
                        <a:pt x="330" y="72"/>
                      </a:moveTo>
                      <a:lnTo>
                        <a:pt x="0" y="72"/>
                      </a:lnTo>
                      <a:moveTo>
                        <a:pt x="402" y="0"/>
                      </a:moveTo>
                      <a:lnTo>
                        <a:pt x="1248" y="0"/>
                      </a:lnTo>
                      <a:lnTo>
                        <a:pt x="1248" y="1981"/>
                      </a:lnTo>
                    </a:path>
                  </a:pathLst>
                </a:custGeom>
                <a:noFill/>
                <a:ln w="1111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00" name="Freeform 26"/>
                <p:cNvSpPr>
                  <a:spLocks noEditPoints="1"/>
                </p:cNvSpPr>
                <p:nvPr/>
              </p:nvSpPr>
              <p:spPr bwMode="auto">
                <a:xfrm>
                  <a:off x="804" y="1605"/>
                  <a:ext cx="947" cy="1583"/>
                </a:xfrm>
                <a:custGeom>
                  <a:avLst/>
                  <a:gdLst>
                    <a:gd name="T0" fmla="*/ 371 w 947"/>
                    <a:gd name="T1" fmla="*/ 119 h 1583"/>
                    <a:gd name="T2" fmla="*/ 798 w 947"/>
                    <a:gd name="T3" fmla="*/ 119 h 1583"/>
                    <a:gd name="T4" fmla="*/ 798 w 947"/>
                    <a:gd name="T5" fmla="*/ 1583 h 1583"/>
                    <a:gd name="T6" fmla="*/ 330 w 947"/>
                    <a:gd name="T7" fmla="*/ 71 h 1583"/>
                    <a:gd name="T8" fmla="*/ 0 w 947"/>
                    <a:gd name="T9" fmla="*/ 71 h 1583"/>
                    <a:gd name="T10" fmla="*/ 402 w 947"/>
                    <a:gd name="T11" fmla="*/ 0 h 1583"/>
                    <a:gd name="T12" fmla="*/ 947 w 947"/>
                    <a:gd name="T13" fmla="*/ 0 h 1583"/>
                    <a:gd name="T14" fmla="*/ 947 w 947"/>
                    <a:gd name="T15" fmla="*/ 1583 h 158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47"/>
                    <a:gd name="T25" fmla="*/ 0 h 1583"/>
                    <a:gd name="T26" fmla="*/ 947 w 947"/>
                    <a:gd name="T27" fmla="*/ 1583 h 158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47" h="1583">
                      <a:moveTo>
                        <a:pt x="371" y="119"/>
                      </a:moveTo>
                      <a:lnTo>
                        <a:pt x="798" y="119"/>
                      </a:lnTo>
                      <a:lnTo>
                        <a:pt x="798" y="1583"/>
                      </a:lnTo>
                      <a:moveTo>
                        <a:pt x="330" y="71"/>
                      </a:moveTo>
                      <a:lnTo>
                        <a:pt x="0" y="71"/>
                      </a:lnTo>
                      <a:moveTo>
                        <a:pt x="402" y="0"/>
                      </a:moveTo>
                      <a:lnTo>
                        <a:pt x="947" y="0"/>
                      </a:lnTo>
                      <a:lnTo>
                        <a:pt x="947" y="1583"/>
                      </a:lnTo>
                    </a:path>
                  </a:pathLst>
                </a:custGeom>
                <a:noFill/>
                <a:ln w="1111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01" name="Rectangle 27"/>
                <p:cNvSpPr>
                  <a:spLocks noChangeArrowheads="1"/>
                </p:cNvSpPr>
                <p:nvPr/>
              </p:nvSpPr>
              <p:spPr bwMode="auto">
                <a:xfrm>
                  <a:off x="2189" y="1829"/>
                  <a:ext cx="64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200" b="1">
                      <a:solidFill>
                        <a:srgbClr val="000000"/>
                      </a:solidFill>
                      <a:latin typeface="Helvetica" pitchFamily="34" charset="0"/>
                    </a:rPr>
                    <a:t>X</a:t>
                  </a:r>
                  <a:endParaRPr lang="en-US" sz="4000" b="1"/>
                </a:p>
              </p:txBody>
            </p:sp>
            <p:sp>
              <p:nvSpPr>
                <p:cNvPr id="32802" name="Freeform 28"/>
                <p:cNvSpPr>
                  <a:spLocks noEditPoints="1"/>
                </p:cNvSpPr>
                <p:nvPr/>
              </p:nvSpPr>
              <p:spPr bwMode="auto">
                <a:xfrm>
                  <a:off x="4257" y="2454"/>
                  <a:ext cx="69" cy="66"/>
                </a:xfrm>
                <a:custGeom>
                  <a:avLst/>
                  <a:gdLst>
                    <a:gd name="T0" fmla="*/ 34 w 69"/>
                    <a:gd name="T1" fmla="*/ 0 h 66"/>
                    <a:gd name="T2" fmla="*/ 34 w 69"/>
                    <a:gd name="T3" fmla="*/ 66 h 66"/>
                    <a:gd name="T4" fmla="*/ 0 w 69"/>
                    <a:gd name="T5" fmla="*/ 33 h 66"/>
                    <a:gd name="T6" fmla="*/ 69 w 69"/>
                    <a:gd name="T7" fmla="*/ 33 h 6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9"/>
                    <a:gd name="T13" fmla="*/ 0 h 66"/>
                    <a:gd name="T14" fmla="*/ 69 w 69"/>
                    <a:gd name="T15" fmla="*/ 66 h 6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9" h="66">
                      <a:moveTo>
                        <a:pt x="34" y="0"/>
                      </a:moveTo>
                      <a:lnTo>
                        <a:pt x="34" y="66"/>
                      </a:lnTo>
                      <a:moveTo>
                        <a:pt x="0" y="33"/>
                      </a:moveTo>
                      <a:lnTo>
                        <a:pt x="69" y="33"/>
                      </a:ln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03" name="Rectangle 29"/>
                <p:cNvSpPr>
                  <a:spLocks noChangeArrowheads="1"/>
                </p:cNvSpPr>
                <p:nvPr/>
              </p:nvSpPr>
              <p:spPr bwMode="auto">
                <a:xfrm>
                  <a:off x="682" y="808"/>
                  <a:ext cx="107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600" b="1">
                      <a:solidFill>
                        <a:srgbClr val="000000"/>
                      </a:solidFill>
                      <a:latin typeface="TimesTen" pitchFamily="18" charset="0"/>
                    </a:rPr>
                    <a:t>A</a:t>
                  </a:r>
                  <a:endParaRPr lang="en-US" sz="4800" b="1"/>
                </a:p>
              </p:txBody>
            </p:sp>
            <p:sp>
              <p:nvSpPr>
                <p:cNvPr id="32804" name="Rectangle 30"/>
                <p:cNvSpPr>
                  <a:spLocks noChangeArrowheads="1"/>
                </p:cNvSpPr>
                <p:nvPr/>
              </p:nvSpPr>
              <p:spPr bwMode="auto">
                <a:xfrm>
                  <a:off x="693" y="1210"/>
                  <a:ext cx="92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600" b="1">
                      <a:solidFill>
                        <a:srgbClr val="000000"/>
                      </a:solidFill>
                      <a:latin typeface="TimesTen" pitchFamily="18" charset="0"/>
                    </a:rPr>
                    <a:t>B</a:t>
                  </a:r>
                  <a:endParaRPr lang="en-US" sz="4800" b="1"/>
                </a:p>
              </p:txBody>
            </p:sp>
            <p:sp>
              <p:nvSpPr>
                <p:cNvPr id="32805" name="Rectangle 31"/>
                <p:cNvSpPr>
                  <a:spLocks noChangeArrowheads="1"/>
                </p:cNvSpPr>
                <p:nvPr/>
              </p:nvSpPr>
              <p:spPr bwMode="auto">
                <a:xfrm>
                  <a:off x="693" y="1604"/>
                  <a:ext cx="92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600" b="1">
                      <a:solidFill>
                        <a:srgbClr val="000000"/>
                      </a:solidFill>
                      <a:latin typeface="TimesTen" pitchFamily="18" charset="0"/>
                    </a:rPr>
                    <a:t>C</a:t>
                  </a:r>
                  <a:endParaRPr lang="en-US" sz="4800" b="1"/>
                </a:p>
              </p:txBody>
            </p:sp>
            <p:sp>
              <p:nvSpPr>
                <p:cNvPr id="32806" name="Rectangle 32"/>
                <p:cNvSpPr>
                  <a:spLocks noChangeArrowheads="1"/>
                </p:cNvSpPr>
                <p:nvPr/>
              </p:nvSpPr>
              <p:spPr bwMode="auto">
                <a:xfrm>
                  <a:off x="1569" y="3206"/>
                  <a:ext cx="92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600" b="1">
                      <a:solidFill>
                        <a:srgbClr val="000000"/>
                      </a:solidFill>
                      <a:latin typeface="TimesTen" pitchFamily="18" charset="0"/>
                    </a:rPr>
                    <a:t>C</a:t>
                  </a:r>
                  <a:endParaRPr lang="en-US" sz="4800" b="1"/>
                </a:p>
              </p:txBody>
            </p:sp>
            <p:sp>
              <p:nvSpPr>
                <p:cNvPr id="32807" name="Rectangle 33"/>
                <p:cNvSpPr>
                  <a:spLocks noChangeArrowheads="1"/>
                </p:cNvSpPr>
                <p:nvPr/>
              </p:nvSpPr>
              <p:spPr bwMode="auto">
                <a:xfrm>
                  <a:off x="1714" y="3206"/>
                  <a:ext cx="92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600" b="1">
                      <a:solidFill>
                        <a:srgbClr val="000000"/>
                      </a:solidFill>
                      <a:latin typeface="TimesTen" pitchFamily="18" charset="0"/>
                    </a:rPr>
                    <a:t>C</a:t>
                  </a:r>
                  <a:endParaRPr lang="en-US" sz="4800" b="1"/>
                </a:p>
              </p:txBody>
            </p:sp>
            <p:sp>
              <p:nvSpPr>
                <p:cNvPr id="32808" name="Line 34"/>
                <p:cNvSpPr>
                  <a:spLocks noChangeShapeType="1"/>
                </p:cNvSpPr>
                <p:nvPr/>
              </p:nvSpPr>
              <p:spPr bwMode="auto">
                <a:xfrm>
                  <a:off x="1723" y="3218"/>
                  <a:ext cx="61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09" name="Rectangle 35"/>
                <p:cNvSpPr>
                  <a:spLocks noChangeArrowheads="1"/>
                </p:cNvSpPr>
                <p:nvPr/>
              </p:nvSpPr>
              <p:spPr bwMode="auto">
                <a:xfrm>
                  <a:off x="1878" y="3206"/>
                  <a:ext cx="92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600" b="1">
                      <a:solidFill>
                        <a:srgbClr val="000000"/>
                      </a:solidFill>
                      <a:latin typeface="TimesTen" pitchFamily="18" charset="0"/>
                    </a:rPr>
                    <a:t>B</a:t>
                  </a:r>
                  <a:endParaRPr lang="en-US" sz="4800" b="1"/>
                </a:p>
              </p:txBody>
            </p:sp>
            <p:sp>
              <p:nvSpPr>
                <p:cNvPr id="32810" name="Rectangle 36"/>
                <p:cNvSpPr>
                  <a:spLocks noChangeArrowheads="1"/>
                </p:cNvSpPr>
                <p:nvPr/>
              </p:nvSpPr>
              <p:spPr bwMode="auto">
                <a:xfrm>
                  <a:off x="2031" y="3206"/>
                  <a:ext cx="92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600" b="1">
                      <a:solidFill>
                        <a:srgbClr val="000000"/>
                      </a:solidFill>
                      <a:latin typeface="TimesTen" pitchFamily="18" charset="0"/>
                    </a:rPr>
                    <a:t>B</a:t>
                  </a:r>
                  <a:endParaRPr lang="en-US" sz="4800" b="1"/>
                </a:p>
              </p:txBody>
            </p:sp>
            <p:sp>
              <p:nvSpPr>
                <p:cNvPr id="32811" name="Line 37"/>
                <p:cNvSpPr>
                  <a:spLocks noChangeShapeType="1"/>
                </p:cNvSpPr>
                <p:nvPr/>
              </p:nvSpPr>
              <p:spPr bwMode="auto">
                <a:xfrm>
                  <a:off x="2031" y="3218"/>
                  <a:ext cx="61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12" name="Rectangle 38"/>
                <p:cNvSpPr>
                  <a:spLocks noChangeArrowheads="1"/>
                </p:cNvSpPr>
                <p:nvPr/>
              </p:nvSpPr>
              <p:spPr bwMode="auto">
                <a:xfrm>
                  <a:off x="2186" y="3206"/>
                  <a:ext cx="107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600" b="1">
                      <a:solidFill>
                        <a:srgbClr val="000000"/>
                      </a:solidFill>
                      <a:latin typeface="TimesTen" pitchFamily="18" charset="0"/>
                    </a:rPr>
                    <a:t>A</a:t>
                  </a:r>
                  <a:endParaRPr lang="en-US" sz="4800" b="1"/>
                </a:p>
              </p:txBody>
            </p:sp>
            <p:sp>
              <p:nvSpPr>
                <p:cNvPr id="32813" name="Rectangle 39"/>
                <p:cNvSpPr>
                  <a:spLocks noChangeArrowheads="1"/>
                </p:cNvSpPr>
                <p:nvPr/>
              </p:nvSpPr>
              <p:spPr bwMode="auto">
                <a:xfrm>
                  <a:off x="2321" y="3206"/>
                  <a:ext cx="107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600" b="1">
                      <a:solidFill>
                        <a:srgbClr val="000000"/>
                      </a:solidFill>
                      <a:latin typeface="TimesTen" pitchFamily="18" charset="0"/>
                    </a:rPr>
                    <a:t>A</a:t>
                  </a:r>
                  <a:endParaRPr lang="en-US" sz="4800" b="1"/>
                </a:p>
              </p:txBody>
            </p:sp>
            <p:sp>
              <p:nvSpPr>
                <p:cNvPr id="32814" name="Line 40"/>
                <p:cNvSpPr>
                  <a:spLocks noChangeShapeType="1"/>
                </p:cNvSpPr>
                <p:nvPr/>
              </p:nvSpPr>
              <p:spPr bwMode="auto">
                <a:xfrm>
                  <a:off x="2332" y="3218"/>
                  <a:ext cx="59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15" name="Rectangle 41"/>
                <p:cNvSpPr>
                  <a:spLocks noChangeArrowheads="1"/>
                </p:cNvSpPr>
                <p:nvPr/>
              </p:nvSpPr>
              <p:spPr bwMode="auto">
                <a:xfrm>
                  <a:off x="4369" y="3182"/>
                  <a:ext cx="64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600" b="1">
                      <a:solidFill>
                        <a:srgbClr val="000000"/>
                      </a:solidFill>
                      <a:latin typeface="TimesTen" pitchFamily="18" charset="0"/>
                    </a:rPr>
                    <a:t>0</a:t>
                  </a:r>
                  <a:endParaRPr lang="en-US" sz="4800" b="1"/>
                </a:p>
              </p:txBody>
            </p:sp>
            <p:sp>
              <p:nvSpPr>
                <p:cNvPr id="32816" name="Freeform 42"/>
                <p:cNvSpPr>
                  <a:spLocks/>
                </p:cNvSpPr>
                <p:nvPr/>
              </p:nvSpPr>
              <p:spPr bwMode="auto">
                <a:xfrm>
                  <a:off x="2656" y="1774"/>
                  <a:ext cx="254" cy="212"/>
                </a:xfrm>
                <a:custGeom>
                  <a:avLst/>
                  <a:gdLst>
                    <a:gd name="T0" fmla="*/ 1074 w 145"/>
                    <a:gd name="T1" fmla="*/ 0 h 121"/>
                    <a:gd name="T2" fmla="*/ 0 w 145"/>
                    <a:gd name="T3" fmla="*/ 101157 h 121"/>
                    <a:gd name="T4" fmla="*/ 70218 w 145"/>
                    <a:gd name="T5" fmla="*/ 100350 h 121"/>
                    <a:gd name="T6" fmla="*/ 121116 w 145"/>
                    <a:gd name="T7" fmla="*/ 51034 h 121"/>
                    <a:gd name="T8" fmla="*/ 72061 w 145"/>
                    <a:gd name="T9" fmla="*/ 0 h 121"/>
                    <a:gd name="T10" fmla="*/ 1074 w 145"/>
                    <a:gd name="T11" fmla="*/ 0 h 1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5"/>
                    <a:gd name="T19" fmla="*/ 0 h 121"/>
                    <a:gd name="T20" fmla="*/ 145 w 145"/>
                    <a:gd name="T21" fmla="*/ 121 h 12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5" h="121">
                      <a:moveTo>
                        <a:pt x="1" y="0"/>
                      </a:moveTo>
                      <a:cubicBezTo>
                        <a:pt x="0" y="121"/>
                        <a:pt x="0" y="121"/>
                        <a:pt x="0" y="121"/>
                      </a:cubicBezTo>
                      <a:cubicBezTo>
                        <a:pt x="84" y="120"/>
                        <a:pt x="84" y="120"/>
                        <a:pt x="84" y="120"/>
                      </a:cubicBezTo>
                      <a:cubicBezTo>
                        <a:pt x="117" y="120"/>
                        <a:pt x="145" y="94"/>
                        <a:pt x="145" y="61"/>
                      </a:cubicBezTo>
                      <a:cubicBezTo>
                        <a:pt x="145" y="28"/>
                        <a:pt x="119" y="1"/>
                        <a:pt x="86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17" name="Freeform 43"/>
                <p:cNvSpPr>
                  <a:spLocks/>
                </p:cNvSpPr>
                <p:nvPr/>
              </p:nvSpPr>
              <p:spPr bwMode="auto">
                <a:xfrm>
                  <a:off x="2656" y="2149"/>
                  <a:ext cx="254" cy="210"/>
                </a:xfrm>
                <a:custGeom>
                  <a:avLst/>
                  <a:gdLst>
                    <a:gd name="T0" fmla="*/ 1074 w 145"/>
                    <a:gd name="T1" fmla="*/ 0 h 120"/>
                    <a:gd name="T2" fmla="*/ 0 w 145"/>
                    <a:gd name="T3" fmla="*/ 99118 h 120"/>
                    <a:gd name="T4" fmla="*/ 70218 w 145"/>
                    <a:gd name="T5" fmla="*/ 99118 h 120"/>
                    <a:gd name="T6" fmla="*/ 121116 w 145"/>
                    <a:gd name="T7" fmla="*/ 50330 h 120"/>
                    <a:gd name="T8" fmla="*/ 72061 w 145"/>
                    <a:gd name="T9" fmla="*/ 0 h 120"/>
                    <a:gd name="T10" fmla="*/ 1074 w 145"/>
                    <a:gd name="T11" fmla="*/ 0 h 12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5"/>
                    <a:gd name="T19" fmla="*/ 0 h 120"/>
                    <a:gd name="T20" fmla="*/ 145 w 145"/>
                    <a:gd name="T21" fmla="*/ 120 h 12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5" h="120">
                      <a:moveTo>
                        <a:pt x="1" y="0"/>
                      </a:moveTo>
                      <a:cubicBezTo>
                        <a:pt x="0" y="120"/>
                        <a:pt x="0" y="120"/>
                        <a:pt x="0" y="120"/>
                      </a:cubicBezTo>
                      <a:cubicBezTo>
                        <a:pt x="84" y="120"/>
                        <a:pt x="84" y="120"/>
                        <a:pt x="84" y="120"/>
                      </a:cubicBezTo>
                      <a:cubicBezTo>
                        <a:pt x="117" y="120"/>
                        <a:pt x="145" y="94"/>
                        <a:pt x="145" y="61"/>
                      </a:cubicBezTo>
                      <a:cubicBezTo>
                        <a:pt x="145" y="28"/>
                        <a:pt x="119" y="1"/>
                        <a:pt x="86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18" name="Freeform 44"/>
                <p:cNvSpPr>
                  <a:spLocks/>
                </p:cNvSpPr>
                <p:nvPr/>
              </p:nvSpPr>
              <p:spPr bwMode="auto">
                <a:xfrm>
                  <a:off x="2656" y="2524"/>
                  <a:ext cx="254" cy="210"/>
                </a:xfrm>
                <a:custGeom>
                  <a:avLst/>
                  <a:gdLst>
                    <a:gd name="T0" fmla="*/ 1074 w 145"/>
                    <a:gd name="T1" fmla="*/ 0 h 120"/>
                    <a:gd name="T2" fmla="*/ 0 w 145"/>
                    <a:gd name="T3" fmla="*/ 99118 h 120"/>
                    <a:gd name="T4" fmla="*/ 70218 w 145"/>
                    <a:gd name="T5" fmla="*/ 99118 h 120"/>
                    <a:gd name="T6" fmla="*/ 121116 w 145"/>
                    <a:gd name="T7" fmla="*/ 50330 h 120"/>
                    <a:gd name="T8" fmla="*/ 72061 w 145"/>
                    <a:gd name="T9" fmla="*/ 0 h 120"/>
                    <a:gd name="T10" fmla="*/ 1074 w 145"/>
                    <a:gd name="T11" fmla="*/ 0 h 12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5"/>
                    <a:gd name="T19" fmla="*/ 0 h 120"/>
                    <a:gd name="T20" fmla="*/ 145 w 145"/>
                    <a:gd name="T21" fmla="*/ 120 h 12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5" h="120">
                      <a:moveTo>
                        <a:pt x="1" y="0"/>
                      </a:moveTo>
                      <a:cubicBezTo>
                        <a:pt x="0" y="120"/>
                        <a:pt x="0" y="120"/>
                        <a:pt x="0" y="120"/>
                      </a:cubicBezTo>
                      <a:cubicBezTo>
                        <a:pt x="84" y="120"/>
                        <a:pt x="84" y="120"/>
                        <a:pt x="84" y="120"/>
                      </a:cubicBezTo>
                      <a:cubicBezTo>
                        <a:pt x="117" y="120"/>
                        <a:pt x="145" y="94"/>
                        <a:pt x="145" y="61"/>
                      </a:cubicBezTo>
                      <a:cubicBezTo>
                        <a:pt x="145" y="28"/>
                        <a:pt x="119" y="1"/>
                        <a:pt x="86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19" name="Freeform 45"/>
                <p:cNvSpPr>
                  <a:spLocks/>
                </p:cNvSpPr>
                <p:nvPr/>
              </p:nvSpPr>
              <p:spPr bwMode="auto">
                <a:xfrm>
                  <a:off x="2656" y="2899"/>
                  <a:ext cx="254" cy="210"/>
                </a:xfrm>
                <a:custGeom>
                  <a:avLst/>
                  <a:gdLst>
                    <a:gd name="T0" fmla="*/ 1074 w 145"/>
                    <a:gd name="T1" fmla="*/ 0 h 120"/>
                    <a:gd name="T2" fmla="*/ 0 w 145"/>
                    <a:gd name="T3" fmla="*/ 99118 h 120"/>
                    <a:gd name="T4" fmla="*/ 70218 w 145"/>
                    <a:gd name="T5" fmla="*/ 99118 h 120"/>
                    <a:gd name="T6" fmla="*/ 121116 w 145"/>
                    <a:gd name="T7" fmla="*/ 50330 h 120"/>
                    <a:gd name="T8" fmla="*/ 72061 w 145"/>
                    <a:gd name="T9" fmla="*/ 0 h 120"/>
                    <a:gd name="T10" fmla="*/ 1074 w 145"/>
                    <a:gd name="T11" fmla="*/ 0 h 12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5"/>
                    <a:gd name="T19" fmla="*/ 0 h 120"/>
                    <a:gd name="T20" fmla="*/ 145 w 145"/>
                    <a:gd name="T21" fmla="*/ 120 h 12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5" h="120">
                      <a:moveTo>
                        <a:pt x="1" y="0"/>
                      </a:moveTo>
                      <a:cubicBezTo>
                        <a:pt x="0" y="120"/>
                        <a:pt x="0" y="120"/>
                        <a:pt x="0" y="120"/>
                      </a:cubicBezTo>
                      <a:cubicBezTo>
                        <a:pt x="84" y="120"/>
                        <a:pt x="84" y="120"/>
                        <a:pt x="84" y="120"/>
                      </a:cubicBezTo>
                      <a:cubicBezTo>
                        <a:pt x="117" y="120"/>
                        <a:pt x="145" y="94"/>
                        <a:pt x="145" y="61"/>
                      </a:cubicBezTo>
                      <a:cubicBezTo>
                        <a:pt x="145" y="28"/>
                        <a:pt x="119" y="0"/>
                        <a:pt x="86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20" name="Freeform 46"/>
                <p:cNvSpPr>
                  <a:spLocks/>
                </p:cNvSpPr>
                <p:nvPr/>
              </p:nvSpPr>
              <p:spPr bwMode="auto">
                <a:xfrm>
                  <a:off x="1089" y="790"/>
                  <a:ext cx="149" cy="189"/>
                </a:xfrm>
                <a:custGeom>
                  <a:avLst/>
                  <a:gdLst>
                    <a:gd name="T0" fmla="*/ 0 w 149"/>
                    <a:gd name="T1" fmla="*/ 0 h 189"/>
                    <a:gd name="T2" fmla="*/ 0 w 149"/>
                    <a:gd name="T3" fmla="*/ 189 h 189"/>
                    <a:gd name="T4" fmla="*/ 149 w 149"/>
                    <a:gd name="T5" fmla="*/ 91 h 189"/>
                    <a:gd name="T6" fmla="*/ 0 w 149"/>
                    <a:gd name="T7" fmla="*/ 0 h 189"/>
                    <a:gd name="T8" fmla="*/ 0 w 149"/>
                    <a:gd name="T9" fmla="*/ 0 h 18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9"/>
                    <a:gd name="T16" fmla="*/ 0 h 189"/>
                    <a:gd name="T17" fmla="*/ 149 w 149"/>
                    <a:gd name="T18" fmla="*/ 189 h 18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9" h="189">
                      <a:moveTo>
                        <a:pt x="0" y="0"/>
                      </a:moveTo>
                      <a:lnTo>
                        <a:pt x="0" y="189"/>
                      </a:lnTo>
                      <a:lnTo>
                        <a:pt x="149" y="9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21" name="Oval 47"/>
                <p:cNvSpPr>
                  <a:spLocks noChangeArrowheads="1"/>
                </p:cNvSpPr>
                <p:nvPr/>
              </p:nvSpPr>
              <p:spPr bwMode="auto">
                <a:xfrm>
                  <a:off x="1148" y="778"/>
                  <a:ext cx="62" cy="61"/>
                </a:xfrm>
                <a:prstGeom prst="ellipse">
                  <a:avLst/>
                </a:prstGeom>
                <a:solidFill>
                  <a:srgbClr val="FFFFFF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22" name="Freeform 48"/>
                <p:cNvSpPr>
                  <a:spLocks/>
                </p:cNvSpPr>
                <p:nvPr/>
              </p:nvSpPr>
              <p:spPr bwMode="auto">
                <a:xfrm>
                  <a:off x="1089" y="1186"/>
                  <a:ext cx="149" cy="189"/>
                </a:xfrm>
                <a:custGeom>
                  <a:avLst/>
                  <a:gdLst>
                    <a:gd name="T0" fmla="*/ 0 w 149"/>
                    <a:gd name="T1" fmla="*/ 0 h 189"/>
                    <a:gd name="T2" fmla="*/ 0 w 149"/>
                    <a:gd name="T3" fmla="*/ 189 h 189"/>
                    <a:gd name="T4" fmla="*/ 149 w 149"/>
                    <a:gd name="T5" fmla="*/ 93 h 189"/>
                    <a:gd name="T6" fmla="*/ 0 w 149"/>
                    <a:gd name="T7" fmla="*/ 0 h 189"/>
                    <a:gd name="T8" fmla="*/ 0 w 149"/>
                    <a:gd name="T9" fmla="*/ 0 h 18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9"/>
                    <a:gd name="T16" fmla="*/ 0 h 189"/>
                    <a:gd name="T17" fmla="*/ 149 w 149"/>
                    <a:gd name="T18" fmla="*/ 189 h 18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9" h="189">
                      <a:moveTo>
                        <a:pt x="0" y="0"/>
                      </a:moveTo>
                      <a:lnTo>
                        <a:pt x="0" y="189"/>
                      </a:lnTo>
                      <a:lnTo>
                        <a:pt x="149" y="9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23" name="Oval 49"/>
                <p:cNvSpPr>
                  <a:spLocks noChangeArrowheads="1"/>
                </p:cNvSpPr>
                <p:nvPr/>
              </p:nvSpPr>
              <p:spPr bwMode="auto">
                <a:xfrm>
                  <a:off x="1148" y="1175"/>
                  <a:ext cx="62" cy="62"/>
                </a:xfrm>
                <a:prstGeom prst="ellipse">
                  <a:avLst/>
                </a:prstGeom>
                <a:solidFill>
                  <a:srgbClr val="FFFFFF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24" name="Freeform 50"/>
                <p:cNvSpPr>
                  <a:spLocks/>
                </p:cNvSpPr>
                <p:nvPr/>
              </p:nvSpPr>
              <p:spPr bwMode="auto">
                <a:xfrm>
                  <a:off x="1089" y="1585"/>
                  <a:ext cx="149" cy="189"/>
                </a:xfrm>
                <a:custGeom>
                  <a:avLst/>
                  <a:gdLst>
                    <a:gd name="T0" fmla="*/ 0 w 149"/>
                    <a:gd name="T1" fmla="*/ 0 h 189"/>
                    <a:gd name="T2" fmla="*/ 0 w 149"/>
                    <a:gd name="T3" fmla="*/ 189 h 189"/>
                    <a:gd name="T4" fmla="*/ 149 w 149"/>
                    <a:gd name="T5" fmla="*/ 91 h 189"/>
                    <a:gd name="T6" fmla="*/ 0 w 149"/>
                    <a:gd name="T7" fmla="*/ 0 h 189"/>
                    <a:gd name="T8" fmla="*/ 0 w 149"/>
                    <a:gd name="T9" fmla="*/ 0 h 18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9"/>
                    <a:gd name="T16" fmla="*/ 0 h 189"/>
                    <a:gd name="T17" fmla="*/ 149 w 149"/>
                    <a:gd name="T18" fmla="*/ 189 h 18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9" h="189">
                      <a:moveTo>
                        <a:pt x="0" y="0"/>
                      </a:moveTo>
                      <a:lnTo>
                        <a:pt x="0" y="189"/>
                      </a:lnTo>
                      <a:lnTo>
                        <a:pt x="149" y="9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25" name="Freeform 51"/>
                <p:cNvSpPr>
                  <a:spLocks/>
                </p:cNvSpPr>
                <p:nvPr/>
              </p:nvSpPr>
              <p:spPr bwMode="auto">
                <a:xfrm>
                  <a:off x="1148" y="1573"/>
                  <a:ext cx="62" cy="61"/>
                </a:xfrm>
                <a:custGeom>
                  <a:avLst/>
                  <a:gdLst>
                    <a:gd name="T0" fmla="*/ 16186 w 35"/>
                    <a:gd name="T1" fmla="*/ 27424 h 35"/>
                    <a:gd name="T2" fmla="*/ 0 w 35"/>
                    <a:gd name="T3" fmla="*/ 13960 h 35"/>
                    <a:gd name="T4" fmla="*/ 16186 w 35"/>
                    <a:gd name="T5" fmla="*/ 0 h 35"/>
                    <a:gd name="T6" fmla="*/ 33441 w 35"/>
                    <a:gd name="T7" fmla="*/ 13960 h 35"/>
                    <a:gd name="T8" fmla="*/ 16186 w 35"/>
                    <a:gd name="T9" fmla="*/ 27424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"/>
                    <a:gd name="T16" fmla="*/ 0 h 35"/>
                    <a:gd name="T17" fmla="*/ 35 w 35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" h="35">
                      <a:moveTo>
                        <a:pt x="17" y="35"/>
                      </a:moveTo>
                      <a:cubicBezTo>
                        <a:pt x="8" y="35"/>
                        <a:pt x="0" y="28"/>
                        <a:pt x="0" y="18"/>
                      </a:cubicBezTo>
                      <a:cubicBezTo>
                        <a:pt x="0" y="8"/>
                        <a:pt x="8" y="0"/>
                        <a:pt x="17" y="0"/>
                      </a:cubicBezTo>
                      <a:cubicBezTo>
                        <a:pt x="27" y="0"/>
                        <a:pt x="35" y="8"/>
                        <a:pt x="35" y="18"/>
                      </a:cubicBezTo>
                      <a:cubicBezTo>
                        <a:pt x="35" y="27"/>
                        <a:pt x="27" y="35"/>
                        <a:pt x="17" y="3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26" name="Rectangle 52"/>
                <p:cNvSpPr>
                  <a:spLocks noChangeArrowheads="1"/>
                </p:cNvSpPr>
                <p:nvPr/>
              </p:nvSpPr>
              <p:spPr bwMode="auto">
                <a:xfrm>
                  <a:off x="2752" y="1822"/>
                  <a:ext cx="48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200">
                      <a:solidFill>
                        <a:srgbClr val="000000"/>
                      </a:solidFill>
                      <a:latin typeface="TimesTen" pitchFamily="18" charset="0"/>
                    </a:rPr>
                    <a:t>1</a:t>
                  </a:r>
                  <a:endParaRPr lang="en-US" sz="4000"/>
                </a:p>
              </p:txBody>
            </p:sp>
            <p:sp>
              <p:nvSpPr>
                <p:cNvPr id="32827" name="Rectangle 53"/>
                <p:cNvSpPr>
                  <a:spLocks noChangeArrowheads="1"/>
                </p:cNvSpPr>
                <p:nvPr/>
              </p:nvSpPr>
              <p:spPr bwMode="auto">
                <a:xfrm>
                  <a:off x="2750" y="2200"/>
                  <a:ext cx="48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200">
                      <a:solidFill>
                        <a:srgbClr val="000000"/>
                      </a:solidFill>
                      <a:latin typeface="TimesTen" pitchFamily="18" charset="0"/>
                    </a:rPr>
                    <a:t>2</a:t>
                  </a:r>
                  <a:endParaRPr lang="en-US" sz="4000"/>
                </a:p>
              </p:txBody>
            </p:sp>
            <p:sp>
              <p:nvSpPr>
                <p:cNvPr id="32828" name="Rectangle 54"/>
                <p:cNvSpPr>
                  <a:spLocks noChangeArrowheads="1"/>
                </p:cNvSpPr>
                <p:nvPr/>
              </p:nvSpPr>
              <p:spPr bwMode="auto">
                <a:xfrm>
                  <a:off x="2752" y="2578"/>
                  <a:ext cx="48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200">
                      <a:solidFill>
                        <a:srgbClr val="000000"/>
                      </a:solidFill>
                      <a:latin typeface="TimesTen" pitchFamily="18" charset="0"/>
                    </a:rPr>
                    <a:t>3</a:t>
                  </a:r>
                  <a:endParaRPr lang="en-US" sz="4000"/>
                </a:p>
              </p:txBody>
            </p:sp>
            <p:sp>
              <p:nvSpPr>
                <p:cNvPr id="32829" name="Rectangle 55"/>
                <p:cNvSpPr>
                  <a:spLocks noChangeArrowheads="1"/>
                </p:cNvSpPr>
                <p:nvPr/>
              </p:nvSpPr>
              <p:spPr bwMode="auto">
                <a:xfrm>
                  <a:off x="2754" y="2956"/>
                  <a:ext cx="48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200">
                      <a:solidFill>
                        <a:srgbClr val="000000"/>
                      </a:solidFill>
                      <a:latin typeface="TimesTen" pitchFamily="18" charset="0"/>
                    </a:rPr>
                    <a:t>4</a:t>
                  </a:r>
                  <a:endParaRPr lang="en-US" sz="4000"/>
                </a:p>
              </p:txBody>
            </p:sp>
            <p:sp>
              <p:nvSpPr>
                <p:cNvPr id="32830" name="Rectangle 56"/>
                <p:cNvSpPr>
                  <a:spLocks noChangeArrowheads="1"/>
                </p:cNvSpPr>
                <p:nvPr/>
              </p:nvSpPr>
              <p:spPr bwMode="auto">
                <a:xfrm>
                  <a:off x="2328" y="2947"/>
                  <a:ext cx="64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200" b="1">
                      <a:solidFill>
                        <a:srgbClr val="000000"/>
                      </a:solidFill>
                      <a:latin typeface="Helvetica" pitchFamily="34" charset="0"/>
                    </a:rPr>
                    <a:t>X</a:t>
                  </a:r>
                  <a:endParaRPr lang="en-US" sz="4000" b="1"/>
                </a:p>
              </p:txBody>
            </p:sp>
            <p:sp>
              <p:nvSpPr>
                <p:cNvPr id="32831" name="Rectangle 57"/>
                <p:cNvSpPr>
                  <a:spLocks noChangeArrowheads="1"/>
                </p:cNvSpPr>
                <p:nvPr/>
              </p:nvSpPr>
              <p:spPr bwMode="auto">
                <a:xfrm>
                  <a:off x="2187" y="2578"/>
                  <a:ext cx="64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200" b="1">
                      <a:solidFill>
                        <a:srgbClr val="000000"/>
                      </a:solidFill>
                      <a:latin typeface="Helvetica" pitchFamily="34" charset="0"/>
                    </a:rPr>
                    <a:t>X</a:t>
                  </a:r>
                  <a:endParaRPr lang="en-US" sz="4000" b="1"/>
                </a:p>
              </p:txBody>
            </p:sp>
            <p:sp>
              <p:nvSpPr>
                <p:cNvPr id="32832" name="Rectangle 58"/>
                <p:cNvSpPr>
                  <a:spLocks noChangeArrowheads="1"/>
                </p:cNvSpPr>
                <p:nvPr/>
              </p:nvSpPr>
              <p:spPr bwMode="auto">
                <a:xfrm>
                  <a:off x="1569" y="2582"/>
                  <a:ext cx="64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200" b="1">
                      <a:solidFill>
                        <a:srgbClr val="000000"/>
                      </a:solidFill>
                      <a:latin typeface="Helvetica" pitchFamily="34" charset="0"/>
                    </a:rPr>
                    <a:t>X</a:t>
                  </a:r>
                  <a:endParaRPr lang="en-US" sz="4000" b="1"/>
                </a:p>
              </p:txBody>
            </p:sp>
            <p:sp>
              <p:nvSpPr>
                <p:cNvPr id="32833" name="Rectangle 59"/>
                <p:cNvSpPr>
                  <a:spLocks noChangeArrowheads="1"/>
                </p:cNvSpPr>
                <p:nvPr/>
              </p:nvSpPr>
              <p:spPr bwMode="auto">
                <a:xfrm>
                  <a:off x="1574" y="2194"/>
                  <a:ext cx="64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200" b="1">
                      <a:solidFill>
                        <a:srgbClr val="000000"/>
                      </a:solidFill>
                      <a:latin typeface="Helvetica" pitchFamily="34" charset="0"/>
                    </a:rPr>
                    <a:t>X</a:t>
                  </a:r>
                  <a:endParaRPr lang="en-US" sz="4000" b="1"/>
                </a:p>
              </p:txBody>
            </p:sp>
            <p:sp>
              <p:nvSpPr>
                <p:cNvPr id="32834" name="Rectangle 60"/>
                <p:cNvSpPr>
                  <a:spLocks noChangeArrowheads="1"/>
                </p:cNvSpPr>
                <p:nvPr/>
              </p:nvSpPr>
              <p:spPr bwMode="auto">
                <a:xfrm>
                  <a:off x="1881" y="2198"/>
                  <a:ext cx="64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200" b="1">
                      <a:solidFill>
                        <a:srgbClr val="000000"/>
                      </a:solidFill>
                      <a:latin typeface="Helvetica" pitchFamily="34" charset="0"/>
                    </a:rPr>
                    <a:t>X</a:t>
                  </a:r>
                  <a:endParaRPr lang="en-US" sz="4000" b="1"/>
                </a:p>
              </p:txBody>
            </p:sp>
            <p:sp>
              <p:nvSpPr>
                <p:cNvPr id="32835" name="Rectangle 61"/>
                <p:cNvSpPr>
                  <a:spLocks noChangeArrowheads="1"/>
                </p:cNvSpPr>
                <p:nvPr/>
              </p:nvSpPr>
              <p:spPr bwMode="auto">
                <a:xfrm>
                  <a:off x="1885" y="1819"/>
                  <a:ext cx="64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200" b="1">
                      <a:solidFill>
                        <a:srgbClr val="000000"/>
                      </a:solidFill>
                      <a:latin typeface="Helvetica" pitchFamily="34" charset="0"/>
                    </a:rPr>
                    <a:t>X</a:t>
                  </a:r>
                  <a:endParaRPr lang="en-US" sz="4000" b="1"/>
                </a:p>
              </p:txBody>
            </p:sp>
            <p:sp>
              <p:nvSpPr>
                <p:cNvPr id="32836" name="Rectangle 62"/>
                <p:cNvSpPr>
                  <a:spLocks noChangeArrowheads="1"/>
                </p:cNvSpPr>
                <p:nvPr/>
              </p:nvSpPr>
              <p:spPr bwMode="auto">
                <a:xfrm>
                  <a:off x="2021" y="2961"/>
                  <a:ext cx="64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200" b="1">
                      <a:solidFill>
                        <a:srgbClr val="000000"/>
                      </a:solidFill>
                      <a:latin typeface="Helvetica" pitchFamily="34" charset="0"/>
                    </a:rPr>
                    <a:t>X</a:t>
                  </a:r>
                  <a:endParaRPr lang="en-US" sz="4000" b="1"/>
                </a:p>
              </p:txBody>
            </p:sp>
            <p:sp>
              <p:nvSpPr>
                <p:cNvPr id="32837" name="Rectangle 63"/>
                <p:cNvSpPr>
                  <a:spLocks noChangeArrowheads="1"/>
                </p:cNvSpPr>
                <p:nvPr/>
              </p:nvSpPr>
              <p:spPr bwMode="auto">
                <a:xfrm>
                  <a:off x="3499" y="1833"/>
                  <a:ext cx="64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200" b="1">
                      <a:solidFill>
                        <a:srgbClr val="000000"/>
                      </a:solidFill>
                      <a:latin typeface="Helvetica" pitchFamily="34" charset="0"/>
                    </a:rPr>
                    <a:t>X</a:t>
                  </a:r>
                  <a:endParaRPr lang="en-US" sz="4000" b="1"/>
                </a:p>
              </p:txBody>
            </p:sp>
            <p:sp>
              <p:nvSpPr>
                <p:cNvPr id="32838" name="Rectangle 64"/>
                <p:cNvSpPr>
                  <a:spLocks noChangeArrowheads="1"/>
                </p:cNvSpPr>
                <p:nvPr/>
              </p:nvSpPr>
              <p:spPr bwMode="auto">
                <a:xfrm>
                  <a:off x="3503" y="2203"/>
                  <a:ext cx="64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200" b="1">
                      <a:solidFill>
                        <a:srgbClr val="000000"/>
                      </a:solidFill>
                      <a:latin typeface="Helvetica" pitchFamily="34" charset="0"/>
                    </a:rPr>
                    <a:t>X</a:t>
                  </a:r>
                  <a:endParaRPr lang="en-US" sz="4000" b="1"/>
                </a:p>
              </p:txBody>
            </p:sp>
            <p:sp>
              <p:nvSpPr>
                <p:cNvPr id="32839" name="Rectangle 65"/>
                <p:cNvSpPr>
                  <a:spLocks noChangeArrowheads="1"/>
                </p:cNvSpPr>
                <p:nvPr/>
              </p:nvSpPr>
              <p:spPr bwMode="auto">
                <a:xfrm>
                  <a:off x="3499" y="2582"/>
                  <a:ext cx="64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200" b="1">
                      <a:solidFill>
                        <a:srgbClr val="000000"/>
                      </a:solidFill>
                      <a:latin typeface="Helvetica" pitchFamily="34" charset="0"/>
                    </a:rPr>
                    <a:t>X</a:t>
                  </a:r>
                  <a:endParaRPr lang="en-US" sz="4000" b="1"/>
                </a:p>
              </p:txBody>
            </p:sp>
            <p:sp>
              <p:nvSpPr>
                <p:cNvPr id="32840" name="Rectangle 66"/>
                <p:cNvSpPr>
                  <a:spLocks noChangeArrowheads="1"/>
                </p:cNvSpPr>
                <p:nvPr/>
              </p:nvSpPr>
              <p:spPr bwMode="auto">
                <a:xfrm>
                  <a:off x="3202" y="2952"/>
                  <a:ext cx="64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200" b="1">
                      <a:solidFill>
                        <a:srgbClr val="000000"/>
                      </a:solidFill>
                      <a:latin typeface="Helvetica" pitchFamily="34" charset="0"/>
                    </a:rPr>
                    <a:t>X</a:t>
                  </a:r>
                  <a:endParaRPr lang="en-US" sz="4000" b="1"/>
                </a:p>
              </p:txBody>
            </p:sp>
            <p:sp>
              <p:nvSpPr>
                <p:cNvPr id="32841" name="Rectangle 67"/>
                <p:cNvSpPr>
                  <a:spLocks noChangeArrowheads="1"/>
                </p:cNvSpPr>
                <p:nvPr/>
              </p:nvSpPr>
              <p:spPr bwMode="auto">
                <a:xfrm>
                  <a:off x="3801" y="3348"/>
                  <a:ext cx="64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200" b="1">
                      <a:solidFill>
                        <a:srgbClr val="000000"/>
                      </a:solidFill>
                      <a:latin typeface="Helvetica" pitchFamily="34" charset="0"/>
                    </a:rPr>
                    <a:t>X</a:t>
                  </a:r>
                  <a:endParaRPr lang="en-US" sz="4000" b="1"/>
                </a:p>
              </p:txBody>
            </p:sp>
            <p:sp>
              <p:nvSpPr>
                <p:cNvPr id="32842" name="Rectangle 68"/>
                <p:cNvSpPr>
                  <a:spLocks noChangeArrowheads="1"/>
                </p:cNvSpPr>
                <p:nvPr/>
              </p:nvSpPr>
              <p:spPr bwMode="auto">
                <a:xfrm>
                  <a:off x="4033" y="3176"/>
                  <a:ext cx="64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200" b="1">
                      <a:solidFill>
                        <a:srgbClr val="000000"/>
                      </a:solidFill>
                      <a:latin typeface="Helvetica" pitchFamily="34" charset="0"/>
                    </a:rPr>
                    <a:t>X</a:t>
                  </a:r>
                  <a:endParaRPr lang="en-US" sz="4000" b="1"/>
                </a:p>
              </p:txBody>
            </p:sp>
            <p:sp>
              <p:nvSpPr>
                <p:cNvPr id="32843" name="Rectangle 69"/>
                <p:cNvSpPr>
                  <a:spLocks noChangeArrowheads="1"/>
                </p:cNvSpPr>
                <p:nvPr/>
              </p:nvSpPr>
              <p:spPr bwMode="auto">
                <a:xfrm>
                  <a:off x="3196" y="1824"/>
                  <a:ext cx="64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200" b="1">
                      <a:solidFill>
                        <a:srgbClr val="000000"/>
                      </a:solidFill>
                      <a:latin typeface="Helvetica" pitchFamily="34" charset="0"/>
                    </a:rPr>
                    <a:t>X</a:t>
                  </a:r>
                  <a:endParaRPr lang="en-US" sz="4000" b="1"/>
                </a:p>
              </p:txBody>
            </p:sp>
            <p:sp>
              <p:nvSpPr>
                <p:cNvPr id="32844" name="Line 70"/>
                <p:cNvSpPr>
                  <a:spLocks noChangeShapeType="1"/>
                </p:cNvSpPr>
                <p:nvPr/>
              </p:nvSpPr>
              <p:spPr bwMode="auto">
                <a:xfrm>
                  <a:off x="3739" y="3243"/>
                  <a:ext cx="13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45" name="Line 71"/>
                <p:cNvSpPr>
                  <a:spLocks noChangeShapeType="1"/>
                </p:cNvSpPr>
                <p:nvPr/>
              </p:nvSpPr>
              <p:spPr bwMode="auto">
                <a:xfrm>
                  <a:off x="3732" y="3408"/>
                  <a:ext cx="13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46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3746" y="1761"/>
                  <a:ext cx="379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/>
                    <a:t>A B</a:t>
                  </a:r>
                </a:p>
              </p:txBody>
            </p:sp>
            <p:sp>
              <p:nvSpPr>
                <p:cNvPr id="32847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3740" y="2505"/>
                  <a:ext cx="388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/>
                    <a:t>A C</a:t>
                  </a:r>
                </a:p>
              </p:txBody>
            </p:sp>
            <p:sp>
              <p:nvSpPr>
                <p:cNvPr id="32848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3746" y="2139"/>
                  <a:ext cx="379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/>
                    <a:t>B C</a:t>
                  </a:r>
                </a:p>
              </p:txBody>
            </p:sp>
            <p:grpSp>
              <p:nvGrpSpPr>
                <p:cNvPr id="32849" name="Group 75"/>
                <p:cNvGrpSpPr>
                  <a:grpSpLocks/>
                </p:cNvGrpSpPr>
                <p:nvPr/>
              </p:nvGrpSpPr>
              <p:grpSpPr bwMode="auto">
                <a:xfrm>
                  <a:off x="3746" y="2883"/>
                  <a:ext cx="379" cy="250"/>
                  <a:chOff x="3746" y="2883"/>
                  <a:chExt cx="379" cy="250"/>
                </a:xfrm>
              </p:grpSpPr>
              <p:sp>
                <p:nvSpPr>
                  <p:cNvPr id="32851" name="Text Box 7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6" y="2883"/>
                    <a:ext cx="379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="1"/>
                      <a:t>A B</a:t>
                    </a:r>
                  </a:p>
                </p:txBody>
              </p:sp>
              <p:sp>
                <p:nvSpPr>
                  <p:cNvPr id="32852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3798" y="2928"/>
                    <a:ext cx="11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853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3954" y="2928"/>
                    <a:ext cx="11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2850" name="Rectangle 79"/>
                <p:cNvSpPr>
                  <a:spLocks noChangeArrowheads="1"/>
                </p:cNvSpPr>
                <p:nvPr/>
              </p:nvSpPr>
              <p:spPr bwMode="auto">
                <a:xfrm>
                  <a:off x="4257" y="2288"/>
                  <a:ext cx="64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200" b="1">
                      <a:solidFill>
                        <a:srgbClr val="000000"/>
                      </a:solidFill>
                      <a:latin typeface="Helvetica" pitchFamily="34" charset="0"/>
                    </a:rPr>
                    <a:t>X</a:t>
                  </a:r>
                  <a:endParaRPr lang="en-US" sz="4000" b="1"/>
                </a:p>
              </p:txBody>
            </p:sp>
          </p:grpSp>
        </p:grpSp>
      </p:grpSp>
      <p:sp>
        <p:nvSpPr>
          <p:cNvPr id="32776" name="Rectangle 80"/>
          <p:cNvSpPr>
            <a:spLocks noChangeArrowheads="1"/>
          </p:cNvSpPr>
          <p:nvPr/>
        </p:nvSpPr>
        <p:spPr bwMode="auto">
          <a:xfrm>
            <a:off x="2408238" y="2881313"/>
            <a:ext cx="1538287" cy="2095500"/>
          </a:xfrm>
          <a:prstGeom prst="rect">
            <a:avLst/>
          </a:prstGeom>
          <a:solidFill>
            <a:schemeClr val="accent1">
              <a:alpha val="18823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Rectangle 81"/>
          <p:cNvSpPr>
            <a:spLocks noChangeArrowheads="1"/>
          </p:cNvSpPr>
          <p:nvPr/>
        </p:nvSpPr>
        <p:spPr bwMode="auto">
          <a:xfrm>
            <a:off x="4946650" y="2847975"/>
            <a:ext cx="820738" cy="2095500"/>
          </a:xfrm>
          <a:prstGeom prst="rect">
            <a:avLst/>
          </a:prstGeom>
          <a:solidFill>
            <a:srgbClr val="6600CC">
              <a:alpha val="18823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Rectangle 82"/>
          <p:cNvSpPr>
            <a:spLocks noChangeArrowheads="1"/>
          </p:cNvSpPr>
          <p:nvPr/>
        </p:nvSpPr>
        <p:spPr bwMode="auto">
          <a:xfrm>
            <a:off x="5992813" y="4989513"/>
            <a:ext cx="531812" cy="590550"/>
          </a:xfrm>
          <a:prstGeom prst="rect">
            <a:avLst/>
          </a:prstGeom>
          <a:solidFill>
            <a:srgbClr val="000080">
              <a:alpha val="18823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Text Box 83"/>
          <p:cNvSpPr txBox="1">
            <a:spLocks noChangeArrowheads="1"/>
          </p:cNvSpPr>
          <p:nvPr/>
        </p:nvSpPr>
        <p:spPr bwMode="auto">
          <a:xfrm>
            <a:off x="185738" y="3332163"/>
            <a:ext cx="22288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00CC"/>
                </a:solidFill>
                <a:latin typeface="Arial" pitchFamily="34" charset="0"/>
              </a:rPr>
              <a:t>Programmable </a:t>
            </a:r>
          </a:p>
          <a:p>
            <a:r>
              <a:rPr lang="en-US">
                <a:solidFill>
                  <a:srgbClr val="6600CC"/>
                </a:solidFill>
                <a:latin typeface="Arial" pitchFamily="34" charset="0"/>
              </a:rPr>
              <a:t>Connections,</a:t>
            </a:r>
          </a:p>
          <a:p>
            <a:endParaRPr lang="en-US">
              <a:solidFill>
                <a:srgbClr val="6600CC"/>
              </a:solidFill>
              <a:latin typeface="Arial" pitchFamily="34" charset="0"/>
            </a:endParaRPr>
          </a:p>
          <a:p>
            <a:r>
              <a:rPr lang="en-US">
                <a:solidFill>
                  <a:srgbClr val="6600CC"/>
                </a:solidFill>
                <a:latin typeface="Arial" pitchFamily="34" charset="0"/>
              </a:rPr>
              <a:t>Get expressions </a:t>
            </a:r>
          </a:p>
          <a:p>
            <a:r>
              <a:rPr lang="en-US">
                <a:solidFill>
                  <a:srgbClr val="6600CC"/>
                </a:solidFill>
                <a:latin typeface="Arial" pitchFamily="34" charset="0"/>
              </a:rPr>
              <a:t>for each group for</a:t>
            </a:r>
          </a:p>
          <a:p>
            <a:r>
              <a:rPr lang="en-US">
                <a:solidFill>
                  <a:srgbClr val="6600CC"/>
                </a:solidFill>
                <a:latin typeface="Arial" pitchFamily="34" charset="0"/>
              </a:rPr>
              <a:t>a PLA with:</a:t>
            </a:r>
          </a:p>
          <a:p>
            <a:r>
              <a:rPr lang="en-US">
                <a:solidFill>
                  <a:srgbClr val="6600CC"/>
                </a:solidFill>
                <a:latin typeface="Arial" pitchFamily="34" charset="0"/>
              </a:rPr>
              <a:t>n inputs, k products,</a:t>
            </a:r>
          </a:p>
          <a:p>
            <a:r>
              <a:rPr lang="en-US">
                <a:solidFill>
                  <a:srgbClr val="6600CC"/>
                </a:solidFill>
                <a:latin typeface="Arial" pitchFamily="34" charset="0"/>
              </a:rPr>
              <a:t>m outputs </a:t>
            </a:r>
          </a:p>
        </p:txBody>
      </p:sp>
      <p:sp>
        <p:nvSpPr>
          <p:cNvPr id="32780" name="Line 84"/>
          <p:cNvSpPr>
            <a:spLocks noChangeShapeType="1"/>
          </p:cNvSpPr>
          <p:nvPr/>
        </p:nvSpPr>
        <p:spPr bwMode="auto">
          <a:xfrm>
            <a:off x="1874838" y="3565525"/>
            <a:ext cx="336550" cy="3492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81" name="Line 85"/>
          <p:cNvSpPr>
            <a:spLocks noChangeShapeType="1"/>
          </p:cNvSpPr>
          <p:nvPr/>
        </p:nvSpPr>
        <p:spPr bwMode="auto">
          <a:xfrm>
            <a:off x="1874838" y="3565525"/>
            <a:ext cx="2974975" cy="925513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82" name="Line 86"/>
          <p:cNvSpPr>
            <a:spLocks noChangeShapeType="1"/>
          </p:cNvSpPr>
          <p:nvPr/>
        </p:nvSpPr>
        <p:spPr bwMode="auto">
          <a:xfrm>
            <a:off x="1852613" y="3565525"/>
            <a:ext cx="4132262" cy="1804988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83" name="Line 87"/>
          <p:cNvSpPr>
            <a:spLocks noChangeShapeType="1"/>
          </p:cNvSpPr>
          <p:nvPr/>
        </p:nvSpPr>
        <p:spPr bwMode="auto">
          <a:xfrm flipH="1">
            <a:off x="3808413" y="971550"/>
            <a:ext cx="1052512" cy="1701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84" name="Line 88"/>
          <p:cNvSpPr>
            <a:spLocks noChangeShapeType="1"/>
          </p:cNvSpPr>
          <p:nvPr/>
        </p:nvSpPr>
        <p:spPr bwMode="auto">
          <a:xfrm flipH="1">
            <a:off x="5753100" y="949325"/>
            <a:ext cx="1527175" cy="180498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85" name="Text Box 89"/>
          <p:cNvSpPr txBox="1">
            <a:spLocks noChangeArrowheads="1"/>
          </p:cNvSpPr>
          <p:nvPr/>
        </p:nvSpPr>
        <p:spPr bwMode="auto">
          <a:xfrm>
            <a:off x="6724650" y="4375150"/>
            <a:ext cx="2343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66"/>
                </a:solidFill>
                <a:latin typeface="Arial" pitchFamily="34" charset="0"/>
              </a:rPr>
              <a:t>Programming </a:t>
            </a:r>
          </a:p>
          <a:p>
            <a:r>
              <a:rPr lang="en-US">
                <a:solidFill>
                  <a:srgbClr val="000066"/>
                </a:solidFill>
                <a:latin typeface="Arial" pitchFamily="34" charset="0"/>
              </a:rPr>
              <a:t>the Output inversions</a:t>
            </a:r>
          </a:p>
        </p:txBody>
      </p:sp>
      <p:sp>
        <p:nvSpPr>
          <p:cNvPr id="32786" name="Line 90"/>
          <p:cNvSpPr>
            <a:spLocks noChangeShapeType="1"/>
          </p:cNvSpPr>
          <p:nvPr/>
        </p:nvSpPr>
        <p:spPr bwMode="auto">
          <a:xfrm flipH="1">
            <a:off x="6503988" y="4733925"/>
            <a:ext cx="220662" cy="22066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87" name="Text Box 91"/>
          <p:cNvSpPr txBox="1">
            <a:spLocks noChangeArrowheads="1"/>
          </p:cNvSpPr>
          <p:nvPr/>
        </p:nvSpPr>
        <p:spPr bwMode="auto">
          <a:xfrm>
            <a:off x="5414963" y="6562725"/>
            <a:ext cx="3463925" cy="21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400" b="1">
                <a:solidFill>
                  <a:srgbClr val="6600CC"/>
                </a:solidFill>
                <a:latin typeface="Arial" pitchFamily="34" charset="0"/>
              </a:rPr>
              <a:t>Express F2 as a SOP and POS</a:t>
            </a:r>
          </a:p>
        </p:txBody>
      </p:sp>
      <p:sp>
        <p:nvSpPr>
          <p:cNvPr id="32788" name="Text Box 92"/>
          <p:cNvSpPr txBox="1">
            <a:spLocks noChangeArrowheads="1"/>
          </p:cNvSpPr>
          <p:nvPr/>
        </p:nvSpPr>
        <p:spPr bwMode="auto">
          <a:xfrm>
            <a:off x="0" y="1703388"/>
            <a:ext cx="984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66"/>
                </a:solidFill>
                <a:latin typeface="Arial" pitchFamily="34" charset="0"/>
              </a:rPr>
              <a:t>n inputs</a:t>
            </a:r>
          </a:p>
          <a:p>
            <a:r>
              <a:rPr lang="en-US">
                <a:solidFill>
                  <a:srgbClr val="000066"/>
                </a:solidFill>
                <a:latin typeface="Arial" pitchFamily="34" charset="0"/>
              </a:rPr>
              <a:t>(3)</a:t>
            </a:r>
          </a:p>
        </p:txBody>
      </p:sp>
      <p:sp>
        <p:nvSpPr>
          <p:cNvPr id="32789" name="Text Box 93"/>
          <p:cNvSpPr txBox="1">
            <a:spLocks noChangeArrowheads="1"/>
          </p:cNvSpPr>
          <p:nvPr/>
        </p:nvSpPr>
        <p:spPr bwMode="auto">
          <a:xfrm>
            <a:off x="7956550" y="5686425"/>
            <a:ext cx="1187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66"/>
                </a:solidFill>
                <a:latin typeface="Arial" pitchFamily="34" charset="0"/>
              </a:rPr>
              <a:t>m outputs</a:t>
            </a:r>
          </a:p>
          <a:p>
            <a:r>
              <a:rPr lang="en-US">
                <a:solidFill>
                  <a:srgbClr val="000066"/>
                </a:solidFill>
                <a:latin typeface="Arial" pitchFamily="34" charset="0"/>
              </a:rPr>
              <a:t>(2)</a:t>
            </a:r>
          </a:p>
        </p:txBody>
      </p:sp>
      <p:sp>
        <p:nvSpPr>
          <p:cNvPr id="32790" name="Text Box 94"/>
          <p:cNvSpPr txBox="1">
            <a:spLocks noChangeArrowheads="1"/>
          </p:cNvSpPr>
          <p:nvPr/>
        </p:nvSpPr>
        <p:spPr bwMode="auto">
          <a:xfrm>
            <a:off x="6727825" y="2805113"/>
            <a:ext cx="1238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00CC"/>
                </a:solidFill>
                <a:latin typeface="Arial" pitchFamily="34" charset="0"/>
              </a:rPr>
              <a:t>k products</a:t>
            </a:r>
          </a:p>
          <a:p>
            <a:r>
              <a:rPr lang="en-US">
                <a:solidFill>
                  <a:srgbClr val="6600CC"/>
                </a:solidFill>
                <a:latin typeface="Arial" pitchFamily="34" charset="0"/>
              </a:rPr>
              <a:t>(4)</a:t>
            </a:r>
          </a:p>
        </p:txBody>
      </p:sp>
      <p:cxnSp>
        <p:nvCxnSpPr>
          <p:cNvPr id="32791" name="Straight Connector 96"/>
          <p:cNvCxnSpPr>
            <a:cxnSpLocks noChangeShapeType="1"/>
          </p:cNvCxnSpPr>
          <p:nvPr/>
        </p:nvCxnSpPr>
        <p:spPr bwMode="auto">
          <a:xfrm>
            <a:off x="6818313" y="6588125"/>
            <a:ext cx="29845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9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87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FB4FBEDC-4BD3-4623-9A6F-EEDEA336126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Programmable Logic?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14450"/>
            <a:ext cx="8467725" cy="50276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Facts:</a:t>
            </a:r>
          </a:p>
          <a:p>
            <a:pPr lvl="1">
              <a:lnSpc>
                <a:spcPct val="90000"/>
              </a:lnSpc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It is most economical to produce an IC in </a:t>
            </a:r>
            <a:r>
              <a:rPr lang="en-US" sz="2400" b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large volumes</a:t>
            </a:r>
          </a:p>
          <a:p>
            <a:pPr lvl="1">
              <a:lnSpc>
                <a:spcPct val="90000"/>
              </a:lnSpc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But: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à"/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 Many situations require only </a:t>
            </a:r>
            <a:r>
              <a:rPr lang="en-US" sz="2400" b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small volumes </a:t>
            </a:r>
            <a:r>
              <a:rPr lang="en-US" sz="2400" b="0" smtClean="0">
                <a:latin typeface="Arial" pitchFamily="34" charset="0"/>
                <a:cs typeface="Arial" pitchFamily="34" charset="0"/>
              </a:rPr>
              <a:t>of ICs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à"/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 Many situations require </a:t>
            </a:r>
            <a:r>
              <a:rPr lang="en-US" sz="2400" b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changes to be done </a:t>
            </a:r>
            <a:r>
              <a:rPr lang="en-US" sz="2400" b="0" smtClean="0">
                <a:latin typeface="Arial" pitchFamily="34" charset="0"/>
                <a:cs typeface="Arial" pitchFamily="34" charset="0"/>
              </a:rPr>
              <a:t>in the field, e.g. </a:t>
            </a:r>
            <a:r>
              <a:rPr lang="en-US" sz="2400" b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Firmware</a:t>
            </a:r>
            <a:r>
              <a:rPr lang="en-US" sz="2400" b="0" smtClean="0">
                <a:latin typeface="Arial" pitchFamily="34" charset="0"/>
                <a:cs typeface="Arial" pitchFamily="34" charset="0"/>
              </a:rPr>
              <a:t> of a product under development</a:t>
            </a:r>
          </a:p>
          <a:p>
            <a:pPr lvl="1">
              <a:lnSpc>
                <a:spcPct val="90000"/>
              </a:lnSpc>
            </a:pPr>
            <a:endParaRPr lang="en-US" sz="800" b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A programmable logic device can be:</a:t>
            </a:r>
          </a:p>
          <a:p>
            <a:pPr lvl="1">
              <a:lnSpc>
                <a:spcPct val="90000"/>
              </a:lnSpc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 Produced in large volumes</a:t>
            </a:r>
          </a:p>
          <a:p>
            <a:pPr lvl="1">
              <a:lnSpc>
                <a:spcPct val="90000"/>
              </a:lnSpc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 Programmed to implement many different low-volume designs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A5A45688-B283-413B-B17C-42C6594DC103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7488"/>
            <a:ext cx="8189913" cy="8382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P</a:t>
            </a:r>
            <a:r>
              <a:rPr lang="en-US" sz="4000" smtClean="0">
                <a:solidFill>
                  <a:schemeClr val="tx1"/>
                </a:solidFill>
              </a:rPr>
              <a:t>rogrammable Logic Array (PLA</a:t>
            </a:r>
            <a:r>
              <a:rPr lang="en-US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09688"/>
            <a:ext cx="9144000" cy="5548312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Compared to ROMs and PALs, PLA is the </a:t>
            </a:r>
            <a:r>
              <a:rPr lang="en-US" sz="24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most flexible economical device: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having </a:t>
            </a:r>
            <a:r>
              <a:rPr lang="en-US" sz="2400" u="sng" smtClean="0">
                <a:latin typeface="Arial" pitchFamily="34" charset="0"/>
                <a:cs typeface="Arial" pitchFamily="34" charset="0"/>
              </a:rPr>
              <a:t>programmable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 ANDs,  </a:t>
            </a:r>
            <a:r>
              <a:rPr lang="en-US" sz="2400" u="sng" smtClean="0">
                <a:latin typeface="Arial" pitchFamily="34" charset="0"/>
                <a:cs typeface="Arial" pitchFamily="34" charset="0"/>
              </a:rPr>
              <a:t>programmable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 ORs, and </a:t>
            </a:r>
            <a:r>
              <a:rPr lang="en-US" sz="2400" u="sng" smtClean="0">
                <a:latin typeface="Arial" pitchFamily="34" charset="0"/>
                <a:cs typeface="Arial" pitchFamily="34" charset="0"/>
              </a:rPr>
              <a:t>programmable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 output inversions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Advantages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PLA can have large numbers of inputs N and outputs M, permitting implementation of optimized functions that are impractical for         a ROM (because of the large number of inputs N required) 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A PLA has all of its product terms available for </a:t>
            </a:r>
            <a:r>
              <a:rPr lang="en-US" sz="20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connecting to all outputs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, overcoming the problem of  the limited number of inputs  to each PAL OR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Any product can be shared by all output functions (sums)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Some PLAs have outputs that can be complemented, to give            F expressions in terms of product of sum (POS) (inverted SOP of F)</a:t>
            </a:r>
            <a:endParaRPr lang="en-US" sz="180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Disadvantage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Often the </a:t>
            </a:r>
            <a:r>
              <a:rPr lang="en-US" sz="20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# of product terms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 limits the application of a PLA.            </a:t>
            </a:r>
            <a:r>
              <a:rPr lang="en-US" sz="200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Solution: </a:t>
            </a:r>
            <a:r>
              <a:rPr lang="en-US" sz="200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Use t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wo-level </a:t>
            </a:r>
            <a:r>
              <a:rPr lang="en-US" sz="2000" u="sng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multiple-output optimization</a:t>
            </a:r>
            <a:r>
              <a:rPr lang="en-US" sz="20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to reduce the number of product terms required, thus fitting it into the PLA.</a:t>
            </a:r>
          </a:p>
          <a:p>
            <a:pPr lvl="1">
              <a:lnSpc>
                <a:spcPct val="90000"/>
              </a:lnSpc>
            </a:pPr>
            <a:endParaRPr lang="en-US" sz="20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626B7EB4-BCBE-43D4-882E-DB6DA7F491EA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150813" y="0"/>
            <a:ext cx="8766175" cy="1020763"/>
          </a:xfrm>
        </p:spPr>
        <p:txBody>
          <a:bodyPr/>
          <a:lstStyle/>
          <a:p>
            <a:r>
              <a:rPr lang="en-US" sz="32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Using Programmable Logic Array (PLA)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23988"/>
            <a:ext cx="5213350" cy="56181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0" smtClean="0">
                <a:latin typeface="Arial" pitchFamily="34" charset="0"/>
                <a:cs typeface="Arial" pitchFamily="34" charset="0"/>
              </a:rPr>
              <a:t>The set of functions to be implemented </a:t>
            </a:r>
            <a:r>
              <a:rPr lang="en-US" sz="2000" b="0" u="sng" smtClean="0">
                <a:latin typeface="Arial" pitchFamily="34" charset="0"/>
                <a:cs typeface="Arial" pitchFamily="34" charset="0"/>
              </a:rPr>
              <a:t>must fit </a:t>
            </a:r>
            <a:r>
              <a:rPr lang="en-US" sz="2000" b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b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available number of product terms</a:t>
            </a:r>
          </a:p>
          <a:p>
            <a:pPr>
              <a:lnSpc>
                <a:spcPct val="80000"/>
              </a:lnSpc>
            </a:pPr>
            <a:r>
              <a:rPr lang="en-US" sz="2000" b="0" smtClean="0">
                <a:latin typeface="Arial" pitchFamily="34" charset="0"/>
                <a:cs typeface="Arial" pitchFamily="34" charset="0"/>
              </a:rPr>
              <a:t>Any product is available for use by any output, so we try to </a:t>
            </a:r>
            <a:r>
              <a:rPr lang="en-US" sz="2000" u="sng" smtClean="0">
                <a:latin typeface="Arial" pitchFamily="34" charset="0"/>
                <a:cs typeface="Arial" pitchFamily="34" charset="0"/>
              </a:rPr>
              <a:t>maximize</a:t>
            </a:r>
            <a:r>
              <a:rPr lang="en-US" sz="2000" b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sharing of products</a:t>
            </a:r>
            <a:r>
              <a:rPr lang="en-US" sz="2000" b="0" smtClean="0">
                <a:latin typeface="Arial" pitchFamily="34" charset="0"/>
                <a:cs typeface="Arial" pitchFamily="34" charset="0"/>
              </a:rPr>
              <a:t> among various outputs</a:t>
            </a:r>
          </a:p>
          <a:p>
            <a:pPr>
              <a:lnSpc>
                <a:spcPct val="80000"/>
              </a:lnSpc>
            </a:pPr>
            <a:r>
              <a:rPr lang="en-US" sz="2000" b="0" smtClean="0">
                <a:latin typeface="Arial" pitchFamily="34" charset="0"/>
                <a:cs typeface="Arial" pitchFamily="34" charset="0"/>
              </a:rPr>
              <a:t>The best approach to fitting is multiple-output, two-level optimization</a:t>
            </a:r>
          </a:p>
          <a:p>
            <a:pPr>
              <a:lnSpc>
                <a:spcPct val="80000"/>
              </a:lnSpc>
            </a:pPr>
            <a:r>
              <a:rPr lang="en-US" sz="2000" b="0" smtClean="0">
                <a:latin typeface="Arial" pitchFamily="34" charset="0"/>
                <a:cs typeface="Arial" pitchFamily="34" charset="0"/>
              </a:rPr>
              <a:t>Since </a:t>
            </a:r>
            <a:r>
              <a:rPr lang="en-US" sz="2000" b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output inversion</a:t>
            </a:r>
            <a:r>
              <a:rPr lang="en-US" sz="2000" b="0" smtClean="0">
                <a:latin typeface="Arial" pitchFamily="34" charset="0"/>
                <a:cs typeface="Arial" pitchFamily="34" charset="0"/>
              </a:rPr>
              <a:t> is available, terms can implement either a function or its complement </a:t>
            </a:r>
            <a:r>
              <a:rPr lang="en-US" sz="2000" b="0" u="sng" smtClean="0">
                <a:latin typeface="Arial" pitchFamily="34" charset="0"/>
                <a:cs typeface="Arial" pitchFamily="34" charset="0"/>
              </a:rPr>
              <a:t>if this reduces the number of products needed and/or increases sharing of products</a:t>
            </a:r>
          </a:p>
          <a:p>
            <a:pPr>
              <a:lnSpc>
                <a:spcPct val="80000"/>
              </a:lnSpc>
            </a:pPr>
            <a:r>
              <a:rPr lang="en-US" sz="2000" b="0" smtClean="0">
                <a:latin typeface="Arial" pitchFamily="34" charset="0"/>
                <a:cs typeface="Arial" pitchFamily="34" charset="0"/>
              </a:rPr>
              <a:t>For small circuits, use K-maps to optimize individual functions and maximize product term sharing including use of output complementing </a:t>
            </a:r>
          </a:p>
          <a:p>
            <a:pPr>
              <a:lnSpc>
                <a:spcPct val="80000"/>
              </a:lnSpc>
            </a:pPr>
            <a:r>
              <a:rPr lang="en-US" sz="2000" b="0" smtClean="0">
                <a:latin typeface="Arial" pitchFamily="34" charset="0"/>
                <a:cs typeface="Arial" pitchFamily="34" charset="0"/>
              </a:rPr>
              <a:t>For larger circuits, CAD software is used to do this optimization</a:t>
            </a:r>
          </a:p>
        </p:txBody>
      </p:sp>
      <p:grpSp>
        <p:nvGrpSpPr>
          <p:cNvPr id="34821" name="Group 4"/>
          <p:cNvGrpSpPr>
            <a:grpSpLocks/>
          </p:cNvGrpSpPr>
          <p:nvPr/>
        </p:nvGrpSpPr>
        <p:grpSpPr bwMode="auto">
          <a:xfrm>
            <a:off x="5075238" y="1417638"/>
            <a:ext cx="3914775" cy="3221037"/>
            <a:chOff x="997" y="907"/>
            <a:chExt cx="4045" cy="3087"/>
          </a:xfrm>
        </p:grpSpPr>
        <p:sp>
          <p:nvSpPr>
            <p:cNvPr id="34825" name="Freeform 5"/>
            <p:cNvSpPr>
              <a:spLocks/>
            </p:cNvSpPr>
            <p:nvPr/>
          </p:nvSpPr>
          <p:spPr bwMode="auto">
            <a:xfrm>
              <a:off x="3350" y="1735"/>
              <a:ext cx="1040" cy="2225"/>
            </a:xfrm>
            <a:custGeom>
              <a:avLst/>
              <a:gdLst>
                <a:gd name="T0" fmla="*/ 0 w 639"/>
                <a:gd name="T1" fmla="*/ 0 h 1367"/>
                <a:gd name="T2" fmla="*/ 0 w 639"/>
                <a:gd name="T3" fmla="*/ 67341 h 1367"/>
                <a:gd name="T4" fmla="*/ 31316 w 639"/>
                <a:gd name="T5" fmla="*/ 67341 h 1367"/>
                <a:gd name="T6" fmla="*/ 0 60000 65536"/>
                <a:gd name="T7" fmla="*/ 0 60000 65536"/>
                <a:gd name="T8" fmla="*/ 0 60000 65536"/>
                <a:gd name="T9" fmla="*/ 0 w 639"/>
                <a:gd name="T10" fmla="*/ 0 h 1367"/>
                <a:gd name="T11" fmla="*/ 639 w 639"/>
                <a:gd name="T12" fmla="*/ 1367 h 13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9" h="1367">
                  <a:moveTo>
                    <a:pt x="0" y="0"/>
                  </a:moveTo>
                  <a:cubicBezTo>
                    <a:pt x="0" y="1367"/>
                    <a:pt x="0" y="1367"/>
                    <a:pt x="0" y="1367"/>
                  </a:cubicBezTo>
                  <a:cubicBezTo>
                    <a:pt x="0" y="1367"/>
                    <a:pt x="639" y="1367"/>
                    <a:pt x="636" y="136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6" name="Freeform 6"/>
            <p:cNvSpPr>
              <a:spLocks/>
            </p:cNvSpPr>
            <p:nvPr/>
          </p:nvSpPr>
          <p:spPr bwMode="auto">
            <a:xfrm>
              <a:off x="3626" y="1735"/>
              <a:ext cx="756" cy="1885"/>
            </a:xfrm>
            <a:custGeom>
              <a:avLst/>
              <a:gdLst>
                <a:gd name="T0" fmla="*/ 2 w 756"/>
                <a:gd name="T1" fmla="*/ 0 h 1885"/>
                <a:gd name="T2" fmla="*/ 0 w 756"/>
                <a:gd name="T3" fmla="*/ 1885 h 1885"/>
                <a:gd name="T4" fmla="*/ 756 w 756"/>
                <a:gd name="T5" fmla="*/ 1885 h 1885"/>
                <a:gd name="T6" fmla="*/ 0 60000 65536"/>
                <a:gd name="T7" fmla="*/ 0 60000 65536"/>
                <a:gd name="T8" fmla="*/ 0 60000 65536"/>
                <a:gd name="T9" fmla="*/ 0 w 756"/>
                <a:gd name="T10" fmla="*/ 0 h 1885"/>
                <a:gd name="T11" fmla="*/ 756 w 756"/>
                <a:gd name="T12" fmla="*/ 1885 h 18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56" h="1885">
                  <a:moveTo>
                    <a:pt x="2" y="0"/>
                  </a:moveTo>
                  <a:lnTo>
                    <a:pt x="0" y="1885"/>
                  </a:lnTo>
                  <a:lnTo>
                    <a:pt x="756" y="188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7" name="Rectangle 7"/>
            <p:cNvSpPr>
              <a:spLocks noChangeArrowheads="1"/>
            </p:cNvSpPr>
            <p:nvPr/>
          </p:nvSpPr>
          <p:spPr bwMode="auto">
            <a:xfrm>
              <a:off x="4224" y="2290"/>
              <a:ext cx="105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itchFamily="34" charset="0"/>
                </a:rPr>
                <a:t>X</a:t>
              </a:r>
              <a:endParaRPr lang="en-US" sz="3200" u="sng" baseline="-25000"/>
            </a:p>
          </p:txBody>
        </p:sp>
        <p:sp>
          <p:nvSpPr>
            <p:cNvPr id="34828" name="Rectangle 8"/>
            <p:cNvSpPr>
              <a:spLocks noChangeArrowheads="1"/>
            </p:cNvSpPr>
            <p:nvPr/>
          </p:nvSpPr>
          <p:spPr bwMode="auto">
            <a:xfrm>
              <a:off x="4307" y="2290"/>
              <a:ext cx="735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imesTen" pitchFamily="18" charset="0"/>
                </a:rPr>
                <a:t> Fuse intact</a:t>
              </a:r>
              <a:endParaRPr lang="en-US" sz="3200" u="sng" baseline="-25000"/>
            </a:p>
          </p:txBody>
        </p:sp>
        <p:sp>
          <p:nvSpPr>
            <p:cNvPr id="34829" name="Rectangle 9"/>
            <p:cNvSpPr>
              <a:spLocks noChangeArrowheads="1"/>
            </p:cNvSpPr>
            <p:nvPr/>
          </p:nvSpPr>
          <p:spPr bwMode="auto">
            <a:xfrm>
              <a:off x="4224" y="2444"/>
              <a:ext cx="8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MathematicalPi 1" pitchFamily="82" charset="0"/>
                </a:rPr>
                <a:t>1</a:t>
              </a:r>
              <a:endParaRPr lang="en-US" sz="3200" u="sng" baseline="-25000"/>
            </a:p>
          </p:txBody>
        </p:sp>
        <p:sp>
          <p:nvSpPr>
            <p:cNvPr id="34830" name="Rectangle 10"/>
            <p:cNvSpPr>
              <a:spLocks noChangeArrowheads="1"/>
            </p:cNvSpPr>
            <p:nvPr/>
          </p:nvSpPr>
          <p:spPr bwMode="auto">
            <a:xfrm>
              <a:off x="4322" y="2430"/>
              <a:ext cx="664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Ten" pitchFamily="18" charset="0"/>
                </a:rPr>
                <a:t>Fuse blown</a:t>
              </a:r>
              <a:endParaRPr lang="en-US" sz="3200" u="sng" baseline="-25000"/>
            </a:p>
          </p:txBody>
        </p:sp>
        <p:sp>
          <p:nvSpPr>
            <p:cNvPr id="34831" name="Freeform 11"/>
            <p:cNvSpPr>
              <a:spLocks/>
            </p:cNvSpPr>
            <p:nvPr/>
          </p:nvSpPr>
          <p:spPr bwMode="auto">
            <a:xfrm>
              <a:off x="3906" y="3098"/>
              <a:ext cx="489" cy="733"/>
            </a:xfrm>
            <a:custGeom>
              <a:avLst/>
              <a:gdLst>
                <a:gd name="T0" fmla="*/ 489 w 489"/>
                <a:gd name="T1" fmla="*/ 733 h 733"/>
                <a:gd name="T2" fmla="*/ 0 w 489"/>
                <a:gd name="T3" fmla="*/ 733 h 733"/>
                <a:gd name="T4" fmla="*/ 0 w 489"/>
                <a:gd name="T5" fmla="*/ 0 h 733"/>
                <a:gd name="T6" fmla="*/ 0 60000 65536"/>
                <a:gd name="T7" fmla="*/ 0 60000 65536"/>
                <a:gd name="T8" fmla="*/ 0 60000 65536"/>
                <a:gd name="T9" fmla="*/ 0 w 489"/>
                <a:gd name="T10" fmla="*/ 0 h 733"/>
                <a:gd name="T11" fmla="*/ 489 w 489"/>
                <a:gd name="T12" fmla="*/ 733 h 7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733">
                  <a:moveTo>
                    <a:pt x="489" y="733"/>
                  </a:moveTo>
                  <a:lnTo>
                    <a:pt x="0" y="733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2" name="Freeform 12"/>
            <p:cNvSpPr>
              <a:spLocks/>
            </p:cNvSpPr>
            <p:nvPr/>
          </p:nvSpPr>
          <p:spPr bwMode="auto">
            <a:xfrm>
              <a:off x="4121" y="3098"/>
              <a:ext cx="262" cy="393"/>
            </a:xfrm>
            <a:custGeom>
              <a:avLst/>
              <a:gdLst>
                <a:gd name="T0" fmla="*/ 262 w 262"/>
                <a:gd name="T1" fmla="*/ 393 h 393"/>
                <a:gd name="T2" fmla="*/ 0 w 262"/>
                <a:gd name="T3" fmla="*/ 393 h 393"/>
                <a:gd name="T4" fmla="*/ 0 w 262"/>
                <a:gd name="T5" fmla="*/ 0 h 393"/>
                <a:gd name="T6" fmla="*/ 0 60000 65536"/>
                <a:gd name="T7" fmla="*/ 0 60000 65536"/>
                <a:gd name="T8" fmla="*/ 0 60000 65536"/>
                <a:gd name="T9" fmla="*/ 0 w 262"/>
                <a:gd name="T10" fmla="*/ 0 h 393"/>
                <a:gd name="T11" fmla="*/ 262 w 262"/>
                <a:gd name="T12" fmla="*/ 393 h 3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2" h="393">
                  <a:moveTo>
                    <a:pt x="262" y="393"/>
                  </a:moveTo>
                  <a:lnTo>
                    <a:pt x="0" y="393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3" name="Line 13"/>
            <p:cNvSpPr>
              <a:spLocks noChangeShapeType="1"/>
            </p:cNvSpPr>
            <p:nvPr/>
          </p:nvSpPr>
          <p:spPr bwMode="auto">
            <a:xfrm>
              <a:off x="3906" y="3194"/>
              <a:ext cx="48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4" name="Line 14"/>
            <p:cNvSpPr>
              <a:spLocks noChangeShapeType="1"/>
            </p:cNvSpPr>
            <p:nvPr/>
          </p:nvSpPr>
          <p:spPr bwMode="auto">
            <a:xfrm>
              <a:off x="3906" y="3350"/>
              <a:ext cx="48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5" name="Line 15"/>
            <p:cNvSpPr>
              <a:spLocks noChangeShapeType="1"/>
            </p:cNvSpPr>
            <p:nvPr/>
          </p:nvSpPr>
          <p:spPr bwMode="auto">
            <a:xfrm flipV="1">
              <a:off x="4616" y="3553"/>
              <a:ext cx="28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6" name="Line 16"/>
            <p:cNvSpPr>
              <a:spLocks noChangeShapeType="1"/>
            </p:cNvSpPr>
            <p:nvPr/>
          </p:nvSpPr>
          <p:spPr bwMode="auto">
            <a:xfrm>
              <a:off x="4616" y="3893"/>
              <a:ext cx="29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7" name="Rectangle 17"/>
            <p:cNvSpPr>
              <a:spLocks noChangeArrowheads="1"/>
            </p:cNvSpPr>
            <p:nvPr/>
          </p:nvSpPr>
          <p:spPr bwMode="auto">
            <a:xfrm>
              <a:off x="4409" y="3142"/>
              <a:ext cx="72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Ten" pitchFamily="18" charset="0"/>
                </a:rPr>
                <a:t>0</a:t>
              </a:r>
              <a:endParaRPr lang="en-US" sz="3200" u="sng" baseline="-25000"/>
            </a:p>
          </p:txBody>
        </p:sp>
        <p:sp>
          <p:nvSpPr>
            <p:cNvPr id="34838" name="Rectangle 18"/>
            <p:cNvSpPr>
              <a:spLocks noChangeArrowheads="1"/>
            </p:cNvSpPr>
            <p:nvPr/>
          </p:nvSpPr>
          <p:spPr bwMode="auto">
            <a:xfrm>
              <a:off x="4409" y="3296"/>
              <a:ext cx="72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Ten" pitchFamily="18" charset="0"/>
                </a:rPr>
                <a:t>1</a:t>
              </a:r>
              <a:endParaRPr lang="en-US" sz="3200" u="sng" baseline="-25000"/>
            </a:p>
          </p:txBody>
        </p:sp>
        <p:sp>
          <p:nvSpPr>
            <p:cNvPr id="34839" name="Freeform 19"/>
            <p:cNvSpPr>
              <a:spLocks/>
            </p:cNvSpPr>
            <p:nvPr/>
          </p:nvSpPr>
          <p:spPr bwMode="auto">
            <a:xfrm>
              <a:off x="4326" y="3797"/>
              <a:ext cx="33" cy="197"/>
            </a:xfrm>
            <a:custGeom>
              <a:avLst/>
              <a:gdLst>
                <a:gd name="T0" fmla="*/ 0 w 20"/>
                <a:gd name="T1" fmla="*/ 5983 h 121"/>
                <a:gd name="T2" fmla="*/ 1092 w 20"/>
                <a:gd name="T3" fmla="*/ 2908 h 121"/>
                <a:gd name="T4" fmla="*/ 58 w 20"/>
                <a:gd name="T5" fmla="*/ 0 h 121"/>
                <a:gd name="T6" fmla="*/ 0 60000 65536"/>
                <a:gd name="T7" fmla="*/ 0 60000 65536"/>
                <a:gd name="T8" fmla="*/ 0 60000 65536"/>
                <a:gd name="T9" fmla="*/ 0 w 20"/>
                <a:gd name="T10" fmla="*/ 0 h 121"/>
                <a:gd name="T11" fmla="*/ 20 w 20"/>
                <a:gd name="T12" fmla="*/ 121 h 1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21">
                  <a:moveTo>
                    <a:pt x="0" y="121"/>
                  </a:moveTo>
                  <a:cubicBezTo>
                    <a:pt x="15" y="101"/>
                    <a:pt x="20" y="83"/>
                    <a:pt x="20" y="59"/>
                  </a:cubicBezTo>
                  <a:cubicBezTo>
                    <a:pt x="20" y="36"/>
                    <a:pt x="16" y="20"/>
                    <a:pt x="1" y="0"/>
                  </a:cubicBezTo>
                </a:path>
              </a:pathLst>
            </a:cu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0" name="Freeform 20"/>
            <p:cNvSpPr>
              <a:spLocks/>
            </p:cNvSpPr>
            <p:nvPr/>
          </p:nvSpPr>
          <p:spPr bwMode="auto">
            <a:xfrm>
              <a:off x="4326" y="3457"/>
              <a:ext cx="33" cy="197"/>
            </a:xfrm>
            <a:custGeom>
              <a:avLst/>
              <a:gdLst>
                <a:gd name="T0" fmla="*/ 0 w 20"/>
                <a:gd name="T1" fmla="*/ 5983 h 121"/>
                <a:gd name="T2" fmla="*/ 1092 w 20"/>
                <a:gd name="T3" fmla="*/ 2844 h 121"/>
                <a:gd name="T4" fmla="*/ 58 w 20"/>
                <a:gd name="T5" fmla="*/ 0 h 121"/>
                <a:gd name="T6" fmla="*/ 0 60000 65536"/>
                <a:gd name="T7" fmla="*/ 0 60000 65536"/>
                <a:gd name="T8" fmla="*/ 0 60000 65536"/>
                <a:gd name="T9" fmla="*/ 0 w 20"/>
                <a:gd name="T10" fmla="*/ 0 h 121"/>
                <a:gd name="T11" fmla="*/ 20 w 20"/>
                <a:gd name="T12" fmla="*/ 121 h 1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21">
                  <a:moveTo>
                    <a:pt x="0" y="121"/>
                  </a:moveTo>
                  <a:cubicBezTo>
                    <a:pt x="15" y="100"/>
                    <a:pt x="20" y="82"/>
                    <a:pt x="20" y="58"/>
                  </a:cubicBezTo>
                  <a:cubicBezTo>
                    <a:pt x="20" y="36"/>
                    <a:pt x="16" y="19"/>
                    <a:pt x="1" y="0"/>
                  </a:cubicBezTo>
                </a:path>
              </a:pathLst>
            </a:cu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1" name="Rectangle 21"/>
            <p:cNvSpPr>
              <a:spLocks noChangeArrowheads="1"/>
            </p:cNvSpPr>
            <p:nvPr/>
          </p:nvSpPr>
          <p:spPr bwMode="auto">
            <a:xfrm>
              <a:off x="4927" y="3492"/>
              <a:ext cx="77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Ten" pitchFamily="18" charset="0"/>
                </a:rPr>
                <a:t>F</a:t>
              </a:r>
              <a:endParaRPr lang="en-US" sz="3200" u="sng" baseline="-25000"/>
            </a:p>
          </p:txBody>
        </p:sp>
        <p:sp>
          <p:nvSpPr>
            <p:cNvPr id="34842" name="Rectangle 22"/>
            <p:cNvSpPr>
              <a:spLocks noChangeArrowheads="1"/>
            </p:cNvSpPr>
            <p:nvPr/>
          </p:nvSpPr>
          <p:spPr bwMode="auto">
            <a:xfrm>
              <a:off x="4982" y="3536"/>
              <a:ext cx="52" cy="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1</a:t>
              </a:r>
              <a:endParaRPr lang="en-US" sz="3200" u="sng" baseline="-25000"/>
            </a:p>
          </p:txBody>
        </p:sp>
        <p:sp>
          <p:nvSpPr>
            <p:cNvPr id="34843" name="Rectangle 23"/>
            <p:cNvSpPr>
              <a:spLocks noChangeArrowheads="1"/>
            </p:cNvSpPr>
            <p:nvPr/>
          </p:nvSpPr>
          <p:spPr bwMode="auto">
            <a:xfrm>
              <a:off x="4927" y="3833"/>
              <a:ext cx="77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Ten" pitchFamily="18" charset="0"/>
                </a:rPr>
                <a:t>F</a:t>
              </a:r>
              <a:endParaRPr lang="en-US" sz="3200" u="sng" baseline="-25000"/>
            </a:p>
          </p:txBody>
        </p:sp>
        <p:sp>
          <p:nvSpPr>
            <p:cNvPr id="34844" name="Rectangle 24"/>
            <p:cNvSpPr>
              <a:spLocks noChangeArrowheads="1"/>
            </p:cNvSpPr>
            <p:nvPr/>
          </p:nvSpPr>
          <p:spPr bwMode="auto">
            <a:xfrm>
              <a:off x="4981" y="3872"/>
              <a:ext cx="53" cy="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2</a:t>
              </a:r>
              <a:endParaRPr lang="en-US" sz="3200" u="sng" baseline="-25000"/>
            </a:p>
          </p:txBody>
        </p:sp>
        <p:sp>
          <p:nvSpPr>
            <p:cNvPr id="34845" name="Freeform 25"/>
            <p:cNvSpPr>
              <a:spLocks/>
            </p:cNvSpPr>
            <p:nvPr/>
          </p:nvSpPr>
          <p:spPr bwMode="auto">
            <a:xfrm>
              <a:off x="4365" y="3457"/>
              <a:ext cx="251" cy="197"/>
            </a:xfrm>
            <a:custGeom>
              <a:avLst/>
              <a:gdLst>
                <a:gd name="T0" fmla="*/ 90 w 154"/>
                <a:gd name="T1" fmla="*/ 5752 h 121"/>
                <a:gd name="T2" fmla="*/ 861 w 154"/>
                <a:gd name="T3" fmla="*/ 2844 h 121"/>
                <a:gd name="T4" fmla="*/ 147 w 154"/>
                <a:gd name="T5" fmla="*/ 90 h 121"/>
                <a:gd name="T6" fmla="*/ 55 w 154"/>
                <a:gd name="T7" fmla="*/ 0 h 121"/>
                <a:gd name="T8" fmla="*/ 2531 w 154"/>
                <a:gd name="T9" fmla="*/ 0 h 121"/>
                <a:gd name="T10" fmla="*/ 7672 w 154"/>
                <a:gd name="T11" fmla="*/ 2844 h 121"/>
                <a:gd name="T12" fmla="*/ 7616 w 154"/>
                <a:gd name="T13" fmla="*/ 3056 h 121"/>
                <a:gd name="T14" fmla="*/ 2531 w 154"/>
                <a:gd name="T15" fmla="*/ 5983 h 121"/>
                <a:gd name="T16" fmla="*/ 0 w 154"/>
                <a:gd name="T17" fmla="*/ 5983 h 121"/>
                <a:gd name="T18" fmla="*/ 90 w 154"/>
                <a:gd name="T19" fmla="*/ 5752 h 1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4"/>
                <a:gd name="T31" fmla="*/ 0 h 121"/>
                <a:gd name="T32" fmla="*/ 154 w 154"/>
                <a:gd name="T33" fmla="*/ 121 h 12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4" h="121">
                  <a:moveTo>
                    <a:pt x="2" y="117"/>
                  </a:moveTo>
                  <a:cubicBezTo>
                    <a:pt x="12" y="99"/>
                    <a:pt x="17" y="79"/>
                    <a:pt x="17" y="58"/>
                  </a:cubicBezTo>
                  <a:cubicBezTo>
                    <a:pt x="17" y="39"/>
                    <a:pt x="13" y="19"/>
                    <a:pt x="3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93" y="0"/>
                    <a:pt x="132" y="22"/>
                    <a:pt x="154" y="58"/>
                  </a:cubicBezTo>
                  <a:cubicBezTo>
                    <a:pt x="153" y="62"/>
                    <a:pt x="153" y="62"/>
                    <a:pt x="153" y="62"/>
                  </a:cubicBezTo>
                  <a:cubicBezTo>
                    <a:pt x="132" y="99"/>
                    <a:pt x="93" y="121"/>
                    <a:pt x="51" y="121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2" y="117"/>
                    <a:pt x="2" y="117"/>
                    <a:pt x="2" y="117"/>
                  </a:cubicBezTo>
                  <a:close/>
                </a:path>
              </a:pathLst>
            </a:custGeom>
            <a:solidFill>
              <a:srgbClr val="FFFFFF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6" name="Freeform 26"/>
            <p:cNvSpPr>
              <a:spLocks/>
            </p:cNvSpPr>
            <p:nvPr/>
          </p:nvSpPr>
          <p:spPr bwMode="auto">
            <a:xfrm>
              <a:off x="4365" y="3797"/>
              <a:ext cx="251" cy="197"/>
            </a:xfrm>
            <a:custGeom>
              <a:avLst/>
              <a:gdLst>
                <a:gd name="T0" fmla="*/ 90 w 154"/>
                <a:gd name="T1" fmla="*/ 5832 h 121"/>
                <a:gd name="T2" fmla="*/ 861 w 154"/>
                <a:gd name="T3" fmla="*/ 2908 h 121"/>
                <a:gd name="T4" fmla="*/ 147 w 154"/>
                <a:gd name="T5" fmla="*/ 147 h 121"/>
                <a:gd name="T6" fmla="*/ 55 w 154"/>
                <a:gd name="T7" fmla="*/ 0 h 121"/>
                <a:gd name="T8" fmla="*/ 2531 w 154"/>
                <a:gd name="T9" fmla="*/ 0 h 121"/>
                <a:gd name="T10" fmla="*/ 7672 w 154"/>
                <a:gd name="T11" fmla="*/ 2908 h 121"/>
                <a:gd name="T12" fmla="*/ 7616 w 154"/>
                <a:gd name="T13" fmla="*/ 3132 h 121"/>
                <a:gd name="T14" fmla="*/ 2531 w 154"/>
                <a:gd name="T15" fmla="*/ 5983 h 121"/>
                <a:gd name="T16" fmla="*/ 0 w 154"/>
                <a:gd name="T17" fmla="*/ 5983 h 121"/>
                <a:gd name="T18" fmla="*/ 90 w 154"/>
                <a:gd name="T19" fmla="*/ 5832 h 1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4"/>
                <a:gd name="T31" fmla="*/ 0 h 121"/>
                <a:gd name="T32" fmla="*/ 154 w 154"/>
                <a:gd name="T33" fmla="*/ 121 h 12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4" h="121">
                  <a:moveTo>
                    <a:pt x="2" y="118"/>
                  </a:moveTo>
                  <a:cubicBezTo>
                    <a:pt x="12" y="100"/>
                    <a:pt x="17" y="79"/>
                    <a:pt x="17" y="59"/>
                  </a:cubicBezTo>
                  <a:cubicBezTo>
                    <a:pt x="17" y="39"/>
                    <a:pt x="13" y="20"/>
                    <a:pt x="3" y="3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93" y="0"/>
                    <a:pt x="132" y="23"/>
                    <a:pt x="154" y="59"/>
                  </a:cubicBezTo>
                  <a:cubicBezTo>
                    <a:pt x="153" y="63"/>
                    <a:pt x="153" y="63"/>
                    <a:pt x="153" y="63"/>
                  </a:cubicBezTo>
                  <a:cubicBezTo>
                    <a:pt x="132" y="99"/>
                    <a:pt x="93" y="121"/>
                    <a:pt x="51" y="121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2" y="118"/>
                    <a:pt x="2" y="118"/>
                    <a:pt x="2" y="118"/>
                  </a:cubicBezTo>
                  <a:close/>
                </a:path>
              </a:pathLst>
            </a:custGeom>
            <a:solidFill>
              <a:srgbClr val="FFFFFF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847" name="Group 27"/>
            <p:cNvGrpSpPr>
              <a:grpSpLocks/>
            </p:cNvGrpSpPr>
            <p:nvPr/>
          </p:nvGrpSpPr>
          <p:grpSpPr bwMode="auto">
            <a:xfrm>
              <a:off x="997" y="907"/>
              <a:ext cx="1618" cy="2435"/>
              <a:chOff x="997" y="923"/>
              <a:chExt cx="1618" cy="2435"/>
            </a:xfrm>
          </p:grpSpPr>
          <p:sp>
            <p:nvSpPr>
              <p:cNvPr id="34887" name="Freeform 28"/>
              <p:cNvSpPr>
                <a:spLocks/>
              </p:cNvSpPr>
              <p:nvPr/>
            </p:nvSpPr>
            <p:spPr bwMode="auto">
              <a:xfrm>
                <a:off x="1446" y="1068"/>
                <a:ext cx="958" cy="2093"/>
              </a:xfrm>
              <a:custGeom>
                <a:avLst/>
                <a:gdLst>
                  <a:gd name="T0" fmla="*/ 0 w 958"/>
                  <a:gd name="T1" fmla="*/ 0 h 2093"/>
                  <a:gd name="T2" fmla="*/ 958 w 958"/>
                  <a:gd name="T3" fmla="*/ 0 h 2093"/>
                  <a:gd name="T4" fmla="*/ 958 w 958"/>
                  <a:gd name="T5" fmla="*/ 2093 h 2093"/>
                  <a:gd name="T6" fmla="*/ 0 60000 65536"/>
                  <a:gd name="T7" fmla="*/ 0 60000 65536"/>
                  <a:gd name="T8" fmla="*/ 0 60000 65536"/>
                  <a:gd name="T9" fmla="*/ 0 w 958"/>
                  <a:gd name="T10" fmla="*/ 0 h 2093"/>
                  <a:gd name="T11" fmla="*/ 958 w 958"/>
                  <a:gd name="T12" fmla="*/ 2093 h 209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58" h="2093">
                    <a:moveTo>
                      <a:pt x="0" y="0"/>
                    </a:moveTo>
                    <a:lnTo>
                      <a:pt x="958" y="0"/>
                    </a:lnTo>
                    <a:lnTo>
                      <a:pt x="958" y="2093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88" name="Line 29"/>
              <p:cNvSpPr>
                <a:spLocks noChangeShapeType="1"/>
              </p:cNvSpPr>
              <p:nvPr/>
            </p:nvSpPr>
            <p:spPr bwMode="auto">
              <a:xfrm flipH="1">
                <a:off x="1096" y="1011"/>
                <a:ext cx="298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89" name="Freeform 30"/>
              <p:cNvSpPr>
                <a:spLocks/>
              </p:cNvSpPr>
              <p:nvPr/>
            </p:nvSpPr>
            <p:spPr bwMode="auto">
              <a:xfrm>
                <a:off x="1506" y="951"/>
                <a:ext cx="1033" cy="2210"/>
              </a:xfrm>
              <a:custGeom>
                <a:avLst/>
                <a:gdLst>
                  <a:gd name="T0" fmla="*/ 0 w 1033"/>
                  <a:gd name="T1" fmla="*/ 0 h 2210"/>
                  <a:gd name="T2" fmla="*/ 1033 w 1033"/>
                  <a:gd name="T3" fmla="*/ 0 h 2210"/>
                  <a:gd name="T4" fmla="*/ 1033 w 1033"/>
                  <a:gd name="T5" fmla="*/ 2210 h 2210"/>
                  <a:gd name="T6" fmla="*/ 0 60000 65536"/>
                  <a:gd name="T7" fmla="*/ 0 60000 65536"/>
                  <a:gd name="T8" fmla="*/ 0 60000 65536"/>
                  <a:gd name="T9" fmla="*/ 0 w 1033"/>
                  <a:gd name="T10" fmla="*/ 0 h 2210"/>
                  <a:gd name="T11" fmla="*/ 1033 w 1033"/>
                  <a:gd name="T12" fmla="*/ 2210 h 22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33" h="2210">
                    <a:moveTo>
                      <a:pt x="0" y="0"/>
                    </a:moveTo>
                    <a:lnTo>
                      <a:pt x="1033" y="0"/>
                    </a:lnTo>
                    <a:lnTo>
                      <a:pt x="1033" y="221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90" name="Freeform 31"/>
              <p:cNvSpPr>
                <a:spLocks/>
              </p:cNvSpPr>
              <p:nvPr/>
            </p:nvSpPr>
            <p:spPr bwMode="auto">
              <a:xfrm>
                <a:off x="1460" y="1437"/>
                <a:ext cx="668" cy="1724"/>
              </a:xfrm>
              <a:custGeom>
                <a:avLst/>
                <a:gdLst>
                  <a:gd name="T0" fmla="*/ 0 w 668"/>
                  <a:gd name="T1" fmla="*/ 0 h 1724"/>
                  <a:gd name="T2" fmla="*/ 668 w 668"/>
                  <a:gd name="T3" fmla="*/ 0 h 1724"/>
                  <a:gd name="T4" fmla="*/ 668 w 668"/>
                  <a:gd name="T5" fmla="*/ 1724 h 1724"/>
                  <a:gd name="T6" fmla="*/ 0 60000 65536"/>
                  <a:gd name="T7" fmla="*/ 0 60000 65536"/>
                  <a:gd name="T8" fmla="*/ 0 60000 65536"/>
                  <a:gd name="T9" fmla="*/ 0 w 668"/>
                  <a:gd name="T10" fmla="*/ 0 h 1724"/>
                  <a:gd name="T11" fmla="*/ 668 w 668"/>
                  <a:gd name="T12" fmla="*/ 1724 h 1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68" h="1724">
                    <a:moveTo>
                      <a:pt x="0" y="0"/>
                    </a:moveTo>
                    <a:lnTo>
                      <a:pt x="668" y="0"/>
                    </a:lnTo>
                    <a:lnTo>
                      <a:pt x="668" y="1724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91" name="Line 32"/>
              <p:cNvSpPr>
                <a:spLocks noChangeShapeType="1"/>
              </p:cNvSpPr>
              <p:nvPr/>
            </p:nvSpPr>
            <p:spPr bwMode="auto">
              <a:xfrm flipH="1">
                <a:off x="1096" y="1387"/>
                <a:ext cx="298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92" name="Freeform 33"/>
              <p:cNvSpPr>
                <a:spLocks/>
              </p:cNvSpPr>
              <p:nvPr/>
            </p:nvSpPr>
            <p:spPr bwMode="auto">
              <a:xfrm>
                <a:off x="1509" y="1325"/>
                <a:ext cx="747" cy="1836"/>
              </a:xfrm>
              <a:custGeom>
                <a:avLst/>
                <a:gdLst>
                  <a:gd name="T0" fmla="*/ 0 w 747"/>
                  <a:gd name="T1" fmla="*/ 0 h 1836"/>
                  <a:gd name="T2" fmla="*/ 747 w 747"/>
                  <a:gd name="T3" fmla="*/ 0 h 1836"/>
                  <a:gd name="T4" fmla="*/ 747 w 747"/>
                  <a:gd name="T5" fmla="*/ 1836 h 1836"/>
                  <a:gd name="T6" fmla="*/ 0 60000 65536"/>
                  <a:gd name="T7" fmla="*/ 0 60000 65536"/>
                  <a:gd name="T8" fmla="*/ 0 60000 65536"/>
                  <a:gd name="T9" fmla="*/ 0 w 747"/>
                  <a:gd name="T10" fmla="*/ 0 h 1836"/>
                  <a:gd name="T11" fmla="*/ 747 w 747"/>
                  <a:gd name="T12" fmla="*/ 1836 h 18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47" h="1836">
                    <a:moveTo>
                      <a:pt x="0" y="0"/>
                    </a:moveTo>
                    <a:lnTo>
                      <a:pt x="747" y="0"/>
                    </a:lnTo>
                    <a:lnTo>
                      <a:pt x="747" y="183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93" name="Freeform 34"/>
              <p:cNvSpPr>
                <a:spLocks/>
              </p:cNvSpPr>
              <p:nvPr/>
            </p:nvSpPr>
            <p:spPr bwMode="auto">
              <a:xfrm>
                <a:off x="1457" y="1808"/>
                <a:ext cx="381" cy="1353"/>
              </a:xfrm>
              <a:custGeom>
                <a:avLst/>
                <a:gdLst>
                  <a:gd name="T0" fmla="*/ 0 w 381"/>
                  <a:gd name="T1" fmla="*/ 0 h 1353"/>
                  <a:gd name="T2" fmla="*/ 381 w 381"/>
                  <a:gd name="T3" fmla="*/ 0 h 1353"/>
                  <a:gd name="T4" fmla="*/ 381 w 381"/>
                  <a:gd name="T5" fmla="*/ 1353 h 1353"/>
                  <a:gd name="T6" fmla="*/ 0 60000 65536"/>
                  <a:gd name="T7" fmla="*/ 0 60000 65536"/>
                  <a:gd name="T8" fmla="*/ 0 60000 65536"/>
                  <a:gd name="T9" fmla="*/ 0 w 381"/>
                  <a:gd name="T10" fmla="*/ 0 h 1353"/>
                  <a:gd name="T11" fmla="*/ 381 w 381"/>
                  <a:gd name="T12" fmla="*/ 1353 h 135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1" h="1353">
                    <a:moveTo>
                      <a:pt x="0" y="0"/>
                    </a:moveTo>
                    <a:lnTo>
                      <a:pt x="381" y="0"/>
                    </a:lnTo>
                    <a:lnTo>
                      <a:pt x="381" y="1353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94" name="Line 35"/>
              <p:cNvSpPr>
                <a:spLocks noChangeShapeType="1"/>
              </p:cNvSpPr>
              <p:nvPr/>
            </p:nvSpPr>
            <p:spPr bwMode="auto">
              <a:xfrm flipH="1">
                <a:off x="1096" y="1756"/>
                <a:ext cx="298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95" name="Freeform 36"/>
              <p:cNvSpPr>
                <a:spLocks/>
              </p:cNvSpPr>
              <p:nvPr/>
            </p:nvSpPr>
            <p:spPr bwMode="auto">
              <a:xfrm>
                <a:off x="1485" y="1694"/>
                <a:ext cx="491" cy="1467"/>
              </a:xfrm>
              <a:custGeom>
                <a:avLst/>
                <a:gdLst>
                  <a:gd name="T0" fmla="*/ 0 w 491"/>
                  <a:gd name="T1" fmla="*/ 0 h 1467"/>
                  <a:gd name="T2" fmla="*/ 491 w 491"/>
                  <a:gd name="T3" fmla="*/ 0 h 1467"/>
                  <a:gd name="T4" fmla="*/ 491 w 491"/>
                  <a:gd name="T5" fmla="*/ 1467 h 1467"/>
                  <a:gd name="T6" fmla="*/ 0 60000 65536"/>
                  <a:gd name="T7" fmla="*/ 0 60000 65536"/>
                  <a:gd name="T8" fmla="*/ 0 60000 65536"/>
                  <a:gd name="T9" fmla="*/ 0 w 491"/>
                  <a:gd name="T10" fmla="*/ 0 h 1467"/>
                  <a:gd name="T11" fmla="*/ 491 w 491"/>
                  <a:gd name="T12" fmla="*/ 1467 h 146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91" h="1467">
                    <a:moveTo>
                      <a:pt x="0" y="0"/>
                    </a:moveTo>
                    <a:lnTo>
                      <a:pt x="491" y="0"/>
                    </a:lnTo>
                    <a:lnTo>
                      <a:pt x="491" y="1467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96" name="Rectangle 37"/>
              <p:cNvSpPr>
                <a:spLocks noChangeArrowheads="1"/>
              </p:cNvSpPr>
              <p:nvPr/>
            </p:nvSpPr>
            <p:spPr bwMode="auto">
              <a:xfrm>
                <a:off x="997" y="958"/>
                <a:ext cx="105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00"/>
                    </a:solidFill>
                    <a:latin typeface="TimesTen" pitchFamily="18" charset="0"/>
                  </a:rPr>
                  <a:t>A</a:t>
                </a:r>
                <a:endParaRPr lang="en-US" sz="3200" u="sng" baseline="-25000"/>
              </a:p>
            </p:txBody>
          </p:sp>
          <p:sp>
            <p:nvSpPr>
              <p:cNvPr id="34897" name="Rectangle 38"/>
              <p:cNvSpPr>
                <a:spLocks noChangeArrowheads="1"/>
              </p:cNvSpPr>
              <p:nvPr/>
            </p:nvSpPr>
            <p:spPr bwMode="auto">
              <a:xfrm>
                <a:off x="1020" y="1331"/>
                <a:ext cx="97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00"/>
                    </a:solidFill>
                    <a:latin typeface="TimesTen" pitchFamily="18" charset="0"/>
                  </a:rPr>
                  <a:t>B</a:t>
                </a:r>
                <a:endParaRPr lang="en-US" sz="3200" u="sng" baseline="-25000"/>
              </a:p>
            </p:txBody>
          </p:sp>
          <p:sp>
            <p:nvSpPr>
              <p:cNvPr id="34898" name="Rectangle 39"/>
              <p:cNvSpPr>
                <a:spLocks noChangeArrowheads="1"/>
              </p:cNvSpPr>
              <p:nvPr/>
            </p:nvSpPr>
            <p:spPr bwMode="auto">
              <a:xfrm>
                <a:off x="1020" y="1705"/>
                <a:ext cx="97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00"/>
                    </a:solidFill>
                    <a:latin typeface="TimesTen" pitchFamily="18" charset="0"/>
                  </a:rPr>
                  <a:t>C</a:t>
                </a:r>
                <a:endParaRPr lang="en-US" sz="3200" u="sng" baseline="-25000"/>
              </a:p>
            </p:txBody>
          </p:sp>
          <p:sp>
            <p:nvSpPr>
              <p:cNvPr id="34899" name="Rectangle 40"/>
              <p:cNvSpPr>
                <a:spLocks noChangeArrowheads="1"/>
              </p:cNvSpPr>
              <p:nvPr/>
            </p:nvSpPr>
            <p:spPr bwMode="auto">
              <a:xfrm>
                <a:off x="1804" y="3181"/>
                <a:ext cx="105" cy="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>
                    <a:solidFill>
                      <a:srgbClr val="000000"/>
                    </a:solidFill>
                    <a:latin typeface="TimesTen" pitchFamily="18" charset="0"/>
                  </a:rPr>
                  <a:t>C</a:t>
                </a:r>
                <a:endParaRPr lang="en-US" sz="3200" u="sng" baseline="-25000"/>
              </a:p>
            </p:txBody>
          </p:sp>
          <p:sp>
            <p:nvSpPr>
              <p:cNvPr id="34900" name="Rectangle 41"/>
              <p:cNvSpPr>
                <a:spLocks noChangeArrowheads="1"/>
              </p:cNvSpPr>
              <p:nvPr/>
            </p:nvSpPr>
            <p:spPr bwMode="auto">
              <a:xfrm>
                <a:off x="2087" y="3181"/>
                <a:ext cx="105" cy="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>
                    <a:solidFill>
                      <a:srgbClr val="000000"/>
                    </a:solidFill>
                    <a:latin typeface="TimesTen" pitchFamily="18" charset="0"/>
                  </a:rPr>
                  <a:t>B</a:t>
                </a:r>
                <a:endParaRPr lang="en-US" sz="3200" u="sng" baseline="-25000"/>
              </a:p>
            </p:txBody>
          </p:sp>
          <p:sp>
            <p:nvSpPr>
              <p:cNvPr id="34901" name="Rectangle 42"/>
              <p:cNvSpPr>
                <a:spLocks noChangeArrowheads="1"/>
              </p:cNvSpPr>
              <p:nvPr/>
            </p:nvSpPr>
            <p:spPr bwMode="auto">
              <a:xfrm>
                <a:off x="2361" y="3181"/>
                <a:ext cx="113" cy="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>
                    <a:solidFill>
                      <a:srgbClr val="000000"/>
                    </a:solidFill>
                    <a:latin typeface="TimesTen" pitchFamily="18" charset="0"/>
                  </a:rPr>
                  <a:t>A</a:t>
                </a:r>
                <a:endParaRPr lang="en-US" sz="3200" u="sng" baseline="-25000"/>
              </a:p>
            </p:txBody>
          </p:sp>
          <p:sp>
            <p:nvSpPr>
              <p:cNvPr id="34902" name="Freeform 43"/>
              <p:cNvSpPr>
                <a:spLocks/>
              </p:cNvSpPr>
              <p:nvPr/>
            </p:nvSpPr>
            <p:spPr bwMode="auto">
              <a:xfrm>
                <a:off x="1394" y="933"/>
                <a:ext cx="138" cy="176"/>
              </a:xfrm>
              <a:custGeom>
                <a:avLst/>
                <a:gdLst>
                  <a:gd name="T0" fmla="*/ 0 w 138"/>
                  <a:gd name="T1" fmla="*/ 0 h 176"/>
                  <a:gd name="T2" fmla="*/ 0 w 138"/>
                  <a:gd name="T3" fmla="*/ 176 h 176"/>
                  <a:gd name="T4" fmla="*/ 138 w 138"/>
                  <a:gd name="T5" fmla="*/ 86 h 176"/>
                  <a:gd name="T6" fmla="*/ 0 w 138"/>
                  <a:gd name="T7" fmla="*/ 0 h 176"/>
                  <a:gd name="T8" fmla="*/ 0 w 138"/>
                  <a:gd name="T9" fmla="*/ 0 h 1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8"/>
                  <a:gd name="T16" fmla="*/ 0 h 176"/>
                  <a:gd name="T17" fmla="*/ 138 w 138"/>
                  <a:gd name="T18" fmla="*/ 176 h 1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8" h="176">
                    <a:moveTo>
                      <a:pt x="0" y="0"/>
                    </a:moveTo>
                    <a:lnTo>
                      <a:pt x="0" y="176"/>
                    </a:lnTo>
                    <a:lnTo>
                      <a:pt x="138" y="8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74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03" name="Freeform 44"/>
              <p:cNvSpPr>
                <a:spLocks/>
              </p:cNvSpPr>
              <p:nvPr/>
            </p:nvSpPr>
            <p:spPr bwMode="auto">
              <a:xfrm>
                <a:off x="1394" y="1304"/>
                <a:ext cx="138" cy="176"/>
              </a:xfrm>
              <a:custGeom>
                <a:avLst/>
                <a:gdLst>
                  <a:gd name="T0" fmla="*/ 0 w 138"/>
                  <a:gd name="T1" fmla="*/ 0 h 176"/>
                  <a:gd name="T2" fmla="*/ 0 w 138"/>
                  <a:gd name="T3" fmla="*/ 176 h 176"/>
                  <a:gd name="T4" fmla="*/ 138 w 138"/>
                  <a:gd name="T5" fmla="*/ 86 h 176"/>
                  <a:gd name="T6" fmla="*/ 0 w 138"/>
                  <a:gd name="T7" fmla="*/ 0 h 176"/>
                  <a:gd name="T8" fmla="*/ 0 w 138"/>
                  <a:gd name="T9" fmla="*/ 0 h 1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8"/>
                  <a:gd name="T16" fmla="*/ 0 h 176"/>
                  <a:gd name="T17" fmla="*/ 138 w 138"/>
                  <a:gd name="T18" fmla="*/ 176 h 1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8" h="176">
                    <a:moveTo>
                      <a:pt x="0" y="0"/>
                    </a:moveTo>
                    <a:lnTo>
                      <a:pt x="0" y="176"/>
                    </a:lnTo>
                    <a:lnTo>
                      <a:pt x="138" y="8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74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04" name="Freeform 45"/>
              <p:cNvSpPr>
                <a:spLocks/>
              </p:cNvSpPr>
              <p:nvPr/>
            </p:nvSpPr>
            <p:spPr bwMode="auto">
              <a:xfrm>
                <a:off x="1394" y="1673"/>
                <a:ext cx="138" cy="176"/>
              </a:xfrm>
              <a:custGeom>
                <a:avLst/>
                <a:gdLst>
                  <a:gd name="T0" fmla="*/ 0 w 138"/>
                  <a:gd name="T1" fmla="*/ 0 h 176"/>
                  <a:gd name="T2" fmla="*/ 0 w 138"/>
                  <a:gd name="T3" fmla="*/ 176 h 176"/>
                  <a:gd name="T4" fmla="*/ 138 w 138"/>
                  <a:gd name="T5" fmla="*/ 87 h 176"/>
                  <a:gd name="T6" fmla="*/ 0 w 138"/>
                  <a:gd name="T7" fmla="*/ 0 h 176"/>
                  <a:gd name="T8" fmla="*/ 0 w 138"/>
                  <a:gd name="T9" fmla="*/ 0 h 1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8"/>
                  <a:gd name="T16" fmla="*/ 0 h 176"/>
                  <a:gd name="T17" fmla="*/ 138 w 138"/>
                  <a:gd name="T18" fmla="*/ 176 h 1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8" h="176">
                    <a:moveTo>
                      <a:pt x="0" y="0"/>
                    </a:moveTo>
                    <a:lnTo>
                      <a:pt x="0" y="176"/>
                    </a:lnTo>
                    <a:lnTo>
                      <a:pt x="138" y="8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74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05" name="Oval 46"/>
              <p:cNvSpPr>
                <a:spLocks noChangeArrowheads="1"/>
              </p:cNvSpPr>
              <p:nvPr/>
            </p:nvSpPr>
            <p:spPr bwMode="auto">
              <a:xfrm>
                <a:off x="1449" y="923"/>
                <a:ext cx="57" cy="57"/>
              </a:xfrm>
              <a:prstGeom prst="ellipse">
                <a:avLst/>
              </a:prstGeom>
              <a:solidFill>
                <a:srgbClr val="FFFFFF"/>
              </a:solidFill>
              <a:ln w="174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06" name="Oval 47"/>
              <p:cNvSpPr>
                <a:spLocks noChangeArrowheads="1"/>
              </p:cNvSpPr>
              <p:nvPr/>
            </p:nvSpPr>
            <p:spPr bwMode="auto">
              <a:xfrm>
                <a:off x="1454" y="1667"/>
                <a:ext cx="57" cy="57"/>
              </a:xfrm>
              <a:prstGeom prst="ellipse">
                <a:avLst/>
              </a:prstGeom>
              <a:solidFill>
                <a:srgbClr val="FFFFFF"/>
              </a:solidFill>
              <a:ln w="174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07" name="Freeform 48"/>
              <p:cNvSpPr>
                <a:spLocks/>
              </p:cNvSpPr>
              <p:nvPr/>
            </p:nvSpPr>
            <p:spPr bwMode="auto">
              <a:xfrm>
                <a:off x="1452" y="1296"/>
                <a:ext cx="57" cy="57"/>
              </a:xfrm>
              <a:custGeom>
                <a:avLst/>
                <a:gdLst>
                  <a:gd name="T0" fmla="*/ 860 w 35"/>
                  <a:gd name="T1" fmla="*/ 1731 h 35"/>
                  <a:gd name="T2" fmla="*/ 0 w 35"/>
                  <a:gd name="T3" fmla="*/ 881 h 35"/>
                  <a:gd name="T4" fmla="*/ 860 w 35"/>
                  <a:gd name="T5" fmla="*/ 0 h 35"/>
                  <a:gd name="T6" fmla="*/ 1731 w 35"/>
                  <a:gd name="T7" fmla="*/ 881 h 35"/>
                  <a:gd name="T8" fmla="*/ 860 w 35"/>
                  <a:gd name="T9" fmla="*/ 1731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"/>
                  <a:gd name="T16" fmla="*/ 0 h 35"/>
                  <a:gd name="T17" fmla="*/ 35 w 35"/>
                  <a:gd name="T18" fmla="*/ 35 h 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" h="35">
                    <a:moveTo>
                      <a:pt x="17" y="35"/>
                    </a:moveTo>
                    <a:cubicBezTo>
                      <a:pt x="8" y="35"/>
                      <a:pt x="0" y="28"/>
                      <a:pt x="0" y="18"/>
                    </a:cubicBezTo>
                    <a:cubicBezTo>
                      <a:pt x="0" y="8"/>
                      <a:pt x="8" y="0"/>
                      <a:pt x="17" y="0"/>
                    </a:cubicBezTo>
                    <a:cubicBezTo>
                      <a:pt x="27" y="0"/>
                      <a:pt x="35" y="8"/>
                      <a:pt x="35" y="18"/>
                    </a:cubicBezTo>
                    <a:cubicBezTo>
                      <a:pt x="35" y="27"/>
                      <a:pt x="27" y="35"/>
                      <a:pt x="17" y="3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74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08" name="Line 49"/>
              <p:cNvSpPr>
                <a:spLocks noChangeShapeType="1"/>
              </p:cNvSpPr>
              <p:nvPr/>
            </p:nvSpPr>
            <p:spPr bwMode="auto">
              <a:xfrm>
                <a:off x="1950" y="3185"/>
                <a:ext cx="57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09" name="Rectangle 50"/>
              <p:cNvSpPr>
                <a:spLocks noChangeArrowheads="1"/>
              </p:cNvSpPr>
              <p:nvPr/>
            </p:nvSpPr>
            <p:spPr bwMode="auto">
              <a:xfrm>
                <a:off x="1945" y="3181"/>
                <a:ext cx="106" cy="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>
                    <a:solidFill>
                      <a:srgbClr val="000000"/>
                    </a:solidFill>
                    <a:latin typeface="TimesTen" pitchFamily="18" charset="0"/>
                  </a:rPr>
                  <a:t>C</a:t>
                </a:r>
                <a:endParaRPr lang="en-US" sz="3200" u="sng" baseline="-25000"/>
              </a:p>
            </p:txBody>
          </p:sp>
          <p:sp>
            <p:nvSpPr>
              <p:cNvPr id="34910" name="Line 51"/>
              <p:cNvSpPr>
                <a:spLocks noChangeShapeType="1"/>
              </p:cNvSpPr>
              <p:nvPr/>
            </p:nvSpPr>
            <p:spPr bwMode="auto">
              <a:xfrm>
                <a:off x="2227" y="3184"/>
                <a:ext cx="5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11" name="Rectangle 52"/>
              <p:cNvSpPr>
                <a:spLocks noChangeArrowheads="1"/>
              </p:cNvSpPr>
              <p:nvPr/>
            </p:nvSpPr>
            <p:spPr bwMode="auto">
              <a:xfrm>
                <a:off x="2226" y="3183"/>
                <a:ext cx="105" cy="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>
                    <a:solidFill>
                      <a:srgbClr val="000000"/>
                    </a:solidFill>
                    <a:latin typeface="TimesTen" pitchFamily="18" charset="0"/>
                  </a:rPr>
                  <a:t>B</a:t>
                </a:r>
                <a:endParaRPr lang="en-US" sz="3200" u="sng" baseline="-25000"/>
              </a:p>
            </p:txBody>
          </p:sp>
          <p:sp>
            <p:nvSpPr>
              <p:cNvPr id="34912" name="Line 53"/>
              <p:cNvSpPr>
                <a:spLocks noChangeShapeType="1"/>
              </p:cNvSpPr>
              <p:nvPr/>
            </p:nvSpPr>
            <p:spPr bwMode="auto">
              <a:xfrm>
                <a:off x="2512" y="3185"/>
                <a:ext cx="57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13" name="Rectangle 54"/>
              <p:cNvSpPr>
                <a:spLocks noChangeArrowheads="1"/>
              </p:cNvSpPr>
              <p:nvPr/>
            </p:nvSpPr>
            <p:spPr bwMode="auto">
              <a:xfrm>
                <a:off x="2502" y="3181"/>
                <a:ext cx="113" cy="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>
                    <a:solidFill>
                      <a:srgbClr val="000000"/>
                    </a:solidFill>
                    <a:latin typeface="TimesTen" pitchFamily="18" charset="0"/>
                  </a:rPr>
                  <a:t>A</a:t>
                </a:r>
                <a:endParaRPr lang="en-US" sz="3200" u="sng" baseline="-25000"/>
              </a:p>
            </p:txBody>
          </p:sp>
        </p:grpSp>
        <p:sp>
          <p:nvSpPr>
            <p:cNvPr id="34848" name="Line 55"/>
            <p:cNvSpPr>
              <a:spLocks noChangeShapeType="1"/>
            </p:cNvSpPr>
            <p:nvPr/>
          </p:nvSpPr>
          <p:spPr bwMode="auto">
            <a:xfrm>
              <a:off x="1693" y="2627"/>
              <a:ext cx="216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9" name="Line 56"/>
            <p:cNvSpPr>
              <a:spLocks noChangeShapeType="1"/>
            </p:cNvSpPr>
            <p:nvPr/>
          </p:nvSpPr>
          <p:spPr bwMode="auto">
            <a:xfrm>
              <a:off x="1693" y="1931"/>
              <a:ext cx="216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0" name="Freeform 57"/>
            <p:cNvSpPr>
              <a:spLocks/>
            </p:cNvSpPr>
            <p:nvPr/>
          </p:nvSpPr>
          <p:spPr bwMode="auto">
            <a:xfrm>
              <a:off x="2821" y="2530"/>
              <a:ext cx="234" cy="195"/>
            </a:xfrm>
            <a:custGeom>
              <a:avLst/>
              <a:gdLst>
                <a:gd name="T0" fmla="*/ 0 w 144"/>
                <a:gd name="T1" fmla="*/ 0 h 120"/>
                <a:gd name="T2" fmla="*/ 0 w 144"/>
                <a:gd name="T3" fmla="*/ 5835 h 120"/>
                <a:gd name="T4" fmla="*/ 4064 w 144"/>
                <a:gd name="T5" fmla="*/ 5835 h 120"/>
                <a:gd name="T6" fmla="*/ 6996 w 144"/>
                <a:gd name="T7" fmla="*/ 2923 h 120"/>
                <a:gd name="T8" fmla="*/ 4119 w 144"/>
                <a:gd name="T9" fmla="*/ 0 h 120"/>
                <a:gd name="T10" fmla="*/ 0 w 144"/>
                <a:gd name="T11" fmla="*/ 0 h 1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4"/>
                <a:gd name="T19" fmla="*/ 0 h 120"/>
                <a:gd name="T20" fmla="*/ 144 w 144"/>
                <a:gd name="T21" fmla="*/ 120 h 1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4" h="120">
                  <a:moveTo>
                    <a:pt x="0" y="0"/>
                  </a:moveTo>
                  <a:cubicBezTo>
                    <a:pt x="0" y="120"/>
                    <a:pt x="0" y="120"/>
                    <a:pt x="0" y="120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117" y="120"/>
                    <a:pt x="144" y="93"/>
                    <a:pt x="144" y="60"/>
                  </a:cubicBezTo>
                  <a:cubicBezTo>
                    <a:pt x="144" y="27"/>
                    <a:pt x="118" y="0"/>
                    <a:pt x="85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1" name="Line 58"/>
            <p:cNvSpPr>
              <a:spLocks noChangeShapeType="1"/>
            </p:cNvSpPr>
            <p:nvPr/>
          </p:nvSpPr>
          <p:spPr bwMode="auto">
            <a:xfrm>
              <a:off x="1693" y="2279"/>
              <a:ext cx="216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2" name="Freeform 59"/>
            <p:cNvSpPr>
              <a:spLocks/>
            </p:cNvSpPr>
            <p:nvPr/>
          </p:nvSpPr>
          <p:spPr bwMode="auto">
            <a:xfrm>
              <a:off x="2821" y="1833"/>
              <a:ext cx="234" cy="195"/>
            </a:xfrm>
            <a:custGeom>
              <a:avLst/>
              <a:gdLst>
                <a:gd name="T0" fmla="*/ 0 w 144"/>
                <a:gd name="T1" fmla="*/ 0 h 120"/>
                <a:gd name="T2" fmla="*/ 0 w 144"/>
                <a:gd name="T3" fmla="*/ 5835 h 120"/>
                <a:gd name="T4" fmla="*/ 4064 w 144"/>
                <a:gd name="T5" fmla="*/ 5835 h 120"/>
                <a:gd name="T6" fmla="*/ 6996 w 144"/>
                <a:gd name="T7" fmla="*/ 2923 h 120"/>
                <a:gd name="T8" fmla="*/ 4119 w 144"/>
                <a:gd name="T9" fmla="*/ 0 h 120"/>
                <a:gd name="T10" fmla="*/ 0 w 144"/>
                <a:gd name="T11" fmla="*/ 0 h 1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4"/>
                <a:gd name="T19" fmla="*/ 0 h 120"/>
                <a:gd name="T20" fmla="*/ 144 w 144"/>
                <a:gd name="T21" fmla="*/ 120 h 1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4" h="120">
                  <a:moveTo>
                    <a:pt x="0" y="0"/>
                  </a:moveTo>
                  <a:cubicBezTo>
                    <a:pt x="0" y="120"/>
                    <a:pt x="0" y="120"/>
                    <a:pt x="0" y="120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117" y="120"/>
                    <a:pt x="144" y="93"/>
                    <a:pt x="144" y="60"/>
                  </a:cubicBezTo>
                  <a:cubicBezTo>
                    <a:pt x="144" y="27"/>
                    <a:pt x="118" y="0"/>
                    <a:pt x="85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3" name="Freeform 60"/>
            <p:cNvSpPr>
              <a:spLocks/>
            </p:cNvSpPr>
            <p:nvPr/>
          </p:nvSpPr>
          <p:spPr bwMode="auto">
            <a:xfrm>
              <a:off x="2821" y="2181"/>
              <a:ext cx="234" cy="196"/>
            </a:xfrm>
            <a:custGeom>
              <a:avLst/>
              <a:gdLst>
                <a:gd name="T0" fmla="*/ 0 w 144"/>
                <a:gd name="T1" fmla="*/ 0 h 120"/>
                <a:gd name="T2" fmla="*/ 0 w 144"/>
                <a:gd name="T3" fmla="*/ 6079 h 120"/>
                <a:gd name="T4" fmla="*/ 4064 w 144"/>
                <a:gd name="T5" fmla="*/ 6079 h 120"/>
                <a:gd name="T6" fmla="*/ 6996 w 144"/>
                <a:gd name="T7" fmla="*/ 3033 h 120"/>
                <a:gd name="T8" fmla="*/ 4119 w 144"/>
                <a:gd name="T9" fmla="*/ 0 h 120"/>
                <a:gd name="T10" fmla="*/ 0 w 144"/>
                <a:gd name="T11" fmla="*/ 0 h 1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4"/>
                <a:gd name="T19" fmla="*/ 0 h 120"/>
                <a:gd name="T20" fmla="*/ 144 w 144"/>
                <a:gd name="T21" fmla="*/ 120 h 1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4" h="120">
                  <a:moveTo>
                    <a:pt x="0" y="0"/>
                  </a:moveTo>
                  <a:cubicBezTo>
                    <a:pt x="0" y="120"/>
                    <a:pt x="0" y="120"/>
                    <a:pt x="0" y="120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117" y="120"/>
                    <a:pt x="144" y="93"/>
                    <a:pt x="144" y="60"/>
                  </a:cubicBezTo>
                  <a:cubicBezTo>
                    <a:pt x="144" y="27"/>
                    <a:pt x="118" y="0"/>
                    <a:pt x="85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4" name="Rectangle 61"/>
            <p:cNvSpPr>
              <a:spLocks noChangeArrowheads="1"/>
            </p:cNvSpPr>
            <p:nvPr/>
          </p:nvSpPr>
          <p:spPr bwMode="auto">
            <a:xfrm>
              <a:off x="2914" y="1878"/>
              <a:ext cx="7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Ten" pitchFamily="18" charset="0"/>
                </a:rPr>
                <a:t>1</a:t>
              </a:r>
              <a:endParaRPr lang="en-US" sz="3200" u="sng" baseline="-25000"/>
            </a:p>
          </p:txBody>
        </p:sp>
        <p:sp>
          <p:nvSpPr>
            <p:cNvPr id="34855" name="Rectangle 62"/>
            <p:cNvSpPr>
              <a:spLocks noChangeArrowheads="1"/>
            </p:cNvSpPr>
            <p:nvPr/>
          </p:nvSpPr>
          <p:spPr bwMode="auto">
            <a:xfrm>
              <a:off x="2914" y="2225"/>
              <a:ext cx="79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imesTen" pitchFamily="18" charset="0"/>
                </a:rPr>
                <a:t>2</a:t>
              </a:r>
              <a:endParaRPr lang="en-US" sz="3200" u="sng" baseline="-25000"/>
            </a:p>
          </p:txBody>
        </p:sp>
        <p:sp>
          <p:nvSpPr>
            <p:cNvPr id="34856" name="Line 63"/>
            <p:cNvSpPr>
              <a:spLocks noChangeShapeType="1"/>
            </p:cNvSpPr>
            <p:nvPr/>
          </p:nvSpPr>
          <p:spPr bwMode="auto">
            <a:xfrm>
              <a:off x="1693" y="2975"/>
              <a:ext cx="216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7" name="Freeform 64"/>
            <p:cNvSpPr>
              <a:spLocks/>
            </p:cNvSpPr>
            <p:nvPr/>
          </p:nvSpPr>
          <p:spPr bwMode="auto">
            <a:xfrm>
              <a:off x="3255" y="3236"/>
              <a:ext cx="197" cy="250"/>
            </a:xfrm>
            <a:custGeom>
              <a:avLst/>
              <a:gdLst>
                <a:gd name="T0" fmla="*/ 147 w 121"/>
                <a:gd name="T1" fmla="*/ 89 h 154"/>
                <a:gd name="T2" fmla="*/ 3132 w 121"/>
                <a:gd name="T3" fmla="*/ 857 h 154"/>
                <a:gd name="T4" fmla="*/ 5832 w 121"/>
                <a:gd name="T5" fmla="*/ 144 h 154"/>
                <a:gd name="T6" fmla="*/ 5983 w 121"/>
                <a:gd name="T7" fmla="*/ 55 h 154"/>
                <a:gd name="T8" fmla="*/ 5983 w 121"/>
                <a:gd name="T9" fmla="*/ 2472 h 154"/>
                <a:gd name="T10" fmla="*/ 3056 w 121"/>
                <a:gd name="T11" fmla="*/ 7432 h 154"/>
                <a:gd name="T12" fmla="*/ 2908 w 121"/>
                <a:gd name="T13" fmla="*/ 7377 h 154"/>
                <a:gd name="T14" fmla="*/ 0 w 121"/>
                <a:gd name="T15" fmla="*/ 2472 h 154"/>
                <a:gd name="T16" fmla="*/ 0 w 121"/>
                <a:gd name="T17" fmla="*/ 0 h 154"/>
                <a:gd name="T18" fmla="*/ 147 w 121"/>
                <a:gd name="T19" fmla="*/ 89 h 1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1"/>
                <a:gd name="T31" fmla="*/ 0 h 154"/>
                <a:gd name="T32" fmla="*/ 121 w 121"/>
                <a:gd name="T33" fmla="*/ 154 h 15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1" h="154">
                  <a:moveTo>
                    <a:pt x="3" y="2"/>
                  </a:moveTo>
                  <a:cubicBezTo>
                    <a:pt x="22" y="12"/>
                    <a:pt x="42" y="18"/>
                    <a:pt x="63" y="18"/>
                  </a:cubicBezTo>
                  <a:cubicBezTo>
                    <a:pt x="82" y="18"/>
                    <a:pt x="101" y="13"/>
                    <a:pt x="118" y="3"/>
                  </a:cubicBezTo>
                  <a:cubicBezTo>
                    <a:pt x="121" y="1"/>
                    <a:pt x="121" y="1"/>
                    <a:pt x="121" y="1"/>
                  </a:cubicBezTo>
                  <a:cubicBezTo>
                    <a:pt x="121" y="51"/>
                    <a:pt x="121" y="51"/>
                    <a:pt x="121" y="51"/>
                  </a:cubicBezTo>
                  <a:cubicBezTo>
                    <a:pt x="121" y="93"/>
                    <a:pt x="99" y="132"/>
                    <a:pt x="62" y="154"/>
                  </a:cubicBezTo>
                  <a:cubicBezTo>
                    <a:pt x="59" y="153"/>
                    <a:pt x="59" y="153"/>
                    <a:pt x="59" y="153"/>
                  </a:cubicBezTo>
                  <a:cubicBezTo>
                    <a:pt x="22" y="132"/>
                    <a:pt x="0" y="93"/>
                    <a:pt x="0" y="5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2"/>
                    <a:pt x="3" y="2"/>
                    <a:pt x="3" y="2"/>
                  </a:cubicBezTo>
                  <a:close/>
                </a:path>
              </a:pathLst>
            </a:custGeom>
            <a:solidFill>
              <a:srgbClr val="FFFFFF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8" name="Freeform 65"/>
            <p:cNvSpPr>
              <a:spLocks/>
            </p:cNvSpPr>
            <p:nvPr/>
          </p:nvSpPr>
          <p:spPr bwMode="auto">
            <a:xfrm>
              <a:off x="3534" y="3236"/>
              <a:ext cx="197" cy="250"/>
            </a:xfrm>
            <a:custGeom>
              <a:avLst/>
              <a:gdLst>
                <a:gd name="T0" fmla="*/ 147 w 121"/>
                <a:gd name="T1" fmla="*/ 89 h 154"/>
                <a:gd name="T2" fmla="*/ 3132 w 121"/>
                <a:gd name="T3" fmla="*/ 857 h 154"/>
                <a:gd name="T4" fmla="*/ 5882 w 121"/>
                <a:gd name="T5" fmla="*/ 144 h 154"/>
                <a:gd name="T6" fmla="*/ 5983 w 121"/>
                <a:gd name="T7" fmla="*/ 55 h 154"/>
                <a:gd name="T8" fmla="*/ 5983 w 121"/>
                <a:gd name="T9" fmla="*/ 2472 h 154"/>
                <a:gd name="T10" fmla="*/ 3056 w 121"/>
                <a:gd name="T11" fmla="*/ 7432 h 154"/>
                <a:gd name="T12" fmla="*/ 2908 w 121"/>
                <a:gd name="T13" fmla="*/ 7377 h 154"/>
                <a:gd name="T14" fmla="*/ 0 w 121"/>
                <a:gd name="T15" fmla="*/ 2472 h 154"/>
                <a:gd name="T16" fmla="*/ 0 w 121"/>
                <a:gd name="T17" fmla="*/ 0 h 154"/>
                <a:gd name="T18" fmla="*/ 147 w 121"/>
                <a:gd name="T19" fmla="*/ 89 h 1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1"/>
                <a:gd name="T31" fmla="*/ 0 h 154"/>
                <a:gd name="T32" fmla="*/ 121 w 121"/>
                <a:gd name="T33" fmla="*/ 154 h 15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1" h="154">
                  <a:moveTo>
                    <a:pt x="3" y="2"/>
                  </a:moveTo>
                  <a:cubicBezTo>
                    <a:pt x="22" y="12"/>
                    <a:pt x="42" y="18"/>
                    <a:pt x="63" y="18"/>
                  </a:cubicBezTo>
                  <a:cubicBezTo>
                    <a:pt x="82" y="18"/>
                    <a:pt x="101" y="13"/>
                    <a:pt x="119" y="3"/>
                  </a:cubicBezTo>
                  <a:cubicBezTo>
                    <a:pt x="121" y="1"/>
                    <a:pt x="121" y="1"/>
                    <a:pt x="121" y="1"/>
                  </a:cubicBezTo>
                  <a:cubicBezTo>
                    <a:pt x="121" y="51"/>
                    <a:pt x="121" y="51"/>
                    <a:pt x="121" y="51"/>
                  </a:cubicBezTo>
                  <a:cubicBezTo>
                    <a:pt x="121" y="93"/>
                    <a:pt x="99" y="132"/>
                    <a:pt x="62" y="154"/>
                  </a:cubicBezTo>
                  <a:cubicBezTo>
                    <a:pt x="59" y="153"/>
                    <a:pt x="59" y="153"/>
                    <a:pt x="59" y="153"/>
                  </a:cubicBezTo>
                  <a:cubicBezTo>
                    <a:pt x="22" y="132"/>
                    <a:pt x="0" y="93"/>
                    <a:pt x="0" y="5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2"/>
                    <a:pt x="3" y="2"/>
                    <a:pt x="3" y="2"/>
                  </a:cubicBezTo>
                  <a:close/>
                </a:path>
              </a:pathLst>
            </a:custGeom>
            <a:solidFill>
              <a:srgbClr val="FFFFFF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9" name="Freeform 66"/>
            <p:cNvSpPr>
              <a:spLocks/>
            </p:cNvSpPr>
            <p:nvPr/>
          </p:nvSpPr>
          <p:spPr bwMode="auto">
            <a:xfrm>
              <a:off x="2821" y="2876"/>
              <a:ext cx="234" cy="197"/>
            </a:xfrm>
            <a:custGeom>
              <a:avLst/>
              <a:gdLst>
                <a:gd name="T0" fmla="*/ 0 w 144"/>
                <a:gd name="T1" fmla="*/ 0 h 121"/>
                <a:gd name="T2" fmla="*/ 0 w 144"/>
                <a:gd name="T3" fmla="*/ 5983 h 121"/>
                <a:gd name="T4" fmla="*/ 4064 w 144"/>
                <a:gd name="T5" fmla="*/ 5983 h 121"/>
                <a:gd name="T6" fmla="*/ 6996 w 144"/>
                <a:gd name="T7" fmla="*/ 3001 h 121"/>
                <a:gd name="T8" fmla="*/ 4119 w 144"/>
                <a:gd name="T9" fmla="*/ 0 h 121"/>
                <a:gd name="T10" fmla="*/ 0 w 144"/>
                <a:gd name="T11" fmla="*/ 0 h 1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4"/>
                <a:gd name="T19" fmla="*/ 0 h 121"/>
                <a:gd name="T20" fmla="*/ 144 w 144"/>
                <a:gd name="T21" fmla="*/ 121 h 1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4" h="121">
                  <a:moveTo>
                    <a:pt x="0" y="0"/>
                  </a:moveTo>
                  <a:cubicBezTo>
                    <a:pt x="0" y="121"/>
                    <a:pt x="0" y="121"/>
                    <a:pt x="0" y="121"/>
                  </a:cubicBezTo>
                  <a:cubicBezTo>
                    <a:pt x="84" y="121"/>
                    <a:pt x="84" y="121"/>
                    <a:pt x="84" y="121"/>
                  </a:cubicBezTo>
                  <a:cubicBezTo>
                    <a:pt x="117" y="121"/>
                    <a:pt x="144" y="94"/>
                    <a:pt x="144" y="61"/>
                  </a:cubicBezTo>
                  <a:cubicBezTo>
                    <a:pt x="144" y="28"/>
                    <a:pt x="118" y="1"/>
                    <a:pt x="85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0" name="Rectangle 67"/>
            <p:cNvSpPr>
              <a:spLocks noChangeArrowheads="1"/>
            </p:cNvSpPr>
            <p:nvPr/>
          </p:nvSpPr>
          <p:spPr bwMode="auto">
            <a:xfrm>
              <a:off x="2914" y="2923"/>
              <a:ext cx="7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Ten" pitchFamily="18" charset="0"/>
                </a:rPr>
                <a:t>4</a:t>
              </a:r>
              <a:endParaRPr lang="en-US" sz="3200" u="sng" baseline="-25000"/>
            </a:p>
          </p:txBody>
        </p:sp>
        <p:sp>
          <p:nvSpPr>
            <p:cNvPr id="34861" name="Rectangle 68"/>
            <p:cNvSpPr>
              <a:spLocks noChangeArrowheads="1"/>
            </p:cNvSpPr>
            <p:nvPr/>
          </p:nvSpPr>
          <p:spPr bwMode="auto">
            <a:xfrm>
              <a:off x="2914" y="2574"/>
              <a:ext cx="73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Ten" pitchFamily="18" charset="0"/>
                </a:rPr>
                <a:t>3</a:t>
              </a:r>
              <a:endParaRPr lang="en-US" sz="3200" u="sng" baseline="-25000"/>
            </a:p>
          </p:txBody>
        </p:sp>
        <p:grpSp>
          <p:nvGrpSpPr>
            <p:cNvPr id="34862" name="Group 69"/>
            <p:cNvGrpSpPr>
              <a:grpSpLocks/>
            </p:cNvGrpSpPr>
            <p:nvPr/>
          </p:nvGrpSpPr>
          <p:grpSpPr bwMode="auto">
            <a:xfrm>
              <a:off x="2101" y="1876"/>
              <a:ext cx="371" cy="166"/>
              <a:chOff x="2101" y="1876"/>
              <a:chExt cx="371" cy="166"/>
            </a:xfrm>
          </p:grpSpPr>
          <p:sp>
            <p:nvSpPr>
              <p:cNvPr id="34885" name="Rectangle 70"/>
              <p:cNvSpPr>
                <a:spLocks noChangeArrowheads="1"/>
              </p:cNvSpPr>
              <p:nvPr/>
            </p:nvSpPr>
            <p:spPr bwMode="auto">
              <a:xfrm>
                <a:off x="2101" y="1876"/>
                <a:ext cx="97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00"/>
                    </a:solidFill>
                    <a:latin typeface="Helvetica" pitchFamily="34" charset="0"/>
                  </a:rPr>
                  <a:t>X</a:t>
                </a:r>
                <a:endParaRPr lang="en-US" sz="3200" u="sng" baseline="-25000"/>
              </a:p>
            </p:txBody>
          </p:sp>
          <p:sp>
            <p:nvSpPr>
              <p:cNvPr id="34886" name="Rectangle 71"/>
              <p:cNvSpPr>
                <a:spLocks noChangeArrowheads="1"/>
              </p:cNvSpPr>
              <p:nvPr/>
            </p:nvSpPr>
            <p:spPr bwMode="auto">
              <a:xfrm>
                <a:off x="2375" y="1882"/>
                <a:ext cx="97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00"/>
                    </a:solidFill>
                    <a:latin typeface="Helvetica" pitchFamily="34" charset="0"/>
                  </a:rPr>
                  <a:t>X</a:t>
                </a:r>
                <a:endParaRPr lang="en-US" sz="3200" u="sng" baseline="-25000"/>
              </a:p>
            </p:txBody>
          </p:sp>
        </p:grpSp>
        <p:grpSp>
          <p:nvGrpSpPr>
            <p:cNvPr id="34863" name="Group 72"/>
            <p:cNvGrpSpPr>
              <a:grpSpLocks/>
            </p:cNvGrpSpPr>
            <p:nvPr/>
          </p:nvGrpSpPr>
          <p:grpSpPr bwMode="auto">
            <a:xfrm>
              <a:off x="1817" y="2232"/>
              <a:ext cx="657" cy="161"/>
              <a:chOff x="1817" y="2232"/>
              <a:chExt cx="657" cy="161"/>
            </a:xfrm>
          </p:grpSpPr>
          <p:sp>
            <p:nvSpPr>
              <p:cNvPr id="34883" name="Rectangle 73"/>
              <p:cNvSpPr>
                <a:spLocks noChangeArrowheads="1"/>
              </p:cNvSpPr>
              <p:nvPr/>
            </p:nvSpPr>
            <p:spPr bwMode="auto">
              <a:xfrm>
                <a:off x="1817" y="2232"/>
                <a:ext cx="97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00"/>
                    </a:solidFill>
                    <a:latin typeface="Helvetica" pitchFamily="34" charset="0"/>
                  </a:rPr>
                  <a:t>X</a:t>
                </a:r>
                <a:endParaRPr lang="en-US" sz="3200" u="sng" baseline="-25000"/>
              </a:p>
            </p:txBody>
          </p:sp>
          <p:sp>
            <p:nvSpPr>
              <p:cNvPr id="34884" name="Rectangle 74"/>
              <p:cNvSpPr>
                <a:spLocks noChangeArrowheads="1"/>
              </p:cNvSpPr>
              <p:nvPr/>
            </p:nvSpPr>
            <p:spPr bwMode="auto">
              <a:xfrm>
                <a:off x="2377" y="2232"/>
                <a:ext cx="97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00"/>
                    </a:solidFill>
                    <a:latin typeface="Helvetica" pitchFamily="34" charset="0"/>
                  </a:rPr>
                  <a:t>X</a:t>
                </a:r>
                <a:endParaRPr lang="en-US" sz="3200" u="sng" baseline="-25000"/>
              </a:p>
            </p:txBody>
          </p:sp>
        </p:grpSp>
        <p:grpSp>
          <p:nvGrpSpPr>
            <p:cNvPr id="34864" name="Group 75"/>
            <p:cNvGrpSpPr>
              <a:grpSpLocks/>
            </p:cNvGrpSpPr>
            <p:nvPr/>
          </p:nvGrpSpPr>
          <p:grpSpPr bwMode="auto">
            <a:xfrm>
              <a:off x="1814" y="2574"/>
              <a:ext cx="389" cy="164"/>
              <a:chOff x="1814" y="2574"/>
              <a:chExt cx="389" cy="164"/>
            </a:xfrm>
          </p:grpSpPr>
          <p:sp>
            <p:nvSpPr>
              <p:cNvPr id="34881" name="Rectangle 76"/>
              <p:cNvSpPr>
                <a:spLocks noChangeArrowheads="1"/>
              </p:cNvSpPr>
              <p:nvPr/>
            </p:nvSpPr>
            <p:spPr bwMode="auto">
              <a:xfrm>
                <a:off x="1814" y="2576"/>
                <a:ext cx="97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00"/>
                    </a:solidFill>
                    <a:latin typeface="Helvetica" pitchFamily="34" charset="0"/>
                  </a:rPr>
                  <a:t>X</a:t>
                </a:r>
                <a:endParaRPr lang="en-US" sz="3200" u="sng" baseline="-25000"/>
              </a:p>
            </p:txBody>
          </p:sp>
          <p:sp>
            <p:nvSpPr>
              <p:cNvPr id="34882" name="Rectangle 77"/>
              <p:cNvSpPr>
                <a:spLocks noChangeArrowheads="1"/>
              </p:cNvSpPr>
              <p:nvPr/>
            </p:nvSpPr>
            <p:spPr bwMode="auto">
              <a:xfrm>
                <a:off x="2106" y="2574"/>
                <a:ext cx="97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00"/>
                    </a:solidFill>
                    <a:latin typeface="Helvetica" pitchFamily="34" charset="0"/>
                  </a:rPr>
                  <a:t>X</a:t>
                </a:r>
                <a:endParaRPr lang="en-US" sz="3200" u="sng" baseline="-25000"/>
              </a:p>
            </p:txBody>
          </p:sp>
        </p:grpSp>
        <p:grpSp>
          <p:nvGrpSpPr>
            <p:cNvPr id="34865" name="Group 78"/>
            <p:cNvGrpSpPr>
              <a:grpSpLocks/>
            </p:cNvGrpSpPr>
            <p:nvPr/>
          </p:nvGrpSpPr>
          <p:grpSpPr bwMode="auto">
            <a:xfrm>
              <a:off x="1945" y="2915"/>
              <a:ext cx="663" cy="175"/>
              <a:chOff x="1945" y="2915"/>
              <a:chExt cx="663" cy="175"/>
            </a:xfrm>
          </p:grpSpPr>
          <p:sp>
            <p:nvSpPr>
              <p:cNvPr id="34878" name="Rectangle 79"/>
              <p:cNvSpPr>
                <a:spLocks noChangeArrowheads="1"/>
              </p:cNvSpPr>
              <p:nvPr/>
            </p:nvSpPr>
            <p:spPr bwMode="auto">
              <a:xfrm>
                <a:off x="1945" y="2915"/>
                <a:ext cx="105" cy="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>
                    <a:solidFill>
                      <a:srgbClr val="000000"/>
                    </a:solidFill>
                    <a:latin typeface="Helvetica" pitchFamily="34" charset="0"/>
                  </a:rPr>
                  <a:t>X</a:t>
                </a:r>
                <a:endParaRPr lang="en-US" sz="3200" u="sng" baseline="-25000"/>
              </a:p>
            </p:txBody>
          </p:sp>
          <p:sp>
            <p:nvSpPr>
              <p:cNvPr id="34879" name="Rectangle 80"/>
              <p:cNvSpPr>
                <a:spLocks noChangeArrowheads="1"/>
              </p:cNvSpPr>
              <p:nvPr/>
            </p:nvSpPr>
            <p:spPr bwMode="auto">
              <a:xfrm>
                <a:off x="2511" y="2927"/>
                <a:ext cx="97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00"/>
                    </a:solidFill>
                    <a:latin typeface="Helvetica" pitchFamily="34" charset="0"/>
                  </a:rPr>
                  <a:t>X</a:t>
                </a:r>
                <a:endParaRPr lang="en-US" sz="3200" u="sng" baseline="-25000"/>
              </a:p>
            </p:txBody>
          </p:sp>
          <p:sp>
            <p:nvSpPr>
              <p:cNvPr id="34880" name="Rectangle 81"/>
              <p:cNvSpPr>
                <a:spLocks noChangeArrowheads="1"/>
              </p:cNvSpPr>
              <p:nvPr/>
            </p:nvSpPr>
            <p:spPr bwMode="auto">
              <a:xfrm>
                <a:off x="2235" y="2929"/>
                <a:ext cx="97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00"/>
                    </a:solidFill>
                    <a:latin typeface="Helvetica" pitchFamily="34" charset="0"/>
                  </a:rPr>
                  <a:t>X</a:t>
                </a:r>
                <a:endParaRPr lang="en-US" sz="3200" u="sng" baseline="-25000"/>
              </a:p>
            </p:txBody>
          </p:sp>
        </p:grpSp>
        <p:grpSp>
          <p:nvGrpSpPr>
            <p:cNvPr id="34866" name="Group 82"/>
            <p:cNvGrpSpPr>
              <a:grpSpLocks/>
            </p:cNvGrpSpPr>
            <p:nvPr/>
          </p:nvGrpSpPr>
          <p:grpSpPr bwMode="auto">
            <a:xfrm>
              <a:off x="3324" y="1875"/>
              <a:ext cx="99" cy="862"/>
              <a:chOff x="3324" y="1875"/>
              <a:chExt cx="99" cy="862"/>
            </a:xfrm>
          </p:grpSpPr>
          <p:sp>
            <p:nvSpPr>
              <p:cNvPr id="34875" name="Rectangle 83"/>
              <p:cNvSpPr>
                <a:spLocks noChangeArrowheads="1"/>
              </p:cNvSpPr>
              <p:nvPr/>
            </p:nvSpPr>
            <p:spPr bwMode="auto">
              <a:xfrm>
                <a:off x="3326" y="2576"/>
                <a:ext cx="97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00"/>
                    </a:solidFill>
                    <a:latin typeface="Helvetica" pitchFamily="34" charset="0"/>
                  </a:rPr>
                  <a:t>X</a:t>
                </a:r>
                <a:endParaRPr lang="en-US" sz="3200" u="sng" baseline="-25000"/>
              </a:p>
            </p:txBody>
          </p:sp>
          <p:sp>
            <p:nvSpPr>
              <p:cNvPr id="34876" name="Rectangle 84"/>
              <p:cNvSpPr>
                <a:spLocks noChangeArrowheads="1"/>
              </p:cNvSpPr>
              <p:nvPr/>
            </p:nvSpPr>
            <p:spPr bwMode="auto">
              <a:xfrm>
                <a:off x="3324" y="1875"/>
                <a:ext cx="97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00"/>
                    </a:solidFill>
                    <a:latin typeface="Helvetica" pitchFamily="34" charset="0"/>
                  </a:rPr>
                  <a:t>X</a:t>
                </a:r>
                <a:endParaRPr lang="en-US" sz="3200" u="sng" baseline="-25000"/>
              </a:p>
            </p:txBody>
          </p:sp>
          <p:sp>
            <p:nvSpPr>
              <p:cNvPr id="34877" name="Rectangle 85"/>
              <p:cNvSpPr>
                <a:spLocks noChangeArrowheads="1"/>
              </p:cNvSpPr>
              <p:nvPr/>
            </p:nvSpPr>
            <p:spPr bwMode="auto">
              <a:xfrm>
                <a:off x="3326" y="2228"/>
                <a:ext cx="97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00"/>
                    </a:solidFill>
                    <a:latin typeface="Helvetica" pitchFamily="34" charset="0"/>
                  </a:rPr>
                  <a:t>X</a:t>
                </a:r>
                <a:endParaRPr lang="en-US" sz="3200" u="sng" baseline="-25000"/>
              </a:p>
            </p:txBody>
          </p:sp>
        </p:grpSp>
        <p:grpSp>
          <p:nvGrpSpPr>
            <p:cNvPr id="34867" name="Group 86"/>
            <p:cNvGrpSpPr>
              <a:grpSpLocks/>
            </p:cNvGrpSpPr>
            <p:nvPr/>
          </p:nvGrpSpPr>
          <p:grpSpPr bwMode="auto">
            <a:xfrm>
              <a:off x="3590" y="1876"/>
              <a:ext cx="106" cy="1222"/>
              <a:chOff x="3590" y="1876"/>
              <a:chExt cx="106" cy="1222"/>
            </a:xfrm>
          </p:grpSpPr>
          <p:sp>
            <p:nvSpPr>
              <p:cNvPr id="34871" name="Rectangle 87"/>
              <p:cNvSpPr>
                <a:spLocks noChangeArrowheads="1"/>
              </p:cNvSpPr>
              <p:nvPr/>
            </p:nvSpPr>
            <p:spPr bwMode="auto">
              <a:xfrm>
                <a:off x="3597" y="2229"/>
                <a:ext cx="97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00"/>
                    </a:solidFill>
                    <a:latin typeface="Helvetica" pitchFamily="34" charset="0"/>
                  </a:rPr>
                  <a:t>X</a:t>
                </a:r>
                <a:endParaRPr lang="en-US" sz="3200" u="sng" baseline="-25000"/>
              </a:p>
            </p:txBody>
          </p:sp>
          <p:sp>
            <p:nvSpPr>
              <p:cNvPr id="34872" name="Rectangle 88"/>
              <p:cNvSpPr>
                <a:spLocks noChangeArrowheads="1"/>
              </p:cNvSpPr>
              <p:nvPr/>
            </p:nvSpPr>
            <p:spPr bwMode="auto">
              <a:xfrm>
                <a:off x="3597" y="1876"/>
                <a:ext cx="97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00"/>
                    </a:solidFill>
                    <a:latin typeface="Helvetica" pitchFamily="34" charset="0"/>
                  </a:rPr>
                  <a:t>X</a:t>
                </a:r>
                <a:endParaRPr lang="en-US" sz="3200" u="sng" baseline="-25000"/>
              </a:p>
            </p:txBody>
          </p:sp>
          <p:sp>
            <p:nvSpPr>
              <p:cNvPr id="34873" name="Rectangle 89"/>
              <p:cNvSpPr>
                <a:spLocks noChangeArrowheads="1"/>
              </p:cNvSpPr>
              <p:nvPr/>
            </p:nvSpPr>
            <p:spPr bwMode="auto">
              <a:xfrm>
                <a:off x="3590" y="2571"/>
                <a:ext cx="106" cy="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>
                    <a:solidFill>
                      <a:srgbClr val="000000"/>
                    </a:solidFill>
                    <a:latin typeface="Helvetica" pitchFamily="34" charset="0"/>
                  </a:rPr>
                  <a:t>X</a:t>
                </a:r>
                <a:endParaRPr lang="en-US" sz="3200" u="sng" baseline="-25000"/>
              </a:p>
            </p:txBody>
          </p:sp>
          <p:sp>
            <p:nvSpPr>
              <p:cNvPr id="34874" name="Rectangle 90"/>
              <p:cNvSpPr>
                <a:spLocks noChangeArrowheads="1"/>
              </p:cNvSpPr>
              <p:nvPr/>
            </p:nvSpPr>
            <p:spPr bwMode="auto">
              <a:xfrm>
                <a:off x="3590" y="2923"/>
                <a:ext cx="106" cy="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>
                    <a:solidFill>
                      <a:srgbClr val="000000"/>
                    </a:solidFill>
                    <a:latin typeface="Helvetica" pitchFamily="34" charset="0"/>
                  </a:rPr>
                  <a:t>X</a:t>
                </a:r>
                <a:endParaRPr lang="en-US" sz="3200" u="sng" baseline="-25000"/>
              </a:p>
            </p:txBody>
          </p:sp>
        </p:grpSp>
        <p:grpSp>
          <p:nvGrpSpPr>
            <p:cNvPr id="34868" name="Group 91"/>
            <p:cNvGrpSpPr>
              <a:grpSpLocks/>
            </p:cNvGrpSpPr>
            <p:nvPr/>
          </p:nvGrpSpPr>
          <p:grpSpPr bwMode="auto">
            <a:xfrm>
              <a:off x="3877" y="3143"/>
              <a:ext cx="314" cy="333"/>
              <a:chOff x="3877" y="3143"/>
              <a:chExt cx="314" cy="333"/>
            </a:xfrm>
          </p:grpSpPr>
          <p:sp>
            <p:nvSpPr>
              <p:cNvPr id="34869" name="Rectangle 92"/>
              <p:cNvSpPr>
                <a:spLocks noChangeArrowheads="1"/>
              </p:cNvSpPr>
              <p:nvPr/>
            </p:nvSpPr>
            <p:spPr bwMode="auto">
              <a:xfrm>
                <a:off x="3877" y="3143"/>
                <a:ext cx="97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00"/>
                    </a:solidFill>
                    <a:latin typeface="Helvetica" pitchFamily="34" charset="0"/>
                  </a:rPr>
                  <a:t>X</a:t>
                </a:r>
                <a:endParaRPr lang="en-US" sz="3200" u="sng" baseline="-25000"/>
              </a:p>
            </p:txBody>
          </p:sp>
          <p:sp>
            <p:nvSpPr>
              <p:cNvPr id="34870" name="Rectangle 93"/>
              <p:cNvSpPr>
                <a:spLocks noChangeArrowheads="1"/>
              </p:cNvSpPr>
              <p:nvPr/>
            </p:nvSpPr>
            <p:spPr bwMode="auto">
              <a:xfrm>
                <a:off x="4086" y="3300"/>
                <a:ext cx="105" cy="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>
                    <a:solidFill>
                      <a:srgbClr val="000000"/>
                    </a:solidFill>
                    <a:latin typeface="Helvetica" pitchFamily="34" charset="0"/>
                  </a:rPr>
                  <a:t>X</a:t>
                </a:r>
                <a:endParaRPr lang="en-US" sz="3200" u="sng" baseline="-25000"/>
              </a:p>
            </p:txBody>
          </p:sp>
        </p:grpSp>
      </p:grpSp>
      <p:sp>
        <p:nvSpPr>
          <p:cNvPr id="34822" name="Line 94"/>
          <p:cNvSpPr>
            <a:spLocks noChangeShapeType="1"/>
          </p:cNvSpPr>
          <p:nvPr/>
        </p:nvSpPr>
        <p:spPr bwMode="auto">
          <a:xfrm flipH="1">
            <a:off x="7118350" y="4340225"/>
            <a:ext cx="509588" cy="1169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3" name="Text Box 95"/>
          <p:cNvSpPr txBox="1">
            <a:spLocks noChangeArrowheads="1"/>
          </p:cNvSpPr>
          <p:nvPr/>
        </p:nvSpPr>
        <p:spPr bwMode="auto">
          <a:xfrm>
            <a:off x="5429250" y="5565775"/>
            <a:ext cx="3714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Implement F or F to maximize sharing</a:t>
            </a:r>
          </a:p>
          <a:p>
            <a:r>
              <a:rPr lang="en-US"/>
              <a:t>Of products- easy to invert to get F</a:t>
            </a:r>
          </a:p>
        </p:txBody>
      </p:sp>
      <p:sp>
        <p:nvSpPr>
          <p:cNvPr id="34824" name="Line 96"/>
          <p:cNvSpPr>
            <a:spLocks noChangeShapeType="1"/>
          </p:cNvSpPr>
          <p:nvPr/>
        </p:nvSpPr>
        <p:spPr bwMode="auto">
          <a:xfrm flipH="1">
            <a:off x="7037388" y="5637213"/>
            <a:ext cx="92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663D8141-E1A5-46A3-BF58-9813677CF591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411163" y="0"/>
            <a:ext cx="8732837" cy="1020763"/>
          </a:xfrm>
        </p:spPr>
        <p:txBody>
          <a:bodyPr/>
          <a:lstStyle/>
          <a:p>
            <a:r>
              <a:rPr lang="en-US" sz="24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Programmable Logic Array (PLA) Example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2400" smtClean="0">
                <a:latin typeface="Arial" pitchFamily="34" charset="0"/>
                <a:cs typeface="Arial" pitchFamily="34" charset="0"/>
              </a:rPr>
            </a:br>
            <a:r>
              <a:rPr lang="en-US" sz="2400" b="0" smtClean="0">
                <a:latin typeface="Arial" pitchFamily="34" charset="0"/>
                <a:cs typeface="Arial" pitchFamily="34" charset="0"/>
              </a:rPr>
              <a:t>F1(A,B,C), F2(A,B,C), PLA: (3 inputs, </a:t>
            </a:r>
            <a:r>
              <a:rPr lang="en-US" sz="2400" b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 products</a:t>
            </a:r>
            <a:r>
              <a:rPr lang="en-US" sz="2400" b="0" smtClean="0">
                <a:latin typeface="Arial" pitchFamily="34" charset="0"/>
                <a:cs typeface="Arial" pitchFamily="34" charset="0"/>
              </a:rPr>
              <a:t>, 2 outputs  					    with programmable inversion)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314450"/>
            <a:ext cx="7772400" cy="5543550"/>
          </a:xfrm>
        </p:spPr>
        <p:txBody>
          <a:bodyPr/>
          <a:lstStyle/>
          <a:p>
            <a:r>
              <a:rPr lang="en-US" sz="2400" smtClean="0"/>
              <a:t>K-map</a:t>
            </a:r>
            <a:br>
              <a:rPr lang="en-US" sz="2400" smtClean="0"/>
            </a:br>
            <a:r>
              <a:rPr lang="en-US" sz="2400" smtClean="0"/>
              <a:t>specifications</a:t>
            </a:r>
          </a:p>
          <a:p>
            <a:r>
              <a:rPr lang="en-US" sz="2400" smtClean="0"/>
              <a:t>How can this</a:t>
            </a:r>
            <a:br>
              <a:rPr lang="en-US" sz="2400" smtClean="0"/>
            </a:br>
            <a:r>
              <a:rPr lang="en-US" sz="2400" smtClean="0"/>
              <a:t>be implemented</a:t>
            </a:r>
            <a:br>
              <a:rPr lang="en-US" sz="2400" smtClean="0"/>
            </a:br>
            <a:r>
              <a:rPr lang="en-US" sz="2400" smtClean="0"/>
              <a:t>with </a:t>
            </a:r>
            <a:r>
              <a:rPr lang="en-US" sz="2400" smtClean="0">
                <a:solidFill>
                  <a:srgbClr val="6600CC"/>
                </a:solidFill>
              </a:rPr>
              <a:t>only </a:t>
            </a:r>
            <a:r>
              <a:rPr lang="en-US" sz="2400" smtClean="0">
                <a:solidFill>
                  <a:srgbClr val="FF0000"/>
                </a:solidFill>
              </a:rPr>
              <a:t>four products</a:t>
            </a:r>
            <a:r>
              <a:rPr lang="en-US" sz="2400" smtClean="0"/>
              <a:t>?</a:t>
            </a:r>
          </a:p>
          <a:p>
            <a:r>
              <a:rPr lang="en-US" sz="2400" smtClean="0"/>
              <a:t>Complete the </a:t>
            </a:r>
            <a:br>
              <a:rPr lang="en-US" sz="2400" smtClean="0"/>
            </a:br>
            <a:r>
              <a:rPr lang="en-US" sz="2400" smtClean="0"/>
              <a:t>programming table</a:t>
            </a:r>
          </a:p>
          <a:p>
            <a:r>
              <a:rPr lang="en-US" sz="2400" smtClean="0"/>
              <a:t>Choose implementations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    (F or F) that use the largest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    # of </a:t>
            </a:r>
            <a:r>
              <a:rPr lang="en-US" sz="2400" smtClean="0">
                <a:solidFill>
                  <a:srgbClr val="FF0000"/>
                </a:solidFill>
              </a:rPr>
              <a:t>shared products</a:t>
            </a:r>
            <a:r>
              <a:rPr lang="en-US" sz="2400" smtClean="0"/>
              <a:t>!</a:t>
            </a:r>
          </a:p>
          <a:p>
            <a:r>
              <a:rPr lang="en-US" sz="2400" smtClean="0"/>
              <a:t>How many products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    needed if we implement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	F1 and F2?</a:t>
            </a:r>
          </a:p>
          <a:p>
            <a:endParaRPr lang="en-US" sz="2400" smtClean="0"/>
          </a:p>
          <a:p>
            <a:pPr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6394450" y="4546600"/>
            <a:ext cx="6445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Outputs</a:t>
            </a:r>
            <a:endParaRPr lang="en-US" sz="3200" u="sng" baseline="-25000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flipH="1">
            <a:off x="4657725" y="5451475"/>
            <a:ext cx="2816225" cy="1588"/>
          </a:xfrm>
          <a:prstGeom prst="line">
            <a:avLst/>
          </a:prstGeom>
          <a:noFill/>
          <a:ln w="25400">
            <a:solidFill>
              <a:srgbClr val="00A0C6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5033963" y="5553075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1</a:t>
            </a:r>
            <a:endParaRPr lang="en-US" sz="3200" u="sng" baseline="-25000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5033963" y="5838825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2</a:t>
            </a:r>
            <a:endParaRPr lang="en-US" sz="3200" u="sng" baseline="-25000"/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5033963" y="6127750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3</a:t>
            </a:r>
            <a:endParaRPr lang="en-US" sz="3200" u="sng" baseline="-25000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5033963" y="6429375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4</a:t>
            </a:r>
            <a:endParaRPr lang="en-US" sz="3200" u="sng" baseline="-25000"/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6869113" y="5143500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F</a:t>
            </a:r>
            <a:endParaRPr lang="en-US" sz="3200" u="sng" baseline="-25000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6989763" y="5233988"/>
            <a:ext cx="698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TimesTen" pitchFamily="18" charset="0"/>
              </a:rPr>
              <a:t>2</a:t>
            </a:r>
            <a:endParaRPr lang="en-US" sz="3200" u="sng" baseline="-25000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6910388" y="5553075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TimesTen" pitchFamily="18" charset="0"/>
              </a:rPr>
              <a:t>1</a:t>
            </a:r>
            <a:endParaRPr lang="en-US" sz="3200" u="sng" baseline="-25000">
              <a:solidFill>
                <a:srgbClr val="FF0000"/>
              </a:solidFill>
            </a:endParaRPr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6910388" y="5838825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TimesTen" pitchFamily="18" charset="0"/>
              </a:rPr>
              <a:t>1</a:t>
            </a:r>
            <a:endParaRPr lang="en-US" sz="3200" u="sng" baseline="-25000">
              <a:solidFill>
                <a:srgbClr val="FF0000"/>
              </a:solidFill>
            </a:endParaRP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6910388" y="6381750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–</a:t>
            </a:r>
            <a:endParaRPr lang="en-US" sz="3200" u="sng" baseline="-25000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6910388" y="6124575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TimesTen" pitchFamily="18" charset="0"/>
              </a:rPr>
              <a:t>1</a:t>
            </a:r>
            <a:endParaRPr lang="en-US" sz="3200" u="sng" baseline="-25000">
              <a:solidFill>
                <a:srgbClr val="FF0000"/>
              </a:solidFill>
            </a:endParaRPr>
          </a:p>
        </p:txBody>
      </p:sp>
      <p:sp>
        <p:nvSpPr>
          <p:cNvPr id="35857" name="Rectangle 17"/>
          <p:cNvSpPr>
            <a:spLocks noChangeArrowheads="1"/>
          </p:cNvSpPr>
          <p:nvPr/>
        </p:nvSpPr>
        <p:spPr bwMode="auto">
          <a:xfrm>
            <a:off x="4032250" y="5553075"/>
            <a:ext cx="2809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TimesTen" pitchFamily="18" charset="0"/>
              </a:rPr>
              <a:t>AB</a:t>
            </a:r>
            <a:endParaRPr lang="en-US" sz="3200" u="sng" baseline="-25000">
              <a:solidFill>
                <a:srgbClr val="FF0000"/>
              </a:solidFill>
            </a:endParaRP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4041775" y="5838825"/>
            <a:ext cx="2809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TimesTen" pitchFamily="18" charset="0"/>
              </a:rPr>
              <a:t>AC</a:t>
            </a:r>
            <a:endParaRPr lang="en-US" sz="3200" u="sng" baseline="-25000">
              <a:solidFill>
                <a:srgbClr val="FF0000"/>
              </a:solidFill>
            </a:endParaRPr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4048125" y="6127750"/>
            <a:ext cx="269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TimesTen" pitchFamily="18" charset="0"/>
              </a:rPr>
              <a:t>BC</a:t>
            </a:r>
            <a:endParaRPr lang="en-US" sz="3200" u="sng" baseline="-25000">
              <a:solidFill>
                <a:srgbClr val="FF0000"/>
              </a:solidFill>
            </a:endParaRPr>
          </a:p>
        </p:txBody>
      </p:sp>
      <p:sp>
        <p:nvSpPr>
          <p:cNvPr id="35860" name="Rectangle 20"/>
          <p:cNvSpPr>
            <a:spLocks noChangeArrowheads="1"/>
          </p:cNvSpPr>
          <p:nvPr/>
        </p:nvSpPr>
        <p:spPr bwMode="auto">
          <a:xfrm>
            <a:off x="5657850" y="4905375"/>
            <a:ext cx="5095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Inputs</a:t>
            </a:r>
            <a:endParaRPr lang="en-US" sz="3200" u="sng" baseline="-25000"/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6169025" y="5553075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–</a:t>
            </a:r>
            <a:endParaRPr lang="en-US" sz="3200" u="sng" baseline="-25000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6169025" y="5838825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1</a:t>
            </a:r>
            <a:endParaRPr lang="en-US" sz="3200" u="sng" baseline="-25000"/>
          </a:p>
        </p:txBody>
      </p:sp>
      <p:sp>
        <p:nvSpPr>
          <p:cNvPr id="35863" name="Rectangle 23"/>
          <p:cNvSpPr>
            <a:spLocks noChangeArrowheads="1"/>
          </p:cNvSpPr>
          <p:nvPr/>
        </p:nvSpPr>
        <p:spPr bwMode="auto">
          <a:xfrm>
            <a:off x="6169025" y="6127750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1</a:t>
            </a:r>
            <a:endParaRPr lang="en-US" sz="3200" u="sng" baseline="-25000"/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6148388" y="5143500"/>
            <a:ext cx="134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C</a:t>
            </a:r>
            <a:endParaRPr lang="en-US" sz="3200" u="sng" baseline="-25000"/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5603875" y="5553075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1</a:t>
            </a:r>
            <a:endParaRPr lang="en-US" sz="3200" u="sng" baseline="-25000"/>
          </a:p>
        </p:txBody>
      </p:sp>
      <p:sp>
        <p:nvSpPr>
          <p:cNvPr id="35866" name="Rectangle 26"/>
          <p:cNvSpPr>
            <a:spLocks noChangeArrowheads="1"/>
          </p:cNvSpPr>
          <p:nvPr/>
        </p:nvSpPr>
        <p:spPr bwMode="auto">
          <a:xfrm>
            <a:off x="5603875" y="5838825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1</a:t>
            </a:r>
            <a:endParaRPr lang="en-US" sz="3200" u="sng" baseline="-25000"/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5603875" y="6127750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–</a:t>
            </a:r>
            <a:endParaRPr lang="en-US" sz="3200" u="sng" baseline="-25000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5570538" y="5143500"/>
            <a:ext cx="1460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A</a:t>
            </a:r>
            <a:endParaRPr lang="en-US" sz="3200" u="sng" baseline="-25000"/>
          </a:p>
        </p:txBody>
      </p:sp>
      <p:sp>
        <p:nvSpPr>
          <p:cNvPr id="35869" name="Rectangle 29"/>
          <p:cNvSpPr>
            <a:spLocks noChangeArrowheads="1"/>
          </p:cNvSpPr>
          <p:nvPr/>
        </p:nvSpPr>
        <p:spPr bwMode="auto">
          <a:xfrm>
            <a:off x="5886450" y="6127750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1</a:t>
            </a:r>
            <a:endParaRPr lang="en-US" sz="3200" u="sng" baseline="-25000"/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5886450" y="5838825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–</a:t>
            </a:r>
            <a:endParaRPr lang="en-US" sz="3200" u="sng" baseline="-25000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5886450" y="5553075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1</a:t>
            </a:r>
            <a:endParaRPr lang="en-US" sz="3200" u="sng" baseline="-25000"/>
          </a:p>
        </p:txBody>
      </p:sp>
      <p:sp>
        <p:nvSpPr>
          <p:cNvPr id="35872" name="Rectangle 32"/>
          <p:cNvSpPr>
            <a:spLocks noChangeArrowheads="1"/>
          </p:cNvSpPr>
          <p:nvPr/>
        </p:nvSpPr>
        <p:spPr bwMode="auto">
          <a:xfrm>
            <a:off x="5865813" y="5143500"/>
            <a:ext cx="134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B</a:t>
            </a:r>
            <a:endParaRPr lang="en-US" sz="3200" u="sng" baseline="-25000"/>
          </a:p>
        </p:txBody>
      </p:sp>
      <p:sp>
        <p:nvSpPr>
          <p:cNvPr id="35873" name="Line 33"/>
          <p:cNvSpPr>
            <a:spLocks noChangeShapeType="1"/>
          </p:cNvSpPr>
          <p:nvPr/>
        </p:nvSpPr>
        <p:spPr bwMode="auto">
          <a:xfrm flipH="1">
            <a:off x="4627563" y="4397375"/>
            <a:ext cx="2797175" cy="6350"/>
          </a:xfrm>
          <a:prstGeom prst="line">
            <a:avLst/>
          </a:prstGeom>
          <a:noFill/>
          <a:ln w="25400">
            <a:solidFill>
              <a:srgbClr val="00A0C6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4614863" y="4092575"/>
            <a:ext cx="19843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PLA programming table</a:t>
            </a:r>
            <a:endParaRPr lang="en-US" sz="3200" u="sng" baseline="-25000"/>
          </a:p>
        </p:txBody>
      </p:sp>
      <p:sp>
        <p:nvSpPr>
          <p:cNvPr id="35875" name="Rectangle 35"/>
          <p:cNvSpPr>
            <a:spLocks noChangeArrowheads="1"/>
          </p:cNvSpPr>
          <p:nvPr/>
        </p:nvSpPr>
        <p:spPr bwMode="auto">
          <a:xfrm>
            <a:off x="6821488" y="4916488"/>
            <a:ext cx="2603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(T)</a:t>
            </a:r>
            <a:endParaRPr lang="en-US" sz="3200" u="sng" baseline="-25000"/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6442075" y="5143500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F</a:t>
            </a:r>
            <a:endParaRPr lang="en-US" sz="3200" u="sng" baseline="-25000"/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6562725" y="5233988"/>
            <a:ext cx="698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TimesTen" pitchFamily="18" charset="0"/>
              </a:rPr>
              <a:t>1</a:t>
            </a:r>
            <a:endParaRPr lang="en-US" sz="3200" u="sng" baseline="-25000"/>
          </a:p>
        </p:txBody>
      </p:sp>
      <p:sp>
        <p:nvSpPr>
          <p:cNvPr id="35878" name="Rectangle 38"/>
          <p:cNvSpPr>
            <a:spLocks noChangeArrowheads="1"/>
          </p:cNvSpPr>
          <p:nvPr/>
        </p:nvSpPr>
        <p:spPr bwMode="auto">
          <a:xfrm>
            <a:off x="6388100" y="4916488"/>
            <a:ext cx="2714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(C)</a:t>
            </a:r>
            <a:endParaRPr lang="en-US" sz="3200" u="sng" baseline="-25000"/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4737100" y="4910138"/>
            <a:ext cx="6334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Product</a:t>
            </a:r>
            <a:endParaRPr lang="en-US" sz="3200" u="sng" baseline="-25000"/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4875213" y="5133975"/>
            <a:ext cx="371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term</a:t>
            </a:r>
            <a:endParaRPr lang="en-US" sz="3200" u="sng" baseline="-25000"/>
          </a:p>
        </p:txBody>
      </p:sp>
      <p:sp>
        <p:nvSpPr>
          <p:cNvPr id="35881" name="Rectangle 42"/>
          <p:cNvSpPr>
            <a:spLocks noChangeArrowheads="1"/>
          </p:cNvSpPr>
          <p:nvPr/>
        </p:nvSpPr>
        <p:spPr bwMode="auto">
          <a:xfrm>
            <a:off x="3513138" y="3359150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F</a:t>
            </a:r>
            <a:endParaRPr lang="en-US" sz="3200" u="sng" baseline="-25000"/>
          </a:p>
        </p:txBody>
      </p:sp>
      <p:sp>
        <p:nvSpPr>
          <p:cNvPr id="35882" name="Rectangle 43"/>
          <p:cNvSpPr>
            <a:spLocks noChangeArrowheads="1"/>
          </p:cNvSpPr>
          <p:nvPr/>
        </p:nvSpPr>
        <p:spPr bwMode="auto">
          <a:xfrm>
            <a:off x="3633788" y="3449638"/>
            <a:ext cx="698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TimesTen" pitchFamily="18" charset="0"/>
              </a:rPr>
              <a:t>1</a:t>
            </a:r>
            <a:endParaRPr lang="en-US" sz="3200" u="sng" baseline="-25000"/>
          </a:p>
        </p:txBody>
      </p:sp>
      <p:sp>
        <p:nvSpPr>
          <p:cNvPr id="35883" name="Rectangle 44"/>
          <p:cNvSpPr>
            <a:spLocks noChangeArrowheads="1"/>
          </p:cNvSpPr>
          <p:nvPr/>
        </p:nvSpPr>
        <p:spPr bwMode="auto">
          <a:xfrm>
            <a:off x="3752850" y="3386138"/>
            <a:ext cx="1190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MathematicalPi 1" pitchFamily="82" charset="0"/>
              </a:rPr>
              <a:t>=</a:t>
            </a:r>
            <a:endParaRPr lang="en-US" sz="3200" u="sng" baseline="-25000"/>
          </a:p>
        </p:txBody>
      </p:sp>
      <p:sp>
        <p:nvSpPr>
          <p:cNvPr id="35884" name="Rectangle 45"/>
          <p:cNvSpPr>
            <a:spLocks noChangeArrowheads="1"/>
          </p:cNvSpPr>
          <p:nvPr/>
        </p:nvSpPr>
        <p:spPr bwMode="auto">
          <a:xfrm>
            <a:off x="3917950" y="3359150"/>
            <a:ext cx="196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 A</a:t>
            </a:r>
            <a:endParaRPr lang="en-US" sz="3200" u="sng" baseline="-25000"/>
          </a:p>
        </p:txBody>
      </p:sp>
      <p:sp>
        <p:nvSpPr>
          <p:cNvPr id="35885" name="Rectangle 46"/>
          <p:cNvSpPr>
            <a:spLocks noChangeArrowheads="1"/>
          </p:cNvSpPr>
          <p:nvPr/>
        </p:nvSpPr>
        <p:spPr bwMode="auto">
          <a:xfrm>
            <a:off x="4143375" y="3359150"/>
            <a:ext cx="1736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BC + A B C + A B C</a:t>
            </a:r>
            <a:endParaRPr lang="en-US" sz="3200" u="sng" baseline="-25000"/>
          </a:p>
        </p:txBody>
      </p:sp>
      <p:sp>
        <p:nvSpPr>
          <p:cNvPr id="35886" name="Line 47"/>
          <p:cNvSpPr>
            <a:spLocks noChangeShapeType="1"/>
          </p:cNvSpPr>
          <p:nvPr/>
        </p:nvSpPr>
        <p:spPr bwMode="auto">
          <a:xfrm>
            <a:off x="3959225" y="3362325"/>
            <a:ext cx="146050" cy="1588"/>
          </a:xfrm>
          <a:prstGeom prst="line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87" name="Line 48"/>
          <p:cNvSpPr>
            <a:spLocks noChangeShapeType="1"/>
          </p:cNvSpPr>
          <p:nvPr/>
        </p:nvSpPr>
        <p:spPr bwMode="auto">
          <a:xfrm>
            <a:off x="4135438" y="3362325"/>
            <a:ext cx="147637" cy="1588"/>
          </a:xfrm>
          <a:prstGeom prst="line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88" name="Rectangle 49"/>
          <p:cNvSpPr>
            <a:spLocks noChangeArrowheads="1"/>
          </p:cNvSpPr>
          <p:nvPr/>
        </p:nvSpPr>
        <p:spPr bwMode="auto">
          <a:xfrm>
            <a:off x="3509963" y="3619500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F</a:t>
            </a:r>
            <a:endParaRPr lang="en-US" sz="3200" u="sng" baseline="-25000"/>
          </a:p>
        </p:txBody>
      </p:sp>
      <p:sp>
        <p:nvSpPr>
          <p:cNvPr id="35889" name="Rectangle 50"/>
          <p:cNvSpPr>
            <a:spLocks noChangeArrowheads="1"/>
          </p:cNvSpPr>
          <p:nvPr/>
        </p:nvSpPr>
        <p:spPr bwMode="auto">
          <a:xfrm>
            <a:off x="3632200" y="3714750"/>
            <a:ext cx="698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TimesTen" pitchFamily="18" charset="0"/>
              </a:rPr>
              <a:t>1</a:t>
            </a:r>
            <a:endParaRPr lang="en-US" sz="3200" u="sng" baseline="-25000"/>
          </a:p>
        </p:txBody>
      </p:sp>
      <p:sp>
        <p:nvSpPr>
          <p:cNvPr id="35890" name="Rectangle 51"/>
          <p:cNvSpPr>
            <a:spLocks noChangeArrowheads="1"/>
          </p:cNvSpPr>
          <p:nvPr/>
        </p:nvSpPr>
        <p:spPr bwMode="auto">
          <a:xfrm>
            <a:off x="3751263" y="3648075"/>
            <a:ext cx="1190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MathematicalPi 1" pitchFamily="82" charset="0"/>
              </a:rPr>
              <a:t>=</a:t>
            </a:r>
            <a:endParaRPr lang="en-US" sz="3200" u="sng" baseline="-25000"/>
          </a:p>
        </p:txBody>
      </p:sp>
      <p:sp>
        <p:nvSpPr>
          <p:cNvPr id="35891" name="Rectangle 52"/>
          <p:cNvSpPr>
            <a:spLocks noChangeArrowheads="1"/>
          </p:cNvSpPr>
          <p:nvPr/>
        </p:nvSpPr>
        <p:spPr bwMode="auto">
          <a:xfrm>
            <a:off x="3916363" y="3619500"/>
            <a:ext cx="2047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 </a:t>
            </a:r>
            <a:r>
              <a:rPr lang="en-US" sz="1600">
                <a:solidFill>
                  <a:srgbClr val="FF0000"/>
                </a:solidFill>
                <a:latin typeface="TimesTen" pitchFamily="18" charset="0"/>
              </a:rPr>
              <a:t>AB</a:t>
            </a:r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 + </a:t>
            </a:r>
            <a:r>
              <a:rPr lang="en-US" sz="1600">
                <a:solidFill>
                  <a:srgbClr val="FF0000"/>
                </a:solidFill>
                <a:latin typeface="TimesTen" pitchFamily="18" charset="0"/>
              </a:rPr>
              <a:t>AC</a:t>
            </a:r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 + </a:t>
            </a:r>
            <a:r>
              <a:rPr lang="en-US" sz="1600">
                <a:solidFill>
                  <a:srgbClr val="FF0000"/>
                </a:solidFill>
                <a:latin typeface="TimesTen" pitchFamily="18" charset="0"/>
              </a:rPr>
              <a:t>BC</a:t>
            </a:r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 + A B C</a:t>
            </a:r>
            <a:endParaRPr lang="en-US" sz="3200" u="sng" baseline="-25000"/>
          </a:p>
        </p:txBody>
      </p:sp>
      <p:sp>
        <p:nvSpPr>
          <p:cNvPr id="35892" name="Line 53"/>
          <p:cNvSpPr>
            <a:spLocks noChangeShapeType="1"/>
          </p:cNvSpPr>
          <p:nvPr/>
        </p:nvSpPr>
        <p:spPr bwMode="auto">
          <a:xfrm>
            <a:off x="3517900" y="3624263"/>
            <a:ext cx="163513" cy="1587"/>
          </a:xfrm>
          <a:prstGeom prst="line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93" name="Rectangle 54"/>
          <p:cNvSpPr>
            <a:spLocks noChangeArrowheads="1"/>
          </p:cNvSpPr>
          <p:nvPr/>
        </p:nvSpPr>
        <p:spPr bwMode="auto">
          <a:xfrm>
            <a:off x="3249613" y="2047875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0</a:t>
            </a:r>
            <a:endParaRPr lang="en-US" sz="3200" u="sng" baseline="-25000"/>
          </a:p>
        </p:txBody>
      </p:sp>
      <p:sp>
        <p:nvSpPr>
          <p:cNvPr id="35894" name="Rectangle 55"/>
          <p:cNvSpPr>
            <a:spLocks noChangeArrowheads="1"/>
          </p:cNvSpPr>
          <p:nvPr/>
        </p:nvSpPr>
        <p:spPr bwMode="auto">
          <a:xfrm>
            <a:off x="4383088" y="3084513"/>
            <a:ext cx="134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C</a:t>
            </a:r>
            <a:endParaRPr lang="en-US" sz="3200" u="sng" baseline="-25000"/>
          </a:p>
        </p:txBody>
      </p:sp>
      <p:sp>
        <p:nvSpPr>
          <p:cNvPr id="35895" name="Rectangle 56"/>
          <p:cNvSpPr>
            <a:spLocks noChangeArrowheads="1"/>
          </p:cNvSpPr>
          <p:nvPr/>
        </p:nvSpPr>
        <p:spPr bwMode="auto">
          <a:xfrm>
            <a:off x="3613150" y="2047875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0</a:t>
            </a:r>
            <a:endParaRPr lang="en-US" sz="3200" u="sng" baseline="-25000"/>
          </a:p>
        </p:txBody>
      </p:sp>
      <p:sp>
        <p:nvSpPr>
          <p:cNvPr id="35896" name="Rectangle 57"/>
          <p:cNvSpPr>
            <a:spLocks noChangeArrowheads="1"/>
          </p:cNvSpPr>
          <p:nvPr/>
        </p:nvSpPr>
        <p:spPr bwMode="auto">
          <a:xfrm>
            <a:off x="3613150" y="2565400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1</a:t>
            </a:r>
            <a:endParaRPr lang="en-US" sz="3200" u="sng" baseline="-25000"/>
          </a:p>
        </p:txBody>
      </p:sp>
      <p:sp>
        <p:nvSpPr>
          <p:cNvPr id="35897" name="Freeform 58"/>
          <p:cNvSpPr>
            <a:spLocks/>
          </p:cNvSpPr>
          <p:nvPr/>
        </p:nvSpPr>
        <p:spPr bwMode="auto">
          <a:xfrm>
            <a:off x="3398838" y="1889125"/>
            <a:ext cx="2111375" cy="1054100"/>
          </a:xfrm>
          <a:custGeom>
            <a:avLst/>
            <a:gdLst>
              <a:gd name="T0" fmla="*/ 0 w 1330"/>
              <a:gd name="T1" fmla="*/ 0 h 664"/>
              <a:gd name="T2" fmla="*/ 2147483647 w 1330"/>
              <a:gd name="T3" fmla="*/ 0 h 664"/>
              <a:gd name="T4" fmla="*/ 2147483647 w 1330"/>
              <a:gd name="T5" fmla="*/ 2147483647 h 664"/>
              <a:gd name="T6" fmla="*/ 0 w 1330"/>
              <a:gd name="T7" fmla="*/ 2147483647 h 664"/>
              <a:gd name="T8" fmla="*/ 0 w 1330"/>
              <a:gd name="T9" fmla="*/ 0 h 664"/>
              <a:gd name="T10" fmla="*/ 0 w 1330"/>
              <a:gd name="T11" fmla="*/ 0 h 6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30"/>
              <a:gd name="T19" fmla="*/ 0 h 664"/>
              <a:gd name="T20" fmla="*/ 1330 w 1330"/>
              <a:gd name="T21" fmla="*/ 664 h 6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30" h="664">
                <a:moveTo>
                  <a:pt x="0" y="0"/>
                </a:moveTo>
                <a:lnTo>
                  <a:pt x="1330" y="0"/>
                </a:lnTo>
                <a:lnTo>
                  <a:pt x="1330" y="664"/>
                </a:lnTo>
                <a:lnTo>
                  <a:pt x="0" y="664"/>
                </a:lnTo>
                <a:lnTo>
                  <a:pt x="0" y="0"/>
                </a:lnTo>
                <a:close/>
              </a:path>
            </a:pathLst>
          </a:cu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98" name="Line 59"/>
          <p:cNvSpPr>
            <a:spLocks noChangeShapeType="1"/>
          </p:cNvSpPr>
          <p:nvPr/>
        </p:nvSpPr>
        <p:spPr bwMode="auto">
          <a:xfrm>
            <a:off x="4452938" y="1889125"/>
            <a:ext cx="1587" cy="1036638"/>
          </a:xfrm>
          <a:prstGeom prst="line">
            <a:avLst/>
          </a:prstGeom>
          <a:noFill/>
          <a:ln w="2540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99" name="Line 60"/>
          <p:cNvSpPr>
            <a:spLocks noChangeShapeType="1"/>
          </p:cNvSpPr>
          <p:nvPr/>
        </p:nvSpPr>
        <p:spPr bwMode="auto">
          <a:xfrm>
            <a:off x="3398838" y="2416175"/>
            <a:ext cx="2111375" cy="1588"/>
          </a:xfrm>
          <a:prstGeom prst="line">
            <a:avLst/>
          </a:prstGeom>
          <a:noFill/>
          <a:ln w="2540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00" name="Line 61"/>
          <p:cNvSpPr>
            <a:spLocks noChangeShapeType="1"/>
          </p:cNvSpPr>
          <p:nvPr/>
        </p:nvSpPr>
        <p:spPr bwMode="auto">
          <a:xfrm>
            <a:off x="3925888" y="1905000"/>
            <a:ext cx="1587" cy="1038225"/>
          </a:xfrm>
          <a:prstGeom prst="line">
            <a:avLst/>
          </a:prstGeom>
          <a:noFill/>
          <a:ln w="2540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01" name="Line 62"/>
          <p:cNvSpPr>
            <a:spLocks noChangeShapeType="1"/>
          </p:cNvSpPr>
          <p:nvPr/>
        </p:nvSpPr>
        <p:spPr bwMode="auto">
          <a:xfrm>
            <a:off x="4983163" y="1905000"/>
            <a:ext cx="1587" cy="1038225"/>
          </a:xfrm>
          <a:prstGeom prst="line">
            <a:avLst/>
          </a:prstGeom>
          <a:noFill/>
          <a:ln w="2540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02" name="Rectangle 63"/>
          <p:cNvSpPr>
            <a:spLocks noChangeArrowheads="1"/>
          </p:cNvSpPr>
          <p:nvPr/>
        </p:nvSpPr>
        <p:spPr bwMode="auto">
          <a:xfrm>
            <a:off x="4668838" y="2035175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0</a:t>
            </a:r>
            <a:endParaRPr lang="en-US" sz="3200" u="sng" baseline="-25000"/>
          </a:p>
        </p:txBody>
      </p:sp>
      <p:sp>
        <p:nvSpPr>
          <p:cNvPr id="35903" name="Rectangle 64"/>
          <p:cNvSpPr>
            <a:spLocks noChangeArrowheads="1"/>
          </p:cNvSpPr>
          <p:nvPr/>
        </p:nvSpPr>
        <p:spPr bwMode="auto">
          <a:xfrm>
            <a:off x="5194300" y="2035175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1</a:t>
            </a:r>
            <a:endParaRPr lang="en-US" sz="3200" u="sng" baseline="-25000"/>
          </a:p>
        </p:txBody>
      </p:sp>
      <p:sp>
        <p:nvSpPr>
          <p:cNvPr id="35904" name="Rectangle 65"/>
          <p:cNvSpPr>
            <a:spLocks noChangeArrowheads="1"/>
          </p:cNvSpPr>
          <p:nvPr/>
        </p:nvSpPr>
        <p:spPr bwMode="auto">
          <a:xfrm>
            <a:off x="4668838" y="2565400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0</a:t>
            </a:r>
            <a:endParaRPr lang="en-US" sz="3200" u="sng" baseline="-25000"/>
          </a:p>
        </p:txBody>
      </p:sp>
      <p:sp>
        <p:nvSpPr>
          <p:cNvPr id="35905" name="Rectangle 66"/>
          <p:cNvSpPr>
            <a:spLocks noChangeArrowheads="1"/>
          </p:cNvSpPr>
          <p:nvPr/>
        </p:nvSpPr>
        <p:spPr bwMode="auto">
          <a:xfrm>
            <a:off x="5189538" y="2565400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0</a:t>
            </a:r>
            <a:endParaRPr lang="en-US" sz="3200" u="sng" baseline="-25000"/>
          </a:p>
        </p:txBody>
      </p:sp>
      <p:sp>
        <p:nvSpPr>
          <p:cNvPr id="35906" name="Rectangle 67"/>
          <p:cNvSpPr>
            <a:spLocks noChangeArrowheads="1"/>
          </p:cNvSpPr>
          <p:nvPr/>
        </p:nvSpPr>
        <p:spPr bwMode="auto">
          <a:xfrm>
            <a:off x="3554413" y="1552575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00</a:t>
            </a:r>
            <a:endParaRPr lang="en-US" sz="3200" u="sng" baseline="-25000"/>
          </a:p>
        </p:txBody>
      </p:sp>
      <p:sp>
        <p:nvSpPr>
          <p:cNvPr id="35907" name="Rectangle 68"/>
          <p:cNvSpPr>
            <a:spLocks noChangeArrowheads="1"/>
          </p:cNvSpPr>
          <p:nvPr/>
        </p:nvSpPr>
        <p:spPr bwMode="auto">
          <a:xfrm>
            <a:off x="4090988" y="1552575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01</a:t>
            </a:r>
            <a:endParaRPr lang="en-US" sz="3200" u="sng" baseline="-25000"/>
          </a:p>
        </p:txBody>
      </p:sp>
      <p:sp>
        <p:nvSpPr>
          <p:cNvPr id="35908" name="Rectangle 69"/>
          <p:cNvSpPr>
            <a:spLocks noChangeArrowheads="1"/>
          </p:cNvSpPr>
          <p:nvPr/>
        </p:nvSpPr>
        <p:spPr bwMode="auto">
          <a:xfrm>
            <a:off x="4619625" y="1552575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11</a:t>
            </a:r>
            <a:endParaRPr lang="en-US" sz="3200" u="sng" baseline="-25000"/>
          </a:p>
        </p:txBody>
      </p:sp>
      <p:sp>
        <p:nvSpPr>
          <p:cNvPr id="35909" name="Rectangle 70"/>
          <p:cNvSpPr>
            <a:spLocks noChangeArrowheads="1"/>
          </p:cNvSpPr>
          <p:nvPr/>
        </p:nvSpPr>
        <p:spPr bwMode="auto">
          <a:xfrm>
            <a:off x="5148263" y="1552575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10</a:t>
            </a:r>
            <a:endParaRPr lang="en-US" sz="3200" u="sng" baseline="-25000"/>
          </a:p>
        </p:txBody>
      </p:sp>
      <p:sp>
        <p:nvSpPr>
          <p:cNvPr id="35910" name="Rectangle 71"/>
          <p:cNvSpPr>
            <a:spLocks noChangeArrowheads="1"/>
          </p:cNvSpPr>
          <p:nvPr/>
        </p:nvSpPr>
        <p:spPr bwMode="auto">
          <a:xfrm>
            <a:off x="3113088" y="1322388"/>
            <a:ext cx="269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BC</a:t>
            </a:r>
            <a:endParaRPr lang="en-US" sz="3200" u="sng" baseline="-25000"/>
          </a:p>
        </p:txBody>
      </p:sp>
      <p:sp>
        <p:nvSpPr>
          <p:cNvPr id="35911" name="Rectangle 72"/>
          <p:cNvSpPr>
            <a:spLocks noChangeArrowheads="1"/>
          </p:cNvSpPr>
          <p:nvPr/>
        </p:nvSpPr>
        <p:spPr bwMode="auto">
          <a:xfrm>
            <a:off x="2998788" y="1641475"/>
            <a:ext cx="1460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A</a:t>
            </a:r>
            <a:endParaRPr lang="en-US" sz="3200" u="sng" baseline="-25000"/>
          </a:p>
        </p:txBody>
      </p:sp>
      <p:sp>
        <p:nvSpPr>
          <p:cNvPr id="35912" name="Line 73"/>
          <p:cNvSpPr>
            <a:spLocks noChangeShapeType="1"/>
          </p:cNvSpPr>
          <p:nvPr/>
        </p:nvSpPr>
        <p:spPr bwMode="auto">
          <a:xfrm>
            <a:off x="3009900" y="1497013"/>
            <a:ext cx="317500" cy="317500"/>
          </a:xfrm>
          <a:prstGeom prst="line">
            <a:avLst/>
          </a:prstGeom>
          <a:noFill/>
          <a:ln w="25400">
            <a:solidFill>
              <a:srgbClr val="00A0C6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13" name="Rectangle 74"/>
          <p:cNvSpPr>
            <a:spLocks noChangeArrowheads="1"/>
          </p:cNvSpPr>
          <p:nvPr/>
        </p:nvSpPr>
        <p:spPr bwMode="auto">
          <a:xfrm>
            <a:off x="4141788" y="2565400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0</a:t>
            </a:r>
            <a:endParaRPr lang="en-US" sz="3200" u="sng" baseline="-25000"/>
          </a:p>
        </p:txBody>
      </p:sp>
      <p:sp>
        <p:nvSpPr>
          <p:cNvPr id="35914" name="Freeform 75"/>
          <p:cNvSpPr>
            <a:spLocks/>
          </p:cNvSpPr>
          <p:nvPr/>
        </p:nvSpPr>
        <p:spPr bwMode="auto">
          <a:xfrm>
            <a:off x="3902075" y="3033713"/>
            <a:ext cx="1106488" cy="41275"/>
          </a:xfrm>
          <a:custGeom>
            <a:avLst/>
            <a:gdLst>
              <a:gd name="T0" fmla="*/ 0 w 697"/>
              <a:gd name="T1" fmla="*/ 0 h 26"/>
              <a:gd name="T2" fmla="*/ 0 w 697"/>
              <a:gd name="T3" fmla="*/ 2147483647 h 26"/>
              <a:gd name="T4" fmla="*/ 2147483647 w 697"/>
              <a:gd name="T5" fmla="*/ 2147483647 h 26"/>
              <a:gd name="T6" fmla="*/ 2147483647 w 697"/>
              <a:gd name="T7" fmla="*/ 2147483647 h 26"/>
              <a:gd name="T8" fmla="*/ 0 60000 65536"/>
              <a:gd name="T9" fmla="*/ 0 60000 65536"/>
              <a:gd name="T10" fmla="*/ 0 60000 65536"/>
              <a:gd name="T11" fmla="*/ 0 60000 65536"/>
              <a:gd name="T12" fmla="*/ 0 w 697"/>
              <a:gd name="T13" fmla="*/ 0 h 26"/>
              <a:gd name="T14" fmla="*/ 697 w 697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7" h="26">
                <a:moveTo>
                  <a:pt x="0" y="0"/>
                </a:moveTo>
                <a:lnTo>
                  <a:pt x="0" y="26"/>
                </a:lnTo>
                <a:lnTo>
                  <a:pt x="697" y="26"/>
                </a:lnTo>
                <a:lnTo>
                  <a:pt x="697" y="2"/>
                </a:lnTo>
              </a:path>
            </a:pathLst>
          </a:cu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15" name="Rectangle 76"/>
          <p:cNvSpPr>
            <a:spLocks noChangeArrowheads="1"/>
          </p:cNvSpPr>
          <p:nvPr/>
        </p:nvSpPr>
        <p:spPr bwMode="auto">
          <a:xfrm>
            <a:off x="4886325" y="1236663"/>
            <a:ext cx="1349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B</a:t>
            </a:r>
            <a:endParaRPr lang="en-US" sz="3200" u="sng" baseline="-25000"/>
          </a:p>
        </p:txBody>
      </p:sp>
      <p:sp>
        <p:nvSpPr>
          <p:cNvPr id="35916" name="Freeform 77"/>
          <p:cNvSpPr>
            <a:spLocks/>
          </p:cNvSpPr>
          <p:nvPr/>
        </p:nvSpPr>
        <p:spPr bwMode="auto">
          <a:xfrm>
            <a:off x="4452938" y="1493838"/>
            <a:ext cx="1057275" cy="41275"/>
          </a:xfrm>
          <a:custGeom>
            <a:avLst/>
            <a:gdLst>
              <a:gd name="T0" fmla="*/ 0 w 666"/>
              <a:gd name="T1" fmla="*/ 2147483647 h 26"/>
              <a:gd name="T2" fmla="*/ 0 w 666"/>
              <a:gd name="T3" fmla="*/ 0 h 26"/>
              <a:gd name="T4" fmla="*/ 2147483647 w 666"/>
              <a:gd name="T5" fmla="*/ 0 h 26"/>
              <a:gd name="T6" fmla="*/ 2147483647 w 666"/>
              <a:gd name="T7" fmla="*/ 2147483647 h 26"/>
              <a:gd name="T8" fmla="*/ 0 60000 65536"/>
              <a:gd name="T9" fmla="*/ 0 60000 65536"/>
              <a:gd name="T10" fmla="*/ 0 60000 65536"/>
              <a:gd name="T11" fmla="*/ 0 60000 65536"/>
              <a:gd name="T12" fmla="*/ 0 w 666"/>
              <a:gd name="T13" fmla="*/ 0 h 26"/>
              <a:gd name="T14" fmla="*/ 666 w 666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6" h="26">
                <a:moveTo>
                  <a:pt x="0" y="26"/>
                </a:moveTo>
                <a:lnTo>
                  <a:pt x="0" y="0"/>
                </a:lnTo>
                <a:lnTo>
                  <a:pt x="666" y="0"/>
                </a:lnTo>
                <a:lnTo>
                  <a:pt x="666" y="25"/>
                </a:lnTo>
              </a:path>
            </a:pathLst>
          </a:cu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17" name="Rectangle 78"/>
          <p:cNvSpPr>
            <a:spLocks noChangeArrowheads="1"/>
          </p:cNvSpPr>
          <p:nvPr/>
        </p:nvSpPr>
        <p:spPr bwMode="auto">
          <a:xfrm>
            <a:off x="4141788" y="2035175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1</a:t>
            </a:r>
            <a:endParaRPr lang="en-US" sz="3200" u="sng" baseline="-25000"/>
          </a:p>
        </p:txBody>
      </p:sp>
      <p:sp>
        <p:nvSpPr>
          <p:cNvPr id="35918" name="Rectangle 79"/>
          <p:cNvSpPr>
            <a:spLocks noChangeArrowheads="1"/>
          </p:cNvSpPr>
          <p:nvPr/>
        </p:nvSpPr>
        <p:spPr bwMode="auto">
          <a:xfrm>
            <a:off x="3249613" y="2560638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1</a:t>
            </a:r>
            <a:endParaRPr lang="en-US" sz="3200" u="sng" baseline="-25000"/>
          </a:p>
        </p:txBody>
      </p:sp>
      <p:sp>
        <p:nvSpPr>
          <p:cNvPr id="35919" name="Rectangle 80"/>
          <p:cNvSpPr>
            <a:spLocks noChangeArrowheads="1"/>
          </p:cNvSpPr>
          <p:nvPr/>
        </p:nvSpPr>
        <p:spPr bwMode="auto">
          <a:xfrm>
            <a:off x="2978150" y="2560638"/>
            <a:ext cx="1460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A</a:t>
            </a:r>
            <a:endParaRPr lang="en-US" sz="3200" u="sng" baseline="-25000"/>
          </a:p>
        </p:txBody>
      </p:sp>
      <p:sp>
        <p:nvSpPr>
          <p:cNvPr id="35920" name="Rectangle 81"/>
          <p:cNvSpPr>
            <a:spLocks noChangeArrowheads="1"/>
          </p:cNvSpPr>
          <p:nvPr/>
        </p:nvSpPr>
        <p:spPr bwMode="auto">
          <a:xfrm>
            <a:off x="6078538" y="2047875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0</a:t>
            </a:r>
            <a:endParaRPr lang="en-US" sz="3200" u="sng" baseline="-25000"/>
          </a:p>
        </p:txBody>
      </p:sp>
      <p:sp>
        <p:nvSpPr>
          <p:cNvPr id="35921" name="Rectangle 82"/>
          <p:cNvSpPr>
            <a:spLocks noChangeArrowheads="1"/>
          </p:cNvSpPr>
          <p:nvPr/>
        </p:nvSpPr>
        <p:spPr bwMode="auto">
          <a:xfrm>
            <a:off x="7212013" y="3084513"/>
            <a:ext cx="134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C</a:t>
            </a:r>
            <a:endParaRPr lang="en-US" sz="3200" u="sng" baseline="-25000"/>
          </a:p>
        </p:txBody>
      </p:sp>
      <p:sp>
        <p:nvSpPr>
          <p:cNvPr id="35922" name="Rectangle 83"/>
          <p:cNvSpPr>
            <a:spLocks noChangeArrowheads="1"/>
          </p:cNvSpPr>
          <p:nvPr/>
        </p:nvSpPr>
        <p:spPr bwMode="auto">
          <a:xfrm>
            <a:off x="6442075" y="2565400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0</a:t>
            </a:r>
            <a:endParaRPr lang="en-US" sz="3200" u="sng" baseline="-25000"/>
          </a:p>
        </p:txBody>
      </p:sp>
      <p:sp>
        <p:nvSpPr>
          <p:cNvPr id="35923" name="Freeform 84"/>
          <p:cNvSpPr>
            <a:spLocks/>
          </p:cNvSpPr>
          <p:nvPr/>
        </p:nvSpPr>
        <p:spPr bwMode="auto">
          <a:xfrm>
            <a:off x="6227763" y="1889125"/>
            <a:ext cx="2111375" cy="1054100"/>
          </a:xfrm>
          <a:custGeom>
            <a:avLst/>
            <a:gdLst>
              <a:gd name="T0" fmla="*/ 0 w 1330"/>
              <a:gd name="T1" fmla="*/ 0 h 664"/>
              <a:gd name="T2" fmla="*/ 2147483647 w 1330"/>
              <a:gd name="T3" fmla="*/ 0 h 664"/>
              <a:gd name="T4" fmla="*/ 2147483647 w 1330"/>
              <a:gd name="T5" fmla="*/ 2147483647 h 664"/>
              <a:gd name="T6" fmla="*/ 0 w 1330"/>
              <a:gd name="T7" fmla="*/ 2147483647 h 664"/>
              <a:gd name="T8" fmla="*/ 0 w 1330"/>
              <a:gd name="T9" fmla="*/ 0 h 664"/>
              <a:gd name="T10" fmla="*/ 0 w 1330"/>
              <a:gd name="T11" fmla="*/ 0 h 6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30"/>
              <a:gd name="T19" fmla="*/ 0 h 664"/>
              <a:gd name="T20" fmla="*/ 1330 w 1330"/>
              <a:gd name="T21" fmla="*/ 664 h 6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30" h="664">
                <a:moveTo>
                  <a:pt x="0" y="0"/>
                </a:moveTo>
                <a:lnTo>
                  <a:pt x="1330" y="0"/>
                </a:lnTo>
                <a:lnTo>
                  <a:pt x="1330" y="664"/>
                </a:lnTo>
                <a:lnTo>
                  <a:pt x="0" y="664"/>
                </a:lnTo>
                <a:lnTo>
                  <a:pt x="0" y="0"/>
                </a:lnTo>
                <a:close/>
              </a:path>
            </a:pathLst>
          </a:cu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24" name="Line 85"/>
          <p:cNvSpPr>
            <a:spLocks noChangeShapeType="1"/>
          </p:cNvSpPr>
          <p:nvPr/>
        </p:nvSpPr>
        <p:spPr bwMode="auto">
          <a:xfrm>
            <a:off x="7285038" y="1889125"/>
            <a:ext cx="1587" cy="1036638"/>
          </a:xfrm>
          <a:prstGeom prst="line">
            <a:avLst/>
          </a:prstGeom>
          <a:noFill/>
          <a:ln w="2540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25" name="Line 86"/>
          <p:cNvSpPr>
            <a:spLocks noChangeShapeType="1"/>
          </p:cNvSpPr>
          <p:nvPr/>
        </p:nvSpPr>
        <p:spPr bwMode="auto">
          <a:xfrm>
            <a:off x="6227763" y="2416175"/>
            <a:ext cx="2111375" cy="1588"/>
          </a:xfrm>
          <a:prstGeom prst="line">
            <a:avLst/>
          </a:prstGeom>
          <a:noFill/>
          <a:ln w="2540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26" name="Line 87"/>
          <p:cNvSpPr>
            <a:spLocks noChangeShapeType="1"/>
          </p:cNvSpPr>
          <p:nvPr/>
        </p:nvSpPr>
        <p:spPr bwMode="auto">
          <a:xfrm>
            <a:off x="6754813" y="1905000"/>
            <a:ext cx="1587" cy="1038225"/>
          </a:xfrm>
          <a:prstGeom prst="line">
            <a:avLst/>
          </a:prstGeom>
          <a:noFill/>
          <a:ln w="2540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27" name="Line 88"/>
          <p:cNvSpPr>
            <a:spLocks noChangeShapeType="1"/>
          </p:cNvSpPr>
          <p:nvPr/>
        </p:nvSpPr>
        <p:spPr bwMode="auto">
          <a:xfrm>
            <a:off x="7812088" y="1905000"/>
            <a:ext cx="1587" cy="1038225"/>
          </a:xfrm>
          <a:prstGeom prst="line">
            <a:avLst/>
          </a:prstGeom>
          <a:noFill/>
          <a:ln w="2540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28" name="Rectangle 89"/>
          <p:cNvSpPr>
            <a:spLocks noChangeArrowheads="1"/>
          </p:cNvSpPr>
          <p:nvPr/>
        </p:nvSpPr>
        <p:spPr bwMode="auto">
          <a:xfrm>
            <a:off x="7497763" y="2035175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1</a:t>
            </a:r>
            <a:endParaRPr lang="en-US" sz="3200" u="sng" baseline="-25000"/>
          </a:p>
        </p:txBody>
      </p:sp>
      <p:sp>
        <p:nvSpPr>
          <p:cNvPr id="35929" name="Rectangle 90"/>
          <p:cNvSpPr>
            <a:spLocks noChangeArrowheads="1"/>
          </p:cNvSpPr>
          <p:nvPr/>
        </p:nvSpPr>
        <p:spPr bwMode="auto">
          <a:xfrm>
            <a:off x="8026400" y="2035175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0</a:t>
            </a:r>
            <a:endParaRPr lang="en-US" sz="3200" u="sng" baseline="-25000"/>
          </a:p>
        </p:txBody>
      </p:sp>
      <p:sp>
        <p:nvSpPr>
          <p:cNvPr id="35930" name="Rectangle 91"/>
          <p:cNvSpPr>
            <a:spLocks noChangeArrowheads="1"/>
          </p:cNvSpPr>
          <p:nvPr/>
        </p:nvSpPr>
        <p:spPr bwMode="auto">
          <a:xfrm>
            <a:off x="7497763" y="2565400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1</a:t>
            </a:r>
            <a:endParaRPr lang="en-US" sz="3200" u="sng" baseline="-25000"/>
          </a:p>
        </p:txBody>
      </p:sp>
      <p:sp>
        <p:nvSpPr>
          <p:cNvPr id="35931" name="Rectangle 92"/>
          <p:cNvSpPr>
            <a:spLocks noChangeArrowheads="1"/>
          </p:cNvSpPr>
          <p:nvPr/>
        </p:nvSpPr>
        <p:spPr bwMode="auto">
          <a:xfrm>
            <a:off x="8034338" y="2565400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1</a:t>
            </a:r>
            <a:endParaRPr lang="en-US" sz="3200" u="sng" baseline="-25000"/>
          </a:p>
        </p:txBody>
      </p:sp>
      <p:sp>
        <p:nvSpPr>
          <p:cNvPr id="35932" name="Rectangle 93"/>
          <p:cNvSpPr>
            <a:spLocks noChangeArrowheads="1"/>
          </p:cNvSpPr>
          <p:nvPr/>
        </p:nvSpPr>
        <p:spPr bwMode="auto">
          <a:xfrm>
            <a:off x="6383338" y="1552575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00</a:t>
            </a:r>
            <a:endParaRPr lang="en-US" sz="3200" u="sng" baseline="-25000"/>
          </a:p>
        </p:txBody>
      </p:sp>
      <p:sp>
        <p:nvSpPr>
          <p:cNvPr id="35933" name="Rectangle 94"/>
          <p:cNvSpPr>
            <a:spLocks noChangeArrowheads="1"/>
          </p:cNvSpPr>
          <p:nvPr/>
        </p:nvSpPr>
        <p:spPr bwMode="auto">
          <a:xfrm>
            <a:off x="6921500" y="1552575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01</a:t>
            </a:r>
            <a:endParaRPr lang="en-US" sz="3200" u="sng" baseline="-25000"/>
          </a:p>
        </p:txBody>
      </p:sp>
      <p:sp>
        <p:nvSpPr>
          <p:cNvPr id="35934" name="Rectangle 95"/>
          <p:cNvSpPr>
            <a:spLocks noChangeArrowheads="1"/>
          </p:cNvSpPr>
          <p:nvPr/>
        </p:nvSpPr>
        <p:spPr bwMode="auto">
          <a:xfrm>
            <a:off x="7448550" y="1552575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11</a:t>
            </a:r>
            <a:endParaRPr lang="en-US" sz="3200" u="sng" baseline="-25000"/>
          </a:p>
        </p:txBody>
      </p:sp>
      <p:sp>
        <p:nvSpPr>
          <p:cNvPr id="35935" name="Rectangle 96"/>
          <p:cNvSpPr>
            <a:spLocks noChangeArrowheads="1"/>
          </p:cNvSpPr>
          <p:nvPr/>
        </p:nvSpPr>
        <p:spPr bwMode="auto">
          <a:xfrm>
            <a:off x="7977188" y="1552575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10</a:t>
            </a:r>
            <a:endParaRPr lang="en-US" sz="3200" u="sng" baseline="-25000"/>
          </a:p>
        </p:txBody>
      </p:sp>
      <p:sp>
        <p:nvSpPr>
          <p:cNvPr id="35936" name="Rectangle 97"/>
          <p:cNvSpPr>
            <a:spLocks noChangeArrowheads="1"/>
          </p:cNvSpPr>
          <p:nvPr/>
        </p:nvSpPr>
        <p:spPr bwMode="auto">
          <a:xfrm>
            <a:off x="5942013" y="1322388"/>
            <a:ext cx="269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BC</a:t>
            </a:r>
            <a:endParaRPr lang="en-US" sz="3200" u="sng" baseline="-25000"/>
          </a:p>
        </p:txBody>
      </p:sp>
      <p:sp>
        <p:nvSpPr>
          <p:cNvPr id="35937" name="Rectangle 98"/>
          <p:cNvSpPr>
            <a:spLocks noChangeArrowheads="1"/>
          </p:cNvSpPr>
          <p:nvPr/>
        </p:nvSpPr>
        <p:spPr bwMode="auto">
          <a:xfrm>
            <a:off x="5827713" y="1641475"/>
            <a:ext cx="1460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A</a:t>
            </a:r>
            <a:endParaRPr lang="en-US" sz="3200" u="sng" baseline="-25000"/>
          </a:p>
        </p:txBody>
      </p:sp>
      <p:sp>
        <p:nvSpPr>
          <p:cNvPr id="35938" name="Line 99"/>
          <p:cNvSpPr>
            <a:spLocks noChangeShapeType="1"/>
          </p:cNvSpPr>
          <p:nvPr/>
        </p:nvSpPr>
        <p:spPr bwMode="auto">
          <a:xfrm>
            <a:off x="5838825" y="1497013"/>
            <a:ext cx="317500" cy="317500"/>
          </a:xfrm>
          <a:prstGeom prst="line">
            <a:avLst/>
          </a:prstGeom>
          <a:noFill/>
          <a:ln w="25400">
            <a:solidFill>
              <a:srgbClr val="00A0C6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39" name="Rectangle 100"/>
          <p:cNvSpPr>
            <a:spLocks noChangeArrowheads="1"/>
          </p:cNvSpPr>
          <p:nvPr/>
        </p:nvSpPr>
        <p:spPr bwMode="auto">
          <a:xfrm>
            <a:off x="6970713" y="2565400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1</a:t>
            </a:r>
            <a:endParaRPr lang="en-US" sz="3200" u="sng" baseline="-25000"/>
          </a:p>
        </p:txBody>
      </p:sp>
      <p:sp>
        <p:nvSpPr>
          <p:cNvPr id="35940" name="Freeform 101"/>
          <p:cNvSpPr>
            <a:spLocks/>
          </p:cNvSpPr>
          <p:nvPr/>
        </p:nvSpPr>
        <p:spPr bwMode="auto">
          <a:xfrm>
            <a:off x="6731000" y="3033713"/>
            <a:ext cx="1106488" cy="41275"/>
          </a:xfrm>
          <a:custGeom>
            <a:avLst/>
            <a:gdLst>
              <a:gd name="T0" fmla="*/ 0 w 697"/>
              <a:gd name="T1" fmla="*/ 0 h 26"/>
              <a:gd name="T2" fmla="*/ 0 w 697"/>
              <a:gd name="T3" fmla="*/ 2147483647 h 26"/>
              <a:gd name="T4" fmla="*/ 2147483647 w 697"/>
              <a:gd name="T5" fmla="*/ 2147483647 h 26"/>
              <a:gd name="T6" fmla="*/ 2147483647 w 697"/>
              <a:gd name="T7" fmla="*/ 2147483647 h 26"/>
              <a:gd name="T8" fmla="*/ 0 60000 65536"/>
              <a:gd name="T9" fmla="*/ 0 60000 65536"/>
              <a:gd name="T10" fmla="*/ 0 60000 65536"/>
              <a:gd name="T11" fmla="*/ 0 60000 65536"/>
              <a:gd name="T12" fmla="*/ 0 w 697"/>
              <a:gd name="T13" fmla="*/ 0 h 26"/>
              <a:gd name="T14" fmla="*/ 697 w 697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7" h="26">
                <a:moveTo>
                  <a:pt x="0" y="0"/>
                </a:moveTo>
                <a:lnTo>
                  <a:pt x="0" y="26"/>
                </a:lnTo>
                <a:lnTo>
                  <a:pt x="697" y="26"/>
                </a:lnTo>
                <a:lnTo>
                  <a:pt x="697" y="2"/>
                </a:lnTo>
              </a:path>
            </a:pathLst>
          </a:cu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41" name="Rectangle 102"/>
          <p:cNvSpPr>
            <a:spLocks noChangeArrowheads="1"/>
          </p:cNvSpPr>
          <p:nvPr/>
        </p:nvSpPr>
        <p:spPr bwMode="auto">
          <a:xfrm>
            <a:off x="7715250" y="1236663"/>
            <a:ext cx="1349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B</a:t>
            </a:r>
            <a:endParaRPr lang="en-US" sz="3200" u="sng" baseline="-25000"/>
          </a:p>
        </p:txBody>
      </p:sp>
      <p:sp>
        <p:nvSpPr>
          <p:cNvPr id="35942" name="Freeform 103"/>
          <p:cNvSpPr>
            <a:spLocks/>
          </p:cNvSpPr>
          <p:nvPr/>
        </p:nvSpPr>
        <p:spPr bwMode="auto">
          <a:xfrm>
            <a:off x="7285038" y="1493838"/>
            <a:ext cx="1054100" cy="41275"/>
          </a:xfrm>
          <a:custGeom>
            <a:avLst/>
            <a:gdLst>
              <a:gd name="T0" fmla="*/ 0 w 664"/>
              <a:gd name="T1" fmla="*/ 2147483647 h 26"/>
              <a:gd name="T2" fmla="*/ 0 w 664"/>
              <a:gd name="T3" fmla="*/ 0 h 26"/>
              <a:gd name="T4" fmla="*/ 2147483647 w 664"/>
              <a:gd name="T5" fmla="*/ 0 h 26"/>
              <a:gd name="T6" fmla="*/ 2147483647 w 664"/>
              <a:gd name="T7" fmla="*/ 2147483647 h 26"/>
              <a:gd name="T8" fmla="*/ 0 60000 65536"/>
              <a:gd name="T9" fmla="*/ 0 60000 65536"/>
              <a:gd name="T10" fmla="*/ 0 60000 65536"/>
              <a:gd name="T11" fmla="*/ 0 60000 65536"/>
              <a:gd name="T12" fmla="*/ 0 w 664"/>
              <a:gd name="T13" fmla="*/ 0 h 26"/>
              <a:gd name="T14" fmla="*/ 664 w 664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4" h="26">
                <a:moveTo>
                  <a:pt x="0" y="26"/>
                </a:moveTo>
                <a:lnTo>
                  <a:pt x="0" y="0"/>
                </a:lnTo>
                <a:lnTo>
                  <a:pt x="664" y="0"/>
                </a:lnTo>
                <a:lnTo>
                  <a:pt x="664" y="25"/>
                </a:lnTo>
              </a:path>
            </a:pathLst>
          </a:cu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43" name="Rectangle 104"/>
          <p:cNvSpPr>
            <a:spLocks noChangeArrowheads="1"/>
          </p:cNvSpPr>
          <p:nvPr/>
        </p:nvSpPr>
        <p:spPr bwMode="auto">
          <a:xfrm>
            <a:off x="6970713" y="2035175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0</a:t>
            </a:r>
            <a:endParaRPr lang="en-US" sz="3200" u="sng" baseline="-25000"/>
          </a:p>
        </p:txBody>
      </p:sp>
      <p:sp>
        <p:nvSpPr>
          <p:cNvPr id="35944" name="Rectangle 105"/>
          <p:cNvSpPr>
            <a:spLocks noChangeArrowheads="1"/>
          </p:cNvSpPr>
          <p:nvPr/>
        </p:nvSpPr>
        <p:spPr bwMode="auto">
          <a:xfrm>
            <a:off x="6078538" y="2560638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1</a:t>
            </a:r>
            <a:endParaRPr lang="en-US" sz="3200" u="sng" baseline="-25000"/>
          </a:p>
        </p:txBody>
      </p:sp>
      <p:sp>
        <p:nvSpPr>
          <p:cNvPr id="35945" name="Rectangle 106"/>
          <p:cNvSpPr>
            <a:spLocks noChangeArrowheads="1"/>
          </p:cNvSpPr>
          <p:nvPr/>
        </p:nvSpPr>
        <p:spPr bwMode="auto">
          <a:xfrm>
            <a:off x="5808663" y="2560638"/>
            <a:ext cx="1460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A</a:t>
            </a:r>
            <a:endParaRPr lang="en-US" sz="3200" u="sng" baseline="-25000"/>
          </a:p>
        </p:txBody>
      </p:sp>
      <p:sp>
        <p:nvSpPr>
          <p:cNvPr id="35946" name="Rectangle 107"/>
          <p:cNvSpPr>
            <a:spLocks noChangeArrowheads="1"/>
          </p:cNvSpPr>
          <p:nvPr/>
        </p:nvSpPr>
        <p:spPr bwMode="auto">
          <a:xfrm>
            <a:off x="6281738" y="3359150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F</a:t>
            </a:r>
            <a:endParaRPr lang="en-US" sz="3200" u="sng" baseline="-25000"/>
          </a:p>
        </p:txBody>
      </p:sp>
      <p:sp>
        <p:nvSpPr>
          <p:cNvPr id="35947" name="Rectangle 108"/>
          <p:cNvSpPr>
            <a:spLocks noChangeArrowheads="1"/>
          </p:cNvSpPr>
          <p:nvPr/>
        </p:nvSpPr>
        <p:spPr bwMode="auto">
          <a:xfrm>
            <a:off x="6403975" y="3449638"/>
            <a:ext cx="698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TimesTen" pitchFamily="18" charset="0"/>
              </a:rPr>
              <a:t>2</a:t>
            </a:r>
            <a:endParaRPr lang="en-US" sz="3200" u="sng" baseline="-25000"/>
          </a:p>
        </p:txBody>
      </p:sp>
      <p:sp>
        <p:nvSpPr>
          <p:cNvPr id="35948" name="Rectangle 109"/>
          <p:cNvSpPr>
            <a:spLocks noChangeArrowheads="1"/>
          </p:cNvSpPr>
          <p:nvPr/>
        </p:nvSpPr>
        <p:spPr bwMode="auto">
          <a:xfrm>
            <a:off x="6523038" y="3386138"/>
            <a:ext cx="1190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MathematicalPi 1" pitchFamily="82" charset="0"/>
              </a:rPr>
              <a:t>=</a:t>
            </a:r>
            <a:endParaRPr lang="en-US" sz="3200" u="sng" baseline="-25000"/>
          </a:p>
        </p:txBody>
      </p:sp>
      <p:sp>
        <p:nvSpPr>
          <p:cNvPr id="35949" name="Rectangle 110"/>
          <p:cNvSpPr>
            <a:spLocks noChangeArrowheads="1"/>
          </p:cNvSpPr>
          <p:nvPr/>
        </p:nvSpPr>
        <p:spPr bwMode="auto">
          <a:xfrm>
            <a:off x="6688138" y="3359150"/>
            <a:ext cx="3317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 </a:t>
            </a:r>
            <a:r>
              <a:rPr lang="en-US" sz="1600">
                <a:solidFill>
                  <a:srgbClr val="FF0000"/>
                </a:solidFill>
                <a:latin typeface="TimesTen" pitchFamily="18" charset="0"/>
              </a:rPr>
              <a:t>AB</a:t>
            </a:r>
            <a:endParaRPr lang="en-US" sz="3200" u="sng" baseline="-25000">
              <a:solidFill>
                <a:srgbClr val="FF0000"/>
              </a:solidFill>
            </a:endParaRPr>
          </a:p>
        </p:txBody>
      </p:sp>
      <p:sp>
        <p:nvSpPr>
          <p:cNvPr id="35950" name="Rectangle 111"/>
          <p:cNvSpPr>
            <a:spLocks noChangeArrowheads="1"/>
          </p:cNvSpPr>
          <p:nvPr/>
        </p:nvSpPr>
        <p:spPr bwMode="auto">
          <a:xfrm>
            <a:off x="7086600" y="3386138"/>
            <a:ext cx="114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+</a:t>
            </a:r>
            <a:endParaRPr lang="en-US" sz="3200" u="sng" baseline="-25000"/>
          </a:p>
        </p:txBody>
      </p:sp>
      <p:sp>
        <p:nvSpPr>
          <p:cNvPr id="35951" name="Rectangle 112"/>
          <p:cNvSpPr>
            <a:spLocks noChangeArrowheads="1"/>
          </p:cNvSpPr>
          <p:nvPr/>
        </p:nvSpPr>
        <p:spPr bwMode="auto">
          <a:xfrm>
            <a:off x="7253288" y="3359150"/>
            <a:ext cx="3317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 </a:t>
            </a:r>
            <a:r>
              <a:rPr lang="en-US" sz="1600">
                <a:solidFill>
                  <a:srgbClr val="FF0000"/>
                </a:solidFill>
                <a:latin typeface="TimesTen" pitchFamily="18" charset="0"/>
              </a:rPr>
              <a:t>AC</a:t>
            </a:r>
            <a:endParaRPr lang="en-US" sz="3200" u="sng" baseline="-25000">
              <a:solidFill>
                <a:srgbClr val="FF0000"/>
              </a:solidFill>
            </a:endParaRPr>
          </a:p>
        </p:txBody>
      </p:sp>
      <p:sp>
        <p:nvSpPr>
          <p:cNvPr id="35952" name="Rectangle 113"/>
          <p:cNvSpPr>
            <a:spLocks noChangeArrowheads="1"/>
          </p:cNvSpPr>
          <p:nvPr/>
        </p:nvSpPr>
        <p:spPr bwMode="auto">
          <a:xfrm>
            <a:off x="7640638" y="3373438"/>
            <a:ext cx="441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+</a:t>
            </a:r>
            <a:r>
              <a:rPr lang="en-US" sz="1600">
                <a:solidFill>
                  <a:srgbClr val="000000"/>
                </a:solidFill>
                <a:latin typeface="MathematicalPi 1" pitchFamily="82" charset="0"/>
              </a:rPr>
              <a:t> </a:t>
            </a:r>
            <a:r>
              <a:rPr lang="en-US" sz="1600">
                <a:solidFill>
                  <a:srgbClr val="FF0000"/>
                </a:solidFill>
              </a:rPr>
              <a:t>BC</a:t>
            </a:r>
            <a:endParaRPr lang="en-US" sz="1600" u="sng" baseline="-25000">
              <a:solidFill>
                <a:srgbClr val="FF0000"/>
              </a:solidFill>
            </a:endParaRPr>
          </a:p>
        </p:txBody>
      </p:sp>
      <p:sp>
        <p:nvSpPr>
          <p:cNvPr id="35953" name="Rectangle 114"/>
          <p:cNvSpPr>
            <a:spLocks noChangeArrowheads="1"/>
          </p:cNvSpPr>
          <p:nvPr/>
        </p:nvSpPr>
        <p:spPr bwMode="auto">
          <a:xfrm>
            <a:off x="6284913" y="3654425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F</a:t>
            </a:r>
            <a:endParaRPr lang="en-US" sz="3200" u="sng" baseline="-25000"/>
          </a:p>
        </p:txBody>
      </p:sp>
      <p:sp>
        <p:nvSpPr>
          <p:cNvPr id="35954" name="Rectangle 115"/>
          <p:cNvSpPr>
            <a:spLocks noChangeArrowheads="1"/>
          </p:cNvSpPr>
          <p:nvPr/>
        </p:nvSpPr>
        <p:spPr bwMode="auto">
          <a:xfrm>
            <a:off x="6407150" y="3748088"/>
            <a:ext cx="698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TimesTen" pitchFamily="18" charset="0"/>
              </a:rPr>
              <a:t>2</a:t>
            </a:r>
            <a:endParaRPr lang="en-US" sz="3200" u="sng" baseline="-25000"/>
          </a:p>
        </p:txBody>
      </p:sp>
      <p:sp>
        <p:nvSpPr>
          <p:cNvPr id="35955" name="Rectangle 116"/>
          <p:cNvSpPr>
            <a:spLocks noChangeArrowheads="1"/>
          </p:cNvSpPr>
          <p:nvPr/>
        </p:nvSpPr>
        <p:spPr bwMode="auto">
          <a:xfrm>
            <a:off x="6526213" y="3681413"/>
            <a:ext cx="1190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MathematicalPi 1" pitchFamily="82" charset="0"/>
              </a:rPr>
              <a:t>=</a:t>
            </a:r>
            <a:endParaRPr lang="en-US" sz="3200" u="sng" baseline="-25000"/>
          </a:p>
        </p:txBody>
      </p:sp>
      <p:sp>
        <p:nvSpPr>
          <p:cNvPr id="35956" name="Rectangle 117"/>
          <p:cNvSpPr>
            <a:spLocks noChangeArrowheads="1"/>
          </p:cNvSpPr>
          <p:nvPr/>
        </p:nvSpPr>
        <p:spPr bwMode="auto">
          <a:xfrm>
            <a:off x="6691313" y="3654425"/>
            <a:ext cx="3317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 AC</a:t>
            </a:r>
            <a:endParaRPr lang="en-US" sz="3200" u="sng" baseline="-25000"/>
          </a:p>
        </p:txBody>
      </p:sp>
      <p:sp>
        <p:nvSpPr>
          <p:cNvPr id="35957" name="Rectangle 118"/>
          <p:cNvSpPr>
            <a:spLocks noChangeArrowheads="1"/>
          </p:cNvSpPr>
          <p:nvPr/>
        </p:nvSpPr>
        <p:spPr bwMode="auto">
          <a:xfrm>
            <a:off x="7116763" y="3681413"/>
            <a:ext cx="114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+</a:t>
            </a:r>
            <a:endParaRPr lang="en-US" sz="3200" u="sng" baseline="-25000"/>
          </a:p>
        </p:txBody>
      </p:sp>
      <p:sp>
        <p:nvSpPr>
          <p:cNvPr id="35958" name="Rectangle 119"/>
          <p:cNvSpPr>
            <a:spLocks noChangeArrowheads="1"/>
          </p:cNvSpPr>
          <p:nvPr/>
        </p:nvSpPr>
        <p:spPr bwMode="auto">
          <a:xfrm>
            <a:off x="7245350" y="3654425"/>
            <a:ext cx="3317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 AB</a:t>
            </a:r>
            <a:endParaRPr lang="en-US" sz="3200" u="sng" baseline="-25000"/>
          </a:p>
        </p:txBody>
      </p:sp>
      <p:sp>
        <p:nvSpPr>
          <p:cNvPr id="35959" name="Rectangle 120"/>
          <p:cNvSpPr>
            <a:spLocks noChangeArrowheads="1"/>
          </p:cNvSpPr>
          <p:nvPr/>
        </p:nvSpPr>
        <p:spPr bwMode="auto">
          <a:xfrm>
            <a:off x="7643813" y="3681413"/>
            <a:ext cx="114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+</a:t>
            </a:r>
            <a:endParaRPr lang="en-US" sz="3200" u="sng" baseline="-25000"/>
          </a:p>
        </p:txBody>
      </p:sp>
      <p:sp>
        <p:nvSpPr>
          <p:cNvPr id="35960" name="Rectangle 121"/>
          <p:cNvSpPr>
            <a:spLocks noChangeArrowheads="1"/>
          </p:cNvSpPr>
          <p:nvPr/>
        </p:nvSpPr>
        <p:spPr bwMode="auto">
          <a:xfrm>
            <a:off x="7816850" y="3654425"/>
            <a:ext cx="1349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B</a:t>
            </a:r>
            <a:endParaRPr lang="en-US" sz="3200" u="sng" baseline="-25000"/>
          </a:p>
        </p:txBody>
      </p:sp>
      <p:sp>
        <p:nvSpPr>
          <p:cNvPr id="35961" name="Rectangle 122"/>
          <p:cNvSpPr>
            <a:spLocks noChangeArrowheads="1"/>
          </p:cNvSpPr>
          <p:nvPr/>
        </p:nvSpPr>
        <p:spPr bwMode="auto">
          <a:xfrm>
            <a:off x="7980363" y="3654425"/>
            <a:ext cx="134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C</a:t>
            </a:r>
            <a:endParaRPr lang="en-US" sz="3200" u="sng" baseline="-25000"/>
          </a:p>
        </p:txBody>
      </p:sp>
      <p:sp>
        <p:nvSpPr>
          <p:cNvPr id="35962" name="Line 123"/>
          <p:cNvSpPr>
            <a:spLocks noChangeShapeType="1"/>
          </p:cNvSpPr>
          <p:nvPr/>
        </p:nvSpPr>
        <p:spPr bwMode="auto">
          <a:xfrm>
            <a:off x="6742113" y="3654425"/>
            <a:ext cx="146050" cy="1588"/>
          </a:xfrm>
          <a:prstGeom prst="line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63" name="Line 124"/>
          <p:cNvSpPr>
            <a:spLocks noChangeShapeType="1"/>
          </p:cNvSpPr>
          <p:nvPr/>
        </p:nvSpPr>
        <p:spPr bwMode="auto">
          <a:xfrm>
            <a:off x="7291388" y="3654425"/>
            <a:ext cx="146050" cy="1588"/>
          </a:xfrm>
          <a:prstGeom prst="line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64" name="Line 125"/>
          <p:cNvSpPr>
            <a:spLocks noChangeShapeType="1"/>
          </p:cNvSpPr>
          <p:nvPr/>
        </p:nvSpPr>
        <p:spPr bwMode="auto">
          <a:xfrm>
            <a:off x="6280150" y="3654425"/>
            <a:ext cx="163513" cy="1588"/>
          </a:xfrm>
          <a:prstGeom prst="line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65" name="Line 126"/>
          <p:cNvSpPr>
            <a:spLocks noChangeShapeType="1"/>
          </p:cNvSpPr>
          <p:nvPr/>
        </p:nvSpPr>
        <p:spPr bwMode="auto">
          <a:xfrm>
            <a:off x="7805738" y="3654425"/>
            <a:ext cx="146050" cy="1588"/>
          </a:xfrm>
          <a:prstGeom prst="line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66" name="Line 127"/>
          <p:cNvSpPr>
            <a:spLocks noChangeShapeType="1"/>
          </p:cNvSpPr>
          <p:nvPr/>
        </p:nvSpPr>
        <p:spPr bwMode="auto">
          <a:xfrm>
            <a:off x="7981950" y="3654425"/>
            <a:ext cx="146050" cy="1588"/>
          </a:xfrm>
          <a:prstGeom prst="line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5967" name="Group 128"/>
          <p:cNvGrpSpPr>
            <a:grpSpLocks/>
          </p:cNvGrpSpPr>
          <p:nvPr/>
        </p:nvGrpSpPr>
        <p:grpSpPr bwMode="auto">
          <a:xfrm>
            <a:off x="3217863" y="2409825"/>
            <a:ext cx="60325" cy="533400"/>
            <a:chOff x="2011" y="1966"/>
            <a:chExt cx="38" cy="336"/>
          </a:xfrm>
        </p:grpSpPr>
        <p:sp>
          <p:nvSpPr>
            <p:cNvPr id="36012" name="Rectangle 129"/>
            <p:cNvSpPr>
              <a:spLocks noChangeArrowheads="1"/>
            </p:cNvSpPr>
            <p:nvPr/>
          </p:nvSpPr>
          <p:spPr bwMode="auto">
            <a:xfrm>
              <a:off x="2011" y="1966"/>
              <a:ext cx="22" cy="336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13" name="Rectangle 130"/>
            <p:cNvSpPr>
              <a:spLocks noChangeArrowheads="1"/>
            </p:cNvSpPr>
            <p:nvPr/>
          </p:nvSpPr>
          <p:spPr bwMode="auto">
            <a:xfrm>
              <a:off x="2022" y="1970"/>
              <a:ext cx="27" cy="3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968" name="Group 131"/>
          <p:cNvGrpSpPr>
            <a:grpSpLocks/>
          </p:cNvGrpSpPr>
          <p:nvPr/>
        </p:nvGrpSpPr>
        <p:grpSpPr bwMode="auto">
          <a:xfrm>
            <a:off x="6049963" y="2409825"/>
            <a:ext cx="60325" cy="533400"/>
            <a:chOff x="2011" y="1966"/>
            <a:chExt cx="38" cy="336"/>
          </a:xfrm>
        </p:grpSpPr>
        <p:sp>
          <p:nvSpPr>
            <p:cNvPr id="36010" name="Rectangle 132"/>
            <p:cNvSpPr>
              <a:spLocks noChangeArrowheads="1"/>
            </p:cNvSpPr>
            <p:nvPr/>
          </p:nvSpPr>
          <p:spPr bwMode="auto">
            <a:xfrm>
              <a:off x="2011" y="1966"/>
              <a:ext cx="22" cy="336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11" name="Rectangle 133"/>
            <p:cNvSpPr>
              <a:spLocks noChangeArrowheads="1"/>
            </p:cNvSpPr>
            <p:nvPr/>
          </p:nvSpPr>
          <p:spPr bwMode="auto">
            <a:xfrm>
              <a:off x="2022" y="1970"/>
              <a:ext cx="27" cy="3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969" name="Rectangle 134"/>
          <p:cNvSpPr>
            <a:spLocks noChangeArrowheads="1"/>
          </p:cNvSpPr>
          <p:nvPr/>
        </p:nvSpPr>
        <p:spPr bwMode="auto">
          <a:xfrm>
            <a:off x="6437313" y="2035175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0</a:t>
            </a:r>
            <a:endParaRPr lang="en-US" sz="3200" u="sng" baseline="-25000"/>
          </a:p>
        </p:txBody>
      </p:sp>
      <p:sp>
        <p:nvSpPr>
          <p:cNvPr id="35970" name="Line 135"/>
          <p:cNvSpPr>
            <a:spLocks noChangeShapeType="1"/>
          </p:cNvSpPr>
          <p:nvPr/>
        </p:nvSpPr>
        <p:spPr bwMode="auto">
          <a:xfrm>
            <a:off x="7469188" y="3654425"/>
            <a:ext cx="146050" cy="1588"/>
          </a:xfrm>
          <a:prstGeom prst="line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71" name="Line 136"/>
          <p:cNvSpPr>
            <a:spLocks noChangeShapeType="1"/>
          </p:cNvSpPr>
          <p:nvPr/>
        </p:nvSpPr>
        <p:spPr bwMode="auto">
          <a:xfrm>
            <a:off x="6935788" y="3654425"/>
            <a:ext cx="146050" cy="1588"/>
          </a:xfrm>
          <a:prstGeom prst="line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72" name="Line 137"/>
          <p:cNvSpPr>
            <a:spLocks noChangeShapeType="1"/>
          </p:cNvSpPr>
          <p:nvPr/>
        </p:nvSpPr>
        <p:spPr bwMode="auto">
          <a:xfrm>
            <a:off x="4646613" y="3362325"/>
            <a:ext cx="147637" cy="1588"/>
          </a:xfrm>
          <a:prstGeom prst="line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73" name="Line 138"/>
          <p:cNvSpPr>
            <a:spLocks noChangeShapeType="1"/>
          </p:cNvSpPr>
          <p:nvPr/>
        </p:nvSpPr>
        <p:spPr bwMode="auto">
          <a:xfrm>
            <a:off x="5040313" y="3362325"/>
            <a:ext cx="147637" cy="1588"/>
          </a:xfrm>
          <a:prstGeom prst="line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74" name="Line 139"/>
          <p:cNvSpPr>
            <a:spLocks noChangeShapeType="1"/>
          </p:cNvSpPr>
          <p:nvPr/>
        </p:nvSpPr>
        <p:spPr bwMode="auto">
          <a:xfrm>
            <a:off x="5564188" y="3362325"/>
            <a:ext cx="147637" cy="1588"/>
          </a:xfrm>
          <a:prstGeom prst="line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75" name="Line 140"/>
          <p:cNvSpPr>
            <a:spLocks noChangeShapeType="1"/>
          </p:cNvSpPr>
          <p:nvPr/>
        </p:nvSpPr>
        <p:spPr bwMode="auto">
          <a:xfrm>
            <a:off x="5770563" y="3349625"/>
            <a:ext cx="147637" cy="1588"/>
          </a:xfrm>
          <a:prstGeom prst="line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76" name="Line 141"/>
          <p:cNvSpPr>
            <a:spLocks noChangeShapeType="1"/>
          </p:cNvSpPr>
          <p:nvPr/>
        </p:nvSpPr>
        <p:spPr bwMode="auto">
          <a:xfrm>
            <a:off x="5646738" y="3616325"/>
            <a:ext cx="147637" cy="1588"/>
          </a:xfrm>
          <a:prstGeom prst="line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77" name="Line 142"/>
          <p:cNvSpPr>
            <a:spLocks noChangeShapeType="1"/>
          </p:cNvSpPr>
          <p:nvPr/>
        </p:nvSpPr>
        <p:spPr bwMode="auto">
          <a:xfrm>
            <a:off x="5838825" y="3616325"/>
            <a:ext cx="147638" cy="1588"/>
          </a:xfrm>
          <a:prstGeom prst="line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78" name="Line 143"/>
          <p:cNvSpPr>
            <a:spLocks noChangeShapeType="1"/>
          </p:cNvSpPr>
          <p:nvPr/>
        </p:nvSpPr>
        <p:spPr bwMode="auto">
          <a:xfrm>
            <a:off x="5441950" y="3616325"/>
            <a:ext cx="147638" cy="1588"/>
          </a:xfrm>
          <a:prstGeom prst="line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144"/>
          <p:cNvGrpSpPr>
            <a:grpSpLocks/>
          </p:cNvGrpSpPr>
          <p:nvPr/>
        </p:nvGrpSpPr>
        <p:grpSpPr bwMode="auto">
          <a:xfrm>
            <a:off x="6883400" y="1943100"/>
            <a:ext cx="1663700" cy="1536700"/>
            <a:chOff x="4336" y="1224"/>
            <a:chExt cx="1048" cy="968"/>
          </a:xfrm>
        </p:grpSpPr>
        <p:sp>
          <p:nvSpPr>
            <p:cNvPr id="36006" name="AutoShape 145"/>
            <p:cNvSpPr>
              <a:spLocks noChangeArrowheads="1"/>
            </p:cNvSpPr>
            <p:nvPr/>
          </p:nvSpPr>
          <p:spPr bwMode="auto">
            <a:xfrm>
              <a:off x="4336" y="1576"/>
              <a:ext cx="520" cy="21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07" name="AutoShape 146"/>
            <p:cNvSpPr>
              <a:spLocks noChangeArrowheads="1"/>
            </p:cNvSpPr>
            <p:nvPr/>
          </p:nvSpPr>
          <p:spPr bwMode="auto">
            <a:xfrm>
              <a:off x="4640" y="1584"/>
              <a:ext cx="552" cy="21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08" name="AutoShape 147"/>
            <p:cNvSpPr>
              <a:spLocks noChangeArrowheads="1"/>
            </p:cNvSpPr>
            <p:nvPr/>
          </p:nvSpPr>
          <p:spPr bwMode="auto">
            <a:xfrm rot="-5400000">
              <a:off x="4480" y="1400"/>
              <a:ext cx="568" cy="21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09" name="Line 148"/>
            <p:cNvSpPr>
              <a:spLocks noChangeShapeType="1"/>
            </p:cNvSpPr>
            <p:nvPr/>
          </p:nvSpPr>
          <p:spPr bwMode="auto">
            <a:xfrm>
              <a:off x="5128" y="2192"/>
              <a:ext cx="25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49"/>
          <p:cNvGrpSpPr>
            <a:grpSpLocks/>
          </p:cNvGrpSpPr>
          <p:nvPr/>
        </p:nvGrpSpPr>
        <p:grpSpPr bwMode="auto">
          <a:xfrm>
            <a:off x="3022600" y="1943100"/>
            <a:ext cx="2374900" cy="1778000"/>
            <a:chOff x="1904" y="1224"/>
            <a:chExt cx="1496" cy="1120"/>
          </a:xfrm>
        </p:grpSpPr>
        <p:sp>
          <p:nvSpPr>
            <p:cNvPr id="36001" name="AutoShape 150"/>
            <p:cNvSpPr>
              <a:spLocks noChangeArrowheads="1"/>
            </p:cNvSpPr>
            <p:nvPr/>
          </p:nvSpPr>
          <p:spPr bwMode="auto">
            <a:xfrm>
              <a:off x="2544" y="1576"/>
              <a:ext cx="520" cy="21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02" name="AutoShape 151"/>
            <p:cNvSpPr>
              <a:spLocks noChangeArrowheads="1"/>
            </p:cNvSpPr>
            <p:nvPr/>
          </p:nvSpPr>
          <p:spPr bwMode="auto">
            <a:xfrm>
              <a:off x="2856" y="1584"/>
              <a:ext cx="544" cy="21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03" name="AutoShape 152"/>
            <p:cNvSpPr>
              <a:spLocks noChangeArrowheads="1"/>
            </p:cNvSpPr>
            <p:nvPr/>
          </p:nvSpPr>
          <p:spPr bwMode="auto">
            <a:xfrm rot="-5400000">
              <a:off x="2688" y="1400"/>
              <a:ext cx="568" cy="21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04" name="AutoShape 153"/>
            <p:cNvSpPr>
              <a:spLocks noChangeArrowheads="1"/>
            </p:cNvSpPr>
            <p:nvPr/>
          </p:nvSpPr>
          <p:spPr bwMode="auto">
            <a:xfrm rot="-5400000">
              <a:off x="2180" y="1244"/>
              <a:ext cx="240" cy="21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05" name="Line 154"/>
            <p:cNvSpPr>
              <a:spLocks noChangeShapeType="1"/>
            </p:cNvSpPr>
            <p:nvPr/>
          </p:nvSpPr>
          <p:spPr bwMode="auto">
            <a:xfrm flipH="1">
              <a:off x="1904" y="2344"/>
              <a:ext cx="25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981" name="Line 155"/>
          <p:cNvSpPr>
            <a:spLocks noChangeShapeType="1"/>
          </p:cNvSpPr>
          <p:nvPr/>
        </p:nvSpPr>
        <p:spPr bwMode="auto">
          <a:xfrm flipH="1">
            <a:off x="1574800" y="4618038"/>
            <a:ext cx="2301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82" name="Rectangle 156"/>
          <p:cNvSpPr>
            <a:spLocks noChangeArrowheads="1"/>
          </p:cNvSpPr>
          <p:nvPr/>
        </p:nvSpPr>
        <p:spPr bwMode="auto">
          <a:xfrm>
            <a:off x="4025900" y="6454775"/>
            <a:ext cx="4159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TimesTen" pitchFamily="18" charset="0"/>
              </a:rPr>
              <a:t>ABC</a:t>
            </a:r>
            <a:endParaRPr lang="en-US" sz="3200" u="sng" baseline="-25000"/>
          </a:p>
        </p:txBody>
      </p:sp>
      <p:sp>
        <p:nvSpPr>
          <p:cNvPr id="35983" name="Line 157"/>
          <p:cNvSpPr>
            <a:spLocks noChangeShapeType="1"/>
          </p:cNvSpPr>
          <p:nvPr/>
        </p:nvSpPr>
        <p:spPr bwMode="auto">
          <a:xfrm flipH="1">
            <a:off x="4040188" y="6457950"/>
            <a:ext cx="69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84" name="Line 158"/>
          <p:cNvSpPr>
            <a:spLocks noChangeShapeType="1"/>
          </p:cNvSpPr>
          <p:nvPr/>
        </p:nvSpPr>
        <p:spPr bwMode="auto">
          <a:xfrm flipH="1">
            <a:off x="4178300" y="6457950"/>
            <a:ext cx="80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85" name="Line 159"/>
          <p:cNvSpPr>
            <a:spLocks noChangeShapeType="1"/>
          </p:cNvSpPr>
          <p:nvPr/>
        </p:nvSpPr>
        <p:spPr bwMode="auto">
          <a:xfrm flipH="1">
            <a:off x="4305300" y="6446838"/>
            <a:ext cx="115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86" name="Rectangle 160"/>
          <p:cNvSpPr>
            <a:spLocks noChangeArrowheads="1"/>
          </p:cNvSpPr>
          <p:nvPr/>
        </p:nvSpPr>
        <p:spPr bwMode="auto">
          <a:xfrm>
            <a:off x="6518275" y="5543550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TimesTen" pitchFamily="18" charset="0"/>
              </a:rPr>
              <a:t>1</a:t>
            </a:r>
            <a:endParaRPr lang="en-US" sz="3200" u="sng" baseline="-25000">
              <a:solidFill>
                <a:srgbClr val="FF0000"/>
              </a:solidFill>
            </a:endParaRPr>
          </a:p>
        </p:txBody>
      </p:sp>
      <p:sp>
        <p:nvSpPr>
          <p:cNvPr id="35987" name="Rectangle 161"/>
          <p:cNvSpPr>
            <a:spLocks noChangeArrowheads="1"/>
          </p:cNvSpPr>
          <p:nvPr/>
        </p:nvSpPr>
        <p:spPr bwMode="auto">
          <a:xfrm>
            <a:off x="6518275" y="5829300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TimesTen" pitchFamily="18" charset="0"/>
              </a:rPr>
              <a:t>1</a:t>
            </a:r>
            <a:endParaRPr lang="en-US" sz="3200" u="sng" baseline="-25000">
              <a:solidFill>
                <a:srgbClr val="FF0000"/>
              </a:solidFill>
            </a:endParaRPr>
          </a:p>
        </p:txBody>
      </p:sp>
      <p:sp>
        <p:nvSpPr>
          <p:cNvPr id="35988" name="Rectangle 162"/>
          <p:cNvSpPr>
            <a:spLocks noChangeArrowheads="1"/>
          </p:cNvSpPr>
          <p:nvPr/>
        </p:nvSpPr>
        <p:spPr bwMode="auto">
          <a:xfrm>
            <a:off x="6518275" y="6418263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1</a:t>
            </a:r>
            <a:endParaRPr lang="en-US" sz="3200" u="sng" baseline="-25000"/>
          </a:p>
        </p:txBody>
      </p:sp>
      <p:sp>
        <p:nvSpPr>
          <p:cNvPr id="35989" name="Rectangle 163"/>
          <p:cNvSpPr>
            <a:spLocks noChangeArrowheads="1"/>
          </p:cNvSpPr>
          <p:nvPr/>
        </p:nvSpPr>
        <p:spPr bwMode="auto">
          <a:xfrm>
            <a:off x="6518275" y="6115050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TimesTen" pitchFamily="18" charset="0"/>
              </a:rPr>
              <a:t>1</a:t>
            </a:r>
            <a:endParaRPr lang="en-US" sz="3200" u="sng" baseline="-25000">
              <a:solidFill>
                <a:srgbClr val="FF0000"/>
              </a:solidFill>
            </a:endParaRPr>
          </a:p>
        </p:txBody>
      </p:sp>
      <p:sp>
        <p:nvSpPr>
          <p:cNvPr id="35990" name="Rectangle 164"/>
          <p:cNvSpPr>
            <a:spLocks noChangeArrowheads="1"/>
          </p:cNvSpPr>
          <p:nvPr/>
        </p:nvSpPr>
        <p:spPr bwMode="auto">
          <a:xfrm>
            <a:off x="6183313" y="6419850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0</a:t>
            </a:r>
            <a:endParaRPr lang="en-US" sz="3200" u="sng" baseline="-25000"/>
          </a:p>
        </p:txBody>
      </p:sp>
      <p:sp>
        <p:nvSpPr>
          <p:cNvPr id="35991" name="Rectangle 165"/>
          <p:cNvSpPr>
            <a:spLocks noChangeArrowheads="1"/>
          </p:cNvSpPr>
          <p:nvPr/>
        </p:nvSpPr>
        <p:spPr bwMode="auto">
          <a:xfrm>
            <a:off x="5618163" y="6419850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0</a:t>
            </a:r>
            <a:endParaRPr lang="en-US" sz="3200" u="sng" baseline="-25000"/>
          </a:p>
        </p:txBody>
      </p:sp>
      <p:sp>
        <p:nvSpPr>
          <p:cNvPr id="35992" name="Rectangle 166"/>
          <p:cNvSpPr>
            <a:spLocks noChangeArrowheads="1"/>
          </p:cNvSpPr>
          <p:nvPr/>
        </p:nvSpPr>
        <p:spPr bwMode="auto">
          <a:xfrm>
            <a:off x="5900738" y="6419850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Ten" pitchFamily="18" charset="0"/>
              </a:rPr>
              <a:t>0</a:t>
            </a:r>
            <a:endParaRPr lang="en-US" sz="3200" u="sng" baseline="-25000"/>
          </a:p>
        </p:txBody>
      </p:sp>
      <p:sp>
        <p:nvSpPr>
          <p:cNvPr id="35993" name="Rectangle 167"/>
          <p:cNvSpPr>
            <a:spLocks noChangeArrowheads="1"/>
          </p:cNvSpPr>
          <p:nvPr/>
        </p:nvSpPr>
        <p:spPr bwMode="auto">
          <a:xfrm>
            <a:off x="5486400" y="4792663"/>
            <a:ext cx="890588" cy="1909762"/>
          </a:xfrm>
          <a:prstGeom prst="rect">
            <a:avLst/>
          </a:prstGeom>
          <a:solidFill>
            <a:srgbClr val="FFCC99">
              <a:alpha val="3294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994" name="Rectangle 168"/>
          <p:cNvSpPr>
            <a:spLocks noChangeArrowheads="1"/>
          </p:cNvSpPr>
          <p:nvPr/>
        </p:nvSpPr>
        <p:spPr bwMode="auto">
          <a:xfrm>
            <a:off x="6413500" y="4783138"/>
            <a:ext cx="774700" cy="1909762"/>
          </a:xfrm>
          <a:prstGeom prst="rect">
            <a:avLst/>
          </a:prstGeom>
          <a:solidFill>
            <a:srgbClr val="00FF00">
              <a:alpha val="3294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995" name="Text Box 169"/>
          <p:cNvSpPr txBox="1">
            <a:spLocks noChangeArrowheads="1"/>
          </p:cNvSpPr>
          <p:nvPr/>
        </p:nvSpPr>
        <p:spPr bwMode="auto">
          <a:xfrm>
            <a:off x="7361238" y="4594225"/>
            <a:ext cx="1441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SUM (OR)</a:t>
            </a:r>
          </a:p>
          <a:p>
            <a:r>
              <a:rPr lang="en-US"/>
              <a:t>Programming</a:t>
            </a:r>
          </a:p>
        </p:txBody>
      </p:sp>
      <p:sp>
        <p:nvSpPr>
          <p:cNvPr id="35996" name="Line 170"/>
          <p:cNvSpPr>
            <a:spLocks noChangeShapeType="1"/>
          </p:cNvSpPr>
          <p:nvPr/>
        </p:nvSpPr>
        <p:spPr bwMode="auto">
          <a:xfrm flipH="1">
            <a:off x="7070725" y="5276850"/>
            <a:ext cx="881063" cy="301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997" name="Text Box 171"/>
          <p:cNvSpPr txBox="1">
            <a:spLocks noChangeArrowheads="1"/>
          </p:cNvSpPr>
          <p:nvPr/>
        </p:nvSpPr>
        <p:spPr bwMode="auto">
          <a:xfrm>
            <a:off x="7543800" y="5730875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Product (AND)</a:t>
            </a:r>
          </a:p>
          <a:p>
            <a:r>
              <a:rPr lang="en-US"/>
              <a:t>Programming</a:t>
            </a:r>
          </a:p>
        </p:txBody>
      </p:sp>
      <p:sp>
        <p:nvSpPr>
          <p:cNvPr id="35998" name="Line 172"/>
          <p:cNvSpPr>
            <a:spLocks noChangeShapeType="1"/>
          </p:cNvSpPr>
          <p:nvPr/>
        </p:nvSpPr>
        <p:spPr bwMode="auto">
          <a:xfrm flipH="1" flipV="1">
            <a:off x="6284913" y="5775325"/>
            <a:ext cx="1227137" cy="16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999" name="TextBox 171"/>
          <p:cNvSpPr txBox="1">
            <a:spLocks noChangeArrowheads="1"/>
          </p:cNvSpPr>
          <p:nvPr/>
        </p:nvSpPr>
        <p:spPr bwMode="auto">
          <a:xfrm>
            <a:off x="5145088" y="2908300"/>
            <a:ext cx="882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F1 map</a:t>
            </a:r>
          </a:p>
        </p:txBody>
      </p:sp>
      <p:sp>
        <p:nvSpPr>
          <p:cNvPr id="36000" name="TextBox 172"/>
          <p:cNvSpPr txBox="1">
            <a:spLocks noChangeArrowheads="1"/>
          </p:cNvSpPr>
          <p:nvPr/>
        </p:nvSpPr>
        <p:spPr bwMode="auto">
          <a:xfrm>
            <a:off x="7929563" y="2940050"/>
            <a:ext cx="8842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F2 map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3A5E328E-4CF8-4E1C-B2D5-CD92F3443B14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0"/>
            <a:ext cx="8382000" cy="1020763"/>
          </a:xfrm>
        </p:spPr>
        <p:txBody>
          <a:bodyPr/>
          <a:lstStyle/>
          <a:p>
            <a:r>
              <a:rPr lang="en-US" sz="3200" smtClean="0">
                <a:latin typeface="Arial" pitchFamily="34" charset="0"/>
                <a:cs typeface="Arial" pitchFamily="34" charset="0"/>
              </a:rPr>
              <a:t>Programmable Logic Array (PLA)</a:t>
            </a:r>
            <a:br>
              <a:rPr lang="en-US" sz="3200" smtClean="0">
                <a:latin typeface="Arial" pitchFamily="34" charset="0"/>
                <a:cs typeface="Arial" pitchFamily="34" charset="0"/>
              </a:rPr>
            </a:br>
            <a:r>
              <a:rPr lang="en-US" sz="3200" smtClean="0">
                <a:latin typeface="Arial" pitchFamily="34" charset="0"/>
                <a:cs typeface="Arial" pitchFamily="34" charset="0"/>
              </a:rPr>
              <a:t>Example, Contd.</a:t>
            </a:r>
          </a:p>
        </p:txBody>
      </p:sp>
      <p:grpSp>
        <p:nvGrpSpPr>
          <p:cNvPr id="36868" name="Group 3"/>
          <p:cNvGrpSpPr>
            <a:grpSpLocks/>
          </p:cNvGrpSpPr>
          <p:nvPr/>
        </p:nvGrpSpPr>
        <p:grpSpPr bwMode="auto">
          <a:xfrm>
            <a:off x="1582738" y="1439863"/>
            <a:ext cx="6376987" cy="4900612"/>
            <a:chOff x="997" y="907"/>
            <a:chExt cx="4017" cy="3087"/>
          </a:xfrm>
        </p:grpSpPr>
        <p:sp>
          <p:nvSpPr>
            <p:cNvPr id="36890" name="Freeform 4"/>
            <p:cNvSpPr>
              <a:spLocks/>
            </p:cNvSpPr>
            <p:nvPr/>
          </p:nvSpPr>
          <p:spPr bwMode="auto">
            <a:xfrm>
              <a:off x="3350" y="1735"/>
              <a:ext cx="1040" cy="2225"/>
            </a:xfrm>
            <a:custGeom>
              <a:avLst/>
              <a:gdLst>
                <a:gd name="T0" fmla="*/ 0 w 639"/>
                <a:gd name="T1" fmla="*/ 0 h 1367"/>
                <a:gd name="T2" fmla="*/ 0 w 639"/>
                <a:gd name="T3" fmla="*/ 67341 h 1367"/>
                <a:gd name="T4" fmla="*/ 31316 w 639"/>
                <a:gd name="T5" fmla="*/ 67341 h 1367"/>
                <a:gd name="T6" fmla="*/ 0 60000 65536"/>
                <a:gd name="T7" fmla="*/ 0 60000 65536"/>
                <a:gd name="T8" fmla="*/ 0 60000 65536"/>
                <a:gd name="T9" fmla="*/ 0 w 639"/>
                <a:gd name="T10" fmla="*/ 0 h 1367"/>
                <a:gd name="T11" fmla="*/ 639 w 639"/>
                <a:gd name="T12" fmla="*/ 1367 h 13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9" h="1367">
                  <a:moveTo>
                    <a:pt x="0" y="0"/>
                  </a:moveTo>
                  <a:cubicBezTo>
                    <a:pt x="0" y="1367"/>
                    <a:pt x="0" y="1367"/>
                    <a:pt x="0" y="1367"/>
                  </a:cubicBezTo>
                  <a:cubicBezTo>
                    <a:pt x="0" y="1367"/>
                    <a:pt x="639" y="1367"/>
                    <a:pt x="636" y="136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Freeform 5"/>
            <p:cNvSpPr>
              <a:spLocks/>
            </p:cNvSpPr>
            <p:nvPr/>
          </p:nvSpPr>
          <p:spPr bwMode="auto">
            <a:xfrm>
              <a:off x="3626" y="1735"/>
              <a:ext cx="756" cy="1885"/>
            </a:xfrm>
            <a:custGeom>
              <a:avLst/>
              <a:gdLst>
                <a:gd name="T0" fmla="*/ 2 w 756"/>
                <a:gd name="T1" fmla="*/ 0 h 1885"/>
                <a:gd name="T2" fmla="*/ 0 w 756"/>
                <a:gd name="T3" fmla="*/ 1885 h 1885"/>
                <a:gd name="T4" fmla="*/ 756 w 756"/>
                <a:gd name="T5" fmla="*/ 1885 h 1885"/>
                <a:gd name="T6" fmla="*/ 0 60000 65536"/>
                <a:gd name="T7" fmla="*/ 0 60000 65536"/>
                <a:gd name="T8" fmla="*/ 0 60000 65536"/>
                <a:gd name="T9" fmla="*/ 0 w 756"/>
                <a:gd name="T10" fmla="*/ 0 h 1885"/>
                <a:gd name="T11" fmla="*/ 756 w 756"/>
                <a:gd name="T12" fmla="*/ 1885 h 18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56" h="1885">
                  <a:moveTo>
                    <a:pt x="2" y="0"/>
                  </a:moveTo>
                  <a:lnTo>
                    <a:pt x="0" y="1885"/>
                  </a:lnTo>
                  <a:lnTo>
                    <a:pt x="756" y="188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Rectangle 6"/>
            <p:cNvSpPr>
              <a:spLocks noChangeArrowheads="1"/>
            </p:cNvSpPr>
            <p:nvPr/>
          </p:nvSpPr>
          <p:spPr bwMode="auto">
            <a:xfrm>
              <a:off x="4224" y="2290"/>
              <a:ext cx="64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Helvetica" pitchFamily="34" charset="0"/>
                </a:rPr>
                <a:t>X</a:t>
              </a:r>
              <a:endParaRPr lang="en-US" sz="3200" u="sng" baseline="-25000"/>
            </a:p>
          </p:txBody>
        </p:sp>
        <p:sp>
          <p:nvSpPr>
            <p:cNvPr id="36893" name="Rectangle 7"/>
            <p:cNvSpPr>
              <a:spLocks noChangeArrowheads="1"/>
            </p:cNvSpPr>
            <p:nvPr/>
          </p:nvSpPr>
          <p:spPr bwMode="auto">
            <a:xfrm>
              <a:off x="4307" y="2290"/>
              <a:ext cx="45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imesTen" pitchFamily="18" charset="0"/>
                </a:rPr>
                <a:t>Fuse intact</a:t>
              </a:r>
              <a:endParaRPr lang="en-US" sz="3200" u="sng" baseline="-25000"/>
            </a:p>
          </p:txBody>
        </p:sp>
        <p:sp>
          <p:nvSpPr>
            <p:cNvPr id="36894" name="Rectangle 8"/>
            <p:cNvSpPr>
              <a:spLocks noChangeArrowheads="1"/>
            </p:cNvSpPr>
            <p:nvPr/>
          </p:nvSpPr>
          <p:spPr bwMode="auto">
            <a:xfrm>
              <a:off x="4224" y="2443"/>
              <a:ext cx="7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MathematicalPi 1" pitchFamily="82" charset="0"/>
                </a:rPr>
                <a:t>1</a:t>
              </a:r>
              <a:endParaRPr lang="en-US" sz="3200" u="sng" baseline="-25000"/>
            </a:p>
          </p:txBody>
        </p:sp>
        <p:sp>
          <p:nvSpPr>
            <p:cNvPr id="36895" name="Rectangle 9"/>
            <p:cNvSpPr>
              <a:spLocks noChangeArrowheads="1"/>
            </p:cNvSpPr>
            <p:nvPr/>
          </p:nvSpPr>
          <p:spPr bwMode="auto">
            <a:xfrm>
              <a:off x="4322" y="2430"/>
              <a:ext cx="43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Ten" pitchFamily="18" charset="0"/>
                </a:rPr>
                <a:t>Fuse blown</a:t>
              </a:r>
              <a:endParaRPr lang="en-US" sz="3200" u="sng" baseline="-25000"/>
            </a:p>
          </p:txBody>
        </p:sp>
        <p:sp>
          <p:nvSpPr>
            <p:cNvPr id="36896" name="Freeform 10"/>
            <p:cNvSpPr>
              <a:spLocks/>
            </p:cNvSpPr>
            <p:nvPr/>
          </p:nvSpPr>
          <p:spPr bwMode="auto">
            <a:xfrm>
              <a:off x="3906" y="3098"/>
              <a:ext cx="489" cy="733"/>
            </a:xfrm>
            <a:custGeom>
              <a:avLst/>
              <a:gdLst>
                <a:gd name="T0" fmla="*/ 489 w 489"/>
                <a:gd name="T1" fmla="*/ 733 h 733"/>
                <a:gd name="T2" fmla="*/ 0 w 489"/>
                <a:gd name="T3" fmla="*/ 733 h 733"/>
                <a:gd name="T4" fmla="*/ 0 w 489"/>
                <a:gd name="T5" fmla="*/ 0 h 733"/>
                <a:gd name="T6" fmla="*/ 0 60000 65536"/>
                <a:gd name="T7" fmla="*/ 0 60000 65536"/>
                <a:gd name="T8" fmla="*/ 0 60000 65536"/>
                <a:gd name="T9" fmla="*/ 0 w 489"/>
                <a:gd name="T10" fmla="*/ 0 h 733"/>
                <a:gd name="T11" fmla="*/ 489 w 489"/>
                <a:gd name="T12" fmla="*/ 733 h 7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" h="733">
                  <a:moveTo>
                    <a:pt x="489" y="733"/>
                  </a:moveTo>
                  <a:lnTo>
                    <a:pt x="0" y="733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7" name="Freeform 11"/>
            <p:cNvSpPr>
              <a:spLocks/>
            </p:cNvSpPr>
            <p:nvPr/>
          </p:nvSpPr>
          <p:spPr bwMode="auto">
            <a:xfrm>
              <a:off x="4121" y="3098"/>
              <a:ext cx="262" cy="393"/>
            </a:xfrm>
            <a:custGeom>
              <a:avLst/>
              <a:gdLst>
                <a:gd name="T0" fmla="*/ 262 w 262"/>
                <a:gd name="T1" fmla="*/ 393 h 393"/>
                <a:gd name="T2" fmla="*/ 0 w 262"/>
                <a:gd name="T3" fmla="*/ 393 h 393"/>
                <a:gd name="T4" fmla="*/ 0 w 262"/>
                <a:gd name="T5" fmla="*/ 0 h 393"/>
                <a:gd name="T6" fmla="*/ 0 60000 65536"/>
                <a:gd name="T7" fmla="*/ 0 60000 65536"/>
                <a:gd name="T8" fmla="*/ 0 60000 65536"/>
                <a:gd name="T9" fmla="*/ 0 w 262"/>
                <a:gd name="T10" fmla="*/ 0 h 393"/>
                <a:gd name="T11" fmla="*/ 262 w 262"/>
                <a:gd name="T12" fmla="*/ 393 h 3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2" h="393">
                  <a:moveTo>
                    <a:pt x="262" y="393"/>
                  </a:moveTo>
                  <a:lnTo>
                    <a:pt x="0" y="393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8" name="Line 12"/>
            <p:cNvSpPr>
              <a:spLocks noChangeShapeType="1"/>
            </p:cNvSpPr>
            <p:nvPr/>
          </p:nvSpPr>
          <p:spPr bwMode="auto">
            <a:xfrm>
              <a:off x="3906" y="3194"/>
              <a:ext cx="48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9" name="Line 13"/>
            <p:cNvSpPr>
              <a:spLocks noChangeShapeType="1"/>
            </p:cNvSpPr>
            <p:nvPr/>
          </p:nvSpPr>
          <p:spPr bwMode="auto">
            <a:xfrm>
              <a:off x="3906" y="3350"/>
              <a:ext cx="48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0" name="Line 14"/>
            <p:cNvSpPr>
              <a:spLocks noChangeShapeType="1"/>
            </p:cNvSpPr>
            <p:nvPr/>
          </p:nvSpPr>
          <p:spPr bwMode="auto">
            <a:xfrm flipV="1">
              <a:off x="4616" y="3553"/>
              <a:ext cx="28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1" name="Line 15"/>
            <p:cNvSpPr>
              <a:spLocks noChangeShapeType="1"/>
            </p:cNvSpPr>
            <p:nvPr/>
          </p:nvSpPr>
          <p:spPr bwMode="auto">
            <a:xfrm>
              <a:off x="4616" y="3893"/>
              <a:ext cx="29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2" name="Rectangle 16"/>
            <p:cNvSpPr>
              <a:spLocks noChangeArrowheads="1"/>
            </p:cNvSpPr>
            <p:nvPr/>
          </p:nvSpPr>
          <p:spPr bwMode="auto">
            <a:xfrm>
              <a:off x="4409" y="3142"/>
              <a:ext cx="4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Ten" pitchFamily="18" charset="0"/>
                </a:rPr>
                <a:t>0</a:t>
              </a:r>
              <a:endParaRPr lang="en-US" sz="3200" u="sng" baseline="-25000"/>
            </a:p>
          </p:txBody>
        </p:sp>
        <p:sp>
          <p:nvSpPr>
            <p:cNvPr id="36903" name="Rectangle 17"/>
            <p:cNvSpPr>
              <a:spLocks noChangeArrowheads="1"/>
            </p:cNvSpPr>
            <p:nvPr/>
          </p:nvSpPr>
          <p:spPr bwMode="auto">
            <a:xfrm>
              <a:off x="4409" y="3296"/>
              <a:ext cx="4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Ten" pitchFamily="18" charset="0"/>
                </a:rPr>
                <a:t>1</a:t>
              </a:r>
              <a:endParaRPr lang="en-US" sz="3200" u="sng" baseline="-25000"/>
            </a:p>
          </p:txBody>
        </p:sp>
        <p:sp>
          <p:nvSpPr>
            <p:cNvPr id="36904" name="Freeform 18"/>
            <p:cNvSpPr>
              <a:spLocks/>
            </p:cNvSpPr>
            <p:nvPr/>
          </p:nvSpPr>
          <p:spPr bwMode="auto">
            <a:xfrm>
              <a:off x="4326" y="3797"/>
              <a:ext cx="33" cy="197"/>
            </a:xfrm>
            <a:custGeom>
              <a:avLst/>
              <a:gdLst>
                <a:gd name="T0" fmla="*/ 0 w 20"/>
                <a:gd name="T1" fmla="*/ 5983 h 121"/>
                <a:gd name="T2" fmla="*/ 1092 w 20"/>
                <a:gd name="T3" fmla="*/ 2908 h 121"/>
                <a:gd name="T4" fmla="*/ 58 w 20"/>
                <a:gd name="T5" fmla="*/ 0 h 121"/>
                <a:gd name="T6" fmla="*/ 0 60000 65536"/>
                <a:gd name="T7" fmla="*/ 0 60000 65536"/>
                <a:gd name="T8" fmla="*/ 0 60000 65536"/>
                <a:gd name="T9" fmla="*/ 0 w 20"/>
                <a:gd name="T10" fmla="*/ 0 h 121"/>
                <a:gd name="T11" fmla="*/ 20 w 20"/>
                <a:gd name="T12" fmla="*/ 121 h 1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21">
                  <a:moveTo>
                    <a:pt x="0" y="121"/>
                  </a:moveTo>
                  <a:cubicBezTo>
                    <a:pt x="15" y="101"/>
                    <a:pt x="20" y="83"/>
                    <a:pt x="20" y="59"/>
                  </a:cubicBezTo>
                  <a:cubicBezTo>
                    <a:pt x="20" y="36"/>
                    <a:pt x="16" y="20"/>
                    <a:pt x="1" y="0"/>
                  </a:cubicBezTo>
                </a:path>
              </a:pathLst>
            </a:cu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5" name="Freeform 19"/>
            <p:cNvSpPr>
              <a:spLocks/>
            </p:cNvSpPr>
            <p:nvPr/>
          </p:nvSpPr>
          <p:spPr bwMode="auto">
            <a:xfrm>
              <a:off x="4326" y="3457"/>
              <a:ext cx="33" cy="197"/>
            </a:xfrm>
            <a:custGeom>
              <a:avLst/>
              <a:gdLst>
                <a:gd name="T0" fmla="*/ 0 w 20"/>
                <a:gd name="T1" fmla="*/ 5983 h 121"/>
                <a:gd name="T2" fmla="*/ 1092 w 20"/>
                <a:gd name="T3" fmla="*/ 2844 h 121"/>
                <a:gd name="T4" fmla="*/ 58 w 20"/>
                <a:gd name="T5" fmla="*/ 0 h 121"/>
                <a:gd name="T6" fmla="*/ 0 60000 65536"/>
                <a:gd name="T7" fmla="*/ 0 60000 65536"/>
                <a:gd name="T8" fmla="*/ 0 60000 65536"/>
                <a:gd name="T9" fmla="*/ 0 w 20"/>
                <a:gd name="T10" fmla="*/ 0 h 121"/>
                <a:gd name="T11" fmla="*/ 20 w 20"/>
                <a:gd name="T12" fmla="*/ 121 h 1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21">
                  <a:moveTo>
                    <a:pt x="0" y="121"/>
                  </a:moveTo>
                  <a:cubicBezTo>
                    <a:pt x="15" y="100"/>
                    <a:pt x="20" y="82"/>
                    <a:pt x="20" y="58"/>
                  </a:cubicBezTo>
                  <a:cubicBezTo>
                    <a:pt x="20" y="36"/>
                    <a:pt x="16" y="19"/>
                    <a:pt x="1" y="0"/>
                  </a:cubicBezTo>
                </a:path>
              </a:pathLst>
            </a:cu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6" name="Rectangle 20"/>
            <p:cNvSpPr>
              <a:spLocks noChangeArrowheads="1"/>
            </p:cNvSpPr>
            <p:nvPr/>
          </p:nvSpPr>
          <p:spPr bwMode="auto">
            <a:xfrm>
              <a:off x="4927" y="3492"/>
              <a:ext cx="5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Ten" pitchFamily="18" charset="0"/>
                </a:rPr>
                <a:t>F</a:t>
              </a:r>
              <a:endParaRPr lang="en-US" sz="3200" u="sng" baseline="-25000"/>
            </a:p>
          </p:txBody>
        </p:sp>
        <p:sp>
          <p:nvSpPr>
            <p:cNvPr id="36907" name="Rectangle 21"/>
            <p:cNvSpPr>
              <a:spLocks noChangeArrowheads="1"/>
            </p:cNvSpPr>
            <p:nvPr/>
          </p:nvSpPr>
          <p:spPr bwMode="auto">
            <a:xfrm>
              <a:off x="4982" y="3536"/>
              <a:ext cx="32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1</a:t>
              </a:r>
              <a:endParaRPr lang="en-US" sz="3200" u="sng" baseline="-25000"/>
            </a:p>
          </p:txBody>
        </p:sp>
        <p:sp>
          <p:nvSpPr>
            <p:cNvPr id="36908" name="Rectangle 22"/>
            <p:cNvSpPr>
              <a:spLocks noChangeArrowheads="1"/>
            </p:cNvSpPr>
            <p:nvPr/>
          </p:nvSpPr>
          <p:spPr bwMode="auto">
            <a:xfrm>
              <a:off x="4927" y="3832"/>
              <a:ext cx="5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Ten" pitchFamily="18" charset="0"/>
                </a:rPr>
                <a:t>F</a:t>
              </a:r>
              <a:endParaRPr lang="en-US" sz="3200" u="sng" baseline="-25000"/>
            </a:p>
          </p:txBody>
        </p:sp>
        <p:sp>
          <p:nvSpPr>
            <p:cNvPr id="36909" name="Rectangle 23"/>
            <p:cNvSpPr>
              <a:spLocks noChangeArrowheads="1"/>
            </p:cNvSpPr>
            <p:nvPr/>
          </p:nvSpPr>
          <p:spPr bwMode="auto">
            <a:xfrm>
              <a:off x="4982" y="3873"/>
              <a:ext cx="32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Ten" pitchFamily="18" charset="0"/>
                </a:rPr>
                <a:t>2</a:t>
              </a:r>
              <a:endParaRPr lang="en-US" sz="3200" u="sng" baseline="-25000"/>
            </a:p>
          </p:txBody>
        </p:sp>
        <p:sp>
          <p:nvSpPr>
            <p:cNvPr id="36910" name="Freeform 24"/>
            <p:cNvSpPr>
              <a:spLocks/>
            </p:cNvSpPr>
            <p:nvPr/>
          </p:nvSpPr>
          <p:spPr bwMode="auto">
            <a:xfrm>
              <a:off x="4365" y="3457"/>
              <a:ext cx="251" cy="197"/>
            </a:xfrm>
            <a:custGeom>
              <a:avLst/>
              <a:gdLst>
                <a:gd name="T0" fmla="*/ 90 w 154"/>
                <a:gd name="T1" fmla="*/ 5752 h 121"/>
                <a:gd name="T2" fmla="*/ 861 w 154"/>
                <a:gd name="T3" fmla="*/ 2844 h 121"/>
                <a:gd name="T4" fmla="*/ 147 w 154"/>
                <a:gd name="T5" fmla="*/ 90 h 121"/>
                <a:gd name="T6" fmla="*/ 55 w 154"/>
                <a:gd name="T7" fmla="*/ 0 h 121"/>
                <a:gd name="T8" fmla="*/ 2531 w 154"/>
                <a:gd name="T9" fmla="*/ 0 h 121"/>
                <a:gd name="T10" fmla="*/ 7672 w 154"/>
                <a:gd name="T11" fmla="*/ 2844 h 121"/>
                <a:gd name="T12" fmla="*/ 7616 w 154"/>
                <a:gd name="T13" fmla="*/ 3056 h 121"/>
                <a:gd name="T14" fmla="*/ 2531 w 154"/>
                <a:gd name="T15" fmla="*/ 5983 h 121"/>
                <a:gd name="T16" fmla="*/ 0 w 154"/>
                <a:gd name="T17" fmla="*/ 5983 h 121"/>
                <a:gd name="T18" fmla="*/ 90 w 154"/>
                <a:gd name="T19" fmla="*/ 5752 h 1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4"/>
                <a:gd name="T31" fmla="*/ 0 h 121"/>
                <a:gd name="T32" fmla="*/ 154 w 154"/>
                <a:gd name="T33" fmla="*/ 121 h 12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4" h="121">
                  <a:moveTo>
                    <a:pt x="2" y="117"/>
                  </a:moveTo>
                  <a:cubicBezTo>
                    <a:pt x="12" y="99"/>
                    <a:pt x="17" y="79"/>
                    <a:pt x="17" y="58"/>
                  </a:cubicBezTo>
                  <a:cubicBezTo>
                    <a:pt x="17" y="39"/>
                    <a:pt x="13" y="19"/>
                    <a:pt x="3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93" y="0"/>
                    <a:pt x="132" y="22"/>
                    <a:pt x="154" y="58"/>
                  </a:cubicBezTo>
                  <a:cubicBezTo>
                    <a:pt x="153" y="62"/>
                    <a:pt x="153" y="62"/>
                    <a:pt x="153" y="62"/>
                  </a:cubicBezTo>
                  <a:cubicBezTo>
                    <a:pt x="132" y="99"/>
                    <a:pt x="93" y="121"/>
                    <a:pt x="51" y="121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2" y="117"/>
                    <a:pt x="2" y="117"/>
                    <a:pt x="2" y="117"/>
                  </a:cubicBezTo>
                  <a:close/>
                </a:path>
              </a:pathLst>
            </a:custGeom>
            <a:solidFill>
              <a:srgbClr val="FFFFFF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11" name="Freeform 25"/>
            <p:cNvSpPr>
              <a:spLocks/>
            </p:cNvSpPr>
            <p:nvPr/>
          </p:nvSpPr>
          <p:spPr bwMode="auto">
            <a:xfrm>
              <a:off x="4365" y="3797"/>
              <a:ext cx="251" cy="197"/>
            </a:xfrm>
            <a:custGeom>
              <a:avLst/>
              <a:gdLst>
                <a:gd name="T0" fmla="*/ 90 w 154"/>
                <a:gd name="T1" fmla="*/ 5832 h 121"/>
                <a:gd name="T2" fmla="*/ 861 w 154"/>
                <a:gd name="T3" fmla="*/ 2908 h 121"/>
                <a:gd name="T4" fmla="*/ 147 w 154"/>
                <a:gd name="T5" fmla="*/ 147 h 121"/>
                <a:gd name="T6" fmla="*/ 55 w 154"/>
                <a:gd name="T7" fmla="*/ 0 h 121"/>
                <a:gd name="T8" fmla="*/ 2531 w 154"/>
                <a:gd name="T9" fmla="*/ 0 h 121"/>
                <a:gd name="T10" fmla="*/ 7672 w 154"/>
                <a:gd name="T11" fmla="*/ 2908 h 121"/>
                <a:gd name="T12" fmla="*/ 7616 w 154"/>
                <a:gd name="T13" fmla="*/ 3132 h 121"/>
                <a:gd name="T14" fmla="*/ 2531 w 154"/>
                <a:gd name="T15" fmla="*/ 5983 h 121"/>
                <a:gd name="T16" fmla="*/ 0 w 154"/>
                <a:gd name="T17" fmla="*/ 5983 h 121"/>
                <a:gd name="T18" fmla="*/ 90 w 154"/>
                <a:gd name="T19" fmla="*/ 5832 h 1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4"/>
                <a:gd name="T31" fmla="*/ 0 h 121"/>
                <a:gd name="T32" fmla="*/ 154 w 154"/>
                <a:gd name="T33" fmla="*/ 121 h 12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4" h="121">
                  <a:moveTo>
                    <a:pt x="2" y="118"/>
                  </a:moveTo>
                  <a:cubicBezTo>
                    <a:pt x="12" y="100"/>
                    <a:pt x="17" y="79"/>
                    <a:pt x="17" y="59"/>
                  </a:cubicBezTo>
                  <a:cubicBezTo>
                    <a:pt x="17" y="39"/>
                    <a:pt x="13" y="20"/>
                    <a:pt x="3" y="3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93" y="0"/>
                    <a:pt x="132" y="23"/>
                    <a:pt x="154" y="59"/>
                  </a:cubicBezTo>
                  <a:cubicBezTo>
                    <a:pt x="153" y="63"/>
                    <a:pt x="153" y="63"/>
                    <a:pt x="153" y="63"/>
                  </a:cubicBezTo>
                  <a:cubicBezTo>
                    <a:pt x="132" y="99"/>
                    <a:pt x="93" y="121"/>
                    <a:pt x="51" y="121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2" y="118"/>
                    <a:pt x="2" y="118"/>
                    <a:pt x="2" y="118"/>
                  </a:cubicBezTo>
                  <a:close/>
                </a:path>
              </a:pathLst>
            </a:custGeom>
            <a:solidFill>
              <a:srgbClr val="FFFFFF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912" name="Group 26"/>
            <p:cNvGrpSpPr>
              <a:grpSpLocks/>
            </p:cNvGrpSpPr>
            <p:nvPr/>
          </p:nvGrpSpPr>
          <p:grpSpPr bwMode="auto">
            <a:xfrm>
              <a:off x="997" y="907"/>
              <a:ext cx="1585" cy="2374"/>
              <a:chOff x="997" y="923"/>
              <a:chExt cx="1585" cy="2374"/>
            </a:xfrm>
          </p:grpSpPr>
          <p:sp>
            <p:nvSpPr>
              <p:cNvPr id="36952" name="Freeform 27"/>
              <p:cNvSpPr>
                <a:spLocks/>
              </p:cNvSpPr>
              <p:nvPr/>
            </p:nvSpPr>
            <p:spPr bwMode="auto">
              <a:xfrm>
                <a:off x="1446" y="1068"/>
                <a:ext cx="958" cy="2093"/>
              </a:xfrm>
              <a:custGeom>
                <a:avLst/>
                <a:gdLst>
                  <a:gd name="T0" fmla="*/ 0 w 958"/>
                  <a:gd name="T1" fmla="*/ 0 h 2093"/>
                  <a:gd name="T2" fmla="*/ 958 w 958"/>
                  <a:gd name="T3" fmla="*/ 0 h 2093"/>
                  <a:gd name="T4" fmla="*/ 958 w 958"/>
                  <a:gd name="T5" fmla="*/ 2093 h 2093"/>
                  <a:gd name="T6" fmla="*/ 0 60000 65536"/>
                  <a:gd name="T7" fmla="*/ 0 60000 65536"/>
                  <a:gd name="T8" fmla="*/ 0 60000 65536"/>
                  <a:gd name="T9" fmla="*/ 0 w 958"/>
                  <a:gd name="T10" fmla="*/ 0 h 2093"/>
                  <a:gd name="T11" fmla="*/ 958 w 958"/>
                  <a:gd name="T12" fmla="*/ 2093 h 209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58" h="2093">
                    <a:moveTo>
                      <a:pt x="0" y="0"/>
                    </a:moveTo>
                    <a:lnTo>
                      <a:pt x="958" y="0"/>
                    </a:lnTo>
                    <a:lnTo>
                      <a:pt x="958" y="2093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53" name="Line 28"/>
              <p:cNvSpPr>
                <a:spLocks noChangeShapeType="1"/>
              </p:cNvSpPr>
              <p:nvPr/>
            </p:nvSpPr>
            <p:spPr bwMode="auto">
              <a:xfrm flipH="1">
                <a:off x="1096" y="1011"/>
                <a:ext cx="298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54" name="Freeform 29"/>
              <p:cNvSpPr>
                <a:spLocks/>
              </p:cNvSpPr>
              <p:nvPr/>
            </p:nvSpPr>
            <p:spPr bwMode="auto">
              <a:xfrm>
                <a:off x="1506" y="951"/>
                <a:ext cx="1033" cy="2210"/>
              </a:xfrm>
              <a:custGeom>
                <a:avLst/>
                <a:gdLst>
                  <a:gd name="T0" fmla="*/ 0 w 1033"/>
                  <a:gd name="T1" fmla="*/ 0 h 2210"/>
                  <a:gd name="T2" fmla="*/ 1033 w 1033"/>
                  <a:gd name="T3" fmla="*/ 0 h 2210"/>
                  <a:gd name="T4" fmla="*/ 1033 w 1033"/>
                  <a:gd name="T5" fmla="*/ 2210 h 2210"/>
                  <a:gd name="T6" fmla="*/ 0 60000 65536"/>
                  <a:gd name="T7" fmla="*/ 0 60000 65536"/>
                  <a:gd name="T8" fmla="*/ 0 60000 65536"/>
                  <a:gd name="T9" fmla="*/ 0 w 1033"/>
                  <a:gd name="T10" fmla="*/ 0 h 2210"/>
                  <a:gd name="T11" fmla="*/ 1033 w 1033"/>
                  <a:gd name="T12" fmla="*/ 2210 h 22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33" h="2210">
                    <a:moveTo>
                      <a:pt x="0" y="0"/>
                    </a:moveTo>
                    <a:lnTo>
                      <a:pt x="1033" y="0"/>
                    </a:lnTo>
                    <a:lnTo>
                      <a:pt x="1033" y="221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55" name="Freeform 30"/>
              <p:cNvSpPr>
                <a:spLocks/>
              </p:cNvSpPr>
              <p:nvPr/>
            </p:nvSpPr>
            <p:spPr bwMode="auto">
              <a:xfrm>
                <a:off x="1460" y="1437"/>
                <a:ext cx="668" cy="1724"/>
              </a:xfrm>
              <a:custGeom>
                <a:avLst/>
                <a:gdLst>
                  <a:gd name="T0" fmla="*/ 0 w 668"/>
                  <a:gd name="T1" fmla="*/ 0 h 1724"/>
                  <a:gd name="T2" fmla="*/ 668 w 668"/>
                  <a:gd name="T3" fmla="*/ 0 h 1724"/>
                  <a:gd name="T4" fmla="*/ 668 w 668"/>
                  <a:gd name="T5" fmla="*/ 1724 h 1724"/>
                  <a:gd name="T6" fmla="*/ 0 60000 65536"/>
                  <a:gd name="T7" fmla="*/ 0 60000 65536"/>
                  <a:gd name="T8" fmla="*/ 0 60000 65536"/>
                  <a:gd name="T9" fmla="*/ 0 w 668"/>
                  <a:gd name="T10" fmla="*/ 0 h 1724"/>
                  <a:gd name="T11" fmla="*/ 668 w 668"/>
                  <a:gd name="T12" fmla="*/ 1724 h 1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68" h="1724">
                    <a:moveTo>
                      <a:pt x="0" y="0"/>
                    </a:moveTo>
                    <a:lnTo>
                      <a:pt x="668" y="0"/>
                    </a:lnTo>
                    <a:lnTo>
                      <a:pt x="668" y="1724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56" name="Line 31"/>
              <p:cNvSpPr>
                <a:spLocks noChangeShapeType="1"/>
              </p:cNvSpPr>
              <p:nvPr/>
            </p:nvSpPr>
            <p:spPr bwMode="auto">
              <a:xfrm flipH="1">
                <a:off x="1096" y="1387"/>
                <a:ext cx="298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57" name="Freeform 32"/>
              <p:cNvSpPr>
                <a:spLocks/>
              </p:cNvSpPr>
              <p:nvPr/>
            </p:nvSpPr>
            <p:spPr bwMode="auto">
              <a:xfrm>
                <a:off x="1509" y="1325"/>
                <a:ext cx="747" cy="1836"/>
              </a:xfrm>
              <a:custGeom>
                <a:avLst/>
                <a:gdLst>
                  <a:gd name="T0" fmla="*/ 0 w 747"/>
                  <a:gd name="T1" fmla="*/ 0 h 1836"/>
                  <a:gd name="T2" fmla="*/ 747 w 747"/>
                  <a:gd name="T3" fmla="*/ 0 h 1836"/>
                  <a:gd name="T4" fmla="*/ 747 w 747"/>
                  <a:gd name="T5" fmla="*/ 1836 h 1836"/>
                  <a:gd name="T6" fmla="*/ 0 60000 65536"/>
                  <a:gd name="T7" fmla="*/ 0 60000 65536"/>
                  <a:gd name="T8" fmla="*/ 0 60000 65536"/>
                  <a:gd name="T9" fmla="*/ 0 w 747"/>
                  <a:gd name="T10" fmla="*/ 0 h 1836"/>
                  <a:gd name="T11" fmla="*/ 747 w 747"/>
                  <a:gd name="T12" fmla="*/ 1836 h 18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47" h="1836">
                    <a:moveTo>
                      <a:pt x="0" y="0"/>
                    </a:moveTo>
                    <a:lnTo>
                      <a:pt x="747" y="0"/>
                    </a:lnTo>
                    <a:lnTo>
                      <a:pt x="747" y="183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58" name="Freeform 33"/>
              <p:cNvSpPr>
                <a:spLocks/>
              </p:cNvSpPr>
              <p:nvPr/>
            </p:nvSpPr>
            <p:spPr bwMode="auto">
              <a:xfrm>
                <a:off x="1457" y="1808"/>
                <a:ext cx="381" cy="1353"/>
              </a:xfrm>
              <a:custGeom>
                <a:avLst/>
                <a:gdLst>
                  <a:gd name="T0" fmla="*/ 0 w 381"/>
                  <a:gd name="T1" fmla="*/ 0 h 1353"/>
                  <a:gd name="T2" fmla="*/ 381 w 381"/>
                  <a:gd name="T3" fmla="*/ 0 h 1353"/>
                  <a:gd name="T4" fmla="*/ 381 w 381"/>
                  <a:gd name="T5" fmla="*/ 1353 h 1353"/>
                  <a:gd name="T6" fmla="*/ 0 60000 65536"/>
                  <a:gd name="T7" fmla="*/ 0 60000 65536"/>
                  <a:gd name="T8" fmla="*/ 0 60000 65536"/>
                  <a:gd name="T9" fmla="*/ 0 w 381"/>
                  <a:gd name="T10" fmla="*/ 0 h 1353"/>
                  <a:gd name="T11" fmla="*/ 381 w 381"/>
                  <a:gd name="T12" fmla="*/ 1353 h 135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1" h="1353">
                    <a:moveTo>
                      <a:pt x="0" y="0"/>
                    </a:moveTo>
                    <a:lnTo>
                      <a:pt x="381" y="0"/>
                    </a:lnTo>
                    <a:lnTo>
                      <a:pt x="381" y="1353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59" name="Line 34"/>
              <p:cNvSpPr>
                <a:spLocks noChangeShapeType="1"/>
              </p:cNvSpPr>
              <p:nvPr/>
            </p:nvSpPr>
            <p:spPr bwMode="auto">
              <a:xfrm flipH="1">
                <a:off x="1096" y="1756"/>
                <a:ext cx="298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60" name="Freeform 35"/>
              <p:cNvSpPr>
                <a:spLocks/>
              </p:cNvSpPr>
              <p:nvPr/>
            </p:nvSpPr>
            <p:spPr bwMode="auto">
              <a:xfrm>
                <a:off x="1485" y="1694"/>
                <a:ext cx="491" cy="1467"/>
              </a:xfrm>
              <a:custGeom>
                <a:avLst/>
                <a:gdLst>
                  <a:gd name="T0" fmla="*/ 0 w 491"/>
                  <a:gd name="T1" fmla="*/ 0 h 1467"/>
                  <a:gd name="T2" fmla="*/ 491 w 491"/>
                  <a:gd name="T3" fmla="*/ 0 h 1467"/>
                  <a:gd name="T4" fmla="*/ 491 w 491"/>
                  <a:gd name="T5" fmla="*/ 1467 h 1467"/>
                  <a:gd name="T6" fmla="*/ 0 60000 65536"/>
                  <a:gd name="T7" fmla="*/ 0 60000 65536"/>
                  <a:gd name="T8" fmla="*/ 0 60000 65536"/>
                  <a:gd name="T9" fmla="*/ 0 w 491"/>
                  <a:gd name="T10" fmla="*/ 0 h 1467"/>
                  <a:gd name="T11" fmla="*/ 491 w 491"/>
                  <a:gd name="T12" fmla="*/ 1467 h 146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91" h="1467">
                    <a:moveTo>
                      <a:pt x="0" y="0"/>
                    </a:moveTo>
                    <a:lnTo>
                      <a:pt x="491" y="0"/>
                    </a:lnTo>
                    <a:lnTo>
                      <a:pt x="491" y="1467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61" name="Rectangle 36"/>
              <p:cNvSpPr>
                <a:spLocks noChangeArrowheads="1"/>
              </p:cNvSpPr>
              <p:nvPr/>
            </p:nvSpPr>
            <p:spPr bwMode="auto">
              <a:xfrm>
                <a:off x="997" y="958"/>
                <a:ext cx="74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00"/>
                    </a:solidFill>
                    <a:latin typeface="TimesTen" pitchFamily="18" charset="0"/>
                  </a:rPr>
                  <a:t>A</a:t>
                </a:r>
                <a:endParaRPr lang="en-US" sz="3200" u="sng" baseline="-25000"/>
              </a:p>
            </p:txBody>
          </p:sp>
          <p:sp>
            <p:nvSpPr>
              <p:cNvPr id="36962" name="Rectangle 37"/>
              <p:cNvSpPr>
                <a:spLocks noChangeArrowheads="1"/>
              </p:cNvSpPr>
              <p:nvPr/>
            </p:nvSpPr>
            <p:spPr bwMode="auto">
              <a:xfrm>
                <a:off x="1020" y="1331"/>
                <a:ext cx="64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00"/>
                    </a:solidFill>
                    <a:latin typeface="TimesTen" pitchFamily="18" charset="0"/>
                  </a:rPr>
                  <a:t>B</a:t>
                </a:r>
                <a:endParaRPr lang="en-US" sz="3200" u="sng" baseline="-25000"/>
              </a:p>
            </p:txBody>
          </p:sp>
          <p:sp>
            <p:nvSpPr>
              <p:cNvPr id="36963" name="Rectangle 38"/>
              <p:cNvSpPr>
                <a:spLocks noChangeArrowheads="1"/>
              </p:cNvSpPr>
              <p:nvPr/>
            </p:nvSpPr>
            <p:spPr bwMode="auto">
              <a:xfrm>
                <a:off x="1020" y="1705"/>
                <a:ext cx="64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00"/>
                    </a:solidFill>
                    <a:latin typeface="TimesTen" pitchFamily="18" charset="0"/>
                  </a:rPr>
                  <a:t>C</a:t>
                </a:r>
                <a:endParaRPr lang="en-US" sz="3200" u="sng" baseline="-25000"/>
              </a:p>
            </p:txBody>
          </p:sp>
          <p:sp>
            <p:nvSpPr>
              <p:cNvPr id="36964" name="Rectangle 39"/>
              <p:cNvSpPr>
                <a:spLocks noChangeArrowheads="1"/>
              </p:cNvSpPr>
              <p:nvPr/>
            </p:nvSpPr>
            <p:spPr bwMode="auto">
              <a:xfrm>
                <a:off x="1805" y="3182"/>
                <a:ext cx="69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>
                    <a:solidFill>
                      <a:srgbClr val="000000"/>
                    </a:solidFill>
                    <a:latin typeface="TimesTen" pitchFamily="18" charset="0"/>
                  </a:rPr>
                  <a:t>C</a:t>
                </a:r>
                <a:endParaRPr lang="en-US" sz="3200" u="sng" baseline="-25000"/>
              </a:p>
            </p:txBody>
          </p:sp>
          <p:sp>
            <p:nvSpPr>
              <p:cNvPr id="36965" name="Rectangle 40"/>
              <p:cNvSpPr>
                <a:spLocks noChangeArrowheads="1"/>
              </p:cNvSpPr>
              <p:nvPr/>
            </p:nvSpPr>
            <p:spPr bwMode="auto">
              <a:xfrm>
                <a:off x="2086" y="3182"/>
                <a:ext cx="69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>
                    <a:solidFill>
                      <a:srgbClr val="000000"/>
                    </a:solidFill>
                    <a:latin typeface="TimesTen" pitchFamily="18" charset="0"/>
                  </a:rPr>
                  <a:t>B</a:t>
                </a:r>
                <a:endParaRPr lang="en-US" sz="3200" u="sng" baseline="-25000"/>
              </a:p>
            </p:txBody>
          </p:sp>
          <p:sp>
            <p:nvSpPr>
              <p:cNvPr id="36966" name="Rectangle 41"/>
              <p:cNvSpPr>
                <a:spLocks noChangeArrowheads="1"/>
              </p:cNvSpPr>
              <p:nvPr/>
            </p:nvSpPr>
            <p:spPr bwMode="auto">
              <a:xfrm>
                <a:off x="2361" y="3182"/>
                <a:ext cx="80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>
                    <a:solidFill>
                      <a:srgbClr val="000000"/>
                    </a:solidFill>
                    <a:latin typeface="TimesTen" pitchFamily="18" charset="0"/>
                  </a:rPr>
                  <a:t>A</a:t>
                </a:r>
                <a:endParaRPr lang="en-US" sz="3200" u="sng" baseline="-25000"/>
              </a:p>
            </p:txBody>
          </p:sp>
          <p:sp>
            <p:nvSpPr>
              <p:cNvPr id="36967" name="Freeform 42"/>
              <p:cNvSpPr>
                <a:spLocks/>
              </p:cNvSpPr>
              <p:nvPr/>
            </p:nvSpPr>
            <p:spPr bwMode="auto">
              <a:xfrm>
                <a:off x="1394" y="933"/>
                <a:ext cx="138" cy="176"/>
              </a:xfrm>
              <a:custGeom>
                <a:avLst/>
                <a:gdLst>
                  <a:gd name="T0" fmla="*/ 0 w 138"/>
                  <a:gd name="T1" fmla="*/ 0 h 176"/>
                  <a:gd name="T2" fmla="*/ 0 w 138"/>
                  <a:gd name="T3" fmla="*/ 176 h 176"/>
                  <a:gd name="T4" fmla="*/ 138 w 138"/>
                  <a:gd name="T5" fmla="*/ 86 h 176"/>
                  <a:gd name="T6" fmla="*/ 0 w 138"/>
                  <a:gd name="T7" fmla="*/ 0 h 176"/>
                  <a:gd name="T8" fmla="*/ 0 w 138"/>
                  <a:gd name="T9" fmla="*/ 0 h 1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8"/>
                  <a:gd name="T16" fmla="*/ 0 h 176"/>
                  <a:gd name="T17" fmla="*/ 138 w 138"/>
                  <a:gd name="T18" fmla="*/ 176 h 1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8" h="176">
                    <a:moveTo>
                      <a:pt x="0" y="0"/>
                    </a:moveTo>
                    <a:lnTo>
                      <a:pt x="0" y="176"/>
                    </a:lnTo>
                    <a:lnTo>
                      <a:pt x="138" y="8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74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68" name="Freeform 43"/>
              <p:cNvSpPr>
                <a:spLocks/>
              </p:cNvSpPr>
              <p:nvPr/>
            </p:nvSpPr>
            <p:spPr bwMode="auto">
              <a:xfrm>
                <a:off x="1394" y="1304"/>
                <a:ext cx="138" cy="176"/>
              </a:xfrm>
              <a:custGeom>
                <a:avLst/>
                <a:gdLst>
                  <a:gd name="T0" fmla="*/ 0 w 138"/>
                  <a:gd name="T1" fmla="*/ 0 h 176"/>
                  <a:gd name="T2" fmla="*/ 0 w 138"/>
                  <a:gd name="T3" fmla="*/ 176 h 176"/>
                  <a:gd name="T4" fmla="*/ 138 w 138"/>
                  <a:gd name="T5" fmla="*/ 86 h 176"/>
                  <a:gd name="T6" fmla="*/ 0 w 138"/>
                  <a:gd name="T7" fmla="*/ 0 h 176"/>
                  <a:gd name="T8" fmla="*/ 0 w 138"/>
                  <a:gd name="T9" fmla="*/ 0 h 1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8"/>
                  <a:gd name="T16" fmla="*/ 0 h 176"/>
                  <a:gd name="T17" fmla="*/ 138 w 138"/>
                  <a:gd name="T18" fmla="*/ 176 h 1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8" h="176">
                    <a:moveTo>
                      <a:pt x="0" y="0"/>
                    </a:moveTo>
                    <a:lnTo>
                      <a:pt x="0" y="176"/>
                    </a:lnTo>
                    <a:lnTo>
                      <a:pt x="138" y="8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74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69" name="Freeform 44"/>
              <p:cNvSpPr>
                <a:spLocks/>
              </p:cNvSpPr>
              <p:nvPr/>
            </p:nvSpPr>
            <p:spPr bwMode="auto">
              <a:xfrm>
                <a:off x="1394" y="1673"/>
                <a:ext cx="138" cy="176"/>
              </a:xfrm>
              <a:custGeom>
                <a:avLst/>
                <a:gdLst>
                  <a:gd name="T0" fmla="*/ 0 w 138"/>
                  <a:gd name="T1" fmla="*/ 0 h 176"/>
                  <a:gd name="T2" fmla="*/ 0 w 138"/>
                  <a:gd name="T3" fmla="*/ 176 h 176"/>
                  <a:gd name="T4" fmla="*/ 138 w 138"/>
                  <a:gd name="T5" fmla="*/ 87 h 176"/>
                  <a:gd name="T6" fmla="*/ 0 w 138"/>
                  <a:gd name="T7" fmla="*/ 0 h 176"/>
                  <a:gd name="T8" fmla="*/ 0 w 138"/>
                  <a:gd name="T9" fmla="*/ 0 h 1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8"/>
                  <a:gd name="T16" fmla="*/ 0 h 176"/>
                  <a:gd name="T17" fmla="*/ 138 w 138"/>
                  <a:gd name="T18" fmla="*/ 176 h 1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8" h="176">
                    <a:moveTo>
                      <a:pt x="0" y="0"/>
                    </a:moveTo>
                    <a:lnTo>
                      <a:pt x="0" y="176"/>
                    </a:lnTo>
                    <a:lnTo>
                      <a:pt x="138" y="8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74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70" name="Oval 45"/>
              <p:cNvSpPr>
                <a:spLocks noChangeArrowheads="1"/>
              </p:cNvSpPr>
              <p:nvPr/>
            </p:nvSpPr>
            <p:spPr bwMode="auto">
              <a:xfrm>
                <a:off x="1449" y="923"/>
                <a:ext cx="57" cy="57"/>
              </a:xfrm>
              <a:prstGeom prst="ellipse">
                <a:avLst/>
              </a:prstGeom>
              <a:solidFill>
                <a:srgbClr val="FFFFFF"/>
              </a:solidFill>
              <a:ln w="174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71" name="Oval 46"/>
              <p:cNvSpPr>
                <a:spLocks noChangeArrowheads="1"/>
              </p:cNvSpPr>
              <p:nvPr/>
            </p:nvSpPr>
            <p:spPr bwMode="auto">
              <a:xfrm>
                <a:off x="1454" y="1667"/>
                <a:ext cx="57" cy="57"/>
              </a:xfrm>
              <a:prstGeom prst="ellipse">
                <a:avLst/>
              </a:prstGeom>
              <a:solidFill>
                <a:srgbClr val="FFFFFF"/>
              </a:solidFill>
              <a:ln w="174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72" name="Freeform 47"/>
              <p:cNvSpPr>
                <a:spLocks/>
              </p:cNvSpPr>
              <p:nvPr/>
            </p:nvSpPr>
            <p:spPr bwMode="auto">
              <a:xfrm>
                <a:off x="1452" y="1296"/>
                <a:ext cx="57" cy="57"/>
              </a:xfrm>
              <a:custGeom>
                <a:avLst/>
                <a:gdLst>
                  <a:gd name="T0" fmla="*/ 860 w 35"/>
                  <a:gd name="T1" fmla="*/ 1731 h 35"/>
                  <a:gd name="T2" fmla="*/ 0 w 35"/>
                  <a:gd name="T3" fmla="*/ 881 h 35"/>
                  <a:gd name="T4" fmla="*/ 860 w 35"/>
                  <a:gd name="T5" fmla="*/ 0 h 35"/>
                  <a:gd name="T6" fmla="*/ 1731 w 35"/>
                  <a:gd name="T7" fmla="*/ 881 h 35"/>
                  <a:gd name="T8" fmla="*/ 860 w 35"/>
                  <a:gd name="T9" fmla="*/ 1731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"/>
                  <a:gd name="T16" fmla="*/ 0 h 35"/>
                  <a:gd name="T17" fmla="*/ 35 w 35"/>
                  <a:gd name="T18" fmla="*/ 35 h 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" h="35">
                    <a:moveTo>
                      <a:pt x="17" y="35"/>
                    </a:moveTo>
                    <a:cubicBezTo>
                      <a:pt x="8" y="35"/>
                      <a:pt x="0" y="28"/>
                      <a:pt x="0" y="18"/>
                    </a:cubicBezTo>
                    <a:cubicBezTo>
                      <a:pt x="0" y="8"/>
                      <a:pt x="8" y="0"/>
                      <a:pt x="17" y="0"/>
                    </a:cubicBezTo>
                    <a:cubicBezTo>
                      <a:pt x="27" y="0"/>
                      <a:pt x="35" y="8"/>
                      <a:pt x="35" y="18"/>
                    </a:cubicBezTo>
                    <a:cubicBezTo>
                      <a:pt x="35" y="27"/>
                      <a:pt x="27" y="35"/>
                      <a:pt x="17" y="3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74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73" name="Line 48"/>
              <p:cNvSpPr>
                <a:spLocks noChangeShapeType="1"/>
              </p:cNvSpPr>
              <p:nvPr/>
            </p:nvSpPr>
            <p:spPr bwMode="auto">
              <a:xfrm>
                <a:off x="1950" y="3185"/>
                <a:ext cx="57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74" name="Rectangle 49"/>
              <p:cNvSpPr>
                <a:spLocks noChangeArrowheads="1"/>
              </p:cNvSpPr>
              <p:nvPr/>
            </p:nvSpPr>
            <p:spPr bwMode="auto">
              <a:xfrm>
                <a:off x="1945" y="3182"/>
                <a:ext cx="69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>
                    <a:solidFill>
                      <a:srgbClr val="000000"/>
                    </a:solidFill>
                    <a:latin typeface="TimesTen" pitchFamily="18" charset="0"/>
                  </a:rPr>
                  <a:t>C</a:t>
                </a:r>
                <a:endParaRPr lang="en-US" sz="3200" u="sng" baseline="-25000"/>
              </a:p>
            </p:txBody>
          </p:sp>
          <p:sp>
            <p:nvSpPr>
              <p:cNvPr id="36975" name="Line 50"/>
              <p:cNvSpPr>
                <a:spLocks noChangeShapeType="1"/>
              </p:cNvSpPr>
              <p:nvPr/>
            </p:nvSpPr>
            <p:spPr bwMode="auto">
              <a:xfrm>
                <a:off x="2227" y="3184"/>
                <a:ext cx="5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76" name="Rectangle 51"/>
              <p:cNvSpPr>
                <a:spLocks noChangeArrowheads="1"/>
              </p:cNvSpPr>
              <p:nvPr/>
            </p:nvSpPr>
            <p:spPr bwMode="auto">
              <a:xfrm>
                <a:off x="2226" y="3182"/>
                <a:ext cx="69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>
                    <a:solidFill>
                      <a:srgbClr val="000000"/>
                    </a:solidFill>
                    <a:latin typeface="TimesTen" pitchFamily="18" charset="0"/>
                  </a:rPr>
                  <a:t>B</a:t>
                </a:r>
                <a:endParaRPr lang="en-US" sz="3200" u="sng" baseline="-25000"/>
              </a:p>
            </p:txBody>
          </p:sp>
          <p:sp>
            <p:nvSpPr>
              <p:cNvPr id="36977" name="Line 52"/>
              <p:cNvSpPr>
                <a:spLocks noChangeShapeType="1"/>
              </p:cNvSpPr>
              <p:nvPr/>
            </p:nvSpPr>
            <p:spPr bwMode="auto">
              <a:xfrm>
                <a:off x="2512" y="3185"/>
                <a:ext cx="57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78" name="Rectangle 53"/>
              <p:cNvSpPr>
                <a:spLocks noChangeArrowheads="1"/>
              </p:cNvSpPr>
              <p:nvPr/>
            </p:nvSpPr>
            <p:spPr bwMode="auto">
              <a:xfrm>
                <a:off x="2502" y="3182"/>
                <a:ext cx="80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>
                    <a:solidFill>
                      <a:srgbClr val="000000"/>
                    </a:solidFill>
                    <a:latin typeface="TimesTen" pitchFamily="18" charset="0"/>
                  </a:rPr>
                  <a:t>A</a:t>
                </a:r>
                <a:endParaRPr lang="en-US" sz="3200" u="sng" baseline="-25000"/>
              </a:p>
            </p:txBody>
          </p:sp>
        </p:grpSp>
        <p:sp>
          <p:nvSpPr>
            <p:cNvPr id="36913" name="Line 54"/>
            <p:cNvSpPr>
              <a:spLocks noChangeShapeType="1"/>
            </p:cNvSpPr>
            <p:nvPr/>
          </p:nvSpPr>
          <p:spPr bwMode="auto">
            <a:xfrm>
              <a:off x="1693" y="2627"/>
              <a:ext cx="216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14" name="Line 55"/>
            <p:cNvSpPr>
              <a:spLocks noChangeShapeType="1"/>
            </p:cNvSpPr>
            <p:nvPr/>
          </p:nvSpPr>
          <p:spPr bwMode="auto">
            <a:xfrm>
              <a:off x="1693" y="1931"/>
              <a:ext cx="216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15" name="Freeform 56"/>
            <p:cNvSpPr>
              <a:spLocks/>
            </p:cNvSpPr>
            <p:nvPr/>
          </p:nvSpPr>
          <p:spPr bwMode="auto">
            <a:xfrm>
              <a:off x="2821" y="2530"/>
              <a:ext cx="234" cy="195"/>
            </a:xfrm>
            <a:custGeom>
              <a:avLst/>
              <a:gdLst>
                <a:gd name="T0" fmla="*/ 0 w 144"/>
                <a:gd name="T1" fmla="*/ 0 h 120"/>
                <a:gd name="T2" fmla="*/ 0 w 144"/>
                <a:gd name="T3" fmla="*/ 5835 h 120"/>
                <a:gd name="T4" fmla="*/ 4064 w 144"/>
                <a:gd name="T5" fmla="*/ 5835 h 120"/>
                <a:gd name="T6" fmla="*/ 6996 w 144"/>
                <a:gd name="T7" fmla="*/ 2923 h 120"/>
                <a:gd name="T8" fmla="*/ 4119 w 144"/>
                <a:gd name="T9" fmla="*/ 0 h 120"/>
                <a:gd name="T10" fmla="*/ 0 w 144"/>
                <a:gd name="T11" fmla="*/ 0 h 1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4"/>
                <a:gd name="T19" fmla="*/ 0 h 120"/>
                <a:gd name="T20" fmla="*/ 144 w 144"/>
                <a:gd name="T21" fmla="*/ 120 h 1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4" h="120">
                  <a:moveTo>
                    <a:pt x="0" y="0"/>
                  </a:moveTo>
                  <a:cubicBezTo>
                    <a:pt x="0" y="120"/>
                    <a:pt x="0" y="120"/>
                    <a:pt x="0" y="120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117" y="120"/>
                    <a:pt x="144" y="93"/>
                    <a:pt x="144" y="60"/>
                  </a:cubicBezTo>
                  <a:cubicBezTo>
                    <a:pt x="144" y="27"/>
                    <a:pt x="118" y="0"/>
                    <a:pt x="85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16" name="Line 57"/>
            <p:cNvSpPr>
              <a:spLocks noChangeShapeType="1"/>
            </p:cNvSpPr>
            <p:nvPr/>
          </p:nvSpPr>
          <p:spPr bwMode="auto">
            <a:xfrm>
              <a:off x="1693" y="2279"/>
              <a:ext cx="216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17" name="Freeform 58"/>
            <p:cNvSpPr>
              <a:spLocks/>
            </p:cNvSpPr>
            <p:nvPr/>
          </p:nvSpPr>
          <p:spPr bwMode="auto">
            <a:xfrm>
              <a:off x="2821" y="1833"/>
              <a:ext cx="234" cy="195"/>
            </a:xfrm>
            <a:custGeom>
              <a:avLst/>
              <a:gdLst>
                <a:gd name="T0" fmla="*/ 0 w 144"/>
                <a:gd name="T1" fmla="*/ 0 h 120"/>
                <a:gd name="T2" fmla="*/ 0 w 144"/>
                <a:gd name="T3" fmla="*/ 5835 h 120"/>
                <a:gd name="T4" fmla="*/ 4064 w 144"/>
                <a:gd name="T5" fmla="*/ 5835 h 120"/>
                <a:gd name="T6" fmla="*/ 6996 w 144"/>
                <a:gd name="T7" fmla="*/ 2923 h 120"/>
                <a:gd name="T8" fmla="*/ 4119 w 144"/>
                <a:gd name="T9" fmla="*/ 0 h 120"/>
                <a:gd name="T10" fmla="*/ 0 w 144"/>
                <a:gd name="T11" fmla="*/ 0 h 1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4"/>
                <a:gd name="T19" fmla="*/ 0 h 120"/>
                <a:gd name="T20" fmla="*/ 144 w 144"/>
                <a:gd name="T21" fmla="*/ 120 h 1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4" h="120">
                  <a:moveTo>
                    <a:pt x="0" y="0"/>
                  </a:moveTo>
                  <a:cubicBezTo>
                    <a:pt x="0" y="120"/>
                    <a:pt x="0" y="120"/>
                    <a:pt x="0" y="120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117" y="120"/>
                    <a:pt x="144" y="93"/>
                    <a:pt x="144" y="60"/>
                  </a:cubicBezTo>
                  <a:cubicBezTo>
                    <a:pt x="144" y="27"/>
                    <a:pt x="118" y="0"/>
                    <a:pt x="85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18" name="Freeform 59"/>
            <p:cNvSpPr>
              <a:spLocks/>
            </p:cNvSpPr>
            <p:nvPr/>
          </p:nvSpPr>
          <p:spPr bwMode="auto">
            <a:xfrm>
              <a:off x="2821" y="2181"/>
              <a:ext cx="234" cy="196"/>
            </a:xfrm>
            <a:custGeom>
              <a:avLst/>
              <a:gdLst>
                <a:gd name="T0" fmla="*/ 0 w 144"/>
                <a:gd name="T1" fmla="*/ 0 h 120"/>
                <a:gd name="T2" fmla="*/ 0 w 144"/>
                <a:gd name="T3" fmla="*/ 6079 h 120"/>
                <a:gd name="T4" fmla="*/ 4064 w 144"/>
                <a:gd name="T5" fmla="*/ 6079 h 120"/>
                <a:gd name="T6" fmla="*/ 6996 w 144"/>
                <a:gd name="T7" fmla="*/ 3033 h 120"/>
                <a:gd name="T8" fmla="*/ 4119 w 144"/>
                <a:gd name="T9" fmla="*/ 0 h 120"/>
                <a:gd name="T10" fmla="*/ 0 w 144"/>
                <a:gd name="T11" fmla="*/ 0 h 1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4"/>
                <a:gd name="T19" fmla="*/ 0 h 120"/>
                <a:gd name="T20" fmla="*/ 144 w 144"/>
                <a:gd name="T21" fmla="*/ 120 h 1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4" h="120">
                  <a:moveTo>
                    <a:pt x="0" y="0"/>
                  </a:moveTo>
                  <a:cubicBezTo>
                    <a:pt x="0" y="120"/>
                    <a:pt x="0" y="120"/>
                    <a:pt x="0" y="120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117" y="120"/>
                    <a:pt x="144" y="93"/>
                    <a:pt x="144" y="60"/>
                  </a:cubicBezTo>
                  <a:cubicBezTo>
                    <a:pt x="144" y="27"/>
                    <a:pt x="118" y="0"/>
                    <a:pt x="85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19" name="Rectangle 60"/>
            <p:cNvSpPr>
              <a:spLocks noChangeArrowheads="1"/>
            </p:cNvSpPr>
            <p:nvPr/>
          </p:nvSpPr>
          <p:spPr bwMode="auto">
            <a:xfrm>
              <a:off x="2915" y="1877"/>
              <a:ext cx="4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Ten" pitchFamily="18" charset="0"/>
                </a:rPr>
                <a:t>1</a:t>
              </a:r>
              <a:endParaRPr lang="en-US" sz="3200" u="sng" baseline="-25000"/>
            </a:p>
          </p:txBody>
        </p:sp>
        <p:sp>
          <p:nvSpPr>
            <p:cNvPr id="36920" name="Rectangle 61"/>
            <p:cNvSpPr>
              <a:spLocks noChangeArrowheads="1"/>
            </p:cNvSpPr>
            <p:nvPr/>
          </p:nvSpPr>
          <p:spPr bwMode="auto">
            <a:xfrm>
              <a:off x="2915" y="2225"/>
              <a:ext cx="4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imesTen" pitchFamily="18" charset="0"/>
                </a:rPr>
                <a:t>2</a:t>
              </a:r>
              <a:endParaRPr lang="en-US" sz="3200" u="sng" baseline="-25000"/>
            </a:p>
          </p:txBody>
        </p:sp>
        <p:sp>
          <p:nvSpPr>
            <p:cNvPr id="36921" name="Line 62"/>
            <p:cNvSpPr>
              <a:spLocks noChangeShapeType="1"/>
            </p:cNvSpPr>
            <p:nvPr/>
          </p:nvSpPr>
          <p:spPr bwMode="auto">
            <a:xfrm>
              <a:off x="1693" y="2975"/>
              <a:ext cx="216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22" name="Freeform 63"/>
            <p:cNvSpPr>
              <a:spLocks/>
            </p:cNvSpPr>
            <p:nvPr/>
          </p:nvSpPr>
          <p:spPr bwMode="auto">
            <a:xfrm>
              <a:off x="3255" y="3236"/>
              <a:ext cx="197" cy="250"/>
            </a:xfrm>
            <a:custGeom>
              <a:avLst/>
              <a:gdLst>
                <a:gd name="T0" fmla="*/ 147 w 121"/>
                <a:gd name="T1" fmla="*/ 89 h 154"/>
                <a:gd name="T2" fmla="*/ 3132 w 121"/>
                <a:gd name="T3" fmla="*/ 857 h 154"/>
                <a:gd name="T4" fmla="*/ 5832 w 121"/>
                <a:gd name="T5" fmla="*/ 144 h 154"/>
                <a:gd name="T6" fmla="*/ 5983 w 121"/>
                <a:gd name="T7" fmla="*/ 55 h 154"/>
                <a:gd name="T8" fmla="*/ 5983 w 121"/>
                <a:gd name="T9" fmla="*/ 2472 h 154"/>
                <a:gd name="T10" fmla="*/ 3056 w 121"/>
                <a:gd name="T11" fmla="*/ 7432 h 154"/>
                <a:gd name="T12" fmla="*/ 2908 w 121"/>
                <a:gd name="T13" fmla="*/ 7377 h 154"/>
                <a:gd name="T14" fmla="*/ 0 w 121"/>
                <a:gd name="T15" fmla="*/ 2472 h 154"/>
                <a:gd name="T16" fmla="*/ 0 w 121"/>
                <a:gd name="T17" fmla="*/ 0 h 154"/>
                <a:gd name="T18" fmla="*/ 147 w 121"/>
                <a:gd name="T19" fmla="*/ 89 h 1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1"/>
                <a:gd name="T31" fmla="*/ 0 h 154"/>
                <a:gd name="T32" fmla="*/ 121 w 121"/>
                <a:gd name="T33" fmla="*/ 154 h 15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1" h="154">
                  <a:moveTo>
                    <a:pt x="3" y="2"/>
                  </a:moveTo>
                  <a:cubicBezTo>
                    <a:pt x="22" y="12"/>
                    <a:pt x="42" y="18"/>
                    <a:pt x="63" y="18"/>
                  </a:cubicBezTo>
                  <a:cubicBezTo>
                    <a:pt x="82" y="18"/>
                    <a:pt x="101" y="13"/>
                    <a:pt x="118" y="3"/>
                  </a:cubicBezTo>
                  <a:cubicBezTo>
                    <a:pt x="121" y="1"/>
                    <a:pt x="121" y="1"/>
                    <a:pt x="121" y="1"/>
                  </a:cubicBezTo>
                  <a:cubicBezTo>
                    <a:pt x="121" y="51"/>
                    <a:pt x="121" y="51"/>
                    <a:pt x="121" y="51"/>
                  </a:cubicBezTo>
                  <a:cubicBezTo>
                    <a:pt x="121" y="93"/>
                    <a:pt x="99" y="132"/>
                    <a:pt x="62" y="154"/>
                  </a:cubicBezTo>
                  <a:cubicBezTo>
                    <a:pt x="59" y="153"/>
                    <a:pt x="59" y="153"/>
                    <a:pt x="59" y="153"/>
                  </a:cubicBezTo>
                  <a:cubicBezTo>
                    <a:pt x="22" y="132"/>
                    <a:pt x="0" y="93"/>
                    <a:pt x="0" y="5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2"/>
                    <a:pt x="3" y="2"/>
                    <a:pt x="3" y="2"/>
                  </a:cubicBezTo>
                  <a:close/>
                </a:path>
              </a:pathLst>
            </a:custGeom>
            <a:solidFill>
              <a:srgbClr val="FFFFFF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23" name="Freeform 64"/>
            <p:cNvSpPr>
              <a:spLocks/>
            </p:cNvSpPr>
            <p:nvPr/>
          </p:nvSpPr>
          <p:spPr bwMode="auto">
            <a:xfrm>
              <a:off x="3534" y="3236"/>
              <a:ext cx="197" cy="250"/>
            </a:xfrm>
            <a:custGeom>
              <a:avLst/>
              <a:gdLst>
                <a:gd name="T0" fmla="*/ 147 w 121"/>
                <a:gd name="T1" fmla="*/ 89 h 154"/>
                <a:gd name="T2" fmla="*/ 3132 w 121"/>
                <a:gd name="T3" fmla="*/ 857 h 154"/>
                <a:gd name="T4" fmla="*/ 5882 w 121"/>
                <a:gd name="T5" fmla="*/ 144 h 154"/>
                <a:gd name="T6" fmla="*/ 5983 w 121"/>
                <a:gd name="T7" fmla="*/ 55 h 154"/>
                <a:gd name="T8" fmla="*/ 5983 w 121"/>
                <a:gd name="T9" fmla="*/ 2472 h 154"/>
                <a:gd name="T10" fmla="*/ 3056 w 121"/>
                <a:gd name="T11" fmla="*/ 7432 h 154"/>
                <a:gd name="T12" fmla="*/ 2908 w 121"/>
                <a:gd name="T13" fmla="*/ 7377 h 154"/>
                <a:gd name="T14" fmla="*/ 0 w 121"/>
                <a:gd name="T15" fmla="*/ 2472 h 154"/>
                <a:gd name="T16" fmla="*/ 0 w 121"/>
                <a:gd name="T17" fmla="*/ 0 h 154"/>
                <a:gd name="T18" fmla="*/ 147 w 121"/>
                <a:gd name="T19" fmla="*/ 89 h 1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1"/>
                <a:gd name="T31" fmla="*/ 0 h 154"/>
                <a:gd name="T32" fmla="*/ 121 w 121"/>
                <a:gd name="T33" fmla="*/ 154 h 15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1" h="154">
                  <a:moveTo>
                    <a:pt x="3" y="2"/>
                  </a:moveTo>
                  <a:cubicBezTo>
                    <a:pt x="22" y="12"/>
                    <a:pt x="42" y="18"/>
                    <a:pt x="63" y="18"/>
                  </a:cubicBezTo>
                  <a:cubicBezTo>
                    <a:pt x="82" y="18"/>
                    <a:pt x="101" y="13"/>
                    <a:pt x="119" y="3"/>
                  </a:cubicBezTo>
                  <a:cubicBezTo>
                    <a:pt x="121" y="1"/>
                    <a:pt x="121" y="1"/>
                    <a:pt x="121" y="1"/>
                  </a:cubicBezTo>
                  <a:cubicBezTo>
                    <a:pt x="121" y="51"/>
                    <a:pt x="121" y="51"/>
                    <a:pt x="121" y="51"/>
                  </a:cubicBezTo>
                  <a:cubicBezTo>
                    <a:pt x="121" y="93"/>
                    <a:pt x="99" y="132"/>
                    <a:pt x="62" y="154"/>
                  </a:cubicBezTo>
                  <a:cubicBezTo>
                    <a:pt x="59" y="153"/>
                    <a:pt x="59" y="153"/>
                    <a:pt x="59" y="153"/>
                  </a:cubicBezTo>
                  <a:cubicBezTo>
                    <a:pt x="22" y="132"/>
                    <a:pt x="0" y="93"/>
                    <a:pt x="0" y="5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2"/>
                    <a:pt x="3" y="2"/>
                    <a:pt x="3" y="2"/>
                  </a:cubicBezTo>
                  <a:close/>
                </a:path>
              </a:pathLst>
            </a:custGeom>
            <a:solidFill>
              <a:srgbClr val="FFFFFF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24" name="Freeform 65"/>
            <p:cNvSpPr>
              <a:spLocks/>
            </p:cNvSpPr>
            <p:nvPr/>
          </p:nvSpPr>
          <p:spPr bwMode="auto">
            <a:xfrm>
              <a:off x="2821" y="2876"/>
              <a:ext cx="234" cy="197"/>
            </a:xfrm>
            <a:custGeom>
              <a:avLst/>
              <a:gdLst>
                <a:gd name="T0" fmla="*/ 0 w 144"/>
                <a:gd name="T1" fmla="*/ 0 h 121"/>
                <a:gd name="T2" fmla="*/ 0 w 144"/>
                <a:gd name="T3" fmla="*/ 5983 h 121"/>
                <a:gd name="T4" fmla="*/ 4064 w 144"/>
                <a:gd name="T5" fmla="*/ 5983 h 121"/>
                <a:gd name="T6" fmla="*/ 6996 w 144"/>
                <a:gd name="T7" fmla="*/ 3001 h 121"/>
                <a:gd name="T8" fmla="*/ 4119 w 144"/>
                <a:gd name="T9" fmla="*/ 0 h 121"/>
                <a:gd name="T10" fmla="*/ 0 w 144"/>
                <a:gd name="T11" fmla="*/ 0 h 1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4"/>
                <a:gd name="T19" fmla="*/ 0 h 121"/>
                <a:gd name="T20" fmla="*/ 144 w 144"/>
                <a:gd name="T21" fmla="*/ 121 h 1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4" h="121">
                  <a:moveTo>
                    <a:pt x="0" y="0"/>
                  </a:moveTo>
                  <a:cubicBezTo>
                    <a:pt x="0" y="121"/>
                    <a:pt x="0" y="121"/>
                    <a:pt x="0" y="121"/>
                  </a:cubicBezTo>
                  <a:cubicBezTo>
                    <a:pt x="84" y="121"/>
                    <a:pt x="84" y="121"/>
                    <a:pt x="84" y="121"/>
                  </a:cubicBezTo>
                  <a:cubicBezTo>
                    <a:pt x="117" y="121"/>
                    <a:pt x="144" y="94"/>
                    <a:pt x="144" y="61"/>
                  </a:cubicBezTo>
                  <a:cubicBezTo>
                    <a:pt x="144" y="28"/>
                    <a:pt x="118" y="1"/>
                    <a:pt x="85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25" name="Rectangle 66"/>
            <p:cNvSpPr>
              <a:spLocks noChangeArrowheads="1"/>
            </p:cNvSpPr>
            <p:nvPr/>
          </p:nvSpPr>
          <p:spPr bwMode="auto">
            <a:xfrm>
              <a:off x="2915" y="2923"/>
              <a:ext cx="4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Ten" pitchFamily="18" charset="0"/>
                </a:rPr>
                <a:t>4</a:t>
              </a:r>
              <a:endParaRPr lang="en-US" sz="3200" u="sng" baseline="-25000"/>
            </a:p>
          </p:txBody>
        </p:sp>
        <p:sp>
          <p:nvSpPr>
            <p:cNvPr id="36926" name="Rectangle 67"/>
            <p:cNvSpPr>
              <a:spLocks noChangeArrowheads="1"/>
            </p:cNvSpPr>
            <p:nvPr/>
          </p:nvSpPr>
          <p:spPr bwMode="auto">
            <a:xfrm>
              <a:off x="2915" y="2575"/>
              <a:ext cx="4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Ten" pitchFamily="18" charset="0"/>
                </a:rPr>
                <a:t>3</a:t>
              </a:r>
              <a:endParaRPr lang="en-US" sz="3200" u="sng" baseline="-25000"/>
            </a:p>
          </p:txBody>
        </p:sp>
        <p:grpSp>
          <p:nvGrpSpPr>
            <p:cNvPr id="36927" name="Group 68"/>
            <p:cNvGrpSpPr>
              <a:grpSpLocks/>
            </p:cNvGrpSpPr>
            <p:nvPr/>
          </p:nvGrpSpPr>
          <p:grpSpPr bwMode="auto">
            <a:xfrm>
              <a:off x="2101" y="1876"/>
              <a:ext cx="333" cy="112"/>
              <a:chOff x="2101" y="1876"/>
              <a:chExt cx="333" cy="112"/>
            </a:xfrm>
          </p:grpSpPr>
          <p:sp>
            <p:nvSpPr>
              <p:cNvPr id="36950" name="Rectangle 69"/>
              <p:cNvSpPr>
                <a:spLocks noChangeArrowheads="1"/>
              </p:cNvSpPr>
              <p:nvPr/>
            </p:nvSpPr>
            <p:spPr bwMode="auto">
              <a:xfrm>
                <a:off x="2101" y="1876"/>
                <a:ext cx="59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00"/>
                    </a:solidFill>
                    <a:latin typeface="Helvetica" pitchFamily="34" charset="0"/>
                  </a:rPr>
                  <a:t>X</a:t>
                </a:r>
                <a:endParaRPr lang="en-US" sz="3200" u="sng" baseline="-25000"/>
              </a:p>
            </p:txBody>
          </p:sp>
          <p:sp>
            <p:nvSpPr>
              <p:cNvPr id="36951" name="Rectangle 70"/>
              <p:cNvSpPr>
                <a:spLocks noChangeArrowheads="1"/>
              </p:cNvSpPr>
              <p:nvPr/>
            </p:nvSpPr>
            <p:spPr bwMode="auto">
              <a:xfrm>
                <a:off x="2375" y="1882"/>
                <a:ext cx="59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00"/>
                    </a:solidFill>
                    <a:latin typeface="Helvetica" pitchFamily="34" charset="0"/>
                  </a:rPr>
                  <a:t>X</a:t>
                </a:r>
                <a:endParaRPr lang="en-US" sz="3200" u="sng" baseline="-25000"/>
              </a:p>
            </p:txBody>
          </p:sp>
        </p:grpSp>
        <p:grpSp>
          <p:nvGrpSpPr>
            <p:cNvPr id="36928" name="Group 71"/>
            <p:cNvGrpSpPr>
              <a:grpSpLocks/>
            </p:cNvGrpSpPr>
            <p:nvPr/>
          </p:nvGrpSpPr>
          <p:grpSpPr bwMode="auto">
            <a:xfrm>
              <a:off x="1817" y="2232"/>
              <a:ext cx="619" cy="106"/>
              <a:chOff x="1817" y="2232"/>
              <a:chExt cx="619" cy="106"/>
            </a:xfrm>
          </p:grpSpPr>
          <p:sp>
            <p:nvSpPr>
              <p:cNvPr id="36948" name="Rectangle 72"/>
              <p:cNvSpPr>
                <a:spLocks noChangeArrowheads="1"/>
              </p:cNvSpPr>
              <p:nvPr/>
            </p:nvSpPr>
            <p:spPr bwMode="auto">
              <a:xfrm>
                <a:off x="1817" y="2232"/>
                <a:ext cx="59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00"/>
                    </a:solidFill>
                    <a:latin typeface="Helvetica" pitchFamily="34" charset="0"/>
                  </a:rPr>
                  <a:t>X</a:t>
                </a:r>
                <a:endParaRPr lang="en-US" sz="3200" u="sng" baseline="-25000"/>
              </a:p>
            </p:txBody>
          </p:sp>
          <p:sp>
            <p:nvSpPr>
              <p:cNvPr id="36949" name="Rectangle 73"/>
              <p:cNvSpPr>
                <a:spLocks noChangeArrowheads="1"/>
              </p:cNvSpPr>
              <p:nvPr/>
            </p:nvSpPr>
            <p:spPr bwMode="auto">
              <a:xfrm>
                <a:off x="2377" y="2232"/>
                <a:ext cx="59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00"/>
                    </a:solidFill>
                    <a:latin typeface="Helvetica" pitchFamily="34" charset="0"/>
                  </a:rPr>
                  <a:t>X</a:t>
                </a:r>
                <a:endParaRPr lang="en-US" sz="3200" u="sng" baseline="-25000"/>
              </a:p>
            </p:txBody>
          </p:sp>
        </p:grpSp>
        <p:grpSp>
          <p:nvGrpSpPr>
            <p:cNvPr id="36929" name="Group 74"/>
            <p:cNvGrpSpPr>
              <a:grpSpLocks/>
            </p:cNvGrpSpPr>
            <p:nvPr/>
          </p:nvGrpSpPr>
          <p:grpSpPr bwMode="auto">
            <a:xfrm>
              <a:off x="1814" y="2574"/>
              <a:ext cx="351" cy="107"/>
              <a:chOff x="1814" y="2574"/>
              <a:chExt cx="351" cy="107"/>
            </a:xfrm>
          </p:grpSpPr>
          <p:sp>
            <p:nvSpPr>
              <p:cNvPr id="36946" name="Rectangle 75"/>
              <p:cNvSpPr>
                <a:spLocks noChangeArrowheads="1"/>
              </p:cNvSpPr>
              <p:nvPr/>
            </p:nvSpPr>
            <p:spPr bwMode="auto">
              <a:xfrm>
                <a:off x="1814" y="2575"/>
                <a:ext cx="59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00"/>
                    </a:solidFill>
                    <a:latin typeface="Helvetica" pitchFamily="34" charset="0"/>
                  </a:rPr>
                  <a:t>X</a:t>
                </a:r>
                <a:endParaRPr lang="en-US" sz="3200" u="sng" baseline="-25000"/>
              </a:p>
            </p:txBody>
          </p:sp>
          <p:sp>
            <p:nvSpPr>
              <p:cNvPr id="36947" name="Rectangle 76"/>
              <p:cNvSpPr>
                <a:spLocks noChangeArrowheads="1"/>
              </p:cNvSpPr>
              <p:nvPr/>
            </p:nvSpPr>
            <p:spPr bwMode="auto">
              <a:xfrm>
                <a:off x="2106" y="2574"/>
                <a:ext cx="59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00"/>
                    </a:solidFill>
                    <a:latin typeface="Helvetica" pitchFamily="34" charset="0"/>
                  </a:rPr>
                  <a:t>X</a:t>
                </a:r>
                <a:endParaRPr lang="en-US" sz="3200" u="sng" baseline="-25000"/>
              </a:p>
            </p:txBody>
          </p:sp>
        </p:grpSp>
        <p:grpSp>
          <p:nvGrpSpPr>
            <p:cNvPr id="36930" name="Group 77"/>
            <p:cNvGrpSpPr>
              <a:grpSpLocks/>
            </p:cNvGrpSpPr>
            <p:nvPr/>
          </p:nvGrpSpPr>
          <p:grpSpPr bwMode="auto">
            <a:xfrm>
              <a:off x="1945" y="2915"/>
              <a:ext cx="625" cy="119"/>
              <a:chOff x="1945" y="2915"/>
              <a:chExt cx="625" cy="119"/>
            </a:xfrm>
          </p:grpSpPr>
          <p:sp>
            <p:nvSpPr>
              <p:cNvPr id="36943" name="Rectangle 78"/>
              <p:cNvSpPr>
                <a:spLocks noChangeArrowheads="1"/>
              </p:cNvSpPr>
              <p:nvPr/>
            </p:nvSpPr>
            <p:spPr bwMode="auto">
              <a:xfrm>
                <a:off x="1945" y="2915"/>
                <a:ext cx="64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>
                    <a:solidFill>
                      <a:srgbClr val="000000"/>
                    </a:solidFill>
                    <a:latin typeface="Helvetica" pitchFamily="34" charset="0"/>
                  </a:rPr>
                  <a:t>X</a:t>
                </a:r>
                <a:endParaRPr lang="en-US" sz="3200" u="sng" baseline="-25000"/>
              </a:p>
            </p:txBody>
          </p:sp>
          <p:sp>
            <p:nvSpPr>
              <p:cNvPr id="36944" name="Rectangle 79"/>
              <p:cNvSpPr>
                <a:spLocks noChangeArrowheads="1"/>
              </p:cNvSpPr>
              <p:nvPr/>
            </p:nvSpPr>
            <p:spPr bwMode="auto">
              <a:xfrm>
                <a:off x="2511" y="2927"/>
                <a:ext cx="59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00"/>
                    </a:solidFill>
                    <a:latin typeface="Helvetica" pitchFamily="34" charset="0"/>
                  </a:rPr>
                  <a:t>X</a:t>
                </a:r>
                <a:endParaRPr lang="en-US" sz="3200" u="sng" baseline="-25000"/>
              </a:p>
            </p:txBody>
          </p:sp>
          <p:sp>
            <p:nvSpPr>
              <p:cNvPr id="36945" name="Rectangle 80"/>
              <p:cNvSpPr>
                <a:spLocks noChangeArrowheads="1"/>
              </p:cNvSpPr>
              <p:nvPr/>
            </p:nvSpPr>
            <p:spPr bwMode="auto">
              <a:xfrm>
                <a:off x="2235" y="2928"/>
                <a:ext cx="59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00"/>
                    </a:solidFill>
                    <a:latin typeface="Helvetica" pitchFamily="34" charset="0"/>
                  </a:rPr>
                  <a:t>X</a:t>
                </a:r>
                <a:endParaRPr lang="en-US" sz="3200" u="sng" baseline="-25000"/>
              </a:p>
            </p:txBody>
          </p:sp>
        </p:grpSp>
        <p:grpSp>
          <p:nvGrpSpPr>
            <p:cNvPr id="36931" name="Group 81"/>
            <p:cNvGrpSpPr>
              <a:grpSpLocks/>
            </p:cNvGrpSpPr>
            <p:nvPr/>
          </p:nvGrpSpPr>
          <p:grpSpPr bwMode="auto">
            <a:xfrm>
              <a:off x="3324" y="1875"/>
              <a:ext cx="61" cy="807"/>
              <a:chOff x="3324" y="1875"/>
              <a:chExt cx="61" cy="807"/>
            </a:xfrm>
          </p:grpSpPr>
          <p:sp>
            <p:nvSpPr>
              <p:cNvPr id="36940" name="Rectangle 82"/>
              <p:cNvSpPr>
                <a:spLocks noChangeArrowheads="1"/>
              </p:cNvSpPr>
              <p:nvPr/>
            </p:nvSpPr>
            <p:spPr bwMode="auto">
              <a:xfrm>
                <a:off x="3326" y="2576"/>
                <a:ext cx="59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00"/>
                    </a:solidFill>
                    <a:latin typeface="Helvetica" pitchFamily="34" charset="0"/>
                  </a:rPr>
                  <a:t>X</a:t>
                </a:r>
                <a:endParaRPr lang="en-US" sz="3200" u="sng" baseline="-25000"/>
              </a:p>
            </p:txBody>
          </p:sp>
          <p:sp>
            <p:nvSpPr>
              <p:cNvPr id="36941" name="Rectangle 83"/>
              <p:cNvSpPr>
                <a:spLocks noChangeArrowheads="1"/>
              </p:cNvSpPr>
              <p:nvPr/>
            </p:nvSpPr>
            <p:spPr bwMode="auto">
              <a:xfrm>
                <a:off x="3324" y="1875"/>
                <a:ext cx="59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00"/>
                    </a:solidFill>
                    <a:latin typeface="Helvetica" pitchFamily="34" charset="0"/>
                  </a:rPr>
                  <a:t>X</a:t>
                </a:r>
                <a:endParaRPr lang="en-US" sz="3200" u="sng" baseline="-25000"/>
              </a:p>
            </p:txBody>
          </p:sp>
          <p:sp>
            <p:nvSpPr>
              <p:cNvPr id="36942" name="Rectangle 84"/>
              <p:cNvSpPr>
                <a:spLocks noChangeArrowheads="1"/>
              </p:cNvSpPr>
              <p:nvPr/>
            </p:nvSpPr>
            <p:spPr bwMode="auto">
              <a:xfrm>
                <a:off x="3325" y="2227"/>
                <a:ext cx="59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00"/>
                    </a:solidFill>
                    <a:latin typeface="Helvetica" pitchFamily="34" charset="0"/>
                  </a:rPr>
                  <a:t>X</a:t>
                </a:r>
                <a:endParaRPr lang="en-US" sz="3200" u="sng" baseline="-25000"/>
              </a:p>
            </p:txBody>
          </p:sp>
        </p:grpSp>
        <p:grpSp>
          <p:nvGrpSpPr>
            <p:cNvPr id="36932" name="Group 85"/>
            <p:cNvGrpSpPr>
              <a:grpSpLocks/>
            </p:cNvGrpSpPr>
            <p:nvPr/>
          </p:nvGrpSpPr>
          <p:grpSpPr bwMode="auto">
            <a:xfrm>
              <a:off x="3590" y="1876"/>
              <a:ext cx="66" cy="1163"/>
              <a:chOff x="3590" y="1876"/>
              <a:chExt cx="66" cy="1163"/>
            </a:xfrm>
          </p:grpSpPr>
          <p:sp>
            <p:nvSpPr>
              <p:cNvPr id="36936" name="Rectangle 86"/>
              <p:cNvSpPr>
                <a:spLocks noChangeArrowheads="1"/>
              </p:cNvSpPr>
              <p:nvPr/>
            </p:nvSpPr>
            <p:spPr bwMode="auto">
              <a:xfrm>
                <a:off x="3596" y="2229"/>
                <a:ext cx="59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00"/>
                    </a:solidFill>
                    <a:latin typeface="Helvetica" pitchFamily="34" charset="0"/>
                  </a:rPr>
                  <a:t>X</a:t>
                </a:r>
                <a:endParaRPr lang="en-US" sz="3200" u="sng" baseline="-25000"/>
              </a:p>
            </p:txBody>
          </p:sp>
          <p:sp>
            <p:nvSpPr>
              <p:cNvPr id="36937" name="Rectangle 87"/>
              <p:cNvSpPr>
                <a:spLocks noChangeArrowheads="1"/>
              </p:cNvSpPr>
              <p:nvPr/>
            </p:nvSpPr>
            <p:spPr bwMode="auto">
              <a:xfrm>
                <a:off x="3597" y="1876"/>
                <a:ext cx="59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00"/>
                    </a:solidFill>
                    <a:latin typeface="Helvetica" pitchFamily="34" charset="0"/>
                  </a:rPr>
                  <a:t>X</a:t>
                </a:r>
                <a:endParaRPr lang="en-US" sz="3200" u="sng" baseline="-25000"/>
              </a:p>
            </p:txBody>
          </p:sp>
          <p:sp>
            <p:nvSpPr>
              <p:cNvPr id="36938" name="Rectangle 88"/>
              <p:cNvSpPr>
                <a:spLocks noChangeArrowheads="1"/>
              </p:cNvSpPr>
              <p:nvPr/>
            </p:nvSpPr>
            <p:spPr bwMode="auto">
              <a:xfrm>
                <a:off x="3590" y="2572"/>
                <a:ext cx="64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>
                    <a:solidFill>
                      <a:srgbClr val="000000"/>
                    </a:solidFill>
                    <a:latin typeface="Helvetica" pitchFamily="34" charset="0"/>
                  </a:rPr>
                  <a:t>X</a:t>
                </a:r>
                <a:endParaRPr lang="en-US" sz="3200" u="sng" baseline="-25000"/>
              </a:p>
            </p:txBody>
          </p:sp>
          <p:sp>
            <p:nvSpPr>
              <p:cNvPr id="36939" name="Rectangle 89"/>
              <p:cNvSpPr>
                <a:spLocks noChangeArrowheads="1"/>
              </p:cNvSpPr>
              <p:nvPr/>
            </p:nvSpPr>
            <p:spPr bwMode="auto">
              <a:xfrm>
                <a:off x="3590" y="2924"/>
                <a:ext cx="64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>
                    <a:solidFill>
                      <a:srgbClr val="000000"/>
                    </a:solidFill>
                    <a:latin typeface="Helvetica" pitchFamily="34" charset="0"/>
                  </a:rPr>
                  <a:t>X</a:t>
                </a:r>
                <a:endParaRPr lang="en-US" sz="3200" u="sng" baseline="-25000"/>
              </a:p>
            </p:txBody>
          </p:sp>
        </p:grpSp>
        <p:grpSp>
          <p:nvGrpSpPr>
            <p:cNvPr id="36933" name="Group 90"/>
            <p:cNvGrpSpPr>
              <a:grpSpLocks/>
            </p:cNvGrpSpPr>
            <p:nvPr/>
          </p:nvGrpSpPr>
          <p:grpSpPr bwMode="auto">
            <a:xfrm>
              <a:off x="3877" y="3143"/>
              <a:ext cx="273" cy="272"/>
              <a:chOff x="3877" y="3143"/>
              <a:chExt cx="273" cy="272"/>
            </a:xfrm>
          </p:grpSpPr>
          <p:sp>
            <p:nvSpPr>
              <p:cNvPr id="36934" name="Rectangle 91"/>
              <p:cNvSpPr>
                <a:spLocks noChangeArrowheads="1"/>
              </p:cNvSpPr>
              <p:nvPr/>
            </p:nvSpPr>
            <p:spPr bwMode="auto">
              <a:xfrm>
                <a:off x="3877" y="3143"/>
                <a:ext cx="59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00"/>
                    </a:solidFill>
                    <a:latin typeface="Helvetica" pitchFamily="34" charset="0"/>
                  </a:rPr>
                  <a:t>X</a:t>
                </a:r>
                <a:endParaRPr lang="en-US" sz="3200" u="sng" baseline="-25000"/>
              </a:p>
            </p:txBody>
          </p:sp>
          <p:sp>
            <p:nvSpPr>
              <p:cNvPr id="36935" name="Rectangle 92"/>
              <p:cNvSpPr>
                <a:spLocks noChangeArrowheads="1"/>
              </p:cNvSpPr>
              <p:nvPr/>
            </p:nvSpPr>
            <p:spPr bwMode="auto">
              <a:xfrm>
                <a:off x="4086" y="3300"/>
                <a:ext cx="64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>
                    <a:solidFill>
                      <a:srgbClr val="000000"/>
                    </a:solidFill>
                    <a:latin typeface="Helvetica" pitchFamily="34" charset="0"/>
                  </a:rPr>
                  <a:t>X</a:t>
                </a:r>
                <a:endParaRPr lang="en-US" sz="3200" u="sng" baseline="-25000"/>
              </a:p>
            </p:txBody>
          </p:sp>
        </p:grpSp>
      </p:grpSp>
      <p:sp>
        <p:nvSpPr>
          <p:cNvPr id="36869" name="Rectangle 93"/>
          <p:cNvSpPr>
            <a:spLocks noChangeArrowheads="1"/>
          </p:cNvSpPr>
          <p:nvPr/>
        </p:nvSpPr>
        <p:spPr bwMode="auto">
          <a:xfrm>
            <a:off x="6196013" y="2925763"/>
            <a:ext cx="2809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6600CC"/>
                </a:solidFill>
                <a:latin typeface="TimesTen" pitchFamily="18" charset="0"/>
              </a:rPr>
              <a:t>AB</a:t>
            </a:r>
            <a:endParaRPr lang="en-US" sz="3200" u="sng" baseline="-25000">
              <a:solidFill>
                <a:srgbClr val="6600CC"/>
              </a:solidFill>
            </a:endParaRPr>
          </a:p>
        </p:txBody>
      </p:sp>
      <p:sp>
        <p:nvSpPr>
          <p:cNvPr id="36870" name="Rectangle 94"/>
          <p:cNvSpPr>
            <a:spLocks noChangeArrowheads="1"/>
          </p:cNvSpPr>
          <p:nvPr/>
        </p:nvSpPr>
        <p:spPr bwMode="auto">
          <a:xfrm>
            <a:off x="6183313" y="3500438"/>
            <a:ext cx="2809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6600CC"/>
                </a:solidFill>
                <a:latin typeface="TimesTen" pitchFamily="18" charset="0"/>
              </a:rPr>
              <a:t>AC</a:t>
            </a:r>
            <a:endParaRPr lang="en-US" sz="3200" u="sng" baseline="-25000">
              <a:solidFill>
                <a:srgbClr val="6600CC"/>
              </a:solidFill>
            </a:endParaRPr>
          </a:p>
        </p:txBody>
      </p:sp>
      <p:sp>
        <p:nvSpPr>
          <p:cNvPr id="36871" name="Rectangle 95"/>
          <p:cNvSpPr>
            <a:spLocks noChangeArrowheads="1"/>
          </p:cNvSpPr>
          <p:nvPr/>
        </p:nvSpPr>
        <p:spPr bwMode="auto">
          <a:xfrm>
            <a:off x="6165850" y="4033838"/>
            <a:ext cx="269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6600CC"/>
                </a:solidFill>
                <a:latin typeface="TimesTen" pitchFamily="18" charset="0"/>
              </a:rPr>
              <a:t>BC</a:t>
            </a:r>
            <a:endParaRPr lang="en-US" sz="3200" u="sng" baseline="-25000">
              <a:solidFill>
                <a:srgbClr val="6600CC"/>
              </a:solidFill>
            </a:endParaRPr>
          </a:p>
        </p:txBody>
      </p:sp>
      <p:sp>
        <p:nvSpPr>
          <p:cNvPr id="36872" name="Rectangle 99"/>
          <p:cNvSpPr>
            <a:spLocks noChangeArrowheads="1"/>
          </p:cNvSpPr>
          <p:nvPr/>
        </p:nvSpPr>
        <p:spPr bwMode="auto">
          <a:xfrm>
            <a:off x="6143625" y="4579938"/>
            <a:ext cx="4159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6600CC"/>
                </a:solidFill>
                <a:latin typeface="TimesTen" pitchFamily="18" charset="0"/>
              </a:rPr>
              <a:t>ABC</a:t>
            </a:r>
            <a:endParaRPr lang="en-US" sz="3200" u="sng" baseline="-25000">
              <a:solidFill>
                <a:srgbClr val="6600CC"/>
              </a:solidFill>
            </a:endParaRPr>
          </a:p>
        </p:txBody>
      </p:sp>
      <p:sp>
        <p:nvSpPr>
          <p:cNvPr id="36873" name="Line 101"/>
          <p:cNvSpPr>
            <a:spLocks noChangeShapeType="1"/>
          </p:cNvSpPr>
          <p:nvPr/>
        </p:nvSpPr>
        <p:spPr bwMode="auto">
          <a:xfrm>
            <a:off x="6157913" y="4606925"/>
            <a:ext cx="92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4" name="Line 102"/>
          <p:cNvSpPr>
            <a:spLocks noChangeShapeType="1"/>
          </p:cNvSpPr>
          <p:nvPr/>
        </p:nvSpPr>
        <p:spPr bwMode="auto">
          <a:xfrm>
            <a:off x="6284913" y="4595813"/>
            <a:ext cx="92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5" name="Line 103"/>
          <p:cNvSpPr>
            <a:spLocks noChangeShapeType="1"/>
          </p:cNvSpPr>
          <p:nvPr/>
        </p:nvSpPr>
        <p:spPr bwMode="auto">
          <a:xfrm>
            <a:off x="6446838" y="4583113"/>
            <a:ext cx="104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6" name="Text Box 104"/>
          <p:cNvSpPr txBox="1">
            <a:spLocks noChangeArrowheads="1"/>
          </p:cNvSpPr>
          <p:nvPr/>
        </p:nvSpPr>
        <p:spPr bwMode="auto">
          <a:xfrm>
            <a:off x="5903913" y="2314575"/>
            <a:ext cx="1555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00CC"/>
                </a:solidFill>
              </a:rPr>
              <a:t>The 4 products</a:t>
            </a:r>
          </a:p>
        </p:txBody>
      </p:sp>
      <p:sp>
        <p:nvSpPr>
          <p:cNvPr id="36877" name="Rectangle 105"/>
          <p:cNvSpPr>
            <a:spLocks noChangeArrowheads="1"/>
          </p:cNvSpPr>
          <p:nvPr/>
        </p:nvSpPr>
        <p:spPr bwMode="auto">
          <a:xfrm>
            <a:off x="5665788" y="5834063"/>
            <a:ext cx="2143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CC0000"/>
                </a:solidFill>
                <a:latin typeface="TimesTen" pitchFamily="18" charset="0"/>
              </a:rPr>
              <a:t>F1</a:t>
            </a:r>
            <a:endParaRPr lang="en-US" sz="3200" u="sng" baseline="-25000">
              <a:solidFill>
                <a:srgbClr val="CC0000"/>
              </a:solidFill>
            </a:endParaRPr>
          </a:p>
        </p:txBody>
      </p:sp>
      <p:sp>
        <p:nvSpPr>
          <p:cNvPr id="36878" name="Rectangle 106"/>
          <p:cNvSpPr>
            <a:spLocks noChangeArrowheads="1"/>
          </p:cNvSpPr>
          <p:nvPr/>
        </p:nvSpPr>
        <p:spPr bwMode="auto">
          <a:xfrm>
            <a:off x="5065713" y="5776913"/>
            <a:ext cx="2143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CC0000"/>
                </a:solidFill>
                <a:latin typeface="TimesTen" pitchFamily="18" charset="0"/>
              </a:rPr>
              <a:t>F2</a:t>
            </a:r>
            <a:endParaRPr lang="en-US" sz="3200" u="sng" baseline="-25000">
              <a:solidFill>
                <a:srgbClr val="CC0000"/>
              </a:solidFill>
            </a:endParaRPr>
          </a:p>
        </p:txBody>
      </p:sp>
      <p:sp>
        <p:nvSpPr>
          <p:cNvPr id="36879" name="Line 107"/>
          <p:cNvSpPr>
            <a:spLocks noChangeShapeType="1"/>
          </p:cNvSpPr>
          <p:nvPr/>
        </p:nvSpPr>
        <p:spPr bwMode="auto">
          <a:xfrm>
            <a:off x="5624513" y="5810250"/>
            <a:ext cx="24447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80" name="Text Box 108"/>
          <p:cNvSpPr txBox="1">
            <a:spLocks noChangeArrowheads="1"/>
          </p:cNvSpPr>
          <p:nvPr/>
        </p:nvSpPr>
        <p:spPr bwMode="auto">
          <a:xfrm>
            <a:off x="3114675" y="6007100"/>
            <a:ext cx="279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We inclement F1</a:t>
            </a:r>
          </a:p>
          <a:p>
            <a:r>
              <a:rPr lang="en-US"/>
              <a:t>Using the PLA then invert it</a:t>
            </a:r>
          </a:p>
          <a:p>
            <a:r>
              <a:rPr lang="en-US"/>
              <a:t>, as this is more economical</a:t>
            </a:r>
          </a:p>
        </p:txBody>
      </p:sp>
      <p:sp>
        <p:nvSpPr>
          <p:cNvPr id="36881" name="Line 109"/>
          <p:cNvSpPr>
            <a:spLocks noChangeShapeType="1"/>
          </p:cNvSpPr>
          <p:nvPr/>
        </p:nvSpPr>
        <p:spPr bwMode="auto">
          <a:xfrm>
            <a:off x="4479925" y="6065838"/>
            <a:ext cx="2428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82" name="Text Box 110"/>
          <p:cNvSpPr txBox="1">
            <a:spLocks noChangeArrowheads="1"/>
          </p:cNvSpPr>
          <p:nvPr/>
        </p:nvSpPr>
        <p:spPr bwMode="auto">
          <a:xfrm>
            <a:off x="7105650" y="4170363"/>
            <a:ext cx="20383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66"/>
                </a:solidFill>
              </a:rPr>
              <a:t>But we actually </a:t>
            </a:r>
          </a:p>
          <a:p>
            <a:r>
              <a:rPr lang="en-US">
                <a:solidFill>
                  <a:srgbClr val="000066"/>
                </a:solidFill>
              </a:rPr>
              <a:t>need F1 as an O/P, </a:t>
            </a:r>
          </a:p>
          <a:p>
            <a:r>
              <a:rPr lang="en-US">
                <a:solidFill>
                  <a:srgbClr val="000066"/>
                </a:solidFill>
              </a:rPr>
              <a:t>not F1- So invert F1</a:t>
            </a:r>
          </a:p>
          <a:p>
            <a:r>
              <a:rPr lang="en-US">
                <a:solidFill>
                  <a:srgbClr val="000066"/>
                </a:solidFill>
              </a:rPr>
              <a:t>With the XOR</a:t>
            </a:r>
          </a:p>
        </p:txBody>
      </p:sp>
      <p:sp>
        <p:nvSpPr>
          <p:cNvPr id="36883" name="Line 111"/>
          <p:cNvSpPr>
            <a:spLocks noChangeShapeType="1"/>
          </p:cNvSpPr>
          <p:nvPr/>
        </p:nvSpPr>
        <p:spPr bwMode="auto">
          <a:xfrm>
            <a:off x="7789863" y="5324475"/>
            <a:ext cx="0" cy="185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84" name="Line 112"/>
          <p:cNvSpPr>
            <a:spLocks noChangeShapeType="1"/>
          </p:cNvSpPr>
          <p:nvPr/>
        </p:nvSpPr>
        <p:spPr bwMode="auto">
          <a:xfrm>
            <a:off x="7515225" y="4770438"/>
            <a:ext cx="2428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85" name="Line 113"/>
          <p:cNvSpPr>
            <a:spLocks noChangeShapeType="1"/>
          </p:cNvSpPr>
          <p:nvPr/>
        </p:nvSpPr>
        <p:spPr bwMode="auto">
          <a:xfrm>
            <a:off x="8751888" y="4772025"/>
            <a:ext cx="2428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86" name="Rectangle 114"/>
          <p:cNvSpPr>
            <a:spLocks noChangeArrowheads="1"/>
          </p:cNvSpPr>
          <p:nvPr/>
        </p:nvSpPr>
        <p:spPr bwMode="auto">
          <a:xfrm>
            <a:off x="5151438" y="2905125"/>
            <a:ext cx="774700" cy="1446213"/>
          </a:xfrm>
          <a:prstGeom prst="rect">
            <a:avLst/>
          </a:prstGeom>
          <a:solidFill>
            <a:srgbClr val="CC99FF">
              <a:alpha val="18823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7" name="Text Box 115"/>
          <p:cNvSpPr txBox="1">
            <a:spLocks noChangeArrowheads="1"/>
          </p:cNvSpPr>
          <p:nvPr/>
        </p:nvSpPr>
        <p:spPr bwMode="auto">
          <a:xfrm>
            <a:off x="4433888" y="2071688"/>
            <a:ext cx="142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Good sharing</a:t>
            </a:r>
          </a:p>
          <a:p>
            <a:r>
              <a:rPr lang="en-US"/>
              <a:t>of products!</a:t>
            </a:r>
          </a:p>
        </p:txBody>
      </p:sp>
      <p:sp>
        <p:nvSpPr>
          <p:cNvPr id="36888" name="Line 116"/>
          <p:cNvSpPr>
            <a:spLocks noChangeShapeType="1"/>
          </p:cNvSpPr>
          <p:nvPr/>
        </p:nvSpPr>
        <p:spPr bwMode="auto">
          <a:xfrm>
            <a:off x="5035550" y="2673350"/>
            <a:ext cx="138113" cy="207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89" name="Text Box 110"/>
          <p:cNvSpPr txBox="1">
            <a:spLocks noChangeArrowheads="1"/>
          </p:cNvSpPr>
          <p:nvPr/>
        </p:nvSpPr>
        <p:spPr bwMode="auto">
          <a:xfrm>
            <a:off x="0" y="4906963"/>
            <a:ext cx="2730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66"/>
                </a:solidFill>
              </a:rPr>
              <a:t>Give algebraic expressions </a:t>
            </a:r>
          </a:p>
          <a:p>
            <a:r>
              <a:rPr lang="en-US">
                <a:solidFill>
                  <a:srgbClr val="000066"/>
                </a:solidFill>
              </a:rPr>
              <a:t>of  F1 and F2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15963" y="123825"/>
            <a:ext cx="7772400" cy="1020763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Memory Devices:</a:t>
            </a:r>
            <a:br>
              <a:rPr lang="en-US" sz="36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Introduction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314450"/>
            <a:ext cx="8585200" cy="50276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Storage element </a:t>
            </a:r>
            <a:r>
              <a:rPr lang="en-US" sz="240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Memory device for data storage</a:t>
            </a:r>
          </a:p>
          <a:p>
            <a:pPr eaLnBrk="1" hangingPunct="1">
              <a:lnSpc>
                <a:spcPct val="80000"/>
              </a:lnSpc>
            </a:pPr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One flip flop stores a bit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A set of m flip flops make a </a:t>
            </a:r>
            <a:r>
              <a:rPr lang="en-US" sz="24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register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 that stores m bits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m = 8: </a:t>
            </a:r>
            <a:r>
              <a:rPr lang="en-US" sz="2400" smtClean="0">
                <a:latin typeface="Arial" pitchFamily="34" charset="0"/>
                <a:cs typeface="Arial" pitchFamily="34" charset="0"/>
                <a:sym typeface="Wingdings" pitchFamily="2" charset="2"/>
              </a:rPr>
              <a:t>Byte, m = 16: Word,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latin typeface="Arial" pitchFamily="34" charset="0"/>
                <a:cs typeface="Arial" pitchFamily="34" charset="0"/>
                <a:sym typeface="Wingdings" pitchFamily="2" charset="2"/>
              </a:rPr>
              <a:t>	m = 32: double words, m = 64: Quad words, etc. </a:t>
            </a:r>
          </a:p>
          <a:p>
            <a:pPr eaLnBrk="1" hangingPunct="1">
              <a:lnSpc>
                <a:spcPct val="80000"/>
              </a:lnSpc>
            </a:pPr>
            <a:endParaRPr lang="en-US" sz="240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Arial" pitchFamily="34" charset="0"/>
                <a:cs typeface="Arial" pitchFamily="34" charset="0"/>
                <a:sym typeface="Wingdings" pitchFamily="2" charset="2"/>
              </a:rPr>
              <a:t>Over the years, Processors have used larger and larger registers to process data: m = 4, 8, 16, 32, 64, 128 bits</a:t>
            </a:r>
            <a:endParaRPr lang="en-US" sz="240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789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8600" y="1779588"/>
            <a:ext cx="1073150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9513" y="3184525"/>
            <a:ext cx="392430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8163" y="160338"/>
            <a:ext cx="7772400" cy="1020762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Memory Devices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36675"/>
            <a:ext cx="5553075" cy="516255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A memory device consists of a set of registers (memory locations) that share a common set of input lines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(input bus) </a:t>
            </a: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and  a common set of output lines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(output bus)</a:t>
            </a:r>
          </a:p>
          <a:p>
            <a:pPr eaLnBrk="1" hangingPunct="1">
              <a:defRPr/>
            </a:pP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With Read/Write memory devices we can store (</a:t>
            </a:r>
            <a:r>
              <a:rPr lang="en-US" sz="20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write</a:t>
            </a: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) into or </a:t>
            </a:r>
            <a:r>
              <a:rPr lang="en-US" sz="2000" b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read</a:t>
            </a: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 from any memory location</a:t>
            </a:r>
          </a:p>
          <a:p>
            <a:pPr eaLnBrk="1" hangingPunct="1">
              <a:defRPr/>
            </a:pP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We select which location to access by specifying its </a:t>
            </a:r>
            <a:r>
              <a:rPr lang="en-US" sz="2000" b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address </a:t>
            </a: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on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address bus</a:t>
            </a:r>
          </a:p>
          <a:p>
            <a:pPr eaLnBrk="1" hangingPunct="1">
              <a:defRPr/>
            </a:pP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We select a specific memory chip and specify a READ or a WRITE operation using control signals (e.g. RD/WR) on the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control bus</a:t>
            </a:r>
          </a:p>
          <a:p>
            <a:pPr eaLnBrk="1" hangingPunct="1">
              <a:defRPr/>
            </a:pP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Time taken for the read data to appear at the device output after specifying the location address is </a:t>
            </a:r>
            <a:r>
              <a:rPr lang="en-US" sz="2000" b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access time (ns) </a:t>
            </a:r>
          </a:p>
        </p:txBody>
      </p:sp>
      <p:pic>
        <p:nvPicPr>
          <p:cNvPr id="389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21338" y="1404938"/>
            <a:ext cx="3522662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7" name="TextBox 5"/>
          <p:cNvSpPr txBox="1">
            <a:spLocks noChangeArrowheads="1"/>
          </p:cNvSpPr>
          <p:nvPr/>
        </p:nvSpPr>
        <p:spPr bwMode="auto">
          <a:xfrm>
            <a:off x="5618163" y="4899025"/>
            <a:ext cx="3525837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 memory device that we can write </a:t>
            </a:r>
          </a:p>
          <a:p>
            <a:r>
              <a:rPr lang="en-US"/>
              <a:t>into and read from is a Read/Write </a:t>
            </a:r>
          </a:p>
          <a:p>
            <a:r>
              <a:rPr lang="en-US"/>
              <a:t>(RAM) device</a:t>
            </a:r>
          </a:p>
        </p:txBody>
      </p:sp>
      <p:cxnSp>
        <p:nvCxnSpPr>
          <p:cNvPr id="38918" name="Straight Arrow Connector 6"/>
          <p:cNvCxnSpPr>
            <a:cxnSpLocks noChangeShapeType="1"/>
          </p:cNvCxnSpPr>
          <p:nvPr/>
        </p:nvCxnSpPr>
        <p:spPr bwMode="auto">
          <a:xfrm>
            <a:off x="5718175" y="4219575"/>
            <a:ext cx="417513" cy="111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19" name="TextBox 7"/>
          <p:cNvSpPr txBox="1">
            <a:spLocks noChangeArrowheads="1"/>
          </p:cNvSpPr>
          <p:nvPr/>
        </p:nvSpPr>
        <p:spPr bwMode="auto">
          <a:xfrm>
            <a:off x="5575300" y="4230688"/>
            <a:ext cx="5619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Chip</a:t>
            </a:r>
          </a:p>
          <a:p>
            <a:r>
              <a:rPr lang="en-US" sz="1200"/>
              <a:t>Select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8163" y="160338"/>
            <a:ext cx="8135937" cy="1020762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Capacity of a Memory Device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1314450"/>
            <a:ext cx="4579938" cy="5019675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2200" b="0" dirty="0" smtClean="0">
                <a:latin typeface="Arial" pitchFamily="34" charset="0"/>
                <a:cs typeface="Arial" pitchFamily="34" charset="0"/>
              </a:rPr>
              <a:t>Storage Capacity: Number of storage locations x width of data in each location</a:t>
            </a:r>
          </a:p>
          <a:p>
            <a:pPr eaLnBrk="1" hangingPunct="1">
              <a:defRPr/>
            </a:pPr>
            <a:r>
              <a:rPr lang="en-US" sz="2200" b="0" dirty="0" smtClean="0">
                <a:latin typeface="Arial" pitchFamily="34" charset="0"/>
                <a:cs typeface="Arial" pitchFamily="34" charset="0"/>
              </a:rPr>
              <a:t>With Address = n bits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200" b="0" dirty="0" smtClean="0">
                <a:latin typeface="Arial" pitchFamily="34" charset="0"/>
                <a:cs typeface="Arial" pitchFamily="34" charset="0"/>
              </a:rPr>
              <a:t>	Number of registers (storage locations) = 2</a:t>
            </a:r>
            <a:r>
              <a:rPr lang="en-US" sz="2200" b="0" baseline="30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200" b="0" dirty="0" smtClean="0">
                <a:latin typeface="Arial" pitchFamily="34" charset="0"/>
                <a:cs typeface="Arial" pitchFamily="34" charset="0"/>
              </a:rPr>
              <a:t> locations</a:t>
            </a:r>
          </a:p>
          <a:p>
            <a:pPr eaLnBrk="1" hangingPunct="1">
              <a:defRPr/>
            </a:pPr>
            <a:r>
              <a:rPr lang="en-US" sz="2200" b="0" dirty="0" smtClean="0">
                <a:latin typeface="Arial" pitchFamily="34" charset="0"/>
                <a:cs typeface="Arial" pitchFamily="34" charset="0"/>
              </a:rPr>
              <a:t>If each location is m-bit wide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200" b="0" dirty="0" smtClean="0">
                <a:latin typeface="Arial" pitchFamily="34" charset="0"/>
                <a:cs typeface="Arial" pitchFamily="34" charset="0"/>
              </a:rPr>
              <a:t>	then memory capacity is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200" b="0" dirty="0" smtClean="0">
                <a:latin typeface="Arial" pitchFamily="34" charset="0"/>
                <a:cs typeface="Arial" pitchFamily="34" charset="0"/>
              </a:rPr>
              <a:t>	 2</a:t>
            </a:r>
            <a:r>
              <a:rPr lang="en-US" sz="2200" b="0" baseline="30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200" b="0" dirty="0" smtClean="0">
                <a:latin typeface="Arial" pitchFamily="34" charset="0"/>
                <a:cs typeface="Arial" pitchFamily="34" charset="0"/>
              </a:rPr>
              <a:t> x m bits</a:t>
            </a:r>
          </a:p>
          <a:p>
            <a:pPr eaLnBrk="1" hangingPunct="1">
              <a:defRPr/>
            </a:pPr>
            <a:r>
              <a:rPr lang="en-US" sz="2200" b="0" dirty="0" smtClean="0">
                <a:latin typeface="Arial" pitchFamily="34" charset="0"/>
                <a:cs typeface="Arial" pitchFamily="34" charset="0"/>
              </a:rPr>
              <a:t>Example: n = 10, m = 8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200" b="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200" b="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200" b="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200" b="0" baseline="30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sz="2200" b="0" dirty="0" smtClean="0">
                <a:latin typeface="Arial" pitchFamily="34" charset="0"/>
                <a:cs typeface="Arial" pitchFamily="34" charset="0"/>
              </a:rPr>
              <a:t> x 8 bits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200" b="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200" b="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200" b="0" dirty="0" smtClean="0">
                <a:latin typeface="Arial" pitchFamily="34" charset="0"/>
                <a:cs typeface="Arial" pitchFamily="34" charset="0"/>
              </a:rPr>
              <a:t>1K Bytes of storage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200" b="0" dirty="0" smtClean="0">
                <a:latin typeface="Arial" pitchFamily="34" charset="0"/>
                <a:cs typeface="Arial" pitchFamily="34" charset="0"/>
              </a:rPr>
              <a:t>	     = 1 KB = 8 K bits</a:t>
            </a:r>
          </a:p>
        </p:txBody>
      </p:sp>
      <p:sp>
        <p:nvSpPr>
          <p:cNvPr id="39940" name="TextBox 5"/>
          <p:cNvSpPr txBox="1">
            <a:spLocks noChangeArrowheads="1"/>
          </p:cNvSpPr>
          <p:nvPr/>
        </p:nvSpPr>
        <p:spPr bwMode="auto">
          <a:xfrm>
            <a:off x="5432425" y="5229225"/>
            <a:ext cx="33718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What is n, m for a 64 K locations, </a:t>
            </a:r>
          </a:p>
          <a:p>
            <a:r>
              <a:rPr lang="en-US"/>
              <a:t>each being 1 Byte? </a:t>
            </a:r>
          </a:p>
        </p:txBody>
      </p:sp>
      <p:pic>
        <p:nvPicPr>
          <p:cNvPr id="3994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2513" y="2503488"/>
            <a:ext cx="371475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706438" y="150813"/>
            <a:ext cx="7772400" cy="896937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Arial" pitchFamily="34" charset="0"/>
                <a:cs typeface="Arial" pitchFamily="34" charset="0"/>
              </a:rPr>
              <a:t>Basic Types of Memory Devices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14450"/>
            <a:ext cx="9144000" cy="5027613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Arial" pitchFamily="34" charset="0"/>
                <a:cs typeface="Arial" pitchFamily="34" charset="0"/>
              </a:rPr>
              <a:t>Two Basic Types:</a:t>
            </a:r>
          </a:p>
          <a:p>
            <a:pPr lvl="1" eaLnBrk="1" hangingPunct="1"/>
            <a:r>
              <a:rPr lang="en-US" sz="24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Random Access Memory (RAM):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Can be Read or written into</a:t>
            </a:r>
          </a:p>
          <a:p>
            <a:pPr lvl="1" eaLnBrk="1" hangingPunct="1"/>
            <a:r>
              <a:rPr lang="en-US" sz="240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Read Only Memory (ROM):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Can be read only. Writing requires programming  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706438" y="150813"/>
            <a:ext cx="7772400" cy="896937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Arial" pitchFamily="34" charset="0"/>
                <a:cs typeface="Arial" pitchFamily="34" charset="0"/>
              </a:rPr>
              <a:t>RAM Memory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413" y="1190625"/>
            <a:ext cx="8632825" cy="50276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400" b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400" b="0" smtClean="0">
                <a:latin typeface="Arial" pitchFamily="34" charset="0"/>
                <a:cs typeface="Arial" pitchFamily="34" charset="0"/>
              </a:rPr>
              <a:t>The contents of a RAM can be accessed in random order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	(so is ROM by the way- a misnomer!)</a:t>
            </a:r>
          </a:p>
          <a:p>
            <a:pPr eaLnBrk="1" hangingPunct="1"/>
            <a:r>
              <a:rPr lang="en-US" sz="2400" b="0" smtClean="0">
                <a:latin typeface="Arial" pitchFamily="34" charset="0"/>
                <a:cs typeface="Arial" pitchFamily="34" charset="0"/>
              </a:rPr>
              <a:t>A better name is Read-Write memory: i.e. Can be read or written into</a:t>
            </a:r>
          </a:p>
          <a:p>
            <a:pPr eaLnBrk="1" hangingPunct="1"/>
            <a:r>
              <a:rPr lang="en-US" sz="2400" b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400" b="0" smtClean="0">
                <a:latin typeface="Arial" pitchFamily="34" charset="0"/>
                <a:cs typeface="Arial" pitchFamily="34" charset="0"/>
              </a:rPr>
              <a:t>Has both input and output data lines</a:t>
            </a:r>
          </a:p>
          <a:p>
            <a:pPr eaLnBrk="1" hangingPunct="1"/>
            <a:r>
              <a:rPr lang="en-US" sz="2400" b="0" smtClean="0">
                <a:latin typeface="Arial" pitchFamily="34" charset="0"/>
                <a:cs typeface="Arial" pitchFamily="34" charset="0"/>
              </a:rPr>
              <a:t>Time taken to transfer data to or from any register (storage location) is the same regardless of address</a:t>
            </a:r>
          </a:p>
          <a:p>
            <a:pPr eaLnBrk="1" hangingPunct="1"/>
            <a:r>
              <a:rPr lang="en-US" sz="2400" b="0" smtClean="0">
                <a:latin typeface="Arial" pitchFamily="34" charset="0"/>
                <a:cs typeface="Arial" pitchFamily="34" charset="0"/>
              </a:rPr>
              <a:t>This is different from sequential storage e.g. on tape or disc</a:t>
            </a:r>
          </a:p>
          <a:p>
            <a:pPr eaLnBrk="1" hangingPunct="1"/>
            <a:r>
              <a:rPr lang="en-US" sz="2400" b="0" smtClean="0">
                <a:latin typeface="Arial" pitchFamily="34" charset="0"/>
                <a:cs typeface="Arial" pitchFamily="34" charset="0"/>
              </a:rPr>
              <a:t>Data held in a RAM memory is </a:t>
            </a:r>
            <a:r>
              <a:rPr lang="en-US" sz="2400" b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volatile </a:t>
            </a:r>
            <a:r>
              <a:rPr lang="en-US" sz="2400" b="0" smtClean="0">
                <a:latin typeface="Arial" pitchFamily="34" charset="0"/>
                <a:cs typeface="Arial" pitchFamily="34" charset="0"/>
              </a:rPr>
              <a:t>(not permanent) – Disappears when power is removed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	Will not survive a power down </a:t>
            </a:r>
            <a:r>
              <a:rPr lang="en-US" sz="2400" b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400" b="0" smtClean="0">
                <a:latin typeface="Arial" pitchFamily="34" charset="0"/>
                <a:cs typeface="Arial" pitchFamily="34" charset="0"/>
              </a:rPr>
              <a:t>Use ROM for this purpose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06438" y="150813"/>
            <a:ext cx="7772400" cy="896937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Arial" pitchFamily="34" charset="0"/>
                <a:cs typeface="Arial" pitchFamily="34" charset="0"/>
              </a:rPr>
              <a:t>Two main types of RAM Memory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30275"/>
            <a:ext cx="6070600" cy="57102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400" b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400" b="0" smtClean="0">
                <a:latin typeface="Arial" pitchFamily="34" charset="0"/>
                <a:cs typeface="Arial" pitchFamily="34" charset="0"/>
              </a:rPr>
              <a:t>Static Memory (SRAM): Each bit is stored in a latch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400" b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Once data is written, it remains as long as power is ON</a:t>
            </a:r>
            <a:endParaRPr lang="en-US" sz="2400" b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More costly, requires a larger number of transistors, lower storage capacity, faster access times</a:t>
            </a:r>
          </a:p>
          <a:p>
            <a:pPr eaLnBrk="1" hangingPunct="1">
              <a:buFont typeface="Wingdings" pitchFamily="2" charset="2"/>
              <a:buNone/>
            </a:pPr>
            <a:endParaRPr lang="en-US" sz="1400" b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400" b="0" smtClean="0">
                <a:latin typeface="Arial" pitchFamily="34" charset="0"/>
                <a:cs typeface="Arial" pitchFamily="34" charset="0"/>
                <a:sym typeface="Wingdings" pitchFamily="2" charset="2"/>
              </a:rPr>
              <a:t>Dynamic memory (DRAM): Each bit is stored as a chage on a capacitor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0" smtClean="0">
                <a:latin typeface="Arial" pitchFamily="34" charset="0"/>
                <a:cs typeface="Arial" pitchFamily="34" charset="0"/>
                <a:sym typeface="Wingdings" pitchFamily="2" charset="2"/>
              </a:rPr>
              <a:t>	 The charge leaks, and data needs to be refreshed to prevent data loss (snag)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0" smtClean="0">
                <a:latin typeface="Arial" pitchFamily="34" charset="0"/>
                <a:cs typeface="Arial" pitchFamily="34" charset="0"/>
                <a:sym typeface="Wingdings" pitchFamily="2" charset="2"/>
              </a:rPr>
              <a:t>	 Simpler circuit, larger storage capacity, lower cost, </a:t>
            </a:r>
            <a:r>
              <a:rPr lang="en-US" sz="2400" b="0" smtClean="0">
                <a:latin typeface="Arial" pitchFamily="34" charset="0"/>
                <a:cs typeface="Arial" pitchFamily="34" charset="0"/>
              </a:rPr>
              <a:t>slower access time</a:t>
            </a:r>
          </a:p>
        </p:txBody>
      </p:sp>
      <p:pic>
        <p:nvPicPr>
          <p:cNvPr id="4301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35663" y="1658938"/>
            <a:ext cx="3208337" cy="171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3013" name="Group 12"/>
          <p:cNvGrpSpPr>
            <a:grpSpLocks/>
          </p:cNvGrpSpPr>
          <p:nvPr/>
        </p:nvGrpSpPr>
        <p:grpSpPr bwMode="auto">
          <a:xfrm>
            <a:off x="6018213" y="4352925"/>
            <a:ext cx="2897187" cy="1708150"/>
            <a:chOff x="5313" y="824"/>
            <a:chExt cx="1825" cy="1076"/>
          </a:xfrm>
        </p:grpSpPr>
        <p:grpSp>
          <p:nvGrpSpPr>
            <p:cNvPr id="43014" name="Group 11"/>
            <p:cNvGrpSpPr>
              <a:grpSpLocks/>
            </p:cNvGrpSpPr>
            <p:nvPr/>
          </p:nvGrpSpPr>
          <p:grpSpPr bwMode="auto">
            <a:xfrm>
              <a:off x="5313" y="824"/>
              <a:ext cx="1825" cy="1076"/>
              <a:chOff x="5313" y="824"/>
              <a:chExt cx="1825" cy="1076"/>
            </a:xfrm>
          </p:grpSpPr>
          <p:pic>
            <p:nvPicPr>
              <p:cNvPr id="43016" name="Picture 5" descr="image01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313" y="824"/>
                <a:ext cx="1799" cy="1076"/>
              </a:xfrm>
              <a:prstGeom prst="rect">
                <a:avLst/>
              </a:prstGeom>
              <a:solidFill>
                <a:srgbClr val="FFFF99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3017" name="Freeform 6"/>
              <p:cNvSpPr>
                <a:spLocks/>
              </p:cNvSpPr>
              <p:nvPr/>
            </p:nvSpPr>
            <p:spPr bwMode="auto">
              <a:xfrm>
                <a:off x="6362" y="1321"/>
                <a:ext cx="375" cy="246"/>
              </a:xfrm>
              <a:custGeom>
                <a:avLst/>
                <a:gdLst>
                  <a:gd name="T0" fmla="*/ 358 w 375"/>
                  <a:gd name="T1" fmla="*/ 246 h 246"/>
                  <a:gd name="T2" fmla="*/ 358 w 375"/>
                  <a:gd name="T3" fmla="*/ 99 h 246"/>
                  <a:gd name="T4" fmla="*/ 256 w 375"/>
                  <a:gd name="T5" fmla="*/ 35 h 246"/>
                  <a:gd name="T6" fmla="*/ 51 w 375"/>
                  <a:gd name="T7" fmla="*/ 35 h 246"/>
                  <a:gd name="T8" fmla="*/ 0 w 375"/>
                  <a:gd name="T9" fmla="*/ 246 h 2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5"/>
                  <a:gd name="T16" fmla="*/ 0 h 246"/>
                  <a:gd name="T17" fmla="*/ 375 w 375"/>
                  <a:gd name="T18" fmla="*/ 246 h 2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5" h="246">
                    <a:moveTo>
                      <a:pt x="358" y="246"/>
                    </a:moveTo>
                    <a:cubicBezTo>
                      <a:pt x="366" y="190"/>
                      <a:pt x="375" y="134"/>
                      <a:pt x="358" y="99"/>
                    </a:cubicBezTo>
                    <a:cubicBezTo>
                      <a:pt x="341" y="64"/>
                      <a:pt x="307" y="46"/>
                      <a:pt x="256" y="35"/>
                    </a:cubicBezTo>
                    <a:cubicBezTo>
                      <a:pt x="205" y="24"/>
                      <a:pt x="94" y="0"/>
                      <a:pt x="51" y="35"/>
                    </a:cubicBezTo>
                    <a:cubicBezTo>
                      <a:pt x="8" y="70"/>
                      <a:pt x="8" y="211"/>
                      <a:pt x="0" y="246"/>
                    </a:cubicBezTo>
                  </a:path>
                </a:pathLst>
              </a:custGeom>
              <a:noFill/>
              <a:ln w="28575">
                <a:solidFill>
                  <a:srgbClr val="660066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8" name="Freeform 8"/>
              <p:cNvSpPr>
                <a:spLocks/>
              </p:cNvSpPr>
              <p:nvPr/>
            </p:nvSpPr>
            <p:spPr bwMode="auto">
              <a:xfrm>
                <a:off x="6330" y="1545"/>
                <a:ext cx="375" cy="246"/>
              </a:xfrm>
              <a:custGeom>
                <a:avLst/>
                <a:gdLst>
                  <a:gd name="T0" fmla="*/ 358 w 375"/>
                  <a:gd name="T1" fmla="*/ 246 h 246"/>
                  <a:gd name="T2" fmla="*/ 358 w 375"/>
                  <a:gd name="T3" fmla="*/ 99 h 246"/>
                  <a:gd name="T4" fmla="*/ 256 w 375"/>
                  <a:gd name="T5" fmla="*/ 35 h 246"/>
                  <a:gd name="T6" fmla="*/ 51 w 375"/>
                  <a:gd name="T7" fmla="*/ 35 h 246"/>
                  <a:gd name="T8" fmla="*/ 0 w 375"/>
                  <a:gd name="T9" fmla="*/ 246 h 2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5"/>
                  <a:gd name="T16" fmla="*/ 0 h 246"/>
                  <a:gd name="T17" fmla="*/ 375 w 375"/>
                  <a:gd name="T18" fmla="*/ 246 h 2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5" h="246">
                    <a:moveTo>
                      <a:pt x="358" y="246"/>
                    </a:moveTo>
                    <a:cubicBezTo>
                      <a:pt x="366" y="190"/>
                      <a:pt x="375" y="134"/>
                      <a:pt x="358" y="99"/>
                    </a:cubicBezTo>
                    <a:cubicBezTo>
                      <a:pt x="341" y="64"/>
                      <a:pt x="307" y="46"/>
                      <a:pt x="256" y="35"/>
                    </a:cubicBezTo>
                    <a:cubicBezTo>
                      <a:pt x="205" y="24"/>
                      <a:pt x="94" y="0"/>
                      <a:pt x="51" y="35"/>
                    </a:cubicBezTo>
                    <a:cubicBezTo>
                      <a:pt x="8" y="70"/>
                      <a:pt x="8" y="211"/>
                      <a:pt x="0" y="246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9" name="Text Box 9"/>
              <p:cNvSpPr txBox="1">
                <a:spLocks noChangeArrowheads="1"/>
              </p:cNvSpPr>
              <p:nvPr/>
            </p:nvSpPr>
            <p:spPr bwMode="auto">
              <a:xfrm>
                <a:off x="6782" y="1381"/>
                <a:ext cx="35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660066"/>
                    </a:solidFill>
                  </a:rPr>
                  <a:t>Write</a:t>
                </a:r>
              </a:p>
            </p:txBody>
          </p:sp>
          <p:sp>
            <p:nvSpPr>
              <p:cNvPr id="43020" name="Text Box 10"/>
              <p:cNvSpPr txBox="1">
                <a:spLocks noChangeArrowheads="1"/>
              </p:cNvSpPr>
              <p:nvPr/>
            </p:nvSpPr>
            <p:spPr bwMode="auto">
              <a:xfrm>
                <a:off x="6786" y="1573"/>
                <a:ext cx="3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0000"/>
                    </a:solidFill>
                  </a:rPr>
                  <a:t>Read</a:t>
                </a:r>
              </a:p>
            </p:txBody>
          </p:sp>
        </p:grpSp>
        <p:sp>
          <p:nvSpPr>
            <p:cNvPr id="43015" name="Line 7"/>
            <p:cNvSpPr>
              <a:spLocks noChangeShapeType="1"/>
            </p:cNvSpPr>
            <p:nvPr/>
          </p:nvSpPr>
          <p:spPr bwMode="auto">
            <a:xfrm flipV="1">
              <a:off x="5610" y="876"/>
              <a:ext cx="0" cy="15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0A25C643-D883-45F3-B58F-1FDD14882A1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30213" y="0"/>
            <a:ext cx="8428037" cy="1020763"/>
          </a:xfrm>
        </p:spPr>
        <p:txBody>
          <a:bodyPr/>
          <a:lstStyle/>
          <a:p>
            <a:r>
              <a:rPr lang="en-US" sz="3200" smtClean="0"/>
              <a:t>Programmable Logic - Additional Advantages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2588" y="1257300"/>
            <a:ext cx="8548687" cy="5027613"/>
          </a:xfrm>
        </p:spPr>
        <p:txBody>
          <a:bodyPr/>
          <a:lstStyle/>
          <a:p>
            <a:r>
              <a:rPr lang="en-US" sz="2400" b="0" smtClean="0">
                <a:latin typeface="Arial" pitchFamily="34" charset="0"/>
                <a:cs typeface="Arial" pitchFamily="34" charset="0"/>
              </a:rPr>
              <a:t>Many programmable </a:t>
            </a:r>
            <a:r>
              <a:rPr lang="en-US" sz="2600" b="0" smtClean="0">
                <a:latin typeface="Arial" pitchFamily="34" charset="0"/>
                <a:cs typeface="Arial" pitchFamily="34" charset="0"/>
              </a:rPr>
              <a:t>logic</a:t>
            </a:r>
            <a:r>
              <a:rPr lang="en-US" sz="2400" b="0" smtClean="0">
                <a:latin typeface="Arial" pitchFamily="34" charset="0"/>
                <a:cs typeface="Arial" pitchFamily="34" charset="0"/>
              </a:rPr>
              <a:t> devices are</a:t>
            </a:r>
            <a:r>
              <a:rPr lang="en-US" sz="2400" b="0" i="1" smtClean="0"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en-US" sz="2400" i="1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field-programmable</a:t>
            </a:r>
            <a:r>
              <a:rPr lang="en-US" sz="2400" b="0" smtClean="0">
                <a:latin typeface="Arial" pitchFamily="34" charset="0"/>
                <a:cs typeface="Arial" pitchFamily="34" charset="0"/>
              </a:rPr>
              <a:t>, i. e., can be programmed in the field by the user - outside of the manufacturer’s environment</a:t>
            </a:r>
          </a:p>
          <a:p>
            <a:r>
              <a:rPr lang="en-US" sz="2400" b="0" smtClean="0">
                <a:latin typeface="Arial" pitchFamily="34" charset="0"/>
                <a:cs typeface="Arial" pitchFamily="34" charset="0"/>
              </a:rPr>
              <a:t>Nowadays, most programmable logic devices are </a:t>
            </a:r>
            <a:r>
              <a:rPr lang="en-US" sz="2400" b="0" i="1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erasable</a:t>
            </a:r>
            <a:r>
              <a:rPr lang="en-US" sz="2400" b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reprogrammable</a:t>
            </a:r>
            <a:r>
              <a:rPr lang="en-US" sz="2400" b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(i.e. can programmed </a:t>
            </a:r>
            <a:r>
              <a:rPr lang="en-US" sz="240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many</a:t>
            </a:r>
            <a:r>
              <a:rPr lang="en-US" sz="2400" b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 times)</a:t>
            </a:r>
          </a:p>
          <a:p>
            <a:pPr lvl="1"/>
            <a:r>
              <a:rPr lang="en-US" sz="2000" b="0" smtClean="0">
                <a:latin typeface="Arial" pitchFamily="34" charset="0"/>
                <a:cs typeface="Arial" pitchFamily="34" charset="0"/>
              </a:rPr>
              <a:t>Allows “updating” a device or firmware, correction of errors</a:t>
            </a:r>
          </a:p>
          <a:p>
            <a:pPr lvl="1"/>
            <a:r>
              <a:rPr lang="en-US" sz="2000" b="0" smtClean="0">
                <a:latin typeface="Arial" pitchFamily="34" charset="0"/>
                <a:cs typeface="Arial" pitchFamily="34" charset="0"/>
              </a:rPr>
              <a:t>Allows reuse the device for a different design - re-usability!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0188" y="4246563"/>
            <a:ext cx="430212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Box 5"/>
          <p:cNvSpPr txBox="1">
            <a:spLocks noChangeArrowheads="1"/>
          </p:cNvSpPr>
          <p:nvPr/>
        </p:nvSpPr>
        <p:spPr bwMode="auto">
          <a:xfrm>
            <a:off x="265113" y="4792663"/>
            <a:ext cx="23637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Arial" pitchFamily="34" charset="0"/>
              </a:rPr>
              <a:t>Concept of </a:t>
            </a:r>
          </a:p>
          <a:p>
            <a:r>
              <a:rPr lang="en-US" b="1">
                <a:solidFill>
                  <a:schemeClr val="accent2"/>
                </a:solidFill>
                <a:latin typeface="Arial" pitchFamily="34" charset="0"/>
              </a:rPr>
              <a:t>Logic Programming</a:t>
            </a:r>
          </a:p>
        </p:txBody>
      </p:sp>
      <p:sp>
        <p:nvSpPr>
          <p:cNvPr id="17415" name="TextBox 6"/>
          <p:cNvSpPr txBox="1">
            <a:spLocks noChangeArrowheads="1"/>
          </p:cNvSpPr>
          <p:nvPr/>
        </p:nvSpPr>
        <p:spPr bwMode="auto">
          <a:xfrm>
            <a:off x="2686050" y="5969000"/>
            <a:ext cx="482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Arial" pitchFamily="34" charset="0"/>
              </a:rPr>
              <a:t>Locations of connections </a:t>
            </a:r>
          </a:p>
          <a:p>
            <a:r>
              <a:rPr lang="en-US" b="1">
                <a:solidFill>
                  <a:srgbClr val="FF0000"/>
                </a:solidFill>
                <a:latin typeface="Arial" pitchFamily="34" charset="0"/>
              </a:rPr>
              <a:t>determine the logic function implemented </a:t>
            </a:r>
          </a:p>
        </p:txBody>
      </p:sp>
      <p:pic>
        <p:nvPicPr>
          <p:cNvPr id="1741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31050" y="5045075"/>
            <a:ext cx="11303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69888" y="106363"/>
            <a:ext cx="7772400" cy="1020762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Arial" pitchFamily="34" charset="0"/>
                <a:cs typeface="Arial" pitchFamily="34" charset="0"/>
              </a:rPr>
              <a:t>Overview</a:t>
            </a:r>
            <a:endParaRPr lang="en-US" sz="360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Rectangle 6"/>
          <p:cNvSpPr>
            <a:spLocks noChangeArrowheads="1"/>
          </p:cNvSpPr>
          <p:nvPr/>
        </p:nvSpPr>
        <p:spPr bwMode="auto">
          <a:xfrm>
            <a:off x="225425" y="1566863"/>
            <a:ext cx="81026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 dirty="0">
                <a:solidFill>
                  <a:srgbClr val="C00000"/>
                </a:solidFill>
                <a:latin typeface="Arial" pitchFamily="34" charset="0"/>
              </a:rPr>
              <a:t>Unit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13</a:t>
            </a:r>
            <a:endParaRPr lang="en-US" sz="2400" b="1" dirty="0">
              <a:solidFill>
                <a:srgbClr val="C00000"/>
              </a:solidFill>
              <a:latin typeface="Arial" pitchFamily="34" charset="0"/>
            </a:endParaRP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dirty="0">
                <a:solidFill>
                  <a:srgbClr val="C00000"/>
                </a:solidFill>
                <a:latin typeface="Arial" pitchFamily="34" charset="0"/>
              </a:rPr>
              <a:t>   Programmable Logic</a:t>
            </a:r>
          </a:p>
          <a:p>
            <a:r>
              <a:rPr lang="en-US" sz="2400" b="1" dirty="0">
                <a:solidFill>
                  <a:srgbClr val="C00000"/>
                </a:solidFill>
                <a:latin typeface="Arial" pitchFamily="34" charset="0"/>
              </a:rPr>
              <a:t>	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dirty="0">
                <a:solidFill>
                  <a:srgbClr val="C00000"/>
                </a:solidFill>
                <a:latin typeface="Arial" pitchFamily="34" charset="0"/>
              </a:rPr>
              <a:t>   Memory Devices: RAM and ROM</a:t>
            </a:r>
          </a:p>
          <a:p>
            <a:r>
              <a:rPr lang="en-US" sz="2400" b="1" dirty="0">
                <a:solidFill>
                  <a:srgbClr val="C00000"/>
                </a:solidFill>
                <a:latin typeface="Arial" pitchFamily="34" charset="0"/>
              </a:rPr>
              <a:t>	</a:t>
            </a:r>
            <a:endParaRPr lang="en-US" sz="2400" b="1" dirty="0">
              <a:solidFill>
                <a:srgbClr val="0070C0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F67D4849-6A9C-49B6-B0DF-1C83993A704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176213" y="0"/>
            <a:ext cx="8813800" cy="1020763"/>
          </a:xfrm>
        </p:spPr>
        <p:txBody>
          <a:bodyPr/>
          <a:lstStyle/>
          <a:p>
            <a:r>
              <a:rPr lang="en-US" sz="3600" smtClean="0">
                <a:latin typeface="Arial" pitchFamily="34" charset="0"/>
                <a:cs typeface="Arial" pitchFamily="34" charset="0"/>
              </a:rPr>
              <a:t>Hardware Programming Technologies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85863"/>
            <a:ext cx="9144000" cy="5672137"/>
          </a:xfrm>
          <a:solidFill>
            <a:schemeClr val="bg1"/>
          </a:solidFill>
        </p:spPr>
        <p:txBody>
          <a:bodyPr/>
          <a:lstStyle/>
          <a:p>
            <a:r>
              <a:rPr lang="en-US" sz="240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In the Factory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- Cannot be erased/reprogrammed by user</a:t>
            </a:r>
          </a:p>
          <a:p>
            <a:pPr lvl="1"/>
            <a:r>
              <a:rPr lang="en-US" sz="2400" smtClean="0">
                <a:latin typeface="Arial" pitchFamily="34" charset="0"/>
                <a:cs typeface="Arial" pitchFamily="34" charset="0"/>
              </a:rPr>
              <a:t>Mask programming (changing the VLSI mask) during manufacturing</a:t>
            </a:r>
          </a:p>
          <a:p>
            <a:r>
              <a:rPr lang="en-US" sz="240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Programmable only once</a:t>
            </a:r>
          </a:p>
          <a:p>
            <a:pPr lvl="1"/>
            <a:r>
              <a:rPr lang="en-US" sz="2400" smtClean="0">
                <a:latin typeface="Arial" pitchFamily="34" charset="0"/>
                <a:cs typeface="Arial" pitchFamily="34" charset="0"/>
              </a:rPr>
              <a:t>Fuse</a:t>
            </a:r>
          </a:p>
          <a:p>
            <a:pPr lvl="1"/>
            <a:r>
              <a:rPr lang="en-US" sz="2400" smtClean="0">
                <a:latin typeface="Arial" pitchFamily="34" charset="0"/>
                <a:cs typeface="Arial" pitchFamily="34" charset="0"/>
              </a:rPr>
              <a:t>Anti-fuse</a:t>
            </a:r>
          </a:p>
          <a:p>
            <a:r>
              <a:rPr lang="en-US" sz="240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Reprogrammable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 (Erased &amp; Programmed many times)</a:t>
            </a:r>
          </a:p>
          <a:p>
            <a:pPr lvl="1"/>
            <a:r>
              <a:rPr lang="en-US" smtClean="0">
                <a:latin typeface="Arial" pitchFamily="34" charset="0"/>
                <a:cs typeface="Arial" pitchFamily="34" charset="0"/>
              </a:rPr>
              <a:t>Volatile -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Programming lost if chip power lost </a:t>
            </a:r>
          </a:p>
          <a:p>
            <a:pPr lvl="2"/>
            <a:r>
              <a:rPr lang="en-US" smtClean="0">
                <a:latin typeface="Arial" pitchFamily="34" charset="0"/>
                <a:cs typeface="Arial" pitchFamily="34" charset="0"/>
              </a:rPr>
              <a:t>Single-bit storage element</a:t>
            </a:r>
          </a:p>
          <a:p>
            <a:pPr lvl="1"/>
            <a:r>
              <a:rPr lang="en-US" sz="2400" smtClean="0">
                <a:latin typeface="Arial" pitchFamily="34" charset="0"/>
                <a:cs typeface="Arial" pitchFamily="34" charset="0"/>
              </a:rPr>
              <a:t>Non-Volatile - Programming survives power loss</a:t>
            </a:r>
          </a:p>
          <a:p>
            <a:pPr lvl="2"/>
            <a:r>
              <a:rPr lang="en-US" smtClean="0">
                <a:latin typeface="Arial" pitchFamily="34" charset="0"/>
                <a:cs typeface="Arial" pitchFamily="34" charset="0"/>
              </a:rPr>
              <a:t>UV Erasable </a:t>
            </a:r>
          </a:p>
          <a:p>
            <a:pPr lvl="2"/>
            <a:r>
              <a:rPr lang="en-US" smtClean="0">
                <a:latin typeface="Arial" pitchFamily="34" charset="0"/>
                <a:cs typeface="Arial" pitchFamily="34" charset="0"/>
              </a:rPr>
              <a:t>Electrically Erasable</a:t>
            </a:r>
          </a:p>
          <a:p>
            <a:pPr lvl="3"/>
            <a:r>
              <a:rPr lang="en-US" smtClean="0">
                <a:latin typeface="Arial" pitchFamily="34" charset="0"/>
                <a:cs typeface="Arial" pitchFamily="34" charset="0"/>
              </a:rPr>
              <a:t>Flash (as in Flash Memory)</a:t>
            </a:r>
          </a:p>
          <a:p>
            <a:endParaRPr lang="en-US" smtClean="0">
              <a:latin typeface="Arial" pitchFamily="34" charset="0"/>
              <a:cs typeface="Arial" pitchFamily="34" charset="0"/>
            </a:endParaRPr>
          </a:p>
          <a:p>
            <a:endParaRPr lang="en-US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mtClean="0">
              <a:latin typeface="Arial" pitchFamily="34" charset="0"/>
              <a:cs typeface="Arial" pitchFamily="34" charset="0"/>
            </a:endParaRPr>
          </a:p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                                      </a:t>
            </a:r>
            <a:fld id="{87C12B59-0852-4BEA-A58A-B97FE77CFA4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50" y="266700"/>
            <a:ext cx="8824913" cy="754063"/>
          </a:xfrm>
        </p:spPr>
        <p:txBody>
          <a:bodyPr/>
          <a:lstStyle/>
          <a:p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Programmable Logic Configurations:</a:t>
            </a:r>
            <a:b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All use AND-OR structure- differ in which is </a:t>
            </a:r>
            <a:r>
              <a:rPr lang="en-US" sz="240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programmable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1282700"/>
            <a:ext cx="8770938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Programmable Read Only Memory</a:t>
            </a:r>
            <a:r>
              <a:rPr lang="en-US" sz="280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800" i="1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PROM</a:t>
            </a:r>
            <a:r>
              <a:rPr lang="en-US" sz="280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-  </a:t>
            </a:r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fixed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array of </a:t>
            </a:r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gates and a </a:t>
            </a:r>
            <a:r>
              <a:rPr lang="en-US" sz="280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programmable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array of </a:t>
            </a:r>
            <a:r>
              <a:rPr lang="en-US" sz="280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OR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gates</a:t>
            </a:r>
            <a:endParaRPr lang="en-US" sz="2800" i="1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i="1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Programmable Array Logic</a:t>
            </a:r>
            <a:r>
              <a:rPr lang="en-US" sz="280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800" i="1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PAL</a:t>
            </a:r>
            <a:r>
              <a:rPr lang="en-US" sz="280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-  </a:t>
            </a:r>
            <a:r>
              <a:rPr lang="en-US" sz="280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programmable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array of </a:t>
            </a:r>
            <a:r>
              <a:rPr lang="en-US" sz="280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gates feeding a </a:t>
            </a:r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fixed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array of </a:t>
            </a:r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OR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gates.</a:t>
            </a:r>
          </a:p>
          <a:p>
            <a:pPr>
              <a:lnSpc>
                <a:spcPct val="90000"/>
              </a:lnSpc>
            </a:pPr>
            <a:r>
              <a:rPr lang="en-US" sz="2800" i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Programmable Logic Array</a:t>
            </a:r>
            <a:r>
              <a:rPr lang="en-US" sz="280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800" i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PLA</a:t>
            </a:r>
            <a:r>
              <a:rPr lang="en-US" sz="280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sz="280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programmable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array of </a:t>
            </a:r>
            <a:r>
              <a:rPr lang="en-US" sz="280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gates feeding a </a:t>
            </a:r>
            <a:r>
              <a:rPr lang="en-US" sz="280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programmable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array of </a:t>
            </a:r>
            <a:r>
              <a:rPr lang="en-US" sz="280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OR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gates.</a:t>
            </a:r>
          </a:p>
        </p:txBody>
      </p:sp>
      <p:pic>
        <p:nvPicPr>
          <p:cNvPr id="1946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9500" y="5080000"/>
            <a:ext cx="2058988" cy="157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TextBox 6"/>
          <p:cNvSpPr txBox="1">
            <a:spLocks noChangeArrowheads="1"/>
          </p:cNvSpPr>
          <p:nvPr/>
        </p:nvSpPr>
        <p:spPr bwMode="auto">
          <a:xfrm>
            <a:off x="1179513" y="5575300"/>
            <a:ext cx="23764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Fixed or Programmable</a:t>
            </a:r>
          </a:p>
          <a:p>
            <a:r>
              <a:rPr lang="en-US"/>
              <a:t>Connections</a:t>
            </a:r>
          </a:p>
        </p:txBody>
      </p:sp>
      <p:sp>
        <p:nvSpPr>
          <p:cNvPr id="19463" name="TextBox 7"/>
          <p:cNvSpPr txBox="1">
            <a:spLocks noChangeArrowheads="1"/>
          </p:cNvSpPr>
          <p:nvPr/>
        </p:nvSpPr>
        <p:spPr bwMode="auto">
          <a:xfrm>
            <a:off x="4746625" y="6211888"/>
            <a:ext cx="23780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Fixed or Programmable</a:t>
            </a:r>
          </a:p>
          <a:p>
            <a:r>
              <a:rPr lang="en-US"/>
              <a:t>Connections</a:t>
            </a:r>
          </a:p>
        </p:txBody>
      </p:sp>
      <p:sp>
        <p:nvSpPr>
          <p:cNvPr id="19464" name="TextBox 8"/>
          <p:cNvSpPr txBox="1">
            <a:spLocks noChangeArrowheads="1"/>
          </p:cNvSpPr>
          <p:nvPr/>
        </p:nvSpPr>
        <p:spPr bwMode="auto">
          <a:xfrm>
            <a:off x="7105650" y="5100638"/>
            <a:ext cx="13906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How many</a:t>
            </a:r>
          </a:p>
          <a:p>
            <a:r>
              <a:rPr lang="en-US"/>
              <a:t>Possibilities?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09C35D71-0A65-4D02-9502-837C7977774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561975" y="334963"/>
            <a:ext cx="8428038" cy="777875"/>
          </a:xfrm>
        </p:spPr>
        <p:txBody>
          <a:bodyPr/>
          <a:lstStyle/>
          <a:p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ROM, PAL and PLA Configurations</a:t>
            </a: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2782888" y="2362200"/>
            <a:ext cx="37338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Ten" pitchFamily="18" charset="0"/>
              </a:rPr>
              <a:t>(a) Programmable read-only memory (PROM)</a:t>
            </a:r>
            <a:endParaRPr lang="en-US" sz="3200"/>
          </a:p>
        </p:txBody>
      </p:sp>
      <p:sp>
        <p:nvSpPr>
          <p:cNvPr id="20485" name="Freeform 4"/>
          <p:cNvSpPr>
            <a:spLocks/>
          </p:cNvSpPr>
          <p:nvPr/>
        </p:nvSpPr>
        <p:spPr bwMode="auto">
          <a:xfrm>
            <a:off x="2593975" y="1368425"/>
            <a:ext cx="1651000" cy="889000"/>
          </a:xfrm>
          <a:custGeom>
            <a:avLst/>
            <a:gdLst>
              <a:gd name="T0" fmla="*/ 0 w 1040"/>
              <a:gd name="T1" fmla="*/ 0 h 560"/>
              <a:gd name="T2" fmla="*/ 2147483647 w 1040"/>
              <a:gd name="T3" fmla="*/ 0 h 560"/>
              <a:gd name="T4" fmla="*/ 2147483647 w 1040"/>
              <a:gd name="T5" fmla="*/ 2147483647 h 560"/>
              <a:gd name="T6" fmla="*/ 0 w 1040"/>
              <a:gd name="T7" fmla="*/ 2147483647 h 560"/>
              <a:gd name="T8" fmla="*/ 0 w 1040"/>
              <a:gd name="T9" fmla="*/ 0 h 560"/>
              <a:gd name="T10" fmla="*/ 0 w 1040"/>
              <a:gd name="T11" fmla="*/ 0 h 5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40"/>
              <a:gd name="T19" fmla="*/ 0 h 560"/>
              <a:gd name="T20" fmla="*/ 1040 w 1040"/>
              <a:gd name="T21" fmla="*/ 560 h 56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40" h="560">
                <a:moveTo>
                  <a:pt x="0" y="0"/>
                </a:moveTo>
                <a:lnTo>
                  <a:pt x="1040" y="0"/>
                </a:lnTo>
                <a:lnTo>
                  <a:pt x="1040" y="560"/>
                </a:lnTo>
                <a:lnTo>
                  <a:pt x="0" y="560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0486" name="Group 5"/>
          <p:cNvGrpSpPr>
            <a:grpSpLocks/>
          </p:cNvGrpSpPr>
          <p:nvPr/>
        </p:nvGrpSpPr>
        <p:grpSpPr bwMode="auto">
          <a:xfrm>
            <a:off x="1123950" y="1749425"/>
            <a:ext cx="1463675" cy="82550"/>
            <a:chOff x="714" y="1102"/>
            <a:chExt cx="922" cy="52"/>
          </a:xfrm>
        </p:grpSpPr>
        <p:sp>
          <p:nvSpPr>
            <p:cNvPr id="20552" name="Line 6"/>
            <p:cNvSpPr>
              <a:spLocks noChangeShapeType="1"/>
            </p:cNvSpPr>
            <p:nvPr/>
          </p:nvSpPr>
          <p:spPr bwMode="auto">
            <a:xfrm>
              <a:off x="714" y="1128"/>
              <a:ext cx="85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3" name="Freeform 7"/>
            <p:cNvSpPr>
              <a:spLocks/>
            </p:cNvSpPr>
            <p:nvPr/>
          </p:nvSpPr>
          <p:spPr bwMode="auto">
            <a:xfrm>
              <a:off x="1550" y="1102"/>
              <a:ext cx="86" cy="52"/>
            </a:xfrm>
            <a:custGeom>
              <a:avLst/>
              <a:gdLst>
                <a:gd name="T0" fmla="*/ 32768 w 43"/>
                <a:gd name="T1" fmla="*/ 53248 h 26"/>
                <a:gd name="T2" fmla="*/ 0 w 43"/>
                <a:gd name="T3" fmla="*/ 0 h 26"/>
                <a:gd name="T4" fmla="*/ 4096 w 43"/>
                <a:gd name="T5" fmla="*/ 0 h 26"/>
                <a:gd name="T6" fmla="*/ 86016 w 43"/>
                <a:gd name="T7" fmla="*/ 32768 h 26"/>
                <a:gd name="T8" fmla="*/ 176128 w 43"/>
                <a:gd name="T9" fmla="*/ 53248 h 26"/>
                <a:gd name="T10" fmla="*/ 86016 w 43"/>
                <a:gd name="T11" fmla="*/ 69632 h 26"/>
                <a:gd name="T12" fmla="*/ 4096 w 43"/>
                <a:gd name="T13" fmla="*/ 106496 h 26"/>
                <a:gd name="T14" fmla="*/ 0 w 43"/>
                <a:gd name="T15" fmla="*/ 102400 h 26"/>
                <a:gd name="T16" fmla="*/ 32768 w 43"/>
                <a:gd name="T17" fmla="*/ 53248 h 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3"/>
                <a:gd name="T28" fmla="*/ 0 h 26"/>
                <a:gd name="T29" fmla="*/ 43 w 43"/>
                <a:gd name="T30" fmla="*/ 26 h 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3" h="26">
                  <a:moveTo>
                    <a:pt x="8" y="13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8" y="10"/>
                    <a:pt x="36" y="11"/>
                    <a:pt x="43" y="13"/>
                  </a:cubicBezTo>
                  <a:cubicBezTo>
                    <a:pt x="36" y="14"/>
                    <a:pt x="28" y="16"/>
                    <a:pt x="21" y="1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8" y="13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487" name="Group 8"/>
          <p:cNvGrpSpPr>
            <a:grpSpLocks/>
          </p:cNvGrpSpPr>
          <p:nvPr/>
        </p:nvGrpSpPr>
        <p:grpSpPr bwMode="auto">
          <a:xfrm>
            <a:off x="4244975" y="1749425"/>
            <a:ext cx="1520825" cy="82550"/>
            <a:chOff x="2674" y="1102"/>
            <a:chExt cx="958" cy="52"/>
          </a:xfrm>
        </p:grpSpPr>
        <p:sp>
          <p:nvSpPr>
            <p:cNvPr id="20550" name="Line 9"/>
            <p:cNvSpPr>
              <a:spLocks noChangeShapeType="1"/>
            </p:cNvSpPr>
            <p:nvPr/>
          </p:nvSpPr>
          <p:spPr bwMode="auto">
            <a:xfrm>
              <a:off x="2674" y="1128"/>
              <a:ext cx="88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1" name="Freeform 10"/>
            <p:cNvSpPr>
              <a:spLocks/>
            </p:cNvSpPr>
            <p:nvPr/>
          </p:nvSpPr>
          <p:spPr bwMode="auto">
            <a:xfrm>
              <a:off x="3546" y="1102"/>
              <a:ext cx="86" cy="52"/>
            </a:xfrm>
            <a:custGeom>
              <a:avLst/>
              <a:gdLst>
                <a:gd name="T0" fmla="*/ 32768 w 43"/>
                <a:gd name="T1" fmla="*/ 53248 h 26"/>
                <a:gd name="T2" fmla="*/ 0 w 43"/>
                <a:gd name="T3" fmla="*/ 0 h 26"/>
                <a:gd name="T4" fmla="*/ 4096 w 43"/>
                <a:gd name="T5" fmla="*/ 0 h 26"/>
                <a:gd name="T6" fmla="*/ 86016 w 43"/>
                <a:gd name="T7" fmla="*/ 32768 h 26"/>
                <a:gd name="T8" fmla="*/ 176128 w 43"/>
                <a:gd name="T9" fmla="*/ 53248 h 26"/>
                <a:gd name="T10" fmla="*/ 86016 w 43"/>
                <a:gd name="T11" fmla="*/ 69632 h 26"/>
                <a:gd name="T12" fmla="*/ 4096 w 43"/>
                <a:gd name="T13" fmla="*/ 106496 h 26"/>
                <a:gd name="T14" fmla="*/ 0 w 43"/>
                <a:gd name="T15" fmla="*/ 102400 h 26"/>
                <a:gd name="T16" fmla="*/ 32768 w 43"/>
                <a:gd name="T17" fmla="*/ 53248 h 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3"/>
                <a:gd name="T28" fmla="*/ 0 h 26"/>
                <a:gd name="T29" fmla="*/ 43 w 43"/>
                <a:gd name="T30" fmla="*/ 26 h 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3" h="26">
                  <a:moveTo>
                    <a:pt x="8" y="13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8" y="10"/>
                    <a:pt x="36" y="11"/>
                    <a:pt x="43" y="13"/>
                  </a:cubicBezTo>
                  <a:cubicBezTo>
                    <a:pt x="36" y="14"/>
                    <a:pt x="28" y="16"/>
                    <a:pt x="21" y="1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8" y="13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488" name="Group 11"/>
          <p:cNvGrpSpPr>
            <a:grpSpLocks/>
          </p:cNvGrpSpPr>
          <p:nvPr/>
        </p:nvGrpSpPr>
        <p:grpSpPr bwMode="auto">
          <a:xfrm>
            <a:off x="7413625" y="1749425"/>
            <a:ext cx="476250" cy="82550"/>
            <a:chOff x="4670" y="1102"/>
            <a:chExt cx="300" cy="52"/>
          </a:xfrm>
        </p:grpSpPr>
        <p:sp>
          <p:nvSpPr>
            <p:cNvPr id="20548" name="Line 12"/>
            <p:cNvSpPr>
              <a:spLocks noChangeShapeType="1"/>
            </p:cNvSpPr>
            <p:nvPr/>
          </p:nvSpPr>
          <p:spPr bwMode="auto">
            <a:xfrm>
              <a:off x="4670" y="1128"/>
              <a:ext cx="236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9" name="Freeform 13"/>
            <p:cNvSpPr>
              <a:spLocks/>
            </p:cNvSpPr>
            <p:nvPr/>
          </p:nvSpPr>
          <p:spPr bwMode="auto">
            <a:xfrm>
              <a:off x="4884" y="1102"/>
              <a:ext cx="86" cy="52"/>
            </a:xfrm>
            <a:custGeom>
              <a:avLst/>
              <a:gdLst>
                <a:gd name="T0" fmla="*/ 32768 w 43"/>
                <a:gd name="T1" fmla="*/ 53248 h 26"/>
                <a:gd name="T2" fmla="*/ 0 w 43"/>
                <a:gd name="T3" fmla="*/ 0 h 26"/>
                <a:gd name="T4" fmla="*/ 4096 w 43"/>
                <a:gd name="T5" fmla="*/ 0 h 26"/>
                <a:gd name="T6" fmla="*/ 86016 w 43"/>
                <a:gd name="T7" fmla="*/ 32768 h 26"/>
                <a:gd name="T8" fmla="*/ 176128 w 43"/>
                <a:gd name="T9" fmla="*/ 53248 h 26"/>
                <a:gd name="T10" fmla="*/ 86016 w 43"/>
                <a:gd name="T11" fmla="*/ 69632 h 26"/>
                <a:gd name="T12" fmla="*/ 4096 w 43"/>
                <a:gd name="T13" fmla="*/ 106496 h 26"/>
                <a:gd name="T14" fmla="*/ 0 w 43"/>
                <a:gd name="T15" fmla="*/ 102400 h 26"/>
                <a:gd name="T16" fmla="*/ 32768 w 43"/>
                <a:gd name="T17" fmla="*/ 53248 h 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3"/>
                <a:gd name="T28" fmla="*/ 0 h 26"/>
                <a:gd name="T29" fmla="*/ 43 w 43"/>
                <a:gd name="T30" fmla="*/ 26 h 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3" h="26">
                  <a:moveTo>
                    <a:pt x="8" y="13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8" y="10"/>
                    <a:pt x="35" y="11"/>
                    <a:pt x="43" y="13"/>
                  </a:cubicBezTo>
                  <a:cubicBezTo>
                    <a:pt x="35" y="14"/>
                    <a:pt x="28" y="16"/>
                    <a:pt x="21" y="1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8" y="13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9" name="Rectangle 14"/>
          <p:cNvSpPr>
            <a:spLocks noChangeArrowheads="1"/>
          </p:cNvSpPr>
          <p:nvPr/>
        </p:nvSpPr>
        <p:spPr bwMode="auto">
          <a:xfrm>
            <a:off x="593725" y="1682750"/>
            <a:ext cx="59372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Ten" pitchFamily="18" charset="0"/>
              </a:rPr>
              <a:t>Inputs</a:t>
            </a:r>
            <a:endParaRPr lang="en-US" sz="3200"/>
          </a:p>
        </p:txBody>
      </p:sp>
      <p:sp>
        <p:nvSpPr>
          <p:cNvPr id="20490" name="Rectangle 15"/>
          <p:cNvSpPr>
            <a:spLocks noChangeArrowheads="1"/>
          </p:cNvSpPr>
          <p:nvPr/>
        </p:nvSpPr>
        <p:spPr bwMode="auto">
          <a:xfrm>
            <a:off x="3205163" y="1506538"/>
            <a:ext cx="5334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Ten" pitchFamily="18" charset="0"/>
              </a:rPr>
              <a:t>Fixed</a:t>
            </a:r>
            <a:endParaRPr lang="en-US" sz="3200"/>
          </a:p>
        </p:txBody>
      </p:sp>
      <p:sp>
        <p:nvSpPr>
          <p:cNvPr id="20491" name="Rectangle 16"/>
          <p:cNvSpPr>
            <a:spLocks noChangeArrowheads="1"/>
          </p:cNvSpPr>
          <p:nvPr/>
        </p:nvSpPr>
        <p:spPr bwMode="auto">
          <a:xfrm>
            <a:off x="2976563" y="1706563"/>
            <a:ext cx="98425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Ten" pitchFamily="18" charset="0"/>
              </a:rPr>
              <a:t>AND array</a:t>
            </a:r>
            <a:endParaRPr lang="en-US" sz="3200"/>
          </a:p>
        </p:txBody>
      </p:sp>
      <p:sp>
        <p:nvSpPr>
          <p:cNvPr id="20492" name="Rectangle 17"/>
          <p:cNvSpPr>
            <a:spLocks noChangeArrowheads="1"/>
          </p:cNvSpPr>
          <p:nvPr/>
        </p:nvSpPr>
        <p:spPr bwMode="auto">
          <a:xfrm>
            <a:off x="3038475" y="1906588"/>
            <a:ext cx="86042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Ten" pitchFamily="18" charset="0"/>
              </a:rPr>
              <a:t>(decoder)</a:t>
            </a:r>
            <a:endParaRPr lang="en-US" sz="3200"/>
          </a:p>
        </p:txBody>
      </p:sp>
      <p:sp>
        <p:nvSpPr>
          <p:cNvPr id="20493" name="Freeform 18"/>
          <p:cNvSpPr>
            <a:spLocks/>
          </p:cNvSpPr>
          <p:nvPr/>
        </p:nvSpPr>
        <p:spPr bwMode="auto">
          <a:xfrm>
            <a:off x="5762625" y="1368425"/>
            <a:ext cx="1651000" cy="889000"/>
          </a:xfrm>
          <a:custGeom>
            <a:avLst/>
            <a:gdLst>
              <a:gd name="T0" fmla="*/ 0 w 1040"/>
              <a:gd name="T1" fmla="*/ 0 h 560"/>
              <a:gd name="T2" fmla="*/ 2147483647 w 1040"/>
              <a:gd name="T3" fmla="*/ 0 h 560"/>
              <a:gd name="T4" fmla="*/ 2147483647 w 1040"/>
              <a:gd name="T5" fmla="*/ 2147483647 h 560"/>
              <a:gd name="T6" fmla="*/ 0 w 1040"/>
              <a:gd name="T7" fmla="*/ 2147483647 h 560"/>
              <a:gd name="T8" fmla="*/ 0 w 1040"/>
              <a:gd name="T9" fmla="*/ 0 h 560"/>
              <a:gd name="T10" fmla="*/ 0 w 1040"/>
              <a:gd name="T11" fmla="*/ 0 h 5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40"/>
              <a:gd name="T19" fmla="*/ 0 h 560"/>
              <a:gd name="T20" fmla="*/ 1040 w 1040"/>
              <a:gd name="T21" fmla="*/ 560 h 56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40" h="560">
                <a:moveTo>
                  <a:pt x="0" y="0"/>
                </a:moveTo>
                <a:lnTo>
                  <a:pt x="1040" y="0"/>
                </a:lnTo>
                <a:lnTo>
                  <a:pt x="1040" y="560"/>
                </a:lnTo>
                <a:lnTo>
                  <a:pt x="0" y="560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4" name="Rectangle 19"/>
          <p:cNvSpPr>
            <a:spLocks noChangeArrowheads="1"/>
          </p:cNvSpPr>
          <p:nvPr/>
        </p:nvSpPr>
        <p:spPr bwMode="auto">
          <a:xfrm>
            <a:off x="6015038" y="1606550"/>
            <a:ext cx="12446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Ten" pitchFamily="18" charset="0"/>
              </a:rPr>
              <a:t>Programmable</a:t>
            </a:r>
            <a:endParaRPr lang="en-US" sz="3200"/>
          </a:p>
        </p:txBody>
      </p:sp>
      <p:sp>
        <p:nvSpPr>
          <p:cNvPr id="20495" name="Rectangle 20"/>
          <p:cNvSpPr>
            <a:spLocks noChangeArrowheads="1"/>
          </p:cNvSpPr>
          <p:nvPr/>
        </p:nvSpPr>
        <p:spPr bwMode="auto">
          <a:xfrm>
            <a:off x="6219825" y="1806575"/>
            <a:ext cx="83502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Ten" pitchFamily="18" charset="0"/>
              </a:rPr>
              <a:t>OR array</a:t>
            </a:r>
            <a:endParaRPr lang="en-US" sz="3200"/>
          </a:p>
        </p:txBody>
      </p:sp>
      <p:sp>
        <p:nvSpPr>
          <p:cNvPr id="20496" name="Rectangle 21"/>
          <p:cNvSpPr>
            <a:spLocks noChangeArrowheads="1"/>
          </p:cNvSpPr>
          <p:nvPr/>
        </p:nvSpPr>
        <p:spPr bwMode="auto">
          <a:xfrm>
            <a:off x="7920038" y="1682750"/>
            <a:ext cx="73025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Ten" pitchFamily="18" charset="0"/>
              </a:rPr>
              <a:t>Outputs</a:t>
            </a:r>
            <a:endParaRPr lang="en-US" sz="3200"/>
          </a:p>
        </p:txBody>
      </p:sp>
      <p:sp>
        <p:nvSpPr>
          <p:cNvPr id="20497" name="Rectangle 22"/>
          <p:cNvSpPr>
            <a:spLocks noChangeArrowheads="1"/>
          </p:cNvSpPr>
          <p:nvPr/>
        </p:nvSpPr>
        <p:spPr bwMode="auto">
          <a:xfrm>
            <a:off x="4376738" y="1533525"/>
            <a:ext cx="13112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chemeClr val="hlink"/>
                </a:solidFill>
                <a:latin typeface="TimesTen" pitchFamily="18" charset="0"/>
              </a:rPr>
              <a:t>Programmable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20498" name="Rectangle 23"/>
          <p:cNvSpPr>
            <a:spLocks noChangeArrowheads="1"/>
          </p:cNvSpPr>
          <p:nvPr/>
        </p:nvSpPr>
        <p:spPr bwMode="auto">
          <a:xfrm>
            <a:off x="4465638" y="1801813"/>
            <a:ext cx="11064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chemeClr val="hlink"/>
                </a:solidFill>
                <a:latin typeface="TimesTen" pitchFamily="18" charset="0"/>
              </a:rPr>
              <a:t>Connections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20499" name="Rectangle 24"/>
          <p:cNvSpPr>
            <a:spLocks noChangeArrowheads="1"/>
          </p:cNvSpPr>
          <p:nvPr/>
        </p:nvSpPr>
        <p:spPr bwMode="auto">
          <a:xfrm>
            <a:off x="2782888" y="4157663"/>
            <a:ext cx="348615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Ten" pitchFamily="18" charset="0"/>
              </a:rPr>
              <a:t>(b) Programmable array logic (PAL) device</a:t>
            </a:r>
            <a:endParaRPr lang="en-US" sz="3200"/>
          </a:p>
        </p:txBody>
      </p:sp>
      <p:sp>
        <p:nvSpPr>
          <p:cNvPr id="20500" name="Freeform 25"/>
          <p:cNvSpPr>
            <a:spLocks/>
          </p:cNvSpPr>
          <p:nvPr/>
        </p:nvSpPr>
        <p:spPr bwMode="auto">
          <a:xfrm>
            <a:off x="5762625" y="3162300"/>
            <a:ext cx="1651000" cy="889000"/>
          </a:xfrm>
          <a:custGeom>
            <a:avLst/>
            <a:gdLst>
              <a:gd name="T0" fmla="*/ 0 w 1040"/>
              <a:gd name="T1" fmla="*/ 0 h 560"/>
              <a:gd name="T2" fmla="*/ 2147483647 w 1040"/>
              <a:gd name="T3" fmla="*/ 0 h 560"/>
              <a:gd name="T4" fmla="*/ 2147483647 w 1040"/>
              <a:gd name="T5" fmla="*/ 2147483647 h 560"/>
              <a:gd name="T6" fmla="*/ 0 w 1040"/>
              <a:gd name="T7" fmla="*/ 2147483647 h 560"/>
              <a:gd name="T8" fmla="*/ 0 w 1040"/>
              <a:gd name="T9" fmla="*/ 0 h 560"/>
              <a:gd name="T10" fmla="*/ 0 w 1040"/>
              <a:gd name="T11" fmla="*/ 0 h 5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40"/>
              <a:gd name="T19" fmla="*/ 0 h 560"/>
              <a:gd name="T20" fmla="*/ 1040 w 1040"/>
              <a:gd name="T21" fmla="*/ 560 h 56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40" h="560">
                <a:moveTo>
                  <a:pt x="0" y="0"/>
                </a:moveTo>
                <a:lnTo>
                  <a:pt x="1040" y="0"/>
                </a:lnTo>
                <a:lnTo>
                  <a:pt x="1040" y="560"/>
                </a:lnTo>
                <a:lnTo>
                  <a:pt x="0" y="560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1" name="Rectangle 26"/>
          <p:cNvSpPr>
            <a:spLocks noChangeArrowheads="1"/>
          </p:cNvSpPr>
          <p:nvPr/>
        </p:nvSpPr>
        <p:spPr bwMode="auto">
          <a:xfrm>
            <a:off x="593725" y="3459163"/>
            <a:ext cx="59372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Ten" pitchFamily="18" charset="0"/>
              </a:rPr>
              <a:t>Inputs</a:t>
            </a:r>
            <a:endParaRPr lang="en-US" sz="3200"/>
          </a:p>
        </p:txBody>
      </p:sp>
      <p:sp>
        <p:nvSpPr>
          <p:cNvPr id="20502" name="Freeform 27"/>
          <p:cNvSpPr>
            <a:spLocks/>
          </p:cNvSpPr>
          <p:nvPr/>
        </p:nvSpPr>
        <p:spPr bwMode="auto">
          <a:xfrm>
            <a:off x="2593975" y="3162300"/>
            <a:ext cx="1651000" cy="889000"/>
          </a:xfrm>
          <a:custGeom>
            <a:avLst/>
            <a:gdLst>
              <a:gd name="T0" fmla="*/ 0 w 1040"/>
              <a:gd name="T1" fmla="*/ 0 h 560"/>
              <a:gd name="T2" fmla="*/ 2147483647 w 1040"/>
              <a:gd name="T3" fmla="*/ 0 h 560"/>
              <a:gd name="T4" fmla="*/ 2147483647 w 1040"/>
              <a:gd name="T5" fmla="*/ 2147483647 h 560"/>
              <a:gd name="T6" fmla="*/ 0 w 1040"/>
              <a:gd name="T7" fmla="*/ 2147483647 h 560"/>
              <a:gd name="T8" fmla="*/ 0 w 1040"/>
              <a:gd name="T9" fmla="*/ 0 h 560"/>
              <a:gd name="T10" fmla="*/ 0 w 1040"/>
              <a:gd name="T11" fmla="*/ 0 h 5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40"/>
              <a:gd name="T19" fmla="*/ 0 h 560"/>
              <a:gd name="T20" fmla="*/ 1040 w 1040"/>
              <a:gd name="T21" fmla="*/ 560 h 56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40" h="560">
                <a:moveTo>
                  <a:pt x="0" y="0"/>
                </a:moveTo>
                <a:lnTo>
                  <a:pt x="1040" y="0"/>
                </a:lnTo>
                <a:lnTo>
                  <a:pt x="1040" y="560"/>
                </a:lnTo>
                <a:lnTo>
                  <a:pt x="0" y="560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3" name="Rectangle 28"/>
          <p:cNvSpPr>
            <a:spLocks noChangeArrowheads="1"/>
          </p:cNvSpPr>
          <p:nvPr/>
        </p:nvSpPr>
        <p:spPr bwMode="auto">
          <a:xfrm>
            <a:off x="2846388" y="3400425"/>
            <a:ext cx="12446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Ten" pitchFamily="18" charset="0"/>
              </a:rPr>
              <a:t>Programmable</a:t>
            </a:r>
            <a:endParaRPr lang="en-US" sz="3200"/>
          </a:p>
        </p:txBody>
      </p:sp>
      <p:sp>
        <p:nvSpPr>
          <p:cNvPr id="20504" name="Rectangle 29"/>
          <p:cNvSpPr>
            <a:spLocks noChangeArrowheads="1"/>
          </p:cNvSpPr>
          <p:nvPr/>
        </p:nvSpPr>
        <p:spPr bwMode="auto">
          <a:xfrm>
            <a:off x="2976563" y="3600450"/>
            <a:ext cx="98425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Ten" pitchFamily="18" charset="0"/>
              </a:rPr>
              <a:t>AND array</a:t>
            </a:r>
            <a:endParaRPr lang="en-US" sz="3200"/>
          </a:p>
        </p:txBody>
      </p:sp>
      <p:sp>
        <p:nvSpPr>
          <p:cNvPr id="20505" name="Rectangle 30"/>
          <p:cNvSpPr>
            <a:spLocks noChangeArrowheads="1"/>
          </p:cNvSpPr>
          <p:nvPr/>
        </p:nvSpPr>
        <p:spPr bwMode="auto">
          <a:xfrm>
            <a:off x="6373813" y="3400425"/>
            <a:ext cx="5334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Ten" pitchFamily="18" charset="0"/>
              </a:rPr>
              <a:t>Fixed</a:t>
            </a:r>
            <a:endParaRPr lang="en-US" sz="3200"/>
          </a:p>
        </p:txBody>
      </p:sp>
      <p:sp>
        <p:nvSpPr>
          <p:cNvPr id="20506" name="Rectangle 31"/>
          <p:cNvSpPr>
            <a:spLocks noChangeArrowheads="1"/>
          </p:cNvSpPr>
          <p:nvPr/>
        </p:nvSpPr>
        <p:spPr bwMode="auto">
          <a:xfrm>
            <a:off x="6219825" y="3600450"/>
            <a:ext cx="83502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Ten" pitchFamily="18" charset="0"/>
              </a:rPr>
              <a:t>OR array</a:t>
            </a:r>
            <a:endParaRPr lang="en-US" sz="3200"/>
          </a:p>
        </p:txBody>
      </p:sp>
      <p:sp>
        <p:nvSpPr>
          <p:cNvPr id="20507" name="Rectangle 32"/>
          <p:cNvSpPr>
            <a:spLocks noChangeArrowheads="1"/>
          </p:cNvSpPr>
          <p:nvPr/>
        </p:nvSpPr>
        <p:spPr bwMode="auto">
          <a:xfrm>
            <a:off x="7920038" y="3475038"/>
            <a:ext cx="73025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Ten" pitchFamily="18" charset="0"/>
              </a:rPr>
              <a:t>Outputs</a:t>
            </a:r>
            <a:endParaRPr lang="en-US" sz="3200"/>
          </a:p>
        </p:txBody>
      </p:sp>
      <p:sp>
        <p:nvSpPr>
          <p:cNvPr id="20508" name="Rectangle 33"/>
          <p:cNvSpPr>
            <a:spLocks noChangeArrowheads="1"/>
          </p:cNvSpPr>
          <p:nvPr/>
        </p:nvSpPr>
        <p:spPr bwMode="auto">
          <a:xfrm>
            <a:off x="1184275" y="3327400"/>
            <a:ext cx="12112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>
                <a:solidFill>
                  <a:schemeClr val="hlink"/>
                </a:solidFill>
                <a:latin typeface="TimesTen" pitchFamily="18" charset="0"/>
              </a:rPr>
              <a:t>Programmable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20509" name="Rectangle 34"/>
          <p:cNvSpPr>
            <a:spLocks noChangeArrowheads="1"/>
          </p:cNvSpPr>
          <p:nvPr/>
        </p:nvSpPr>
        <p:spPr bwMode="auto">
          <a:xfrm>
            <a:off x="1285875" y="3590925"/>
            <a:ext cx="10271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>
                <a:solidFill>
                  <a:schemeClr val="hlink"/>
                </a:solidFill>
                <a:latin typeface="TimesTen" pitchFamily="18" charset="0"/>
              </a:rPr>
              <a:t>Connections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20510" name="Rectangle 35"/>
          <p:cNvSpPr>
            <a:spLocks noChangeArrowheads="1"/>
          </p:cNvSpPr>
          <p:nvPr/>
        </p:nvSpPr>
        <p:spPr bwMode="auto">
          <a:xfrm>
            <a:off x="2782888" y="5957888"/>
            <a:ext cx="34671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Ten" pitchFamily="18" charset="0"/>
              </a:rPr>
              <a:t>(c) Programmable logic array (PLA) device</a:t>
            </a:r>
            <a:endParaRPr lang="en-US" sz="3200"/>
          </a:p>
        </p:txBody>
      </p:sp>
      <p:sp>
        <p:nvSpPr>
          <p:cNvPr id="20511" name="Freeform 36"/>
          <p:cNvSpPr>
            <a:spLocks/>
          </p:cNvSpPr>
          <p:nvPr/>
        </p:nvSpPr>
        <p:spPr bwMode="auto">
          <a:xfrm>
            <a:off x="2593975" y="4956175"/>
            <a:ext cx="1651000" cy="889000"/>
          </a:xfrm>
          <a:custGeom>
            <a:avLst/>
            <a:gdLst>
              <a:gd name="T0" fmla="*/ 0 w 1040"/>
              <a:gd name="T1" fmla="*/ 0 h 560"/>
              <a:gd name="T2" fmla="*/ 2147483647 w 1040"/>
              <a:gd name="T3" fmla="*/ 0 h 560"/>
              <a:gd name="T4" fmla="*/ 2147483647 w 1040"/>
              <a:gd name="T5" fmla="*/ 2147483647 h 560"/>
              <a:gd name="T6" fmla="*/ 0 w 1040"/>
              <a:gd name="T7" fmla="*/ 2147483647 h 560"/>
              <a:gd name="T8" fmla="*/ 0 w 1040"/>
              <a:gd name="T9" fmla="*/ 0 h 560"/>
              <a:gd name="T10" fmla="*/ 0 w 1040"/>
              <a:gd name="T11" fmla="*/ 0 h 5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40"/>
              <a:gd name="T19" fmla="*/ 0 h 560"/>
              <a:gd name="T20" fmla="*/ 1040 w 1040"/>
              <a:gd name="T21" fmla="*/ 560 h 56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40" h="560">
                <a:moveTo>
                  <a:pt x="0" y="0"/>
                </a:moveTo>
                <a:lnTo>
                  <a:pt x="1040" y="0"/>
                </a:lnTo>
                <a:lnTo>
                  <a:pt x="1040" y="560"/>
                </a:lnTo>
                <a:lnTo>
                  <a:pt x="0" y="560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0512" name="Group 37"/>
          <p:cNvGrpSpPr>
            <a:grpSpLocks/>
          </p:cNvGrpSpPr>
          <p:nvPr/>
        </p:nvGrpSpPr>
        <p:grpSpPr bwMode="auto">
          <a:xfrm>
            <a:off x="1146175" y="5337175"/>
            <a:ext cx="1450975" cy="82550"/>
            <a:chOff x="722" y="3362"/>
            <a:chExt cx="914" cy="52"/>
          </a:xfrm>
        </p:grpSpPr>
        <p:sp>
          <p:nvSpPr>
            <p:cNvPr id="20546" name="Line 38"/>
            <p:cNvSpPr>
              <a:spLocks noChangeShapeType="1"/>
            </p:cNvSpPr>
            <p:nvPr/>
          </p:nvSpPr>
          <p:spPr bwMode="auto">
            <a:xfrm>
              <a:off x="722" y="3388"/>
              <a:ext cx="85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7" name="Freeform 39"/>
            <p:cNvSpPr>
              <a:spLocks/>
            </p:cNvSpPr>
            <p:nvPr/>
          </p:nvSpPr>
          <p:spPr bwMode="auto">
            <a:xfrm>
              <a:off x="1550" y="3362"/>
              <a:ext cx="86" cy="52"/>
            </a:xfrm>
            <a:custGeom>
              <a:avLst/>
              <a:gdLst>
                <a:gd name="T0" fmla="*/ 32768 w 43"/>
                <a:gd name="T1" fmla="*/ 53248 h 26"/>
                <a:gd name="T2" fmla="*/ 0 w 43"/>
                <a:gd name="T3" fmla="*/ 4096 h 26"/>
                <a:gd name="T4" fmla="*/ 4096 w 43"/>
                <a:gd name="T5" fmla="*/ 0 h 26"/>
                <a:gd name="T6" fmla="*/ 86016 w 43"/>
                <a:gd name="T7" fmla="*/ 32768 h 26"/>
                <a:gd name="T8" fmla="*/ 176128 w 43"/>
                <a:gd name="T9" fmla="*/ 53248 h 26"/>
                <a:gd name="T10" fmla="*/ 86016 w 43"/>
                <a:gd name="T11" fmla="*/ 73728 h 26"/>
                <a:gd name="T12" fmla="*/ 4096 w 43"/>
                <a:gd name="T13" fmla="*/ 106496 h 26"/>
                <a:gd name="T14" fmla="*/ 0 w 43"/>
                <a:gd name="T15" fmla="*/ 106496 h 26"/>
                <a:gd name="T16" fmla="*/ 32768 w 43"/>
                <a:gd name="T17" fmla="*/ 53248 h 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3"/>
                <a:gd name="T28" fmla="*/ 0 h 26"/>
                <a:gd name="T29" fmla="*/ 43 w 43"/>
                <a:gd name="T30" fmla="*/ 26 h 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3" h="26">
                  <a:moveTo>
                    <a:pt x="8" y="13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8" y="10"/>
                    <a:pt x="36" y="12"/>
                    <a:pt x="43" y="13"/>
                  </a:cubicBezTo>
                  <a:cubicBezTo>
                    <a:pt x="36" y="15"/>
                    <a:pt x="28" y="16"/>
                    <a:pt x="21" y="18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0" y="26"/>
                    <a:pt x="0" y="26"/>
                    <a:pt x="0" y="26"/>
                  </a:cubicBezTo>
                  <a:lnTo>
                    <a:pt x="8" y="13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13" name="Group 40"/>
          <p:cNvGrpSpPr>
            <a:grpSpLocks/>
          </p:cNvGrpSpPr>
          <p:nvPr/>
        </p:nvGrpSpPr>
        <p:grpSpPr bwMode="auto">
          <a:xfrm>
            <a:off x="7413625" y="5337175"/>
            <a:ext cx="476250" cy="82550"/>
            <a:chOff x="4670" y="3362"/>
            <a:chExt cx="300" cy="52"/>
          </a:xfrm>
        </p:grpSpPr>
        <p:sp>
          <p:nvSpPr>
            <p:cNvPr id="20544" name="Line 41"/>
            <p:cNvSpPr>
              <a:spLocks noChangeShapeType="1"/>
            </p:cNvSpPr>
            <p:nvPr/>
          </p:nvSpPr>
          <p:spPr bwMode="auto">
            <a:xfrm>
              <a:off x="4670" y="3388"/>
              <a:ext cx="236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5" name="Freeform 42"/>
            <p:cNvSpPr>
              <a:spLocks/>
            </p:cNvSpPr>
            <p:nvPr/>
          </p:nvSpPr>
          <p:spPr bwMode="auto">
            <a:xfrm>
              <a:off x="4884" y="3362"/>
              <a:ext cx="86" cy="52"/>
            </a:xfrm>
            <a:custGeom>
              <a:avLst/>
              <a:gdLst>
                <a:gd name="T0" fmla="*/ 32768 w 43"/>
                <a:gd name="T1" fmla="*/ 53248 h 26"/>
                <a:gd name="T2" fmla="*/ 0 w 43"/>
                <a:gd name="T3" fmla="*/ 4096 h 26"/>
                <a:gd name="T4" fmla="*/ 4096 w 43"/>
                <a:gd name="T5" fmla="*/ 0 h 26"/>
                <a:gd name="T6" fmla="*/ 86016 w 43"/>
                <a:gd name="T7" fmla="*/ 32768 h 26"/>
                <a:gd name="T8" fmla="*/ 176128 w 43"/>
                <a:gd name="T9" fmla="*/ 53248 h 26"/>
                <a:gd name="T10" fmla="*/ 86016 w 43"/>
                <a:gd name="T11" fmla="*/ 73728 h 26"/>
                <a:gd name="T12" fmla="*/ 4096 w 43"/>
                <a:gd name="T13" fmla="*/ 106496 h 26"/>
                <a:gd name="T14" fmla="*/ 0 w 43"/>
                <a:gd name="T15" fmla="*/ 106496 h 26"/>
                <a:gd name="T16" fmla="*/ 32768 w 43"/>
                <a:gd name="T17" fmla="*/ 53248 h 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3"/>
                <a:gd name="T28" fmla="*/ 0 h 26"/>
                <a:gd name="T29" fmla="*/ 43 w 43"/>
                <a:gd name="T30" fmla="*/ 26 h 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3" h="26">
                  <a:moveTo>
                    <a:pt x="8" y="13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8" y="10"/>
                    <a:pt x="35" y="12"/>
                    <a:pt x="43" y="13"/>
                  </a:cubicBezTo>
                  <a:cubicBezTo>
                    <a:pt x="35" y="15"/>
                    <a:pt x="28" y="16"/>
                    <a:pt x="21" y="18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0" y="26"/>
                    <a:pt x="0" y="26"/>
                    <a:pt x="0" y="26"/>
                  </a:cubicBezTo>
                  <a:lnTo>
                    <a:pt x="8" y="13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14" name="Rectangle 43"/>
          <p:cNvSpPr>
            <a:spLocks noChangeArrowheads="1"/>
          </p:cNvSpPr>
          <p:nvPr/>
        </p:nvSpPr>
        <p:spPr bwMode="auto">
          <a:xfrm>
            <a:off x="593725" y="5272088"/>
            <a:ext cx="59372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Ten" pitchFamily="18" charset="0"/>
              </a:rPr>
              <a:t>Inputs</a:t>
            </a:r>
            <a:endParaRPr lang="en-US" sz="3200"/>
          </a:p>
        </p:txBody>
      </p:sp>
      <p:sp>
        <p:nvSpPr>
          <p:cNvPr id="20515" name="Freeform 44"/>
          <p:cNvSpPr>
            <a:spLocks/>
          </p:cNvSpPr>
          <p:nvPr/>
        </p:nvSpPr>
        <p:spPr bwMode="auto">
          <a:xfrm>
            <a:off x="5762625" y="4956175"/>
            <a:ext cx="1651000" cy="889000"/>
          </a:xfrm>
          <a:custGeom>
            <a:avLst/>
            <a:gdLst>
              <a:gd name="T0" fmla="*/ 0 w 1040"/>
              <a:gd name="T1" fmla="*/ 0 h 560"/>
              <a:gd name="T2" fmla="*/ 2147483647 w 1040"/>
              <a:gd name="T3" fmla="*/ 0 h 560"/>
              <a:gd name="T4" fmla="*/ 2147483647 w 1040"/>
              <a:gd name="T5" fmla="*/ 2147483647 h 560"/>
              <a:gd name="T6" fmla="*/ 0 w 1040"/>
              <a:gd name="T7" fmla="*/ 2147483647 h 560"/>
              <a:gd name="T8" fmla="*/ 0 w 1040"/>
              <a:gd name="T9" fmla="*/ 0 h 560"/>
              <a:gd name="T10" fmla="*/ 0 w 1040"/>
              <a:gd name="T11" fmla="*/ 0 h 5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40"/>
              <a:gd name="T19" fmla="*/ 0 h 560"/>
              <a:gd name="T20" fmla="*/ 1040 w 1040"/>
              <a:gd name="T21" fmla="*/ 560 h 56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40" h="560">
                <a:moveTo>
                  <a:pt x="0" y="0"/>
                </a:moveTo>
                <a:lnTo>
                  <a:pt x="1040" y="0"/>
                </a:lnTo>
                <a:lnTo>
                  <a:pt x="1040" y="560"/>
                </a:lnTo>
                <a:lnTo>
                  <a:pt x="0" y="560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6" name="Rectangle 45"/>
          <p:cNvSpPr>
            <a:spLocks noChangeArrowheads="1"/>
          </p:cNvSpPr>
          <p:nvPr/>
        </p:nvSpPr>
        <p:spPr bwMode="auto">
          <a:xfrm>
            <a:off x="6015038" y="5195888"/>
            <a:ext cx="12446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Ten" pitchFamily="18" charset="0"/>
              </a:rPr>
              <a:t>Programmable</a:t>
            </a:r>
            <a:endParaRPr lang="en-US" sz="3200"/>
          </a:p>
        </p:txBody>
      </p:sp>
      <p:sp>
        <p:nvSpPr>
          <p:cNvPr id="20517" name="Rectangle 46"/>
          <p:cNvSpPr>
            <a:spLocks noChangeArrowheads="1"/>
          </p:cNvSpPr>
          <p:nvPr/>
        </p:nvSpPr>
        <p:spPr bwMode="auto">
          <a:xfrm>
            <a:off x="6219825" y="5395913"/>
            <a:ext cx="83502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Ten" pitchFamily="18" charset="0"/>
              </a:rPr>
              <a:t>OR array</a:t>
            </a:r>
            <a:endParaRPr lang="en-US" sz="3200"/>
          </a:p>
        </p:txBody>
      </p:sp>
      <p:sp>
        <p:nvSpPr>
          <p:cNvPr id="20518" name="Rectangle 47"/>
          <p:cNvSpPr>
            <a:spLocks noChangeArrowheads="1"/>
          </p:cNvSpPr>
          <p:nvPr/>
        </p:nvSpPr>
        <p:spPr bwMode="auto">
          <a:xfrm>
            <a:off x="7920038" y="5267325"/>
            <a:ext cx="73025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Ten" pitchFamily="18" charset="0"/>
              </a:rPr>
              <a:t>Outputs</a:t>
            </a:r>
            <a:endParaRPr lang="en-US" sz="3200"/>
          </a:p>
        </p:txBody>
      </p:sp>
      <p:sp>
        <p:nvSpPr>
          <p:cNvPr id="20519" name="Rectangle 48"/>
          <p:cNvSpPr>
            <a:spLocks noChangeArrowheads="1"/>
          </p:cNvSpPr>
          <p:nvPr/>
        </p:nvSpPr>
        <p:spPr bwMode="auto">
          <a:xfrm>
            <a:off x="1231900" y="5126038"/>
            <a:ext cx="13112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chemeClr val="hlink"/>
                </a:solidFill>
                <a:latin typeface="TimesTen" pitchFamily="18" charset="0"/>
              </a:rPr>
              <a:t>Programmable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20520" name="Rectangle 49"/>
          <p:cNvSpPr>
            <a:spLocks noChangeArrowheads="1"/>
          </p:cNvSpPr>
          <p:nvPr/>
        </p:nvSpPr>
        <p:spPr bwMode="auto">
          <a:xfrm>
            <a:off x="1320800" y="5384800"/>
            <a:ext cx="11064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chemeClr val="hlink"/>
                </a:solidFill>
                <a:latin typeface="TimesTen" pitchFamily="18" charset="0"/>
              </a:rPr>
              <a:t>Connections</a:t>
            </a:r>
            <a:endParaRPr lang="en-US" sz="3600">
              <a:solidFill>
                <a:schemeClr val="hlink"/>
              </a:solidFill>
            </a:endParaRPr>
          </a:p>
        </p:txBody>
      </p:sp>
      <p:grpSp>
        <p:nvGrpSpPr>
          <p:cNvPr id="20521" name="Group 50"/>
          <p:cNvGrpSpPr>
            <a:grpSpLocks/>
          </p:cNvGrpSpPr>
          <p:nvPr/>
        </p:nvGrpSpPr>
        <p:grpSpPr bwMode="auto">
          <a:xfrm>
            <a:off x="4257675" y="5337175"/>
            <a:ext cx="1495425" cy="82550"/>
            <a:chOff x="2682" y="3362"/>
            <a:chExt cx="942" cy="52"/>
          </a:xfrm>
        </p:grpSpPr>
        <p:sp>
          <p:nvSpPr>
            <p:cNvPr id="20542" name="Line 51"/>
            <p:cNvSpPr>
              <a:spLocks noChangeShapeType="1"/>
            </p:cNvSpPr>
            <p:nvPr/>
          </p:nvSpPr>
          <p:spPr bwMode="auto">
            <a:xfrm>
              <a:off x="2682" y="3388"/>
              <a:ext cx="88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3" name="Freeform 52"/>
            <p:cNvSpPr>
              <a:spLocks/>
            </p:cNvSpPr>
            <p:nvPr/>
          </p:nvSpPr>
          <p:spPr bwMode="auto">
            <a:xfrm>
              <a:off x="3538" y="3362"/>
              <a:ext cx="86" cy="52"/>
            </a:xfrm>
            <a:custGeom>
              <a:avLst/>
              <a:gdLst>
                <a:gd name="T0" fmla="*/ 32768 w 43"/>
                <a:gd name="T1" fmla="*/ 53248 h 26"/>
                <a:gd name="T2" fmla="*/ 0 w 43"/>
                <a:gd name="T3" fmla="*/ 4096 h 26"/>
                <a:gd name="T4" fmla="*/ 4096 w 43"/>
                <a:gd name="T5" fmla="*/ 0 h 26"/>
                <a:gd name="T6" fmla="*/ 86016 w 43"/>
                <a:gd name="T7" fmla="*/ 32768 h 26"/>
                <a:gd name="T8" fmla="*/ 176128 w 43"/>
                <a:gd name="T9" fmla="*/ 53248 h 26"/>
                <a:gd name="T10" fmla="*/ 86016 w 43"/>
                <a:gd name="T11" fmla="*/ 73728 h 26"/>
                <a:gd name="T12" fmla="*/ 4096 w 43"/>
                <a:gd name="T13" fmla="*/ 106496 h 26"/>
                <a:gd name="T14" fmla="*/ 0 w 43"/>
                <a:gd name="T15" fmla="*/ 106496 h 26"/>
                <a:gd name="T16" fmla="*/ 32768 w 43"/>
                <a:gd name="T17" fmla="*/ 53248 h 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3"/>
                <a:gd name="T28" fmla="*/ 0 h 26"/>
                <a:gd name="T29" fmla="*/ 43 w 43"/>
                <a:gd name="T30" fmla="*/ 26 h 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3" h="26">
                  <a:moveTo>
                    <a:pt x="8" y="13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8" y="10"/>
                    <a:pt x="36" y="12"/>
                    <a:pt x="43" y="13"/>
                  </a:cubicBezTo>
                  <a:cubicBezTo>
                    <a:pt x="36" y="15"/>
                    <a:pt x="28" y="16"/>
                    <a:pt x="21" y="18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0" y="26"/>
                    <a:pt x="0" y="26"/>
                    <a:pt x="0" y="26"/>
                  </a:cubicBezTo>
                  <a:lnTo>
                    <a:pt x="8" y="13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22" name="Rectangle 53"/>
          <p:cNvSpPr>
            <a:spLocks noChangeArrowheads="1"/>
          </p:cNvSpPr>
          <p:nvPr/>
        </p:nvSpPr>
        <p:spPr bwMode="auto">
          <a:xfrm>
            <a:off x="4387850" y="5126038"/>
            <a:ext cx="13112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chemeClr val="hlink"/>
                </a:solidFill>
                <a:latin typeface="TimesTen" pitchFamily="18" charset="0"/>
              </a:rPr>
              <a:t>Programmable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20523" name="Rectangle 54"/>
          <p:cNvSpPr>
            <a:spLocks noChangeArrowheads="1"/>
          </p:cNvSpPr>
          <p:nvPr/>
        </p:nvSpPr>
        <p:spPr bwMode="auto">
          <a:xfrm>
            <a:off x="4476750" y="5384800"/>
            <a:ext cx="11064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chemeClr val="hlink"/>
                </a:solidFill>
                <a:latin typeface="TimesTen" pitchFamily="18" charset="0"/>
              </a:rPr>
              <a:t>Connections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20524" name="Rectangle 55"/>
          <p:cNvSpPr>
            <a:spLocks noChangeArrowheads="1"/>
          </p:cNvSpPr>
          <p:nvPr/>
        </p:nvSpPr>
        <p:spPr bwMode="auto">
          <a:xfrm>
            <a:off x="2846388" y="5195888"/>
            <a:ext cx="12446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Ten" pitchFamily="18" charset="0"/>
              </a:rPr>
              <a:t>Programmable</a:t>
            </a:r>
            <a:endParaRPr lang="en-US" sz="3200"/>
          </a:p>
        </p:txBody>
      </p:sp>
      <p:sp>
        <p:nvSpPr>
          <p:cNvPr id="20525" name="Rectangle 56"/>
          <p:cNvSpPr>
            <a:spLocks noChangeArrowheads="1"/>
          </p:cNvSpPr>
          <p:nvPr/>
        </p:nvSpPr>
        <p:spPr bwMode="auto">
          <a:xfrm>
            <a:off x="2976563" y="5395913"/>
            <a:ext cx="98425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Ten" pitchFamily="18" charset="0"/>
              </a:rPr>
              <a:t>AND array</a:t>
            </a:r>
            <a:endParaRPr lang="en-US" sz="3200"/>
          </a:p>
        </p:txBody>
      </p:sp>
      <p:grpSp>
        <p:nvGrpSpPr>
          <p:cNvPr id="20526" name="Group 57"/>
          <p:cNvGrpSpPr>
            <a:grpSpLocks/>
          </p:cNvGrpSpPr>
          <p:nvPr/>
        </p:nvGrpSpPr>
        <p:grpSpPr bwMode="auto">
          <a:xfrm>
            <a:off x="1123950" y="3549650"/>
            <a:ext cx="1463675" cy="82550"/>
            <a:chOff x="714" y="1102"/>
            <a:chExt cx="922" cy="52"/>
          </a:xfrm>
        </p:grpSpPr>
        <p:sp>
          <p:nvSpPr>
            <p:cNvPr id="20540" name="Line 58"/>
            <p:cNvSpPr>
              <a:spLocks noChangeShapeType="1"/>
            </p:cNvSpPr>
            <p:nvPr/>
          </p:nvSpPr>
          <p:spPr bwMode="auto">
            <a:xfrm>
              <a:off x="714" y="1128"/>
              <a:ext cx="85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1" name="Freeform 59"/>
            <p:cNvSpPr>
              <a:spLocks/>
            </p:cNvSpPr>
            <p:nvPr/>
          </p:nvSpPr>
          <p:spPr bwMode="auto">
            <a:xfrm>
              <a:off x="1550" y="1102"/>
              <a:ext cx="86" cy="52"/>
            </a:xfrm>
            <a:custGeom>
              <a:avLst/>
              <a:gdLst>
                <a:gd name="T0" fmla="*/ 32768 w 43"/>
                <a:gd name="T1" fmla="*/ 53248 h 26"/>
                <a:gd name="T2" fmla="*/ 0 w 43"/>
                <a:gd name="T3" fmla="*/ 0 h 26"/>
                <a:gd name="T4" fmla="*/ 4096 w 43"/>
                <a:gd name="T5" fmla="*/ 0 h 26"/>
                <a:gd name="T6" fmla="*/ 86016 w 43"/>
                <a:gd name="T7" fmla="*/ 32768 h 26"/>
                <a:gd name="T8" fmla="*/ 176128 w 43"/>
                <a:gd name="T9" fmla="*/ 53248 h 26"/>
                <a:gd name="T10" fmla="*/ 86016 w 43"/>
                <a:gd name="T11" fmla="*/ 69632 h 26"/>
                <a:gd name="T12" fmla="*/ 4096 w 43"/>
                <a:gd name="T13" fmla="*/ 106496 h 26"/>
                <a:gd name="T14" fmla="*/ 0 w 43"/>
                <a:gd name="T15" fmla="*/ 102400 h 26"/>
                <a:gd name="T16" fmla="*/ 32768 w 43"/>
                <a:gd name="T17" fmla="*/ 53248 h 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3"/>
                <a:gd name="T28" fmla="*/ 0 h 26"/>
                <a:gd name="T29" fmla="*/ 43 w 43"/>
                <a:gd name="T30" fmla="*/ 26 h 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3" h="26">
                  <a:moveTo>
                    <a:pt x="8" y="13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8" y="10"/>
                    <a:pt x="36" y="11"/>
                    <a:pt x="43" y="13"/>
                  </a:cubicBezTo>
                  <a:cubicBezTo>
                    <a:pt x="36" y="14"/>
                    <a:pt x="28" y="16"/>
                    <a:pt x="21" y="1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8" y="13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27" name="Group 60"/>
          <p:cNvGrpSpPr>
            <a:grpSpLocks/>
          </p:cNvGrpSpPr>
          <p:nvPr/>
        </p:nvGrpSpPr>
        <p:grpSpPr bwMode="auto">
          <a:xfrm>
            <a:off x="4225925" y="3549650"/>
            <a:ext cx="1520825" cy="82550"/>
            <a:chOff x="2674" y="1102"/>
            <a:chExt cx="958" cy="52"/>
          </a:xfrm>
        </p:grpSpPr>
        <p:sp>
          <p:nvSpPr>
            <p:cNvPr id="20538" name="Line 61"/>
            <p:cNvSpPr>
              <a:spLocks noChangeShapeType="1"/>
            </p:cNvSpPr>
            <p:nvPr/>
          </p:nvSpPr>
          <p:spPr bwMode="auto">
            <a:xfrm>
              <a:off x="2674" y="1128"/>
              <a:ext cx="88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9" name="Freeform 62"/>
            <p:cNvSpPr>
              <a:spLocks/>
            </p:cNvSpPr>
            <p:nvPr/>
          </p:nvSpPr>
          <p:spPr bwMode="auto">
            <a:xfrm>
              <a:off x="3546" y="1102"/>
              <a:ext cx="86" cy="52"/>
            </a:xfrm>
            <a:custGeom>
              <a:avLst/>
              <a:gdLst>
                <a:gd name="T0" fmla="*/ 32768 w 43"/>
                <a:gd name="T1" fmla="*/ 53248 h 26"/>
                <a:gd name="T2" fmla="*/ 0 w 43"/>
                <a:gd name="T3" fmla="*/ 0 h 26"/>
                <a:gd name="T4" fmla="*/ 4096 w 43"/>
                <a:gd name="T5" fmla="*/ 0 h 26"/>
                <a:gd name="T6" fmla="*/ 86016 w 43"/>
                <a:gd name="T7" fmla="*/ 32768 h 26"/>
                <a:gd name="T8" fmla="*/ 176128 w 43"/>
                <a:gd name="T9" fmla="*/ 53248 h 26"/>
                <a:gd name="T10" fmla="*/ 86016 w 43"/>
                <a:gd name="T11" fmla="*/ 69632 h 26"/>
                <a:gd name="T12" fmla="*/ 4096 w 43"/>
                <a:gd name="T13" fmla="*/ 106496 h 26"/>
                <a:gd name="T14" fmla="*/ 0 w 43"/>
                <a:gd name="T15" fmla="*/ 102400 h 26"/>
                <a:gd name="T16" fmla="*/ 32768 w 43"/>
                <a:gd name="T17" fmla="*/ 53248 h 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3"/>
                <a:gd name="T28" fmla="*/ 0 h 26"/>
                <a:gd name="T29" fmla="*/ 43 w 43"/>
                <a:gd name="T30" fmla="*/ 26 h 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3" h="26">
                  <a:moveTo>
                    <a:pt x="8" y="13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8" y="10"/>
                    <a:pt x="36" y="11"/>
                    <a:pt x="43" y="13"/>
                  </a:cubicBezTo>
                  <a:cubicBezTo>
                    <a:pt x="36" y="14"/>
                    <a:pt x="28" y="16"/>
                    <a:pt x="21" y="1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8" y="13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28" name="Group 63"/>
          <p:cNvGrpSpPr>
            <a:grpSpLocks/>
          </p:cNvGrpSpPr>
          <p:nvPr/>
        </p:nvGrpSpPr>
        <p:grpSpPr bwMode="auto">
          <a:xfrm>
            <a:off x="7394575" y="3549650"/>
            <a:ext cx="476250" cy="82550"/>
            <a:chOff x="4670" y="1102"/>
            <a:chExt cx="300" cy="52"/>
          </a:xfrm>
        </p:grpSpPr>
        <p:sp>
          <p:nvSpPr>
            <p:cNvPr id="20536" name="Line 64"/>
            <p:cNvSpPr>
              <a:spLocks noChangeShapeType="1"/>
            </p:cNvSpPr>
            <p:nvPr/>
          </p:nvSpPr>
          <p:spPr bwMode="auto">
            <a:xfrm>
              <a:off x="4670" y="1128"/>
              <a:ext cx="236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7" name="Freeform 65"/>
            <p:cNvSpPr>
              <a:spLocks/>
            </p:cNvSpPr>
            <p:nvPr/>
          </p:nvSpPr>
          <p:spPr bwMode="auto">
            <a:xfrm>
              <a:off x="4884" y="1102"/>
              <a:ext cx="86" cy="52"/>
            </a:xfrm>
            <a:custGeom>
              <a:avLst/>
              <a:gdLst>
                <a:gd name="T0" fmla="*/ 32768 w 43"/>
                <a:gd name="T1" fmla="*/ 53248 h 26"/>
                <a:gd name="T2" fmla="*/ 0 w 43"/>
                <a:gd name="T3" fmla="*/ 0 h 26"/>
                <a:gd name="T4" fmla="*/ 4096 w 43"/>
                <a:gd name="T5" fmla="*/ 0 h 26"/>
                <a:gd name="T6" fmla="*/ 86016 w 43"/>
                <a:gd name="T7" fmla="*/ 32768 h 26"/>
                <a:gd name="T8" fmla="*/ 176128 w 43"/>
                <a:gd name="T9" fmla="*/ 53248 h 26"/>
                <a:gd name="T10" fmla="*/ 86016 w 43"/>
                <a:gd name="T11" fmla="*/ 69632 h 26"/>
                <a:gd name="T12" fmla="*/ 4096 w 43"/>
                <a:gd name="T13" fmla="*/ 106496 h 26"/>
                <a:gd name="T14" fmla="*/ 0 w 43"/>
                <a:gd name="T15" fmla="*/ 102400 h 26"/>
                <a:gd name="T16" fmla="*/ 32768 w 43"/>
                <a:gd name="T17" fmla="*/ 53248 h 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3"/>
                <a:gd name="T28" fmla="*/ 0 h 26"/>
                <a:gd name="T29" fmla="*/ 43 w 43"/>
                <a:gd name="T30" fmla="*/ 26 h 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3" h="26">
                  <a:moveTo>
                    <a:pt x="8" y="13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8" y="10"/>
                    <a:pt x="35" y="11"/>
                    <a:pt x="43" y="13"/>
                  </a:cubicBezTo>
                  <a:cubicBezTo>
                    <a:pt x="35" y="14"/>
                    <a:pt x="28" y="16"/>
                    <a:pt x="21" y="1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8" y="13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29" name="Text Box 66"/>
          <p:cNvSpPr txBox="1">
            <a:spLocks noChangeArrowheads="1"/>
          </p:cNvSpPr>
          <p:nvPr/>
        </p:nvSpPr>
        <p:spPr bwMode="auto">
          <a:xfrm>
            <a:off x="752475" y="2027238"/>
            <a:ext cx="1250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A50021"/>
                </a:solidFill>
                <a:latin typeface="Arial" pitchFamily="34" charset="0"/>
              </a:rPr>
              <a:t>PROM</a:t>
            </a:r>
          </a:p>
        </p:txBody>
      </p:sp>
      <p:sp>
        <p:nvSpPr>
          <p:cNvPr id="20530" name="Text Box 67"/>
          <p:cNvSpPr txBox="1">
            <a:spLocks noChangeArrowheads="1"/>
          </p:cNvSpPr>
          <p:nvPr/>
        </p:nvSpPr>
        <p:spPr bwMode="auto">
          <a:xfrm>
            <a:off x="800100" y="3997325"/>
            <a:ext cx="855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6600CC"/>
                </a:solidFill>
                <a:latin typeface="Arial" pitchFamily="34" charset="0"/>
              </a:rPr>
              <a:t>PAL</a:t>
            </a:r>
          </a:p>
        </p:txBody>
      </p:sp>
      <p:sp>
        <p:nvSpPr>
          <p:cNvPr id="20531" name="Text Box 68"/>
          <p:cNvSpPr txBox="1">
            <a:spLocks noChangeArrowheads="1"/>
          </p:cNvSpPr>
          <p:nvPr/>
        </p:nvSpPr>
        <p:spPr bwMode="auto">
          <a:xfrm>
            <a:off x="871538" y="5792788"/>
            <a:ext cx="8556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8000"/>
                </a:solidFill>
                <a:latin typeface="Arial" pitchFamily="34" charset="0"/>
              </a:rPr>
              <a:t>PLA</a:t>
            </a:r>
          </a:p>
        </p:txBody>
      </p:sp>
      <p:sp>
        <p:nvSpPr>
          <p:cNvPr id="20532" name="Rectangle 33"/>
          <p:cNvSpPr>
            <a:spLocks noChangeArrowheads="1"/>
          </p:cNvSpPr>
          <p:nvPr/>
        </p:nvSpPr>
        <p:spPr bwMode="auto">
          <a:xfrm>
            <a:off x="1611313" y="1562100"/>
            <a:ext cx="468312" cy="2476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>
                <a:solidFill>
                  <a:srgbClr val="FF0000"/>
                </a:solidFill>
                <a:latin typeface="TimesTen" pitchFamily="18" charset="0"/>
              </a:rPr>
              <a:t>Fixed</a:t>
            </a:r>
            <a:endParaRPr lang="en-US" sz="3600">
              <a:solidFill>
                <a:srgbClr val="FF0000"/>
              </a:solidFill>
            </a:endParaRPr>
          </a:p>
        </p:txBody>
      </p:sp>
      <p:sp>
        <p:nvSpPr>
          <p:cNvPr id="20533" name="Rectangle 34"/>
          <p:cNvSpPr>
            <a:spLocks noChangeArrowheads="1"/>
          </p:cNvSpPr>
          <p:nvPr/>
        </p:nvSpPr>
        <p:spPr bwMode="auto">
          <a:xfrm>
            <a:off x="1404938" y="1793875"/>
            <a:ext cx="1027112" cy="2460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>
                <a:solidFill>
                  <a:srgbClr val="FF0000"/>
                </a:solidFill>
                <a:latin typeface="TimesTen" pitchFamily="18" charset="0"/>
              </a:rPr>
              <a:t>Connections</a:t>
            </a:r>
            <a:endParaRPr lang="en-US" sz="3600">
              <a:solidFill>
                <a:srgbClr val="FF0000"/>
              </a:solidFill>
            </a:endParaRPr>
          </a:p>
        </p:txBody>
      </p:sp>
      <p:sp>
        <p:nvSpPr>
          <p:cNvPr id="20534" name="Rectangle 33"/>
          <p:cNvSpPr>
            <a:spLocks noChangeArrowheads="1"/>
          </p:cNvSpPr>
          <p:nvPr/>
        </p:nvSpPr>
        <p:spPr bwMode="auto">
          <a:xfrm>
            <a:off x="4705350" y="3357563"/>
            <a:ext cx="468313" cy="2460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>
                <a:solidFill>
                  <a:srgbClr val="FF0000"/>
                </a:solidFill>
                <a:latin typeface="TimesTen" pitchFamily="18" charset="0"/>
              </a:rPr>
              <a:t>Fixed</a:t>
            </a:r>
            <a:endParaRPr lang="en-US" sz="3600">
              <a:solidFill>
                <a:srgbClr val="FF0000"/>
              </a:solidFill>
            </a:endParaRPr>
          </a:p>
        </p:txBody>
      </p:sp>
      <p:sp>
        <p:nvSpPr>
          <p:cNvPr id="20535" name="Rectangle 34"/>
          <p:cNvSpPr>
            <a:spLocks noChangeArrowheads="1"/>
          </p:cNvSpPr>
          <p:nvPr/>
        </p:nvSpPr>
        <p:spPr bwMode="auto">
          <a:xfrm>
            <a:off x="4498975" y="3587750"/>
            <a:ext cx="1027113" cy="2460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>
                <a:solidFill>
                  <a:srgbClr val="FF0000"/>
                </a:solidFill>
                <a:latin typeface="TimesTen" pitchFamily="18" charset="0"/>
              </a:rPr>
              <a:t>Connections</a:t>
            </a:r>
            <a:endParaRPr lang="en-US" sz="36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27B7C844-EC31-4A2A-B17E-50EA300E32C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219075"/>
            <a:ext cx="8428038" cy="777875"/>
          </a:xfrm>
        </p:spPr>
        <p:txBody>
          <a:bodyPr/>
          <a:lstStyle/>
          <a:p>
            <a:r>
              <a:rPr lang="en-US" sz="280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Wiring Conventions </a:t>
            </a:r>
            <a:br>
              <a:rPr lang="en-US" sz="280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for Programmable Logic</a:t>
            </a:r>
          </a:p>
        </p:txBody>
      </p:sp>
      <p:pic>
        <p:nvPicPr>
          <p:cNvPr id="21508" name="Picture 6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413" y="3028950"/>
            <a:ext cx="8107362" cy="210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 Box 70"/>
          <p:cNvSpPr txBox="1">
            <a:spLocks noChangeArrowheads="1"/>
          </p:cNvSpPr>
          <p:nvPr/>
        </p:nvSpPr>
        <p:spPr bwMode="auto">
          <a:xfrm>
            <a:off x="358775" y="1382713"/>
            <a:ext cx="75961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400">
                <a:latin typeface="Arial" pitchFamily="34" charset="0"/>
              </a:rPr>
              <a:t> We deal with a large number of gates and gate inputs</a:t>
            </a:r>
          </a:p>
          <a:p>
            <a:pPr>
              <a:buFontTx/>
              <a:buChar char="•"/>
            </a:pPr>
            <a:r>
              <a:rPr lang="en-US" sz="2400">
                <a:latin typeface="Arial" pitchFamily="34" charset="0"/>
              </a:rPr>
              <a:t> Need a more concise way of expressing gate circuits </a:t>
            </a:r>
          </a:p>
          <a:p>
            <a:r>
              <a:rPr lang="en-US" sz="2400">
                <a:latin typeface="Arial" pitchFamily="34" charset="0"/>
              </a:rPr>
              <a:t>  graphically</a:t>
            </a:r>
          </a:p>
        </p:txBody>
      </p:sp>
      <p:sp>
        <p:nvSpPr>
          <p:cNvPr id="21510" name="Text Box 72"/>
          <p:cNvSpPr txBox="1">
            <a:spLocks noChangeArrowheads="1"/>
          </p:cNvSpPr>
          <p:nvPr/>
        </p:nvSpPr>
        <p:spPr bwMode="auto">
          <a:xfrm>
            <a:off x="636588" y="3552825"/>
            <a:ext cx="738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6600CC"/>
                </a:solidFill>
                <a:latin typeface="Arial" pitchFamily="34" charset="0"/>
              </a:rPr>
              <a:t>Inputs</a:t>
            </a:r>
          </a:p>
        </p:txBody>
      </p:sp>
      <p:sp>
        <p:nvSpPr>
          <p:cNvPr id="21511" name="Text Box 73"/>
          <p:cNvSpPr txBox="1">
            <a:spLocks noChangeArrowheads="1"/>
          </p:cNvSpPr>
          <p:nvPr/>
        </p:nvSpPr>
        <p:spPr bwMode="auto">
          <a:xfrm>
            <a:off x="5291138" y="2490788"/>
            <a:ext cx="168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00CC"/>
                </a:solidFill>
                <a:latin typeface="Arial" pitchFamily="34" charset="0"/>
              </a:rPr>
              <a:t>Inputs (literals)</a:t>
            </a:r>
          </a:p>
        </p:txBody>
      </p:sp>
      <p:sp>
        <p:nvSpPr>
          <p:cNvPr id="21512" name="Text Box 75"/>
          <p:cNvSpPr txBox="1">
            <a:spLocks noChangeArrowheads="1"/>
          </p:cNvSpPr>
          <p:nvPr/>
        </p:nvSpPr>
        <p:spPr bwMode="auto">
          <a:xfrm>
            <a:off x="3997325" y="3511550"/>
            <a:ext cx="7254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336600"/>
                </a:solidFill>
                <a:latin typeface="Arial" pitchFamily="34" charset="0"/>
              </a:rPr>
              <a:t>1 wire</a:t>
            </a:r>
          </a:p>
        </p:txBody>
      </p:sp>
      <p:sp>
        <p:nvSpPr>
          <p:cNvPr id="21513" name="Text Box 76"/>
          <p:cNvSpPr txBox="1">
            <a:spLocks noChangeArrowheads="1"/>
          </p:cNvSpPr>
          <p:nvPr/>
        </p:nvSpPr>
        <p:spPr bwMode="auto">
          <a:xfrm>
            <a:off x="5045075" y="35036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pitchFamily="34" charset="0"/>
              </a:rPr>
              <a:t>X</a:t>
            </a:r>
          </a:p>
        </p:txBody>
      </p:sp>
      <p:sp>
        <p:nvSpPr>
          <p:cNvPr id="21514" name="Text Box 77"/>
          <p:cNvSpPr txBox="1">
            <a:spLocks noChangeArrowheads="1"/>
          </p:cNvSpPr>
          <p:nvPr/>
        </p:nvSpPr>
        <p:spPr bwMode="auto">
          <a:xfrm>
            <a:off x="6518275" y="349408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pitchFamily="34" charset="0"/>
              </a:rPr>
              <a:t>X</a:t>
            </a:r>
          </a:p>
        </p:txBody>
      </p:sp>
      <p:sp>
        <p:nvSpPr>
          <p:cNvPr id="21515" name="Text Box 78"/>
          <p:cNvSpPr txBox="1">
            <a:spLocks noChangeArrowheads="1"/>
          </p:cNvSpPr>
          <p:nvPr/>
        </p:nvSpPr>
        <p:spPr bwMode="auto">
          <a:xfrm>
            <a:off x="5048250" y="2879725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66"/>
                </a:solidFill>
                <a:latin typeface="Arial" pitchFamily="34" charset="0"/>
              </a:rPr>
              <a:t>A</a:t>
            </a:r>
          </a:p>
        </p:txBody>
      </p:sp>
      <p:sp>
        <p:nvSpPr>
          <p:cNvPr id="21516" name="Line 79"/>
          <p:cNvSpPr>
            <a:spLocks noChangeShapeType="1"/>
          </p:cNvSpPr>
          <p:nvPr/>
        </p:nvSpPr>
        <p:spPr bwMode="auto">
          <a:xfrm>
            <a:off x="8113713" y="3668713"/>
            <a:ext cx="520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7" name="Text Box 80"/>
          <p:cNvSpPr txBox="1">
            <a:spLocks noChangeArrowheads="1"/>
          </p:cNvSpPr>
          <p:nvPr/>
        </p:nvSpPr>
        <p:spPr bwMode="auto">
          <a:xfrm>
            <a:off x="5535613" y="28940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66"/>
                </a:solidFill>
                <a:latin typeface="Arial" pitchFamily="34" charset="0"/>
              </a:rPr>
              <a:t>A</a:t>
            </a:r>
          </a:p>
        </p:txBody>
      </p:sp>
      <p:sp>
        <p:nvSpPr>
          <p:cNvPr id="21518" name="Text Box 81"/>
          <p:cNvSpPr txBox="1">
            <a:spLocks noChangeArrowheads="1"/>
          </p:cNvSpPr>
          <p:nvPr/>
        </p:nvSpPr>
        <p:spPr bwMode="auto">
          <a:xfrm>
            <a:off x="6024563" y="288448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66"/>
                </a:solidFill>
                <a:latin typeface="Arial" pitchFamily="34" charset="0"/>
              </a:rPr>
              <a:t>B</a:t>
            </a:r>
          </a:p>
        </p:txBody>
      </p:sp>
      <p:sp>
        <p:nvSpPr>
          <p:cNvPr id="21519" name="Text Box 82"/>
          <p:cNvSpPr txBox="1">
            <a:spLocks noChangeArrowheads="1"/>
          </p:cNvSpPr>
          <p:nvPr/>
        </p:nvSpPr>
        <p:spPr bwMode="auto">
          <a:xfrm>
            <a:off x="6510338" y="289718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66"/>
                </a:solidFill>
                <a:latin typeface="Arial" pitchFamily="34" charset="0"/>
              </a:rPr>
              <a:t>B</a:t>
            </a:r>
          </a:p>
        </p:txBody>
      </p:sp>
      <p:sp>
        <p:nvSpPr>
          <p:cNvPr id="21520" name="Line 83"/>
          <p:cNvSpPr>
            <a:spLocks noChangeShapeType="1"/>
          </p:cNvSpPr>
          <p:nvPr/>
        </p:nvSpPr>
        <p:spPr bwMode="auto">
          <a:xfrm flipH="1">
            <a:off x="5613400" y="2940050"/>
            <a:ext cx="1619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1" name="Line 84"/>
          <p:cNvSpPr>
            <a:spLocks noChangeShapeType="1"/>
          </p:cNvSpPr>
          <p:nvPr/>
        </p:nvSpPr>
        <p:spPr bwMode="auto">
          <a:xfrm flipH="1">
            <a:off x="6575425" y="2930525"/>
            <a:ext cx="1619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2" name="Line 85"/>
          <p:cNvSpPr>
            <a:spLocks noChangeShapeType="1"/>
          </p:cNvSpPr>
          <p:nvPr/>
        </p:nvSpPr>
        <p:spPr bwMode="auto">
          <a:xfrm flipH="1">
            <a:off x="7881938" y="3843338"/>
            <a:ext cx="717550" cy="1631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3" name="Text Box 86"/>
          <p:cNvSpPr txBox="1">
            <a:spLocks noChangeArrowheads="1"/>
          </p:cNvSpPr>
          <p:nvPr/>
        </p:nvSpPr>
        <p:spPr bwMode="auto">
          <a:xfrm>
            <a:off x="6324600" y="5399088"/>
            <a:ext cx="1320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00CC"/>
                </a:solidFill>
                <a:latin typeface="Arial" pitchFamily="34" charset="0"/>
              </a:rPr>
              <a:t>Output = ? </a:t>
            </a:r>
          </a:p>
        </p:txBody>
      </p:sp>
      <p:sp>
        <p:nvSpPr>
          <p:cNvPr id="21524" name="Text Box 87"/>
          <p:cNvSpPr txBox="1">
            <a:spLocks noChangeArrowheads="1"/>
          </p:cNvSpPr>
          <p:nvPr/>
        </p:nvSpPr>
        <p:spPr bwMode="auto">
          <a:xfrm>
            <a:off x="4237038" y="4848225"/>
            <a:ext cx="473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pitchFamily="34" charset="0"/>
              </a:rPr>
              <a:t>X marks a connection, i.e. an input to the 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Arial" pitchFamily="34" charset="0"/>
                <a:cs typeface="Arial" pitchFamily="34" charset="0"/>
              </a:rPr>
              <a:t>Read Only Memory (ROM)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" y="1314450"/>
            <a:ext cx="6197600" cy="5299075"/>
          </a:xfrm>
        </p:spPr>
        <p:txBody>
          <a:bodyPr/>
          <a:lstStyle/>
          <a:p>
            <a:pPr eaLnBrk="1" hangingPunct="1"/>
            <a:r>
              <a:rPr lang="en-US" sz="2000" b="0" smtClean="0">
                <a:latin typeface="Arial" pitchFamily="34" charset="0"/>
                <a:cs typeface="Arial" pitchFamily="34" charset="0"/>
              </a:rPr>
              <a:t>Data stored in a ROM is non-volatile</a:t>
            </a:r>
          </a:p>
          <a:p>
            <a:pPr eaLnBrk="1" hangingPunct="1"/>
            <a:r>
              <a:rPr lang="en-US" sz="2000" b="0" smtClean="0">
                <a:latin typeface="Arial" pitchFamily="34" charset="0"/>
                <a:cs typeface="Arial" pitchFamily="34" charset="0"/>
              </a:rPr>
              <a:t>i.e. Once written, this data is permanently stored until </a:t>
            </a:r>
            <a:r>
              <a:rPr lang="en-US" sz="2000" b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erased</a:t>
            </a:r>
            <a:r>
              <a:rPr lang="en-US" sz="2000" b="0" smtClean="0">
                <a:latin typeface="Arial" pitchFamily="34" charset="0"/>
                <a:cs typeface="Arial" pitchFamily="34" charset="0"/>
              </a:rPr>
              <a:t> or </a:t>
            </a:r>
            <a:r>
              <a:rPr lang="en-US" sz="2000" b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changed through re-programming </a:t>
            </a:r>
            <a:r>
              <a:rPr lang="en-US" sz="2000" b="0" smtClean="0">
                <a:latin typeface="Arial" pitchFamily="34" charset="0"/>
                <a:cs typeface="Arial" pitchFamily="34" charset="0"/>
              </a:rPr>
              <a:t>(if applicable) </a:t>
            </a:r>
          </a:p>
          <a:p>
            <a:pPr eaLnBrk="1" hangingPunct="1"/>
            <a:r>
              <a:rPr lang="en-US" sz="2000" b="0" smtClean="0">
                <a:latin typeface="Arial" pitchFamily="34" charset="0"/>
                <a:cs typeface="Arial" pitchFamily="34" charset="0"/>
              </a:rPr>
              <a:t>The ROM has n input lines for the address and m output data lines</a:t>
            </a:r>
          </a:p>
          <a:p>
            <a:pPr eaLnBrk="1" hangingPunct="1"/>
            <a:r>
              <a:rPr lang="en-US" sz="2000" b="0" smtClean="0">
                <a:latin typeface="Arial" pitchFamily="34" charset="0"/>
                <a:cs typeface="Arial" pitchFamily="34" charset="0"/>
              </a:rPr>
              <a:t>So, Total memory capacity of a ROM is 2</a:t>
            </a:r>
            <a:r>
              <a:rPr lang="en-US" sz="2000" b="0" baseline="3000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000" b="0" smtClean="0">
                <a:latin typeface="Arial" pitchFamily="34" charset="0"/>
                <a:cs typeface="Arial" pitchFamily="34" charset="0"/>
              </a:rPr>
              <a:t> x m bits</a:t>
            </a:r>
          </a:p>
          <a:p>
            <a:pPr eaLnBrk="1" hangingPunct="1"/>
            <a:r>
              <a:rPr lang="en-US" sz="2000" b="0" smtClean="0">
                <a:latin typeface="Arial" pitchFamily="34" charset="0"/>
                <a:cs typeface="Arial" pitchFamily="34" charset="0"/>
              </a:rPr>
              <a:t>ROMs do not have input lines as a write operation does not exist in them</a:t>
            </a:r>
          </a:p>
          <a:p>
            <a:pPr eaLnBrk="1" hangingPunct="1"/>
            <a:r>
              <a:rPr lang="en-US" sz="2000" b="0" smtClean="0">
                <a:latin typeface="Arial" pitchFamily="34" charset="0"/>
                <a:cs typeface="Arial" pitchFamily="34" charset="0"/>
              </a:rPr>
              <a:t>Programmable ROMs receive data to be programmed on the </a:t>
            </a:r>
            <a:r>
              <a:rPr lang="en-US" sz="2000" b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outpu</a:t>
            </a:r>
            <a:r>
              <a:rPr lang="en-US" sz="2000" b="0" smtClean="0">
                <a:latin typeface="Arial" pitchFamily="34" charset="0"/>
                <a:cs typeface="Arial" pitchFamily="34" charset="0"/>
              </a:rPr>
              <a:t>t lines</a:t>
            </a:r>
          </a:p>
          <a:p>
            <a:pPr eaLnBrk="1" hangingPunct="1"/>
            <a:r>
              <a:rPr lang="en-US" sz="2000" b="0" smtClean="0">
                <a:latin typeface="Arial" pitchFamily="34" charset="0"/>
                <a:cs typeface="Arial" pitchFamily="34" charset="0"/>
              </a:rPr>
              <a:t>Generally, system-level programs that need to be accessed frequently and at power up access are stored in the computer’s ROM, e.g. the BIOS firmware</a:t>
            </a:r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75" y="2755900"/>
            <a:ext cx="271462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4037" name="Straight Arrow Connector 6"/>
          <p:cNvCxnSpPr>
            <a:cxnSpLocks noChangeShapeType="1"/>
          </p:cNvCxnSpPr>
          <p:nvPr/>
        </p:nvCxnSpPr>
        <p:spPr bwMode="auto">
          <a:xfrm flipV="1">
            <a:off x="6605588" y="3843338"/>
            <a:ext cx="460375" cy="9525"/>
          </a:xfrm>
          <a:prstGeom prst="straightConnector1">
            <a:avLst/>
          </a:prstGeom>
          <a:noFill/>
          <a:ln w="44450" algn="ctr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999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18154</TotalTime>
  <Words>3270</Words>
  <Application>Microsoft Office PowerPoint</Application>
  <PresentationFormat>On-screen Show (4:3)</PresentationFormat>
  <Paragraphs>1107</Paragraphs>
  <Slides>40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Default Design</vt:lpstr>
      <vt:lpstr>Slide 1</vt:lpstr>
      <vt:lpstr>Programmable Implementation Technologies: Overview</vt:lpstr>
      <vt:lpstr>Why Programmable Logic?</vt:lpstr>
      <vt:lpstr>Programmable Logic - Additional Advantages</vt:lpstr>
      <vt:lpstr>Hardware Programming Technologies</vt:lpstr>
      <vt:lpstr>Programmable Logic Configurations: All use AND-OR structure- differ in which is programmable</vt:lpstr>
      <vt:lpstr>ROM, PAL and PLA Configurations</vt:lpstr>
      <vt:lpstr>Wiring Conventions  for Programmable Logic</vt:lpstr>
      <vt:lpstr>Read Only Memory (ROM)</vt:lpstr>
      <vt:lpstr>1. Read Only Memory (ROM) Programmable sum of (fixed) minterms</vt:lpstr>
      <vt:lpstr>Read Only Memory (ROM): n i/ps to m o/ps  2n locations x m bits each</vt:lpstr>
      <vt:lpstr>Read Only Memory (ROM) Advantages/Limitations</vt:lpstr>
      <vt:lpstr>Types of ROM Devices</vt:lpstr>
      <vt:lpstr>Types of ROM, Contd.</vt:lpstr>
      <vt:lpstr>Read Only Memory (ROM)  Naming Conventions determined by Programming Technology</vt:lpstr>
      <vt:lpstr>ROM-based Designs</vt:lpstr>
      <vt:lpstr>ROM-based Designs: Combinational Circuits</vt:lpstr>
      <vt:lpstr>ROM-based Designs: Combinational Circuits</vt:lpstr>
      <vt:lpstr>ROM-based Designs: Combinational Circuits</vt:lpstr>
      <vt:lpstr>ROM-based Designs: Sequential Circuits</vt:lpstr>
      <vt:lpstr>ROM-based Designs: Sequential Circuits</vt:lpstr>
      <vt:lpstr>ROM-based Designs: Sequential Circuits</vt:lpstr>
      <vt:lpstr>ROM-based Designs: Sequential Circuits</vt:lpstr>
      <vt:lpstr>2. Programmable Array Logic (PAL) Sum of a fixed number of products</vt:lpstr>
      <vt:lpstr>Programmable Array Logic (PAL)</vt:lpstr>
      <vt:lpstr>Programmable Array Logic (PAL), Contd.</vt:lpstr>
      <vt:lpstr>Programmable Array Logic (PAL)  Example</vt:lpstr>
      <vt:lpstr>Programmable Array Logic  Example</vt:lpstr>
      <vt:lpstr>3. Programmable Logic Array (PLA) Programming at both the product and the sum levels</vt:lpstr>
      <vt:lpstr>Programmable Logic Array (PLA)</vt:lpstr>
      <vt:lpstr>Using Programmable Logic Array (PLA)</vt:lpstr>
      <vt:lpstr>Programmable Logic Array (PLA) Example  F1(A,B,C), F2(A,B,C), PLA: (3 inputs, 4 products, 2 outputs           with programmable inversion)</vt:lpstr>
      <vt:lpstr>Programmable Logic Array (PLA) Example, Contd.</vt:lpstr>
      <vt:lpstr>2. Memory Devices: Introduction</vt:lpstr>
      <vt:lpstr>Memory Devices</vt:lpstr>
      <vt:lpstr>Capacity of a Memory Device</vt:lpstr>
      <vt:lpstr>Basic Types of Memory Devices</vt:lpstr>
      <vt:lpstr>RAM Memory</vt:lpstr>
      <vt:lpstr>Two main types of RAM Memory</vt:lpstr>
      <vt:lpstr>Overview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2 - Part 1 - PPT - Mano &amp; Kime - 2nd Ed</dc:title>
  <dc:creator>Kaminski &amp; Kime</dc:creator>
  <dc:description>Fall 2001 Draft</dc:description>
  <cp:lastModifiedBy>Itc</cp:lastModifiedBy>
  <cp:revision>646</cp:revision>
  <cp:lastPrinted>1999-06-21T13:11:14Z</cp:lastPrinted>
  <dcterms:created xsi:type="dcterms:W3CDTF">1999-02-14T20:48:18Z</dcterms:created>
  <dcterms:modified xsi:type="dcterms:W3CDTF">2012-12-21T19:48:51Z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1863088725</vt:i4>
  </property>
  <property fmtid="{D5CDD505-2E9C-101B-9397-08002B2CF9AE}" pid="3" name="_NewReviewCycle">
    <vt:lpwstr/>
  </property>
  <property fmtid="{D5CDD505-2E9C-101B-9397-08002B2CF9AE}" pid="4" name="_EmailSubject">
    <vt:lpwstr>Slides (Part 3 of 3)</vt:lpwstr>
  </property>
  <property fmtid="{D5CDD505-2E9C-101B-9397-08002B2CF9AE}" pid="5" name="_AuthorEmail">
    <vt:lpwstr>marwan@kfupm.edu.sa</vt:lpwstr>
  </property>
  <property fmtid="{D5CDD505-2E9C-101B-9397-08002B2CF9AE}" pid="6" name="_AuthorEmailDisplayName">
    <vt:lpwstr>Dr. Marwan Abu-Amara</vt:lpwstr>
  </property>
</Properties>
</file>