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7" r:id="rId3"/>
    <p:sldId id="512" r:id="rId4"/>
    <p:sldId id="533" r:id="rId5"/>
    <p:sldId id="536" r:id="rId6"/>
    <p:sldId id="528" r:id="rId7"/>
    <p:sldId id="580" r:id="rId8"/>
    <p:sldId id="581" r:id="rId9"/>
    <p:sldId id="582" r:id="rId10"/>
    <p:sldId id="583" r:id="rId11"/>
    <p:sldId id="584" r:id="rId12"/>
    <p:sldId id="534" r:id="rId13"/>
    <p:sldId id="585" r:id="rId14"/>
    <p:sldId id="586" r:id="rId15"/>
    <p:sldId id="587" r:id="rId16"/>
    <p:sldId id="588" r:id="rId17"/>
    <p:sldId id="589" r:id="rId18"/>
    <p:sldId id="538" r:id="rId19"/>
    <p:sldId id="590" r:id="rId20"/>
    <p:sldId id="593" r:id="rId21"/>
    <p:sldId id="594" r:id="rId22"/>
    <p:sldId id="591" r:id="rId23"/>
    <p:sldId id="592" r:id="rId24"/>
    <p:sldId id="595" r:id="rId25"/>
    <p:sldId id="596" r:id="rId26"/>
    <p:sldId id="597" r:id="rId27"/>
    <p:sldId id="598" r:id="rId28"/>
    <p:sldId id="537" r:id="rId29"/>
    <p:sldId id="539" r:id="rId30"/>
    <p:sldId id="540" r:id="rId31"/>
    <p:sldId id="541" r:id="rId32"/>
    <p:sldId id="542" r:id="rId33"/>
    <p:sldId id="543" r:id="rId34"/>
    <p:sldId id="544" r:id="rId35"/>
    <p:sldId id="599" r:id="rId36"/>
    <p:sldId id="603" r:id="rId37"/>
    <p:sldId id="604" r:id="rId38"/>
    <p:sldId id="605" r:id="rId39"/>
    <p:sldId id="600" r:id="rId40"/>
    <p:sldId id="601" r:id="rId41"/>
    <p:sldId id="602" r:id="rId42"/>
    <p:sldId id="545" r:id="rId43"/>
    <p:sldId id="546" r:id="rId44"/>
    <p:sldId id="547" r:id="rId45"/>
    <p:sldId id="548" r:id="rId46"/>
    <p:sldId id="549" r:id="rId47"/>
  </p:sldIdLst>
  <p:sldSz cx="9144000" cy="6858000" type="screen4x3"/>
  <p:notesSz cx="6781800" cy="99187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2F8E"/>
    <a:srgbClr val="00359E"/>
    <a:srgbClr val="0038A8"/>
    <a:srgbClr val="0033CC"/>
    <a:srgbClr val="003399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431" autoAdjust="0"/>
    <p:restoredTop sz="87702" autoAdjust="0"/>
  </p:normalViewPr>
  <p:slideViewPr>
    <p:cSldViewPr snapToGrid="0"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08"/>
    </p:cViewPr>
  </p:sorterViewPr>
  <p:notesViewPr>
    <p:cSldViewPr snapToGrid="0">
      <p:cViewPr varScale="1">
        <p:scale>
          <a:sx n="56" d="100"/>
          <a:sy n="56" d="100"/>
        </p:scale>
        <p:origin x="-1872" y="-72"/>
      </p:cViewPr>
      <p:guideLst>
        <p:guide orient="horz" pos="3124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49325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-1588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49325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49325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49325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323013" y="9490075"/>
            <a:ext cx="39211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662" tIns="47625" rIns="93662" bIns="47625" anchor="ctr">
            <a:spAutoFit/>
          </a:bodyPr>
          <a:lstStyle>
            <a:lvl1pPr defTabSz="949325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FAF892D-663E-41D0-95F4-C9815A46B494}" type="slidenum">
              <a:rPr lang="en-US" altLang="en-US" sz="1400" b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‹#›</a:t>
            </a:fld>
            <a:endParaRPr lang="en-US" altLang="en-US" sz="14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351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49325"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-1588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49325"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49325"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49325">
              <a:defRPr sz="1000" b="0">
                <a:latin typeface="Times New Roman" panose="02020603050405020304" pitchFamily="18" charset="0"/>
              </a:defRPr>
            </a:lvl1pPr>
          </a:lstStyle>
          <a:p>
            <a:fld id="{74D93FAC-7BCE-4F96-8EB9-23AE2C3F3F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0113"/>
            <a:ext cx="49720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7625" rIns="93662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9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0750" y="749300"/>
            <a:ext cx="4941888" cy="3706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23013" y="9490075"/>
            <a:ext cx="39211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662" tIns="47625" rIns="93662" bIns="47625" anchor="ctr">
            <a:spAutoFit/>
          </a:bodyPr>
          <a:lstStyle>
            <a:lvl1pPr defTabSz="949325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FA1F2ED-C9A5-4229-9187-3C255A00C0AD}" type="slidenum">
              <a:rPr lang="en-US" altLang="en-US" sz="1400" b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‹#›</a:t>
            </a:fld>
            <a:endParaRPr lang="en-US" altLang="en-US" sz="14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558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5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700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2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30B604-43A9-4320-B428-73C29081C321}" type="slidenum">
              <a:rPr lang="en-US" altLang="en-US" sz="1000" b="0">
                <a:latin typeface="Times New Roman" panose="02020603050405020304" pitchFamily="18" charset="0"/>
              </a:rPr>
              <a:pPr/>
              <a:t>1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919163" y="749300"/>
            <a:ext cx="4943475" cy="3706813"/>
          </a:xfrm>
          <a:ln cap="flat"/>
        </p:spPr>
      </p:sp>
    </p:spTree>
    <p:extLst>
      <p:ext uri="{BB962C8B-B14F-4D97-AF65-F5344CB8AC3E}">
        <p14:creationId xmlns:p14="http://schemas.microsoft.com/office/powerpoint/2010/main" val="154777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3399"/>
            </a:gs>
            <a:gs pos="100000">
              <a:srgbClr val="00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28"/>
          <p:cNvSpPr>
            <a:spLocks noChangeShapeType="1"/>
          </p:cNvSpPr>
          <p:nvPr/>
        </p:nvSpPr>
        <p:spPr bwMode="auto">
          <a:xfrm>
            <a:off x="573088" y="704850"/>
            <a:ext cx="83391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Line 1029"/>
          <p:cNvSpPr>
            <a:spLocks noChangeShapeType="1"/>
          </p:cNvSpPr>
          <p:nvPr/>
        </p:nvSpPr>
        <p:spPr bwMode="auto">
          <a:xfrm>
            <a:off x="547688" y="3171825"/>
            <a:ext cx="83391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5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0263" y="971550"/>
            <a:ext cx="7772400" cy="19812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68363" y="3467100"/>
            <a:ext cx="7696200" cy="2381250"/>
          </a:xfrm>
        </p:spPr>
        <p:txBody>
          <a:bodyPr anchor="ctr" anchorCtr="1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801034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1870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206375"/>
            <a:ext cx="2144713" cy="636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206375"/>
            <a:ext cx="6286500" cy="636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2029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464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95390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186237" cy="53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462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649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3880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48330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41465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75121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100000">
              <a:srgbClr val="0024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026"/>
          <p:cNvSpPr>
            <a:spLocks noChangeShapeType="1"/>
          </p:cNvSpPr>
          <p:nvPr/>
        </p:nvSpPr>
        <p:spPr bwMode="auto">
          <a:xfrm>
            <a:off x="330200" y="993775"/>
            <a:ext cx="85058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206375"/>
            <a:ext cx="85836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85725" tIns="42862" rIns="85725" bIns="4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248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Level4-</a:t>
            </a:r>
            <a:fld id="{FBAF3DAA-591E-409F-9B6F-554AB774E755}" type="slidenum">
              <a:rPr lang="en-US" altLang="en-US" smtClean="0"/>
              <a:pPr lvl="4"/>
              <a:t>‹#›</a:t>
            </a:fld>
            <a:endParaRPr lang="en-US" altLang="en-US" smtClean="0"/>
          </a:p>
          <a:p>
            <a:pPr lvl="4"/>
            <a:endParaRPr lang="en-US" altLang="en-US" smtClean="0"/>
          </a:p>
        </p:txBody>
      </p:sp>
      <p:sp>
        <p:nvSpPr>
          <p:cNvPr id="34821" name="Rectangle 1029"/>
          <p:cNvSpPr>
            <a:spLocks noChangeArrowheads="1"/>
          </p:cNvSpPr>
          <p:nvPr/>
        </p:nvSpPr>
        <p:spPr bwMode="auto">
          <a:xfrm>
            <a:off x="282575" y="6540500"/>
            <a:ext cx="368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4823" name="Text Box 1031"/>
          <p:cNvSpPr txBox="1">
            <a:spLocks noChangeArrowheads="1"/>
          </p:cNvSpPr>
          <p:nvPr/>
        </p:nvSpPr>
        <p:spPr bwMode="auto">
          <a:xfrm>
            <a:off x="8004175" y="6484938"/>
            <a:ext cx="234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1">
              <a:defRPr/>
            </a:pPr>
            <a:r>
              <a:rPr lang="en-US" sz="1600" i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sz="2000" i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24" name="Text Box 1032"/>
          <p:cNvSpPr txBox="1">
            <a:spLocks noChangeArrowheads="1"/>
          </p:cNvSpPr>
          <p:nvPr userDrawn="1"/>
        </p:nvSpPr>
        <p:spPr bwMode="auto">
          <a:xfrm>
            <a:off x="8305800" y="62484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 i="0">
                <a:latin typeface="Bookman Old Style" panose="02050604050505020204" pitchFamily="18" charset="0"/>
              </a:rPr>
              <a:t>1-</a:t>
            </a:r>
            <a:fld id="{D7B17485-7B8D-4CE8-BB88-F55DFD3547D2}" type="slidenum">
              <a:rPr lang="en-US" altLang="en-US" sz="1800" b="0" i="0">
                <a:latin typeface="Bookman Old Style" panose="02050604050505020204" pitchFamily="18" charset="0"/>
              </a:rPr>
              <a:pPr/>
              <a:t>‹#›</a:t>
            </a:fld>
            <a:endParaRPr lang="en-US" altLang="en-US" b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>
    <p:random/>
  </p:transition>
  <p:txStyles>
    <p:titleStyle>
      <a:lvl1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17500" indent="-317500" algn="l" defTabSz="769938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688975" indent="-25717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200">
          <a:solidFill>
            <a:srgbClr val="FFFFFF"/>
          </a:solidFill>
          <a:latin typeface="+mn-lt"/>
        </a:defRPr>
      </a:lvl2pPr>
      <a:lvl3pPr marL="1058863" indent="-211138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FFFFFF"/>
          </a:solidFill>
          <a:latin typeface="+mn-lt"/>
        </a:defRPr>
      </a:lvl3pPr>
      <a:lvl4pPr marL="1482725" indent="-211138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>
          <a:solidFill>
            <a:srgbClr val="FFFFFF"/>
          </a:solidFill>
          <a:latin typeface="+mn-lt"/>
        </a:defRPr>
      </a:lvl4pPr>
      <a:lvl5pPr marL="19081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</a:defRPr>
      </a:lvl5pPr>
      <a:lvl6pPr marL="23653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</a:defRPr>
      </a:lvl6pPr>
      <a:lvl7pPr marL="28225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</a:defRPr>
      </a:lvl7pPr>
      <a:lvl8pPr marL="32797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</a:defRPr>
      </a:lvl8pPr>
      <a:lvl9pPr marL="37369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  <a:effectLst/>
        </p:spPr>
        <p:txBody>
          <a:bodyPr lIns="92075" tIns="46038" rIns="92075" bIns="46038"/>
          <a:lstStyle/>
          <a:p>
            <a:pPr>
              <a:defRPr/>
            </a:pPr>
            <a:r>
              <a:rPr lang="en-US" dirty="0" smtClean="0"/>
              <a:t>Sequential </a:t>
            </a:r>
            <a:r>
              <a:rPr lang="en-US" dirty="0" smtClean="0"/>
              <a:t>Circuit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Analysis &amp; Design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7094538" cy="1752600"/>
          </a:xfrm>
        </p:spPr>
        <p:txBody>
          <a:bodyPr lIns="92075" tIns="46038" rIns="92075" bIns="46038" anchor="t" anchorCtr="0"/>
          <a:lstStyle/>
          <a:p>
            <a:pPr marL="342900" indent="-342900">
              <a:defRPr/>
            </a:pPr>
            <a:endParaRPr lang="en-US" smtClean="0"/>
          </a:p>
          <a:p>
            <a:pPr marL="342900" indent="-342900">
              <a:defRPr/>
            </a:pPr>
            <a:r>
              <a:rPr lang="en-US" smtClean="0"/>
              <a:t>Dr. Aiman H. El-Maleh</a:t>
            </a:r>
          </a:p>
          <a:p>
            <a:pPr marL="342900" indent="-342900">
              <a:defRPr/>
            </a:pPr>
            <a:r>
              <a:rPr lang="en-US" smtClean="0">
                <a:solidFill>
                  <a:schemeClr val="tx1"/>
                </a:solidFill>
              </a:rPr>
              <a:t>Computer Engineering Department</a:t>
            </a:r>
          </a:p>
          <a:p>
            <a:pPr marL="342900" indent="-342900">
              <a:defRPr/>
            </a:pPr>
            <a:r>
              <a:rPr lang="en-US" smtClean="0">
                <a:solidFill>
                  <a:schemeClr val="tx1"/>
                </a:solidFill>
              </a:rPr>
              <a:t>King Fahd University of Petroleum &amp; Minerals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NAND-NAND  Set–</a:t>
            </a:r>
            <a:r>
              <a:rPr lang="en-US" dirty="0" smtClean="0">
                <a:sym typeface="Symbol" pitchFamily="18" charset="2"/>
              </a:rPr>
              <a:t>Reset</a:t>
            </a:r>
            <a:r>
              <a:rPr lang="en-US" dirty="0" smtClean="0"/>
              <a:t> (SR) Latch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71" y="1202341"/>
            <a:ext cx="3289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17" y="3325432"/>
            <a:ext cx="8305454" cy="2804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817" y="140364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 = 1 (S’=0), R = 1 (R’=0) is a </a:t>
            </a:r>
            <a:r>
              <a:rPr lang="en-US" u="sng" dirty="0" smtClean="0">
                <a:solidFill>
                  <a:srgbClr val="FFFF00"/>
                </a:solidFill>
              </a:rPr>
              <a:t>forbidden</a:t>
            </a:r>
            <a:r>
              <a:rPr lang="en-US" dirty="0" smtClean="0">
                <a:solidFill>
                  <a:srgbClr val="FFFF00"/>
                </a:solidFill>
              </a:rPr>
              <a:t> input pattern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09019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Clocked SR Latch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34" y="1210614"/>
            <a:ext cx="8489854" cy="50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09258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 Latch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Now </a:t>
            </a:r>
            <a:r>
              <a:rPr lang="en-US" dirty="0" smtClean="0">
                <a:solidFill>
                  <a:srgbClr val="FFFF00"/>
                </a:solidFill>
              </a:rPr>
              <a:t>S R can not become 1 1 </a:t>
            </a:r>
          </a:p>
          <a:p>
            <a:r>
              <a:rPr lang="en-US" dirty="0" smtClean="0"/>
              <a:t>So we got rid of the remaining unwanted condition   (SR =11 with C = 1)</a:t>
            </a:r>
          </a:p>
          <a:p>
            <a:r>
              <a:rPr lang="en-US" dirty="0" smtClean="0"/>
              <a:t>This latch is </a:t>
            </a:r>
            <a:r>
              <a:rPr lang="en-US" dirty="0" smtClean="0">
                <a:solidFill>
                  <a:srgbClr val="FF0000"/>
                </a:solidFill>
              </a:rPr>
              <a:t>transparent</a:t>
            </a:r>
            <a:r>
              <a:rPr lang="en-US" dirty="0" smtClean="0"/>
              <a:t>: with C = 1, Input D is </a:t>
            </a:r>
            <a:r>
              <a:rPr lang="en-US" dirty="0" smtClean="0">
                <a:latin typeface="Arial" pitchFamily="34" charset="0"/>
              </a:rPr>
              <a:t>‘</a:t>
            </a:r>
            <a:r>
              <a:rPr lang="en-US" dirty="0" smtClean="0"/>
              <a:t>connected</a:t>
            </a:r>
            <a:r>
              <a:rPr lang="en-US" dirty="0" smtClean="0">
                <a:latin typeface="Arial" pitchFamily="34" charset="0"/>
              </a:rPr>
              <a:t>’</a:t>
            </a:r>
            <a:r>
              <a:rPr lang="en-US" dirty="0"/>
              <a:t> </a:t>
            </a:r>
            <a:r>
              <a:rPr lang="en-US" dirty="0" smtClean="0"/>
              <a:t>to output Q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455738"/>
            <a:ext cx="39433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1595438"/>
            <a:ext cx="27336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1914525" y="1000125"/>
            <a:ext cx="131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0">
                <a:solidFill>
                  <a:srgbClr val="FFFF00"/>
                </a:solidFill>
              </a:rPr>
              <a:t>D Latch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660" y="5418249"/>
            <a:ext cx="1308078" cy="1075802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Transparent Latch as a Storage Element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99" y="1159702"/>
            <a:ext cx="8320163" cy="497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77271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Slave D Flip Flop (Rising-Edge </a:t>
            </a:r>
            <a:r>
              <a:rPr lang="en-US" dirty="0" err="1" smtClean="0"/>
              <a:t>Trigerred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CLK=0, the master is activated and the value on D is copied to </a:t>
            </a:r>
            <a:r>
              <a:rPr lang="en-US" dirty="0" err="1" smtClean="0"/>
              <a:t>Qm</a:t>
            </a:r>
            <a:r>
              <a:rPr lang="en-US" dirty="0" smtClean="0"/>
              <a:t>. The slave is </a:t>
            </a:r>
            <a:r>
              <a:rPr lang="en-US" dirty="0" err="1" smtClean="0"/>
              <a:t>unactivated</a:t>
            </a:r>
            <a:r>
              <a:rPr lang="en-US" dirty="0" smtClean="0"/>
              <a:t> and keeps its previous value.</a:t>
            </a:r>
          </a:p>
          <a:p>
            <a:r>
              <a:rPr lang="en-US" dirty="0" smtClean="0"/>
              <a:t>When CLK=1, the master is </a:t>
            </a:r>
            <a:r>
              <a:rPr lang="en-US" dirty="0" err="1" smtClean="0"/>
              <a:t>un</a:t>
            </a:r>
            <a:r>
              <a:rPr lang="en-US" dirty="0" err="1" smtClean="0"/>
              <a:t>activated</a:t>
            </a:r>
            <a:r>
              <a:rPr lang="en-US" dirty="0" smtClean="0"/>
              <a:t> and its hold the last value stored at </a:t>
            </a:r>
            <a:r>
              <a:rPr lang="en-US" dirty="0" err="1" smtClean="0"/>
              <a:t>Qm</a:t>
            </a:r>
            <a:r>
              <a:rPr lang="en-US" dirty="0" smtClean="0"/>
              <a:t> while the slave is activated and copies the value of </a:t>
            </a:r>
            <a:r>
              <a:rPr lang="en-US" dirty="0" err="1" smtClean="0"/>
              <a:t>Qm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3" y="1219200"/>
            <a:ext cx="8206604" cy="270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70643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Rising Edge-Triggered D-type Flip-Flop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7" y="1184857"/>
            <a:ext cx="8371268" cy="3773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12" y="5132499"/>
            <a:ext cx="2848177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81652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Flip-Flop Timing Parameters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" y="1237645"/>
            <a:ext cx="8384148" cy="49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92319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Timing Constraints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baseline="-25000" dirty="0">
                <a:solidFill>
                  <a:srgbClr val="FFFF00"/>
                </a:solidFill>
              </a:rPr>
              <a:t>D</a:t>
            </a:r>
            <a:r>
              <a:rPr lang="en-US" baseline="30000" dirty="0"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</a:rPr>
              <a:t>=  worst case delay through combinational logic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baseline="-25000" dirty="0">
                <a:solidFill>
                  <a:srgbClr val="FFFF00"/>
                </a:solidFill>
              </a:rPr>
              <a:t>SU</a:t>
            </a:r>
            <a:r>
              <a:rPr lang="en-US" dirty="0"/>
              <a:t> = FF set up time – Minimum time before the clock edge where the input data must be ready and stable</a:t>
            </a:r>
            <a:endParaRPr lang="en-US" dirty="0">
              <a:latin typeface="Calibri" pitchFamily="34" charset="0"/>
            </a:endParaRPr>
          </a:p>
          <a:p>
            <a:pPr>
              <a:defRPr/>
            </a:pPr>
            <a:r>
              <a:rPr lang="en-US" dirty="0" err="1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US" baseline="-25000" dirty="0" err="1">
                <a:solidFill>
                  <a:srgbClr val="FFFF00"/>
                </a:solidFill>
                <a:latin typeface="Calibri" pitchFamily="34" charset="0"/>
              </a:rPr>
              <a:t>clk</a:t>
            </a:r>
            <a:r>
              <a:rPr lang="en-US" baseline="-25000" dirty="0" err="1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Q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 = Clock to Q delay – Time between clock edge and data appearing at the output of the FF</a:t>
            </a:r>
          </a:p>
          <a:p>
            <a:pPr>
              <a:defRPr/>
            </a:pPr>
            <a:r>
              <a:rPr lang="en-US" dirty="0" err="1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T</a:t>
            </a:r>
            <a:r>
              <a:rPr lang="en-US" baseline="-25000" dirty="0" err="1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Hold</a:t>
            </a:r>
            <a:r>
              <a:rPr lang="en-US" dirty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= FF hold time – Minimum time after the clock edge where data has to remain stable (held stable)</a:t>
            </a:r>
          </a:p>
          <a:p>
            <a:pPr>
              <a:defRPr/>
            </a:pPr>
            <a:r>
              <a:rPr lang="en-US" dirty="0"/>
              <a:t>Based on the FF &amp; combinational logic timing parameters, the following timing constraints are obtained for correct operation of the circuit:                  </a:t>
            </a:r>
            <a:r>
              <a:rPr lang="en-US" dirty="0" err="1">
                <a:solidFill>
                  <a:srgbClr val="FFFF00"/>
                </a:solidFill>
              </a:rPr>
              <a:t>T</a:t>
            </a:r>
            <a:r>
              <a:rPr lang="en-US" baseline="-25000" dirty="0" err="1">
                <a:solidFill>
                  <a:srgbClr val="FFFF00"/>
                </a:solidFill>
              </a:rPr>
              <a:t>clk</a:t>
            </a:r>
            <a:r>
              <a:rPr lang="en-US" dirty="0">
                <a:solidFill>
                  <a:srgbClr val="FFFF00"/>
                </a:solidFill>
              </a:rPr>
              <a:t> ≥ T</a:t>
            </a:r>
            <a:r>
              <a:rPr lang="en-US" baseline="-25000" dirty="0">
                <a:solidFill>
                  <a:srgbClr val="FFFF00"/>
                </a:solidFill>
              </a:rPr>
              <a:t>clk</a:t>
            </a:r>
            <a:r>
              <a:rPr lang="en-US" baseline="-25000" dirty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baseline="-25000" dirty="0">
                <a:solidFill>
                  <a:srgbClr val="FFFF00"/>
                </a:solidFill>
              </a:rPr>
              <a:t>q1</a:t>
            </a:r>
            <a:r>
              <a:rPr lang="en-US" dirty="0">
                <a:solidFill>
                  <a:srgbClr val="FFFF00"/>
                </a:solidFill>
              </a:rPr>
              <a:t> + T</a:t>
            </a:r>
            <a:r>
              <a:rPr lang="en-US" baseline="-25000" dirty="0">
                <a:solidFill>
                  <a:srgbClr val="FFFF00"/>
                </a:solidFill>
              </a:rPr>
              <a:t>D</a:t>
            </a:r>
            <a:r>
              <a:rPr lang="en-US" dirty="0">
                <a:solidFill>
                  <a:srgbClr val="FFFF00"/>
                </a:solidFill>
              </a:rPr>
              <a:t> + </a:t>
            </a:r>
            <a:r>
              <a:rPr lang="en-US" dirty="0" err="1">
                <a:solidFill>
                  <a:srgbClr val="FFFF00"/>
                </a:solidFill>
              </a:rPr>
              <a:t>T</a:t>
            </a:r>
            <a:r>
              <a:rPr lang="en-US" baseline="-25000" dirty="0" err="1">
                <a:solidFill>
                  <a:srgbClr val="FFFF00"/>
                </a:solidFill>
              </a:rPr>
              <a:t>su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baseline="30000" dirty="0">
              <a:solidFill>
                <a:srgbClr val="FFFF00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07685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State Initialization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b="0" dirty="0" smtClean="0">
                <a:cs typeface="Arial" pitchFamily="34" charset="0"/>
              </a:rPr>
              <a:t>When a sequential circuit is turned on, the state of the flip flops is unknown (Q could be 1 or 0) </a:t>
            </a:r>
          </a:p>
          <a:p>
            <a:pPr>
              <a:spcAft>
                <a:spcPts val="600"/>
              </a:spcAft>
              <a:defRPr/>
            </a:pPr>
            <a:r>
              <a:rPr lang="en-US" b="0" dirty="0" smtClean="0">
                <a:cs typeface="Arial" pitchFamily="34" charset="0"/>
              </a:rPr>
              <a:t>Before meaningful operation, we usually bring the circuit to  an initial known state, e.g. by resetting all flip flops to 0’s</a:t>
            </a:r>
          </a:p>
          <a:p>
            <a:pPr>
              <a:spcAft>
                <a:spcPts val="600"/>
              </a:spcAft>
              <a:defRPr/>
            </a:pPr>
            <a:r>
              <a:rPr lang="en-US" b="0" dirty="0" smtClean="0">
                <a:cs typeface="Arial" pitchFamily="34" charset="0"/>
              </a:rPr>
              <a:t>This is often done </a:t>
            </a:r>
            <a:r>
              <a:rPr lang="en-US" b="0" dirty="0" smtClean="0">
                <a:solidFill>
                  <a:srgbClr val="FFFF00"/>
                </a:solidFill>
                <a:cs typeface="Arial" pitchFamily="34" charset="0"/>
              </a:rPr>
              <a:t>asynchronously</a:t>
            </a:r>
            <a:r>
              <a:rPr lang="en-US" b="0" dirty="0" smtClean="0">
                <a:cs typeface="Arial" pitchFamily="34" charset="0"/>
              </a:rPr>
              <a:t> through dedicated </a:t>
            </a:r>
            <a:r>
              <a:rPr lang="en-US" b="0" dirty="0" smtClean="0">
                <a:solidFill>
                  <a:srgbClr val="FF0000"/>
                </a:solidFill>
                <a:cs typeface="Arial" pitchFamily="34" charset="0"/>
              </a:rPr>
              <a:t>direct</a:t>
            </a:r>
            <a:r>
              <a:rPr lang="en-US" b="0" dirty="0" smtClean="0">
                <a:cs typeface="Arial" pitchFamily="34" charset="0"/>
              </a:rPr>
              <a:t> S/R inputs to the FFs</a:t>
            </a:r>
          </a:p>
          <a:p>
            <a:pPr>
              <a:spcAft>
                <a:spcPts val="600"/>
              </a:spcAft>
              <a:defRPr/>
            </a:pPr>
            <a:r>
              <a:rPr lang="en-US" b="0" dirty="0" smtClean="0">
                <a:cs typeface="Arial" pitchFamily="34" charset="0"/>
              </a:rPr>
              <a:t>It can also be done </a:t>
            </a:r>
            <a:r>
              <a:rPr lang="en-US" b="0" dirty="0" smtClean="0">
                <a:solidFill>
                  <a:srgbClr val="FFFF00"/>
                </a:solidFill>
                <a:cs typeface="Arial" pitchFamily="34" charset="0"/>
              </a:rPr>
              <a:t>synchronously</a:t>
            </a:r>
            <a:r>
              <a:rPr lang="en-US" b="0" dirty="0" smtClean="0">
                <a:cs typeface="Arial" pitchFamily="34" charset="0"/>
              </a:rPr>
              <a:t> by going through the clocked FF inputs 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4646613"/>
            <a:ext cx="597376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80" y="1236372"/>
            <a:ext cx="8553407" cy="49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38081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Outline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Sequential Circuit Model</a:t>
            </a:r>
          </a:p>
          <a:p>
            <a:pPr>
              <a:defRPr/>
            </a:pPr>
            <a:r>
              <a:rPr lang="en-US" dirty="0" smtClean="0"/>
              <a:t>Timing of Sequential Circuits </a:t>
            </a:r>
          </a:p>
          <a:p>
            <a:pPr>
              <a:defRPr/>
            </a:pPr>
            <a:r>
              <a:rPr lang="en-US" dirty="0" smtClean="0"/>
              <a:t>Latches and Flip </a:t>
            </a:r>
            <a:r>
              <a:rPr lang="en-US" dirty="0" smtClean="0"/>
              <a:t>flops</a:t>
            </a:r>
          </a:p>
          <a:p>
            <a:pPr>
              <a:defRPr/>
            </a:pPr>
            <a:r>
              <a:rPr lang="en-US" dirty="0"/>
              <a:t>Sequential Circuit Timing Constraints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Sequential Circuit Analysis</a:t>
            </a:r>
          </a:p>
          <a:p>
            <a:pPr>
              <a:defRPr/>
            </a:pPr>
            <a:r>
              <a:rPr lang="en-US" dirty="0" smtClean="0"/>
              <a:t>Sequential </a:t>
            </a:r>
            <a:r>
              <a:rPr lang="en-US" dirty="0" smtClean="0"/>
              <a:t>Circuit Design Procedure</a:t>
            </a:r>
          </a:p>
          <a:p>
            <a:pPr>
              <a:defRPr/>
            </a:pPr>
            <a:r>
              <a:rPr lang="en-US" dirty="0" smtClean="0"/>
              <a:t>Sequential Circuit Design Examples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Sequential Circuit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sequential Circuit</a:t>
            </a:r>
          </a:p>
          <a:p>
            <a:r>
              <a:rPr lang="en-US" dirty="0" smtClean="0"/>
              <a:t>Objective: Derive outputs &amp; state behavior (</a:t>
            </a:r>
            <a:r>
              <a:rPr lang="en-US" dirty="0" smtClean="0">
                <a:solidFill>
                  <a:srgbClr val="FFFF00"/>
                </a:solidFill>
              </a:rPr>
              <a:t>outputs and next state</a:t>
            </a:r>
            <a:r>
              <a:rPr lang="en-US" dirty="0" smtClean="0"/>
              <a:t>) from (</a:t>
            </a:r>
            <a:r>
              <a:rPr lang="en-US" dirty="0" smtClean="0">
                <a:solidFill>
                  <a:srgbClr val="FFFF00"/>
                </a:solidFill>
              </a:rPr>
              <a:t>present states and inputs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Two equivalent approaches to represent  the results: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State table</a:t>
            </a:r>
            <a:r>
              <a:rPr lang="en-US" dirty="0" smtClean="0"/>
              <a:t>: A truth table-like approach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State diagram</a:t>
            </a:r>
            <a:r>
              <a:rPr lang="en-US" dirty="0" smtClean="0"/>
              <a:t>: A graphical, more intuitive way of representing the state table and expressing the sequential circuit 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67437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Table Characteristics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i="1" dirty="0" smtClean="0">
                <a:latin typeface="Arial" pitchFamily="34" charset="0"/>
                <a:cs typeface="Arial" pitchFamily="34" charset="0"/>
              </a:rPr>
              <a:t>State table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– a multiple variable table with the following four sections:</a:t>
            </a:r>
          </a:p>
          <a:p>
            <a:pPr lvl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CL Inputs: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b="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Present State</a:t>
            </a: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– the values of the state variables for each allowed state (FF outputs)</a:t>
            </a:r>
          </a:p>
          <a:p>
            <a:pPr lvl="1"/>
            <a:r>
              <a:rPr lang="en-US" sz="2400" b="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External Inputs</a:t>
            </a:r>
            <a:endParaRPr lang="en-US" sz="2400" b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CL Outputs:</a:t>
            </a:r>
            <a:endParaRPr lang="en-US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b="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Next-state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– the value of the state (FF outputs)  at time (t+1) based on the </a:t>
            </a:r>
            <a:r>
              <a:rPr lang="en-US" sz="2400" b="0" u="sng" dirty="0" smtClean="0">
                <a:latin typeface="Arial" pitchFamily="34" charset="0"/>
                <a:cs typeface="Arial" pitchFamily="34" charset="0"/>
              </a:rPr>
              <a:t>present state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en-US" sz="2400" b="0" u="sng" dirty="0" smtClean="0">
                <a:latin typeface="Arial" pitchFamily="34" charset="0"/>
                <a:cs typeface="Arial" pitchFamily="34" charset="0"/>
              </a:rPr>
              <a:t>inputs.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Determined by </a:t>
            </a: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FF inputs </a:t>
            </a:r>
          </a:p>
          <a:p>
            <a:pPr lvl="1"/>
            <a:r>
              <a:rPr lang="en-US" sz="2400" b="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Outputs</a:t>
            </a: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– the value of the outputs as a function of the </a:t>
            </a:r>
            <a:r>
              <a:rPr lang="en-US" sz="2400" b="0" u="sng" dirty="0" smtClean="0">
                <a:latin typeface="Arial" pitchFamily="34" charset="0"/>
                <a:cs typeface="Arial" pitchFamily="34" charset="0"/>
              </a:rPr>
              <a:t>present state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and (sometimes- Mealy) the </a:t>
            </a:r>
            <a:r>
              <a:rPr lang="en-US" sz="2400" b="0" u="sng" dirty="0" smtClean="0">
                <a:latin typeface="Arial" pitchFamily="34" charset="0"/>
                <a:cs typeface="Arial" pitchFamily="34" charset="0"/>
              </a:rPr>
              <a:t>inputs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75564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Analysis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112077"/>
            <a:ext cx="8583613" cy="50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47242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Analysis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0" y="1109527"/>
            <a:ext cx="8488878" cy="50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56656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Analysis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18" y="1100338"/>
            <a:ext cx="8386495" cy="50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17984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Analysis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50" y="1070891"/>
            <a:ext cx="8370263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10263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and Mealy Models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" y="1184855"/>
            <a:ext cx="8466943" cy="50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17152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Moore Sequential Circuit Analysis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249251"/>
            <a:ext cx="8475058" cy="48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58886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Sequential Circuit Design Procedure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 	</a:t>
            </a:r>
            <a:r>
              <a:rPr lang="en-US" dirty="0" smtClean="0">
                <a:solidFill>
                  <a:srgbClr val="FFFF00"/>
                </a:solidFill>
              </a:rPr>
              <a:t>Specification</a:t>
            </a:r>
            <a:r>
              <a:rPr lang="en-US" dirty="0" smtClean="0"/>
              <a:t> – e.g. Verbal description</a:t>
            </a:r>
          </a:p>
          <a:p>
            <a:pPr>
              <a:defRPr/>
            </a:pPr>
            <a:r>
              <a:rPr lang="en-US" dirty="0" smtClean="0"/>
              <a:t>2. 	</a:t>
            </a:r>
            <a:r>
              <a:rPr lang="en-US" dirty="0" smtClean="0">
                <a:solidFill>
                  <a:srgbClr val="FFFF00"/>
                </a:solidFill>
              </a:rPr>
              <a:t>Formulation</a:t>
            </a:r>
            <a:r>
              <a:rPr lang="en-US" dirty="0" smtClean="0"/>
              <a:t> – Interpret the specification to obtain a state diagram and a state table</a:t>
            </a:r>
          </a:p>
          <a:p>
            <a:pPr>
              <a:defRPr/>
            </a:pPr>
            <a:r>
              <a:rPr lang="en-US" dirty="0" smtClean="0"/>
              <a:t>3. 	</a:t>
            </a:r>
            <a:r>
              <a:rPr lang="en-US" dirty="0" smtClean="0">
                <a:solidFill>
                  <a:srgbClr val="FFFF00"/>
                </a:solidFill>
              </a:rPr>
              <a:t>State Assignment </a:t>
            </a:r>
            <a:r>
              <a:rPr lang="en-US" dirty="0" smtClean="0"/>
              <a:t>- Assign </a:t>
            </a:r>
            <a:r>
              <a:rPr lang="en-US" dirty="0" smtClean="0">
                <a:solidFill>
                  <a:srgbClr val="FF0000"/>
                </a:solidFill>
              </a:rPr>
              <a:t>binary</a:t>
            </a:r>
            <a:r>
              <a:rPr lang="en-US" dirty="0" smtClean="0"/>
              <a:t> codes to symbolic states</a:t>
            </a:r>
          </a:p>
          <a:p>
            <a:pPr>
              <a:defRPr/>
            </a:pPr>
            <a:r>
              <a:rPr lang="en-US" dirty="0" smtClean="0"/>
              <a:t>4. 	</a:t>
            </a:r>
            <a:r>
              <a:rPr lang="en-US" dirty="0" smtClean="0">
                <a:solidFill>
                  <a:srgbClr val="FFFF00"/>
                </a:solidFill>
              </a:rPr>
              <a:t>Flip-Flop Input Equation Determination </a:t>
            </a:r>
            <a:r>
              <a:rPr lang="en-US" dirty="0" smtClean="0"/>
              <a:t>- Select flip-flop types and derive flip-flop input equations from next state entries in the state table</a:t>
            </a:r>
          </a:p>
          <a:p>
            <a:pPr>
              <a:defRPr/>
            </a:pPr>
            <a:r>
              <a:rPr lang="en-US" dirty="0" smtClean="0"/>
              <a:t>5. 	</a:t>
            </a:r>
            <a:r>
              <a:rPr lang="en-US" dirty="0" smtClean="0">
                <a:solidFill>
                  <a:srgbClr val="FFFF00"/>
                </a:solidFill>
              </a:rPr>
              <a:t>Output Equation Determination </a:t>
            </a:r>
            <a:r>
              <a:rPr lang="en-US" dirty="0" smtClean="0"/>
              <a:t>- Derive output equations from output entries in the state table</a:t>
            </a:r>
          </a:p>
          <a:p>
            <a:pPr>
              <a:defRPr/>
            </a:pPr>
            <a:r>
              <a:rPr lang="en-US" dirty="0" smtClean="0"/>
              <a:t>6. 	</a:t>
            </a:r>
            <a:r>
              <a:rPr lang="en-US" dirty="0" smtClean="0">
                <a:solidFill>
                  <a:srgbClr val="FFFF00"/>
                </a:solidFill>
              </a:rPr>
              <a:t>Verification</a:t>
            </a:r>
            <a:r>
              <a:rPr lang="en-US" dirty="0" smtClean="0"/>
              <a:t> - Verify correctness of final design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Bit Sequence Recognizer 1101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1. Specifications</a:t>
            </a:r>
            <a:r>
              <a:rPr lang="en-US" dirty="0" smtClean="0"/>
              <a:t>: </a:t>
            </a:r>
            <a:r>
              <a:rPr lang="en-US" b="0" dirty="0" smtClean="0">
                <a:cs typeface="Arial" pitchFamily="34" charset="0"/>
              </a:rPr>
              <a:t>Detect the occurrence of bit sequence </a:t>
            </a:r>
            <a:r>
              <a:rPr lang="en-US" b="0" dirty="0" smtClean="0">
                <a:solidFill>
                  <a:srgbClr val="FF0000"/>
                </a:solidFill>
                <a:cs typeface="Arial" pitchFamily="34" charset="0"/>
              </a:rPr>
              <a:t>1101</a:t>
            </a:r>
            <a:r>
              <a:rPr lang="en-US" b="0" dirty="0" smtClean="0">
                <a:cs typeface="Arial" pitchFamily="34" charset="0"/>
              </a:rPr>
              <a:t> whenever it occurs on input X and indicate this detection by raising an output Z high</a:t>
            </a: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2. Formulation: State Diagram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2014538"/>
            <a:ext cx="22955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465513"/>
            <a:ext cx="48768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Sequential Circuit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Sequential circuit consists of: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Data Storage elements</a:t>
            </a:r>
            <a:r>
              <a:rPr lang="en-US" dirty="0" smtClean="0"/>
              <a:t>: (Latches / Flip-Flops) 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Combinatorial Logic</a:t>
            </a:r>
            <a:r>
              <a:rPr lang="en-US" dirty="0" smtClean="0"/>
              <a:t>:</a:t>
            </a:r>
          </a:p>
          <a:p>
            <a:pPr lvl="2">
              <a:defRPr/>
            </a:pPr>
            <a:r>
              <a:rPr lang="en-US" dirty="0" smtClean="0"/>
              <a:t>Implements a multiple-output function</a:t>
            </a:r>
          </a:p>
          <a:p>
            <a:pPr lvl="2">
              <a:defRPr/>
            </a:pPr>
            <a:r>
              <a:rPr lang="en-US" dirty="0" smtClean="0"/>
              <a:t>Inputs are signals from the outside</a:t>
            </a:r>
          </a:p>
          <a:p>
            <a:pPr lvl="2">
              <a:defRPr/>
            </a:pPr>
            <a:r>
              <a:rPr lang="en-US" dirty="0" smtClean="0"/>
              <a:t>Outputs are signals to the outside</a:t>
            </a:r>
          </a:p>
          <a:p>
            <a:pPr lvl="2">
              <a:defRPr/>
            </a:pPr>
            <a:r>
              <a:rPr lang="en-US" dirty="0" smtClean="0"/>
              <a:t>State inputs (Internal): Present State from storage elements</a:t>
            </a:r>
          </a:p>
          <a:p>
            <a:pPr lvl="2">
              <a:defRPr/>
            </a:pPr>
            <a:r>
              <a:rPr lang="en-US" dirty="0" smtClean="0"/>
              <a:t>State outputs, Next State are inputs to storage elements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14813"/>
            <a:ext cx="71993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Bit Sequence Recognizer 1101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the </a:t>
            </a:r>
            <a:r>
              <a:rPr lang="en-US" dirty="0" smtClean="0">
                <a:solidFill>
                  <a:srgbClr val="FFFF00"/>
                </a:solidFill>
              </a:rPr>
              <a:t>State Diagram</a:t>
            </a:r>
            <a:r>
              <a:rPr lang="en-US" dirty="0" smtClean="0"/>
              <a:t>, we can fill in the 2-D </a:t>
            </a:r>
            <a:r>
              <a:rPr lang="en-US" dirty="0" smtClean="0">
                <a:solidFill>
                  <a:srgbClr val="FFFF00"/>
                </a:solidFill>
              </a:rPr>
              <a:t>State Table</a:t>
            </a:r>
          </a:p>
          <a:p>
            <a:pPr>
              <a:defRPr/>
            </a:pPr>
            <a:r>
              <a:rPr lang="en-US" dirty="0" smtClean="0"/>
              <a:t>There are 4 states, one input, and one output. </a:t>
            </a:r>
          </a:p>
          <a:p>
            <a:pPr>
              <a:defRPr/>
            </a:pPr>
            <a:r>
              <a:rPr lang="en-US" dirty="0" smtClean="0"/>
              <a:t>Two dimensional table with four rows, one for each current state.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779838"/>
            <a:ext cx="3629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779838"/>
            <a:ext cx="37242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1450975" y="3303588"/>
            <a:ext cx="2255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0">
                <a:solidFill>
                  <a:srgbClr val="FFFF00"/>
                </a:solidFill>
              </a:rPr>
              <a:t>State Diagram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5578475" y="3297238"/>
            <a:ext cx="180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0">
                <a:solidFill>
                  <a:srgbClr val="FFFF00"/>
                </a:solidFill>
              </a:rPr>
              <a:t>State Table</a:t>
            </a:r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Bit Sequence Recognizer 1101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3. State Assignment</a:t>
            </a:r>
            <a:r>
              <a:rPr lang="en-US" dirty="0" smtClean="0"/>
              <a:t>: From abstract symbols to binary bit representation of states</a:t>
            </a:r>
          </a:p>
          <a:p>
            <a:pPr>
              <a:lnSpc>
                <a:spcPct val="80000"/>
              </a:lnSpc>
              <a:defRPr/>
            </a:pPr>
            <a:r>
              <a:rPr lang="en-US" b="0" dirty="0" smtClean="0">
                <a:cs typeface="Arial" pitchFamily="34" charset="0"/>
              </a:rPr>
              <a:t>Each of the </a:t>
            </a:r>
            <a:r>
              <a:rPr lang="en-US" b="0" i="1" dirty="0" smtClean="0">
                <a:cs typeface="Arial" pitchFamily="34" charset="0"/>
              </a:rPr>
              <a:t>m</a:t>
            </a:r>
            <a:r>
              <a:rPr lang="en-US" b="0" dirty="0" smtClean="0">
                <a:cs typeface="Arial" pitchFamily="34" charset="0"/>
              </a:rPr>
              <a:t> symbolic states must be assigned a </a:t>
            </a:r>
            <a:r>
              <a:rPr lang="en-US" b="0" dirty="0" smtClean="0">
                <a:solidFill>
                  <a:srgbClr val="FF0000"/>
                </a:solidFill>
                <a:cs typeface="Arial" pitchFamily="34" charset="0"/>
              </a:rPr>
              <a:t>unique binary code</a:t>
            </a:r>
          </a:p>
          <a:p>
            <a:pPr>
              <a:lnSpc>
                <a:spcPct val="80000"/>
              </a:lnSpc>
              <a:defRPr/>
            </a:pPr>
            <a:r>
              <a:rPr lang="en-US" b="0" dirty="0" smtClean="0">
                <a:cs typeface="Arial" pitchFamily="34" charset="0"/>
              </a:rPr>
              <a:t>Minimum number of state bits (state variables) (FFs) required is </a:t>
            </a:r>
            <a:r>
              <a:rPr lang="en-US" dirty="0" err="1" smtClean="0">
                <a:solidFill>
                  <a:schemeClr val="hlink"/>
                </a:solidFill>
              </a:rPr>
              <a:t>n</a:t>
            </a:r>
            <a:r>
              <a:rPr lang="en-US" baseline="-25000" dirty="0" err="1" smtClean="0">
                <a:solidFill>
                  <a:schemeClr val="hlink"/>
                </a:solidFill>
              </a:rPr>
              <a:t>b</a:t>
            </a:r>
            <a:r>
              <a:rPr lang="en-US" b="0" i="1" dirty="0" smtClean="0">
                <a:cs typeface="Arial" pitchFamily="34" charset="0"/>
              </a:rPr>
              <a:t>, </a:t>
            </a:r>
            <a:r>
              <a:rPr lang="en-US" b="0" dirty="0" smtClean="0">
                <a:cs typeface="Arial" pitchFamily="34" charset="0"/>
              </a:rPr>
              <a:t>such that 2</a:t>
            </a:r>
            <a:r>
              <a:rPr lang="en-US" baseline="30000" dirty="0" smtClean="0">
                <a:solidFill>
                  <a:schemeClr val="hlink"/>
                </a:solidFill>
              </a:rPr>
              <a:t>nb</a:t>
            </a:r>
            <a:r>
              <a:rPr lang="en-US" b="0" dirty="0" smtClean="0">
                <a:cs typeface="Arial" pitchFamily="34" charset="0"/>
              </a:rPr>
              <a:t> ≥ </a:t>
            </a:r>
            <a:r>
              <a:rPr lang="en-US" dirty="0" smtClean="0">
                <a:solidFill>
                  <a:schemeClr val="hlink"/>
                </a:solidFill>
              </a:rPr>
              <a:t>n</a:t>
            </a:r>
            <a:r>
              <a:rPr lang="en-US" baseline="-25000" dirty="0" smtClean="0">
                <a:solidFill>
                  <a:schemeClr val="hlink"/>
                </a:solidFill>
              </a:rPr>
              <a:t>s </a:t>
            </a:r>
            <a:r>
              <a:rPr lang="en-US" b="0" dirty="0" smtClean="0">
                <a:cs typeface="Arial" pitchFamily="34" charset="0"/>
              </a:rPr>
              <a:t/>
            </a:r>
            <a:br>
              <a:rPr lang="en-US" b="0" dirty="0" smtClean="0">
                <a:cs typeface="Arial" pitchFamily="34" charset="0"/>
              </a:rPr>
            </a:br>
            <a:endParaRPr lang="en-US" b="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b="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b="0" dirty="0" smtClean="0">
                <a:cs typeface="Arial" pitchFamily="34" charset="0"/>
              </a:rPr>
              <a:t>If 2</a:t>
            </a:r>
            <a:r>
              <a:rPr lang="en-US" baseline="30000" dirty="0" smtClean="0">
                <a:solidFill>
                  <a:schemeClr val="hlink"/>
                </a:solidFill>
              </a:rPr>
              <a:t>nb </a:t>
            </a:r>
            <a:r>
              <a:rPr lang="en-US" b="0" dirty="0" smtClean="0">
                <a:cs typeface="Arial" pitchFamily="34" charset="0"/>
              </a:rPr>
              <a:t>&gt; </a:t>
            </a:r>
            <a:r>
              <a:rPr lang="en-US" dirty="0" smtClean="0">
                <a:solidFill>
                  <a:schemeClr val="hlink"/>
                </a:solidFill>
              </a:rPr>
              <a:t>n</a:t>
            </a:r>
            <a:r>
              <a:rPr lang="en-US" baseline="-25000" dirty="0" smtClean="0">
                <a:solidFill>
                  <a:schemeClr val="hlink"/>
                </a:solidFill>
              </a:rPr>
              <a:t>s</a:t>
            </a:r>
            <a:r>
              <a:rPr lang="en-US" b="0" dirty="0" smtClean="0">
                <a:cs typeface="Arial" pitchFamily="34" charset="0"/>
              </a:rPr>
              <a:t>, this leaves (2</a:t>
            </a:r>
            <a:r>
              <a:rPr lang="en-US" baseline="30000" dirty="0" smtClean="0">
                <a:solidFill>
                  <a:schemeClr val="hlink"/>
                </a:solidFill>
              </a:rPr>
              <a:t>nb</a:t>
            </a:r>
            <a:r>
              <a:rPr lang="en-US" b="0" dirty="0" smtClean="0">
                <a:cs typeface="Arial" pitchFamily="34" charset="0"/>
              </a:rPr>
              <a:t> – </a:t>
            </a:r>
            <a:r>
              <a:rPr lang="en-US" dirty="0" smtClean="0">
                <a:solidFill>
                  <a:schemeClr val="hlink"/>
                </a:solidFill>
              </a:rPr>
              <a:t>n</a:t>
            </a:r>
            <a:r>
              <a:rPr lang="en-US" baseline="-25000" dirty="0" smtClean="0">
                <a:solidFill>
                  <a:schemeClr val="hlink"/>
                </a:solidFill>
              </a:rPr>
              <a:t>s</a:t>
            </a:r>
            <a:r>
              <a:rPr lang="en-US" b="0" dirty="0" smtClean="0">
                <a:cs typeface="Arial" pitchFamily="34" charset="0"/>
              </a:rPr>
              <a:t>) </a:t>
            </a:r>
            <a:r>
              <a:rPr lang="en-US" b="0" dirty="0" smtClean="0">
                <a:solidFill>
                  <a:srgbClr val="FF0000"/>
                </a:solidFill>
                <a:cs typeface="Arial" pitchFamily="34" charset="0"/>
              </a:rPr>
              <a:t>unused</a:t>
            </a:r>
            <a:r>
              <a:rPr lang="en-US" b="0" dirty="0" smtClean="0">
                <a:cs typeface="Arial" pitchFamily="34" charset="0"/>
              </a:rPr>
              <a:t> states</a:t>
            </a:r>
          </a:p>
          <a:p>
            <a:pPr>
              <a:lnSpc>
                <a:spcPct val="80000"/>
              </a:lnSpc>
              <a:defRPr/>
            </a:pPr>
            <a:r>
              <a:rPr lang="en-US" b="0" dirty="0" smtClean="0">
                <a:cs typeface="Arial" pitchFamily="34" charset="0"/>
              </a:rPr>
              <a:t>Utilize them as </a:t>
            </a:r>
            <a:r>
              <a:rPr lang="en-US" b="0" dirty="0" smtClean="0">
                <a:solidFill>
                  <a:srgbClr val="FF0000"/>
                </a:solidFill>
                <a:cs typeface="Arial" pitchFamily="34" charset="0"/>
              </a:rPr>
              <a:t>don’t care </a:t>
            </a:r>
            <a:r>
              <a:rPr lang="en-US" b="0" dirty="0" smtClean="0">
                <a:cs typeface="Arial" pitchFamily="34" charset="0"/>
              </a:rPr>
              <a:t>conditions to simplify CL design</a:t>
            </a:r>
          </a:p>
          <a:p>
            <a:pPr>
              <a:lnSpc>
                <a:spcPct val="80000"/>
              </a:lnSpc>
              <a:defRPr/>
            </a:pPr>
            <a:r>
              <a:rPr lang="en-US" b="0" dirty="0" smtClean="0">
                <a:cs typeface="Arial" pitchFamily="34" charset="0"/>
              </a:rPr>
              <a:t>But may need caution: e.g. what if the circuit enters an unused state by mistake</a:t>
            </a: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673100" y="3540125"/>
            <a:ext cx="2043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0">
                <a:solidFill>
                  <a:schemeClr val="hlink"/>
                </a:solidFill>
              </a:rPr>
              <a:t>n</a:t>
            </a:r>
            <a:r>
              <a:rPr lang="en-US" altLang="en-US" i="0" baseline="-25000">
                <a:solidFill>
                  <a:schemeClr val="hlink"/>
                </a:solidFill>
              </a:rPr>
              <a:t>b</a:t>
            </a:r>
            <a:r>
              <a:rPr lang="en-US" altLang="en-US" i="0">
                <a:solidFill>
                  <a:schemeClr val="hlink"/>
                </a:solidFill>
              </a:rPr>
              <a:t>= </a:t>
            </a:r>
            <a:r>
              <a:rPr lang="en-US" altLang="en-US" i="0">
                <a:solidFill>
                  <a:schemeClr val="hlink"/>
                </a:solidFill>
                <a:sym typeface="Symbol" panose="05050102010706020507" pitchFamily="18" charset="2"/>
              </a:rPr>
              <a:t></a:t>
            </a:r>
            <a:r>
              <a:rPr lang="en-US" altLang="en-US" i="0">
                <a:solidFill>
                  <a:schemeClr val="hlink"/>
                </a:solidFill>
              </a:rPr>
              <a:t>log</a:t>
            </a:r>
            <a:r>
              <a:rPr lang="en-US" altLang="en-US" i="0" baseline="-25000">
                <a:solidFill>
                  <a:schemeClr val="hlink"/>
                </a:solidFill>
              </a:rPr>
              <a:t>2</a:t>
            </a:r>
            <a:r>
              <a:rPr lang="en-US" altLang="en-US" i="0">
                <a:solidFill>
                  <a:schemeClr val="hlink"/>
                </a:solidFill>
              </a:rPr>
              <a:t> n</a:t>
            </a:r>
            <a:r>
              <a:rPr lang="en-US" altLang="en-US" i="0" baseline="-25000">
                <a:solidFill>
                  <a:schemeClr val="hlink"/>
                </a:solidFill>
              </a:rPr>
              <a:t>s</a:t>
            </a:r>
            <a:r>
              <a:rPr lang="en-US" altLang="en-US" i="0">
                <a:solidFill>
                  <a:schemeClr val="hlink"/>
                </a:solidFill>
                <a:sym typeface="Symbol" panose="05050102010706020507" pitchFamily="18" charset="2"/>
              </a:rPr>
              <a:t></a:t>
            </a:r>
            <a:r>
              <a:rPr lang="en-US" altLang="en-US" i="0"/>
              <a:t>.</a:t>
            </a: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Bit Sequence Recognizer 1101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b="0" dirty="0" smtClean="0">
                <a:cs typeface="Arial" pitchFamily="34" charset="0"/>
              </a:rPr>
              <a:t>Also which code is given to which state? </a:t>
            </a:r>
            <a:r>
              <a:rPr lang="en-US" b="0" dirty="0" smtClean="0">
                <a:cs typeface="Arial" pitchFamily="34" charset="0"/>
                <a:sym typeface="Wingdings" pitchFamily="2" charset="2"/>
              </a:rPr>
              <a:t></a:t>
            </a:r>
            <a:r>
              <a:rPr lang="en-US" b="0" dirty="0" smtClean="0">
                <a:cs typeface="Arial" pitchFamily="34" charset="0"/>
              </a:rPr>
              <a:t> different CL implementations </a:t>
            </a:r>
            <a:r>
              <a:rPr lang="en-US" b="0" dirty="0" smtClean="0">
                <a:cs typeface="Arial" pitchFamily="34" charset="0"/>
                <a:sym typeface="Wingdings" pitchFamily="2" charset="2"/>
              </a:rPr>
              <a:t> may</a:t>
            </a:r>
            <a:r>
              <a:rPr lang="en-US" b="0" dirty="0" smtClean="0">
                <a:cs typeface="Arial" pitchFamily="34" charset="0"/>
              </a:rPr>
              <a:t> influence optimization, e.g. (with 2 FFs) State A is assigned 00 or 01 or 10 or 11?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There are                                  possible encodings = 16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ym typeface="Wingdings" pitchFamily="2" charset="2"/>
              </a:rPr>
              <a:t>Let A = 00 (to suit being a Reset state), B = 01, C = 11, D = 10</a:t>
            </a: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57425" y="2230438"/>
          <a:ext cx="23987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914400" imgH="241200" progId="Equation.3">
                  <p:embed/>
                </p:oleObj>
              </mc:Choice>
              <mc:Fallback>
                <p:oleObj name="Equation" r:id="rId3" imgW="9144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2230438"/>
                        <a:ext cx="2398713" cy="412750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467100"/>
            <a:ext cx="84867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Bit Sequence Recognizer 1101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optimization of FF input equations we express A(t+1), B(t+1), Z(t) in terms of A(t), B(t) and X(t) (using one dimensional state table)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38413"/>
            <a:ext cx="8697913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Bit Sequence Recognizer 1101</a:t>
            </a:r>
            <a:endParaRPr 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303338"/>
            <a:ext cx="67183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Diagram (Moore Model)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74" y="1133342"/>
            <a:ext cx="8510813" cy="51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28660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Design: Serial Comparator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required to design a sequential circuit that compares two n-bit numbers A=A</a:t>
            </a:r>
            <a:r>
              <a:rPr lang="en-US" baseline="-25000" dirty="0"/>
              <a:t>n-1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and B=B</a:t>
            </a:r>
            <a:r>
              <a:rPr lang="en-US" baseline="-25000" dirty="0"/>
              <a:t>n-1</a:t>
            </a:r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B</a:t>
            </a:r>
            <a:r>
              <a:rPr lang="en-US" baseline="-25000" dirty="0"/>
              <a:t>0</a:t>
            </a:r>
            <a:r>
              <a:rPr lang="en-US" dirty="0"/>
              <a:t>, applied to the sequential circuit serially from the least significant bits to the most significant bits.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circuit produces two outputs GT and LT.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A&gt;B, then </a:t>
            </a:r>
            <a:r>
              <a:rPr lang="en-US" dirty="0" smtClean="0"/>
              <a:t>output </a:t>
            </a:r>
            <a:r>
              <a:rPr lang="en-US" dirty="0"/>
              <a:t>signal GT is set to 1 and LT is set to 0.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A&lt;B, then </a:t>
            </a:r>
            <a:r>
              <a:rPr lang="en-US" dirty="0" smtClean="0"/>
              <a:t>output </a:t>
            </a:r>
            <a:r>
              <a:rPr lang="en-US" dirty="0"/>
              <a:t>signal LT is set to 1, and GT is set to 0. </a:t>
            </a:r>
            <a:endParaRPr lang="en-US" dirty="0" smtClean="0"/>
          </a:p>
          <a:p>
            <a:pPr lvl="1"/>
            <a:r>
              <a:rPr lang="en-US" dirty="0" smtClean="0"/>
              <a:t>Otherwise</a:t>
            </a:r>
            <a:r>
              <a:rPr lang="en-US" dirty="0"/>
              <a:t>, both signals will be set to 0, which indicates that the two numbers are equal (i.e. A=B).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56090" y="5170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9" y="4563749"/>
            <a:ext cx="7443988" cy="20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04633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Design: Serial Comparator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54012"/>
            <a:ext cx="3980332" cy="434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4" y="1254011"/>
            <a:ext cx="4135393" cy="434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964354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Design: Serial Comparator</a:t>
            </a: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55600"/>
            <a:ext cx="3840163" cy="493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13" y="1255600"/>
            <a:ext cx="4624276" cy="493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049607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Design: Y = 3*x + 1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required to design a sequential circuit that has a single </a:t>
            </a:r>
            <a:r>
              <a:rPr lang="en-US" dirty="0"/>
              <a:t>input X and a single output 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circuit receives an unsigned number serially through the input X from the least significant bit (LSB) to the most significant bit (MSB), and computes the equation </a:t>
            </a:r>
            <a:r>
              <a:rPr lang="en-US" dirty="0" smtClean="0"/>
              <a:t>Y=3*X+1 </a:t>
            </a:r>
            <a:r>
              <a:rPr lang="en-US" dirty="0"/>
              <a:t>and generates the output serially from the least significant bit to the most significant bit.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13" y="3897312"/>
            <a:ext cx="7085393" cy="25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65676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Sequential Circuit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Combinatorial Logic</a:t>
            </a:r>
          </a:p>
          <a:p>
            <a:pPr lvl="1">
              <a:defRPr/>
            </a:pPr>
            <a:r>
              <a:rPr lang="en-US" dirty="0" smtClean="0"/>
              <a:t>Next state function: Next State = f(Inputs, </a:t>
            </a:r>
            <a:r>
              <a:rPr lang="en-US" dirty="0" smtClean="0">
                <a:solidFill>
                  <a:srgbClr val="00B0F0"/>
                </a:solidFill>
              </a:rPr>
              <a:t>State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2 output function types : </a:t>
            </a:r>
            <a:r>
              <a:rPr lang="en-US" dirty="0" smtClean="0">
                <a:solidFill>
                  <a:srgbClr val="FFFF00"/>
                </a:solidFill>
              </a:rPr>
              <a:t>Mealy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FF00"/>
                </a:solidFill>
              </a:rPr>
              <a:t>Moore</a:t>
            </a:r>
          </a:p>
          <a:p>
            <a:pPr lvl="1">
              <a:defRPr/>
            </a:pPr>
            <a:r>
              <a:rPr lang="en-US" dirty="0" smtClean="0"/>
              <a:t>Output function: </a:t>
            </a:r>
            <a:r>
              <a:rPr lang="en-US" dirty="0" smtClean="0">
                <a:solidFill>
                  <a:srgbClr val="FFFF00"/>
                </a:solidFill>
              </a:rPr>
              <a:t>Mealy Circuits</a:t>
            </a:r>
            <a:r>
              <a:rPr lang="en-US" dirty="0" smtClean="0"/>
              <a:t> Outputs = g(Inputs, </a:t>
            </a:r>
            <a:r>
              <a:rPr lang="en-US" dirty="0" smtClean="0">
                <a:solidFill>
                  <a:srgbClr val="00B0F0"/>
                </a:solidFill>
              </a:rPr>
              <a:t>State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Output function: </a:t>
            </a:r>
            <a:r>
              <a:rPr lang="en-US" dirty="0" smtClean="0">
                <a:solidFill>
                  <a:srgbClr val="FFFF00"/>
                </a:solidFill>
              </a:rPr>
              <a:t>Moore Circuits</a:t>
            </a:r>
            <a:r>
              <a:rPr lang="en-US" dirty="0" smtClean="0"/>
              <a:t> Outputs = h(</a:t>
            </a:r>
            <a:r>
              <a:rPr lang="en-US" dirty="0" smtClean="0">
                <a:solidFill>
                  <a:srgbClr val="00B0F0"/>
                </a:solidFill>
              </a:rPr>
              <a:t>State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Output function type depends on specification and affects the design significantly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54475"/>
            <a:ext cx="79121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Design: Y = 3*x + 1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96" y="1792488"/>
            <a:ext cx="3551236" cy="3144637"/>
          </a:xfrm>
          <a:prstGeom prst="rect">
            <a:avLst/>
          </a:prstGeom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828" y="1792488"/>
            <a:ext cx="4746847" cy="444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01444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Design: Y = 3*x + 1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31" y="1279436"/>
            <a:ext cx="4486275" cy="4799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306" y="1279434"/>
            <a:ext cx="3848100" cy="47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69502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BCD to Excess-3 Serial Code Converter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Assume that once the machine is reset, a continues stream of BCD digits will be transmitted serially and converted to Excess-3 digits.</a:t>
            </a:r>
            <a:endParaRPr lang="en-US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2255838"/>
            <a:ext cx="3021012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AACXWYY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905125"/>
            <a:ext cx="5116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BCD to Excess-3 Serial Code Converter</a:t>
            </a:r>
            <a:endParaRPr lang="en-US" dirty="0"/>
          </a:p>
        </p:txBody>
      </p:sp>
      <p:pic>
        <p:nvPicPr>
          <p:cNvPr id="20483" name="Picture 3" descr="AACXWYZ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43075"/>
            <a:ext cx="81311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047875" y="1195388"/>
            <a:ext cx="2255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State Diagram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6284913" y="1262063"/>
            <a:ext cx="180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State Table</a:t>
            </a:r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BCD to Excess-3 Serial Code Converter</a:t>
            </a:r>
            <a:endParaRPr lang="en-US" dirty="0"/>
          </a:p>
        </p:txBody>
      </p:sp>
      <p:pic>
        <p:nvPicPr>
          <p:cNvPr id="21507" name="Picture 3" descr="AACXWZA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1328738"/>
            <a:ext cx="6719887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BCD to Excess-3 Serial Code Converter</a:t>
            </a:r>
            <a:endParaRPr lang="en-US" dirty="0"/>
          </a:p>
        </p:txBody>
      </p:sp>
      <p:pic>
        <p:nvPicPr>
          <p:cNvPr id="22531" name="Picture 3" descr="AACXWZ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673225"/>
            <a:ext cx="7351712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603250" y="1123950"/>
            <a:ext cx="7783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Karnaugh maps for the encoded state bits and output bit (B</a:t>
            </a:r>
            <a:r>
              <a:rPr lang="en-US" altLang="en-US" sz="20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out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)</a:t>
            </a: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BCD to Excess-3 Serial Code Converter</a:t>
            </a:r>
            <a:endParaRPr lang="en-US" dirty="0"/>
          </a:p>
        </p:txBody>
      </p:sp>
      <p:pic>
        <p:nvPicPr>
          <p:cNvPr id="23555" name="Picture 3" descr="AACXWZC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589088"/>
            <a:ext cx="8231188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Sequential Circuit Model</a:t>
            </a:r>
            <a:endParaRPr lang="en-US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95438"/>
            <a:ext cx="8305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387850"/>
            <a:ext cx="83439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3571875" y="1085850"/>
            <a:ext cx="2100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0">
                <a:solidFill>
                  <a:srgbClr val="FFFF00"/>
                </a:solidFill>
              </a:rPr>
              <a:t>Mealy Circuit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3638550" y="3906838"/>
            <a:ext cx="2168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0">
                <a:solidFill>
                  <a:srgbClr val="FFFF00"/>
                </a:solidFill>
              </a:rPr>
              <a:t>Moore Circuit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Timing of Sequential Circuits</a:t>
            </a:r>
            <a:br>
              <a:rPr lang="en-US" dirty="0" smtClean="0"/>
            </a:br>
            <a:r>
              <a:rPr lang="en-US" dirty="0" smtClean="0"/>
              <a:t>Two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b="0" dirty="0" smtClean="0">
                <a:cs typeface="Arial" pitchFamily="34" charset="0"/>
              </a:rPr>
              <a:t>Behavior depends on the </a:t>
            </a:r>
            <a:r>
              <a:rPr lang="en-US" sz="2000" b="0" u="sng" dirty="0" smtClean="0">
                <a:cs typeface="Arial" pitchFamily="34" charset="0"/>
              </a:rPr>
              <a:t>time</a:t>
            </a:r>
            <a:r>
              <a:rPr lang="en-US" sz="2000" b="0" dirty="0" smtClean="0">
                <a:cs typeface="Arial" pitchFamily="34" charset="0"/>
              </a:rPr>
              <a:t>s at which storage elements ‘see’ their inputs and change their outputs (next state </a:t>
            </a:r>
            <a:r>
              <a:rPr lang="en-US" sz="2000" b="0" dirty="0" smtClean="0">
                <a:cs typeface="Arial" pitchFamily="34" charset="0"/>
                <a:sym typeface="Wingdings" pitchFamily="2" charset="2"/>
              </a:rPr>
              <a:t> present </a:t>
            </a:r>
            <a:r>
              <a:rPr lang="en-US" sz="2000" b="0" dirty="0" smtClean="0">
                <a:cs typeface="Arial" pitchFamily="34" charset="0"/>
              </a:rPr>
              <a:t>state) </a:t>
            </a:r>
          </a:p>
          <a:p>
            <a:pPr>
              <a:defRPr/>
            </a:pPr>
            <a:r>
              <a:rPr lang="en-US" sz="2000" b="0" u="sng" dirty="0" smtClean="0">
                <a:solidFill>
                  <a:srgbClr val="FF0000"/>
                </a:solidFill>
                <a:cs typeface="Arial" pitchFamily="34" charset="0"/>
              </a:rPr>
              <a:t>Asynchronous</a:t>
            </a:r>
            <a:endParaRPr lang="en-US" sz="2000" b="0" dirty="0" smtClean="0">
              <a:solidFill>
                <a:srgbClr val="FF0000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cs typeface="Arial" pitchFamily="34" charset="0"/>
              </a:rPr>
              <a:t>Behavior defined from knowledge of inputs 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at any instant of time </a:t>
            </a:r>
            <a:r>
              <a:rPr lang="en-US" sz="2000" dirty="0" smtClean="0">
                <a:cs typeface="Arial" pitchFamily="34" charset="0"/>
              </a:rPr>
              <a:t>and the order in 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continuous time </a:t>
            </a:r>
            <a:r>
              <a:rPr lang="en-US" sz="2000" dirty="0" smtClean="0">
                <a:cs typeface="Arial" pitchFamily="34" charset="0"/>
              </a:rPr>
              <a:t>in which inputs change</a:t>
            </a:r>
            <a:endParaRPr lang="en-US" sz="2000" u="sng" dirty="0" smtClean="0">
              <a:cs typeface="Arial" pitchFamily="34" charset="0"/>
            </a:endParaRPr>
          </a:p>
          <a:p>
            <a:pPr>
              <a:defRPr/>
            </a:pPr>
            <a:r>
              <a:rPr lang="en-US" sz="2000" b="0" u="sng" dirty="0" smtClean="0">
                <a:solidFill>
                  <a:srgbClr val="FF0000"/>
                </a:solidFill>
                <a:cs typeface="Arial" pitchFamily="34" charset="0"/>
              </a:rPr>
              <a:t>Synchronous</a:t>
            </a:r>
          </a:p>
          <a:p>
            <a:pPr lvl="1">
              <a:defRPr/>
            </a:pPr>
            <a:r>
              <a:rPr lang="en-US" sz="2000" dirty="0" smtClean="0">
                <a:cs typeface="Arial" pitchFamily="34" charset="0"/>
              </a:rPr>
              <a:t>Behavior defined  from knowledge of signals at 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discrete instances </a:t>
            </a:r>
            <a:r>
              <a:rPr lang="en-US" sz="2000" dirty="0" smtClean="0">
                <a:cs typeface="Arial" pitchFamily="34" charset="0"/>
              </a:rPr>
              <a:t>of time</a:t>
            </a:r>
          </a:p>
          <a:p>
            <a:pPr lvl="1">
              <a:defRPr/>
            </a:pPr>
            <a:r>
              <a:rPr lang="en-US" sz="2000" dirty="0" smtClean="0">
                <a:cs typeface="Arial" pitchFamily="34" charset="0"/>
              </a:rPr>
              <a:t>Storage elements see their inputs and change state 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only</a:t>
            </a:r>
            <a:r>
              <a:rPr lang="en-US" sz="2000" dirty="0" smtClean="0">
                <a:cs typeface="Arial" pitchFamily="34" charset="0"/>
              </a:rPr>
              <a:t> in relation to a timing signal (</a:t>
            </a:r>
            <a:r>
              <a:rPr lang="en-US" sz="2000" u="sng" dirty="0" smtClean="0">
                <a:cs typeface="Arial" pitchFamily="34" charset="0"/>
              </a:rPr>
              <a:t>clock pulses</a:t>
            </a:r>
            <a:r>
              <a:rPr lang="en-US" sz="2000" dirty="0" smtClean="0">
                <a:cs typeface="Arial" pitchFamily="34" charset="0"/>
              </a:rPr>
              <a:t> from a </a:t>
            </a:r>
            <a:r>
              <a:rPr lang="en-US" sz="2000" u="sng" dirty="0" smtClean="0">
                <a:cs typeface="Arial" pitchFamily="34" charset="0"/>
              </a:rPr>
              <a:t>clock</a:t>
            </a:r>
            <a:r>
              <a:rPr lang="en-US" sz="2000" dirty="0" smtClean="0">
                <a:cs typeface="Arial" pitchFamily="34" charset="0"/>
              </a:rPr>
              <a:t>)</a:t>
            </a:r>
          </a:p>
          <a:p>
            <a:pPr lvl="1">
              <a:defRPr/>
            </a:pPr>
            <a:r>
              <a:rPr lang="en-US" sz="2000" dirty="0" smtClean="0">
                <a:cs typeface="Arial" pitchFamily="34" charset="0"/>
              </a:rPr>
              <a:t>The synchronous abstraction allows handling complex designs!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4900613"/>
            <a:ext cx="506095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Storage Logic Structures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across Two inverting buffers Connected in series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Problem: No separate input to change data stored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Set-Reset Latch (SR-Latch)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359" y="1827525"/>
            <a:ext cx="3005804" cy="1095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56" y="4144247"/>
            <a:ext cx="2609850" cy="2124075"/>
          </a:xfrm>
          <a:prstGeom prst="rect">
            <a:avLst/>
          </a:prstGeom>
        </p:spPr>
      </p:pic>
      <p:pic>
        <p:nvPicPr>
          <p:cNvPr id="13" name="Picture 4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4003" y="4085409"/>
            <a:ext cx="41179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5406687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NOR-NOR  Set–</a:t>
            </a:r>
            <a:r>
              <a:rPr lang="en-US" dirty="0" smtClean="0">
                <a:sym typeface="Symbol" pitchFamily="18" charset="2"/>
              </a:rPr>
              <a:t>Reset</a:t>
            </a:r>
            <a:r>
              <a:rPr lang="en-US" dirty="0" smtClean="0"/>
              <a:t> (SR) Latch</a:t>
            </a:r>
            <a:endParaRPr lang="en-US" dirty="0"/>
          </a:p>
        </p:txBody>
      </p:sp>
      <p:pic>
        <p:nvPicPr>
          <p:cNvPr id="460" name="Picture 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98" y="3241787"/>
            <a:ext cx="8365390" cy="2902778"/>
          </a:xfrm>
          <a:prstGeom prst="rect">
            <a:avLst/>
          </a:prstGeom>
        </p:spPr>
      </p:pic>
      <p:sp>
        <p:nvSpPr>
          <p:cNvPr id="462" name="TextBox 461"/>
          <p:cNvSpPr txBox="1"/>
          <p:nvPr/>
        </p:nvSpPr>
        <p:spPr>
          <a:xfrm>
            <a:off x="500798" y="1350671"/>
            <a:ext cx="4009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 = 1, R = 1 is a </a:t>
            </a:r>
            <a:r>
              <a:rPr lang="en-US" u="sng" dirty="0">
                <a:solidFill>
                  <a:srgbClr val="FFFF00"/>
                </a:solidFill>
              </a:rPr>
              <a:t>forbidden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input pattern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25" y="1128768"/>
            <a:ext cx="30765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264986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NOR-NOR  Set–</a:t>
            </a:r>
            <a:r>
              <a:rPr lang="en-US" dirty="0" smtClean="0">
                <a:sym typeface="Symbol" pitchFamily="18" charset="2"/>
              </a:rPr>
              <a:t>Reset</a:t>
            </a:r>
            <a:r>
              <a:rPr lang="en-US" dirty="0" smtClean="0"/>
              <a:t> (SR) Latch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17" y="1133341"/>
            <a:ext cx="8535871" cy="51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5305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sc_template">
  <a:themeElements>
    <a:clrScheme name="">
      <a:dk1>
        <a:srgbClr val="000000"/>
      </a:dk1>
      <a:lt1>
        <a:srgbClr val="CDFFE6"/>
      </a:lt1>
      <a:dk2>
        <a:srgbClr val="006000"/>
      </a:dk2>
      <a:lt2>
        <a:srgbClr val="FF8200"/>
      </a:lt2>
      <a:accent1>
        <a:srgbClr val="00FFFF"/>
      </a:accent1>
      <a:accent2>
        <a:srgbClr val="C80000"/>
      </a:accent2>
      <a:accent3>
        <a:srgbClr val="AAB6AA"/>
      </a:accent3>
      <a:accent4>
        <a:srgbClr val="AFDAC4"/>
      </a:accent4>
      <a:accent5>
        <a:srgbClr val="AAFFFF"/>
      </a:accent5>
      <a:accent6>
        <a:srgbClr val="B50000"/>
      </a:accent6>
      <a:hlink>
        <a:srgbClr val="F0F000"/>
      </a:hlink>
      <a:folHlink>
        <a:srgbClr val="66FF33"/>
      </a:folHlink>
    </a:clrScheme>
    <a:fontScheme name="s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_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_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Documents\COE390\991\sc_template.ppt</Template>
  <TotalTime>1676</TotalTime>
  <Pages>20</Pages>
  <Words>1404</Words>
  <Application>Microsoft Office PowerPoint</Application>
  <PresentationFormat>On-screen Show (4:3)</PresentationFormat>
  <Paragraphs>171</Paragraphs>
  <Slides>46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Monotype Sorts</vt:lpstr>
      <vt:lpstr>Times New Roman</vt:lpstr>
      <vt:lpstr>Bookman Old Style</vt:lpstr>
      <vt:lpstr>Wingdings</vt:lpstr>
      <vt:lpstr>Symbol</vt:lpstr>
      <vt:lpstr>ＭＳ Ｐゴシック</vt:lpstr>
      <vt:lpstr>Calibri</vt:lpstr>
      <vt:lpstr>sc_template</vt:lpstr>
      <vt:lpstr>Equation</vt:lpstr>
      <vt:lpstr>Sequential Circuit  Analysis &amp; Design</vt:lpstr>
      <vt:lpstr>Outline</vt:lpstr>
      <vt:lpstr>Sequential Circuit Model</vt:lpstr>
      <vt:lpstr>Sequential Circuit Model</vt:lpstr>
      <vt:lpstr>Sequential Circuit Model</vt:lpstr>
      <vt:lpstr>Timing of Sequential Circuits Two Approaches</vt:lpstr>
      <vt:lpstr>Data Storage Logic Structures</vt:lpstr>
      <vt:lpstr>Basic NOR-NOR  Set–Reset (SR) Latch</vt:lpstr>
      <vt:lpstr>Basic NOR-NOR  Set–Reset (SR) Latch</vt:lpstr>
      <vt:lpstr>Basic NAND-NAND  Set–Reset (SR) Latch</vt:lpstr>
      <vt:lpstr>Clocked SR Latch</vt:lpstr>
      <vt:lpstr>D Latch</vt:lpstr>
      <vt:lpstr>The Transparent Latch as a Storage Element</vt:lpstr>
      <vt:lpstr>Master Slave D Flip Flop (Rising-Edge Trigerred)</vt:lpstr>
      <vt:lpstr>Another Rising Edge-Triggered D-type Flip-Flop</vt:lpstr>
      <vt:lpstr>D Flip-Flop Timing Parameters</vt:lpstr>
      <vt:lpstr>Sequential Circuit Timing Constraints</vt:lpstr>
      <vt:lpstr>State Initialization</vt:lpstr>
      <vt:lpstr>Sequential Circuit Analysis</vt:lpstr>
      <vt:lpstr>Sequential Circuit Analysis</vt:lpstr>
      <vt:lpstr>State Table Characteristics</vt:lpstr>
      <vt:lpstr>Sequential Circuit Analysis Example</vt:lpstr>
      <vt:lpstr>Sequential Circuit Analysis Example</vt:lpstr>
      <vt:lpstr>Sequential Circuit Analysis Example</vt:lpstr>
      <vt:lpstr>Sequential Circuit Analysis Example</vt:lpstr>
      <vt:lpstr>Moore and Mealy Models</vt:lpstr>
      <vt:lpstr>Moore Sequential Circuit Analysis Example</vt:lpstr>
      <vt:lpstr>Sequential Circuit Design Procedure</vt:lpstr>
      <vt:lpstr>Example: Bit Sequence Recognizer 1101</vt:lpstr>
      <vt:lpstr>Example: Bit Sequence Recognizer 1101</vt:lpstr>
      <vt:lpstr>Example: Bit Sequence Recognizer 1101</vt:lpstr>
      <vt:lpstr>Example: Bit Sequence Recognizer 1101</vt:lpstr>
      <vt:lpstr>Example: Bit Sequence Recognizer 1101</vt:lpstr>
      <vt:lpstr>Example: Bit Sequence Recognizer 1101</vt:lpstr>
      <vt:lpstr>State Diagram (Moore Model)</vt:lpstr>
      <vt:lpstr>Sequential Circuit Design: Serial Comparator</vt:lpstr>
      <vt:lpstr>Sequential Circuit Design: Serial Comparator</vt:lpstr>
      <vt:lpstr>Sequential Circuit Design: Serial Comparator</vt:lpstr>
      <vt:lpstr>Sequential Circuit Design: Y = 3*x + 1</vt:lpstr>
      <vt:lpstr>Sequential Circuit Design: Y = 3*x + 1</vt:lpstr>
      <vt:lpstr>Sequential Circuit Design: Y = 3*x + 1</vt:lpstr>
      <vt:lpstr>BCD to Excess-3 Serial Code Converter</vt:lpstr>
      <vt:lpstr>BCD to Excess-3 Serial Code Converter</vt:lpstr>
      <vt:lpstr>BCD to Excess-3 Serial Code Converter</vt:lpstr>
      <vt:lpstr>BCD to Excess-3 Serial Code Converter</vt:lpstr>
      <vt:lpstr>BCD to Excess-3 Serial Code Converter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Preventive Maintenance</dc:title>
  <dc:subject/>
  <dc:creator>Dr. Aiman El-Maleh</dc:creator>
  <cp:keywords/>
  <dc:description/>
  <cp:lastModifiedBy>Aiman</cp:lastModifiedBy>
  <cp:revision>259</cp:revision>
  <cp:lastPrinted>2002-09-17T21:22:29Z</cp:lastPrinted>
  <dcterms:created xsi:type="dcterms:W3CDTF">1995-10-21T09:00:36Z</dcterms:created>
  <dcterms:modified xsi:type="dcterms:W3CDTF">2014-11-29T19:47:06Z</dcterms:modified>
</cp:coreProperties>
</file>