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2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9" r:id="rId27"/>
    <p:sldId id="368" r:id="rId28"/>
    <p:sldId id="370" r:id="rId29"/>
    <p:sldId id="371" r:id="rId30"/>
    <p:sldId id="372" r:id="rId31"/>
    <p:sldId id="373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</p:sldIdLst>
  <p:sldSz cx="9144000" cy="6858000" type="screen4x3"/>
  <p:notesSz cx="6858000" cy="9144000"/>
  <p:custShowLst>
    <p:custShow name="Shl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FFAE5D"/>
    <a:srgbClr val="FFBA75"/>
    <a:srgbClr val="008000"/>
    <a:srgbClr val="FFCCFF"/>
    <a:srgbClr val="FFFFCC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301" autoAdjust="0"/>
    <p:restoredTop sz="94660"/>
  </p:normalViewPr>
  <p:slideViewPr>
    <p:cSldViewPr>
      <p:cViewPr varScale="1">
        <p:scale>
          <a:sx n="78" d="100"/>
          <a:sy n="78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F3FC046-F678-4AD6-A99F-CE4CE52D0662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86100"/>
            <a:ext cx="8229600" cy="2552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43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943350" algn="ctr"/>
                <a:tab pos="8050213" algn="r"/>
              </a:tabLst>
            </a:pPr>
            <a:r>
              <a:rPr lang="en-US" sz="1000" i="1" dirty="0" smtClean="0"/>
              <a:t>Functions and Functional Blocks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	                           COE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202– Digital Logic  Design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– KFUPM                           	slide </a:t>
            </a:r>
            <a:fld id="{497C7F51-76D3-4B06-95E2-AD0B11897486}" type="slidenum">
              <a:rPr lang="ar-SA" sz="1000" i="1">
                <a:latin typeface="Times New Roman" pitchFamily="18" charset="0"/>
                <a:cs typeface="Times New Roman" pitchFamily="18" charset="0"/>
              </a:rPr>
              <a:pPr>
                <a:spcBef>
                  <a:spcPct val="50000"/>
                </a:spcBef>
                <a:tabLst>
                  <a:tab pos="3943350" algn="ctr"/>
                  <a:tab pos="8050213" algn="r"/>
                </a:tabLst>
              </a:pPr>
              <a:t>‹#›</a:t>
            </a:fld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9pPr>
    </p:titleStyle>
    <p:bodyStyle>
      <a:lvl1pPr marL="347663" indent="-347663" algn="l" rtl="0" fontAlgn="base">
        <a:spcBef>
          <a:spcPct val="4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fontAlgn="base">
        <a:spcBef>
          <a:spcPct val="40000"/>
        </a:spcBef>
        <a:spcAft>
          <a:spcPct val="0"/>
        </a:spcAft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4588" indent="-231775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481138" indent="-222250" algn="l" rtl="0" fontAlgn="base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288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2860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7432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2004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6576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Functions and Functional Blocks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COE 202</a:t>
            </a:r>
          </a:p>
          <a:p>
            <a:r>
              <a:rPr lang="en-US" smtClean="0"/>
              <a:t>Digital Logic Design</a:t>
            </a:r>
          </a:p>
          <a:p>
            <a:r>
              <a:rPr lang="en-US" smtClean="0"/>
              <a:t>Dr. Aiman El-Maleh</a:t>
            </a:r>
          </a:p>
          <a:p>
            <a:r>
              <a:rPr lang="en-US" smtClean="0"/>
              <a:t>College of Computer Sciences and Engineering</a:t>
            </a:r>
          </a:p>
          <a:p>
            <a:r>
              <a:rPr lang="en-US" smtClean="0"/>
              <a:t>King Fahd University of Petroleum and Minerals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3-to-8 Decoder Implementation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576" y="1297541"/>
            <a:ext cx="5587879" cy="464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9938" y="4926782"/>
            <a:ext cx="3788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</a:rPr>
              <a:t>Notice that each output line </a:t>
            </a:r>
          </a:p>
          <a:p>
            <a:r>
              <a:rPr lang="en-US" b="1" dirty="0" smtClean="0">
                <a:latin typeface="Arial" pitchFamily="34" charset="0"/>
              </a:rPr>
              <a:t>is the </a:t>
            </a:r>
            <a:r>
              <a:rPr lang="en-US" b="1" dirty="0" err="1" smtClean="0">
                <a:latin typeface="Arial" pitchFamily="34" charset="0"/>
              </a:rPr>
              <a:t>minterm</a:t>
            </a:r>
            <a:r>
              <a:rPr lang="en-US" b="1" dirty="0" smtClean="0">
                <a:latin typeface="Arial" pitchFamily="34" charset="0"/>
              </a:rPr>
              <a:t> corresponding to </a:t>
            </a:r>
          </a:p>
          <a:p>
            <a:r>
              <a:rPr lang="en-US" b="1" dirty="0" smtClean="0">
                <a:latin typeface="Arial" pitchFamily="34" charset="0"/>
              </a:rPr>
              <a:t>the input code, i.e. D</a:t>
            </a:r>
            <a:r>
              <a:rPr lang="en-US" b="1" baseline="-25000" dirty="0" smtClean="0">
                <a:latin typeface="Arial" pitchFamily="34" charset="0"/>
              </a:rPr>
              <a:t>5</a:t>
            </a:r>
            <a:r>
              <a:rPr lang="en-US" b="1" dirty="0" smtClean="0">
                <a:latin typeface="Arial" pitchFamily="34" charset="0"/>
              </a:rPr>
              <a:t> is m</a:t>
            </a:r>
            <a:r>
              <a:rPr lang="en-US" b="1" baseline="-25000" dirty="0" smtClean="0">
                <a:latin typeface="Arial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2-to-4 Decoder 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10" y="1239934"/>
            <a:ext cx="8135444" cy="458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3-to-8 Decoder Design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17" y="1182327"/>
            <a:ext cx="8102379" cy="500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 Expansion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3-to-8 from two 2-to-4 with EN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rgbClr val="6600CC"/>
                </a:solidFill>
                <a:latin typeface="Arial" pitchFamily="34" charset="0"/>
              </a:rPr>
              <a:t>Using two 2-to-4 decoders</a:t>
            </a:r>
          </a:p>
          <a:p>
            <a:pPr lvl="1">
              <a:buNone/>
            </a:pPr>
            <a:r>
              <a:rPr lang="en-US" dirty="0" smtClean="0">
                <a:solidFill>
                  <a:srgbClr val="6600CC"/>
                </a:solidFill>
                <a:latin typeface="Arial" pitchFamily="34" charset="0"/>
              </a:rPr>
              <a:t>     &amp; one 1-to-2 decoder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03" y="3544215"/>
            <a:ext cx="4381500" cy="270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6358" y="1997652"/>
            <a:ext cx="44577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Implementing Functions using Decoders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Implementing functions of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n inputs and 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requires: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Specification: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 a Truth Table (has n input columns and m output columns)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 sum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minterms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expressions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Implementation requires: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One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-to-2</a:t>
            </a:r>
            <a:r>
              <a:rPr lang="en-US" sz="2400" i="1" baseline="30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-line decoder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 gates, one for each output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Procedure: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From the truth table: For each ‘1’ in the truth table of an output, connect the corresponding D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the decoder to the OR of that output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From the 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minterm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expressions: Connect the decoder D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’s corresponding to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minterms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each output to the OR of that output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088" y="3711575"/>
            <a:ext cx="5014912" cy="248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Implementing Functions using Decoders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Example:1-bit adder (Full Adder)</a:t>
            </a:r>
            <a:endParaRPr lang="en-US" dirty="0"/>
          </a:p>
        </p:txBody>
      </p:sp>
      <p:pic>
        <p:nvPicPr>
          <p:cNvPr id="4" name="Picture 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89" y="1873611"/>
            <a:ext cx="3283599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107"/>
          <p:cNvSpPr txBox="1">
            <a:spLocks noChangeArrowheads="1"/>
          </p:cNvSpPr>
          <p:nvPr/>
        </p:nvSpPr>
        <p:spPr bwMode="auto">
          <a:xfrm>
            <a:off x="5141913" y="5136139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</a:rPr>
              <a:t>LSB</a:t>
            </a:r>
          </a:p>
        </p:txBody>
      </p:sp>
      <p:sp>
        <p:nvSpPr>
          <p:cNvPr id="52" name="Text Box 108"/>
          <p:cNvSpPr txBox="1">
            <a:spLocks noChangeArrowheads="1"/>
          </p:cNvSpPr>
          <p:nvPr/>
        </p:nvSpPr>
        <p:spPr bwMode="auto">
          <a:xfrm>
            <a:off x="4908550" y="1521402"/>
            <a:ext cx="4217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CC"/>
                </a:solidFill>
                <a:latin typeface="Arial" pitchFamily="34" charset="0"/>
              </a:rPr>
              <a:t>We need:</a:t>
            </a:r>
          </a:p>
          <a:p>
            <a:pPr>
              <a:buFont typeface="Wingdings" pitchFamily="2" charset="2"/>
              <a:buChar char="à"/>
            </a:pPr>
            <a:r>
              <a:rPr lang="en-US">
                <a:solidFill>
                  <a:srgbClr val="6600CC"/>
                </a:solidFill>
                <a:latin typeface="Arial" pitchFamily="34" charset="0"/>
                <a:sym typeface="Wingdings" pitchFamily="2" charset="2"/>
              </a:rPr>
              <a:t> 2 SOm expressions</a:t>
            </a:r>
          </a:p>
          <a:p>
            <a:pPr>
              <a:buFont typeface="Wingdings" pitchFamily="2" charset="2"/>
              <a:buChar char="à"/>
            </a:pPr>
            <a:r>
              <a:rPr lang="en-US">
                <a:solidFill>
                  <a:srgbClr val="6600CC"/>
                </a:solidFill>
                <a:latin typeface="Arial" pitchFamily="34" charset="0"/>
              </a:rPr>
              <a:t> 3-to-2</a:t>
            </a:r>
            <a:r>
              <a:rPr lang="en-US" baseline="30000">
                <a:solidFill>
                  <a:srgbClr val="6600CC"/>
                </a:solidFill>
                <a:latin typeface="Arial" pitchFamily="34" charset="0"/>
              </a:rPr>
              <a:t>3</a:t>
            </a:r>
            <a:r>
              <a:rPr lang="en-US">
                <a:solidFill>
                  <a:srgbClr val="6600CC"/>
                </a:solidFill>
                <a:latin typeface="Arial" pitchFamily="34" charset="0"/>
              </a:rPr>
              <a:t> Decoder</a:t>
            </a:r>
          </a:p>
          <a:p>
            <a:pPr>
              <a:buFont typeface="Wingdings" pitchFamily="2" charset="2"/>
              <a:buChar char="à"/>
            </a:pPr>
            <a:r>
              <a:rPr lang="en-US">
                <a:solidFill>
                  <a:srgbClr val="6600CC"/>
                </a:solidFill>
                <a:latin typeface="Arial" pitchFamily="34" charset="0"/>
              </a:rPr>
              <a:t> 2 OR gates of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appropriate</a:t>
            </a:r>
            <a:r>
              <a:rPr lang="en-US">
                <a:solidFill>
                  <a:srgbClr val="6600CC"/>
                </a:solidFill>
                <a:latin typeface="Arial" pitchFamily="34" charset="0"/>
              </a:rPr>
              <a:t> # of inputs</a:t>
            </a:r>
          </a:p>
        </p:txBody>
      </p:sp>
      <p:sp>
        <p:nvSpPr>
          <p:cNvPr id="95" name="Text Box 151"/>
          <p:cNvSpPr txBox="1">
            <a:spLocks noChangeArrowheads="1"/>
          </p:cNvSpPr>
          <p:nvPr/>
        </p:nvSpPr>
        <p:spPr bwMode="auto">
          <a:xfrm>
            <a:off x="6437313" y="3429000"/>
            <a:ext cx="25447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" pitchFamily="34" charset="0"/>
              </a:rPr>
              <a:t>Larger # of 1’s require larger ORs.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If so, Consider expressing F and using a </a:t>
            </a:r>
            <a:r>
              <a:rPr lang="en-US" sz="1600" dirty="0">
                <a:solidFill>
                  <a:srgbClr val="6600CC"/>
                </a:solidFill>
                <a:latin typeface="Arial" pitchFamily="34" charset="0"/>
              </a:rPr>
              <a:t>NOR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 instead!</a:t>
            </a:r>
          </a:p>
        </p:txBody>
      </p:sp>
      <p:sp>
        <p:nvSpPr>
          <p:cNvPr id="96" name="Line 155"/>
          <p:cNvSpPr>
            <a:spLocks noChangeShapeType="1"/>
          </p:cNvSpPr>
          <p:nvPr/>
        </p:nvSpPr>
        <p:spPr bwMode="auto">
          <a:xfrm>
            <a:off x="8437563" y="3947463"/>
            <a:ext cx="1508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70" y="2737716"/>
            <a:ext cx="3390900" cy="69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encoder performs the inverse operation of a decoder.</a:t>
            </a:r>
          </a:p>
          <a:p>
            <a:r>
              <a:rPr lang="en-US" dirty="0" smtClean="0"/>
              <a:t>It has 2</a:t>
            </a:r>
            <a:r>
              <a:rPr lang="en-US" baseline="30000" dirty="0" smtClean="0"/>
              <a:t>n</a:t>
            </a:r>
            <a:r>
              <a:rPr lang="en-US" dirty="0" smtClean="0"/>
              <a:t> inputs, and n output lines.</a:t>
            </a:r>
          </a:p>
          <a:p>
            <a:r>
              <a:rPr lang="en-US" dirty="0" smtClean="0"/>
              <a:t>Only one input can be logic 1 at any given time (active input). All other inputs must be 0’s.</a:t>
            </a:r>
          </a:p>
          <a:p>
            <a:r>
              <a:rPr lang="en-US" dirty="0" smtClean="0"/>
              <a:t>Output lines generate the binary code corresponding to the active input.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043" y="4062677"/>
            <a:ext cx="5638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Octal-to-Binary Encoder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576" y="1124720"/>
            <a:ext cx="5530272" cy="316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2" y="4293104"/>
            <a:ext cx="6286500" cy="201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41433" y="3400425"/>
            <a:ext cx="1806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Only 8 rows are 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relevant, out of the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2^8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= 256 rows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1433" y="1458913"/>
            <a:ext cx="2444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CC"/>
                </a:solidFill>
                <a:latin typeface="Arial" pitchFamily="34" charset="0"/>
              </a:rPr>
              <a:t>Assuming</a:t>
            </a:r>
          </a:p>
          <a:p>
            <a:r>
              <a:rPr lang="en-US" dirty="0">
                <a:solidFill>
                  <a:srgbClr val="6600CC"/>
                </a:solidFill>
                <a:latin typeface="Arial" pitchFamily="34" charset="0"/>
              </a:rPr>
              <a:t>only 1 (and at least 1) </a:t>
            </a:r>
          </a:p>
          <a:p>
            <a:r>
              <a:rPr lang="en-US" dirty="0">
                <a:solidFill>
                  <a:srgbClr val="6600CC"/>
                </a:solidFill>
                <a:latin typeface="Arial" pitchFamily="34" charset="0"/>
              </a:rPr>
              <a:t>Input line being</a:t>
            </a:r>
          </a:p>
          <a:p>
            <a:r>
              <a:rPr lang="en-US" dirty="0">
                <a:solidFill>
                  <a:srgbClr val="6600CC"/>
                </a:solidFill>
                <a:latin typeface="Arial" pitchFamily="34" charset="0"/>
              </a:rPr>
              <a:t>active at a time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141533" y="2708275"/>
            <a:ext cx="0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Octal-to-Binary Encoder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not all input combinations are valid.</a:t>
            </a:r>
          </a:p>
          <a:p>
            <a:r>
              <a:rPr lang="en-US" dirty="0" smtClean="0"/>
              <a:t>Valid combinations are those which have exactly one input equal to logic 1 while all other inputs are logic 0’s.</a:t>
            </a:r>
          </a:p>
          <a:p>
            <a:r>
              <a:rPr lang="en-US" dirty="0" smtClean="0"/>
              <a:t>Since, the number of inputs = 8, K-maps cannot be used to derive the output Boolean expressions. The encoder implementation, however, can be directly derived from the truth table:</a:t>
            </a:r>
          </a:p>
          <a:p>
            <a:pPr lvl="1"/>
            <a:r>
              <a:rPr lang="en-US" dirty="0" smtClean="0"/>
              <a:t>Since A0 = 1 if the input octal digit is 1 or 3 or 5 or 7, then we can write: A0 = E1 + E3 + E5+ E7</a:t>
            </a:r>
          </a:p>
          <a:p>
            <a:pPr lvl="1"/>
            <a:r>
              <a:rPr lang="en-US" dirty="0" smtClean="0"/>
              <a:t>Likewise, A1 = E2 + E3 + E6+ E7, and similarly</a:t>
            </a:r>
          </a:p>
          <a:p>
            <a:pPr lvl="1"/>
            <a:r>
              <a:rPr lang="pt-BR" dirty="0" smtClean="0"/>
              <a:t>A2 = E4 + E5 + E6+ E7</a:t>
            </a:r>
          </a:p>
          <a:p>
            <a:pPr lvl="1"/>
            <a:r>
              <a:rPr lang="en-US" dirty="0" smtClean="0"/>
              <a:t>Thus, the encoder can be implemented using three 4- input OR gates.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Limitation of Encoders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Exactly one input must be active at any given time.</a:t>
            </a:r>
          </a:p>
          <a:p>
            <a:r>
              <a:rPr lang="en-US" dirty="0" smtClean="0"/>
              <a:t>If the number of active inputs is less than one or more than one, the output will be incorrect.</a:t>
            </a:r>
          </a:p>
          <a:p>
            <a:r>
              <a:rPr lang="en-US" dirty="0" smtClean="0"/>
              <a:t>For example, if E</a:t>
            </a:r>
            <a:r>
              <a:rPr lang="en-US" baseline="-25000" dirty="0" smtClean="0"/>
              <a:t>3</a:t>
            </a:r>
            <a:r>
              <a:rPr lang="en-US" dirty="0" smtClean="0"/>
              <a:t> = E</a:t>
            </a:r>
            <a:r>
              <a:rPr lang="en-US" baseline="-25000" dirty="0" smtClean="0"/>
              <a:t>6</a:t>
            </a:r>
            <a:r>
              <a:rPr lang="en-US" dirty="0" smtClean="0"/>
              <a:t> = 1, the output of the encoder A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= 111, which implies incorrect output.</a:t>
            </a:r>
          </a:p>
          <a:p>
            <a:r>
              <a:rPr lang="en-US" dirty="0" smtClean="0"/>
              <a:t>Two Problems to Resolve:</a:t>
            </a:r>
          </a:p>
          <a:p>
            <a:pPr lvl="1"/>
            <a:r>
              <a:rPr lang="en-US" dirty="0" smtClean="0"/>
              <a:t>1. If two or more inputs are active at the same time, what should the output be?</a:t>
            </a:r>
          </a:p>
          <a:p>
            <a:pPr lvl="1"/>
            <a:r>
              <a:rPr lang="en-US" dirty="0" smtClean="0"/>
              <a:t>2. An output of all 0's is generated in 2 cases:</a:t>
            </a:r>
          </a:p>
          <a:p>
            <a:pPr lvl="2"/>
            <a:r>
              <a:rPr lang="en-US" dirty="0" smtClean="0"/>
              <a:t>when all inputs are 0</a:t>
            </a:r>
          </a:p>
          <a:p>
            <a:pPr lvl="2"/>
            <a:r>
              <a:rPr lang="en-US" dirty="0" smtClean="0"/>
              <a:t>when E0 is equal to 1.</a:t>
            </a:r>
          </a:p>
          <a:p>
            <a:pPr lvl="2">
              <a:buNone/>
            </a:pPr>
            <a:r>
              <a:rPr lang="en-US" dirty="0" smtClean="0"/>
              <a:t>How can this ambiguity be resolved?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Enabling function</a:t>
            </a:r>
          </a:p>
          <a:p>
            <a:r>
              <a:rPr lang="en-US" dirty="0" smtClean="0"/>
              <a:t>Decoders</a:t>
            </a:r>
          </a:p>
          <a:p>
            <a:r>
              <a:rPr lang="en-US" dirty="0" smtClean="0"/>
              <a:t>Implementing Functions using Decoders</a:t>
            </a:r>
          </a:p>
          <a:p>
            <a:r>
              <a:rPr lang="en-US" dirty="0" smtClean="0"/>
              <a:t>Encoders</a:t>
            </a:r>
          </a:p>
          <a:p>
            <a:r>
              <a:rPr lang="en-US" dirty="0" smtClean="0"/>
              <a:t>Multiplexers</a:t>
            </a:r>
          </a:p>
          <a:p>
            <a:r>
              <a:rPr lang="en-US" dirty="0" smtClean="0"/>
              <a:t>Implementing Functions using Multiplexers</a:t>
            </a:r>
          </a:p>
          <a:p>
            <a:r>
              <a:rPr lang="en-US" dirty="0" err="1" smtClean="0"/>
              <a:t>DeMultiplexers</a:t>
            </a:r>
            <a:endParaRPr lang="en-US" dirty="0" smtClean="0"/>
          </a:p>
          <a:p>
            <a:r>
              <a:rPr lang="en-US" dirty="0" smtClean="0"/>
              <a:t>Design Examples using MSI Functional Blocks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Limitation of 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Solution To Problem 1:</a:t>
            </a:r>
          </a:p>
          <a:p>
            <a:pPr lvl="1"/>
            <a:r>
              <a:rPr lang="en-US" dirty="0" smtClean="0"/>
              <a:t>Use a </a:t>
            </a:r>
            <a:r>
              <a:rPr lang="en-US" dirty="0" smtClean="0">
                <a:solidFill>
                  <a:srgbClr val="FF0000"/>
                </a:solidFill>
              </a:rPr>
              <a:t>Priority Encoder </a:t>
            </a:r>
            <a:r>
              <a:rPr lang="en-US" dirty="0" smtClean="0"/>
              <a:t>which produces the output corresponding to the input with higher priority.</a:t>
            </a:r>
          </a:p>
          <a:p>
            <a:pPr lvl="1"/>
            <a:r>
              <a:rPr lang="en-US" dirty="0" smtClean="0"/>
              <a:t>Inputs are assigned priorities according to their subscript value; e.g. higher subscript inputs are assigned higher priority.</a:t>
            </a:r>
          </a:p>
          <a:p>
            <a:pPr lvl="1"/>
            <a:r>
              <a:rPr lang="en-US" dirty="0" smtClean="0"/>
              <a:t>In the previous example, if E</a:t>
            </a:r>
            <a:r>
              <a:rPr lang="en-US" baseline="-25000" dirty="0" smtClean="0"/>
              <a:t>3</a:t>
            </a:r>
            <a:r>
              <a:rPr lang="en-US" dirty="0" smtClean="0"/>
              <a:t> = E</a:t>
            </a:r>
            <a:r>
              <a:rPr lang="en-US" baseline="-25000" dirty="0" smtClean="0"/>
              <a:t>6</a:t>
            </a:r>
            <a:r>
              <a:rPr lang="en-US" dirty="0" smtClean="0"/>
              <a:t> = 1, the output corresponding to E</a:t>
            </a:r>
            <a:r>
              <a:rPr lang="en-US" baseline="-25000" dirty="0" smtClean="0"/>
              <a:t>6</a:t>
            </a:r>
            <a:r>
              <a:rPr lang="en-US" dirty="0" smtClean="0"/>
              <a:t> will be produced (A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= 110) since E</a:t>
            </a:r>
            <a:r>
              <a:rPr lang="en-US" baseline="-25000" dirty="0" smtClean="0"/>
              <a:t>6</a:t>
            </a:r>
            <a:r>
              <a:rPr lang="en-US" dirty="0" smtClean="0"/>
              <a:t> has higher priority than E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Solution To Problem 2:</a:t>
            </a:r>
          </a:p>
          <a:p>
            <a:pPr lvl="1"/>
            <a:r>
              <a:rPr lang="en-US" dirty="0" smtClean="0"/>
              <a:t>Provide one more output signal V to indicate validity of input data.</a:t>
            </a:r>
          </a:p>
          <a:p>
            <a:pPr lvl="1"/>
            <a:r>
              <a:rPr lang="en-US" dirty="0" smtClean="0"/>
              <a:t>V = 0 if none of the inputs equals 1, otherwise it is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4-to-2 Priority Encoders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8" y="1143000"/>
            <a:ext cx="4345229" cy="5143500"/>
          </a:xfrm>
        </p:spPr>
        <p:txBody>
          <a:bodyPr/>
          <a:lstStyle/>
          <a:p>
            <a:r>
              <a:rPr lang="en-US" dirty="0" smtClean="0"/>
              <a:t>Sixteen input combinations.</a:t>
            </a:r>
          </a:p>
          <a:p>
            <a:r>
              <a:rPr lang="en-US" dirty="0" smtClean="0"/>
              <a:t>Three output variables A1, A0, and V.</a:t>
            </a:r>
          </a:p>
          <a:p>
            <a:r>
              <a:rPr lang="en-US" dirty="0" smtClean="0"/>
              <a:t>V is needed to take care of situation when all inputs are equal to zero.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821" y="1182327"/>
            <a:ext cx="4168174" cy="501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31" y="3889856"/>
            <a:ext cx="36385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4-to-2 Priority Encoders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1124720"/>
            <a:ext cx="5410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3889543"/>
            <a:ext cx="5429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Multiplexers: 2</a:t>
            </a:r>
            <a:r>
              <a:rPr lang="en-US" baseline="30000" dirty="0" smtClean="0"/>
              <a:t>n</a:t>
            </a:r>
            <a:r>
              <a:rPr lang="en-US" dirty="0" smtClean="0"/>
              <a:t>-to-1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multiplexer (MUX) selects information from one of 2</a:t>
            </a:r>
            <a:r>
              <a:rPr lang="en-US" baseline="30000" dirty="0" smtClean="0"/>
              <a:t>n</a:t>
            </a:r>
            <a:r>
              <a:rPr lang="en-US" dirty="0" smtClean="0"/>
              <a:t> input line and directs it toward a single output line.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typical multiplexer has: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information inputs (I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(2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– 1)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… I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(to select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n-US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1 Output Y </a:t>
            </a:r>
            <a:r>
              <a:rPr lang="en-US" sz="24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(to select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24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select control (address) inputs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- 1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… S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(to select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n-US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Implemented using decoders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MUX selection circuits can be </a:t>
            </a:r>
            <a:r>
              <a:rPr lang="en-US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duplicated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 times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(with the same selection controls in parallel) to provide </a:t>
            </a:r>
            <a:r>
              <a:rPr lang="en-US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m-wide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data widths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9957" y="1988825"/>
            <a:ext cx="13716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2-to-1 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single selection variable S </a:t>
            </a:r>
          </a:p>
          <a:p>
            <a:pPr>
              <a:lnSpc>
                <a:spcPct val="75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has two values: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S = 0 selects input I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S = 1 selects input I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>
              <a:lnSpc>
                <a:spcPct val="75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3-input K-map optimization gives </a:t>
            </a:r>
          </a:p>
          <a:p>
            <a:pPr>
              <a:lnSpc>
                <a:spcPct val="75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the output equation:</a:t>
            </a:r>
          </a:p>
          <a:p>
            <a:pPr>
              <a:lnSpc>
                <a:spcPct val="75000"/>
              </a:lnSpc>
              <a:buNone/>
            </a:pPr>
            <a:endParaRPr lang="en-US" sz="28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circuit: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Can be seen As:</a:t>
            </a:r>
          </a:p>
          <a:p>
            <a:pPr>
              <a:lnSpc>
                <a:spcPct val="75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1-to-2 decoder</a:t>
            </a:r>
          </a:p>
          <a:p>
            <a:pPr>
              <a:lnSpc>
                <a:spcPct val="75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+ Enabling</a:t>
            </a:r>
          </a:p>
          <a:p>
            <a:pPr>
              <a:lnSpc>
                <a:spcPct val="75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+ Selection </a:t>
            </a:r>
          </a:p>
          <a:p>
            <a:endParaRPr lang="en-US" dirty="0"/>
          </a:p>
        </p:txBody>
      </p:sp>
      <p:pic>
        <p:nvPicPr>
          <p:cNvPr id="4" name="Picture 7" descr="Fig_4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2614" y="4235498"/>
            <a:ext cx="5374697" cy="203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603" y="1297541"/>
            <a:ext cx="2509044" cy="259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641850" y="1895475"/>
            <a:ext cx="1401763" cy="6365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Arial" pitchFamily="34" charset="0"/>
              </a:rPr>
              <a:t>Truth Table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687214" y="3889856"/>
            <a:ext cx="1398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" pitchFamily="34" charset="0"/>
              </a:rPr>
              <a:t>2</a:t>
            </a:r>
            <a:r>
              <a:rPr lang="en-US" baseline="30000" dirty="0">
                <a:solidFill>
                  <a:srgbClr val="CC0000"/>
                </a:solidFill>
                <a:latin typeface="Arial" pitchFamily="34" charset="0"/>
              </a:rPr>
              <a:t>n</a:t>
            </a:r>
            <a:r>
              <a:rPr lang="en-US" dirty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CC0000"/>
                </a:solidFill>
                <a:latin typeface="Arial" pitchFamily="34" charset="0"/>
              </a:rPr>
              <a:t>Minterms</a:t>
            </a:r>
            <a:endParaRPr lang="en-US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5781747" y="4293105"/>
            <a:ext cx="0" cy="5556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5551319" y="4235498"/>
            <a:ext cx="0" cy="13779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399179" y="5906101"/>
            <a:ext cx="1208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CC"/>
                </a:solidFill>
                <a:latin typeface="Arial" pitchFamily="34" charset="0"/>
              </a:rPr>
              <a:t>2</a:t>
            </a:r>
            <a:r>
              <a:rPr lang="en-US" baseline="30000" dirty="0">
                <a:solidFill>
                  <a:srgbClr val="6600CC"/>
                </a:solidFill>
                <a:latin typeface="Arial" pitchFamily="34" charset="0"/>
              </a:rPr>
              <a:t>n</a:t>
            </a:r>
            <a:r>
              <a:rPr lang="en-US" dirty="0">
                <a:solidFill>
                  <a:srgbClr val="6600CC"/>
                </a:solidFill>
                <a:latin typeface="Arial" pitchFamily="34" charset="0"/>
              </a:rPr>
              <a:t> I Inputs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25" y="4062677"/>
            <a:ext cx="18494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4-to-1 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>
                <a:solidFill>
                  <a:srgbClr val="6600CC"/>
                </a:solidFill>
              </a:rPr>
              <a:t>2</a:t>
            </a:r>
            <a:r>
              <a:rPr lang="en-US" dirty="0" smtClean="0"/>
              <a:t>-to-</a:t>
            </a:r>
            <a:r>
              <a:rPr lang="en-US" dirty="0" smtClean="0">
                <a:solidFill>
                  <a:srgbClr val="CC0000"/>
                </a:solidFill>
              </a:rPr>
              <a:t>4</a:t>
            </a:r>
            <a:r>
              <a:rPr lang="en-US" dirty="0" smtClean="0"/>
              <a:t> decoder </a:t>
            </a:r>
            <a:r>
              <a:rPr lang="en-US" sz="3600" dirty="0" smtClean="0"/>
              <a:t>+</a:t>
            </a:r>
            <a:r>
              <a:rPr lang="en-US" dirty="0" smtClean="0">
                <a:solidFill>
                  <a:srgbClr val="CC0000"/>
                </a:solidFill>
              </a:rPr>
              <a:t>4 2-input </a:t>
            </a:r>
            <a:r>
              <a:rPr lang="en-US" dirty="0" smtClean="0"/>
              <a:t>AND + 4-input OR for Enabling/Selection</a:t>
            </a:r>
          </a:p>
          <a:p>
            <a:pPr lvl="1"/>
            <a:endParaRPr lang="en-US" dirty="0"/>
          </a:p>
        </p:txBody>
      </p:sp>
      <p:pic>
        <p:nvPicPr>
          <p:cNvPr id="4" name="Picture 4" descr="Fig_4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506" y="2168693"/>
            <a:ext cx="6846888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576869" y="2841793"/>
            <a:ext cx="165100" cy="212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 b="1" dirty="0">
                <a:latin typeface="Arial" pitchFamily="34" charset="0"/>
              </a:rPr>
              <a:t>X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065444" y="2159168"/>
            <a:ext cx="71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CC"/>
                </a:solidFill>
                <a:latin typeface="Arial" pitchFamily="34" charset="0"/>
              </a:rPr>
              <a:t>2-to-4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962506" y="3584743"/>
            <a:ext cx="342900" cy="2667000"/>
          </a:xfrm>
          <a:prstGeom prst="rect">
            <a:avLst/>
          </a:prstGeom>
          <a:solidFill>
            <a:schemeClr val="accent2">
              <a:alpha val="3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93868" y="2449681"/>
            <a:ext cx="20372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</a:rPr>
              <a:t>Size of the Select</a:t>
            </a:r>
          </a:p>
          <a:p>
            <a:r>
              <a:rPr lang="en-US" dirty="0">
                <a:solidFill>
                  <a:srgbClr val="008000"/>
                </a:solidFill>
                <a:latin typeface="Arial" pitchFamily="34" charset="0"/>
              </a:rPr>
              <a:t>Inputs = Log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</a:rPr>
              <a:t> (4)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12333" y="1643183"/>
            <a:ext cx="1094531" cy="864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765502" y="1638228"/>
            <a:ext cx="86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</a:rPr>
              <a:t># of the</a:t>
            </a:r>
          </a:p>
          <a:p>
            <a:r>
              <a:rPr lang="en-US" sz="1600" dirty="0">
                <a:latin typeface="Arial" pitchFamily="34" charset="0"/>
              </a:rPr>
              <a:t>ANDs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724" y="3832249"/>
            <a:ext cx="13716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4-to-1 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4-to-1 MUX can be implemented using three 2-to-1 MUXs.</a:t>
            </a:r>
          </a:p>
          <a:p>
            <a:r>
              <a:rPr lang="en-US" dirty="0" smtClean="0"/>
              <a:t>F = s</a:t>
            </a:r>
            <a:r>
              <a:rPr lang="en-US" baseline="-25000" dirty="0" smtClean="0"/>
              <a:t>1</a:t>
            </a:r>
            <a:r>
              <a:rPr lang="en-US" dirty="0" smtClean="0"/>
              <a:t>’s</a:t>
            </a:r>
            <a:r>
              <a:rPr lang="en-US" baseline="-25000" dirty="0" smtClean="0"/>
              <a:t>0</a:t>
            </a:r>
            <a:r>
              <a:rPr lang="en-US" dirty="0" smtClean="0"/>
              <a:t>’ I</a:t>
            </a:r>
            <a:r>
              <a:rPr lang="en-US" baseline="-25000" dirty="0" smtClean="0"/>
              <a:t>0</a:t>
            </a:r>
            <a:r>
              <a:rPr lang="en-US" dirty="0" smtClean="0"/>
              <a:t> + s</a:t>
            </a:r>
            <a:r>
              <a:rPr lang="en-US" baseline="-25000" dirty="0" smtClean="0"/>
              <a:t>1</a:t>
            </a:r>
            <a:r>
              <a:rPr lang="en-US" dirty="0" smtClean="0"/>
              <a:t>’s</a:t>
            </a:r>
            <a:r>
              <a:rPr lang="en-US" baseline="-25000" dirty="0" smtClean="0"/>
              <a:t>0</a:t>
            </a:r>
            <a:r>
              <a:rPr lang="en-US" dirty="0" smtClean="0"/>
              <a:t> I</a:t>
            </a:r>
            <a:r>
              <a:rPr lang="en-US" baseline="-25000" dirty="0" smtClean="0"/>
              <a:t>1</a:t>
            </a:r>
            <a:r>
              <a:rPr lang="en-US" dirty="0" smtClean="0"/>
              <a:t> + s</a:t>
            </a:r>
            <a:r>
              <a:rPr lang="en-US" baseline="-25000" dirty="0" smtClean="0"/>
              <a:t>1</a:t>
            </a:r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’ I</a:t>
            </a:r>
            <a:r>
              <a:rPr lang="en-US" baseline="-25000" dirty="0" smtClean="0"/>
              <a:t>2</a:t>
            </a:r>
            <a:r>
              <a:rPr lang="en-US" dirty="0" smtClean="0"/>
              <a:t> + s</a:t>
            </a:r>
            <a:r>
              <a:rPr lang="en-US" baseline="-25000" dirty="0" smtClean="0"/>
              <a:t>1</a:t>
            </a:r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 I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   = s</a:t>
            </a:r>
            <a:r>
              <a:rPr lang="en-US" baseline="-25000" dirty="0" smtClean="0"/>
              <a:t>1</a:t>
            </a:r>
            <a:r>
              <a:rPr lang="en-US" dirty="0" smtClean="0"/>
              <a:t>’ (s</a:t>
            </a:r>
            <a:r>
              <a:rPr lang="en-US" baseline="-25000" dirty="0" smtClean="0"/>
              <a:t>0</a:t>
            </a:r>
            <a:r>
              <a:rPr lang="en-US" dirty="0" smtClean="0"/>
              <a:t>’ I</a:t>
            </a:r>
            <a:r>
              <a:rPr lang="en-US" baseline="-25000" dirty="0" smtClean="0"/>
              <a:t>0</a:t>
            </a:r>
            <a:r>
              <a:rPr lang="en-US" dirty="0" smtClean="0"/>
              <a:t> + s</a:t>
            </a:r>
            <a:r>
              <a:rPr lang="en-US" baseline="-25000" dirty="0" smtClean="0"/>
              <a:t>0</a:t>
            </a:r>
            <a:r>
              <a:rPr lang="en-US" dirty="0" smtClean="0"/>
              <a:t> I</a:t>
            </a:r>
            <a:r>
              <a:rPr lang="en-US" baseline="-25000" dirty="0" smtClean="0"/>
              <a:t>1</a:t>
            </a:r>
            <a:r>
              <a:rPr lang="en-US" dirty="0" smtClean="0"/>
              <a:t>)+ s</a:t>
            </a:r>
            <a:r>
              <a:rPr lang="en-US" baseline="-25000" dirty="0" smtClean="0"/>
              <a:t>1 </a:t>
            </a:r>
            <a:r>
              <a:rPr lang="en-US" dirty="0" smtClean="0"/>
              <a:t>(s</a:t>
            </a:r>
            <a:r>
              <a:rPr lang="en-US" baseline="-25000" dirty="0" smtClean="0"/>
              <a:t>0</a:t>
            </a:r>
            <a:r>
              <a:rPr lang="en-US" dirty="0" smtClean="0"/>
              <a:t>’ I</a:t>
            </a:r>
            <a:r>
              <a:rPr lang="en-US" baseline="-25000" dirty="0" smtClean="0"/>
              <a:t>2</a:t>
            </a:r>
            <a:r>
              <a:rPr lang="en-US" dirty="0" smtClean="0"/>
              <a:t> + s</a:t>
            </a:r>
            <a:r>
              <a:rPr lang="en-US" baseline="-25000" dirty="0" smtClean="0"/>
              <a:t>0</a:t>
            </a:r>
            <a:r>
              <a:rPr lang="en-US" dirty="0" smtClean="0"/>
              <a:t> I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52506" y="3174882"/>
            <a:ext cx="691284" cy="979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2x1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49257" y="3405310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49257" y="3866166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3615" y="320879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415511" y="366965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2" name="Straight Connector 11"/>
          <p:cNvCxnSpPr>
            <a:stCxn id="4" idx="2"/>
          </p:cNvCxnSpPr>
          <p:nvPr/>
        </p:nvCxnSpPr>
        <p:spPr>
          <a:xfrm rot="5400000">
            <a:off x="2411737" y="4240612"/>
            <a:ext cx="1728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25327" y="426941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2152506" y="4730271"/>
            <a:ext cx="691284" cy="979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2x1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49257" y="4960699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49257" y="5421555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615" y="476418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415511" y="522504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21" name="Straight Connector 20"/>
          <p:cNvCxnSpPr>
            <a:stCxn id="15" idx="2"/>
          </p:cNvCxnSpPr>
          <p:nvPr/>
        </p:nvCxnSpPr>
        <p:spPr>
          <a:xfrm rot="5400000">
            <a:off x="2399892" y="5807846"/>
            <a:ext cx="1965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25327" y="590610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341572" y="3947463"/>
            <a:ext cx="691284" cy="979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2x1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032856" y="4408319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2"/>
          </p:cNvCxnSpPr>
          <p:nvPr/>
        </p:nvCxnSpPr>
        <p:spPr>
          <a:xfrm rot="5400000">
            <a:off x="4588958" y="5025038"/>
            <a:ext cx="1965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4" idx="3"/>
          </p:cNvCxnSpPr>
          <p:nvPr/>
        </p:nvCxnSpPr>
        <p:spPr>
          <a:xfrm>
            <a:off x="2843790" y="3664542"/>
            <a:ext cx="1497782" cy="51334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5" idx="3"/>
          </p:cNvCxnSpPr>
          <p:nvPr/>
        </p:nvCxnSpPr>
        <p:spPr>
          <a:xfrm flipV="1">
            <a:off x="2843790" y="4638747"/>
            <a:ext cx="1497782" cy="58118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56786" y="515721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5436105" y="4235498"/>
            <a:ext cx="4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 2-to-1 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785403" cy="5143500"/>
          </a:xfrm>
        </p:spPr>
        <p:txBody>
          <a:bodyPr/>
          <a:lstStyle/>
          <a:p>
            <a:r>
              <a:rPr lang="en-US" dirty="0" smtClean="0"/>
              <a:t>Given two 4-bit numbers A and B, design a multiplexer that selects one of these 2 numbers based on some select signal S. Obviously, the output (Y) is a 4-bit number.</a:t>
            </a:r>
          </a:p>
          <a:p>
            <a:r>
              <a:rPr lang="en-US" dirty="0" smtClean="0"/>
              <a:t>The 4-bit output number Y is defined as follows:</a:t>
            </a:r>
          </a:p>
          <a:p>
            <a:pPr lvl="1"/>
            <a:r>
              <a:rPr lang="en-US" dirty="0" smtClean="0"/>
              <a:t>Y = A IF S=0, otherwise Y = B</a:t>
            </a:r>
          </a:p>
          <a:p>
            <a:r>
              <a:rPr lang="en-US" dirty="0" smtClean="0"/>
              <a:t>The circuit is implemented using </a:t>
            </a:r>
            <a:r>
              <a:rPr lang="en-US" dirty="0" smtClean="0">
                <a:solidFill>
                  <a:srgbClr val="FF0000"/>
                </a:solidFill>
              </a:rPr>
              <a:t>four 2x1 </a:t>
            </a:r>
            <a:r>
              <a:rPr lang="en-US" dirty="0" err="1" smtClean="0">
                <a:solidFill>
                  <a:srgbClr val="FF0000"/>
                </a:solidFill>
              </a:rPr>
              <a:t>Muxes</a:t>
            </a:r>
            <a:r>
              <a:rPr lang="en-US" dirty="0" smtClean="0"/>
              <a:t>, where the output of each of the </a:t>
            </a:r>
            <a:r>
              <a:rPr lang="en-US" dirty="0" err="1" smtClean="0"/>
              <a:t>Muxes</a:t>
            </a:r>
            <a:r>
              <a:rPr lang="en-US" dirty="0" smtClean="0"/>
              <a:t> gives one of the outputs (Y</a:t>
            </a:r>
            <a:r>
              <a:rPr lang="en-US" baseline="-25000" dirty="0" smtClean="0"/>
              <a:t>i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96" y="1816004"/>
            <a:ext cx="2783056" cy="293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 2-to-1 MUX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06864" y="1148411"/>
            <a:ext cx="691284" cy="80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2x1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03615" y="1321231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03615" y="1724480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7973" y="106711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9869" y="152796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064323" y="2039547"/>
            <a:ext cx="172821" cy="3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79685" y="20464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baseline="-25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498148" y="1551659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01397" y="132123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572" y="1988825"/>
            <a:ext cx="3416733" cy="360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83"/>
          <p:cNvSpPr/>
          <p:nvPr/>
        </p:nvSpPr>
        <p:spPr>
          <a:xfrm>
            <a:off x="1806864" y="2449682"/>
            <a:ext cx="691284" cy="80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2x1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1403615" y="2622502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403615" y="3025751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57973" y="23683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1069869" y="282924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89" name="Straight Connector 88"/>
          <p:cNvCxnSpPr/>
          <p:nvPr/>
        </p:nvCxnSpPr>
        <p:spPr>
          <a:xfrm rot="5400000">
            <a:off x="2064323" y="3340818"/>
            <a:ext cx="172821" cy="3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979685" y="33477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baseline="-25000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2498148" y="2852930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901397" y="26225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3" name="Rectangle 92"/>
          <p:cNvSpPr/>
          <p:nvPr/>
        </p:nvSpPr>
        <p:spPr>
          <a:xfrm>
            <a:off x="1806864" y="3717036"/>
            <a:ext cx="691284" cy="80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2x1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1403615" y="3889856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403615" y="4293105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57973" y="363573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1069869" y="409659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8" name="Straight Connector 97"/>
          <p:cNvCxnSpPr/>
          <p:nvPr/>
        </p:nvCxnSpPr>
        <p:spPr>
          <a:xfrm rot="5400000">
            <a:off x="2064323" y="4608172"/>
            <a:ext cx="172821" cy="3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979685" y="4615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baseline="-250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2498148" y="4120284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901397" y="38898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2" name="Rectangle 101"/>
          <p:cNvSpPr/>
          <p:nvPr/>
        </p:nvSpPr>
        <p:spPr>
          <a:xfrm>
            <a:off x="1806864" y="5065687"/>
            <a:ext cx="691284" cy="80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2x1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1403615" y="5238507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403615" y="5641756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057973" y="498438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069869" y="544524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2064323" y="5956823"/>
            <a:ext cx="172821" cy="3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979685" y="59637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baseline="-25000" dirty="0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2498148" y="5468935"/>
            <a:ext cx="403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901397" y="523850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16-to-1 MUX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17" y="1239765"/>
            <a:ext cx="7834552" cy="498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Functions and Functional Blocks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Will consider functions that are useful in designing other combinational and sequential circuits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Such circuits can be implemented using a set of </a:t>
            </a:r>
            <a:r>
              <a:rPr lang="en-US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functional blocks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the past, many functional blocks were implemented as separate SSI (small scale integration), MSI, and LSI integrated circuits (ICs)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Today, they are often used as parts in a design library for use within larger VLSI circuits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69938" y="5214817"/>
            <a:ext cx="7271542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</a:rPr>
              <a:t>10s	             100s                        </a:t>
            </a:r>
            <a:r>
              <a:rPr lang="en-US" sz="1600" b="1" dirty="0" smtClean="0">
                <a:solidFill>
                  <a:srgbClr val="CC0000"/>
                </a:solidFill>
              </a:rPr>
              <a:t>1000s                  </a:t>
            </a:r>
            <a:r>
              <a:rPr lang="en-US" sz="1600" b="1" dirty="0">
                <a:solidFill>
                  <a:srgbClr val="CC0000"/>
                </a:solidFill>
              </a:rPr>
              <a:t>millions  gates/chip</a:t>
            </a:r>
          </a:p>
          <a:p>
            <a:r>
              <a:rPr lang="en-US" sz="1600" b="1" dirty="0">
                <a:solidFill>
                  <a:srgbClr val="CC0000"/>
                </a:solidFill>
              </a:rPr>
              <a:t>SS                    </a:t>
            </a:r>
            <a:r>
              <a:rPr lang="en-US" sz="1600" b="1" dirty="0" smtClean="0">
                <a:solidFill>
                  <a:srgbClr val="CC0000"/>
                </a:solidFill>
              </a:rPr>
              <a:t>     </a:t>
            </a:r>
            <a:r>
              <a:rPr lang="en-US" sz="1600" b="1" dirty="0" smtClean="0">
                <a:solidFill>
                  <a:srgbClr val="CC0000"/>
                </a:solidFill>
                <a:sym typeface="Wingdings" pitchFamily="2" charset="2"/>
              </a:rPr>
              <a:t> </a:t>
            </a:r>
            <a:r>
              <a:rPr lang="en-US" sz="1600" b="1" dirty="0">
                <a:solidFill>
                  <a:srgbClr val="CC0000"/>
                </a:solidFill>
                <a:sym typeface="Wingdings" pitchFamily="2" charset="2"/>
              </a:rPr>
              <a:t>MS                      LS                  </a:t>
            </a:r>
            <a:r>
              <a:rPr lang="en-US" sz="1600" b="1" dirty="0" smtClean="0">
                <a:solidFill>
                  <a:srgbClr val="CC0000"/>
                </a:solidFill>
                <a:sym typeface="Wingdings" pitchFamily="2" charset="2"/>
              </a:rPr>
              <a:t>  </a:t>
            </a:r>
            <a:r>
              <a:rPr lang="en-US" sz="1600" b="1" dirty="0">
                <a:solidFill>
                  <a:srgbClr val="CC0000"/>
                </a:solidFill>
                <a:sym typeface="Wingdings" pitchFamily="2" charset="2"/>
              </a:rPr>
              <a:t>VLS </a:t>
            </a:r>
            <a:endParaRPr lang="en-US" sz="1600" b="1" dirty="0">
              <a:solidFill>
                <a:srgbClr val="CC0000"/>
              </a:solidFill>
            </a:endParaRPr>
          </a:p>
          <a:p>
            <a:r>
              <a:rPr lang="en-US" sz="1600" b="1" dirty="0">
                <a:solidFill>
                  <a:srgbClr val="CC0000"/>
                </a:solidFill>
              </a:rPr>
              <a:t>(Small Scale)       (Medium Scale)     (Large Scale)      (Very Large Scale)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Implementing Functions using Multiplexers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31" y="1239934"/>
            <a:ext cx="7920208" cy="488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Implementing Functions using Multiplexers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Implementing a function of n inputs and m outputs (n to m) requires:</a:t>
            </a:r>
          </a:p>
          <a:p>
            <a:pPr lvl="1"/>
            <a:r>
              <a:rPr lang="en-US" dirty="0" smtClean="0"/>
              <a:t>Truth table, or m Sum-of-</a:t>
            </a:r>
            <a:r>
              <a:rPr lang="en-US" dirty="0" err="1" smtClean="0"/>
              <a:t>minterms</a:t>
            </a:r>
            <a:r>
              <a:rPr lang="en-US" dirty="0" smtClean="0"/>
              <a:t> expressions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m-wide</a:t>
            </a:r>
            <a:r>
              <a:rPr lang="en-US" dirty="0" smtClean="0"/>
              <a:t> 2</a:t>
            </a:r>
            <a:r>
              <a:rPr lang="en-US" baseline="30000" dirty="0" smtClean="0"/>
              <a:t>n</a:t>
            </a:r>
            <a:r>
              <a:rPr lang="en-US" dirty="0" smtClean="0"/>
              <a:t>-to-1 multiplexer</a:t>
            </a:r>
          </a:p>
          <a:p>
            <a:r>
              <a:rPr lang="en-US" dirty="0" smtClean="0"/>
              <a:t>Design: </a:t>
            </a:r>
          </a:p>
          <a:p>
            <a:pPr lvl="1"/>
            <a:r>
              <a:rPr lang="en-US" dirty="0" smtClean="0"/>
              <a:t>In the order they appear in the truth table:</a:t>
            </a:r>
          </a:p>
          <a:p>
            <a:pPr lvl="2"/>
            <a:r>
              <a:rPr lang="en-US" dirty="0" smtClean="0"/>
              <a:t>Apply </a:t>
            </a:r>
            <a:r>
              <a:rPr lang="en-US" dirty="0" smtClean="0">
                <a:solidFill>
                  <a:srgbClr val="FF0000"/>
                </a:solidFill>
              </a:rPr>
              <a:t>the function inputs </a:t>
            </a:r>
            <a:r>
              <a:rPr lang="en-US" dirty="0" smtClean="0"/>
              <a:t>to the multiplexer </a:t>
            </a:r>
            <a:r>
              <a:rPr lang="en-US" dirty="0" smtClean="0">
                <a:solidFill>
                  <a:srgbClr val="FF0000"/>
                </a:solidFill>
              </a:rPr>
              <a:t>select</a:t>
            </a:r>
            <a:r>
              <a:rPr lang="en-US" dirty="0" smtClean="0"/>
              <a:t> inputs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-1</a:t>
            </a:r>
            <a:r>
              <a:rPr lang="en-US" dirty="0" smtClean="0"/>
              <a:t>, … , S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Label the outputs of the multiplexer with the output variables</a:t>
            </a:r>
          </a:p>
          <a:p>
            <a:pPr lvl="1"/>
            <a:r>
              <a:rPr lang="en-US" dirty="0" smtClean="0"/>
              <a:t>Value-fix the information inputs to the multiplexer using the values from the truth table. For don’t cares, use either 0 or 1.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Implementing Functions using Multiplexers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1-bit adder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585576"/>
            <a:ext cx="7949766" cy="466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Implementing Functions using Multiplexers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1-bit adder, a more efficient approach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17" y="1700790"/>
            <a:ext cx="8007373" cy="452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Implementing Functions using Multiplexers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F (A,B,C,D) 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m(1,3,4,11,12,13,14,15)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462" y="1700790"/>
            <a:ext cx="5473242" cy="455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8"/>
          <p:cNvSpPr txBox="1">
            <a:spLocks noChangeArrowheads="1"/>
          </p:cNvSpPr>
          <p:nvPr/>
        </p:nvSpPr>
        <p:spPr bwMode="auto">
          <a:xfrm>
            <a:off x="260494" y="1988825"/>
            <a:ext cx="29289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16 rows in truth table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     16-to-1 MUX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    (conventional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    approach)</a:t>
            </a:r>
          </a:p>
          <a:p>
            <a:pPr>
              <a:buFont typeface="Wingdings" pitchFamily="2" charset="2"/>
              <a:buChar char="à"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But using the efficient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    approach … will use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    only an 8-to-1 MUX  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    + 1 inverter</a:t>
            </a:r>
            <a:endParaRPr lang="en-US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Implementing Functions using Multiplexers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F (A,B,C,D) 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m(1,2,6,7)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24" y="2219253"/>
            <a:ext cx="48196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3712" y="2334467"/>
            <a:ext cx="335005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Shannon's Expansion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cofactor</a:t>
            </a:r>
            <a:r>
              <a:rPr lang="en-US" dirty="0" smtClean="0"/>
              <a:t> of </a:t>
            </a:r>
            <a:r>
              <a:rPr lang="en-US" i="1" dirty="0" smtClean="0"/>
              <a:t>f(x</a:t>
            </a:r>
            <a:r>
              <a:rPr lang="en-US" i="1" baseline="-25000" dirty="0" smtClean="0"/>
              <a:t>1</a:t>
            </a:r>
            <a:r>
              <a:rPr lang="en-US" i="1" dirty="0" smtClean="0"/>
              <a:t>,x</a:t>
            </a:r>
            <a:r>
              <a:rPr lang="en-US" i="1" baseline="-25000" dirty="0" smtClean="0"/>
              <a:t>2</a:t>
            </a:r>
            <a:r>
              <a:rPr lang="en-US" i="1" dirty="0" smtClean="0"/>
              <a:t>,…,x</a:t>
            </a:r>
            <a:r>
              <a:rPr lang="en-US" i="1" baseline="-25000" dirty="0" smtClean="0"/>
              <a:t>i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</a:t>
            </a:r>
            <a:r>
              <a:rPr lang="en-US" dirty="0" smtClean="0"/>
              <a:t> with respect to variable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is </a:t>
            </a:r>
            <a:r>
              <a:rPr lang="en-US" i="1" dirty="0" err="1" smtClean="0">
                <a:solidFill>
                  <a:srgbClr val="FF0000"/>
                </a:solidFill>
              </a:rPr>
              <a:t>f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xi</a:t>
            </a:r>
            <a:r>
              <a:rPr lang="en-US" i="1" baseline="-25000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= f(x</a:t>
            </a:r>
            <a:r>
              <a:rPr lang="en-US" i="1" baseline="-25000" dirty="0" smtClean="0"/>
              <a:t>1</a:t>
            </a:r>
            <a:r>
              <a:rPr lang="en-US" i="1" dirty="0" smtClean="0"/>
              <a:t>,x</a:t>
            </a:r>
            <a:r>
              <a:rPr lang="en-US" i="1" baseline="-25000" dirty="0" smtClean="0"/>
              <a:t>2</a:t>
            </a:r>
            <a:r>
              <a:rPr lang="en-US" i="1" dirty="0" smtClean="0"/>
              <a:t>,…,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=1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cofactor</a:t>
            </a:r>
            <a:r>
              <a:rPr lang="en-US" dirty="0" smtClean="0"/>
              <a:t> of </a:t>
            </a:r>
            <a:r>
              <a:rPr lang="en-US" i="1" dirty="0" smtClean="0"/>
              <a:t>f(x</a:t>
            </a:r>
            <a:r>
              <a:rPr lang="en-US" i="1" baseline="-25000" dirty="0" smtClean="0"/>
              <a:t>1</a:t>
            </a:r>
            <a:r>
              <a:rPr lang="en-US" i="1" dirty="0" smtClean="0"/>
              <a:t>,x</a:t>
            </a:r>
            <a:r>
              <a:rPr lang="en-US" i="1" baseline="-25000" dirty="0" smtClean="0"/>
              <a:t>2</a:t>
            </a:r>
            <a:r>
              <a:rPr lang="en-US" i="1" dirty="0" smtClean="0"/>
              <a:t>,…,x</a:t>
            </a:r>
            <a:r>
              <a:rPr lang="en-US" i="1" baseline="-25000" dirty="0" smtClean="0"/>
              <a:t>i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</a:t>
            </a:r>
            <a:r>
              <a:rPr lang="en-US" dirty="0" smtClean="0"/>
              <a:t> with respect to variable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i="1" dirty="0" smtClean="0"/>
              <a:t>’</a:t>
            </a:r>
            <a:r>
              <a:rPr lang="en-US" dirty="0" smtClean="0"/>
              <a:t> is </a:t>
            </a:r>
            <a:r>
              <a:rPr lang="en-US" i="1" dirty="0" err="1" smtClean="0">
                <a:solidFill>
                  <a:srgbClr val="FF0000"/>
                </a:solidFill>
              </a:rPr>
              <a:t>f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xi</a:t>
            </a:r>
            <a:r>
              <a:rPr lang="en-US" i="1" baseline="-25000" dirty="0" smtClean="0">
                <a:solidFill>
                  <a:srgbClr val="FF0000"/>
                </a:solidFill>
              </a:rPr>
              <a:t>’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= f(x</a:t>
            </a:r>
            <a:r>
              <a:rPr lang="en-US" i="1" baseline="-25000" dirty="0" smtClean="0"/>
              <a:t>1</a:t>
            </a:r>
            <a:r>
              <a:rPr lang="en-US" i="1" dirty="0" smtClean="0"/>
              <a:t>,x</a:t>
            </a:r>
            <a:r>
              <a:rPr lang="en-US" i="1" baseline="-25000" dirty="0" smtClean="0"/>
              <a:t>2</a:t>
            </a:r>
            <a:r>
              <a:rPr lang="en-US" i="1" dirty="0" smtClean="0"/>
              <a:t>,…,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=0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 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Theorem: Shannon's Expansion</a:t>
            </a:r>
          </a:p>
          <a:p>
            <a:pPr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/>
              <a:t>Any function can be expressed as </a:t>
            </a:r>
            <a:r>
              <a:rPr lang="en-US" i="1" dirty="0" smtClean="0"/>
              <a:t>sum of products</a:t>
            </a:r>
            <a:r>
              <a:rPr lang="en-US" dirty="0" smtClean="0"/>
              <a:t> (</a:t>
            </a:r>
            <a:r>
              <a:rPr lang="en-US" i="1" dirty="0" smtClean="0"/>
              <a:t>product of sums</a:t>
            </a:r>
            <a:r>
              <a:rPr lang="en-US" dirty="0" smtClean="0"/>
              <a:t>) of n literals, </a:t>
            </a:r>
            <a:r>
              <a:rPr lang="en-US" dirty="0" err="1" smtClean="0">
                <a:solidFill>
                  <a:srgbClr val="FF0000"/>
                </a:solidFill>
              </a:rPr>
              <a:t>minterms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maxterms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 smtClean="0"/>
              <a:t>by recursive expansion.</a:t>
            </a:r>
          </a:p>
          <a:p>
            <a:endParaRPr lang="en-US" dirty="0"/>
          </a:p>
        </p:txBody>
      </p:sp>
      <p:graphicFrame>
        <p:nvGraphicFramePr>
          <p:cNvPr id="637956" name="Object 4"/>
          <p:cNvGraphicFramePr>
            <a:graphicFrameLocks noChangeAspect="1"/>
          </p:cNvGraphicFramePr>
          <p:nvPr/>
        </p:nvGraphicFramePr>
        <p:xfrm>
          <a:off x="942759" y="3544214"/>
          <a:ext cx="4460875" cy="1001713"/>
        </p:xfrm>
        <a:graphic>
          <a:graphicData uri="http://schemas.openxmlformats.org/presentationml/2006/ole">
            <p:oleObj spid="_x0000_s1026" name="Equation" r:id="rId3" imgW="21459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Shannon's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Example: f = </a:t>
            </a:r>
            <a:r>
              <a:rPr lang="en-US" dirty="0" err="1" smtClean="0">
                <a:solidFill>
                  <a:srgbClr val="FF0000"/>
                </a:solidFill>
              </a:rPr>
              <a:t>ab</a:t>
            </a:r>
            <a:r>
              <a:rPr lang="en-US" dirty="0" smtClean="0">
                <a:solidFill>
                  <a:srgbClr val="FF0000"/>
                </a:solidFill>
              </a:rPr>
              <a:t> + ac + </a:t>
            </a:r>
            <a:r>
              <a:rPr lang="en-US" dirty="0" err="1" smtClean="0">
                <a:solidFill>
                  <a:srgbClr val="FF0000"/>
                </a:solidFill>
              </a:rPr>
              <a:t>bc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dirty="0" smtClean="0"/>
              <a:t> = b + c</a:t>
            </a:r>
          </a:p>
          <a:p>
            <a:pPr lvl="1">
              <a:defRPr/>
            </a:pP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baseline="-25000" dirty="0" smtClean="0"/>
              <a:t>’</a:t>
            </a:r>
            <a:r>
              <a:rPr lang="en-US" dirty="0" smtClean="0"/>
              <a:t> = </a:t>
            </a:r>
            <a:r>
              <a:rPr lang="en-US" dirty="0" err="1" smtClean="0"/>
              <a:t>bc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 = a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dirty="0" smtClean="0"/>
              <a:t> + a’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baseline="-25000" dirty="0" smtClean="0"/>
              <a:t>’</a:t>
            </a:r>
            <a:r>
              <a:rPr lang="en-US" dirty="0" smtClean="0"/>
              <a:t> = a (b + c) + a’ (</a:t>
            </a:r>
            <a:r>
              <a:rPr lang="en-US" dirty="0" err="1" smtClean="0"/>
              <a:t>bc</a:t>
            </a:r>
            <a:r>
              <a:rPr lang="en-US" dirty="0" smtClean="0"/>
              <a:t>) </a:t>
            </a:r>
          </a:p>
          <a:p>
            <a:pPr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Shanon’s</a:t>
            </a:r>
            <a:r>
              <a:rPr lang="en-US" dirty="0" smtClean="0"/>
              <a:t> Expansion we can implement any function using any sizes of multiplexers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2x1 MUX</a:t>
            </a:r>
            <a:r>
              <a:rPr lang="en-US" dirty="0" smtClean="0"/>
              <a:t>: f = a [ b (1) + b’ (c) ] + </a:t>
            </a:r>
            <a:r>
              <a:rPr lang="en-US" dirty="0" err="1" smtClean="0"/>
              <a:t>a’</a:t>
            </a:r>
            <a:r>
              <a:rPr lang="en-US" dirty="0" smtClean="0"/>
              <a:t> [ b (c) + b’ (0) ]</a:t>
            </a:r>
          </a:p>
          <a:p>
            <a:pPr lvl="1">
              <a:defRPr/>
            </a:pPr>
            <a:r>
              <a:rPr lang="en-US" dirty="0" smtClean="0"/>
              <a:t>Three 2x1 </a:t>
            </a:r>
            <a:r>
              <a:rPr lang="en-US" dirty="0" err="1" smtClean="0"/>
              <a:t>Muxs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4x1 MUX</a:t>
            </a:r>
            <a:r>
              <a:rPr lang="en-US" dirty="0" smtClean="0"/>
              <a:t>: f = a b (1) + a b’ (c) + </a:t>
            </a:r>
            <a:r>
              <a:rPr lang="en-US" dirty="0" err="1" smtClean="0"/>
              <a:t>a’</a:t>
            </a:r>
            <a:r>
              <a:rPr lang="en-US" dirty="0" smtClean="0"/>
              <a:t> b ( c) + </a:t>
            </a:r>
            <a:r>
              <a:rPr lang="en-US" dirty="0" err="1" smtClean="0"/>
              <a:t>a’</a:t>
            </a:r>
            <a:r>
              <a:rPr lang="en-US" dirty="0" smtClean="0"/>
              <a:t> b’ (0)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Demultiplexer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299" y="1697903"/>
            <a:ext cx="215582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336" y="1786803"/>
            <a:ext cx="21097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3306499" y="2726603"/>
            <a:ext cx="2603500" cy="23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004874" y="2753590"/>
            <a:ext cx="220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979849" y="2715490"/>
            <a:ext cx="25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7300649" y="2101128"/>
            <a:ext cx="19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7345099" y="2391640"/>
            <a:ext cx="163512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7402249" y="2704378"/>
            <a:ext cx="115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7403836" y="299330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744399" y="2124940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1755511" y="2424978"/>
            <a:ext cx="173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V="1">
            <a:off x="1777736" y="2726603"/>
            <a:ext cx="128588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1790436" y="3039340"/>
            <a:ext cx="12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50736" y="4145828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Multiplexer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130661" y="4031528"/>
            <a:ext cx="1738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CC"/>
                </a:solidFill>
                <a:latin typeface="Arial" pitchFamily="34" charset="0"/>
              </a:rPr>
              <a:t>Demultiplexer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2023799" y="245514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MUX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389424" y="2272578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CC"/>
                </a:solidFill>
                <a:latin typeface="Arial" pitchFamily="34" charset="0"/>
              </a:rPr>
              <a:t>De</a:t>
            </a:r>
          </a:p>
          <a:p>
            <a:r>
              <a:rPr lang="en-US" sz="2000">
                <a:solidFill>
                  <a:srgbClr val="6600CC"/>
                </a:solidFill>
                <a:latin typeface="Arial" pitchFamily="34" charset="0"/>
              </a:rPr>
              <a:t>MUX</a:t>
            </a: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2055549" y="2194790"/>
            <a:ext cx="76517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H="1">
            <a:off x="2171436" y="2217015"/>
            <a:ext cx="139700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V="1">
            <a:off x="6327511" y="2194790"/>
            <a:ext cx="741363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6824399" y="2229715"/>
            <a:ext cx="128587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1536436" y="1243878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Many-to-One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6087799" y="1289915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CC"/>
                </a:solidFill>
                <a:latin typeface="Arial" pitchFamily="34" charset="0"/>
              </a:rPr>
              <a:t>One-to-Many</a:t>
            </a:r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4914636" y="1118465"/>
            <a:ext cx="3854450" cy="3517900"/>
          </a:xfrm>
          <a:prstGeom prst="ellipse">
            <a:avLst/>
          </a:prstGeom>
          <a:solidFill>
            <a:srgbClr val="FF0000">
              <a:alpha val="1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6211" y="4208246"/>
            <a:ext cx="20589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3700199" y="4962308"/>
            <a:ext cx="1508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V="1">
            <a:off x="3965311" y="4522571"/>
            <a:ext cx="984250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4636824" y="4533683"/>
            <a:ext cx="13970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4572000" y="3601821"/>
            <a:ext cx="407988" cy="579437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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312665" y="4864965"/>
            <a:ext cx="3049588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6600CC"/>
                </a:solidFill>
                <a:latin typeface="Arial" pitchFamily="34" charset="0"/>
              </a:rPr>
              <a:t>A decoder with Enable is </a:t>
            </a:r>
          </a:p>
          <a:p>
            <a:r>
              <a:rPr lang="en-US" sz="2000" dirty="0">
                <a:solidFill>
                  <a:srgbClr val="6600CC"/>
                </a:solidFill>
                <a:latin typeface="Arial" pitchFamily="34" charset="0"/>
              </a:rPr>
              <a:t>Referred to as: </a:t>
            </a:r>
          </a:p>
          <a:p>
            <a:r>
              <a:rPr lang="en-US" sz="2000" dirty="0">
                <a:solidFill>
                  <a:srgbClr val="6600CC"/>
                </a:solidFill>
                <a:latin typeface="Arial" pitchFamily="34" charset="0"/>
              </a:rPr>
              <a:t>Decoder/</a:t>
            </a:r>
            <a:r>
              <a:rPr lang="en-US" sz="2000" dirty="0" err="1">
                <a:solidFill>
                  <a:srgbClr val="6600CC"/>
                </a:solidFill>
                <a:latin typeface="Arial" pitchFamily="34" charset="0"/>
              </a:rPr>
              <a:t>Demultiplexer</a:t>
            </a:r>
            <a:endParaRPr lang="en-US" sz="2000" dirty="0">
              <a:solidFill>
                <a:srgbClr val="6600CC"/>
              </a:solidFill>
              <a:latin typeface="Arial" pitchFamily="34" charset="0"/>
            </a:endParaRP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4266936" y="4890871"/>
            <a:ext cx="579438" cy="463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DeMUX</a:t>
            </a: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5679811" y="4638747"/>
            <a:ext cx="33559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660066"/>
                </a:solidFill>
                <a:latin typeface="Arial" pitchFamily="34" charset="0"/>
              </a:rPr>
              <a:t>A device that moves data arriving on a single input (E) to one of m outputs (Ds)</a:t>
            </a:r>
          </a:p>
          <a:p>
            <a:r>
              <a:rPr lang="en-US" sz="2000" dirty="0">
                <a:solidFill>
                  <a:srgbClr val="660066"/>
                </a:solidFill>
                <a:latin typeface="Arial" pitchFamily="34" charset="0"/>
              </a:rPr>
              <a:t>Determined by the value of log</a:t>
            </a:r>
            <a:r>
              <a:rPr lang="en-US" sz="2000" baseline="-25000" dirty="0">
                <a:solidFill>
                  <a:srgbClr val="660066"/>
                </a:solidFill>
                <a:latin typeface="Arial" pitchFamily="34" charset="0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" pitchFamily="34" charset="0"/>
              </a:rPr>
              <a:t> address inputs (As)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 with Enable = </a:t>
            </a:r>
            <a:r>
              <a:rPr lang="en-US" dirty="0" err="1" smtClean="0"/>
              <a:t>DeMultiplexer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74662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Alternatively, can be viewed as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distributing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value of the signal EN to 1 of 4 outputs</a:t>
            </a:r>
          </a:p>
          <a:p>
            <a:pPr>
              <a:tabLst>
                <a:tab pos="474662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this case, called a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Demultiplexer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7" name="Picture 3" descr="Fig_4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437" y="2749261"/>
            <a:ext cx="6453187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7174" y="4532024"/>
            <a:ext cx="196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Decoder is disabled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7174" y="4565361"/>
            <a:ext cx="4248150" cy="231775"/>
          </a:xfrm>
          <a:prstGeom prst="rect">
            <a:avLst/>
          </a:prstGeom>
          <a:solidFill>
            <a:srgbClr val="FF0000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1987" y="4508211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" pitchFamily="34" charset="0"/>
              </a:rPr>
              <a:t>No 1’s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98049" y="4171661"/>
            <a:ext cx="347663" cy="1690688"/>
          </a:xfrm>
          <a:prstGeom prst="rect">
            <a:avLst/>
          </a:prstGeom>
          <a:solidFill>
            <a:srgbClr val="0000FF">
              <a:alpha val="1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04237" y="4876511"/>
            <a:ext cx="1076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Normal</a:t>
            </a:r>
          </a:p>
          <a:p>
            <a:r>
              <a:rPr lang="en-US" sz="1600">
                <a:latin typeface="Arial" pitchFamily="34" charset="0"/>
              </a:rPr>
              <a:t>Decoder</a:t>
            </a:r>
          </a:p>
          <a:p>
            <a:r>
              <a:rPr lang="en-US" sz="1600">
                <a:latin typeface="Arial" pitchFamily="34" charset="0"/>
              </a:rPr>
              <a:t>Operation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948824" y="4878099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411037" y="2276860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CC"/>
                </a:solidFill>
                <a:latin typeface="Arial" pitchFamily="34" charset="0"/>
              </a:rPr>
              <a:t>Data Input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 rot="-5400000">
            <a:off x="3775243" y="325329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" pitchFamily="34" charset="0"/>
              </a:rPr>
              <a:t>Address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214312" y="2819111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698749" y="3169949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</a:rPr>
              <a:t>Outputs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530099" y="2965161"/>
            <a:ext cx="363538" cy="855663"/>
          </a:xfrm>
          <a:prstGeom prst="rect">
            <a:avLst/>
          </a:prstGeom>
          <a:solidFill>
            <a:srgbClr val="FFCC99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Enable: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Allow an input signal to pass through to an output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Disable: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block an input signal from passing through to an output, replacing it with a fixed state (1, 0,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Disable: EN = 0 in both cases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 disabled, output = 0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 disabled, output = 1</a:t>
            </a:r>
            <a:endParaRPr lang="en-US" dirty="0"/>
          </a:p>
        </p:txBody>
      </p:sp>
      <p:pic>
        <p:nvPicPr>
          <p:cNvPr id="6" name="Picture 4" descr="Fig_4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3834654"/>
            <a:ext cx="372586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Design Examples using MSI Functional Blocks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Adding Three 4-bit numbers</a:t>
            </a:r>
          </a:p>
          <a:p>
            <a:r>
              <a:rPr lang="en-US" dirty="0" smtClean="0"/>
              <a:t>2. Adding two 16-bit numbers using 4-bit adders </a:t>
            </a:r>
          </a:p>
          <a:p>
            <a:r>
              <a:rPr lang="en-US" dirty="0" smtClean="0"/>
              <a:t>3. Building 4-to-16 Decoders using 2-to-4  Decoders with Enable</a:t>
            </a:r>
          </a:p>
          <a:p>
            <a:r>
              <a:rPr lang="en-US" dirty="0" smtClean="0"/>
              <a:t>4. Selecting the larger of two 4-bit numbers</a:t>
            </a:r>
          </a:p>
          <a:p>
            <a:r>
              <a:rPr lang="en-US" dirty="0" smtClean="0"/>
              <a:t>5. BCD to Excess-3 Code Converter using a decoder and straight binary encoder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Three 4-bit Numbers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Problem: Add three 4-bit numbers (X, Y, Z) using standard MSI combinational components</a:t>
            </a:r>
          </a:p>
          <a:p>
            <a:r>
              <a:rPr lang="en-US" dirty="0" smtClean="0"/>
              <a:t>Solution: </a:t>
            </a:r>
          </a:p>
          <a:p>
            <a:pPr>
              <a:buNone/>
            </a:pPr>
            <a:r>
              <a:rPr lang="en-US" dirty="0" smtClean="0"/>
              <a:t>Let the numbers be X</a:t>
            </a:r>
            <a:r>
              <a:rPr lang="en-US" baseline="-25000" dirty="0" smtClean="0"/>
              <a:t>3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3</a:t>
            </a:r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Y</a:t>
            </a:r>
            <a:r>
              <a:rPr lang="en-US" baseline="-25000" dirty="0" smtClean="0"/>
              <a:t>0</a:t>
            </a:r>
            <a:r>
              <a:rPr lang="en-US" dirty="0" smtClean="0"/>
              <a:t>, Z</a:t>
            </a:r>
            <a:r>
              <a:rPr lang="en-US" baseline="-25000" dirty="0" smtClean="0"/>
              <a:t>3</a:t>
            </a:r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Font typeface="Times New Roman" pitchFamily="18" charset="0"/>
              <a:buNone/>
              <a:defRPr/>
            </a:pPr>
            <a:r>
              <a:rPr lang="en-US" dirty="0" smtClean="0"/>
              <a:t>	 </a:t>
            </a:r>
            <a:r>
              <a:rPr lang="en-US" b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X</a:t>
            </a:r>
            <a:r>
              <a:rPr lang="en-US" b="1" baseline="-25000" dirty="0" smtClean="0"/>
              <a:t>0</a:t>
            </a:r>
            <a:r>
              <a:rPr lang="en-US" b="1" dirty="0" smtClean="0"/>
              <a:t>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n-US" b="1" dirty="0" smtClean="0"/>
              <a:t>+	 Y</a:t>
            </a:r>
            <a:r>
              <a:rPr lang="en-US" b="1" baseline="-25000" dirty="0" smtClean="0"/>
              <a:t>3</a:t>
            </a:r>
            <a:r>
              <a:rPr lang="en-US" b="1" dirty="0" smtClean="0"/>
              <a:t>Y</a:t>
            </a:r>
            <a:r>
              <a:rPr lang="en-US" b="1" baseline="-25000" dirty="0" smtClean="0"/>
              <a:t>2</a:t>
            </a:r>
            <a:r>
              <a:rPr lang="en-US" b="1" dirty="0" smtClean="0"/>
              <a:t>Y</a:t>
            </a:r>
            <a:r>
              <a:rPr lang="en-US" b="1" baseline="-25000" dirty="0" smtClean="0"/>
              <a:t>1</a:t>
            </a:r>
            <a:r>
              <a:rPr lang="en-US" b="1" dirty="0" smtClean="0"/>
              <a:t>Y</a:t>
            </a:r>
            <a:r>
              <a:rPr lang="en-US" b="1" baseline="-25000" dirty="0" smtClean="0"/>
              <a:t>0</a:t>
            </a:r>
            <a:r>
              <a:rPr lang="en-US" b="1" dirty="0" smtClean="0"/>
              <a:t>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n-US" b="1" dirty="0" smtClean="0"/>
              <a:t>-------------------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b="1" dirty="0" smtClean="0"/>
              <a:t>  S</a:t>
            </a:r>
            <a:r>
              <a:rPr lang="en-US" b="1" baseline="-25000" dirty="0" smtClean="0"/>
              <a:t>3</a:t>
            </a:r>
            <a:r>
              <a:rPr lang="en-US" b="1" dirty="0" smtClean="0"/>
              <a:t>S</a:t>
            </a:r>
            <a:r>
              <a:rPr lang="en-US" b="1" baseline="-25000" dirty="0" smtClean="0"/>
              <a:t>2</a:t>
            </a:r>
            <a:r>
              <a:rPr lang="en-US" b="1" dirty="0" smtClean="0"/>
              <a:t>S</a:t>
            </a:r>
            <a:r>
              <a:rPr lang="en-US" b="1" baseline="-25000" dirty="0" smtClean="0"/>
              <a:t>1</a:t>
            </a:r>
            <a:r>
              <a:rPr lang="en-US" b="1" dirty="0" smtClean="0"/>
              <a:t>S</a:t>
            </a:r>
            <a:r>
              <a:rPr lang="en-US" b="1" baseline="-25000" dirty="0" smtClean="0"/>
              <a:t>0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86200" y="3733800"/>
            <a:ext cx="37338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dirty="0"/>
              <a:t>       S</a:t>
            </a:r>
            <a:r>
              <a:rPr lang="en-US" sz="2400" b="1" baseline="-25000" dirty="0"/>
              <a:t>3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/>
              <a:t>S</a:t>
            </a:r>
            <a:r>
              <a:rPr lang="en-US" sz="2400" b="1" baseline="-25000" dirty="0"/>
              <a:t>1</a:t>
            </a:r>
            <a:r>
              <a:rPr lang="en-US" sz="2400" b="1" dirty="0"/>
              <a:t>S</a:t>
            </a:r>
            <a:r>
              <a:rPr lang="en-US" sz="2400" b="1" baseline="-25000" dirty="0"/>
              <a:t>0</a:t>
            </a:r>
            <a:r>
              <a:rPr lang="en-US" sz="2400" b="1" dirty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dirty="0"/>
              <a:t>+    </a:t>
            </a:r>
            <a:r>
              <a:rPr lang="en-US" sz="2400" b="1" dirty="0" smtClean="0"/>
              <a:t>  Z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Z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Z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Z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dirty="0"/>
              <a:t>-------------------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b="1" baseline="-25000" dirty="0">
                <a:solidFill>
                  <a:srgbClr val="FF0000"/>
                </a:solidFill>
              </a:rPr>
              <a:t>4</a:t>
            </a:r>
            <a:r>
              <a:rPr lang="en-US" sz="2400" b="1" dirty="0"/>
              <a:t>   F</a:t>
            </a:r>
            <a:r>
              <a:rPr lang="en-US" sz="2400" b="1" baseline="-25000" dirty="0"/>
              <a:t>3</a:t>
            </a:r>
            <a:r>
              <a:rPr lang="en-US" sz="2400" b="1" dirty="0"/>
              <a:t>F</a:t>
            </a:r>
            <a:r>
              <a:rPr lang="en-US" sz="2400" b="1" baseline="-25000" dirty="0"/>
              <a:t>2</a:t>
            </a:r>
            <a:r>
              <a:rPr lang="en-US" sz="2400" b="1" dirty="0"/>
              <a:t>F</a:t>
            </a:r>
            <a:r>
              <a:rPr lang="en-US" sz="2400" b="1" baseline="-25000" dirty="0"/>
              <a:t>1</a:t>
            </a:r>
            <a:r>
              <a:rPr lang="en-US" sz="2400" b="1" dirty="0"/>
              <a:t>F</a:t>
            </a:r>
            <a:r>
              <a:rPr lang="en-US" sz="2400" b="1" baseline="-25000" dirty="0"/>
              <a:t>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71600" y="5668963"/>
            <a:ext cx="6553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Note: C</a:t>
            </a:r>
            <a:r>
              <a:rPr lang="en-US" baseline="-25000" dirty="0"/>
              <a:t>4</a:t>
            </a:r>
            <a:r>
              <a:rPr lang="en-US" dirty="0"/>
              <a:t> and D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generated in position 4. They must be added to generate the most significant bits of the result</a:t>
            </a:r>
          </a:p>
        </p:txBody>
      </p:sp>
      <p:cxnSp>
        <p:nvCxnSpPr>
          <p:cNvPr id="10" name="Straight Arrow Connector 7"/>
          <p:cNvCxnSpPr>
            <a:cxnSpLocks noChangeShapeType="1"/>
          </p:cNvCxnSpPr>
          <p:nvPr/>
        </p:nvCxnSpPr>
        <p:spPr bwMode="auto">
          <a:xfrm flipV="1">
            <a:off x="2619375" y="3962400"/>
            <a:ext cx="1733550" cy="1476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Three 4-bit Numbers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1290453"/>
            <a:ext cx="4646059" cy="495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67625" y="4235498"/>
            <a:ext cx="719138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 64</a:t>
            </a:r>
          </a:p>
          <a:p>
            <a:pPr>
              <a:defRPr/>
            </a:pPr>
            <a:r>
              <a:rPr lang="en-US" dirty="0"/>
              <a:t>  59 +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/>
              <a:t>23</a:t>
            </a:r>
          </a:p>
          <a:p>
            <a:pPr>
              <a:defRPr/>
            </a:pPr>
            <a:r>
              <a:rPr lang="en-US" dirty="0"/>
              <a:t>  89 +</a:t>
            </a:r>
          </a:p>
          <a:p>
            <a:pPr>
              <a:defRPr/>
            </a:pPr>
            <a:r>
              <a:rPr lang="en-US" dirty="0"/>
              <a:t>212</a:t>
            </a:r>
          </a:p>
        </p:txBody>
      </p:sp>
      <p:cxnSp>
        <p:nvCxnSpPr>
          <p:cNvPr id="6" name="Straight Connector 9"/>
          <p:cNvCxnSpPr>
            <a:cxnSpLocks noChangeShapeType="1"/>
          </p:cNvCxnSpPr>
          <p:nvPr/>
        </p:nvCxnSpPr>
        <p:spPr bwMode="auto">
          <a:xfrm>
            <a:off x="7562850" y="4826048"/>
            <a:ext cx="8572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>
            <a:off x="7591425" y="5359448"/>
            <a:ext cx="8572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Arrow Connector 12"/>
          <p:cNvCxnSpPr>
            <a:cxnSpLocks noChangeShapeType="1"/>
          </p:cNvCxnSpPr>
          <p:nvPr/>
        </p:nvCxnSpPr>
        <p:spPr bwMode="auto">
          <a:xfrm rot="10800000">
            <a:off x="7791450" y="5121323"/>
            <a:ext cx="1619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581900" y="4940348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858125" y="4264073"/>
            <a:ext cx="295275" cy="800100"/>
          </a:xfrm>
          <a:prstGeom prst="rect">
            <a:avLst/>
          </a:prstGeom>
          <a:solidFill>
            <a:srgbClr val="FFFF00">
              <a:alpha val="3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867650" y="4902248"/>
            <a:ext cx="295275" cy="800100"/>
          </a:xfrm>
          <a:prstGeom prst="rect">
            <a:avLst/>
          </a:prstGeom>
          <a:solidFill>
            <a:srgbClr val="FFC000">
              <a:alpha val="3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7581900" y="4883198"/>
            <a:ext cx="295275" cy="800100"/>
          </a:xfrm>
          <a:prstGeom prst="rect">
            <a:avLst/>
          </a:prstGeom>
          <a:solidFill>
            <a:schemeClr val="accent5">
              <a:lumMod val="75000"/>
              <a:alpha val="3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Adding Two 16-bit Numbers using 4-bit Adders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43000"/>
            <a:ext cx="3481123" cy="51435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Solution:</a:t>
            </a:r>
          </a:p>
          <a:p>
            <a:pPr>
              <a:buNone/>
            </a:pPr>
            <a:r>
              <a:rPr lang="en-US" dirty="0" smtClean="0"/>
              <a:t>    Four 4-bit adder blocks are connected in cascade, with carries rippling in between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200" y="1239934"/>
            <a:ext cx="419417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Design a 4-to-16 Decoder </a:t>
            </a:r>
            <a:br>
              <a:rPr lang="en-US" sz="2800" dirty="0" smtClean="0"/>
            </a:br>
            <a:r>
              <a:rPr lang="en-US" sz="2800" dirty="0" smtClean="0"/>
              <a:t>Using 2-to-4 Decoders with Enable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8" y="1143000"/>
            <a:ext cx="4460443" cy="51435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Problem: Design a 4x16 Decoder using 2x4 Decoders</a:t>
            </a:r>
          </a:p>
          <a:p>
            <a:r>
              <a:rPr lang="en-US" dirty="0" smtClean="0"/>
              <a:t>Solution: </a:t>
            </a:r>
          </a:p>
          <a:p>
            <a:pPr>
              <a:buNone/>
            </a:pPr>
            <a:r>
              <a:rPr lang="en-US" dirty="0" smtClean="0"/>
              <a:t>    Each group combination holds a unique value for A</a:t>
            </a:r>
            <a:r>
              <a:rPr lang="en-US" baseline="-25000" dirty="0" smtClean="0"/>
              <a:t>3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One Decoder can be therefore used with inputs: A</a:t>
            </a:r>
            <a:r>
              <a:rPr lang="en-US" sz="2400" baseline="-25000" dirty="0" smtClean="0">
                <a:ea typeface="+mn-ea"/>
              </a:rPr>
              <a:t>3</a:t>
            </a:r>
            <a:r>
              <a:rPr lang="en-US" dirty="0" smtClean="0"/>
              <a:t>A</a:t>
            </a:r>
            <a:r>
              <a:rPr lang="en-US" sz="2400" baseline="-25000" dirty="0" smtClean="0">
                <a:ea typeface="+mn-ea"/>
              </a:rPr>
              <a:t>2</a:t>
            </a:r>
          </a:p>
          <a:p>
            <a:pPr lvl="1"/>
            <a:r>
              <a:rPr lang="en-US" dirty="0" smtClean="0"/>
              <a:t>Four more decoders are needed for representing each individual color combination</a:t>
            </a:r>
          </a:p>
          <a:p>
            <a:endParaRPr lang="en-US" dirty="0"/>
          </a:p>
        </p:txBody>
      </p:sp>
      <p:graphicFrame>
        <p:nvGraphicFramePr>
          <p:cNvPr id="8" name="Group 120"/>
          <p:cNvGraphicFramePr>
            <a:graphicFrameLocks noGrp="1"/>
          </p:cNvGraphicFramePr>
          <p:nvPr/>
        </p:nvGraphicFramePr>
        <p:xfrm>
          <a:off x="5946775" y="1696677"/>
          <a:ext cx="2587625" cy="4637408"/>
        </p:xfrm>
        <a:graphic>
          <a:graphicData uri="http://schemas.openxmlformats.org/drawingml/2006/table">
            <a:tbl>
              <a:tblPr/>
              <a:tblGrid>
                <a:gridCol w="459634"/>
                <a:gridCol w="459633"/>
                <a:gridCol w="458043"/>
                <a:gridCol w="459634"/>
                <a:gridCol w="750681"/>
              </a:tblGrid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Active Output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0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249"/>
          <p:cNvSpPr txBox="1">
            <a:spLocks noChangeArrowheads="1"/>
          </p:cNvSpPr>
          <p:nvPr/>
        </p:nvSpPr>
        <p:spPr bwMode="auto">
          <a:xfrm>
            <a:off x="5054600" y="2249127"/>
            <a:ext cx="8016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3</a:t>
            </a:r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2</a:t>
            </a:r>
            <a:r>
              <a:rPr lang="en-US" sz="1100">
                <a:latin typeface="Tahoma" pitchFamily="34" charset="0"/>
              </a:rPr>
              <a:t> = 00</a:t>
            </a:r>
          </a:p>
        </p:txBody>
      </p:sp>
      <p:sp>
        <p:nvSpPr>
          <p:cNvPr id="10" name="Text Box 250"/>
          <p:cNvSpPr txBox="1">
            <a:spLocks noChangeArrowheads="1"/>
          </p:cNvSpPr>
          <p:nvPr/>
        </p:nvSpPr>
        <p:spPr bwMode="auto">
          <a:xfrm>
            <a:off x="5059363" y="3336565"/>
            <a:ext cx="801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3</a:t>
            </a:r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2</a:t>
            </a:r>
            <a:r>
              <a:rPr lang="en-US" sz="1100">
                <a:latin typeface="Tahoma" pitchFamily="34" charset="0"/>
              </a:rPr>
              <a:t> = 01</a:t>
            </a:r>
          </a:p>
        </p:txBody>
      </p:sp>
      <p:sp>
        <p:nvSpPr>
          <p:cNvPr id="11" name="Text Box 251"/>
          <p:cNvSpPr txBox="1">
            <a:spLocks noChangeArrowheads="1"/>
          </p:cNvSpPr>
          <p:nvPr/>
        </p:nvSpPr>
        <p:spPr bwMode="auto">
          <a:xfrm>
            <a:off x="5059363" y="4403365"/>
            <a:ext cx="801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3</a:t>
            </a:r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2</a:t>
            </a:r>
            <a:r>
              <a:rPr lang="en-US" sz="1100">
                <a:latin typeface="Tahoma" pitchFamily="34" charset="0"/>
              </a:rPr>
              <a:t> = 10</a:t>
            </a:r>
          </a:p>
        </p:txBody>
      </p:sp>
      <p:sp>
        <p:nvSpPr>
          <p:cNvPr id="12" name="Text Box 252"/>
          <p:cNvSpPr txBox="1">
            <a:spLocks noChangeArrowheads="1"/>
          </p:cNvSpPr>
          <p:nvPr/>
        </p:nvSpPr>
        <p:spPr bwMode="auto">
          <a:xfrm>
            <a:off x="5059363" y="5440002"/>
            <a:ext cx="801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3</a:t>
            </a:r>
            <a:r>
              <a:rPr lang="en-US" sz="1100">
                <a:latin typeface="Tahoma" pitchFamily="34" charset="0"/>
              </a:rPr>
              <a:t>A</a:t>
            </a:r>
            <a:r>
              <a:rPr lang="en-US" sz="1100" baseline="-25000">
                <a:latin typeface="Tahoma" pitchFamily="34" charset="0"/>
              </a:rPr>
              <a:t>2</a:t>
            </a:r>
            <a:r>
              <a:rPr lang="en-US" sz="1100">
                <a:latin typeface="Tahoma" pitchFamily="34" charset="0"/>
              </a:rPr>
              <a:t> = 11</a:t>
            </a:r>
          </a:p>
        </p:txBody>
      </p:sp>
      <p:sp>
        <p:nvSpPr>
          <p:cNvPr id="13" name="Rectangle 245"/>
          <p:cNvSpPr>
            <a:spLocks noChangeArrowheads="1"/>
          </p:cNvSpPr>
          <p:nvPr/>
        </p:nvSpPr>
        <p:spPr bwMode="auto">
          <a:xfrm>
            <a:off x="6072188" y="2117365"/>
            <a:ext cx="2309812" cy="1112837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" name="Rectangle 245"/>
          <p:cNvSpPr>
            <a:spLocks noChangeArrowheads="1"/>
          </p:cNvSpPr>
          <p:nvPr/>
        </p:nvSpPr>
        <p:spPr bwMode="auto">
          <a:xfrm>
            <a:off x="6072188" y="4230327"/>
            <a:ext cx="2309812" cy="1047750"/>
          </a:xfrm>
          <a:prstGeom prst="rect">
            <a:avLst/>
          </a:prstGeom>
          <a:solidFill>
            <a:srgbClr val="FF0000">
              <a:alpha val="30196"/>
            </a:srgbClr>
          </a:solidFill>
          <a:ln w="28575">
            <a:noFill/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807656" y="1191852"/>
            <a:ext cx="1624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Common to all 4 </a:t>
            </a:r>
          </a:p>
          <a:p>
            <a:r>
              <a:rPr lang="en-US" sz="1600" dirty="0"/>
              <a:t>3-to-4 decoders 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800850" y="1715727"/>
            <a:ext cx="904875" cy="314325"/>
          </a:xfrm>
          <a:prstGeom prst="rect">
            <a:avLst/>
          </a:prstGeom>
          <a:solidFill>
            <a:srgbClr val="FFFF00">
              <a:alpha val="3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5133975" y="1715727"/>
            <a:ext cx="1619250" cy="314325"/>
          </a:xfrm>
          <a:prstGeom prst="rect">
            <a:avLst/>
          </a:prstGeom>
          <a:solidFill>
            <a:schemeClr val="accent5">
              <a:lumMod val="75000"/>
              <a:alpha val="3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5153025" y="1182327"/>
            <a:ext cx="16690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</a:rPr>
              <a:t>Select 1 of the 4</a:t>
            </a:r>
          </a:p>
          <a:p>
            <a:r>
              <a:rPr lang="en-US" sz="1600" dirty="0">
                <a:solidFill>
                  <a:srgbClr val="000099"/>
                </a:solidFill>
              </a:rPr>
              <a:t>2-to-4 decoders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Design a 4-to-16 Decoder </a:t>
            </a:r>
            <a:br>
              <a:rPr lang="en-US" sz="2800" dirty="0" smtClean="0"/>
            </a:br>
            <a:r>
              <a:rPr lang="en-US" sz="2800" dirty="0" smtClean="0"/>
              <a:t>Using 2-to-4 Decoders with Enable</a:t>
            </a:r>
            <a:endParaRPr lang="en-US" sz="2800" dirty="0"/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4178444" y="1700790"/>
            <a:ext cx="2813050" cy="830263"/>
            <a:chOff x="3429000" y="1822148"/>
            <a:chExt cx="2812470" cy="83099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43400" y="1863435"/>
              <a:ext cx="914400" cy="762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5257800" y="19673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5257800" y="21197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5257800" y="22721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5257800" y="24245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4267200" y="2026083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2x4</a:t>
              </a:r>
              <a:br>
                <a:rPr lang="en-US" sz="1400"/>
              </a:br>
              <a:r>
                <a:rPr lang="en-US" sz="1400"/>
                <a:t>Decoder</a:t>
              </a: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5708070" y="1822148"/>
              <a:ext cx="533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</a:t>
              </a:r>
              <a:r>
                <a:rPr lang="en-US" sz="1200" baseline="-25000"/>
                <a:t>0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1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2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3</a:t>
              </a:r>
            </a:p>
          </p:txBody>
        </p:sp>
        <p:sp>
          <p:nvSpPr>
            <p:cNvPr id="12" name="Line 89"/>
            <p:cNvSpPr>
              <a:spLocks noChangeShapeType="1"/>
            </p:cNvSpPr>
            <p:nvPr/>
          </p:nvSpPr>
          <p:spPr bwMode="auto">
            <a:xfrm>
              <a:off x="3886200" y="21058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0"/>
            <p:cNvSpPr>
              <a:spLocks noChangeShapeType="1"/>
            </p:cNvSpPr>
            <p:nvPr/>
          </p:nvSpPr>
          <p:spPr bwMode="auto">
            <a:xfrm>
              <a:off x="3886200" y="23344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92"/>
            <p:cNvSpPr txBox="1">
              <a:spLocks noChangeArrowheads="1"/>
            </p:cNvSpPr>
            <p:nvPr/>
          </p:nvSpPr>
          <p:spPr bwMode="auto">
            <a:xfrm>
              <a:off x="3429000" y="195349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</a:t>
              </a:r>
              <a:r>
                <a:rPr lang="en-US" sz="1400" baseline="-25000"/>
                <a:t>0</a:t>
              </a:r>
              <a:br>
                <a:rPr lang="en-US" sz="1400" baseline="-25000"/>
              </a:br>
              <a:r>
                <a:rPr lang="en-US" sz="1400"/>
                <a:t>A</a:t>
              </a:r>
              <a:r>
                <a:rPr lang="en-US" sz="1400" baseline="-25000"/>
                <a:t>1</a:t>
              </a:r>
            </a:p>
          </p:txBody>
        </p:sp>
      </p:grpSp>
      <p:grpSp>
        <p:nvGrpSpPr>
          <p:cNvPr id="15" name="Group 94"/>
          <p:cNvGrpSpPr>
            <a:grpSpLocks/>
          </p:cNvGrpSpPr>
          <p:nvPr/>
        </p:nvGrpSpPr>
        <p:grpSpPr bwMode="auto">
          <a:xfrm>
            <a:off x="4178444" y="2797753"/>
            <a:ext cx="2813050" cy="830262"/>
            <a:chOff x="3429000" y="1822148"/>
            <a:chExt cx="2812470" cy="830997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4343400" y="1863435"/>
              <a:ext cx="914400" cy="762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5257800" y="19673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5257800" y="21197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5257800" y="22721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5257800" y="24245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4267200" y="2026083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2x4</a:t>
              </a:r>
              <a:br>
                <a:rPr lang="en-US" sz="1400"/>
              </a:br>
              <a:r>
                <a:rPr lang="en-US" sz="1400"/>
                <a:t>Decoder</a:t>
              </a:r>
            </a:p>
          </p:txBody>
        </p:sp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5708070" y="1822148"/>
              <a:ext cx="533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</a:t>
              </a:r>
              <a:r>
                <a:rPr lang="en-US" sz="1200" baseline="-25000"/>
                <a:t>4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5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6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7</a:t>
              </a:r>
            </a:p>
          </p:txBody>
        </p:sp>
        <p:sp>
          <p:nvSpPr>
            <p:cNvPr id="23" name="Line 89"/>
            <p:cNvSpPr>
              <a:spLocks noChangeShapeType="1"/>
            </p:cNvSpPr>
            <p:nvPr/>
          </p:nvSpPr>
          <p:spPr bwMode="auto">
            <a:xfrm>
              <a:off x="3886200" y="21058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0"/>
            <p:cNvSpPr>
              <a:spLocks noChangeShapeType="1"/>
            </p:cNvSpPr>
            <p:nvPr/>
          </p:nvSpPr>
          <p:spPr bwMode="auto">
            <a:xfrm>
              <a:off x="3886200" y="23344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92"/>
            <p:cNvSpPr txBox="1">
              <a:spLocks noChangeArrowheads="1"/>
            </p:cNvSpPr>
            <p:nvPr/>
          </p:nvSpPr>
          <p:spPr bwMode="auto">
            <a:xfrm>
              <a:off x="3429000" y="195349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</a:t>
              </a:r>
              <a:r>
                <a:rPr lang="en-US" sz="1400" baseline="-25000"/>
                <a:t>0</a:t>
              </a:r>
              <a:br>
                <a:rPr lang="en-US" sz="1400" baseline="-25000"/>
              </a:br>
              <a:r>
                <a:rPr lang="en-US" sz="1400"/>
                <a:t>A</a:t>
              </a:r>
              <a:r>
                <a:rPr lang="en-US" sz="1400" baseline="-25000"/>
                <a:t>1</a:t>
              </a:r>
            </a:p>
          </p:txBody>
        </p:sp>
      </p:grpSp>
      <p:grpSp>
        <p:nvGrpSpPr>
          <p:cNvPr id="26" name="Group 105"/>
          <p:cNvGrpSpPr>
            <a:grpSpLocks/>
          </p:cNvGrpSpPr>
          <p:nvPr/>
        </p:nvGrpSpPr>
        <p:grpSpPr bwMode="auto">
          <a:xfrm>
            <a:off x="4178444" y="3894715"/>
            <a:ext cx="2813050" cy="830263"/>
            <a:chOff x="3429000" y="1822148"/>
            <a:chExt cx="2812470" cy="830997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4343400" y="1863435"/>
              <a:ext cx="914400" cy="762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5257800" y="19673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5257800" y="21197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>
              <a:off x="5257800" y="22721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5257800" y="24245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4267200" y="2026083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2x4</a:t>
              </a:r>
              <a:br>
                <a:rPr lang="en-US" sz="1400"/>
              </a:br>
              <a:r>
                <a:rPr lang="en-US" sz="1400"/>
                <a:t>Decoder</a:t>
              </a:r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5708070" y="1822148"/>
              <a:ext cx="533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</a:t>
              </a:r>
              <a:r>
                <a:rPr lang="en-US" sz="1200" baseline="-25000"/>
                <a:t>8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9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10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11</a:t>
              </a:r>
            </a:p>
          </p:txBody>
        </p:sp>
        <p:sp>
          <p:nvSpPr>
            <p:cNvPr id="34" name="Line 89"/>
            <p:cNvSpPr>
              <a:spLocks noChangeShapeType="1"/>
            </p:cNvSpPr>
            <p:nvPr/>
          </p:nvSpPr>
          <p:spPr bwMode="auto">
            <a:xfrm>
              <a:off x="3886200" y="21058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90"/>
            <p:cNvSpPr>
              <a:spLocks noChangeShapeType="1"/>
            </p:cNvSpPr>
            <p:nvPr/>
          </p:nvSpPr>
          <p:spPr bwMode="auto">
            <a:xfrm>
              <a:off x="3886200" y="23344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92"/>
            <p:cNvSpPr txBox="1">
              <a:spLocks noChangeArrowheads="1"/>
            </p:cNvSpPr>
            <p:nvPr/>
          </p:nvSpPr>
          <p:spPr bwMode="auto">
            <a:xfrm>
              <a:off x="3429000" y="195349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</a:t>
              </a:r>
              <a:r>
                <a:rPr lang="en-US" sz="1400" baseline="-25000"/>
                <a:t>0</a:t>
              </a:r>
              <a:br>
                <a:rPr lang="en-US" sz="1400" baseline="-25000"/>
              </a:br>
              <a:r>
                <a:rPr lang="en-US" sz="1400"/>
                <a:t>A</a:t>
              </a:r>
              <a:r>
                <a:rPr lang="en-US" sz="1400" baseline="-25000"/>
                <a:t>1</a:t>
              </a:r>
            </a:p>
          </p:txBody>
        </p:sp>
      </p:grpSp>
      <p:grpSp>
        <p:nvGrpSpPr>
          <p:cNvPr id="37" name="Group 116"/>
          <p:cNvGrpSpPr>
            <a:grpSpLocks/>
          </p:cNvGrpSpPr>
          <p:nvPr/>
        </p:nvGrpSpPr>
        <p:grpSpPr bwMode="auto">
          <a:xfrm>
            <a:off x="4178444" y="4991678"/>
            <a:ext cx="2813050" cy="830262"/>
            <a:chOff x="3429000" y="1822148"/>
            <a:chExt cx="2812470" cy="830997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4343400" y="1863435"/>
              <a:ext cx="914400" cy="762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5257800" y="19673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5257800" y="21197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5257800" y="22721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>
              <a:off x="5257800" y="242454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38"/>
            <p:cNvSpPr txBox="1">
              <a:spLocks noChangeArrowheads="1"/>
            </p:cNvSpPr>
            <p:nvPr/>
          </p:nvSpPr>
          <p:spPr bwMode="auto">
            <a:xfrm>
              <a:off x="4267200" y="2026083"/>
              <a:ext cx="106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2x4</a:t>
              </a:r>
              <a:br>
                <a:rPr lang="en-US" sz="1400"/>
              </a:br>
              <a:r>
                <a:rPr lang="en-US" sz="1400"/>
                <a:t>Decoder</a:t>
              </a:r>
            </a:p>
          </p:txBody>
        </p: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5708070" y="1822148"/>
              <a:ext cx="533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</a:t>
              </a:r>
              <a:r>
                <a:rPr lang="en-US" sz="1200" baseline="-25000"/>
                <a:t>12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13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14</a:t>
              </a:r>
              <a:br>
                <a:rPr lang="en-US" sz="1200" baseline="-25000"/>
              </a:br>
              <a:r>
                <a:rPr lang="en-US" sz="1200"/>
                <a:t>D</a:t>
              </a:r>
              <a:r>
                <a:rPr lang="en-US" sz="1200" baseline="-25000"/>
                <a:t>15</a:t>
              </a:r>
            </a:p>
          </p:txBody>
        </p:sp>
        <p:sp>
          <p:nvSpPr>
            <p:cNvPr id="45" name="Line 89"/>
            <p:cNvSpPr>
              <a:spLocks noChangeShapeType="1"/>
            </p:cNvSpPr>
            <p:nvPr/>
          </p:nvSpPr>
          <p:spPr bwMode="auto">
            <a:xfrm>
              <a:off x="3886200" y="21058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90"/>
            <p:cNvSpPr>
              <a:spLocks noChangeShapeType="1"/>
            </p:cNvSpPr>
            <p:nvPr/>
          </p:nvSpPr>
          <p:spPr bwMode="auto">
            <a:xfrm>
              <a:off x="3886200" y="23344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92"/>
            <p:cNvSpPr txBox="1">
              <a:spLocks noChangeArrowheads="1"/>
            </p:cNvSpPr>
            <p:nvPr/>
          </p:nvSpPr>
          <p:spPr bwMode="auto">
            <a:xfrm>
              <a:off x="3429000" y="195349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</a:t>
              </a:r>
              <a:r>
                <a:rPr lang="en-US" sz="1400" baseline="-25000"/>
                <a:t>0</a:t>
              </a:r>
              <a:br>
                <a:rPr lang="en-US" sz="1400" baseline="-25000"/>
              </a:br>
              <a:r>
                <a:rPr lang="en-US" sz="1400"/>
                <a:t>A</a:t>
              </a:r>
              <a:r>
                <a:rPr lang="en-US" sz="1400" baseline="-25000"/>
                <a:t>1</a:t>
              </a:r>
            </a:p>
          </p:txBody>
        </p:sp>
      </p:grp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2190894" y="3432753"/>
            <a:ext cx="9144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>
            <a:off x="3105294" y="353594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3105294" y="370897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>
            <a:off x="3105294" y="399314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Box 38"/>
          <p:cNvSpPr txBox="1">
            <a:spLocks noChangeArrowheads="1"/>
          </p:cNvSpPr>
          <p:nvPr/>
        </p:nvSpPr>
        <p:spPr bwMode="auto">
          <a:xfrm>
            <a:off x="2114694" y="3594678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2x4</a:t>
            </a:r>
            <a:br>
              <a:rPr lang="en-US" sz="1400"/>
            </a:br>
            <a:r>
              <a:rPr lang="en-US" sz="1400"/>
              <a:t>Decoder</a:t>
            </a:r>
          </a:p>
        </p:txBody>
      </p:sp>
      <p:sp>
        <p:nvSpPr>
          <p:cNvPr id="53" name="Line 89"/>
          <p:cNvSpPr>
            <a:spLocks noChangeShapeType="1"/>
          </p:cNvSpPr>
          <p:nvPr/>
        </p:nvSpPr>
        <p:spPr bwMode="auto">
          <a:xfrm>
            <a:off x="1733694" y="367405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90"/>
          <p:cNvSpPr>
            <a:spLocks noChangeShapeType="1"/>
          </p:cNvSpPr>
          <p:nvPr/>
        </p:nvSpPr>
        <p:spPr bwMode="auto">
          <a:xfrm>
            <a:off x="1733694" y="390265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92"/>
          <p:cNvSpPr txBox="1">
            <a:spLocks noChangeArrowheads="1"/>
          </p:cNvSpPr>
          <p:nvPr/>
        </p:nvSpPr>
        <p:spPr bwMode="auto">
          <a:xfrm>
            <a:off x="1276494" y="352165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</a:t>
            </a:r>
            <a:r>
              <a:rPr lang="en-US" sz="1400" baseline="-25000"/>
              <a:t>2</a:t>
            </a:r>
            <a:br>
              <a:rPr lang="en-US" sz="1400" baseline="-25000"/>
            </a:br>
            <a:r>
              <a:rPr lang="en-US" sz="1400"/>
              <a:t>A</a:t>
            </a:r>
            <a:r>
              <a:rPr lang="en-US" sz="1400" baseline="-25000"/>
              <a:t>3</a:t>
            </a:r>
          </a:p>
        </p:txBody>
      </p:sp>
      <p:cxnSp>
        <p:nvCxnSpPr>
          <p:cNvPr id="56" name="Elbow Connector 139"/>
          <p:cNvCxnSpPr>
            <a:cxnSpLocks noChangeShapeType="1"/>
            <a:endCxn id="49" idx="1"/>
          </p:cNvCxnSpPr>
          <p:nvPr/>
        </p:nvCxnSpPr>
        <p:spPr bwMode="auto">
          <a:xfrm rot="5400000">
            <a:off x="4078431" y="2064328"/>
            <a:ext cx="1031875" cy="1911350"/>
          </a:xfrm>
          <a:prstGeom prst="bentConnector3">
            <a:avLst>
              <a:gd name="adj1" fmla="val 16444"/>
            </a:avLst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7" name="Elbow Connector 142"/>
          <p:cNvCxnSpPr>
            <a:cxnSpLocks noChangeShapeType="1"/>
            <a:stCxn id="50" idx="1"/>
          </p:cNvCxnSpPr>
          <p:nvPr/>
        </p:nvCxnSpPr>
        <p:spPr bwMode="auto">
          <a:xfrm rot="5400000" flipH="1" flipV="1">
            <a:off x="4540394" y="2699328"/>
            <a:ext cx="107950" cy="1911350"/>
          </a:xfrm>
          <a:prstGeom prst="bentConnector3">
            <a:avLst>
              <a:gd name="adj1" fmla="val 190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" name="Elbow Connector 145"/>
          <p:cNvCxnSpPr>
            <a:cxnSpLocks noChangeShapeType="1"/>
            <a:stCxn id="48" idx="3"/>
          </p:cNvCxnSpPr>
          <p:nvPr/>
        </p:nvCxnSpPr>
        <p:spPr bwMode="auto">
          <a:xfrm>
            <a:off x="3105294" y="3813753"/>
            <a:ext cx="2444750" cy="884237"/>
          </a:xfrm>
          <a:prstGeom prst="bentConnector4">
            <a:avLst>
              <a:gd name="adj1" fmla="val 40653"/>
              <a:gd name="adj2" fmla="val 125847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" name="Shape 159"/>
          <p:cNvCxnSpPr>
            <a:cxnSpLocks noChangeShapeType="1"/>
            <a:stCxn id="51" idx="1"/>
          </p:cNvCxnSpPr>
          <p:nvPr/>
        </p:nvCxnSpPr>
        <p:spPr bwMode="auto">
          <a:xfrm rot="16200000" flipH="1">
            <a:off x="3693462" y="3938372"/>
            <a:ext cx="1801813" cy="1911350"/>
          </a:xfrm>
          <a:prstGeom prst="bentConnector5">
            <a:avLst>
              <a:gd name="adj1" fmla="val 107046"/>
              <a:gd name="adj2" fmla="val 38042"/>
              <a:gd name="adj3" fmla="val 10708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553219" y="2459615"/>
            <a:ext cx="30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</a:t>
            </a:r>
          </a:p>
        </p:txBody>
      </p:sp>
      <p:sp>
        <p:nvSpPr>
          <p:cNvPr id="61" name="Text Box 40"/>
          <p:cNvSpPr txBox="1">
            <a:spLocks noChangeArrowheads="1"/>
          </p:cNvSpPr>
          <p:nvPr/>
        </p:nvSpPr>
        <p:spPr bwMode="auto">
          <a:xfrm>
            <a:off x="3162444" y="333909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D</a:t>
            </a:r>
            <a:r>
              <a:rPr lang="en-US" sz="1200" baseline="-25000"/>
              <a:t>0</a:t>
            </a:r>
            <a:br>
              <a:rPr lang="en-US" sz="1200" baseline="-25000"/>
            </a:br>
            <a:r>
              <a:rPr lang="en-US" sz="1200"/>
              <a:t>D</a:t>
            </a:r>
            <a:r>
              <a:rPr lang="en-US" sz="1200" baseline="-25000"/>
              <a:t>1</a:t>
            </a:r>
            <a:br>
              <a:rPr lang="en-US" sz="1200" baseline="-25000"/>
            </a:br>
            <a:r>
              <a:rPr lang="en-US" sz="1200"/>
              <a:t>D</a:t>
            </a:r>
            <a:r>
              <a:rPr lang="en-US" sz="1200" baseline="-25000"/>
              <a:t>2</a:t>
            </a:r>
            <a:br>
              <a:rPr lang="en-US" sz="1200" baseline="-25000"/>
            </a:br>
            <a:r>
              <a:rPr lang="en-US" sz="1200"/>
              <a:t>D</a:t>
            </a:r>
            <a:r>
              <a:rPr lang="en-US" sz="1200" baseline="-25000"/>
              <a:t>3</a:t>
            </a:r>
          </a:p>
        </p:txBody>
      </p:sp>
      <p:cxnSp>
        <p:nvCxnSpPr>
          <p:cNvPr id="62" name="Elbow Connector 142"/>
          <p:cNvCxnSpPr>
            <a:cxnSpLocks noChangeShapeType="1"/>
          </p:cNvCxnSpPr>
          <p:nvPr/>
        </p:nvCxnSpPr>
        <p:spPr bwMode="auto">
          <a:xfrm rot="5400000" flipH="1" flipV="1">
            <a:off x="1606694" y="3299403"/>
            <a:ext cx="107950" cy="1911350"/>
          </a:xfrm>
          <a:prstGeom prst="bentConnector3">
            <a:avLst>
              <a:gd name="adj1" fmla="val 190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" name="TextBox 64"/>
          <p:cNvSpPr txBox="1">
            <a:spLocks noChangeArrowheads="1"/>
          </p:cNvSpPr>
          <p:nvPr/>
        </p:nvSpPr>
        <p:spPr bwMode="auto">
          <a:xfrm>
            <a:off x="2609994" y="4193165"/>
            <a:ext cx="30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</a:t>
            </a:r>
          </a:p>
        </p:txBody>
      </p:sp>
      <p:sp>
        <p:nvSpPr>
          <p:cNvPr id="64" name="TextBox 66"/>
          <p:cNvSpPr txBox="1">
            <a:spLocks noChangeArrowheads="1"/>
          </p:cNvSpPr>
          <p:nvPr/>
        </p:nvSpPr>
        <p:spPr bwMode="auto">
          <a:xfrm>
            <a:off x="676419" y="4040765"/>
            <a:ext cx="1362075" cy="738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Enable</a:t>
            </a:r>
            <a:r>
              <a:rPr lang="en-US" sz="1400"/>
              <a:t> for the</a:t>
            </a:r>
          </a:p>
          <a:p>
            <a:r>
              <a:rPr lang="en-US" sz="1400" b="1">
                <a:solidFill>
                  <a:srgbClr val="FF0000"/>
                </a:solidFill>
              </a:rPr>
              <a:t>full</a:t>
            </a:r>
            <a:r>
              <a:rPr lang="en-US" sz="1400"/>
              <a:t> 4-to16 decoder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Hardware that Compares Two Unsigned 4-bit Numbers and Passes the Larger of the Two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Solution: We will use a </a:t>
            </a:r>
            <a:r>
              <a:rPr lang="en-US" dirty="0" smtClean="0">
                <a:solidFill>
                  <a:srgbClr val="FF0000"/>
                </a:solidFill>
              </a:rPr>
              <a:t>magnitude comparator </a:t>
            </a:r>
            <a:r>
              <a:rPr lang="en-US" dirty="0" smtClean="0"/>
              <a:t>and a Quad 2-to-1 MUX. How?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2076571"/>
            <a:ext cx="557212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5400000">
            <a:off x="3433762" y="1933696"/>
            <a:ext cx="2143125" cy="1562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78654" y="1439045"/>
            <a:ext cx="676275" cy="261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Index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0</a:t>
            </a:r>
            <a:endParaRPr lang="en-US" sz="1500" dirty="0">
              <a:solidFill>
                <a:srgbClr val="008000"/>
              </a:solidFill>
            </a:endParaRPr>
          </a:p>
          <a:p>
            <a:r>
              <a:rPr lang="en-US" sz="1500" dirty="0">
                <a:solidFill>
                  <a:srgbClr val="008000"/>
                </a:solidFill>
              </a:rPr>
              <a:t>1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2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3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4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5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6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7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8</a:t>
            </a:r>
          </a:p>
          <a:p>
            <a:r>
              <a:rPr lang="en-US" sz="1500" b="1" dirty="0">
                <a:solidFill>
                  <a:srgbClr val="008000"/>
                </a:solidFill>
              </a:rPr>
              <a:t>9</a:t>
            </a:r>
            <a:endParaRPr lang="en-US" sz="15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BCD to Excess-3 Code Converter using a Decoder and Straight Binary Encoder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1429520"/>
            <a:ext cx="4062412" cy="454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724" y="1458095"/>
            <a:ext cx="41100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248150" y="4248920"/>
            <a:ext cx="10382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BCD: 0 - 9</a:t>
            </a:r>
            <a:endParaRPr lang="en-US" sz="1400">
              <a:solidFill>
                <a:srgbClr val="008000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221923" y="5963708"/>
            <a:ext cx="192207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Excess-3:  3 - 12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105150" y="1124720"/>
            <a:ext cx="1063601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Excess-3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552575" y="1153295"/>
            <a:ext cx="7620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BCD</a:t>
            </a:r>
            <a:endParaRPr lang="en-US" sz="1400">
              <a:solidFill>
                <a:srgbClr val="008000"/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134100" y="1591445"/>
            <a:ext cx="276225" cy="2447925"/>
          </a:xfrm>
          <a:prstGeom prst="rect">
            <a:avLst/>
          </a:prstGeom>
          <a:solidFill>
            <a:schemeClr val="accent1">
              <a:alpha val="3686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534275" y="2401070"/>
            <a:ext cx="276225" cy="2514600"/>
          </a:xfrm>
          <a:prstGeom prst="rect">
            <a:avLst/>
          </a:prstGeom>
          <a:solidFill>
            <a:srgbClr val="FFFF00">
              <a:alpha val="3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324547" cy="51435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decoder</a:t>
            </a:r>
            <a:r>
              <a:rPr lang="en-US" dirty="0" smtClean="0"/>
              <a:t> is a circuit that decodes an input code. Given a binary code of n-bits, a decoder will tell which code is this out of the 2</a:t>
            </a:r>
            <a:r>
              <a:rPr lang="en-US" baseline="30000" dirty="0" smtClean="0"/>
              <a:t>n</a:t>
            </a:r>
            <a:r>
              <a:rPr lang="en-US" dirty="0" smtClean="0"/>
              <a:t> possible codes.</a:t>
            </a:r>
          </a:p>
          <a:p>
            <a:r>
              <a:rPr lang="en-US" dirty="0" smtClean="0"/>
              <a:t>A decoder may have enable line</a:t>
            </a:r>
          </a:p>
          <a:p>
            <a:pPr lvl="1"/>
            <a:r>
              <a:rPr lang="en-US" dirty="0" smtClean="0"/>
              <a:t>In general, output </a:t>
            </a:r>
            <a:r>
              <a:rPr lang="en-US" dirty="0" err="1" smtClean="0"/>
              <a:t>i</a:t>
            </a:r>
            <a:r>
              <a:rPr lang="en-US" dirty="0" smtClean="0"/>
              <a:t> equals 1 if and only if the input binary code has a value of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Thus, each output line equals 1 at only one input combination but is equal to 0 at all other combinations.</a:t>
            </a:r>
          </a:p>
          <a:p>
            <a:pPr lvl="1"/>
            <a:r>
              <a:rPr lang="en-US" dirty="0" smtClean="0"/>
              <a:t>Thus, the decoder generates all of the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minterms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n input variables.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7879" y="1124720"/>
            <a:ext cx="347746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354" y="3429000"/>
            <a:ext cx="3117417" cy="27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2-to-4 Decoder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094119" cy="5143500"/>
          </a:xfrm>
        </p:spPr>
        <p:txBody>
          <a:bodyPr/>
          <a:lstStyle/>
          <a:p>
            <a:r>
              <a:rPr lang="en-US" dirty="0" smtClean="0"/>
              <a:t>A 2-to-4 decoder contains two inputs denoted by A1 and A0 and four outputs denoted by D0, D1, D2, and D3.</a:t>
            </a:r>
          </a:p>
          <a:p>
            <a:r>
              <a:rPr lang="en-US" dirty="0" smtClean="0"/>
              <a:t>For each input combination, one output line is activated, that is, the output line corresponding to the input combination becomes 1, while other lines remain inactive. </a:t>
            </a:r>
          </a:p>
          <a:p>
            <a:r>
              <a:rPr lang="en-US" dirty="0" smtClean="0"/>
              <a:t>For example, an input of 00 at the input will activate line D0. 01 at the input will activate line D1, and so 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926" y="1239934"/>
            <a:ext cx="3234772" cy="24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354" y="3889856"/>
            <a:ext cx="2987964" cy="236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2-to-4 Decoder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5151727" cy="5143500"/>
          </a:xfrm>
        </p:spPr>
        <p:txBody>
          <a:bodyPr/>
          <a:lstStyle/>
          <a:p>
            <a:r>
              <a:rPr lang="en-US" dirty="0" smtClean="0"/>
              <a:t>Notice that, each output of the decoder is actually a </a:t>
            </a:r>
            <a:r>
              <a:rPr lang="en-US" dirty="0" err="1" smtClean="0"/>
              <a:t>minterm</a:t>
            </a:r>
            <a:r>
              <a:rPr lang="en-US" dirty="0" smtClean="0"/>
              <a:t> resulting from a certain combination of the inputs, that is: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45" y="2852930"/>
            <a:ext cx="1844435" cy="14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8576" y="2795323"/>
            <a:ext cx="18918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 </a:t>
            </a:r>
            <a:r>
              <a:rPr lang="en-US" sz="2200" dirty="0" err="1" smtClean="0"/>
              <a:t>minterm</a:t>
            </a:r>
            <a:r>
              <a:rPr lang="en-US" sz="2200" dirty="0" smtClean="0"/>
              <a:t> m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( </a:t>
            </a:r>
            <a:r>
              <a:rPr lang="en-US" sz="2200" dirty="0" err="1" smtClean="0"/>
              <a:t>minterm</a:t>
            </a:r>
            <a:r>
              <a:rPr lang="en-US" sz="2200" dirty="0" smtClean="0"/>
              <a:t> m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( </a:t>
            </a:r>
            <a:r>
              <a:rPr lang="en-US" sz="2200" dirty="0" err="1" smtClean="0"/>
              <a:t>minterm</a:t>
            </a:r>
            <a:r>
              <a:rPr lang="en-US" sz="2200" dirty="0" smtClean="0"/>
              <a:t> m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( </a:t>
            </a:r>
            <a:r>
              <a:rPr lang="en-US" sz="2200" dirty="0" err="1" smtClean="0"/>
              <a:t>minterm</a:t>
            </a:r>
            <a:r>
              <a:rPr lang="en-US" sz="2200" dirty="0" smtClean="0"/>
              <a:t> m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926" y="1355148"/>
            <a:ext cx="315551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2-to-4 Decoder with Enable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74662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Attach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output-enabling gates opened by the EN input</a:t>
            </a:r>
          </a:p>
          <a:p>
            <a:pPr lvl="1">
              <a:tabLst>
                <a:tab pos="474662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Note use of X’s to denote both 0 and 1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the inputs</a:t>
            </a:r>
          </a:p>
          <a:p>
            <a:pPr lvl="1">
              <a:tabLst>
                <a:tab pos="474662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Combination containing two X’s represent four input binary combinations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45" y="3025751"/>
            <a:ext cx="7834552" cy="322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152505" y="1585576"/>
            <a:ext cx="5357451" cy="21314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3-to-8 Decoder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43000"/>
            <a:ext cx="5094119" cy="5143500"/>
          </a:xfrm>
        </p:spPr>
        <p:txBody>
          <a:bodyPr/>
          <a:lstStyle/>
          <a:p>
            <a:r>
              <a:rPr lang="en-US" dirty="0" smtClean="0"/>
              <a:t>In a three to eight decoder, there are three inputs and eight outputs, A0 is the least significant variable, while A2 is the most significant variable.</a:t>
            </a:r>
          </a:p>
          <a:p>
            <a:r>
              <a:rPr lang="en-US" dirty="0" smtClean="0"/>
              <a:t>Each output represents one </a:t>
            </a:r>
            <a:r>
              <a:rPr lang="en-US" dirty="0" err="1" smtClean="0"/>
              <a:t>minterm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For example, for input combination A2A1A0 = 001, output line D1 equals 1 while all other output lines equal 0’s</a:t>
            </a:r>
          </a:p>
          <a:p>
            <a:pPr lvl="1"/>
            <a:r>
              <a:rPr lang="en-US" dirty="0" smtClean="0"/>
              <a:t>It should be noted that at any given instance of time, one and only one output line can be activated.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3712" y="1009506"/>
            <a:ext cx="3426186" cy="25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105" y="3659428"/>
            <a:ext cx="3592681" cy="257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13352</TotalTime>
  <Words>2303</Words>
  <Application>Microsoft Office PowerPoint</Application>
  <PresentationFormat>On-screen Show (4:3)</PresentationFormat>
  <Paragraphs>446</Paragraphs>
  <Slides>47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  <vt:variant>
        <vt:lpstr>Custom Shows</vt:lpstr>
      </vt:variant>
      <vt:variant>
        <vt:i4>1</vt:i4>
      </vt:variant>
    </vt:vector>
  </HeadingPairs>
  <TitlesOfParts>
    <vt:vector size="50" baseType="lpstr">
      <vt:lpstr>Default Design</vt:lpstr>
      <vt:lpstr>Equation</vt:lpstr>
      <vt:lpstr>Functions and Functional Blocks</vt:lpstr>
      <vt:lpstr>Outline</vt:lpstr>
      <vt:lpstr>Functions and Functional Blocks</vt:lpstr>
      <vt:lpstr>Enabling Function</vt:lpstr>
      <vt:lpstr>Decoders </vt:lpstr>
      <vt:lpstr>2-to-4 Decoder</vt:lpstr>
      <vt:lpstr>2-to-4 Decoder</vt:lpstr>
      <vt:lpstr>2-to-4 Decoder with Enable</vt:lpstr>
      <vt:lpstr>3-to-8 Decoder</vt:lpstr>
      <vt:lpstr>3-to-8 Decoder Implementation</vt:lpstr>
      <vt:lpstr>Hierarchical 2-to-4 Decoder Design</vt:lpstr>
      <vt:lpstr>Hierarchical 3-to-8 Decoder Design</vt:lpstr>
      <vt:lpstr>Decoder Expansion </vt:lpstr>
      <vt:lpstr>Implementing Functions using Decoders</vt:lpstr>
      <vt:lpstr>Implementing Functions using Decoders</vt:lpstr>
      <vt:lpstr>Encoders</vt:lpstr>
      <vt:lpstr>Octal-to-Binary Encoder</vt:lpstr>
      <vt:lpstr>Octal-to-Binary Encoder</vt:lpstr>
      <vt:lpstr>Major Limitation of Encoders</vt:lpstr>
      <vt:lpstr>Major Limitation of Encoders</vt:lpstr>
      <vt:lpstr>4-to-2 Priority Encoders</vt:lpstr>
      <vt:lpstr>4-to-2 Priority Encoders</vt:lpstr>
      <vt:lpstr>Multiplexers: 2n-to-1</vt:lpstr>
      <vt:lpstr>2-to-1 MUX</vt:lpstr>
      <vt:lpstr>4-to-1 MUX</vt:lpstr>
      <vt:lpstr>4-to-1 MUX</vt:lpstr>
      <vt:lpstr>Quad 2-to-1 MUX</vt:lpstr>
      <vt:lpstr>Quad 2-to-1 MUX</vt:lpstr>
      <vt:lpstr>16-to-1 MUX</vt:lpstr>
      <vt:lpstr>Implementing Functions using Multiplexers</vt:lpstr>
      <vt:lpstr>Implementing Functions using Multiplexers</vt:lpstr>
      <vt:lpstr>Implementing Functions using Multiplexers</vt:lpstr>
      <vt:lpstr>Implementing Functions using Multiplexers</vt:lpstr>
      <vt:lpstr>Implementing Functions using Multiplexers</vt:lpstr>
      <vt:lpstr>Implementing Functions using Multiplexers</vt:lpstr>
      <vt:lpstr>Shannon's Expansion</vt:lpstr>
      <vt:lpstr>Shannon's Expansion</vt:lpstr>
      <vt:lpstr>Demultiplexer</vt:lpstr>
      <vt:lpstr>Decoder with Enable = DeMultiplexer</vt:lpstr>
      <vt:lpstr>Design Examples using MSI Functional Blocks</vt:lpstr>
      <vt:lpstr>Adding Three 4-bit Numbers</vt:lpstr>
      <vt:lpstr>Adding Three 4-bit Numbers</vt:lpstr>
      <vt:lpstr>Adding Two 16-bit Numbers using 4-bit Adders</vt:lpstr>
      <vt:lpstr>Design a 4-to-16 Decoder  Using 2-to-4 Decoders with Enable</vt:lpstr>
      <vt:lpstr>Design a 4-to-16 Decoder  Using 2-to-4 Decoders with Enable</vt:lpstr>
      <vt:lpstr>Hardware that Compares Two Unsigned 4-bit Numbers and Passes the Larger of the Two</vt:lpstr>
      <vt:lpstr>BCD to Excess-3 Code Converter using a Decoder and Straight Binary Encoder</vt:lpstr>
      <vt:lpstr>Shl</vt:lpstr>
    </vt:vector>
  </TitlesOfParts>
  <Company>KFUPM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</dc:title>
  <dc:creator>Dr. Muhamed Mudawar</dc:creator>
  <cp:lastModifiedBy>Itc</cp:lastModifiedBy>
  <cp:revision>396</cp:revision>
  <dcterms:created xsi:type="dcterms:W3CDTF">2004-09-12T13:54:39Z</dcterms:created>
  <dcterms:modified xsi:type="dcterms:W3CDTF">2013-02-01T19:02:32Z</dcterms:modified>
</cp:coreProperties>
</file>