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326" r:id="rId4"/>
    <p:sldId id="325" r:id="rId5"/>
    <p:sldId id="349" r:id="rId6"/>
    <p:sldId id="350" r:id="rId7"/>
    <p:sldId id="324" r:id="rId8"/>
    <p:sldId id="359" r:id="rId9"/>
    <p:sldId id="351" r:id="rId10"/>
    <p:sldId id="360" r:id="rId11"/>
    <p:sldId id="358" r:id="rId12"/>
    <p:sldId id="327" r:id="rId13"/>
    <p:sldId id="313" r:id="rId14"/>
    <p:sldId id="361" r:id="rId15"/>
    <p:sldId id="264" r:id="rId16"/>
    <p:sldId id="314" r:id="rId17"/>
    <p:sldId id="317" r:id="rId18"/>
  </p:sldIdLst>
  <p:sldSz cx="9144000" cy="6858000" type="screen4x3"/>
  <p:notesSz cx="6858000" cy="9144000"/>
  <p:custShowLst>
    <p:custShow name="Shl" id="0">
      <p:sldLst/>
    </p:custShow>
  </p:custShowLst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0" d="100"/>
          <a:sy n="70" d="100"/>
        </p:scale>
        <p:origin x="157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A06FB46-0697-4668-BA09-31DEA68C7C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Information Processing	                          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Digital Logic Design–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KFUPM                           	slide </a:t>
            </a:r>
            <a:fld id="{9E5C74DE-7371-463D-8E0D-D470C8B63C32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4400" dirty="0" smtClean="0"/>
              <a:t>Information Processing &amp; Digital Systems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COE 202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Digital Logic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Quantization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can be selected to </a:t>
            </a:r>
            <a:r>
              <a:rPr lang="en-US" dirty="0" smtClean="0">
                <a:solidFill>
                  <a:srgbClr val="FF0000"/>
                </a:solidFill>
              </a:rPr>
              <a:t>minimize quantization error </a:t>
            </a:r>
            <a:r>
              <a:rPr lang="en-US" dirty="0" smtClean="0"/>
              <a:t>as follows:</a:t>
            </a:r>
          </a:p>
          <a:p>
            <a:pPr lvl="1"/>
            <a:r>
              <a:rPr lang="en-US" dirty="0" smtClean="0"/>
              <a:t>Let us assume that we need to choose 4 values in the range 0 to 5</a:t>
            </a:r>
          </a:p>
          <a:p>
            <a:pPr lvl="1"/>
            <a:r>
              <a:rPr lang="en-US" dirty="0" smtClean="0"/>
              <a:t>Then compute </a:t>
            </a:r>
            <a:r>
              <a:rPr lang="en-US" dirty="0" smtClean="0">
                <a:solidFill>
                  <a:srgbClr val="FF0000"/>
                </a:solidFill>
              </a:rPr>
              <a:t>step</a:t>
            </a:r>
            <a:r>
              <a:rPr lang="en-US" dirty="0" smtClean="0"/>
              <a:t> as =</a:t>
            </a:r>
            <a:r>
              <a:rPr lang="en-US" dirty="0" smtClean="0">
                <a:solidFill>
                  <a:srgbClr val="FF0000"/>
                </a:solidFill>
              </a:rPr>
              <a:t>maximum value/number of values</a:t>
            </a:r>
            <a:r>
              <a:rPr lang="en-US" dirty="0" smtClean="0"/>
              <a:t>, i.e. 5/4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smtClean="0">
                <a:solidFill>
                  <a:srgbClr val="FF0000"/>
                </a:solidFill>
              </a:rPr>
              <a:t>maximum quantization error as =step/2</a:t>
            </a:r>
            <a:r>
              <a:rPr lang="en-US" dirty="0" smtClean="0"/>
              <a:t>=5/8</a:t>
            </a:r>
          </a:p>
          <a:p>
            <a:pPr lvl="1"/>
            <a:r>
              <a:rPr lang="en-US" dirty="0" smtClean="0"/>
              <a:t>Choose the first value as maximum quantization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Find remaining values by adding the value of step</a:t>
            </a:r>
          </a:p>
          <a:p>
            <a:pPr lvl="1"/>
            <a:r>
              <a:rPr lang="en-US" dirty="0" smtClean="0"/>
              <a:t>Thus, we obtain the following 4 values:</a:t>
            </a:r>
          </a:p>
          <a:p>
            <a:pPr lvl="1">
              <a:buNone/>
            </a:pPr>
            <a:r>
              <a:rPr lang="en-US" dirty="0" smtClean="0"/>
              <a:t> 	5/8=0.625, 15/8=1.875,  25/8=3.125,  35/8=4.375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 Representation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Computers Represent Values (e.g. V1, V2, V3, V4) ?</a:t>
            </a:r>
          </a:p>
          <a:p>
            <a:pPr lvl="1"/>
            <a:r>
              <a:rPr lang="en-US" sz="1600" dirty="0" smtClean="0"/>
              <a:t>1. Using Electrical Voltages (Semiconductor Processor, or Memory)</a:t>
            </a:r>
          </a:p>
          <a:p>
            <a:pPr lvl="1"/>
            <a:r>
              <a:rPr lang="en-US" sz="1600" dirty="0" smtClean="0"/>
              <a:t>2. Using Magnetism (Hard Disks, Floppies, etc.)</a:t>
            </a:r>
          </a:p>
          <a:p>
            <a:pPr lvl="1"/>
            <a:r>
              <a:rPr lang="en-US" sz="1600" dirty="0" smtClean="0"/>
              <a:t>3. Using Optical Means (Laser Disks, e.g. CD’s)</a:t>
            </a:r>
          </a:p>
          <a:p>
            <a:r>
              <a:rPr lang="en-US" dirty="0" smtClean="0"/>
              <a:t>Consider the case where values are represented by voltage signals: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signal</a:t>
            </a:r>
            <a:r>
              <a:rPr lang="en-US" dirty="0" smtClean="0"/>
              <a:t> represents a </a:t>
            </a:r>
            <a:r>
              <a:rPr lang="en-US" dirty="0" smtClean="0">
                <a:solidFill>
                  <a:srgbClr val="000099"/>
                </a:solidFill>
              </a:rPr>
              <a:t>digit</a:t>
            </a:r>
            <a:r>
              <a:rPr lang="en-US" dirty="0" smtClean="0"/>
              <a:t> in some </a:t>
            </a:r>
            <a:r>
              <a:rPr lang="en-US" dirty="0" smtClean="0">
                <a:solidFill>
                  <a:srgbClr val="000099"/>
                </a:solidFill>
              </a:rPr>
              <a:t>Number System.</a:t>
            </a:r>
          </a:p>
          <a:p>
            <a:pPr lvl="1"/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Decimal</a:t>
            </a:r>
            <a:r>
              <a:rPr lang="en-US" dirty="0" smtClean="0"/>
              <a:t> Number System is used, each signal should be capable of representing one of </a:t>
            </a:r>
            <a:r>
              <a:rPr lang="en-US" dirty="0" smtClean="0">
                <a:solidFill>
                  <a:srgbClr val="000099"/>
                </a:solidFill>
              </a:rPr>
              <a:t>10 possible digits ( 0-to-9).</a:t>
            </a:r>
          </a:p>
          <a:p>
            <a:pPr lvl="1"/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Binary</a:t>
            </a:r>
            <a:r>
              <a:rPr lang="en-US" dirty="0" smtClean="0"/>
              <a:t> Number System is used, each signal should be capable of representing only one of </a:t>
            </a:r>
            <a:r>
              <a:rPr lang="en-US" dirty="0" smtClean="0">
                <a:solidFill>
                  <a:srgbClr val="000099"/>
                </a:solidFill>
              </a:rPr>
              <a:t>2 possible digits ( 0 or 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 Representation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Digital computers, typically use low power supply voltages to power internal signals, e.g. 5 volts, 3.3 volts, 2.5 volts, etc.</a:t>
            </a:r>
          </a:p>
          <a:p>
            <a:r>
              <a:rPr lang="en-US" dirty="0" smtClean="0"/>
              <a:t>The voltage level of a signal may be anywhere between the 0 voltage level (Ground) and the power supply voltage level (5 volts, 3.3 volts, 2.5 volts, etc.)</a:t>
            </a:r>
          </a:p>
          <a:p>
            <a:r>
              <a:rPr lang="en-US" dirty="0" smtClean="0"/>
              <a:t>Thus, for a power supply voltage of 5 volts, internal voltage signals may have any voltage value between 0 and 5 volts.</a:t>
            </a:r>
          </a:p>
          <a:p>
            <a:r>
              <a:rPr lang="en-US" dirty="0" smtClean="0"/>
              <a:t>Using a decimal number system would mean that each signal should be capable of representing 10 possible digits ( 0-to-9).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Noise Factor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lots of </a:t>
            </a:r>
            <a:r>
              <a:rPr lang="en-US" i="1" dirty="0" smtClean="0"/>
              <a:t>noise signals exist in most environments.</a:t>
            </a:r>
          </a:p>
          <a:p>
            <a:r>
              <a:rPr lang="en-US" dirty="0" smtClean="0"/>
              <a:t>Noise may cause the voltage level of a signal (which represents some digit value) to be changed (either higher or lower) which leads to misinterpretation of the value this signal represents.</a:t>
            </a:r>
          </a:p>
          <a:p>
            <a:r>
              <a:rPr lang="en-US" dirty="0" smtClean="0"/>
              <a:t>Good designs should guard against noisy environments to prevent misinterpretation of the signal information.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292" y="4408319"/>
            <a:ext cx="5191125" cy="184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Noise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can be selected to </a:t>
            </a:r>
            <a:r>
              <a:rPr lang="en-US" dirty="0" smtClean="0">
                <a:solidFill>
                  <a:srgbClr val="FF0000"/>
                </a:solidFill>
              </a:rPr>
              <a:t>maximize noise margin </a:t>
            </a:r>
            <a:r>
              <a:rPr lang="en-US" dirty="0" smtClean="0"/>
              <a:t>as follows:</a:t>
            </a:r>
          </a:p>
          <a:p>
            <a:pPr lvl="1"/>
            <a:r>
              <a:rPr lang="en-US" dirty="0" smtClean="0"/>
              <a:t>Let us assume that we need to choose 4 values in the range 0 to 5</a:t>
            </a:r>
          </a:p>
          <a:p>
            <a:pPr lvl="1"/>
            <a:r>
              <a:rPr lang="en-US" dirty="0" smtClean="0"/>
              <a:t>Then compute </a:t>
            </a:r>
            <a:r>
              <a:rPr lang="en-US" dirty="0" smtClean="0">
                <a:solidFill>
                  <a:srgbClr val="FF0000"/>
                </a:solidFill>
              </a:rPr>
              <a:t>step</a:t>
            </a:r>
            <a:r>
              <a:rPr lang="en-US" dirty="0" smtClean="0"/>
              <a:t> as =</a:t>
            </a:r>
            <a:r>
              <a:rPr lang="en-US" dirty="0" smtClean="0">
                <a:solidFill>
                  <a:srgbClr val="FF0000"/>
                </a:solidFill>
              </a:rPr>
              <a:t>maximum value/number of values-1</a:t>
            </a:r>
            <a:r>
              <a:rPr lang="en-US" dirty="0" smtClean="0"/>
              <a:t>, i.e. 5/3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smtClean="0">
                <a:solidFill>
                  <a:srgbClr val="FF0000"/>
                </a:solidFill>
              </a:rPr>
              <a:t>maximum noise margin as =step/2</a:t>
            </a:r>
            <a:r>
              <a:rPr lang="en-US" dirty="0" smtClean="0"/>
              <a:t>=5/6=0.833</a:t>
            </a:r>
          </a:p>
          <a:p>
            <a:pPr lvl="1"/>
            <a:r>
              <a:rPr lang="en-US" dirty="0" smtClean="0"/>
              <a:t>Choose the first value as 0</a:t>
            </a:r>
          </a:p>
          <a:p>
            <a:pPr lvl="1"/>
            <a:r>
              <a:rPr lang="en-US" dirty="0" smtClean="0"/>
              <a:t>Find remaining values by adding the value of step</a:t>
            </a:r>
          </a:p>
          <a:p>
            <a:pPr lvl="1"/>
            <a:r>
              <a:rPr lang="en-US" dirty="0" smtClean="0"/>
              <a:t>Thus, we obtain the following 4 values:</a:t>
            </a:r>
          </a:p>
          <a:p>
            <a:pPr lvl="1">
              <a:buNone/>
            </a:pPr>
            <a:r>
              <a:rPr lang="en-US" dirty="0" smtClean="0"/>
              <a:t> 	0,  5/3=1.67,  10/3=3.33,  15/3=5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 Representation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226300" y="6515100"/>
            <a:ext cx="1917700" cy="342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Chapter 1            </a:t>
            </a:r>
            <a:fld id="{EC312E89-3C34-4A78-98FD-A6F1CFF5532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7663" y="1220788"/>
            <a:ext cx="862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None/>
            </a:pPr>
            <a:r>
              <a:rPr lang="en-US" sz="2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Assume a 0 to 5 V range to represent the discrete quantization levels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30275" y="1628775"/>
            <a:ext cx="3700463" cy="354013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>
              <a:lnSpc>
                <a:spcPct val="5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aseline="0">
                <a:latin typeface="Arial" pitchFamily="34" charset="0"/>
                <a:cs typeface="Arial" pitchFamily="34" charset="0"/>
              </a:rPr>
              <a:t>Direct 10-level Representation</a:t>
            </a:r>
            <a:r>
              <a:rPr lang="en-US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09550" y="2127250"/>
            <a:ext cx="286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 b="0" baseline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Our circuits deal with: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067300" y="1643063"/>
            <a:ext cx="4076700" cy="354012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>
              <a:lnSpc>
                <a:spcPct val="5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Using Binary (2-level) Representation</a:t>
            </a:r>
            <a:r>
              <a:rPr lang="en-US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022600" y="2125663"/>
            <a:ext cx="1847850" cy="350837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>
              <a:lnSpc>
                <a:spcPct val="5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="0" baseline="0">
                <a:latin typeface="Arial" pitchFamily="34" charset="0"/>
                <a:cs typeface="Arial" pitchFamily="34" charset="0"/>
              </a:rPr>
              <a:t>Ten  Signal levels</a:t>
            </a:r>
            <a:r>
              <a:rPr lang="en-US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23838" y="2800350"/>
            <a:ext cx="1979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 b="0" baseline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Noise Margin: 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5848350" y="2127250"/>
            <a:ext cx="3295650" cy="625475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="0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Two Signal levels</a:t>
            </a:r>
            <a:r>
              <a:rPr lang="en-US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(ON/OFF)</a:t>
            </a:r>
          </a:p>
          <a:p>
            <a:pPr marL="457200" indent="-457200">
              <a:lnSpc>
                <a:spcPct val="6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Simpler, reliable Circuits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862638" y="2800350"/>
            <a:ext cx="2832100" cy="560388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>
              <a:lnSpc>
                <a:spcPct val="6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="0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(5/1)/2 = 2.5 V</a:t>
            </a:r>
          </a:p>
          <a:p>
            <a:pPr>
              <a:lnSpc>
                <a:spcPct val="6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="0" baseline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Larger (better)</a:t>
            </a:r>
            <a:endParaRPr lang="en-US" sz="1800" baseline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800975" y="6338888"/>
            <a:ext cx="346075" cy="519112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aseline="0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79438" y="6338888"/>
            <a:ext cx="798512" cy="519112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aseline="0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2625725" y="5599113"/>
            <a:ext cx="982663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flipV="1">
            <a:off x="6351588" y="5197475"/>
            <a:ext cx="0" cy="1516063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8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775" y="3535363"/>
            <a:ext cx="6510338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5664200" y="5292725"/>
            <a:ext cx="1343025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166938" y="5602288"/>
            <a:ext cx="1065212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V="1">
            <a:off x="5983288" y="5341938"/>
            <a:ext cx="0" cy="137160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6338888" y="5216525"/>
            <a:ext cx="2798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0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n </a:t>
            </a:r>
            <a:r>
              <a:rPr lang="en-US" sz="2000" b="0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0" baseline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inary dig</a:t>
            </a:r>
            <a:r>
              <a:rPr lang="en-US" sz="2000" b="0" baseline="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2000" b="0" baseline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 (</a:t>
            </a:r>
            <a:r>
              <a:rPr lang="en-US" sz="2000" b="0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0" baseline="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2000" b="0" baseline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s) </a:t>
            </a:r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2846388" y="5570538"/>
            <a:ext cx="0" cy="173037"/>
          </a:xfrm>
          <a:prstGeom prst="line">
            <a:avLst/>
          </a:prstGeom>
          <a:noFill/>
          <a:ln w="1588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6234113" y="5734050"/>
            <a:ext cx="299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0" baseline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e.g. with n = 4 bits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0" baseline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1800" b="0" baseline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6 is represented as 0110</a:t>
            </a:r>
          </a:p>
        </p:txBody>
      </p:sp>
      <p:pic>
        <p:nvPicPr>
          <p:cNvPr id="25" name="Picture 36" descr="20040929-check_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7625" y="4100513"/>
            <a:ext cx="552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3687763" y="5846763"/>
            <a:ext cx="175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Noise Margin </a:t>
            </a:r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335588" y="5856288"/>
            <a:ext cx="555625" cy="185737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 flipH="1" flipV="1">
            <a:off x="2892425" y="5683250"/>
            <a:ext cx="754063" cy="382588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7296150" y="6507163"/>
            <a:ext cx="1847850" cy="350837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>
              <a:lnSpc>
                <a:spcPct val="50000"/>
              </a:lnSpc>
              <a:spcBef>
                <a:spcPct val="25000"/>
              </a:spcBef>
              <a:buFont typeface="Wingdings" pitchFamily="2" charset="2"/>
              <a:buNone/>
            </a:pPr>
            <a:endParaRPr lang="en-US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3025775" y="2787650"/>
            <a:ext cx="1847850" cy="350838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>
              <a:lnSpc>
                <a:spcPct val="5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1800" b="0" baseline="0">
                <a:latin typeface="Arial" pitchFamily="34" charset="0"/>
                <a:cs typeface="Arial" pitchFamily="34" charset="0"/>
              </a:rPr>
              <a:t>(5/9)/2 </a:t>
            </a:r>
            <a:r>
              <a:rPr lang="en-US" sz="1800" b="0" baseline="0">
                <a:latin typeface="Arial" pitchFamily="34" charset="0"/>
                <a:cs typeface="Arial" pitchFamily="34" charset="0"/>
                <a:sym typeface="Symbol" pitchFamily="18" charset="2"/>
              </a:rPr>
              <a:t></a:t>
            </a:r>
            <a:r>
              <a:rPr lang="en-US" sz="1800" b="0" baseline="0">
                <a:latin typeface="Arial" pitchFamily="34" charset="0"/>
                <a:cs typeface="Arial" pitchFamily="34" charset="0"/>
              </a:rPr>
              <a:t>  0.25   V</a:t>
            </a:r>
            <a:r>
              <a:rPr lang="en-US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 flipH="1">
            <a:off x="3136900" y="3101975"/>
            <a:ext cx="207963" cy="358775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2036763" y="3378200"/>
            <a:ext cx="1676400" cy="33655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b="0" baseline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Number of steps</a:t>
            </a: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501650" y="4289425"/>
            <a:ext cx="1784350" cy="696913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0" baseline="0">
                <a:latin typeface="Arial" pitchFamily="34" charset="0"/>
                <a:cs typeface="Arial" pitchFamily="34" charset="0"/>
              </a:rPr>
              <a:t>1 variable takes</a:t>
            </a:r>
          </a:p>
          <a:p>
            <a:pPr>
              <a:buFont typeface="Wingdings" pitchFamily="2" charset="2"/>
              <a:buNone/>
            </a:pPr>
            <a:r>
              <a:rPr lang="en-US" sz="1800" b="0" baseline="0">
                <a:latin typeface="Arial" pitchFamily="34" charset="0"/>
                <a:cs typeface="Arial" pitchFamily="34" charset="0"/>
              </a:rPr>
              <a:t>1 of </a:t>
            </a:r>
            <a:r>
              <a:rPr lang="en-US" sz="1800" baseline="0">
                <a:latin typeface="Arial" pitchFamily="34" charset="0"/>
                <a:cs typeface="Arial" pitchFamily="34" charset="0"/>
              </a:rPr>
              <a:t>10</a:t>
            </a:r>
            <a:r>
              <a:rPr lang="en-US" sz="1800" b="0" baseline="0">
                <a:latin typeface="Arial" pitchFamily="34" charset="0"/>
                <a:cs typeface="Arial" pitchFamily="34" charset="0"/>
              </a:rPr>
              <a:t> values</a:t>
            </a: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6318250" y="4648200"/>
            <a:ext cx="2703513" cy="63500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b="0" baseline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Use n variables, each takes</a:t>
            </a:r>
          </a:p>
          <a:p>
            <a:pPr>
              <a:buFont typeface="Wingdings" pitchFamily="2" charset="2"/>
              <a:buNone/>
            </a:pPr>
            <a:r>
              <a:rPr lang="en-US" sz="1600" b="0" baseline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of 2 values {0,1}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Noise Factor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rIns="0"/>
          <a:lstStyle/>
          <a:p>
            <a:r>
              <a:rPr lang="en-US" sz="2000" dirty="0" smtClean="0">
                <a:solidFill>
                  <a:srgbClr val="FF0000"/>
                </a:solidFill>
              </a:rPr>
              <a:t>Q. </a:t>
            </a:r>
            <a:r>
              <a:rPr lang="en-US" sz="2000" dirty="0" smtClean="0"/>
              <a:t>Which is more reliable for data transmission; binary signals or decimal signals 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A. </a:t>
            </a:r>
            <a:r>
              <a:rPr lang="en-US" sz="2000" dirty="0" smtClean="0"/>
              <a:t>Binary Signals are more reliable.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Q. </a:t>
            </a:r>
            <a:r>
              <a:rPr lang="en-US" sz="2000" dirty="0" smtClean="0"/>
              <a:t>Why?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A.</a:t>
            </a:r>
            <a:r>
              <a:rPr lang="en-US" sz="2000" dirty="0" smtClean="0"/>
              <a:t> The Larger the gap between voltage levels, the more reliable the system is. Thus, a signal representing a binary digit will be transmitted more reliably compared to a signal which represents a decimal digit.</a:t>
            </a:r>
          </a:p>
          <a:p>
            <a:r>
              <a:rPr lang="en-US" sz="2000" dirty="0" smtClean="0"/>
              <a:t>For example, with 0.25 volts noise level using a decimal system at 5 volts power supply is totally unreliable.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Conclusions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can be represented either in an analog form or in a digital form.</a:t>
            </a:r>
          </a:p>
          <a:p>
            <a:r>
              <a:rPr lang="en-US" dirty="0" smtClean="0"/>
              <a:t>Due to noise, it is more reliable to transmit information in a digital form rather than an analog one.</a:t>
            </a:r>
          </a:p>
          <a:p>
            <a:r>
              <a:rPr lang="en-US" dirty="0" smtClean="0"/>
              <a:t>Processing of digitally represented information is much more reliable, flexible and powerful.</a:t>
            </a:r>
          </a:p>
          <a:p>
            <a:r>
              <a:rPr lang="en-US" dirty="0" smtClean="0"/>
              <a:t>Today’s powerful computers use digital techniques and circuitry.</a:t>
            </a:r>
          </a:p>
          <a:p>
            <a:r>
              <a:rPr lang="en-US" dirty="0" smtClean="0"/>
              <a:t>Because of its high reliability and simplicity, the binary representation of information is most commonly </a:t>
            </a:r>
            <a:r>
              <a:rPr lang="en-US" smtClean="0"/>
              <a:t>used.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</a:t>
            </a:r>
            <a:r>
              <a:rPr lang="en-US" i="1" dirty="0" smtClean="0">
                <a:solidFill>
                  <a:srgbClr val="FF0000"/>
                </a:solidFill>
              </a:rPr>
              <a:t>Analog</a:t>
            </a:r>
            <a:r>
              <a:rPr lang="en-US" i="1" dirty="0" smtClean="0"/>
              <a:t>” versus “</a:t>
            </a:r>
            <a:r>
              <a:rPr lang="en-US" i="1" dirty="0" smtClean="0">
                <a:solidFill>
                  <a:srgbClr val="FF0000"/>
                </a:solidFill>
              </a:rPr>
              <a:t>Digital</a:t>
            </a:r>
            <a:r>
              <a:rPr lang="en-US" i="1" dirty="0" smtClean="0"/>
              <a:t>” parameters and systems.</a:t>
            </a:r>
          </a:p>
          <a:p>
            <a:pPr eaLnBrk="1" hangingPunct="1"/>
            <a:r>
              <a:rPr lang="en-US" dirty="0" smtClean="0"/>
              <a:t>Digitization of “</a:t>
            </a:r>
            <a:r>
              <a:rPr lang="en-US" i="1" dirty="0" smtClean="0">
                <a:solidFill>
                  <a:srgbClr val="FF0000"/>
                </a:solidFill>
              </a:rPr>
              <a:t>Analog</a:t>
            </a:r>
            <a:r>
              <a:rPr lang="en-US" i="1" dirty="0" smtClean="0"/>
              <a:t>” signals.</a:t>
            </a:r>
          </a:p>
          <a:p>
            <a:pPr eaLnBrk="1" hangingPunct="1"/>
            <a:r>
              <a:rPr lang="en-US" dirty="0" smtClean="0"/>
              <a:t>Digital representation of information.</a:t>
            </a:r>
          </a:p>
          <a:p>
            <a:r>
              <a:rPr lang="en-US" dirty="0" smtClean="0"/>
              <a:t>Effect of noise on the reliability and choice of digital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Digital versus Analog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live in an </a:t>
            </a:r>
            <a:r>
              <a:rPr lang="en-US" i="1" dirty="0" smtClean="0">
                <a:solidFill>
                  <a:srgbClr val="FF0000"/>
                </a:solidFill>
              </a:rPr>
              <a:t>Analog</a:t>
            </a:r>
            <a:r>
              <a:rPr lang="en-US" i="1" dirty="0" smtClean="0"/>
              <a:t> </a:t>
            </a:r>
            <a:r>
              <a:rPr lang="en-US" dirty="0" smtClean="0"/>
              <a:t>world</a:t>
            </a:r>
            <a:r>
              <a:rPr lang="en-US" i="1" dirty="0" smtClean="0"/>
              <a:t>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Analog</a:t>
            </a:r>
            <a:r>
              <a:rPr lang="en-US" i="1" dirty="0" smtClean="0"/>
              <a:t> </a:t>
            </a:r>
            <a:r>
              <a:rPr lang="en-US" dirty="0" smtClean="0"/>
              <a:t>means </a:t>
            </a:r>
            <a:r>
              <a:rPr lang="en-US" dirty="0" smtClean="0">
                <a:solidFill>
                  <a:srgbClr val="000099"/>
                </a:solidFill>
              </a:rPr>
              <a:t>Continuous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(both in time and amplitude)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Analog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information exhibit smooth, gradual changes over </a:t>
            </a:r>
            <a:r>
              <a:rPr lang="en-US" dirty="0" smtClean="0">
                <a:solidFill>
                  <a:srgbClr val="000099"/>
                </a:solidFill>
              </a:rPr>
              <a:t>time</a:t>
            </a:r>
            <a:r>
              <a:rPr lang="en-US" dirty="0" smtClean="0"/>
              <a:t> and assume a continuous (infinite) range of </a:t>
            </a:r>
            <a:r>
              <a:rPr lang="en-US" dirty="0" smtClean="0">
                <a:solidFill>
                  <a:srgbClr val="000099"/>
                </a:solidFill>
              </a:rPr>
              <a:t>amplitudes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dirty="0" smtClean="0">
                <a:ea typeface="+mn-ea"/>
              </a:rPr>
              <a:t>Earth’s movement </a:t>
            </a:r>
          </a:p>
          <a:p>
            <a:pPr lvl="1"/>
            <a:r>
              <a:rPr lang="en-US" sz="2400" dirty="0" smtClean="0">
                <a:ea typeface="+mn-ea"/>
              </a:rPr>
              <a:t>Body temperature</a:t>
            </a:r>
          </a:p>
          <a:p>
            <a:pPr lvl="1"/>
            <a:r>
              <a:rPr lang="en-US" sz="2400" dirty="0" smtClean="0">
                <a:ea typeface="+mn-ea"/>
              </a:rPr>
              <a:t>Our speech</a:t>
            </a: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5647" y="3486607"/>
            <a:ext cx="4754057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54572" y="5405894"/>
            <a:ext cx="976312" cy="7016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Analog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Digital versus Analog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Digital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Discrete, Not continuous.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Digital information </a:t>
            </a:r>
            <a:r>
              <a:rPr lang="en-US" dirty="0" smtClean="0"/>
              <a:t>assume a limited (finite) set of “</a:t>
            </a:r>
            <a:r>
              <a:rPr lang="en-US" i="1" dirty="0" smtClean="0">
                <a:solidFill>
                  <a:srgbClr val="000099"/>
                </a:solidFill>
              </a:rPr>
              <a:t>Discrete</a:t>
            </a:r>
            <a:r>
              <a:rPr lang="en-US" dirty="0" smtClean="0"/>
              <a:t>” values, </a:t>
            </a:r>
            <a:r>
              <a:rPr lang="en-US" i="1" dirty="0" smtClean="0">
                <a:solidFill>
                  <a:srgbClr val="000099"/>
                </a:solidFill>
              </a:rPr>
              <a:t>not</a:t>
            </a:r>
            <a:r>
              <a:rPr lang="en-US" dirty="0" smtClean="0"/>
              <a:t> a continuous range of values.</a:t>
            </a:r>
          </a:p>
          <a:p>
            <a:r>
              <a:rPr lang="en-US" dirty="0" smtClean="0"/>
              <a:t>Digital values change abruptly (</a:t>
            </a:r>
            <a:r>
              <a:rPr lang="en-US" dirty="0" smtClean="0">
                <a:solidFill>
                  <a:srgbClr val="FF0000"/>
                </a:solidFill>
              </a:rPr>
              <a:t>not smoothly</a:t>
            </a:r>
            <a:r>
              <a:rPr lang="en-US" dirty="0" smtClean="0"/>
              <a:t>) by “</a:t>
            </a:r>
            <a:r>
              <a:rPr lang="en-US" dirty="0" smtClean="0">
                <a:solidFill>
                  <a:srgbClr val="FF0000"/>
                </a:solidFill>
              </a:rPr>
              <a:t>Jumping</a:t>
            </a:r>
            <a:r>
              <a:rPr lang="en-US" dirty="0" smtClean="0"/>
              <a:t>” between values.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dirty="0" smtClean="0">
                <a:ea typeface="+mn-ea"/>
              </a:rPr>
              <a:t>The Alphabet</a:t>
            </a:r>
          </a:p>
          <a:p>
            <a:pPr lvl="1"/>
            <a:r>
              <a:rPr lang="en-US" sz="2400" dirty="0" smtClean="0">
                <a:ea typeface="+mn-ea"/>
              </a:rPr>
              <a:t>Position of a switch</a:t>
            </a:r>
          </a:p>
          <a:p>
            <a:pPr lvl="1"/>
            <a:r>
              <a:rPr lang="en-US" sz="2400" dirty="0" smtClean="0">
                <a:ea typeface="+mn-ea"/>
              </a:rPr>
              <a:t>Days of the week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144" y="3631719"/>
            <a:ext cx="4781381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09957" y="3493606"/>
            <a:ext cx="892175" cy="7016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Digital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Signal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885844" y="3585681"/>
            <a:ext cx="185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Only </a:t>
            </a:r>
            <a:r>
              <a:rPr lang="en-US" sz="2000" b="0" baseline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allowed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Signal levels 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4577869" y="4182581"/>
            <a:ext cx="346075" cy="115888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4577869" y="4171469"/>
            <a:ext cx="358775" cy="566737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4600094" y="4182581"/>
            <a:ext cx="323850" cy="995363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4623906" y="4195281"/>
            <a:ext cx="288925" cy="1457325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Digital versus Analog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Summary: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Analog</a:t>
            </a:r>
            <a:r>
              <a:rPr lang="en-US" sz="2000" dirty="0" smtClean="0"/>
              <a:t> Systems deal with </a:t>
            </a:r>
            <a:r>
              <a:rPr lang="en-US" sz="2000" dirty="0" smtClean="0">
                <a:solidFill>
                  <a:srgbClr val="000099"/>
                </a:solidFill>
              </a:rPr>
              <a:t>Continuous</a:t>
            </a:r>
            <a:r>
              <a:rPr lang="en-US" sz="2000" dirty="0" smtClean="0"/>
              <a:t> Range of values.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Digital</a:t>
            </a:r>
            <a:r>
              <a:rPr lang="en-US" sz="2000" dirty="0" smtClean="0"/>
              <a:t> Systems deal with a </a:t>
            </a:r>
            <a:r>
              <a:rPr lang="en-US" sz="2000" dirty="0" smtClean="0">
                <a:solidFill>
                  <a:srgbClr val="000099"/>
                </a:solidFill>
              </a:rPr>
              <a:t>Discrete</a:t>
            </a:r>
            <a:r>
              <a:rPr lang="en-US" sz="2000" dirty="0" smtClean="0"/>
              <a:t> set of values.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Q.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Which is easier to design digital systems or analog ones?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A.</a:t>
            </a:r>
            <a:r>
              <a:rPr lang="en-US" sz="2000" dirty="0" smtClean="0"/>
              <a:t> Digital systems are easier to design </a:t>
            </a:r>
          </a:p>
          <a:p>
            <a:pPr marL="763588" lvl="1" indent="-220663">
              <a:tabLst>
                <a:tab pos="4492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Much simpler to deal with a </a:t>
            </a:r>
            <a:r>
              <a:rPr lang="en-US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limited set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values as inputs and outputs for the circuits</a:t>
            </a:r>
          </a:p>
          <a:p>
            <a:pPr marL="763588" lvl="1" indent="-220663">
              <a:tabLst>
                <a:tab pos="4492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Greater tolerance to drift, noise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error rates</a:t>
            </a:r>
          </a:p>
          <a:p>
            <a:pPr marL="763588" lvl="1" indent="-220663">
              <a:buFontTx/>
              <a:buNone/>
              <a:tabLst>
                <a:tab pos="449263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63588" lvl="1" indent="-220663">
              <a:buFontTx/>
              <a:buNone/>
              <a:tabLst>
                <a:tab pos="4492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Dilemma here: Our natural world is mainly </a:t>
            </a:r>
            <a:r>
              <a:rPr lang="en-US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analog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 but it is easier to process it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digitally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Digitization of Analog Signals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the world around us is analog, and processing of digital parameters is much easier, </a:t>
            </a:r>
            <a:r>
              <a:rPr lang="en-US" dirty="0" smtClean="0"/>
              <a:t>it </a:t>
            </a:r>
            <a:r>
              <a:rPr lang="en-US" dirty="0" smtClean="0"/>
              <a:t>is fairly common to convert analog parameters (or signals) into a digital form in order to allow for efficient transmission and processing of these parameters (or signals)</a:t>
            </a:r>
          </a:p>
          <a:p>
            <a:r>
              <a:rPr lang="en-US" dirty="0" smtClean="0"/>
              <a:t>To convert an Analog signal into a digital one, some loss of accuracy is inevitable since digital systems can only represent a finite discrete set of values.</a:t>
            </a:r>
          </a:p>
          <a:p>
            <a:r>
              <a:rPr lang="en-US" dirty="0" smtClean="0"/>
              <a:t>The process of conversion is known as </a:t>
            </a:r>
            <a:r>
              <a:rPr lang="en-US" i="1" dirty="0" smtClean="0">
                <a:solidFill>
                  <a:srgbClr val="FF0000"/>
                </a:solidFill>
              </a:rPr>
              <a:t>Digitization</a:t>
            </a:r>
            <a:r>
              <a:rPr lang="en-US" i="1" dirty="0" smtClean="0"/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Quantization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Analog-to-digital-converters (ADC) </a:t>
            </a:r>
            <a:r>
              <a:rPr lang="en-US" dirty="0" smtClean="0"/>
              <a:t>are used to produce a digitized version of analog signals.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Digitization of Analog Signals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Digital-to-analog-converters (DAC) </a:t>
            </a:r>
            <a:r>
              <a:rPr lang="en-US" dirty="0" smtClean="0"/>
              <a:t>are used to regenerate analog signals from their digitized form.</a:t>
            </a:r>
          </a:p>
          <a:p>
            <a:r>
              <a:rPr lang="en-US" dirty="0" smtClean="0"/>
              <a:t>A typical system consists of an </a:t>
            </a:r>
            <a:r>
              <a:rPr lang="en-US" dirty="0" smtClean="0">
                <a:solidFill>
                  <a:srgbClr val="FF0000"/>
                </a:solidFill>
              </a:rPr>
              <a:t>ADC</a:t>
            </a:r>
            <a:r>
              <a:rPr lang="en-US" dirty="0" smtClean="0"/>
              <a:t> to convert analog signals into digital ones to be processed by a digital system which produces results in digital form which is then transformed back to analog form through a </a:t>
            </a:r>
            <a:r>
              <a:rPr lang="en-US" dirty="0" smtClean="0">
                <a:solidFill>
                  <a:srgbClr val="FF0000"/>
                </a:solidFill>
              </a:rPr>
              <a:t>DAC</a:t>
            </a:r>
            <a:r>
              <a:rPr lang="en-US" dirty="0" smtClean="0"/>
              <a:t>.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96" y="3889856"/>
            <a:ext cx="8305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of Analog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143000"/>
            <a:ext cx="4402835" cy="5143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Digitization of analog signals requires two steps: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Sampling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time (impossible to handle the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 number of values existing on the time axis!). Ignore signal between samples.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	2. </a:t>
            </a:r>
            <a:r>
              <a:rPr lang="en-US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Quantization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in amplitude (impossible to handle the  number of values existing on the amplitude axis!). Approximate sample value to the nearest quantization level.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4821" y="1849438"/>
            <a:ext cx="4344987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35383" y="5213350"/>
            <a:ext cx="1073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35321" y="5262563"/>
            <a:ext cx="399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0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Sampling </a:t>
            </a:r>
            <a:r>
              <a:rPr lang="en-US"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en-US"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aseline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discrete</a:t>
            </a:r>
            <a:r>
              <a:rPr lang="en-US" sz="1800" b="0" baseline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points in time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6816508" y="4389438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7300696" y="4389438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5511583" y="2351088"/>
            <a:ext cx="1588" cy="98901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476658" y="1336675"/>
            <a:ext cx="297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0" baseline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Quantization </a:t>
            </a:r>
            <a:r>
              <a:rPr lang="en-US"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800" baseline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discrete</a:t>
            </a:r>
            <a:r>
              <a:rPr lang="en-US"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levels in amplitude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740183" y="3014663"/>
            <a:ext cx="233363" cy="184150"/>
          </a:xfrm>
          <a:prstGeom prst="ellipse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6851433" y="3019425"/>
            <a:ext cx="523875" cy="739775"/>
          </a:xfrm>
          <a:prstGeom prst="ellipse">
            <a:avLst/>
          </a:prstGeom>
          <a:solidFill>
            <a:srgbClr val="FFFFFF"/>
          </a:solidFill>
          <a:ln w="1588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sz="1000" baseline="0"/>
              <a:t>Ignore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6335496" y="2432050"/>
            <a:ext cx="479425" cy="739775"/>
          </a:xfrm>
          <a:prstGeom prst="ellipse">
            <a:avLst/>
          </a:prstGeom>
          <a:solidFill>
            <a:srgbClr val="FFFFFF"/>
          </a:solidFill>
          <a:ln w="1588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sz="1000" baseline="0"/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Amplitude Quantization: 4 discrete levels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4013" y="4857750"/>
            <a:ext cx="827087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marR="0" lvl="0" indent="-347663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Analog Signal levels are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mapped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the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nearest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value among the set of discrete voltages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 pitchFamily="18" charset="2"/>
              </a:rPr>
              <a:t>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{V1, V2, V3, V4}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allowed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 the digital signal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85800" y="1524000"/>
          <a:ext cx="7239000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5829480" imgH="2714760" progId="Visio.Drawing.11">
                  <p:embed/>
                </p:oleObj>
              </mc:Choice>
              <mc:Fallback>
                <p:oleObj name="VISIO" r:id="rId3" imgW="5829480" imgH="271476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239000" cy="337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2174875" y="3048000"/>
            <a:ext cx="0" cy="142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052638" y="2936875"/>
            <a:ext cx="254000" cy="365125"/>
          </a:xfrm>
          <a:prstGeom prst="ellipse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471613" y="3484563"/>
            <a:ext cx="0" cy="11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1381125" y="3362325"/>
            <a:ext cx="223838" cy="355600"/>
          </a:xfrm>
          <a:prstGeom prst="ellipse">
            <a:avLst/>
          </a:prstGeom>
          <a:solidFill>
            <a:schemeClr val="accent1">
              <a:alpha val="3294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279650" y="1585913"/>
            <a:ext cx="1631950" cy="752475"/>
          </a:xfrm>
          <a:prstGeom prst="wedgeRectCallout">
            <a:avLst>
              <a:gd name="adj1" fmla="val -48736"/>
              <a:gd name="adj2" fmla="val 153167"/>
            </a:avLst>
          </a:prstGeom>
          <a:solidFill>
            <a:srgbClr val="FFFF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000" b="0" baseline="0">
                <a:solidFill>
                  <a:srgbClr val="3333FF"/>
                </a:solidFill>
              </a:rPr>
              <a:t>Quantization</a:t>
            </a:r>
          </a:p>
          <a:p>
            <a:pPr algn="ctr">
              <a:buFont typeface="Wingdings" pitchFamily="2" charset="2"/>
              <a:buNone/>
            </a:pPr>
            <a:r>
              <a:rPr lang="en-US" sz="2000" b="0" baseline="0">
                <a:solidFill>
                  <a:srgbClr val="3333FF"/>
                </a:solidFill>
              </a:rPr>
              <a:t>Errors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135438" y="1328738"/>
            <a:ext cx="4700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Using a larger number of discrete levels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 can reduce the </a:t>
            </a:r>
            <a:r>
              <a:rPr lang="en-US" sz="2000" b="0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quantization errors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 baseline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(noise) we introduced!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1259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Arial</vt:lpstr>
      <vt:lpstr>Comic Sans MS</vt:lpstr>
      <vt:lpstr>Symbol</vt:lpstr>
      <vt:lpstr>Times New Roman</vt:lpstr>
      <vt:lpstr>Wingdings</vt:lpstr>
      <vt:lpstr>Default Design</vt:lpstr>
      <vt:lpstr>VISIO</vt:lpstr>
      <vt:lpstr>Information Processing &amp; Digital Systems</vt:lpstr>
      <vt:lpstr>Outline</vt:lpstr>
      <vt:lpstr>Digital versus Analog</vt:lpstr>
      <vt:lpstr>Digital versus Analog</vt:lpstr>
      <vt:lpstr>Digital versus Analog</vt:lpstr>
      <vt:lpstr>Digitization of Analog Signals</vt:lpstr>
      <vt:lpstr>Digitization of Analog Signals</vt:lpstr>
      <vt:lpstr>Digitization of Analog Signals</vt:lpstr>
      <vt:lpstr>Amplitude Quantization: 4 discrete levels</vt:lpstr>
      <vt:lpstr>Minimizing Quantization Error</vt:lpstr>
      <vt:lpstr>Information Representation</vt:lpstr>
      <vt:lpstr>Information Representation</vt:lpstr>
      <vt:lpstr>The Noise Factor</vt:lpstr>
      <vt:lpstr>Maximizing Noise Margin</vt:lpstr>
      <vt:lpstr>Information Representation</vt:lpstr>
      <vt:lpstr>The Noise Factor</vt:lpstr>
      <vt:lpstr>Conclusions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Dr. Aiman</cp:lastModifiedBy>
  <cp:revision>310</cp:revision>
  <dcterms:created xsi:type="dcterms:W3CDTF">2004-09-12T13:54:39Z</dcterms:created>
  <dcterms:modified xsi:type="dcterms:W3CDTF">2014-08-30T19:01:39Z</dcterms:modified>
</cp:coreProperties>
</file>