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2" r:id="rId3"/>
    <p:sldId id="344" r:id="rId4"/>
    <p:sldId id="388" r:id="rId5"/>
    <p:sldId id="345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282" r:id="rId15"/>
    <p:sldId id="359" r:id="rId16"/>
    <p:sldId id="360" r:id="rId17"/>
    <p:sldId id="361" r:id="rId18"/>
    <p:sldId id="287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283" r:id="rId30"/>
    <p:sldId id="284" r:id="rId31"/>
    <p:sldId id="346" r:id="rId32"/>
    <p:sldId id="347" r:id="rId33"/>
    <p:sldId id="389" r:id="rId34"/>
    <p:sldId id="375" r:id="rId35"/>
    <p:sldId id="376" r:id="rId36"/>
    <p:sldId id="348" r:id="rId37"/>
    <p:sldId id="289" r:id="rId38"/>
    <p:sldId id="291" r:id="rId39"/>
    <p:sldId id="372" r:id="rId40"/>
    <p:sldId id="373" r:id="rId41"/>
    <p:sldId id="374" r:id="rId42"/>
    <p:sldId id="377" r:id="rId43"/>
    <p:sldId id="285" r:id="rId44"/>
    <p:sldId id="378" r:id="rId45"/>
    <p:sldId id="379" r:id="rId46"/>
    <p:sldId id="396" r:id="rId47"/>
    <p:sldId id="397" r:id="rId48"/>
    <p:sldId id="292" r:id="rId49"/>
    <p:sldId id="395" r:id="rId50"/>
    <p:sldId id="390" r:id="rId51"/>
    <p:sldId id="391" r:id="rId52"/>
    <p:sldId id="392" r:id="rId53"/>
    <p:sldId id="381" r:id="rId54"/>
    <p:sldId id="382" r:id="rId55"/>
    <p:sldId id="383" r:id="rId56"/>
    <p:sldId id="384" r:id="rId57"/>
    <p:sldId id="385" r:id="rId58"/>
    <p:sldId id="299" r:id="rId59"/>
    <p:sldId id="336" r:id="rId60"/>
    <p:sldId id="393" r:id="rId61"/>
    <p:sldId id="380" r:id="rId62"/>
    <p:sldId id="350" r:id="rId63"/>
    <p:sldId id="394" r:id="rId64"/>
  </p:sldIdLst>
  <p:sldSz cx="9144000" cy="6858000" type="screen4x3"/>
  <p:notesSz cx="6858000" cy="9144000"/>
  <p:custShowLst>
    <p:custShow name="Shl" id="0">
      <p:sldLst/>
    </p:custShow>
  </p:custShow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AE5D"/>
    <a:srgbClr val="FFBA75"/>
    <a:srgbClr val="008000"/>
    <a:srgbClr val="FF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324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Data Representation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400"/>
              <a:t>Data Representation</a:t>
            </a:r>
            <a:endParaRPr lang="en-US" sz="2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COE </a:t>
            </a:r>
            <a:r>
              <a:rPr lang="en-US" dirty="0" smtClean="0"/>
              <a:t>202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Digital Logic Design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Dr. Aiman El-Maleh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1800" dirty="0"/>
              <a:t>College of Computer Sciences and Engineering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King Fahd University of Petroleum and Minerals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000099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integral digits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 fractional digits </a:t>
            </a:r>
            <a:r>
              <a:rPr lang="en-US" dirty="0" smtClean="0"/>
              <a:t>is represented as shown: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Digits to the left of the radix point (</a:t>
            </a:r>
            <a:r>
              <a:rPr lang="en-US" i="1" dirty="0" smtClean="0">
                <a:solidFill>
                  <a:srgbClr val="000099"/>
                </a:solidFill>
              </a:rPr>
              <a:t>integral digits</a:t>
            </a:r>
            <a:r>
              <a:rPr lang="en-US" i="1" dirty="0" smtClean="0"/>
              <a:t>) have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i="1" dirty="0" smtClean="0"/>
              <a:t> </a:t>
            </a:r>
            <a:r>
              <a:rPr lang="en-US" dirty="0" smtClean="0"/>
              <a:t>position indices, while digits to the right of the radix point (</a:t>
            </a:r>
            <a:r>
              <a:rPr lang="en-US" i="1" dirty="0" smtClean="0">
                <a:solidFill>
                  <a:srgbClr val="000099"/>
                </a:solidFill>
              </a:rPr>
              <a:t>fractional digits</a:t>
            </a:r>
            <a:r>
              <a:rPr lang="en-US" i="1" dirty="0" smtClean="0"/>
              <a:t>) have </a:t>
            </a:r>
            <a:r>
              <a:rPr lang="en-US" i="1" dirty="0" smtClean="0">
                <a:solidFill>
                  <a:srgbClr val="FF0000"/>
                </a:solidFill>
              </a:rPr>
              <a:t>negative</a:t>
            </a:r>
            <a:r>
              <a:rPr lang="en-US" i="1" dirty="0" smtClean="0"/>
              <a:t> position indices.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66" y="2104039"/>
            <a:ext cx="6912839" cy="24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  <a:r>
              <a:rPr lang="en-US" dirty="0" smtClean="0">
                <a:solidFill>
                  <a:srgbClr val="000099"/>
                </a:solidFill>
              </a:rPr>
              <a:t>indices</a:t>
            </a:r>
            <a:r>
              <a:rPr lang="en-US" dirty="0" smtClean="0"/>
              <a:t> of digits to the </a:t>
            </a:r>
            <a:r>
              <a:rPr lang="en-US" dirty="0" smtClean="0">
                <a:solidFill>
                  <a:srgbClr val="000099"/>
                </a:solidFill>
              </a:rPr>
              <a:t>left</a:t>
            </a:r>
            <a:r>
              <a:rPr lang="en-US" dirty="0" smtClean="0"/>
              <a:t> of the radix point (the </a:t>
            </a:r>
            <a:r>
              <a:rPr lang="en-US" dirty="0" smtClean="0">
                <a:solidFill>
                  <a:srgbClr val="FF0000"/>
                </a:solidFill>
              </a:rPr>
              <a:t>integral part </a:t>
            </a:r>
            <a:r>
              <a:rPr lang="en-US" dirty="0" smtClean="0"/>
              <a:t>of D) start with a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and are </a:t>
            </a:r>
            <a:r>
              <a:rPr lang="en-US" dirty="0" smtClean="0">
                <a:solidFill>
                  <a:srgbClr val="000099"/>
                </a:solidFill>
              </a:rPr>
              <a:t>incremented</a:t>
            </a:r>
            <a:r>
              <a:rPr lang="en-US" dirty="0" smtClean="0"/>
              <a:t> as we move </a:t>
            </a:r>
            <a:r>
              <a:rPr lang="en-US" dirty="0" smtClean="0">
                <a:solidFill>
                  <a:srgbClr val="000099"/>
                </a:solidFill>
              </a:rPr>
              <a:t>left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n-1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n-2</a:t>
            </a:r>
            <a:r>
              <a:rPr lang="en-US" dirty="0" smtClean="0">
                <a:solidFill>
                  <a:srgbClr val="000099"/>
                </a:solidFill>
              </a:rPr>
              <a:t>…..d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1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Position </a:t>
            </a:r>
            <a:r>
              <a:rPr lang="en-US" dirty="0" smtClean="0">
                <a:solidFill>
                  <a:srgbClr val="000099"/>
                </a:solidFill>
              </a:rPr>
              <a:t>indices</a:t>
            </a:r>
            <a:r>
              <a:rPr lang="en-US" dirty="0" smtClean="0"/>
              <a:t> of digits to the </a:t>
            </a:r>
            <a:r>
              <a:rPr lang="en-US" dirty="0" smtClean="0">
                <a:solidFill>
                  <a:srgbClr val="000099"/>
                </a:solidFill>
              </a:rPr>
              <a:t>right </a:t>
            </a:r>
            <a:r>
              <a:rPr lang="en-US" dirty="0" smtClean="0"/>
              <a:t>of the radix point (the </a:t>
            </a:r>
            <a:r>
              <a:rPr lang="en-US" dirty="0" smtClean="0">
                <a:solidFill>
                  <a:srgbClr val="FF0000"/>
                </a:solidFill>
              </a:rPr>
              <a:t>fractional part </a:t>
            </a:r>
            <a:r>
              <a:rPr lang="en-US" dirty="0" smtClean="0"/>
              <a:t>of D) start with a 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r>
              <a:rPr lang="en-US" dirty="0" smtClean="0"/>
              <a:t> and are </a:t>
            </a:r>
            <a:r>
              <a:rPr lang="en-US" dirty="0" smtClean="0">
                <a:solidFill>
                  <a:srgbClr val="000099"/>
                </a:solidFill>
              </a:rPr>
              <a:t>decremented</a:t>
            </a:r>
            <a:r>
              <a:rPr lang="en-US" dirty="0" smtClean="0"/>
              <a:t> as we move </a:t>
            </a:r>
            <a:r>
              <a:rPr lang="en-US" dirty="0" smtClean="0">
                <a:solidFill>
                  <a:srgbClr val="000099"/>
                </a:solidFill>
              </a:rPr>
              <a:t>right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-1</a:t>
            </a:r>
            <a:r>
              <a:rPr lang="en-US" dirty="0" smtClean="0">
                <a:solidFill>
                  <a:srgbClr val="000099"/>
                </a:solidFill>
              </a:rPr>
              <a:t>d</a:t>
            </a:r>
            <a:r>
              <a:rPr lang="en-US" baseline="-25000" dirty="0" smtClean="0">
                <a:solidFill>
                  <a:srgbClr val="000099"/>
                </a:solidFill>
              </a:rPr>
              <a:t>-2</a:t>
            </a:r>
            <a:r>
              <a:rPr lang="en-US" dirty="0" smtClean="0">
                <a:solidFill>
                  <a:srgbClr val="000099"/>
                </a:solidFill>
              </a:rPr>
              <a:t>…..d</a:t>
            </a:r>
            <a:r>
              <a:rPr lang="en-US" baseline="-25000" dirty="0" smtClean="0">
                <a:solidFill>
                  <a:srgbClr val="000099"/>
                </a:solidFill>
              </a:rPr>
              <a:t>-m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 associated with digit </a:t>
            </a:r>
            <a:r>
              <a:rPr lang="en-US" i="1" dirty="0" smtClean="0">
                <a:solidFill>
                  <a:srgbClr val="000099"/>
                </a:solidFill>
              </a:rPr>
              <a:t>position </a:t>
            </a:r>
            <a:r>
              <a:rPr lang="en-US" i="1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  is given by 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en-US" dirty="0" err="1" smtClean="0">
                <a:solidFill>
                  <a:srgbClr val="000099"/>
                </a:solidFill>
              </a:rPr>
              <a:t>r</a:t>
            </a:r>
            <a:r>
              <a:rPr lang="en-US" baseline="30000" dirty="0" err="1" smtClean="0">
                <a:solidFill>
                  <a:srgbClr val="000099"/>
                </a:solidFill>
              </a:rPr>
              <a:t>i</a:t>
            </a:r>
            <a:r>
              <a:rPr lang="en-US" i="1" dirty="0" smtClean="0"/>
              <a:t>,</a:t>
            </a:r>
            <a:r>
              <a:rPr lang="en-US" dirty="0" smtClean="0"/>
              <a:t> where </a:t>
            </a:r>
            <a:r>
              <a:rPr lang="en-US" i="1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  is the position index</a:t>
            </a:r>
            <a:r>
              <a:rPr lang="pt-BR" dirty="0" smtClean="0"/>
              <a:t> </a:t>
            </a:r>
            <a:r>
              <a:rPr lang="pt-BR" i="1" dirty="0" smtClean="0">
                <a:solidFill>
                  <a:srgbClr val="000099"/>
                </a:solidFill>
              </a:rPr>
              <a:t>∀i= -m, -m+1, …, -2, -1, 0, 1, ……, n-1.</a:t>
            </a:r>
          </a:p>
          <a:p>
            <a:r>
              <a:rPr lang="en-US" dirty="0" smtClean="0"/>
              <a:t>The Value of D is Computed as:</a:t>
            </a:r>
            <a:endParaRPr lang="en-US" i="1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712" y="4523533"/>
            <a:ext cx="2157140" cy="12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Show how the value of the decimal number </a:t>
            </a:r>
            <a:r>
              <a:rPr lang="en-US" dirty="0" smtClean="0">
                <a:solidFill>
                  <a:srgbClr val="000099"/>
                </a:solidFill>
              </a:rPr>
              <a:t>52.946</a:t>
            </a:r>
            <a:r>
              <a:rPr lang="en-US" dirty="0" smtClean="0"/>
              <a:t> is estimated.</a:t>
            </a:r>
            <a:endParaRPr lang="en-US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52" y="1988825"/>
            <a:ext cx="64960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FF0000"/>
                </a:solidFill>
              </a:rPr>
              <a:t>(D)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denote a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expressed in a number system of radix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notation,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will be expressed in decimal.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(29)</a:t>
            </a:r>
            <a:r>
              <a:rPr lang="en-US" baseline="-25000" dirty="0" smtClean="0"/>
              <a:t>10</a:t>
            </a:r>
            <a:r>
              <a:rPr lang="en-US" dirty="0" smtClean="0"/>
              <a:t> Represents a decimal value of 29. The radix “10” here means ten.</a:t>
            </a:r>
          </a:p>
          <a:p>
            <a:r>
              <a:rPr lang="en-US" dirty="0" smtClean="0"/>
              <a:t>(100)</a:t>
            </a:r>
            <a:r>
              <a:rPr lang="en-US" baseline="-25000" dirty="0" smtClean="0"/>
              <a:t>16</a:t>
            </a:r>
            <a:r>
              <a:rPr lang="en-US" dirty="0" smtClean="0"/>
              <a:t> is a Hexadecimal number since r = “16” here means sixteen. This number is equivalent to a decimal value of 16</a:t>
            </a:r>
            <a:r>
              <a:rPr lang="en-US" baseline="30000" dirty="0" smtClean="0"/>
              <a:t>2</a:t>
            </a:r>
            <a:r>
              <a:rPr lang="en-US" dirty="0" smtClean="0"/>
              <a:t>=256.</a:t>
            </a:r>
          </a:p>
          <a:p>
            <a:r>
              <a:rPr lang="en-US" dirty="0" smtClean="0"/>
              <a:t>(100)</a:t>
            </a:r>
            <a:r>
              <a:rPr lang="en-US" baseline="-25000" dirty="0" smtClean="0"/>
              <a:t>2</a:t>
            </a:r>
            <a:r>
              <a:rPr lang="en-US" dirty="0" smtClean="0"/>
              <a:t> is a Binary number (radix =2, i.e. two) which is equivalent to a decimal value of 2</a:t>
            </a:r>
            <a:r>
              <a:rPr lang="en-US" baseline="30000" dirty="0" smtClean="0"/>
              <a:t>2</a:t>
            </a:r>
            <a:r>
              <a:rPr lang="en-US" dirty="0" smtClean="0"/>
              <a:t> = 4.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r=2</a:t>
            </a:r>
          </a:p>
          <a:p>
            <a:r>
              <a:rPr lang="en-US" dirty="0" smtClean="0"/>
              <a:t>Each </a:t>
            </a:r>
            <a:r>
              <a:rPr lang="en-US" dirty="0"/>
              <a:t>digit (bit) is either 1 or 0</a:t>
            </a:r>
          </a:p>
          <a:p>
            <a:r>
              <a:rPr lang="en-US" dirty="0"/>
              <a:t>Each bit represents a power of 2</a:t>
            </a:r>
          </a:p>
          <a:p>
            <a:r>
              <a:rPr lang="en-US" dirty="0"/>
              <a:t>Every binary number is a sum of powers of 2</a:t>
            </a:r>
          </a:p>
          <a:p>
            <a:endParaRPr lang="en-US" dirty="0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5551488" y="1182688"/>
          <a:ext cx="2895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name="VISIO" r:id="rId3" imgW="1791000" imgH="450360" progId="">
                  <p:embed/>
                </p:oleObj>
              </mc:Choice>
              <mc:Fallback>
                <p:oleObj name="VISIO" r:id="rId3" imgW="1791000" imgH="450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77" t="-11035" r="-2777"/>
                      <a:stretch>
                        <a:fillRect/>
                      </a:stretch>
                    </p:blipFill>
                    <p:spPr bwMode="auto">
                      <a:xfrm>
                        <a:off x="5551488" y="1182688"/>
                        <a:ext cx="2895600" cy="92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712331" y="3313786"/>
            <a:ext cx="7737343" cy="2728912"/>
            <a:chOff x="994" y="2255"/>
            <a:chExt cx="4499" cy="1719"/>
          </a:xfrm>
        </p:grpSpPr>
        <p:pic>
          <p:nvPicPr>
            <p:cNvPr id="7" name="Picture 4" descr="Picture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2255"/>
              <a:ext cx="3004" cy="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26"/>
            <p:cNvGrpSpPr>
              <a:grpSpLocks/>
            </p:cNvGrpSpPr>
            <p:nvPr/>
          </p:nvGrpSpPr>
          <p:grpSpPr bwMode="auto">
            <a:xfrm>
              <a:off x="994" y="3278"/>
              <a:ext cx="1451" cy="442"/>
              <a:chOff x="994" y="3278"/>
              <a:chExt cx="1451" cy="442"/>
            </a:xfrm>
          </p:grpSpPr>
          <p:sp>
            <p:nvSpPr>
              <p:cNvPr id="9" name="Text Box 124"/>
              <p:cNvSpPr txBox="1">
                <a:spLocks noChangeArrowheads="1"/>
              </p:cNvSpPr>
              <p:nvPr/>
            </p:nvSpPr>
            <p:spPr bwMode="auto">
              <a:xfrm>
                <a:off x="994" y="3278"/>
                <a:ext cx="119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Some common powers of 2</a:t>
                </a:r>
              </a:p>
            </p:txBody>
          </p:sp>
          <p:sp>
            <p:nvSpPr>
              <p:cNvPr id="10" name="AutoShape 125"/>
              <p:cNvSpPr>
                <a:spLocks noChangeArrowheads="1"/>
              </p:cNvSpPr>
              <p:nvPr/>
            </p:nvSpPr>
            <p:spPr bwMode="auto">
              <a:xfrm>
                <a:off x="2263" y="3394"/>
                <a:ext cx="182" cy="181"/>
              </a:xfrm>
              <a:prstGeom prst="rightArrow">
                <a:avLst>
                  <a:gd name="adj1" fmla="val 50278"/>
                  <a:gd name="adj2" fmla="val 4475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  <a:r>
              <a:rPr lang="en-US" dirty="0" smtClean="0"/>
              <a:t>Find the decimal value of the two Binary numbers (101)</a:t>
            </a:r>
            <a:r>
              <a:rPr lang="en-US" baseline="-25000" dirty="0" smtClean="0"/>
              <a:t>2</a:t>
            </a:r>
            <a:r>
              <a:rPr lang="en-US" dirty="0" smtClean="0"/>
              <a:t> and (1.101)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2104039"/>
            <a:ext cx="5210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8 (Eight = 2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</a:p>
          <a:p>
            <a:r>
              <a:rPr lang="en-US" dirty="0" smtClean="0"/>
              <a:t>Eight allowed digits {0, 1, 2, 3, 4, 5, 6, 7}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 </a:t>
            </a:r>
            <a:r>
              <a:rPr lang="en-US" dirty="0" smtClean="0"/>
              <a:t>Find the decimal value of the two Octal numbers (375)</a:t>
            </a:r>
            <a:r>
              <a:rPr lang="en-US" baseline="-25000" dirty="0" smtClean="0"/>
              <a:t>8</a:t>
            </a:r>
            <a:r>
              <a:rPr lang="en-US" dirty="0" smtClean="0"/>
              <a:t> and (2.746)</a:t>
            </a:r>
            <a:r>
              <a:rPr lang="en-US" baseline="-25000" dirty="0" smtClean="0"/>
              <a:t>8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80" y="3198572"/>
            <a:ext cx="5357451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16 (Sixteen = 2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Sixteen allowed digits {0-to-9 and A, B, C, D, E, F}</a:t>
            </a:r>
          </a:p>
          <a:p>
            <a:r>
              <a:rPr lang="en-US" dirty="0" smtClean="0"/>
              <a:t>Where: A = Ten, B = Eleven, C = Twelve, D = Thirteen, E = Fourteen &amp; F = Fifteen.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Examples:</a:t>
            </a:r>
            <a:r>
              <a:rPr lang="en-US" dirty="0" smtClean="0"/>
              <a:t> Find the decimal value of the two Hexadecimal numbers (9E1)</a:t>
            </a:r>
            <a:r>
              <a:rPr lang="en-US" baseline="-25000" dirty="0" smtClean="0"/>
              <a:t>16</a:t>
            </a:r>
            <a:r>
              <a:rPr lang="en-US" dirty="0" smtClean="0"/>
              <a:t> and (3B.C )</a:t>
            </a:r>
            <a:r>
              <a:rPr lang="en-US" baseline="-25000" dirty="0" smtClean="0"/>
              <a:t>16</a:t>
            </a: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4062677"/>
            <a:ext cx="3779168" cy="19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786" y="4005070"/>
            <a:ext cx="4090097" cy="19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Integers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Binary values are represented in hexadecimal.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971362"/>
            <a:ext cx="7477125" cy="38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Largest value that can be expressed in </a:t>
            </a:r>
            <a:r>
              <a:rPr lang="en-US" dirty="0" smtClean="0">
                <a:solidFill>
                  <a:srgbClr val="000099"/>
                </a:solidFill>
              </a:rPr>
              <a:t>n integral digits</a:t>
            </a:r>
            <a:r>
              <a:rPr lang="en-US" dirty="0" smtClean="0"/>
              <a:t> is (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r>
              <a:rPr lang="en-US" dirty="0" smtClean="0"/>
              <a:t>). </a:t>
            </a:r>
            <a:endParaRPr lang="en-US" dirty="0" smtClean="0"/>
          </a:p>
          <a:p>
            <a:pPr lvl="1"/>
            <a:r>
              <a:rPr lang="en-US" altLang="en-US" dirty="0"/>
              <a:t>In binary: (111)</a:t>
            </a:r>
            <a:r>
              <a:rPr lang="en-US" altLang="en-US" baseline="-25000" dirty="0"/>
              <a:t>2</a:t>
            </a:r>
            <a:r>
              <a:rPr lang="en-US" altLang="en-US" dirty="0"/>
              <a:t> = 2</a:t>
            </a:r>
            <a:r>
              <a:rPr lang="en-US" altLang="en-US" baseline="30000" dirty="0"/>
              <a:t>3</a:t>
            </a:r>
            <a:r>
              <a:rPr lang="en-US" altLang="en-US" dirty="0"/>
              <a:t> – 1</a:t>
            </a:r>
          </a:p>
          <a:p>
            <a:pPr lvl="1"/>
            <a:r>
              <a:rPr lang="en-US" altLang="en-US" dirty="0"/>
              <a:t>In octal: (777)</a:t>
            </a:r>
            <a:r>
              <a:rPr lang="en-US" altLang="en-US" baseline="-25000" dirty="0"/>
              <a:t>8</a:t>
            </a:r>
            <a:r>
              <a:rPr lang="en-US" altLang="en-US" dirty="0"/>
              <a:t> = 8</a:t>
            </a:r>
            <a:r>
              <a:rPr lang="en-US" altLang="en-US" baseline="30000" dirty="0"/>
              <a:t>3</a:t>
            </a:r>
            <a:r>
              <a:rPr lang="en-US" altLang="en-US" dirty="0"/>
              <a:t> – 1</a:t>
            </a:r>
          </a:p>
          <a:p>
            <a:pPr lvl="1"/>
            <a:r>
              <a:rPr lang="en-US" altLang="en-US" dirty="0"/>
              <a:t>In decimal: (999)</a:t>
            </a:r>
            <a:r>
              <a:rPr lang="en-US" altLang="en-US" baseline="-25000" dirty="0"/>
              <a:t>10</a:t>
            </a:r>
            <a:r>
              <a:rPr lang="en-US" altLang="en-US" dirty="0"/>
              <a:t> = 10</a:t>
            </a:r>
            <a:r>
              <a:rPr lang="en-US" altLang="en-US" baseline="30000" dirty="0"/>
              <a:t>3</a:t>
            </a:r>
            <a:r>
              <a:rPr lang="en-US" altLang="en-US" dirty="0"/>
              <a:t> – </a:t>
            </a:r>
            <a:r>
              <a:rPr lang="en-US" altLang="en-US" dirty="0" smtClean="0"/>
              <a:t>1</a:t>
            </a:r>
            <a:endParaRPr lang="en-US" dirty="0" smtClean="0"/>
          </a:p>
          <a:p>
            <a:r>
              <a:rPr lang="en-US" dirty="0"/>
              <a:t>Total number of values (patterns) representable in </a:t>
            </a:r>
            <a:r>
              <a:rPr lang="en-US" dirty="0">
                <a:solidFill>
                  <a:srgbClr val="000099"/>
                </a:solidFill>
              </a:rPr>
              <a:t>n</a:t>
            </a:r>
            <a:r>
              <a:rPr lang="en-US" dirty="0"/>
              <a:t> digits is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30000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: 0 to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endParaRPr lang="en-US" dirty="0" smtClean="0"/>
          </a:p>
          <a:p>
            <a:r>
              <a:rPr lang="en-US" dirty="0" smtClean="0"/>
              <a:t>The Largest value that can be expressed in </a:t>
            </a:r>
            <a:r>
              <a:rPr lang="en-US" dirty="0" smtClean="0">
                <a:solidFill>
                  <a:srgbClr val="000099"/>
                </a:solidFill>
              </a:rPr>
              <a:t>m fractional digits</a:t>
            </a:r>
            <a:r>
              <a:rPr lang="en-US" dirty="0" smtClean="0"/>
              <a:t> is (</a:t>
            </a:r>
            <a:r>
              <a:rPr lang="en-US" dirty="0" smtClean="0">
                <a:solidFill>
                  <a:srgbClr val="FF0000"/>
                </a:solidFill>
              </a:rPr>
              <a:t>1-r</a:t>
            </a:r>
            <a:r>
              <a:rPr lang="en-US" baseline="30000" dirty="0" smtClean="0">
                <a:solidFill>
                  <a:srgbClr val="FF0000"/>
                </a:solidFill>
              </a:rPr>
              <a:t>-m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Largest value that can be expressed in </a:t>
            </a:r>
            <a:r>
              <a:rPr lang="en-US" dirty="0" smtClean="0">
                <a:solidFill>
                  <a:srgbClr val="000099"/>
                </a:solidFill>
              </a:rPr>
              <a:t>n integral digits and m fractional digits</a:t>
            </a:r>
            <a:r>
              <a:rPr lang="en-US" dirty="0" smtClean="0"/>
              <a:t> is (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-r</a:t>
            </a:r>
            <a:r>
              <a:rPr lang="en-US" baseline="30000" dirty="0" smtClean="0">
                <a:solidFill>
                  <a:srgbClr val="FF0000"/>
                </a:solidFill>
              </a:rPr>
              <a:t>–m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Numbering Systems</a:t>
            </a:r>
          </a:p>
          <a:p>
            <a:r>
              <a:rPr lang="en-US" dirty="0"/>
              <a:t>Binary &amp; Hexadecimal Numbers</a:t>
            </a:r>
          </a:p>
          <a:p>
            <a:r>
              <a:rPr lang="en-US" dirty="0"/>
              <a:t>Base Conversions</a:t>
            </a:r>
          </a:p>
          <a:p>
            <a:r>
              <a:rPr lang="en-US" dirty="0" smtClean="0"/>
              <a:t>Binary Addition, Subtraction, Multiplication</a:t>
            </a:r>
            <a:endParaRPr lang="en-US" dirty="0"/>
          </a:p>
          <a:p>
            <a:r>
              <a:rPr lang="en-US" dirty="0" smtClean="0"/>
              <a:t>Hexadecimal </a:t>
            </a:r>
            <a:r>
              <a:rPr lang="en-US" dirty="0" smtClean="0"/>
              <a:t>Addition &amp; Subtraction</a:t>
            </a:r>
            <a:endParaRPr lang="en-US" dirty="0" smtClean="0"/>
          </a:p>
          <a:p>
            <a:r>
              <a:rPr lang="en-US" dirty="0" smtClean="0"/>
              <a:t>Binary Codes for Decimal Digits</a:t>
            </a:r>
            <a:endParaRPr lang="en-US" dirty="0"/>
          </a:p>
          <a:p>
            <a:r>
              <a:rPr lang="en-US" dirty="0" smtClean="0"/>
              <a:t>Character </a:t>
            </a:r>
            <a:r>
              <a:rPr lang="en-US" dirty="0" smtClean="0"/>
              <a:t>Storage &amp; Parity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Q. </a:t>
            </a:r>
            <a:r>
              <a:rPr lang="en-US" dirty="0" smtClean="0"/>
              <a:t>What is the result of adding 1 to the largest digit of some number system??</a:t>
            </a:r>
          </a:p>
          <a:p>
            <a:pPr lvl="1"/>
            <a:r>
              <a:rPr lang="en-US" dirty="0" smtClean="0"/>
              <a:t>For the decimal number system, (1)</a:t>
            </a:r>
            <a:r>
              <a:rPr lang="en-US" baseline="-25000" dirty="0" smtClean="0"/>
              <a:t>10</a:t>
            </a:r>
            <a:r>
              <a:rPr lang="en-US" dirty="0" smtClean="0"/>
              <a:t> + (9)</a:t>
            </a:r>
            <a:r>
              <a:rPr lang="en-US" baseline="-25000" dirty="0" smtClean="0"/>
              <a:t>10</a:t>
            </a:r>
            <a:r>
              <a:rPr lang="en-US" dirty="0" smtClean="0"/>
              <a:t> = (10)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binary number system, (1)</a:t>
            </a:r>
            <a:r>
              <a:rPr lang="en-US" baseline="-25000" dirty="0" smtClean="0"/>
              <a:t>2 </a:t>
            </a:r>
            <a:r>
              <a:rPr lang="en-US" dirty="0" smtClean="0"/>
              <a:t>+ (1)</a:t>
            </a:r>
            <a:r>
              <a:rPr lang="en-US" baseline="-25000" dirty="0" smtClean="0"/>
              <a:t>2</a:t>
            </a:r>
            <a:r>
              <a:rPr lang="en-US" dirty="0" smtClean="0"/>
              <a:t> = (10)</a:t>
            </a:r>
            <a:r>
              <a:rPr lang="en-US" baseline="-25000" dirty="0" smtClean="0"/>
              <a:t>2</a:t>
            </a:r>
            <a:r>
              <a:rPr lang="en-US" dirty="0" smtClean="0"/>
              <a:t> = (2)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octal number system, (1)</a:t>
            </a:r>
            <a:r>
              <a:rPr lang="en-US" baseline="-25000" dirty="0" smtClean="0"/>
              <a:t>8 </a:t>
            </a:r>
            <a:r>
              <a:rPr lang="en-US" dirty="0" smtClean="0"/>
              <a:t>+ (7)</a:t>
            </a:r>
            <a:r>
              <a:rPr lang="en-US" baseline="-25000" dirty="0" smtClean="0"/>
              <a:t>8</a:t>
            </a:r>
            <a:r>
              <a:rPr lang="en-US" dirty="0" smtClean="0"/>
              <a:t> = (10)</a:t>
            </a:r>
            <a:r>
              <a:rPr lang="en-US" baseline="-25000" dirty="0" smtClean="0"/>
              <a:t>8</a:t>
            </a:r>
            <a:r>
              <a:rPr lang="en-US" dirty="0" smtClean="0"/>
              <a:t> = (8)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hexadecimal system, (1)</a:t>
            </a:r>
            <a:r>
              <a:rPr lang="en-US" baseline="-25000" dirty="0" smtClean="0"/>
              <a:t>16 </a:t>
            </a:r>
            <a:r>
              <a:rPr lang="en-US" dirty="0" smtClean="0"/>
              <a:t>+ (F)</a:t>
            </a:r>
            <a:r>
              <a:rPr lang="en-US" baseline="-25000" dirty="0" smtClean="0"/>
              <a:t>16</a:t>
            </a:r>
            <a:r>
              <a:rPr lang="en-US" dirty="0" smtClean="0"/>
              <a:t> = (10)</a:t>
            </a:r>
            <a:r>
              <a:rPr lang="en-US" baseline="-25000" dirty="0" smtClean="0"/>
              <a:t>16</a:t>
            </a:r>
            <a:r>
              <a:rPr lang="en-US" dirty="0" smtClean="0"/>
              <a:t> = (16)</a:t>
            </a:r>
            <a:r>
              <a:rPr lang="en-US" baseline="-25000" dirty="0" smtClean="0"/>
              <a:t>10</a:t>
            </a:r>
          </a:p>
          <a:p>
            <a:pPr lvl="1"/>
            <a:endParaRPr lang="en-US" baseline="-25000" dirty="0" smtClean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3774642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74642"/>
            <a:ext cx="2601239" cy="23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Q.</a:t>
            </a:r>
            <a:r>
              <a:rPr lang="en-US" dirty="0" smtClean="0"/>
              <a:t> What is the largest value </a:t>
            </a:r>
            <a:r>
              <a:rPr lang="en-US" dirty="0" err="1" smtClean="0"/>
              <a:t>representable</a:t>
            </a:r>
            <a:r>
              <a:rPr lang="en-US" dirty="0" smtClean="0"/>
              <a:t> in 3-integral digits?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/>
              <a:t> The largest value results when all 3 positions are filled with the largest digit in the number system.</a:t>
            </a:r>
          </a:p>
          <a:p>
            <a:pPr lvl="1"/>
            <a:r>
              <a:rPr lang="en-US" dirty="0" smtClean="0"/>
              <a:t> For the decimal system, it is </a:t>
            </a:r>
            <a:r>
              <a:rPr lang="en-US" dirty="0" smtClean="0">
                <a:solidFill>
                  <a:srgbClr val="000099"/>
                </a:solidFill>
              </a:rPr>
              <a:t>(999)</a:t>
            </a:r>
            <a:r>
              <a:rPr lang="en-US" baseline="-25000" dirty="0" smtClean="0">
                <a:solidFill>
                  <a:srgbClr val="000099"/>
                </a:solidFill>
              </a:rPr>
              <a:t>10</a:t>
            </a:r>
          </a:p>
          <a:p>
            <a:pPr lvl="1"/>
            <a:r>
              <a:rPr lang="en-US" dirty="0" smtClean="0"/>
              <a:t>For the octal system, it is </a:t>
            </a:r>
            <a:r>
              <a:rPr lang="en-US" dirty="0" smtClean="0">
                <a:solidFill>
                  <a:srgbClr val="000099"/>
                </a:solidFill>
              </a:rPr>
              <a:t>(777)</a:t>
            </a:r>
            <a:r>
              <a:rPr lang="en-US" baseline="-25000" dirty="0" smtClean="0">
                <a:solidFill>
                  <a:srgbClr val="000099"/>
                </a:solidFill>
              </a:rPr>
              <a:t>8</a:t>
            </a:r>
          </a:p>
          <a:p>
            <a:pPr lvl="1"/>
            <a:r>
              <a:rPr lang="en-US" dirty="0" smtClean="0"/>
              <a:t>For the hex system, it is </a:t>
            </a:r>
            <a:r>
              <a:rPr lang="en-US" dirty="0" smtClean="0">
                <a:solidFill>
                  <a:srgbClr val="000099"/>
                </a:solidFill>
              </a:rPr>
              <a:t>(FFF)</a:t>
            </a:r>
            <a:r>
              <a:rPr lang="en-US" baseline="-25000" dirty="0" smtClean="0">
                <a:solidFill>
                  <a:srgbClr val="000099"/>
                </a:solidFill>
              </a:rPr>
              <a:t>16</a:t>
            </a:r>
          </a:p>
          <a:p>
            <a:pPr lvl="1"/>
            <a:r>
              <a:rPr lang="en-US" dirty="0" smtClean="0"/>
              <a:t>For the binary system, it is </a:t>
            </a:r>
            <a:r>
              <a:rPr lang="en-US" dirty="0" smtClean="0">
                <a:solidFill>
                  <a:srgbClr val="000099"/>
                </a:solidFill>
              </a:rPr>
              <a:t>(111)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Q.</a:t>
            </a:r>
            <a:r>
              <a:rPr lang="en-US" dirty="0" smtClean="0"/>
              <a:t> What is the result of adding 1 to the largest 3-digit number?</a:t>
            </a:r>
          </a:p>
          <a:p>
            <a:pPr lvl="1"/>
            <a:r>
              <a:rPr lang="en-US" dirty="0" smtClean="0"/>
              <a:t>For the decimal system, (1)</a:t>
            </a:r>
            <a:r>
              <a:rPr lang="en-US" baseline="-25000" dirty="0" smtClean="0"/>
              <a:t>10</a:t>
            </a:r>
            <a:r>
              <a:rPr lang="en-US" sz="800" dirty="0" smtClean="0"/>
              <a:t> </a:t>
            </a:r>
            <a:r>
              <a:rPr lang="en-US" dirty="0" smtClean="0"/>
              <a:t>+ (999)</a:t>
            </a:r>
            <a:r>
              <a:rPr lang="en-US" baseline="-25000" dirty="0" smtClean="0"/>
              <a:t>10 </a:t>
            </a:r>
            <a:r>
              <a:rPr lang="en-US" dirty="0" smtClean="0"/>
              <a:t>= (1000)</a:t>
            </a:r>
            <a:r>
              <a:rPr lang="en-US" baseline="-25000" dirty="0" smtClean="0"/>
              <a:t>10 </a:t>
            </a:r>
            <a:r>
              <a:rPr lang="en-US" dirty="0" smtClean="0"/>
              <a:t>= (</a:t>
            </a:r>
            <a:r>
              <a:rPr lang="en-US" dirty="0" smtClean="0">
                <a:solidFill>
                  <a:srgbClr val="000099"/>
                </a:solidFill>
              </a:rPr>
              <a:t>10</a:t>
            </a:r>
            <a:r>
              <a:rPr lang="en-US" baseline="30000" dirty="0" smtClean="0">
                <a:solidFill>
                  <a:srgbClr val="000099"/>
                </a:solidFill>
              </a:rPr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For the octal system, (1)</a:t>
            </a:r>
            <a:r>
              <a:rPr lang="en-US" baseline="-25000" dirty="0" smtClean="0"/>
              <a:t>8</a:t>
            </a:r>
            <a:r>
              <a:rPr lang="en-US" dirty="0" smtClean="0"/>
              <a:t>+ (777)</a:t>
            </a:r>
            <a:r>
              <a:rPr lang="en-US" baseline="-25000" dirty="0" smtClean="0"/>
              <a:t>8 </a:t>
            </a:r>
            <a:r>
              <a:rPr lang="en-US" dirty="0" smtClean="0"/>
              <a:t>= (1000)</a:t>
            </a:r>
            <a:r>
              <a:rPr lang="en-US" baseline="-25000" dirty="0" smtClean="0"/>
              <a:t>8</a:t>
            </a:r>
            <a:r>
              <a:rPr lang="en-US" sz="800" dirty="0" smtClean="0"/>
              <a:t> </a:t>
            </a:r>
            <a:r>
              <a:rPr lang="en-US" dirty="0" smtClean="0"/>
              <a:t>= (</a:t>
            </a:r>
            <a:r>
              <a:rPr lang="en-US" dirty="0" smtClean="0">
                <a:solidFill>
                  <a:srgbClr val="000099"/>
                </a:solidFill>
              </a:rPr>
              <a:t>8</a:t>
            </a:r>
            <a:r>
              <a:rPr lang="en-US" baseline="30000" dirty="0" smtClean="0">
                <a:solidFill>
                  <a:srgbClr val="000099"/>
                </a:solidFill>
              </a:rPr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for a number system of radix r, adding 1 to the largest </a:t>
            </a:r>
            <a:r>
              <a:rPr lang="en-US" i="1" dirty="0" smtClean="0"/>
              <a:t>n-digit </a:t>
            </a:r>
            <a:r>
              <a:rPr lang="en-US" dirty="0" smtClean="0"/>
              <a:t>number =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Accordingly, the value of largest </a:t>
            </a:r>
            <a:r>
              <a:rPr lang="en-US" i="1" dirty="0" smtClean="0"/>
              <a:t>n-digit number = </a:t>
            </a:r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i="1" baseline="300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- 1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68" y="2680109"/>
            <a:ext cx="4619625" cy="17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9" y="4523533"/>
            <a:ext cx="4752975" cy="1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63" y="2852930"/>
            <a:ext cx="368684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Base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representation of some number 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in a number system of radix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, we need to obtain the representation of the same number in another number system of radix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i.e. </a:t>
            </a:r>
            <a:r>
              <a:rPr lang="en-US" dirty="0" smtClean="0">
                <a:solidFill>
                  <a:srgbClr val="FF0000"/>
                </a:solidFill>
              </a:rPr>
              <a:t>(X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/>
              <a:t>For a number that has both integral and fractional parts, conversion is done separately for both parts, and then the result is put together with a system point in between both parts.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Converting Whole (Integer) Numbers</a:t>
            </a:r>
          </a:p>
          <a:p>
            <a:pPr lvl="1"/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digits </a:t>
            </a:r>
            <a:r>
              <a:rPr lang="en-US" dirty="0" smtClean="0">
                <a:solidFill>
                  <a:srgbClr val="FF0000"/>
                </a:solidFill>
              </a:rPr>
              <a:t>(b</a:t>
            </a:r>
            <a:r>
              <a:rPr lang="en-US" baseline="-25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………..b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 digit in radix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system, i.e.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∈ {0, 1, ….., “B-1”}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digits </a:t>
            </a:r>
            <a:r>
              <a:rPr lang="en-US" dirty="0" smtClean="0">
                <a:solidFill>
                  <a:srgbClr val="FF0000"/>
                </a:solidFill>
              </a:rPr>
              <a:t>(a</a:t>
            </a:r>
            <a:r>
              <a:rPr lang="en-US" baseline="-25000" dirty="0" smtClean="0">
                <a:solidFill>
                  <a:srgbClr val="FF0000"/>
                </a:solidFill>
              </a:rPr>
              <a:t>m-1</a:t>
            </a:r>
            <a:r>
              <a:rPr lang="en-US" dirty="0" smtClean="0">
                <a:solidFill>
                  <a:srgbClr val="FF0000"/>
                </a:solidFill>
              </a:rPr>
              <a:t>………..a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where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is a digit in radix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system, i.e.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∈ {0, 1, ….., “A-1”}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X</a:t>
            </a:r>
            <a:r>
              <a:rPr lang="en-US" baseline="-25000" dirty="0" smtClean="0"/>
              <a:t>B</a:t>
            </a:r>
            <a:r>
              <a:rPr lang="en-US" dirty="0" smtClean="0"/>
              <a:t> by A, the remainder will be a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other words, we can write X</a:t>
            </a:r>
            <a:r>
              <a:rPr lang="en-US" baseline="-25000" dirty="0" smtClean="0"/>
              <a:t>B</a:t>
            </a:r>
            <a:r>
              <a:rPr lang="en-US" dirty="0" smtClean="0"/>
              <a:t> = Q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+a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700790"/>
            <a:ext cx="78295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17" y="1297541"/>
            <a:ext cx="5753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3140965"/>
            <a:ext cx="4181475" cy="30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division procedure can be used to convert an integer value from some radix number system to any other radix number system.</a:t>
            </a:r>
          </a:p>
          <a:p>
            <a:r>
              <a:rPr lang="en-US" dirty="0" smtClean="0"/>
              <a:t>The first digit we get using the division process is a</a:t>
            </a:r>
            <a:r>
              <a:rPr lang="en-US" baseline="-25000" dirty="0" smtClean="0"/>
              <a:t>0</a:t>
            </a:r>
            <a:r>
              <a:rPr lang="en-US" dirty="0" smtClean="0"/>
              <a:t>, then a</a:t>
            </a:r>
            <a:r>
              <a:rPr lang="en-US" baseline="-25000" dirty="0" smtClean="0"/>
              <a:t>1</a:t>
            </a:r>
            <a:r>
              <a:rPr lang="en-US" dirty="0" smtClean="0"/>
              <a:t>, then a</a:t>
            </a:r>
            <a:r>
              <a:rPr lang="en-US" baseline="-25000" dirty="0" smtClean="0"/>
              <a:t>2</a:t>
            </a:r>
            <a:r>
              <a:rPr lang="en-US" dirty="0" smtClean="0"/>
              <a:t>, till a</a:t>
            </a:r>
            <a:r>
              <a:rPr lang="en-US" baseline="-25000" dirty="0" smtClean="0"/>
              <a:t>m-1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(53)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2</a:t>
            </a: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03" y="3774642"/>
            <a:ext cx="5400675" cy="25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54" y="4581140"/>
            <a:ext cx="2857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always divide by the radix, and the quotient is re-divided again by the radix, the solution table may be compacted into 2 columns only as shown:</a:t>
            </a:r>
            <a:endParaRPr lang="en-US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2507288"/>
            <a:ext cx="4695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533" y="4120284"/>
            <a:ext cx="221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Whole (Integer)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(755)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8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(1606)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12</a:t>
            </a:r>
          </a:p>
          <a:p>
            <a:pPr>
              <a:buNone/>
            </a:pP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1758397"/>
            <a:ext cx="5324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817" y="1124720"/>
            <a:ext cx="11715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075" y="3452163"/>
            <a:ext cx="3219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45" y="4235498"/>
            <a:ext cx="3590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5" y="5272424"/>
            <a:ext cx="3067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6358" y="4235498"/>
            <a:ext cx="4514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Binary to Decimal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71600"/>
            <a:ext cx="8153400" cy="4114800"/>
          </a:xfrm>
        </p:spPr>
        <p:txBody>
          <a:bodyPr/>
          <a:lstStyle/>
          <a:p>
            <a:pPr marL="114300" indent="0">
              <a:spcBef>
                <a:spcPts val="600"/>
              </a:spcBef>
              <a:spcAft>
                <a:spcPts val="600"/>
              </a:spcAft>
            </a:pPr>
            <a:r>
              <a:rPr lang="en-US"/>
              <a:t> Weighted positional notation shows how to calculate the decimal value of each binary bit:</a:t>
            </a:r>
            <a:endParaRPr lang="en-US" i="1"/>
          </a:p>
          <a:p>
            <a:pPr marL="1143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Decimal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=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n-1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n-2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-2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...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binary digit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</a:pPr>
            <a:r>
              <a:rPr lang="en-US"/>
              <a:t> binary 10101001 = decimal 169: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7</a:t>
            </a:r>
            <a:r>
              <a:rPr lang="en-US"/>
              <a:t>) + 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5</a:t>
            </a:r>
            <a:r>
              <a:rPr lang="en-US"/>
              <a:t>) + 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3</a:t>
            </a:r>
            <a:r>
              <a:rPr lang="en-US"/>
              <a:t>) + (1 </a:t>
            </a:r>
            <a:r>
              <a:rPr lang="en-US">
                <a:sym typeface="Symbol" pitchFamily="18" charset="2"/>
              </a:rPr>
              <a:t></a:t>
            </a:r>
            <a:r>
              <a:rPr lang="en-US"/>
              <a:t> 2</a:t>
            </a:r>
            <a:r>
              <a:rPr lang="en-US" baseline="30000"/>
              <a:t>0</a:t>
            </a:r>
            <a:r>
              <a:rPr lang="en-US"/>
              <a:t>) = 128+32+8+1=169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Computers only deal with binary data </a:t>
            </a:r>
            <a:r>
              <a:rPr lang="en-US" sz="2000">
                <a:solidFill>
                  <a:srgbClr val="FF0000"/>
                </a:solidFill>
              </a:rPr>
              <a:t>(0s and 1s)</a:t>
            </a:r>
            <a:r>
              <a:rPr lang="en-US" sz="2000"/>
              <a:t>, hence all data manipulated by computers must be represented in binary format. </a:t>
            </a:r>
          </a:p>
          <a:p>
            <a:r>
              <a:rPr lang="en-US" sz="2000"/>
              <a:t>Machine instructions manipulate many different forms of data:</a:t>
            </a:r>
          </a:p>
          <a:p>
            <a:pPr lvl="1"/>
            <a:r>
              <a:rPr lang="en-US" sz="1800"/>
              <a:t>Numbers: </a:t>
            </a:r>
          </a:p>
          <a:p>
            <a:pPr lvl="2"/>
            <a:r>
              <a:rPr lang="en-US" sz="1600"/>
              <a:t>Integers: 33, +128, -2827</a:t>
            </a:r>
          </a:p>
          <a:p>
            <a:pPr lvl="2"/>
            <a:r>
              <a:rPr lang="en-US" sz="1600"/>
              <a:t>Real numbers: 1.33, +9.55609, -6.76E12, +4.33E-03 </a:t>
            </a:r>
          </a:p>
          <a:p>
            <a:pPr lvl="1"/>
            <a:r>
              <a:rPr lang="en-US" sz="1800"/>
              <a:t>Alphanumeric characters (letters, numbers, signs, control characters): examples: A, a, c, 1 ,3, ", +, Ctrl, Shift, etc. </a:t>
            </a:r>
            <a:endParaRPr lang="ar-SA" sz="1800"/>
          </a:p>
          <a:p>
            <a:pPr lvl="1"/>
            <a:r>
              <a:rPr lang="en-US" sz="1800"/>
              <a:t>Images (still or moving): Usually represented by numbers representing the Red, Green and Blue (RGB) colors of each pixel in an image, </a:t>
            </a:r>
          </a:p>
          <a:p>
            <a:pPr lvl="1"/>
            <a:r>
              <a:rPr lang="en-US" sz="1800"/>
              <a:t>Sounds: Numbers representing sound amplitudes sampled at a certain rate (usually 20kHz). </a:t>
            </a:r>
          </a:p>
          <a:p>
            <a:r>
              <a:rPr lang="en-US" sz="2000"/>
              <a:t>So in general we have two major data types that need to be represented in computers; numbers and characters.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 Unsigned Decimal to Binary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133475"/>
          </a:xfrm>
        </p:spPr>
        <p:txBody>
          <a:bodyPr/>
          <a:lstStyle/>
          <a:p>
            <a:r>
              <a:rPr lang="en-US"/>
              <a:t>Repeatedly divide the decimal integer by 2. Each remainder is a binary digit in the translated value:</a:t>
            </a:r>
          </a:p>
        </p:txBody>
      </p:sp>
      <p:grpSp>
        <p:nvGrpSpPr>
          <p:cNvPr id="124936" name="Group 8"/>
          <p:cNvGrpSpPr>
            <a:grpSpLocks/>
          </p:cNvGrpSpPr>
          <p:nvPr/>
        </p:nvGrpSpPr>
        <p:grpSpPr bwMode="auto">
          <a:xfrm>
            <a:off x="850900" y="2133600"/>
            <a:ext cx="5257800" cy="3257550"/>
            <a:chOff x="1008" y="1344"/>
            <a:chExt cx="3312" cy="2052"/>
          </a:xfrm>
        </p:grpSpPr>
        <p:pic>
          <p:nvPicPr>
            <p:cNvPr id="1249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" y="2208"/>
              <a:ext cx="3312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49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344"/>
              <a:ext cx="331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541463" y="5562600"/>
            <a:ext cx="2209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/>
              <a:t>37 = 100101</a:t>
            </a:r>
          </a:p>
        </p:txBody>
      </p:sp>
      <p:grpSp>
        <p:nvGrpSpPr>
          <p:cNvPr id="124947" name="Group 19"/>
          <p:cNvGrpSpPr>
            <a:grpSpLocks/>
          </p:cNvGrpSpPr>
          <p:nvPr/>
        </p:nvGrpSpPr>
        <p:grpSpPr bwMode="auto">
          <a:xfrm>
            <a:off x="3765550" y="5099050"/>
            <a:ext cx="2706688" cy="1044575"/>
            <a:chOff x="2372" y="3212"/>
            <a:chExt cx="1705" cy="658"/>
          </a:xfrm>
        </p:grpSpPr>
        <p:sp>
          <p:nvSpPr>
            <p:cNvPr id="124937" name="Text Box 9"/>
            <p:cNvSpPr txBox="1">
              <a:spLocks noChangeArrowheads="1"/>
            </p:cNvSpPr>
            <p:nvPr/>
          </p:nvSpPr>
          <p:spPr bwMode="auto">
            <a:xfrm>
              <a:off x="2916" y="3466"/>
              <a:ext cx="11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stop when quotient is zero</a:t>
              </a:r>
            </a:p>
          </p:txBody>
        </p:sp>
        <p:sp>
          <p:nvSpPr>
            <p:cNvPr id="124940" name="Line 12"/>
            <p:cNvSpPr>
              <a:spLocks noChangeShapeType="1"/>
            </p:cNvSpPr>
            <p:nvPr/>
          </p:nvSpPr>
          <p:spPr bwMode="auto">
            <a:xfrm flipH="1" flipV="1">
              <a:off x="2372" y="3212"/>
              <a:ext cx="689" cy="4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45" name="Group 17"/>
          <p:cNvGrpSpPr>
            <a:grpSpLocks/>
          </p:cNvGrpSpPr>
          <p:nvPr/>
        </p:nvGrpSpPr>
        <p:grpSpPr bwMode="auto">
          <a:xfrm>
            <a:off x="5378450" y="2679700"/>
            <a:ext cx="3455988" cy="366713"/>
            <a:chOff x="3388" y="1688"/>
            <a:chExt cx="2177" cy="231"/>
          </a:xfrm>
        </p:grpSpPr>
        <p:sp>
          <p:nvSpPr>
            <p:cNvPr id="124941" name="Line 13"/>
            <p:cNvSpPr>
              <a:spLocks noChangeShapeType="1"/>
            </p:cNvSpPr>
            <p:nvPr/>
          </p:nvSpPr>
          <p:spPr bwMode="auto">
            <a:xfrm flipH="1" flipV="1">
              <a:off x="3388" y="1833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2" name="Text Box 14"/>
            <p:cNvSpPr txBox="1">
              <a:spLocks noChangeArrowheads="1"/>
            </p:cNvSpPr>
            <p:nvPr/>
          </p:nvSpPr>
          <p:spPr bwMode="auto">
            <a:xfrm>
              <a:off x="3787" y="1688"/>
              <a:ext cx="17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least significant bit</a:t>
              </a:r>
            </a:p>
          </p:txBody>
        </p:sp>
      </p:grpSp>
      <p:grpSp>
        <p:nvGrpSpPr>
          <p:cNvPr id="124946" name="Group 18"/>
          <p:cNvGrpSpPr>
            <a:grpSpLocks/>
          </p:cNvGrpSpPr>
          <p:nvPr/>
        </p:nvGrpSpPr>
        <p:grpSpPr bwMode="auto">
          <a:xfrm>
            <a:off x="5378450" y="4811713"/>
            <a:ext cx="3455988" cy="366712"/>
            <a:chOff x="3388" y="3031"/>
            <a:chExt cx="2177" cy="231"/>
          </a:xfrm>
        </p:grpSpPr>
        <p:sp>
          <p:nvSpPr>
            <p:cNvPr id="124943" name="Line 15"/>
            <p:cNvSpPr>
              <a:spLocks noChangeShapeType="1"/>
            </p:cNvSpPr>
            <p:nvPr/>
          </p:nvSpPr>
          <p:spPr bwMode="auto">
            <a:xfrm flipH="1" flipV="1">
              <a:off x="3388" y="3176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Text Box 16"/>
            <p:cNvSpPr txBox="1">
              <a:spLocks noChangeArrowheads="1"/>
            </p:cNvSpPr>
            <p:nvPr/>
          </p:nvSpPr>
          <p:spPr bwMode="auto">
            <a:xfrm>
              <a:off x="3787" y="3031"/>
              <a:ext cx="17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most significant bit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Another Procedure for Converting from Decimal to Binary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a binary representation of all </a:t>
            </a:r>
            <a:r>
              <a:rPr lang="en-US" dirty="0" smtClean="0"/>
              <a:t>0’s.</a:t>
            </a:r>
            <a:endParaRPr lang="en-US" dirty="0"/>
          </a:p>
          <a:p>
            <a:r>
              <a:rPr lang="en-US" dirty="0"/>
              <a:t>Determine the highest possible power of two that is less </a:t>
            </a:r>
            <a:r>
              <a:rPr lang="en-US" dirty="0" smtClean="0"/>
              <a:t>than or </a:t>
            </a:r>
            <a:r>
              <a:rPr lang="en-US" dirty="0"/>
              <a:t>equal to the number. </a:t>
            </a:r>
          </a:p>
          <a:p>
            <a:r>
              <a:rPr lang="en-US" dirty="0"/>
              <a:t>Put a 1 in the bit position corresponding to the highest power of two found above. </a:t>
            </a:r>
          </a:p>
          <a:p>
            <a:r>
              <a:rPr lang="en-US" dirty="0"/>
              <a:t>Subtract the highest power of two found above from the number. </a:t>
            </a:r>
          </a:p>
          <a:p>
            <a:r>
              <a:rPr lang="en-US" dirty="0"/>
              <a:t>Repeat the process for the remaining </a:t>
            </a:r>
            <a:r>
              <a:rPr lang="en-US" dirty="0" smtClean="0"/>
              <a:t>number.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Another Procedure for Converting from Decimal to Binary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Example: </a:t>
            </a:r>
            <a:r>
              <a:rPr lang="en-US" dirty="0" smtClean="0">
                <a:solidFill>
                  <a:srgbClr val="FF0000"/>
                </a:solidFill>
              </a:rPr>
              <a:t>Converting (76)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Binary </a:t>
            </a:r>
          </a:p>
          <a:p>
            <a:pPr lvl="1"/>
            <a:r>
              <a:rPr lang="en-US" dirty="0"/>
              <a:t>The highest power of 2 less </a:t>
            </a:r>
            <a:r>
              <a:rPr lang="en-US" dirty="0" smtClean="0"/>
              <a:t>than or </a:t>
            </a:r>
            <a:r>
              <a:rPr lang="en-US" dirty="0"/>
              <a:t>equal to 76 is 64, hence the </a:t>
            </a:r>
            <a:r>
              <a:rPr lang="en-US" dirty="0">
                <a:solidFill>
                  <a:srgbClr val="FF0000"/>
                </a:solidFill>
              </a:rPr>
              <a:t>seventh (MSB)</a:t>
            </a:r>
            <a:r>
              <a:rPr lang="en-US" dirty="0"/>
              <a:t> bit is 1</a:t>
            </a:r>
          </a:p>
          <a:p>
            <a:pPr lvl="1"/>
            <a:r>
              <a:rPr lang="en-US" dirty="0"/>
              <a:t>Subtracting 64 from 76 we get 12. </a:t>
            </a:r>
          </a:p>
          <a:p>
            <a:pPr lvl="1"/>
            <a:r>
              <a:rPr lang="en-US" dirty="0"/>
              <a:t>The highest power of 2 less </a:t>
            </a:r>
            <a:r>
              <a:rPr lang="en-US" dirty="0" smtClean="0"/>
              <a:t>than or </a:t>
            </a:r>
            <a:r>
              <a:rPr lang="en-US" dirty="0"/>
              <a:t>equal to 12 is 8, hence the </a:t>
            </a:r>
            <a:r>
              <a:rPr lang="en-US" dirty="0">
                <a:solidFill>
                  <a:srgbClr val="FF0000"/>
                </a:solidFill>
              </a:rPr>
              <a:t>fourth</a:t>
            </a:r>
            <a:r>
              <a:rPr lang="en-US" dirty="0"/>
              <a:t> bit position is 1</a:t>
            </a:r>
          </a:p>
          <a:p>
            <a:pPr lvl="1"/>
            <a:r>
              <a:rPr lang="en-US" dirty="0"/>
              <a:t>We subtract 8 from 12 and get 4.</a:t>
            </a:r>
          </a:p>
          <a:p>
            <a:pPr lvl="1"/>
            <a:r>
              <a:rPr lang="en-US" dirty="0"/>
              <a:t>The highest power of 2 less </a:t>
            </a:r>
            <a:r>
              <a:rPr lang="en-US" dirty="0" smtClean="0"/>
              <a:t>than or </a:t>
            </a:r>
            <a:r>
              <a:rPr lang="en-US" dirty="0"/>
              <a:t>equal to 4 is 4, hence the </a:t>
            </a:r>
            <a:r>
              <a:rPr lang="en-US" dirty="0">
                <a:solidFill>
                  <a:srgbClr val="FF0000"/>
                </a:solidFill>
              </a:rPr>
              <a:t>third</a:t>
            </a:r>
            <a:r>
              <a:rPr lang="en-US" dirty="0"/>
              <a:t> bit position is 1</a:t>
            </a:r>
          </a:p>
          <a:p>
            <a:pPr lvl="1"/>
            <a:r>
              <a:rPr lang="en-US" dirty="0"/>
              <a:t>Subtracting 4 from 4 yield a zero, hence all the left bits are set to 0 to yield the final answer </a:t>
            </a:r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2103438"/>
            <a:ext cx="2247900" cy="361950"/>
          </a:xfrm>
          <a:prstGeom prst="rect">
            <a:avLst/>
          </a:prstGeom>
          <a:noFill/>
        </p:spPr>
      </p:pic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88" y="3198813"/>
            <a:ext cx="2247900" cy="360362"/>
          </a:xfrm>
          <a:prstGeom prst="rect">
            <a:avLst/>
          </a:prstGeom>
          <a:noFill/>
        </p:spPr>
      </p:pic>
      <p:pic>
        <p:nvPicPr>
          <p:cNvPr id="264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5788" y="5445125"/>
            <a:ext cx="2247900" cy="346075"/>
          </a:xfrm>
          <a:prstGeom prst="rect">
            <a:avLst/>
          </a:prstGeom>
          <a:noFill/>
        </p:spPr>
      </p:pic>
      <p:pic>
        <p:nvPicPr>
          <p:cNvPr id="264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5788" y="4351338"/>
            <a:ext cx="2247900" cy="34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for Numbers Close to Powers of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 efficient way for converting numbers that are close to powers of 2.</a:t>
            </a:r>
          </a:p>
          <a:p>
            <a:r>
              <a:rPr lang="en-US" dirty="0" smtClean="0"/>
              <a:t>For example, let us consider converting the decimal number 28 to binary</a:t>
            </a:r>
          </a:p>
          <a:p>
            <a:pPr lvl="1"/>
            <a:r>
              <a:rPr lang="en-US" dirty="0" smtClean="0"/>
              <a:t>28 is close to 2^5=32. We know that 31=11111</a:t>
            </a:r>
          </a:p>
          <a:p>
            <a:pPr lvl="1"/>
            <a:r>
              <a:rPr lang="en-US" dirty="0" smtClean="0"/>
              <a:t>The difference between 28 and 31 is 3. Thus, we subtract 3 from 31 and we get 11100.</a:t>
            </a:r>
          </a:p>
          <a:p>
            <a:r>
              <a:rPr lang="en-US" dirty="0" smtClean="0"/>
              <a:t>As another </a:t>
            </a:r>
            <a:r>
              <a:rPr lang="en-US" dirty="0"/>
              <a:t>example, let us consider converting the decimal number </a:t>
            </a:r>
            <a:r>
              <a:rPr lang="en-US" dirty="0" smtClean="0"/>
              <a:t>1000 </a:t>
            </a:r>
            <a:r>
              <a:rPr lang="en-US" dirty="0"/>
              <a:t>to binary</a:t>
            </a:r>
          </a:p>
          <a:p>
            <a:pPr lvl="1"/>
            <a:r>
              <a:rPr lang="en-US" dirty="0" smtClean="0"/>
              <a:t>1000 </a:t>
            </a:r>
            <a:r>
              <a:rPr lang="en-US" dirty="0"/>
              <a:t>is close to </a:t>
            </a:r>
            <a:r>
              <a:rPr lang="en-US" dirty="0" smtClean="0"/>
              <a:t>2^10=1024. </a:t>
            </a:r>
            <a:r>
              <a:rPr lang="en-US" dirty="0"/>
              <a:t>We know that </a:t>
            </a:r>
            <a:r>
              <a:rPr lang="en-US" dirty="0" smtClean="0"/>
              <a:t>1023=1111111111</a:t>
            </a:r>
            <a:endParaRPr lang="en-US" dirty="0"/>
          </a:p>
          <a:p>
            <a:pPr lvl="1"/>
            <a:r>
              <a:rPr lang="en-US" dirty="0"/>
              <a:t>The difference between </a:t>
            </a:r>
            <a:r>
              <a:rPr lang="en-US" dirty="0" smtClean="0"/>
              <a:t>1023 </a:t>
            </a:r>
            <a:r>
              <a:rPr lang="en-US" dirty="0"/>
              <a:t>and </a:t>
            </a:r>
            <a:r>
              <a:rPr lang="en-US" dirty="0" smtClean="0"/>
              <a:t>1000 </a:t>
            </a:r>
            <a:r>
              <a:rPr lang="en-US" dirty="0"/>
              <a:t>is </a:t>
            </a:r>
            <a:r>
              <a:rPr lang="en-US" dirty="0" smtClean="0"/>
              <a:t>23</a:t>
            </a:r>
            <a:r>
              <a:rPr lang="en-US" dirty="0"/>
              <a:t>. </a:t>
            </a:r>
            <a:r>
              <a:rPr lang="en-US" dirty="0" smtClean="0"/>
              <a:t>23 is represent as 10111. Thus</a:t>
            </a:r>
            <a:r>
              <a:rPr lang="en-US" dirty="0"/>
              <a:t>, we subtract </a:t>
            </a:r>
            <a:r>
              <a:rPr lang="en-US" dirty="0" smtClean="0"/>
              <a:t>23 </a:t>
            </a:r>
            <a:r>
              <a:rPr lang="en-US" dirty="0"/>
              <a:t>from </a:t>
            </a:r>
            <a:r>
              <a:rPr lang="en-US" dirty="0" smtClean="0"/>
              <a:t>1023 </a:t>
            </a:r>
            <a:r>
              <a:rPr lang="en-US" dirty="0"/>
              <a:t>and we get </a:t>
            </a:r>
            <a:r>
              <a:rPr lang="en-US" dirty="0" smtClean="0"/>
              <a:t>1111101000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37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Octal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octal digit corresponds to 3 binary bits.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Convert (1110010101.1011011)</a:t>
            </a:r>
            <a:r>
              <a:rPr lang="en-US" baseline="-25000" dirty="0" smtClean="0"/>
              <a:t>2</a:t>
            </a:r>
            <a:r>
              <a:rPr lang="en-US" dirty="0" smtClean="0"/>
              <a:t> into Octal.</a:t>
            </a:r>
          </a:p>
          <a:p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1585576"/>
            <a:ext cx="7000875" cy="299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152" y="5214817"/>
            <a:ext cx="4810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40" y="5157210"/>
            <a:ext cx="1647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Hexadecimal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hexadecimal digit corresponds to 4 binary bits.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: Convert (1110010101.1011011)</a:t>
            </a:r>
            <a:r>
              <a:rPr lang="en-US" baseline="-25000" dirty="0" smtClean="0"/>
              <a:t>2</a:t>
            </a:r>
            <a:r>
              <a:rPr lang="en-US" dirty="0" smtClean="0"/>
              <a:t> into hex.</a:t>
            </a:r>
          </a:p>
          <a:p>
            <a:endParaRPr lang="en-US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643183"/>
            <a:ext cx="6972300" cy="24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45" y="4984389"/>
            <a:ext cx="4257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856" y="4984389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Hexadecimal to Binary 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Hexadecimal digit can be replaced by its 4-bit binary number to form the binary equivalent. </a:t>
            </a: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62175"/>
            <a:ext cx="5241925" cy="37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Hexadecimal to Decimal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each digit by its corresponding power of 16: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Decimal = (d3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) + (d2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 + (d1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) + (d0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FF0000"/>
                </a:solidFill>
              </a:rPr>
              <a:t> 16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000" dirty="0"/>
              <a:t>d = hexadecimal digit</a:t>
            </a:r>
          </a:p>
          <a:p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pPr lvl="1"/>
            <a:r>
              <a:rPr lang="en-US" dirty="0" smtClean="0"/>
              <a:t>(1234)</a:t>
            </a:r>
            <a:r>
              <a:rPr lang="en-US" sz="1800" baseline="-25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= (1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3</a:t>
            </a:r>
            <a:r>
              <a:rPr lang="en-US" dirty="0"/>
              <a:t>) + (2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2</a:t>
            </a:r>
            <a:r>
              <a:rPr lang="en-US" dirty="0"/>
              <a:t>) + (3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1</a:t>
            </a:r>
            <a:r>
              <a:rPr lang="en-US" dirty="0"/>
              <a:t>) + (4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0</a:t>
            </a:r>
            <a:r>
              <a:rPr lang="en-US" dirty="0"/>
              <a:t>) =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(4,660) </a:t>
            </a:r>
            <a:r>
              <a:rPr lang="en-US" sz="1800" baseline="-25000" dirty="0" smtClean="0"/>
              <a:t>10</a:t>
            </a:r>
            <a:endParaRPr lang="en-US" sz="1800" baseline="-25000" dirty="0"/>
          </a:p>
          <a:p>
            <a:pPr lvl="1"/>
            <a:r>
              <a:rPr lang="en-US" dirty="0" smtClean="0"/>
              <a:t>(3BA4)</a:t>
            </a:r>
            <a:r>
              <a:rPr lang="en-US" sz="1800" baseline="-25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= (3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3</a:t>
            </a:r>
            <a:r>
              <a:rPr lang="en-US" dirty="0"/>
              <a:t>) + (11 * 16</a:t>
            </a:r>
            <a:r>
              <a:rPr lang="en-US" baseline="30000" dirty="0"/>
              <a:t>2</a:t>
            </a:r>
            <a:r>
              <a:rPr lang="en-US" dirty="0"/>
              <a:t>) + (10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1</a:t>
            </a:r>
            <a:r>
              <a:rPr lang="en-US" dirty="0"/>
              <a:t>) + (4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16</a:t>
            </a:r>
            <a:r>
              <a:rPr lang="en-US" baseline="30000" dirty="0"/>
              <a:t>0</a:t>
            </a:r>
            <a:r>
              <a:rPr lang="en-US" dirty="0"/>
              <a:t>) =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(15,268)</a:t>
            </a:r>
            <a:r>
              <a:rPr lang="en-US" sz="1800" baseline="-25000" dirty="0" smtClean="0"/>
              <a:t>10</a:t>
            </a:r>
            <a:endParaRPr lang="en-US" sz="1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Decimal to Hexadecimal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2522538"/>
            <a:ext cx="48466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905000" y="5600700"/>
            <a:ext cx="533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/>
              <a:t>(422)</a:t>
            </a:r>
            <a:r>
              <a:rPr lang="en-US" sz="2100" baseline="-25000" dirty="0" smtClean="0"/>
              <a:t>10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(1A6)</a:t>
            </a:r>
            <a:r>
              <a:rPr lang="en-US" sz="2100" baseline="-25000" dirty="0" smtClean="0"/>
              <a:t>16</a:t>
            </a:r>
            <a:endParaRPr lang="en-US" sz="2100" baseline="-25000" dirty="0"/>
          </a:p>
        </p:txBody>
      </p:sp>
      <p:grpSp>
        <p:nvGrpSpPr>
          <p:cNvPr id="132110" name="Group 14"/>
          <p:cNvGrpSpPr>
            <a:grpSpLocks/>
          </p:cNvGrpSpPr>
          <p:nvPr/>
        </p:nvGrpSpPr>
        <p:grpSpPr bwMode="auto">
          <a:xfrm>
            <a:off x="3649663" y="4102100"/>
            <a:ext cx="2649537" cy="1101725"/>
            <a:chOff x="2299" y="2584"/>
            <a:chExt cx="1669" cy="694"/>
          </a:xfrm>
        </p:grpSpPr>
        <p:sp>
          <p:nvSpPr>
            <p:cNvPr id="132101" name="Text Box 5"/>
            <p:cNvSpPr txBox="1">
              <a:spLocks noChangeArrowheads="1"/>
            </p:cNvSpPr>
            <p:nvPr/>
          </p:nvSpPr>
          <p:spPr bwMode="auto">
            <a:xfrm>
              <a:off x="2807" y="2874"/>
              <a:ext cx="11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stop when quotient is zero</a:t>
              </a:r>
            </a:p>
          </p:txBody>
        </p:sp>
        <p:sp>
          <p:nvSpPr>
            <p:cNvPr id="132102" name="Line 6"/>
            <p:cNvSpPr>
              <a:spLocks noChangeShapeType="1"/>
            </p:cNvSpPr>
            <p:nvPr/>
          </p:nvSpPr>
          <p:spPr bwMode="auto">
            <a:xfrm flipH="1" flipV="1">
              <a:off x="2299" y="2584"/>
              <a:ext cx="689" cy="4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108" name="Group 12"/>
          <p:cNvGrpSpPr>
            <a:grpSpLocks/>
          </p:cNvGrpSpPr>
          <p:nvPr/>
        </p:nvGrpSpPr>
        <p:grpSpPr bwMode="auto">
          <a:xfrm>
            <a:off x="5262563" y="2986088"/>
            <a:ext cx="3398837" cy="366712"/>
            <a:chOff x="3315" y="1881"/>
            <a:chExt cx="2141" cy="231"/>
          </a:xfrm>
        </p:grpSpPr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 flipH="1" flipV="1">
              <a:off x="3315" y="2004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4" name="Text Box 8"/>
            <p:cNvSpPr txBox="1">
              <a:spLocks noChangeArrowheads="1"/>
            </p:cNvSpPr>
            <p:nvPr/>
          </p:nvSpPr>
          <p:spPr bwMode="auto">
            <a:xfrm>
              <a:off x="3823" y="1881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least significant digit</a:t>
              </a:r>
            </a:p>
          </p:txBody>
        </p:sp>
      </p:grpSp>
      <p:grpSp>
        <p:nvGrpSpPr>
          <p:cNvPr id="132109" name="Group 13"/>
          <p:cNvGrpSpPr>
            <a:grpSpLocks/>
          </p:cNvGrpSpPr>
          <p:nvPr/>
        </p:nvGrpSpPr>
        <p:grpSpPr bwMode="auto">
          <a:xfrm>
            <a:off x="5262563" y="3851275"/>
            <a:ext cx="3398837" cy="366713"/>
            <a:chOff x="3315" y="2426"/>
            <a:chExt cx="2141" cy="231"/>
          </a:xfrm>
        </p:grpSpPr>
        <p:sp>
          <p:nvSpPr>
            <p:cNvPr id="132105" name="Line 9"/>
            <p:cNvSpPr>
              <a:spLocks noChangeShapeType="1"/>
            </p:cNvSpPr>
            <p:nvPr/>
          </p:nvSpPr>
          <p:spPr bwMode="auto">
            <a:xfrm flipH="1" flipV="1">
              <a:off x="3315" y="2548"/>
              <a:ext cx="6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3859" y="2426"/>
              <a:ext cx="15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most significant digit</a:t>
              </a:r>
            </a:p>
          </p:txBody>
        </p:sp>
      </p:grp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457200" y="1143000"/>
            <a:ext cx="8229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2400"/>
              <a:t>Repeatedly divide the decimal integer by 16. Each remainder is a hex digit in the translated value: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X</a:t>
            </a:r>
            <a:r>
              <a:rPr lang="en-US" baseline="-25000" dirty="0" smtClean="0"/>
              <a:t>B</a:t>
            </a:r>
            <a:r>
              <a:rPr lang="en-US" dirty="0" smtClean="0"/>
              <a:t> has n digits, </a:t>
            </a:r>
            <a:r>
              <a:rPr lang="pt-BR" dirty="0" smtClean="0"/>
              <a:t>X</a:t>
            </a:r>
            <a:r>
              <a:rPr lang="pt-BR" baseline="-25000" dirty="0" smtClean="0"/>
              <a:t>B</a:t>
            </a:r>
            <a:r>
              <a:rPr lang="pt-BR" dirty="0" smtClean="0"/>
              <a:t> = (0.b</a:t>
            </a:r>
            <a:r>
              <a:rPr lang="pt-BR" baseline="-25000" dirty="0" smtClean="0"/>
              <a:t>-1</a:t>
            </a:r>
            <a:r>
              <a:rPr lang="pt-BR" dirty="0" smtClean="0"/>
              <a:t> b</a:t>
            </a:r>
            <a:r>
              <a:rPr lang="pt-BR" baseline="-25000" dirty="0" smtClean="0"/>
              <a:t>-2</a:t>
            </a:r>
            <a:r>
              <a:rPr lang="pt-BR" dirty="0" smtClean="0"/>
              <a:t> b</a:t>
            </a:r>
            <a:r>
              <a:rPr lang="pt-BR" baseline="-25000" dirty="0" smtClean="0"/>
              <a:t>-3</a:t>
            </a:r>
            <a:r>
              <a:rPr lang="pt-BR" dirty="0" smtClean="0"/>
              <a:t>…….b</a:t>
            </a:r>
            <a:r>
              <a:rPr lang="pt-BR" baseline="-25000" dirty="0" smtClean="0"/>
              <a:t>-n</a:t>
            </a:r>
            <a:r>
              <a:rPr lang="pt-BR" dirty="0" smtClean="0"/>
              <a:t>)</a:t>
            </a:r>
            <a:r>
              <a:rPr lang="pt-BR" baseline="-25000" dirty="0" smtClean="0"/>
              <a:t>B</a:t>
            </a:r>
          </a:p>
          <a:p>
            <a:r>
              <a:rPr lang="en-US" dirty="0" smtClean="0"/>
              <a:t>Assume that X</a:t>
            </a:r>
            <a:r>
              <a:rPr lang="en-US" baseline="-25000" dirty="0" smtClean="0"/>
              <a:t>A</a:t>
            </a:r>
            <a:r>
              <a:rPr lang="en-US" dirty="0" smtClean="0"/>
              <a:t> has m digits, </a:t>
            </a:r>
            <a:r>
              <a:rPr lang="pt-BR" dirty="0" smtClean="0"/>
              <a:t>X</a:t>
            </a:r>
            <a:r>
              <a:rPr lang="pt-BR" baseline="-25000" dirty="0" smtClean="0"/>
              <a:t>A</a:t>
            </a:r>
            <a:r>
              <a:rPr lang="pt-BR" dirty="0" smtClean="0"/>
              <a:t> = (0.a</a:t>
            </a:r>
            <a:r>
              <a:rPr lang="pt-BR" baseline="-25000" dirty="0" smtClean="0"/>
              <a:t>-1</a:t>
            </a:r>
            <a:r>
              <a:rPr lang="pt-BR" dirty="0" smtClean="0"/>
              <a:t> a</a:t>
            </a:r>
            <a:r>
              <a:rPr lang="pt-BR" baseline="-25000" dirty="0" smtClean="0"/>
              <a:t>-2</a:t>
            </a:r>
            <a:r>
              <a:rPr lang="pt-BR" dirty="0" smtClean="0"/>
              <a:t> a</a:t>
            </a:r>
            <a:r>
              <a:rPr lang="pt-BR" baseline="-25000" dirty="0" smtClean="0"/>
              <a:t>-3</a:t>
            </a:r>
            <a:r>
              <a:rPr lang="pt-BR" dirty="0" smtClean="0"/>
              <a:t>…….a</a:t>
            </a:r>
            <a:r>
              <a:rPr lang="pt-BR" baseline="-25000" dirty="0" smtClean="0"/>
              <a:t>-m</a:t>
            </a:r>
            <a:r>
              <a:rPr lang="pt-BR" dirty="0" smtClean="0"/>
              <a:t>)</a:t>
            </a:r>
            <a:r>
              <a:rPr lang="pt-BR" baseline="-25000" dirty="0" smtClean="0"/>
              <a:t>A</a:t>
            </a:r>
            <a:endParaRPr lang="en-US" baseline="-25000" dirty="0" smtClean="0"/>
          </a:p>
          <a:p>
            <a:endParaRPr lang="en-US" baseline="-25000" dirty="0" smtClean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24" y="2161646"/>
            <a:ext cx="7962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17" y="4177891"/>
            <a:ext cx="4638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926" y="4869175"/>
            <a:ext cx="248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3712" y="5330031"/>
            <a:ext cx="2962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6961" y="5733280"/>
            <a:ext cx="1981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Digit </a:t>
            </a:r>
            <a:r>
              <a:rPr lang="en-US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electric voltage</a:t>
            </a:r>
          </a:p>
          <a:p>
            <a:pPr lvl="1"/>
            <a:r>
              <a:rPr lang="en-US" altLang="en-US" dirty="0"/>
              <a:t>Used in processors and digital circuits</a:t>
            </a:r>
          </a:p>
          <a:p>
            <a:pPr lvl="1"/>
            <a:r>
              <a:rPr lang="en-US" altLang="en-US" dirty="0"/>
              <a:t>High voltage = 1, Low voltage = 0</a:t>
            </a:r>
          </a:p>
          <a:p>
            <a:r>
              <a:rPr lang="en-US" altLang="en-US" dirty="0"/>
              <a:t>Using electric charge</a:t>
            </a:r>
          </a:p>
          <a:p>
            <a:pPr lvl="1"/>
            <a:r>
              <a:rPr lang="en-US" altLang="en-US" dirty="0"/>
              <a:t>Used in memory cells</a:t>
            </a:r>
          </a:p>
          <a:p>
            <a:pPr lvl="1"/>
            <a:r>
              <a:rPr lang="en-US" altLang="en-US" dirty="0"/>
              <a:t>Charged memory cell = 1, discharged memory cell = 0</a:t>
            </a:r>
          </a:p>
          <a:p>
            <a:r>
              <a:rPr lang="en-US" altLang="en-US" dirty="0"/>
              <a:t>Using magnetic field</a:t>
            </a:r>
          </a:p>
          <a:p>
            <a:pPr lvl="1"/>
            <a:r>
              <a:rPr lang="en-US" altLang="en-US" dirty="0"/>
              <a:t>Used in magnetic disks, magnetic polarity indicates 1 or 0</a:t>
            </a:r>
          </a:p>
          <a:p>
            <a:r>
              <a:rPr lang="en-US" altLang="en-US" dirty="0"/>
              <a:t>Using light</a:t>
            </a:r>
          </a:p>
          <a:p>
            <a:pPr lvl="1"/>
            <a:r>
              <a:rPr lang="en-US" altLang="en-US" dirty="0"/>
              <a:t>Used in optical disks, </a:t>
            </a:r>
            <a:r>
              <a:rPr lang="en-US" dirty="0"/>
              <a:t> encodes binary data (bits) in the form of </a:t>
            </a:r>
            <a:r>
              <a:rPr lang="en-US" dirty="0">
                <a:solidFill>
                  <a:srgbClr val="FF0000"/>
                </a:solidFill>
              </a:rPr>
              <a:t>pits</a:t>
            </a:r>
            <a:r>
              <a:rPr lang="en-US" dirty="0"/>
              <a:t> (0, no light reflection when read) and </a:t>
            </a:r>
            <a:r>
              <a:rPr lang="en-US" dirty="0">
                <a:solidFill>
                  <a:srgbClr val="FF0000"/>
                </a:solidFill>
              </a:rPr>
              <a:t>lands</a:t>
            </a:r>
            <a:r>
              <a:rPr lang="en-US" dirty="0"/>
              <a:t> (1, due to light reflection when read)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645852" y="1470362"/>
            <a:ext cx="1685396" cy="1508125"/>
            <a:chOff x="4114" y="1180"/>
            <a:chExt cx="980" cy="950"/>
          </a:xfrm>
        </p:grpSpPr>
        <p:sp>
          <p:nvSpPr>
            <p:cNvPr id="5" name="Text Box 4" descr="Light downward diagonal"/>
            <p:cNvSpPr txBox="1">
              <a:spLocks noChangeArrowheads="1"/>
            </p:cNvSpPr>
            <p:nvPr/>
          </p:nvSpPr>
          <p:spPr bwMode="auto">
            <a:xfrm>
              <a:off x="4368" y="1180"/>
              <a:ext cx="726" cy="261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High = 1</a:t>
              </a:r>
            </a:p>
          </p:txBody>
        </p:sp>
        <p:sp>
          <p:nvSpPr>
            <p:cNvPr id="6" name="Text Box 5" descr="Light upward diagonal"/>
            <p:cNvSpPr txBox="1">
              <a:spLocks noChangeArrowheads="1"/>
            </p:cNvSpPr>
            <p:nvPr/>
          </p:nvSpPr>
          <p:spPr bwMode="auto">
            <a:xfrm>
              <a:off x="4368" y="1869"/>
              <a:ext cx="726" cy="261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Low = 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68" y="1434"/>
              <a:ext cx="726" cy="4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Unused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368" y="1434"/>
              <a:ext cx="726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368" y="1434"/>
              <a:ext cx="726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-5400000">
              <a:off x="3769" y="1525"/>
              <a:ext cx="94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Voltage Level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(0.731)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93121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323" y="3659428"/>
            <a:ext cx="2962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(0.731)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 (0.357)</a:t>
            </a:r>
            <a:r>
              <a:rPr lang="en-US" baseline="-25000" dirty="0" smtClean="0"/>
              <a:t>10</a:t>
            </a:r>
            <a:r>
              <a:rPr lang="en-US" dirty="0" smtClean="0"/>
              <a:t> to (?)</a:t>
            </a:r>
            <a:r>
              <a:rPr lang="en-US" baseline="-25000" dirty="0" smtClean="0"/>
              <a:t>12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1565299"/>
            <a:ext cx="4724400" cy="209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72" y="2795323"/>
            <a:ext cx="2838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17" y="4235498"/>
            <a:ext cx="5057775" cy="209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428" y="5214817"/>
            <a:ext cx="3533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5228" cy="5143500"/>
          </a:xfrm>
        </p:spPr>
        <p:txBody>
          <a:bodyPr/>
          <a:lstStyle/>
          <a:p>
            <a:r>
              <a:rPr lang="en-US" dirty="0" smtClean="0"/>
              <a:t>1 + 1 = 2, but 2 is not allowed digit in binary</a:t>
            </a:r>
          </a:p>
          <a:p>
            <a:r>
              <a:rPr lang="en-US" dirty="0" smtClean="0"/>
              <a:t>Thus, adding 1 + 1 in the binary system results in a Sum bit of 0 and a Carry bit of 1.</a:t>
            </a:r>
            <a:endParaRPr lang="en-US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607" y="1297541"/>
            <a:ext cx="4218204" cy="47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75" y="3198572"/>
            <a:ext cx="466616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Addition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998663"/>
          </a:xfrm>
        </p:spPr>
        <p:txBody>
          <a:bodyPr/>
          <a:lstStyle/>
          <a:p>
            <a:r>
              <a:rPr lang="en-US"/>
              <a:t>Start with the least significant bit (rightmost bit)</a:t>
            </a:r>
          </a:p>
          <a:p>
            <a:r>
              <a:rPr lang="en-US"/>
              <a:t>Add each pair of bits</a:t>
            </a:r>
          </a:p>
          <a:p>
            <a:r>
              <a:rPr lang="en-US"/>
              <a:t>Include the carry in the addition, if present</a:t>
            </a:r>
          </a:p>
        </p:txBody>
      </p:sp>
      <p:grpSp>
        <p:nvGrpSpPr>
          <p:cNvPr id="126023" name="Group 71"/>
          <p:cNvGrpSpPr>
            <a:grpSpLocks/>
          </p:cNvGrpSpPr>
          <p:nvPr/>
        </p:nvGrpSpPr>
        <p:grpSpPr bwMode="auto">
          <a:xfrm>
            <a:off x="2152506" y="3083358"/>
            <a:ext cx="4648200" cy="2398712"/>
            <a:chOff x="1440" y="2101"/>
            <a:chExt cx="2928" cy="1511"/>
          </a:xfrm>
        </p:grpSpPr>
        <p:sp>
          <p:nvSpPr>
            <p:cNvPr id="12595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0" y="2101"/>
              <a:ext cx="2928" cy="15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9" name="Rectangle 7"/>
            <p:cNvSpPr>
              <a:spLocks noChangeArrowheads="1"/>
            </p:cNvSpPr>
            <p:nvPr/>
          </p:nvSpPr>
          <p:spPr bwMode="auto">
            <a:xfrm>
              <a:off x="2111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2186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2328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Rectangle 10"/>
            <p:cNvSpPr>
              <a:spLocks noChangeArrowheads="1"/>
            </p:cNvSpPr>
            <p:nvPr/>
          </p:nvSpPr>
          <p:spPr bwMode="auto">
            <a:xfrm>
              <a:off x="2403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>
              <a:off x="2545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2620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5" name="Rectangle 13"/>
            <p:cNvSpPr>
              <a:spLocks noChangeArrowheads="1"/>
            </p:cNvSpPr>
            <p:nvPr/>
          </p:nvSpPr>
          <p:spPr bwMode="auto">
            <a:xfrm>
              <a:off x="2762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>
              <a:off x="2837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>
              <a:off x="2979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Rectangle 16"/>
            <p:cNvSpPr>
              <a:spLocks noChangeArrowheads="1"/>
            </p:cNvSpPr>
            <p:nvPr/>
          </p:nvSpPr>
          <p:spPr bwMode="auto">
            <a:xfrm>
              <a:off x="3054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69" name="Rectangle 17"/>
            <p:cNvSpPr>
              <a:spLocks noChangeArrowheads="1"/>
            </p:cNvSpPr>
            <p:nvPr/>
          </p:nvSpPr>
          <p:spPr bwMode="auto">
            <a:xfrm>
              <a:off x="3196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Rectangle 18"/>
            <p:cNvSpPr>
              <a:spLocks noChangeArrowheads="1"/>
            </p:cNvSpPr>
            <p:nvPr/>
          </p:nvSpPr>
          <p:spPr bwMode="auto">
            <a:xfrm>
              <a:off x="3271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71" name="Rectangle 19"/>
            <p:cNvSpPr>
              <a:spLocks noChangeArrowheads="1"/>
            </p:cNvSpPr>
            <p:nvPr/>
          </p:nvSpPr>
          <p:spPr bwMode="auto">
            <a:xfrm>
              <a:off x="3413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Rectangle 20"/>
            <p:cNvSpPr>
              <a:spLocks noChangeArrowheads="1"/>
            </p:cNvSpPr>
            <p:nvPr/>
          </p:nvSpPr>
          <p:spPr bwMode="auto">
            <a:xfrm>
              <a:off x="3488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73" name="Rectangle 21"/>
            <p:cNvSpPr>
              <a:spLocks noChangeArrowheads="1"/>
            </p:cNvSpPr>
            <p:nvPr/>
          </p:nvSpPr>
          <p:spPr bwMode="auto">
            <a:xfrm>
              <a:off x="3630" y="2668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Rectangle 22"/>
            <p:cNvSpPr>
              <a:spLocks noChangeArrowheads="1"/>
            </p:cNvSpPr>
            <p:nvPr/>
          </p:nvSpPr>
          <p:spPr bwMode="auto">
            <a:xfrm>
              <a:off x="3705" y="270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2111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Rectangle 24"/>
            <p:cNvSpPr>
              <a:spLocks noChangeArrowheads="1"/>
            </p:cNvSpPr>
            <p:nvPr/>
          </p:nvSpPr>
          <p:spPr bwMode="auto">
            <a:xfrm>
              <a:off x="2186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77" name="Rectangle 25"/>
            <p:cNvSpPr>
              <a:spLocks noChangeArrowheads="1"/>
            </p:cNvSpPr>
            <p:nvPr/>
          </p:nvSpPr>
          <p:spPr bwMode="auto">
            <a:xfrm>
              <a:off x="2328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Rectangle 26"/>
            <p:cNvSpPr>
              <a:spLocks noChangeArrowheads="1"/>
            </p:cNvSpPr>
            <p:nvPr/>
          </p:nvSpPr>
          <p:spPr bwMode="auto">
            <a:xfrm>
              <a:off x="2403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79" name="Rectangle 27"/>
            <p:cNvSpPr>
              <a:spLocks noChangeArrowheads="1"/>
            </p:cNvSpPr>
            <p:nvPr/>
          </p:nvSpPr>
          <p:spPr bwMode="auto">
            <a:xfrm>
              <a:off x="2545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Rectangle 28"/>
            <p:cNvSpPr>
              <a:spLocks noChangeArrowheads="1"/>
            </p:cNvSpPr>
            <p:nvPr/>
          </p:nvSpPr>
          <p:spPr bwMode="auto">
            <a:xfrm>
              <a:off x="2620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1" name="Rectangle 29"/>
            <p:cNvSpPr>
              <a:spLocks noChangeArrowheads="1"/>
            </p:cNvSpPr>
            <p:nvPr/>
          </p:nvSpPr>
          <p:spPr bwMode="auto">
            <a:xfrm>
              <a:off x="2762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Rectangle 30"/>
            <p:cNvSpPr>
              <a:spLocks noChangeArrowheads="1"/>
            </p:cNvSpPr>
            <p:nvPr/>
          </p:nvSpPr>
          <p:spPr bwMode="auto">
            <a:xfrm>
              <a:off x="2837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3" name="Rectangle 31"/>
            <p:cNvSpPr>
              <a:spLocks noChangeArrowheads="1"/>
            </p:cNvSpPr>
            <p:nvPr/>
          </p:nvSpPr>
          <p:spPr bwMode="auto">
            <a:xfrm>
              <a:off x="2979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Rectangle 32"/>
            <p:cNvSpPr>
              <a:spLocks noChangeArrowheads="1"/>
            </p:cNvSpPr>
            <p:nvPr/>
          </p:nvSpPr>
          <p:spPr bwMode="auto">
            <a:xfrm>
              <a:off x="3054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5" name="Rectangle 33"/>
            <p:cNvSpPr>
              <a:spLocks noChangeArrowheads="1"/>
            </p:cNvSpPr>
            <p:nvPr/>
          </p:nvSpPr>
          <p:spPr bwMode="auto">
            <a:xfrm>
              <a:off x="3196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Rectangle 34"/>
            <p:cNvSpPr>
              <a:spLocks noChangeArrowheads="1"/>
            </p:cNvSpPr>
            <p:nvPr/>
          </p:nvSpPr>
          <p:spPr bwMode="auto">
            <a:xfrm>
              <a:off x="3271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5987" name="Rectangle 35"/>
            <p:cNvSpPr>
              <a:spLocks noChangeArrowheads="1"/>
            </p:cNvSpPr>
            <p:nvPr/>
          </p:nvSpPr>
          <p:spPr bwMode="auto">
            <a:xfrm>
              <a:off x="3413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3488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3630" y="2342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3705" y="238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1" name="Line 39"/>
            <p:cNvSpPr>
              <a:spLocks noChangeShapeType="1"/>
            </p:cNvSpPr>
            <p:nvPr/>
          </p:nvSpPr>
          <p:spPr bwMode="auto">
            <a:xfrm>
              <a:off x="1785" y="2994"/>
              <a:ext cx="206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Rectangle 40"/>
            <p:cNvSpPr>
              <a:spLocks noChangeArrowheads="1"/>
            </p:cNvSpPr>
            <p:nvPr/>
          </p:nvSpPr>
          <p:spPr bwMode="auto">
            <a:xfrm>
              <a:off x="1879" y="2685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Helvetica" pitchFamily="34" charset="0"/>
                </a:rPr>
                <a:t>+</a:t>
              </a:r>
              <a:endParaRPr lang="en-US"/>
            </a:p>
          </p:txBody>
        </p:sp>
        <p:sp>
          <p:nvSpPr>
            <p:cNvPr id="125993" name="Rectangle 41"/>
            <p:cNvSpPr>
              <a:spLocks noChangeArrowheads="1"/>
            </p:cNvSpPr>
            <p:nvPr/>
          </p:nvSpPr>
          <p:spPr bwMode="auto">
            <a:xfrm>
              <a:off x="2111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Rectangle 42"/>
            <p:cNvSpPr>
              <a:spLocks noChangeArrowheads="1"/>
            </p:cNvSpPr>
            <p:nvPr/>
          </p:nvSpPr>
          <p:spPr bwMode="auto">
            <a:xfrm>
              <a:off x="2186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5" name="Rectangle 43"/>
            <p:cNvSpPr>
              <a:spLocks noChangeArrowheads="1"/>
            </p:cNvSpPr>
            <p:nvPr/>
          </p:nvSpPr>
          <p:spPr bwMode="auto">
            <a:xfrm>
              <a:off x="2328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Rectangle 44"/>
            <p:cNvSpPr>
              <a:spLocks noChangeArrowheads="1"/>
            </p:cNvSpPr>
            <p:nvPr/>
          </p:nvSpPr>
          <p:spPr bwMode="auto">
            <a:xfrm>
              <a:off x="2403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7" name="Rectangle 45"/>
            <p:cNvSpPr>
              <a:spLocks noChangeArrowheads="1"/>
            </p:cNvSpPr>
            <p:nvPr/>
          </p:nvSpPr>
          <p:spPr bwMode="auto">
            <a:xfrm>
              <a:off x="2545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2620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2762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2837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6001" name="Rectangle 49"/>
            <p:cNvSpPr>
              <a:spLocks noChangeArrowheads="1"/>
            </p:cNvSpPr>
            <p:nvPr/>
          </p:nvSpPr>
          <p:spPr bwMode="auto">
            <a:xfrm>
              <a:off x="2979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Rectangle 50"/>
            <p:cNvSpPr>
              <a:spLocks noChangeArrowheads="1"/>
            </p:cNvSpPr>
            <p:nvPr/>
          </p:nvSpPr>
          <p:spPr bwMode="auto">
            <a:xfrm>
              <a:off x="3054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6003" name="Rectangle 51"/>
            <p:cNvSpPr>
              <a:spLocks noChangeArrowheads="1"/>
            </p:cNvSpPr>
            <p:nvPr/>
          </p:nvSpPr>
          <p:spPr bwMode="auto">
            <a:xfrm>
              <a:off x="3196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4" name="Rectangle 52"/>
            <p:cNvSpPr>
              <a:spLocks noChangeArrowheads="1"/>
            </p:cNvSpPr>
            <p:nvPr/>
          </p:nvSpPr>
          <p:spPr bwMode="auto">
            <a:xfrm>
              <a:off x="3271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26005" name="Rectangle 53"/>
            <p:cNvSpPr>
              <a:spLocks noChangeArrowheads="1"/>
            </p:cNvSpPr>
            <p:nvPr/>
          </p:nvSpPr>
          <p:spPr bwMode="auto">
            <a:xfrm>
              <a:off x="3413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6" name="Rectangle 54"/>
            <p:cNvSpPr>
              <a:spLocks noChangeArrowheads="1"/>
            </p:cNvSpPr>
            <p:nvPr/>
          </p:nvSpPr>
          <p:spPr bwMode="auto">
            <a:xfrm>
              <a:off x="3488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6007" name="Rectangle 55"/>
            <p:cNvSpPr>
              <a:spLocks noChangeArrowheads="1"/>
            </p:cNvSpPr>
            <p:nvPr/>
          </p:nvSpPr>
          <p:spPr bwMode="auto">
            <a:xfrm>
              <a:off x="3630" y="3103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8" name="Rectangle 56"/>
            <p:cNvSpPr>
              <a:spLocks noChangeArrowheads="1"/>
            </p:cNvSpPr>
            <p:nvPr/>
          </p:nvSpPr>
          <p:spPr bwMode="auto">
            <a:xfrm>
              <a:off x="3705" y="314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26009" name="Rectangle 57"/>
            <p:cNvSpPr>
              <a:spLocks noChangeArrowheads="1"/>
            </p:cNvSpPr>
            <p:nvPr/>
          </p:nvSpPr>
          <p:spPr bwMode="auto">
            <a:xfrm>
              <a:off x="3054" y="217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b="1"/>
            </a:p>
          </p:txBody>
        </p:sp>
        <p:sp>
          <p:nvSpPr>
            <p:cNvPr id="126010" name="Rectangle 58"/>
            <p:cNvSpPr>
              <a:spLocks noChangeArrowheads="1"/>
            </p:cNvSpPr>
            <p:nvPr/>
          </p:nvSpPr>
          <p:spPr bwMode="auto">
            <a:xfrm>
              <a:off x="4099" y="2407"/>
              <a:ext cx="1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(4)</a:t>
              </a:r>
              <a:endParaRPr lang="en-US"/>
            </a:p>
          </p:txBody>
        </p:sp>
        <p:sp>
          <p:nvSpPr>
            <p:cNvPr id="126011" name="Rectangle 59"/>
            <p:cNvSpPr>
              <a:spLocks noChangeArrowheads="1"/>
            </p:cNvSpPr>
            <p:nvPr/>
          </p:nvSpPr>
          <p:spPr bwMode="auto">
            <a:xfrm>
              <a:off x="4099" y="2706"/>
              <a:ext cx="1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(7)</a:t>
              </a:r>
              <a:endParaRPr lang="en-US"/>
            </a:p>
          </p:txBody>
        </p:sp>
        <p:sp>
          <p:nvSpPr>
            <p:cNvPr id="126012" name="Rectangle 60"/>
            <p:cNvSpPr>
              <a:spLocks noChangeArrowheads="1"/>
            </p:cNvSpPr>
            <p:nvPr/>
          </p:nvSpPr>
          <p:spPr bwMode="auto">
            <a:xfrm>
              <a:off x="4066" y="3169"/>
              <a:ext cx="2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Helvetica" pitchFamily="34" charset="0"/>
                </a:rPr>
                <a:t>(11)</a:t>
              </a:r>
              <a:endParaRPr lang="en-US"/>
            </a:p>
          </p:txBody>
        </p:sp>
        <p:sp>
          <p:nvSpPr>
            <p:cNvPr id="126013" name="Rectangle 61"/>
            <p:cNvSpPr>
              <a:spLocks noChangeArrowheads="1"/>
            </p:cNvSpPr>
            <p:nvPr/>
          </p:nvSpPr>
          <p:spPr bwMode="auto">
            <a:xfrm>
              <a:off x="2688" y="2175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carry:</a:t>
              </a:r>
              <a:endParaRPr lang="en-US" b="1"/>
            </a:p>
          </p:txBody>
        </p:sp>
        <p:sp>
          <p:nvSpPr>
            <p:cNvPr id="126014" name="Rectangle 62"/>
            <p:cNvSpPr>
              <a:spLocks noChangeArrowheads="1"/>
            </p:cNvSpPr>
            <p:nvPr/>
          </p:nvSpPr>
          <p:spPr bwMode="auto">
            <a:xfrm>
              <a:off x="3718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b="1"/>
            </a:p>
          </p:txBody>
        </p:sp>
        <p:sp>
          <p:nvSpPr>
            <p:cNvPr id="126015" name="Rectangle 63"/>
            <p:cNvSpPr>
              <a:spLocks noChangeArrowheads="1"/>
            </p:cNvSpPr>
            <p:nvPr/>
          </p:nvSpPr>
          <p:spPr bwMode="auto">
            <a:xfrm>
              <a:off x="3501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b="1"/>
            </a:p>
          </p:txBody>
        </p:sp>
        <p:sp>
          <p:nvSpPr>
            <p:cNvPr id="126016" name="Rectangle 64"/>
            <p:cNvSpPr>
              <a:spLocks noChangeArrowheads="1"/>
            </p:cNvSpPr>
            <p:nvPr/>
          </p:nvSpPr>
          <p:spPr bwMode="auto">
            <a:xfrm>
              <a:off x="3284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b="1"/>
            </a:p>
          </p:txBody>
        </p:sp>
        <p:sp>
          <p:nvSpPr>
            <p:cNvPr id="126017" name="Rectangle 65"/>
            <p:cNvSpPr>
              <a:spLocks noChangeArrowheads="1"/>
            </p:cNvSpPr>
            <p:nvPr/>
          </p:nvSpPr>
          <p:spPr bwMode="auto">
            <a:xfrm>
              <a:off x="3067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b="1"/>
            </a:p>
          </p:txBody>
        </p:sp>
        <p:sp>
          <p:nvSpPr>
            <p:cNvPr id="126018" name="Rectangle 66"/>
            <p:cNvSpPr>
              <a:spLocks noChangeArrowheads="1"/>
            </p:cNvSpPr>
            <p:nvPr/>
          </p:nvSpPr>
          <p:spPr bwMode="auto">
            <a:xfrm>
              <a:off x="2837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b="1"/>
            </a:p>
          </p:txBody>
        </p:sp>
        <p:sp>
          <p:nvSpPr>
            <p:cNvPr id="126019" name="Rectangle 67"/>
            <p:cNvSpPr>
              <a:spLocks noChangeArrowheads="1"/>
            </p:cNvSpPr>
            <p:nvPr/>
          </p:nvSpPr>
          <p:spPr bwMode="auto">
            <a:xfrm>
              <a:off x="1543" y="3425"/>
              <a:ext cx="5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bit position:</a:t>
              </a:r>
              <a:endParaRPr lang="en-US" b="1"/>
            </a:p>
          </p:txBody>
        </p:sp>
        <p:sp>
          <p:nvSpPr>
            <p:cNvPr id="126020" name="Rectangle 68"/>
            <p:cNvSpPr>
              <a:spLocks noChangeArrowheads="1"/>
            </p:cNvSpPr>
            <p:nvPr/>
          </p:nvSpPr>
          <p:spPr bwMode="auto">
            <a:xfrm>
              <a:off x="2620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b="1"/>
            </a:p>
          </p:txBody>
        </p:sp>
        <p:sp>
          <p:nvSpPr>
            <p:cNvPr id="126021" name="Rectangle 69"/>
            <p:cNvSpPr>
              <a:spLocks noChangeArrowheads="1"/>
            </p:cNvSpPr>
            <p:nvPr/>
          </p:nvSpPr>
          <p:spPr bwMode="auto">
            <a:xfrm>
              <a:off x="2403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US" b="1"/>
            </a:p>
          </p:txBody>
        </p:sp>
        <p:sp>
          <p:nvSpPr>
            <p:cNvPr id="126022" name="Rectangle 70"/>
            <p:cNvSpPr>
              <a:spLocks noChangeArrowheads="1"/>
            </p:cNvSpPr>
            <p:nvPr/>
          </p:nvSpPr>
          <p:spPr bwMode="auto">
            <a:xfrm>
              <a:off x="2186" y="342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Helvetica" pitchFamily="34" charset="0"/>
                </a:rPr>
                <a:t>7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18049" cy="5143500"/>
          </a:xfrm>
        </p:spPr>
        <p:txBody>
          <a:bodyPr/>
          <a:lstStyle/>
          <a:p>
            <a:r>
              <a:rPr lang="en-US" dirty="0" smtClean="0"/>
              <a:t>The borrow digit is negative and has the weight of the next higher digit.</a:t>
            </a:r>
            <a:endParaRPr lang="en-US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1239934"/>
            <a:ext cx="4210050" cy="5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96" y="2507288"/>
            <a:ext cx="4493346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multiplication is performed similar to decimal multiplication.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 11 * 5 = 55</a:t>
            </a:r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222" y="2795323"/>
            <a:ext cx="61341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by Shifting Left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4441" y="1009505"/>
            <a:ext cx="8342360" cy="5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What happens if bits are shifted left by 1 bit position?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441" y="3140964"/>
            <a:ext cx="8144836" cy="5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What happens if </a:t>
            </a:r>
            <a:r>
              <a:rPr lang="en-US" dirty="0" smtClean="0"/>
              <a:t>bits </a:t>
            </a:r>
            <a:r>
              <a:rPr lang="en-US" dirty="0"/>
              <a:t>are shifted </a:t>
            </a:r>
            <a:r>
              <a:rPr lang="en-US" dirty="0" smtClean="0"/>
              <a:t>left </a:t>
            </a:r>
            <a:r>
              <a:rPr lang="en-US" dirty="0"/>
              <a:t>by </a:t>
            </a:r>
            <a:r>
              <a:rPr lang="en-US" dirty="0" smtClean="0"/>
              <a:t>2 </a:t>
            </a:r>
            <a:r>
              <a:rPr lang="en-US" dirty="0"/>
              <a:t>bit </a:t>
            </a:r>
            <a:r>
              <a:rPr lang="en-US" dirty="0" smtClean="0"/>
              <a:t>positions?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00018" y="1643182"/>
            <a:ext cx="5035550" cy="1324962"/>
            <a:chOff x="6599862" y="3601821"/>
            <a:chExt cx="5035550" cy="1324962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2" y="3601821"/>
              <a:ext cx="5035550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</p:grp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327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5</a:t>
              </a:r>
              <a:endParaRPr lang="en-US" altLang="en-US" dirty="0"/>
            </a:p>
          </p:txBody>
        </p:sp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10828914" y="4361748"/>
              <a:ext cx="5184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10</a:t>
              </a:r>
              <a:endParaRPr lang="en-US" alt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00018" y="3832248"/>
            <a:ext cx="5035550" cy="1324962"/>
            <a:chOff x="6599862" y="3601821"/>
            <a:chExt cx="5035550" cy="1324962"/>
          </a:xfrm>
        </p:grpSpPr>
        <p:sp>
          <p:nvSpPr>
            <p:cNvPr id="46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2" y="3601821"/>
              <a:ext cx="5035550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</p:grpSp>
        <p:sp>
          <p:nvSpPr>
            <p:cNvPr id="48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3270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5</a:t>
              </a:r>
              <a:endParaRPr lang="en-US" altLang="en-US" dirty="0"/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51" name="Rectangle 58"/>
            <p:cNvSpPr>
              <a:spLocks noChangeArrowheads="1"/>
            </p:cNvSpPr>
            <p:nvPr/>
          </p:nvSpPr>
          <p:spPr bwMode="auto">
            <a:xfrm>
              <a:off x="10828914" y="4361748"/>
              <a:ext cx="5184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</a:t>
              </a:r>
              <a:r>
                <a:rPr lang="en-US" altLang="en-US" dirty="0">
                  <a:solidFill>
                    <a:srgbClr val="000000"/>
                  </a:solidFill>
                </a:rPr>
                <a:t>2</a:t>
              </a:r>
              <a:r>
                <a:rPr lang="en-US" altLang="en-US" dirty="0" smtClean="0">
                  <a:solidFill>
                    <a:srgbClr val="000000"/>
                  </a:solidFill>
                </a:rPr>
                <a:t>0</a:t>
              </a:r>
              <a:endParaRPr lang="en-US" altLang="en-US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475473" y="1700790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Multiplication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75473" y="3889856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Multiplication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344441" y="5272424"/>
            <a:ext cx="8342360" cy="9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Shifting </a:t>
            </a:r>
            <a:r>
              <a:rPr lang="en-US" kern="0" dirty="0" smtClean="0"/>
              <a:t>Bits Left </a:t>
            </a:r>
            <a:r>
              <a:rPr lang="en-US" kern="0" dirty="0" smtClean="0"/>
              <a:t>by </a:t>
            </a:r>
            <a:r>
              <a:rPr lang="en-US" i="1" kern="0" dirty="0" smtClean="0"/>
              <a:t>n</a:t>
            </a:r>
            <a:r>
              <a:rPr lang="en-US" kern="0" dirty="0" smtClean="0"/>
              <a:t> bit positions is multiplication by 2</a:t>
            </a:r>
            <a:r>
              <a:rPr lang="en-US" i="1" kern="0" baseline="30000" dirty="0" smtClean="0"/>
              <a:t>n</a:t>
            </a:r>
            <a:endParaRPr lang="en-US" i="1" kern="0" dirty="0" smtClean="0"/>
          </a:p>
          <a:p>
            <a:r>
              <a:rPr lang="en-US" kern="0" dirty="0" smtClean="0"/>
              <a:t>As long as we have sufficient space to store the bits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091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4" grpId="0"/>
      <p:bldP spid="8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by Shifting Right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4441" y="1009505"/>
            <a:ext cx="8342360" cy="518464"/>
          </a:xfrm>
        </p:spPr>
        <p:txBody>
          <a:bodyPr/>
          <a:lstStyle/>
          <a:p>
            <a:r>
              <a:rPr lang="en-US" dirty="0" smtClean="0"/>
              <a:t>What happens if </a:t>
            </a:r>
            <a:r>
              <a:rPr lang="en-US" dirty="0" smtClean="0"/>
              <a:t>bits </a:t>
            </a:r>
            <a:r>
              <a:rPr lang="en-US" dirty="0" smtClean="0"/>
              <a:t>are shifted </a:t>
            </a:r>
            <a:r>
              <a:rPr lang="en-US" dirty="0" smtClean="0"/>
              <a:t>right </a:t>
            </a:r>
            <a:r>
              <a:rPr lang="en-US" dirty="0" smtClean="0"/>
              <a:t>by 1 bit position?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441" y="3140964"/>
            <a:ext cx="8342360" cy="5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What happens if </a:t>
            </a:r>
            <a:r>
              <a:rPr lang="en-US" dirty="0" smtClean="0"/>
              <a:t>bits </a:t>
            </a:r>
            <a:r>
              <a:rPr lang="en-US" dirty="0"/>
              <a:t>are shifted </a:t>
            </a:r>
            <a:r>
              <a:rPr lang="en-US" dirty="0" smtClean="0"/>
              <a:t>right </a:t>
            </a:r>
            <a:r>
              <a:rPr lang="en-US" dirty="0" smtClean="0"/>
              <a:t>by 2 </a:t>
            </a:r>
            <a:r>
              <a:rPr lang="en-US" dirty="0"/>
              <a:t>bit </a:t>
            </a:r>
            <a:r>
              <a:rPr lang="en-US" dirty="0" smtClean="0"/>
              <a:t>positions?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00017" y="1643182"/>
            <a:ext cx="5323585" cy="1324962"/>
            <a:chOff x="6599861" y="3601821"/>
            <a:chExt cx="5323585" cy="1324962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1" y="3601821"/>
              <a:ext cx="5323585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b="1" dirty="0">
                    <a:solidFill>
                      <a:srgbClr val="000099"/>
                    </a:solidFill>
                    <a:latin typeface="Helvetica" pitchFamily="34" charset="0"/>
                  </a:rPr>
                  <a:t>0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4552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38</a:t>
              </a:r>
              <a:endParaRPr lang="en-US" altLang="en-US" dirty="0"/>
            </a:p>
          </p:txBody>
        </p:sp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10828913" y="4361748"/>
              <a:ext cx="9793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19, </a:t>
              </a:r>
              <a:r>
                <a:rPr lang="en-US" altLang="en-US" b="1" dirty="0" smtClean="0">
                  <a:solidFill>
                    <a:srgbClr val="000099"/>
                  </a:solidFill>
                </a:rPr>
                <a:t>r=0</a:t>
              </a:r>
              <a:endParaRPr lang="en-US" altLang="en-US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44441" y="5214817"/>
            <a:ext cx="8720906" cy="10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Shifting </a:t>
            </a:r>
            <a:r>
              <a:rPr lang="en-US" kern="0" dirty="0" smtClean="0"/>
              <a:t>Bits </a:t>
            </a:r>
            <a:r>
              <a:rPr lang="en-US" kern="0" dirty="0" smtClean="0"/>
              <a:t>to the Right by </a:t>
            </a:r>
            <a:r>
              <a:rPr lang="en-US" i="1" kern="0" dirty="0" smtClean="0"/>
              <a:t>n</a:t>
            </a:r>
            <a:r>
              <a:rPr lang="en-US" kern="0" dirty="0" smtClean="0"/>
              <a:t> bit positions is division by 2</a:t>
            </a:r>
            <a:r>
              <a:rPr lang="en-US" i="1" kern="0" baseline="30000" dirty="0" smtClean="0"/>
              <a:t>n</a:t>
            </a:r>
            <a:endParaRPr lang="en-US" i="1" kern="0" dirty="0" smtClean="0"/>
          </a:p>
          <a:p>
            <a:r>
              <a:rPr lang="en-US" kern="0" dirty="0" smtClean="0"/>
              <a:t>The </a:t>
            </a:r>
            <a:r>
              <a:rPr lang="en-US" b="1" kern="0" dirty="0" smtClean="0">
                <a:solidFill>
                  <a:srgbClr val="FF0000"/>
                </a:solidFill>
              </a:rPr>
              <a:t>remainder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</a:rPr>
              <a:t>r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 smtClean="0"/>
              <a:t>is the value of the bits that are </a:t>
            </a:r>
            <a:r>
              <a:rPr lang="en-US" b="1" kern="0" dirty="0" smtClean="0">
                <a:solidFill>
                  <a:srgbClr val="FF0000"/>
                </a:solidFill>
              </a:rPr>
              <a:t>shifted out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7407" y="1700790"/>
            <a:ext cx="1380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Division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67407" y="3889856"/>
            <a:ext cx="1380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Division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By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300018" y="3774642"/>
            <a:ext cx="5323585" cy="1324962"/>
            <a:chOff x="6599861" y="3601821"/>
            <a:chExt cx="5323585" cy="1324962"/>
          </a:xfrm>
        </p:grpSpPr>
        <p:sp>
          <p:nvSpPr>
            <p:cNvPr id="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6599861" y="3601821"/>
              <a:ext cx="5323585" cy="1324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76"/>
            <p:cNvGrpSpPr>
              <a:grpSpLocks/>
            </p:cNvGrpSpPr>
            <p:nvPr/>
          </p:nvGrpSpPr>
          <p:grpSpPr bwMode="auto">
            <a:xfrm>
              <a:off x="7753843" y="3832367"/>
              <a:ext cx="2985558" cy="863600"/>
              <a:chOff x="2111" y="2342"/>
              <a:chExt cx="1736" cy="544"/>
            </a:xfrm>
          </p:grpSpPr>
          <p:sp>
            <p:nvSpPr>
              <p:cNvPr id="55" name="Rectangle 7"/>
              <p:cNvSpPr>
                <a:spLocks noChangeArrowheads="1"/>
              </p:cNvSpPr>
              <p:nvPr/>
            </p:nvSpPr>
            <p:spPr bwMode="auto">
              <a:xfrm>
                <a:off x="2111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2186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2328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2403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545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2620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2762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2837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79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3054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3271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7" name="Rectangle 19"/>
              <p:cNvSpPr>
                <a:spLocks noChangeArrowheads="1"/>
              </p:cNvSpPr>
              <p:nvPr/>
            </p:nvSpPr>
            <p:spPr bwMode="auto">
              <a:xfrm>
                <a:off x="3413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20"/>
              <p:cNvSpPr>
                <a:spLocks noChangeArrowheads="1"/>
              </p:cNvSpPr>
              <p:nvPr/>
            </p:nvSpPr>
            <p:spPr bwMode="auto">
              <a:xfrm>
                <a:off x="3488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69" name="Rectangle 21"/>
              <p:cNvSpPr>
                <a:spLocks noChangeArrowheads="1"/>
              </p:cNvSpPr>
              <p:nvPr/>
            </p:nvSpPr>
            <p:spPr bwMode="auto">
              <a:xfrm>
                <a:off x="3630" y="2668"/>
                <a:ext cx="217" cy="21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3705" y="2706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71" name="Rectangle 23"/>
              <p:cNvSpPr>
                <a:spLocks noChangeArrowheads="1"/>
              </p:cNvSpPr>
              <p:nvPr/>
            </p:nvSpPr>
            <p:spPr bwMode="auto">
              <a:xfrm>
                <a:off x="2111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24"/>
              <p:cNvSpPr>
                <a:spLocks noChangeArrowheads="1"/>
              </p:cNvSpPr>
              <p:nvPr/>
            </p:nvSpPr>
            <p:spPr bwMode="auto">
              <a:xfrm>
                <a:off x="2186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3" name="Rectangle 25"/>
              <p:cNvSpPr>
                <a:spLocks noChangeArrowheads="1"/>
              </p:cNvSpPr>
              <p:nvPr/>
            </p:nvSpPr>
            <p:spPr bwMode="auto">
              <a:xfrm>
                <a:off x="2328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2403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75" name="Rectangle 27"/>
              <p:cNvSpPr>
                <a:spLocks noChangeArrowheads="1"/>
              </p:cNvSpPr>
              <p:nvPr/>
            </p:nvSpPr>
            <p:spPr bwMode="auto">
              <a:xfrm>
                <a:off x="2545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28"/>
              <p:cNvSpPr>
                <a:spLocks noChangeArrowheads="1"/>
              </p:cNvSpPr>
              <p:nvPr/>
            </p:nvSpPr>
            <p:spPr bwMode="auto">
              <a:xfrm>
                <a:off x="2620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77" name="Rectangle 29"/>
              <p:cNvSpPr>
                <a:spLocks noChangeArrowheads="1"/>
              </p:cNvSpPr>
              <p:nvPr/>
            </p:nvSpPr>
            <p:spPr bwMode="auto">
              <a:xfrm>
                <a:off x="2762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2837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dirty="0" smtClean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2979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32"/>
              <p:cNvSpPr>
                <a:spLocks noChangeArrowheads="1"/>
              </p:cNvSpPr>
              <p:nvPr/>
            </p:nvSpPr>
            <p:spPr bwMode="auto">
              <a:xfrm>
                <a:off x="3054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81" name="Rectangle 33"/>
              <p:cNvSpPr>
                <a:spLocks noChangeArrowheads="1"/>
              </p:cNvSpPr>
              <p:nvPr/>
            </p:nvSpPr>
            <p:spPr bwMode="auto">
              <a:xfrm>
                <a:off x="3196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34"/>
              <p:cNvSpPr>
                <a:spLocks noChangeArrowheads="1"/>
              </p:cNvSpPr>
              <p:nvPr/>
            </p:nvSpPr>
            <p:spPr bwMode="auto">
              <a:xfrm>
                <a:off x="3271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83" name="Rectangle 35"/>
              <p:cNvSpPr>
                <a:spLocks noChangeArrowheads="1"/>
              </p:cNvSpPr>
              <p:nvPr/>
            </p:nvSpPr>
            <p:spPr bwMode="auto">
              <a:xfrm>
                <a:off x="3413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36"/>
              <p:cNvSpPr>
                <a:spLocks noChangeArrowheads="1"/>
              </p:cNvSpPr>
              <p:nvPr/>
            </p:nvSpPr>
            <p:spPr bwMode="auto">
              <a:xfrm>
                <a:off x="3488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b="1" dirty="0" smtClean="0">
                    <a:solidFill>
                      <a:srgbClr val="000099"/>
                    </a:solidFill>
                    <a:latin typeface="Helvetica" pitchFamily="34" charset="0"/>
                  </a:rPr>
                  <a:t>1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85" name="Rectangle 37"/>
              <p:cNvSpPr>
                <a:spLocks noChangeArrowheads="1"/>
              </p:cNvSpPr>
              <p:nvPr/>
            </p:nvSpPr>
            <p:spPr bwMode="auto">
              <a:xfrm>
                <a:off x="3630" y="2342"/>
                <a:ext cx="217" cy="217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Rectangle 38"/>
              <p:cNvSpPr>
                <a:spLocks noChangeArrowheads="1"/>
              </p:cNvSpPr>
              <p:nvPr/>
            </p:nvSpPr>
            <p:spPr bwMode="auto">
              <a:xfrm>
                <a:off x="3705" y="2380"/>
                <a:ext cx="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500" b="1" dirty="0" smtClean="0">
                    <a:solidFill>
                      <a:srgbClr val="000099"/>
                    </a:solidFill>
                    <a:latin typeface="Helvetica" pitchFamily="34" charset="0"/>
                  </a:rPr>
                  <a:t>0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1" name="Rectangle 58"/>
            <p:cNvSpPr>
              <a:spLocks noChangeArrowheads="1"/>
            </p:cNvSpPr>
            <p:nvPr/>
          </p:nvSpPr>
          <p:spPr bwMode="auto">
            <a:xfrm>
              <a:off x="10828914" y="3875232"/>
              <a:ext cx="4552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38</a:t>
              </a:r>
              <a:endParaRPr lang="en-US" altLang="en-US" dirty="0"/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7026852" y="3889856"/>
              <a:ext cx="6796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Before</a:t>
              </a:r>
              <a:endParaRPr lang="en-US" altLang="en-US" dirty="0"/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7026852" y="4361748"/>
              <a:ext cx="487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After</a:t>
              </a:r>
              <a:endParaRPr lang="en-US" altLang="en-US" dirty="0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10828913" y="4361748"/>
              <a:ext cx="8641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en-US" dirty="0" smtClean="0">
                  <a:solidFill>
                    <a:srgbClr val="000000"/>
                  </a:solidFill>
                </a:rPr>
                <a:t>= 9, </a:t>
              </a:r>
              <a:r>
                <a:rPr lang="en-US" altLang="en-US" b="1" dirty="0" smtClean="0">
                  <a:solidFill>
                    <a:srgbClr val="000099"/>
                  </a:solidFill>
                </a:rPr>
                <a:t>r=2</a:t>
              </a:r>
              <a:endParaRPr lang="en-US" altLang="en-US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Addition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229600" cy="696913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dirty="0"/>
              <a:t>Start with the least significant hexadecimal digits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Let Sum = summation of two hex digits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If Sum is greater than or equal to 16</a:t>
            </a:r>
          </a:p>
          <a:p>
            <a:pPr lvl="1">
              <a:spcBef>
                <a:spcPct val="60000"/>
              </a:spcBef>
            </a:pPr>
            <a:r>
              <a:rPr lang="en-US" altLang="en-US" dirty="0"/>
              <a:t>Sum = Sum – 16 and Carry = 1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Example:</a:t>
            </a:r>
            <a:endParaRPr lang="en-US" altLang="en-US" dirty="0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1957124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393951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F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830778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267605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8086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3766344" y="4086226"/>
            <a:ext cx="811742" cy="2016125"/>
            <a:chOff x="2190" y="2524"/>
            <a:chExt cx="472" cy="1270"/>
          </a:xfrm>
        </p:grpSpPr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2408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2190" y="252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3329517" y="4086226"/>
            <a:ext cx="811742" cy="2016125"/>
            <a:chOff x="1936" y="2524"/>
            <a:chExt cx="472" cy="1270"/>
          </a:xfrm>
        </p:grpSpPr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2154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1936" y="252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  <p:grpSp>
        <p:nvGrpSpPr>
          <p:cNvPr id="30" name="Group 44"/>
          <p:cNvGrpSpPr>
            <a:grpSpLocks/>
          </p:cNvGrpSpPr>
          <p:nvPr/>
        </p:nvGrpSpPr>
        <p:grpSpPr bwMode="auto">
          <a:xfrm>
            <a:off x="1396471" y="4432300"/>
            <a:ext cx="4055269" cy="1093788"/>
            <a:chOff x="2227" y="2051"/>
            <a:chExt cx="2358" cy="689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2553" y="2740"/>
              <a:ext cx="2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bIns="137160">
              <a:spAutoFit/>
            </a:bodyPr>
            <a:lstStyle/>
            <a:p>
              <a:endParaRPr lang="en-US"/>
            </a:p>
          </p:txBody>
        </p:sp>
        <p:grpSp>
          <p:nvGrpSpPr>
            <p:cNvPr id="32" name="Group 22"/>
            <p:cNvGrpSpPr>
              <a:grpSpLocks/>
            </p:cNvGrpSpPr>
            <p:nvPr/>
          </p:nvGrpSpPr>
          <p:grpSpPr bwMode="auto">
            <a:xfrm>
              <a:off x="2553" y="2051"/>
              <a:ext cx="2032" cy="290"/>
              <a:chOff x="3424" y="1870"/>
              <a:chExt cx="2032" cy="290"/>
            </a:xfrm>
          </p:grpSpPr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C</a:t>
                </a:r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7</a:t>
                </a: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2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</p:grpSp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2553" y="2377"/>
              <a:ext cx="2032" cy="290"/>
              <a:chOff x="3424" y="1870"/>
              <a:chExt cx="2032" cy="290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E</a:t>
                </a: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41" name="Text Box 30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B</a:t>
                </a:r>
              </a:p>
            </p:txBody>
          </p:sp>
        </p:grpSp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2227" y="2233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+</a:t>
              </a:r>
            </a:p>
          </p:txBody>
        </p:sp>
      </p:grp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137938" y="4602163"/>
            <a:ext cx="2872052" cy="159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2000"/>
              <a:t>5 + B = 5 + 11 = 16</a:t>
            </a:r>
          </a:p>
          <a:p>
            <a:pPr>
              <a:spcBef>
                <a:spcPct val="10000"/>
              </a:spcBef>
            </a:pPr>
            <a:r>
              <a:rPr lang="en-US" altLang="en-US" sz="2000"/>
              <a:t>Since Sum ≥ 16</a:t>
            </a:r>
          </a:p>
          <a:p>
            <a:pPr>
              <a:spcBef>
                <a:spcPct val="10000"/>
              </a:spcBef>
            </a:pPr>
            <a:r>
              <a:rPr lang="en-US" altLang="en-US" sz="2000"/>
              <a:t>Sum = 16 – 16 = 0</a:t>
            </a:r>
          </a:p>
          <a:p>
            <a:pPr>
              <a:spcBef>
                <a:spcPct val="10000"/>
              </a:spcBef>
            </a:pPr>
            <a:r>
              <a:rPr lang="en-US" altLang="en-US" sz="2000"/>
              <a:t>Carry = 1</a:t>
            </a: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959644" y="4084638"/>
            <a:ext cx="5178293" cy="2017712"/>
            <a:chOff x="558" y="2523"/>
            <a:chExt cx="3011" cy="1271"/>
          </a:xfrm>
        </p:grpSpPr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2916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grpSp>
          <p:nvGrpSpPr>
            <p:cNvPr id="54" name="Group 48"/>
            <p:cNvGrpSpPr>
              <a:grpSpLocks/>
            </p:cNvGrpSpPr>
            <p:nvPr/>
          </p:nvGrpSpPr>
          <p:grpSpPr bwMode="auto">
            <a:xfrm>
              <a:off x="558" y="2523"/>
              <a:ext cx="2323" cy="184"/>
              <a:chOff x="558" y="2523"/>
              <a:chExt cx="2323" cy="184"/>
            </a:xfrm>
          </p:grpSpPr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2699" y="2524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57" name="Text Box 45"/>
              <p:cNvSpPr txBox="1">
                <a:spLocks noChangeArrowheads="1"/>
              </p:cNvSpPr>
              <p:nvPr/>
            </p:nvSpPr>
            <p:spPr bwMode="auto">
              <a:xfrm>
                <a:off x="558" y="2523"/>
                <a:ext cx="654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Courier New" pitchFamily="49" charset="0"/>
                    <a:cs typeface="Courier New" pitchFamily="49" charset="0"/>
                  </a:rPr>
                  <a:t>carry</a:t>
                </a:r>
              </a:p>
            </p:txBody>
          </p:sp>
        </p:grp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flipH="1">
              <a:off x="3170" y="3503"/>
              <a:ext cx="399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Hexadecimal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altLang="en-US" dirty="0"/>
              <a:t>Start with the least significant hexadecimal digits</a:t>
            </a:r>
          </a:p>
          <a:p>
            <a:pPr>
              <a:spcBef>
                <a:spcPts val="2000"/>
              </a:spcBef>
            </a:pPr>
            <a:r>
              <a:rPr lang="en-US" altLang="en-US" dirty="0"/>
              <a:t>Let Difference = subtraction of two hex digits</a:t>
            </a:r>
          </a:p>
          <a:p>
            <a:pPr>
              <a:spcBef>
                <a:spcPts val="2000"/>
              </a:spcBef>
            </a:pPr>
            <a:r>
              <a:rPr lang="en-US" altLang="en-US" dirty="0"/>
              <a:t>If Difference is negative</a:t>
            </a:r>
          </a:p>
          <a:p>
            <a:pPr lvl="1">
              <a:spcBef>
                <a:spcPts val="2000"/>
              </a:spcBef>
            </a:pPr>
            <a:r>
              <a:rPr lang="en-US" altLang="en-US" dirty="0"/>
              <a:t>Difference = 16 + Difference and Borrow = </a:t>
            </a:r>
            <a:r>
              <a:rPr lang="en-US" altLang="en-US" dirty="0" smtClean="0"/>
              <a:t>1</a:t>
            </a:r>
            <a:endParaRPr lang="en-US" altLang="en-US" dirty="0"/>
          </a:p>
          <a:p>
            <a:pPr>
              <a:spcBef>
                <a:spcPts val="2000"/>
              </a:spcBef>
            </a:pPr>
            <a:r>
              <a:rPr lang="en-US" altLang="en-US" dirty="0"/>
              <a:t>Example: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7124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3951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67605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8086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41259" y="5641976"/>
            <a:ext cx="43682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329517" y="4086226"/>
            <a:ext cx="811742" cy="2016125"/>
            <a:chOff x="1936" y="2524"/>
            <a:chExt cx="472" cy="1270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154" y="350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936" y="252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alt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396471" y="4432300"/>
            <a:ext cx="4055269" cy="1093788"/>
            <a:chOff x="2227" y="2051"/>
            <a:chExt cx="2358" cy="689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2553" y="2740"/>
              <a:ext cx="2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bIns="137160">
              <a:spAutoFit/>
            </a:bodyPr>
            <a:lstStyle/>
            <a:p>
              <a:endParaRPr lang="en-US"/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2553" y="2051"/>
              <a:ext cx="2032" cy="290"/>
              <a:chOff x="3424" y="1870"/>
              <a:chExt cx="2032" cy="290"/>
            </a:xfrm>
          </p:grpSpPr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C</a:t>
                </a: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7</a:t>
                </a: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2553" y="2377"/>
              <a:ext cx="2032" cy="290"/>
              <a:chOff x="3424" y="1870"/>
              <a:chExt cx="2032" cy="290"/>
            </a:xfrm>
          </p:grpSpPr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342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367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3</a:t>
                </a: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93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9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4186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5</a:t>
                </a:r>
              </a:p>
            </p:txBody>
          </p:sp>
          <p:sp>
            <p:nvSpPr>
              <p:cNvPr id="21" name="Text Box 31"/>
              <p:cNvSpPr txBox="1">
                <a:spLocks noChangeArrowheads="1"/>
              </p:cNvSpPr>
              <p:nvPr/>
            </p:nvSpPr>
            <p:spPr bwMode="auto">
              <a:xfrm>
                <a:off x="4440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E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4694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8</a:t>
                </a:r>
              </a:p>
            </p:txBody>
          </p:sp>
          <p:sp>
            <p:nvSpPr>
              <p:cNvPr id="23" name="Text Box 33"/>
              <p:cNvSpPr txBox="1">
                <a:spLocks noChangeArrowheads="1"/>
              </p:cNvSpPr>
              <p:nvPr/>
            </p:nvSpPr>
            <p:spPr bwMode="auto">
              <a:xfrm>
                <a:off x="4948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4</a:t>
                </a:r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5202" y="1870"/>
                <a:ext cx="25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3200" b="1">
                    <a:latin typeface="Courier New" pitchFamily="49" charset="0"/>
                    <a:cs typeface="Courier New" pitchFamily="49" charset="0"/>
                  </a:rPr>
                  <a:t>B</a:t>
                </a:r>
              </a:p>
            </p:txBody>
          </p:sp>
        </p:grp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2227" y="2233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5888567" y="4860926"/>
            <a:ext cx="3183335" cy="116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dirty="0"/>
              <a:t>Since 5 &lt; B, Difference &lt; 0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Difference = 16+5–11 = 10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Borrow = </a:t>
            </a:r>
            <a:r>
              <a:rPr lang="en-US" altLang="en-US" dirty="0" smtClean="0"/>
              <a:t>1</a:t>
            </a:r>
            <a:endParaRPr lang="en-US" altLang="en-US" dirty="0"/>
          </a:p>
        </p:txBody>
      </p:sp>
      <p:grpSp>
        <p:nvGrpSpPr>
          <p:cNvPr id="34" name="Group 45"/>
          <p:cNvGrpSpPr>
            <a:grpSpLocks/>
          </p:cNvGrpSpPr>
          <p:nvPr/>
        </p:nvGrpSpPr>
        <p:grpSpPr bwMode="auto">
          <a:xfrm>
            <a:off x="956204" y="4084638"/>
            <a:ext cx="4932363" cy="2017712"/>
            <a:chOff x="556" y="2573"/>
            <a:chExt cx="2868" cy="1271"/>
          </a:xfrm>
        </p:grpSpPr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2916" y="355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99" y="2574"/>
              <a:ext cx="18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alt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556" y="2573"/>
              <a:ext cx="65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Courier New" pitchFamily="49" charset="0"/>
                  <a:cs typeface="Courier New" pitchFamily="49" charset="0"/>
                </a:rPr>
                <a:t>borrow</a:t>
              </a: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3170" y="3466"/>
              <a:ext cx="2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48"/>
          <p:cNvGrpSpPr>
            <a:grpSpLocks/>
          </p:cNvGrpSpPr>
          <p:nvPr/>
        </p:nvGrpSpPr>
        <p:grpSpPr bwMode="auto">
          <a:xfrm>
            <a:off x="2383630" y="4098925"/>
            <a:ext cx="883973" cy="2003424"/>
            <a:chOff x="1386" y="2582"/>
            <a:chExt cx="514" cy="1262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646" y="3554"/>
              <a:ext cx="2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altLang="en-US" sz="3200" b="1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1386" y="2582"/>
              <a:ext cx="16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en-US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alt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Numbering Systems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Numbering systems are characterized by their </a:t>
            </a:r>
            <a:r>
              <a:rPr lang="en-US" dirty="0">
                <a:solidFill>
                  <a:srgbClr val="FF0000"/>
                </a:solidFill>
              </a:rPr>
              <a:t>base</a:t>
            </a:r>
            <a:r>
              <a:rPr lang="en-US" dirty="0"/>
              <a:t> number. </a:t>
            </a:r>
          </a:p>
          <a:p>
            <a:r>
              <a:rPr lang="en-US" dirty="0"/>
              <a:t>In </a:t>
            </a:r>
            <a:r>
              <a:rPr lang="en-US" dirty="0" smtClean="0"/>
              <a:t>general, </a:t>
            </a:r>
            <a:r>
              <a:rPr lang="en-US" dirty="0"/>
              <a:t>a numbering system with a </a:t>
            </a:r>
            <a:r>
              <a:rPr lang="en-US" dirty="0">
                <a:solidFill>
                  <a:srgbClr val="FF0000"/>
                </a:solidFill>
              </a:rPr>
              <a:t>base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/>
              <a:t> </a:t>
            </a:r>
            <a:r>
              <a:rPr lang="en-US" dirty="0" smtClean="0"/>
              <a:t> will </a:t>
            </a:r>
            <a:r>
              <a:rPr lang="en-US" dirty="0"/>
              <a:t>have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/>
              <a:t> different digits (including the 0) in its number set. These digits will range from </a:t>
            </a:r>
            <a:r>
              <a:rPr lang="en-US" i="1" dirty="0">
                <a:solidFill>
                  <a:srgbClr val="FF0000"/>
                </a:solidFill>
              </a:rPr>
              <a:t>0 to </a:t>
            </a:r>
            <a:r>
              <a:rPr lang="en-US" i="1" dirty="0" smtClean="0">
                <a:solidFill>
                  <a:srgbClr val="FF0000"/>
                </a:solidFill>
              </a:rPr>
              <a:t>r-1.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The most widely used numbering systems are listed in the table below: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4235450"/>
            <a:ext cx="5414962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Binary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How to represent characters, colors, </a:t>
            </a:r>
            <a:r>
              <a:rPr lang="en-US" altLang="en-US" dirty="0" smtClean="0"/>
              <a:t>etc.?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Define the set of all </a:t>
            </a:r>
            <a:r>
              <a:rPr lang="en-US" altLang="en-US" dirty="0">
                <a:solidFill>
                  <a:srgbClr val="FF0000"/>
                </a:solidFill>
              </a:rPr>
              <a:t>represented elements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Assign a unique binary code to each element of the set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cs typeface="Times New Roman" pitchFamily="18" charset="0"/>
              </a:rPr>
              <a:t>Given </a:t>
            </a:r>
            <a:r>
              <a:rPr lang="en-US" altLang="en-US" i="1" dirty="0">
                <a:cs typeface="Times New Roman" pitchFamily="18" charset="0"/>
              </a:rPr>
              <a:t>n</a:t>
            </a:r>
            <a:r>
              <a:rPr lang="en-US" altLang="en-US" dirty="0">
                <a:cs typeface="Times New Roman" pitchFamily="18" charset="0"/>
              </a:rPr>
              <a:t> bits, a 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binary code</a:t>
            </a:r>
            <a:r>
              <a:rPr lang="en-US" altLang="en-US" dirty="0">
                <a:cs typeface="Times New Roman" pitchFamily="18" charset="0"/>
              </a:rPr>
              <a:t> is a mapping from the set of elements to a subset of the 2</a:t>
            </a:r>
            <a:r>
              <a:rPr lang="en-US" altLang="en-US" i="1" baseline="30000" dirty="0">
                <a:cs typeface="Times New Roman" pitchFamily="18" charset="0"/>
              </a:rPr>
              <a:t>n</a:t>
            </a:r>
            <a:r>
              <a:rPr lang="en-US" altLang="en-US" dirty="0">
                <a:cs typeface="Times New Roman" pitchFamily="18" charset="0"/>
              </a:rPr>
              <a:t> binary numbers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Coding Numeric Data (example: coding decimal digits)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Coding must simplify common arithmetic operations</a:t>
            </a:r>
          </a:p>
          <a:p>
            <a:pPr lvl="1">
              <a:lnSpc>
                <a:spcPct val="110000"/>
              </a:lnSpc>
            </a:pPr>
            <a:r>
              <a:rPr lang="en-US" altLang="en-US" dirty="0">
                <a:cs typeface="Times New Roman" pitchFamily="18" charset="0"/>
              </a:rPr>
              <a:t>Tight relation to binary numbers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Coding Non-Numeric Data (example: coding colors)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More flexible codes since arithmetic operations are not applied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23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of Coding Non-Numeric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Suppose we want to code 7 colors of the rainbow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As a minimum, we need 3 bits to define 7 unique values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3 bits define 8 possible combinations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Only 7 combinations are needed</a:t>
            </a:r>
          </a:p>
          <a:p>
            <a:pPr>
              <a:spcBef>
                <a:spcPct val="100000"/>
              </a:spcBef>
            </a:pPr>
            <a:r>
              <a:rPr lang="en-US" altLang="en-US" dirty="0">
                <a:cs typeface="Times New Roman" pitchFamily="18" charset="0"/>
              </a:rPr>
              <a:t>Code 111 is not used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>
                <a:cs typeface="Times New Roman" pitchFamily="18" charset="0"/>
              </a:rPr>
              <a:t>Other assignments are also possible</a:t>
            </a:r>
          </a:p>
          <a:p>
            <a:endParaRPr lang="en-US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38391"/>
              </p:ext>
            </p:extLst>
          </p:nvPr>
        </p:nvGraphicFramePr>
        <p:xfrm>
          <a:off x="6012175" y="2968144"/>
          <a:ext cx="2774023" cy="3230880"/>
        </p:xfrm>
        <a:graphic>
          <a:graphicData uri="http://schemas.openxmlformats.org/drawingml/2006/table">
            <a:tbl>
              <a:tblPr/>
              <a:tblGrid>
                <a:gridCol w="111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3-bit code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Orange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Green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Blue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Indigo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Violet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10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Number of Bits Required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dirty="0"/>
              <a:t>Given a set of </a:t>
            </a:r>
            <a:r>
              <a:rPr lang="en-US" altLang="en-US" i="1" dirty="0"/>
              <a:t>M</a:t>
            </a:r>
            <a:r>
              <a:rPr lang="en-US" altLang="en-US" dirty="0"/>
              <a:t> elements to be represented by a binary code, the </a:t>
            </a:r>
            <a:r>
              <a:rPr lang="en-US" altLang="en-US" dirty="0">
                <a:solidFill>
                  <a:srgbClr val="FF0000"/>
                </a:solidFill>
              </a:rPr>
              <a:t>minimum number of bits</a:t>
            </a:r>
            <a:r>
              <a:rPr lang="en-US" altLang="en-US" dirty="0"/>
              <a:t>, </a:t>
            </a:r>
            <a:r>
              <a:rPr lang="en-US" altLang="en-US" i="1" dirty="0"/>
              <a:t>n</a:t>
            </a:r>
            <a:r>
              <a:rPr lang="en-US" altLang="en-US" dirty="0"/>
              <a:t>, should satisfy:</a:t>
            </a:r>
          </a:p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800" dirty="0"/>
              <a:t>	2</a:t>
            </a:r>
            <a:r>
              <a:rPr lang="en-US" altLang="en-US" sz="2800" baseline="30000" dirty="0"/>
              <a:t>(</a:t>
            </a:r>
            <a:r>
              <a:rPr lang="en-US" altLang="en-US" sz="2800" i="1" baseline="30000" dirty="0">
                <a:sym typeface="Symbol" pitchFamily="18" charset="2"/>
              </a:rPr>
              <a:t>n </a:t>
            </a:r>
            <a:r>
              <a:rPr lang="en-US" altLang="en-US" sz="2800" baseline="30000" dirty="0">
                <a:sym typeface="Symbol" pitchFamily="18" charset="2"/>
              </a:rPr>
              <a:t>- 1)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&lt;</a:t>
            </a:r>
            <a:r>
              <a:rPr lang="en-US" altLang="en-US" sz="2800" dirty="0"/>
              <a:t> </a:t>
            </a:r>
            <a:r>
              <a:rPr lang="en-US" altLang="en-US" sz="2800" i="1" dirty="0"/>
              <a:t>M</a:t>
            </a:r>
            <a:r>
              <a:rPr lang="en-US" altLang="en-US" sz="2800" dirty="0">
                <a:sym typeface="Symbol" pitchFamily="18" charset="2"/>
              </a:rPr>
              <a:t> </a:t>
            </a:r>
            <a:r>
              <a:rPr lang="en-US" altLang="en-US" sz="2800" dirty="0">
                <a:latin typeface="Courier New" pitchFamily="49" charset="0"/>
                <a:sym typeface="Symbol" pitchFamily="18" charset="2"/>
              </a:rPr>
              <a:t>≤</a:t>
            </a:r>
            <a:r>
              <a:rPr lang="en-US" altLang="en-US" sz="2800" dirty="0">
                <a:sym typeface="Symbol" pitchFamily="18" charset="2"/>
              </a:rPr>
              <a:t> </a:t>
            </a:r>
            <a:r>
              <a:rPr lang="en-US" altLang="en-US" sz="2800" dirty="0"/>
              <a:t>2</a:t>
            </a:r>
            <a:r>
              <a:rPr lang="en-US" altLang="en-US" sz="2800" i="1" baseline="30000" dirty="0"/>
              <a:t>n</a:t>
            </a:r>
          </a:p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800" i="1" dirty="0">
                <a:sym typeface="Symbol" pitchFamily="18" charset="2"/>
              </a:rPr>
              <a:t>	</a:t>
            </a:r>
            <a:r>
              <a:rPr lang="en-US" altLang="en-US" i="1" dirty="0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=  log</a:t>
            </a:r>
            <a:r>
              <a:rPr lang="en-US" altLang="en-US" baseline="-16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>
                <a:sym typeface="Symbol" pitchFamily="18" charset="2"/>
              </a:rPr>
              <a:t>M</a:t>
            </a:r>
            <a:r>
              <a:rPr lang="en-US" altLang="en-US" dirty="0">
                <a:sym typeface="Symbol" pitchFamily="18" charset="2"/>
              </a:rPr>
              <a:t>   where  </a:t>
            </a:r>
            <a:r>
              <a:rPr lang="en-US" altLang="en-US" i="1" dirty="0" smtClean="0">
                <a:sym typeface="Symbol" pitchFamily="18" charset="2"/>
              </a:rPr>
              <a:t>x  </a:t>
            </a:r>
            <a:r>
              <a:rPr lang="en-US" altLang="en-US" dirty="0" smtClean="0">
                <a:sym typeface="Symbol" pitchFamily="18" charset="2"/>
              </a:rPr>
              <a:t>, </a:t>
            </a:r>
            <a:r>
              <a:rPr lang="en-US" altLang="en-US" dirty="0">
                <a:sym typeface="Symbol" pitchFamily="18" charset="2"/>
              </a:rPr>
              <a:t>called the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ceiling function</a:t>
            </a:r>
            <a:r>
              <a:rPr lang="en-US" altLang="en-US" i="1" dirty="0">
                <a:sym typeface="Symbol" pitchFamily="18" charset="2"/>
              </a:rPr>
              <a:t>,</a:t>
            </a:r>
            <a:r>
              <a:rPr lang="en-US" altLang="en-US" dirty="0">
                <a:sym typeface="Symbol" pitchFamily="18" charset="2"/>
              </a:rPr>
              <a:t> is the integer greater than or equal to </a:t>
            </a:r>
            <a:r>
              <a:rPr lang="en-US" altLang="en-US" i="1" dirty="0">
                <a:sym typeface="Symbol" pitchFamily="18" charset="2"/>
              </a:rPr>
              <a:t>x</a:t>
            </a:r>
            <a:endParaRPr lang="en-US" altLang="en-US" baseline="30000" dirty="0"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dirty="0">
                <a:sym typeface="Symbol" pitchFamily="18" charset="2"/>
              </a:rPr>
              <a:t>How many bits are required to represent 10 decimal digits with a binary code?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Answer:</a:t>
            </a:r>
            <a:r>
              <a:rPr lang="en-US" altLang="en-US" dirty="0">
                <a:sym typeface="Symbol" pitchFamily="18" charset="2"/>
              </a:rPr>
              <a:t>  log</a:t>
            </a:r>
            <a:r>
              <a:rPr lang="en-US" altLang="en-US" baseline="-16000" dirty="0">
                <a:sym typeface="Symbol" pitchFamily="18" charset="2"/>
              </a:rPr>
              <a:t>2</a:t>
            </a:r>
            <a:r>
              <a:rPr lang="en-US" altLang="en-US" dirty="0">
                <a:sym typeface="Symbol" pitchFamily="18" charset="2"/>
              </a:rPr>
              <a:t> 10  = 4 bits can represent 10 decimal digits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875" y="3255964"/>
            <a:ext cx="1059391" cy="403225"/>
            <a:chOff x="1583929" y="3255964"/>
            <a:chExt cx="1059391" cy="403225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1583929" y="3255964"/>
              <a:ext cx="123825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 flipH="1">
              <a:off x="2519495" y="3255964"/>
              <a:ext cx="123825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2880" y="3255964"/>
            <a:ext cx="373194" cy="403225"/>
            <a:chOff x="3829977" y="3255964"/>
            <a:chExt cx="373194" cy="40322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3829977" y="3255964"/>
              <a:ext cx="125544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 flipH="1">
              <a:off x="4079346" y="3255964"/>
              <a:ext cx="123825" cy="403225"/>
            </a:xfrm>
            <a:custGeom>
              <a:avLst/>
              <a:gdLst>
                <a:gd name="T0" fmla="*/ 108 w 108"/>
                <a:gd name="T1" fmla="*/ 0 h 217"/>
                <a:gd name="T2" fmla="*/ 0 w 108"/>
                <a:gd name="T3" fmla="*/ 0 h 217"/>
                <a:gd name="T4" fmla="*/ 0 w 108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17">
                  <a:moveTo>
                    <a:pt x="108" y="0"/>
                  </a:moveTo>
                  <a:lnTo>
                    <a:pt x="0" y="0"/>
                  </a:lnTo>
                  <a:lnTo>
                    <a:pt x="0" y="21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090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Internally, digital computers operate on binary numbers.</a:t>
            </a:r>
          </a:p>
          <a:p>
            <a:r>
              <a:rPr lang="en-US" dirty="0" smtClean="0"/>
              <a:t>When interfacing to humans, digital processors, e.g. pocket calculators, communication is decimal-based.</a:t>
            </a:r>
          </a:p>
          <a:p>
            <a:r>
              <a:rPr lang="en-US" dirty="0" smtClean="0"/>
              <a:t>Input is done in decimal then converted to binary for internal processing.</a:t>
            </a:r>
          </a:p>
          <a:p>
            <a:r>
              <a:rPr lang="en-US" dirty="0" smtClean="0"/>
              <a:t>For output, the result has to be converted from its internal binary representation to a decimal form.</a:t>
            </a:r>
          </a:p>
          <a:p>
            <a:r>
              <a:rPr lang="en-US" dirty="0" smtClean="0"/>
              <a:t>To be handled by digital processors, the decimal input (output) must be coded in binary in a digit by digit manner.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to input the decimal number 957, each digit of the number is individually coded and the number is stored as 1001_0101_0111.</a:t>
            </a:r>
          </a:p>
          <a:p>
            <a:r>
              <a:rPr lang="en-US" dirty="0" smtClean="0"/>
              <a:t>Thus, we need a specific code for each of the 10 decimal digits. There is a variety of such decimal binary codes.</a:t>
            </a:r>
          </a:p>
          <a:p>
            <a:r>
              <a:rPr lang="en-US" dirty="0" smtClean="0"/>
              <a:t>One commonly used code is the </a:t>
            </a:r>
            <a:r>
              <a:rPr lang="en-US" dirty="0" smtClean="0">
                <a:solidFill>
                  <a:srgbClr val="FF0000"/>
                </a:solidFill>
              </a:rPr>
              <a:t>Binary Coded Decimal (BCD) </a:t>
            </a:r>
            <a:r>
              <a:rPr lang="en-US" dirty="0" smtClean="0"/>
              <a:t>code which corresponds to the first 10 binary representations of the decimal digits 0-9.</a:t>
            </a:r>
          </a:p>
          <a:p>
            <a:pPr lvl="1"/>
            <a:r>
              <a:rPr lang="en-US" dirty="0" smtClean="0"/>
              <a:t>The BCD code requires 4 bits to represent the 10 decimal digits.</a:t>
            </a:r>
          </a:p>
          <a:p>
            <a:pPr lvl="1"/>
            <a:r>
              <a:rPr lang="en-US" dirty="0" smtClean="0"/>
              <a:t>Since 4 bits may have up to 16 different binary combinations, a total of 6 combinations will be unused.</a:t>
            </a:r>
          </a:p>
          <a:p>
            <a:pPr lvl="1"/>
            <a:r>
              <a:rPr lang="en-US" dirty="0" smtClean="0"/>
              <a:t>The position weights of the BCD code are 8, 4, 2, 1.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codes use position weights of</a:t>
            </a:r>
          </a:p>
          <a:p>
            <a:pPr lvl="1"/>
            <a:r>
              <a:rPr lang="en-US" dirty="0" smtClean="0"/>
              <a:t>8, 4, -2, -1 </a:t>
            </a:r>
          </a:p>
          <a:p>
            <a:pPr lvl="1"/>
            <a:r>
              <a:rPr lang="en-US" dirty="0" smtClean="0"/>
              <a:t>2, 4, 2, 1.</a:t>
            </a:r>
          </a:p>
          <a:p>
            <a:r>
              <a:rPr lang="en-US" dirty="0" smtClean="0"/>
              <a:t>An example of a non-weighted code is the </a:t>
            </a:r>
            <a:r>
              <a:rPr lang="en-US" dirty="0" smtClean="0">
                <a:solidFill>
                  <a:srgbClr val="FF0000"/>
                </a:solidFill>
              </a:rPr>
              <a:t>excess-3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digit codes are obtained from their binary equivalent after adding 3. </a:t>
            </a:r>
          </a:p>
          <a:p>
            <a:pPr lvl="1"/>
            <a:r>
              <a:rPr lang="en-US" dirty="0" smtClean="0"/>
              <a:t>Thus the code of a decimal 0 is 0011, that of 6 is 1001, etc.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Codes for Decimal Digits</a:t>
            </a:r>
            <a:endParaRPr lang="en-US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043" y="1119188"/>
            <a:ext cx="5875914" cy="51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Conversion versus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a decimal number into binary is done by repeated division (multiplication) by 2</a:t>
            </a:r>
          </a:p>
          <a:p>
            <a:r>
              <a:rPr lang="en-US" dirty="0" smtClean="0"/>
              <a:t>Coding a decimal number into its BCD code is done by replacing each decimal digit of the number by its equivalent 4 bit BCD code.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Converting (13)</a:t>
            </a:r>
            <a:r>
              <a:rPr lang="en-US" baseline="-25000" dirty="0" smtClean="0"/>
              <a:t>10</a:t>
            </a:r>
            <a:r>
              <a:rPr lang="en-US" dirty="0" smtClean="0"/>
              <a:t> into binary, we get 1101, coding the same number into BCD, we obtain </a:t>
            </a:r>
            <a:r>
              <a:rPr lang="en-US" dirty="0" smtClean="0"/>
              <a:t>00010011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Exercise:</a:t>
            </a:r>
            <a:r>
              <a:rPr lang="en-US" dirty="0" smtClean="0"/>
              <a:t> Convert (95)</a:t>
            </a:r>
            <a:r>
              <a:rPr lang="en-US" baseline="-25000" dirty="0" smtClean="0"/>
              <a:t>10</a:t>
            </a:r>
            <a:r>
              <a:rPr lang="en-US" dirty="0" smtClean="0"/>
              <a:t> into its binary equivalent value and give its BCD code as well.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Answer:</a:t>
            </a:r>
            <a:r>
              <a:rPr lang="en-US" dirty="0" smtClean="0"/>
              <a:t> (1011111)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r>
              <a:rPr lang="en-US" dirty="0" smtClean="0"/>
              <a:t>1001 0101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Storage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143000"/>
            <a:ext cx="8237537" cy="5143500"/>
          </a:xfrm>
        </p:spPr>
        <p:txBody>
          <a:bodyPr/>
          <a:lstStyle/>
          <a:p>
            <a:r>
              <a:rPr lang="en-US" dirty="0"/>
              <a:t>Character sets</a:t>
            </a:r>
          </a:p>
          <a:p>
            <a:pPr lvl="1"/>
            <a:r>
              <a:rPr lang="en-US" dirty="0"/>
              <a:t>Standard ASCII: 7-bit character codes (0 – 127)</a:t>
            </a:r>
          </a:p>
          <a:p>
            <a:pPr lvl="1"/>
            <a:r>
              <a:rPr lang="en-US" dirty="0"/>
              <a:t>Extended ASCII: 8-bit character codes (0 – 255)</a:t>
            </a:r>
          </a:p>
          <a:p>
            <a:pPr lvl="1"/>
            <a:r>
              <a:rPr lang="en-US" dirty="0"/>
              <a:t>Unicode: 16-bit character codes (0 – 65,535)</a:t>
            </a:r>
          </a:p>
          <a:p>
            <a:pPr lvl="1"/>
            <a:r>
              <a:rPr lang="en-US" dirty="0"/>
              <a:t>Unicode standard represents a universal character set</a:t>
            </a:r>
          </a:p>
          <a:p>
            <a:pPr lvl="2"/>
            <a:r>
              <a:rPr lang="en-US" dirty="0"/>
              <a:t>Defines codes for characters used in all major languages</a:t>
            </a:r>
          </a:p>
          <a:p>
            <a:pPr lvl="2"/>
            <a:r>
              <a:rPr lang="en-US" dirty="0"/>
              <a:t>Used in Windows-XP: each character is encoded as 16 </a:t>
            </a:r>
            <a:r>
              <a:rPr lang="en-US" dirty="0" smtClean="0"/>
              <a:t>bits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Arabic codes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from 0600 to 06FF (hex)</a:t>
            </a:r>
            <a:endParaRPr lang="en-US" dirty="0"/>
          </a:p>
          <a:p>
            <a:pPr lvl="1"/>
            <a:r>
              <a:rPr lang="en-US" dirty="0"/>
              <a:t>UTF-8: variable-length encoding used in HTML</a:t>
            </a:r>
          </a:p>
          <a:p>
            <a:pPr lvl="2"/>
            <a:r>
              <a:rPr lang="en-US" dirty="0"/>
              <a:t>Encodes all Unicode characters</a:t>
            </a:r>
          </a:p>
          <a:p>
            <a:pPr lvl="2"/>
            <a:r>
              <a:rPr lang="en-US" dirty="0"/>
              <a:t>Uses 1 byte for ASCII, but multiple bytes for other </a:t>
            </a:r>
            <a:r>
              <a:rPr lang="en-US" dirty="0" smtClean="0"/>
              <a:t>characters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35" name="Rectangle 1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ASCII Codes</a:t>
            </a:r>
          </a:p>
        </p:txBody>
      </p:sp>
      <p:sp>
        <p:nvSpPr>
          <p:cNvPr id="181537" name="Rectangle 289"/>
          <p:cNvSpPr>
            <a:spLocks noChangeArrowheads="1"/>
          </p:cNvSpPr>
          <p:nvPr/>
        </p:nvSpPr>
        <p:spPr bwMode="auto">
          <a:xfrm>
            <a:off x="457200" y="4522788"/>
            <a:ext cx="82296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spcBef>
                <a:spcPct val="40000"/>
              </a:spcBef>
              <a:buFont typeface="Wingdings" pitchFamily="2" charset="2"/>
              <a:buChar char="v"/>
            </a:pPr>
            <a:r>
              <a:rPr lang="en-US" sz="2400"/>
              <a:t>Examples:</a:t>
            </a:r>
          </a:p>
          <a:p>
            <a:pPr marL="798513" lvl="1" indent="-336550">
              <a:spcBef>
                <a:spcPct val="40000"/>
              </a:spcBef>
              <a:buFont typeface="Wingdings" pitchFamily="2" charset="2"/>
              <a:buChar char="²"/>
            </a:pPr>
            <a:r>
              <a:rPr lang="en-US" sz="2000"/>
              <a:t>ASCII code for space character = 20 (hex) = 32 (decimal)</a:t>
            </a:r>
          </a:p>
          <a:p>
            <a:pPr marL="798513" lvl="1" indent="-336550">
              <a:spcBef>
                <a:spcPct val="40000"/>
              </a:spcBef>
              <a:buFont typeface="Wingdings" pitchFamily="2" charset="2"/>
              <a:buChar char="²"/>
            </a:pPr>
            <a:r>
              <a:rPr lang="en-US" sz="2000"/>
              <a:t>ASCII code for ‘A' = 41 (hex) = 65 (decimal)</a:t>
            </a:r>
          </a:p>
          <a:p>
            <a:pPr marL="798513" lvl="1" indent="-336550">
              <a:spcBef>
                <a:spcPct val="40000"/>
              </a:spcBef>
              <a:buFont typeface="Wingdings" pitchFamily="2" charset="2"/>
              <a:buChar char="²"/>
            </a:pPr>
            <a:r>
              <a:rPr lang="en-US" sz="2000"/>
              <a:t>ASCII code for 'a' = 61 (hex) = 97 (decimal)</a:t>
            </a:r>
          </a:p>
        </p:txBody>
      </p:sp>
      <p:pic>
        <p:nvPicPr>
          <p:cNvPr id="181539" name="Picture 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182688"/>
            <a:ext cx="8296275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Number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consists of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digits with each digit having a particular </a:t>
            </a:r>
            <a:r>
              <a:rPr lang="en-US" i="1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Every digit </a:t>
            </a:r>
            <a:r>
              <a:rPr lang="en-US" i="1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 is associated with a </a:t>
            </a:r>
            <a:r>
              <a:rPr lang="en-US" i="1" dirty="0" smtClean="0">
                <a:solidFill>
                  <a:srgbClr val="FF0000"/>
                </a:solidFill>
              </a:rPr>
              <a:t>fixed weight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weight associated with the </a:t>
            </a:r>
            <a:r>
              <a:rPr lang="en-US" i="1" dirty="0" err="1" smtClean="0">
                <a:solidFill>
                  <a:srgbClr val="FF0000"/>
                </a:solidFill>
              </a:rPr>
              <a:t>ith</a:t>
            </a:r>
            <a:r>
              <a:rPr lang="en-US" dirty="0" smtClean="0"/>
              <a:t> position is </a:t>
            </a:r>
            <a:r>
              <a:rPr lang="en-US" i="1" dirty="0" err="1" smtClean="0">
                <a:solidFill>
                  <a:srgbClr val="FF0000"/>
                </a:solidFill>
              </a:rPr>
              <a:t>w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then the value of 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is given by:</a:t>
            </a:r>
          </a:p>
          <a:p>
            <a:endParaRPr lang="en-US" dirty="0"/>
          </a:p>
        </p:txBody>
      </p:sp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36" y="2104039"/>
            <a:ext cx="5781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794" y="5214817"/>
            <a:ext cx="6957515" cy="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dirty="0"/>
              <a:t>The first 32 characters of ASCII table are used for </a:t>
            </a:r>
            <a:r>
              <a:rPr lang="en-US" altLang="en-US" dirty="0" smtClean="0"/>
              <a:t>control; codes </a:t>
            </a:r>
            <a:r>
              <a:rPr lang="en-US" altLang="en-US" dirty="0"/>
              <a:t>= 00 to 1F (hexadecimal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spcBef>
                <a:spcPct val="30000"/>
              </a:spcBef>
            </a:pPr>
            <a:r>
              <a:rPr lang="en-US" altLang="en-US" dirty="0"/>
              <a:t>Examples of Control Characters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0 is the </a:t>
            </a:r>
            <a:r>
              <a:rPr lang="en-US" altLang="en-US" dirty="0">
                <a:solidFill>
                  <a:srgbClr val="FF0000"/>
                </a:solidFill>
              </a:rPr>
              <a:t>NULL</a:t>
            </a:r>
            <a:r>
              <a:rPr lang="en-US" altLang="en-US" dirty="0"/>
              <a:t> character </a:t>
            </a:r>
            <a:r>
              <a:rPr lang="en-US" altLang="en-US" dirty="0">
                <a:sym typeface="Symbol" pitchFamily="18" charset="2"/>
              </a:rPr>
              <a:t></a:t>
            </a:r>
            <a:r>
              <a:rPr lang="en-US" altLang="en-US" dirty="0"/>
              <a:t> used to terminate a string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9 is the </a:t>
            </a:r>
            <a:r>
              <a:rPr lang="en-US" altLang="en-US" dirty="0">
                <a:solidFill>
                  <a:srgbClr val="FF0000"/>
                </a:solidFill>
              </a:rPr>
              <a:t>Horizontal Tab (HT)</a:t>
            </a:r>
            <a:r>
              <a:rPr lang="en-US" altLang="en-US" dirty="0"/>
              <a:t> character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0A (hex) = 10 (decimal) is the </a:t>
            </a:r>
            <a:r>
              <a:rPr lang="en-US" altLang="en-US" dirty="0">
                <a:solidFill>
                  <a:srgbClr val="FF0000"/>
                </a:solidFill>
              </a:rPr>
              <a:t>Line Feed (LF)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0D (hex) = 13 (decimal) is the </a:t>
            </a:r>
            <a:r>
              <a:rPr lang="en-US" altLang="en-US" dirty="0">
                <a:solidFill>
                  <a:srgbClr val="FF0000"/>
                </a:solidFill>
              </a:rPr>
              <a:t>Carriage Return (CR)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The LF and CR characters are used together</a:t>
            </a:r>
          </a:p>
          <a:p>
            <a:pPr lvl="2">
              <a:spcBef>
                <a:spcPct val="30000"/>
              </a:spcBef>
            </a:pPr>
            <a:r>
              <a:rPr lang="en-US" altLang="en-US" dirty="0"/>
              <a:t>They advance the cursor to the beginning of next line</a:t>
            </a:r>
          </a:p>
          <a:p>
            <a:pPr>
              <a:spcBef>
                <a:spcPct val="30000"/>
              </a:spcBef>
            </a:pPr>
            <a:r>
              <a:rPr lang="en-US" altLang="en-US" dirty="0"/>
              <a:t>One control character appears at end of ASCII table</a:t>
            </a:r>
          </a:p>
          <a:p>
            <a:pPr lvl="1">
              <a:spcBef>
                <a:spcPct val="30000"/>
              </a:spcBef>
            </a:pPr>
            <a:r>
              <a:rPr lang="en-US" altLang="en-US" dirty="0"/>
              <a:t>Character 7F (hex) is the </a:t>
            </a:r>
            <a:r>
              <a:rPr lang="en-US" altLang="en-US" dirty="0">
                <a:solidFill>
                  <a:srgbClr val="FF0000"/>
                </a:solidFill>
              </a:rPr>
              <a:t>Delete (DEL)</a:t>
            </a:r>
            <a:r>
              <a:rPr lang="en-US" altLang="en-US" dirty="0"/>
              <a:t>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935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information may be transmitted through some communication medium, e.g. using wires or wireless media.</a:t>
            </a:r>
          </a:p>
          <a:p>
            <a:r>
              <a:rPr lang="en-US" dirty="0" smtClean="0"/>
              <a:t>A corrupted bit will have its value changed from 0 to 1 or vice versa.</a:t>
            </a:r>
          </a:p>
          <a:p>
            <a:r>
              <a:rPr lang="en-US" dirty="0" smtClean="0"/>
              <a:t>To be able to detect errors at the receiver end, the sender sends an extra bit (</a:t>
            </a:r>
            <a:r>
              <a:rPr lang="en-US" dirty="0" smtClean="0">
                <a:solidFill>
                  <a:srgbClr val="FF0000"/>
                </a:solidFill>
              </a:rPr>
              <a:t>parity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bit</a:t>
            </a:r>
            <a:r>
              <a:rPr lang="en-US" dirty="0" smtClean="0"/>
              <a:t>) with</a:t>
            </a:r>
            <a:r>
              <a:rPr lang="en-US" i="1" dirty="0" smtClean="0"/>
              <a:t> </a:t>
            </a:r>
            <a:r>
              <a:rPr lang="en-US" dirty="0" smtClean="0"/>
              <a:t>the original binary message.</a:t>
            </a:r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36" y="4465926"/>
            <a:ext cx="5818307" cy="17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Bit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parity bit is an extra bit included with the n-bit binary message to make the total number of 1’s in this message (including the parity bit) either odd or even.</a:t>
            </a:r>
          </a:p>
          <a:p>
            <a:r>
              <a:rPr lang="en-US" dirty="0" smtClean="0"/>
              <a:t>The </a:t>
            </a:r>
            <a:r>
              <a:rPr lang="en-US" dirty="0"/>
              <a:t>8th bit in the ASCII code is used </a:t>
            </a:r>
            <a:r>
              <a:rPr lang="en-US" dirty="0" smtClean="0"/>
              <a:t>as a </a:t>
            </a:r>
            <a:r>
              <a:rPr lang="en-US" dirty="0">
                <a:solidFill>
                  <a:srgbClr val="FF0000"/>
                </a:solidFill>
              </a:rPr>
              <a:t>parity bit</a:t>
            </a:r>
            <a:r>
              <a:rPr lang="en-US" dirty="0"/>
              <a:t>. </a:t>
            </a:r>
          </a:p>
          <a:p>
            <a:r>
              <a:rPr lang="en-US" dirty="0"/>
              <a:t>There are two ways for error checking: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Even Parity</a:t>
            </a:r>
            <a:r>
              <a:rPr lang="en-US" b="1" dirty="0"/>
              <a:t>:</a:t>
            </a:r>
            <a:r>
              <a:rPr lang="en-US" dirty="0"/>
              <a:t> Where the 8th bit is set such that the total number of 1s in the 8-bit code word is even.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Odd Parity</a:t>
            </a:r>
            <a:r>
              <a:rPr lang="en-US" b="1" dirty="0"/>
              <a:t>:</a:t>
            </a:r>
            <a:r>
              <a:rPr lang="en-US" dirty="0"/>
              <a:t> The 8th bit is set such that the total number of 1s in the 8-bit code word is odd.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9824"/>
              </p:ext>
            </p:extLst>
          </p:nvPr>
        </p:nvGraphicFramePr>
        <p:xfrm>
          <a:off x="424296" y="4941329"/>
          <a:ext cx="8363346" cy="1195200"/>
        </p:xfrm>
        <a:graphic>
          <a:graphicData uri="http://schemas.openxmlformats.org/drawingml/2006/table">
            <a:tbl>
              <a:tblPr/>
              <a:tblGrid>
                <a:gridCol w="324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7-bit ASCII Character</a:t>
                      </a:r>
                    </a:p>
                  </a:txBody>
                  <a:tcPr marL="0" marR="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Even Parity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Odd Parity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‘A’ = 1000001</a:t>
                      </a:r>
                    </a:p>
                  </a:txBody>
                  <a:tcPr marL="0" marR="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1000001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1000001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‘T’ = 1010100</a:t>
                      </a:r>
                    </a:p>
                  </a:txBody>
                  <a:tcPr marL="0" marR="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1010100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1010100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Detecting </a:t>
            </a:r>
            <a:r>
              <a:rPr lang="en-US" altLang="en-US" dirty="0" smtClean="0"/>
              <a:t>Errors using 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Parity can detect all single-bit errors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If even parity is used and a single bit changes, it will change the parity to odd, which will be detected at the receiver end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The receiver end can detect the error, but cannot correct it because it does not know which bit is erroneous</a:t>
            </a:r>
          </a:p>
          <a:p>
            <a:r>
              <a:rPr lang="en-US" altLang="en-US" dirty="0">
                <a:cs typeface="Times New Roman" pitchFamily="18" charset="0"/>
              </a:rPr>
              <a:t>Can also detect some multiple-bit errors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Error in an </a:t>
            </a:r>
            <a:r>
              <a:rPr lang="en-US" altLang="en-US" dirty="0">
                <a:solidFill>
                  <a:srgbClr val="FF0000"/>
                </a:solidFill>
                <a:cs typeface="Times New Roman" pitchFamily="18" charset="0"/>
              </a:rPr>
              <a:t>odd number</a:t>
            </a:r>
            <a:r>
              <a:rPr lang="en-US" altLang="en-US" dirty="0">
                <a:cs typeface="Times New Roman" pitchFamily="18" charset="0"/>
              </a:rPr>
              <a:t> of bits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39510" y="4350087"/>
            <a:ext cx="8237801" cy="922337"/>
            <a:chOff x="304" y="781"/>
            <a:chExt cx="5152" cy="581"/>
          </a:xfrm>
        </p:grpSpPr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304" y="818"/>
              <a:ext cx="944" cy="5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Sender</a:t>
              </a:r>
            </a:p>
          </p:txBody>
        </p:sp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4512" y="818"/>
              <a:ext cx="944" cy="4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 sz="2400" dirty="0"/>
                <a:t>Receiver</a:t>
              </a:r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 flipV="1">
              <a:off x="1247" y="1071"/>
              <a:ext cx="32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683" y="781"/>
              <a:ext cx="246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7-bit ASCII character + 1 Parity bit</a:t>
              </a:r>
            </a:p>
          </p:txBody>
        </p: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1283" y="1108"/>
              <a:ext cx="319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Sent ‘A’ = </a:t>
              </a:r>
              <a:r>
                <a:rPr lang="en-US" altLang="en-US" b="1">
                  <a:solidFill>
                    <a:srgbClr val="000099"/>
                  </a:solidFill>
                </a:rPr>
                <a:t>0</a:t>
              </a:r>
              <a:r>
                <a:rPr lang="en-US" altLang="en-US"/>
                <a:t>1000001, Received ‘A’ = </a:t>
              </a:r>
              <a:r>
                <a:rPr lang="en-US" altLang="en-US" b="1">
                  <a:solidFill>
                    <a:srgbClr val="000099"/>
                  </a:solidFill>
                </a:rPr>
                <a:t>0</a:t>
              </a:r>
              <a:r>
                <a:rPr lang="en-US" altLang="en-US"/>
                <a:t>1000</a:t>
              </a: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08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of Weighted Number Systems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Decimal number system (</a:t>
            </a:r>
            <a:r>
              <a:rPr lang="ar-SA" dirty="0" smtClean="0"/>
              <a:t>النظام العشري</a:t>
            </a:r>
            <a:r>
              <a:rPr lang="en-US" dirty="0" smtClean="0"/>
              <a:t>) is a weighted system.</a:t>
            </a:r>
          </a:p>
          <a:p>
            <a:r>
              <a:rPr lang="en-US" dirty="0" smtClean="0"/>
              <a:t>For integer decimal numbers, the weight of the rightmost digit (</a:t>
            </a:r>
            <a:r>
              <a:rPr lang="en-US" i="1" dirty="0" smtClean="0">
                <a:solidFill>
                  <a:srgbClr val="FF0000"/>
                </a:solidFill>
              </a:rPr>
              <a:t>at position 0</a:t>
            </a:r>
            <a:r>
              <a:rPr lang="en-US" i="1" dirty="0" smtClean="0"/>
              <a:t>) is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the weight of </a:t>
            </a:r>
            <a:r>
              <a:rPr lang="en-US" i="1" dirty="0" smtClean="0">
                <a:solidFill>
                  <a:srgbClr val="FF0000"/>
                </a:solidFill>
              </a:rPr>
              <a:t>position 1</a:t>
            </a:r>
            <a:r>
              <a:rPr lang="en-US" dirty="0" smtClean="0"/>
              <a:t> digit is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, that of </a:t>
            </a:r>
            <a:r>
              <a:rPr lang="en-US" i="1" dirty="0" smtClean="0">
                <a:solidFill>
                  <a:srgbClr val="FF0000"/>
                </a:solidFill>
              </a:rPr>
              <a:t>position 2</a:t>
            </a:r>
            <a:r>
              <a:rPr lang="en-US" dirty="0" smtClean="0"/>
              <a:t> digit is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, </a:t>
            </a:r>
            <a:r>
              <a:rPr lang="fr-FR" i="1" dirty="0" smtClean="0">
                <a:solidFill>
                  <a:srgbClr val="FF0000"/>
                </a:solidFill>
              </a:rPr>
              <a:t>position 3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1000</a:t>
            </a:r>
            <a:r>
              <a:rPr lang="fr-FR" dirty="0" smtClean="0"/>
              <a:t>, etc.</a:t>
            </a:r>
          </a:p>
          <a:p>
            <a:r>
              <a:rPr lang="en-US" dirty="0" smtClean="0"/>
              <a:t>Thus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pl-PL" dirty="0" smtClean="0">
                <a:solidFill>
                  <a:srgbClr val="000099"/>
                </a:solidFill>
              </a:rPr>
              <a:t>w</a:t>
            </a:r>
            <a:r>
              <a:rPr lang="pl-PL" baseline="-25000" dirty="0" smtClean="0">
                <a:solidFill>
                  <a:srgbClr val="000099"/>
                </a:solidFill>
              </a:rPr>
              <a:t>0</a:t>
            </a:r>
            <a:r>
              <a:rPr lang="pl-PL" dirty="0" smtClean="0">
                <a:solidFill>
                  <a:srgbClr val="000099"/>
                </a:solidFill>
              </a:rPr>
              <a:t> = 1, w</a:t>
            </a:r>
            <a:r>
              <a:rPr lang="pl-PL" baseline="-25000" dirty="0" smtClean="0">
                <a:solidFill>
                  <a:srgbClr val="000099"/>
                </a:solidFill>
              </a:rPr>
              <a:t>1</a:t>
            </a:r>
            <a:r>
              <a:rPr lang="pl-PL" dirty="0" smtClean="0">
                <a:solidFill>
                  <a:srgbClr val="000099"/>
                </a:solidFill>
              </a:rPr>
              <a:t> = 10, w</a:t>
            </a:r>
            <a:r>
              <a:rPr lang="pl-PL" baseline="-25000" dirty="0" smtClean="0">
                <a:solidFill>
                  <a:srgbClr val="000099"/>
                </a:solidFill>
              </a:rPr>
              <a:t>2</a:t>
            </a:r>
            <a:r>
              <a:rPr lang="pl-PL" dirty="0" smtClean="0">
                <a:solidFill>
                  <a:srgbClr val="000099"/>
                </a:solidFill>
              </a:rPr>
              <a:t>=100, w</a:t>
            </a:r>
            <a:r>
              <a:rPr lang="pl-PL" baseline="-25000" dirty="0" smtClean="0">
                <a:solidFill>
                  <a:srgbClr val="000099"/>
                </a:solidFill>
              </a:rPr>
              <a:t>3</a:t>
            </a:r>
            <a:r>
              <a:rPr lang="pl-PL" dirty="0" smtClean="0">
                <a:solidFill>
                  <a:srgbClr val="000099"/>
                </a:solidFill>
              </a:rPr>
              <a:t> = 1000</a:t>
            </a:r>
            <a:r>
              <a:rPr lang="pl-PL" dirty="0" smtClean="0"/>
              <a:t>, etc.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</a:p>
          <a:p>
            <a:pPr lvl="1"/>
            <a:r>
              <a:rPr lang="en-US" dirty="0" smtClean="0"/>
              <a:t>Show how the value of the				 decimal number 9375 is 			     estimated.</a:t>
            </a:r>
            <a:endParaRPr lang="en-US" dirty="0"/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607" y="3774642"/>
            <a:ext cx="4327476" cy="250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(Base)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>
                <a:solidFill>
                  <a:srgbClr val="FF0000"/>
                </a:solidFill>
              </a:rPr>
              <a:t>digit position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, most weighted number systems use weights (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) that are powers of some constant value called the </a:t>
            </a:r>
            <a:r>
              <a:rPr lang="en-US" dirty="0" smtClean="0">
                <a:solidFill>
                  <a:srgbClr val="FF0000"/>
                </a:solidFill>
              </a:rPr>
              <a:t>radix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or the </a:t>
            </a:r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 such that 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en-US" dirty="0" err="1" smtClean="0">
                <a:solidFill>
                  <a:srgbClr val="000099"/>
                </a:solidFill>
              </a:rPr>
              <a:t>r</a:t>
            </a:r>
            <a:r>
              <a:rPr lang="en-US" baseline="30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number system of radix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typically has a set of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allowed digits </a:t>
            </a:r>
            <a:r>
              <a:rPr lang="en-US" dirty="0" smtClean="0">
                <a:solidFill>
                  <a:srgbClr val="000099"/>
                </a:solidFill>
              </a:rPr>
              <a:t>∈ {0,1, …,(r-1)}.</a:t>
            </a:r>
          </a:p>
          <a:p>
            <a:r>
              <a:rPr lang="en-US" dirty="0" smtClean="0"/>
              <a:t>The leftmost digit has the highest weight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Most Significant Digit (MSD).</a:t>
            </a:r>
          </a:p>
          <a:p>
            <a:r>
              <a:rPr lang="en-US" dirty="0" smtClean="0"/>
              <a:t>The rightmost digit has the lowest weight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Least Significant Digit (LSD).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Radix (Base)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Decimal Number System</a:t>
            </a:r>
          </a:p>
          <a:p>
            <a:r>
              <a:rPr lang="en-US" dirty="0" smtClean="0"/>
              <a:t>1. Radix (Base) = </a:t>
            </a:r>
            <a:r>
              <a:rPr lang="en-US" i="1" dirty="0" smtClean="0"/>
              <a:t>Ten</a:t>
            </a:r>
          </a:p>
          <a:p>
            <a:r>
              <a:rPr lang="en-US" dirty="0" smtClean="0"/>
              <a:t>2. Since </a:t>
            </a:r>
            <a:r>
              <a:rPr lang="en-US" dirty="0" err="1" smtClean="0">
                <a:solidFill>
                  <a:srgbClr val="000099"/>
                </a:solidFill>
              </a:rPr>
              <a:t>w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= </a:t>
            </a:r>
            <a:r>
              <a:rPr lang="en-US" dirty="0" err="1" smtClean="0">
                <a:solidFill>
                  <a:srgbClr val="000099"/>
                </a:solidFill>
              </a:rPr>
              <a:t>r</a:t>
            </a:r>
            <a:r>
              <a:rPr lang="en-US" baseline="30000" dirty="0" err="1" smtClean="0">
                <a:solidFill>
                  <a:srgbClr val="000099"/>
                </a:solidFill>
              </a:rPr>
              <a:t>i</a:t>
            </a:r>
            <a:r>
              <a:rPr lang="en-US" i="1" dirty="0" smtClean="0"/>
              <a:t>, then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sz="2400" baseline="-25000" dirty="0" smtClean="0">
                <a:solidFill>
                  <a:srgbClr val="000099"/>
                </a:solidFill>
                <a:ea typeface="+mn-ea"/>
              </a:rPr>
              <a:t>0</a:t>
            </a:r>
            <a:r>
              <a:rPr lang="en-US" i="1" dirty="0" smtClean="0"/>
              <a:t> = 10</a:t>
            </a:r>
            <a:r>
              <a:rPr lang="en-US" i="1" baseline="30000" dirty="0" smtClean="0"/>
              <a:t>0</a:t>
            </a:r>
            <a:r>
              <a:rPr lang="en-US" i="1" dirty="0" smtClean="0"/>
              <a:t> = 1,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sz="2400" baseline="-25000" dirty="0" smtClean="0">
                <a:solidFill>
                  <a:srgbClr val="000099"/>
                </a:solidFill>
                <a:ea typeface="+mn-ea"/>
              </a:rPr>
              <a:t>1</a:t>
            </a:r>
            <a:r>
              <a:rPr lang="en-US" i="1" dirty="0" smtClean="0"/>
              <a:t> = 10</a:t>
            </a:r>
            <a:r>
              <a:rPr lang="en-US" i="1" baseline="30000" dirty="0" smtClean="0"/>
              <a:t>1</a:t>
            </a:r>
            <a:r>
              <a:rPr lang="en-US" i="1" dirty="0" smtClean="0"/>
              <a:t> = 10,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sz="2400" baseline="-25000" dirty="0" smtClean="0">
                <a:solidFill>
                  <a:srgbClr val="000099"/>
                </a:solidFill>
                <a:ea typeface="+mn-ea"/>
              </a:rPr>
              <a:t>2</a:t>
            </a:r>
            <a:r>
              <a:rPr lang="en-US" i="1" dirty="0" smtClean="0"/>
              <a:t>= 10</a:t>
            </a:r>
            <a:r>
              <a:rPr lang="en-US" i="1" baseline="30000" dirty="0" smtClean="0"/>
              <a:t>2 </a:t>
            </a:r>
            <a:r>
              <a:rPr lang="en-US" i="1" dirty="0" smtClean="0"/>
              <a:t>= 100,</a:t>
            </a:r>
          </a:p>
          <a:p>
            <a:pPr lvl="1"/>
            <a:r>
              <a:rPr lang="pl-PL" dirty="0" smtClean="0">
                <a:solidFill>
                  <a:srgbClr val="000099"/>
                </a:solidFill>
              </a:rPr>
              <a:t>w</a:t>
            </a:r>
            <a:r>
              <a:rPr lang="pl-PL" sz="2400" baseline="-25000" dirty="0" smtClean="0">
                <a:solidFill>
                  <a:srgbClr val="000099"/>
                </a:solidFill>
                <a:ea typeface="+mn-ea"/>
              </a:rPr>
              <a:t>3</a:t>
            </a:r>
            <a:r>
              <a:rPr lang="pl-PL" i="1" dirty="0" smtClean="0"/>
              <a:t> = 10</a:t>
            </a:r>
            <a:r>
              <a:rPr lang="pl-PL" i="1" baseline="30000" dirty="0" smtClean="0"/>
              <a:t>3</a:t>
            </a:r>
            <a:r>
              <a:rPr lang="pl-PL" i="1" dirty="0" smtClean="0"/>
              <a:t> = 1000, etc.</a:t>
            </a:r>
          </a:p>
          <a:p>
            <a:r>
              <a:rPr lang="en-US" dirty="0" smtClean="0"/>
              <a:t>3. Number of Allowed Digits is Ten:</a:t>
            </a:r>
          </a:p>
          <a:p>
            <a:pPr lvl="1"/>
            <a:r>
              <a:rPr lang="en-US" dirty="0" smtClean="0"/>
              <a:t> {0, 1, 2, 3, 4, 5, 6, 7, 8, 9}</a:t>
            </a:r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21" y="1816004"/>
            <a:ext cx="3829050" cy="25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13380</TotalTime>
  <Words>4019</Words>
  <Application>Microsoft Office PowerPoint</Application>
  <PresentationFormat>On-screen Show (4:3)</PresentationFormat>
  <Paragraphs>606</Paragraphs>
  <Slides>63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  <vt:variant>
        <vt:lpstr>Custom Shows</vt:lpstr>
      </vt:variant>
      <vt:variant>
        <vt:i4>1</vt:i4>
      </vt:variant>
    </vt:vector>
  </HeadingPairs>
  <TitlesOfParts>
    <vt:vector size="73" baseType="lpstr">
      <vt:lpstr>Arial</vt:lpstr>
      <vt:lpstr>Comic Sans MS</vt:lpstr>
      <vt:lpstr>Courier New</vt:lpstr>
      <vt:lpstr>Helvetica</vt:lpstr>
      <vt:lpstr>Symbol</vt:lpstr>
      <vt:lpstr>Times New Roman</vt:lpstr>
      <vt:lpstr>Wingdings</vt:lpstr>
      <vt:lpstr>Default Design</vt:lpstr>
      <vt:lpstr>VISIO</vt:lpstr>
      <vt:lpstr>Data Representation</vt:lpstr>
      <vt:lpstr>Outline</vt:lpstr>
      <vt:lpstr>Introduction</vt:lpstr>
      <vt:lpstr>Binary Digit Representation</vt:lpstr>
      <vt:lpstr>Numbering Systems</vt:lpstr>
      <vt:lpstr>Weighted Number Systems</vt:lpstr>
      <vt:lpstr>Example of Weighted Number Systems</vt:lpstr>
      <vt:lpstr>The Radix (Base)</vt:lpstr>
      <vt:lpstr>The Radix (Base)</vt:lpstr>
      <vt:lpstr>The Radix Point</vt:lpstr>
      <vt:lpstr>The Radix Point</vt:lpstr>
      <vt:lpstr>The Radix Point</vt:lpstr>
      <vt:lpstr>Notation</vt:lpstr>
      <vt:lpstr>Binary System</vt:lpstr>
      <vt:lpstr>Binary System</vt:lpstr>
      <vt:lpstr>Octal System</vt:lpstr>
      <vt:lpstr>Hexadecimal System</vt:lpstr>
      <vt:lpstr>Hexadecimal Integers</vt:lpstr>
      <vt:lpstr>Important Properties</vt:lpstr>
      <vt:lpstr>Important Properties</vt:lpstr>
      <vt:lpstr>Important Properties</vt:lpstr>
      <vt:lpstr>Important Properties</vt:lpstr>
      <vt:lpstr>Number Base Conversion</vt:lpstr>
      <vt:lpstr>Converting Whole (Integer) Numbers</vt:lpstr>
      <vt:lpstr>Converting Whole (Integer) Numbers</vt:lpstr>
      <vt:lpstr>Converting Whole (Integer) Numbers</vt:lpstr>
      <vt:lpstr>Converting Whole (Integer) Numbers</vt:lpstr>
      <vt:lpstr>Converting Whole (Integer) Numbers</vt:lpstr>
      <vt:lpstr>Converting Binary to Decimal</vt:lpstr>
      <vt:lpstr>Convert Unsigned Decimal to Binary</vt:lpstr>
      <vt:lpstr>Another Procedure for Converting from Decimal to Binary </vt:lpstr>
      <vt:lpstr>Another Procedure for Converting from Decimal to Binary</vt:lpstr>
      <vt:lpstr>Conversion for Numbers Close to Powers of 2</vt:lpstr>
      <vt:lpstr>Binary to Octal Conversion</vt:lpstr>
      <vt:lpstr>Binary to Hexadecimal Conversion</vt:lpstr>
      <vt:lpstr>Converting Hexadecimal to Binary </vt:lpstr>
      <vt:lpstr>Converting Hexadecimal to Decimal</vt:lpstr>
      <vt:lpstr>Converting Decimal to Hexadecimal</vt:lpstr>
      <vt:lpstr>Converting Fractions</vt:lpstr>
      <vt:lpstr>Converting Fractions</vt:lpstr>
      <vt:lpstr>Converting Fractions</vt:lpstr>
      <vt:lpstr>Binary Addition</vt:lpstr>
      <vt:lpstr>Binary Addition</vt:lpstr>
      <vt:lpstr>Binary Subtraction</vt:lpstr>
      <vt:lpstr>Binary Multiplication</vt:lpstr>
      <vt:lpstr>Multiplication by Shifting Left</vt:lpstr>
      <vt:lpstr>Division by Shifting Right</vt:lpstr>
      <vt:lpstr>Hexadecimal Addition</vt:lpstr>
      <vt:lpstr>Hexadecimal Subtraction</vt:lpstr>
      <vt:lpstr>Binary Codes</vt:lpstr>
      <vt:lpstr>Example of Coding Non-Numeric Data</vt:lpstr>
      <vt:lpstr>Minimum Number of Bits Required</vt:lpstr>
      <vt:lpstr>Binary Codes for Decimal Digits</vt:lpstr>
      <vt:lpstr>Binary Codes for Decimal Digits</vt:lpstr>
      <vt:lpstr>Binary Codes for Decimal Digits</vt:lpstr>
      <vt:lpstr>Binary Codes for Decimal Digits</vt:lpstr>
      <vt:lpstr>Number Conversion versus Coding</vt:lpstr>
      <vt:lpstr>Character Storage</vt:lpstr>
      <vt:lpstr>ASCII Codes</vt:lpstr>
      <vt:lpstr>Control Characters</vt:lpstr>
      <vt:lpstr>Error Detection</vt:lpstr>
      <vt:lpstr>Parity Bit</vt:lpstr>
      <vt:lpstr>Detecting Errors using Parity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aimane (Aiman El-Maleh)</cp:lastModifiedBy>
  <cp:revision>320</cp:revision>
  <dcterms:created xsi:type="dcterms:W3CDTF">2004-09-12T13:54:39Z</dcterms:created>
  <dcterms:modified xsi:type="dcterms:W3CDTF">2020-01-18T18:36:27Z</dcterms:modified>
</cp:coreProperties>
</file>