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4" r:id="rId2"/>
    <p:sldId id="506" r:id="rId3"/>
    <p:sldId id="512" r:id="rId4"/>
    <p:sldId id="513" r:id="rId5"/>
    <p:sldId id="509" r:id="rId6"/>
    <p:sldId id="510" r:id="rId7"/>
    <p:sldId id="511" r:id="rId8"/>
    <p:sldId id="504" r:id="rId9"/>
    <p:sldId id="505" r:id="rId10"/>
    <p:sldId id="514" r:id="rId11"/>
    <p:sldId id="515" r:id="rId12"/>
    <p:sldId id="517" r:id="rId13"/>
    <p:sldId id="518" r:id="rId14"/>
    <p:sldId id="516" r:id="rId15"/>
    <p:sldId id="508" r:id="rId16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00FF"/>
    <a:srgbClr val="FF0066"/>
    <a:srgbClr val="CC6600"/>
    <a:srgbClr val="33CC33"/>
    <a:srgbClr val="FF9900"/>
    <a:srgbClr val="008000"/>
    <a:srgbClr val="0066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5818" autoAdjust="0"/>
  </p:normalViewPr>
  <p:slideViewPr>
    <p:cSldViewPr>
      <p:cViewPr varScale="1">
        <p:scale>
          <a:sx n="121" d="100"/>
          <a:sy n="121" d="100"/>
        </p:scale>
        <p:origin x="1483" y="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Arithmetic Circuits 2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–</a:t>
            </a:r>
            <a:r>
              <a:rPr lang="en-US" altLang="en-US" sz="1000" i="1" baseline="0" dirty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©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Mudawar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dirty="0"/>
              <a:t>Arithmetic Circuits 2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0B03-4B47-4465-A8D9-861CEB69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Less Than: LT = X &lt; 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CAC6-D820-4101-AE4B-6CDEFA9A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7" y="911666"/>
            <a:ext cx="9389941" cy="228690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Design a circuit that computes </a:t>
            </a:r>
            <a:r>
              <a:rPr lang="en-US" b="1" dirty="0"/>
              <a:t>unsigned LT </a:t>
            </a:r>
            <a:r>
              <a:rPr lang="en-US" dirty="0"/>
              <a:t>(</a:t>
            </a:r>
            <a:r>
              <a:rPr lang="en-US" b="1" dirty="0"/>
              <a:t>unsigned X and Y</a:t>
            </a:r>
            <a:r>
              <a:rPr lang="en-US" dirty="0"/>
              <a:t>)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Solution:</a:t>
            </a:r>
            <a:endParaRPr lang="en-US" b="1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If </a:t>
            </a:r>
            <a:r>
              <a:rPr lang="en-US" b="1" dirty="0"/>
              <a:t>(X &lt; Y)</a:t>
            </a:r>
            <a:r>
              <a:rPr lang="en-US" dirty="0"/>
              <a:t> then </a:t>
            </a:r>
            <a:r>
              <a:rPr lang="en-US" b="1" dirty="0"/>
              <a:t>(X – Y) &lt; 0</a:t>
            </a:r>
            <a:r>
              <a:rPr lang="en-US" dirty="0"/>
              <a:t>,	If </a:t>
            </a:r>
            <a:r>
              <a:rPr lang="en-US" b="1" dirty="0"/>
              <a:t>(X == Y)</a:t>
            </a:r>
            <a:r>
              <a:rPr lang="en-US" dirty="0"/>
              <a:t> then </a:t>
            </a:r>
            <a:r>
              <a:rPr lang="en-US" b="1" dirty="0"/>
              <a:t>(X – Y == 0)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Do </a:t>
            </a:r>
            <a:r>
              <a:rPr lang="en-US" b="1" dirty="0"/>
              <a:t>unsigned subtraction</a:t>
            </a:r>
            <a:r>
              <a:rPr lang="en-US" dirty="0"/>
              <a:t>, </a:t>
            </a:r>
            <a:r>
              <a:rPr lang="en-US" b="1" dirty="0"/>
              <a:t>LT = S</a:t>
            </a:r>
            <a:r>
              <a:rPr lang="en-US" b="1" baseline="-25000" dirty="0"/>
              <a:t>4</a:t>
            </a:r>
            <a:r>
              <a:rPr lang="en-US" b="1" dirty="0"/>
              <a:t> = </a:t>
            </a:r>
            <a:r>
              <a:rPr lang="en-US" b="1" dirty="0">
                <a:solidFill>
                  <a:srgbClr val="FF0000"/>
                </a:solidFill>
              </a:rPr>
              <a:t>sign-bit</a:t>
            </a:r>
            <a:r>
              <a:rPr lang="en-US" dirty="0"/>
              <a:t> of the result</a:t>
            </a:r>
            <a:endParaRPr lang="en-US" dirty="0">
              <a:sym typeface="Wingdings" panose="05000000000000000000" pitchFamily="2" charset="2"/>
            </a:endParaRP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527BD3D-2647-40E8-B895-2F3E6750F8BA}"/>
              </a:ext>
            </a:extLst>
          </p:cNvPr>
          <p:cNvGrpSpPr/>
          <p:nvPr/>
        </p:nvGrpSpPr>
        <p:grpSpPr>
          <a:xfrm>
            <a:off x="344440" y="3429000"/>
            <a:ext cx="8756264" cy="3110778"/>
            <a:chOff x="632475" y="3486607"/>
            <a:chExt cx="8756264" cy="3110778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32F79BD-0311-4687-9131-F1F53DACE0DD}"/>
                </a:ext>
              </a:extLst>
            </p:cNvPr>
            <p:cNvSpPr/>
            <p:nvPr/>
          </p:nvSpPr>
          <p:spPr>
            <a:xfrm>
              <a:off x="6489048" y="4638746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8F5E267-702B-4BBA-8B8D-1EFA338BCFDB}"/>
                </a:ext>
              </a:extLst>
            </p:cNvPr>
            <p:cNvSpPr txBox="1"/>
            <p:nvPr/>
          </p:nvSpPr>
          <p:spPr>
            <a:xfrm>
              <a:off x="6448270" y="3486607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EDF7ACA-59A0-4E90-8764-0C11080854AF}"/>
                </a:ext>
              </a:extLst>
            </p:cNvPr>
            <p:cNvSpPr txBox="1"/>
            <p:nvPr/>
          </p:nvSpPr>
          <p:spPr>
            <a:xfrm>
              <a:off x="6911642" y="3486607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D0D8EA0-5BD8-4719-A999-B165615451BD}"/>
                </a:ext>
              </a:extLst>
            </p:cNvPr>
            <p:cNvSpPr txBox="1"/>
            <p:nvPr/>
          </p:nvSpPr>
          <p:spPr>
            <a:xfrm>
              <a:off x="6681218" y="6194136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E43C6AE5-A1A7-479D-8309-047D5EC6C2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47533" y="5004506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B0D5BC6-C3D8-4335-A450-A38EEB00C554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 flipH="1">
              <a:off x="7220568" y="5013193"/>
              <a:ext cx="36905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5110FE8-AB5D-42F7-8D06-7F84D8DC77EF}"/>
                </a:ext>
              </a:extLst>
            </p:cNvPr>
            <p:cNvSpPr txBox="1"/>
            <p:nvPr/>
          </p:nvSpPr>
          <p:spPr>
            <a:xfrm>
              <a:off x="7589622" y="4811568"/>
              <a:ext cx="243728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  <a:endParaRPr lang="en-US" sz="2000" b="1" baseline="-25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04A95DA8-1330-440C-BD57-B28FAB166B8C}"/>
                </a:ext>
              </a:extLst>
            </p:cNvPr>
            <p:cNvSpPr/>
            <p:nvPr/>
          </p:nvSpPr>
          <p:spPr>
            <a:xfrm>
              <a:off x="5295343" y="4638746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F5B9D18-7366-4CAC-A49E-10CC90CD266B}"/>
                </a:ext>
              </a:extLst>
            </p:cNvPr>
            <p:cNvSpPr txBox="1"/>
            <p:nvPr/>
          </p:nvSpPr>
          <p:spPr>
            <a:xfrm>
              <a:off x="5254565" y="3486607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D87B193-CA18-4786-A91A-2236D65D044B}"/>
                </a:ext>
              </a:extLst>
            </p:cNvPr>
            <p:cNvSpPr txBox="1"/>
            <p:nvPr/>
          </p:nvSpPr>
          <p:spPr>
            <a:xfrm>
              <a:off x="5717937" y="3486607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C63E8B4-9897-45C1-893A-119FEB7563C7}"/>
                </a:ext>
              </a:extLst>
            </p:cNvPr>
            <p:cNvSpPr txBox="1"/>
            <p:nvPr/>
          </p:nvSpPr>
          <p:spPr>
            <a:xfrm>
              <a:off x="5487513" y="6194136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74FFE88B-9AFA-4099-A8AC-F051C5741B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53828" y="5004506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8504625-40D2-4535-99BD-0465F549E305}"/>
                </a:ext>
              </a:extLst>
            </p:cNvPr>
            <p:cNvSpPr/>
            <p:nvPr/>
          </p:nvSpPr>
          <p:spPr>
            <a:xfrm>
              <a:off x="4101638" y="4638746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AF7B987-DFC3-46A2-83A4-305B7AC2BB6B}"/>
                </a:ext>
              </a:extLst>
            </p:cNvPr>
            <p:cNvSpPr txBox="1"/>
            <p:nvPr/>
          </p:nvSpPr>
          <p:spPr>
            <a:xfrm>
              <a:off x="4060860" y="3486607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66F3EAA-C431-4232-BEA6-930FCD7BEAE9}"/>
                </a:ext>
              </a:extLst>
            </p:cNvPr>
            <p:cNvSpPr txBox="1"/>
            <p:nvPr/>
          </p:nvSpPr>
          <p:spPr>
            <a:xfrm>
              <a:off x="4524232" y="3486607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C16C28E-E907-4A54-AC53-644BD642E261}"/>
                </a:ext>
              </a:extLst>
            </p:cNvPr>
            <p:cNvSpPr txBox="1"/>
            <p:nvPr/>
          </p:nvSpPr>
          <p:spPr>
            <a:xfrm>
              <a:off x="4293808" y="6194136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1FEB9C9B-1E0B-48EE-854F-CCB7C08088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60123" y="5004506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38C03AC-6B83-43FA-BA00-02E826F246BE}"/>
                </a:ext>
              </a:extLst>
            </p:cNvPr>
            <p:cNvSpPr/>
            <p:nvPr/>
          </p:nvSpPr>
          <p:spPr>
            <a:xfrm>
              <a:off x="2907933" y="4638746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BA14F76-74A4-462A-A50E-E6CDE5CD3CF4}"/>
                </a:ext>
              </a:extLst>
            </p:cNvPr>
            <p:cNvSpPr txBox="1"/>
            <p:nvPr/>
          </p:nvSpPr>
          <p:spPr>
            <a:xfrm>
              <a:off x="2867155" y="3486607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6B1A62D-5DEE-4A4D-9D0A-1B7BDCA6D3C6}"/>
                </a:ext>
              </a:extLst>
            </p:cNvPr>
            <p:cNvGrpSpPr/>
            <p:nvPr/>
          </p:nvGrpSpPr>
          <p:grpSpPr>
            <a:xfrm>
              <a:off x="3270400" y="5370266"/>
              <a:ext cx="3581115" cy="847779"/>
              <a:chOff x="3270400" y="5370266"/>
              <a:chExt cx="3581115" cy="593437"/>
            </a:xfrm>
          </p:grpSpPr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14A949A6-C076-4EC8-A26A-10A644DB94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51515" y="5370266"/>
                <a:ext cx="0" cy="5934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7761D235-7EDD-402C-A95D-29B8576258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7810" y="5370266"/>
                <a:ext cx="0" cy="5934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535A53D4-0296-4EB3-A533-AD3404C11C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64105" y="5370266"/>
                <a:ext cx="0" cy="5934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ED29FB86-47E1-4715-80CF-B3CC6A5ADE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70400" y="5370266"/>
                <a:ext cx="0" cy="5934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710CE08-AC3A-453E-98D1-C1F0A0A453C1}"/>
                </a:ext>
              </a:extLst>
            </p:cNvPr>
            <p:cNvSpPr txBox="1"/>
            <p:nvPr/>
          </p:nvSpPr>
          <p:spPr>
            <a:xfrm>
              <a:off x="3100103" y="6194136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5109A88-8276-497B-99AB-2FA36B427687}"/>
                </a:ext>
              </a:extLst>
            </p:cNvPr>
            <p:cNvSpPr txBox="1"/>
            <p:nvPr/>
          </p:nvSpPr>
          <p:spPr>
            <a:xfrm>
              <a:off x="1784615" y="6194136"/>
              <a:ext cx="86410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LT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= S</a:t>
              </a:r>
              <a:r>
                <a:rPr lang="en-US" sz="2000" b="1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5727278-4403-4023-8829-1B0875E39F06}"/>
                </a:ext>
              </a:extLst>
            </p:cNvPr>
            <p:cNvGrpSpPr/>
            <p:nvPr/>
          </p:nvGrpSpPr>
          <p:grpSpPr>
            <a:xfrm>
              <a:off x="3042492" y="3949436"/>
              <a:ext cx="4038997" cy="689306"/>
              <a:chOff x="3042492" y="4012694"/>
              <a:chExt cx="4038997" cy="798869"/>
            </a:xfrm>
          </p:grpSpPr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7F485D16-FEED-4563-A4DD-77F970950C39}"/>
                  </a:ext>
                </a:extLst>
              </p:cNvPr>
              <p:cNvGrpSpPr/>
              <p:nvPr/>
            </p:nvGrpSpPr>
            <p:grpSpPr>
              <a:xfrm>
                <a:off x="6623607" y="4012694"/>
                <a:ext cx="457882" cy="798869"/>
                <a:chOff x="5989926" y="4811566"/>
                <a:chExt cx="457882" cy="403250"/>
              </a:xfrm>
            </p:grpSpPr>
            <p:cxnSp>
              <p:nvCxnSpPr>
                <p:cNvPr id="122" name="Straight Arrow Connector 121">
                  <a:extLst>
                    <a:ext uri="{FF2B5EF4-FFF2-40B4-BE49-F238E27FC236}">
                      <a16:creationId xmlns:a16="http://schemas.microsoft.com/office/drawing/2014/main" id="{E308BF38-D8E9-4853-903C-4F1D6DCDF0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Arrow Connector 122">
                  <a:extLst>
                    <a:ext uri="{FF2B5EF4-FFF2-40B4-BE49-F238E27FC236}">
                      <a16:creationId xmlns:a16="http://schemas.microsoft.com/office/drawing/2014/main" id="{18C3EE1E-205F-477C-AB11-44A58B40BA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65364A96-6817-40BB-8112-58F5F28E5C14}"/>
                  </a:ext>
                </a:extLst>
              </p:cNvPr>
              <p:cNvGrpSpPr/>
              <p:nvPr/>
            </p:nvGrpSpPr>
            <p:grpSpPr>
              <a:xfrm>
                <a:off x="5429902" y="4012694"/>
                <a:ext cx="457882" cy="798869"/>
                <a:chOff x="5989926" y="4811566"/>
                <a:chExt cx="457882" cy="403250"/>
              </a:xfrm>
            </p:grpSpPr>
            <p:cxnSp>
              <p:nvCxnSpPr>
                <p:cNvPr id="120" name="Straight Arrow Connector 119">
                  <a:extLst>
                    <a:ext uri="{FF2B5EF4-FFF2-40B4-BE49-F238E27FC236}">
                      <a16:creationId xmlns:a16="http://schemas.microsoft.com/office/drawing/2014/main" id="{86667454-5F83-445E-B6B5-0984EF42F5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Arrow Connector 120">
                  <a:extLst>
                    <a:ext uri="{FF2B5EF4-FFF2-40B4-BE49-F238E27FC236}">
                      <a16:creationId xmlns:a16="http://schemas.microsoft.com/office/drawing/2014/main" id="{89EE0538-287E-434C-A757-1893F6EAB0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356C8968-59EA-499B-89B2-19A300BEDA2A}"/>
                  </a:ext>
                </a:extLst>
              </p:cNvPr>
              <p:cNvGrpSpPr/>
              <p:nvPr/>
            </p:nvGrpSpPr>
            <p:grpSpPr>
              <a:xfrm>
                <a:off x="4236197" y="4012694"/>
                <a:ext cx="457882" cy="798869"/>
                <a:chOff x="5989926" y="4811566"/>
                <a:chExt cx="457882" cy="403250"/>
              </a:xfrm>
            </p:grpSpPr>
            <p:cxnSp>
              <p:nvCxnSpPr>
                <p:cNvPr id="118" name="Straight Arrow Connector 117">
                  <a:extLst>
                    <a:ext uri="{FF2B5EF4-FFF2-40B4-BE49-F238E27FC236}">
                      <a16:creationId xmlns:a16="http://schemas.microsoft.com/office/drawing/2014/main" id="{3700F5FB-22EE-456C-99B1-4526A6B168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Arrow Connector 118">
                  <a:extLst>
                    <a:ext uri="{FF2B5EF4-FFF2-40B4-BE49-F238E27FC236}">
                      <a16:creationId xmlns:a16="http://schemas.microsoft.com/office/drawing/2014/main" id="{1827CDE1-F5D1-4332-9F71-FFA345941F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182967BE-B1AF-4FEC-9331-56FE7379ED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2492" y="4012694"/>
                <a:ext cx="0" cy="79886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>
                <a:extLst>
                  <a:ext uri="{FF2B5EF4-FFF2-40B4-BE49-F238E27FC236}">
                    <a16:creationId xmlns:a16="http://schemas.microsoft.com/office/drawing/2014/main" id="{4CAC6DBB-342D-4284-A811-2A4DEE5BC2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08990" y="4012694"/>
                <a:ext cx="0" cy="79886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386D1F5-B8F8-46A0-A966-FFAFC15718D1}"/>
                </a:ext>
              </a:extLst>
            </p:cNvPr>
            <p:cNvSpPr txBox="1"/>
            <p:nvPr/>
          </p:nvSpPr>
          <p:spPr>
            <a:xfrm>
              <a:off x="3301725" y="3486607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1B4A3069-72CB-4190-8D71-5B58E5D2F34D}"/>
                </a:ext>
              </a:extLst>
            </p:cNvPr>
            <p:cNvGrpSpPr/>
            <p:nvPr/>
          </p:nvGrpSpPr>
          <p:grpSpPr>
            <a:xfrm>
              <a:off x="6951083" y="4120284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116" name="Isosceles Triangle 115">
                <a:extLst>
                  <a:ext uri="{FF2B5EF4-FFF2-40B4-BE49-F238E27FC236}">
                    <a16:creationId xmlns:a16="http://schemas.microsoft.com/office/drawing/2014/main" id="{0ACCA6B2-186E-43E0-B79C-C385597C349C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1952E5B5-AC56-468D-9913-7182B4A473E7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B00481FE-F3B9-4F19-867A-4B15B4CC6233}"/>
                </a:ext>
              </a:extLst>
            </p:cNvPr>
            <p:cNvGrpSpPr/>
            <p:nvPr/>
          </p:nvGrpSpPr>
          <p:grpSpPr>
            <a:xfrm>
              <a:off x="5759495" y="4120284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114" name="Isosceles Triangle 113">
                <a:extLst>
                  <a:ext uri="{FF2B5EF4-FFF2-40B4-BE49-F238E27FC236}">
                    <a16:creationId xmlns:a16="http://schemas.microsoft.com/office/drawing/2014/main" id="{A1EFC56D-CBD0-4F1C-9A84-0F28D1812B57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9BF01ADD-0545-408F-9C4F-15AC6027ED0B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F2184C92-4461-4581-8121-B74697640989}"/>
                </a:ext>
              </a:extLst>
            </p:cNvPr>
            <p:cNvGrpSpPr/>
            <p:nvPr/>
          </p:nvGrpSpPr>
          <p:grpSpPr>
            <a:xfrm>
              <a:off x="4561601" y="4120284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112" name="Isosceles Triangle 111">
                <a:extLst>
                  <a:ext uri="{FF2B5EF4-FFF2-40B4-BE49-F238E27FC236}">
                    <a16:creationId xmlns:a16="http://schemas.microsoft.com/office/drawing/2014/main" id="{06AA8577-49E8-4543-BC5E-E93590738EEF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A0FBE237-A6B9-4D42-8568-38C4B78EA43C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F9A32824-F7E8-4B78-8210-CA0CFB5942B2}"/>
                </a:ext>
              </a:extLst>
            </p:cNvPr>
            <p:cNvSpPr/>
            <p:nvPr/>
          </p:nvSpPr>
          <p:spPr>
            <a:xfrm flipV="1">
              <a:off x="3382628" y="4120285"/>
              <a:ext cx="260800" cy="232939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1C51A2A9-8EAB-4A2B-82BB-978C324AC879}"/>
                </a:ext>
              </a:extLst>
            </p:cNvPr>
            <p:cNvSpPr/>
            <p:nvPr/>
          </p:nvSpPr>
          <p:spPr>
            <a:xfrm>
              <a:off x="3468181" y="4348385"/>
              <a:ext cx="89693" cy="961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FB1C3FE-0664-43BB-85F5-EA21BBDA1189}"/>
                </a:ext>
              </a:extLst>
            </p:cNvPr>
            <p:cNvSpPr txBox="1"/>
            <p:nvPr/>
          </p:nvSpPr>
          <p:spPr>
            <a:xfrm>
              <a:off x="6117316" y="4581140"/>
              <a:ext cx="29563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C67A6FA-5C1E-4883-BA84-8986FF0CD788}"/>
                </a:ext>
              </a:extLst>
            </p:cNvPr>
            <p:cNvSpPr txBox="1"/>
            <p:nvPr/>
          </p:nvSpPr>
          <p:spPr>
            <a:xfrm>
              <a:off x="4899444" y="4581140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FB4812F-96F9-4DD7-A4A0-AA7013FA0AB6}"/>
                </a:ext>
              </a:extLst>
            </p:cNvPr>
            <p:cNvSpPr txBox="1"/>
            <p:nvPr/>
          </p:nvSpPr>
          <p:spPr>
            <a:xfrm>
              <a:off x="3708386" y="4581140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8505CD0-9C87-49C0-8FB5-A548595C93C8}"/>
                </a:ext>
              </a:extLst>
            </p:cNvPr>
            <p:cNvSpPr txBox="1"/>
            <p:nvPr/>
          </p:nvSpPr>
          <p:spPr>
            <a:xfrm>
              <a:off x="2511022" y="4581140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B837C04-1A9C-4AB0-967F-8D7BB97D9E35}"/>
                </a:ext>
              </a:extLst>
            </p:cNvPr>
            <p:cNvSpPr txBox="1"/>
            <p:nvPr/>
          </p:nvSpPr>
          <p:spPr>
            <a:xfrm>
              <a:off x="7295116" y="4581140"/>
              <a:ext cx="29563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CE610AD4-8B59-45E5-938C-86C64473D6DA}"/>
                </a:ext>
              </a:extLst>
            </p:cNvPr>
            <p:cNvSpPr/>
            <p:nvPr/>
          </p:nvSpPr>
          <p:spPr>
            <a:xfrm>
              <a:off x="2211119" y="5000473"/>
              <a:ext cx="693683" cy="1217572"/>
            </a:xfrm>
            <a:custGeom>
              <a:avLst/>
              <a:gdLst>
                <a:gd name="connsiteX0" fmla="*/ 693683 w 693683"/>
                <a:gd name="connsiteY0" fmla="*/ 0 h 655845"/>
                <a:gd name="connsiteX1" fmla="*/ 0 w 693683"/>
                <a:gd name="connsiteY1" fmla="*/ 0 h 655845"/>
                <a:gd name="connsiteX2" fmla="*/ 0 w 693683"/>
                <a:gd name="connsiteY2" fmla="*/ 655845 h 65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3683" h="655845">
                  <a:moveTo>
                    <a:pt x="693683" y="0"/>
                  </a:moveTo>
                  <a:lnTo>
                    <a:pt x="0" y="0"/>
                  </a:lnTo>
                  <a:lnTo>
                    <a:pt x="0" y="65584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D300255E-71BC-4145-8AAC-E79625B24C9F}"/>
                </a:ext>
              </a:extLst>
            </p:cNvPr>
            <p:cNvSpPr/>
            <p:nvPr/>
          </p:nvSpPr>
          <p:spPr>
            <a:xfrm flipV="1">
              <a:off x="2080967" y="5121013"/>
              <a:ext cx="260800" cy="232939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E8A5644E-339F-43A8-9E1F-31E4E49CC98D}"/>
                </a:ext>
              </a:extLst>
            </p:cNvPr>
            <p:cNvSpPr/>
            <p:nvPr/>
          </p:nvSpPr>
          <p:spPr>
            <a:xfrm>
              <a:off x="2166516" y="5349112"/>
              <a:ext cx="89693" cy="961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FEE99C26-B222-4A31-A7C2-C70E007432DA}"/>
                </a:ext>
              </a:extLst>
            </p:cNvPr>
            <p:cNvSpPr/>
            <p:nvPr/>
          </p:nvSpPr>
          <p:spPr>
            <a:xfrm>
              <a:off x="1187713" y="5000474"/>
              <a:ext cx="1026582" cy="1217571"/>
            </a:xfrm>
            <a:custGeom>
              <a:avLst/>
              <a:gdLst>
                <a:gd name="connsiteX0" fmla="*/ 693683 w 693683"/>
                <a:gd name="connsiteY0" fmla="*/ 0 h 655845"/>
                <a:gd name="connsiteX1" fmla="*/ 0 w 693683"/>
                <a:gd name="connsiteY1" fmla="*/ 0 h 655845"/>
                <a:gd name="connsiteX2" fmla="*/ 0 w 693683"/>
                <a:gd name="connsiteY2" fmla="*/ 655845 h 65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3683" h="655845">
                  <a:moveTo>
                    <a:pt x="693683" y="0"/>
                  </a:moveTo>
                  <a:lnTo>
                    <a:pt x="0" y="0"/>
                  </a:lnTo>
                  <a:lnTo>
                    <a:pt x="0" y="65584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2AA306E7-80B0-43A5-8083-DDB733F2DF38}"/>
                </a:ext>
              </a:extLst>
            </p:cNvPr>
            <p:cNvSpPr txBox="1"/>
            <p:nvPr/>
          </p:nvSpPr>
          <p:spPr>
            <a:xfrm>
              <a:off x="632475" y="6194136"/>
              <a:ext cx="998499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GE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= c</a:t>
              </a:r>
              <a:r>
                <a:rPr lang="en-US" sz="2000" b="1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89198447-EEBF-42C2-A282-EEF015B767F3}"/>
                </a:ext>
              </a:extLst>
            </p:cNvPr>
            <p:cNvCxnSpPr>
              <a:cxnSpLocks/>
            </p:cNvCxnSpPr>
            <p:nvPr/>
          </p:nvCxnSpPr>
          <p:spPr>
            <a:xfrm>
              <a:off x="6851515" y="5618066"/>
              <a:ext cx="11505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C35852CC-288B-4950-A1FC-7B38724164DD}"/>
                </a:ext>
              </a:extLst>
            </p:cNvPr>
            <p:cNvCxnSpPr>
              <a:cxnSpLocks/>
            </p:cNvCxnSpPr>
            <p:nvPr/>
          </p:nvCxnSpPr>
          <p:spPr>
            <a:xfrm>
              <a:off x="5657810" y="5733280"/>
              <a:ext cx="234836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4DFA700D-1BE1-4E48-A40A-201E2B9D4A3B}"/>
                </a:ext>
              </a:extLst>
            </p:cNvPr>
            <p:cNvCxnSpPr>
              <a:cxnSpLocks/>
            </p:cNvCxnSpPr>
            <p:nvPr/>
          </p:nvCxnSpPr>
          <p:spPr>
            <a:xfrm>
              <a:off x="4464105" y="5848494"/>
              <a:ext cx="353795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C804512D-3C32-47D1-93D2-2797BF155E02}"/>
                </a:ext>
              </a:extLst>
            </p:cNvPr>
            <p:cNvCxnSpPr>
              <a:cxnSpLocks/>
            </p:cNvCxnSpPr>
            <p:nvPr/>
          </p:nvCxnSpPr>
          <p:spPr>
            <a:xfrm>
              <a:off x="3270400" y="5963708"/>
              <a:ext cx="473165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71FAC3D-E7ED-4B7F-AF7E-81B3C1B62C22}"/>
                </a:ext>
              </a:extLst>
            </p:cNvPr>
            <p:cNvGrpSpPr/>
            <p:nvPr/>
          </p:nvGrpSpPr>
          <p:grpSpPr>
            <a:xfrm>
              <a:off x="7867963" y="5534893"/>
              <a:ext cx="709364" cy="518524"/>
              <a:chOff x="7874924" y="5618001"/>
              <a:chExt cx="709364" cy="518524"/>
            </a:xfrm>
            <a:solidFill>
              <a:schemeClr val="bg1"/>
            </a:solidFill>
          </p:grpSpPr>
          <p:sp>
            <p:nvSpPr>
              <p:cNvPr id="126" name="Freeform 9">
                <a:extLst>
                  <a:ext uri="{FF2B5EF4-FFF2-40B4-BE49-F238E27FC236}">
                    <a16:creationId xmlns:a16="http://schemas.microsoft.com/office/drawing/2014/main" id="{6666D5E5-7C9C-4E17-B4F2-4C90FC9C66A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874924" y="5618001"/>
                <a:ext cx="592104" cy="518524"/>
              </a:xfrm>
              <a:custGeom>
                <a:avLst/>
                <a:gdLst>
                  <a:gd name="T0" fmla="*/ 0 w 708"/>
                  <a:gd name="T1" fmla="*/ 0 h 572"/>
                  <a:gd name="T2" fmla="*/ 17 w 708"/>
                  <a:gd name="T3" fmla="*/ 40 h 572"/>
                  <a:gd name="T4" fmla="*/ 39 w 708"/>
                  <a:gd name="T5" fmla="*/ 95 h 572"/>
                  <a:gd name="T6" fmla="*/ 54 w 708"/>
                  <a:gd name="T7" fmla="*/ 157 h 572"/>
                  <a:gd name="T8" fmla="*/ 66 w 708"/>
                  <a:gd name="T9" fmla="*/ 227 h 572"/>
                  <a:gd name="T10" fmla="*/ 74 w 708"/>
                  <a:gd name="T11" fmla="*/ 284 h 572"/>
                  <a:gd name="T12" fmla="*/ 69 w 708"/>
                  <a:gd name="T13" fmla="*/ 338 h 572"/>
                  <a:gd name="T14" fmla="*/ 58 w 708"/>
                  <a:gd name="T15" fmla="*/ 399 h 572"/>
                  <a:gd name="T16" fmla="*/ 45 w 708"/>
                  <a:gd name="T17" fmla="*/ 458 h 572"/>
                  <a:gd name="T18" fmla="*/ 28 w 708"/>
                  <a:gd name="T19" fmla="*/ 512 h 572"/>
                  <a:gd name="T20" fmla="*/ 0 w 708"/>
                  <a:gd name="T21" fmla="*/ 572 h 572"/>
                  <a:gd name="T22" fmla="*/ 208 w 708"/>
                  <a:gd name="T23" fmla="*/ 572 h 572"/>
                  <a:gd name="T24" fmla="*/ 297 w 708"/>
                  <a:gd name="T25" fmla="*/ 570 h 572"/>
                  <a:gd name="T26" fmla="*/ 342 w 708"/>
                  <a:gd name="T27" fmla="*/ 567 h 572"/>
                  <a:gd name="T28" fmla="*/ 375 w 708"/>
                  <a:gd name="T29" fmla="*/ 559 h 572"/>
                  <a:gd name="T30" fmla="*/ 409 w 708"/>
                  <a:gd name="T31" fmla="*/ 549 h 572"/>
                  <a:gd name="T32" fmla="*/ 445 w 708"/>
                  <a:gd name="T33" fmla="*/ 533 h 572"/>
                  <a:gd name="T34" fmla="*/ 486 w 708"/>
                  <a:gd name="T35" fmla="*/ 515 h 572"/>
                  <a:gd name="T36" fmla="*/ 526 w 708"/>
                  <a:gd name="T37" fmla="*/ 490 h 572"/>
                  <a:gd name="T38" fmla="*/ 552 w 708"/>
                  <a:gd name="T39" fmla="*/ 470 h 572"/>
                  <a:gd name="T40" fmla="*/ 577 w 708"/>
                  <a:gd name="T41" fmla="*/ 447 h 572"/>
                  <a:gd name="T42" fmla="*/ 604 w 708"/>
                  <a:gd name="T43" fmla="*/ 420 h 572"/>
                  <a:gd name="T44" fmla="*/ 628 w 708"/>
                  <a:gd name="T45" fmla="*/ 398 h 572"/>
                  <a:gd name="T46" fmla="*/ 651 w 708"/>
                  <a:gd name="T47" fmla="*/ 370 h 572"/>
                  <a:gd name="T48" fmla="*/ 680 w 708"/>
                  <a:gd name="T49" fmla="*/ 333 h 572"/>
                  <a:gd name="T50" fmla="*/ 708 w 708"/>
                  <a:gd name="T51" fmla="*/ 286 h 572"/>
                  <a:gd name="T52" fmla="*/ 682 w 708"/>
                  <a:gd name="T53" fmla="*/ 245 h 572"/>
                  <a:gd name="T54" fmla="*/ 658 w 708"/>
                  <a:gd name="T55" fmla="*/ 210 h 572"/>
                  <a:gd name="T56" fmla="*/ 638 w 708"/>
                  <a:gd name="T57" fmla="*/ 185 h 572"/>
                  <a:gd name="T58" fmla="*/ 616 w 708"/>
                  <a:gd name="T59" fmla="*/ 161 h 572"/>
                  <a:gd name="T60" fmla="*/ 592 w 708"/>
                  <a:gd name="T61" fmla="*/ 138 h 572"/>
                  <a:gd name="T62" fmla="*/ 572 w 708"/>
                  <a:gd name="T63" fmla="*/ 120 h 572"/>
                  <a:gd name="T64" fmla="*/ 552 w 708"/>
                  <a:gd name="T65" fmla="*/ 103 h 572"/>
                  <a:gd name="T66" fmla="*/ 528 w 708"/>
                  <a:gd name="T67" fmla="*/ 85 h 572"/>
                  <a:gd name="T68" fmla="*/ 506 w 708"/>
                  <a:gd name="T69" fmla="*/ 72 h 572"/>
                  <a:gd name="T70" fmla="*/ 480 w 708"/>
                  <a:gd name="T71" fmla="*/ 58 h 572"/>
                  <a:gd name="T72" fmla="*/ 451 w 708"/>
                  <a:gd name="T73" fmla="*/ 43 h 572"/>
                  <a:gd name="T74" fmla="*/ 415 w 708"/>
                  <a:gd name="T75" fmla="*/ 29 h 572"/>
                  <a:gd name="T76" fmla="*/ 385 w 708"/>
                  <a:gd name="T77" fmla="*/ 20 h 572"/>
                  <a:gd name="T78" fmla="*/ 350 w 708"/>
                  <a:gd name="T79" fmla="*/ 11 h 572"/>
                  <a:gd name="T80" fmla="*/ 313 w 708"/>
                  <a:gd name="T81" fmla="*/ 5 h 572"/>
                  <a:gd name="T82" fmla="*/ 278 w 708"/>
                  <a:gd name="T83" fmla="*/ 1 h 572"/>
                  <a:gd name="T84" fmla="*/ 253 w 708"/>
                  <a:gd name="T85" fmla="*/ 1 h 572"/>
                  <a:gd name="T86" fmla="*/ 227 w 708"/>
                  <a:gd name="T87" fmla="*/ 0 h 572"/>
                  <a:gd name="T88" fmla="*/ 0 w 708"/>
                  <a:gd name="T89" fmla="*/ 0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2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08" y="572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462089AB-CDE7-4B20-A125-5303E91E4148}"/>
                  </a:ext>
                </a:extLst>
              </p:cNvPr>
              <p:cNvSpPr/>
              <p:nvPr/>
            </p:nvSpPr>
            <p:spPr>
              <a:xfrm>
                <a:off x="8469074" y="5819655"/>
                <a:ext cx="115214" cy="11521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6EBC9D8C-9A09-4179-BF5D-134F6A41D802}"/>
                </a:ext>
              </a:extLst>
            </p:cNvPr>
            <p:cNvCxnSpPr>
              <a:cxnSpLocks/>
            </p:cNvCxnSpPr>
            <p:nvPr/>
          </p:nvCxnSpPr>
          <p:spPr>
            <a:xfrm>
              <a:off x="8577327" y="5790887"/>
              <a:ext cx="288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FA3A9E81-4CCE-46C1-87D7-FB948897BCEF}"/>
                </a:ext>
              </a:extLst>
            </p:cNvPr>
            <p:cNvSpPr txBox="1"/>
            <p:nvPr/>
          </p:nvSpPr>
          <p:spPr>
            <a:xfrm>
              <a:off x="8870276" y="5589678"/>
              <a:ext cx="518463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EQ</a:t>
              </a:r>
              <a:endParaRPr lang="en-US" sz="2000" b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8E5CF2F3-E1F6-4F26-A1A4-96459C4CD667}"/>
              </a:ext>
            </a:extLst>
          </p:cNvPr>
          <p:cNvSpPr txBox="1"/>
          <p:nvPr/>
        </p:nvSpPr>
        <p:spPr>
          <a:xfrm>
            <a:off x="7718136" y="4293105"/>
            <a:ext cx="1672448" cy="8855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Equality</a:t>
            </a:r>
          </a:p>
          <a:p>
            <a:pPr algn="ctr">
              <a:lnSpc>
                <a:spcPct val="120000"/>
              </a:lnSpc>
            </a:pPr>
            <a:r>
              <a:rPr lang="en-US" sz="2000" b="1" dirty="0">
                <a:latin typeface="+mn-lt"/>
                <a:cs typeface="Times New Roman" panose="02020603050405020304" pitchFamily="18" charset="0"/>
              </a:rPr>
              <a:t>(X – Y == 0)</a:t>
            </a:r>
          </a:p>
        </p:txBody>
      </p:sp>
    </p:spTree>
    <p:extLst>
      <p:ext uri="{BB962C8B-B14F-4D97-AF65-F5344CB8AC3E}">
        <p14:creationId xmlns:p14="http://schemas.microsoft.com/office/powerpoint/2010/main" val="66215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0B03-4B47-4465-A8D9-861CEB69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Less Than: LT = X &lt; 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CAC6-D820-4101-AE4B-6CDEFA9A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7" y="894292"/>
            <a:ext cx="9274727" cy="238764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Design a circuit that computes </a:t>
            </a:r>
            <a:r>
              <a:rPr lang="en-US" b="1" dirty="0"/>
              <a:t>signed LT </a:t>
            </a:r>
            <a:r>
              <a:rPr lang="en-US" dirty="0"/>
              <a:t>(</a:t>
            </a:r>
            <a:r>
              <a:rPr lang="en-US" b="1" dirty="0"/>
              <a:t>Signed X and Y</a:t>
            </a:r>
            <a:r>
              <a:rPr lang="en-US" dirty="0"/>
              <a:t>)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Solution:</a:t>
            </a:r>
            <a:endParaRPr lang="en-US" b="1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If </a:t>
            </a:r>
            <a:r>
              <a:rPr lang="en-US" b="1" dirty="0"/>
              <a:t>(X &lt; Y)</a:t>
            </a:r>
            <a:r>
              <a:rPr lang="en-US" dirty="0"/>
              <a:t> then </a:t>
            </a:r>
            <a:r>
              <a:rPr lang="en-US" b="1" dirty="0"/>
              <a:t>(X – Y) &lt; 0</a:t>
            </a:r>
            <a:r>
              <a:rPr lang="en-US" dirty="0"/>
              <a:t>,	If </a:t>
            </a:r>
            <a:r>
              <a:rPr lang="en-US" b="1" dirty="0"/>
              <a:t>(X == Y)</a:t>
            </a:r>
            <a:r>
              <a:rPr lang="en-US" dirty="0"/>
              <a:t> then </a:t>
            </a:r>
            <a:r>
              <a:rPr lang="en-US" b="1" dirty="0"/>
              <a:t>(X – Y == 0)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Do </a:t>
            </a:r>
            <a:r>
              <a:rPr lang="en-US" b="1" dirty="0"/>
              <a:t>signed subtraction</a:t>
            </a:r>
            <a:r>
              <a:rPr lang="en-US" dirty="0"/>
              <a:t>, </a:t>
            </a:r>
            <a:r>
              <a:rPr lang="en-US" b="1" dirty="0"/>
              <a:t>LT = S</a:t>
            </a:r>
            <a:r>
              <a:rPr lang="en-US" b="1" baseline="-25000" dirty="0"/>
              <a:t>4</a:t>
            </a:r>
            <a:r>
              <a:rPr lang="en-US" b="1" dirty="0"/>
              <a:t> = </a:t>
            </a:r>
            <a:r>
              <a:rPr lang="en-US" b="1" dirty="0">
                <a:solidFill>
                  <a:srgbClr val="FF0000"/>
                </a:solidFill>
              </a:rPr>
              <a:t>sign-bit</a:t>
            </a:r>
            <a:r>
              <a:rPr lang="en-US" dirty="0"/>
              <a:t> of the result</a:t>
            </a:r>
            <a:endParaRPr lang="en-US" dirty="0">
              <a:sym typeface="Wingdings" panose="05000000000000000000" pitchFamily="2" charset="2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3780431-7416-4482-9B95-F6E6FB7C44F7}"/>
              </a:ext>
            </a:extLst>
          </p:cNvPr>
          <p:cNvGrpSpPr/>
          <p:nvPr/>
        </p:nvGrpSpPr>
        <p:grpSpPr>
          <a:xfrm>
            <a:off x="517260" y="3313786"/>
            <a:ext cx="8813872" cy="3225992"/>
            <a:chOff x="576712" y="3313786"/>
            <a:chExt cx="8813872" cy="3225992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D0D8EA0-5BD8-4719-A999-B165615451BD}"/>
                </a:ext>
              </a:extLst>
            </p:cNvPr>
            <p:cNvSpPr txBox="1"/>
            <p:nvPr/>
          </p:nvSpPr>
          <p:spPr>
            <a:xfrm>
              <a:off x="6393183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C63E8B4-9897-45C1-893A-119FEB7563C7}"/>
                </a:ext>
              </a:extLst>
            </p:cNvPr>
            <p:cNvSpPr txBox="1"/>
            <p:nvPr/>
          </p:nvSpPr>
          <p:spPr>
            <a:xfrm>
              <a:off x="5199478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C16C28E-E907-4A54-AC53-644BD642E261}"/>
                </a:ext>
              </a:extLst>
            </p:cNvPr>
            <p:cNvSpPr txBox="1"/>
            <p:nvPr/>
          </p:nvSpPr>
          <p:spPr>
            <a:xfrm>
              <a:off x="4005773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6B1A62D-5DEE-4A4D-9D0A-1B7BDCA6D3C6}"/>
                </a:ext>
              </a:extLst>
            </p:cNvPr>
            <p:cNvGrpSpPr/>
            <p:nvPr/>
          </p:nvGrpSpPr>
          <p:grpSpPr>
            <a:xfrm>
              <a:off x="2982365" y="5312659"/>
              <a:ext cx="3581115" cy="847779"/>
              <a:chOff x="3270400" y="5370266"/>
              <a:chExt cx="3581115" cy="593437"/>
            </a:xfrm>
          </p:grpSpPr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14A949A6-C076-4EC8-A26A-10A644DB94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51515" y="5370266"/>
                <a:ext cx="0" cy="5934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7761D235-7EDD-402C-A95D-29B8576258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7810" y="5370266"/>
                <a:ext cx="0" cy="5934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535A53D4-0296-4EB3-A533-AD3404C11C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64105" y="5370266"/>
                <a:ext cx="0" cy="5934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ED29FB86-47E1-4715-80CF-B3CC6A5ADE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70400" y="5370266"/>
                <a:ext cx="0" cy="5934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710CE08-AC3A-453E-98D1-C1F0A0A453C1}"/>
                </a:ext>
              </a:extLst>
            </p:cNvPr>
            <p:cNvSpPr txBox="1"/>
            <p:nvPr/>
          </p:nvSpPr>
          <p:spPr>
            <a:xfrm>
              <a:off x="2812068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5109A88-8276-497B-99AB-2FA36B427687}"/>
                </a:ext>
              </a:extLst>
            </p:cNvPr>
            <p:cNvSpPr txBox="1"/>
            <p:nvPr/>
          </p:nvSpPr>
          <p:spPr>
            <a:xfrm>
              <a:off x="1342677" y="6136529"/>
              <a:ext cx="86410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LT</a:t>
              </a: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= S</a:t>
              </a:r>
              <a:r>
                <a:rPr lang="en-US" sz="2000" b="1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89198447-EEBF-42C2-A282-EEF015B767F3}"/>
                </a:ext>
              </a:extLst>
            </p:cNvPr>
            <p:cNvCxnSpPr>
              <a:cxnSpLocks/>
            </p:cNvCxnSpPr>
            <p:nvPr/>
          </p:nvCxnSpPr>
          <p:spPr>
            <a:xfrm>
              <a:off x="6563480" y="5560459"/>
              <a:ext cx="115054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C35852CC-288B-4950-A1FC-7B38724164DD}"/>
                </a:ext>
              </a:extLst>
            </p:cNvPr>
            <p:cNvCxnSpPr>
              <a:cxnSpLocks/>
            </p:cNvCxnSpPr>
            <p:nvPr/>
          </p:nvCxnSpPr>
          <p:spPr>
            <a:xfrm>
              <a:off x="5369775" y="5675673"/>
              <a:ext cx="234836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4DFA700D-1BE1-4E48-A40A-201E2B9D4A3B}"/>
                </a:ext>
              </a:extLst>
            </p:cNvPr>
            <p:cNvCxnSpPr>
              <a:cxnSpLocks/>
            </p:cNvCxnSpPr>
            <p:nvPr/>
          </p:nvCxnSpPr>
          <p:spPr>
            <a:xfrm>
              <a:off x="4176070" y="5790887"/>
              <a:ext cx="353795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C804512D-3C32-47D1-93D2-2797BF155E02}"/>
                </a:ext>
              </a:extLst>
            </p:cNvPr>
            <p:cNvCxnSpPr>
              <a:cxnSpLocks/>
            </p:cNvCxnSpPr>
            <p:nvPr/>
          </p:nvCxnSpPr>
          <p:spPr>
            <a:xfrm>
              <a:off x="2982365" y="5906101"/>
              <a:ext cx="473165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71FAC3D-E7ED-4B7F-AF7E-81B3C1B62C22}"/>
                </a:ext>
              </a:extLst>
            </p:cNvPr>
            <p:cNvGrpSpPr/>
            <p:nvPr/>
          </p:nvGrpSpPr>
          <p:grpSpPr>
            <a:xfrm>
              <a:off x="7579928" y="5477286"/>
              <a:ext cx="709364" cy="518524"/>
              <a:chOff x="7874924" y="5618001"/>
              <a:chExt cx="709364" cy="518524"/>
            </a:xfrm>
            <a:solidFill>
              <a:schemeClr val="bg1"/>
            </a:solidFill>
          </p:grpSpPr>
          <p:sp>
            <p:nvSpPr>
              <p:cNvPr id="126" name="Freeform 9">
                <a:extLst>
                  <a:ext uri="{FF2B5EF4-FFF2-40B4-BE49-F238E27FC236}">
                    <a16:creationId xmlns:a16="http://schemas.microsoft.com/office/drawing/2014/main" id="{6666D5E5-7C9C-4E17-B4F2-4C90FC9C66A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874924" y="5618001"/>
                <a:ext cx="592104" cy="518524"/>
              </a:xfrm>
              <a:custGeom>
                <a:avLst/>
                <a:gdLst>
                  <a:gd name="T0" fmla="*/ 0 w 708"/>
                  <a:gd name="T1" fmla="*/ 0 h 572"/>
                  <a:gd name="T2" fmla="*/ 17 w 708"/>
                  <a:gd name="T3" fmla="*/ 40 h 572"/>
                  <a:gd name="T4" fmla="*/ 39 w 708"/>
                  <a:gd name="T5" fmla="*/ 95 h 572"/>
                  <a:gd name="T6" fmla="*/ 54 w 708"/>
                  <a:gd name="T7" fmla="*/ 157 h 572"/>
                  <a:gd name="T8" fmla="*/ 66 w 708"/>
                  <a:gd name="T9" fmla="*/ 227 h 572"/>
                  <a:gd name="T10" fmla="*/ 74 w 708"/>
                  <a:gd name="T11" fmla="*/ 284 h 572"/>
                  <a:gd name="T12" fmla="*/ 69 w 708"/>
                  <a:gd name="T13" fmla="*/ 338 h 572"/>
                  <a:gd name="T14" fmla="*/ 58 w 708"/>
                  <a:gd name="T15" fmla="*/ 399 h 572"/>
                  <a:gd name="T16" fmla="*/ 45 w 708"/>
                  <a:gd name="T17" fmla="*/ 458 h 572"/>
                  <a:gd name="T18" fmla="*/ 28 w 708"/>
                  <a:gd name="T19" fmla="*/ 512 h 572"/>
                  <a:gd name="T20" fmla="*/ 0 w 708"/>
                  <a:gd name="T21" fmla="*/ 572 h 572"/>
                  <a:gd name="T22" fmla="*/ 208 w 708"/>
                  <a:gd name="T23" fmla="*/ 572 h 572"/>
                  <a:gd name="T24" fmla="*/ 297 w 708"/>
                  <a:gd name="T25" fmla="*/ 570 h 572"/>
                  <a:gd name="T26" fmla="*/ 342 w 708"/>
                  <a:gd name="T27" fmla="*/ 567 h 572"/>
                  <a:gd name="T28" fmla="*/ 375 w 708"/>
                  <a:gd name="T29" fmla="*/ 559 h 572"/>
                  <a:gd name="T30" fmla="*/ 409 w 708"/>
                  <a:gd name="T31" fmla="*/ 549 h 572"/>
                  <a:gd name="T32" fmla="*/ 445 w 708"/>
                  <a:gd name="T33" fmla="*/ 533 h 572"/>
                  <a:gd name="T34" fmla="*/ 486 w 708"/>
                  <a:gd name="T35" fmla="*/ 515 h 572"/>
                  <a:gd name="T36" fmla="*/ 526 w 708"/>
                  <a:gd name="T37" fmla="*/ 490 h 572"/>
                  <a:gd name="T38" fmla="*/ 552 w 708"/>
                  <a:gd name="T39" fmla="*/ 470 h 572"/>
                  <a:gd name="T40" fmla="*/ 577 w 708"/>
                  <a:gd name="T41" fmla="*/ 447 h 572"/>
                  <a:gd name="T42" fmla="*/ 604 w 708"/>
                  <a:gd name="T43" fmla="*/ 420 h 572"/>
                  <a:gd name="T44" fmla="*/ 628 w 708"/>
                  <a:gd name="T45" fmla="*/ 398 h 572"/>
                  <a:gd name="T46" fmla="*/ 651 w 708"/>
                  <a:gd name="T47" fmla="*/ 370 h 572"/>
                  <a:gd name="T48" fmla="*/ 680 w 708"/>
                  <a:gd name="T49" fmla="*/ 333 h 572"/>
                  <a:gd name="T50" fmla="*/ 708 w 708"/>
                  <a:gd name="T51" fmla="*/ 286 h 572"/>
                  <a:gd name="T52" fmla="*/ 682 w 708"/>
                  <a:gd name="T53" fmla="*/ 245 h 572"/>
                  <a:gd name="T54" fmla="*/ 658 w 708"/>
                  <a:gd name="T55" fmla="*/ 210 h 572"/>
                  <a:gd name="T56" fmla="*/ 638 w 708"/>
                  <a:gd name="T57" fmla="*/ 185 h 572"/>
                  <a:gd name="T58" fmla="*/ 616 w 708"/>
                  <a:gd name="T59" fmla="*/ 161 h 572"/>
                  <a:gd name="T60" fmla="*/ 592 w 708"/>
                  <a:gd name="T61" fmla="*/ 138 h 572"/>
                  <a:gd name="T62" fmla="*/ 572 w 708"/>
                  <a:gd name="T63" fmla="*/ 120 h 572"/>
                  <a:gd name="T64" fmla="*/ 552 w 708"/>
                  <a:gd name="T65" fmla="*/ 103 h 572"/>
                  <a:gd name="T66" fmla="*/ 528 w 708"/>
                  <a:gd name="T67" fmla="*/ 85 h 572"/>
                  <a:gd name="T68" fmla="*/ 506 w 708"/>
                  <a:gd name="T69" fmla="*/ 72 h 572"/>
                  <a:gd name="T70" fmla="*/ 480 w 708"/>
                  <a:gd name="T71" fmla="*/ 58 h 572"/>
                  <a:gd name="T72" fmla="*/ 451 w 708"/>
                  <a:gd name="T73" fmla="*/ 43 h 572"/>
                  <a:gd name="T74" fmla="*/ 415 w 708"/>
                  <a:gd name="T75" fmla="*/ 29 h 572"/>
                  <a:gd name="T76" fmla="*/ 385 w 708"/>
                  <a:gd name="T77" fmla="*/ 20 h 572"/>
                  <a:gd name="T78" fmla="*/ 350 w 708"/>
                  <a:gd name="T79" fmla="*/ 11 h 572"/>
                  <a:gd name="T80" fmla="*/ 313 w 708"/>
                  <a:gd name="T81" fmla="*/ 5 h 572"/>
                  <a:gd name="T82" fmla="*/ 278 w 708"/>
                  <a:gd name="T83" fmla="*/ 1 h 572"/>
                  <a:gd name="T84" fmla="*/ 253 w 708"/>
                  <a:gd name="T85" fmla="*/ 1 h 572"/>
                  <a:gd name="T86" fmla="*/ 227 w 708"/>
                  <a:gd name="T87" fmla="*/ 0 h 572"/>
                  <a:gd name="T88" fmla="*/ 0 w 708"/>
                  <a:gd name="T89" fmla="*/ 0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2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08" y="572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462089AB-CDE7-4B20-A125-5303E91E4148}"/>
                  </a:ext>
                </a:extLst>
              </p:cNvPr>
              <p:cNvSpPr/>
              <p:nvPr/>
            </p:nvSpPr>
            <p:spPr>
              <a:xfrm>
                <a:off x="8469074" y="5819655"/>
                <a:ext cx="115214" cy="11521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6EBC9D8C-9A09-4179-BF5D-134F6A41D802}"/>
                </a:ext>
              </a:extLst>
            </p:cNvPr>
            <p:cNvCxnSpPr>
              <a:cxnSpLocks/>
            </p:cNvCxnSpPr>
            <p:nvPr/>
          </p:nvCxnSpPr>
          <p:spPr>
            <a:xfrm>
              <a:off x="8289292" y="5733280"/>
              <a:ext cx="28803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FA3A9E81-4CCE-46C1-87D7-FB948897BCEF}"/>
                </a:ext>
              </a:extLst>
            </p:cNvPr>
            <p:cNvSpPr txBox="1"/>
            <p:nvPr/>
          </p:nvSpPr>
          <p:spPr>
            <a:xfrm>
              <a:off x="8582241" y="5532071"/>
              <a:ext cx="518463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EQ</a:t>
              </a:r>
              <a:endParaRPr lang="en-US" sz="2000" b="1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8E5CF2F3-E1F6-4F26-A1A4-96459C4CD667}"/>
                </a:ext>
              </a:extLst>
            </p:cNvPr>
            <p:cNvSpPr txBox="1"/>
            <p:nvPr/>
          </p:nvSpPr>
          <p:spPr>
            <a:xfrm>
              <a:off x="7718136" y="4293105"/>
              <a:ext cx="1672448" cy="88551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Equality</a:t>
              </a:r>
            </a:p>
            <a:p>
              <a:pPr algn="ctr">
                <a:lnSpc>
                  <a:spcPct val="120000"/>
                </a:lnSpc>
              </a:pP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(X – Y == 0)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FC9EB47D-9375-4A38-81E6-E2128F75243E}"/>
                </a:ext>
              </a:extLst>
            </p:cNvPr>
            <p:cNvSpPr/>
            <p:nvPr/>
          </p:nvSpPr>
          <p:spPr>
            <a:xfrm>
              <a:off x="6201013" y="4581139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EF7A33B1-32A8-43DA-B457-988D0336E5D1}"/>
                </a:ext>
              </a:extLst>
            </p:cNvPr>
            <p:cNvSpPr txBox="1"/>
            <p:nvPr/>
          </p:nvSpPr>
          <p:spPr>
            <a:xfrm>
              <a:off x="6160235" y="3313786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EE049320-5DB4-4D76-BE12-8FA389316ABB}"/>
                </a:ext>
              </a:extLst>
            </p:cNvPr>
            <p:cNvSpPr txBox="1"/>
            <p:nvPr/>
          </p:nvSpPr>
          <p:spPr>
            <a:xfrm>
              <a:off x="6623607" y="3313786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BABC6646-F5E2-4BFE-94D8-29CB3929E8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59498" y="4946899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81338726-2895-4B46-B39C-DFF17D851D0D}"/>
                </a:ext>
              </a:extLst>
            </p:cNvPr>
            <p:cNvCxnSpPr>
              <a:cxnSpLocks/>
              <a:stCxn id="143" idx="1"/>
            </p:cNvCxnSpPr>
            <p:nvPr/>
          </p:nvCxnSpPr>
          <p:spPr>
            <a:xfrm flipH="1">
              <a:off x="6932533" y="4955586"/>
              <a:ext cx="36905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79B4EC0D-E77C-471C-AD59-D93763F3A26C}"/>
                </a:ext>
              </a:extLst>
            </p:cNvPr>
            <p:cNvSpPr txBox="1"/>
            <p:nvPr/>
          </p:nvSpPr>
          <p:spPr>
            <a:xfrm>
              <a:off x="7301587" y="4753961"/>
              <a:ext cx="243728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  <a:endParaRPr lang="en-US" sz="2000" b="1" baseline="-25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384F67E4-4125-4816-8AC3-046DAAD365D4}"/>
                </a:ext>
              </a:extLst>
            </p:cNvPr>
            <p:cNvSpPr/>
            <p:nvPr/>
          </p:nvSpPr>
          <p:spPr>
            <a:xfrm>
              <a:off x="5007308" y="4581139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855C3148-C4E9-4A88-BB03-D1E4943173AB}"/>
                </a:ext>
              </a:extLst>
            </p:cNvPr>
            <p:cNvSpPr txBox="1"/>
            <p:nvPr/>
          </p:nvSpPr>
          <p:spPr>
            <a:xfrm>
              <a:off x="4966530" y="3313786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821BFD3-E244-4550-B809-892F24B9F653}"/>
                </a:ext>
              </a:extLst>
            </p:cNvPr>
            <p:cNvSpPr txBox="1"/>
            <p:nvPr/>
          </p:nvSpPr>
          <p:spPr>
            <a:xfrm>
              <a:off x="5429902" y="3313786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149" name="Straight Arrow Connector 148">
              <a:extLst>
                <a:ext uri="{FF2B5EF4-FFF2-40B4-BE49-F238E27FC236}">
                  <a16:creationId xmlns:a16="http://schemas.microsoft.com/office/drawing/2014/main" id="{15B84DCF-3A25-47F2-B93B-3CCFBFB313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65793" y="4946899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AA0561E-3A24-4148-80CD-CFDFA14244C2}"/>
                </a:ext>
              </a:extLst>
            </p:cNvPr>
            <p:cNvSpPr/>
            <p:nvPr/>
          </p:nvSpPr>
          <p:spPr>
            <a:xfrm>
              <a:off x="3813603" y="4581139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2790F0B9-4BA3-4DBB-9B7D-000F6B0722A8}"/>
                </a:ext>
              </a:extLst>
            </p:cNvPr>
            <p:cNvSpPr txBox="1"/>
            <p:nvPr/>
          </p:nvSpPr>
          <p:spPr>
            <a:xfrm>
              <a:off x="3772825" y="3313786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F618DB61-F3C0-4F22-8A51-26044EC1D52D}"/>
                </a:ext>
              </a:extLst>
            </p:cNvPr>
            <p:cNvSpPr txBox="1"/>
            <p:nvPr/>
          </p:nvSpPr>
          <p:spPr>
            <a:xfrm>
              <a:off x="4236197" y="3313786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DF7CBAC2-AF9F-4F9A-94AA-D311876B2F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72088" y="4946899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387943FD-C406-45BA-BCEF-5A556CDC42DF}"/>
                </a:ext>
              </a:extLst>
            </p:cNvPr>
            <p:cNvSpPr/>
            <p:nvPr/>
          </p:nvSpPr>
          <p:spPr>
            <a:xfrm>
              <a:off x="2619898" y="4581139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4AB98B01-65BA-4B25-8FE3-B4F763465944}"/>
                </a:ext>
              </a:extLst>
            </p:cNvPr>
            <p:cNvSpPr txBox="1"/>
            <p:nvPr/>
          </p:nvSpPr>
          <p:spPr>
            <a:xfrm>
              <a:off x="2579120" y="3313786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24551058-D3D4-40CF-910E-E6F8CAF6DB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74334" y="4946899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07AC35C9-32DD-4758-A41C-B2F4EEC2AC6F}"/>
                </a:ext>
              </a:extLst>
            </p:cNvPr>
            <p:cNvSpPr/>
            <p:nvPr/>
          </p:nvSpPr>
          <p:spPr>
            <a:xfrm>
              <a:off x="1422144" y="4581139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F0AACF5D-C5D0-4B82-BDD1-8519D7A7E3BE}"/>
                </a:ext>
              </a:extLst>
            </p:cNvPr>
            <p:cNvCxnSpPr>
              <a:cxnSpLocks/>
            </p:cNvCxnSpPr>
            <p:nvPr/>
          </p:nvCxnSpPr>
          <p:spPr>
            <a:xfrm>
              <a:off x="1784611" y="5312659"/>
              <a:ext cx="0" cy="84777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69EF24EE-4FE9-404F-9375-37797F7CA453}"/>
                </a:ext>
              </a:extLst>
            </p:cNvPr>
            <p:cNvGrpSpPr/>
            <p:nvPr/>
          </p:nvGrpSpPr>
          <p:grpSpPr>
            <a:xfrm>
              <a:off x="6335572" y="3782266"/>
              <a:ext cx="457882" cy="798869"/>
              <a:chOff x="5989926" y="4811566"/>
              <a:chExt cx="457882" cy="403250"/>
            </a:xfrm>
          </p:grpSpPr>
          <p:cxnSp>
            <p:nvCxnSpPr>
              <p:cNvPr id="193" name="Straight Arrow Connector 192">
                <a:extLst>
                  <a:ext uri="{FF2B5EF4-FFF2-40B4-BE49-F238E27FC236}">
                    <a16:creationId xmlns:a16="http://schemas.microsoft.com/office/drawing/2014/main" id="{A39495AE-5AC1-4CC1-BAF7-1DEFC5147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Arrow Connector 193">
                <a:extLst>
                  <a:ext uri="{FF2B5EF4-FFF2-40B4-BE49-F238E27FC236}">
                    <a16:creationId xmlns:a16="http://schemas.microsoft.com/office/drawing/2014/main" id="{F03B46FC-E3A3-4B41-B609-15546BBCA8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6D852CEE-D683-41DF-B123-D78CD7267CF5}"/>
                </a:ext>
              </a:extLst>
            </p:cNvPr>
            <p:cNvGrpSpPr/>
            <p:nvPr/>
          </p:nvGrpSpPr>
          <p:grpSpPr>
            <a:xfrm>
              <a:off x="5141867" y="3782266"/>
              <a:ext cx="457882" cy="798869"/>
              <a:chOff x="5989926" y="4811566"/>
              <a:chExt cx="457882" cy="403250"/>
            </a:xfrm>
          </p:grpSpPr>
          <p:cxnSp>
            <p:nvCxnSpPr>
              <p:cNvPr id="191" name="Straight Arrow Connector 190">
                <a:extLst>
                  <a:ext uri="{FF2B5EF4-FFF2-40B4-BE49-F238E27FC236}">
                    <a16:creationId xmlns:a16="http://schemas.microsoft.com/office/drawing/2014/main" id="{F615EEFC-F204-4261-A6EA-DDD6D49A5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Arrow Connector 191">
                <a:extLst>
                  <a:ext uri="{FF2B5EF4-FFF2-40B4-BE49-F238E27FC236}">
                    <a16:creationId xmlns:a16="http://schemas.microsoft.com/office/drawing/2014/main" id="{D18CAC92-4498-4E12-9778-60C41C157D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EBDAA1FE-586D-4103-B51A-BD3CE0F06ECD}"/>
                </a:ext>
              </a:extLst>
            </p:cNvPr>
            <p:cNvGrpSpPr/>
            <p:nvPr/>
          </p:nvGrpSpPr>
          <p:grpSpPr>
            <a:xfrm>
              <a:off x="3948162" y="3782266"/>
              <a:ext cx="457882" cy="798869"/>
              <a:chOff x="5989926" y="4811566"/>
              <a:chExt cx="457882" cy="403250"/>
            </a:xfrm>
          </p:grpSpPr>
          <p:cxnSp>
            <p:nvCxnSpPr>
              <p:cNvPr id="189" name="Straight Arrow Connector 188">
                <a:extLst>
                  <a:ext uri="{FF2B5EF4-FFF2-40B4-BE49-F238E27FC236}">
                    <a16:creationId xmlns:a16="http://schemas.microsoft.com/office/drawing/2014/main" id="{86E2C580-BF0C-473D-9B13-0AF62AA47D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Arrow Connector 189">
                <a:extLst>
                  <a:ext uri="{FF2B5EF4-FFF2-40B4-BE49-F238E27FC236}">
                    <a16:creationId xmlns:a16="http://schemas.microsoft.com/office/drawing/2014/main" id="{B625F005-5B70-46F6-A656-EC1B520311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77F08B85-1EEC-4BD6-84B2-CC92DF0613C2}"/>
                </a:ext>
              </a:extLst>
            </p:cNvPr>
            <p:cNvCxnSpPr>
              <a:cxnSpLocks/>
            </p:cNvCxnSpPr>
            <p:nvPr/>
          </p:nvCxnSpPr>
          <p:spPr>
            <a:xfrm>
              <a:off x="2754457" y="3782266"/>
              <a:ext cx="0" cy="7988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E598DE2E-3C8F-4290-ADC5-3024EF74F97C}"/>
                </a:ext>
              </a:extLst>
            </p:cNvPr>
            <p:cNvCxnSpPr>
              <a:cxnSpLocks/>
            </p:cNvCxnSpPr>
            <p:nvPr/>
          </p:nvCxnSpPr>
          <p:spPr>
            <a:xfrm>
              <a:off x="3220955" y="3782266"/>
              <a:ext cx="0" cy="7988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C3C953DF-B99E-4D65-BAC8-239CDB70A983}"/>
                </a:ext>
              </a:extLst>
            </p:cNvPr>
            <p:cNvSpPr txBox="1"/>
            <p:nvPr/>
          </p:nvSpPr>
          <p:spPr>
            <a:xfrm>
              <a:off x="3013690" y="3313786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8808628F-B9B1-4BFB-9C4D-D674FCC2100B}"/>
                </a:ext>
              </a:extLst>
            </p:cNvPr>
            <p:cNvGrpSpPr/>
            <p:nvPr/>
          </p:nvGrpSpPr>
          <p:grpSpPr>
            <a:xfrm>
              <a:off x="6663048" y="3968871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E32F0E67-17F1-4C63-8FCF-706ACD3890AC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D70F7C44-3AED-40DA-99DA-8A9C4649957E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21103D5F-A729-477E-8287-C4EBBAE3F469}"/>
                </a:ext>
              </a:extLst>
            </p:cNvPr>
            <p:cNvGrpSpPr/>
            <p:nvPr/>
          </p:nvGrpSpPr>
          <p:grpSpPr>
            <a:xfrm>
              <a:off x="5471460" y="3968871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185" name="Isosceles Triangle 184">
                <a:extLst>
                  <a:ext uri="{FF2B5EF4-FFF2-40B4-BE49-F238E27FC236}">
                    <a16:creationId xmlns:a16="http://schemas.microsoft.com/office/drawing/2014/main" id="{BD8FC81A-68FA-4CC8-BF29-54A306A4C0BF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DFE7B21E-C158-41B1-8613-3A25506A1B60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DC5FD6FC-72A9-4B60-AD91-51BC032D1AB3}"/>
                </a:ext>
              </a:extLst>
            </p:cNvPr>
            <p:cNvGrpSpPr/>
            <p:nvPr/>
          </p:nvGrpSpPr>
          <p:grpSpPr>
            <a:xfrm>
              <a:off x="4273566" y="3968871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183" name="Isosceles Triangle 182">
                <a:extLst>
                  <a:ext uri="{FF2B5EF4-FFF2-40B4-BE49-F238E27FC236}">
                    <a16:creationId xmlns:a16="http://schemas.microsoft.com/office/drawing/2014/main" id="{DB68925D-BECF-477B-B44F-B641B58A93AF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6D91D943-FB95-445C-B24B-8E4360797387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3BEA32E4-F112-4F90-8D27-ED1E8670F08F}"/>
                </a:ext>
              </a:extLst>
            </p:cNvPr>
            <p:cNvGrpSpPr/>
            <p:nvPr/>
          </p:nvGrpSpPr>
          <p:grpSpPr>
            <a:xfrm>
              <a:off x="3094590" y="3968871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181" name="Isosceles Triangle 180">
                <a:extLst>
                  <a:ext uri="{FF2B5EF4-FFF2-40B4-BE49-F238E27FC236}">
                    <a16:creationId xmlns:a16="http://schemas.microsoft.com/office/drawing/2014/main" id="{6E51F9AD-8C2A-40E1-A52F-3FDBF17CACB5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DEC40BBA-4BB6-42A2-AF59-C4C4C569CA74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86E5A1AB-E7E8-404A-A00D-461B20455A24}"/>
                </a:ext>
              </a:extLst>
            </p:cNvPr>
            <p:cNvSpPr txBox="1"/>
            <p:nvPr/>
          </p:nvSpPr>
          <p:spPr>
            <a:xfrm>
              <a:off x="5829281" y="4523533"/>
              <a:ext cx="29563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DD9A86BA-42EB-4001-BD33-B817C99A995C}"/>
                </a:ext>
              </a:extLst>
            </p:cNvPr>
            <p:cNvSpPr txBox="1"/>
            <p:nvPr/>
          </p:nvSpPr>
          <p:spPr>
            <a:xfrm>
              <a:off x="4611409" y="4523533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FCD8BC95-37B9-4422-82B2-DDCD7845E9DC}"/>
                </a:ext>
              </a:extLst>
            </p:cNvPr>
            <p:cNvSpPr txBox="1"/>
            <p:nvPr/>
          </p:nvSpPr>
          <p:spPr>
            <a:xfrm>
              <a:off x="3420351" y="4523533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DC4114C1-7889-4447-87F5-A6D1A988FB69}"/>
                </a:ext>
              </a:extLst>
            </p:cNvPr>
            <p:cNvSpPr txBox="1"/>
            <p:nvPr/>
          </p:nvSpPr>
          <p:spPr>
            <a:xfrm>
              <a:off x="2222987" y="4523533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53BCB961-954D-4C74-B042-DEE2656B7D1F}"/>
                </a:ext>
              </a:extLst>
            </p:cNvPr>
            <p:cNvSpPr txBox="1"/>
            <p:nvPr/>
          </p:nvSpPr>
          <p:spPr>
            <a:xfrm>
              <a:off x="7007081" y="4523533"/>
              <a:ext cx="29563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0F514EE2-E75D-40C2-8EF4-EA8CEC49F880}"/>
                </a:ext>
              </a:extLst>
            </p:cNvPr>
            <p:cNvSpPr/>
            <p:nvPr/>
          </p:nvSpPr>
          <p:spPr>
            <a:xfrm>
              <a:off x="2022937" y="4388416"/>
              <a:ext cx="1192050" cy="196196"/>
            </a:xfrm>
            <a:custGeom>
              <a:avLst/>
              <a:gdLst>
                <a:gd name="connsiteX0" fmla="*/ 1204485 w 1204485"/>
                <a:gd name="connsiteY0" fmla="*/ 0 h 182880"/>
                <a:gd name="connsiteX1" fmla="*/ 0 w 1204485"/>
                <a:gd name="connsiteY1" fmla="*/ 0 h 182880"/>
                <a:gd name="connsiteX2" fmla="*/ 0 w 1204485"/>
                <a:gd name="connsiteY2" fmla="*/ 18288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485" h="182880">
                  <a:moveTo>
                    <a:pt x="1204485" y="0"/>
                  </a:moveTo>
                  <a:lnTo>
                    <a:pt x="0" y="0"/>
                  </a:lnTo>
                  <a:lnTo>
                    <a:pt x="0" y="18288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ADA469BD-934B-40F9-A170-0B061BF76E8C}"/>
                </a:ext>
              </a:extLst>
            </p:cNvPr>
            <p:cNvSpPr/>
            <p:nvPr/>
          </p:nvSpPr>
          <p:spPr>
            <a:xfrm>
              <a:off x="1557324" y="4028312"/>
              <a:ext cx="1197132" cy="548640"/>
            </a:xfrm>
            <a:custGeom>
              <a:avLst/>
              <a:gdLst>
                <a:gd name="connsiteX0" fmla="*/ 1191873 w 1191873"/>
                <a:gd name="connsiteY0" fmla="*/ 0 h 548640"/>
                <a:gd name="connsiteX1" fmla="*/ 0 w 1191873"/>
                <a:gd name="connsiteY1" fmla="*/ 0 h 548640"/>
                <a:gd name="connsiteX2" fmla="*/ 0 w 1191873"/>
                <a:gd name="connsiteY2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1873" h="548640">
                  <a:moveTo>
                    <a:pt x="1191873" y="0"/>
                  </a:moveTo>
                  <a:lnTo>
                    <a:pt x="0" y="0"/>
                  </a:lnTo>
                  <a:lnTo>
                    <a:pt x="0" y="54864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00915FC5-3792-4FDF-AABD-5B0CC68BD292}"/>
                </a:ext>
              </a:extLst>
            </p:cNvPr>
            <p:cNvSpPr txBox="1"/>
            <p:nvPr/>
          </p:nvSpPr>
          <p:spPr>
            <a:xfrm>
              <a:off x="576712" y="3429000"/>
              <a:ext cx="1908417" cy="48332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Sign Extension</a:t>
              </a:r>
              <a:endParaRPr lang="en-US" sz="2000" b="1" dirty="0">
                <a:latin typeface="+mn-lt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976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0B03-4B47-4465-A8D9-861CEB69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Circuit for Unsigned S = X + Y + 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CAC6-D820-4101-AE4B-6CDEFA9A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7" y="894293"/>
            <a:ext cx="9274727" cy="1180415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X, Y, and Z are 4-bit </a:t>
            </a:r>
            <a:r>
              <a:rPr lang="en-US" b="1" dirty="0"/>
              <a:t>unsigned</a:t>
            </a:r>
            <a:r>
              <a:rPr lang="en-US" dirty="0"/>
              <a:t> integers </a:t>
            </a:r>
            <a:r>
              <a:rPr lang="en-US" dirty="0">
                <a:sym typeface="Wingdings" panose="05000000000000000000" pitchFamily="2" charset="2"/>
              </a:rPr>
              <a:t> Range = 0 to 15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Solution:</a:t>
            </a:r>
            <a:r>
              <a:rPr lang="en-US" b="1" dirty="0"/>
              <a:t> </a:t>
            </a:r>
            <a:r>
              <a:rPr lang="en-US" dirty="0"/>
              <a:t>Maximum S = 15 + 15 + 15 = 45 </a:t>
            </a:r>
            <a:r>
              <a:rPr lang="en-US" dirty="0">
                <a:sym typeface="Wingdings" panose="05000000000000000000" pitchFamily="2" charset="2"/>
              </a:rPr>
              <a:t> S must be </a:t>
            </a:r>
            <a:r>
              <a:rPr lang="en-US" b="1" dirty="0">
                <a:sym typeface="Wingdings" panose="05000000000000000000" pitchFamily="2" charset="2"/>
              </a:rPr>
              <a:t>6 bits</a:t>
            </a:r>
            <a:endParaRPr lang="en-US" b="1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1618D69-E81C-4744-ACC3-70F5F1DC01E9}"/>
              </a:ext>
            </a:extLst>
          </p:cNvPr>
          <p:cNvGrpSpPr/>
          <p:nvPr/>
        </p:nvGrpSpPr>
        <p:grpSpPr>
          <a:xfrm>
            <a:off x="1150938" y="2334467"/>
            <a:ext cx="7885434" cy="4034072"/>
            <a:chOff x="1150938" y="2334467"/>
            <a:chExt cx="7885434" cy="4034072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F27DA4F-AC30-4555-9FAC-8645EF8075B7}"/>
                </a:ext>
              </a:extLst>
            </p:cNvPr>
            <p:cNvGrpSpPr/>
            <p:nvPr/>
          </p:nvGrpSpPr>
          <p:grpSpPr>
            <a:xfrm>
              <a:off x="1150938" y="2334467"/>
              <a:ext cx="6740012" cy="4034072"/>
              <a:chOff x="2459421" y="2219253"/>
              <a:chExt cx="6740012" cy="4034072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64B5E3F-E161-467D-BBF5-F8D34725D19E}"/>
                  </a:ext>
                </a:extLst>
              </p:cNvPr>
              <p:cNvGrpSpPr/>
              <p:nvPr/>
            </p:nvGrpSpPr>
            <p:grpSpPr>
              <a:xfrm>
                <a:off x="2648720" y="2219253"/>
                <a:ext cx="3323693" cy="1682563"/>
                <a:chOff x="2648720" y="2852930"/>
                <a:chExt cx="3323693" cy="1682563"/>
              </a:xfrm>
            </p:grpSpPr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B8EE297A-6825-459E-A92A-859AEEE9B8F2}"/>
                    </a:ext>
                  </a:extLst>
                </p:cNvPr>
                <p:cNvGrpSpPr/>
                <p:nvPr/>
              </p:nvGrpSpPr>
              <p:grpSpPr>
                <a:xfrm>
                  <a:off x="2879148" y="2852930"/>
                  <a:ext cx="796447" cy="951043"/>
                  <a:chOff x="7718136" y="3140965"/>
                  <a:chExt cx="796447" cy="951043"/>
                </a:xfrm>
              </p:grpSpPr>
              <p:sp>
                <p:nvSpPr>
                  <p:cNvPr id="137" name="TextBox 136">
                    <a:extLst>
                      <a:ext uri="{FF2B5EF4-FFF2-40B4-BE49-F238E27FC236}">
                        <a16:creationId xmlns:a16="http://schemas.microsoft.com/office/drawing/2014/main" id="{EF7A33B1-32A8-43DA-B457-988D0336E5D1}"/>
                      </a:ext>
                    </a:extLst>
                  </p:cNvPr>
                  <p:cNvSpPr txBox="1"/>
                  <p:nvPr/>
                </p:nvSpPr>
                <p:spPr>
                  <a:xfrm>
                    <a:off x="7718136" y="3140965"/>
                    <a:ext cx="796447" cy="403249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squar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1600" dirty="0">
                        <a:latin typeface="+mn-lt"/>
                        <a:cs typeface="Times New Roman" panose="02020603050405020304" pitchFamily="18" charset="0"/>
                      </a:rPr>
                      <a:t>[3:0]</a:t>
                    </a:r>
                    <a:endParaRPr lang="en-US" sz="1600" baseline="-25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5" name="TextBox 144">
                    <a:extLst>
                      <a:ext uri="{FF2B5EF4-FFF2-40B4-BE49-F238E27FC236}">
                        <a16:creationId xmlns:a16="http://schemas.microsoft.com/office/drawing/2014/main" id="{855C3148-C4E9-4A88-BB03-D1E4943173AB}"/>
                      </a:ext>
                    </a:extLst>
                  </p:cNvPr>
                  <p:cNvSpPr txBox="1"/>
                  <p:nvPr/>
                </p:nvSpPr>
                <p:spPr>
                  <a:xfrm>
                    <a:off x="7794692" y="3668450"/>
                    <a:ext cx="211479" cy="279013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squar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4</a:t>
                    </a:r>
                    <a:endParaRPr lang="en-US" sz="2000" baseline="-25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193" name="Straight Arrow Connector 192">
                    <a:extLst>
                      <a:ext uri="{FF2B5EF4-FFF2-40B4-BE49-F238E27FC236}">
                        <a16:creationId xmlns:a16="http://schemas.microsoft.com/office/drawing/2014/main" id="{A39495AE-5AC1-4CC1-BAF7-1DEFC51474A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103146" y="3601821"/>
                    <a:ext cx="0" cy="490187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>
                    <a:extLst>
                      <a:ext uri="{FF2B5EF4-FFF2-40B4-BE49-F238E27FC236}">
                        <a16:creationId xmlns:a16="http://schemas.microsoft.com/office/drawing/2014/main" id="{6EDE95BA-B2EB-4D1E-8B90-3CACFDDED60E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029549" y="3717035"/>
                    <a:ext cx="166062" cy="10759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138B4B9C-E39E-441C-829C-A49DDCAE7B18}"/>
                    </a:ext>
                  </a:extLst>
                </p:cNvPr>
                <p:cNvGrpSpPr/>
                <p:nvPr/>
              </p:nvGrpSpPr>
              <p:grpSpPr>
                <a:xfrm>
                  <a:off x="4444588" y="2852930"/>
                  <a:ext cx="796447" cy="951043"/>
                  <a:chOff x="7718136" y="3140965"/>
                  <a:chExt cx="796447" cy="951043"/>
                </a:xfrm>
              </p:grpSpPr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91DD9730-51F1-448D-BDF6-85FA11F0AC85}"/>
                      </a:ext>
                    </a:extLst>
                  </p:cNvPr>
                  <p:cNvSpPr txBox="1"/>
                  <p:nvPr/>
                </p:nvSpPr>
                <p:spPr>
                  <a:xfrm>
                    <a:off x="7718136" y="3140965"/>
                    <a:ext cx="796447" cy="403249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squar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Y</a:t>
                    </a:r>
                    <a:r>
                      <a:rPr lang="en-US" sz="1600" dirty="0">
                        <a:latin typeface="+mn-lt"/>
                        <a:cs typeface="Times New Roman" panose="02020603050405020304" pitchFamily="18" charset="0"/>
                      </a:rPr>
                      <a:t>[3:0]</a:t>
                    </a:r>
                    <a:endParaRPr lang="en-US" sz="1600" baseline="-25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7" name="TextBox 86">
                    <a:extLst>
                      <a:ext uri="{FF2B5EF4-FFF2-40B4-BE49-F238E27FC236}">
                        <a16:creationId xmlns:a16="http://schemas.microsoft.com/office/drawing/2014/main" id="{277C480C-5836-4B3C-ADB0-E251B08B2F13}"/>
                      </a:ext>
                    </a:extLst>
                  </p:cNvPr>
                  <p:cNvSpPr txBox="1"/>
                  <p:nvPr/>
                </p:nvSpPr>
                <p:spPr>
                  <a:xfrm>
                    <a:off x="7794692" y="3668450"/>
                    <a:ext cx="211479" cy="279013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squar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4</a:t>
                    </a:r>
                    <a:endParaRPr lang="en-US" sz="2000" baseline="-25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88" name="Straight Arrow Connector 87">
                    <a:extLst>
                      <a:ext uri="{FF2B5EF4-FFF2-40B4-BE49-F238E27FC236}">
                        <a16:creationId xmlns:a16="http://schemas.microsoft.com/office/drawing/2014/main" id="{CE1FC268-F136-4330-B6D5-7845BE6027F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103146" y="3601821"/>
                    <a:ext cx="0" cy="490187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>
                    <a:extLst>
                      <a:ext uri="{FF2B5EF4-FFF2-40B4-BE49-F238E27FC236}">
                        <a16:creationId xmlns:a16="http://schemas.microsoft.com/office/drawing/2014/main" id="{FBE69667-42C9-4960-B154-CB4428AB90E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8029549" y="3717035"/>
                    <a:ext cx="166062" cy="10759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37C6B0F3-512C-4B50-B15A-B52D35F362B0}"/>
                    </a:ext>
                  </a:extLst>
                </p:cNvPr>
                <p:cNvGrpSpPr/>
                <p:nvPr/>
              </p:nvGrpSpPr>
              <p:grpSpPr>
                <a:xfrm>
                  <a:off x="2648720" y="3803973"/>
                  <a:ext cx="3323693" cy="731520"/>
                  <a:chOff x="2648720" y="4310476"/>
                  <a:chExt cx="3323693" cy="731520"/>
                </a:xfrm>
              </p:grpSpPr>
              <p:sp>
                <p:nvSpPr>
                  <p:cNvPr id="80" name="TextBox 79">
                    <a:extLst>
                      <a:ext uri="{FF2B5EF4-FFF2-40B4-BE49-F238E27FC236}">
                        <a16:creationId xmlns:a16="http://schemas.microsoft.com/office/drawing/2014/main" id="{6C63E8B4-9897-45C1-893A-119FEB7563C7}"/>
                      </a:ext>
                    </a:extLst>
                  </p:cNvPr>
                  <p:cNvSpPr txBox="1"/>
                  <p:nvPr/>
                </p:nvSpPr>
                <p:spPr>
                  <a:xfrm>
                    <a:off x="5727784" y="4552336"/>
                    <a:ext cx="244629" cy="288036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squar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0</a:t>
                    </a:r>
                    <a:endParaRPr lang="en-US" sz="2000" baseline="-25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61" name="Rectangle 160">
                    <a:extLst>
                      <a:ext uri="{FF2B5EF4-FFF2-40B4-BE49-F238E27FC236}">
                        <a16:creationId xmlns:a16="http://schemas.microsoft.com/office/drawing/2014/main" id="{07AC35C9-32DD-4758-A41C-B2F4EEC2AC6F}"/>
                      </a:ext>
                    </a:extLst>
                  </p:cNvPr>
                  <p:cNvSpPr/>
                  <p:nvPr/>
                </p:nvSpPr>
                <p:spPr>
                  <a:xfrm>
                    <a:off x="2648722" y="4310476"/>
                    <a:ext cx="2765130" cy="73152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>
                        <a:solidFill>
                          <a:schemeClr val="tx1"/>
                        </a:solidFill>
                      </a:rPr>
                      <a:t>4-bit Adder</a:t>
                    </a:r>
                  </a:p>
                </p:txBody>
              </p:sp>
              <p:cxnSp>
                <p:nvCxnSpPr>
                  <p:cNvPr id="162" name="Straight Arrow Connector 161">
                    <a:extLst>
                      <a:ext uri="{FF2B5EF4-FFF2-40B4-BE49-F238E27FC236}">
                        <a16:creationId xmlns:a16="http://schemas.microsoft.com/office/drawing/2014/main" id="{F0AACF5D-C5D0-4B82-BDD1-8519D7A7E3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13852" y="4696354"/>
                    <a:ext cx="288039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34A71B2C-A9EE-4626-BA13-B793FC5DA598}"/>
                      </a:ext>
                    </a:extLst>
                  </p:cNvPr>
                  <p:cNvSpPr txBox="1"/>
                  <p:nvPr/>
                </p:nvSpPr>
                <p:spPr>
                  <a:xfrm>
                    <a:off x="5010611" y="4523533"/>
                    <a:ext cx="403245" cy="288035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squar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err="1">
                        <a:latin typeface="+mn-lt"/>
                        <a:cs typeface="Times New Roman" panose="02020603050405020304" pitchFamily="18" charset="0"/>
                      </a:rPr>
                      <a:t>cin</a:t>
                    </a:r>
                    <a:endParaRPr lang="en-US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3" name="TextBox 92">
                    <a:extLst>
                      <a:ext uri="{FF2B5EF4-FFF2-40B4-BE49-F238E27FC236}">
                        <a16:creationId xmlns:a16="http://schemas.microsoft.com/office/drawing/2014/main" id="{C729C1BA-C5F9-44B2-BF92-AF434FC0EFF5}"/>
                      </a:ext>
                    </a:extLst>
                  </p:cNvPr>
                  <p:cNvSpPr txBox="1"/>
                  <p:nvPr/>
                </p:nvSpPr>
                <p:spPr>
                  <a:xfrm>
                    <a:off x="2648720" y="4523533"/>
                    <a:ext cx="507142" cy="288035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squar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dirty="0" err="1">
                        <a:latin typeface="+mn-lt"/>
                        <a:cs typeface="Times New Roman" panose="02020603050405020304" pitchFamily="18" charset="0"/>
                      </a:rPr>
                      <a:t>cout</a:t>
                    </a:r>
                    <a:endParaRPr lang="en-US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5AC0BD81-EB35-4500-A415-E261FBEAD92E}"/>
                  </a:ext>
                </a:extLst>
              </p:cNvPr>
              <p:cNvGrpSpPr/>
              <p:nvPr/>
            </p:nvGrpSpPr>
            <p:grpSpPr>
              <a:xfrm>
                <a:off x="4394443" y="4639802"/>
                <a:ext cx="3323693" cy="731520"/>
                <a:chOff x="2648720" y="4310476"/>
                <a:chExt cx="3323693" cy="731520"/>
              </a:xfrm>
            </p:grpSpPr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F72E9B62-97B6-4F2B-8B23-0B78A74275DC}"/>
                    </a:ext>
                  </a:extLst>
                </p:cNvPr>
                <p:cNvSpPr txBox="1"/>
                <p:nvPr/>
              </p:nvSpPr>
              <p:spPr>
                <a:xfrm>
                  <a:off x="5727784" y="4552336"/>
                  <a:ext cx="244629" cy="28803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D1A268EE-D735-448A-B64F-0A2E0F18B0EB}"/>
                    </a:ext>
                  </a:extLst>
                </p:cNvPr>
                <p:cNvSpPr/>
                <p:nvPr/>
              </p:nvSpPr>
              <p:spPr>
                <a:xfrm>
                  <a:off x="2648722" y="4310476"/>
                  <a:ext cx="2765130" cy="7315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5-bit Adder</a:t>
                  </a:r>
                </a:p>
              </p:txBody>
            </p:sp>
            <p:cxnSp>
              <p:nvCxnSpPr>
                <p:cNvPr id="97" name="Straight Arrow Connector 96">
                  <a:extLst>
                    <a:ext uri="{FF2B5EF4-FFF2-40B4-BE49-F238E27FC236}">
                      <a16:creationId xmlns:a16="http://schemas.microsoft.com/office/drawing/2014/main" id="{38829E28-E57C-4970-9D63-70B029BAA0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13852" y="4696354"/>
                  <a:ext cx="288039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AC31089A-8B1E-4323-8080-B04D1532D504}"/>
                    </a:ext>
                  </a:extLst>
                </p:cNvPr>
                <p:cNvSpPr txBox="1"/>
                <p:nvPr/>
              </p:nvSpPr>
              <p:spPr>
                <a:xfrm>
                  <a:off x="5010611" y="4523533"/>
                  <a:ext cx="403245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err="1">
                      <a:latin typeface="+mn-lt"/>
                      <a:cs typeface="Times New Roman" panose="02020603050405020304" pitchFamily="18" charset="0"/>
                    </a:rPr>
                    <a:t>cin</a:t>
                  </a:r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D489A190-627F-4949-939D-CD4C451762D9}"/>
                    </a:ext>
                  </a:extLst>
                </p:cNvPr>
                <p:cNvSpPr txBox="1"/>
                <p:nvPr/>
              </p:nvSpPr>
              <p:spPr>
                <a:xfrm>
                  <a:off x="2648720" y="4523533"/>
                  <a:ext cx="507142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err="1">
                      <a:latin typeface="+mn-lt"/>
                      <a:cs typeface="Times New Roman" panose="02020603050405020304" pitchFamily="18" charset="0"/>
                    </a:rPr>
                    <a:t>cout</a:t>
                  </a:r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08075AC1-1404-428D-ADE7-11C8ACA732FA}"/>
                  </a:ext>
                </a:extLst>
              </p:cNvPr>
              <p:cNvSpPr txBox="1"/>
              <p:nvPr/>
            </p:nvSpPr>
            <p:spPr>
              <a:xfrm>
                <a:off x="6175053" y="3671388"/>
                <a:ext cx="1082227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0, Z</a:t>
                </a:r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[3:0]</a:t>
                </a:r>
                <a:endParaRPr lang="en-US" sz="16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99C0B49B-02C4-42F4-83CF-858F421449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30629" y="4132244"/>
                <a:ext cx="0" cy="490187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657C4467-F3E1-41FC-B154-387F5BBF616D}"/>
                  </a:ext>
                </a:extLst>
              </p:cNvPr>
              <p:cNvGrpSpPr/>
              <p:nvPr/>
            </p:nvGrpSpPr>
            <p:grpSpPr>
              <a:xfrm>
                <a:off x="6422175" y="4198873"/>
                <a:ext cx="400919" cy="279013"/>
                <a:chOff x="6422175" y="4762983"/>
                <a:chExt cx="400919" cy="279013"/>
              </a:xfrm>
            </p:grpSpPr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7953B4E2-BD56-4DAE-9F3D-6FE386B3466B}"/>
                    </a:ext>
                  </a:extLst>
                </p:cNvPr>
                <p:cNvSpPr txBox="1"/>
                <p:nvPr/>
              </p:nvSpPr>
              <p:spPr>
                <a:xfrm>
                  <a:off x="6422175" y="4762983"/>
                  <a:ext cx="211479" cy="27901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5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882A04FB-7BD6-4E04-8B51-DC393F269C7C}"/>
                    </a:ext>
                  </a:extLst>
                </p:cNvPr>
                <p:cNvCxnSpPr/>
                <p:nvPr/>
              </p:nvCxnSpPr>
              <p:spPr>
                <a:xfrm flipV="1">
                  <a:off x="6657032" y="4811568"/>
                  <a:ext cx="166062" cy="10759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4469847A-24C3-4DE4-9DAF-D153A04C421C}"/>
                  </a:ext>
                </a:extLst>
              </p:cNvPr>
              <p:cNvGrpSpPr/>
              <p:nvPr/>
            </p:nvGrpSpPr>
            <p:grpSpPr>
              <a:xfrm>
                <a:off x="4699678" y="4198873"/>
                <a:ext cx="400919" cy="279013"/>
                <a:chOff x="6422175" y="4762983"/>
                <a:chExt cx="400919" cy="279013"/>
              </a:xfrm>
            </p:grpSpPr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E289E7C8-2704-4183-B46A-F144A22B8D91}"/>
                    </a:ext>
                  </a:extLst>
                </p:cNvPr>
                <p:cNvSpPr txBox="1"/>
                <p:nvPr/>
              </p:nvSpPr>
              <p:spPr>
                <a:xfrm>
                  <a:off x="6422175" y="4762983"/>
                  <a:ext cx="211479" cy="27901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64DAE741-D5EC-4213-972A-52FC6E189B87}"/>
                    </a:ext>
                  </a:extLst>
                </p:cNvPr>
                <p:cNvCxnSpPr/>
                <p:nvPr/>
              </p:nvCxnSpPr>
              <p:spPr>
                <a:xfrm flipV="1">
                  <a:off x="6657032" y="4811568"/>
                  <a:ext cx="166062" cy="10759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56D72E0C-3FC5-4F03-AE28-3BCAADA401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59498" y="5358307"/>
                <a:ext cx="0" cy="490187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5C47074D-A433-4D20-9C27-C38D66A83DAE}"/>
                  </a:ext>
                </a:extLst>
              </p:cNvPr>
              <p:cNvGrpSpPr/>
              <p:nvPr/>
            </p:nvGrpSpPr>
            <p:grpSpPr>
              <a:xfrm>
                <a:off x="5451044" y="5424936"/>
                <a:ext cx="400919" cy="279013"/>
                <a:chOff x="6422175" y="4762983"/>
                <a:chExt cx="400919" cy="279013"/>
              </a:xfrm>
            </p:grpSpPr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9F93AEE1-0EAD-46BA-84A3-4013F7FAA8D5}"/>
                    </a:ext>
                  </a:extLst>
                </p:cNvPr>
                <p:cNvSpPr txBox="1"/>
                <p:nvPr/>
              </p:nvSpPr>
              <p:spPr>
                <a:xfrm>
                  <a:off x="6422175" y="4762983"/>
                  <a:ext cx="211479" cy="27901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5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AEE0EE53-8CBE-4677-A416-E3B6764509E2}"/>
                    </a:ext>
                  </a:extLst>
                </p:cNvPr>
                <p:cNvCxnSpPr/>
                <p:nvPr/>
              </p:nvCxnSpPr>
              <p:spPr>
                <a:xfrm flipV="1">
                  <a:off x="6657032" y="4811568"/>
                  <a:ext cx="166062" cy="10759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235C4599-8564-4CB1-A583-6F4B6194782A}"/>
                  </a:ext>
                </a:extLst>
              </p:cNvPr>
              <p:cNvSpPr txBox="1"/>
              <p:nvPr/>
            </p:nvSpPr>
            <p:spPr>
              <a:xfrm>
                <a:off x="4641369" y="5848494"/>
                <a:ext cx="1463772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[5]</a:t>
                </a: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, S</a:t>
                </a:r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[4:0]</a:t>
                </a:r>
                <a:endParaRPr lang="en-US" sz="16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5769CC4B-A317-452E-A750-08B4978987B1}"/>
                  </a:ext>
                </a:extLst>
              </p:cNvPr>
              <p:cNvSpPr/>
              <p:nvPr/>
            </p:nvSpPr>
            <p:spPr>
              <a:xfrm>
                <a:off x="4293263" y="5024389"/>
                <a:ext cx="730069" cy="824105"/>
              </a:xfrm>
              <a:custGeom>
                <a:avLst/>
                <a:gdLst>
                  <a:gd name="connsiteX0" fmla="*/ 321616 w 2326990"/>
                  <a:gd name="connsiteY0" fmla="*/ 0 h 1097280"/>
                  <a:gd name="connsiteX1" fmla="*/ 0 w 2326990"/>
                  <a:gd name="connsiteY1" fmla="*/ 0 h 1097280"/>
                  <a:gd name="connsiteX2" fmla="*/ 0 w 2326990"/>
                  <a:gd name="connsiteY2" fmla="*/ 750438 h 1097280"/>
                  <a:gd name="connsiteX3" fmla="*/ 2326990 w 2326990"/>
                  <a:gd name="connsiteY3" fmla="*/ 750438 h 1097280"/>
                  <a:gd name="connsiteX4" fmla="*/ 2326990 w 2326990"/>
                  <a:gd name="connsiteY4" fmla="*/ 1097280 h 10972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26990" h="1097280">
                    <a:moveTo>
                      <a:pt x="321616" y="0"/>
                    </a:moveTo>
                    <a:lnTo>
                      <a:pt x="0" y="0"/>
                    </a:lnTo>
                    <a:lnTo>
                      <a:pt x="0" y="750438"/>
                    </a:lnTo>
                    <a:lnTo>
                      <a:pt x="2326990" y="750438"/>
                    </a:lnTo>
                    <a:lnTo>
                      <a:pt x="2326990" y="109728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07E8804-9887-4E60-8708-AD3B202F2460}"/>
                  </a:ext>
                </a:extLst>
              </p:cNvPr>
              <p:cNvSpPr txBox="1"/>
              <p:nvPr/>
            </p:nvSpPr>
            <p:spPr>
              <a:xfrm>
                <a:off x="6277960" y="5790887"/>
                <a:ext cx="2921473" cy="462438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 = 6-bit Unsigned Sum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08735CBE-4994-43DD-A3DC-DB4C5AD3AA45}"/>
                  </a:ext>
                </a:extLst>
              </p:cNvPr>
              <p:cNvSpPr txBox="1"/>
              <p:nvPr/>
            </p:nvSpPr>
            <p:spPr>
              <a:xfrm>
                <a:off x="4088895" y="4177891"/>
                <a:ext cx="443851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T</a:t>
                </a:r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[4]</a:t>
                </a:r>
                <a:endParaRPr lang="en-US" sz="16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2852517D-07B1-4A30-8B56-EF4FA2CE8389}"/>
                  </a:ext>
                </a:extLst>
              </p:cNvPr>
              <p:cNvSpPr txBox="1"/>
              <p:nvPr/>
            </p:nvSpPr>
            <p:spPr>
              <a:xfrm>
                <a:off x="5132476" y="4177891"/>
                <a:ext cx="723398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T</a:t>
                </a:r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[3:0]</a:t>
                </a:r>
                <a:endParaRPr lang="en-US" sz="16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A994218-EE5C-4330-B75C-3D95721F08D9}"/>
                  </a:ext>
                </a:extLst>
              </p:cNvPr>
              <p:cNvSpPr/>
              <p:nvPr/>
            </p:nvSpPr>
            <p:spPr>
              <a:xfrm>
                <a:off x="3960298" y="3890930"/>
                <a:ext cx="1046830" cy="756744"/>
              </a:xfrm>
              <a:custGeom>
                <a:avLst/>
                <a:gdLst>
                  <a:gd name="connsiteX0" fmla="*/ 0 w 1046830"/>
                  <a:gd name="connsiteY0" fmla="*/ 0 h 756744"/>
                  <a:gd name="connsiteX1" fmla="*/ 0 w 1046830"/>
                  <a:gd name="connsiteY1" fmla="*/ 107205 h 756744"/>
                  <a:gd name="connsiteX2" fmla="*/ 1046830 w 1046830"/>
                  <a:gd name="connsiteY2" fmla="*/ 107205 h 756744"/>
                  <a:gd name="connsiteX3" fmla="*/ 1046830 w 1046830"/>
                  <a:gd name="connsiteY3" fmla="*/ 756744 h 756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6830" h="756744">
                    <a:moveTo>
                      <a:pt x="0" y="0"/>
                    </a:moveTo>
                    <a:lnTo>
                      <a:pt x="0" y="107205"/>
                    </a:lnTo>
                    <a:lnTo>
                      <a:pt x="1046830" y="107205"/>
                    </a:lnTo>
                    <a:lnTo>
                      <a:pt x="1046830" y="756744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E1DDB208-DB02-45DC-B645-D5C0B96C3097}"/>
                  </a:ext>
                </a:extLst>
              </p:cNvPr>
              <p:cNvSpPr/>
              <p:nvPr/>
            </p:nvSpPr>
            <p:spPr>
              <a:xfrm>
                <a:off x="2459421" y="3544088"/>
                <a:ext cx="2181947" cy="1090974"/>
              </a:xfrm>
              <a:custGeom>
                <a:avLst/>
                <a:gdLst>
                  <a:gd name="connsiteX0" fmla="*/ 176573 w 2181947"/>
                  <a:gd name="connsiteY0" fmla="*/ 0 h 1090974"/>
                  <a:gd name="connsiteX1" fmla="*/ 0 w 2181947"/>
                  <a:gd name="connsiteY1" fmla="*/ 0 h 1090974"/>
                  <a:gd name="connsiteX2" fmla="*/ 0 w 2181947"/>
                  <a:gd name="connsiteY2" fmla="*/ 554946 h 1090974"/>
                  <a:gd name="connsiteX3" fmla="*/ 2181947 w 2181947"/>
                  <a:gd name="connsiteY3" fmla="*/ 554946 h 1090974"/>
                  <a:gd name="connsiteX4" fmla="*/ 2181947 w 2181947"/>
                  <a:gd name="connsiteY4" fmla="*/ 1090974 h 1090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1947" h="1090974">
                    <a:moveTo>
                      <a:pt x="176573" y="0"/>
                    </a:moveTo>
                    <a:lnTo>
                      <a:pt x="0" y="0"/>
                    </a:lnTo>
                    <a:lnTo>
                      <a:pt x="0" y="554946"/>
                    </a:lnTo>
                    <a:lnTo>
                      <a:pt x="2181947" y="554946"/>
                    </a:lnTo>
                    <a:lnTo>
                      <a:pt x="2181947" y="1090974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C802977-776F-474B-9BBF-F474C239FE6B}"/>
                </a:ext>
              </a:extLst>
            </p:cNvPr>
            <p:cNvSpPr txBox="1"/>
            <p:nvPr/>
          </p:nvSpPr>
          <p:spPr>
            <a:xfrm>
              <a:off x="6969245" y="4408319"/>
              <a:ext cx="2067127" cy="904341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One 4-bit Adder</a:t>
              </a: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One 5-bit Adder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252753AC-7416-4F9C-B021-5A2D64457A79}"/>
                </a:ext>
              </a:extLst>
            </p:cNvPr>
            <p:cNvSpPr txBox="1"/>
            <p:nvPr/>
          </p:nvSpPr>
          <p:spPr>
            <a:xfrm>
              <a:off x="4953000" y="3255906"/>
              <a:ext cx="2556885" cy="45217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Z is zero-extended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831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0B03-4B47-4465-A8D9-861CEB69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Circuit for Signed S = W + X – Y – 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CAC6-D820-4101-AE4B-6CDEFA9A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8" y="894293"/>
            <a:ext cx="8986692" cy="1180415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W, X, Y, and Z are 4-bit </a:t>
            </a:r>
            <a:r>
              <a:rPr lang="en-US" b="1" dirty="0"/>
              <a:t>signed</a:t>
            </a:r>
            <a:r>
              <a:rPr lang="en-US" dirty="0"/>
              <a:t> integers </a:t>
            </a:r>
            <a:r>
              <a:rPr lang="en-US" dirty="0">
                <a:sym typeface="Wingdings" panose="05000000000000000000" pitchFamily="2" charset="2"/>
              </a:rPr>
              <a:t> Range = -8 to +7</a:t>
            </a:r>
            <a:endParaRPr lang="en-US" dirty="0"/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Solution:</a:t>
            </a:r>
            <a:r>
              <a:rPr lang="en-US" b="1" dirty="0"/>
              <a:t> </a:t>
            </a:r>
            <a:r>
              <a:rPr lang="en-US" dirty="0"/>
              <a:t>S = W + X – Y – Z = (W+X) – (Y+Z) </a:t>
            </a:r>
            <a:r>
              <a:rPr lang="en-US" dirty="0">
                <a:sym typeface="Wingdings" panose="05000000000000000000" pitchFamily="2" charset="2"/>
              </a:rPr>
              <a:t> 6 bits are used</a:t>
            </a:r>
            <a:endParaRPr lang="en-US" b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CF08322-CFB2-4A90-AB69-3FB34077237E}"/>
              </a:ext>
            </a:extLst>
          </p:cNvPr>
          <p:cNvGrpSpPr/>
          <p:nvPr/>
        </p:nvGrpSpPr>
        <p:grpSpPr>
          <a:xfrm>
            <a:off x="778987" y="2104039"/>
            <a:ext cx="8583442" cy="4378132"/>
            <a:chOff x="862903" y="2161646"/>
            <a:chExt cx="8583442" cy="437813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1F2DEA2-75D8-417A-A490-41AA33A07C85}"/>
                </a:ext>
              </a:extLst>
            </p:cNvPr>
            <p:cNvGrpSpPr/>
            <p:nvPr/>
          </p:nvGrpSpPr>
          <p:grpSpPr>
            <a:xfrm>
              <a:off x="862903" y="2161646"/>
              <a:ext cx="3628206" cy="1682563"/>
              <a:chOff x="862903" y="2161646"/>
              <a:chExt cx="3628206" cy="1682563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B8EE297A-6825-459E-A92A-859AEEE9B8F2}"/>
                  </a:ext>
                </a:extLst>
              </p:cNvPr>
              <p:cNvGrpSpPr/>
              <p:nvPr/>
            </p:nvGrpSpPr>
            <p:grpSpPr>
              <a:xfrm>
                <a:off x="862903" y="2161646"/>
                <a:ext cx="1514253" cy="951043"/>
                <a:chOff x="7356016" y="3140965"/>
                <a:chExt cx="1514253" cy="951043"/>
              </a:xfrm>
            </p:grpSpPr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EF7A33B1-32A8-43DA-B457-988D0336E5D1}"/>
                    </a:ext>
                  </a:extLst>
                </p:cNvPr>
                <p:cNvSpPr txBox="1"/>
                <p:nvPr/>
              </p:nvSpPr>
              <p:spPr>
                <a:xfrm>
                  <a:off x="7356016" y="3140965"/>
                  <a:ext cx="1514253" cy="40324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W</a:t>
                  </a:r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[3]</a:t>
                  </a:r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, W</a:t>
                  </a:r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[3:0]</a:t>
                  </a:r>
                  <a:endParaRPr lang="en-US" sz="16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855C3148-C4E9-4A88-BB03-D1E4943173AB}"/>
                    </a:ext>
                  </a:extLst>
                </p:cNvPr>
                <p:cNvSpPr txBox="1"/>
                <p:nvPr/>
              </p:nvSpPr>
              <p:spPr>
                <a:xfrm>
                  <a:off x="7794692" y="3668450"/>
                  <a:ext cx="211479" cy="27901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5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93" name="Straight Arrow Connector 192">
                  <a:extLst>
                    <a:ext uri="{FF2B5EF4-FFF2-40B4-BE49-F238E27FC236}">
                      <a16:creationId xmlns:a16="http://schemas.microsoft.com/office/drawing/2014/main" id="{A39495AE-5AC1-4CC1-BAF7-1DEFC51474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03146" y="3601821"/>
                  <a:ext cx="0" cy="490187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6EDE95BA-B2EB-4D1E-8B90-3CACFDDED60E}"/>
                    </a:ext>
                  </a:extLst>
                </p:cNvPr>
                <p:cNvCxnSpPr/>
                <p:nvPr/>
              </p:nvCxnSpPr>
              <p:spPr>
                <a:xfrm flipV="1">
                  <a:off x="8029549" y="3717035"/>
                  <a:ext cx="166062" cy="10759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138B4B9C-E39E-441C-829C-A49DDCAE7B18}"/>
                  </a:ext>
                </a:extLst>
              </p:cNvPr>
              <p:cNvGrpSpPr/>
              <p:nvPr/>
            </p:nvGrpSpPr>
            <p:grpSpPr>
              <a:xfrm>
                <a:off x="2831593" y="2161646"/>
                <a:ext cx="1314909" cy="951043"/>
                <a:chOff x="7442261" y="3140965"/>
                <a:chExt cx="1314909" cy="951043"/>
              </a:xfrm>
            </p:grpSpPr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91DD9730-51F1-448D-BDF6-85FA11F0AC85}"/>
                    </a:ext>
                  </a:extLst>
                </p:cNvPr>
                <p:cNvSpPr txBox="1"/>
                <p:nvPr/>
              </p:nvSpPr>
              <p:spPr>
                <a:xfrm>
                  <a:off x="7442261" y="3140965"/>
                  <a:ext cx="1314909" cy="40324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X</a:t>
                  </a:r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[3]</a:t>
                  </a:r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, X</a:t>
                  </a:r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[3:0]</a:t>
                  </a:r>
                  <a:endParaRPr lang="en-US" sz="16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277C480C-5836-4B3C-ADB0-E251B08B2F13}"/>
                    </a:ext>
                  </a:extLst>
                </p:cNvPr>
                <p:cNvSpPr txBox="1"/>
                <p:nvPr/>
              </p:nvSpPr>
              <p:spPr>
                <a:xfrm>
                  <a:off x="7794692" y="3668450"/>
                  <a:ext cx="211479" cy="27901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5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CE1FC268-F136-4330-B6D5-7845BE6027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03146" y="3601821"/>
                  <a:ext cx="0" cy="490187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FBE69667-42C9-4960-B154-CB4428AB90ED}"/>
                    </a:ext>
                  </a:extLst>
                </p:cNvPr>
                <p:cNvCxnSpPr/>
                <p:nvPr/>
              </p:nvCxnSpPr>
              <p:spPr>
                <a:xfrm flipV="1">
                  <a:off x="8029549" y="3717035"/>
                  <a:ext cx="166062" cy="10759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37C6B0F3-512C-4B50-B15A-B52D35F362B0}"/>
                  </a:ext>
                </a:extLst>
              </p:cNvPr>
              <p:cNvGrpSpPr/>
              <p:nvPr/>
            </p:nvGrpSpPr>
            <p:grpSpPr>
              <a:xfrm>
                <a:off x="1167416" y="3112689"/>
                <a:ext cx="3323693" cy="731520"/>
                <a:chOff x="2648720" y="4310476"/>
                <a:chExt cx="3323693" cy="731520"/>
              </a:xfrm>
            </p:grpSpPr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6C63E8B4-9897-45C1-893A-119FEB7563C7}"/>
                    </a:ext>
                  </a:extLst>
                </p:cNvPr>
                <p:cNvSpPr txBox="1"/>
                <p:nvPr/>
              </p:nvSpPr>
              <p:spPr>
                <a:xfrm>
                  <a:off x="5727784" y="4552336"/>
                  <a:ext cx="244629" cy="28803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1" name="Rectangle 160">
                  <a:extLst>
                    <a:ext uri="{FF2B5EF4-FFF2-40B4-BE49-F238E27FC236}">
                      <a16:creationId xmlns:a16="http://schemas.microsoft.com/office/drawing/2014/main" id="{07AC35C9-32DD-4758-A41C-B2F4EEC2AC6F}"/>
                    </a:ext>
                  </a:extLst>
                </p:cNvPr>
                <p:cNvSpPr/>
                <p:nvPr/>
              </p:nvSpPr>
              <p:spPr>
                <a:xfrm>
                  <a:off x="2648722" y="4310476"/>
                  <a:ext cx="2765130" cy="7315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5-bit Adder</a:t>
                  </a:r>
                </a:p>
              </p:txBody>
            </p:sp>
            <p:cxnSp>
              <p:nvCxnSpPr>
                <p:cNvPr id="162" name="Straight Arrow Connector 161">
                  <a:extLst>
                    <a:ext uri="{FF2B5EF4-FFF2-40B4-BE49-F238E27FC236}">
                      <a16:creationId xmlns:a16="http://schemas.microsoft.com/office/drawing/2014/main" id="{F0AACF5D-C5D0-4B82-BDD1-8519D7A7E3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13852" y="4696354"/>
                  <a:ext cx="288039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4A71B2C-A9EE-4626-BA13-B793FC5DA598}"/>
                    </a:ext>
                  </a:extLst>
                </p:cNvPr>
                <p:cNvSpPr txBox="1"/>
                <p:nvPr/>
              </p:nvSpPr>
              <p:spPr>
                <a:xfrm>
                  <a:off x="5010611" y="4523533"/>
                  <a:ext cx="403245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err="1">
                      <a:latin typeface="+mn-lt"/>
                      <a:cs typeface="Times New Roman" panose="02020603050405020304" pitchFamily="18" charset="0"/>
                    </a:rPr>
                    <a:t>cin</a:t>
                  </a:r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TextBox 92">
                  <a:extLst>
                    <a:ext uri="{FF2B5EF4-FFF2-40B4-BE49-F238E27FC236}">
                      <a16:creationId xmlns:a16="http://schemas.microsoft.com/office/drawing/2014/main" id="{C729C1BA-C5F9-44B2-BF92-AF434FC0EFF5}"/>
                    </a:ext>
                  </a:extLst>
                </p:cNvPr>
                <p:cNvSpPr txBox="1"/>
                <p:nvPr/>
              </p:nvSpPr>
              <p:spPr>
                <a:xfrm>
                  <a:off x="2648720" y="4523533"/>
                  <a:ext cx="507142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err="1">
                      <a:latin typeface="+mn-lt"/>
                      <a:cs typeface="Times New Roman" panose="02020603050405020304" pitchFamily="18" charset="0"/>
                    </a:rPr>
                    <a:t>cout</a:t>
                  </a:r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57C4467-F3E1-41FC-B154-387F5BBF616D}"/>
                </a:ext>
              </a:extLst>
            </p:cNvPr>
            <p:cNvGrpSpPr/>
            <p:nvPr/>
          </p:nvGrpSpPr>
          <p:grpSpPr>
            <a:xfrm>
              <a:off x="3224790" y="4355223"/>
              <a:ext cx="400919" cy="279013"/>
              <a:chOff x="6422175" y="4762983"/>
              <a:chExt cx="400919" cy="279013"/>
            </a:xfrm>
          </p:grpSpPr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7953B4E2-BD56-4DAE-9F3D-6FE386B3466B}"/>
                  </a:ext>
                </a:extLst>
              </p:cNvPr>
              <p:cNvSpPr txBox="1"/>
              <p:nvPr/>
            </p:nvSpPr>
            <p:spPr>
              <a:xfrm>
                <a:off x="6422175" y="4762983"/>
                <a:ext cx="211479" cy="2790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5</a:t>
                </a:r>
                <a:endParaRPr lang="en-US" sz="20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882A04FB-7BD6-4E04-8B51-DC393F269C7C}"/>
                  </a:ext>
                </a:extLst>
              </p:cNvPr>
              <p:cNvCxnSpPr/>
              <p:nvPr/>
            </p:nvCxnSpPr>
            <p:spPr>
              <a:xfrm flipV="1">
                <a:off x="6657032" y="4811568"/>
                <a:ext cx="166062" cy="1075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3C86E37-8C30-4B45-9DCE-FFA8A5FF1BF0}"/>
                </a:ext>
              </a:extLst>
            </p:cNvPr>
            <p:cNvGrpSpPr/>
            <p:nvPr/>
          </p:nvGrpSpPr>
          <p:grpSpPr>
            <a:xfrm>
              <a:off x="3028353" y="2267915"/>
              <a:ext cx="6417992" cy="4271863"/>
              <a:chOff x="3834851" y="2096676"/>
              <a:chExt cx="6417992" cy="4271863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5AC0BD81-EB35-4500-A415-E261FBEAD92E}"/>
                  </a:ext>
                </a:extLst>
              </p:cNvPr>
              <p:cNvGrpSpPr/>
              <p:nvPr/>
            </p:nvGrpSpPr>
            <p:grpSpPr>
              <a:xfrm>
                <a:off x="3834851" y="4755016"/>
                <a:ext cx="3323693" cy="731520"/>
                <a:chOff x="2648720" y="4310476"/>
                <a:chExt cx="3323693" cy="731520"/>
              </a:xfrm>
            </p:grpSpPr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F72E9B62-97B6-4F2B-8B23-0B78A74275DC}"/>
                    </a:ext>
                  </a:extLst>
                </p:cNvPr>
                <p:cNvSpPr txBox="1"/>
                <p:nvPr/>
              </p:nvSpPr>
              <p:spPr>
                <a:xfrm>
                  <a:off x="5727784" y="4552336"/>
                  <a:ext cx="244629" cy="28803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  <a:cs typeface="Times New Roman" panose="02020603050405020304" pitchFamily="18" charset="0"/>
                    </a:rPr>
                    <a:t>1</a:t>
                  </a:r>
                  <a:endParaRPr lang="en-US" sz="2000" b="1" baseline="-25000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D1A268EE-D735-448A-B64F-0A2E0F18B0EB}"/>
                    </a:ext>
                  </a:extLst>
                </p:cNvPr>
                <p:cNvSpPr/>
                <p:nvPr/>
              </p:nvSpPr>
              <p:spPr>
                <a:xfrm>
                  <a:off x="2648722" y="4310476"/>
                  <a:ext cx="2765130" cy="7315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6-bit Adder</a:t>
                  </a:r>
                </a:p>
              </p:txBody>
            </p:sp>
            <p:cxnSp>
              <p:nvCxnSpPr>
                <p:cNvPr id="97" name="Straight Arrow Connector 96">
                  <a:extLst>
                    <a:ext uri="{FF2B5EF4-FFF2-40B4-BE49-F238E27FC236}">
                      <a16:creationId xmlns:a16="http://schemas.microsoft.com/office/drawing/2014/main" id="{38829E28-E57C-4970-9D63-70B029BAA0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13852" y="4696354"/>
                  <a:ext cx="288039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AC31089A-8B1E-4323-8080-B04D1532D504}"/>
                    </a:ext>
                  </a:extLst>
                </p:cNvPr>
                <p:cNvSpPr txBox="1"/>
                <p:nvPr/>
              </p:nvSpPr>
              <p:spPr>
                <a:xfrm>
                  <a:off x="5010611" y="4523533"/>
                  <a:ext cx="403245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err="1">
                      <a:latin typeface="+mn-lt"/>
                      <a:cs typeface="Times New Roman" panose="02020603050405020304" pitchFamily="18" charset="0"/>
                    </a:rPr>
                    <a:t>cin</a:t>
                  </a:r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D489A190-627F-4949-939D-CD4C451762D9}"/>
                    </a:ext>
                  </a:extLst>
                </p:cNvPr>
                <p:cNvSpPr txBox="1"/>
                <p:nvPr/>
              </p:nvSpPr>
              <p:spPr>
                <a:xfrm>
                  <a:off x="2648720" y="4523533"/>
                  <a:ext cx="507142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err="1">
                      <a:latin typeface="+mn-lt"/>
                      <a:cs typeface="Times New Roman" panose="02020603050405020304" pitchFamily="18" charset="0"/>
                    </a:rPr>
                    <a:t>cout</a:t>
                  </a:r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56D72E0C-3FC5-4F03-AE28-3BCAADA401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99906" y="5473521"/>
                <a:ext cx="0" cy="490187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5C47074D-A433-4D20-9C27-C38D66A83DAE}"/>
                  </a:ext>
                </a:extLst>
              </p:cNvPr>
              <p:cNvGrpSpPr/>
              <p:nvPr/>
            </p:nvGrpSpPr>
            <p:grpSpPr>
              <a:xfrm>
                <a:off x="4891452" y="5540150"/>
                <a:ext cx="400919" cy="279013"/>
                <a:chOff x="6422175" y="4762983"/>
                <a:chExt cx="400919" cy="279013"/>
              </a:xfrm>
            </p:grpSpPr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9F93AEE1-0EAD-46BA-84A3-4013F7FAA8D5}"/>
                    </a:ext>
                  </a:extLst>
                </p:cNvPr>
                <p:cNvSpPr txBox="1"/>
                <p:nvPr/>
              </p:nvSpPr>
              <p:spPr>
                <a:xfrm>
                  <a:off x="6422175" y="4762983"/>
                  <a:ext cx="211479" cy="27901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6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AEE0EE53-8CBE-4677-A416-E3B6764509E2}"/>
                    </a:ext>
                  </a:extLst>
                </p:cNvPr>
                <p:cNvCxnSpPr/>
                <p:nvPr/>
              </p:nvCxnSpPr>
              <p:spPr>
                <a:xfrm flipV="1">
                  <a:off x="6657032" y="4811568"/>
                  <a:ext cx="166062" cy="10759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235C4599-8564-4CB1-A583-6F4B6194782A}"/>
                  </a:ext>
                </a:extLst>
              </p:cNvPr>
              <p:cNvSpPr txBox="1"/>
              <p:nvPr/>
            </p:nvSpPr>
            <p:spPr>
              <a:xfrm>
                <a:off x="4798031" y="5963708"/>
                <a:ext cx="772741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[5:0]</a:t>
                </a:r>
                <a:endParaRPr lang="en-US" sz="16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07E8804-9887-4E60-8708-AD3B202F2460}"/>
                  </a:ext>
                </a:extLst>
              </p:cNvPr>
              <p:cNvSpPr txBox="1"/>
              <p:nvPr/>
            </p:nvSpPr>
            <p:spPr>
              <a:xfrm>
                <a:off x="5718368" y="5906101"/>
                <a:ext cx="2717359" cy="462438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 = 6-bit Signed Sum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2F1F330F-56BB-4BFB-99A2-C1FBC92658FE}"/>
                  </a:ext>
                </a:extLst>
              </p:cNvPr>
              <p:cNvSpPr txBox="1"/>
              <p:nvPr/>
            </p:nvSpPr>
            <p:spPr>
              <a:xfrm>
                <a:off x="8910678" y="2096676"/>
                <a:ext cx="1342165" cy="757836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Sign-Bit</a:t>
                </a:r>
              </a:p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Extension</a:t>
                </a:r>
              </a:p>
            </p:txBody>
          </p:sp>
        </p:grp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8735CBE-4994-43DD-A3DC-DB4C5AD3AA45}"/>
                </a:ext>
              </a:extLst>
            </p:cNvPr>
            <p:cNvSpPr txBox="1"/>
            <p:nvPr/>
          </p:nvSpPr>
          <p:spPr>
            <a:xfrm>
              <a:off x="2687172" y="4512340"/>
              <a:ext cx="51380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U</a:t>
              </a: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[4]</a:t>
              </a:r>
              <a:endParaRPr lang="en-US" sz="16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852517D-07B1-4A30-8B56-EF4FA2CE8389}"/>
                </a:ext>
              </a:extLst>
            </p:cNvPr>
            <p:cNvSpPr txBox="1"/>
            <p:nvPr/>
          </p:nvSpPr>
          <p:spPr>
            <a:xfrm>
              <a:off x="3576738" y="4465926"/>
              <a:ext cx="723398" cy="34113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U</a:t>
              </a: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[4:0]</a:t>
              </a:r>
              <a:endParaRPr lang="en-US" sz="16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C802977-776F-474B-9BBF-F474C239FE6B}"/>
                </a:ext>
              </a:extLst>
            </p:cNvPr>
            <p:cNvSpPr txBox="1"/>
            <p:nvPr/>
          </p:nvSpPr>
          <p:spPr>
            <a:xfrm>
              <a:off x="7043331" y="4696357"/>
              <a:ext cx="2172587" cy="864101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Two 5-bit Adders</a:t>
              </a: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One 6-bit Adder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E932EC8-9781-46A3-8CB3-8C0B73B89BBB}"/>
                </a:ext>
              </a:extLst>
            </p:cNvPr>
            <p:cNvGrpSpPr/>
            <p:nvPr/>
          </p:nvGrpSpPr>
          <p:grpSpPr>
            <a:xfrm>
              <a:off x="4723607" y="2161646"/>
              <a:ext cx="3628206" cy="1682563"/>
              <a:chOff x="862903" y="2161646"/>
              <a:chExt cx="3628206" cy="1682563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C7763E1-804A-459D-9883-90959DD72755}"/>
                  </a:ext>
                </a:extLst>
              </p:cNvPr>
              <p:cNvGrpSpPr/>
              <p:nvPr/>
            </p:nvGrpSpPr>
            <p:grpSpPr>
              <a:xfrm>
                <a:off x="862903" y="2161646"/>
                <a:ext cx="1514253" cy="951043"/>
                <a:chOff x="7356016" y="3140965"/>
                <a:chExt cx="1514253" cy="951043"/>
              </a:xfrm>
            </p:grpSpPr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4D425356-6054-44F3-B57F-676140B48DB7}"/>
                    </a:ext>
                  </a:extLst>
                </p:cNvPr>
                <p:cNvSpPr txBox="1"/>
                <p:nvPr/>
              </p:nvSpPr>
              <p:spPr>
                <a:xfrm>
                  <a:off x="7356016" y="3140965"/>
                  <a:ext cx="1514253" cy="40324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Y</a:t>
                  </a:r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[3]</a:t>
                  </a:r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, Y</a:t>
                  </a:r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[3:0]</a:t>
                  </a:r>
                  <a:endParaRPr lang="en-US" sz="16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5A53EFE-7B91-4445-B6C3-32249491F489}"/>
                    </a:ext>
                  </a:extLst>
                </p:cNvPr>
                <p:cNvSpPr txBox="1"/>
                <p:nvPr/>
              </p:nvSpPr>
              <p:spPr>
                <a:xfrm>
                  <a:off x="7794692" y="3668450"/>
                  <a:ext cx="211479" cy="27901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5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4" name="Straight Arrow Connector 63">
                  <a:extLst>
                    <a:ext uri="{FF2B5EF4-FFF2-40B4-BE49-F238E27FC236}">
                      <a16:creationId xmlns:a16="http://schemas.microsoft.com/office/drawing/2014/main" id="{27A36111-CED6-4FDC-B9C3-A3430346295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03146" y="3601821"/>
                  <a:ext cx="0" cy="490187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60DA2FF4-F750-4AA1-8C36-CF80EAE40C56}"/>
                    </a:ext>
                  </a:extLst>
                </p:cNvPr>
                <p:cNvCxnSpPr/>
                <p:nvPr/>
              </p:nvCxnSpPr>
              <p:spPr>
                <a:xfrm flipV="1">
                  <a:off x="8029549" y="3717035"/>
                  <a:ext cx="166062" cy="10759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CEAFEF66-D23E-49D9-BA92-FFC87D44E43D}"/>
                  </a:ext>
                </a:extLst>
              </p:cNvPr>
              <p:cNvGrpSpPr/>
              <p:nvPr/>
            </p:nvGrpSpPr>
            <p:grpSpPr>
              <a:xfrm>
                <a:off x="2831593" y="2161646"/>
                <a:ext cx="1314909" cy="951043"/>
                <a:chOff x="7442261" y="3140965"/>
                <a:chExt cx="1314909" cy="951043"/>
              </a:xfrm>
            </p:grpSpPr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937121F7-8697-4ABB-B25C-9D84C9FA38E2}"/>
                    </a:ext>
                  </a:extLst>
                </p:cNvPr>
                <p:cNvSpPr txBox="1"/>
                <p:nvPr/>
              </p:nvSpPr>
              <p:spPr>
                <a:xfrm>
                  <a:off x="7442261" y="3140965"/>
                  <a:ext cx="1314909" cy="40324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Z</a:t>
                  </a:r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[3]</a:t>
                  </a:r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, Z</a:t>
                  </a:r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[3:0]</a:t>
                  </a:r>
                  <a:endParaRPr lang="en-US" sz="16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23425B04-89AB-4F8C-9F7D-F4090DEF695D}"/>
                    </a:ext>
                  </a:extLst>
                </p:cNvPr>
                <p:cNvSpPr txBox="1"/>
                <p:nvPr/>
              </p:nvSpPr>
              <p:spPr>
                <a:xfrm>
                  <a:off x="7794692" y="3668450"/>
                  <a:ext cx="211479" cy="27901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5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0" name="Straight Arrow Connector 59">
                  <a:extLst>
                    <a:ext uri="{FF2B5EF4-FFF2-40B4-BE49-F238E27FC236}">
                      <a16:creationId xmlns:a16="http://schemas.microsoft.com/office/drawing/2014/main" id="{D9A29699-F1D4-492F-BD38-DDE91647A9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03146" y="3601821"/>
                  <a:ext cx="0" cy="490187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0272B4EA-D1D4-40F4-9912-E654DCF1C3DE}"/>
                    </a:ext>
                  </a:extLst>
                </p:cNvPr>
                <p:cNvCxnSpPr/>
                <p:nvPr/>
              </p:nvCxnSpPr>
              <p:spPr>
                <a:xfrm flipV="1">
                  <a:off x="8029549" y="3717035"/>
                  <a:ext cx="166062" cy="10759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5A5446FE-3924-4496-97EA-20695AB6D0FA}"/>
                  </a:ext>
                </a:extLst>
              </p:cNvPr>
              <p:cNvGrpSpPr/>
              <p:nvPr/>
            </p:nvGrpSpPr>
            <p:grpSpPr>
              <a:xfrm>
                <a:off x="1167416" y="3112689"/>
                <a:ext cx="3323693" cy="731520"/>
                <a:chOff x="2648720" y="4310476"/>
                <a:chExt cx="3323693" cy="731520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F55AAA7D-2E78-4BA0-B373-C5CBCD68151A}"/>
                    </a:ext>
                  </a:extLst>
                </p:cNvPr>
                <p:cNvSpPr txBox="1"/>
                <p:nvPr/>
              </p:nvSpPr>
              <p:spPr>
                <a:xfrm>
                  <a:off x="5727784" y="4552336"/>
                  <a:ext cx="244629" cy="288036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0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96CA925F-22D9-44BD-8F56-4A628096DF29}"/>
                    </a:ext>
                  </a:extLst>
                </p:cNvPr>
                <p:cNvSpPr/>
                <p:nvPr/>
              </p:nvSpPr>
              <p:spPr>
                <a:xfrm>
                  <a:off x="2648722" y="4310476"/>
                  <a:ext cx="2765130" cy="7315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5-bit Adder</a:t>
                  </a:r>
                </a:p>
              </p:txBody>
            </p:sp>
            <p:cxnSp>
              <p:nvCxnSpPr>
                <p:cNvPr id="55" name="Straight Arrow Connector 54">
                  <a:extLst>
                    <a:ext uri="{FF2B5EF4-FFF2-40B4-BE49-F238E27FC236}">
                      <a16:creationId xmlns:a16="http://schemas.microsoft.com/office/drawing/2014/main" id="{6F81F54A-98E7-45AB-B7FC-7872C2EF7D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13852" y="4696354"/>
                  <a:ext cx="288039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885B79AA-0906-4082-9340-8BE90E96A6DC}"/>
                    </a:ext>
                  </a:extLst>
                </p:cNvPr>
                <p:cNvSpPr txBox="1"/>
                <p:nvPr/>
              </p:nvSpPr>
              <p:spPr>
                <a:xfrm>
                  <a:off x="5010611" y="4523533"/>
                  <a:ext cx="403245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err="1">
                      <a:latin typeface="+mn-lt"/>
                      <a:cs typeface="Times New Roman" panose="02020603050405020304" pitchFamily="18" charset="0"/>
                    </a:rPr>
                    <a:t>cin</a:t>
                  </a:r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9851C78B-6F29-4E3A-833C-278ECA1B7B78}"/>
                    </a:ext>
                  </a:extLst>
                </p:cNvPr>
                <p:cNvSpPr txBox="1"/>
                <p:nvPr/>
              </p:nvSpPr>
              <p:spPr>
                <a:xfrm>
                  <a:off x="2648720" y="4523533"/>
                  <a:ext cx="507142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err="1">
                      <a:latin typeface="+mn-lt"/>
                      <a:cs typeface="Times New Roman" panose="02020603050405020304" pitchFamily="18" charset="0"/>
                    </a:rPr>
                    <a:t>cout</a:t>
                  </a:r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E88E9AB-D60C-4E4A-81A6-D3B77544FE43}"/>
                </a:ext>
              </a:extLst>
            </p:cNvPr>
            <p:cNvSpPr/>
            <p:nvPr/>
          </p:nvSpPr>
          <p:spPr>
            <a:xfrm>
              <a:off x="2516177" y="3853092"/>
              <a:ext cx="1013127" cy="1065749"/>
            </a:xfrm>
            <a:custGeom>
              <a:avLst/>
              <a:gdLst>
                <a:gd name="connsiteX0" fmla="*/ 0 w 901787"/>
                <a:gd name="connsiteY0" fmla="*/ 0 h 1065749"/>
                <a:gd name="connsiteX1" fmla="*/ 0 w 901787"/>
                <a:gd name="connsiteY1" fmla="*/ 334229 h 1065749"/>
                <a:gd name="connsiteX2" fmla="*/ 901787 w 901787"/>
                <a:gd name="connsiteY2" fmla="*/ 334229 h 1065749"/>
                <a:gd name="connsiteX3" fmla="*/ 901787 w 901787"/>
                <a:gd name="connsiteY3" fmla="*/ 1065749 h 106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1787" h="1065749">
                  <a:moveTo>
                    <a:pt x="0" y="0"/>
                  </a:moveTo>
                  <a:lnTo>
                    <a:pt x="0" y="334229"/>
                  </a:lnTo>
                  <a:lnTo>
                    <a:pt x="901787" y="334229"/>
                  </a:lnTo>
                  <a:lnTo>
                    <a:pt x="901787" y="106574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B75CD0-B165-43EC-A9A0-7C744AC16655}"/>
                </a:ext>
              </a:extLst>
            </p:cNvPr>
            <p:cNvSpPr/>
            <p:nvPr/>
          </p:nvSpPr>
          <p:spPr>
            <a:xfrm>
              <a:off x="3263072" y="4657264"/>
              <a:ext cx="264861" cy="253214"/>
            </a:xfrm>
            <a:custGeom>
              <a:avLst/>
              <a:gdLst>
                <a:gd name="connsiteX0" fmla="*/ 264861 w 264861"/>
                <a:gd name="connsiteY0" fmla="*/ 0 h 378372"/>
                <a:gd name="connsiteX1" fmla="*/ 0 w 264861"/>
                <a:gd name="connsiteY1" fmla="*/ 0 h 378372"/>
                <a:gd name="connsiteX2" fmla="*/ 0 w 264861"/>
                <a:gd name="connsiteY2" fmla="*/ 378372 h 37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4861" h="378372">
                  <a:moveTo>
                    <a:pt x="264861" y="0"/>
                  </a:moveTo>
                  <a:lnTo>
                    <a:pt x="0" y="0"/>
                  </a:lnTo>
                  <a:lnTo>
                    <a:pt x="0" y="37837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BB54E55-E803-40F4-8503-88F314EE72A4}"/>
                </a:ext>
              </a:extLst>
            </p:cNvPr>
            <p:cNvSpPr/>
            <p:nvPr/>
          </p:nvSpPr>
          <p:spPr>
            <a:xfrm flipH="1">
              <a:off x="5380048" y="3853180"/>
              <a:ext cx="1013127" cy="1065749"/>
            </a:xfrm>
            <a:custGeom>
              <a:avLst/>
              <a:gdLst>
                <a:gd name="connsiteX0" fmla="*/ 0 w 901787"/>
                <a:gd name="connsiteY0" fmla="*/ 0 h 1065749"/>
                <a:gd name="connsiteX1" fmla="*/ 0 w 901787"/>
                <a:gd name="connsiteY1" fmla="*/ 334229 h 1065749"/>
                <a:gd name="connsiteX2" fmla="*/ 901787 w 901787"/>
                <a:gd name="connsiteY2" fmla="*/ 334229 h 1065749"/>
                <a:gd name="connsiteX3" fmla="*/ 901787 w 901787"/>
                <a:gd name="connsiteY3" fmla="*/ 1065749 h 106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1787" h="1065749">
                  <a:moveTo>
                    <a:pt x="0" y="0"/>
                  </a:moveTo>
                  <a:lnTo>
                    <a:pt x="0" y="334229"/>
                  </a:lnTo>
                  <a:lnTo>
                    <a:pt x="901787" y="334229"/>
                  </a:lnTo>
                  <a:lnTo>
                    <a:pt x="901787" y="106574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2CFEAF2-59EB-4E7C-895E-8BE8BF2F4CC3}"/>
                </a:ext>
              </a:extLst>
            </p:cNvPr>
            <p:cNvSpPr txBox="1"/>
            <p:nvPr/>
          </p:nvSpPr>
          <p:spPr>
            <a:xfrm>
              <a:off x="6476275" y="3832249"/>
              <a:ext cx="723398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V</a:t>
              </a: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[4:0]</a:t>
              </a:r>
              <a:endParaRPr lang="en-US" sz="16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86A586D-9048-49A4-B23B-B28DE217F3DF}"/>
                </a:ext>
              </a:extLst>
            </p:cNvPr>
            <p:cNvSpPr txBox="1"/>
            <p:nvPr/>
          </p:nvSpPr>
          <p:spPr>
            <a:xfrm>
              <a:off x="4485873" y="4523533"/>
              <a:ext cx="577683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V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’</a:t>
              </a: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[4]</a:t>
              </a:r>
              <a:endParaRPr lang="en-US" sz="16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41989D6A-C750-416B-896E-174EC512B59C}"/>
                </a:ext>
              </a:extLst>
            </p:cNvPr>
            <p:cNvSpPr/>
            <p:nvPr/>
          </p:nvSpPr>
          <p:spPr>
            <a:xfrm>
              <a:off x="5125651" y="4668457"/>
              <a:ext cx="264861" cy="253214"/>
            </a:xfrm>
            <a:custGeom>
              <a:avLst/>
              <a:gdLst>
                <a:gd name="connsiteX0" fmla="*/ 264861 w 264861"/>
                <a:gd name="connsiteY0" fmla="*/ 0 h 378372"/>
                <a:gd name="connsiteX1" fmla="*/ 0 w 264861"/>
                <a:gd name="connsiteY1" fmla="*/ 0 h 378372"/>
                <a:gd name="connsiteX2" fmla="*/ 0 w 264861"/>
                <a:gd name="connsiteY2" fmla="*/ 378372 h 37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4861" h="378372">
                  <a:moveTo>
                    <a:pt x="264861" y="0"/>
                  </a:moveTo>
                  <a:lnTo>
                    <a:pt x="0" y="0"/>
                  </a:lnTo>
                  <a:lnTo>
                    <a:pt x="0" y="37837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77CD1838-EFF0-495E-B5BD-4FFABB22BD76}"/>
                </a:ext>
              </a:extLst>
            </p:cNvPr>
            <p:cNvGrpSpPr/>
            <p:nvPr/>
          </p:nvGrpSpPr>
          <p:grpSpPr>
            <a:xfrm>
              <a:off x="5063035" y="4355223"/>
              <a:ext cx="400919" cy="279013"/>
              <a:chOff x="6422175" y="4762983"/>
              <a:chExt cx="400919" cy="279013"/>
            </a:xfrm>
          </p:grpSpPr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F077C6C-DD03-4AA0-842F-8A8929E285B9}"/>
                  </a:ext>
                </a:extLst>
              </p:cNvPr>
              <p:cNvSpPr txBox="1"/>
              <p:nvPr/>
            </p:nvSpPr>
            <p:spPr>
              <a:xfrm>
                <a:off x="6422175" y="4762983"/>
                <a:ext cx="211479" cy="2790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5</a:t>
                </a:r>
                <a:endParaRPr lang="en-US" sz="20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C30AEF9B-8F22-4FC9-BC9D-8ADB3708B54C}"/>
                  </a:ext>
                </a:extLst>
              </p:cNvPr>
              <p:cNvCxnSpPr/>
              <p:nvPr/>
            </p:nvCxnSpPr>
            <p:spPr>
              <a:xfrm flipV="1">
                <a:off x="6657032" y="4811568"/>
                <a:ext cx="166062" cy="10759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DEC3E8E-50C1-417F-B22A-EE04D06624E6}"/>
                </a:ext>
              </a:extLst>
            </p:cNvPr>
            <p:cNvSpPr txBox="1"/>
            <p:nvPr/>
          </p:nvSpPr>
          <p:spPr>
            <a:xfrm>
              <a:off x="5413856" y="4465926"/>
              <a:ext cx="806580" cy="34113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V</a:t>
              </a:r>
              <a:r>
                <a:rPr lang="en-US" sz="2000" b="1" dirty="0">
                  <a:latin typeface="+mn-lt"/>
                  <a:cs typeface="Times New Roman" panose="02020603050405020304" pitchFamily="18" charset="0"/>
                </a:rPr>
                <a:t>’</a:t>
              </a:r>
              <a:r>
                <a:rPr lang="en-US" sz="1600" dirty="0">
                  <a:latin typeface="+mn-lt"/>
                  <a:cs typeface="Times New Roman" panose="02020603050405020304" pitchFamily="18" charset="0"/>
                </a:rPr>
                <a:t>[4:0]</a:t>
              </a:r>
              <a:endParaRPr lang="en-US" sz="16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728E27F5-4CE0-4BF9-8ABF-252C511B903F}"/>
                </a:ext>
              </a:extLst>
            </p:cNvPr>
            <p:cNvSpPr/>
            <p:nvPr/>
          </p:nvSpPr>
          <p:spPr>
            <a:xfrm rot="16200000">
              <a:off x="5865735" y="4062654"/>
              <a:ext cx="264861" cy="25321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01DDD0-A778-4068-B916-33017E7FE998}"/>
                </a:ext>
              </a:extLst>
            </p:cNvPr>
            <p:cNvSpPr/>
            <p:nvPr/>
          </p:nvSpPr>
          <p:spPr>
            <a:xfrm>
              <a:off x="5780608" y="4134397"/>
              <a:ext cx="109728" cy="1097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261ED7F-C9D9-4D70-9919-0817439AA031}"/>
                </a:ext>
              </a:extLst>
            </p:cNvPr>
            <p:cNvSpPr txBox="1"/>
            <p:nvPr/>
          </p:nvSpPr>
          <p:spPr>
            <a:xfrm>
              <a:off x="982446" y="4293105"/>
              <a:ext cx="1320632" cy="864101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Sign bit is replicated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040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C9AC-D5EA-428A-AA5D-838366AD8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Difference |X – Y| of Signed X, 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8ABB1E0-D1C5-4568-8256-2066794B0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8" y="894294"/>
            <a:ext cx="9159512" cy="1078216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Design a circuit that computes A = |X – Y| (absolute difference)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Solution:</a:t>
            </a:r>
            <a:r>
              <a:rPr lang="en-US" b="1" dirty="0"/>
              <a:t> </a:t>
            </a:r>
            <a:r>
              <a:rPr lang="en-US" dirty="0"/>
              <a:t>Maximum A = |X – Y| = |-8 – +7| = 15 </a:t>
            </a:r>
            <a:r>
              <a:rPr lang="en-US" dirty="0">
                <a:sym typeface="Wingdings" panose="05000000000000000000" pitchFamily="2" charset="2"/>
              </a:rPr>
              <a:t> 4 bits are used</a:t>
            </a:r>
            <a:endParaRPr lang="en-US" b="1" dirty="0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BCF8C2E6-0776-4FAC-A117-8AEF322FC1CD}"/>
              </a:ext>
            </a:extLst>
          </p:cNvPr>
          <p:cNvGrpSpPr/>
          <p:nvPr/>
        </p:nvGrpSpPr>
        <p:grpSpPr>
          <a:xfrm>
            <a:off x="747689" y="2046432"/>
            <a:ext cx="8394151" cy="4465070"/>
            <a:chOff x="920510" y="2104039"/>
            <a:chExt cx="8394151" cy="446507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39C321F-8A48-4EB4-94A8-DB076AC4259B}"/>
                </a:ext>
              </a:extLst>
            </p:cNvPr>
            <p:cNvSpPr txBox="1"/>
            <p:nvPr/>
          </p:nvSpPr>
          <p:spPr>
            <a:xfrm>
              <a:off x="6335568" y="6078922"/>
              <a:ext cx="2979093" cy="490187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4-bit Absolute Difference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C45D45-3151-4582-B72B-9B51DC9292B8}"/>
                </a:ext>
              </a:extLst>
            </p:cNvPr>
            <p:cNvSpPr txBox="1"/>
            <p:nvPr/>
          </p:nvSpPr>
          <p:spPr>
            <a:xfrm>
              <a:off x="920510" y="5099603"/>
              <a:ext cx="2304274" cy="126735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lIns="91440" tIns="0" rIns="9144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4-bit Incrementor</a:t>
              </a:r>
            </a:p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is implemented using Half Adders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5F11C55-327A-4E5D-99DD-A2CEC4087A63}"/>
                </a:ext>
              </a:extLst>
            </p:cNvPr>
            <p:cNvSpPr txBox="1"/>
            <p:nvPr/>
          </p:nvSpPr>
          <p:spPr>
            <a:xfrm>
              <a:off x="1640028" y="2199036"/>
              <a:ext cx="1354334" cy="88432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Sign-bit extension</a:t>
              </a: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BC139E5F-F888-4780-AF0B-D18F0DB7905E}"/>
                </a:ext>
              </a:extLst>
            </p:cNvPr>
            <p:cNvGrpSpPr/>
            <p:nvPr/>
          </p:nvGrpSpPr>
          <p:grpSpPr>
            <a:xfrm>
              <a:off x="3109576" y="2104039"/>
              <a:ext cx="6155189" cy="4407463"/>
              <a:chOff x="3611568" y="2104039"/>
              <a:chExt cx="6155189" cy="4407463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33C98492-3B77-4788-AE86-11E9B8E01A37}"/>
                  </a:ext>
                </a:extLst>
              </p:cNvPr>
              <p:cNvGrpSpPr/>
              <p:nvPr/>
            </p:nvGrpSpPr>
            <p:grpSpPr>
              <a:xfrm>
                <a:off x="4988814" y="6021315"/>
                <a:ext cx="1289147" cy="490187"/>
                <a:chOff x="2322753" y="5636174"/>
                <a:chExt cx="1289147" cy="490187"/>
              </a:xfrm>
            </p:grpSpPr>
            <p:cxnSp>
              <p:nvCxnSpPr>
                <p:cNvPr id="43" name="Straight Arrow Connector 42">
                  <a:extLst>
                    <a:ext uri="{FF2B5EF4-FFF2-40B4-BE49-F238E27FC236}">
                      <a16:creationId xmlns:a16="http://schemas.microsoft.com/office/drawing/2014/main" id="{2ACCD4A5-CE71-4769-8B7E-269F5B7830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31207" y="5636174"/>
                  <a:ext cx="0" cy="490187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4922148E-DA2E-48D7-8E7F-14C8CEB37861}"/>
                    </a:ext>
                  </a:extLst>
                </p:cNvPr>
                <p:cNvGrpSpPr/>
                <p:nvPr/>
              </p:nvGrpSpPr>
              <p:grpSpPr>
                <a:xfrm>
                  <a:off x="2322753" y="5736923"/>
                  <a:ext cx="400919" cy="279013"/>
                  <a:chOff x="6422175" y="4797103"/>
                  <a:chExt cx="400919" cy="279013"/>
                </a:xfrm>
              </p:grpSpPr>
              <p:sp>
                <p:nvSpPr>
                  <p:cNvPr id="47" name="TextBox 46">
                    <a:extLst>
                      <a:ext uri="{FF2B5EF4-FFF2-40B4-BE49-F238E27FC236}">
                        <a16:creationId xmlns:a16="http://schemas.microsoft.com/office/drawing/2014/main" id="{F3368004-64AA-4D99-83F2-F49BB2EB4AB9}"/>
                      </a:ext>
                    </a:extLst>
                  </p:cNvPr>
                  <p:cNvSpPr txBox="1"/>
                  <p:nvPr/>
                </p:nvSpPr>
                <p:spPr>
                  <a:xfrm>
                    <a:off x="6422175" y="4797103"/>
                    <a:ext cx="211479" cy="279013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squar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dirty="0">
                        <a:latin typeface="+mn-lt"/>
                        <a:cs typeface="Times New Roman" panose="02020603050405020304" pitchFamily="18" charset="0"/>
                      </a:rPr>
                      <a:t>4</a:t>
                    </a:r>
                    <a:endParaRPr lang="en-US" sz="2000" baseline="-25000" dirty="0">
                      <a:latin typeface="+mn-lt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48" name="Straight Connector 47">
                    <a:extLst>
                      <a:ext uri="{FF2B5EF4-FFF2-40B4-BE49-F238E27FC236}">
                        <a16:creationId xmlns:a16="http://schemas.microsoft.com/office/drawing/2014/main" id="{5AE46CF7-E876-4425-8C8C-5AC37A48A84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657032" y="4845688"/>
                    <a:ext cx="166062" cy="10759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52AEB773-E0F5-413E-9EE4-A027728F1CBD}"/>
                    </a:ext>
                  </a:extLst>
                </p:cNvPr>
                <p:cNvSpPr txBox="1"/>
                <p:nvPr/>
              </p:nvSpPr>
              <p:spPr>
                <a:xfrm>
                  <a:off x="2839159" y="5693781"/>
                  <a:ext cx="772741" cy="403249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A</a:t>
                  </a:r>
                  <a:r>
                    <a:rPr lang="en-US" sz="1600" dirty="0">
                      <a:latin typeface="+mn-lt"/>
                      <a:cs typeface="Times New Roman" panose="02020603050405020304" pitchFamily="18" charset="0"/>
                    </a:rPr>
                    <a:t>[3:0]</a:t>
                  </a:r>
                  <a:endParaRPr lang="en-US" sz="16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2873FFB-E1C8-4BC0-9077-AE7F6811E6C2}"/>
                  </a:ext>
                </a:extLst>
              </p:cNvPr>
              <p:cNvSpPr txBox="1"/>
              <p:nvPr/>
            </p:nvSpPr>
            <p:spPr>
              <a:xfrm>
                <a:off x="3611568" y="2104039"/>
                <a:ext cx="1514253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[3]</a:t>
                </a: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, X</a:t>
                </a:r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[3:0]</a:t>
                </a:r>
                <a:endParaRPr lang="en-US" sz="16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12E9B60E-B45D-462A-AF17-5307BE0A4A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5169" y="2507288"/>
                <a:ext cx="0" cy="708655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D870451D-46F1-4905-B397-99D0FC3E74FA}"/>
                  </a:ext>
                </a:extLst>
              </p:cNvPr>
              <p:cNvGrpSpPr/>
              <p:nvPr/>
            </p:nvGrpSpPr>
            <p:grpSpPr>
              <a:xfrm>
                <a:off x="4066715" y="2680109"/>
                <a:ext cx="400919" cy="279013"/>
                <a:chOff x="4066715" y="3138027"/>
                <a:chExt cx="400919" cy="279013"/>
              </a:xfrm>
            </p:grpSpPr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8096B7F2-5E27-46F6-BC05-47BEE997530A}"/>
                    </a:ext>
                  </a:extLst>
                </p:cNvPr>
                <p:cNvSpPr txBox="1"/>
                <p:nvPr/>
              </p:nvSpPr>
              <p:spPr>
                <a:xfrm>
                  <a:off x="4066715" y="3138027"/>
                  <a:ext cx="211479" cy="279013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>
                      <a:latin typeface="+mn-lt"/>
                      <a:cs typeface="Times New Roman" panose="02020603050405020304" pitchFamily="18" charset="0"/>
                    </a:rPr>
                    <a:t>5</a:t>
                  </a:r>
                  <a:endParaRPr lang="en-US" sz="2000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4CE76C6D-2C1D-4D93-B6F4-4CF7B9919E5C}"/>
                    </a:ext>
                  </a:extLst>
                </p:cNvPr>
                <p:cNvCxnSpPr/>
                <p:nvPr/>
              </p:nvCxnSpPr>
              <p:spPr>
                <a:xfrm flipV="1">
                  <a:off x="4301572" y="3186612"/>
                  <a:ext cx="166062" cy="10759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ADCF49C-C021-4151-9270-53B71DC542E0}"/>
                  </a:ext>
                </a:extLst>
              </p:cNvPr>
              <p:cNvSpPr txBox="1"/>
              <p:nvPr/>
            </p:nvSpPr>
            <p:spPr>
              <a:xfrm>
                <a:off x="5596729" y="2104039"/>
                <a:ext cx="1314909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[3]</a:t>
                </a:r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, Y</a:t>
                </a:r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[3:0]</a:t>
                </a:r>
                <a:endParaRPr lang="en-US" sz="16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CBBB3E9F-D4F6-4FB6-B67B-5B3D17C8807D}"/>
                  </a:ext>
                </a:extLst>
              </p:cNvPr>
              <p:cNvCxnSpPr>
                <a:cxnSpLocks/>
                <a:stCxn id="34" idx="2"/>
              </p:cNvCxnSpPr>
              <p:nvPr/>
            </p:nvCxnSpPr>
            <p:spPr>
              <a:xfrm>
                <a:off x="6254184" y="2507288"/>
                <a:ext cx="3430" cy="708655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2CD1569B-7C83-4A28-955F-4077EB6C0567}"/>
                  </a:ext>
                </a:extLst>
              </p:cNvPr>
              <p:cNvGrpSpPr/>
              <p:nvPr/>
            </p:nvGrpSpPr>
            <p:grpSpPr>
              <a:xfrm rot="16200000">
                <a:off x="6085096" y="2681704"/>
                <a:ext cx="344165" cy="264861"/>
                <a:chOff x="5780608" y="3999223"/>
                <a:chExt cx="344165" cy="264861"/>
              </a:xfrm>
            </p:grpSpPr>
            <p:sp>
              <p:nvSpPr>
                <p:cNvPr id="74" name="Isosceles Triangle 73">
                  <a:extLst>
                    <a:ext uri="{FF2B5EF4-FFF2-40B4-BE49-F238E27FC236}">
                      <a16:creationId xmlns:a16="http://schemas.microsoft.com/office/drawing/2014/main" id="{97284C8C-2F4C-45DA-87DD-AE83E98569A7}"/>
                    </a:ext>
                  </a:extLst>
                </p:cNvPr>
                <p:cNvSpPr/>
                <p:nvPr/>
              </p:nvSpPr>
              <p:spPr>
                <a:xfrm rot="16200000">
                  <a:off x="5865735" y="4005047"/>
                  <a:ext cx="264861" cy="253214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496B5B5F-8CAF-42B6-995A-C7EECBC6BCD5}"/>
                    </a:ext>
                  </a:extLst>
                </p:cNvPr>
                <p:cNvSpPr/>
                <p:nvPr/>
              </p:nvSpPr>
              <p:spPr>
                <a:xfrm>
                  <a:off x="5780608" y="4076790"/>
                  <a:ext cx="109728" cy="10972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B298E19F-CAFA-487B-B144-9DBAB3EF24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13856" y="3947463"/>
                <a:ext cx="0" cy="394227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20B4150E-4D63-4CFB-A72F-3F819E732B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8642" y="4836610"/>
                <a:ext cx="0" cy="490187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B566C9E6-3F65-4214-9529-563038FADE0C}"/>
                  </a:ext>
                </a:extLst>
              </p:cNvPr>
              <p:cNvGrpSpPr/>
              <p:nvPr/>
            </p:nvGrpSpPr>
            <p:grpSpPr>
              <a:xfrm>
                <a:off x="5070329" y="4304134"/>
                <a:ext cx="458740" cy="551393"/>
                <a:chOff x="5070329" y="4561858"/>
                <a:chExt cx="458740" cy="551393"/>
              </a:xfrm>
            </p:grpSpPr>
            <p:sp>
              <p:nvSpPr>
                <p:cNvPr id="86" name="Freeform 53">
                  <a:extLst>
                    <a:ext uri="{FF2B5EF4-FFF2-40B4-BE49-F238E27FC236}">
                      <a16:creationId xmlns:a16="http://schemas.microsoft.com/office/drawing/2014/main" id="{3D5B2946-D332-4639-BC1F-6527B858C8D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5400000">
                  <a:off x="5055347" y="4639528"/>
                  <a:ext cx="491890" cy="455555"/>
                </a:xfrm>
                <a:custGeom>
                  <a:avLst/>
                  <a:gdLst>
                    <a:gd name="T0" fmla="*/ 0 w 708"/>
                    <a:gd name="T1" fmla="*/ 0 h 572"/>
                    <a:gd name="T2" fmla="*/ 17 w 708"/>
                    <a:gd name="T3" fmla="*/ 40 h 572"/>
                    <a:gd name="T4" fmla="*/ 39 w 708"/>
                    <a:gd name="T5" fmla="*/ 95 h 572"/>
                    <a:gd name="T6" fmla="*/ 54 w 708"/>
                    <a:gd name="T7" fmla="*/ 157 h 572"/>
                    <a:gd name="T8" fmla="*/ 66 w 708"/>
                    <a:gd name="T9" fmla="*/ 227 h 572"/>
                    <a:gd name="T10" fmla="*/ 74 w 708"/>
                    <a:gd name="T11" fmla="*/ 284 h 572"/>
                    <a:gd name="T12" fmla="*/ 69 w 708"/>
                    <a:gd name="T13" fmla="*/ 338 h 572"/>
                    <a:gd name="T14" fmla="*/ 58 w 708"/>
                    <a:gd name="T15" fmla="*/ 399 h 572"/>
                    <a:gd name="T16" fmla="*/ 45 w 708"/>
                    <a:gd name="T17" fmla="*/ 458 h 572"/>
                    <a:gd name="T18" fmla="*/ 28 w 708"/>
                    <a:gd name="T19" fmla="*/ 512 h 572"/>
                    <a:gd name="T20" fmla="*/ 0 w 708"/>
                    <a:gd name="T21" fmla="*/ 572 h 572"/>
                    <a:gd name="T22" fmla="*/ 208 w 708"/>
                    <a:gd name="T23" fmla="*/ 572 h 572"/>
                    <a:gd name="T24" fmla="*/ 297 w 708"/>
                    <a:gd name="T25" fmla="*/ 570 h 572"/>
                    <a:gd name="T26" fmla="*/ 342 w 708"/>
                    <a:gd name="T27" fmla="*/ 567 h 572"/>
                    <a:gd name="T28" fmla="*/ 375 w 708"/>
                    <a:gd name="T29" fmla="*/ 559 h 572"/>
                    <a:gd name="T30" fmla="*/ 409 w 708"/>
                    <a:gd name="T31" fmla="*/ 549 h 572"/>
                    <a:gd name="T32" fmla="*/ 445 w 708"/>
                    <a:gd name="T33" fmla="*/ 533 h 572"/>
                    <a:gd name="T34" fmla="*/ 486 w 708"/>
                    <a:gd name="T35" fmla="*/ 515 h 572"/>
                    <a:gd name="T36" fmla="*/ 526 w 708"/>
                    <a:gd name="T37" fmla="*/ 490 h 572"/>
                    <a:gd name="T38" fmla="*/ 552 w 708"/>
                    <a:gd name="T39" fmla="*/ 470 h 572"/>
                    <a:gd name="T40" fmla="*/ 577 w 708"/>
                    <a:gd name="T41" fmla="*/ 447 h 572"/>
                    <a:gd name="T42" fmla="*/ 604 w 708"/>
                    <a:gd name="T43" fmla="*/ 420 h 572"/>
                    <a:gd name="T44" fmla="*/ 628 w 708"/>
                    <a:gd name="T45" fmla="*/ 398 h 572"/>
                    <a:gd name="T46" fmla="*/ 651 w 708"/>
                    <a:gd name="T47" fmla="*/ 370 h 572"/>
                    <a:gd name="T48" fmla="*/ 680 w 708"/>
                    <a:gd name="T49" fmla="*/ 333 h 572"/>
                    <a:gd name="T50" fmla="*/ 708 w 708"/>
                    <a:gd name="T51" fmla="*/ 286 h 572"/>
                    <a:gd name="T52" fmla="*/ 682 w 708"/>
                    <a:gd name="T53" fmla="*/ 245 h 572"/>
                    <a:gd name="T54" fmla="*/ 658 w 708"/>
                    <a:gd name="T55" fmla="*/ 210 h 572"/>
                    <a:gd name="T56" fmla="*/ 638 w 708"/>
                    <a:gd name="T57" fmla="*/ 185 h 572"/>
                    <a:gd name="T58" fmla="*/ 616 w 708"/>
                    <a:gd name="T59" fmla="*/ 161 h 572"/>
                    <a:gd name="T60" fmla="*/ 592 w 708"/>
                    <a:gd name="T61" fmla="*/ 138 h 572"/>
                    <a:gd name="T62" fmla="*/ 572 w 708"/>
                    <a:gd name="T63" fmla="*/ 120 h 572"/>
                    <a:gd name="T64" fmla="*/ 552 w 708"/>
                    <a:gd name="T65" fmla="*/ 103 h 572"/>
                    <a:gd name="T66" fmla="*/ 528 w 708"/>
                    <a:gd name="T67" fmla="*/ 85 h 572"/>
                    <a:gd name="T68" fmla="*/ 506 w 708"/>
                    <a:gd name="T69" fmla="*/ 72 h 572"/>
                    <a:gd name="T70" fmla="*/ 480 w 708"/>
                    <a:gd name="T71" fmla="*/ 58 h 572"/>
                    <a:gd name="T72" fmla="*/ 451 w 708"/>
                    <a:gd name="T73" fmla="*/ 43 h 572"/>
                    <a:gd name="T74" fmla="*/ 415 w 708"/>
                    <a:gd name="T75" fmla="*/ 29 h 572"/>
                    <a:gd name="T76" fmla="*/ 385 w 708"/>
                    <a:gd name="T77" fmla="*/ 20 h 572"/>
                    <a:gd name="T78" fmla="*/ 350 w 708"/>
                    <a:gd name="T79" fmla="*/ 11 h 572"/>
                    <a:gd name="T80" fmla="*/ 313 w 708"/>
                    <a:gd name="T81" fmla="*/ 5 h 572"/>
                    <a:gd name="T82" fmla="*/ 278 w 708"/>
                    <a:gd name="T83" fmla="*/ 1 h 572"/>
                    <a:gd name="T84" fmla="*/ 253 w 708"/>
                    <a:gd name="T85" fmla="*/ 1 h 572"/>
                    <a:gd name="T86" fmla="*/ 227 w 708"/>
                    <a:gd name="T87" fmla="*/ 0 h 572"/>
                    <a:gd name="T88" fmla="*/ 0 w 708"/>
                    <a:gd name="T89" fmla="*/ 0 h 5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708" h="572">
                      <a:moveTo>
                        <a:pt x="0" y="0"/>
                      </a:moveTo>
                      <a:lnTo>
                        <a:pt x="17" y="40"/>
                      </a:lnTo>
                      <a:lnTo>
                        <a:pt x="39" y="95"/>
                      </a:lnTo>
                      <a:lnTo>
                        <a:pt x="54" y="157"/>
                      </a:lnTo>
                      <a:lnTo>
                        <a:pt x="66" y="227"/>
                      </a:lnTo>
                      <a:lnTo>
                        <a:pt x="74" y="284"/>
                      </a:lnTo>
                      <a:lnTo>
                        <a:pt x="69" y="338"/>
                      </a:lnTo>
                      <a:lnTo>
                        <a:pt x="58" y="399"/>
                      </a:lnTo>
                      <a:lnTo>
                        <a:pt x="45" y="458"/>
                      </a:lnTo>
                      <a:lnTo>
                        <a:pt x="28" y="512"/>
                      </a:lnTo>
                      <a:lnTo>
                        <a:pt x="0" y="572"/>
                      </a:lnTo>
                      <a:lnTo>
                        <a:pt x="208" y="572"/>
                      </a:lnTo>
                      <a:lnTo>
                        <a:pt x="297" y="570"/>
                      </a:lnTo>
                      <a:lnTo>
                        <a:pt x="342" y="567"/>
                      </a:lnTo>
                      <a:lnTo>
                        <a:pt x="375" y="559"/>
                      </a:lnTo>
                      <a:lnTo>
                        <a:pt x="409" y="549"/>
                      </a:lnTo>
                      <a:lnTo>
                        <a:pt x="445" y="533"/>
                      </a:lnTo>
                      <a:lnTo>
                        <a:pt x="486" y="515"/>
                      </a:lnTo>
                      <a:lnTo>
                        <a:pt x="526" y="490"/>
                      </a:lnTo>
                      <a:lnTo>
                        <a:pt x="552" y="470"/>
                      </a:lnTo>
                      <a:lnTo>
                        <a:pt x="577" y="447"/>
                      </a:lnTo>
                      <a:lnTo>
                        <a:pt x="604" y="420"/>
                      </a:lnTo>
                      <a:lnTo>
                        <a:pt x="628" y="398"/>
                      </a:lnTo>
                      <a:lnTo>
                        <a:pt x="651" y="370"/>
                      </a:lnTo>
                      <a:lnTo>
                        <a:pt x="680" y="333"/>
                      </a:lnTo>
                      <a:lnTo>
                        <a:pt x="708" y="286"/>
                      </a:lnTo>
                      <a:lnTo>
                        <a:pt x="682" y="245"/>
                      </a:lnTo>
                      <a:lnTo>
                        <a:pt x="658" y="210"/>
                      </a:lnTo>
                      <a:lnTo>
                        <a:pt x="638" y="185"/>
                      </a:lnTo>
                      <a:lnTo>
                        <a:pt x="616" y="161"/>
                      </a:lnTo>
                      <a:lnTo>
                        <a:pt x="592" y="138"/>
                      </a:lnTo>
                      <a:lnTo>
                        <a:pt x="572" y="120"/>
                      </a:lnTo>
                      <a:lnTo>
                        <a:pt x="552" y="103"/>
                      </a:lnTo>
                      <a:lnTo>
                        <a:pt x="528" y="85"/>
                      </a:lnTo>
                      <a:lnTo>
                        <a:pt x="506" y="72"/>
                      </a:lnTo>
                      <a:lnTo>
                        <a:pt x="480" y="58"/>
                      </a:lnTo>
                      <a:lnTo>
                        <a:pt x="451" y="43"/>
                      </a:lnTo>
                      <a:lnTo>
                        <a:pt x="415" y="29"/>
                      </a:lnTo>
                      <a:lnTo>
                        <a:pt x="385" y="20"/>
                      </a:lnTo>
                      <a:lnTo>
                        <a:pt x="350" y="11"/>
                      </a:lnTo>
                      <a:lnTo>
                        <a:pt x="313" y="5"/>
                      </a:lnTo>
                      <a:lnTo>
                        <a:pt x="278" y="1"/>
                      </a:lnTo>
                      <a:lnTo>
                        <a:pt x="253" y="1"/>
                      </a:lnTo>
                      <a:lnTo>
                        <a:pt x="22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3366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Freeform 54">
                  <a:extLst>
                    <a:ext uri="{FF2B5EF4-FFF2-40B4-BE49-F238E27FC236}">
                      <a16:creationId xmlns:a16="http://schemas.microsoft.com/office/drawing/2014/main" id="{13CE136B-9E5F-4948-B19D-13568195451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5400000">
                  <a:off x="5272104" y="4360083"/>
                  <a:ext cx="52802" cy="456352"/>
                </a:xfrm>
                <a:custGeom>
                  <a:avLst/>
                  <a:gdLst>
                    <a:gd name="T0" fmla="*/ 3 w 76"/>
                    <a:gd name="T1" fmla="*/ 0 h 573"/>
                    <a:gd name="T2" fmla="*/ 30 w 76"/>
                    <a:gd name="T3" fmla="*/ 71 h 573"/>
                    <a:gd name="T4" fmla="*/ 48 w 76"/>
                    <a:gd name="T5" fmla="*/ 135 h 573"/>
                    <a:gd name="T6" fmla="*/ 62 w 76"/>
                    <a:gd name="T7" fmla="*/ 194 h 573"/>
                    <a:gd name="T8" fmla="*/ 75 w 76"/>
                    <a:gd name="T9" fmla="*/ 279 h 573"/>
                    <a:gd name="T10" fmla="*/ 66 w 76"/>
                    <a:gd name="T11" fmla="*/ 354 h 573"/>
                    <a:gd name="T12" fmla="*/ 54 w 76"/>
                    <a:gd name="T13" fmla="*/ 411 h 573"/>
                    <a:gd name="T14" fmla="*/ 35 w 76"/>
                    <a:gd name="T15" fmla="*/ 488 h 573"/>
                    <a:gd name="T16" fmla="*/ 0 w 76"/>
                    <a:gd name="T17" fmla="*/ 573 h 5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6" h="573">
                      <a:moveTo>
                        <a:pt x="3" y="0"/>
                      </a:moveTo>
                      <a:cubicBezTo>
                        <a:pt x="7" y="12"/>
                        <a:pt x="23" y="49"/>
                        <a:pt x="30" y="71"/>
                      </a:cubicBezTo>
                      <a:cubicBezTo>
                        <a:pt x="37" y="93"/>
                        <a:pt x="43" y="115"/>
                        <a:pt x="48" y="135"/>
                      </a:cubicBezTo>
                      <a:cubicBezTo>
                        <a:pt x="53" y="155"/>
                        <a:pt x="58" y="170"/>
                        <a:pt x="62" y="194"/>
                      </a:cubicBezTo>
                      <a:cubicBezTo>
                        <a:pt x="66" y="218"/>
                        <a:pt x="74" y="252"/>
                        <a:pt x="75" y="279"/>
                      </a:cubicBezTo>
                      <a:cubicBezTo>
                        <a:pt x="76" y="306"/>
                        <a:pt x="69" y="332"/>
                        <a:pt x="66" y="354"/>
                      </a:cubicBezTo>
                      <a:cubicBezTo>
                        <a:pt x="63" y="376"/>
                        <a:pt x="59" y="389"/>
                        <a:pt x="54" y="411"/>
                      </a:cubicBezTo>
                      <a:cubicBezTo>
                        <a:pt x="49" y="433"/>
                        <a:pt x="44" y="461"/>
                        <a:pt x="35" y="488"/>
                      </a:cubicBezTo>
                      <a:cubicBezTo>
                        <a:pt x="26" y="515"/>
                        <a:pt x="7" y="555"/>
                        <a:pt x="0" y="573"/>
                      </a:cubicBezTo>
                    </a:path>
                  </a:pathLst>
                </a:custGeom>
                <a:solidFill>
                  <a:schemeClr val="bg1"/>
                </a:solidFill>
                <a:ln w="254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9797B936-3897-4E49-9453-AA817FC7F8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57910" y="3947463"/>
                <a:ext cx="0" cy="39422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F384C97F-EEED-4A29-BB9B-4158370716BB}"/>
                  </a:ext>
                </a:extLst>
              </p:cNvPr>
              <p:cNvGrpSpPr/>
              <p:nvPr/>
            </p:nvGrpSpPr>
            <p:grpSpPr>
              <a:xfrm>
                <a:off x="5334198" y="4093897"/>
                <a:ext cx="363735" cy="141601"/>
                <a:chOff x="6670680" y="4784272"/>
                <a:chExt cx="363735" cy="141601"/>
              </a:xfrm>
            </p:grpSpPr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3BB10869-2213-4EFE-9F64-D10455753B77}"/>
                    </a:ext>
                  </a:extLst>
                </p:cNvPr>
                <p:cNvSpPr txBox="1"/>
                <p:nvPr/>
              </p:nvSpPr>
              <p:spPr>
                <a:xfrm>
                  <a:off x="6826895" y="4784273"/>
                  <a:ext cx="207520" cy="1416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F1511996-30CA-4B79-B858-136CF8B64363}"/>
                    </a:ext>
                  </a:extLst>
                </p:cNvPr>
                <p:cNvCxnSpPr/>
                <p:nvPr/>
              </p:nvCxnSpPr>
              <p:spPr>
                <a:xfrm flipV="1">
                  <a:off x="6670680" y="4784272"/>
                  <a:ext cx="166062" cy="10759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3DD445F7-378B-498C-897E-552D598DB5DD}"/>
                  </a:ext>
                </a:extLst>
              </p:cNvPr>
              <p:cNvSpPr txBox="1"/>
              <p:nvPr/>
            </p:nvSpPr>
            <p:spPr>
              <a:xfrm>
                <a:off x="5735648" y="3947463"/>
                <a:ext cx="772741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1600" dirty="0">
                    <a:latin typeface="+mn-lt"/>
                    <a:cs typeface="Times New Roman" panose="02020603050405020304" pitchFamily="18" charset="0"/>
                  </a:rPr>
                  <a:t>[3:0]</a:t>
                </a:r>
                <a:endParaRPr lang="en-US" sz="16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23928951-9468-419B-BC34-1226EF304FAD}"/>
                  </a:ext>
                </a:extLst>
              </p:cNvPr>
              <p:cNvSpPr txBox="1"/>
              <p:nvPr/>
            </p:nvSpPr>
            <p:spPr>
              <a:xfrm>
                <a:off x="4508364" y="3947463"/>
                <a:ext cx="502243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1400" dirty="0">
                    <a:latin typeface="+mn-lt"/>
                    <a:cs typeface="Times New Roman" panose="02020603050405020304" pitchFamily="18" charset="0"/>
                  </a:rPr>
                  <a:t>[4]</a:t>
                </a:r>
                <a:endParaRPr lang="en-US" sz="14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B1D36052-7646-4F6D-90C0-ACA82E2A3F04}"/>
                  </a:ext>
                </a:extLst>
              </p:cNvPr>
              <p:cNvGrpSpPr/>
              <p:nvPr/>
            </p:nvGrpSpPr>
            <p:grpSpPr>
              <a:xfrm>
                <a:off x="5210724" y="4958002"/>
                <a:ext cx="363735" cy="141601"/>
                <a:chOff x="6670680" y="4784272"/>
                <a:chExt cx="363735" cy="141601"/>
              </a:xfrm>
            </p:grpSpPr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1F98C62E-31C7-4E2F-9C50-B326103709E2}"/>
                    </a:ext>
                  </a:extLst>
                </p:cNvPr>
                <p:cNvSpPr txBox="1"/>
                <p:nvPr/>
              </p:nvSpPr>
              <p:spPr>
                <a:xfrm>
                  <a:off x="6826895" y="4784273"/>
                  <a:ext cx="207520" cy="141600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>
                      <a:latin typeface="+mn-lt"/>
                      <a:cs typeface="Times New Roman" panose="02020603050405020304" pitchFamily="18" charset="0"/>
                    </a:rPr>
                    <a:t>4</a:t>
                  </a:r>
                  <a:endParaRPr lang="en-US" baseline="-25000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BA64D81E-4BE0-4565-8495-15D65B5DD555}"/>
                    </a:ext>
                  </a:extLst>
                </p:cNvPr>
                <p:cNvCxnSpPr/>
                <p:nvPr/>
              </p:nvCxnSpPr>
              <p:spPr>
                <a:xfrm flipV="1">
                  <a:off x="6670680" y="4784272"/>
                  <a:ext cx="166062" cy="10759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2D160CB3-1CE7-43A6-8A06-21301A321EB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01682" y="5715909"/>
                <a:ext cx="28803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78BCFB39-EF74-4510-8157-05354F3EC98C}"/>
                  </a:ext>
                </a:extLst>
              </p:cNvPr>
              <p:cNvSpPr txBox="1"/>
              <p:nvPr/>
            </p:nvSpPr>
            <p:spPr>
              <a:xfrm>
                <a:off x="7001627" y="5565052"/>
                <a:ext cx="2765130" cy="28803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16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[4]</a:t>
                </a:r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= sign-bit of (X – Y)</a:t>
                </a:r>
                <a:endParaRPr lang="en-US" sz="2000" b="1" baseline="-25000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73FECED1-EA38-4E4D-B3F6-41B490B943B8}"/>
                  </a:ext>
                </a:extLst>
              </p:cNvPr>
              <p:cNvGrpSpPr/>
              <p:nvPr/>
            </p:nvGrpSpPr>
            <p:grpSpPr>
              <a:xfrm>
                <a:off x="3943971" y="5330031"/>
                <a:ext cx="2794846" cy="731520"/>
                <a:chOff x="3916074" y="5330031"/>
                <a:chExt cx="2794846" cy="731520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012B9D5A-C2AB-400B-BF39-FFFE7AA55A58}"/>
                    </a:ext>
                  </a:extLst>
                </p:cNvPr>
                <p:cNvSpPr/>
                <p:nvPr/>
              </p:nvSpPr>
              <p:spPr>
                <a:xfrm>
                  <a:off x="3916074" y="5330031"/>
                  <a:ext cx="2765130" cy="7315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4-bit Inc</a:t>
                  </a:r>
                </a:p>
              </p:txBody>
            </p:sp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A0B72FCC-D021-4A95-9116-39A2FDE87471}"/>
                    </a:ext>
                  </a:extLst>
                </p:cNvPr>
                <p:cNvSpPr txBox="1"/>
                <p:nvPr/>
              </p:nvSpPr>
              <p:spPr>
                <a:xfrm>
                  <a:off x="6223352" y="5531858"/>
                  <a:ext cx="487568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err="1">
                      <a:latin typeface="+mn-lt"/>
                      <a:cs typeface="Times New Roman" panose="02020603050405020304" pitchFamily="18" charset="0"/>
                    </a:rPr>
                    <a:t>cin</a:t>
                  </a:r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D447ED7D-2203-4119-B84F-B5B92F8C70FB}"/>
                    </a:ext>
                  </a:extLst>
                </p:cNvPr>
                <p:cNvSpPr txBox="1"/>
                <p:nvPr/>
              </p:nvSpPr>
              <p:spPr>
                <a:xfrm>
                  <a:off x="3954058" y="5531858"/>
                  <a:ext cx="487568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err="1">
                      <a:latin typeface="+mn-lt"/>
                      <a:cs typeface="Times New Roman" panose="02020603050405020304" pitchFamily="18" charset="0"/>
                    </a:rPr>
                    <a:t>cout</a:t>
                  </a:r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16" name="Straight Arrow Connector 115">
                <a:extLst>
                  <a:ext uri="{FF2B5EF4-FFF2-40B4-BE49-F238E27FC236}">
                    <a16:creationId xmlns:a16="http://schemas.microsoft.com/office/drawing/2014/main" id="{DD136D84-41D1-48AC-B150-1D84B718E6F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01682" y="3601821"/>
                <a:ext cx="28803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F9733499-1221-4B4F-A527-7DE47DC2154D}"/>
                  </a:ext>
                </a:extLst>
              </p:cNvPr>
              <p:cNvSpPr txBox="1"/>
              <p:nvPr/>
            </p:nvSpPr>
            <p:spPr>
              <a:xfrm>
                <a:off x="7022163" y="3466135"/>
                <a:ext cx="244629" cy="26185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b="1" baseline="-25000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B0EB5182-C1FE-4481-8AEF-B790DEA672EC}"/>
                  </a:ext>
                </a:extLst>
              </p:cNvPr>
              <p:cNvGrpSpPr/>
              <p:nvPr/>
            </p:nvGrpSpPr>
            <p:grpSpPr>
              <a:xfrm>
                <a:off x="3943971" y="3215943"/>
                <a:ext cx="2794846" cy="731520"/>
                <a:chOff x="3936609" y="3215943"/>
                <a:chExt cx="2794846" cy="731520"/>
              </a:xfrm>
            </p:grpSpPr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04899E70-FF21-4A3C-A1AF-DCDBF0E82195}"/>
                    </a:ext>
                  </a:extLst>
                </p:cNvPr>
                <p:cNvSpPr/>
                <p:nvPr/>
              </p:nvSpPr>
              <p:spPr>
                <a:xfrm>
                  <a:off x="3936609" y="3215943"/>
                  <a:ext cx="2765130" cy="7315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5-bit Adder</a:t>
                  </a:r>
                </a:p>
              </p:txBody>
            </p:sp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80A9A37D-0BD0-4D81-A163-5A472DD85966}"/>
                    </a:ext>
                  </a:extLst>
                </p:cNvPr>
                <p:cNvSpPr txBox="1"/>
                <p:nvPr/>
              </p:nvSpPr>
              <p:spPr>
                <a:xfrm>
                  <a:off x="6243887" y="3417770"/>
                  <a:ext cx="487568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err="1">
                      <a:latin typeface="+mn-lt"/>
                      <a:cs typeface="Times New Roman" panose="02020603050405020304" pitchFamily="18" charset="0"/>
                    </a:rPr>
                    <a:t>cin</a:t>
                  </a:r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2A9E16C8-B644-4115-A0DC-B7F8AC708FFE}"/>
                    </a:ext>
                  </a:extLst>
                </p:cNvPr>
                <p:cNvSpPr txBox="1"/>
                <p:nvPr/>
              </p:nvSpPr>
              <p:spPr>
                <a:xfrm>
                  <a:off x="3974593" y="3417770"/>
                  <a:ext cx="487568" cy="288035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dirty="0" err="1">
                      <a:latin typeface="+mn-lt"/>
                      <a:cs typeface="Times New Roman" panose="02020603050405020304" pitchFamily="18" charset="0"/>
                    </a:rPr>
                    <a:t>cout</a:t>
                  </a:r>
                  <a:endParaRPr lang="en-US" dirty="0">
                    <a:latin typeface="+mn-lt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0805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Incrementor Circuit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D4FBB82-6071-47DD-B6B6-D05DBA7F5663}"/>
              </a:ext>
            </a:extLst>
          </p:cNvPr>
          <p:cNvGrpSpPr/>
          <p:nvPr/>
        </p:nvGrpSpPr>
        <p:grpSpPr>
          <a:xfrm>
            <a:off x="388457" y="894292"/>
            <a:ext cx="3476587" cy="2765137"/>
            <a:chOff x="388457" y="894292"/>
            <a:chExt cx="3476587" cy="2765137"/>
          </a:xfrm>
        </p:grpSpPr>
        <p:sp>
          <p:nvSpPr>
            <p:cNvPr id="4" name="TextBox 3"/>
            <p:cNvSpPr txBox="1"/>
            <p:nvPr/>
          </p:nvSpPr>
          <p:spPr>
            <a:xfrm>
              <a:off x="1150939" y="1873612"/>
              <a:ext cx="2073852" cy="914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>
                  <a:latin typeface="+mn-lt"/>
                  <a:cs typeface="Times New Roman" panose="02020603050405020304" pitchFamily="18" charset="0"/>
                </a:rPr>
                <a:t>Incrementor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187864" y="1303126"/>
              <a:ext cx="0" cy="57048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2187864" y="2788012"/>
              <a:ext cx="0" cy="52844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095977" y="1522386"/>
              <a:ext cx="172821" cy="631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095977" y="2962561"/>
              <a:ext cx="172821" cy="631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93"/>
            <p:cNvSpPr txBox="1">
              <a:spLocks noChangeAspect="1" noChangeArrowheads="1"/>
            </p:cNvSpPr>
            <p:nvPr/>
          </p:nvSpPr>
          <p:spPr bwMode="auto">
            <a:xfrm>
              <a:off x="1842221" y="1385522"/>
              <a:ext cx="28803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b="0" i="0" u="none" baseline="0" dirty="0">
                  <a:latin typeface="+mn-lt"/>
                  <a:cs typeface="Consolas" panose="020B0609020204030204" pitchFamily="49" charset="0"/>
                </a:rPr>
                <a:t>4</a:t>
              </a:r>
              <a:endParaRPr lang="en-US" altLang="en-US" u="none" baseline="-25000" dirty="0"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85" name="Text Box 93"/>
            <p:cNvSpPr txBox="1">
              <a:spLocks noChangeAspect="1" noChangeArrowheads="1"/>
            </p:cNvSpPr>
            <p:nvPr/>
          </p:nvSpPr>
          <p:spPr bwMode="auto">
            <a:xfrm>
              <a:off x="1842221" y="2829241"/>
              <a:ext cx="28803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b="0" i="0" u="none" baseline="0" dirty="0">
                  <a:latin typeface="+mn-lt"/>
                  <a:cs typeface="Consolas" panose="020B0609020204030204" pitchFamily="49" charset="0"/>
                </a:rPr>
                <a:t>4</a:t>
              </a:r>
              <a:endParaRPr lang="en-US" altLang="en-US" u="none" baseline="-25000" dirty="0">
                <a:latin typeface="+mn-lt"/>
                <a:cs typeface="Consolas" panose="020B0609020204030204" pitchFamily="49" charset="0"/>
              </a:endParaRPr>
            </a:p>
          </p:txBody>
        </p:sp>
        <p:sp>
          <p:nvSpPr>
            <p:cNvPr id="87" name="Text Box 93"/>
            <p:cNvSpPr txBox="1">
              <a:spLocks noChangeAspect="1" noChangeArrowheads="1"/>
            </p:cNvSpPr>
            <p:nvPr/>
          </p:nvSpPr>
          <p:spPr bwMode="auto">
            <a:xfrm>
              <a:off x="1722671" y="894292"/>
              <a:ext cx="93038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400" u="none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altLang="en-US" sz="1600" i="0" u="none" dirty="0">
                  <a:latin typeface="+mn-lt"/>
                  <a:cs typeface="Times New Roman" panose="02020603050405020304" pitchFamily="18" charset="0"/>
                </a:rPr>
                <a:t>[3:0]</a:t>
              </a:r>
              <a:endParaRPr lang="en-US" altLang="en-US" sz="1600" u="none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89" name="Text Box 93"/>
            <p:cNvSpPr txBox="1">
              <a:spLocks noChangeAspect="1" noChangeArrowheads="1"/>
            </p:cNvSpPr>
            <p:nvPr/>
          </p:nvSpPr>
          <p:spPr bwMode="auto">
            <a:xfrm>
              <a:off x="1727008" y="3305476"/>
              <a:ext cx="93038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400" u="none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altLang="en-US" sz="1600" i="0" u="none" dirty="0">
                  <a:latin typeface="+mn-lt"/>
                  <a:cs typeface="Times New Roman" panose="02020603050405020304" pitchFamily="18" charset="0"/>
                </a:rPr>
                <a:t>[3:0]</a:t>
              </a:r>
              <a:endParaRPr lang="en-US" altLang="en-US" sz="1600" u="none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1B553F7-F9D2-4AD8-B6F3-915A56D311CB}"/>
                </a:ext>
              </a:extLst>
            </p:cNvPr>
            <p:cNvGrpSpPr/>
            <p:nvPr/>
          </p:nvGrpSpPr>
          <p:grpSpPr>
            <a:xfrm>
              <a:off x="3224791" y="2157742"/>
              <a:ext cx="640253" cy="291940"/>
              <a:chOff x="3224791" y="2157742"/>
              <a:chExt cx="640253" cy="291940"/>
            </a:xfrm>
          </p:grpSpPr>
          <p:sp>
            <p:nvSpPr>
              <p:cNvPr id="91" name="Text Box 93"/>
              <p:cNvSpPr txBox="1">
                <a:spLocks noChangeAspect="1" noChangeArrowheads="1"/>
              </p:cNvSpPr>
              <p:nvPr/>
            </p:nvSpPr>
            <p:spPr bwMode="auto">
              <a:xfrm>
                <a:off x="3455218" y="2157742"/>
                <a:ext cx="409826" cy="2919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="ctr" anchorCtr="0">
                <a:noAutofit/>
              </a:bodyPr>
              <a:lstStyle/>
              <a:p>
                <a:pPr algn="ctr"/>
                <a:r>
                  <a:rPr lang="en-US" altLang="en-US" sz="2000" u="none" dirty="0" err="1">
                    <a:latin typeface="+mn-lt"/>
                    <a:cs typeface="Times New Roman" panose="02020603050405020304" pitchFamily="18" charset="0"/>
                  </a:rPr>
                  <a:t>cin</a:t>
                </a:r>
                <a:endParaRPr lang="en-US" altLang="en-US" sz="2000" u="none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2EE0A0C4-B12B-4C9B-87CA-67C2A99C57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224791" y="2334717"/>
                <a:ext cx="22613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 Box 93">
              <a:extLst>
                <a:ext uri="{FF2B5EF4-FFF2-40B4-BE49-F238E27FC236}">
                  <a16:creationId xmlns:a16="http://schemas.microsoft.com/office/drawing/2014/main" id="{5F59ECD8-BBAD-471D-8C3D-B0FAB10774F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88457" y="2157742"/>
              <a:ext cx="532053" cy="29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 err="1">
                  <a:latin typeface="+mn-lt"/>
                  <a:cs typeface="Times New Roman" panose="02020603050405020304" pitchFamily="18" charset="0"/>
                </a:rPr>
                <a:t>cout</a:t>
              </a:r>
              <a:endParaRPr lang="en-US" altLang="en-US" sz="2000" u="none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96726BD-10FD-468E-B9D5-774F14D710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0510" y="2334717"/>
              <a:ext cx="23042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7625452-5F9B-40E9-82A9-23400E9AAC50}"/>
              </a:ext>
            </a:extLst>
          </p:cNvPr>
          <p:cNvGrpSpPr/>
          <p:nvPr/>
        </p:nvGrpSpPr>
        <p:grpSpPr>
          <a:xfrm>
            <a:off x="4088895" y="1001195"/>
            <a:ext cx="5530272" cy="2658233"/>
            <a:chOff x="4031288" y="1001195"/>
            <a:chExt cx="5530272" cy="2658233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2E4CFA74-79A0-4538-A760-783A0CDFA4CD}"/>
                </a:ext>
              </a:extLst>
            </p:cNvPr>
            <p:cNvGrpSpPr/>
            <p:nvPr/>
          </p:nvGrpSpPr>
          <p:grpSpPr>
            <a:xfrm>
              <a:off x="8863700" y="2157741"/>
              <a:ext cx="697860" cy="291940"/>
              <a:chOff x="3224791" y="2157742"/>
              <a:chExt cx="697860" cy="291940"/>
            </a:xfrm>
          </p:grpSpPr>
          <p:sp>
            <p:nvSpPr>
              <p:cNvPr id="96" name="Text Box 93">
                <a:extLst>
                  <a:ext uri="{FF2B5EF4-FFF2-40B4-BE49-F238E27FC236}">
                    <a16:creationId xmlns:a16="http://schemas.microsoft.com/office/drawing/2014/main" id="{025E3B8A-A352-41D3-B729-501EFA03005D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3512825" y="2157742"/>
                <a:ext cx="409826" cy="2919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="ctr" anchorCtr="0">
                <a:noAutofit/>
              </a:bodyPr>
              <a:lstStyle/>
              <a:p>
                <a:pPr algn="ctr"/>
                <a:r>
                  <a:rPr lang="en-US" altLang="en-US" sz="2000" u="none" dirty="0" err="1">
                    <a:latin typeface="+mn-lt"/>
                    <a:cs typeface="Times New Roman" panose="02020603050405020304" pitchFamily="18" charset="0"/>
                  </a:rPr>
                  <a:t>cin</a:t>
                </a:r>
                <a:endParaRPr lang="en-US" altLang="en-US" sz="2000" u="none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7" name="Straight Arrow Connector 96">
                <a:extLst>
                  <a:ext uri="{FF2B5EF4-FFF2-40B4-BE49-F238E27FC236}">
                    <a16:creationId xmlns:a16="http://schemas.microsoft.com/office/drawing/2014/main" id="{D4C1C937-0605-4A0A-A03B-64DFF31D5C0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224791" y="2334717"/>
                <a:ext cx="237004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9D66C61-A612-4157-9194-92E94EB0C3E9}"/>
                </a:ext>
              </a:extLst>
            </p:cNvPr>
            <p:cNvGrpSpPr/>
            <p:nvPr/>
          </p:nvGrpSpPr>
          <p:grpSpPr>
            <a:xfrm>
              <a:off x="7775743" y="1001195"/>
              <a:ext cx="1094533" cy="2658233"/>
              <a:chOff x="7775743" y="1001195"/>
              <a:chExt cx="1094533" cy="2658233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D8C2ECB-2F3D-4B44-84BA-2A05CD0B0134}"/>
                  </a:ext>
                </a:extLst>
              </p:cNvPr>
              <p:cNvSpPr/>
              <p:nvPr/>
            </p:nvSpPr>
            <p:spPr>
              <a:xfrm>
                <a:off x="8121385" y="1873611"/>
                <a:ext cx="748891" cy="914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HA</a:t>
                </a:r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163A35BC-156B-4893-AFC4-4BF7D1FBA003}"/>
                  </a:ext>
                </a:extLst>
              </p:cNvPr>
              <p:cNvCxnSpPr/>
              <p:nvPr/>
            </p:nvCxnSpPr>
            <p:spPr>
              <a:xfrm>
                <a:off x="8495830" y="1349564"/>
                <a:ext cx="0" cy="5240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 Box 93">
                <a:extLst>
                  <a:ext uri="{FF2B5EF4-FFF2-40B4-BE49-F238E27FC236}">
                    <a16:creationId xmlns:a16="http://schemas.microsoft.com/office/drawing/2014/main" id="{12DBE862-C1CE-4D41-90DB-24FF44FF4CDA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236599" y="1001195"/>
                <a:ext cx="512859" cy="3539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="ctr" anchorCtr="0">
                <a:noAutofit/>
              </a:bodyPr>
              <a:lstStyle/>
              <a:p>
                <a:pPr algn="ctr"/>
                <a:r>
                  <a:rPr lang="en-US" altLang="en-US" sz="2000" u="none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altLang="en-US" sz="1600" i="0" u="none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altLang="en-US" sz="1600" u="none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E373AB58-FD75-44E8-933C-499A82226F16}"/>
                  </a:ext>
                </a:extLst>
              </p:cNvPr>
              <p:cNvCxnSpPr/>
              <p:nvPr/>
            </p:nvCxnSpPr>
            <p:spPr>
              <a:xfrm>
                <a:off x="8493028" y="2788012"/>
                <a:ext cx="0" cy="5240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Text Box 93">
                <a:extLst>
                  <a:ext uri="{FF2B5EF4-FFF2-40B4-BE49-F238E27FC236}">
                    <a16:creationId xmlns:a16="http://schemas.microsoft.com/office/drawing/2014/main" id="{D425D891-B1FD-4ED8-BE65-552E55AB7BB9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236599" y="3305475"/>
                <a:ext cx="512859" cy="3539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="ctr" anchorCtr="0">
                <a:noAutofit/>
              </a:bodyPr>
              <a:lstStyle/>
              <a:p>
                <a:pPr algn="ctr"/>
                <a:r>
                  <a:rPr lang="en-US" altLang="en-US" sz="2000" u="none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altLang="en-US" sz="1600" i="0" u="none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altLang="en-US" sz="1600" u="none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17F8092E-23C4-4DA4-8191-FF0955D9999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75743" y="2334716"/>
                <a:ext cx="35663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8A1818EE-FE56-4079-92AC-7449562AEB29}"/>
                </a:ext>
              </a:extLst>
            </p:cNvPr>
            <p:cNvGrpSpPr/>
            <p:nvPr/>
          </p:nvGrpSpPr>
          <p:grpSpPr>
            <a:xfrm>
              <a:off x="6681210" y="1001195"/>
              <a:ext cx="1094533" cy="2658233"/>
              <a:chOff x="7775743" y="1001195"/>
              <a:chExt cx="1094533" cy="2658233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1C545F37-629A-4B2A-85F7-626C3BCF6439}"/>
                  </a:ext>
                </a:extLst>
              </p:cNvPr>
              <p:cNvSpPr/>
              <p:nvPr/>
            </p:nvSpPr>
            <p:spPr>
              <a:xfrm>
                <a:off x="8121385" y="1873611"/>
                <a:ext cx="748891" cy="914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HA</a:t>
                </a:r>
              </a:p>
            </p:txBody>
          </p: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151B68D7-E3EF-4566-AD12-1807EEEF0F48}"/>
                  </a:ext>
                </a:extLst>
              </p:cNvPr>
              <p:cNvCxnSpPr/>
              <p:nvPr/>
            </p:nvCxnSpPr>
            <p:spPr>
              <a:xfrm>
                <a:off x="8495830" y="1349564"/>
                <a:ext cx="0" cy="5240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 Box 93">
                <a:extLst>
                  <a:ext uri="{FF2B5EF4-FFF2-40B4-BE49-F238E27FC236}">
                    <a16:creationId xmlns:a16="http://schemas.microsoft.com/office/drawing/2014/main" id="{E1E54938-C5BC-4161-A846-F5254E1FC012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236599" y="1001195"/>
                <a:ext cx="512859" cy="3539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="ctr" anchorCtr="0">
                <a:noAutofit/>
              </a:bodyPr>
              <a:lstStyle/>
              <a:p>
                <a:pPr algn="ctr"/>
                <a:r>
                  <a:rPr lang="en-US" altLang="en-US" sz="2000" u="none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altLang="en-US" sz="1600" i="0" u="none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altLang="en-US" sz="1600" u="none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7459BCA1-633C-4408-BC2A-7AFDF93F96C9}"/>
                  </a:ext>
                </a:extLst>
              </p:cNvPr>
              <p:cNvCxnSpPr/>
              <p:nvPr/>
            </p:nvCxnSpPr>
            <p:spPr>
              <a:xfrm>
                <a:off x="8493028" y="2788012"/>
                <a:ext cx="0" cy="5240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 Box 93">
                <a:extLst>
                  <a:ext uri="{FF2B5EF4-FFF2-40B4-BE49-F238E27FC236}">
                    <a16:creationId xmlns:a16="http://schemas.microsoft.com/office/drawing/2014/main" id="{923C3740-ECB9-47BA-9595-FCD5C43C935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236599" y="3305475"/>
                <a:ext cx="512859" cy="3539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="ctr" anchorCtr="0">
                <a:noAutofit/>
              </a:bodyPr>
              <a:lstStyle/>
              <a:p>
                <a:pPr algn="ctr"/>
                <a:r>
                  <a:rPr lang="en-US" altLang="en-US" sz="2000" u="none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altLang="en-US" sz="1600" i="0" u="none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altLang="en-US" sz="1600" u="none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6" name="Straight Arrow Connector 115">
                <a:extLst>
                  <a:ext uri="{FF2B5EF4-FFF2-40B4-BE49-F238E27FC236}">
                    <a16:creationId xmlns:a16="http://schemas.microsoft.com/office/drawing/2014/main" id="{2A2A61AF-8BF4-4A76-A22E-917D116AF2C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75743" y="2334716"/>
                <a:ext cx="35663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901C0F6A-9B31-451D-8ED3-71DE01D78FB9}"/>
                </a:ext>
              </a:extLst>
            </p:cNvPr>
            <p:cNvGrpSpPr/>
            <p:nvPr/>
          </p:nvGrpSpPr>
          <p:grpSpPr>
            <a:xfrm>
              <a:off x="5586677" y="1001195"/>
              <a:ext cx="1094533" cy="2658233"/>
              <a:chOff x="7775743" y="1001195"/>
              <a:chExt cx="1094533" cy="2658233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C90975C8-F387-474A-A95A-DD6F49229351}"/>
                  </a:ext>
                </a:extLst>
              </p:cNvPr>
              <p:cNvSpPr/>
              <p:nvPr/>
            </p:nvSpPr>
            <p:spPr>
              <a:xfrm>
                <a:off x="8121385" y="1873611"/>
                <a:ext cx="748891" cy="914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HA</a:t>
                </a:r>
              </a:p>
            </p:txBody>
          </p:sp>
          <p:cxnSp>
            <p:nvCxnSpPr>
              <p:cNvPr id="119" name="Straight Arrow Connector 118">
                <a:extLst>
                  <a:ext uri="{FF2B5EF4-FFF2-40B4-BE49-F238E27FC236}">
                    <a16:creationId xmlns:a16="http://schemas.microsoft.com/office/drawing/2014/main" id="{49DC027F-2660-448C-A24E-181DA6966315}"/>
                  </a:ext>
                </a:extLst>
              </p:cNvPr>
              <p:cNvCxnSpPr/>
              <p:nvPr/>
            </p:nvCxnSpPr>
            <p:spPr>
              <a:xfrm>
                <a:off x="8495830" y="1349564"/>
                <a:ext cx="0" cy="5240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 Box 93">
                <a:extLst>
                  <a:ext uri="{FF2B5EF4-FFF2-40B4-BE49-F238E27FC236}">
                    <a16:creationId xmlns:a16="http://schemas.microsoft.com/office/drawing/2014/main" id="{340B1897-75EB-4406-B5D4-A77D3318C2A3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236599" y="1001195"/>
                <a:ext cx="512859" cy="3539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="ctr" anchorCtr="0">
                <a:noAutofit/>
              </a:bodyPr>
              <a:lstStyle/>
              <a:p>
                <a:pPr algn="ctr"/>
                <a:r>
                  <a:rPr lang="en-US" altLang="en-US" sz="2000" u="none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altLang="en-US" sz="1600" i="0" u="none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altLang="en-US" sz="1600" u="none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ABE983B0-A69C-4BEA-9283-1244D8533517}"/>
                  </a:ext>
                </a:extLst>
              </p:cNvPr>
              <p:cNvCxnSpPr/>
              <p:nvPr/>
            </p:nvCxnSpPr>
            <p:spPr>
              <a:xfrm>
                <a:off x="8493028" y="2788012"/>
                <a:ext cx="0" cy="5240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Text Box 93">
                <a:extLst>
                  <a:ext uri="{FF2B5EF4-FFF2-40B4-BE49-F238E27FC236}">
                    <a16:creationId xmlns:a16="http://schemas.microsoft.com/office/drawing/2014/main" id="{A94C3232-AED4-4B68-875E-0E55BBCE0756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236599" y="3305475"/>
                <a:ext cx="512859" cy="3539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="ctr" anchorCtr="0">
                <a:noAutofit/>
              </a:bodyPr>
              <a:lstStyle/>
              <a:p>
                <a:pPr algn="ctr"/>
                <a:r>
                  <a:rPr lang="en-US" altLang="en-US" sz="2000" u="none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altLang="en-US" sz="1600" i="0" u="none" dirty="0">
                    <a:latin typeface="+mn-lt"/>
                    <a:cs typeface="Times New Roman" panose="02020603050405020304" pitchFamily="18" charset="0"/>
                  </a:rPr>
                  <a:t>2</a:t>
                </a:r>
                <a:endParaRPr lang="en-US" altLang="en-US" sz="1600" u="none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3" name="Straight Arrow Connector 122">
                <a:extLst>
                  <a:ext uri="{FF2B5EF4-FFF2-40B4-BE49-F238E27FC236}">
                    <a16:creationId xmlns:a16="http://schemas.microsoft.com/office/drawing/2014/main" id="{3B6E3D36-37EF-45D6-966B-8D0C845C92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75743" y="2334716"/>
                <a:ext cx="35663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49049D00-3EB5-4F8C-B0ED-18941E632ED1}"/>
                </a:ext>
              </a:extLst>
            </p:cNvPr>
            <p:cNvGrpSpPr/>
            <p:nvPr/>
          </p:nvGrpSpPr>
          <p:grpSpPr>
            <a:xfrm>
              <a:off x="4590307" y="1001195"/>
              <a:ext cx="996370" cy="2658233"/>
              <a:chOff x="7873906" y="1001195"/>
              <a:chExt cx="996370" cy="2658233"/>
            </a:xfrm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0B6DB6D3-9639-426F-913A-14BBF7EAB040}"/>
                  </a:ext>
                </a:extLst>
              </p:cNvPr>
              <p:cNvSpPr/>
              <p:nvPr/>
            </p:nvSpPr>
            <p:spPr>
              <a:xfrm>
                <a:off x="8121385" y="1873611"/>
                <a:ext cx="748891" cy="914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HA</a:t>
                </a:r>
              </a:p>
            </p:txBody>
          </p:sp>
          <p:cxnSp>
            <p:nvCxnSpPr>
              <p:cNvPr id="126" name="Straight Arrow Connector 125">
                <a:extLst>
                  <a:ext uri="{FF2B5EF4-FFF2-40B4-BE49-F238E27FC236}">
                    <a16:creationId xmlns:a16="http://schemas.microsoft.com/office/drawing/2014/main" id="{C3AF3080-06A3-4F38-B710-1D62E9D6A510}"/>
                  </a:ext>
                </a:extLst>
              </p:cNvPr>
              <p:cNvCxnSpPr/>
              <p:nvPr/>
            </p:nvCxnSpPr>
            <p:spPr>
              <a:xfrm>
                <a:off x="8495830" y="1349564"/>
                <a:ext cx="0" cy="5240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Text Box 93">
                <a:extLst>
                  <a:ext uri="{FF2B5EF4-FFF2-40B4-BE49-F238E27FC236}">
                    <a16:creationId xmlns:a16="http://schemas.microsoft.com/office/drawing/2014/main" id="{A67007B3-997E-4A47-BBA0-F8F6A81B8863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236599" y="1001195"/>
                <a:ext cx="512859" cy="3539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="ctr" anchorCtr="0">
                <a:noAutofit/>
              </a:bodyPr>
              <a:lstStyle/>
              <a:p>
                <a:pPr algn="ctr"/>
                <a:r>
                  <a:rPr lang="en-US" altLang="en-US" sz="2000" u="none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altLang="en-US" sz="1600" i="0" u="none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altLang="en-US" sz="1600" u="none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8" name="Straight Arrow Connector 127">
                <a:extLst>
                  <a:ext uri="{FF2B5EF4-FFF2-40B4-BE49-F238E27FC236}">
                    <a16:creationId xmlns:a16="http://schemas.microsoft.com/office/drawing/2014/main" id="{651C63E2-A65E-4024-A3C6-DA0A209B9C75}"/>
                  </a:ext>
                </a:extLst>
              </p:cNvPr>
              <p:cNvCxnSpPr/>
              <p:nvPr/>
            </p:nvCxnSpPr>
            <p:spPr>
              <a:xfrm>
                <a:off x="8493028" y="2788012"/>
                <a:ext cx="0" cy="5240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Text Box 93">
                <a:extLst>
                  <a:ext uri="{FF2B5EF4-FFF2-40B4-BE49-F238E27FC236}">
                    <a16:creationId xmlns:a16="http://schemas.microsoft.com/office/drawing/2014/main" id="{5C7B612A-FB61-4AEB-952C-62901A30B5C4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236599" y="3305475"/>
                <a:ext cx="512859" cy="3539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 anchor="ctr" anchorCtr="0">
                <a:noAutofit/>
              </a:bodyPr>
              <a:lstStyle/>
              <a:p>
                <a:pPr algn="ctr"/>
                <a:r>
                  <a:rPr lang="en-US" altLang="en-US" sz="2000" u="none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altLang="en-US" sz="1600" i="0" u="none" dirty="0">
                    <a:latin typeface="+mn-lt"/>
                    <a:cs typeface="Times New Roman" panose="02020603050405020304" pitchFamily="18" charset="0"/>
                  </a:rPr>
                  <a:t>3</a:t>
                </a:r>
                <a:endParaRPr lang="en-US" altLang="en-US" sz="1600" u="none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0" name="Straight Arrow Connector 129">
                <a:extLst>
                  <a:ext uri="{FF2B5EF4-FFF2-40B4-BE49-F238E27FC236}">
                    <a16:creationId xmlns:a16="http://schemas.microsoft.com/office/drawing/2014/main" id="{2BE42154-124D-46D4-8180-D84476A7CC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73906" y="2334716"/>
                <a:ext cx="258469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Text Box 93">
              <a:extLst>
                <a:ext uri="{FF2B5EF4-FFF2-40B4-BE49-F238E27FC236}">
                  <a16:creationId xmlns:a16="http://schemas.microsoft.com/office/drawing/2014/main" id="{02A1B91F-DD0F-4DF4-A007-97E77268AC0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031288" y="2151068"/>
              <a:ext cx="532053" cy="29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 err="1">
                  <a:latin typeface="+mn-lt"/>
                  <a:cs typeface="Times New Roman" panose="02020603050405020304" pitchFamily="18" charset="0"/>
                </a:rPr>
                <a:t>cout</a:t>
              </a:r>
              <a:endParaRPr lang="en-US" altLang="en-US" sz="2000" u="none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32" name="Text Box 93">
              <a:extLst>
                <a:ext uri="{FF2B5EF4-FFF2-40B4-BE49-F238E27FC236}">
                  <a16:creationId xmlns:a16="http://schemas.microsoft.com/office/drawing/2014/main" id="{336CB1C2-EF41-4FDF-9003-1CB971726F9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833350" y="1954676"/>
              <a:ext cx="230428" cy="37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altLang="en-US" sz="2000" u="none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3" name="Text Box 93">
              <a:extLst>
                <a:ext uri="{FF2B5EF4-FFF2-40B4-BE49-F238E27FC236}">
                  <a16:creationId xmlns:a16="http://schemas.microsoft.com/office/drawing/2014/main" id="{B4923DC6-9784-46B2-9965-B5F8D3B49BD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738817" y="1961247"/>
              <a:ext cx="230428" cy="37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altLang="en-US" sz="2000" u="none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4" name="Text Box 93">
              <a:extLst>
                <a:ext uri="{FF2B5EF4-FFF2-40B4-BE49-F238E27FC236}">
                  <a16:creationId xmlns:a16="http://schemas.microsoft.com/office/drawing/2014/main" id="{BA65898D-6F7B-422D-969C-F5B576BB24D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644284" y="1967818"/>
              <a:ext cx="230428" cy="37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altLang="en-US" sz="2000" u="none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8C0F98A-BBC4-4C7D-AC45-DB1DBACE11F6}"/>
              </a:ext>
            </a:extLst>
          </p:cNvPr>
          <p:cNvGrpSpPr/>
          <p:nvPr/>
        </p:nvGrpSpPr>
        <p:grpSpPr>
          <a:xfrm>
            <a:off x="1035724" y="3816201"/>
            <a:ext cx="7430231" cy="2723577"/>
            <a:chOff x="1267224" y="3816201"/>
            <a:chExt cx="7430231" cy="2723577"/>
          </a:xfrm>
        </p:grpSpPr>
        <p:sp>
          <p:nvSpPr>
            <p:cNvPr id="199" name="Freeform 198"/>
            <p:cNvSpPr/>
            <p:nvPr/>
          </p:nvSpPr>
          <p:spPr>
            <a:xfrm>
              <a:off x="4782276" y="4966429"/>
              <a:ext cx="502324" cy="296074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450921" y="4966429"/>
              <a:ext cx="502324" cy="296074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" name="Group 60"/>
            <p:cNvGrpSpPr>
              <a:grpSpLocks noChangeAspect="1"/>
            </p:cNvGrpSpPr>
            <p:nvPr/>
          </p:nvGrpSpPr>
          <p:grpSpPr bwMode="auto">
            <a:xfrm rot="5400000">
              <a:off x="4456995" y="5253062"/>
              <a:ext cx="450778" cy="319226"/>
              <a:chOff x="750" y="2323"/>
              <a:chExt cx="774" cy="576"/>
            </a:xfrm>
          </p:grpSpPr>
          <p:sp>
            <p:nvSpPr>
              <p:cNvPr id="216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" name="Line 70"/>
            <p:cNvSpPr>
              <a:spLocks noChangeAspect="1" noChangeShapeType="1"/>
            </p:cNvSpPr>
            <p:nvPr/>
          </p:nvSpPr>
          <p:spPr bwMode="auto">
            <a:xfrm>
              <a:off x="4684602" y="5637032"/>
              <a:ext cx="0" cy="3165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73"/>
            <p:cNvSpPr>
              <a:spLocks noChangeAspect="1" noChangeShapeType="1"/>
            </p:cNvSpPr>
            <p:nvPr/>
          </p:nvSpPr>
          <p:spPr bwMode="auto">
            <a:xfrm>
              <a:off x="4215974" y="5048029"/>
              <a:ext cx="5663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74"/>
            <p:cNvSpPr>
              <a:spLocks noChangeAspect="1" noChangeShapeType="1"/>
            </p:cNvSpPr>
            <p:nvPr/>
          </p:nvSpPr>
          <p:spPr bwMode="auto">
            <a:xfrm>
              <a:off x="4215974" y="4862354"/>
              <a:ext cx="3743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3710495" y="4536594"/>
              <a:ext cx="1275652" cy="12346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Pentagon 213"/>
            <p:cNvSpPr/>
            <p:nvPr/>
          </p:nvSpPr>
          <p:spPr>
            <a:xfrm rot="5400000">
              <a:off x="4572410" y="5994425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AutoShape 63"/>
            <p:cNvSpPr>
              <a:spLocks noChangeAspect="1" noChangeArrowheads="1"/>
            </p:cNvSpPr>
            <p:nvPr/>
          </p:nvSpPr>
          <p:spPr bwMode="auto">
            <a:xfrm flipH="1">
              <a:off x="3953244" y="4794273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grpSp>
          <p:nvGrpSpPr>
            <p:cNvPr id="222" name="Group 60"/>
            <p:cNvGrpSpPr>
              <a:grpSpLocks noChangeAspect="1"/>
            </p:cNvGrpSpPr>
            <p:nvPr/>
          </p:nvGrpSpPr>
          <p:grpSpPr bwMode="auto">
            <a:xfrm rot="5400000">
              <a:off x="3127064" y="5253062"/>
              <a:ext cx="450778" cy="319226"/>
              <a:chOff x="750" y="2323"/>
              <a:chExt cx="774" cy="576"/>
            </a:xfrm>
          </p:grpSpPr>
          <p:sp>
            <p:nvSpPr>
              <p:cNvPr id="233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3" name="Line 70"/>
            <p:cNvSpPr>
              <a:spLocks noChangeAspect="1" noChangeShapeType="1"/>
            </p:cNvSpPr>
            <p:nvPr/>
          </p:nvSpPr>
          <p:spPr bwMode="auto">
            <a:xfrm>
              <a:off x="3354671" y="5637032"/>
              <a:ext cx="0" cy="3165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71"/>
            <p:cNvSpPr>
              <a:spLocks noChangeAspect="1" noChangeShapeType="1"/>
            </p:cNvSpPr>
            <p:nvPr/>
          </p:nvSpPr>
          <p:spPr bwMode="auto">
            <a:xfrm>
              <a:off x="5921662" y="4358452"/>
              <a:ext cx="0" cy="888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Line 71"/>
            <p:cNvSpPr>
              <a:spLocks noChangeAspect="1" noChangeShapeType="1"/>
            </p:cNvSpPr>
            <p:nvPr/>
          </p:nvSpPr>
          <p:spPr bwMode="auto">
            <a:xfrm>
              <a:off x="4590307" y="4358453"/>
              <a:ext cx="0" cy="888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Line 71"/>
            <p:cNvSpPr>
              <a:spLocks noChangeAspect="1" noChangeShapeType="1"/>
            </p:cNvSpPr>
            <p:nvPr/>
          </p:nvSpPr>
          <p:spPr bwMode="auto">
            <a:xfrm>
              <a:off x="3260376" y="4358452"/>
              <a:ext cx="0" cy="888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73"/>
            <p:cNvSpPr>
              <a:spLocks noChangeAspect="1" noChangeShapeType="1"/>
            </p:cNvSpPr>
            <p:nvPr/>
          </p:nvSpPr>
          <p:spPr bwMode="auto">
            <a:xfrm>
              <a:off x="2886043" y="5048029"/>
              <a:ext cx="5663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74"/>
            <p:cNvSpPr>
              <a:spLocks noChangeAspect="1" noChangeShapeType="1"/>
            </p:cNvSpPr>
            <p:nvPr/>
          </p:nvSpPr>
          <p:spPr bwMode="auto">
            <a:xfrm>
              <a:off x="2886043" y="4862354"/>
              <a:ext cx="3743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380564" y="4536594"/>
              <a:ext cx="1275652" cy="12346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Pentagon 229"/>
            <p:cNvSpPr/>
            <p:nvPr/>
          </p:nvSpPr>
          <p:spPr>
            <a:xfrm rot="5400000">
              <a:off x="3150347" y="4224565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Pentagon 230"/>
            <p:cNvSpPr/>
            <p:nvPr/>
          </p:nvSpPr>
          <p:spPr>
            <a:xfrm rot="5400000">
              <a:off x="3242479" y="5994425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AutoShape 63"/>
            <p:cNvSpPr>
              <a:spLocks noChangeAspect="1" noChangeArrowheads="1"/>
            </p:cNvSpPr>
            <p:nvPr/>
          </p:nvSpPr>
          <p:spPr bwMode="auto">
            <a:xfrm flipH="1">
              <a:off x="2623313" y="4794273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113630" y="4961380"/>
              <a:ext cx="581307" cy="301122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0"/>
            <p:cNvGrpSpPr>
              <a:grpSpLocks noChangeAspect="1"/>
            </p:cNvGrpSpPr>
            <p:nvPr/>
          </p:nvGrpSpPr>
          <p:grpSpPr bwMode="auto">
            <a:xfrm rot="5400000">
              <a:off x="5788350" y="5253062"/>
              <a:ext cx="450778" cy="319226"/>
              <a:chOff x="750" y="2323"/>
              <a:chExt cx="774" cy="576"/>
            </a:xfrm>
          </p:grpSpPr>
          <p:sp>
            <p:nvSpPr>
              <p:cNvPr id="94" name="Freeform 61"/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62"/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" name="Line 70"/>
            <p:cNvSpPr>
              <a:spLocks noChangeAspect="1" noChangeShapeType="1"/>
            </p:cNvSpPr>
            <p:nvPr/>
          </p:nvSpPr>
          <p:spPr bwMode="auto">
            <a:xfrm>
              <a:off x="6015957" y="5637032"/>
              <a:ext cx="0" cy="3165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73"/>
            <p:cNvSpPr>
              <a:spLocks noChangeAspect="1" noChangeShapeType="1"/>
            </p:cNvSpPr>
            <p:nvPr/>
          </p:nvSpPr>
          <p:spPr bwMode="auto">
            <a:xfrm>
              <a:off x="5547329" y="5048029"/>
              <a:ext cx="5663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74"/>
            <p:cNvSpPr>
              <a:spLocks noChangeAspect="1" noChangeShapeType="1"/>
            </p:cNvSpPr>
            <p:nvPr/>
          </p:nvSpPr>
          <p:spPr bwMode="auto">
            <a:xfrm>
              <a:off x="5547329" y="4862354"/>
              <a:ext cx="3743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041850" y="4536594"/>
              <a:ext cx="1275652" cy="12346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Pentagon 81"/>
            <p:cNvSpPr/>
            <p:nvPr/>
          </p:nvSpPr>
          <p:spPr>
            <a:xfrm rot="5400000">
              <a:off x="5811633" y="4224565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Pentagon 83"/>
            <p:cNvSpPr/>
            <p:nvPr/>
          </p:nvSpPr>
          <p:spPr>
            <a:xfrm rot="5400000">
              <a:off x="5903765" y="5994425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AutoShape 63"/>
            <p:cNvSpPr>
              <a:spLocks noChangeAspect="1" noChangeArrowheads="1"/>
            </p:cNvSpPr>
            <p:nvPr/>
          </p:nvSpPr>
          <p:spPr bwMode="auto">
            <a:xfrm flipH="1">
              <a:off x="5284599" y="4794273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139" name="Freeform 87">
              <a:extLst>
                <a:ext uri="{FF2B5EF4-FFF2-40B4-BE49-F238E27FC236}">
                  <a16:creationId xmlns:a16="http://schemas.microsoft.com/office/drawing/2014/main" id="{5C326E39-86F8-4BF7-B5D7-0C0999962BB0}"/>
                </a:ext>
              </a:extLst>
            </p:cNvPr>
            <p:cNvSpPr/>
            <p:nvPr/>
          </p:nvSpPr>
          <p:spPr>
            <a:xfrm>
              <a:off x="7468823" y="4966965"/>
              <a:ext cx="581307" cy="301122"/>
            </a:xfrm>
            <a:custGeom>
              <a:avLst/>
              <a:gdLst>
                <a:gd name="connsiteX0" fmla="*/ 0 w 655983"/>
                <a:gd name="connsiteY0" fmla="*/ 424070 h 424070"/>
                <a:gd name="connsiteX1" fmla="*/ 0 w 655983"/>
                <a:gd name="connsiteY1" fmla="*/ 0 h 424070"/>
                <a:gd name="connsiteX2" fmla="*/ 655983 w 655983"/>
                <a:gd name="connsiteY2" fmla="*/ 0 h 424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983" h="424070">
                  <a:moveTo>
                    <a:pt x="0" y="424070"/>
                  </a:moveTo>
                  <a:lnTo>
                    <a:pt x="0" y="0"/>
                  </a:lnTo>
                  <a:lnTo>
                    <a:pt x="655983" y="0"/>
                  </a:lnTo>
                </a:path>
              </a:pathLst>
            </a:custGeom>
            <a:noFill/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60">
              <a:extLst>
                <a:ext uri="{FF2B5EF4-FFF2-40B4-BE49-F238E27FC236}">
                  <a16:creationId xmlns:a16="http://schemas.microsoft.com/office/drawing/2014/main" id="{4303AC9B-505A-4578-A24C-32119807484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7143543" y="5258647"/>
              <a:ext cx="450778" cy="319226"/>
              <a:chOff x="750" y="2323"/>
              <a:chExt cx="774" cy="576"/>
            </a:xfrm>
          </p:grpSpPr>
          <p:sp>
            <p:nvSpPr>
              <p:cNvPr id="150" name="Freeform 61">
                <a:extLst>
                  <a:ext uri="{FF2B5EF4-FFF2-40B4-BE49-F238E27FC236}">
                    <a16:creationId xmlns:a16="http://schemas.microsoft.com/office/drawing/2014/main" id="{C8929F5C-29AE-431E-B5A1-667FE2D9EB2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816" y="2323"/>
                <a:ext cx="708" cy="576"/>
              </a:xfrm>
              <a:custGeom>
                <a:avLst/>
                <a:gdLst>
                  <a:gd name="T0" fmla="*/ 0 w 708"/>
                  <a:gd name="T1" fmla="*/ 0 h 576"/>
                  <a:gd name="T2" fmla="*/ 17 w 708"/>
                  <a:gd name="T3" fmla="*/ 40 h 576"/>
                  <a:gd name="T4" fmla="*/ 39 w 708"/>
                  <a:gd name="T5" fmla="*/ 95 h 576"/>
                  <a:gd name="T6" fmla="*/ 54 w 708"/>
                  <a:gd name="T7" fmla="*/ 157 h 576"/>
                  <a:gd name="T8" fmla="*/ 66 w 708"/>
                  <a:gd name="T9" fmla="*/ 227 h 576"/>
                  <a:gd name="T10" fmla="*/ 74 w 708"/>
                  <a:gd name="T11" fmla="*/ 284 h 576"/>
                  <a:gd name="T12" fmla="*/ 69 w 708"/>
                  <a:gd name="T13" fmla="*/ 338 h 576"/>
                  <a:gd name="T14" fmla="*/ 58 w 708"/>
                  <a:gd name="T15" fmla="*/ 399 h 576"/>
                  <a:gd name="T16" fmla="*/ 45 w 708"/>
                  <a:gd name="T17" fmla="*/ 458 h 576"/>
                  <a:gd name="T18" fmla="*/ 28 w 708"/>
                  <a:gd name="T19" fmla="*/ 512 h 576"/>
                  <a:gd name="T20" fmla="*/ 0 w 708"/>
                  <a:gd name="T21" fmla="*/ 572 h 576"/>
                  <a:gd name="T22" fmla="*/ 210 w 708"/>
                  <a:gd name="T23" fmla="*/ 576 h 576"/>
                  <a:gd name="T24" fmla="*/ 297 w 708"/>
                  <a:gd name="T25" fmla="*/ 570 h 576"/>
                  <a:gd name="T26" fmla="*/ 342 w 708"/>
                  <a:gd name="T27" fmla="*/ 567 h 576"/>
                  <a:gd name="T28" fmla="*/ 375 w 708"/>
                  <a:gd name="T29" fmla="*/ 559 h 576"/>
                  <a:gd name="T30" fmla="*/ 409 w 708"/>
                  <a:gd name="T31" fmla="*/ 549 h 576"/>
                  <a:gd name="T32" fmla="*/ 445 w 708"/>
                  <a:gd name="T33" fmla="*/ 533 h 576"/>
                  <a:gd name="T34" fmla="*/ 486 w 708"/>
                  <a:gd name="T35" fmla="*/ 515 h 576"/>
                  <a:gd name="T36" fmla="*/ 526 w 708"/>
                  <a:gd name="T37" fmla="*/ 490 h 576"/>
                  <a:gd name="T38" fmla="*/ 552 w 708"/>
                  <a:gd name="T39" fmla="*/ 470 h 576"/>
                  <a:gd name="T40" fmla="*/ 577 w 708"/>
                  <a:gd name="T41" fmla="*/ 447 h 576"/>
                  <a:gd name="T42" fmla="*/ 604 w 708"/>
                  <a:gd name="T43" fmla="*/ 420 h 576"/>
                  <a:gd name="T44" fmla="*/ 628 w 708"/>
                  <a:gd name="T45" fmla="*/ 398 h 576"/>
                  <a:gd name="T46" fmla="*/ 651 w 708"/>
                  <a:gd name="T47" fmla="*/ 370 h 576"/>
                  <a:gd name="T48" fmla="*/ 680 w 708"/>
                  <a:gd name="T49" fmla="*/ 333 h 576"/>
                  <a:gd name="T50" fmla="*/ 708 w 708"/>
                  <a:gd name="T51" fmla="*/ 286 h 576"/>
                  <a:gd name="T52" fmla="*/ 682 w 708"/>
                  <a:gd name="T53" fmla="*/ 245 h 576"/>
                  <a:gd name="T54" fmla="*/ 658 w 708"/>
                  <a:gd name="T55" fmla="*/ 210 h 576"/>
                  <a:gd name="T56" fmla="*/ 638 w 708"/>
                  <a:gd name="T57" fmla="*/ 185 h 576"/>
                  <a:gd name="T58" fmla="*/ 616 w 708"/>
                  <a:gd name="T59" fmla="*/ 161 h 576"/>
                  <a:gd name="T60" fmla="*/ 592 w 708"/>
                  <a:gd name="T61" fmla="*/ 138 h 576"/>
                  <a:gd name="T62" fmla="*/ 572 w 708"/>
                  <a:gd name="T63" fmla="*/ 120 h 576"/>
                  <a:gd name="T64" fmla="*/ 552 w 708"/>
                  <a:gd name="T65" fmla="*/ 103 h 576"/>
                  <a:gd name="T66" fmla="*/ 528 w 708"/>
                  <a:gd name="T67" fmla="*/ 85 h 576"/>
                  <a:gd name="T68" fmla="*/ 506 w 708"/>
                  <a:gd name="T69" fmla="*/ 72 h 576"/>
                  <a:gd name="T70" fmla="*/ 480 w 708"/>
                  <a:gd name="T71" fmla="*/ 58 h 576"/>
                  <a:gd name="T72" fmla="*/ 451 w 708"/>
                  <a:gd name="T73" fmla="*/ 43 h 576"/>
                  <a:gd name="T74" fmla="*/ 415 w 708"/>
                  <a:gd name="T75" fmla="*/ 29 h 576"/>
                  <a:gd name="T76" fmla="*/ 385 w 708"/>
                  <a:gd name="T77" fmla="*/ 20 h 576"/>
                  <a:gd name="T78" fmla="*/ 350 w 708"/>
                  <a:gd name="T79" fmla="*/ 11 h 576"/>
                  <a:gd name="T80" fmla="*/ 313 w 708"/>
                  <a:gd name="T81" fmla="*/ 5 h 576"/>
                  <a:gd name="T82" fmla="*/ 278 w 708"/>
                  <a:gd name="T83" fmla="*/ 1 h 576"/>
                  <a:gd name="T84" fmla="*/ 253 w 708"/>
                  <a:gd name="T85" fmla="*/ 1 h 576"/>
                  <a:gd name="T86" fmla="*/ 227 w 708"/>
                  <a:gd name="T87" fmla="*/ 0 h 576"/>
                  <a:gd name="T88" fmla="*/ 0 w 708"/>
                  <a:gd name="T89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08" h="576">
                    <a:moveTo>
                      <a:pt x="0" y="0"/>
                    </a:moveTo>
                    <a:lnTo>
                      <a:pt x="17" y="40"/>
                    </a:lnTo>
                    <a:lnTo>
                      <a:pt x="39" y="95"/>
                    </a:lnTo>
                    <a:lnTo>
                      <a:pt x="54" y="157"/>
                    </a:lnTo>
                    <a:lnTo>
                      <a:pt x="66" y="227"/>
                    </a:lnTo>
                    <a:lnTo>
                      <a:pt x="74" y="284"/>
                    </a:lnTo>
                    <a:lnTo>
                      <a:pt x="69" y="338"/>
                    </a:lnTo>
                    <a:lnTo>
                      <a:pt x="58" y="399"/>
                    </a:lnTo>
                    <a:lnTo>
                      <a:pt x="45" y="458"/>
                    </a:lnTo>
                    <a:lnTo>
                      <a:pt x="28" y="512"/>
                    </a:lnTo>
                    <a:lnTo>
                      <a:pt x="0" y="572"/>
                    </a:lnTo>
                    <a:lnTo>
                      <a:pt x="210" y="576"/>
                    </a:lnTo>
                    <a:lnTo>
                      <a:pt x="297" y="570"/>
                    </a:lnTo>
                    <a:lnTo>
                      <a:pt x="342" y="567"/>
                    </a:lnTo>
                    <a:lnTo>
                      <a:pt x="375" y="559"/>
                    </a:lnTo>
                    <a:lnTo>
                      <a:pt x="409" y="549"/>
                    </a:lnTo>
                    <a:lnTo>
                      <a:pt x="445" y="533"/>
                    </a:lnTo>
                    <a:lnTo>
                      <a:pt x="486" y="515"/>
                    </a:lnTo>
                    <a:lnTo>
                      <a:pt x="526" y="490"/>
                    </a:lnTo>
                    <a:lnTo>
                      <a:pt x="552" y="470"/>
                    </a:lnTo>
                    <a:lnTo>
                      <a:pt x="577" y="447"/>
                    </a:lnTo>
                    <a:lnTo>
                      <a:pt x="604" y="420"/>
                    </a:lnTo>
                    <a:lnTo>
                      <a:pt x="628" y="398"/>
                    </a:lnTo>
                    <a:lnTo>
                      <a:pt x="651" y="370"/>
                    </a:lnTo>
                    <a:lnTo>
                      <a:pt x="680" y="333"/>
                    </a:lnTo>
                    <a:lnTo>
                      <a:pt x="708" y="286"/>
                    </a:lnTo>
                    <a:lnTo>
                      <a:pt x="682" y="245"/>
                    </a:lnTo>
                    <a:lnTo>
                      <a:pt x="658" y="210"/>
                    </a:lnTo>
                    <a:lnTo>
                      <a:pt x="638" y="185"/>
                    </a:lnTo>
                    <a:lnTo>
                      <a:pt x="616" y="161"/>
                    </a:lnTo>
                    <a:lnTo>
                      <a:pt x="592" y="138"/>
                    </a:lnTo>
                    <a:lnTo>
                      <a:pt x="572" y="120"/>
                    </a:lnTo>
                    <a:lnTo>
                      <a:pt x="552" y="103"/>
                    </a:lnTo>
                    <a:lnTo>
                      <a:pt x="528" y="85"/>
                    </a:lnTo>
                    <a:lnTo>
                      <a:pt x="506" y="72"/>
                    </a:lnTo>
                    <a:lnTo>
                      <a:pt x="480" y="58"/>
                    </a:lnTo>
                    <a:lnTo>
                      <a:pt x="451" y="43"/>
                    </a:lnTo>
                    <a:lnTo>
                      <a:pt x="415" y="29"/>
                    </a:lnTo>
                    <a:lnTo>
                      <a:pt x="385" y="20"/>
                    </a:lnTo>
                    <a:lnTo>
                      <a:pt x="350" y="11"/>
                    </a:lnTo>
                    <a:lnTo>
                      <a:pt x="313" y="5"/>
                    </a:lnTo>
                    <a:lnTo>
                      <a:pt x="278" y="1"/>
                    </a:lnTo>
                    <a:lnTo>
                      <a:pt x="253" y="1"/>
                    </a:lnTo>
                    <a:lnTo>
                      <a:pt x="22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62">
                <a:extLst>
                  <a:ext uri="{FF2B5EF4-FFF2-40B4-BE49-F238E27FC236}">
                    <a16:creationId xmlns:a16="http://schemas.microsoft.com/office/drawing/2014/main" id="{B9043669-9B64-4AC4-94C9-78CB5085A92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50" y="2326"/>
                <a:ext cx="76" cy="573"/>
              </a:xfrm>
              <a:custGeom>
                <a:avLst/>
                <a:gdLst>
                  <a:gd name="T0" fmla="*/ 3 w 76"/>
                  <a:gd name="T1" fmla="*/ 0 h 573"/>
                  <a:gd name="T2" fmla="*/ 30 w 76"/>
                  <a:gd name="T3" fmla="*/ 71 h 573"/>
                  <a:gd name="T4" fmla="*/ 48 w 76"/>
                  <a:gd name="T5" fmla="*/ 135 h 573"/>
                  <a:gd name="T6" fmla="*/ 62 w 76"/>
                  <a:gd name="T7" fmla="*/ 194 h 573"/>
                  <a:gd name="T8" fmla="*/ 75 w 76"/>
                  <a:gd name="T9" fmla="*/ 279 h 573"/>
                  <a:gd name="T10" fmla="*/ 66 w 76"/>
                  <a:gd name="T11" fmla="*/ 354 h 573"/>
                  <a:gd name="T12" fmla="*/ 54 w 76"/>
                  <a:gd name="T13" fmla="*/ 411 h 573"/>
                  <a:gd name="T14" fmla="*/ 35 w 76"/>
                  <a:gd name="T15" fmla="*/ 488 h 573"/>
                  <a:gd name="T16" fmla="*/ 0 w 76"/>
                  <a:gd name="T17" fmla="*/ 573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573">
                    <a:moveTo>
                      <a:pt x="3" y="0"/>
                    </a:moveTo>
                    <a:cubicBezTo>
                      <a:pt x="7" y="12"/>
                      <a:pt x="23" y="49"/>
                      <a:pt x="30" y="71"/>
                    </a:cubicBezTo>
                    <a:cubicBezTo>
                      <a:pt x="37" y="93"/>
                      <a:pt x="43" y="115"/>
                      <a:pt x="48" y="135"/>
                    </a:cubicBezTo>
                    <a:cubicBezTo>
                      <a:pt x="53" y="155"/>
                      <a:pt x="58" y="170"/>
                      <a:pt x="62" y="194"/>
                    </a:cubicBezTo>
                    <a:cubicBezTo>
                      <a:pt x="66" y="218"/>
                      <a:pt x="74" y="252"/>
                      <a:pt x="75" y="279"/>
                    </a:cubicBezTo>
                    <a:cubicBezTo>
                      <a:pt x="76" y="306"/>
                      <a:pt x="69" y="332"/>
                      <a:pt x="66" y="354"/>
                    </a:cubicBezTo>
                    <a:cubicBezTo>
                      <a:pt x="63" y="376"/>
                      <a:pt x="59" y="389"/>
                      <a:pt x="54" y="411"/>
                    </a:cubicBezTo>
                    <a:cubicBezTo>
                      <a:pt x="49" y="433"/>
                      <a:pt x="44" y="461"/>
                      <a:pt x="35" y="488"/>
                    </a:cubicBezTo>
                    <a:cubicBezTo>
                      <a:pt x="26" y="515"/>
                      <a:pt x="7" y="555"/>
                      <a:pt x="0" y="573"/>
                    </a:cubicBezTo>
                  </a:path>
                </a:pathLst>
              </a:custGeom>
              <a:noFill/>
              <a:ln w="254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1" name="Line 70">
              <a:extLst>
                <a:ext uri="{FF2B5EF4-FFF2-40B4-BE49-F238E27FC236}">
                  <a16:creationId xmlns:a16="http://schemas.microsoft.com/office/drawing/2014/main" id="{3417E4C7-D426-42A4-9AB3-4D2A69EC3FB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371150" y="5642617"/>
              <a:ext cx="0" cy="3165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73">
              <a:extLst>
                <a:ext uri="{FF2B5EF4-FFF2-40B4-BE49-F238E27FC236}">
                  <a16:creationId xmlns:a16="http://schemas.microsoft.com/office/drawing/2014/main" id="{FB709725-3FC0-417F-AE36-0FB99E56775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902522" y="5053614"/>
              <a:ext cx="5663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74">
              <a:extLst>
                <a:ext uri="{FF2B5EF4-FFF2-40B4-BE49-F238E27FC236}">
                  <a16:creationId xmlns:a16="http://schemas.microsoft.com/office/drawing/2014/main" id="{92DEDCB5-410E-4AA0-91B2-D9A5DECA3DD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902522" y="4867939"/>
              <a:ext cx="3743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F32E3EC8-604E-4FCB-A73C-7259DBBBC173}"/>
                </a:ext>
              </a:extLst>
            </p:cNvPr>
            <p:cNvSpPr/>
            <p:nvPr/>
          </p:nvSpPr>
          <p:spPr>
            <a:xfrm>
              <a:off x="6397043" y="4542179"/>
              <a:ext cx="1275652" cy="12346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Pentagon 83">
              <a:extLst>
                <a:ext uri="{FF2B5EF4-FFF2-40B4-BE49-F238E27FC236}">
                  <a16:creationId xmlns:a16="http://schemas.microsoft.com/office/drawing/2014/main" id="{C9EBA5A0-5D9E-4C60-914D-65446E19691C}"/>
                </a:ext>
              </a:extLst>
            </p:cNvPr>
            <p:cNvSpPr/>
            <p:nvPr/>
          </p:nvSpPr>
          <p:spPr>
            <a:xfrm rot="5400000">
              <a:off x="7258958" y="6000010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AutoShape 63">
              <a:extLst>
                <a:ext uri="{FF2B5EF4-FFF2-40B4-BE49-F238E27FC236}">
                  <a16:creationId xmlns:a16="http://schemas.microsoft.com/office/drawing/2014/main" id="{E5812546-850C-4C43-9A80-92797E1FC9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H="1">
              <a:off x="6639792" y="4799858"/>
              <a:ext cx="390928" cy="334215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13" name="Pentagon 212"/>
            <p:cNvSpPr/>
            <p:nvPr/>
          </p:nvSpPr>
          <p:spPr>
            <a:xfrm rot="5400000">
              <a:off x="4480278" y="4224565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Line 71">
              <a:extLst>
                <a:ext uri="{FF2B5EF4-FFF2-40B4-BE49-F238E27FC236}">
                  <a16:creationId xmlns:a16="http://schemas.microsoft.com/office/drawing/2014/main" id="{900BAE5C-ED34-46CB-8381-69923E4EF42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77752" y="4383761"/>
              <a:ext cx="0" cy="888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Pentagon 81">
              <a:extLst>
                <a:ext uri="{FF2B5EF4-FFF2-40B4-BE49-F238E27FC236}">
                  <a16:creationId xmlns:a16="http://schemas.microsoft.com/office/drawing/2014/main" id="{2EB3C47D-719E-405D-BEAD-EB03C077EBCE}"/>
                </a:ext>
              </a:extLst>
            </p:cNvPr>
            <p:cNvSpPr/>
            <p:nvPr/>
          </p:nvSpPr>
          <p:spPr>
            <a:xfrm rot="5400000">
              <a:off x="7166826" y="4230150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 Box 93">
              <a:extLst>
                <a:ext uri="{FF2B5EF4-FFF2-40B4-BE49-F238E27FC236}">
                  <a16:creationId xmlns:a16="http://schemas.microsoft.com/office/drawing/2014/main" id="{8330F15A-3D2F-464F-84C6-97AFDCAE9A0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114225" y="3816201"/>
              <a:ext cx="40982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altLang="en-US" sz="1600" i="0" u="none" dirty="0">
                  <a:latin typeface="+mn-lt"/>
                  <a:cs typeface="Times New Roman" panose="02020603050405020304" pitchFamily="18" charset="0"/>
                </a:rPr>
                <a:t>3</a:t>
              </a:r>
              <a:endParaRPr lang="en-US" altLang="en-US" sz="1600" u="none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54" name="Text Box 93">
              <a:extLst>
                <a:ext uri="{FF2B5EF4-FFF2-40B4-BE49-F238E27FC236}">
                  <a16:creationId xmlns:a16="http://schemas.microsoft.com/office/drawing/2014/main" id="{3F97A00D-42AB-4EF3-B4F3-A10E15F4042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444156" y="3816201"/>
              <a:ext cx="40982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altLang="en-US" sz="1600" i="0" u="none" dirty="0">
                  <a:latin typeface="+mn-lt"/>
                  <a:cs typeface="Times New Roman" panose="02020603050405020304" pitchFamily="18" charset="0"/>
                </a:rPr>
                <a:t>2</a:t>
              </a:r>
              <a:endParaRPr lang="en-US" altLang="en-US" sz="1600" u="none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55" name="Text Box 93">
              <a:extLst>
                <a:ext uri="{FF2B5EF4-FFF2-40B4-BE49-F238E27FC236}">
                  <a16:creationId xmlns:a16="http://schemas.microsoft.com/office/drawing/2014/main" id="{894F5059-CB1D-4DE1-929C-DDBEFC75D12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774087" y="3816201"/>
              <a:ext cx="40982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altLang="en-US" sz="1600" i="0" u="none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altLang="en-US" sz="1600" u="none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56" name="Text Box 93">
              <a:extLst>
                <a:ext uri="{FF2B5EF4-FFF2-40B4-BE49-F238E27FC236}">
                  <a16:creationId xmlns:a16="http://schemas.microsoft.com/office/drawing/2014/main" id="{DC1FB00E-3FB2-4C44-9FF0-A5EEB918FEC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121841" y="3816201"/>
              <a:ext cx="40982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altLang="en-US" sz="1600" i="0" u="none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altLang="en-US" sz="1600" u="none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57" name="Text Box 93">
              <a:extLst>
                <a:ext uri="{FF2B5EF4-FFF2-40B4-BE49-F238E27FC236}">
                  <a16:creationId xmlns:a16="http://schemas.microsoft.com/office/drawing/2014/main" id="{3404FBEF-11A1-4349-8615-A1FC734AF4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287629" y="4774432"/>
              <a:ext cx="40982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 err="1">
                  <a:latin typeface="+mn-lt"/>
                  <a:cs typeface="Times New Roman" panose="02020603050405020304" pitchFamily="18" charset="0"/>
                </a:rPr>
                <a:t>cin</a:t>
              </a:r>
              <a:endParaRPr lang="en-US" altLang="en-US" sz="2000" u="none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59" name="Text Box 93">
              <a:extLst>
                <a:ext uri="{FF2B5EF4-FFF2-40B4-BE49-F238E27FC236}">
                  <a16:creationId xmlns:a16="http://schemas.microsoft.com/office/drawing/2014/main" id="{55DAF76B-2789-499A-8887-4E7844E936C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220354" y="4581140"/>
              <a:ext cx="270171" cy="353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altLang="en-US" sz="2000" u="none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0" name="Text Box 93">
              <a:extLst>
                <a:ext uri="{FF2B5EF4-FFF2-40B4-BE49-F238E27FC236}">
                  <a16:creationId xmlns:a16="http://schemas.microsoft.com/office/drawing/2014/main" id="{5A4232F8-5F71-4914-9F0E-42AC1D5BDC0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895393" y="4581140"/>
              <a:ext cx="270171" cy="353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altLang="en-US" sz="2000" u="none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1" name="Text Box 93">
              <a:extLst>
                <a:ext uri="{FF2B5EF4-FFF2-40B4-BE49-F238E27FC236}">
                  <a16:creationId xmlns:a16="http://schemas.microsoft.com/office/drawing/2014/main" id="{F6B346F3-515A-4390-BF4B-4D6EFD9336E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525965" y="4581140"/>
              <a:ext cx="270171" cy="353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altLang="en-US" sz="2000" u="none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4" name="Text Box 93">
              <a:extLst>
                <a:ext uri="{FF2B5EF4-FFF2-40B4-BE49-F238E27FC236}">
                  <a16:creationId xmlns:a16="http://schemas.microsoft.com/office/drawing/2014/main" id="{11667831-5E90-436B-83C1-145025BD244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205952" y="6185825"/>
              <a:ext cx="40982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altLang="en-US" sz="1600" i="0" u="none" dirty="0">
                  <a:latin typeface="+mn-lt"/>
                  <a:cs typeface="Times New Roman" panose="02020603050405020304" pitchFamily="18" charset="0"/>
                </a:rPr>
                <a:t>3</a:t>
              </a:r>
              <a:endParaRPr lang="en-US" altLang="en-US" sz="1600" u="none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65" name="Text Box 93">
              <a:extLst>
                <a:ext uri="{FF2B5EF4-FFF2-40B4-BE49-F238E27FC236}">
                  <a16:creationId xmlns:a16="http://schemas.microsoft.com/office/drawing/2014/main" id="{F24CB30C-11D2-4DDA-A19B-54E02BE6E69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535883" y="6185825"/>
              <a:ext cx="40982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altLang="en-US" sz="1600" i="0" u="none" dirty="0">
                  <a:latin typeface="+mn-lt"/>
                  <a:cs typeface="Times New Roman" panose="02020603050405020304" pitchFamily="18" charset="0"/>
                </a:rPr>
                <a:t>2</a:t>
              </a:r>
              <a:endParaRPr lang="en-US" altLang="en-US" sz="1600" u="none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66" name="Text Box 93">
              <a:extLst>
                <a:ext uri="{FF2B5EF4-FFF2-40B4-BE49-F238E27FC236}">
                  <a16:creationId xmlns:a16="http://schemas.microsoft.com/office/drawing/2014/main" id="{F525E044-E5DF-458D-BF39-BA231F2111B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865814" y="6185825"/>
              <a:ext cx="40982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altLang="en-US" sz="1600" i="0" u="none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altLang="en-US" sz="1600" u="none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67" name="Text Box 93">
              <a:extLst>
                <a:ext uri="{FF2B5EF4-FFF2-40B4-BE49-F238E27FC236}">
                  <a16:creationId xmlns:a16="http://schemas.microsoft.com/office/drawing/2014/main" id="{67C46A21-F751-4083-AD8E-46B368E3976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213568" y="6185825"/>
              <a:ext cx="409826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altLang="en-US" sz="1600" i="0" u="none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altLang="en-US" sz="1600" u="none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68" name="Line 74">
              <a:extLst>
                <a:ext uri="{FF2B5EF4-FFF2-40B4-BE49-F238E27FC236}">
                  <a16:creationId xmlns:a16="http://schemas.microsoft.com/office/drawing/2014/main" id="{2D3D163C-2F24-4886-BEFA-E7625C7C528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095977" y="4961380"/>
              <a:ext cx="527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Pentagon 10"/>
            <p:cNvSpPr/>
            <p:nvPr/>
          </p:nvSpPr>
          <p:spPr>
            <a:xfrm rot="10800000">
              <a:off x="1905664" y="489225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93">
              <a:extLst>
                <a:ext uri="{FF2B5EF4-FFF2-40B4-BE49-F238E27FC236}">
                  <a16:creationId xmlns:a16="http://schemas.microsoft.com/office/drawing/2014/main" id="{0B213DB7-15BE-4AFE-BBB7-B7B754C9866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67224" y="4774432"/>
              <a:ext cx="585748" cy="353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 anchor="ctr" anchorCtr="0">
              <a:noAutofit/>
            </a:bodyPr>
            <a:lstStyle/>
            <a:p>
              <a:pPr algn="ctr"/>
              <a:r>
                <a:rPr lang="en-US" altLang="en-US" sz="2000" u="none" dirty="0" err="1">
                  <a:latin typeface="+mn-lt"/>
                  <a:cs typeface="Times New Roman" panose="02020603050405020304" pitchFamily="18" charset="0"/>
                </a:rPr>
                <a:t>cout</a:t>
              </a:r>
              <a:endParaRPr lang="en-US" altLang="en-US" sz="2000" u="none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170" name="Pentagon 10">
              <a:extLst>
                <a:ext uri="{FF2B5EF4-FFF2-40B4-BE49-F238E27FC236}">
                  <a16:creationId xmlns:a16="http://schemas.microsoft.com/office/drawing/2014/main" id="{9EF56905-6AA2-40F8-9C4C-F84CCAC26053}"/>
                </a:ext>
              </a:extLst>
            </p:cNvPr>
            <p:cNvSpPr/>
            <p:nvPr/>
          </p:nvSpPr>
          <p:spPr>
            <a:xfrm rot="10800000">
              <a:off x="8016059" y="4895507"/>
              <a:ext cx="224592" cy="142915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538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0B03-4B47-4465-A8D9-861CEB69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 versus Sign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CAC6-D820-4101-AE4B-6CDEFA9A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7" y="1067113"/>
            <a:ext cx="9159513" cy="5357451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b="1" dirty="0"/>
              <a:t>Unsigned</a:t>
            </a:r>
            <a:r>
              <a:rPr lang="en-US" dirty="0"/>
              <a:t> Integers are </a:t>
            </a:r>
            <a:r>
              <a:rPr lang="en-US" b="1" dirty="0">
                <a:solidFill>
                  <a:srgbClr val="FF0000"/>
                </a:solidFill>
              </a:rPr>
              <a:t>Zero-Extended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b="1" dirty="0"/>
              <a:t>Signed</a:t>
            </a:r>
            <a:r>
              <a:rPr lang="en-US" dirty="0"/>
              <a:t> Integers are </a:t>
            </a:r>
            <a:r>
              <a:rPr lang="en-US" b="1" dirty="0">
                <a:solidFill>
                  <a:srgbClr val="FF0000"/>
                </a:solidFill>
              </a:rPr>
              <a:t>Sign-Extended</a:t>
            </a:r>
            <a:endParaRPr lang="en-US" b="1" dirty="0"/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Given that X is a 4-bit </a:t>
            </a:r>
            <a:r>
              <a:rPr lang="en-US" b="1" dirty="0"/>
              <a:t>unsigned</a:t>
            </a:r>
            <a:r>
              <a:rPr lang="en-US" dirty="0"/>
              <a:t> integer </a:t>
            </a:r>
            <a:r>
              <a:rPr lang="en-US" dirty="0">
                <a:sym typeface="Wingdings" panose="05000000000000000000" pitchFamily="2" charset="2"/>
              </a:rPr>
              <a:t> Range = 0 to 15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>
                <a:sym typeface="Wingdings" panose="05000000000000000000" pitchFamily="2" charset="2"/>
              </a:rPr>
              <a:t>Given that Y is a 4-bit </a:t>
            </a:r>
            <a:r>
              <a:rPr lang="en-US" b="1" dirty="0">
                <a:sym typeface="Wingdings" panose="05000000000000000000" pitchFamily="2" charset="2"/>
              </a:rPr>
              <a:t>signed</a:t>
            </a:r>
            <a:r>
              <a:rPr lang="en-US" dirty="0">
                <a:sym typeface="Wingdings" panose="05000000000000000000" pitchFamily="2" charset="2"/>
              </a:rPr>
              <a:t> integer  Range = -8 to +7</a:t>
            </a:r>
            <a:endParaRPr lang="en-US" dirty="0"/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If </a:t>
            </a:r>
            <a:r>
              <a:rPr lang="en-US" b="1" dirty="0"/>
              <a:t>unsigned </a:t>
            </a:r>
            <a:r>
              <a:rPr lang="en-US" dirty="0"/>
              <a:t>X = 4’b1101 (binary), then X = 13 (decimal)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>
                <a:sym typeface="Wingdings" panose="05000000000000000000" pitchFamily="2" charset="2"/>
              </a:rPr>
              <a:t>If </a:t>
            </a:r>
            <a:r>
              <a:rPr lang="en-US" b="1" dirty="0">
                <a:sym typeface="Wingdings" panose="05000000000000000000" pitchFamily="2" charset="2"/>
              </a:rPr>
              <a:t>signed </a:t>
            </a:r>
            <a:r>
              <a:rPr lang="en-US" dirty="0">
                <a:sym typeface="Wingdings" panose="05000000000000000000" pitchFamily="2" charset="2"/>
              </a:rPr>
              <a:t>Y = 4’b1101 (binary), then Y = -3 (decimal)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>
                <a:sym typeface="Wingdings" panose="05000000000000000000" pitchFamily="2" charset="2"/>
              </a:rPr>
              <a:t>If X is </a:t>
            </a:r>
            <a:r>
              <a:rPr lang="en-US" b="1" dirty="0">
                <a:sym typeface="Wingdings" panose="05000000000000000000" pitchFamily="2" charset="2"/>
              </a:rPr>
              <a:t>zero-extended</a:t>
            </a:r>
            <a:r>
              <a:rPr lang="en-US" dirty="0">
                <a:sym typeface="Wingdings" panose="05000000000000000000" pitchFamily="2" charset="2"/>
              </a:rPr>
              <a:t> from 4 to 6 bits then X = 6’b001101 = 13</a:t>
            </a:r>
            <a:endParaRPr lang="en-US" b="1" dirty="0">
              <a:sym typeface="Wingdings" panose="05000000000000000000" pitchFamily="2" charset="2"/>
            </a:endParaRP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>
                <a:sym typeface="Wingdings" panose="05000000000000000000" pitchFamily="2" charset="2"/>
              </a:rPr>
              <a:t>If Y is </a:t>
            </a:r>
            <a:r>
              <a:rPr lang="en-US" b="1" dirty="0">
                <a:sym typeface="Wingdings" panose="05000000000000000000" pitchFamily="2" charset="2"/>
              </a:rPr>
              <a:t>sign-extended</a:t>
            </a:r>
            <a:r>
              <a:rPr lang="en-US" dirty="0">
                <a:sym typeface="Wingdings" panose="05000000000000000000" pitchFamily="2" charset="2"/>
              </a:rPr>
              <a:t> from 4 to 6 bits then Y = 6’b111101 = -3</a:t>
            </a:r>
          </a:p>
        </p:txBody>
      </p:sp>
    </p:spTree>
    <p:extLst>
      <p:ext uri="{BB962C8B-B14F-4D97-AF65-F5344CB8AC3E}">
        <p14:creationId xmlns:p14="http://schemas.microsoft.com/office/powerpoint/2010/main" val="71103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0B03-4B47-4465-A8D9-861CEB69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Addition S = X + 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CAC6-D820-4101-AE4B-6CDEFA9A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7" y="1016546"/>
            <a:ext cx="9332333" cy="275809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/>
              <a:t>Design a circuit that computes: S = X + Y (</a:t>
            </a:r>
            <a:r>
              <a:rPr lang="en-US" b="1" dirty="0"/>
              <a:t>unsigned X and Y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/>
              <a:t>X[3:0] and Y[3:0] are 4-bit </a:t>
            </a:r>
            <a:r>
              <a:rPr lang="en-US" b="1" dirty="0"/>
              <a:t>unsigned</a:t>
            </a:r>
            <a:r>
              <a:rPr lang="en-US" dirty="0"/>
              <a:t> integers </a:t>
            </a:r>
            <a:r>
              <a:rPr lang="en-US" dirty="0">
                <a:sym typeface="Wingdings" panose="05000000000000000000" pitchFamily="2" charset="2"/>
              </a:rPr>
              <a:t> Range = 0 to 15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Solution:</a:t>
            </a:r>
            <a:endParaRPr lang="en-US" b="1" dirty="0"/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/>
              <a:t>Maximum S = 15 + 15 = 30 </a:t>
            </a:r>
            <a:r>
              <a:rPr lang="en-US" dirty="0">
                <a:sym typeface="Wingdings" panose="05000000000000000000" pitchFamily="2" charset="2"/>
              </a:rPr>
              <a:t> unsigned S must be </a:t>
            </a:r>
            <a:r>
              <a:rPr lang="en-US" b="1" dirty="0">
                <a:sym typeface="Wingdings" panose="05000000000000000000" pitchFamily="2" charset="2"/>
              </a:rPr>
              <a:t>5 bits</a:t>
            </a:r>
            <a:endParaRPr lang="en-US" b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1796E55-524C-4B54-8AD4-9B47AE820108}"/>
              </a:ext>
            </a:extLst>
          </p:cNvPr>
          <p:cNvGrpSpPr/>
          <p:nvPr/>
        </p:nvGrpSpPr>
        <p:grpSpPr>
          <a:xfrm>
            <a:off x="3340008" y="3947463"/>
            <a:ext cx="5818303" cy="2477101"/>
            <a:chOff x="3282401" y="3659428"/>
            <a:chExt cx="5818303" cy="247710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8A5E444-E19E-4C70-97A0-E62185473B22}"/>
                </a:ext>
              </a:extLst>
            </p:cNvPr>
            <p:cNvSpPr/>
            <p:nvPr/>
          </p:nvSpPr>
          <p:spPr>
            <a:xfrm>
              <a:off x="7756402" y="4696353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4139897-8266-4B9D-95FE-BB5D05908A70}"/>
                </a:ext>
              </a:extLst>
            </p:cNvPr>
            <p:cNvSpPr txBox="1"/>
            <p:nvPr/>
          </p:nvSpPr>
          <p:spPr>
            <a:xfrm>
              <a:off x="7715624" y="3659428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E59623-786C-472C-A32F-9FF27105411B}"/>
                </a:ext>
              </a:extLst>
            </p:cNvPr>
            <p:cNvSpPr txBox="1"/>
            <p:nvPr/>
          </p:nvSpPr>
          <p:spPr>
            <a:xfrm>
              <a:off x="8178996" y="3659428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F144349-7FED-43C8-9231-7A773E52DB9C}"/>
                </a:ext>
              </a:extLst>
            </p:cNvPr>
            <p:cNvCxnSpPr>
              <a:cxnSpLocks/>
            </p:cNvCxnSpPr>
            <p:nvPr/>
          </p:nvCxnSpPr>
          <p:spPr>
            <a:xfrm>
              <a:off x="8118869" y="5427873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48FC0D-079C-4EA3-8673-6B9199AFA5F3}"/>
                </a:ext>
              </a:extLst>
            </p:cNvPr>
            <p:cNvSpPr txBox="1"/>
            <p:nvPr/>
          </p:nvSpPr>
          <p:spPr>
            <a:xfrm>
              <a:off x="7948572" y="573328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D0FBDFD-6FA6-46D0-8984-7A538A13F2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14887" y="5062113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236A542-FE67-43C1-A0E3-FAFF23E20B32}"/>
                </a:ext>
              </a:extLst>
            </p:cNvPr>
            <p:cNvCxnSpPr>
              <a:cxnSpLocks/>
              <a:stCxn id="28" idx="1"/>
            </p:cNvCxnSpPr>
            <p:nvPr/>
          </p:nvCxnSpPr>
          <p:spPr>
            <a:xfrm flipH="1">
              <a:off x="8487922" y="5070800"/>
              <a:ext cx="36905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044384-0F59-409F-8F86-4072BC4F068C}"/>
                </a:ext>
              </a:extLst>
            </p:cNvPr>
            <p:cNvSpPr txBox="1"/>
            <p:nvPr/>
          </p:nvSpPr>
          <p:spPr>
            <a:xfrm>
              <a:off x="8856976" y="4869175"/>
              <a:ext cx="243728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A46BD3A-8A50-4D8C-A1E0-7A7FFAD4AF8B}"/>
                </a:ext>
              </a:extLst>
            </p:cNvPr>
            <p:cNvSpPr/>
            <p:nvPr/>
          </p:nvSpPr>
          <p:spPr>
            <a:xfrm>
              <a:off x="6562697" y="4696353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B80F46-6749-48C5-BB6B-262C0E8BDDC3}"/>
                </a:ext>
              </a:extLst>
            </p:cNvPr>
            <p:cNvSpPr txBox="1"/>
            <p:nvPr/>
          </p:nvSpPr>
          <p:spPr>
            <a:xfrm>
              <a:off x="6521919" y="3659428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32E037-7AFC-4F12-8513-D4A5DAD48DC3}"/>
                </a:ext>
              </a:extLst>
            </p:cNvPr>
            <p:cNvSpPr txBox="1"/>
            <p:nvPr/>
          </p:nvSpPr>
          <p:spPr>
            <a:xfrm>
              <a:off x="6985291" y="3659428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4481E1F-15DA-4723-844C-AC32E9F1151E}"/>
                </a:ext>
              </a:extLst>
            </p:cNvPr>
            <p:cNvCxnSpPr>
              <a:cxnSpLocks/>
            </p:cNvCxnSpPr>
            <p:nvPr/>
          </p:nvCxnSpPr>
          <p:spPr>
            <a:xfrm>
              <a:off x="6925164" y="5427873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80DF1F6-1597-4B9A-9B9C-2F627B07F252}"/>
                </a:ext>
              </a:extLst>
            </p:cNvPr>
            <p:cNvSpPr txBox="1"/>
            <p:nvPr/>
          </p:nvSpPr>
          <p:spPr>
            <a:xfrm>
              <a:off x="6754867" y="573328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D9242DEF-2773-4BEB-B214-E09403F429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21182" y="5062113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0E3ADB4-0288-4F6E-BEE1-40B7E35F35A5}"/>
                </a:ext>
              </a:extLst>
            </p:cNvPr>
            <p:cNvSpPr/>
            <p:nvPr/>
          </p:nvSpPr>
          <p:spPr>
            <a:xfrm>
              <a:off x="5368992" y="4696353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A8A21C6-4C80-4B7B-B096-4F5420307F12}"/>
                </a:ext>
              </a:extLst>
            </p:cNvPr>
            <p:cNvSpPr txBox="1"/>
            <p:nvPr/>
          </p:nvSpPr>
          <p:spPr>
            <a:xfrm>
              <a:off x="5328214" y="3659428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99EEF7-9721-4DBB-B990-D1A84B6B1FD8}"/>
                </a:ext>
              </a:extLst>
            </p:cNvPr>
            <p:cNvSpPr txBox="1"/>
            <p:nvPr/>
          </p:nvSpPr>
          <p:spPr>
            <a:xfrm>
              <a:off x="5791586" y="3659428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7F8689A-AB56-4398-8068-CA76A431AAF4}"/>
                </a:ext>
              </a:extLst>
            </p:cNvPr>
            <p:cNvCxnSpPr>
              <a:cxnSpLocks/>
            </p:cNvCxnSpPr>
            <p:nvPr/>
          </p:nvCxnSpPr>
          <p:spPr>
            <a:xfrm>
              <a:off x="5731459" y="5427873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281EA6-E89F-43C4-B170-16B4E067998C}"/>
                </a:ext>
              </a:extLst>
            </p:cNvPr>
            <p:cNvSpPr txBox="1"/>
            <p:nvPr/>
          </p:nvSpPr>
          <p:spPr>
            <a:xfrm>
              <a:off x="5561162" y="573328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DB297661-6BB9-438E-B539-3019E6B50C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27477" y="5062113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FA275B3-995F-4DF3-B3F0-1F46D77CDB36}"/>
                </a:ext>
              </a:extLst>
            </p:cNvPr>
            <p:cNvSpPr/>
            <p:nvPr/>
          </p:nvSpPr>
          <p:spPr>
            <a:xfrm>
              <a:off x="4175287" y="4696353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DE4591-6252-4784-B728-B6607D107D11}"/>
                </a:ext>
              </a:extLst>
            </p:cNvPr>
            <p:cNvSpPr txBox="1"/>
            <p:nvPr/>
          </p:nvSpPr>
          <p:spPr>
            <a:xfrm>
              <a:off x="4134509" y="3659428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220CDF4-B284-49EC-BCE3-10A7F2127592}"/>
                </a:ext>
              </a:extLst>
            </p:cNvPr>
            <p:cNvCxnSpPr>
              <a:cxnSpLocks/>
            </p:cNvCxnSpPr>
            <p:nvPr/>
          </p:nvCxnSpPr>
          <p:spPr>
            <a:xfrm>
              <a:off x="4537754" y="5427873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D77A58-46D1-466F-80DE-C3B1B8614D68}"/>
                </a:ext>
              </a:extLst>
            </p:cNvPr>
            <p:cNvSpPr txBox="1"/>
            <p:nvPr/>
          </p:nvSpPr>
          <p:spPr>
            <a:xfrm>
              <a:off x="4367457" y="573328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B4FDDE1-0A23-4D38-986C-312DB6C92EBE}"/>
                </a:ext>
              </a:extLst>
            </p:cNvPr>
            <p:cNvSpPr txBox="1"/>
            <p:nvPr/>
          </p:nvSpPr>
          <p:spPr>
            <a:xfrm>
              <a:off x="3282401" y="573328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0092769-DB17-4322-9009-334EC1D5082E}"/>
                </a:ext>
              </a:extLst>
            </p:cNvPr>
            <p:cNvGrpSpPr/>
            <p:nvPr/>
          </p:nvGrpSpPr>
          <p:grpSpPr>
            <a:xfrm>
              <a:off x="4309846" y="4062678"/>
              <a:ext cx="4038997" cy="633672"/>
              <a:chOff x="4309846" y="3897480"/>
              <a:chExt cx="4038997" cy="798869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82A0070-65C6-4644-B2C9-F1D9CE3ED43C}"/>
                  </a:ext>
                </a:extLst>
              </p:cNvPr>
              <p:cNvGrpSpPr/>
              <p:nvPr/>
            </p:nvGrpSpPr>
            <p:grpSpPr>
              <a:xfrm>
                <a:off x="7890961" y="3897480"/>
                <a:ext cx="457882" cy="798869"/>
                <a:chOff x="5989926" y="4811566"/>
                <a:chExt cx="457882" cy="403250"/>
              </a:xfrm>
            </p:grpSpPr>
            <p:cxnSp>
              <p:nvCxnSpPr>
                <p:cNvPr id="6" name="Straight Arrow Connector 5">
                  <a:extLst>
                    <a:ext uri="{FF2B5EF4-FFF2-40B4-BE49-F238E27FC236}">
                      <a16:creationId xmlns:a16="http://schemas.microsoft.com/office/drawing/2014/main" id="{A308633E-AFA8-42FA-B833-52BE05DC5D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id="{9C10A6EA-051C-43D3-89D2-3E19AF9A9F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88A11FAE-A6D6-4956-945D-417DE5EE05E4}"/>
                  </a:ext>
                </a:extLst>
              </p:cNvPr>
              <p:cNvGrpSpPr/>
              <p:nvPr/>
            </p:nvGrpSpPr>
            <p:grpSpPr>
              <a:xfrm>
                <a:off x="6697256" y="3897480"/>
                <a:ext cx="457882" cy="798869"/>
                <a:chOff x="5989926" y="4811566"/>
                <a:chExt cx="457882" cy="403250"/>
              </a:xfrm>
            </p:grpSpPr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9AA70C3A-81E4-4228-B4DA-9D0558B40B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>
                  <a:extLst>
                    <a:ext uri="{FF2B5EF4-FFF2-40B4-BE49-F238E27FC236}">
                      <a16:creationId xmlns:a16="http://schemas.microsoft.com/office/drawing/2014/main" id="{24AB4C96-4279-4E6B-B39E-4B3D63A675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DBDEDF65-E11A-42E0-90E4-9884519D05F5}"/>
                  </a:ext>
                </a:extLst>
              </p:cNvPr>
              <p:cNvGrpSpPr/>
              <p:nvPr/>
            </p:nvGrpSpPr>
            <p:grpSpPr>
              <a:xfrm>
                <a:off x="5503551" y="3897480"/>
                <a:ext cx="457882" cy="798869"/>
                <a:chOff x="5989926" y="4811566"/>
                <a:chExt cx="457882" cy="403250"/>
              </a:xfrm>
            </p:grpSpPr>
            <p:cxnSp>
              <p:nvCxnSpPr>
                <p:cNvPr id="48" name="Straight Arrow Connector 47">
                  <a:extLst>
                    <a:ext uri="{FF2B5EF4-FFF2-40B4-BE49-F238E27FC236}">
                      <a16:creationId xmlns:a16="http://schemas.microsoft.com/office/drawing/2014/main" id="{4C53C578-09FA-403C-A798-F889B23986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>
                  <a:extLst>
                    <a:ext uri="{FF2B5EF4-FFF2-40B4-BE49-F238E27FC236}">
                      <a16:creationId xmlns:a16="http://schemas.microsoft.com/office/drawing/2014/main" id="{71E92481-321E-4455-BEB4-69FBC4CF58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38CDCC7C-F028-4CBE-A654-A1F2F28A44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09846" y="3897480"/>
                <a:ext cx="0" cy="79886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499BC409-B353-4901-88CB-FFAFABB222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76344" y="3897480"/>
                <a:ext cx="0" cy="79886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94445A1-AB6C-4A74-A4FA-55E3460F5147}"/>
                </a:ext>
              </a:extLst>
            </p:cNvPr>
            <p:cNvSpPr txBox="1"/>
            <p:nvPr/>
          </p:nvSpPr>
          <p:spPr>
            <a:xfrm>
              <a:off x="4569079" y="3659428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F2803BF-7C7F-497E-A8A6-5C6640524EB8}"/>
                </a:ext>
              </a:extLst>
            </p:cNvPr>
            <p:cNvSpPr txBox="1"/>
            <p:nvPr/>
          </p:nvSpPr>
          <p:spPr>
            <a:xfrm>
              <a:off x="7384670" y="4638747"/>
              <a:ext cx="29563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9D6AC85-9340-4E29-B5E8-C8DCF027B5E2}"/>
                </a:ext>
              </a:extLst>
            </p:cNvPr>
            <p:cNvSpPr txBox="1"/>
            <p:nvPr/>
          </p:nvSpPr>
          <p:spPr>
            <a:xfrm>
              <a:off x="6166798" y="4638747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2D129F2-8D90-4E5A-BB42-22B5E47B2D9D}"/>
                </a:ext>
              </a:extLst>
            </p:cNvPr>
            <p:cNvSpPr txBox="1"/>
            <p:nvPr/>
          </p:nvSpPr>
          <p:spPr>
            <a:xfrm>
              <a:off x="4975740" y="4638747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064D2D6-97C2-4251-973B-5EAB5502573B}"/>
                </a:ext>
              </a:extLst>
            </p:cNvPr>
            <p:cNvSpPr txBox="1"/>
            <p:nvPr/>
          </p:nvSpPr>
          <p:spPr>
            <a:xfrm>
              <a:off x="3628039" y="4638747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387D335-4370-40EE-94D0-7E4ADC536460}"/>
                </a:ext>
              </a:extLst>
            </p:cNvPr>
            <p:cNvSpPr txBox="1"/>
            <p:nvPr/>
          </p:nvSpPr>
          <p:spPr>
            <a:xfrm>
              <a:off x="8562470" y="4638747"/>
              <a:ext cx="29563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F2C6EC2-A64C-412F-9615-9A6E436B97BA}"/>
                </a:ext>
              </a:extLst>
            </p:cNvPr>
            <p:cNvSpPr/>
            <p:nvPr/>
          </p:nvSpPr>
          <p:spPr>
            <a:xfrm>
              <a:off x="3478473" y="5058081"/>
              <a:ext cx="693683" cy="675198"/>
            </a:xfrm>
            <a:custGeom>
              <a:avLst/>
              <a:gdLst>
                <a:gd name="connsiteX0" fmla="*/ 693683 w 693683"/>
                <a:gd name="connsiteY0" fmla="*/ 0 h 655845"/>
                <a:gd name="connsiteX1" fmla="*/ 0 w 693683"/>
                <a:gd name="connsiteY1" fmla="*/ 0 h 655845"/>
                <a:gd name="connsiteX2" fmla="*/ 0 w 693683"/>
                <a:gd name="connsiteY2" fmla="*/ 655845 h 65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3683" h="655845">
                  <a:moveTo>
                    <a:pt x="693683" y="0"/>
                  </a:moveTo>
                  <a:lnTo>
                    <a:pt x="0" y="0"/>
                  </a:lnTo>
                  <a:lnTo>
                    <a:pt x="0" y="65584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F2316D0A-69BF-407D-BE60-726D3E1AD85D}"/>
              </a:ext>
            </a:extLst>
          </p:cNvPr>
          <p:cNvSpPr txBox="1"/>
          <p:nvPr/>
        </p:nvSpPr>
        <p:spPr>
          <a:xfrm>
            <a:off x="560422" y="4300729"/>
            <a:ext cx="2321701" cy="16053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0" rIns="91440" bIns="0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sz="2400" dirty="0">
                <a:latin typeface="+mn-lt"/>
                <a:cs typeface="Times New Roman" panose="02020603050405020304" pitchFamily="18" charset="0"/>
              </a:rPr>
              <a:t>Most-significant sum bit S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+mn-lt"/>
                <a:cs typeface="Times New Roman" panose="02020603050405020304" pitchFamily="18" charset="0"/>
              </a:rPr>
              <a:t> is the carry bit c</a:t>
            </a:r>
            <a:r>
              <a:rPr lang="en-US" sz="2400" baseline="-25000" dirty="0">
                <a:latin typeface="+mn-lt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251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0B03-4B47-4465-A8D9-861CEB69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Addition S = X + 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CAC6-D820-4101-AE4B-6CDEFA9A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7" y="894292"/>
            <a:ext cx="9332333" cy="290211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Design a circuit that computes: S = X + Y (</a:t>
            </a:r>
            <a:r>
              <a:rPr lang="en-US" b="1" dirty="0"/>
              <a:t>signed X and Y</a:t>
            </a:r>
            <a:r>
              <a:rPr lang="en-US" dirty="0"/>
              <a:t>)</a:t>
            </a:r>
          </a:p>
          <a:p>
            <a:pPr>
              <a:lnSpc>
                <a:spcPct val="130000"/>
              </a:lnSpc>
              <a:spcBef>
                <a:spcPts val="1500"/>
              </a:spcBef>
            </a:pPr>
            <a:r>
              <a:rPr lang="en-US" dirty="0"/>
              <a:t>X[3:0] and Y[3:0] are 4-bit </a:t>
            </a:r>
            <a:r>
              <a:rPr lang="en-US" b="1" dirty="0"/>
              <a:t>signed</a:t>
            </a:r>
            <a:r>
              <a:rPr lang="en-US" dirty="0"/>
              <a:t> integers </a:t>
            </a:r>
            <a:r>
              <a:rPr lang="en-US" dirty="0">
                <a:sym typeface="Wingdings" panose="05000000000000000000" pitchFamily="2" charset="2"/>
              </a:rPr>
              <a:t> Range = -8 to +7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Solution:</a:t>
            </a:r>
            <a:endParaRPr lang="en-US" b="1" dirty="0"/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Minimum S = (-8) + (-8) = -16, Maximum S = (+7) + (+7) = + 14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Therefore, signed range of S = -16 to +14 </a:t>
            </a:r>
            <a:r>
              <a:rPr lang="en-US" dirty="0">
                <a:sym typeface="Wingdings" panose="05000000000000000000" pitchFamily="2" charset="2"/>
              </a:rPr>
              <a:t> S must be </a:t>
            </a:r>
            <a:r>
              <a:rPr lang="en-US" b="1" dirty="0"/>
              <a:t>5 bits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2316D0A-69BF-407D-BE60-726D3E1AD85D}"/>
              </a:ext>
            </a:extLst>
          </p:cNvPr>
          <p:cNvSpPr txBox="1"/>
          <p:nvPr/>
        </p:nvSpPr>
        <p:spPr>
          <a:xfrm>
            <a:off x="675636" y="4062677"/>
            <a:ext cx="2030691" cy="224667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0" rIns="91440" bIns="0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X and Y are </a:t>
            </a:r>
            <a:r>
              <a:rPr lang="en-US" sz="2000" b="1" dirty="0">
                <a:latin typeface="+mn-lt"/>
                <a:cs typeface="Times New Roman" panose="02020603050405020304" pitchFamily="18" charset="0"/>
              </a:rPr>
              <a:t>sign-extended</a:t>
            </a:r>
          </a:p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sz="2000" baseline="-250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and Y</a:t>
            </a:r>
            <a:r>
              <a:rPr lang="en-US" sz="2000" baseline="-250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are replicated to produce S</a:t>
            </a:r>
            <a:r>
              <a:rPr lang="en-US" sz="2000" baseline="-25000" dirty="0">
                <a:latin typeface="+mn-lt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5B8A584-2034-40CC-BB8F-1643154B9C4C}"/>
              </a:ext>
            </a:extLst>
          </p:cNvPr>
          <p:cNvGrpSpPr/>
          <p:nvPr/>
        </p:nvGrpSpPr>
        <p:grpSpPr>
          <a:xfrm>
            <a:off x="3109576" y="3947463"/>
            <a:ext cx="6123171" cy="2477101"/>
            <a:chOff x="3265568" y="3947463"/>
            <a:chExt cx="6123171" cy="247710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8A5E444-E19E-4C70-97A0-E62185473B22}"/>
                </a:ext>
              </a:extLst>
            </p:cNvPr>
            <p:cNvSpPr/>
            <p:nvPr/>
          </p:nvSpPr>
          <p:spPr>
            <a:xfrm>
              <a:off x="8044437" y="4984388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4139897-8266-4B9D-95FE-BB5D05908A70}"/>
                </a:ext>
              </a:extLst>
            </p:cNvPr>
            <p:cNvSpPr txBox="1"/>
            <p:nvPr/>
          </p:nvSpPr>
          <p:spPr>
            <a:xfrm>
              <a:off x="8003659" y="3947463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E59623-786C-472C-A32F-9FF27105411B}"/>
                </a:ext>
              </a:extLst>
            </p:cNvPr>
            <p:cNvSpPr txBox="1"/>
            <p:nvPr/>
          </p:nvSpPr>
          <p:spPr>
            <a:xfrm>
              <a:off x="8467031" y="3947463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F144349-7FED-43C8-9231-7A773E52DB9C}"/>
                </a:ext>
              </a:extLst>
            </p:cNvPr>
            <p:cNvCxnSpPr>
              <a:cxnSpLocks/>
            </p:cNvCxnSpPr>
            <p:nvPr/>
          </p:nvCxnSpPr>
          <p:spPr>
            <a:xfrm>
              <a:off x="8406904" y="5715908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48FC0D-079C-4EA3-8673-6B9199AFA5F3}"/>
                </a:ext>
              </a:extLst>
            </p:cNvPr>
            <p:cNvSpPr txBox="1"/>
            <p:nvPr/>
          </p:nvSpPr>
          <p:spPr>
            <a:xfrm>
              <a:off x="8236607" y="6021315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D0FBDFD-6FA6-46D0-8984-7A538A13F2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02922" y="5350148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236A542-FE67-43C1-A0E3-FAFF23E20B32}"/>
                </a:ext>
              </a:extLst>
            </p:cNvPr>
            <p:cNvCxnSpPr>
              <a:cxnSpLocks/>
              <a:stCxn id="28" idx="1"/>
            </p:cNvCxnSpPr>
            <p:nvPr/>
          </p:nvCxnSpPr>
          <p:spPr>
            <a:xfrm flipH="1">
              <a:off x="8775957" y="5358835"/>
              <a:ext cx="36905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044384-0F59-409F-8F86-4072BC4F068C}"/>
                </a:ext>
              </a:extLst>
            </p:cNvPr>
            <p:cNvSpPr txBox="1"/>
            <p:nvPr/>
          </p:nvSpPr>
          <p:spPr>
            <a:xfrm>
              <a:off x="9145011" y="5157210"/>
              <a:ext cx="243728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A46BD3A-8A50-4D8C-A1E0-7A7FFAD4AF8B}"/>
                </a:ext>
              </a:extLst>
            </p:cNvPr>
            <p:cNvSpPr/>
            <p:nvPr/>
          </p:nvSpPr>
          <p:spPr>
            <a:xfrm>
              <a:off x="6850732" y="4984388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B80F46-6749-48C5-BB6B-262C0E8BDDC3}"/>
                </a:ext>
              </a:extLst>
            </p:cNvPr>
            <p:cNvSpPr txBox="1"/>
            <p:nvPr/>
          </p:nvSpPr>
          <p:spPr>
            <a:xfrm>
              <a:off x="6809954" y="3947463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32E037-7AFC-4F12-8513-D4A5DAD48DC3}"/>
                </a:ext>
              </a:extLst>
            </p:cNvPr>
            <p:cNvSpPr txBox="1"/>
            <p:nvPr/>
          </p:nvSpPr>
          <p:spPr>
            <a:xfrm>
              <a:off x="7273326" y="3947463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4481E1F-15DA-4723-844C-AC32E9F1151E}"/>
                </a:ext>
              </a:extLst>
            </p:cNvPr>
            <p:cNvCxnSpPr>
              <a:cxnSpLocks/>
            </p:cNvCxnSpPr>
            <p:nvPr/>
          </p:nvCxnSpPr>
          <p:spPr>
            <a:xfrm>
              <a:off x="7213199" y="5715908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80DF1F6-1597-4B9A-9B9C-2F627B07F252}"/>
                </a:ext>
              </a:extLst>
            </p:cNvPr>
            <p:cNvSpPr txBox="1"/>
            <p:nvPr/>
          </p:nvSpPr>
          <p:spPr>
            <a:xfrm>
              <a:off x="7042902" y="6021315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D9242DEF-2773-4BEB-B214-E09403F429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09217" y="5350148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0E3ADB4-0288-4F6E-BEE1-40B7E35F35A5}"/>
                </a:ext>
              </a:extLst>
            </p:cNvPr>
            <p:cNvSpPr/>
            <p:nvPr/>
          </p:nvSpPr>
          <p:spPr>
            <a:xfrm>
              <a:off x="5657027" y="4984388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A8A21C6-4C80-4B7B-B096-4F5420307F12}"/>
                </a:ext>
              </a:extLst>
            </p:cNvPr>
            <p:cNvSpPr txBox="1"/>
            <p:nvPr/>
          </p:nvSpPr>
          <p:spPr>
            <a:xfrm>
              <a:off x="5616249" y="3947463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99EEF7-9721-4DBB-B990-D1A84B6B1FD8}"/>
                </a:ext>
              </a:extLst>
            </p:cNvPr>
            <p:cNvSpPr txBox="1"/>
            <p:nvPr/>
          </p:nvSpPr>
          <p:spPr>
            <a:xfrm>
              <a:off x="6079621" y="3947463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7F8689A-AB56-4398-8068-CA76A431AAF4}"/>
                </a:ext>
              </a:extLst>
            </p:cNvPr>
            <p:cNvCxnSpPr>
              <a:cxnSpLocks/>
            </p:cNvCxnSpPr>
            <p:nvPr/>
          </p:nvCxnSpPr>
          <p:spPr>
            <a:xfrm>
              <a:off x="6019494" y="5715908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281EA6-E89F-43C4-B170-16B4E067998C}"/>
                </a:ext>
              </a:extLst>
            </p:cNvPr>
            <p:cNvSpPr txBox="1"/>
            <p:nvPr/>
          </p:nvSpPr>
          <p:spPr>
            <a:xfrm>
              <a:off x="5849197" y="6021315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DB297661-6BB9-438E-B539-3019E6B50C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15512" y="5350148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FA275B3-995F-4DF3-B3F0-1F46D77CDB36}"/>
                </a:ext>
              </a:extLst>
            </p:cNvPr>
            <p:cNvSpPr/>
            <p:nvPr/>
          </p:nvSpPr>
          <p:spPr>
            <a:xfrm>
              <a:off x="4463322" y="4984388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DE4591-6252-4784-B728-B6607D107D11}"/>
                </a:ext>
              </a:extLst>
            </p:cNvPr>
            <p:cNvSpPr txBox="1"/>
            <p:nvPr/>
          </p:nvSpPr>
          <p:spPr>
            <a:xfrm>
              <a:off x="4422544" y="3947463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220CDF4-B284-49EC-BCE3-10A7F2127592}"/>
                </a:ext>
              </a:extLst>
            </p:cNvPr>
            <p:cNvCxnSpPr>
              <a:cxnSpLocks/>
            </p:cNvCxnSpPr>
            <p:nvPr/>
          </p:nvCxnSpPr>
          <p:spPr>
            <a:xfrm>
              <a:off x="4825789" y="5715908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D77A58-46D1-466F-80DE-C3B1B8614D68}"/>
                </a:ext>
              </a:extLst>
            </p:cNvPr>
            <p:cNvSpPr txBox="1"/>
            <p:nvPr/>
          </p:nvSpPr>
          <p:spPr>
            <a:xfrm>
              <a:off x="4655492" y="6021315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0092769-DB17-4322-9009-334EC1D5082E}"/>
                </a:ext>
              </a:extLst>
            </p:cNvPr>
            <p:cNvGrpSpPr/>
            <p:nvPr/>
          </p:nvGrpSpPr>
          <p:grpSpPr>
            <a:xfrm>
              <a:off x="4597881" y="4350713"/>
              <a:ext cx="4038997" cy="633672"/>
              <a:chOff x="4309846" y="3897480"/>
              <a:chExt cx="4038997" cy="798869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82A0070-65C6-4644-B2C9-F1D9CE3ED43C}"/>
                  </a:ext>
                </a:extLst>
              </p:cNvPr>
              <p:cNvGrpSpPr/>
              <p:nvPr/>
            </p:nvGrpSpPr>
            <p:grpSpPr>
              <a:xfrm>
                <a:off x="7890961" y="3897480"/>
                <a:ext cx="457882" cy="798869"/>
                <a:chOff x="5989926" y="4811566"/>
                <a:chExt cx="457882" cy="403250"/>
              </a:xfrm>
            </p:grpSpPr>
            <p:cxnSp>
              <p:nvCxnSpPr>
                <p:cNvPr id="6" name="Straight Arrow Connector 5">
                  <a:extLst>
                    <a:ext uri="{FF2B5EF4-FFF2-40B4-BE49-F238E27FC236}">
                      <a16:creationId xmlns:a16="http://schemas.microsoft.com/office/drawing/2014/main" id="{A308633E-AFA8-42FA-B833-52BE05DC5D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id="{9C10A6EA-051C-43D3-89D2-3E19AF9A9F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88A11FAE-A6D6-4956-945D-417DE5EE05E4}"/>
                  </a:ext>
                </a:extLst>
              </p:cNvPr>
              <p:cNvGrpSpPr/>
              <p:nvPr/>
            </p:nvGrpSpPr>
            <p:grpSpPr>
              <a:xfrm>
                <a:off x="6697256" y="3897480"/>
                <a:ext cx="457882" cy="798869"/>
                <a:chOff x="5989926" y="4811566"/>
                <a:chExt cx="457882" cy="403250"/>
              </a:xfrm>
            </p:grpSpPr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9AA70C3A-81E4-4228-B4DA-9D0558B40B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>
                  <a:extLst>
                    <a:ext uri="{FF2B5EF4-FFF2-40B4-BE49-F238E27FC236}">
                      <a16:creationId xmlns:a16="http://schemas.microsoft.com/office/drawing/2014/main" id="{24AB4C96-4279-4E6B-B39E-4B3D63A675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DBDEDF65-E11A-42E0-90E4-9884519D05F5}"/>
                  </a:ext>
                </a:extLst>
              </p:cNvPr>
              <p:cNvGrpSpPr/>
              <p:nvPr/>
            </p:nvGrpSpPr>
            <p:grpSpPr>
              <a:xfrm>
                <a:off x="5503551" y="3897480"/>
                <a:ext cx="457882" cy="798869"/>
                <a:chOff x="5989926" y="4811566"/>
                <a:chExt cx="457882" cy="403250"/>
              </a:xfrm>
            </p:grpSpPr>
            <p:cxnSp>
              <p:nvCxnSpPr>
                <p:cNvPr id="48" name="Straight Arrow Connector 47">
                  <a:extLst>
                    <a:ext uri="{FF2B5EF4-FFF2-40B4-BE49-F238E27FC236}">
                      <a16:creationId xmlns:a16="http://schemas.microsoft.com/office/drawing/2014/main" id="{4C53C578-09FA-403C-A798-F889B23986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>
                  <a:extLst>
                    <a:ext uri="{FF2B5EF4-FFF2-40B4-BE49-F238E27FC236}">
                      <a16:creationId xmlns:a16="http://schemas.microsoft.com/office/drawing/2014/main" id="{71E92481-321E-4455-BEB4-69FBC4CF58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38CDCC7C-F028-4CBE-A654-A1F2F28A44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09846" y="3897480"/>
                <a:ext cx="0" cy="79886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499BC409-B353-4901-88CB-FFAFABB222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76344" y="3897480"/>
                <a:ext cx="0" cy="79886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94445A1-AB6C-4A74-A4FA-55E3460F5147}"/>
                </a:ext>
              </a:extLst>
            </p:cNvPr>
            <p:cNvSpPr txBox="1"/>
            <p:nvPr/>
          </p:nvSpPr>
          <p:spPr>
            <a:xfrm>
              <a:off x="4857114" y="3947463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F2803BF-7C7F-497E-A8A6-5C6640524EB8}"/>
                </a:ext>
              </a:extLst>
            </p:cNvPr>
            <p:cNvSpPr txBox="1"/>
            <p:nvPr/>
          </p:nvSpPr>
          <p:spPr>
            <a:xfrm>
              <a:off x="7672705" y="4926782"/>
              <a:ext cx="29563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9D6AC85-9340-4E29-B5E8-C8DCF027B5E2}"/>
                </a:ext>
              </a:extLst>
            </p:cNvPr>
            <p:cNvSpPr txBox="1"/>
            <p:nvPr/>
          </p:nvSpPr>
          <p:spPr>
            <a:xfrm>
              <a:off x="6454833" y="4926782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2D129F2-8D90-4E5A-BB42-22B5E47B2D9D}"/>
                </a:ext>
              </a:extLst>
            </p:cNvPr>
            <p:cNvSpPr txBox="1"/>
            <p:nvPr/>
          </p:nvSpPr>
          <p:spPr>
            <a:xfrm>
              <a:off x="5263775" y="4926782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387D335-4370-40EE-94D0-7E4ADC536460}"/>
                </a:ext>
              </a:extLst>
            </p:cNvPr>
            <p:cNvSpPr txBox="1"/>
            <p:nvPr/>
          </p:nvSpPr>
          <p:spPr>
            <a:xfrm>
              <a:off x="8850505" y="4926782"/>
              <a:ext cx="29563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6CE7FA76-7642-46C8-BC11-D2749263EF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17758" y="5350148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9E53C50-40B1-4E99-85DF-FA778FB23CD2}"/>
                </a:ext>
              </a:extLst>
            </p:cNvPr>
            <p:cNvSpPr/>
            <p:nvPr/>
          </p:nvSpPr>
          <p:spPr>
            <a:xfrm>
              <a:off x="3265568" y="4984388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8E3C21F3-B97B-4864-A37F-7302F7A66EFC}"/>
                </a:ext>
              </a:extLst>
            </p:cNvPr>
            <p:cNvCxnSpPr>
              <a:cxnSpLocks/>
            </p:cNvCxnSpPr>
            <p:nvPr/>
          </p:nvCxnSpPr>
          <p:spPr>
            <a:xfrm>
              <a:off x="3628035" y="5715908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2667786-E095-4824-AE7B-3ADA36177E2B}"/>
                </a:ext>
              </a:extLst>
            </p:cNvPr>
            <p:cNvSpPr txBox="1"/>
            <p:nvPr/>
          </p:nvSpPr>
          <p:spPr>
            <a:xfrm>
              <a:off x="3457738" y="6021315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8753635-1A8D-4B8A-82F1-F1E20967571D}"/>
                </a:ext>
              </a:extLst>
            </p:cNvPr>
            <p:cNvSpPr txBox="1"/>
            <p:nvPr/>
          </p:nvSpPr>
          <p:spPr>
            <a:xfrm>
              <a:off x="4066021" y="4926782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591C865-7FBE-412A-BC3C-A039B2626BCE}"/>
                </a:ext>
              </a:extLst>
            </p:cNvPr>
            <p:cNvSpPr/>
            <p:nvPr/>
          </p:nvSpPr>
          <p:spPr>
            <a:xfrm>
              <a:off x="3399046" y="4496326"/>
              <a:ext cx="1191873" cy="485577"/>
            </a:xfrm>
            <a:custGeom>
              <a:avLst/>
              <a:gdLst>
                <a:gd name="connsiteX0" fmla="*/ 1191873 w 1191873"/>
                <a:gd name="connsiteY0" fmla="*/ 0 h 485577"/>
                <a:gd name="connsiteX1" fmla="*/ 0 w 1191873"/>
                <a:gd name="connsiteY1" fmla="*/ 0 h 485577"/>
                <a:gd name="connsiteX2" fmla="*/ 0 w 1191873"/>
                <a:gd name="connsiteY2" fmla="*/ 485577 h 48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1873" h="485577">
                  <a:moveTo>
                    <a:pt x="1191873" y="0"/>
                  </a:moveTo>
                  <a:lnTo>
                    <a:pt x="0" y="0"/>
                  </a:lnTo>
                  <a:lnTo>
                    <a:pt x="0" y="48557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85430A-83B2-498C-BC7C-7008ECC11041}"/>
                </a:ext>
              </a:extLst>
            </p:cNvPr>
            <p:cNvSpPr/>
            <p:nvPr/>
          </p:nvSpPr>
          <p:spPr>
            <a:xfrm>
              <a:off x="3865705" y="4653981"/>
              <a:ext cx="1191873" cy="327922"/>
            </a:xfrm>
            <a:custGeom>
              <a:avLst/>
              <a:gdLst>
                <a:gd name="connsiteX0" fmla="*/ 1198179 w 1198179"/>
                <a:gd name="connsiteY0" fmla="*/ 0 h 327922"/>
                <a:gd name="connsiteX1" fmla="*/ 0 w 1198179"/>
                <a:gd name="connsiteY1" fmla="*/ 0 h 327922"/>
                <a:gd name="connsiteX2" fmla="*/ 0 w 1198179"/>
                <a:gd name="connsiteY2" fmla="*/ 327922 h 32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8179" h="327922">
                  <a:moveTo>
                    <a:pt x="1198179" y="0"/>
                  </a:moveTo>
                  <a:lnTo>
                    <a:pt x="0" y="0"/>
                  </a:lnTo>
                  <a:lnTo>
                    <a:pt x="0" y="3279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122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0B03-4B47-4465-A8D9-861CEB69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Subtraction S = X - 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CAC6-D820-4101-AE4B-6CDEFA9A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7" y="951899"/>
            <a:ext cx="9332329" cy="282274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Design a circuit that computes S = X – Y (</a:t>
            </a:r>
            <a:r>
              <a:rPr lang="en-US" b="1" dirty="0"/>
              <a:t>unsigned X and Y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X[3:0] and Y[3:0] are 4-bit </a:t>
            </a:r>
            <a:r>
              <a:rPr lang="en-US" b="1" dirty="0"/>
              <a:t>unsigned</a:t>
            </a:r>
            <a:r>
              <a:rPr lang="en-US" dirty="0"/>
              <a:t> integers </a:t>
            </a:r>
            <a:r>
              <a:rPr lang="en-US" dirty="0">
                <a:sym typeface="Wingdings" panose="05000000000000000000" pitchFamily="2" charset="2"/>
              </a:rPr>
              <a:t> Range = 0 to 15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Solution: S = X – Y = 2’s complement of Y = X + Y’ + 1</a:t>
            </a:r>
            <a:endParaRPr lang="en-US" b="1" dirty="0"/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Minimum S = 0 – 15 = -15, Maximum S = 15 – 0 = +15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S is </a:t>
            </a:r>
            <a:r>
              <a:rPr lang="en-US" b="1" dirty="0"/>
              <a:t>signed</a:t>
            </a:r>
            <a:r>
              <a:rPr lang="en-US" dirty="0"/>
              <a:t>, even though X are Y are </a:t>
            </a:r>
            <a:r>
              <a:rPr lang="en-US" b="1" dirty="0"/>
              <a:t>unsigned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 S is </a:t>
            </a:r>
            <a:r>
              <a:rPr lang="en-US" b="1" dirty="0">
                <a:sym typeface="Wingdings" panose="05000000000000000000" pitchFamily="2" charset="2"/>
              </a:rPr>
              <a:t>5 bits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218FB1-ADA1-40B7-8322-999130E98351}"/>
              </a:ext>
            </a:extLst>
          </p:cNvPr>
          <p:cNvSpPr txBox="1"/>
          <p:nvPr/>
        </p:nvSpPr>
        <p:spPr>
          <a:xfrm>
            <a:off x="439452" y="4300729"/>
            <a:ext cx="2381850" cy="15303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X–Y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X+Y’+1</a:t>
            </a:r>
          </a:p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X and Y are</a:t>
            </a:r>
          </a:p>
          <a:p>
            <a:pPr algn="ctr">
              <a:lnSpc>
                <a:spcPct val="130000"/>
              </a:lnSpc>
            </a:pPr>
            <a:r>
              <a:rPr lang="en-US" sz="2000" b="1" dirty="0">
                <a:latin typeface="+mn-lt"/>
                <a:cs typeface="Times New Roman" panose="02020603050405020304" pitchFamily="18" charset="0"/>
              </a:rPr>
              <a:t>zero-extended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728CDE8-F72D-4EE3-A739-FFF20A444AD8}"/>
              </a:ext>
            </a:extLst>
          </p:cNvPr>
          <p:cNvGrpSpPr/>
          <p:nvPr/>
        </p:nvGrpSpPr>
        <p:grpSpPr>
          <a:xfrm>
            <a:off x="3109573" y="3832249"/>
            <a:ext cx="6163952" cy="2707529"/>
            <a:chOff x="2994362" y="3832249"/>
            <a:chExt cx="6163952" cy="270752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8A5E444-E19E-4C70-97A0-E62185473B22}"/>
                </a:ext>
              </a:extLst>
            </p:cNvPr>
            <p:cNvSpPr/>
            <p:nvPr/>
          </p:nvSpPr>
          <p:spPr>
            <a:xfrm>
              <a:off x="7814012" y="5099602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4139897-8266-4B9D-95FE-BB5D05908A70}"/>
                </a:ext>
              </a:extLst>
            </p:cNvPr>
            <p:cNvSpPr txBox="1"/>
            <p:nvPr/>
          </p:nvSpPr>
          <p:spPr>
            <a:xfrm>
              <a:off x="7773234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E59623-786C-472C-A32F-9FF27105411B}"/>
                </a:ext>
              </a:extLst>
            </p:cNvPr>
            <p:cNvSpPr txBox="1"/>
            <p:nvPr/>
          </p:nvSpPr>
          <p:spPr>
            <a:xfrm>
              <a:off x="8236606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F144349-7FED-43C8-9231-7A773E52DB9C}"/>
                </a:ext>
              </a:extLst>
            </p:cNvPr>
            <p:cNvCxnSpPr>
              <a:cxnSpLocks/>
            </p:cNvCxnSpPr>
            <p:nvPr/>
          </p:nvCxnSpPr>
          <p:spPr>
            <a:xfrm>
              <a:off x="8176479" y="5831122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48FC0D-079C-4EA3-8673-6B9199AFA5F3}"/>
                </a:ext>
              </a:extLst>
            </p:cNvPr>
            <p:cNvSpPr txBox="1"/>
            <p:nvPr/>
          </p:nvSpPr>
          <p:spPr>
            <a:xfrm>
              <a:off x="8006182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D0FBDFD-6FA6-46D0-8984-7A538A13F2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72497" y="5465362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236A542-FE67-43C1-A0E3-FAFF23E20B32}"/>
                </a:ext>
              </a:extLst>
            </p:cNvPr>
            <p:cNvCxnSpPr>
              <a:cxnSpLocks/>
              <a:stCxn id="28" idx="1"/>
            </p:cNvCxnSpPr>
            <p:nvPr/>
          </p:nvCxnSpPr>
          <p:spPr>
            <a:xfrm flipH="1">
              <a:off x="8545532" y="5474049"/>
              <a:ext cx="36905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044384-0F59-409F-8F86-4072BC4F068C}"/>
                </a:ext>
              </a:extLst>
            </p:cNvPr>
            <p:cNvSpPr txBox="1"/>
            <p:nvPr/>
          </p:nvSpPr>
          <p:spPr>
            <a:xfrm>
              <a:off x="8914586" y="5272424"/>
              <a:ext cx="243728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  <a:endParaRPr lang="en-US" sz="2000" b="1" baseline="-25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A46BD3A-8A50-4D8C-A1E0-7A7FFAD4AF8B}"/>
                </a:ext>
              </a:extLst>
            </p:cNvPr>
            <p:cNvSpPr/>
            <p:nvPr/>
          </p:nvSpPr>
          <p:spPr>
            <a:xfrm>
              <a:off x="6620307" y="5099602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B80F46-6749-48C5-BB6B-262C0E8BDDC3}"/>
                </a:ext>
              </a:extLst>
            </p:cNvPr>
            <p:cNvSpPr txBox="1"/>
            <p:nvPr/>
          </p:nvSpPr>
          <p:spPr>
            <a:xfrm>
              <a:off x="6579529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32E037-7AFC-4F12-8513-D4A5DAD48DC3}"/>
                </a:ext>
              </a:extLst>
            </p:cNvPr>
            <p:cNvSpPr txBox="1"/>
            <p:nvPr/>
          </p:nvSpPr>
          <p:spPr>
            <a:xfrm>
              <a:off x="7042901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4481E1F-15DA-4723-844C-AC32E9F1151E}"/>
                </a:ext>
              </a:extLst>
            </p:cNvPr>
            <p:cNvCxnSpPr>
              <a:cxnSpLocks/>
            </p:cNvCxnSpPr>
            <p:nvPr/>
          </p:nvCxnSpPr>
          <p:spPr>
            <a:xfrm>
              <a:off x="6982774" y="5831122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80DF1F6-1597-4B9A-9B9C-2F627B07F252}"/>
                </a:ext>
              </a:extLst>
            </p:cNvPr>
            <p:cNvSpPr txBox="1"/>
            <p:nvPr/>
          </p:nvSpPr>
          <p:spPr>
            <a:xfrm>
              <a:off x="6812477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D9242DEF-2773-4BEB-B214-E09403F429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78792" y="5465362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0E3ADB4-0288-4F6E-BEE1-40B7E35F35A5}"/>
                </a:ext>
              </a:extLst>
            </p:cNvPr>
            <p:cNvSpPr/>
            <p:nvPr/>
          </p:nvSpPr>
          <p:spPr>
            <a:xfrm>
              <a:off x="5426602" y="5099602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A8A21C6-4C80-4B7B-B096-4F5420307F12}"/>
                </a:ext>
              </a:extLst>
            </p:cNvPr>
            <p:cNvSpPr txBox="1"/>
            <p:nvPr/>
          </p:nvSpPr>
          <p:spPr>
            <a:xfrm>
              <a:off x="5385824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99EEF7-9721-4DBB-B990-D1A84B6B1FD8}"/>
                </a:ext>
              </a:extLst>
            </p:cNvPr>
            <p:cNvSpPr txBox="1"/>
            <p:nvPr/>
          </p:nvSpPr>
          <p:spPr>
            <a:xfrm>
              <a:off x="5849196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7F8689A-AB56-4398-8068-CA76A431AAF4}"/>
                </a:ext>
              </a:extLst>
            </p:cNvPr>
            <p:cNvCxnSpPr>
              <a:cxnSpLocks/>
            </p:cNvCxnSpPr>
            <p:nvPr/>
          </p:nvCxnSpPr>
          <p:spPr>
            <a:xfrm>
              <a:off x="5789069" y="5831122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281EA6-E89F-43C4-B170-16B4E067998C}"/>
                </a:ext>
              </a:extLst>
            </p:cNvPr>
            <p:cNvSpPr txBox="1"/>
            <p:nvPr/>
          </p:nvSpPr>
          <p:spPr>
            <a:xfrm>
              <a:off x="5618772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DB297661-6BB9-438E-B539-3019E6B50C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85087" y="5465362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FA275B3-995F-4DF3-B3F0-1F46D77CDB36}"/>
                </a:ext>
              </a:extLst>
            </p:cNvPr>
            <p:cNvSpPr/>
            <p:nvPr/>
          </p:nvSpPr>
          <p:spPr>
            <a:xfrm>
              <a:off x="4232897" y="5099602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DE4591-6252-4784-B728-B6607D107D11}"/>
                </a:ext>
              </a:extLst>
            </p:cNvPr>
            <p:cNvSpPr txBox="1"/>
            <p:nvPr/>
          </p:nvSpPr>
          <p:spPr>
            <a:xfrm>
              <a:off x="4192119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220CDF4-B284-49EC-BCE3-10A7F2127592}"/>
                </a:ext>
              </a:extLst>
            </p:cNvPr>
            <p:cNvCxnSpPr>
              <a:cxnSpLocks/>
            </p:cNvCxnSpPr>
            <p:nvPr/>
          </p:nvCxnSpPr>
          <p:spPr>
            <a:xfrm>
              <a:off x="4595364" y="5831122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D77A58-46D1-466F-80DE-C3B1B8614D68}"/>
                </a:ext>
              </a:extLst>
            </p:cNvPr>
            <p:cNvSpPr txBox="1"/>
            <p:nvPr/>
          </p:nvSpPr>
          <p:spPr>
            <a:xfrm>
              <a:off x="4425067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3A59EED7-5578-4E60-845F-CBC2BCC9CE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87333" y="5465362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0D691AE-3D81-4395-9E71-D65009FC4E6D}"/>
                </a:ext>
              </a:extLst>
            </p:cNvPr>
            <p:cNvSpPr/>
            <p:nvPr/>
          </p:nvSpPr>
          <p:spPr>
            <a:xfrm>
              <a:off x="3035143" y="5099602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4ECD514B-527F-4A1D-8B1B-39F9E84A052D}"/>
                </a:ext>
              </a:extLst>
            </p:cNvPr>
            <p:cNvCxnSpPr>
              <a:cxnSpLocks/>
            </p:cNvCxnSpPr>
            <p:nvPr/>
          </p:nvCxnSpPr>
          <p:spPr>
            <a:xfrm>
              <a:off x="3397610" y="5831122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B4FDDE1-0A23-4D38-986C-312DB6C92EBE}"/>
                </a:ext>
              </a:extLst>
            </p:cNvPr>
            <p:cNvSpPr txBox="1"/>
            <p:nvPr/>
          </p:nvSpPr>
          <p:spPr>
            <a:xfrm>
              <a:off x="3227313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82A0070-65C6-4644-B2C9-F1D9CE3ED43C}"/>
                </a:ext>
              </a:extLst>
            </p:cNvPr>
            <p:cNvGrpSpPr/>
            <p:nvPr/>
          </p:nvGrpSpPr>
          <p:grpSpPr>
            <a:xfrm>
              <a:off x="7948571" y="4300729"/>
              <a:ext cx="457882" cy="798869"/>
              <a:chOff x="5989926" y="4811566"/>
              <a:chExt cx="457882" cy="403250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A308633E-AFA8-42FA-B833-52BE05DC5D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9C10A6EA-051C-43D3-89D2-3E19AF9A9F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8A11FAE-A6D6-4956-945D-417DE5EE05E4}"/>
                </a:ext>
              </a:extLst>
            </p:cNvPr>
            <p:cNvGrpSpPr/>
            <p:nvPr/>
          </p:nvGrpSpPr>
          <p:grpSpPr>
            <a:xfrm>
              <a:off x="6754866" y="4300729"/>
              <a:ext cx="457882" cy="798869"/>
              <a:chOff x="5989926" y="4811566"/>
              <a:chExt cx="457882" cy="403250"/>
            </a:xfrm>
          </p:grpSpPr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9AA70C3A-81E4-4228-B4DA-9D0558B40B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24AB4C96-4279-4E6B-B39E-4B3D63A675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BDEDF65-E11A-42E0-90E4-9884519D05F5}"/>
                </a:ext>
              </a:extLst>
            </p:cNvPr>
            <p:cNvGrpSpPr/>
            <p:nvPr/>
          </p:nvGrpSpPr>
          <p:grpSpPr>
            <a:xfrm>
              <a:off x="5561161" y="4300729"/>
              <a:ext cx="457882" cy="798869"/>
              <a:chOff x="5989926" y="4811566"/>
              <a:chExt cx="457882" cy="403250"/>
            </a:xfrm>
          </p:grpSpPr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4C53C578-09FA-403C-A798-F889B23986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71E92481-321E-4455-BEB4-69FBC4CF5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38CDCC7C-F028-4CBE-A654-A1F2F28A4412}"/>
                </a:ext>
              </a:extLst>
            </p:cNvPr>
            <p:cNvCxnSpPr>
              <a:cxnSpLocks/>
            </p:cNvCxnSpPr>
            <p:nvPr/>
          </p:nvCxnSpPr>
          <p:spPr>
            <a:xfrm>
              <a:off x="4367456" y="4300729"/>
              <a:ext cx="0" cy="7988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99BC409-B353-4901-88CB-FFAFABB222A6}"/>
                </a:ext>
              </a:extLst>
            </p:cNvPr>
            <p:cNvCxnSpPr>
              <a:cxnSpLocks/>
            </p:cNvCxnSpPr>
            <p:nvPr/>
          </p:nvCxnSpPr>
          <p:spPr>
            <a:xfrm>
              <a:off x="4833954" y="4300729"/>
              <a:ext cx="0" cy="7988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94445A1-AB6C-4A74-A4FA-55E3460F5147}"/>
                </a:ext>
              </a:extLst>
            </p:cNvPr>
            <p:cNvSpPr txBox="1"/>
            <p:nvPr/>
          </p:nvSpPr>
          <p:spPr>
            <a:xfrm>
              <a:off x="4626689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2AF8FD0-3B1A-4C1D-921A-33EE57B93161}"/>
                </a:ext>
              </a:extLst>
            </p:cNvPr>
            <p:cNvGrpSpPr/>
            <p:nvPr/>
          </p:nvGrpSpPr>
          <p:grpSpPr>
            <a:xfrm>
              <a:off x="8276047" y="4544941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94DD8704-BCF0-4B9F-9A93-49D53D851868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039B9DF6-D6DD-46A6-9B34-904C379D0BA5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418B922-87DD-4435-8954-95C17680EAEE}"/>
                </a:ext>
              </a:extLst>
            </p:cNvPr>
            <p:cNvGrpSpPr/>
            <p:nvPr/>
          </p:nvGrpSpPr>
          <p:grpSpPr>
            <a:xfrm>
              <a:off x="7084459" y="4544941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C1F76A5A-01EF-42ED-AAA4-B878C9EE3910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437A17CE-C914-4192-94EE-180D712723B6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C78A00EC-7D37-4AE1-AD61-2316C1861FC1}"/>
                </a:ext>
              </a:extLst>
            </p:cNvPr>
            <p:cNvGrpSpPr/>
            <p:nvPr/>
          </p:nvGrpSpPr>
          <p:grpSpPr>
            <a:xfrm>
              <a:off x="5886565" y="4544941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D95FBF5C-684A-462F-8102-18F24BCA8B60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A4104A1B-CB89-4630-B75F-B0BB3BC65D61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D16221A0-082D-4EC8-9F8B-5DE168A7A699}"/>
                </a:ext>
              </a:extLst>
            </p:cNvPr>
            <p:cNvGrpSpPr/>
            <p:nvPr/>
          </p:nvGrpSpPr>
          <p:grpSpPr>
            <a:xfrm>
              <a:off x="4707589" y="4544941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68" name="Isosceles Triangle 67">
                <a:extLst>
                  <a:ext uri="{FF2B5EF4-FFF2-40B4-BE49-F238E27FC236}">
                    <a16:creationId xmlns:a16="http://schemas.microsoft.com/office/drawing/2014/main" id="{CC23BD2B-BC1D-448A-999E-A0056FED21D3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3E5FB1B7-D1EA-46FD-9DF1-FAAB58593568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BE8FC1A-B43B-4548-9CF5-FB2B5C6DF70C}"/>
                </a:ext>
              </a:extLst>
            </p:cNvPr>
            <p:cNvSpPr txBox="1"/>
            <p:nvPr/>
          </p:nvSpPr>
          <p:spPr>
            <a:xfrm>
              <a:off x="2994362" y="3832255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5405038D-81BA-4B00-899A-21746D15D2B4}"/>
                </a:ext>
              </a:extLst>
            </p:cNvPr>
            <p:cNvCxnSpPr>
              <a:cxnSpLocks/>
            </p:cNvCxnSpPr>
            <p:nvPr/>
          </p:nvCxnSpPr>
          <p:spPr>
            <a:xfrm>
              <a:off x="3169699" y="4300735"/>
              <a:ext cx="0" cy="7988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1B8AF2FB-6665-40E5-8F71-638270A86D29}"/>
                </a:ext>
              </a:extLst>
            </p:cNvPr>
            <p:cNvCxnSpPr>
              <a:cxnSpLocks/>
            </p:cNvCxnSpPr>
            <p:nvPr/>
          </p:nvCxnSpPr>
          <p:spPr>
            <a:xfrm>
              <a:off x="3636197" y="4300735"/>
              <a:ext cx="0" cy="7988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671CE62-E523-4848-B153-5F2B50D30AE8}"/>
                </a:ext>
              </a:extLst>
            </p:cNvPr>
            <p:cNvSpPr txBox="1"/>
            <p:nvPr/>
          </p:nvSpPr>
          <p:spPr>
            <a:xfrm>
              <a:off x="3428932" y="3832255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1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F2803BF-7C7F-497E-A8A6-5C6640524EB8}"/>
                </a:ext>
              </a:extLst>
            </p:cNvPr>
            <p:cNvSpPr txBox="1"/>
            <p:nvPr/>
          </p:nvSpPr>
          <p:spPr>
            <a:xfrm>
              <a:off x="7442280" y="5041996"/>
              <a:ext cx="29563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9D6AC85-9340-4E29-B5E8-C8DCF027B5E2}"/>
                </a:ext>
              </a:extLst>
            </p:cNvPr>
            <p:cNvSpPr txBox="1"/>
            <p:nvPr/>
          </p:nvSpPr>
          <p:spPr>
            <a:xfrm>
              <a:off x="6224408" y="5041996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2D129F2-8D90-4E5A-BB42-22B5E47B2D9D}"/>
                </a:ext>
              </a:extLst>
            </p:cNvPr>
            <p:cNvSpPr txBox="1"/>
            <p:nvPr/>
          </p:nvSpPr>
          <p:spPr>
            <a:xfrm>
              <a:off x="5033350" y="5041996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064D2D6-97C2-4251-973B-5EAB5502573B}"/>
                </a:ext>
              </a:extLst>
            </p:cNvPr>
            <p:cNvSpPr txBox="1"/>
            <p:nvPr/>
          </p:nvSpPr>
          <p:spPr>
            <a:xfrm>
              <a:off x="3835986" y="5041996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387D335-4370-40EE-94D0-7E4ADC536460}"/>
                </a:ext>
              </a:extLst>
            </p:cNvPr>
            <p:cNvSpPr txBox="1"/>
            <p:nvPr/>
          </p:nvSpPr>
          <p:spPr>
            <a:xfrm>
              <a:off x="8620080" y="5041996"/>
              <a:ext cx="29563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98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0B03-4B47-4465-A8D9-861CEB69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Subtraction S = X - 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CAC6-D820-4101-AE4B-6CDEFA9A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8" y="1016547"/>
            <a:ext cx="8986692" cy="15483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Most-significant bit: S</a:t>
            </a:r>
            <a:r>
              <a:rPr lang="en-US" baseline="-25000" dirty="0"/>
              <a:t>4</a:t>
            </a:r>
            <a:r>
              <a:rPr lang="en-US" dirty="0"/>
              <a:t> = 0 + 0</a:t>
            </a:r>
            <a:r>
              <a:rPr lang="en-US" b="1" dirty="0"/>
              <a:t>’</a:t>
            </a:r>
            <a:r>
              <a:rPr lang="en-US" dirty="0"/>
              <a:t> + c</a:t>
            </a:r>
            <a:r>
              <a:rPr lang="en-US" baseline="-25000" dirty="0"/>
              <a:t>4</a:t>
            </a:r>
            <a:r>
              <a:rPr lang="en-US" dirty="0"/>
              <a:t> = 1 + c</a:t>
            </a:r>
            <a:r>
              <a:rPr lang="en-US" baseline="-25000" dirty="0"/>
              <a:t>4</a:t>
            </a:r>
            <a:r>
              <a:rPr lang="en-US" dirty="0"/>
              <a:t> = c</a:t>
            </a:r>
            <a:r>
              <a:rPr lang="en-US" baseline="-25000" dirty="0"/>
              <a:t>4</a:t>
            </a:r>
            <a:r>
              <a:rPr lang="en-US" b="1" dirty="0"/>
              <a:t>’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Full Adder for S</a:t>
            </a:r>
            <a:r>
              <a:rPr lang="en-US" baseline="-25000" dirty="0"/>
              <a:t>4</a:t>
            </a:r>
            <a:r>
              <a:rPr lang="en-US" dirty="0"/>
              <a:t> can be replaced by an </a:t>
            </a:r>
            <a:r>
              <a:rPr lang="en-US" b="1" dirty="0"/>
              <a:t>inverter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71FE93F-98F9-42BC-904B-2CBA491B9849}"/>
              </a:ext>
            </a:extLst>
          </p:cNvPr>
          <p:cNvGrpSpPr/>
          <p:nvPr/>
        </p:nvGrpSpPr>
        <p:grpSpPr>
          <a:xfrm>
            <a:off x="953377" y="3140965"/>
            <a:ext cx="8147327" cy="2707529"/>
            <a:chOff x="1126198" y="3601821"/>
            <a:chExt cx="8147327" cy="270752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4835FB2-2367-40A1-B341-818C5BB4D710}"/>
                </a:ext>
              </a:extLst>
            </p:cNvPr>
            <p:cNvGrpSpPr/>
            <p:nvPr/>
          </p:nvGrpSpPr>
          <p:grpSpPr>
            <a:xfrm>
              <a:off x="3455222" y="3601821"/>
              <a:ext cx="5818303" cy="2707529"/>
              <a:chOff x="3455222" y="2968144"/>
              <a:chExt cx="5818303" cy="2707529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8A5E444-E19E-4C70-97A0-E62185473B22}"/>
                  </a:ext>
                </a:extLst>
              </p:cNvPr>
              <p:cNvSpPr/>
              <p:nvPr/>
            </p:nvSpPr>
            <p:spPr>
              <a:xfrm>
                <a:off x="7929223" y="4235497"/>
                <a:ext cx="731520" cy="7315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FA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139897-8266-4B9D-95FE-BB5D05908A70}"/>
                  </a:ext>
                </a:extLst>
              </p:cNvPr>
              <p:cNvSpPr txBox="1"/>
              <p:nvPr/>
            </p:nvSpPr>
            <p:spPr>
              <a:xfrm>
                <a:off x="7888445" y="296814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E59623-786C-472C-A32F-9FF27105411B}"/>
                  </a:ext>
                </a:extLst>
              </p:cNvPr>
              <p:cNvSpPr txBox="1"/>
              <p:nvPr/>
            </p:nvSpPr>
            <p:spPr>
              <a:xfrm>
                <a:off x="8351817" y="296814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6F144349-7FED-43C8-9231-7A773E52DB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91690" y="4967017"/>
                <a:ext cx="0" cy="3054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48FC0D-079C-4EA3-8673-6B9199AFA5F3}"/>
                  </a:ext>
                </a:extLst>
              </p:cNvPr>
              <p:cNvSpPr txBox="1"/>
              <p:nvPr/>
            </p:nvSpPr>
            <p:spPr>
              <a:xfrm>
                <a:off x="8121393" y="527242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CD0FBDFD-6FA6-46D0-8984-7A538A13F29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87708" y="4601257"/>
                <a:ext cx="44151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A236A542-FE67-43C1-A0E3-FAFF23E20B32}"/>
                  </a:ext>
                </a:extLst>
              </p:cNvPr>
              <p:cNvCxnSpPr>
                <a:cxnSpLocks/>
                <a:stCxn id="28" idx="1"/>
              </p:cNvCxnSpPr>
              <p:nvPr/>
            </p:nvCxnSpPr>
            <p:spPr>
              <a:xfrm flipH="1">
                <a:off x="8660743" y="4609944"/>
                <a:ext cx="369054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A044384-0F59-409F-8F86-4072BC4F068C}"/>
                  </a:ext>
                </a:extLst>
              </p:cNvPr>
              <p:cNvSpPr txBox="1"/>
              <p:nvPr/>
            </p:nvSpPr>
            <p:spPr>
              <a:xfrm>
                <a:off x="9029797" y="4408319"/>
                <a:ext cx="243728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b="1" baseline="-25000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A46BD3A-8A50-4D8C-A1E0-7A7FFAD4AF8B}"/>
                  </a:ext>
                </a:extLst>
              </p:cNvPr>
              <p:cNvSpPr/>
              <p:nvPr/>
            </p:nvSpPr>
            <p:spPr>
              <a:xfrm>
                <a:off x="6735518" y="4235497"/>
                <a:ext cx="731520" cy="7315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FA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FB80F46-6749-48C5-BB6B-262C0E8BDDC3}"/>
                  </a:ext>
                </a:extLst>
              </p:cNvPr>
              <p:cNvSpPr txBox="1"/>
              <p:nvPr/>
            </p:nvSpPr>
            <p:spPr>
              <a:xfrm>
                <a:off x="6694740" y="296814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732E037-7AFC-4F12-8513-D4A5DAD48DC3}"/>
                  </a:ext>
                </a:extLst>
              </p:cNvPr>
              <p:cNvSpPr txBox="1"/>
              <p:nvPr/>
            </p:nvSpPr>
            <p:spPr>
              <a:xfrm>
                <a:off x="7158112" y="296814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24481E1F-15DA-4723-844C-AC32E9F115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97985" y="4967017"/>
                <a:ext cx="0" cy="3054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80DF1F6-1597-4B9A-9B9C-2F627B07F252}"/>
                  </a:ext>
                </a:extLst>
              </p:cNvPr>
              <p:cNvSpPr txBox="1"/>
              <p:nvPr/>
            </p:nvSpPr>
            <p:spPr>
              <a:xfrm>
                <a:off x="6927688" y="527242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D9242DEF-2773-4BEB-B214-E09403F429B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94003" y="4601257"/>
                <a:ext cx="44151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0E3ADB4-0288-4F6E-BEE1-40B7E35F35A5}"/>
                  </a:ext>
                </a:extLst>
              </p:cNvPr>
              <p:cNvSpPr/>
              <p:nvPr/>
            </p:nvSpPr>
            <p:spPr>
              <a:xfrm>
                <a:off x="5541813" y="4235497"/>
                <a:ext cx="731520" cy="7315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FA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A8A21C6-4C80-4B7B-B096-4F5420307F12}"/>
                  </a:ext>
                </a:extLst>
              </p:cNvPr>
              <p:cNvSpPr txBox="1"/>
              <p:nvPr/>
            </p:nvSpPr>
            <p:spPr>
              <a:xfrm>
                <a:off x="5501035" y="296814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F99EEF7-9721-4DBB-B990-D1A84B6B1FD8}"/>
                  </a:ext>
                </a:extLst>
              </p:cNvPr>
              <p:cNvSpPr txBox="1"/>
              <p:nvPr/>
            </p:nvSpPr>
            <p:spPr>
              <a:xfrm>
                <a:off x="5964407" y="296814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27F8689A-AB56-4398-8068-CA76A431AA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04280" y="4967017"/>
                <a:ext cx="0" cy="3054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7281EA6-E89F-43C4-B170-16B4E067998C}"/>
                  </a:ext>
                </a:extLst>
              </p:cNvPr>
              <p:cNvSpPr txBox="1"/>
              <p:nvPr/>
            </p:nvSpPr>
            <p:spPr>
              <a:xfrm>
                <a:off x="5733983" y="527242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DB297661-6BB9-438E-B539-3019E6B50CB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100298" y="4601257"/>
                <a:ext cx="44151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FA275B3-995F-4DF3-B3F0-1F46D77CDB36}"/>
                  </a:ext>
                </a:extLst>
              </p:cNvPr>
              <p:cNvSpPr/>
              <p:nvPr/>
            </p:nvSpPr>
            <p:spPr>
              <a:xfrm>
                <a:off x="4348108" y="4235497"/>
                <a:ext cx="731520" cy="7315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FA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04DE4591-6252-4784-B728-B6607D107D11}"/>
                  </a:ext>
                </a:extLst>
              </p:cNvPr>
              <p:cNvSpPr txBox="1"/>
              <p:nvPr/>
            </p:nvSpPr>
            <p:spPr>
              <a:xfrm>
                <a:off x="4307330" y="296814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F220CDF4-B284-49EC-BCE3-10A7F21275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10575" y="4967017"/>
                <a:ext cx="0" cy="3054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0D77A58-46D1-466F-80DE-C3B1B8614D68}"/>
                  </a:ext>
                </a:extLst>
              </p:cNvPr>
              <p:cNvSpPr txBox="1"/>
              <p:nvPr/>
            </p:nvSpPr>
            <p:spPr>
              <a:xfrm>
                <a:off x="4540278" y="527242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B4FDDE1-0A23-4D38-986C-312DB6C92EBE}"/>
                  </a:ext>
                </a:extLst>
              </p:cNvPr>
              <p:cNvSpPr txBox="1"/>
              <p:nvPr/>
            </p:nvSpPr>
            <p:spPr>
              <a:xfrm>
                <a:off x="3455222" y="527242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82A0070-65C6-4644-B2C9-F1D9CE3ED43C}"/>
                  </a:ext>
                </a:extLst>
              </p:cNvPr>
              <p:cNvGrpSpPr/>
              <p:nvPr/>
            </p:nvGrpSpPr>
            <p:grpSpPr>
              <a:xfrm>
                <a:off x="8063782" y="3436624"/>
                <a:ext cx="457882" cy="798869"/>
                <a:chOff x="5989926" y="4811566"/>
                <a:chExt cx="457882" cy="403250"/>
              </a:xfrm>
            </p:grpSpPr>
            <p:cxnSp>
              <p:nvCxnSpPr>
                <p:cNvPr id="6" name="Straight Arrow Connector 5">
                  <a:extLst>
                    <a:ext uri="{FF2B5EF4-FFF2-40B4-BE49-F238E27FC236}">
                      <a16:creationId xmlns:a16="http://schemas.microsoft.com/office/drawing/2014/main" id="{A308633E-AFA8-42FA-B833-52BE05DC5D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id="{9C10A6EA-051C-43D3-89D2-3E19AF9A9F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88A11FAE-A6D6-4956-945D-417DE5EE05E4}"/>
                  </a:ext>
                </a:extLst>
              </p:cNvPr>
              <p:cNvGrpSpPr/>
              <p:nvPr/>
            </p:nvGrpSpPr>
            <p:grpSpPr>
              <a:xfrm>
                <a:off x="6870077" y="3436624"/>
                <a:ext cx="457882" cy="798869"/>
                <a:chOff x="5989926" y="4811566"/>
                <a:chExt cx="457882" cy="403250"/>
              </a:xfrm>
            </p:grpSpPr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9AA70C3A-81E4-4228-B4DA-9D0558B40B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>
                  <a:extLst>
                    <a:ext uri="{FF2B5EF4-FFF2-40B4-BE49-F238E27FC236}">
                      <a16:creationId xmlns:a16="http://schemas.microsoft.com/office/drawing/2014/main" id="{24AB4C96-4279-4E6B-B39E-4B3D63A675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DBDEDF65-E11A-42E0-90E4-9884519D05F5}"/>
                  </a:ext>
                </a:extLst>
              </p:cNvPr>
              <p:cNvGrpSpPr/>
              <p:nvPr/>
            </p:nvGrpSpPr>
            <p:grpSpPr>
              <a:xfrm>
                <a:off x="5676372" y="3436624"/>
                <a:ext cx="457882" cy="798869"/>
                <a:chOff x="5989926" y="4811566"/>
                <a:chExt cx="457882" cy="403250"/>
              </a:xfrm>
            </p:grpSpPr>
            <p:cxnSp>
              <p:nvCxnSpPr>
                <p:cNvPr id="48" name="Straight Arrow Connector 47">
                  <a:extLst>
                    <a:ext uri="{FF2B5EF4-FFF2-40B4-BE49-F238E27FC236}">
                      <a16:creationId xmlns:a16="http://schemas.microsoft.com/office/drawing/2014/main" id="{4C53C578-09FA-403C-A798-F889B23986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>
                  <a:extLst>
                    <a:ext uri="{FF2B5EF4-FFF2-40B4-BE49-F238E27FC236}">
                      <a16:creationId xmlns:a16="http://schemas.microsoft.com/office/drawing/2014/main" id="{71E92481-321E-4455-BEB4-69FBC4CF58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38CDCC7C-F028-4CBE-A654-A1F2F28A44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2667" y="3436624"/>
                <a:ext cx="0" cy="79886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499BC409-B353-4901-88CB-FFAFABB222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49165" y="3436624"/>
                <a:ext cx="0" cy="79886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94445A1-AB6C-4A74-A4FA-55E3460F5147}"/>
                  </a:ext>
                </a:extLst>
              </p:cNvPr>
              <p:cNvSpPr txBox="1"/>
              <p:nvPr/>
            </p:nvSpPr>
            <p:spPr>
              <a:xfrm>
                <a:off x="4741900" y="2968144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2AF8FD0-3B1A-4C1D-921A-33EE57B93161}"/>
                  </a:ext>
                </a:extLst>
              </p:cNvPr>
              <p:cNvGrpSpPr/>
              <p:nvPr/>
            </p:nvGrpSpPr>
            <p:grpSpPr>
              <a:xfrm>
                <a:off x="8391258" y="3680836"/>
                <a:ext cx="260800" cy="324234"/>
                <a:chOff x="9253104" y="3984649"/>
                <a:chExt cx="345642" cy="400924"/>
              </a:xfrm>
              <a:solidFill>
                <a:schemeClr val="bg1"/>
              </a:solidFill>
            </p:grpSpPr>
            <p:sp>
              <p:nvSpPr>
                <p:cNvPr id="52" name="Isosceles Triangle 51">
                  <a:extLst>
                    <a:ext uri="{FF2B5EF4-FFF2-40B4-BE49-F238E27FC236}">
                      <a16:creationId xmlns:a16="http://schemas.microsoft.com/office/drawing/2014/main" id="{94DD8704-BCF0-4B9F-9A93-49D53D851868}"/>
                    </a:ext>
                  </a:extLst>
                </p:cNvPr>
                <p:cNvSpPr/>
                <p:nvPr/>
              </p:nvSpPr>
              <p:spPr>
                <a:xfrm flipV="1">
                  <a:off x="9253104" y="3984649"/>
                  <a:ext cx="345642" cy="288035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039B9DF6-D6DD-46A6-9B34-904C379D0BA5}"/>
                    </a:ext>
                  </a:extLst>
                </p:cNvPr>
                <p:cNvSpPr/>
                <p:nvPr/>
              </p:nvSpPr>
              <p:spPr>
                <a:xfrm>
                  <a:off x="9366489" y="4266701"/>
                  <a:ext cx="118872" cy="11887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B418B922-87DD-4435-8954-95C17680EAEE}"/>
                  </a:ext>
                </a:extLst>
              </p:cNvPr>
              <p:cNvGrpSpPr/>
              <p:nvPr/>
            </p:nvGrpSpPr>
            <p:grpSpPr>
              <a:xfrm>
                <a:off x="7199670" y="3680836"/>
                <a:ext cx="260800" cy="324234"/>
                <a:chOff x="9253104" y="3984649"/>
                <a:chExt cx="345642" cy="400924"/>
              </a:xfrm>
              <a:solidFill>
                <a:schemeClr val="bg1"/>
              </a:solidFill>
            </p:grpSpPr>
            <p:sp>
              <p:nvSpPr>
                <p:cNvPr id="62" name="Isosceles Triangle 61">
                  <a:extLst>
                    <a:ext uri="{FF2B5EF4-FFF2-40B4-BE49-F238E27FC236}">
                      <a16:creationId xmlns:a16="http://schemas.microsoft.com/office/drawing/2014/main" id="{C1F76A5A-01EF-42ED-AAA4-B878C9EE3910}"/>
                    </a:ext>
                  </a:extLst>
                </p:cNvPr>
                <p:cNvSpPr/>
                <p:nvPr/>
              </p:nvSpPr>
              <p:spPr>
                <a:xfrm flipV="1">
                  <a:off x="9253104" y="3984649"/>
                  <a:ext cx="345642" cy="288035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437A17CE-C914-4192-94EE-180D712723B6}"/>
                    </a:ext>
                  </a:extLst>
                </p:cNvPr>
                <p:cNvSpPr/>
                <p:nvPr/>
              </p:nvSpPr>
              <p:spPr>
                <a:xfrm>
                  <a:off x="9366489" y="4266701"/>
                  <a:ext cx="118872" cy="11887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C78A00EC-7D37-4AE1-AD61-2316C1861FC1}"/>
                  </a:ext>
                </a:extLst>
              </p:cNvPr>
              <p:cNvGrpSpPr/>
              <p:nvPr/>
            </p:nvGrpSpPr>
            <p:grpSpPr>
              <a:xfrm>
                <a:off x="6001776" y="3680836"/>
                <a:ext cx="260800" cy="324234"/>
                <a:chOff x="9253104" y="3984649"/>
                <a:chExt cx="345642" cy="400924"/>
              </a:xfrm>
              <a:solidFill>
                <a:schemeClr val="bg1"/>
              </a:solidFill>
            </p:grpSpPr>
            <p:sp>
              <p:nvSpPr>
                <p:cNvPr id="65" name="Isosceles Triangle 64">
                  <a:extLst>
                    <a:ext uri="{FF2B5EF4-FFF2-40B4-BE49-F238E27FC236}">
                      <a16:creationId xmlns:a16="http://schemas.microsoft.com/office/drawing/2014/main" id="{D95FBF5C-684A-462F-8102-18F24BCA8B60}"/>
                    </a:ext>
                  </a:extLst>
                </p:cNvPr>
                <p:cNvSpPr/>
                <p:nvPr/>
              </p:nvSpPr>
              <p:spPr>
                <a:xfrm flipV="1">
                  <a:off x="9253104" y="3984649"/>
                  <a:ext cx="345642" cy="288035"/>
                </a:xfrm>
                <a:prstGeom prst="triangl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A4104A1B-CB89-4630-B75F-B0BB3BC65D61}"/>
                    </a:ext>
                  </a:extLst>
                </p:cNvPr>
                <p:cNvSpPr/>
                <p:nvPr/>
              </p:nvSpPr>
              <p:spPr>
                <a:xfrm>
                  <a:off x="9366489" y="4266701"/>
                  <a:ext cx="118872" cy="118872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8" name="Isosceles Triangle 67">
                <a:extLst>
                  <a:ext uri="{FF2B5EF4-FFF2-40B4-BE49-F238E27FC236}">
                    <a16:creationId xmlns:a16="http://schemas.microsoft.com/office/drawing/2014/main" id="{CC23BD2B-BC1D-448A-999E-A0056FED21D3}"/>
                  </a:ext>
                </a:extLst>
              </p:cNvPr>
              <p:cNvSpPr/>
              <p:nvPr/>
            </p:nvSpPr>
            <p:spPr>
              <a:xfrm flipV="1">
                <a:off x="4822803" y="3680837"/>
                <a:ext cx="260800" cy="23293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3E5FB1B7-D1EA-46FD-9DF1-FAAB58593568}"/>
                  </a:ext>
                </a:extLst>
              </p:cNvPr>
              <p:cNvSpPr/>
              <p:nvPr/>
            </p:nvSpPr>
            <p:spPr>
              <a:xfrm>
                <a:off x="4908356" y="3908937"/>
                <a:ext cx="89693" cy="9613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F2803BF-7C7F-497E-A8A6-5C6640524EB8}"/>
                  </a:ext>
                </a:extLst>
              </p:cNvPr>
              <p:cNvSpPr txBox="1"/>
              <p:nvPr/>
            </p:nvSpPr>
            <p:spPr>
              <a:xfrm>
                <a:off x="7557491" y="4177891"/>
                <a:ext cx="295630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09D6AC85-9340-4E29-B5E8-C8DCF027B5E2}"/>
                  </a:ext>
                </a:extLst>
              </p:cNvPr>
              <p:cNvSpPr txBox="1"/>
              <p:nvPr/>
            </p:nvSpPr>
            <p:spPr>
              <a:xfrm>
                <a:off x="6339619" y="4177891"/>
                <a:ext cx="333260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2D129F2-8D90-4E5A-BB42-22B5E47B2D9D}"/>
                  </a:ext>
                </a:extLst>
              </p:cNvPr>
              <p:cNvSpPr txBox="1"/>
              <p:nvPr/>
            </p:nvSpPr>
            <p:spPr>
              <a:xfrm>
                <a:off x="5148561" y="4177891"/>
                <a:ext cx="333260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064D2D6-97C2-4251-973B-5EAB5502573B}"/>
                  </a:ext>
                </a:extLst>
              </p:cNvPr>
              <p:cNvSpPr txBox="1"/>
              <p:nvPr/>
            </p:nvSpPr>
            <p:spPr>
              <a:xfrm>
                <a:off x="3951197" y="4177891"/>
                <a:ext cx="333260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2387D335-4370-40EE-94D0-7E4ADC536460}"/>
                  </a:ext>
                </a:extLst>
              </p:cNvPr>
              <p:cNvSpPr txBox="1"/>
              <p:nvPr/>
            </p:nvSpPr>
            <p:spPr>
              <a:xfrm>
                <a:off x="8735291" y="4177891"/>
                <a:ext cx="295630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DF2C6EC2-A64C-412F-9615-9A6E436B97BA}"/>
                  </a:ext>
                </a:extLst>
              </p:cNvPr>
              <p:cNvSpPr/>
              <p:nvPr/>
            </p:nvSpPr>
            <p:spPr>
              <a:xfrm>
                <a:off x="3651294" y="4597225"/>
                <a:ext cx="693683" cy="675198"/>
              </a:xfrm>
              <a:custGeom>
                <a:avLst/>
                <a:gdLst>
                  <a:gd name="connsiteX0" fmla="*/ 693683 w 693683"/>
                  <a:gd name="connsiteY0" fmla="*/ 0 h 655845"/>
                  <a:gd name="connsiteX1" fmla="*/ 0 w 693683"/>
                  <a:gd name="connsiteY1" fmla="*/ 0 h 655845"/>
                  <a:gd name="connsiteX2" fmla="*/ 0 w 693683"/>
                  <a:gd name="connsiteY2" fmla="*/ 655845 h 655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93683" h="655845">
                    <a:moveTo>
                      <a:pt x="693683" y="0"/>
                    </a:moveTo>
                    <a:lnTo>
                      <a:pt x="0" y="0"/>
                    </a:lnTo>
                    <a:lnTo>
                      <a:pt x="0" y="655845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Isosceles Triangle 82">
                <a:extLst>
                  <a:ext uri="{FF2B5EF4-FFF2-40B4-BE49-F238E27FC236}">
                    <a16:creationId xmlns:a16="http://schemas.microsoft.com/office/drawing/2014/main" id="{4DFD24E7-242C-4060-A114-542C9CFB7E37}"/>
                  </a:ext>
                </a:extLst>
              </p:cNvPr>
              <p:cNvSpPr/>
              <p:nvPr/>
            </p:nvSpPr>
            <p:spPr>
              <a:xfrm flipV="1">
                <a:off x="3521142" y="4717764"/>
                <a:ext cx="260800" cy="23293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016F3429-BB6D-409F-B353-17EE7CFC15E3}"/>
                  </a:ext>
                </a:extLst>
              </p:cNvPr>
              <p:cNvSpPr/>
              <p:nvPr/>
            </p:nvSpPr>
            <p:spPr>
              <a:xfrm>
                <a:off x="3606691" y="4945863"/>
                <a:ext cx="89693" cy="9613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AA71C37-4E25-46A1-98FB-5B267E3CE92D}"/>
                </a:ext>
              </a:extLst>
            </p:cNvPr>
            <p:cNvGrpSpPr/>
            <p:nvPr/>
          </p:nvGrpSpPr>
          <p:grpSpPr>
            <a:xfrm>
              <a:off x="1126198" y="3601821"/>
              <a:ext cx="1234487" cy="2707523"/>
              <a:chOff x="1438973" y="3601821"/>
              <a:chExt cx="1234487" cy="2707523"/>
            </a:xfrm>
          </p:grpSpPr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21828DC2-6297-4B91-80A0-7AD4BCC5FC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31944" y="5234928"/>
                <a:ext cx="44151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CD5F11B2-E849-494E-9C9B-92427BDBBCD0}"/>
                  </a:ext>
                </a:extLst>
              </p:cNvPr>
              <p:cNvSpPr/>
              <p:nvPr/>
            </p:nvSpPr>
            <p:spPr>
              <a:xfrm>
                <a:off x="1479754" y="4869168"/>
                <a:ext cx="731520" cy="7315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FA</a:t>
                </a:r>
              </a:p>
            </p:txBody>
          </p: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B45925F9-CA35-4C7D-BA1C-BC14D6B4A9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42221" y="5600688"/>
                <a:ext cx="0" cy="3054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4933892-7F55-4D84-9C0B-DB1D01839E22}"/>
                  </a:ext>
                </a:extLst>
              </p:cNvPr>
              <p:cNvSpPr txBox="1"/>
              <p:nvPr/>
            </p:nvSpPr>
            <p:spPr>
              <a:xfrm>
                <a:off x="1671924" y="5906095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580AE02-24E4-475E-ADE0-EC6EF260E138}"/>
                  </a:ext>
                </a:extLst>
              </p:cNvPr>
              <p:cNvSpPr txBox="1"/>
              <p:nvPr/>
            </p:nvSpPr>
            <p:spPr>
              <a:xfrm>
                <a:off x="1438973" y="3601821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0</a:t>
                </a:r>
                <a:endParaRPr lang="en-US" sz="20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63C05330-BFCD-41E9-821F-6BE42E118C24}"/>
                  </a:ext>
                </a:extLst>
              </p:cNvPr>
              <p:cNvGrpSpPr/>
              <p:nvPr/>
            </p:nvGrpSpPr>
            <p:grpSpPr>
              <a:xfrm>
                <a:off x="1614310" y="4070302"/>
                <a:ext cx="466498" cy="798868"/>
                <a:chOff x="1614310" y="4465926"/>
                <a:chExt cx="466498" cy="403243"/>
              </a:xfrm>
            </p:grpSpPr>
            <p:cxnSp>
              <p:nvCxnSpPr>
                <p:cNvPr id="90" name="Straight Arrow Connector 89">
                  <a:extLst>
                    <a:ext uri="{FF2B5EF4-FFF2-40B4-BE49-F238E27FC236}">
                      <a16:creationId xmlns:a16="http://schemas.microsoft.com/office/drawing/2014/main" id="{3A53BEEB-BD95-471C-81A7-8FDC843FF8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14310" y="4465926"/>
                  <a:ext cx="0" cy="40324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Arrow Connector 90">
                  <a:extLst>
                    <a:ext uri="{FF2B5EF4-FFF2-40B4-BE49-F238E27FC236}">
                      <a16:creationId xmlns:a16="http://schemas.microsoft.com/office/drawing/2014/main" id="{FE071981-0EEE-4D29-9932-418ED344E1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80808" y="4465926"/>
                  <a:ext cx="0" cy="40324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973F8737-224D-4AAC-8CEF-D77EB6791C96}"/>
                  </a:ext>
                </a:extLst>
              </p:cNvPr>
              <p:cNvSpPr txBox="1"/>
              <p:nvPr/>
            </p:nvSpPr>
            <p:spPr>
              <a:xfrm>
                <a:off x="1873543" y="3601821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1</a:t>
                </a:r>
                <a:endParaRPr lang="en-US" sz="2000" baseline="-25000" dirty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0B4BEDB6-7E64-43C7-8E7A-DC5B3BC33D56}"/>
                  </a:ext>
                </a:extLst>
              </p:cNvPr>
              <p:cNvSpPr txBox="1"/>
              <p:nvPr/>
            </p:nvSpPr>
            <p:spPr>
              <a:xfrm>
                <a:off x="2280597" y="4811562"/>
                <a:ext cx="333260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0294885C-1E80-45CE-ADE2-8B9F2490EC5B}"/>
                </a:ext>
              </a:extLst>
            </p:cNvPr>
            <p:cNvSpPr/>
            <p:nvPr/>
          </p:nvSpPr>
          <p:spPr>
            <a:xfrm>
              <a:off x="2627887" y="5330031"/>
              <a:ext cx="424824" cy="288035"/>
            </a:xfrm>
            <a:prstGeom prst="rightArrow">
              <a:avLst>
                <a:gd name="adj1" fmla="val 50000"/>
                <a:gd name="adj2" fmla="val 6532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938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0B03-4B47-4465-A8D9-861CEB69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Subtraction S = X - 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CAC6-D820-4101-AE4B-6CDEFA9A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7" y="951899"/>
            <a:ext cx="9332329" cy="2822743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Design a circuit that computes S = X – Y (</a:t>
            </a:r>
            <a:r>
              <a:rPr lang="en-US" b="1" dirty="0"/>
              <a:t>signed X and Y</a:t>
            </a:r>
            <a:r>
              <a:rPr lang="en-US" dirty="0"/>
              <a:t>)</a:t>
            </a:r>
          </a:p>
          <a:p>
            <a:pPr>
              <a:spcBef>
                <a:spcPts val="1500"/>
              </a:spcBef>
            </a:pPr>
            <a:r>
              <a:rPr lang="en-US" dirty="0"/>
              <a:t>X[3:0] and Y[3:0] are 4-bit </a:t>
            </a:r>
            <a:r>
              <a:rPr lang="en-US" b="1" dirty="0"/>
              <a:t>signed</a:t>
            </a:r>
            <a:r>
              <a:rPr lang="en-US" dirty="0"/>
              <a:t> integers </a:t>
            </a:r>
            <a:r>
              <a:rPr lang="en-US" dirty="0">
                <a:sym typeface="Wingdings" panose="05000000000000000000" pitchFamily="2" charset="2"/>
              </a:rPr>
              <a:t> Range = -8 to +7</a:t>
            </a:r>
            <a:endParaRPr lang="en-US" dirty="0"/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Solution: S = X – Y = X + Y’ + 1</a:t>
            </a:r>
          </a:p>
          <a:p>
            <a:pPr>
              <a:spcBef>
                <a:spcPts val="1500"/>
              </a:spcBef>
            </a:pPr>
            <a:r>
              <a:rPr lang="en-US" dirty="0"/>
              <a:t>Minimum S = -8 – (+7) = -15, Maximum S = +7 – (-8) = +15</a:t>
            </a:r>
          </a:p>
          <a:p>
            <a:pPr>
              <a:spcBef>
                <a:spcPts val="1500"/>
              </a:spcBef>
            </a:pPr>
            <a:r>
              <a:rPr lang="en-US" dirty="0"/>
              <a:t>Signed range for S is -15 to +15 </a:t>
            </a:r>
            <a:r>
              <a:rPr lang="en-US" dirty="0">
                <a:sym typeface="Wingdings" panose="05000000000000000000" pitchFamily="2" charset="2"/>
              </a:rPr>
              <a:t> S is </a:t>
            </a:r>
            <a:r>
              <a:rPr lang="en-US" b="1" dirty="0">
                <a:sym typeface="Wingdings" panose="05000000000000000000" pitchFamily="2" charset="2"/>
              </a:rPr>
              <a:t>5 bits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218FB1-ADA1-40B7-8322-999130E98351}"/>
              </a:ext>
            </a:extLst>
          </p:cNvPr>
          <p:cNvSpPr txBox="1"/>
          <p:nvPr/>
        </p:nvSpPr>
        <p:spPr>
          <a:xfrm>
            <a:off x="439452" y="4300729"/>
            <a:ext cx="2381850" cy="15303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X–Y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X+Y’+1</a:t>
            </a:r>
          </a:p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X and Y are</a:t>
            </a:r>
          </a:p>
          <a:p>
            <a:pPr algn="ctr">
              <a:lnSpc>
                <a:spcPct val="130000"/>
              </a:lnSpc>
            </a:pPr>
            <a:r>
              <a:rPr lang="en-US" sz="2000" b="1" dirty="0">
                <a:latin typeface="+mn-lt"/>
                <a:cs typeface="Times New Roman" panose="02020603050405020304" pitchFamily="18" charset="0"/>
              </a:rPr>
              <a:t>sign-extended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7CD0A63-DFA2-4535-AA0D-5C82A704122C}"/>
              </a:ext>
            </a:extLst>
          </p:cNvPr>
          <p:cNvGrpSpPr/>
          <p:nvPr/>
        </p:nvGrpSpPr>
        <p:grpSpPr>
          <a:xfrm>
            <a:off x="3150354" y="3832249"/>
            <a:ext cx="6123171" cy="2707529"/>
            <a:chOff x="3150354" y="3832249"/>
            <a:chExt cx="6123171" cy="270752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8A5E444-E19E-4C70-97A0-E62185473B22}"/>
                </a:ext>
              </a:extLst>
            </p:cNvPr>
            <p:cNvSpPr/>
            <p:nvPr/>
          </p:nvSpPr>
          <p:spPr>
            <a:xfrm>
              <a:off x="7929223" y="5099602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4139897-8266-4B9D-95FE-BB5D05908A70}"/>
                </a:ext>
              </a:extLst>
            </p:cNvPr>
            <p:cNvSpPr txBox="1"/>
            <p:nvPr/>
          </p:nvSpPr>
          <p:spPr>
            <a:xfrm>
              <a:off x="7888445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E59623-786C-472C-A32F-9FF27105411B}"/>
                </a:ext>
              </a:extLst>
            </p:cNvPr>
            <p:cNvSpPr txBox="1"/>
            <p:nvPr/>
          </p:nvSpPr>
          <p:spPr>
            <a:xfrm>
              <a:off x="8351817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F144349-7FED-43C8-9231-7A773E52DB9C}"/>
                </a:ext>
              </a:extLst>
            </p:cNvPr>
            <p:cNvCxnSpPr>
              <a:cxnSpLocks/>
            </p:cNvCxnSpPr>
            <p:nvPr/>
          </p:nvCxnSpPr>
          <p:spPr>
            <a:xfrm>
              <a:off x="8291690" y="5831122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48FC0D-079C-4EA3-8673-6B9199AFA5F3}"/>
                </a:ext>
              </a:extLst>
            </p:cNvPr>
            <p:cNvSpPr txBox="1"/>
            <p:nvPr/>
          </p:nvSpPr>
          <p:spPr>
            <a:xfrm>
              <a:off x="8121393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D0FBDFD-6FA6-46D0-8984-7A538A13F2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87708" y="5465362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236A542-FE67-43C1-A0E3-FAFF23E20B32}"/>
                </a:ext>
              </a:extLst>
            </p:cNvPr>
            <p:cNvCxnSpPr>
              <a:cxnSpLocks/>
              <a:stCxn id="28" idx="1"/>
            </p:cNvCxnSpPr>
            <p:nvPr/>
          </p:nvCxnSpPr>
          <p:spPr>
            <a:xfrm flipH="1">
              <a:off x="8660743" y="5474049"/>
              <a:ext cx="36905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044384-0F59-409F-8F86-4072BC4F068C}"/>
                </a:ext>
              </a:extLst>
            </p:cNvPr>
            <p:cNvSpPr txBox="1"/>
            <p:nvPr/>
          </p:nvSpPr>
          <p:spPr>
            <a:xfrm>
              <a:off x="9029797" y="5272424"/>
              <a:ext cx="243728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+mn-lt"/>
                  <a:cs typeface="Times New Roman" panose="02020603050405020304" pitchFamily="18" charset="0"/>
                </a:rPr>
                <a:t>1</a:t>
              </a:r>
              <a:endParaRPr lang="en-US" sz="2000" b="1" baseline="-25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A46BD3A-8A50-4D8C-A1E0-7A7FFAD4AF8B}"/>
                </a:ext>
              </a:extLst>
            </p:cNvPr>
            <p:cNvSpPr/>
            <p:nvPr/>
          </p:nvSpPr>
          <p:spPr>
            <a:xfrm>
              <a:off x="6735518" y="5099602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B80F46-6749-48C5-BB6B-262C0E8BDDC3}"/>
                </a:ext>
              </a:extLst>
            </p:cNvPr>
            <p:cNvSpPr txBox="1"/>
            <p:nvPr/>
          </p:nvSpPr>
          <p:spPr>
            <a:xfrm>
              <a:off x="6694740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32E037-7AFC-4F12-8513-D4A5DAD48DC3}"/>
                </a:ext>
              </a:extLst>
            </p:cNvPr>
            <p:cNvSpPr txBox="1"/>
            <p:nvPr/>
          </p:nvSpPr>
          <p:spPr>
            <a:xfrm>
              <a:off x="7158112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4481E1F-15DA-4723-844C-AC32E9F1151E}"/>
                </a:ext>
              </a:extLst>
            </p:cNvPr>
            <p:cNvCxnSpPr>
              <a:cxnSpLocks/>
            </p:cNvCxnSpPr>
            <p:nvPr/>
          </p:nvCxnSpPr>
          <p:spPr>
            <a:xfrm>
              <a:off x="7097985" y="5831122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80DF1F6-1597-4B9A-9B9C-2F627B07F252}"/>
                </a:ext>
              </a:extLst>
            </p:cNvPr>
            <p:cNvSpPr txBox="1"/>
            <p:nvPr/>
          </p:nvSpPr>
          <p:spPr>
            <a:xfrm>
              <a:off x="6927688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D9242DEF-2773-4BEB-B214-E09403F429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94003" y="5465362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0E3ADB4-0288-4F6E-BEE1-40B7E35F35A5}"/>
                </a:ext>
              </a:extLst>
            </p:cNvPr>
            <p:cNvSpPr/>
            <p:nvPr/>
          </p:nvSpPr>
          <p:spPr>
            <a:xfrm>
              <a:off x="5541813" y="5099602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A8A21C6-4C80-4B7B-B096-4F5420307F12}"/>
                </a:ext>
              </a:extLst>
            </p:cNvPr>
            <p:cNvSpPr txBox="1"/>
            <p:nvPr/>
          </p:nvSpPr>
          <p:spPr>
            <a:xfrm>
              <a:off x="5501035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99EEF7-9721-4DBB-B990-D1A84B6B1FD8}"/>
                </a:ext>
              </a:extLst>
            </p:cNvPr>
            <p:cNvSpPr txBox="1"/>
            <p:nvPr/>
          </p:nvSpPr>
          <p:spPr>
            <a:xfrm>
              <a:off x="5964407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7F8689A-AB56-4398-8068-CA76A431AAF4}"/>
                </a:ext>
              </a:extLst>
            </p:cNvPr>
            <p:cNvCxnSpPr>
              <a:cxnSpLocks/>
            </p:cNvCxnSpPr>
            <p:nvPr/>
          </p:nvCxnSpPr>
          <p:spPr>
            <a:xfrm>
              <a:off x="5904280" y="5831122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281EA6-E89F-43C4-B170-16B4E067998C}"/>
                </a:ext>
              </a:extLst>
            </p:cNvPr>
            <p:cNvSpPr txBox="1"/>
            <p:nvPr/>
          </p:nvSpPr>
          <p:spPr>
            <a:xfrm>
              <a:off x="5733983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DB297661-6BB9-438E-B539-3019E6B50C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00298" y="5465362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FA275B3-995F-4DF3-B3F0-1F46D77CDB36}"/>
                </a:ext>
              </a:extLst>
            </p:cNvPr>
            <p:cNvSpPr/>
            <p:nvPr/>
          </p:nvSpPr>
          <p:spPr>
            <a:xfrm>
              <a:off x="4348108" y="5099602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DE4591-6252-4784-B728-B6607D107D11}"/>
                </a:ext>
              </a:extLst>
            </p:cNvPr>
            <p:cNvSpPr txBox="1"/>
            <p:nvPr/>
          </p:nvSpPr>
          <p:spPr>
            <a:xfrm>
              <a:off x="4307330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220CDF4-B284-49EC-BCE3-10A7F2127592}"/>
                </a:ext>
              </a:extLst>
            </p:cNvPr>
            <p:cNvCxnSpPr>
              <a:cxnSpLocks/>
            </p:cNvCxnSpPr>
            <p:nvPr/>
          </p:nvCxnSpPr>
          <p:spPr>
            <a:xfrm>
              <a:off x="4710575" y="5831122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D77A58-46D1-466F-80DE-C3B1B8614D68}"/>
                </a:ext>
              </a:extLst>
            </p:cNvPr>
            <p:cNvSpPr txBox="1"/>
            <p:nvPr/>
          </p:nvSpPr>
          <p:spPr>
            <a:xfrm>
              <a:off x="4540278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3A59EED7-5578-4E60-845F-CBC2BCC9CE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2544" y="5465362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0D691AE-3D81-4395-9E71-D65009FC4E6D}"/>
                </a:ext>
              </a:extLst>
            </p:cNvPr>
            <p:cNvSpPr/>
            <p:nvPr/>
          </p:nvSpPr>
          <p:spPr>
            <a:xfrm>
              <a:off x="3150354" y="5099602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4ECD514B-527F-4A1D-8B1B-39F9E84A052D}"/>
                </a:ext>
              </a:extLst>
            </p:cNvPr>
            <p:cNvCxnSpPr>
              <a:cxnSpLocks/>
            </p:cNvCxnSpPr>
            <p:nvPr/>
          </p:nvCxnSpPr>
          <p:spPr>
            <a:xfrm>
              <a:off x="3512821" y="5831122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B4FDDE1-0A23-4D38-986C-312DB6C92EBE}"/>
                </a:ext>
              </a:extLst>
            </p:cNvPr>
            <p:cNvSpPr txBox="1"/>
            <p:nvPr/>
          </p:nvSpPr>
          <p:spPr>
            <a:xfrm>
              <a:off x="3342524" y="613652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82A0070-65C6-4644-B2C9-F1D9CE3ED43C}"/>
                </a:ext>
              </a:extLst>
            </p:cNvPr>
            <p:cNvGrpSpPr/>
            <p:nvPr/>
          </p:nvGrpSpPr>
          <p:grpSpPr>
            <a:xfrm>
              <a:off x="8063782" y="4300729"/>
              <a:ext cx="457882" cy="798869"/>
              <a:chOff x="5989926" y="4811566"/>
              <a:chExt cx="457882" cy="403250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A308633E-AFA8-42FA-B833-52BE05DC5D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9C10A6EA-051C-43D3-89D2-3E19AF9A9F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8A11FAE-A6D6-4956-945D-417DE5EE05E4}"/>
                </a:ext>
              </a:extLst>
            </p:cNvPr>
            <p:cNvGrpSpPr/>
            <p:nvPr/>
          </p:nvGrpSpPr>
          <p:grpSpPr>
            <a:xfrm>
              <a:off x="6870077" y="4300729"/>
              <a:ext cx="457882" cy="798869"/>
              <a:chOff x="5989926" y="4811566"/>
              <a:chExt cx="457882" cy="403250"/>
            </a:xfrm>
          </p:grpSpPr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9AA70C3A-81E4-4228-B4DA-9D0558B40B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24AB4C96-4279-4E6B-B39E-4B3D63A675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BDEDF65-E11A-42E0-90E4-9884519D05F5}"/>
                </a:ext>
              </a:extLst>
            </p:cNvPr>
            <p:cNvGrpSpPr/>
            <p:nvPr/>
          </p:nvGrpSpPr>
          <p:grpSpPr>
            <a:xfrm>
              <a:off x="5676372" y="4300729"/>
              <a:ext cx="457882" cy="798869"/>
              <a:chOff x="5989926" y="4811566"/>
              <a:chExt cx="457882" cy="403250"/>
            </a:xfrm>
          </p:grpSpPr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4C53C578-09FA-403C-A798-F889B23986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71E92481-321E-4455-BEB4-69FBC4CF5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38CDCC7C-F028-4CBE-A654-A1F2F28A4412}"/>
                </a:ext>
              </a:extLst>
            </p:cNvPr>
            <p:cNvCxnSpPr>
              <a:cxnSpLocks/>
            </p:cNvCxnSpPr>
            <p:nvPr/>
          </p:nvCxnSpPr>
          <p:spPr>
            <a:xfrm>
              <a:off x="4482667" y="4300729"/>
              <a:ext cx="0" cy="7988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99BC409-B353-4901-88CB-FFAFABB222A6}"/>
                </a:ext>
              </a:extLst>
            </p:cNvPr>
            <p:cNvCxnSpPr>
              <a:cxnSpLocks/>
            </p:cNvCxnSpPr>
            <p:nvPr/>
          </p:nvCxnSpPr>
          <p:spPr>
            <a:xfrm>
              <a:off x="4949165" y="4300729"/>
              <a:ext cx="0" cy="7988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94445A1-AB6C-4A74-A4FA-55E3460F5147}"/>
                </a:ext>
              </a:extLst>
            </p:cNvPr>
            <p:cNvSpPr txBox="1"/>
            <p:nvPr/>
          </p:nvSpPr>
          <p:spPr>
            <a:xfrm>
              <a:off x="4741900" y="3832249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2AF8FD0-3B1A-4C1D-921A-33EE57B93161}"/>
                </a:ext>
              </a:extLst>
            </p:cNvPr>
            <p:cNvGrpSpPr/>
            <p:nvPr/>
          </p:nvGrpSpPr>
          <p:grpSpPr>
            <a:xfrm>
              <a:off x="8391258" y="4487334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94DD8704-BCF0-4B9F-9A93-49D53D851868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039B9DF6-D6DD-46A6-9B34-904C379D0BA5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418B922-87DD-4435-8954-95C17680EAEE}"/>
                </a:ext>
              </a:extLst>
            </p:cNvPr>
            <p:cNvGrpSpPr/>
            <p:nvPr/>
          </p:nvGrpSpPr>
          <p:grpSpPr>
            <a:xfrm>
              <a:off x="7199670" y="4487334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C1F76A5A-01EF-42ED-AAA4-B878C9EE3910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437A17CE-C914-4192-94EE-180D712723B6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C78A00EC-7D37-4AE1-AD61-2316C1861FC1}"/>
                </a:ext>
              </a:extLst>
            </p:cNvPr>
            <p:cNvGrpSpPr/>
            <p:nvPr/>
          </p:nvGrpSpPr>
          <p:grpSpPr>
            <a:xfrm>
              <a:off x="6001776" y="4487334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D95FBF5C-684A-462F-8102-18F24BCA8B60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A4104A1B-CB89-4630-B75F-B0BB3BC65D61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D16221A0-082D-4EC8-9F8B-5DE168A7A699}"/>
                </a:ext>
              </a:extLst>
            </p:cNvPr>
            <p:cNvGrpSpPr/>
            <p:nvPr/>
          </p:nvGrpSpPr>
          <p:grpSpPr>
            <a:xfrm>
              <a:off x="4822800" y="4487334"/>
              <a:ext cx="260800" cy="324234"/>
              <a:chOff x="9253104" y="3984649"/>
              <a:chExt cx="345642" cy="400924"/>
            </a:xfrm>
            <a:solidFill>
              <a:schemeClr val="bg1"/>
            </a:solidFill>
          </p:grpSpPr>
          <p:sp>
            <p:nvSpPr>
              <p:cNvPr id="68" name="Isosceles Triangle 67">
                <a:extLst>
                  <a:ext uri="{FF2B5EF4-FFF2-40B4-BE49-F238E27FC236}">
                    <a16:creationId xmlns:a16="http://schemas.microsoft.com/office/drawing/2014/main" id="{CC23BD2B-BC1D-448A-999E-A0056FED21D3}"/>
                  </a:ext>
                </a:extLst>
              </p:cNvPr>
              <p:cNvSpPr/>
              <p:nvPr/>
            </p:nvSpPr>
            <p:spPr>
              <a:xfrm flipV="1">
                <a:off x="9253104" y="3984649"/>
                <a:ext cx="345642" cy="288035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3E5FB1B7-D1EA-46FD-9DF1-FAAB58593568}"/>
                  </a:ext>
                </a:extLst>
              </p:cNvPr>
              <p:cNvSpPr/>
              <p:nvPr/>
            </p:nvSpPr>
            <p:spPr>
              <a:xfrm>
                <a:off x="9366489" y="4266701"/>
                <a:ext cx="118872" cy="11887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F2803BF-7C7F-497E-A8A6-5C6640524EB8}"/>
                </a:ext>
              </a:extLst>
            </p:cNvPr>
            <p:cNvSpPr txBox="1"/>
            <p:nvPr/>
          </p:nvSpPr>
          <p:spPr>
            <a:xfrm>
              <a:off x="7557491" y="5041996"/>
              <a:ext cx="29563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9D6AC85-9340-4E29-B5E8-C8DCF027B5E2}"/>
                </a:ext>
              </a:extLst>
            </p:cNvPr>
            <p:cNvSpPr txBox="1"/>
            <p:nvPr/>
          </p:nvSpPr>
          <p:spPr>
            <a:xfrm>
              <a:off x="6339619" y="5041996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2D129F2-8D90-4E5A-BB42-22B5E47B2D9D}"/>
                </a:ext>
              </a:extLst>
            </p:cNvPr>
            <p:cNvSpPr txBox="1"/>
            <p:nvPr/>
          </p:nvSpPr>
          <p:spPr>
            <a:xfrm>
              <a:off x="5148561" y="5041996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064D2D6-97C2-4251-973B-5EAB5502573B}"/>
                </a:ext>
              </a:extLst>
            </p:cNvPr>
            <p:cNvSpPr txBox="1"/>
            <p:nvPr/>
          </p:nvSpPr>
          <p:spPr>
            <a:xfrm>
              <a:off x="3951197" y="5041996"/>
              <a:ext cx="33326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387D335-4370-40EE-94D0-7E4ADC536460}"/>
                </a:ext>
              </a:extLst>
            </p:cNvPr>
            <p:cNvSpPr txBox="1"/>
            <p:nvPr/>
          </p:nvSpPr>
          <p:spPr>
            <a:xfrm>
              <a:off x="8735291" y="5041996"/>
              <a:ext cx="29563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1AD5E03-0A5B-4C36-B77B-AEDAE1B5B8BA}"/>
                </a:ext>
              </a:extLst>
            </p:cNvPr>
            <p:cNvSpPr/>
            <p:nvPr/>
          </p:nvSpPr>
          <p:spPr>
            <a:xfrm>
              <a:off x="3751146" y="4906878"/>
              <a:ext cx="1200217" cy="196905"/>
            </a:xfrm>
            <a:custGeom>
              <a:avLst/>
              <a:gdLst>
                <a:gd name="connsiteX0" fmla="*/ 1204485 w 1204485"/>
                <a:gd name="connsiteY0" fmla="*/ 0 h 182880"/>
                <a:gd name="connsiteX1" fmla="*/ 0 w 1204485"/>
                <a:gd name="connsiteY1" fmla="*/ 0 h 182880"/>
                <a:gd name="connsiteX2" fmla="*/ 0 w 1204485"/>
                <a:gd name="connsiteY2" fmla="*/ 18288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4485" h="182880">
                  <a:moveTo>
                    <a:pt x="1204485" y="0"/>
                  </a:moveTo>
                  <a:lnTo>
                    <a:pt x="0" y="0"/>
                  </a:lnTo>
                  <a:lnTo>
                    <a:pt x="0" y="18288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9379FE1-3050-4BC4-A979-63E55EEE0975}"/>
                </a:ext>
              </a:extLst>
            </p:cNvPr>
            <p:cNvSpPr/>
            <p:nvPr/>
          </p:nvSpPr>
          <p:spPr>
            <a:xfrm>
              <a:off x="3285534" y="4546775"/>
              <a:ext cx="1197132" cy="548640"/>
            </a:xfrm>
            <a:custGeom>
              <a:avLst/>
              <a:gdLst>
                <a:gd name="connsiteX0" fmla="*/ 1191873 w 1191873"/>
                <a:gd name="connsiteY0" fmla="*/ 0 h 548640"/>
                <a:gd name="connsiteX1" fmla="*/ 0 w 1191873"/>
                <a:gd name="connsiteY1" fmla="*/ 0 h 548640"/>
                <a:gd name="connsiteX2" fmla="*/ 0 w 1191873"/>
                <a:gd name="connsiteY2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1873" h="548640">
                  <a:moveTo>
                    <a:pt x="1191873" y="0"/>
                  </a:moveTo>
                  <a:lnTo>
                    <a:pt x="0" y="0"/>
                  </a:lnTo>
                  <a:lnTo>
                    <a:pt x="0" y="54864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109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0B03-4B47-4465-A8D9-861CEB69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= 2*X + Y (Unsigned X and 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CAC6-D820-4101-AE4B-6CDEFA9A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7" y="951900"/>
            <a:ext cx="9274727" cy="322599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Design a circuit that computes S = 2*X + Y (</a:t>
            </a:r>
            <a:r>
              <a:rPr lang="en-US" b="1" dirty="0"/>
              <a:t>unsigned X and Y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X[3:0] and Y[3:0] are 4-bit </a:t>
            </a:r>
            <a:r>
              <a:rPr lang="en-US" b="1" dirty="0"/>
              <a:t>unsigned</a:t>
            </a:r>
            <a:r>
              <a:rPr lang="en-US" dirty="0"/>
              <a:t> integers </a:t>
            </a:r>
            <a:r>
              <a:rPr lang="en-US" dirty="0">
                <a:sym typeface="Wingdings" panose="05000000000000000000" pitchFamily="2" charset="2"/>
              </a:rPr>
              <a:t> range = 0 to 15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15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Solution: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b="1" dirty="0"/>
              <a:t>2*X + Y = X &lt;&lt; 1 + Y (Shift-Left X by 1 bit)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en-US" dirty="0"/>
              <a:t>Maximum value of S = 2*15 + 15 = 45 </a:t>
            </a:r>
            <a:r>
              <a:rPr lang="en-US" dirty="0">
                <a:sym typeface="Wingdings" panose="05000000000000000000" pitchFamily="2" charset="2"/>
              </a:rPr>
              <a:t> S is </a:t>
            </a:r>
            <a:r>
              <a:rPr lang="en-US" b="1" dirty="0">
                <a:sym typeface="Wingdings" panose="05000000000000000000" pitchFamily="2" charset="2"/>
              </a:rPr>
              <a:t>6 bits </a:t>
            </a:r>
            <a:r>
              <a:rPr lang="en-US" dirty="0">
                <a:sym typeface="Wingdings" panose="05000000000000000000" pitchFamily="2" charset="2"/>
              </a:rPr>
              <a:t>= S[5:0]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024D6B0-92B3-4F55-AD67-525496EE7818}"/>
              </a:ext>
            </a:extLst>
          </p:cNvPr>
          <p:cNvGrpSpPr/>
          <p:nvPr/>
        </p:nvGrpSpPr>
        <p:grpSpPr>
          <a:xfrm>
            <a:off x="1659920" y="4293105"/>
            <a:ext cx="6634286" cy="2189066"/>
            <a:chOff x="2639239" y="4293105"/>
            <a:chExt cx="6634286" cy="2189066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4141756-76E1-4675-A939-26F3D01E9979}"/>
                </a:ext>
              </a:extLst>
            </p:cNvPr>
            <p:cNvGrpSpPr/>
            <p:nvPr/>
          </p:nvGrpSpPr>
          <p:grpSpPr>
            <a:xfrm>
              <a:off x="3167183" y="4293105"/>
              <a:ext cx="5163736" cy="2189066"/>
              <a:chOff x="3167183" y="4293105"/>
              <a:chExt cx="5163736" cy="2189066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8A5E444-E19E-4C70-97A0-E62185473B22}"/>
                  </a:ext>
                </a:extLst>
              </p:cNvPr>
              <p:cNvSpPr/>
              <p:nvPr/>
            </p:nvSpPr>
            <p:spPr>
              <a:xfrm>
                <a:off x="7237939" y="5041995"/>
                <a:ext cx="731520" cy="7315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FA</a:t>
                </a:r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82A0070-65C6-4644-B2C9-F1D9CE3ED43C}"/>
                  </a:ext>
                </a:extLst>
              </p:cNvPr>
              <p:cNvGrpSpPr/>
              <p:nvPr/>
            </p:nvGrpSpPr>
            <p:grpSpPr>
              <a:xfrm>
                <a:off x="7372498" y="4753961"/>
                <a:ext cx="457882" cy="288034"/>
                <a:chOff x="5989926" y="4811566"/>
                <a:chExt cx="457882" cy="403250"/>
              </a:xfrm>
            </p:grpSpPr>
            <p:cxnSp>
              <p:nvCxnSpPr>
                <p:cNvPr id="6" name="Straight Arrow Connector 5">
                  <a:extLst>
                    <a:ext uri="{FF2B5EF4-FFF2-40B4-BE49-F238E27FC236}">
                      <a16:creationId xmlns:a16="http://schemas.microsoft.com/office/drawing/2014/main" id="{A308633E-AFA8-42FA-B833-52BE05DC5D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id="{9C10A6EA-051C-43D3-89D2-3E19AF9A9F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4139897-8266-4B9D-95FE-BB5D05908A70}"/>
                  </a:ext>
                </a:extLst>
              </p:cNvPr>
              <p:cNvSpPr txBox="1"/>
              <p:nvPr/>
            </p:nvSpPr>
            <p:spPr>
              <a:xfrm>
                <a:off x="7197161" y="4293105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E59623-786C-472C-A32F-9FF27105411B}"/>
                  </a:ext>
                </a:extLst>
              </p:cNvPr>
              <p:cNvSpPr txBox="1"/>
              <p:nvPr/>
            </p:nvSpPr>
            <p:spPr>
              <a:xfrm>
                <a:off x="7660533" y="4293105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6F144349-7FED-43C8-9231-7A773E52DB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00406" y="5773515"/>
                <a:ext cx="0" cy="3054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048FC0D-079C-4EA3-8673-6B9199AFA5F3}"/>
                  </a:ext>
                </a:extLst>
              </p:cNvPr>
              <p:cNvSpPr txBox="1"/>
              <p:nvPr/>
            </p:nvSpPr>
            <p:spPr>
              <a:xfrm>
                <a:off x="7430109" y="6078922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CD0FBDFD-6FA6-46D0-8984-7A538A13F29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96424" y="5407755"/>
                <a:ext cx="44151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5E21156-8FC2-4B02-8B53-0C02288DFA8B}"/>
                  </a:ext>
                </a:extLst>
              </p:cNvPr>
              <p:cNvSpPr txBox="1"/>
              <p:nvPr/>
            </p:nvSpPr>
            <p:spPr>
              <a:xfrm>
                <a:off x="8063778" y="5041994"/>
                <a:ext cx="267141" cy="3456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AC7AA87-A911-4329-B3F3-C27E2E6F48A7}"/>
                  </a:ext>
                </a:extLst>
              </p:cNvPr>
              <p:cNvSpPr txBox="1"/>
              <p:nvPr/>
            </p:nvSpPr>
            <p:spPr>
              <a:xfrm>
                <a:off x="6874925" y="5041996"/>
                <a:ext cx="267141" cy="3456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88DCC93-CA07-478C-8E02-3523435AADE5}"/>
                  </a:ext>
                </a:extLst>
              </p:cNvPr>
              <p:cNvSpPr txBox="1"/>
              <p:nvPr/>
            </p:nvSpPr>
            <p:spPr>
              <a:xfrm>
                <a:off x="5686072" y="5041998"/>
                <a:ext cx="267141" cy="3456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0F8CC80-78FB-4821-B562-5DEF0544DEF2}"/>
                  </a:ext>
                </a:extLst>
              </p:cNvPr>
              <p:cNvSpPr txBox="1"/>
              <p:nvPr/>
            </p:nvSpPr>
            <p:spPr>
              <a:xfrm>
                <a:off x="4497219" y="5042000"/>
                <a:ext cx="267141" cy="3456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149CEAA-B563-4D82-BB01-AB16B923B69B}"/>
                  </a:ext>
                </a:extLst>
              </p:cNvPr>
              <p:cNvSpPr txBox="1"/>
              <p:nvPr/>
            </p:nvSpPr>
            <p:spPr>
              <a:xfrm>
                <a:off x="3167183" y="5042002"/>
                <a:ext cx="267141" cy="3456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5</a:t>
                </a: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50D2FCF-0DD4-496A-AD73-E17675A6A5AB}"/>
                </a:ext>
              </a:extLst>
            </p:cNvPr>
            <p:cNvCxnSpPr>
              <a:cxnSpLocks/>
            </p:cNvCxnSpPr>
            <p:nvPr/>
          </p:nvCxnSpPr>
          <p:spPr>
            <a:xfrm>
              <a:off x="9040577" y="4753961"/>
              <a:ext cx="0" cy="132496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F258ED2-DE2B-4734-9D57-EF0046F0162D}"/>
                </a:ext>
              </a:extLst>
            </p:cNvPr>
            <p:cNvSpPr txBox="1"/>
            <p:nvPr/>
          </p:nvSpPr>
          <p:spPr>
            <a:xfrm>
              <a:off x="8870280" y="6078922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1BD4015-E3B8-47AE-8D05-6528438F6E67}"/>
                </a:ext>
              </a:extLst>
            </p:cNvPr>
            <p:cNvSpPr txBox="1"/>
            <p:nvPr/>
          </p:nvSpPr>
          <p:spPr>
            <a:xfrm>
              <a:off x="8870279" y="4293105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236A542-FE67-43C1-A0E3-FAFF23E20B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69459" y="5416441"/>
              <a:ext cx="36146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044384-0F59-409F-8F86-4072BC4F068C}"/>
                </a:ext>
              </a:extLst>
            </p:cNvPr>
            <p:cNvSpPr txBox="1"/>
            <p:nvPr/>
          </p:nvSpPr>
          <p:spPr>
            <a:xfrm>
              <a:off x="8351813" y="5214817"/>
              <a:ext cx="273183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700EAB6-00C4-4C75-86C0-20004F999F03}"/>
                </a:ext>
              </a:extLst>
            </p:cNvPr>
            <p:cNvGrpSpPr/>
            <p:nvPr/>
          </p:nvGrpSpPr>
          <p:grpSpPr>
            <a:xfrm>
              <a:off x="5602719" y="4293105"/>
              <a:ext cx="1267354" cy="2189066"/>
              <a:chOff x="6796424" y="4293105"/>
              <a:chExt cx="1267354" cy="2189066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A46BD3A-8A50-4D8C-A1E0-7A7FFAD4AF8B}"/>
                  </a:ext>
                </a:extLst>
              </p:cNvPr>
              <p:cNvSpPr/>
              <p:nvPr/>
            </p:nvSpPr>
            <p:spPr>
              <a:xfrm>
                <a:off x="7237939" y="5041995"/>
                <a:ext cx="731520" cy="7315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FA</a:t>
                </a:r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88A11FAE-A6D6-4956-945D-417DE5EE05E4}"/>
                  </a:ext>
                </a:extLst>
              </p:cNvPr>
              <p:cNvGrpSpPr/>
              <p:nvPr/>
            </p:nvGrpSpPr>
            <p:grpSpPr>
              <a:xfrm>
                <a:off x="7372498" y="4753961"/>
                <a:ext cx="457882" cy="288034"/>
                <a:chOff x="5989926" y="4811566"/>
                <a:chExt cx="457882" cy="403250"/>
              </a:xfrm>
            </p:grpSpPr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9AA70C3A-81E4-4228-B4DA-9D0558B40B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>
                  <a:extLst>
                    <a:ext uri="{FF2B5EF4-FFF2-40B4-BE49-F238E27FC236}">
                      <a16:creationId xmlns:a16="http://schemas.microsoft.com/office/drawing/2014/main" id="{24AB4C96-4279-4E6B-B39E-4B3D63A675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FB80F46-6749-48C5-BB6B-262C0E8BDDC3}"/>
                  </a:ext>
                </a:extLst>
              </p:cNvPr>
              <p:cNvSpPr txBox="1"/>
              <p:nvPr/>
            </p:nvSpPr>
            <p:spPr>
              <a:xfrm>
                <a:off x="7197161" y="4293105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732E037-7AFC-4F12-8513-D4A5DAD48DC3}"/>
                  </a:ext>
                </a:extLst>
              </p:cNvPr>
              <p:cNvSpPr txBox="1"/>
              <p:nvPr/>
            </p:nvSpPr>
            <p:spPr>
              <a:xfrm>
                <a:off x="7660533" y="4293105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24481E1F-15DA-4723-844C-AC32E9F115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00406" y="5773515"/>
                <a:ext cx="0" cy="3054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80DF1F6-1597-4B9A-9B9C-2F627B07F252}"/>
                  </a:ext>
                </a:extLst>
              </p:cNvPr>
              <p:cNvSpPr txBox="1"/>
              <p:nvPr/>
            </p:nvSpPr>
            <p:spPr>
              <a:xfrm>
                <a:off x="7430109" y="6078922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D9242DEF-2773-4BEB-B214-E09403F429B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96424" y="5407755"/>
                <a:ext cx="44151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23A0AB8-51C9-4F41-8A5C-2545C58BD22A}"/>
                </a:ext>
              </a:extLst>
            </p:cNvPr>
            <p:cNvGrpSpPr/>
            <p:nvPr/>
          </p:nvGrpSpPr>
          <p:grpSpPr>
            <a:xfrm>
              <a:off x="4409014" y="4293105"/>
              <a:ext cx="1267354" cy="2189066"/>
              <a:chOff x="6796424" y="4293105"/>
              <a:chExt cx="1267354" cy="2189066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0E3ADB4-0288-4F6E-BEE1-40B7E35F35A5}"/>
                  </a:ext>
                </a:extLst>
              </p:cNvPr>
              <p:cNvSpPr/>
              <p:nvPr/>
            </p:nvSpPr>
            <p:spPr>
              <a:xfrm>
                <a:off x="7237939" y="5041995"/>
                <a:ext cx="731520" cy="7315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FA</a:t>
                </a:r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DBDEDF65-E11A-42E0-90E4-9884519D05F5}"/>
                  </a:ext>
                </a:extLst>
              </p:cNvPr>
              <p:cNvGrpSpPr/>
              <p:nvPr/>
            </p:nvGrpSpPr>
            <p:grpSpPr>
              <a:xfrm>
                <a:off x="7372498" y="4753961"/>
                <a:ext cx="457882" cy="288034"/>
                <a:chOff x="5989926" y="4811566"/>
                <a:chExt cx="457882" cy="403250"/>
              </a:xfrm>
            </p:grpSpPr>
            <p:cxnSp>
              <p:nvCxnSpPr>
                <p:cNvPr id="48" name="Straight Arrow Connector 47">
                  <a:extLst>
                    <a:ext uri="{FF2B5EF4-FFF2-40B4-BE49-F238E27FC236}">
                      <a16:creationId xmlns:a16="http://schemas.microsoft.com/office/drawing/2014/main" id="{4C53C578-09FA-403C-A798-F889B23986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9926" y="4811566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>
                  <a:extLst>
                    <a:ext uri="{FF2B5EF4-FFF2-40B4-BE49-F238E27FC236}">
                      <a16:creationId xmlns:a16="http://schemas.microsoft.com/office/drawing/2014/main" id="{71E92481-321E-4455-BEB4-69FBC4CF58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47808" y="4811567"/>
                  <a:ext cx="0" cy="40324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A8A21C6-4C80-4B7B-B096-4F5420307F12}"/>
                  </a:ext>
                </a:extLst>
              </p:cNvPr>
              <p:cNvSpPr txBox="1"/>
              <p:nvPr/>
            </p:nvSpPr>
            <p:spPr>
              <a:xfrm>
                <a:off x="7197161" y="4293105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X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F99EEF7-9721-4DBB-B990-D1A84B6B1FD8}"/>
                  </a:ext>
                </a:extLst>
              </p:cNvPr>
              <p:cNvSpPr txBox="1"/>
              <p:nvPr/>
            </p:nvSpPr>
            <p:spPr>
              <a:xfrm>
                <a:off x="7660533" y="4293105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Y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27F8689A-AB56-4398-8068-CA76A431AA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00406" y="5773515"/>
                <a:ext cx="0" cy="30540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7281EA6-E89F-43C4-B170-16B4E067998C}"/>
                  </a:ext>
                </a:extLst>
              </p:cNvPr>
              <p:cNvSpPr txBox="1"/>
              <p:nvPr/>
            </p:nvSpPr>
            <p:spPr>
              <a:xfrm>
                <a:off x="7430109" y="6078922"/>
                <a:ext cx="403245" cy="4032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>
                    <a:latin typeface="+mn-lt"/>
                    <a:cs typeface="Times New Roman" panose="02020603050405020304" pitchFamily="18" charset="0"/>
                  </a:rPr>
                  <a:t>3</a:t>
                </a:r>
              </a:p>
            </p:txBody>
          </p: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DB297661-6BB9-438E-B539-3019E6B50CB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96424" y="5407755"/>
                <a:ext cx="441516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FA275B3-995F-4DF3-B3F0-1F46D77CDB36}"/>
                </a:ext>
              </a:extLst>
            </p:cNvPr>
            <p:cNvSpPr/>
            <p:nvPr/>
          </p:nvSpPr>
          <p:spPr>
            <a:xfrm>
              <a:off x="3656824" y="5041995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B0C52B87-6492-4837-903F-5401C8DA32B1}"/>
                </a:ext>
              </a:extLst>
            </p:cNvPr>
            <p:cNvGrpSpPr/>
            <p:nvPr/>
          </p:nvGrpSpPr>
          <p:grpSpPr>
            <a:xfrm>
              <a:off x="3791383" y="4753961"/>
              <a:ext cx="457882" cy="288034"/>
              <a:chOff x="5989926" y="4811566"/>
              <a:chExt cx="457882" cy="403250"/>
            </a:xfrm>
          </p:grpSpPr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38CDCC7C-F028-4CBE-A654-A1F2F28A44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>
                <a:extLst>
                  <a:ext uri="{FF2B5EF4-FFF2-40B4-BE49-F238E27FC236}">
                    <a16:creationId xmlns:a16="http://schemas.microsoft.com/office/drawing/2014/main" id="{D07CC835-BA70-4A91-8102-E981F4A63A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DE4591-6252-4784-B728-B6607D107D11}"/>
                </a:ext>
              </a:extLst>
            </p:cNvPr>
            <p:cNvSpPr txBox="1"/>
            <p:nvPr/>
          </p:nvSpPr>
          <p:spPr>
            <a:xfrm>
              <a:off x="3616046" y="4293105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B1ADFCF-FB9A-40BA-8897-150D61A7AC74}"/>
                </a:ext>
              </a:extLst>
            </p:cNvPr>
            <p:cNvSpPr txBox="1"/>
            <p:nvPr/>
          </p:nvSpPr>
          <p:spPr>
            <a:xfrm>
              <a:off x="4079419" y="4293105"/>
              <a:ext cx="329593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220CDF4-B284-49EC-BCE3-10A7F2127592}"/>
                </a:ext>
              </a:extLst>
            </p:cNvPr>
            <p:cNvCxnSpPr>
              <a:cxnSpLocks/>
            </p:cNvCxnSpPr>
            <p:nvPr/>
          </p:nvCxnSpPr>
          <p:spPr>
            <a:xfrm>
              <a:off x="4019291" y="5773515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D77A58-46D1-466F-80DE-C3B1B8614D68}"/>
                </a:ext>
              </a:extLst>
            </p:cNvPr>
            <p:cNvSpPr txBox="1"/>
            <p:nvPr/>
          </p:nvSpPr>
          <p:spPr>
            <a:xfrm>
              <a:off x="3848994" y="6078922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50CA5EA-59F6-4CB8-AF74-8C0F60410B9B}"/>
                </a:ext>
              </a:extLst>
            </p:cNvPr>
            <p:cNvSpPr/>
            <p:nvPr/>
          </p:nvSpPr>
          <p:spPr>
            <a:xfrm>
              <a:off x="2799347" y="5398168"/>
              <a:ext cx="858253" cy="689811"/>
            </a:xfrm>
            <a:custGeom>
              <a:avLst/>
              <a:gdLst>
                <a:gd name="connsiteX0" fmla="*/ 858253 w 858253"/>
                <a:gd name="connsiteY0" fmla="*/ 0 h 689811"/>
                <a:gd name="connsiteX1" fmla="*/ 0 w 858253"/>
                <a:gd name="connsiteY1" fmla="*/ 0 h 689811"/>
                <a:gd name="connsiteX2" fmla="*/ 0 w 858253"/>
                <a:gd name="connsiteY2" fmla="*/ 689811 h 68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8253" h="689811">
                  <a:moveTo>
                    <a:pt x="858253" y="0"/>
                  </a:moveTo>
                  <a:lnTo>
                    <a:pt x="0" y="0"/>
                  </a:lnTo>
                  <a:lnTo>
                    <a:pt x="0" y="68981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1FD0E5C-4298-4423-8045-F625AA431051}"/>
                </a:ext>
              </a:extLst>
            </p:cNvPr>
            <p:cNvSpPr txBox="1"/>
            <p:nvPr/>
          </p:nvSpPr>
          <p:spPr>
            <a:xfrm>
              <a:off x="2639239" y="6078922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544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0B03-4B47-4465-A8D9-861CEB694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= 2*X + Y (Signed X and 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CAC6-D820-4101-AE4B-6CDEFA9A2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47" y="951899"/>
            <a:ext cx="9159513" cy="2822743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/>
              <a:t>Design a circuit that computes S = 2*X + Y using Full Adders</a:t>
            </a:r>
          </a:p>
          <a:p>
            <a:pPr>
              <a:spcBef>
                <a:spcPts val="1500"/>
              </a:spcBef>
            </a:pPr>
            <a:r>
              <a:rPr lang="en-US" dirty="0"/>
              <a:t>X[3:0] and Y[3:0] are 4-bit </a:t>
            </a:r>
            <a:r>
              <a:rPr lang="en-US" b="1" dirty="0"/>
              <a:t>signed</a:t>
            </a:r>
            <a:r>
              <a:rPr lang="en-US" dirty="0"/>
              <a:t> integers </a:t>
            </a:r>
            <a:r>
              <a:rPr lang="en-US" dirty="0">
                <a:sym typeface="Wingdings" panose="05000000000000000000" pitchFamily="2" charset="2"/>
              </a:rPr>
              <a:t> range = -8 to +7</a:t>
            </a:r>
            <a:endParaRPr lang="en-US" dirty="0"/>
          </a:p>
          <a:p>
            <a:pPr marL="0" indent="0">
              <a:spcBef>
                <a:spcPts val="15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Solution:</a:t>
            </a:r>
          </a:p>
          <a:p>
            <a:pPr>
              <a:spcBef>
                <a:spcPts val="1500"/>
              </a:spcBef>
            </a:pPr>
            <a:r>
              <a:rPr lang="en-US" dirty="0"/>
              <a:t>Range of X and Y is -8 to +7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Minimum S = 2*(-8) + (-8) = -24</a:t>
            </a:r>
          </a:p>
          <a:p>
            <a:pPr>
              <a:spcBef>
                <a:spcPts val="1500"/>
              </a:spcBef>
            </a:pPr>
            <a:r>
              <a:rPr lang="en-US" dirty="0"/>
              <a:t>Maximum S = 2*(+7) + 7 = +21 </a:t>
            </a:r>
            <a:r>
              <a:rPr lang="en-US" dirty="0">
                <a:sym typeface="Wingdings" panose="05000000000000000000" pitchFamily="2" charset="2"/>
              </a:rPr>
              <a:t> S is </a:t>
            </a:r>
            <a:r>
              <a:rPr lang="en-US" b="1" dirty="0">
                <a:sym typeface="Wingdings" panose="05000000000000000000" pitchFamily="2" charset="2"/>
              </a:rPr>
              <a:t>6 bits</a:t>
            </a:r>
            <a:r>
              <a:rPr lang="en-US" dirty="0">
                <a:sym typeface="Wingdings" panose="05000000000000000000" pitchFamily="2" charset="2"/>
              </a:rPr>
              <a:t> = S[5:0]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9C38A67-C304-4D4D-A46B-DD52B56F9913}"/>
              </a:ext>
            </a:extLst>
          </p:cNvPr>
          <p:cNvGrpSpPr/>
          <p:nvPr/>
        </p:nvGrpSpPr>
        <p:grpSpPr>
          <a:xfrm>
            <a:off x="3035143" y="3832249"/>
            <a:ext cx="6526417" cy="2477101"/>
            <a:chOff x="1479751" y="4005070"/>
            <a:chExt cx="6526417" cy="247710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8A5E444-E19E-4C70-97A0-E62185473B22}"/>
                </a:ext>
              </a:extLst>
            </p:cNvPr>
            <p:cNvSpPr/>
            <p:nvPr/>
          </p:nvSpPr>
          <p:spPr>
            <a:xfrm>
              <a:off x="6258620" y="5041995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82A0070-65C6-4644-B2C9-F1D9CE3ED43C}"/>
                </a:ext>
              </a:extLst>
            </p:cNvPr>
            <p:cNvGrpSpPr/>
            <p:nvPr/>
          </p:nvGrpSpPr>
          <p:grpSpPr>
            <a:xfrm>
              <a:off x="6393179" y="4473551"/>
              <a:ext cx="457882" cy="568444"/>
              <a:chOff x="5989926" y="4811566"/>
              <a:chExt cx="457882" cy="403250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A308633E-AFA8-42FA-B833-52BE05DC5D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9C10A6EA-051C-43D3-89D2-3E19AF9A9F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4139897-8266-4B9D-95FE-BB5D05908A70}"/>
                </a:ext>
              </a:extLst>
            </p:cNvPr>
            <p:cNvSpPr txBox="1"/>
            <p:nvPr/>
          </p:nvSpPr>
          <p:spPr>
            <a:xfrm>
              <a:off x="6217842" y="400507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EE59623-786C-472C-A32F-9FF27105411B}"/>
                </a:ext>
              </a:extLst>
            </p:cNvPr>
            <p:cNvSpPr txBox="1"/>
            <p:nvPr/>
          </p:nvSpPr>
          <p:spPr>
            <a:xfrm>
              <a:off x="6681214" y="400507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F144349-7FED-43C8-9231-7A773E52DB9C}"/>
                </a:ext>
              </a:extLst>
            </p:cNvPr>
            <p:cNvCxnSpPr>
              <a:cxnSpLocks/>
            </p:cNvCxnSpPr>
            <p:nvPr/>
          </p:nvCxnSpPr>
          <p:spPr>
            <a:xfrm>
              <a:off x="6621087" y="5773515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048FC0D-079C-4EA3-8673-6B9199AFA5F3}"/>
                </a:ext>
              </a:extLst>
            </p:cNvPr>
            <p:cNvSpPr txBox="1"/>
            <p:nvPr/>
          </p:nvSpPr>
          <p:spPr>
            <a:xfrm>
              <a:off x="6450790" y="6078922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D0FBDFD-6FA6-46D0-8984-7A538A13F2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7105" y="5407755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50D2FCF-0DD4-496A-AD73-E17675A6A5AB}"/>
                </a:ext>
              </a:extLst>
            </p:cNvPr>
            <p:cNvCxnSpPr>
              <a:cxnSpLocks/>
            </p:cNvCxnSpPr>
            <p:nvPr/>
          </p:nvCxnSpPr>
          <p:spPr>
            <a:xfrm>
              <a:off x="7773220" y="4473551"/>
              <a:ext cx="0" cy="160537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F258ED2-DE2B-4734-9D57-EF0046F0162D}"/>
                </a:ext>
              </a:extLst>
            </p:cNvPr>
            <p:cNvSpPr txBox="1"/>
            <p:nvPr/>
          </p:nvSpPr>
          <p:spPr>
            <a:xfrm>
              <a:off x="7602923" y="6078922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1BD4015-E3B8-47AE-8D05-6528438F6E67}"/>
                </a:ext>
              </a:extLst>
            </p:cNvPr>
            <p:cNvSpPr txBox="1"/>
            <p:nvPr/>
          </p:nvSpPr>
          <p:spPr>
            <a:xfrm>
              <a:off x="7602922" y="400507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236A542-FE67-43C1-A0E3-FAFF23E20B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90140" y="5416441"/>
              <a:ext cx="38235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A044384-0F59-409F-8F86-4072BC4F068C}"/>
                </a:ext>
              </a:extLst>
            </p:cNvPr>
            <p:cNvSpPr txBox="1"/>
            <p:nvPr/>
          </p:nvSpPr>
          <p:spPr>
            <a:xfrm>
              <a:off x="7393386" y="5214817"/>
              <a:ext cx="267140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0</a:t>
              </a:r>
              <a:endParaRPr lang="en-US" sz="2000" baseline="-250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A46BD3A-8A50-4D8C-A1E0-7A7FFAD4AF8B}"/>
                </a:ext>
              </a:extLst>
            </p:cNvPr>
            <p:cNvSpPr/>
            <p:nvPr/>
          </p:nvSpPr>
          <p:spPr>
            <a:xfrm>
              <a:off x="5064915" y="5041995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8A11FAE-A6D6-4956-945D-417DE5EE05E4}"/>
                </a:ext>
              </a:extLst>
            </p:cNvPr>
            <p:cNvGrpSpPr/>
            <p:nvPr/>
          </p:nvGrpSpPr>
          <p:grpSpPr>
            <a:xfrm>
              <a:off x="5199474" y="4473551"/>
              <a:ext cx="457882" cy="568444"/>
              <a:chOff x="5989926" y="4811566"/>
              <a:chExt cx="457882" cy="403250"/>
            </a:xfrm>
          </p:grpSpPr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9AA70C3A-81E4-4228-B4DA-9D0558B40B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24AB4C96-4279-4E6B-B39E-4B3D63A675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B80F46-6749-48C5-BB6B-262C0E8BDDC3}"/>
                </a:ext>
              </a:extLst>
            </p:cNvPr>
            <p:cNvSpPr txBox="1"/>
            <p:nvPr/>
          </p:nvSpPr>
          <p:spPr>
            <a:xfrm>
              <a:off x="5024137" y="400507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32E037-7AFC-4F12-8513-D4A5DAD48DC3}"/>
                </a:ext>
              </a:extLst>
            </p:cNvPr>
            <p:cNvSpPr txBox="1"/>
            <p:nvPr/>
          </p:nvSpPr>
          <p:spPr>
            <a:xfrm>
              <a:off x="5487509" y="400507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4481E1F-15DA-4723-844C-AC32E9F1151E}"/>
                </a:ext>
              </a:extLst>
            </p:cNvPr>
            <p:cNvCxnSpPr>
              <a:cxnSpLocks/>
            </p:cNvCxnSpPr>
            <p:nvPr/>
          </p:nvCxnSpPr>
          <p:spPr>
            <a:xfrm>
              <a:off x="5427382" y="5773515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80DF1F6-1597-4B9A-9B9C-2F627B07F252}"/>
                </a:ext>
              </a:extLst>
            </p:cNvPr>
            <p:cNvSpPr txBox="1"/>
            <p:nvPr/>
          </p:nvSpPr>
          <p:spPr>
            <a:xfrm>
              <a:off x="5257085" y="6078922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D9242DEF-2773-4BEB-B214-E09403F429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3400" y="5407755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0E3ADB4-0288-4F6E-BEE1-40B7E35F35A5}"/>
                </a:ext>
              </a:extLst>
            </p:cNvPr>
            <p:cNvSpPr/>
            <p:nvPr/>
          </p:nvSpPr>
          <p:spPr>
            <a:xfrm>
              <a:off x="3871210" y="5041995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BDEDF65-E11A-42E0-90E4-9884519D05F5}"/>
                </a:ext>
              </a:extLst>
            </p:cNvPr>
            <p:cNvGrpSpPr/>
            <p:nvPr/>
          </p:nvGrpSpPr>
          <p:grpSpPr>
            <a:xfrm>
              <a:off x="4005769" y="4473551"/>
              <a:ext cx="457882" cy="568444"/>
              <a:chOff x="5989926" y="4811566"/>
              <a:chExt cx="457882" cy="403250"/>
            </a:xfrm>
          </p:grpSpPr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4C53C578-09FA-403C-A798-F889B23986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9926" y="4811566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71E92481-321E-4455-BEB4-69FBC4CF5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7808" y="4811567"/>
                <a:ext cx="0" cy="40324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A8A21C6-4C80-4B7B-B096-4F5420307F12}"/>
                </a:ext>
              </a:extLst>
            </p:cNvPr>
            <p:cNvSpPr txBox="1"/>
            <p:nvPr/>
          </p:nvSpPr>
          <p:spPr>
            <a:xfrm>
              <a:off x="3830432" y="400507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99EEF7-9721-4DBB-B990-D1A84B6B1FD8}"/>
                </a:ext>
              </a:extLst>
            </p:cNvPr>
            <p:cNvSpPr txBox="1"/>
            <p:nvPr/>
          </p:nvSpPr>
          <p:spPr>
            <a:xfrm>
              <a:off x="4293804" y="400507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Y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27F8689A-AB56-4398-8068-CA76A431AAF4}"/>
                </a:ext>
              </a:extLst>
            </p:cNvPr>
            <p:cNvCxnSpPr>
              <a:cxnSpLocks/>
            </p:cNvCxnSpPr>
            <p:nvPr/>
          </p:nvCxnSpPr>
          <p:spPr>
            <a:xfrm>
              <a:off x="4233677" y="5773515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281EA6-E89F-43C4-B170-16B4E067998C}"/>
                </a:ext>
              </a:extLst>
            </p:cNvPr>
            <p:cNvSpPr txBox="1"/>
            <p:nvPr/>
          </p:nvSpPr>
          <p:spPr>
            <a:xfrm>
              <a:off x="4063380" y="6078922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DB297661-6BB9-438E-B539-3019E6B50C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695" y="5407755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FA275B3-995F-4DF3-B3F0-1F46D77CDB36}"/>
                </a:ext>
              </a:extLst>
            </p:cNvPr>
            <p:cNvSpPr/>
            <p:nvPr/>
          </p:nvSpPr>
          <p:spPr>
            <a:xfrm>
              <a:off x="2677505" y="5041995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38CDCC7C-F028-4CBE-A654-A1F2F28A4412}"/>
                </a:ext>
              </a:extLst>
            </p:cNvPr>
            <p:cNvCxnSpPr>
              <a:cxnSpLocks/>
            </p:cNvCxnSpPr>
            <p:nvPr/>
          </p:nvCxnSpPr>
          <p:spPr>
            <a:xfrm>
              <a:off x="2812064" y="4473551"/>
              <a:ext cx="0" cy="56844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D07CC835-BA70-4A91-8102-E981F4A63ABF}"/>
                </a:ext>
              </a:extLst>
            </p:cNvPr>
            <p:cNvCxnSpPr>
              <a:cxnSpLocks/>
            </p:cNvCxnSpPr>
            <p:nvPr/>
          </p:nvCxnSpPr>
          <p:spPr>
            <a:xfrm>
              <a:off x="3269946" y="4774080"/>
              <a:ext cx="0" cy="26791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DE4591-6252-4784-B728-B6607D107D11}"/>
                </a:ext>
              </a:extLst>
            </p:cNvPr>
            <p:cNvSpPr txBox="1"/>
            <p:nvPr/>
          </p:nvSpPr>
          <p:spPr>
            <a:xfrm>
              <a:off x="2636727" y="4005070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X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220CDF4-B284-49EC-BCE3-10A7F2127592}"/>
                </a:ext>
              </a:extLst>
            </p:cNvPr>
            <p:cNvCxnSpPr>
              <a:cxnSpLocks/>
            </p:cNvCxnSpPr>
            <p:nvPr/>
          </p:nvCxnSpPr>
          <p:spPr>
            <a:xfrm>
              <a:off x="3039972" y="5773515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0D77A58-46D1-466F-80DE-C3B1B8614D68}"/>
                </a:ext>
              </a:extLst>
            </p:cNvPr>
            <p:cNvSpPr txBox="1"/>
            <p:nvPr/>
          </p:nvSpPr>
          <p:spPr>
            <a:xfrm>
              <a:off x="2869675" y="6078922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3A59EED7-5578-4E60-845F-CBC2BCC9CE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1941" y="5407755"/>
              <a:ext cx="44151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0D691AE-3D81-4395-9E71-D65009FC4E6D}"/>
                </a:ext>
              </a:extLst>
            </p:cNvPr>
            <p:cNvSpPr/>
            <p:nvPr/>
          </p:nvSpPr>
          <p:spPr>
            <a:xfrm>
              <a:off x="1479751" y="5041995"/>
              <a:ext cx="731520" cy="7315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FA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4ECD514B-527F-4A1D-8B1B-39F9E84A052D}"/>
                </a:ext>
              </a:extLst>
            </p:cNvPr>
            <p:cNvCxnSpPr>
              <a:cxnSpLocks/>
            </p:cNvCxnSpPr>
            <p:nvPr/>
          </p:nvCxnSpPr>
          <p:spPr>
            <a:xfrm>
              <a:off x="1842218" y="5773515"/>
              <a:ext cx="0" cy="30540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B4FDDE1-0A23-4D38-986C-312DB6C92EBE}"/>
                </a:ext>
              </a:extLst>
            </p:cNvPr>
            <p:cNvSpPr txBox="1"/>
            <p:nvPr/>
          </p:nvSpPr>
          <p:spPr>
            <a:xfrm>
              <a:off x="1671921" y="6078922"/>
              <a:ext cx="403245" cy="403249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S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50ACB3B-2C0A-465C-84D0-A5C315CDCACC}"/>
                </a:ext>
              </a:extLst>
            </p:cNvPr>
            <p:cNvSpPr/>
            <p:nvPr/>
          </p:nvSpPr>
          <p:spPr>
            <a:xfrm>
              <a:off x="2069431" y="4774080"/>
              <a:ext cx="2394215" cy="267912"/>
            </a:xfrm>
            <a:custGeom>
              <a:avLst/>
              <a:gdLst>
                <a:gd name="connsiteX0" fmla="*/ 2382252 w 2382252"/>
                <a:gd name="connsiteY0" fmla="*/ 0 h 176463"/>
                <a:gd name="connsiteX1" fmla="*/ 0 w 2382252"/>
                <a:gd name="connsiteY1" fmla="*/ 0 h 176463"/>
                <a:gd name="connsiteX2" fmla="*/ 0 w 2382252"/>
                <a:gd name="connsiteY2" fmla="*/ 176463 h 17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252" h="176463">
                  <a:moveTo>
                    <a:pt x="2382252" y="0"/>
                  </a:moveTo>
                  <a:lnTo>
                    <a:pt x="0" y="0"/>
                  </a:lnTo>
                  <a:lnTo>
                    <a:pt x="0" y="17646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DECCFB7-5A7E-40B9-918A-7A37EA6BD60D}"/>
                </a:ext>
              </a:extLst>
            </p:cNvPr>
            <p:cNvSpPr/>
            <p:nvPr/>
          </p:nvSpPr>
          <p:spPr>
            <a:xfrm>
              <a:off x="1611552" y="4638747"/>
              <a:ext cx="1200512" cy="403247"/>
            </a:xfrm>
            <a:custGeom>
              <a:avLst/>
              <a:gdLst>
                <a:gd name="connsiteX0" fmla="*/ 2382252 w 2382252"/>
                <a:gd name="connsiteY0" fmla="*/ 0 h 176463"/>
                <a:gd name="connsiteX1" fmla="*/ 0 w 2382252"/>
                <a:gd name="connsiteY1" fmla="*/ 0 h 176463"/>
                <a:gd name="connsiteX2" fmla="*/ 0 w 2382252"/>
                <a:gd name="connsiteY2" fmla="*/ 176463 h 17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2252" h="176463">
                  <a:moveTo>
                    <a:pt x="2382252" y="0"/>
                  </a:moveTo>
                  <a:lnTo>
                    <a:pt x="0" y="0"/>
                  </a:lnTo>
                  <a:lnTo>
                    <a:pt x="0" y="17646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52443CE-7809-4536-9291-EF82857697C1}"/>
                </a:ext>
              </a:extLst>
            </p:cNvPr>
            <p:cNvSpPr txBox="1"/>
            <p:nvPr/>
          </p:nvSpPr>
          <p:spPr>
            <a:xfrm>
              <a:off x="7084456" y="5041997"/>
              <a:ext cx="269657" cy="36575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2C63C2F-B599-4C6E-96FD-C464204EBE2C}"/>
                </a:ext>
              </a:extLst>
            </p:cNvPr>
            <p:cNvSpPr txBox="1"/>
            <p:nvPr/>
          </p:nvSpPr>
          <p:spPr>
            <a:xfrm>
              <a:off x="5893087" y="5041997"/>
              <a:ext cx="269657" cy="36575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751091B-7D92-4505-8D12-054C050A84BC}"/>
                </a:ext>
              </a:extLst>
            </p:cNvPr>
            <p:cNvSpPr txBox="1"/>
            <p:nvPr/>
          </p:nvSpPr>
          <p:spPr>
            <a:xfrm>
              <a:off x="4701718" y="5041997"/>
              <a:ext cx="269657" cy="36575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5CCF7BC-D70D-4018-852A-BD0C54995B0D}"/>
                </a:ext>
              </a:extLst>
            </p:cNvPr>
            <p:cNvSpPr txBox="1"/>
            <p:nvPr/>
          </p:nvSpPr>
          <p:spPr>
            <a:xfrm>
              <a:off x="3510349" y="5041997"/>
              <a:ext cx="269657" cy="36575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6497AEF-276A-4C80-99A5-1C018494DDA4}"/>
                </a:ext>
              </a:extLst>
            </p:cNvPr>
            <p:cNvSpPr txBox="1"/>
            <p:nvPr/>
          </p:nvSpPr>
          <p:spPr>
            <a:xfrm>
              <a:off x="2318980" y="5041997"/>
              <a:ext cx="269657" cy="36575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+mn-lt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B3218FB1-ADA1-40B7-8322-999130E98351}"/>
              </a:ext>
            </a:extLst>
          </p:cNvPr>
          <p:cNvSpPr txBox="1"/>
          <p:nvPr/>
        </p:nvSpPr>
        <p:spPr>
          <a:xfrm>
            <a:off x="439452" y="4300730"/>
            <a:ext cx="2381850" cy="189340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X and Y are</a:t>
            </a:r>
          </a:p>
          <a:p>
            <a:pPr algn="ctr">
              <a:lnSpc>
                <a:spcPct val="130000"/>
              </a:lnSpc>
            </a:pPr>
            <a:r>
              <a:rPr lang="en-US" sz="2000" b="1" dirty="0">
                <a:latin typeface="+mn-lt"/>
                <a:cs typeface="Times New Roman" panose="02020603050405020304" pitchFamily="18" charset="0"/>
              </a:rPr>
              <a:t>sign-extended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30000"/>
              </a:lnSpc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Sign bits X</a:t>
            </a:r>
            <a:r>
              <a:rPr lang="en-US" sz="2000" baseline="-250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and Y</a:t>
            </a:r>
            <a:r>
              <a:rPr lang="en-US" sz="2000" baseline="-250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are </a:t>
            </a:r>
            <a:r>
              <a:rPr lang="en-US" sz="2000" b="1" dirty="0">
                <a:latin typeface="+mn-lt"/>
                <a:cs typeface="Times New Roman" panose="02020603050405020304" pitchFamily="18" charset="0"/>
              </a:rPr>
              <a:t>replicated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213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sz="2000" dirty="0" smtClean="0">
            <a:latin typeface="+mn-lt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30805</TotalTime>
  <Words>1564</Words>
  <Application>Microsoft Office PowerPoint</Application>
  <PresentationFormat>A4 Paper (210x297 mm)</PresentationFormat>
  <Paragraphs>430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</vt:i4>
      </vt:variant>
    </vt:vector>
  </HeadingPairs>
  <TitlesOfParts>
    <vt:vector size="22" baseType="lpstr">
      <vt:lpstr>Arial</vt:lpstr>
      <vt:lpstr>Comic Sans MS</vt:lpstr>
      <vt:lpstr>Consolas</vt:lpstr>
      <vt:lpstr>Times New Roman</vt:lpstr>
      <vt:lpstr>Wingdings</vt:lpstr>
      <vt:lpstr>Default Design</vt:lpstr>
      <vt:lpstr>Arithmetic Circuits 2</vt:lpstr>
      <vt:lpstr>Zero versus Sign Extension</vt:lpstr>
      <vt:lpstr>Unsigned Addition S = X + Y</vt:lpstr>
      <vt:lpstr>Signed Addition S = X + Y</vt:lpstr>
      <vt:lpstr>Unsigned Subtraction S = X - Y</vt:lpstr>
      <vt:lpstr>Unsigned Subtraction S = X - Y</vt:lpstr>
      <vt:lpstr>Signed Subtraction S = X - Y</vt:lpstr>
      <vt:lpstr>S = 2*X + Y (Unsigned X and Y)</vt:lpstr>
      <vt:lpstr>S = 2*X + Y (Signed X and Y)</vt:lpstr>
      <vt:lpstr>Unsigned Less Than: LT = X &lt; Y</vt:lpstr>
      <vt:lpstr>Signed Less Than: LT = X &lt; Y</vt:lpstr>
      <vt:lpstr>Design a Circuit for Unsigned S = X + Y + Z</vt:lpstr>
      <vt:lpstr>Design a Circuit for Signed S = W + X – Y – Z</vt:lpstr>
      <vt:lpstr>Absolute Difference |X – Y| of Signed X, Y</vt:lpstr>
      <vt:lpstr>Incrementor Circuit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Circuits</dc:title>
  <dc:creator>Dr. Muhamed Mudawar</dc:creator>
  <cp:lastModifiedBy>mudawar</cp:lastModifiedBy>
  <cp:revision>1495</cp:revision>
  <cp:lastPrinted>2017-11-09T17:26:03Z</cp:lastPrinted>
  <dcterms:created xsi:type="dcterms:W3CDTF">2004-09-12T13:54:39Z</dcterms:created>
  <dcterms:modified xsi:type="dcterms:W3CDTF">2019-11-08T10:10:20Z</dcterms:modified>
</cp:coreProperties>
</file>