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5" r:id="rId2"/>
    <p:sldMasterId id="2147483683" r:id="rId3"/>
    <p:sldMasterId id="2147483672" r:id="rId4"/>
    <p:sldMasterId id="2147483674" r:id="rId5"/>
  </p:sldMasterIdLst>
  <p:notesMasterIdLst>
    <p:notesMasterId r:id="rId90"/>
  </p:notesMasterIdLst>
  <p:sldIdLst>
    <p:sldId id="372" r:id="rId6"/>
    <p:sldId id="287" r:id="rId7"/>
    <p:sldId id="288" r:id="rId8"/>
    <p:sldId id="289" r:id="rId9"/>
    <p:sldId id="290" r:id="rId10"/>
    <p:sldId id="291" r:id="rId11"/>
    <p:sldId id="292" r:id="rId12"/>
    <p:sldId id="293" r:id="rId13"/>
    <p:sldId id="294" r:id="rId14"/>
    <p:sldId id="295" r:id="rId15"/>
    <p:sldId id="296"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69" r:id="rId87"/>
    <p:sldId id="370" r:id="rId88"/>
    <p:sldId id="371" r:id="rId89"/>
  </p:sldIdLst>
  <p:sldSz cx="9144000" cy="6858000" type="screen4x3"/>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4A7"/>
    <a:srgbClr val="939598"/>
    <a:srgbClr val="CE171F"/>
    <a:srgbClr val="CC0000"/>
    <a:srgbClr val="910128"/>
    <a:srgbClr val="F2E8DA"/>
    <a:srgbClr val="FFF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94660"/>
  </p:normalViewPr>
  <p:slideViewPr>
    <p:cSldViewPr>
      <p:cViewPr>
        <p:scale>
          <a:sx n="80" d="100"/>
          <a:sy n="80" d="100"/>
        </p:scale>
        <p:origin x="-126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92C84-B77B-490F-AC67-48D7AC4C9C99}" type="datetimeFigureOut">
              <a:rPr lang="en-US" smtClean="0"/>
              <a:t>9/1/2014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A039C-D281-4C96-885D-B226EED635FE}" type="slidenum">
              <a:rPr lang="en-US" smtClean="0"/>
              <a:t>‹#›</a:t>
            </a:fld>
            <a:endParaRPr lang="en-US"/>
          </a:p>
        </p:txBody>
      </p:sp>
    </p:spTree>
    <p:extLst>
      <p:ext uri="{BB962C8B-B14F-4D97-AF65-F5344CB8AC3E}">
        <p14:creationId xmlns:p14="http://schemas.microsoft.com/office/powerpoint/2010/main" val="326867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ChapterNumber" hidden="1"/>
          <p:cNvSpPr>
            <a:spLocks noGrp="1"/>
          </p:cNvSpPr>
          <p:nvPr>
            <p:ph type="body" sz="quarter" idx="10" hasCustomPrompt="1"/>
          </p:nvPr>
        </p:nvSpPr>
        <p:spPr>
          <a:xfrm>
            <a:off x="6858000" y="76200"/>
            <a:ext cx="2286000" cy="1676400"/>
          </a:xfrm>
          <a:prstGeom prst="rect">
            <a:avLst/>
          </a:prstGeom>
        </p:spPr>
        <p:txBody>
          <a:bodyPr anchor="ctr" anchorCtr="1"/>
          <a:lstStyle>
            <a:lvl1pPr algn="ctr">
              <a:defRPr sz="14000">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XX</a:t>
            </a:r>
            <a:endParaRPr lang="en-US" dirty="0"/>
          </a:p>
        </p:txBody>
      </p:sp>
      <p:sp>
        <p:nvSpPr>
          <p:cNvPr id="4" name="ChapterTitle" hidden="1"/>
          <p:cNvSpPr>
            <a:spLocks noGrp="1"/>
          </p:cNvSpPr>
          <p:nvPr>
            <p:ph type="body" sz="quarter" idx="11" hasCustomPrompt="1"/>
          </p:nvPr>
        </p:nvSpPr>
        <p:spPr>
          <a:xfrm>
            <a:off x="0" y="622300"/>
            <a:ext cx="6629400" cy="596900"/>
          </a:xfrm>
          <a:prstGeom prst="rect">
            <a:avLst/>
          </a:prstGeom>
        </p:spPr>
        <p:txBody>
          <a:bodyPr anchor="ctr" anchorCtr="0"/>
          <a:lstStyle>
            <a:lvl1pPr>
              <a:defRPr sz="3600" b="1">
                <a:solidFill>
                  <a:schemeClr val="bg1"/>
                </a:solidFill>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dirty="0" smtClean="0"/>
              <a:t>Chapter Title</a:t>
            </a:r>
            <a:endParaRPr lang="en-US" dirty="0"/>
          </a:p>
        </p:txBody>
      </p:sp>
      <p:sp>
        <p:nvSpPr>
          <p:cNvPr id="5" name="ChapterSubTitle" hidden="1"/>
          <p:cNvSpPr>
            <a:spLocks noGrp="1"/>
          </p:cNvSpPr>
          <p:nvPr>
            <p:ph type="body" sz="quarter" idx="12" hasCustomPrompt="1"/>
          </p:nvPr>
        </p:nvSpPr>
        <p:spPr>
          <a:xfrm>
            <a:off x="1270000" y="127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ChapterSubTitle</a:t>
            </a:r>
            <a:endParaRPr lang="en-US"/>
          </a:p>
        </p:txBody>
      </p:sp>
      <p:sp>
        <p:nvSpPr>
          <p:cNvPr id="6" name="SectionNumber" hidden="1"/>
          <p:cNvSpPr>
            <a:spLocks noGrp="1"/>
          </p:cNvSpPr>
          <p:nvPr>
            <p:ph type="body" sz="quarter" idx="13" hasCustomPrompt="1"/>
          </p:nvPr>
        </p:nvSpPr>
        <p:spPr>
          <a:xfrm>
            <a:off x="1270000" y="177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SectionNumber</a:t>
            </a:r>
            <a:endParaRPr lang="en-US"/>
          </a:p>
        </p:txBody>
      </p:sp>
      <p:sp>
        <p:nvSpPr>
          <p:cNvPr id="7" name="SectionTitle" hidden="1"/>
          <p:cNvSpPr>
            <a:spLocks noGrp="1"/>
          </p:cNvSpPr>
          <p:nvPr>
            <p:ph type="body" sz="quarter" idx="14" hasCustomPrompt="1"/>
          </p:nvPr>
        </p:nvSpPr>
        <p:spPr>
          <a:xfrm>
            <a:off x="1270000" y="228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SectionTitle</a:t>
            </a:r>
            <a:endParaRPr lang="en-US"/>
          </a:p>
        </p:txBody>
      </p:sp>
      <p:sp>
        <p:nvSpPr>
          <p:cNvPr id="8" name="ObjectiveNumber" hidden="1"/>
          <p:cNvSpPr>
            <a:spLocks noGrp="1"/>
          </p:cNvSpPr>
          <p:nvPr>
            <p:ph type="body" sz="quarter" idx="15" hasCustomPrompt="1"/>
          </p:nvPr>
        </p:nvSpPr>
        <p:spPr>
          <a:xfrm>
            <a:off x="1270000" y="2794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ObjectiveNumber</a:t>
            </a:r>
            <a:endParaRPr lang="en-US"/>
          </a:p>
        </p:txBody>
      </p:sp>
      <p:sp>
        <p:nvSpPr>
          <p:cNvPr id="9" name="Objective" hidden="1"/>
          <p:cNvSpPr>
            <a:spLocks noGrp="1"/>
          </p:cNvSpPr>
          <p:nvPr>
            <p:ph type="body" sz="quarter" idx="16" hasCustomPrompt="1"/>
          </p:nvPr>
        </p:nvSpPr>
        <p:spPr>
          <a:xfrm>
            <a:off x="1270000" y="3302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Objective</a:t>
            </a:r>
            <a:endParaRPr lang="en-US"/>
          </a:p>
        </p:txBody>
      </p:sp>
      <p:sp>
        <p:nvSpPr>
          <p:cNvPr id="10" name="ItemNumber" hidden="1"/>
          <p:cNvSpPr>
            <a:spLocks noGrp="1"/>
          </p:cNvSpPr>
          <p:nvPr>
            <p:ph type="body" sz="quarter" idx="17" hasCustomPrompt="1"/>
          </p:nvPr>
        </p:nvSpPr>
        <p:spPr>
          <a:xfrm>
            <a:off x="1270000" y="3810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ItemNumber</a:t>
            </a:r>
            <a:endParaRPr lang="en-US"/>
          </a:p>
        </p:txBody>
      </p:sp>
      <p:sp>
        <p:nvSpPr>
          <p:cNvPr id="11" name="ItemTitle" hidden="1"/>
          <p:cNvSpPr>
            <a:spLocks noGrp="1"/>
          </p:cNvSpPr>
          <p:nvPr>
            <p:ph type="body" sz="quarter" idx="18" hasCustomPrompt="1"/>
          </p:nvPr>
        </p:nvSpPr>
        <p:spPr>
          <a:xfrm>
            <a:off x="1270000" y="4318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ItemTitle</a:t>
            </a:r>
            <a:endParaRPr lang="en-US"/>
          </a:p>
        </p:txBody>
      </p:sp>
      <p:sp>
        <p:nvSpPr>
          <p:cNvPr id="12" name="CONS" hidden="1"/>
          <p:cNvSpPr>
            <a:spLocks noGrp="1"/>
          </p:cNvSpPr>
          <p:nvPr>
            <p:ph type="body" sz="quarter" idx="19" hasCustomPrompt="1"/>
          </p:nvPr>
        </p:nvSpPr>
        <p:spPr>
          <a:xfrm>
            <a:off x="1270000" y="4826000"/>
            <a:ext cx="5080000" cy="444500"/>
          </a:xfrm>
          <a:prstGeom prst="rect">
            <a:avLst/>
          </a:prstGeom>
        </p:spPr>
        <p:txBody>
          <a:bodyPr/>
          <a:lstStyle>
            <a:lvl1pPr>
              <a:defRPr sz="2800">
                <a:latin typeface="Calibri"/>
              </a:defRPr>
            </a:lvl1pPr>
            <a:lvl2pPr>
              <a:defRPr sz="2800">
                <a:latin typeface="Calibri"/>
              </a:defRPr>
            </a:lvl2pPr>
            <a:lvl3pPr>
              <a:defRPr sz="2800">
                <a:latin typeface="Calibri"/>
              </a:defRPr>
            </a:lvl3pPr>
            <a:lvl4pPr>
              <a:defRPr sz="2800">
                <a:latin typeface="Calibri"/>
              </a:defRPr>
            </a:lvl4pPr>
            <a:lvl5pPr>
              <a:defRPr sz="2800">
                <a:latin typeface="Calibri"/>
              </a:defRPr>
            </a:lvl5pPr>
          </a:lstStyle>
          <a:p>
            <a:pPr marL="342900" lvl="0" indent="-342900" algn="l" defTabSz="914400" rtl="0" eaLnBrk="1" latinLnBrk="0" hangingPunct="1">
              <a:spcBef>
                <a:spcPct val="20000"/>
              </a:spcBef>
              <a:buFont typeface="Arial" pitchFamily="34" charset="0"/>
              <a:buNone/>
            </a:pPr>
            <a:r>
              <a:rPr lang="en-US" smtClean="0"/>
              <a:t>CONS</a:t>
            </a:r>
            <a:endParaRPr lang="en-US"/>
          </a:p>
        </p:txBody>
      </p:sp>
      <p:sp>
        <p:nvSpPr>
          <p:cNvPr id="13" name="SlideNumber" hidden="1"/>
          <p:cNvSpPr>
            <a:spLocks noGrp="1"/>
          </p:cNvSpPr>
          <p:nvPr>
            <p:ph type="body" sz="quarter" idx="20" hasCustomPrompt="1"/>
          </p:nvPr>
        </p:nvSpPr>
        <p:spPr>
          <a:xfrm>
            <a:off x="7391400" y="6553200"/>
            <a:ext cx="1524000" cy="228600"/>
          </a:xfrm>
          <a:prstGeom prst="rect">
            <a:avLst/>
          </a:prstGeom>
        </p:spPr>
        <p:txBody>
          <a:bodyPr anchor="ctr" anchorCtr="0"/>
          <a:lstStyle>
            <a:lvl1pPr algn="r">
              <a:buNone/>
              <a:defRPr sz="1800"/>
            </a:lvl1pPr>
          </a:lstStyle>
          <a:p>
            <a:pPr lvl="0"/>
            <a:r>
              <a:rPr lang="en-US" dirty="0" err="1" smtClean="0"/>
              <a:t>SlideNumber</a:t>
            </a:r>
            <a:endParaRPr lang="en-US" dirty="0"/>
          </a:p>
        </p:txBody>
      </p:sp>
      <p:sp>
        <p:nvSpPr>
          <p:cNvPr id="14" name="Copyright"/>
          <p:cNvSpPr>
            <a:spLocks noGrp="1"/>
          </p:cNvSpPr>
          <p:nvPr>
            <p:ph type="body" sz="quarter" idx="21" hasCustomPrompt="1"/>
          </p:nvPr>
        </p:nvSpPr>
        <p:spPr>
          <a:xfrm>
            <a:off x="1600200" y="6553200"/>
            <a:ext cx="5943600" cy="228600"/>
          </a:xfrm>
          <a:prstGeom prst="rect">
            <a:avLst/>
          </a:prstGeom>
        </p:spPr>
        <p:txBody>
          <a:bodyPr anchor="ctr" anchorCtr="0"/>
          <a:lstStyle>
            <a:lvl1pPr marL="0" indent="0"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199809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s">
    <p:spTree>
      <p:nvGrpSpPr>
        <p:cNvPr id="1" name=""/>
        <p:cNvGrpSpPr/>
        <p:nvPr/>
      </p:nvGrpSpPr>
      <p:grpSpPr>
        <a:xfrm>
          <a:off x="0" y="0"/>
          <a:ext cx="0" cy="0"/>
          <a:chOff x="0" y="0"/>
          <a:chExt cx="0" cy="0"/>
        </a:xfrm>
      </p:grpSpPr>
      <p:sp>
        <p:nvSpPr>
          <p:cNvPr id="6" name="ChapterNumber"/>
          <p:cNvSpPr>
            <a:spLocks noGrp="1"/>
          </p:cNvSpPr>
          <p:nvPr>
            <p:ph type="body" sz="quarter" idx="10" hasCustomPrompt="1"/>
          </p:nvPr>
        </p:nvSpPr>
        <p:spPr>
          <a:xfrm>
            <a:off x="2212848" y="100584"/>
            <a:ext cx="1216152" cy="685800"/>
          </a:xfrm>
          <a:prstGeom prst="rect">
            <a:avLst/>
          </a:prstGeom>
        </p:spPr>
        <p:txBody>
          <a:bodyPr anchor="ctr" anchorCtr="1"/>
          <a:lstStyle>
            <a:lvl1pPr marL="0" indent="0" algn="l" defTabSz="914400" rtl="0" eaLnBrk="1" latinLnBrk="0" hangingPunct="1">
              <a:spcBef>
                <a:spcPct val="20000"/>
              </a:spcBef>
              <a:buFont typeface="Arial" pitchFamily="34" charset="0"/>
              <a:buNone/>
              <a:defRPr sz="6000">
                <a:solidFill>
                  <a:srgbClr val="939598"/>
                </a:solidFill>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smtClean="0"/>
              <a:t>XX</a:t>
            </a:r>
            <a:endParaRPr lang="en-US" dirty="0"/>
          </a:p>
        </p:txBody>
      </p:sp>
      <p:sp>
        <p:nvSpPr>
          <p:cNvPr id="7" name="ChapterTitle"/>
          <p:cNvSpPr>
            <a:spLocks noGrp="1"/>
          </p:cNvSpPr>
          <p:nvPr>
            <p:ph type="body" sz="quarter" idx="11" hasCustomPrompt="1"/>
          </p:nvPr>
        </p:nvSpPr>
        <p:spPr>
          <a:xfrm>
            <a:off x="3429000" y="0"/>
            <a:ext cx="5715000" cy="1499616"/>
          </a:xfrm>
          <a:prstGeom prst="rect">
            <a:avLst/>
          </a:prstGeom>
        </p:spPr>
        <p:txBody>
          <a:bodyPr tIns="0" bIns="0"/>
          <a:lstStyle>
            <a:lvl1pPr marL="0" indent="0" algn="l" defTabSz="914400" rtl="0" eaLnBrk="1" latinLnBrk="0" hangingPunct="1">
              <a:spcBef>
                <a:spcPct val="20000"/>
              </a:spcBef>
              <a:buFont typeface="Arial" pitchFamily="34" charset="0"/>
              <a:buNone/>
              <a:defRPr sz="3200">
                <a:latin typeface="Helvetica" pitchFamily="34" charset="0"/>
                <a:cs typeface="Helvetica" pitchFamily="34" charset="0"/>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smtClean="0"/>
              <a:t>ChapterTitle</a:t>
            </a:r>
            <a:endParaRPr lang="en-US" dirty="0"/>
          </a:p>
        </p:txBody>
      </p:sp>
      <p:sp>
        <p:nvSpPr>
          <p:cNvPr id="8" name="ChapterSubTitle" hidden="1"/>
          <p:cNvSpPr>
            <a:spLocks noGrp="1"/>
          </p:cNvSpPr>
          <p:nvPr>
            <p:ph type="body" sz="quarter" idx="12" hasCustomPrompt="1"/>
          </p:nvPr>
        </p:nvSpPr>
        <p:spPr>
          <a:xfrm>
            <a:off x="1270000" y="127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ChapterSubTitle</a:t>
            </a:r>
            <a:endParaRPr lang="en-US"/>
          </a:p>
        </p:txBody>
      </p:sp>
      <p:sp>
        <p:nvSpPr>
          <p:cNvPr id="9" name="SectionNumber" hidden="1"/>
          <p:cNvSpPr>
            <a:spLocks noGrp="1"/>
          </p:cNvSpPr>
          <p:nvPr>
            <p:ph type="body" sz="quarter" idx="13" hasCustomPrompt="1"/>
          </p:nvPr>
        </p:nvSpPr>
        <p:spPr>
          <a:xfrm>
            <a:off x="1270000" y="177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SectionNumber</a:t>
            </a:r>
            <a:endParaRPr lang="en-US"/>
          </a:p>
        </p:txBody>
      </p:sp>
      <p:sp>
        <p:nvSpPr>
          <p:cNvPr id="10" name="SectionTitle" hidden="1"/>
          <p:cNvSpPr>
            <a:spLocks noGrp="1"/>
          </p:cNvSpPr>
          <p:nvPr>
            <p:ph type="body" sz="quarter" idx="14" hasCustomPrompt="1"/>
          </p:nvPr>
        </p:nvSpPr>
        <p:spPr>
          <a:xfrm>
            <a:off x="1270000" y="228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SectionTitle</a:t>
            </a:r>
            <a:endParaRPr lang="en-US"/>
          </a:p>
        </p:txBody>
      </p:sp>
      <p:sp>
        <p:nvSpPr>
          <p:cNvPr id="11" name="ObjectiveNumber" hidden="1"/>
          <p:cNvSpPr>
            <a:spLocks noGrp="1"/>
          </p:cNvSpPr>
          <p:nvPr>
            <p:ph type="body" sz="quarter" idx="15" hasCustomPrompt="1"/>
          </p:nvPr>
        </p:nvSpPr>
        <p:spPr>
          <a:xfrm>
            <a:off x="1270000" y="2794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ObjectiveNumber</a:t>
            </a:r>
            <a:endParaRPr lang="en-US"/>
          </a:p>
        </p:txBody>
      </p:sp>
      <p:sp>
        <p:nvSpPr>
          <p:cNvPr id="12" name="Objective" hidden="1"/>
          <p:cNvSpPr>
            <a:spLocks noGrp="1"/>
          </p:cNvSpPr>
          <p:nvPr>
            <p:ph type="body" sz="quarter" idx="16" hasCustomPrompt="1"/>
          </p:nvPr>
        </p:nvSpPr>
        <p:spPr>
          <a:xfrm>
            <a:off x="1270000" y="330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Objective</a:t>
            </a:r>
            <a:endParaRPr lang="en-US"/>
          </a:p>
        </p:txBody>
      </p:sp>
      <p:sp>
        <p:nvSpPr>
          <p:cNvPr id="13" name="ItemNumber" hidden="1"/>
          <p:cNvSpPr>
            <a:spLocks noGrp="1"/>
          </p:cNvSpPr>
          <p:nvPr>
            <p:ph type="body" sz="quarter" idx="17" hasCustomPrompt="1"/>
          </p:nvPr>
        </p:nvSpPr>
        <p:spPr>
          <a:xfrm>
            <a:off x="1270000" y="3810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ItemNumber</a:t>
            </a:r>
            <a:endParaRPr lang="en-US"/>
          </a:p>
        </p:txBody>
      </p:sp>
      <p:sp>
        <p:nvSpPr>
          <p:cNvPr id="14" name="ItemTitle" hidden="1"/>
          <p:cNvSpPr>
            <a:spLocks noGrp="1"/>
          </p:cNvSpPr>
          <p:nvPr>
            <p:ph type="body" sz="quarter" idx="18" hasCustomPrompt="1"/>
          </p:nvPr>
        </p:nvSpPr>
        <p:spPr>
          <a:xfrm>
            <a:off x="1270000" y="4318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ItemTitle</a:t>
            </a:r>
            <a:endParaRPr lang="en-US"/>
          </a:p>
        </p:txBody>
      </p:sp>
      <p:sp>
        <p:nvSpPr>
          <p:cNvPr id="15" name="CONS" hidden="1"/>
          <p:cNvSpPr>
            <a:spLocks noGrp="1"/>
          </p:cNvSpPr>
          <p:nvPr>
            <p:ph type="body" sz="quarter" idx="19" hasCustomPrompt="1"/>
          </p:nvPr>
        </p:nvSpPr>
        <p:spPr>
          <a:xfrm>
            <a:off x="1270000" y="4826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CONS</a:t>
            </a:r>
            <a:endParaRPr lang="en-US"/>
          </a:p>
        </p:txBody>
      </p:sp>
      <p:sp>
        <p:nvSpPr>
          <p:cNvPr id="16" name="SlideNumber"/>
          <p:cNvSpPr>
            <a:spLocks noGrp="1"/>
          </p:cNvSpPr>
          <p:nvPr>
            <p:ph type="body" sz="quarter" idx="20" hasCustomPrompt="1"/>
          </p:nvPr>
        </p:nvSpPr>
        <p:spPr>
          <a:xfrm>
            <a:off x="7388352" y="6556248"/>
            <a:ext cx="1527048" cy="228600"/>
          </a:xfrm>
          <a:prstGeom prst="rect">
            <a:avLst/>
          </a:prstGeom>
        </p:spPr>
        <p:txBody>
          <a:bodyPr anchor="ctr" anchorCtr="0"/>
          <a:lstStyle>
            <a:lvl1pPr marL="0" indent="0" algn="r" defTabSz="914400" rtl="0" eaLnBrk="1" latinLnBrk="0" hangingPunct="1">
              <a:spcBef>
                <a:spcPct val="20000"/>
              </a:spcBef>
              <a:buFont typeface="Arial" pitchFamily="34" charset="0"/>
              <a:buNone/>
              <a:defRPr sz="1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dirty="0" err="1" smtClean="0"/>
              <a:t>SlideNumber</a:t>
            </a:r>
            <a:endParaRPr lang="en-US" dirty="0"/>
          </a:p>
        </p:txBody>
      </p:sp>
      <p:sp>
        <p:nvSpPr>
          <p:cNvPr id="17" name="Copyright" hidden="1"/>
          <p:cNvSpPr>
            <a:spLocks noGrp="1"/>
          </p:cNvSpPr>
          <p:nvPr>
            <p:ph type="body" sz="quarter" idx="21" hasCustomPrompt="1"/>
          </p:nvPr>
        </p:nvSpPr>
        <p:spPr>
          <a:xfrm>
            <a:off x="1270000" y="5842000"/>
            <a:ext cx="5080000" cy="444500"/>
          </a:xfrm>
          <a:prstGeom prst="rect">
            <a:avLst/>
          </a:prstGeom>
        </p:spPr>
        <p:txBody>
          <a:bodyPr/>
          <a:lstStyle>
            <a:lvl1pPr marL="0" indent="0" algn="l" defTabSz="914400" rtl="0" eaLnBrk="1" latinLnBrk="0" hangingPunct="1">
              <a:spcBef>
                <a:spcPct val="20000"/>
              </a:spcBef>
              <a:buFont typeface="Arial" pitchFamily="34" charset="0"/>
              <a:buNone/>
              <a:defRPr sz="2800">
                <a:latin typeface="Calibri"/>
              </a:defRPr>
            </a:lvl1pPr>
            <a:lvl2pPr marL="457200" indent="0" algn="l" defTabSz="914400" rtl="0" eaLnBrk="1" latinLnBrk="0" hangingPunct="1">
              <a:spcBef>
                <a:spcPct val="20000"/>
              </a:spcBef>
              <a:buFont typeface="Arial" pitchFamily="34" charset="0"/>
              <a:buNone/>
              <a:defRPr sz="2800">
                <a:latin typeface="Calibri"/>
              </a:defRPr>
            </a:lvl2pPr>
            <a:lvl3pPr marL="914400" indent="0" algn="l" defTabSz="914400" rtl="0" eaLnBrk="1" latinLnBrk="0" hangingPunct="1">
              <a:spcBef>
                <a:spcPct val="20000"/>
              </a:spcBef>
              <a:buFont typeface="Arial" pitchFamily="34" charset="0"/>
              <a:buNone/>
              <a:defRPr sz="2800">
                <a:latin typeface="Calibri"/>
              </a:defRPr>
            </a:lvl3pPr>
            <a:lvl4pPr marL="1371600" indent="0" algn="l" defTabSz="914400" rtl="0" eaLnBrk="1" latinLnBrk="0" hangingPunct="1">
              <a:spcBef>
                <a:spcPct val="20000"/>
              </a:spcBef>
              <a:buFont typeface="Arial" pitchFamily="34" charset="0"/>
              <a:buNone/>
              <a:defRPr sz="2800">
                <a:latin typeface="Calibri"/>
              </a:defRPr>
            </a:lvl4pPr>
            <a:lvl5pPr marL="1828800" indent="0" algn="l" defTabSz="914400" rtl="0" eaLnBrk="1" latinLnBrk="0" hangingPunct="1">
              <a:spcBef>
                <a:spcPct val="20000"/>
              </a:spcBef>
              <a:buFont typeface="Arial" pitchFamily="34" charset="0"/>
              <a:buNone/>
              <a:defRPr sz="2800">
                <a:latin typeface="Calibri"/>
              </a:defRPr>
            </a:lvl5pPr>
          </a:lstStyle>
          <a:p>
            <a:pPr lvl="0"/>
            <a:r>
              <a:rPr lang="en-US" smtClean="0"/>
              <a:t>Copyright</a:t>
            </a:r>
            <a:endParaRPr lang="en-US"/>
          </a:p>
        </p:txBody>
      </p:sp>
      <p:graphicFrame>
        <p:nvGraphicFramePr>
          <p:cNvPr id="18" name="SectionsTable"/>
          <p:cNvGraphicFramePr>
            <a:graphicFrameLocks noGrp="1"/>
          </p:cNvGraphicFramePr>
          <p:nvPr userDrawn="1">
            <p:extLst>
              <p:ext uri="{D42A27DB-BD31-4B8C-83A1-F6EECF244321}">
                <p14:modId xmlns:p14="http://schemas.microsoft.com/office/powerpoint/2010/main" val="2353189892"/>
              </p:ext>
            </p:extLst>
          </p:nvPr>
        </p:nvGraphicFramePr>
        <p:xfrm>
          <a:off x="228600" y="1905000"/>
          <a:ext cx="8763000" cy="426720"/>
        </p:xfrm>
        <a:graphic>
          <a:graphicData uri="http://schemas.openxmlformats.org/drawingml/2006/table">
            <a:tbl>
              <a:tblPr>
                <a:tableStyleId>{5C22544A-7EE6-4342-B048-85BDC9FD1C3A}</a:tableStyleId>
              </a:tblPr>
              <a:tblGrid>
                <a:gridCol w="697938"/>
                <a:gridCol w="8065062"/>
              </a:tblGrid>
              <a:tr h="348343">
                <a:tc>
                  <a:txBody>
                    <a:bodyPr/>
                    <a:lstStyle/>
                    <a:p>
                      <a:pPr marL="0" algn="r" defTabSz="914400" rtl="0" eaLnBrk="1" latinLnBrk="0" hangingPunct="1">
                        <a:buNone/>
                      </a:pPr>
                      <a:endParaRPr lang="en-US" sz="2800" b="0" i="0" u="none" baseline="0" dirty="0">
                        <a:solidFill>
                          <a:srgbClr val="CC0000"/>
                        </a:solidFill>
                        <a:latin typeface="Calibri"/>
                      </a:endParaRPr>
                    </a:p>
                  </a:txBody>
                  <a:tcPr marT="0" marB="0">
                    <a:noFill/>
                  </a:tcPr>
                </a:tc>
                <a:tc>
                  <a:txBody>
                    <a:bodyPr/>
                    <a:lstStyle/>
                    <a:p>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207303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smtClean="0"/>
              <a:t>SC#</a:t>
            </a:r>
            <a:endParaRPr lang="en-US" dirty="0"/>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0" y="1219200"/>
            <a:ext cx="9144000" cy="533400"/>
          </a:xfrm>
          <a:prstGeom prst="rect">
            <a:avLst/>
          </a:prstGeom>
        </p:spPr>
        <p:txBody>
          <a:bodyPr anchor="t" anchorCtr="0"/>
          <a:lstStyle>
            <a:lvl1pPr marL="0" indent="0">
              <a:buNone/>
              <a:defRPr sz="2800" b="1">
                <a:solidFill>
                  <a:srgbClr val="4F74A7"/>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graphicFrame>
        <p:nvGraphicFramePr>
          <p:cNvPr id="21" name="ObjectivesTable"/>
          <p:cNvGraphicFramePr>
            <a:graphicFrameLocks noGrp="1"/>
          </p:cNvGraphicFramePr>
          <p:nvPr userDrawn="1">
            <p:extLst>
              <p:ext uri="{D42A27DB-BD31-4B8C-83A1-F6EECF244321}">
                <p14:modId xmlns:p14="http://schemas.microsoft.com/office/powerpoint/2010/main" val="3814396398"/>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29427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osition">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9" name="SectionNumber"/>
          <p:cNvSpPr>
            <a:spLocks noGrp="1"/>
          </p:cNvSpPr>
          <p:nvPr>
            <p:ph type="body" sz="quarter" idx="13" hasCustomPrompt="1"/>
          </p:nvPr>
        </p:nvSpPr>
        <p:spPr>
          <a:xfrm>
            <a:off x="0" y="0"/>
            <a:ext cx="1371600" cy="441434"/>
          </a:xfrm>
          <a:prstGeom prst="rect">
            <a:avLst/>
          </a:prstGeom>
        </p:spPr>
        <p:txBody>
          <a:bodyPr lIns="91440" tIns="0" rIns="91440" bIns="0" anchor="t" anchorCtr="1"/>
          <a:lstStyle>
            <a:lvl1pPr marL="0" indent="0" algn="l">
              <a:buNone/>
              <a:defRPr sz="3200" b="0">
                <a:solidFill>
                  <a:schemeClr val="bg1"/>
                </a:solidFill>
                <a:latin typeface="Helvetica" pitchFamily="34" charset="0"/>
              </a:defRPr>
            </a:lvl1pPr>
          </a:lstStyle>
          <a:p>
            <a:pPr lvl="0"/>
            <a:r>
              <a:rPr lang="en-US" dirty="0" smtClean="0"/>
              <a:t>SC#</a:t>
            </a:r>
            <a:endParaRPr lang="en-US" dirty="0"/>
          </a:p>
        </p:txBody>
      </p:sp>
      <p:sp>
        <p:nvSpPr>
          <p:cNvPr id="20" name="SectionTitle"/>
          <p:cNvSpPr>
            <a:spLocks noGrp="1"/>
          </p:cNvSpPr>
          <p:nvPr>
            <p:ph type="body" sz="quarter" idx="14" hasCustomPrompt="1"/>
          </p:nvPr>
        </p:nvSpPr>
        <p:spPr>
          <a:xfrm>
            <a:off x="1447800" y="0"/>
            <a:ext cx="7696200" cy="1097280"/>
          </a:xfrm>
          <a:prstGeom prst="rect">
            <a:avLst/>
          </a:prstGeom>
        </p:spPr>
        <p:txBody>
          <a:bodyPr lIns="91440" tIns="0" rIns="91440" bIns="0" anchor="t" anchorCtr="0"/>
          <a:lstStyle>
            <a:lvl1pPr marL="0" indent="0">
              <a:buNone/>
              <a:defRPr sz="3200" b="1" cap="none" baseline="0">
                <a:solidFill>
                  <a:srgbClr val="CE171F"/>
                </a:solidFill>
                <a:latin typeface="Helvetica" pitchFamily="34" charset="0"/>
              </a:defRPr>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905000"/>
            <a:ext cx="914400" cy="381000"/>
          </a:xfrm>
          <a:prstGeom prst="rect">
            <a:avLst/>
          </a:prstGeom>
        </p:spPr>
        <p:txBody>
          <a:bodyPr anchor="t" anchorCtr="0"/>
          <a:lstStyle>
            <a:lvl1pPr algn="ctr">
              <a:buNone/>
              <a:defRPr sz="2800" b="1">
                <a:solidFill>
                  <a:srgbClr val="C30075"/>
                </a:solidFill>
              </a:defRPr>
            </a:lvl1pPr>
          </a:lstStyle>
          <a:p>
            <a:pPr lvl="0"/>
            <a:r>
              <a:rPr lang="en-US" dirty="0" smtClean="0"/>
              <a:t>OB#</a:t>
            </a:r>
            <a:endParaRPr lang="en-US" dirty="0"/>
          </a:p>
        </p:txBody>
      </p:sp>
      <p:sp>
        <p:nvSpPr>
          <p:cNvPr id="13" name="Objective"/>
          <p:cNvSpPr>
            <a:spLocks noGrp="1"/>
          </p:cNvSpPr>
          <p:nvPr>
            <p:ph type="body" sz="quarter" idx="16" hasCustomPrompt="1"/>
          </p:nvPr>
        </p:nvSpPr>
        <p:spPr>
          <a:xfrm>
            <a:off x="0" y="1091046"/>
            <a:ext cx="9144000" cy="484909"/>
          </a:xfrm>
          <a:prstGeom prst="rect">
            <a:avLst/>
          </a:prstGeom>
        </p:spPr>
        <p:txBody>
          <a:bodyPr anchor="t" anchorCtr="0"/>
          <a:lstStyle>
            <a:lvl1pPr marL="0" indent="0">
              <a:buNone/>
              <a:defRPr sz="2800" b="1">
                <a:solidFill>
                  <a:srgbClr val="4F74A7"/>
                </a:solidFill>
              </a:defRPr>
            </a:lvl1pPr>
          </a:lstStyle>
          <a:p>
            <a:pPr lvl="0"/>
            <a:r>
              <a:rPr lang="en-US" dirty="0" smtClean="0"/>
              <a:t>Objective</a:t>
            </a:r>
            <a:endParaRPr lang="en-US" dirty="0"/>
          </a:p>
        </p:txBody>
      </p:sp>
      <p:sp>
        <p:nvSpPr>
          <p:cNvPr id="14" name="ItemNumber" hidden="1"/>
          <p:cNvSpPr>
            <a:spLocks noGrp="1"/>
          </p:cNvSpPr>
          <p:nvPr>
            <p:ph type="body" sz="quarter" idx="17" hasCustomPrompt="1"/>
          </p:nvPr>
        </p:nvSpPr>
        <p:spPr>
          <a:xfrm>
            <a:off x="304800" y="4038600"/>
            <a:ext cx="914400" cy="457200"/>
          </a:xfrm>
          <a:prstGeom prst="rect">
            <a:avLst/>
          </a:prstGeom>
        </p:spPr>
        <p:txBody>
          <a:bodyPr anchor="ctr" anchorCtr="0"/>
          <a:lstStyle>
            <a:lvl1pPr>
              <a:buNone/>
              <a:defRPr/>
            </a:lvl1pPr>
          </a:lstStyle>
          <a:p>
            <a:pPr lvl="0"/>
            <a:r>
              <a:rPr lang="en-US" dirty="0" smtClean="0"/>
              <a:t>IT#</a:t>
            </a:r>
            <a:endParaRPr lang="en-US" dirty="0"/>
          </a:p>
        </p:txBody>
      </p:sp>
      <p:sp>
        <p:nvSpPr>
          <p:cNvPr id="15" name="ItemTitle" hidden="1"/>
          <p:cNvSpPr>
            <a:spLocks noGrp="1"/>
          </p:cNvSpPr>
          <p:nvPr>
            <p:ph type="body" sz="quarter" idx="18" hasCustomPrompt="1"/>
          </p:nvPr>
        </p:nvSpPr>
        <p:spPr>
          <a:xfrm>
            <a:off x="0" y="1219200"/>
            <a:ext cx="9144000" cy="533400"/>
          </a:xfrm>
          <a:prstGeom prst="rect">
            <a:avLst/>
          </a:prstGeom>
        </p:spPr>
        <p:txBody>
          <a:bodyPr anchor="ctr" anchorCtr="0"/>
          <a:lstStyle>
            <a:lvl1pPr>
              <a:buNone/>
              <a:defRPr sz="3200" b="1">
                <a:solidFill>
                  <a:srgbClr val="4F74A7"/>
                </a:solidFill>
              </a:defRPr>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97828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7" name="ChapterNumber" hidden="1"/>
          <p:cNvSpPr>
            <a:spLocks noGrp="1"/>
          </p:cNvSpPr>
          <p:nvPr>
            <p:ph type="body" sz="quarter" idx="10" hasCustomPrompt="1"/>
          </p:nvPr>
        </p:nvSpPr>
        <p:spPr>
          <a:xfrm>
            <a:off x="4114800" y="1524000"/>
            <a:ext cx="1447800" cy="990600"/>
          </a:xfrm>
          <a:prstGeom prst="rect">
            <a:avLst/>
          </a:prstGeom>
        </p:spPr>
        <p:txBody>
          <a:bodyPr anchor="ctr" anchorCtr="0"/>
          <a:lstStyle>
            <a:lvl1pPr algn="ctr">
              <a:buNone/>
              <a:defRPr sz="6000" b="1" baseline="0">
                <a:solidFill>
                  <a:srgbClr val="C30075"/>
                </a:solidFill>
              </a:defRPr>
            </a:lvl1pPr>
          </a:lstStyle>
          <a:p>
            <a:pPr lvl="0"/>
            <a:r>
              <a:rPr lang="en-US" dirty="0" smtClean="0"/>
              <a:t>CH#</a:t>
            </a:r>
            <a:endParaRPr lang="en-US" dirty="0"/>
          </a:p>
        </p:txBody>
      </p:sp>
      <p:sp>
        <p:nvSpPr>
          <p:cNvPr id="8" name="ChapterTitle" hidden="1"/>
          <p:cNvSpPr>
            <a:spLocks noGrp="1"/>
          </p:cNvSpPr>
          <p:nvPr>
            <p:ph type="body" sz="quarter" idx="11" hasCustomPrompt="1"/>
          </p:nvPr>
        </p:nvSpPr>
        <p:spPr>
          <a:xfrm>
            <a:off x="304800" y="2057400"/>
            <a:ext cx="3505200" cy="457200"/>
          </a:xfrm>
          <a:prstGeom prst="rect">
            <a:avLst/>
          </a:prstGeom>
        </p:spPr>
        <p:txBody>
          <a:bodyPr anchor="ctr" anchorCtr="0"/>
          <a:lstStyle>
            <a:lvl1pPr>
              <a:buNone/>
              <a:defRPr b="0" baseline="0">
                <a:solidFill>
                  <a:schemeClr val="tx1"/>
                </a:solidFill>
              </a:defRPr>
            </a:lvl1pPr>
          </a:lstStyle>
          <a:p>
            <a:pPr lvl="0"/>
            <a:r>
              <a:rPr lang="en-US" dirty="0" smtClean="0"/>
              <a:t>Chapter Title</a:t>
            </a:r>
            <a:endParaRPr lang="en-US" dirty="0"/>
          </a:p>
        </p:txBody>
      </p:sp>
      <p:sp>
        <p:nvSpPr>
          <p:cNvPr id="9" name="ChapterSubTitle" hidden="1"/>
          <p:cNvSpPr>
            <a:spLocks noGrp="1"/>
          </p:cNvSpPr>
          <p:nvPr>
            <p:ph type="body" sz="quarter" idx="12" hasCustomPrompt="1"/>
          </p:nvPr>
        </p:nvSpPr>
        <p:spPr>
          <a:xfrm>
            <a:off x="304800" y="1524000"/>
            <a:ext cx="3352800" cy="533400"/>
          </a:xfrm>
          <a:prstGeom prst="rect">
            <a:avLst/>
          </a:prstGeom>
        </p:spPr>
        <p:txBody>
          <a:bodyPr anchor="ctr" anchorCtr="0"/>
          <a:lstStyle>
            <a:lvl1pPr>
              <a:buNone/>
              <a:defRPr/>
            </a:lvl1pPr>
          </a:lstStyle>
          <a:p>
            <a:pPr lvl="0"/>
            <a:r>
              <a:rPr lang="en-US" dirty="0" smtClean="0"/>
              <a:t>Chapter </a:t>
            </a:r>
            <a:r>
              <a:rPr lang="en-US" dirty="0" err="1" smtClean="0"/>
              <a:t>SubTitle</a:t>
            </a:r>
            <a:endParaRPr lang="en-US" dirty="0"/>
          </a:p>
        </p:txBody>
      </p:sp>
      <p:sp>
        <p:nvSpPr>
          <p:cNvPr id="10" name="SectionNumber" hidden="1"/>
          <p:cNvSpPr>
            <a:spLocks noGrp="1"/>
          </p:cNvSpPr>
          <p:nvPr>
            <p:ph type="body" sz="quarter" idx="13" hasCustomPrompt="1"/>
          </p:nvPr>
        </p:nvSpPr>
        <p:spPr>
          <a:xfrm>
            <a:off x="152400" y="0"/>
            <a:ext cx="1905000" cy="1371600"/>
          </a:xfrm>
          <a:prstGeom prst="rect">
            <a:avLst/>
          </a:prstGeom>
        </p:spPr>
        <p:txBody>
          <a:bodyPr anchor="ctr" anchorCtr="0"/>
          <a:lstStyle>
            <a:lvl1pPr algn="ctr">
              <a:buNone/>
              <a:defRPr sz="7200" b="1">
                <a:solidFill>
                  <a:srgbClr val="C30075"/>
                </a:solidFill>
              </a:defRPr>
            </a:lvl1pPr>
          </a:lstStyle>
          <a:p>
            <a:pPr lvl="0"/>
            <a:r>
              <a:rPr lang="en-US" dirty="0" smtClean="0"/>
              <a:t>SC#</a:t>
            </a:r>
            <a:endParaRPr lang="en-US" dirty="0"/>
          </a:p>
        </p:txBody>
      </p:sp>
      <p:sp>
        <p:nvSpPr>
          <p:cNvPr id="11" name="SectionTitle" hidden="1"/>
          <p:cNvSpPr>
            <a:spLocks noGrp="1"/>
          </p:cNvSpPr>
          <p:nvPr>
            <p:ph type="body" sz="quarter" idx="14" hasCustomPrompt="1"/>
          </p:nvPr>
        </p:nvSpPr>
        <p:spPr>
          <a:xfrm>
            <a:off x="2362200" y="0"/>
            <a:ext cx="6629400" cy="1371600"/>
          </a:xfrm>
          <a:prstGeom prst="rect">
            <a:avLst/>
          </a:prstGeom>
        </p:spPr>
        <p:txBody>
          <a:bodyPr anchor="ctr" anchorCtr="0"/>
          <a:lstStyle>
            <a:lvl1pPr>
              <a:buNone/>
              <a:defRPr b="1"/>
            </a:lvl1pPr>
          </a:lstStyle>
          <a:p>
            <a:pPr lvl="0"/>
            <a:r>
              <a:rPr lang="en-US" dirty="0" err="1" smtClean="0"/>
              <a:t>SectionTitle</a:t>
            </a:r>
            <a:endParaRPr lang="en-US" dirty="0"/>
          </a:p>
        </p:txBody>
      </p:sp>
      <p:sp>
        <p:nvSpPr>
          <p:cNvPr id="12" name="ObjectiveNumber" hidden="1"/>
          <p:cNvSpPr>
            <a:spLocks noGrp="1"/>
          </p:cNvSpPr>
          <p:nvPr>
            <p:ph type="body" sz="quarter" idx="15" hasCustomPrompt="1"/>
          </p:nvPr>
        </p:nvSpPr>
        <p:spPr>
          <a:xfrm>
            <a:off x="41096" y="1468348"/>
            <a:ext cx="914400" cy="457200"/>
          </a:xfrm>
          <a:prstGeom prst="rect">
            <a:avLst/>
          </a:prstGeom>
        </p:spPr>
        <p:txBody>
          <a:bodyPr anchor="ctr" anchorCtr="0"/>
          <a:lstStyle>
            <a:lvl1pPr algn="ctr">
              <a:buNone/>
              <a:defRPr sz="2800">
                <a:solidFill>
                  <a:srgbClr val="C30075"/>
                </a:solidFill>
              </a:defRPr>
            </a:lvl1pPr>
          </a:lstStyle>
          <a:p>
            <a:pPr lvl="0"/>
            <a:r>
              <a:rPr lang="en-US" dirty="0" smtClean="0"/>
              <a:t>OB#</a:t>
            </a:r>
            <a:endParaRPr lang="en-US" dirty="0"/>
          </a:p>
        </p:txBody>
      </p:sp>
      <p:sp>
        <p:nvSpPr>
          <p:cNvPr id="13" name="Objective" hidden="1"/>
          <p:cNvSpPr>
            <a:spLocks noGrp="1"/>
          </p:cNvSpPr>
          <p:nvPr>
            <p:ph type="body" sz="quarter" idx="16" hasCustomPrompt="1"/>
          </p:nvPr>
        </p:nvSpPr>
        <p:spPr>
          <a:xfrm>
            <a:off x="838200" y="1447800"/>
            <a:ext cx="8153400" cy="533400"/>
          </a:xfrm>
          <a:prstGeom prst="rect">
            <a:avLst/>
          </a:prstGeom>
        </p:spPr>
        <p:txBody>
          <a:bodyPr anchor="ctr" anchorCtr="0"/>
          <a:lstStyle>
            <a:lvl1pPr marL="0" indent="0">
              <a:buNone/>
              <a:defRPr sz="2400">
                <a:solidFill>
                  <a:srgbClr val="C30075"/>
                </a:solidFill>
              </a:defRPr>
            </a:lvl1pPr>
          </a:lstStyle>
          <a:p>
            <a:pPr lvl="0"/>
            <a:r>
              <a:rPr lang="en-US" dirty="0" smtClean="0"/>
              <a:t>Objective</a:t>
            </a:r>
            <a:endParaRPr lang="en-US" dirty="0"/>
          </a:p>
        </p:txBody>
      </p:sp>
      <p:sp>
        <p:nvSpPr>
          <p:cNvPr id="14" name="ItemNumber"/>
          <p:cNvSpPr>
            <a:spLocks noGrp="1"/>
          </p:cNvSpPr>
          <p:nvPr>
            <p:ph type="body" sz="quarter" idx="17" hasCustomPrompt="1"/>
          </p:nvPr>
        </p:nvSpPr>
        <p:spPr>
          <a:xfrm>
            <a:off x="3310128" y="231648"/>
            <a:ext cx="1005840" cy="454152"/>
          </a:xfrm>
          <a:prstGeom prst="rect">
            <a:avLst/>
          </a:prstGeom>
        </p:spPr>
        <p:txBody>
          <a:bodyPr anchor="t" anchorCtr="0"/>
          <a:lstStyle>
            <a:lvl1pPr marL="0" indent="0" algn="ctr">
              <a:buNone/>
              <a:defRPr sz="2800" b="1">
                <a:solidFill>
                  <a:schemeClr val="bg1"/>
                </a:solidFill>
                <a:latin typeface="+mn-lt"/>
              </a:defRPr>
            </a:lvl1pPr>
          </a:lstStyle>
          <a:p>
            <a:pPr lvl="0"/>
            <a:r>
              <a:rPr lang="en-US" dirty="0" smtClean="0"/>
              <a:t>##.##</a:t>
            </a:r>
            <a:endParaRPr lang="en-US" dirty="0"/>
          </a:p>
        </p:txBody>
      </p:sp>
      <p:sp>
        <p:nvSpPr>
          <p:cNvPr id="15" name="ItemTitle" hidden="1"/>
          <p:cNvSpPr>
            <a:spLocks noGrp="1"/>
          </p:cNvSpPr>
          <p:nvPr>
            <p:ph type="body" sz="quarter" idx="18" hasCustomPrompt="1"/>
          </p:nvPr>
        </p:nvSpPr>
        <p:spPr>
          <a:xfrm>
            <a:off x="152400" y="838200"/>
            <a:ext cx="8991600" cy="530352"/>
          </a:xfrm>
          <a:prstGeom prst="rect">
            <a:avLst/>
          </a:prstGeom>
          <a:solidFill>
            <a:schemeClr val="bg1"/>
          </a:solidFill>
        </p:spPr>
        <p:txBody>
          <a:bodyPr anchor="t" anchorCtr="0"/>
          <a:lstStyle>
            <a:lvl1pPr marL="0" indent="0">
              <a:buNone/>
              <a:defRPr sz="2800"/>
            </a:lvl1pPr>
          </a:lstStyle>
          <a:p>
            <a:pPr lvl="0"/>
            <a:r>
              <a:rPr lang="en-US" dirty="0" err="1" smtClean="0"/>
              <a:t>ItemTitle</a:t>
            </a:r>
            <a:endParaRPr lang="en-US" dirty="0"/>
          </a:p>
        </p:txBody>
      </p:sp>
      <p:sp>
        <p:nvSpPr>
          <p:cNvPr id="16" name="CONS" hidden="1"/>
          <p:cNvSpPr>
            <a:spLocks noGrp="1"/>
          </p:cNvSpPr>
          <p:nvPr>
            <p:ph type="body" sz="quarter" idx="19" hasCustomPrompt="1"/>
          </p:nvPr>
        </p:nvSpPr>
        <p:spPr>
          <a:xfrm>
            <a:off x="6400800" y="6096000"/>
            <a:ext cx="2514600" cy="304800"/>
          </a:xfrm>
          <a:prstGeom prst="rect">
            <a:avLst/>
          </a:prstGeom>
        </p:spPr>
        <p:txBody>
          <a:bodyPr anchor="ctr" anchorCtr="0"/>
          <a:lstStyle>
            <a:lvl1pPr>
              <a:buNone/>
              <a:defRPr sz="2000"/>
            </a:lvl1pPr>
          </a:lstStyle>
          <a:p>
            <a:pPr lvl="0"/>
            <a:r>
              <a:rPr lang="en-US" dirty="0" smtClean="0"/>
              <a:t>CONS</a:t>
            </a:r>
            <a:endParaRPr lang="en-US" dirty="0"/>
          </a:p>
        </p:txBody>
      </p:sp>
      <p:sp>
        <p:nvSpPr>
          <p:cNvPr id="17" name="SlideNumber"/>
          <p:cNvSpPr>
            <a:spLocks noGrp="1"/>
          </p:cNvSpPr>
          <p:nvPr>
            <p:ph type="body" sz="quarter" idx="20" hasCustomPrompt="1"/>
          </p:nvPr>
        </p:nvSpPr>
        <p:spPr>
          <a:xfrm>
            <a:off x="7391400" y="6553200"/>
            <a:ext cx="1524000" cy="228600"/>
          </a:xfrm>
          <a:prstGeom prst="rect">
            <a:avLst/>
          </a:prstGeom>
        </p:spPr>
        <p:txBody>
          <a:bodyPr anchor="ctr" anchorCtr="0"/>
          <a:lstStyle>
            <a:lvl1pPr marL="0" indent="0" algn="r">
              <a:buNone/>
              <a:defRPr sz="1800"/>
            </a:lvl1pPr>
          </a:lstStyle>
          <a:p>
            <a:pPr lvl="0"/>
            <a:r>
              <a:rPr lang="en-US" dirty="0" err="1" smtClean="0"/>
              <a:t>SlideNumber</a:t>
            </a:r>
            <a:endParaRPr lang="en-US" dirty="0"/>
          </a:p>
        </p:txBody>
      </p:sp>
      <p:sp>
        <p:nvSpPr>
          <p:cNvPr id="18" name="Copyright" hidden="1"/>
          <p:cNvSpPr>
            <a:spLocks noGrp="1"/>
          </p:cNvSpPr>
          <p:nvPr>
            <p:ph type="body" sz="quarter" idx="21" hasCustomPrompt="1"/>
          </p:nvPr>
        </p:nvSpPr>
        <p:spPr>
          <a:xfrm>
            <a:off x="1143000" y="6553200"/>
            <a:ext cx="5943600" cy="228600"/>
          </a:xfrm>
          <a:prstGeom prst="rect">
            <a:avLst/>
          </a:prstGeom>
        </p:spPr>
        <p:txBody>
          <a:bodyPr anchor="ctr" anchorCtr="0"/>
          <a:lstStyle>
            <a:lvl1pPr algn="ctr">
              <a:buNone/>
              <a:defRPr sz="1000"/>
            </a:lvl1pPr>
          </a:lstStyle>
          <a:p>
            <a:pPr lvl="0"/>
            <a:r>
              <a:rPr lang="en-US" dirty="0" smtClean="0"/>
              <a:t>Copyright</a:t>
            </a:r>
            <a:endParaRPr lang="en-US" dirty="0"/>
          </a:p>
        </p:txBody>
      </p:sp>
    </p:spTree>
    <p:extLst>
      <p:ext uri="{BB962C8B-B14F-4D97-AF65-F5344CB8AC3E}">
        <p14:creationId xmlns:p14="http://schemas.microsoft.com/office/powerpoint/2010/main" val="30945722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t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91675"/>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ections_2">
    <p:bg>
      <p:bgRef idx="1001">
        <a:schemeClr val="bg1"/>
      </p:bgRef>
    </p:bg>
    <p:spTree>
      <p:nvGrpSpPr>
        <p:cNvPr id="1" name=""/>
        <p:cNvGrpSpPr/>
        <p:nvPr/>
      </p:nvGrpSpPr>
      <p:grpSpPr>
        <a:xfrm>
          <a:off x="0" y="0"/>
          <a:ext cx="0" cy="0"/>
          <a:chOff x="0" y="0"/>
          <a:chExt cx="0" cy="0"/>
        </a:xfrm>
      </p:grpSpPr>
      <p:pic>
        <p:nvPicPr>
          <p:cNvPr id="7" name="Picture 6"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8" name="Rectangle 7"/>
          <p:cNvSpPr/>
          <p:nvPr/>
        </p:nvSpPr>
        <p:spPr>
          <a:xfrm>
            <a:off x="0" y="0"/>
            <a:ext cx="354518" cy="1143000"/>
          </a:xfrm>
          <a:prstGeom prst="rect">
            <a:avLst/>
          </a:prstGeom>
          <a:solidFill>
            <a:srgbClr val="4F7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5918" y="152400"/>
            <a:ext cx="2020824" cy="846385"/>
            <a:chOff x="265176" y="405825"/>
            <a:chExt cx="2020824" cy="846385"/>
          </a:xfrm>
          <a:effectLst>
            <a:outerShdw blurRad="50800" dist="88900" dir="2700000" algn="tl" rotWithShape="0">
              <a:prstClr val="black">
                <a:alpha val="23000"/>
              </a:prstClr>
            </a:outerShdw>
          </a:effectLst>
        </p:grpSpPr>
        <p:sp>
          <p:nvSpPr>
            <p:cNvPr id="10" name="Rectangle 9"/>
            <p:cNvSpPr/>
            <p:nvPr userDrawn="1"/>
          </p:nvSpPr>
          <p:spPr>
            <a:xfrm>
              <a:off x="266700" y="405825"/>
              <a:ext cx="2019300" cy="584775"/>
            </a:xfrm>
            <a:prstGeom prst="rect">
              <a:avLst/>
            </a:prstGeom>
            <a:solidFill>
              <a:srgbClr val="CE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userDrawn="1"/>
          </p:nvSpPr>
          <p:spPr>
            <a:xfrm flipH="1" flipV="1">
              <a:off x="265176" y="990600"/>
              <a:ext cx="228600" cy="261610"/>
            </a:xfrm>
            <a:prstGeom prst="rtTriangle">
              <a:avLst/>
            </a:prstGeom>
            <a:solidFill>
              <a:srgbClr val="91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6200" y="152400"/>
            <a:ext cx="2146742" cy="584775"/>
          </a:xfrm>
          <a:prstGeom prst="rect">
            <a:avLst/>
          </a:prstGeom>
          <a:noFill/>
        </p:spPr>
        <p:txBody>
          <a:bodyPr wrap="none" rtlCol="0">
            <a:spAutoFit/>
          </a:bodyPr>
          <a:lstStyle/>
          <a:p>
            <a:r>
              <a:rPr lang="en-US" sz="3200" dirty="0" smtClean="0">
                <a:solidFill>
                  <a:schemeClr val="bg1"/>
                </a:solidFill>
                <a:latin typeface="Helvetica" pitchFamily="34" charset="0"/>
              </a:rPr>
              <a:t>CHAPTER</a:t>
            </a:r>
            <a:endParaRPr lang="en-US" sz="3200" dirty="0">
              <a:solidFill>
                <a:schemeClr val="bg1"/>
              </a:solidFill>
              <a:latin typeface="Helvetica" pitchFamily="34" charset="0"/>
            </a:endParaRPr>
          </a:p>
        </p:txBody>
      </p:sp>
    </p:spTree>
    <p:extLst>
      <p:ext uri="{BB962C8B-B14F-4D97-AF65-F5344CB8AC3E}">
        <p14:creationId xmlns:p14="http://schemas.microsoft.com/office/powerpoint/2010/main" val="1965632098"/>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6" name="TextBox 5"/>
          <p:cNvSpPr txBox="1"/>
          <p:nvPr/>
        </p:nvSpPr>
        <p:spPr>
          <a:xfrm>
            <a:off x="3957184" y="1219200"/>
            <a:ext cx="1229632" cy="584775"/>
          </a:xfrm>
          <a:prstGeom prst="rect">
            <a:avLst/>
          </a:prstGeom>
          <a:noFill/>
        </p:spPr>
        <p:txBody>
          <a:bodyPr wrap="none" rtlCol="0">
            <a:spAutoFit/>
          </a:bodyPr>
          <a:lstStyle/>
          <a:p>
            <a:r>
              <a:rPr lang="en-US" sz="3200" b="1" dirty="0" smtClean="0">
                <a:solidFill>
                  <a:srgbClr val="4F74A7"/>
                </a:solidFill>
              </a:rPr>
              <a:t>Topics</a:t>
            </a:r>
            <a:endParaRPr lang="en-US" sz="3200" b="1" dirty="0">
              <a:solidFill>
                <a:srgbClr val="4F74A7"/>
              </a:solidFill>
            </a:endParaRPr>
          </a:p>
        </p:txBody>
      </p:sp>
      <p:sp>
        <p:nvSpPr>
          <p:cNvPr id="7" name="Snip Single Corner Rectangle 6"/>
          <p:cNvSpPr/>
          <p:nvPr/>
        </p:nvSpPr>
        <p:spPr>
          <a:xfrm>
            <a:off x="0" y="0"/>
            <a:ext cx="1371600" cy="457200"/>
          </a:xfrm>
          <a:prstGeom prst="snip1Rect">
            <a:avLst>
              <a:gd name="adj" fmla="val 44253"/>
            </a:avLst>
          </a:prstGeom>
          <a:solidFill>
            <a:srgbClr val="939598"/>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315712"/>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3" name="Snip Single Corner Rectangle 2"/>
          <p:cNvSpPr/>
          <p:nvPr/>
        </p:nvSpPr>
        <p:spPr>
          <a:xfrm>
            <a:off x="0" y="0"/>
            <a:ext cx="1371600" cy="457200"/>
          </a:xfrm>
          <a:prstGeom prst="snip1Rect">
            <a:avLst>
              <a:gd name="adj" fmla="val 44253"/>
            </a:avLst>
          </a:prstGeom>
          <a:solidFill>
            <a:srgbClr val="939598"/>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69392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McGraw-Hill Logo.jpg"/>
          <p:cNvPicPr>
            <a:picLocks noChangeAspect="1"/>
          </p:cNvPicPr>
          <p:nvPr/>
        </p:nvPicPr>
        <p:blipFill>
          <a:blip r:embed="rId3" cstate="print"/>
          <a:stretch>
            <a:fillRect/>
          </a:stretch>
        </p:blipFill>
        <p:spPr>
          <a:xfrm>
            <a:off x="0" y="6400800"/>
            <a:ext cx="914400" cy="457200"/>
          </a:xfrm>
          <a:prstGeom prst="rect">
            <a:avLst/>
          </a:prstGeom>
        </p:spPr>
      </p:pic>
      <p:sp>
        <p:nvSpPr>
          <p:cNvPr id="9" name="Rectangle 8"/>
          <p:cNvSpPr/>
          <p:nvPr/>
        </p:nvSpPr>
        <p:spPr>
          <a:xfrm>
            <a:off x="0" y="929490"/>
            <a:ext cx="9144000" cy="5471309"/>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11" name="TextBox 10"/>
          <p:cNvSpPr txBox="1"/>
          <p:nvPr/>
        </p:nvSpPr>
        <p:spPr>
          <a:xfrm>
            <a:off x="91613" y="220413"/>
            <a:ext cx="2956387" cy="523220"/>
          </a:xfrm>
          <a:prstGeom prst="rect">
            <a:avLst/>
          </a:prstGeom>
          <a:noFill/>
        </p:spPr>
        <p:txBody>
          <a:bodyPr wrap="non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799"/>
                </a:solidFill>
                <a:effectLst/>
                <a:uLnTx/>
                <a:uFillTx/>
              </a:rPr>
              <a:t>SAMPLE PROBLEM</a:t>
            </a:r>
            <a:endParaRPr kumimoji="0" lang="en-US" sz="2800" b="1" i="0" u="none" strike="noStrike" kern="0" cap="none" spc="0" normalizeH="0" baseline="0" noProof="0" dirty="0">
              <a:ln>
                <a:noFill/>
              </a:ln>
              <a:solidFill>
                <a:srgbClr val="FFF799"/>
              </a:solidFill>
              <a:effectLst/>
              <a:uLnTx/>
              <a:uFillTx/>
            </a:endParaRPr>
          </a:p>
        </p:txBody>
      </p:sp>
    </p:spTree>
    <p:extLst>
      <p:ext uri="{BB962C8B-B14F-4D97-AF65-F5344CB8AC3E}">
        <p14:creationId xmlns:p14="http://schemas.microsoft.com/office/powerpoint/2010/main" val="3860561827"/>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3.png"/><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3.png"/><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85.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96.wmf"/><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 Id="rId5" Type="http://schemas.openxmlformats.org/officeDocument/2006/relationships/image" Target="../media/image103.png"/><Relationship Id="rId4" Type="http://schemas.openxmlformats.org/officeDocument/2006/relationships/image" Target="../media/image102.png"/></Relationships>
</file>

<file path=ppt/slides/_rels/slide5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5.xml"/><Relationship Id="rId5" Type="http://schemas.openxmlformats.org/officeDocument/2006/relationships/image" Target="../media/image109.png"/><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5.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4.xml"/><Relationship Id="rId5" Type="http://schemas.openxmlformats.org/officeDocument/2006/relationships/image" Target="../media/image120.png"/><Relationship Id="rId4" Type="http://schemas.openxmlformats.org/officeDocument/2006/relationships/image" Target="../media/image1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4.xml"/><Relationship Id="rId4" Type="http://schemas.openxmlformats.org/officeDocument/2006/relationships/image" Target="../media/image127.png"/></Relationships>
</file>

<file path=ppt/slides/_rels/slide7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28.wmf"/><Relationship Id="rId5" Type="http://schemas.openxmlformats.org/officeDocument/2006/relationships/oleObject" Target="../embeddings/oleObject5.bin"/><Relationship Id="rId4" Type="http://schemas.openxmlformats.org/officeDocument/2006/relationships/image" Target="../media/image1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5.xml"/><Relationship Id="rId4" Type="http://schemas.openxmlformats.org/officeDocument/2006/relationships/image" Target="../media/image13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hidden="1"/>
          <p:cNvSpPr>
            <a:spLocks noGrp="1"/>
          </p:cNvSpPr>
          <p:nvPr>
            <p:ph type="body" sz="quarter" idx="20"/>
          </p:nvPr>
        </p:nvSpPr>
        <p:spPr/>
        <p:txBody>
          <a:bodyPr/>
          <a:lstStyle/>
          <a:p>
            <a:fld id="{44F96B55-70B9-44A1-A019-DD686042BC80}" type="slidenum">
              <a:rPr lang="en-US" smtClean="0"/>
              <a:t>1</a:t>
            </a:fld>
            <a:endParaRPr lang="en-US"/>
          </a:p>
        </p:txBody>
      </p:sp>
      <p:sp>
        <p:nvSpPr>
          <p:cNvPr id="13" name="Copyright"/>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774" y="914400"/>
            <a:ext cx="4176409" cy="516555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302"/>
            <a:ext cx="1447799" cy="719658"/>
          </a:xfrm>
          <a:prstGeom prst="rect">
            <a:avLst/>
          </a:prstGeom>
        </p:spPr>
      </p:pic>
      <p:sp>
        <p:nvSpPr>
          <p:cNvPr id="16" name="TextBox 15"/>
          <p:cNvSpPr txBox="1"/>
          <p:nvPr/>
        </p:nvSpPr>
        <p:spPr>
          <a:xfrm>
            <a:off x="5715000" y="990600"/>
            <a:ext cx="3276600" cy="4339650"/>
          </a:xfrm>
          <a:prstGeom prst="rect">
            <a:avLst/>
          </a:prstGeom>
          <a:noFill/>
        </p:spPr>
        <p:txBody>
          <a:bodyPr wrap="square" rtlCol="0">
            <a:spAutoFit/>
          </a:bodyPr>
          <a:lstStyle/>
          <a:p>
            <a:pPr algn="ctr"/>
            <a:r>
              <a:rPr lang="en-US" sz="2400" i="1" dirty="0">
                <a:solidFill>
                  <a:schemeClr val="accent1">
                    <a:lumMod val="75000"/>
                  </a:schemeClr>
                </a:solidFill>
              </a:rPr>
              <a:t>Chemistry</a:t>
            </a:r>
          </a:p>
          <a:p>
            <a:pPr algn="ctr"/>
            <a:endParaRPr lang="en-US" i="1" dirty="0">
              <a:solidFill>
                <a:schemeClr val="accent1">
                  <a:lumMod val="75000"/>
                </a:schemeClr>
              </a:solidFill>
            </a:endParaRPr>
          </a:p>
          <a:p>
            <a:pPr algn="ctr"/>
            <a:r>
              <a:rPr lang="en-US" sz="2400" b="1" dirty="0">
                <a:solidFill>
                  <a:schemeClr val="accent1">
                    <a:lumMod val="75000"/>
                  </a:schemeClr>
                </a:solidFill>
              </a:rPr>
              <a:t>Third Edition</a:t>
            </a:r>
          </a:p>
          <a:p>
            <a:pPr algn="ctr"/>
            <a:endParaRPr lang="en-US" sz="2400" b="1" dirty="0">
              <a:solidFill>
                <a:schemeClr val="accent1">
                  <a:lumMod val="75000"/>
                </a:schemeClr>
              </a:solidFill>
            </a:endParaRPr>
          </a:p>
          <a:p>
            <a:pPr algn="ctr"/>
            <a:r>
              <a:rPr lang="en-US" sz="2400" dirty="0">
                <a:solidFill>
                  <a:schemeClr val="accent1">
                    <a:lumMod val="75000"/>
                  </a:schemeClr>
                </a:solidFill>
              </a:rPr>
              <a:t>Julia </a:t>
            </a:r>
            <a:r>
              <a:rPr lang="en-US" sz="2400" dirty="0" err="1">
                <a:solidFill>
                  <a:schemeClr val="accent1">
                    <a:lumMod val="75000"/>
                  </a:schemeClr>
                </a:solidFill>
              </a:rPr>
              <a:t>Burdge</a:t>
            </a:r>
            <a:endParaRPr lang="en-US" sz="2400" dirty="0">
              <a:solidFill>
                <a:schemeClr val="accent1">
                  <a:lumMod val="75000"/>
                </a:schemeClr>
              </a:solidFill>
            </a:endParaRPr>
          </a:p>
          <a:p>
            <a:pPr algn="ctr"/>
            <a:endParaRPr lang="en-US" sz="2400" dirty="0">
              <a:solidFill>
                <a:schemeClr val="accent1">
                  <a:lumMod val="75000"/>
                </a:schemeClr>
              </a:solidFill>
            </a:endParaRPr>
          </a:p>
          <a:p>
            <a:pPr algn="ctr"/>
            <a:r>
              <a:rPr lang="en-US" sz="2400" b="1" dirty="0">
                <a:solidFill>
                  <a:schemeClr val="accent1">
                    <a:lumMod val="75000"/>
                  </a:schemeClr>
                </a:solidFill>
              </a:rPr>
              <a:t>Lecture </a:t>
            </a:r>
            <a:r>
              <a:rPr lang="en-US" sz="2400" b="1" dirty="0" err="1">
                <a:solidFill>
                  <a:schemeClr val="accent1">
                    <a:lumMod val="75000"/>
                  </a:schemeClr>
                </a:solidFill>
              </a:rPr>
              <a:t>PowerPoints</a:t>
            </a:r>
            <a:endParaRPr lang="en-US" sz="2400" b="1" dirty="0">
              <a:solidFill>
                <a:schemeClr val="accent1">
                  <a:lumMod val="75000"/>
                </a:schemeClr>
              </a:solidFill>
            </a:endParaRPr>
          </a:p>
          <a:p>
            <a:pPr algn="ctr"/>
            <a:endParaRPr lang="en-US" sz="2400" b="1" dirty="0">
              <a:solidFill>
                <a:schemeClr val="accent1">
                  <a:lumMod val="75000"/>
                </a:schemeClr>
              </a:solidFill>
            </a:endParaRPr>
          </a:p>
          <a:p>
            <a:pPr algn="ctr"/>
            <a:r>
              <a:rPr lang="en-US" sz="2400" dirty="0">
                <a:solidFill>
                  <a:schemeClr val="accent1">
                    <a:lumMod val="75000"/>
                  </a:schemeClr>
                </a:solidFill>
              </a:rPr>
              <a:t>Chapter </a:t>
            </a:r>
            <a:r>
              <a:rPr lang="en-US" sz="2400" dirty="0" smtClean="0">
                <a:solidFill>
                  <a:schemeClr val="accent1">
                    <a:lumMod val="75000"/>
                  </a:schemeClr>
                </a:solidFill>
              </a:rPr>
              <a:t>15</a:t>
            </a:r>
            <a:endParaRPr lang="en-US" sz="2400" dirty="0">
              <a:solidFill>
                <a:schemeClr val="accent1">
                  <a:lumMod val="75000"/>
                </a:schemeClr>
              </a:solidFill>
            </a:endParaRPr>
          </a:p>
          <a:p>
            <a:pPr algn="ctr"/>
            <a:endParaRPr lang="en-US" sz="2400" dirty="0">
              <a:solidFill>
                <a:schemeClr val="accent1">
                  <a:lumMod val="75000"/>
                </a:schemeClr>
              </a:solidFill>
            </a:endParaRPr>
          </a:p>
          <a:p>
            <a:pPr algn="ctr"/>
            <a:r>
              <a:rPr lang="en-US" sz="2400" dirty="0">
                <a:solidFill>
                  <a:schemeClr val="accent1">
                    <a:lumMod val="75000"/>
                  </a:schemeClr>
                </a:solidFill>
              </a:rPr>
              <a:t>Chemical Equilibrium</a:t>
            </a:r>
          </a:p>
          <a:p>
            <a:endParaRPr lang="en-US" dirty="0"/>
          </a:p>
        </p:txBody>
      </p:sp>
    </p:spTree>
    <p:extLst>
      <p:ext uri="{BB962C8B-B14F-4D97-AF65-F5344CB8AC3E}">
        <p14:creationId xmlns:p14="http://schemas.microsoft.com/office/powerpoint/2010/main" val="2603811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Constants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350CB99-1ADB-4B53-A236-7177CC3FCA69}" type="slidenum">
              <a:rPr lang="en-US" smtClean="0"/>
              <a:t>10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600200"/>
            <a:ext cx="66484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97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Constants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DA2628D-5D3D-45BF-9E7F-AC3AA1C629B3}" type="slidenum">
              <a:rPr lang="en-US" smtClean="0"/>
              <a:t>11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2246769"/>
          </a:xfrm>
          <a:prstGeom prst="rect">
            <a:avLst/>
          </a:prstGeom>
        </p:spPr>
        <p:txBody>
          <a:bodyPr wrap="square">
            <a:spAutoFit/>
          </a:bodyPr>
          <a:lstStyle/>
          <a:p>
            <a:r>
              <a:rPr lang="en-US" sz="2800" dirty="0"/>
              <a:t>The </a:t>
            </a:r>
            <a:r>
              <a:rPr lang="en-US" sz="2800" b="1" i="1" dirty="0"/>
              <a:t>reaction quotient (Q</a:t>
            </a:r>
            <a:r>
              <a:rPr lang="en-US" sz="2800" b="1" baseline="-25000" dirty="0"/>
              <a:t>c</a:t>
            </a:r>
            <a:r>
              <a:rPr lang="en-US" sz="2800" b="1" dirty="0"/>
              <a:t> </a:t>
            </a:r>
            <a:r>
              <a:rPr lang="en-US" sz="2800" b="1" i="1" dirty="0"/>
              <a:t>) </a:t>
            </a:r>
            <a:r>
              <a:rPr lang="en-US" sz="2800" dirty="0"/>
              <a:t>is a fraction with product concentrations in the numerator and reactant concentrations in the denominator—with each concentration raised to a power equal to the corresponding stoichiometric </a:t>
            </a:r>
            <a:r>
              <a:rPr lang="en-US" sz="2800" dirty="0" smtClean="0"/>
              <a:t>coefficient </a:t>
            </a:r>
            <a:r>
              <a:rPr lang="en-US" sz="2800" dirty="0"/>
              <a:t>in the balanced chemical equation.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4019550"/>
            <a:ext cx="3924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4752975"/>
            <a:ext cx="62103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5838825"/>
            <a:ext cx="73247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84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A3DB80F-D9C4-4D66-B3C4-2D45F2D8D0D9}" type="slidenum">
              <a:rPr lang="en-US" smtClean="0"/>
              <a:t>12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62979"/>
          </a:xfrm>
          <a:prstGeom prst="rect">
            <a:avLst/>
          </a:prstGeom>
          <a:noFill/>
        </p:spPr>
        <p:txBody>
          <a:bodyPr vert="horz" rtlCol="0">
            <a:spAutoFit/>
          </a:bodyPr>
          <a:lstStyle/>
          <a:p>
            <a:r>
              <a:rPr lang="en-US" sz="2800" dirty="0"/>
              <a:t>Carbonyl chloride (COCl</a:t>
            </a:r>
            <a:r>
              <a:rPr lang="en-US" sz="2800" baseline="-25000" dirty="0"/>
              <a:t>2</a:t>
            </a:r>
            <a:r>
              <a:rPr lang="en-US" sz="2800" dirty="0"/>
              <a:t>), also called phosgene, is a highly poisonous gas that was used on the </a:t>
            </a:r>
            <a:r>
              <a:rPr lang="en-US" sz="2800" dirty="0" smtClean="0"/>
              <a:t>battlefield </a:t>
            </a:r>
            <a:r>
              <a:rPr lang="en-US" sz="2800" dirty="0"/>
              <a:t>in World War I. It is produced by the reaction of carbon monoxide with chlorine gas: </a:t>
            </a:r>
            <a:endParaRPr lang="en-US" sz="2800" dirty="0" smtClean="0"/>
          </a:p>
          <a:p>
            <a:endParaRPr lang="en-US" sz="2800" dirty="0">
              <a:latin typeface="Calibri"/>
            </a:endParaRPr>
          </a:p>
          <a:p>
            <a:r>
              <a:rPr lang="en-US" sz="2800" dirty="0"/>
              <a:t>In an experiment conducted at 74°C, the equilibrium concentrations of the species involved in the reaction were as follows: [CO] = 1.2 × 10</a:t>
            </a:r>
            <a:r>
              <a:rPr lang="en-US" sz="2800" baseline="30000" dirty="0"/>
              <a:t>–2</a:t>
            </a:r>
            <a:r>
              <a:rPr lang="en-US" sz="2800" dirty="0"/>
              <a:t> </a:t>
            </a:r>
            <a:r>
              <a:rPr lang="en-US" sz="2800" i="1" dirty="0"/>
              <a:t>M, </a:t>
            </a:r>
            <a:r>
              <a:rPr lang="en-US" sz="2800" dirty="0"/>
              <a:t>[Cl</a:t>
            </a:r>
            <a:r>
              <a:rPr lang="en-US" sz="2800" baseline="-25000" dirty="0"/>
              <a:t>2</a:t>
            </a:r>
            <a:r>
              <a:rPr lang="en-US" sz="2800" dirty="0"/>
              <a:t>] = 0.054 </a:t>
            </a:r>
            <a:r>
              <a:rPr lang="en-US" sz="2800" i="1" dirty="0"/>
              <a:t>M, </a:t>
            </a:r>
            <a:r>
              <a:rPr lang="en-US" sz="2800" dirty="0"/>
              <a:t>and [COCl</a:t>
            </a:r>
            <a:r>
              <a:rPr lang="en-US" sz="2800" baseline="-25000" dirty="0"/>
              <a:t>2</a:t>
            </a:r>
            <a:r>
              <a:rPr lang="en-US" sz="2800" dirty="0"/>
              <a:t>] = 0.14 </a:t>
            </a:r>
            <a:r>
              <a:rPr lang="en-US" sz="2800" i="1" dirty="0"/>
              <a:t>M. </a:t>
            </a:r>
            <a:endParaRPr lang="en-US" sz="2800" i="1" dirty="0" smtClean="0"/>
          </a:p>
          <a:p>
            <a:pPr marL="514350" indent="-514350">
              <a:buAutoNum type="alphaLcParenBoth"/>
            </a:pPr>
            <a:r>
              <a:rPr lang="en-US" sz="2800" dirty="0" smtClean="0"/>
              <a:t>Write </a:t>
            </a:r>
            <a:r>
              <a:rPr lang="en-US" sz="2800" dirty="0"/>
              <a:t>the equilibrium expression, and </a:t>
            </a:r>
            <a:endParaRPr lang="en-US" sz="2800" dirty="0" smtClean="0"/>
          </a:p>
          <a:p>
            <a:pPr marL="514350" indent="-514350">
              <a:buAutoNum type="alphaLcParenBoth"/>
            </a:pPr>
            <a:r>
              <a:rPr lang="en-US" sz="2800" dirty="0" smtClean="0"/>
              <a:t>determine </a:t>
            </a:r>
            <a:r>
              <a:rPr lang="en-US" sz="2800" dirty="0"/>
              <a:t>the value of the equilibrium constant for this reaction at 74°C. </a:t>
            </a:r>
            <a:endParaRPr lang="en-US" sz="2800" dirty="0">
              <a:latin typeface="Calibri"/>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2590800"/>
            <a:ext cx="44767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36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959E752-C000-45F3-B791-332D5D08DEE8}" type="slidenum">
              <a:rPr lang="en-US" smtClean="0"/>
              <a:t>13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539430"/>
          </a:xfrm>
          <a:prstGeom prst="rect">
            <a:avLst/>
          </a:prstGeom>
          <a:noFill/>
        </p:spPr>
        <p:txBody>
          <a:bodyPr vert="horz" rtlCol="0">
            <a:spAutoFit/>
          </a:bodyPr>
          <a:lstStyle/>
          <a:p>
            <a:r>
              <a:rPr lang="en-US" sz="2800" b="1" dirty="0" smtClean="0">
                <a:solidFill>
                  <a:srgbClr val="4F74A7"/>
                </a:solidFill>
              </a:rPr>
              <a:t>Setup</a:t>
            </a:r>
          </a:p>
          <a:p>
            <a:r>
              <a:rPr lang="en-US" sz="2800" dirty="0"/>
              <a:t>The equilibrium expression has the form of concentrations of products over concentrations of reactants, each raised to the appropriate power— in the case of this reaction, all the </a:t>
            </a:r>
            <a:r>
              <a:rPr lang="en-US" sz="2800" dirty="0" smtClean="0"/>
              <a:t>coefficients </a:t>
            </a:r>
            <a:r>
              <a:rPr lang="en-US" sz="2800" dirty="0"/>
              <a:t>are 1, so all the powers will be 1</a:t>
            </a:r>
            <a:r>
              <a:rPr lang="en-US" sz="2800" dirty="0" smtClean="0"/>
              <a:t>.</a:t>
            </a:r>
          </a:p>
          <a:p>
            <a:r>
              <a:rPr lang="en-US" sz="2800" dirty="0" smtClean="0"/>
              <a:t> </a:t>
            </a:r>
            <a:endParaRPr lang="en-US" sz="2800" dirty="0" smtClean="0">
              <a:solidFill>
                <a:prstClr val="black"/>
              </a:solidFill>
            </a:endParaRPr>
          </a:p>
          <a:p>
            <a:r>
              <a:rPr lang="en-US" sz="2800" b="1" dirty="0" smtClean="0">
                <a:solidFill>
                  <a:srgbClr val="4F74A7"/>
                </a:solidFill>
              </a:rPr>
              <a:t>Solution</a:t>
            </a:r>
          </a:p>
          <a:p>
            <a:endParaRPr lang="en-US" sz="2800"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27241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5850"/>
            <a:ext cx="70199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19775"/>
            <a:ext cx="5486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65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Constants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0ABAFF0-DCD1-42D3-92E6-810D9F5630B5}" type="slidenum">
              <a:rPr lang="en-US" smtClean="0"/>
              <a:t>14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1815882"/>
          </a:xfrm>
          <a:prstGeom prst="rect">
            <a:avLst/>
          </a:prstGeom>
        </p:spPr>
        <p:txBody>
          <a:bodyPr wrap="square">
            <a:spAutoFit/>
          </a:bodyPr>
          <a:lstStyle/>
          <a:p>
            <a:r>
              <a:rPr lang="en-US" sz="2800" dirty="0" smtClean="0"/>
              <a:t>We </a:t>
            </a:r>
            <a:r>
              <a:rPr lang="en-US" sz="2800" dirty="0"/>
              <a:t>often </a:t>
            </a:r>
            <a:r>
              <a:rPr lang="en-US" sz="2800" dirty="0" smtClean="0"/>
              <a:t>find </a:t>
            </a:r>
            <a:r>
              <a:rPr lang="en-US" sz="2800" dirty="0"/>
              <a:t>it useful to calculate the value of </a:t>
            </a:r>
            <a:r>
              <a:rPr lang="en-US" sz="2800" i="1" dirty="0"/>
              <a:t>Q</a:t>
            </a:r>
            <a:r>
              <a:rPr lang="en-US" sz="2800" baseline="-25000" dirty="0"/>
              <a:t>c</a:t>
            </a:r>
            <a:r>
              <a:rPr lang="en-US" sz="2800" dirty="0"/>
              <a:t> for a system that is not at equilibrium. </a:t>
            </a:r>
            <a:endParaRPr lang="en-US" sz="2800" dirty="0" smtClean="0"/>
          </a:p>
          <a:p>
            <a:endParaRPr lang="en-US" sz="2800" dirty="0"/>
          </a:p>
          <a:p>
            <a:r>
              <a:rPr lang="en-US" sz="2800" dirty="0" smtClean="0"/>
              <a:t>At </a:t>
            </a:r>
            <a:r>
              <a:rPr lang="en-US" sz="2800" dirty="0"/>
              <a:t>any point during the progress of a </a:t>
            </a:r>
            <a:r>
              <a:rPr lang="en-US" sz="2800" dirty="0" smtClean="0"/>
              <a:t>reaction</a:t>
            </a:r>
            <a:r>
              <a:rPr lang="en-US" sz="2800" dirty="0"/>
              <a:t>, therefore,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3486150"/>
            <a:ext cx="23812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25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Constants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1BB42F8-614F-4D2E-9DF3-605FB37BDEB4}" type="slidenum">
              <a:rPr lang="en-US" smtClean="0"/>
              <a:t>15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538" y="1596422"/>
            <a:ext cx="5674925" cy="488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52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898DC22-75C9-4F16-881D-F18CBC26B654}" type="slidenum">
              <a:rPr lang="en-US" smtClean="0"/>
              <a:t>16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3220"/>
          </a:xfrm>
          <a:prstGeom prst="rect">
            <a:avLst/>
          </a:prstGeom>
          <a:noFill/>
        </p:spPr>
        <p:txBody>
          <a:bodyPr vert="horz" rtlCol="0">
            <a:spAutoFit/>
          </a:bodyPr>
          <a:lstStyle/>
          <a:p>
            <a:r>
              <a:rPr lang="en-US" sz="2800" dirty="0"/>
              <a:t>Write reaction quotients for the following </a:t>
            </a:r>
            <a:r>
              <a:rPr lang="en-US" sz="2800" dirty="0" smtClean="0"/>
              <a:t>reactions:</a:t>
            </a:r>
            <a:endParaRPr lang="en-US" sz="2800" dirty="0">
              <a:latin typeface="Calibri"/>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514475"/>
            <a:ext cx="63436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3457575"/>
            <a:ext cx="5962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57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A5BB5BD-D6D6-4A5F-9EFD-C274D64FC3A1}" type="slidenum">
              <a:rPr lang="en-US" smtClean="0"/>
              <a:t>17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514475"/>
            <a:ext cx="63436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971925"/>
            <a:ext cx="54864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5267325"/>
            <a:ext cx="30003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339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7A9119B-31EB-4E3D-87C6-6A25826542ED}" type="slidenum">
              <a:rPr lang="en-US" smtClean="0"/>
              <a:t>18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371600"/>
            <a:ext cx="5962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3876675"/>
            <a:ext cx="56769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5086350"/>
            <a:ext cx="27051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75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Magnitude of the Equilibrium Constant</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72D83BC-99A3-4251-AA14-F5148B5A29DD}" type="slidenum">
              <a:rPr lang="en-US" smtClean="0"/>
              <a:t>19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5975"/>
            <a:ext cx="9144000" cy="4401205"/>
          </a:xfrm>
          <a:prstGeom prst="rect">
            <a:avLst/>
          </a:prstGeom>
        </p:spPr>
        <p:txBody>
          <a:bodyPr wrap="square">
            <a:spAutoFit/>
          </a:bodyPr>
          <a:lstStyle/>
          <a:p>
            <a:r>
              <a:rPr lang="en-US" sz="2800" dirty="0"/>
              <a:t>One of the things the equilibrium constant tells us is the extent to which a reaction proceeds at a particular temperature. </a:t>
            </a:r>
            <a:endParaRPr lang="en-US" sz="2800" dirty="0" smtClean="0"/>
          </a:p>
          <a:p>
            <a:endParaRPr lang="en-US" sz="2800" dirty="0"/>
          </a:p>
          <a:p>
            <a:r>
              <a:rPr lang="en-US" sz="2800" dirty="0" smtClean="0"/>
              <a:t>If </a:t>
            </a:r>
            <a:r>
              <a:rPr lang="en-US" sz="2800" dirty="0"/>
              <a:t>we combine stoichiometric amounts of the reactants in a reaction, three outcomes are possible: </a:t>
            </a:r>
            <a:endParaRPr lang="en-US" sz="2800" dirty="0" smtClean="0"/>
          </a:p>
          <a:p>
            <a:endParaRPr lang="en-US" sz="2800" dirty="0"/>
          </a:p>
          <a:p>
            <a:pPr marL="514350" indent="-514350">
              <a:buAutoNum type="arabicPeriod"/>
            </a:pPr>
            <a:r>
              <a:rPr lang="en-US" sz="2800" dirty="0" smtClean="0"/>
              <a:t>The </a:t>
            </a:r>
            <a:r>
              <a:rPr lang="en-US" sz="2800" dirty="0"/>
              <a:t>reaction will go essentially to completion, and the equilibrium mixture will consist </a:t>
            </a:r>
            <a:r>
              <a:rPr lang="en-US" sz="2800" dirty="0" smtClean="0"/>
              <a:t>predominantly </a:t>
            </a:r>
            <a:r>
              <a:rPr lang="en-US" sz="2800" dirty="0"/>
              <a:t>of products</a:t>
            </a:r>
            <a:r>
              <a:rPr lang="en-US" sz="2800" dirty="0" smtClean="0"/>
              <a:t>.</a:t>
            </a:r>
          </a:p>
        </p:txBody>
      </p:sp>
    </p:spTree>
    <p:extLst>
      <p:ext uri="{BB962C8B-B14F-4D97-AF65-F5344CB8AC3E}">
        <p14:creationId xmlns:p14="http://schemas.microsoft.com/office/powerpoint/2010/main" val="124450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p:cNvSpPr>
            <a:spLocks noGrp="1"/>
          </p:cNvSpPr>
          <p:nvPr>
            <p:ph type="body" sz="quarter" idx="10"/>
          </p:nvPr>
        </p:nvSpPr>
        <p:spPr/>
        <p:txBody>
          <a:bodyPr/>
          <a:lstStyle/>
          <a:p>
            <a:r>
              <a:rPr lang="en-US" dirty="0" smtClean="0"/>
              <a:t>15</a:t>
            </a:r>
            <a:endParaRPr lang="en-US" dirty="0"/>
          </a:p>
        </p:txBody>
      </p:sp>
      <p:sp>
        <p:nvSpPr>
          <p:cNvPr id="3" name="ChapterTitle"/>
          <p:cNvSpPr>
            <a:spLocks noGrp="1"/>
          </p:cNvSpPr>
          <p:nvPr>
            <p:ph type="body" sz="quarter" idx="11"/>
          </p:nvPr>
        </p:nvSpPr>
        <p:spPr/>
        <p:txBody>
          <a:bodyPr/>
          <a:lstStyle/>
          <a:p>
            <a:r>
              <a:rPr lang="en-US" dirty="0"/>
              <a:t>Chemical Equilibrium</a:t>
            </a:r>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0BD556E-C884-425F-9AD4-83DD0C2085DD}" type="slidenum">
              <a:rPr lang="en-US" smtClean="0"/>
              <a:t>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SectionsTable"/>
          <p:cNvGraphicFramePr>
            <a:graphicFrameLocks noGrp="1"/>
          </p:cNvGraphicFramePr>
          <p:nvPr>
            <p:extLst>
              <p:ext uri="{D42A27DB-BD31-4B8C-83A1-F6EECF244321}">
                <p14:modId xmlns:p14="http://schemas.microsoft.com/office/powerpoint/2010/main" val="1297968242"/>
              </p:ext>
            </p:extLst>
          </p:nvPr>
        </p:nvGraphicFramePr>
        <p:xfrm>
          <a:off x="228600" y="1905000"/>
          <a:ext cx="8763000" cy="2164080"/>
        </p:xfrm>
        <a:graphic>
          <a:graphicData uri="http://schemas.openxmlformats.org/drawingml/2006/table">
            <a:tbl>
              <a:tblPr>
                <a:tableStyleId>{5C22544A-7EE6-4342-B048-85BDC9FD1C3A}</a:tableStyleId>
              </a:tblPr>
              <a:tblGrid>
                <a:gridCol w="914400"/>
                <a:gridCol w="7848600"/>
              </a:tblGrid>
              <a:tr h="457200">
                <a:tc>
                  <a:txBody>
                    <a:bodyPr/>
                    <a:lstStyle/>
                    <a:p>
                      <a:pPr marL="0" algn="r" defTabSz="914400" rtl="0" eaLnBrk="1" latinLnBrk="0" hangingPunct="1">
                        <a:buNone/>
                      </a:pPr>
                      <a:r>
                        <a:rPr lang="en-US" sz="2800" b="0" i="0" u="none" baseline="0" dirty="0" smtClean="0">
                          <a:solidFill>
                            <a:srgbClr val="CC0000"/>
                          </a:solidFill>
                          <a:latin typeface="Calibri"/>
                        </a:rPr>
                        <a:t>15.1</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The Concept of Equilibrium</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15.2</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The Equilibrium Constant</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15.3</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Equilibrium Expressions</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15.4</a:t>
                      </a:r>
                      <a:endParaRPr lang="en-US" sz="2800" b="0" i="0" u="none" baseline="0" dirty="0">
                        <a:solidFill>
                          <a:srgbClr val="CC0000"/>
                        </a:solidFill>
                        <a:latin typeface="Calibri"/>
                      </a:endParaRPr>
                    </a:p>
                  </a:txBody>
                  <a:tcPr marT="0" marB="0">
                    <a:noFill/>
                  </a:tcPr>
                </a:tc>
                <a:tc>
                  <a:txBody>
                    <a:bodyPr/>
                    <a:lstStyle/>
                    <a:p>
                      <a:r>
                        <a:rPr lang="en-US" sz="2800" dirty="0" smtClean="0">
                          <a:solidFill>
                            <a:schemeClr val="tx1"/>
                          </a:solidFill>
                        </a:rPr>
                        <a:t>Using Equilibrium Expressions to Solve Problems</a:t>
                      </a:r>
                      <a:endParaRPr lang="en-US" sz="2800" dirty="0">
                        <a:solidFill>
                          <a:schemeClr val="tx1"/>
                        </a:solidFill>
                      </a:endParaRPr>
                    </a:p>
                  </a:txBody>
                  <a:tcPr marT="0" marB="0">
                    <a:noFill/>
                  </a:tcPr>
                </a:tc>
              </a:tr>
              <a:tr h="348343">
                <a:tc>
                  <a:txBody>
                    <a:bodyPr/>
                    <a:lstStyle/>
                    <a:p>
                      <a:pPr marL="0" algn="r" defTabSz="914400" rtl="0" eaLnBrk="1" latinLnBrk="0" hangingPunct="1">
                        <a:buNone/>
                      </a:pPr>
                      <a:r>
                        <a:rPr lang="en-US" sz="2800" b="0" i="0" u="none" baseline="0" dirty="0" smtClean="0">
                          <a:solidFill>
                            <a:srgbClr val="CC0000"/>
                          </a:solidFill>
                          <a:latin typeface="Calibri"/>
                        </a:rPr>
                        <a:t>15.5</a:t>
                      </a:r>
                      <a:endParaRPr lang="en-US" sz="2800" b="0" i="0" u="none" baseline="0" dirty="0">
                        <a:solidFill>
                          <a:srgbClr val="CC0000"/>
                        </a:solidFill>
                        <a:latin typeface="Calibri"/>
                      </a:endParaRPr>
                    </a:p>
                  </a:txBody>
                  <a:tcPr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Factors That Affect Chemical Equilibrium</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18108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Magnitude of the Equilibrium Constant</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CB3572B-20BA-48B0-B654-A2ED3D0FEAF6}" type="slidenum">
              <a:rPr lang="en-US" smtClean="0"/>
              <a:t>20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5975"/>
            <a:ext cx="9144000" cy="3539430"/>
          </a:xfrm>
          <a:prstGeom prst="rect">
            <a:avLst/>
          </a:prstGeom>
        </p:spPr>
        <p:txBody>
          <a:bodyPr wrap="square">
            <a:spAutoFit/>
          </a:bodyPr>
          <a:lstStyle/>
          <a:p>
            <a:pPr marL="514350" indent="-514350">
              <a:buFont typeface="+mj-lt"/>
              <a:buAutoNum type="arabicPeriod" startAt="2"/>
            </a:pPr>
            <a:r>
              <a:rPr lang="en-US" sz="2800" dirty="0" smtClean="0">
                <a:solidFill>
                  <a:prstClr val="black"/>
                </a:solidFill>
              </a:rPr>
              <a:t>The </a:t>
            </a:r>
            <a:r>
              <a:rPr lang="en-US" sz="2800" dirty="0">
                <a:solidFill>
                  <a:prstClr val="black"/>
                </a:solidFill>
              </a:rPr>
              <a:t>reaction will not occur to any </a:t>
            </a:r>
            <a:r>
              <a:rPr lang="en-US" sz="2800" dirty="0" smtClean="0">
                <a:solidFill>
                  <a:prstClr val="black"/>
                </a:solidFill>
              </a:rPr>
              <a:t>significant </a:t>
            </a:r>
            <a:r>
              <a:rPr lang="en-US" sz="2800" dirty="0">
                <a:solidFill>
                  <a:prstClr val="black"/>
                </a:solidFill>
              </a:rPr>
              <a:t>degree, and the equilibrium mixture will </a:t>
            </a:r>
            <a:r>
              <a:rPr lang="en-US" sz="2800" dirty="0" smtClean="0">
                <a:solidFill>
                  <a:prstClr val="black"/>
                </a:solidFill>
              </a:rPr>
              <a:t>consist </a:t>
            </a:r>
            <a:r>
              <a:rPr lang="en-US" sz="2800" dirty="0">
                <a:solidFill>
                  <a:prstClr val="black"/>
                </a:solidFill>
              </a:rPr>
              <a:t>predominantly of reactants. </a:t>
            </a:r>
            <a:r>
              <a:rPr lang="en-US" sz="2800" dirty="0" smtClean="0">
                <a:solidFill>
                  <a:prstClr val="black"/>
                </a:solidFill>
              </a:rPr>
              <a:t> </a:t>
            </a:r>
            <a:br>
              <a:rPr lang="en-US" sz="2800" dirty="0" smtClean="0">
                <a:solidFill>
                  <a:prstClr val="black"/>
                </a:solidFill>
              </a:rPr>
            </a:br>
            <a:endParaRPr lang="en-US" sz="2800" dirty="0" smtClean="0">
              <a:solidFill>
                <a:prstClr val="black"/>
              </a:solidFill>
            </a:endParaRPr>
          </a:p>
          <a:p>
            <a:pPr marL="514350" indent="-514350">
              <a:buAutoNum type="arabicPeriod" startAt="2"/>
            </a:pPr>
            <a:r>
              <a:rPr lang="en-US" sz="2800" dirty="0" smtClean="0">
                <a:solidFill>
                  <a:prstClr val="black"/>
                </a:solidFill>
              </a:rPr>
              <a:t>The </a:t>
            </a:r>
            <a:r>
              <a:rPr lang="en-US" sz="2800" dirty="0">
                <a:solidFill>
                  <a:prstClr val="black"/>
                </a:solidFill>
              </a:rPr>
              <a:t>reaction will proceed to a </a:t>
            </a:r>
            <a:r>
              <a:rPr lang="en-US" sz="2800" dirty="0" smtClean="0">
                <a:solidFill>
                  <a:prstClr val="black"/>
                </a:solidFill>
              </a:rPr>
              <a:t>significant </a:t>
            </a:r>
            <a:r>
              <a:rPr lang="en-US" sz="2800" dirty="0">
                <a:solidFill>
                  <a:prstClr val="black"/>
                </a:solidFill>
              </a:rPr>
              <a:t>degree but will not go to completion, and the </a:t>
            </a:r>
            <a:r>
              <a:rPr lang="en-US" sz="2800" dirty="0" smtClean="0">
                <a:solidFill>
                  <a:prstClr val="black"/>
                </a:solidFill>
              </a:rPr>
              <a:t>equilibrium </a:t>
            </a:r>
            <a:r>
              <a:rPr lang="en-US" sz="2800" dirty="0">
                <a:solidFill>
                  <a:prstClr val="black"/>
                </a:solidFill>
              </a:rPr>
              <a:t>mixture will contain comparable amounts of both reactants and products. </a:t>
            </a:r>
          </a:p>
        </p:txBody>
      </p:sp>
    </p:spTree>
    <p:extLst>
      <p:ext uri="{BB962C8B-B14F-4D97-AF65-F5344CB8AC3E}">
        <p14:creationId xmlns:p14="http://schemas.microsoft.com/office/powerpoint/2010/main" val="292122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Magnitude of the Equilibrium Constant</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911AF36-F853-45AF-B610-44DAB5E2965C}" type="slidenum">
              <a:rPr lang="en-US" smtClean="0"/>
              <a:t>21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5975"/>
            <a:ext cx="9144000" cy="954107"/>
          </a:xfrm>
          <a:prstGeom prst="rect">
            <a:avLst/>
          </a:prstGeom>
        </p:spPr>
        <p:txBody>
          <a:bodyPr wrap="square">
            <a:spAutoFit/>
          </a:bodyPr>
          <a:lstStyle/>
          <a:p>
            <a:r>
              <a:rPr lang="en-US" sz="2800" dirty="0"/>
              <a:t>When the magnitude of </a:t>
            </a:r>
            <a:r>
              <a:rPr lang="en-US" sz="2800" i="1" dirty="0" err="1"/>
              <a:t>K</a:t>
            </a:r>
            <a:r>
              <a:rPr lang="en-US" sz="2800" baseline="-25000" dirty="0" err="1"/>
              <a:t>c</a:t>
            </a:r>
            <a:r>
              <a:rPr lang="en-US" sz="2800" dirty="0"/>
              <a:t> is very large, we expect the </a:t>
            </a:r>
            <a:r>
              <a:rPr lang="en-US" sz="2800" dirty="0" smtClean="0"/>
              <a:t>first </a:t>
            </a:r>
            <a:r>
              <a:rPr lang="en-US" sz="2800" dirty="0"/>
              <a:t>outcome. </a:t>
            </a:r>
            <a:endParaRPr lang="en-US" sz="2800" dirty="0">
              <a:solidFill>
                <a:prstClr val="black"/>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667000"/>
            <a:ext cx="64293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3295650"/>
            <a:ext cx="38195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90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Magnitude of the Equilibrium Constant</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699B5BC-19E1-4B1C-A99D-9CABFCFAF72D}" type="slidenum">
              <a:rPr lang="en-US" smtClean="0"/>
              <a:t>22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5" name="Rectangle 14"/>
          <p:cNvSpPr/>
          <p:nvPr/>
        </p:nvSpPr>
        <p:spPr>
          <a:xfrm>
            <a:off x="0" y="1586805"/>
            <a:ext cx="9144000" cy="954107"/>
          </a:xfrm>
          <a:prstGeom prst="rect">
            <a:avLst/>
          </a:prstGeom>
        </p:spPr>
        <p:txBody>
          <a:bodyPr wrap="square">
            <a:spAutoFit/>
          </a:bodyPr>
          <a:lstStyle/>
          <a:p>
            <a:r>
              <a:rPr lang="en-US" sz="2800" dirty="0"/>
              <a:t>When the magnitude of </a:t>
            </a:r>
            <a:r>
              <a:rPr lang="en-US" sz="2800" i="1" dirty="0" err="1"/>
              <a:t>K</a:t>
            </a:r>
            <a:r>
              <a:rPr lang="en-US" sz="2800" baseline="-25000" dirty="0" err="1"/>
              <a:t>c</a:t>
            </a:r>
            <a:r>
              <a:rPr lang="en-US" sz="2800" dirty="0"/>
              <a:t> is very small, we expect the second outcome.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590800"/>
            <a:ext cx="9096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0" y="3581400"/>
            <a:ext cx="9144000" cy="2893100"/>
          </a:xfrm>
          <a:prstGeom prst="rect">
            <a:avLst/>
          </a:prstGeom>
        </p:spPr>
        <p:txBody>
          <a:bodyPr wrap="square">
            <a:spAutoFit/>
          </a:bodyPr>
          <a:lstStyle/>
          <a:p>
            <a:r>
              <a:rPr lang="en-US" sz="2800" dirty="0"/>
              <a:t>An equilibrium constant that falls between 1 × 10</a:t>
            </a:r>
            <a:r>
              <a:rPr lang="en-US" sz="2800" baseline="30000" dirty="0"/>
              <a:t>2</a:t>
            </a:r>
            <a:r>
              <a:rPr lang="en-US" sz="2800" dirty="0"/>
              <a:t> and </a:t>
            </a:r>
            <a:endParaRPr lang="en-US" sz="2800" dirty="0" smtClean="0"/>
          </a:p>
          <a:p>
            <a:r>
              <a:rPr lang="en-US" sz="2800" dirty="0" smtClean="0"/>
              <a:t>1 </a:t>
            </a:r>
            <a:r>
              <a:rPr lang="en-US" sz="2800" dirty="0"/>
              <a:t>× 10</a:t>
            </a:r>
            <a:r>
              <a:rPr lang="en-US" sz="2800" baseline="30000" dirty="0"/>
              <a:t>–2</a:t>
            </a:r>
            <a:r>
              <a:rPr lang="en-US" sz="2800" dirty="0"/>
              <a:t> indicates that neither products nor reactants are strongly favored. </a:t>
            </a:r>
            <a:endParaRPr lang="en-US" sz="2800" dirty="0" smtClean="0"/>
          </a:p>
          <a:p>
            <a:endParaRPr lang="en-US" sz="1400" dirty="0"/>
          </a:p>
          <a:p>
            <a:r>
              <a:rPr lang="en-US" sz="2800" dirty="0" smtClean="0"/>
              <a:t>In </a:t>
            </a:r>
            <a:r>
              <a:rPr lang="en-US" sz="2800" dirty="0"/>
              <a:t>this case, a system at equilibrium will contain a </a:t>
            </a:r>
            <a:r>
              <a:rPr lang="en-US" sz="2800" i="1" dirty="0"/>
              <a:t>mixture </a:t>
            </a:r>
            <a:r>
              <a:rPr lang="en-US" sz="2800" dirty="0"/>
              <a:t>of </a:t>
            </a:r>
            <a:r>
              <a:rPr lang="en-US" sz="2800" dirty="0" smtClean="0"/>
              <a:t>reactants </a:t>
            </a:r>
            <a:r>
              <a:rPr lang="en-US" sz="2800" dirty="0"/>
              <a:t>and products, the exact composition of which will depend on the stoichiometry of the reaction. </a:t>
            </a:r>
          </a:p>
        </p:txBody>
      </p:sp>
    </p:spTree>
    <p:extLst>
      <p:ext uri="{BB962C8B-B14F-4D97-AF65-F5344CB8AC3E}">
        <p14:creationId xmlns:p14="http://schemas.microsoft.com/office/powerpoint/2010/main" val="158021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325CB69-3A94-472A-A94D-CB6926D1E11D}" type="slidenum">
              <a:rPr lang="en-US" smtClean="0"/>
              <a:t>23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4032351473"/>
              </p:ext>
            </p:extLst>
          </p:nvPr>
        </p:nvGraphicFramePr>
        <p:xfrm>
          <a:off x="152400" y="1905001"/>
          <a:ext cx="8839200" cy="128016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Heterogeneous </a:t>
                      </a:r>
                      <a:r>
                        <a:rPr lang="en-US" sz="2800" dirty="0" err="1" smtClean="0">
                          <a:solidFill>
                            <a:schemeClr val="tx1"/>
                          </a:solidFill>
                        </a:rPr>
                        <a:t>Equilibria</a:t>
                      </a:r>
                      <a:endParaRPr lang="en-US" sz="2800" dirty="0" smtClean="0">
                        <a:solidFill>
                          <a:schemeClr val="tx1"/>
                        </a:solidFill>
                      </a:endParaRPr>
                    </a:p>
                  </a:txBody>
                  <a:tcPr marT="0" marB="0">
                    <a:noFill/>
                  </a:tcPr>
                </a:tc>
              </a:tr>
              <a:tr h="304799">
                <a:tc>
                  <a:txBody>
                    <a:bodyPr/>
                    <a:lstStyle/>
                    <a:p>
                      <a:pPr algn="ctr"/>
                      <a:r>
                        <a:rPr lang="en-US" sz="2800" dirty="0" smtClean="0">
                          <a:solidFill>
                            <a:schemeClr val="tx1"/>
                          </a:solidFill>
                        </a:rPr>
                        <a:t>Manipulating Equilibrium Expressions</a:t>
                      </a:r>
                      <a:endParaRPr lang="en-US" sz="2800" dirty="0">
                        <a:solidFill>
                          <a:schemeClr val="tx1"/>
                        </a:solidFill>
                      </a:endParaRPr>
                    </a:p>
                  </a:txBody>
                  <a:tcPr marT="0" marB="0">
                    <a:noFill/>
                  </a:tcPr>
                </a:tc>
              </a:tr>
              <a:tr h="304799">
                <a:tc>
                  <a:txBody>
                    <a:bodyPr/>
                    <a:lstStyle/>
                    <a:p>
                      <a:pPr algn="ctr"/>
                      <a:r>
                        <a:rPr lang="en-US" sz="2800" dirty="0" smtClean="0">
                          <a:solidFill>
                            <a:schemeClr val="tx1"/>
                          </a:solidFill>
                        </a:rPr>
                        <a:t>Equilibrium Expressions Containing Only Gases</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364407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Heterogeneous Equilibria</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3BE6286-AA98-4C01-8157-C20E6D97F836}" type="slidenum">
              <a:rPr lang="en-US" smtClean="0"/>
              <a:t>24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1752600"/>
            <a:ext cx="4467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2667000"/>
            <a:ext cx="24003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14775"/>
            <a:ext cx="28956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5191125"/>
            <a:ext cx="1905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46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F9BF900-35FB-4C41-BB04-569169991E61}" type="slidenum">
              <a:rPr lang="en-US" smtClean="0"/>
              <a:t>25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dirty="0"/>
              <a:t>Write equilibrium expressions for each of the following reactions</a:t>
            </a:r>
            <a:r>
              <a:rPr lang="en-US" sz="2800" dirty="0" smtClean="0"/>
              <a:t>:</a:t>
            </a:r>
            <a:endParaRPr lang="en-US" sz="2800" dirty="0">
              <a:latin typeface="Calibri"/>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905000"/>
            <a:ext cx="53054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00400"/>
            <a:ext cx="63912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64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0029EC5-42CB-4EED-8CFA-4013F798E86B}" type="slidenum">
              <a:rPr lang="en-US" smtClean="0"/>
              <a:t>26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539430"/>
          </a:xfrm>
          <a:prstGeom prst="rect">
            <a:avLst/>
          </a:prstGeom>
          <a:noFill/>
        </p:spPr>
        <p:txBody>
          <a:bodyPr vert="horz" rtlCol="0">
            <a:spAutoFit/>
          </a:bodyPr>
          <a:lstStyle/>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endParaRPr lang="en-US" sz="2800" dirty="0">
              <a:solidFill>
                <a:prstClr val="black"/>
              </a:solidFill>
            </a:endParaRPr>
          </a:p>
          <a:p>
            <a:r>
              <a:rPr lang="en-US" sz="2800" b="1" dirty="0" smtClean="0">
                <a:solidFill>
                  <a:srgbClr val="4F74A7"/>
                </a:solidFill>
              </a:rPr>
              <a:t>Solution</a:t>
            </a:r>
          </a:p>
          <a:p>
            <a:endParaRPr lang="en-US" sz="2800" dirty="0">
              <a:solidFill>
                <a:prstClr val="black"/>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990600"/>
            <a:ext cx="53054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0"/>
            <a:ext cx="63912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2124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015680"/>
            <a:ext cx="2209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5562600"/>
            <a:ext cx="19240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5343525"/>
            <a:ext cx="259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73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Manipulating Equilibrium Expressions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8EE6563-3596-4E13-A307-B713537BA8A5}" type="slidenum">
              <a:rPr lang="en-US" smtClean="0"/>
              <a:t>27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676400"/>
            <a:ext cx="4914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362200"/>
            <a:ext cx="2447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788" y="3962400"/>
            <a:ext cx="492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610100"/>
            <a:ext cx="24669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4208269725"/>
              </p:ext>
            </p:extLst>
          </p:nvPr>
        </p:nvGraphicFramePr>
        <p:xfrm>
          <a:off x="5562600" y="4660900"/>
          <a:ext cx="762000" cy="927100"/>
        </p:xfrm>
        <a:graphic>
          <a:graphicData uri="http://schemas.openxmlformats.org/presentationml/2006/ole">
            <mc:AlternateContent xmlns:mc="http://schemas.openxmlformats.org/markup-compatibility/2006">
              <mc:Choice xmlns:v="urn:schemas-microsoft-com:vml" Requires="v">
                <p:oleObj spid="_x0000_s18491" name="Equation" r:id="rId7" imgW="761760" imgH="927000" progId="Equation.DSMT4">
                  <p:embed/>
                </p:oleObj>
              </mc:Choice>
              <mc:Fallback>
                <p:oleObj name="Equation" r:id="rId7" imgW="761760" imgH="927000" progId="Equation.DSMT4">
                  <p:embed/>
                  <p:pic>
                    <p:nvPicPr>
                      <p:cNvPr id="0" name=""/>
                      <p:cNvPicPr/>
                      <p:nvPr/>
                    </p:nvPicPr>
                    <p:blipFill>
                      <a:blip r:embed="rId8"/>
                      <a:stretch>
                        <a:fillRect/>
                      </a:stretch>
                    </p:blipFill>
                    <p:spPr>
                      <a:xfrm>
                        <a:off x="5562600" y="4660900"/>
                        <a:ext cx="762000" cy="927100"/>
                      </a:xfrm>
                      <a:prstGeom prst="rect">
                        <a:avLst/>
                      </a:prstGeom>
                    </p:spPr>
                  </p:pic>
                </p:oleObj>
              </mc:Fallback>
            </mc:AlternateContent>
          </a:graphicData>
        </a:graphic>
      </p:graphicFrame>
    </p:spTree>
    <p:extLst>
      <p:ext uri="{BB962C8B-B14F-4D97-AF65-F5344CB8AC3E}">
        <p14:creationId xmlns:p14="http://schemas.microsoft.com/office/powerpoint/2010/main" val="239680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Manipulating Equilibrium Expressions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425FAA4-A0E5-44E1-8EAF-A33938A5BAD0}" type="slidenum">
              <a:rPr lang="en-US" smtClean="0"/>
              <a:t>28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676400"/>
            <a:ext cx="4914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362200"/>
            <a:ext cx="2447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113" y="3971925"/>
            <a:ext cx="5057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714875"/>
            <a:ext cx="26098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2736197681"/>
              </p:ext>
            </p:extLst>
          </p:nvPr>
        </p:nvGraphicFramePr>
        <p:xfrm>
          <a:off x="5162550" y="5029200"/>
          <a:ext cx="800100" cy="469900"/>
        </p:xfrm>
        <a:graphic>
          <a:graphicData uri="http://schemas.openxmlformats.org/presentationml/2006/ole">
            <mc:AlternateContent xmlns:mc="http://schemas.openxmlformats.org/markup-compatibility/2006">
              <mc:Choice xmlns:v="urn:schemas-microsoft-com:vml" Requires="v">
                <p:oleObj spid="_x0000_s19511" name="Equation" r:id="rId7" imgW="799920" imgH="469800" progId="Equation.DSMT4">
                  <p:embed/>
                </p:oleObj>
              </mc:Choice>
              <mc:Fallback>
                <p:oleObj name="Equation" r:id="rId7" imgW="799920" imgH="469800" progId="Equation.DSMT4">
                  <p:embed/>
                  <p:pic>
                    <p:nvPicPr>
                      <p:cNvPr id="0" name="Object 13"/>
                      <p:cNvPicPr>
                        <a:picLocks noChangeAspect="1" noChangeArrowheads="1"/>
                      </p:cNvPicPr>
                      <p:nvPr/>
                    </p:nvPicPr>
                    <p:blipFill>
                      <a:blip r:embed="rId8"/>
                      <a:srcRect/>
                      <a:stretch>
                        <a:fillRect/>
                      </a:stretch>
                    </p:blipFill>
                    <p:spPr bwMode="auto">
                      <a:xfrm>
                        <a:off x="5162550" y="5029200"/>
                        <a:ext cx="800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4795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Manipulating Equilibrium Expressions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5C1E03A-C9CC-447F-96AE-26EFCCBA623F}" type="slidenum">
              <a:rPr lang="en-US" smtClean="0"/>
              <a:t>29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57350"/>
            <a:ext cx="487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2286000"/>
            <a:ext cx="47720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38" y="3203864"/>
            <a:ext cx="8546524" cy="45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3876675"/>
            <a:ext cx="3581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0" y="4965918"/>
            <a:ext cx="9144000" cy="954107"/>
          </a:xfrm>
          <a:prstGeom prst="rect">
            <a:avLst/>
          </a:prstGeom>
        </p:spPr>
        <p:txBody>
          <a:bodyPr wrap="square">
            <a:spAutoFit/>
          </a:bodyPr>
          <a:lstStyle/>
          <a:p>
            <a:r>
              <a:rPr lang="en-US" sz="2800" dirty="0" smtClean="0"/>
              <a:t>This is </a:t>
            </a:r>
            <a:r>
              <a:rPr lang="en-US" sz="2800" dirty="0"/>
              <a:t>the </a:t>
            </a:r>
            <a:r>
              <a:rPr lang="en-US" sz="2800" i="1" dirty="0"/>
              <a:t>product </a:t>
            </a:r>
            <a:r>
              <a:rPr lang="en-US" sz="2800" dirty="0"/>
              <a:t>of the two corresponding equilibrium </a:t>
            </a:r>
            <a:r>
              <a:rPr lang="en-US" sz="2800" dirty="0" smtClean="0"/>
              <a:t>expressions.</a:t>
            </a:r>
            <a:endParaRPr lang="en-US" sz="2800" dirty="0"/>
          </a:p>
        </p:txBody>
      </p:sp>
    </p:spTree>
    <p:extLst>
      <p:ext uri="{BB962C8B-B14F-4D97-AF65-F5344CB8AC3E}">
        <p14:creationId xmlns:p14="http://schemas.microsoft.com/office/powerpoint/2010/main" val="301778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Concept of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5A4B4BE-D959-4248-B8CD-DBF13D390192}" type="slidenum">
              <a:rPr lang="en-US" smtClean="0"/>
              <a:t>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4263000506"/>
              </p:ext>
            </p:extLst>
          </p:nvPr>
        </p:nvGraphicFramePr>
        <p:xfrm>
          <a:off x="152400" y="1905001"/>
          <a:ext cx="8839200" cy="42672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The Concept of Equilibrium</a:t>
                      </a:r>
                    </a:p>
                  </a:txBody>
                  <a:tcPr marT="0" marB="0">
                    <a:noFill/>
                  </a:tcPr>
                </a:tc>
              </a:tr>
            </a:tbl>
          </a:graphicData>
        </a:graphic>
      </p:graphicFrame>
    </p:spTree>
    <p:extLst>
      <p:ext uri="{BB962C8B-B14F-4D97-AF65-F5344CB8AC3E}">
        <p14:creationId xmlns:p14="http://schemas.microsoft.com/office/powerpoint/2010/main" val="1631130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Manipulating Equilibrium Expressions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FDA4434-1A53-41AA-8E06-4E33C0E0D872}" type="slidenum">
              <a:rPr lang="en-US" smtClean="0"/>
              <a:t>30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745787"/>
            <a:ext cx="9052686" cy="389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40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15.4</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07E898D-9D37-4416-8947-CF8514F13D0F}" type="slidenum">
              <a:rPr lang="en-US" smtClean="0"/>
              <a:t>31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108543"/>
          </a:xfrm>
          <a:prstGeom prst="rect">
            <a:avLst/>
          </a:prstGeom>
          <a:noFill/>
        </p:spPr>
        <p:txBody>
          <a:bodyPr vert="horz" rtlCol="0">
            <a:spAutoFit/>
          </a:bodyPr>
          <a:lstStyle/>
          <a:p>
            <a:r>
              <a:rPr lang="en-US" sz="2800" dirty="0"/>
              <a:t>The following reactions have the indicated equilibrium constants at 100°C: </a:t>
            </a:r>
            <a:endParaRPr lang="en-US" sz="2800" dirty="0" smtClean="0"/>
          </a:p>
          <a:p>
            <a:endParaRPr lang="en-US" sz="2800" dirty="0">
              <a:latin typeface="Calibri"/>
            </a:endParaRPr>
          </a:p>
          <a:p>
            <a:endParaRPr lang="en-US" sz="2800" dirty="0" smtClean="0">
              <a:latin typeface="Calibri"/>
            </a:endParaRPr>
          </a:p>
          <a:p>
            <a:endParaRPr lang="en-US" sz="2800" dirty="0">
              <a:latin typeface="Calibri"/>
            </a:endParaRPr>
          </a:p>
          <a:p>
            <a:r>
              <a:rPr lang="en-US" sz="2800" dirty="0"/>
              <a:t>Determine the value of </a:t>
            </a:r>
            <a:r>
              <a:rPr lang="en-US" sz="2800" i="1" dirty="0" err="1"/>
              <a:t>K</a:t>
            </a:r>
            <a:r>
              <a:rPr lang="en-US" sz="2800" baseline="-25000" dirty="0" err="1"/>
              <a:t>c</a:t>
            </a:r>
            <a:r>
              <a:rPr lang="en-US" sz="2800" dirty="0"/>
              <a:t> for the following reactions at 100°C</a:t>
            </a:r>
            <a:r>
              <a:rPr lang="en-US" sz="2800" dirty="0" smtClean="0"/>
              <a:t>:</a:t>
            </a:r>
            <a:endParaRPr lang="en-US" sz="2800" dirty="0">
              <a:latin typeface="Calibri"/>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8948234" cy="82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3876675"/>
            <a:ext cx="53816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48300"/>
            <a:ext cx="6858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83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15.4</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8B64B63-4255-4568-996B-295F0EAADB0E}" type="slidenum">
              <a:rPr lang="en-US" smtClean="0"/>
              <a:t>32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948234" cy="82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2362200"/>
            <a:ext cx="53816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33825"/>
            <a:ext cx="6858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5181600"/>
            <a:ext cx="7591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5753100"/>
            <a:ext cx="7734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827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15.4</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89F2AF4-622E-4CE7-BDD3-89CF8EE1EFEB}" type="slidenum">
              <a:rPr lang="en-US" smtClean="0"/>
              <a:t>33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948234" cy="82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2362200"/>
            <a:ext cx="53816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33825"/>
            <a:ext cx="6858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5353050"/>
            <a:ext cx="34861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358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Equilibrium Expressions Containing Only Gases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B5B3287-518C-4BBE-A6D2-EAAE25E83BBA}" type="slidenum">
              <a:rPr lang="en-US" smtClean="0"/>
              <a:t>34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1647825"/>
            <a:ext cx="3762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2286000"/>
            <a:ext cx="20002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963" y="3438525"/>
            <a:ext cx="21240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86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Equilibrium Expressions Containing Only Gases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2AE82D3-F58F-46A1-9D0F-A5DD9B6B581F}" type="slidenum">
              <a:rPr lang="en-US" smtClean="0"/>
              <a:t>35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8" y="1676400"/>
            <a:ext cx="3019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38400"/>
            <a:ext cx="17811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387" y="2438400"/>
            <a:ext cx="17526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3752850"/>
            <a:ext cx="35718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0925" y="5486400"/>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8" y="6019800"/>
            <a:ext cx="19526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93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Equilibrium Expressions Containing Only Gases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23AD50A-DF9E-475E-9B3E-71D0CFE747A3}" type="slidenum">
              <a:rPr lang="en-US" smtClean="0"/>
              <a:t>36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1600200"/>
            <a:ext cx="28384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29075"/>
            <a:ext cx="2438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8" y="4920222"/>
            <a:ext cx="9004505" cy="48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495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15.3</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Equilibrium Expressions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Equilibrium Expressions Containing Only Gases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F0691EF-1586-4F78-8D24-CA13C1A1B97F}" type="slidenum">
              <a:rPr lang="en-US" smtClean="0"/>
              <a:t>37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1685925"/>
            <a:ext cx="46863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2466975"/>
            <a:ext cx="63722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77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15.5</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9C6F93F-0414-4539-94E9-AE0E3CEC5FFC}" type="slidenum">
              <a:rPr lang="en-US" smtClean="0"/>
              <a:t>38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539430"/>
          </a:xfrm>
          <a:prstGeom prst="rect">
            <a:avLst/>
          </a:prstGeom>
          <a:noFill/>
        </p:spPr>
        <p:txBody>
          <a:bodyPr vert="horz" rtlCol="0">
            <a:spAutoFit/>
          </a:bodyPr>
          <a:lstStyle/>
          <a:p>
            <a:r>
              <a:rPr lang="en-US" sz="2800" dirty="0"/>
              <a:t>Write </a:t>
            </a:r>
            <a:r>
              <a:rPr lang="en-US" sz="2800" i="1" dirty="0"/>
              <a:t>K</a:t>
            </a:r>
            <a:r>
              <a:rPr lang="en-US" sz="2800" i="1" baseline="-25000" dirty="0"/>
              <a:t>P</a:t>
            </a:r>
            <a:r>
              <a:rPr lang="en-US" sz="2800" i="1" dirty="0"/>
              <a:t> </a:t>
            </a:r>
            <a:r>
              <a:rPr lang="en-US" sz="2800" dirty="0"/>
              <a:t>expressions for </a:t>
            </a:r>
            <a:endParaRPr lang="en-US" sz="2800" dirty="0" smtClean="0"/>
          </a:p>
          <a:p>
            <a:endParaRPr lang="en-US" sz="2800" dirty="0">
              <a:latin typeface="Calibri"/>
            </a:endParaRPr>
          </a:p>
          <a:p>
            <a:endParaRPr lang="en-US" sz="2800" dirty="0" smtClean="0">
              <a:latin typeface="Calibri"/>
            </a:endParaRPr>
          </a:p>
          <a:p>
            <a:endParaRPr lang="en-US" sz="2800" dirty="0">
              <a:latin typeface="Calibri"/>
            </a:endParaRPr>
          </a:p>
          <a:p>
            <a:endParaRPr lang="en-US" sz="2800" dirty="0" smtClean="0">
              <a:latin typeface="Calibri"/>
            </a:endParaRPr>
          </a:p>
          <a:p>
            <a:endParaRPr lang="en-US" sz="2800" b="1" dirty="0" smtClean="0">
              <a:solidFill>
                <a:srgbClr val="4F74A7"/>
              </a:solidFill>
              <a:latin typeface="Calibri"/>
            </a:endParaRPr>
          </a:p>
          <a:p>
            <a:r>
              <a:rPr lang="en-US" sz="2800" b="1" dirty="0" smtClean="0">
                <a:solidFill>
                  <a:srgbClr val="4F74A7"/>
                </a:solidFill>
                <a:latin typeface="Calibri"/>
              </a:rPr>
              <a:t>Solution</a:t>
            </a:r>
          </a:p>
          <a:p>
            <a:endParaRPr lang="en-US" sz="2800" dirty="0">
              <a:latin typeface="Calibri"/>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1524000"/>
            <a:ext cx="47339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133600"/>
            <a:ext cx="468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2762250"/>
            <a:ext cx="43243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25" y="4095750"/>
            <a:ext cx="63817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9450" y="5334000"/>
            <a:ext cx="2705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329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15.6</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9CAAF1A-DB69-49BA-B70D-88E402B9E94D}" type="slidenum">
              <a:rPr lang="en-US" smtClean="0"/>
              <a:t>39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401205"/>
          </a:xfrm>
          <a:prstGeom prst="rect">
            <a:avLst/>
          </a:prstGeom>
          <a:noFill/>
        </p:spPr>
        <p:txBody>
          <a:bodyPr vert="horz" rtlCol="0">
            <a:spAutoFit/>
          </a:bodyPr>
          <a:lstStyle/>
          <a:p>
            <a:r>
              <a:rPr lang="en-US" sz="2800" dirty="0"/>
              <a:t>The equilibrium constant, </a:t>
            </a:r>
            <a:r>
              <a:rPr lang="en-US" sz="2800" i="1" dirty="0" err="1"/>
              <a:t>K</a:t>
            </a:r>
            <a:r>
              <a:rPr lang="en-US" sz="2800" baseline="-25000" dirty="0" err="1"/>
              <a:t>c</a:t>
            </a:r>
            <a:r>
              <a:rPr lang="en-US" sz="2800" dirty="0"/>
              <a:t>, for the </a:t>
            </a:r>
            <a:r>
              <a:rPr lang="en-US" sz="2800" dirty="0" smtClean="0"/>
              <a:t>reaction</a:t>
            </a:r>
          </a:p>
          <a:p>
            <a:endParaRPr lang="en-US" sz="2800" dirty="0" smtClean="0"/>
          </a:p>
          <a:p>
            <a:endParaRPr lang="en-US" sz="2800" dirty="0"/>
          </a:p>
          <a:p>
            <a:r>
              <a:rPr lang="en-US" sz="2800" dirty="0" smtClean="0"/>
              <a:t>is </a:t>
            </a:r>
            <a:r>
              <a:rPr lang="en-US" sz="2800" dirty="0"/>
              <a:t>4.63 </a:t>
            </a:r>
            <a:r>
              <a:rPr lang="en-US" sz="2800" dirty="0" smtClean="0"/>
              <a:t>× 10</a:t>
            </a:r>
            <a:r>
              <a:rPr lang="en-US" sz="2800" baseline="30000" dirty="0" smtClean="0"/>
              <a:t>–3</a:t>
            </a:r>
            <a:r>
              <a:rPr lang="en-US" sz="2800" dirty="0" smtClean="0"/>
              <a:t> </a:t>
            </a:r>
            <a:r>
              <a:rPr lang="en-US" sz="2800" dirty="0"/>
              <a:t>at 25°C. What is the value of </a:t>
            </a:r>
            <a:r>
              <a:rPr lang="en-US" sz="2800" i="1" dirty="0"/>
              <a:t>K</a:t>
            </a:r>
            <a:r>
              <a:rPr lang="en-US" sz="2800" i="1" baseline="-25000" dirty="0"/>
              <a:t>P</a:t>
            </a:r>
            <a:r>
              <a:rPr lang="en-US" sz="2800" i="1" dirty="0"/>
              <a:t> </a:t>
            </a:r>
            <a:r>
              <a:rPr lang="en-US" sz="2800" dirty="0"/>
              <a:t>at this temperature?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a:p>
            <a:endParaRPr lang="en-US" sz="2800" dirty="0" smtClean="0">
              <a:latin typeface="Calibri"/>
            </a:endParaRPr>
          </a:p>
          <a:p>
            <a:r>
              <a:rPr lang="en-US" sz="2800" b="1" dirty="0" smtClean="0">
                <a:solidFill>
                  <a:srgbClr val="4F74A7"/>
                </a:solidFill>
                <a:latin typeface="Calibri"/>
              </a:rPr>
              <a:t>Solution</a:t>
            </a:r>
          </a:p>
          <a:p>
            <a:endParaRPr lang="en-US" sz="2800" dirty="0">
              <a:latin typeface="Calibri"/>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38" y="1676400"/>
            <a:ext cx="34385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3505200"/>
            <a:ext cx="40767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4267200"/>
            <a:ext cx="53816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4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Concept of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The Concept of Equilibrium</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3C18884-95B5-4908-861A-29E8297A7A71}" type="slidenum">
              <a:rPr lang="en-US" smtClean="0"/>
              <a:t>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954107"/>
          </a:xfrm>
          <a:prstGeom prst="rect">
            <a:avLst/>
          </a:prstGeom>
        </p:spPr>
        <p:txBody>
          <a:bodyPr wrap="square">
            <a:spAutoFit/>
          </a:bodyPr>
          <a:lstStyle/>
          <a:p>
            <a:r>
              <a:rPr lang="en-US" sz="2800" dirty="0"/>
              <a:t>A system in which both forward and reverse processes are occurring at the same rate is at </a:t>
            </a:r>
            <a:r>
              <a:rPr lang="en-US" sz="2800" b="1" i="1" dirty="0"/>
              <a:t>equilibrium. </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895600"/>
            <a:ext cx="37719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629025"/>
            <a:ext cx="81724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49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C66895C-04EB-454F-B4B8-81DA314D79D8}" type="slidenum">
              <a:rPr lang="en-US" smtClean="0"/>
              <a:t>40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2039280148"/>
              </p:ext>
            </p:extLst>
          </p:nvPr>
        </p:nvGraphicFramePr>
        <p:xfrm>
          <a:off x="152400" y="1905001"/>
          <a:ext cx="8839200" cy="85344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Predicting the Direction of a Reaction</a:t>
                      </a:r>
                    </a:p>
                  </a:txBody>
                  <a:tcPr marT="0" marB="0">
                    <a:noFill/>
                  </a:tcPr>
                </a:tc>
              </a:tr>
              <a:tr h="304799">
                <a:tc>
                  <a:txBody>
                    <a:bodyPr/>
                    <a:lstStyle/>
                    <a:p>
                      <a:pPr algn="ctr"/>
                      <a:r>
                        <a:rPr lang="en-US" sz="2800" dirty="0" smtClean="0">
                          <a:solidFill>
                            <a:schemeClr val="tx1"/>
                          </a:solidFill>
                        </a:rPr>
                        <a:t>Calculating Equilibrium Concentrations</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3544127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Predicting the Direction of a Reaction</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812EFB1-6902-470E-9559-9AC92E9F9742}" type="slidenum">
              <a:rPr lang="en-US" smtClean="0"/>
              <a:t>41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5047536"/>
          </a:xfrm>
          <a:prstGeom prst="rect">
            <a:avLst/>
          </a:prstGeom>
        </p:spPr>
        <p:txBody>
          <a:bodyPr wrap="square">
            <a:spAutoFit/>
          </a:bodyPr>
          <a:lstStyle/>
          <a:p>
            <a:r>
              <a:rPr lang="en-US" sz="2800" dirty="0" smtClean="0"/>
              <a:t>To determine the direction of a reaction, compare </a:t>
            </a:r>
            <a:r>
              <a:rPr lang="en-US" sz="2800" i="1" dirty="0"/>
              <a:t>Q </a:t>
            </a:r>
            <a:r>
              <a:rPr lang="en-US" sz="2800" dirty="0"/>
              <a:t>with </a:t>
            </a:r>
            <a:r>
              <a:rPr lang="en-US" sz="2800" i="1" dirty="0"/>
              <a:t>K</a:t>
            </a:r>
            <a:r>
              <a:rPr lang="en-US" sz="2800" dirty="0"/>
              <a:t>: </a:t>
            </a:r>
            <a:endParaRPr lang="en-US" sz="2800" dirty="0" smtClean="0"/>
          </a:p>
          <a:p>
            <a:endParaRPr lang="en-US" sz="1400" i="1" dirty="0"/>
          </a:p>
          <a:p>
            <a:pPr marL="1828800" indent="-1828800"/>
            <a:r>
              <a:rPr lang="en-US" sz="2800" i="1" dirty="0" smtClean="0"/>
              <a:t>Q </a:t>
            </a:r>
            <a:r>
              <a:rPr lang="en-US" sz="2800" dirty="0" smtClean="0"/>
              <a:t>&lt; </a:t>
            </a:r>
            <a:r>
              <a:rPr lang="en-US" sz="2800" i="1" dirty="0" smtClean="0"/>
              <a:t>K 	</a:t>
            </a:r>
            <a:r>
              <a:rPr lang="en-US" sz="2800" dirty="0" smtClean="0"/>
              <a:t>The </a:t>
            </a:r>
            <a:r>
              <a:rPr lang="en-US" sz="2800" dirty="0"/>
              <a:t>ratio of initial concentrations of products to reactants is too small. To reach equilibrium, reactants must be converted to products. The system proceeds in the forward direction (from left to right). </a:t>
            </a:r>
            <a:endParaRPr lang="en-US" sz="2800" dirty="0" smtClean="0"/>
          </a:p>
          <a:p>
            <a:endParaRPr lang="en-US" sz="2800" i="1" dirty="0"/>
          </a:p>
          <a:p>
            <a:pPr marL="1828800" indent="-1828800"/>
            <a:r>
              <a:rPr lang="en-US" sz="2800" i="1" dirty="0" smtClean="0"/>
              <a:t>Q </a:t>
            </a:r>
            <a:r>
              <a:rPr lang="en-US" sz="2800" dirty="0"/>
              <a:t>= </a:t>
            </a:r>
            <a:r>
              <a:rPr lang="en-US" sz="2800" i="1" dirty="0"/>
              <a:t>K </a:t>
            </a:r>
            <a:r>
              <a:rPr lang="en-US" sz="2800" i="1" dirty="0" smtClean="0"/>
              <a:t>	</a:t>
            </a:r>
            <a:r>
              <a:rPr lang="en-US" sz="2800" dirty="0" smtClean="0"/>
              <a:t>The </a:t>
            </a:r>
            <a:r>
              <a:rPr lang="en-US" sz="2800" dirty="0"/>
              <a:t>initial concentrations are equilibrium concentrations. The system is already at equilibrium, and there will be no net reaction in either </a:t>
            </a:r>
            <a:r>
              <a:rPr lang="en-US" sz="2800" dirty="0" smtClean="0"/>
              <a:t>direction</a:t>
            </a:r>
            <a:endParaRPr lang="en-US" sz="2800" dirty="0"/>
          </a:p>
        </p:txBody>
      </p:sp>
    </p:spTree>
    <p:extLst>
      <p:ext uri="{BB962C8B-B14F-4D97-AF65-F5344CB8AC3E}">
        <p14:creationId xmlns:p14="http://schemas.microsoft.com/office/powerpoint/2010/main" val="2938738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Predicting the Direction of a Reaction</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2ACEE75-7AA8-4215-A610-69168D931300}" type="slidenum">
              <a:rPr lang="en-US" smtClean="0"/>
              <a:t>42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3539430"/>
          </a:xfrm>
          <a:prstGeom prst="rect">
            <a:avLst/>
          </a:prstGeom>
        </p:spPr>
        <p:txBody>
          <a:bodyPr wrap="square">
            <a:spAutoFit/>
          </a:bodyPr>
          <a:lstStyle/>
          <a:p>
            <a:pPr marL="1828800" indent="-1828800"/>
            <a:r>
              <a:rPr lang="en-US" sz="2800" i="1" dirty="0" smtClean="0">
                <a:solidFill>
                  <a:prstClr val="black"/>
                </a:solidFill>
              </a:rPr>
              <a:t>Q &gt;</a:t>
            </a:r>
            <a:r>
              <a:rPr lang="en-US" sz="2800" dirty="0" smtClean="0">
                <a:solidFill>
                  <a:prstClr val="black"/>
                </a:solidFill>
              </a:rPr>
              <a:t> </a:t>
            </a:r>
            <a:r>
              <a:rPr lang="en-US" sz="2800" i="1" dirty="0">
                <a:solidFill>
                  <a:prstClr val="black"/>
                </a:solidFill>
              </a:rPr>
              <a:t>K </a:t>
            </a:r>
            <a:r>
              <a:rPr lang="en-US" sz="2800" i="1" dirty="0" smtClean="0">
                <a:solidFill>
                  <a:prstClr val="black"/>
                </a:solidFill>
              </a:rPr>
              <a:t>	</a:t>
            </a:r>
            <a:r>
              <a:rPr lang="en-US" sz="2800" dirty="0" smtClean="0">
                <a:solidFill>
                  <a:prstClr val="black"/>
                </a:solidFill>
              </a:rPr>
              <a:t>The </a:t>
            </a:r>
            <a:r>
              <a:rPr lang="en-US" sz="2800" dirty="0">
                <a:solidFill>
                  <a:prstClr val="black"/>
                </a:solidFill>
              </a:rPr>
              <a:t>ratio of initial concentrations of products to reactants is too large. To reach equilibrium, products must be converted to reactants. The system proceeds in the reverse direction (from right to left). </a:t>
            </a:r>
            <a:endParaRPr lang="en-US" sz="2800" dirty="0" smtClean="0">
              <a:solidFill>
                <a:prstClr val="black"/>
              </a:solidFill>
            </a:endParaRPr>
          </a:p>
          <a:p>
            <a:pPr marL="1828800" indent="-1828800"/>
            <a:endParaRPr lang="en-US" sz="2800" dirty="0">
              <a:solidFill>
                <a:prstClr val="black"/>
              </a:solidFill>
            </a:endParaRPr>
          </a:p>
          <a:p>
            <a:r>
              <a:rPr lang="en-US" sz="2800" dirty="0"/>
              <a:t>The comparison of </a:t>
            </a:r>
            <a:r>
              <a:rPr lang="en-US" sz="2800" i="1" dirty="0"/>
              <a:t>Q </a:t>
            </a:r>
            <a:r>
              <a:rPr lang="en-US" sz="2800" dirty="0"/>
              <a:t>with </a:t>
            </a:r>
            <a:r>
              <a:rPr lang="en-US" sz="2800" i="1" dirty="0"/>
              <a:t>K </a:t>
            </a:r>
            <a:r>
              <a:rPr lang="en-US" sz="2800" dirty="0"/>
              <a:t>can refer either to </a:t>
            </a:r>
            <a:r>
              <a:rPr lang="en-US" sz="2800" i="1" dirty="0"/>
              <a:t>Q</a:t>
            </a:r>
            <a:r>
              <a:rPr lang="en-US" sz="2800" baseline="-25000" dirty="0"/>
              <a:t>c</a:t>
            </a:r>
            <a:r>
              <a:rPr lang="en-US" sz="2800" dirty="0"/>
              <a:t> and </a:t>
            </a:r>
            <a:r>
              <a:rPr lang="en-US" sz="2800" i="1" dirty="0" err="1"/>
              <a:t>K</a:t>
            </a:r>
            <a:r>
              <a:rPr lang="en-US" sz="2800" baseline="-25000" dirty="0" err="1"/>
              <a:t>c</a:t>
            </a:r>
            <a:r>
              <a:rPr lang="en-US" sz="2800" dirty="0"/>
              <a:t> or </a:t>
            </a:r>
            <a:r>
              <a:rPr lang="en-US" sz="2800" i="1" dirty="0"/>
              <a:t>Q</a:t>
            </a:r>
            <a:r>
              <a:rPr lang="en-US" sz="2800" i="1" baseline="-25000" dirty="0"/>
              <a:t>P</a:t>
            </a:r>
            <a:r>
              <a:rPr lang="en-US" sz="2800" i="1" dirty="0"/>
              <a:t> </a:t>
            </a:r>
            <a:r>
              <a:rPr lang="en-US" sz="2800" dirty="0"/>
              <a:t>and </a:t>
            </a:r>
            <a:r>
              <a:rPr lang="en-US" sz="2800" i="1" dirty="0"/>
              <a:t>K</a:t>
            </a:r>
            <a:r>
              <a:rPr lang="en-US" sz="2800" i="1" baseline="-25000" dirty="0"/>
              <a:t>P</a:t>
            </a:r>
            <a:r>
              <a:rPr lang="en-US" sz="2800" dirty="0"/>
              <a:t>. </a:t>
            </a:r>
            <a:endParaRPr lang="en-US" sz="2800" dirty="0">
              <a:solidFill>
                <a:prstClr val="black"/>
              </a:solidFill>
            </a:endParaRPr>
          </a:p>
        </p:txBody>
      </p:sp>
    </p:spTree>
    <p:extLst>
      <p:ext uri="{BB962C8B-B14F-4D97-AF65-F5344CB8AC3E}">
        <p14:creationId xmlns:p14="http://schemas.microsoft.com/office/powerpoint/2010/main" val="3870719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15.7</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0F64EE8-B8D5-486E-9B23-73A5D74F8C5C}" type="slidenum">
              <a:rPr lang="en-US" smtClean="0"/>
              <a:t>43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832092"/>
          </a:xfrm>
          <a:prstGeom prst="rect">
            <a:avLst/>
          </a:prstGeom>
          <a:noFill/>
        </p:spPr>
        <p:txBody>
          <a:bodyPr vert="horz" rtlCol="0">
            <a:spAutoFit/>
          </a:bodyPr>
          <a:lstStyle/>
          <a:p>
            <a:r>
              <a:rPr lang="en-US" sz="2800" dirty="0"/>
              <a:t>At 375°C, the equilibrium constant for the </a:t>
            </a:r>
            <a:r>
              <a:rPr lang="en-US" sz="2800" dirty="0" smtClean="0"/>
              <a:t>reaction</a:t>
            </a:r>
          </a:p>
          <a:p>
            <a:endParaRPr lang="en-US" sz="2800" dirty="0" smtClean="0"/>
          </a:p>
          <a:p>
            <a:r>
              <a:rPr lang="en-US" sz="2800" dirty="0" smtClean="0"/>
              <a:t>is </a:t>
            </a:r>
            <a:r>
              <a:rPr lang="en-US" sz="2800" dirty="0"/>
              <a:t>1.2. </a:t>
            </a:r>
            <a:endParaRPr lang="en-US" sz="2800" dirty="0" smtClean="0"/>
          </a:p>
          <a:p>
            <a:endParaRPr lang="en-US" sz="2800" dirty="0"/>
          </a:p>
          <a:p>
            <a:r>
              <a:rPr lang="en-US" sz="2800" dirty="0" smtClean="0"/>
              <a:t>At </a:t>
            </a:r>
            <a:r>
              <a:rPr lang="en-US" sz="2800" dirty="0"/>
              <a:t>the start of a reaction, the concentrations of N</a:t>
            </a:r>
            <a:r>
              <a:rPr lang="en-US" sz="2800" baseline="-25000" dirty="0"/>
              <a:t>2</a:t>
            </a:r>
            <a:r>
              <a:rPr lang="en-US" sz="2800" dirty="0"/>
              <a:t>, H</a:t>
            </a:r>
            <a:r>
              <a:rPr lang="en-US" sz="2800" baseline="-25000" dirty="0"/>
              <a:t>2</a:t>
            </a:r>
            <a:r>
              <a:rPr lang="en-US" sz="2800" dirty="0"/>
              <a:t>, and NH</a:t>
            </a:r>
            <a:r>
              <a:rPr lang="en-US" sz="2800" baseline="-25000" dirty="0"/>
              <a:t>3</a:t>
            </a:r>
            <a:r>
              <a:rPr lang="en-US" sz="2800" dirty="0"/>
              <a:t> are 0.071 </a:t>
            </a:r>
            <a:r>
              <a:rPr lang="en-US" sz="2800" i="1" dirty="0"/>
              <a:t>M, </a:t>
            </a:r>
            <a:r>
              <a:rPr lang="en-US" sz="2800" dirty="0"/>
              <a:t>9.2 × 10</a:t>
            </a:r>
            <a:r>
              <a:rPr lang="en-US" sz="2800" baseline="30000" dirty="0"/>
              <a:t>–3</a:t>
            </a:r>
            <a:r>
              <a:rPr lang="en-US" sz="2800" dirty="0"/>
              <a:t> </a:t>
            </a:r>
            <a:r>
              <a:rPr lang="en-US" sz="2800" i="1" dirty="0"/>
              <a:t>M, </a:t>
            </a:r>
            <a:r>
              <a:rPr lang="en-US" sz="2800" dirty="0"/>
              <a:t>and 1.83 × 10</a:t>
            </a:r>
            <a:r>
              <a:rPr lang="en-US" sz="2800" baseline="30000" dirty="0"/>
              <a:t>–4</a:t>
            </a:r>
            <a:r>
              <a:rPr lang="en-US" sz="2800" dirty="0"/>
              <a:t> </a:t>
            </a:r>
            <a:r>
              <a:rPr lang="en-US" sz="2800" i="1" dirty="0"/>
              <a:t>M, </a:t>
            </a:r>
            <a:r>
              <a:rPr lang="en-US" sz="2800" dirty="0"/>
              <a:t>respectively. </a:t>
            </a:r>
            <a:endParaRPr lang="en-US" sz="2800" dirty="0" smtClean="0"/>
          </a:p>
          <a:p>
            <a:endParaRPr lang="en-US" sz="2800" dirty="0"/>
          </a:p>
          <a:p>
            <a:r>
              <a:rPr lang="en-US" sz="2800" dirty="0" smtClean="0"/>
              <a:t>Determine </a:t>
            </a:r>
            <a:r>
              <a:rPr lang="en-US" sz="2800" dirty="0"/>
              <a:t>whether this system is at equilibrium, and if not, determine in which direction it must proceed to establish equilibrium. </a:t>
            </a:r>
            <a:endParaRPr lang="en-US" sz="2800" dirty="0">
              <a:latin typeface="Calibri"/>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447800"/>
            <a:ext cx="43624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77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15.7</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CB0E16A-4568-4D80-8447-08355BBCE207}" type="slidenum">
              <a:rPr lang="en-US" smtClean="0"/>
              <a:t>44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970318"/>
          </a:xfrm>
          <a:prstGeom prst="rect">
            <a:avLst/>
          </a:prstGeom>
          <a:noFill/>
        </p:spPr>
        <p:txBody>
          <a:bodyPr vert="horz" rtlCol="0">
            <a:spAutoFit/>
          </a:bodyPr>
          <a:lstStyle/>
          <a:p>
            <a:r>
              <a:rPr lang="en-US" sz="2800" b="1" dirty="0" smtClean="0">
                <a:solidFill>
                  <a:srgbClr val="4F74A7"/>
                </a:solidFill>
              </a:rPr>
              <a:t>Setup</a:t>
            </a:r>
          </a:p>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r>
              <a:rPr lang="en-US" sz="2800" b="1" dirty="0" smtClean="0">
                <a:solidFill>
                  <a:srgbClr val="4F74A7"/>
                </a:solidFill>
              </a:rPr>
              <a:t>Solution</a:t>
            </a:r>
          </a:p>
          <a:p>
            <a:r>
              <a:rPr lang="en-US" sz="2800" dirty="0"/>
              <a:t>The calculated value of </a:t>
            </a:r>
            <a:r>
              <a:rPr lang="en-US" sz="2800" i="1" dirty="0"/>
              <a:t>Q</a:t>
            </a:r>
            <a:r>
              <a:rPr lang="en-US" sz="2800" baseline="-25000" dirty="0"/>
              <a:t>c</a:t>
            </a:r>
            <a:r>
              <a:rPr lang="en-US" sz="2800" dirty="0"/>
              <a:t> is less than </a:t>
            </a:r>
            <a:r>
              <a:rPr lang="en-US" sz="2800" i="1" dirty="0"/>
              <a:t>K</a:t>
            </a:r>
            <a:r>
              <a:rPr lang="en-US" sz="2800" baseline="-25000" dirty="0"/>
              <a:t>c</a:t>
            </a:r>
            <a:r>
              <a:rPr lang="en-US" sz="2800" dirty="0"/>
              <a:t>. </a:t>
            </a:r>
            <a:endParaRPr lang="en-US" sz="2800" dirty="0" smtClean="0"/>
          </a:p>
          <a:p>
            <a:endParaRPr lang="en-US" sz="2800" dirty="0"/>
          </a:p>
          <a:p>
            <a:r>
              <a:rPr lang="en-US" sz="2800" dirty="0" smtClean="0"/>
              <a:t>Therefore</a:t>
            </a:r>
            <a:r>
              <a:rPr lang="en-US" sz="2800" dirty="0"/>
              <a:t>, the reaction is not at equilibrium and must proceed to the right to establish equilibrium. </a:t>
            </a:r>
            <a:endParaRPr lang="en-US" sz="2800" dirty="0">
              <a:solidFill>
                <a:prstClr val="black"/>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447800"/>
            <a:ext cx="6324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533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Concentrations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AE33432-E39C-466F-9EBF-419618B5E797}" type="slidenum">
              <a:rPr lang="en-US" smtClean="0"/>
              <a:t>45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8300"/>
            <a:ext cx="89916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2466437621"/>
              </p:ext>
            </p:extLst>
          </p:nvPr>
        </p:nvGraphicFramePr>
        <p:xfrm>
          <a:off x="4038600" y="4495800"/>
          <a:ext cx="1409700" cy="431800"/>
        </p:xfrm>
        <a:graphic>
          <a:graphicData uri="http://schemas.openxmlformats.org/presentationml/2006/ole">
            <mc:AlternateContent xmlns:mc="http://schemas.openxmlformats.org/markup-compatibility/2006">
              <mc:Choice xmlns:v="urn:schemas-microsoft-com:vml" Requires="v">
                <p:oleObj spid="_x0000_s33829" name="Equation" r:id="rId4" imgW="1409400" imgH="431640" progId="Equation.DSMT4">
                  <p:embed/>
                </p:oleObj>
              </mc:Choice>
              <mc:Fallback>
                <p:oleObj name="Equation" r:id="rId4" imgW="1409400" imgH="431640" progId="Equation.DSMT4">
                  <p:embed/>
                  <p:pic>
                    <p:nvPicPr>
                      <p:cNvPr id="0" name=""/>
                      <p:cNvPicPr/>
                      <p:nvPr/>
                    </p:nvPicPr>
                    <p:blipFill>
                      <a:blip r:embed="rId5"/>
                      <a:stretch>
                        <a:fillRect/>
                      </a:stretch>
                    </p:blipFill>
                    <p:spPr>
                      <a:xfrm>
                        <a:off x="4038600" y="4495800"/>
                        <a:ext cx="1409700" cy="431800"/>
                      </a:xfrm>
                      <a:prstGeom prst="rect">
                        <a:avLst/>
                      </a:prstGeom>
                    </p:spPr>
                  </p:pic>
                </p:oleObj>
              </mc:Fallback>
            </mc:AlternateContent>
          </a:graphicData>
        </a:graphic>
      </p:graphicFrame>
    </p:spTree>
    <p:extLst>
      <p:ext uri="{BB962C8B-B14F-4D97-AF65-F5344CB8AC3E}">
        <p14:creationId xmlns:p14="http://schemas.microsoft.com/office/powerpoint/2010/main" val="3326859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Concentrations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4E118FB-87F7-4954-BC4E-ACB13641EFAE}" type="slidenum">
              <a:rPr lang="en-US" smtClean="0"/>
              <a:t>46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9036942" cy="210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3771900"/>
            <a:ext cx="36671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88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Concentrations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6FC40D5-075B-4ECC-816C-F098E6CE983F}" type="slidenum">
              <a:rPr lang="en-US" smtClean="0"/>
              <a:t>47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676400"/>
            <a:ext cx="67913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3648075"/>
            <a:ext cx="26574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447800" y="3810327"/>
            <a:ext cx="1154483" cy="523220"/>
          </a:xfrm>
          <a:prstGeom prst="rect">
            <a:avLst/>
          </a:prstGeom>
          <a:noFill/>
        </p:spPr>
        <p:txBody>
          <a:bodyPr wrap="none" rtlCol="0">
            <a:spAutoFit/>
          </a:bodyPr>
          <a:lstStyle/>
          <a:p>
            <a:r>
              <a:rPr lang="en-US" sz="2800" dirty="0" smtClean="0"/>
              <a:t>Check:</a:t>
            </a:r>
            <a:endParaRPr lang="en-US" sz="2800" dirty="0"/>
          </a:p>
        </p:txBody>
      </p:sp>
    </p:spTree>
    <p:extLst>
      <p:ext uri="{BB962C8B-B14F-4D97-AF65-F5344CB8AC3E}">
        <p14:creationId xmlns:p14="http://schemas.microsoft.com/office/powerpoint/2010/main" val="79204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15.8</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C9F780D-9DF6-4CCB-8BC1-B47331FABC7F}" type="slidenum">
              <a:rPr lang="en-US" smtClean="0"/>
              <a:t>48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108543"/>
          </a:xfrm>
          <a:prstGeom prst="rect">
            <a:avLst/>
          </a:prstGeom>
          <a:noFill/>
        </p:spPr>
        <p:txBody>
          <a:bodyPr vert="horz" rtlCol="0">
            <a:spAutoFit/>
          </a:bodyPr>
          <a:lstStyle/>
          <a:p>
            <a:r>
              <a:rPr lang="en-US" sz="2800" i="1" dirty="0" err="1"/>
              <a:t>K</a:t>
            </a:r>
            <a:r>
              <a:rPr lang="en-US" sz="2800" baseline="-25000" dirty="0" err="1"/>
              <a:t>c</a:t>
            </a:r>
            <a:r>
              <a:rPr lang="en-US" sz="2800" dirty="0"/>
              <a:t> for the reaction of hydrogen and iodine to produce hydrogen iodide, </a:t>
            </a:r>
            <a:endParaRPr lang="en-US" sz="2800" dirty="0" smtClean="0">
              <a:latin typeface="Calibri"/>
            </a:endParaRPr>
          </a:p>
          <a:p>
            <a:endParaRPr lang="en-US" sz="2800" dirty="0" smtClean="0">
              <a:latin typeface="Calibri"/>
            </a:endParaRPr>
          </a:p>
          <a:p>
            <a:endParaRPr lang="en-US" sz="2800" dirty="0">
              <a:latin typeface="Calibri"/>
            </a:endParaRPr>
          </a:p>
          <a:p>
            <a:r>
              <a:rPr lang="en-US" sz="2800" dirty="0"/>
              <a:t>is 54.3 at 430°C. What will the concentrations be at equilibrium if we start with 0.240 </a:t>
            </a:r>
            <a:r>
              <a:rPr lang="en-US" sz="2800" i="1" dirty="0"/>
              <a:t>M </a:t>
            </a:r>
            <a:r>
              <a:rPr lang="en-US" sz="2800" dirty="0"/>
              <a:t>concentrations of both H</a:t>
            </a:r>
            <a:r>
              <a:rPr lang="en-US" sz="2800" baseline="-25000" dirty="0"/>
              <a:t>2</a:t>
            </a:r>
            <a:r>
              <a:rPr lang="en-US" sz="2800" dirty="0"/>
              <a:t> and I</a:t>
            </a:r>
            <a:r>
              <a:rPr lang="en-US" sz="2800" baseline="-25000" dirty="0"/>
              <a:t>2</a:t>
            </a:r>
            <a:r>
              <a:rPr lang="en-US" sz="2800" dirty="0"/>
              <a:t>? </a:t>
            </a:r>
            <a:endParaRPr lang="en-US" sz="2800" dirty="0">
              <a:latin typeface="Calibri"/>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981200"/>
            <a:ext cx="39433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888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15.8</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9DA276ED-8D91-41F2-9513-EBB2F9389C19}" type="slidenum">
              <a:rPr lang="en-US" smtClean="0"/>
              <a:t>49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3220"/>
          </a:xfrm>
          <a:prstGeom prst="rect">
            <a:avLst/>
          </a:prstGeom>
          <a:noFill/>
        </p:spPr>
        <p:txBody>
          <a:bodyPr vert="horz" rtlCol="0">
            <a:spAutoFit/>
          </a:bodyPr>
          <a:lstStyle/>
          <a:p>
            <a:r>
              <a:rPr lang="en-US" sz="2800" b="1" dirty="0" smtClean="0">
                <a:solidFill>
                  <a:srgbClr val="4F74A7"/>
                </a:solidFill>
              </a:rPr>
              <a:t>Setup</a:t>
            </a:r>
            <a:endParaRPr lang="en-US" sz="2800" dirty="0">
              <a:solidFill>
                <a:prstClr val="black"/>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2" y="1447800"/>
            <a:ext cx="8871428" cy="170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76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Concept of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The Concept of Equilibrium</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36CE29BB-9CBF-4B18-8CE5-EE0BD4F8BCDE}" type="slidenum">
              <a:rPr lang="en-US" smtClean="0"/>
              <a:t>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17726"/>
            <a:ext cx="8321231" cy="341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05200"/>
            <a:ext cx="36480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258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15.8</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669AC98-B41E-4463-B43D-FDC7ACDFA8D1}" type="slidenum">
              <a:rPr lang="en-US" smtClean="0"/>
              <a:t>50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2" y="1371600"/>
            <a:ext cx="9036319" cy="181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211830"/>
            <a:ext cx="5448300" cy="31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10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15.8</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552C679-5D5D-416F-A91E-36891D80D95A}" type="slidenum">
              <a:rPr lang="en-US" smtClean="0"/>
              <a:t>51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203" y="1371600"/>
            <a:ext cx="4379595" cy="16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037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15.9</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994A0AB-49B8-4FAB-B7FE-05915E29534E}" type="slidenum">
              <a:rPr lang="en-US" smtClean="0"/>
              <a:t>52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832092"/>
          </a:xfrm>
          <a:prstGeom prst="rect">
            <a:avLst/>
          </a:prstGeom>
          <a:noFill/>
        </p:spPr>
        <p:txBody>
          <a:bodyPr vert="horz" rtlCol="0">
            <a:spAutoFit/>
          </a:bodyPr>
          <a:lstStyle/>
          <a:p>
            <a:r>
              <a:rPr lang="en-US" sz="2800" dirty="0"/>
              <a:t>For the same reaction and temperature as in Sample Problem 15.8, calculate the equilibrium concentrations of all three species if the starting concentrations are as follows: [H</a:t>
            </a:r>
            <a:r>
              <a:rPr lang="en-US" sz="2800" baseline="-25000" dirty="0"/>
              <a:t>2</a:t>
            </a:r>
            <a:r>
              <a:rPr lang="en-US" sz="2800" dirty="0"/>
              <a:t>] = 0.00623 </a:t>
            </a:r>
            <a:r>
              <a:rPr lang="en-US" sz="2800" i="1" dirty="0"/>
              <a:t>M, </a:t>
            </a:r>
            <a:r>
              <a:rPr lang="en-US" sz="2800" dirty="0"/>
              <a:t>[I</a:t>
            </a:r>
            <a:r>
              <a:rPr lang="en-US" sz="2800" baseline="-25000" dirty="0"/>
              <a:t>2</a:t>
            </a:r>
            <a:r>
              <a:rPr lang="en-US" sz="2800" dirty="0"/>
              <a:t>] = 0.00414 </a:t>
            </a:r>
            <a:r>
              <a:rPr lang="en-US" sz="2800" i="1" dirty="0"/>
              <a:t>M, </a:t>
            </a:r>
            <a:r>
              <a:rPr lang="en-US" sz="2800" dirty="0"/>
              <a:t>and [HI] = 0.0424 </a:t>
            </a:r>
            <a:r>
              <a:rPr lang="en-US" sz="2800" i="1" dirty="0"/>
              <a:t>M. </a:t>
            </a:r>
            <a:endParaRPr lang="en-US" sz="2800" dirty="0" smtClean="0">
              <a:latin typeface="Calibri"/>
            </a:endParaRPr>
          </a:p>
          <a:p>
            <a:endParaRPr lang="en-US" sz="2800" dirty="0" smtClean="0">
              <a:latin typeface="Calibri"/>
            </a:endParaRPr>
          </a:p>
          <a:p>
            <a:r>
              <a:rPr lang="en-US" sz="2800" b="1" dirty="0" smtClean="0">
                <a:solidFill>
                  <a:srgbClr val="4F74A7"/>
                </a:solidFill>
                <a:latin typeface="Calibri"/>
              </a:rPr>
              <a:t>Setup</a:t>
            </a:r>
          </a:p>
          <a:p>
            <a:endParaRPr lang="en-US" sz="2800" b="1" dirty="0" smtClean="0">
              <a:solidFill>
                <a:srgbClr val="4F74A7"/>
              </a:solidFill>
              <a:latin typeface="Calibri"/>
            </a:endParaRPr>
          </a:p>
          <a:p>
            <a:endParaRPr lang="en-US" sz="2800" dirty="0" smtClean="0">
              <a:latin typeface="Calibri"/>
            </a:endParaRPr>
          </a:p>
          <a:p>
            <a:endParaRPr lang="en-US" sz="2800" dirty="0">
              <a:latin typeface="Calibri"/>
            </a:endParaRPr>
          </a:p>
          <a:p>
            <a:endParaRPr lang="en-US" sz="2800" dirty="0" smtClean="0">
              <a:latin typeface="Calibri"/>
            </a:endParaRPr>
          </a:p>
          <a:p>
            <a:r>
              <a:rPr lang="en-US" sz="2800" i="1" dirty="0"/>
              <a:t>Q</a:t>
            </a:r>
            <a:r>
              <a:rPr lang="en-US" sz="2800" baseline="-25000" dirty="0"/>
              <a:t>c</a:t>
            </a:r>
            <a:r>
              <a:rPr lang="en-US" sz="2800" dirty="0"/>
              <a:t> </a:t>
            </a:r>
            <a:r>
              <a:rPr lang="en-US" sz="2800" dirty="0" smtClean="0"/>
              <a:t>&gt; </a:t>
            </a:r>
            <a:r>
              <a:rPr lang="en-US" sz="2800" i="1" dirty="0" err="1"/>
              <a:t>K</a:t>
            </a:r>
            <a:r>
              <a:rPr lang="en-US" sz="2800" baseline="-25000" dirty="0" err="1"/>
              <a:t>c</a:t>
            </a:r>
            <a:r>
              <a:rPr lang="en-US" sz="2800" dirty="0"/>
              <a:t>, so the system will have to proceed to the </a:t>
            </a:r>
            <a:r>
              <a:rPr lang="en-US" sz="2800" i="1" dirty="0" smtClean="0"/>
              <a:t>left. </a:t>
            </a:r>
            <a:endParaRPr lang="en-US" sz="2800" dirty="0">
              <a:latin typeface="Calibri"/>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514725"/>
            <a:ext cx="52197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2629957852"/>
              </p:ext>
            </p:extLst>
          </p:nvPr>
        </p:nvGraphicFramePr>
        <p:xfrm>
          <a:off x="3657600" y="4648200"/>
          <a:ext cx="1384300" cy="431800"/>
        </p:xfrm>
        <a:graphic>
          <a:graphicData uri="http://schemas.openxmlformats.org/presentationml/2006/ole">
            <mc:AlternateContent xmlns:mc="http://schemas.openxmlformats.org/markup-compatibility/2006">
              <mc:Choice xmlns:v="urn:schemas-microsoft-com:vml" Requires="v">
                <p:oleObj spid="_x0000_s40991" name="Equation" r:id="rId4" imgW="1384200" imgH="431640" progId="Equation.DSMT4">
                  <p:embed/>
                </p:oleObj>
              </mc:Choice>
              <mc:Fallback>
                <p:oleObj name="Equation" r:id="rId4" imgW="1384200" imgH="431640" progId="Equation.DSMT4">
                  <p:embed/>
                  <p:pic>
                    <p:nvPicPr>
                      <p:cNvPr id="0" name=""/>
                      <p:cNvPicPr/>
                      <p:nvPr/>
                    </p:nvPicPr>
                    <p:blipFill>
                      <a:blip r:embed="rId5"/>
                      <a:stretch>
                        <a:fillRect/>
                      </a:stretch>
                    </p:blipFill>
                    <p:spPr>
                      <a:xfrm>
                        <a:off x="3657600" y="4648200"/>
                        <a:ext cx="1384300" cy="431800"/>
                      </a:xfrm>
                      <a:prstGeom prst="rect">
                        <a:avLst/>
                      </a:prstGeom>
                    </p:spPr>
                  </p:pic>
                </p:oleObj>
              </mc:Fallback>
            </mc:AlternateContent>
          </a:graphicData>
        </a:graphic>
      </p:graphicFrame>
    </p:spTree>
    <p:extLst>
      <p:ext uri="{BB962C8B-B14F-4D97-AF65-F5344CB8AC3E}">
        <p14:creationId xmlns:p14="http://schemas.microsoft.com/office/powerpoint/2010/main" val="2900753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15.9</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E8FBCD8-8FA0-48A1-BAA5-B2807D25A990}" type="slidenum">
              <a:rPr lang="en-US" smtClean="0"/>
              <a:t>53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5" y="1371600"/>
            <a:ext cx="8984553" cy="176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3295650"/>
            <a:ext cx="50196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842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15.9</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33E9DEF-779C-411E-8DB7-227A5228B8F3}" type="slidenum">
              <a:rPr lang="en-US" smtClean="0"/>
              <a:t>54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18818"/>
            <a:ext cx="8887059" cy="124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3" y="2971800"/>
            <a:ext cx="23907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552825"/>
            <a:ext cx="27813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4610100"/>
            <a:ext cx="6477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951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15.9</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9B080426-0205-4728-99F2-C77A9F0D4107}" type="slidenum">
              <a:rPr lang="en-US" smtClean="0"/>
              <a:t>55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447800"/>
            <a:ext cx="53149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03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Concentrations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73A73B8-1BF4-4438-90C1-056C09644CA8}" type="slidenum">
              <a:rPr lang="en-US" smtClean="0"/>
              <a:t>56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1384995"/>
          </a:xfrm>
          <a:prstGeom prst="rect">
            <a:avLst/>
          </a:prstGeom>
        </p:spPr>
        <p:txBody>
          <a:bodyPr wrap="square">
            <a:spAutoFit/>
          </a:bodyPr>
          <a:lstStyle/>
          <a:p>
            <a:r>
              <a:rPr lang="en-US" sz="2800" dirty="0"/>
              <a:t>When the magnitude of </a:t>
            </a:r>
            <a:r>
              <a:rPr lang="en-US" sz="2800" i="1" dirty="0"/>
              <a:t>K </a:t>
            </a:r>
            <a:r>
              <a:rPr lang="en-US" sz="2800" dirty="0"/>
              <a:t>(either </a:t>
            </a:r>
            <a:r>
              <a:rPr lang="en-US" sz="2800" i="1" dirty="0" err="1"/>
              <a:t>K</a:t>
            </a:r>
            <a:r>
              <a:rPr lang="en-US" sz="2800" baseline="-25000" dirty="0" err="1"/>
              <a:t>c</a:t>
            </a:r>
            <a:r>
              <a:rPr lang="en-US" sz="2800" dirty="0"/>
              <a:t> or </a:t>
            </a:r>
            <a:r>
              <a:rPr lang="en-US" sz="2800" i="1" dirty="0"/>
              <a:t>K</a:t>
            </a:r>
            <a:r>
              <a:rPr lang="en-US" sz="2800" i="1" baseline="-25000" dirty="0"/>
              <a:t>P</a:t>
            </a:r>
            <a:r>
              <a:rPr lang="en-US" sz="2800" dirty="0"/>
              <a:t>) is very small, the solution to an equilibrium problem can be </a:t>
            </a:r>
            <a:r>
              <a:rPr lang="en-US" sz="2800" dirty="0" smtClean="0"/>
              <a:t>simplified—making </a:t>
            </a:r>
            <a:r>
              <a:rPr lang="en-US" sz="2800" dirty="0"/>
              <a:t>it unnecessary to use the quadratic </a:t>
            </a:r>
            <a:r>
              <a:rPr lang="en-US" sz="2800" dirty="0" smtClean="0"/>
              <a:t>equation.</a:t>
            </a:r>
            <a:endParaRPr lang="en-US" sz="2800" dirty="0"/>
          </a:p>
        </p:txBody>
      </p:sp>
    </p:spTree>
    <p:extLst>
      <p:ext uri="{BB962C8B-B14F-4D97-AF65-F5344CB8AC3E}">
        <p14:creationId xmlns:p14="http://schemas.microsoft.com/office/powerpoint/2010/main" val="3986418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15.10</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4B77D1A-6556-4720-B7FE-CE4F3520ADA1}" type="slidenum">
              <a:rPr lang="en-US" smtClean="0"/>
              <a:t>57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62979"/>
          </a:xfrm>
          <a:prstGeom prst="rect">
            <a:avLst/>
          </a:prstGeom>
          <a:noFill/>
        </p:spPr>
        <p:txBody>
          <a:bodyPr vert="horz" rtlCol="0">
            <a:spAutoFit/>
          </a:bodyPr>
          <a:lstStyle/>
          <a:p>
            <a:r>
              <a:rPr lang="en-US" sz="2800" dirty="0">
                <a:solidFill>
                  <a:prstClr val="black"/>
                </a:solidFill>
              </a:rPr>
              <a:t>At elevated temperatures, iodine molecules break apart to give iodine atoms according to the equation </a:t>
            </a:r>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r>
              <a:rPr lang="en-US" sz="2800" i="1" dirty="0" err="1">
                <a:solidFill>
                  <a:prstClr val="black"/>
                </a:solidFill>
              </a:rPr>
              <a:t>K</a:t>
            </a:r>
            <a:r>
              <a:rPr lang="en-US" sz="2800" baseline="-25000" dirty="0" err="1">
                <a:solidFill>
                  <a:prstClr val="black"/>
                </a:solidFill>
              </a:rPr>
              <a:t>c</a:t>
            </a:r>
            <a:r>
              <a:rPr lang="en-US" sz="2800" dirty="0">
                <a:solidFill>
                  <a:prstClr val="black"/>
                </a:solidFill>
              </a:rPr>
              <a:t> for this reaction at 205°C is 3.39 × 10</a:t>
            </a:r>
            <a:r>
              <a:rPr lang="en-US" sz="2800" baseline="30000" dirty="0">
                <a:solidFill>
                  <a:prstClr val="black"/>
                </a:solidFill>
              </a:rPr>
              <a:t>–13</a:t>
            </a:r>
            <a:r>
              <a:rPr lang="en-US" sz="2800" dirty="0">
                <a:solidFill>
                  <a:prstClr val="black"/>
                </a:solidFill>
              </a:rPr>
              <a:t>. Determine the concentration of atomic iodine when a 1.00-L vessel originally charged with 0.00155 </a:t>
            </a:r>
            <a:r>
              <a:rPr lang="en-US" sz="2800" dirty="0" err="1">
                <a:solidFill>
                  <a:prstClr val="black"/>
                </a:solidFill>
              </a:rPr>
              <a:t>mol</a:t>
            </a:r>
            <a:r>
              <a:rPr lang="en-US" sz="2800" dirty="0">
                <a:solidFill>
                  <a:prstClr val="black"/>
                </a:solidFill>
              </a:rPr>
              <a:t> of molecular iodine at this temperature is allowed to reach equilibrium. </a:t>
            </a:r>
            <a:endParaRPr lang="en-US" sz="2800" dirty="0" smtClean="0">
              <a:solidFill>
                <a:prstClr val="black"/>
              </a:solidFill>
            </a:endParaRPr>
          </a:p>
          <a:p>
            <a:endParaRPr lang="en-US" sz="2800" dirty="0" smtClean="0">
              <a:solidFill>
                <a:prstClr val="black"/>
              </a:solidFill>
            </a:endParaRPr>
          </a:p>
          <a:p>
            <a:r>
              <a:rPr lang="en-US" sz="2800" b="1" dirty="0" smtClean="0">
                <a:solidFill>
                  <a:srgbClr val="4F74A7"/>
                </a:solidFill>
              </a:rPr>
              <a:t>Setup</a:t>
            </a:r>
          </a:p>
          <a:p>
            <a:r>
              <a:rPr lang="en-US" sz="2800" dirty="0"/>
              <a:t>The initial concentration of I</a:t>
            </a:r>
            <a:r>
              <a:rPr lang="en-US" sz="2800" baseline="-25000" dirty="0"/>
              <a:t>2</a:t>
            </a:r>
            <a:r>
              <a:rPr lang="en-US" sz="2800" dirty="0"/>
              <a:t>(</a:t>
            </a:r>
            <a:r>
              <a:rPr lang="en-US" sz="2800" i="1" dirty="0"/>
              <a:t>g</a:t>
            </a:r>
            <a:r>
              <a:rPr lang="en-US" sz="2800" dirty="0"/>
              <a:t>) is 0.00155 </a:t>
            </a:r>
            <a:r>
              <a:rPr lang="en-US" sz="2800" i="1" dirty="0"/>
              <a:t>M </a:t>
            </a:r>
            <a:r>
              <a:rPr lang="en-US" sz="2800" dirty="0"/>
              <a:t>and the original concentration of I(</a:t>
            </a:r>
            <a:r>
              <a:rPr lang="en-US" sz="2800" i="1" dirty="0"/>
              <a:t>g</a:t>
            </a:r>
            <a:r>
              <a:rPr lang="en-US" sz="2800" dirty="0"/>
              <a:t>) is zero. </a:t>
            </a:r>
            <a:r>
              <a:rPr lang="en-US" sz="2800" i="1" dirty="0" err="1"/>
              <a:t>K</a:t>
            </a:r>
            <a:r>
              <a:rPr lang="en-US" sz="2800" baseline="-25000" dirty="0" err="1"/>
              <a:t>c</a:t>
            </a:r>
            <a:r>
              <a:rPr lang="en-US" sz="2800" dirty="0"/>
              <a:t> = 3.39 × 10</a:t>
            </a:r>
            <a:r>
              <a:rPr lang="en-US" sz="2800" baseline="30000" dirty="0"/>
              <a:t>–12</a:t>
            </a:r>
            <a:r>
              <a:rPr lang="en-US" sz="2800" dirty="0" smtClean="0"/>
              <a:t>.</a:t>
            </a:r>
            <a:endParaRPr lang="en-US" sz="2800" dirty="0">
              <a:solidFill>
                <a:prstClr val="black"/>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038350"/>
            <a:ext cx="24479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733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15.10</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86E14ECB-9290-41AF-A604-B98092A42DC6}" type="slidenum">
              <a:rPr lang="en-US" smtClean="0"/>
              <a:t>58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4" y="1407968"/>
            <a:ext cx="9048750" cy="217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3790950"/>
            <a:ext cx="49339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5391150"/>
            <a:ext cx="50006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4972050"/>
            <a:ext cx="30861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367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15.10</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B65042CC-FA7F-4F7D-B4E1-4631BAC83AE7}" type="slidenum">
              <a:rPr lang="en-US" smtClean="0"/>
              <a:t>59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447800"/>
            <a:ext cx="59817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3200400"/>
            <a:ext cx="9144000" cy="1384995"/>
          </a:xfrm>
          <a:prstGeom prst="rect">
            <a:avLst/>
          </a:prstGeom>
        </p:spPr>
        <p:txBody>
          <a:bodyPr wrap="square">
            <a:spAutoFit/>
          </a:bodyPr>
          <a:lstStyle/>
          <a:p>
            <a:r>
              <a:rPr lang="en-US" sz="2800" dirty="0"/>
              <a:t>According to our ice table, the equilibrium concentration of atomic iodine is 2</a:t>
            </a:r>
            <a:r>
              <a:rPr lang="en-US" sz="2800" i="1" dirty="0"/>
              <a:t>x</a:t>
            </a:r>
            <a:r>
              <a:rPr lang="en-US" sz="2800" dirty="0"/>
              <a:t>; therefore, </a:t>
            </a:r>
            <a:endParaRPr lang="en-US" sz="2800" dirty="0" smtClean="0"/>
          </a:p>
          <a:p>
            <a:pPr algn="ctr"/>
            <a:r>
              <a:rPr lang="en-US" sz="2800" dirty="0" smtClean="0"/>
              <a:t>[</a:t>
            </a:r>
            <a:r>
              <a:rPr lang="en-US" sz="2800" dirty="0"/>
              <a:t>I(</a:t>
            </a:r>
            <a:r>
              <a:rPr lang="en-US" sz="2800" i="1" dirty="0"/>
              <a:t>g</a:t>
            </a:r>
            <a:r>
              <a:rPr lang="en-US" sz="2800" dirty="0"/>
              <a:t>)] = 2 × 3.62 × 10</a:t>
            </a:r>
            <a:r>
              <a:rPr lang="en-US" sz="2800" baseline="30000" dirty="0"/>
              <a:t>–8</a:t>
            </a:r>
            <a:r>
              <a:rPr lang="en-US" sz="2800" dirty="0"/>
              <a:t> = 7.24 × 10</a:t>
            </a:r>
            <a:r>
              <a:rPr lang="en-US" sz="2800" baseline="30000" dirty="0"/>
              <a:t>–8</a:t>
            </a:r>
            <a:r>
              <a:rPr lang="en-US" sz="2800" dirty="0"/>
              <a:t> </a:t>
            </a:r>
            <a:r>
              <a:rPr lang="en-US" sz="2800" i="1" dirty="0"/>
              <a:t>M. </a:t>
            </a:r>
            <a:endParaRPr lang="en-US" sz="2800" dirty="0"/>
          </a:p>
        </p:txBody>
      </p:sp>
    </p:spTree>
    <p:extLst>
      <p:ext uri="{BB962C8B-B14F-4D97-AF65-F5344CB8AC3E}">
        <p14:creationId xmlns:p14="http://schemas.microsoft.com/office/powerpoint/2010/main" val="421734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15.1</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Concept of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The Concept of Equilibrium</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6FFF996-4011-4C70-AB91-2C7A2C2E65DD}" type="slidenum">
              <a:rPr lang="en-US" smtClean="0"/>
              <a:t>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4401205"/>
          </a:xfrm>
          <a:prstGeom prst="rect">
            <a:avLst/>
          </a:prstGeom>
        </p:spPr>
        <p:txBody>
          <a:bodyPr wrap="square">
            <a:spAutoFit/>
          </a:bodyPr>
          <a:lstStyle/>
          <a:p>
            <a:r>
              <a:rPr lang="en-US" sz="2800" dirty="0"/>
              <a:t>Some important things to remember about equilibrium are</a:t>
            </a:r>
            <a:r>
              <a:rPr lang="en-US" sz="2800" dirty="0" smtClean="0"/>
              <a:t>:</a:t>
            </a:r>
          </a:p>
          <a:p>
            <a:endParaRPr lang="en-US" sz="2800" dirty="0"/>
          </a:p>
          <a:p>
            <a:pPr marL="457200" indent="-457200">
              <a:buFont typeface="Arial" pitchFamily="34" charset="0"/>
              <a:buChar char="•"/>
            </a:pPr>
            <a:r>
              <a:rPr lang="en-US" sz="2800" dirty="0" smtClean="0"/>
              <a:t>Equilibrium </a:t>
            </a:r>
            <a:r>
              <a:rPr lang="en-US" sz="2800" dirty="0"/>
              <a:t>is a </a:t>
            </a:r>
            <a:r>
              <a:rPr lang="en-US" sz="2800" i="1" dirty="0"/>
              <a:t>dynamic </a:t>
            </a:r>
            <a:r>
              <a:rPr lang="en-US" sz="2800" dirty="0"/>
              <a:t>state—both forward and reverse reactions continue to occur, although there is no net change in reactant and product concentrations over time. </a:t>
            </a:r>
            <a:endParaRPr lang="en-US" sz="2800" dirty="0" smtClean="0"/>
          </a:p>
          <a:p>
            <a:pPr marL="457200" indent="-457200">
              <a:buFont typeface="Arial" pitchFamily="34" charset="0"/>
              <a:buChar char="•"/>
            </a:pPr>
            <a:r>
              <a:rPr lang="en-US" sz="2800" dirty="0" smtClean="0"/>
              <a:t>At </a:t>
            </a:r>
            <a:r>
              <a:rPr lang="en-US" sz="2800" dirty="0"/>
              <a:t>equilibrium, the rates of the forward and reverse reactions are equal. </a:t>
            </a:r>
            <a:endParaRPr lang="en-US" sz="2800" dirty="0" smtClean="0"/>
          </a:p>
          <a:p>
            <a:pPr marL="457200" indent="-457200">
              <a:buFont typeface="Arial" pitchFamily="34" charset="0"/>
              <a:buChar char="•"/>
            </a:pPr>
            <a:r>
              <a:rPr lang="en-US" sz="2800" dirty="0" smtClean="0"/>
              <a:t>Equilibrium </a:t>
            </a:r>
            <a:r>
              <a:rPr lang="en-US" sz="2800" dirty="0"/>
              <a:t>can be established starting with only </a:t>
            </a:r>
            <a:r>
              <a:rPr lang="en-US" sz="2800" i="1" dirty="0"/>
              <a:t>reactants, </a:t>
            </a:r>
            <a:r>
              <a:rPr lang="en-US" sz="2800" dirty="0"/>
              <a:t>with only </a:t>
            </a:r>
            <a:r>
              <a:rPr lang="en-US" sz="2800" i="1" dirty="0"/>
              <a:t>products, </a:t>
            </a:r>
            <a:r>
              <a:rPr lang="en-US" sz="2800" dirty="0"/>
              <a:t>or with any </a:t>
            </a:r>
            <a:r>
              <a:rPr lang="en-US" sz="2800" i="1" dirty="0"/>
              <a:t>mixture </a:t>
            </a:r>
            <a:r>
              <a:rPr lang="en-US" sz="2800" dirty="0"/>
              <a:t>of reactants and products. </a:t>
            </a:r>
          </a:p>
        </p:txBody>
      </p:sp>
    </p:spTree>
    <p:extLst>
      <p:ext uri="{BB962C8B-B14F-4D97-AF65-F5344CB8AC3E}">
        <p14:creationId xmlns:p14="http://schemas.microsoft.com/office/powerpoint/2010/main" val="2772282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Concentrations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4FDC9BF-75B7-4C84-BEE2-2FDF94FD7A5D}" type="slidenum">
              <a:rPr lang="en-US" smtClean="0"/>
              <a:t>60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40503"/>
            <a:ext cx="9144000" cy="4832092"/>
          </a:xfrm>
          <a:prstGeom prst="rect">
            <a:avLst/>
          </a:prstGeom>
        </p:spPr>
        <p:txBody>
          <a:bodyPr wrap="square">
            <a:spAutoFit/>
          </a:bodyPr>
          <a:lstStyle/>
          <a:p>
            <a:r>
              <a:rPr lang="en-US" sz="2800" dirty="0" smtClean="0"/>
              <a:t>Summary</a:t>
            </a:r>
          </a:p>
          <a:p>
            <a:pPr marL="514350" indent="-514350">
              <a:buAutoNum type="arabicPeriod"/>
            </a:pPr>
            <a:r>
              <a:rPr lang="en-US" sz="2800" dirty="0" smtClean="0"/>
              <a:t>Construct </a:t>
            </a:r>
            <a:r>
              <a:rPr lang="en-US" sz="2800" dirty="0"/>
              <a:t>an equilibrium table, and </a:t>
            </a:r>
            <a:r>
              <a:rPr lang="en-US" sz="2800" dirty="0" smtClean="0"/>
              <a:t>fill </a:t>
            </a:r>
            <a:r>
              <a:rPr lang="en-US" sz="2800" dirty="0"/>
              <a:t>in the initial concentrations (including any that are zero). </a:t>
            </a:r>
            <a:r>
              <a:rPr lang="en-US" sz="2800" dirty="0" smtClean="0"/>
              <a:t/>
            </a:r>
            <a:br>
              <a:rPr lang="en-US" sz="2800" dirty="0" smtClean="0"/>
            </a:br>
            <a:endParaRPr lang="en-US" sz="1400" dirty="0" smtClean="0"/>
          </a:p>
          <a:p>
            <a:pPr marL="514350" indent="-514350">
              <a:buAutoNum type="arabicPeriod"/>
            </a:pPr>
            <a:r>
              <a:rPr lang="en-US" sz="2800" dirty="0" smtClean="0"/>
              <a:t>Use </a:t>
            </a:r>
            <a:r>
              <a:rPr lang="en-US" sz="2800" dirty="0"/>
              <a:t>initial concentrations to calculate the reaction quotient, </a:t>
            </a:r>
            <a:r>
              <a:rPr lang="en-US" sz="2800" i="1" dirty="0"/>
              <a:t>Q, </a:t>
            </a:r>
            <a:r>
              <a:rPr lang="en-US" sz="2800" dirty="0"/>
              <a:t>and compare </a:t>
            </a:r>
            <a:r>
              <a:rPr lang="en-US" sz="2800" i="1" dirty="0"/>
              <a:t>Q </a:t>
            </a:r>
            <a:r>
              <a:rPr lang="en-US" sz="2800" dirty="0"/>
              <a:t>to </a:t>
            </a:r>
            <a:r>
              <a:rPr lang="en-US" sz="2800" i="1" dirty="0"/>
              <a:t>K </a:t>
            </a:r>
            <a:r>
              <a:rPr lang="en-US" sz="2800" dirty="0"/>
              <a:t>to </a:t>
            </a:r>
            <a:r>
              <a:rPr lang="en-US" sz="2800" dirty="0" smtClean="0"/>
              <a:t>determine </a:t>
            </a:r>
            <a:r>
              <a:rPr lang="en-US" sz="2800" dirty="0"/>
              <a:t>the direction in which the reaction will proceed. </a:t>
            </a:r>
            <a:r>
              <a:rPr lang="en-US" sz="2800" dirty="0" smtClean="0"/>
              <a:t/>
            </a:r>
            <a:br>
              <a:rPr lang="en-US" sz="2800" dirty="0" smtClean="0"/>
            </a:br>
            <a:endParaRPr lang="en-US" sz="1400" dirty="0" smtClean="0"/>
          </a:p>
          <a:p>
            <a:pPr marL="514350" indent="-514350">
              <a:buAutoNum type="arabicPeriod"/>
            </a:pPr>
            <a:r>
              <a:rPr lang="en-US" sz="2800" dirty="0" smtClean="0"/>
              <a:t>Define </a:t>
            </a:r>
            <a:r>
              <a:rPr lang="en-US" sz="2800" i="1" dirty="0"/>
              <a:t>x </a:t>
            </a:r>
            <a:r>
              <a:rPr lang="en-US" sz="2800" dirty="0"/>
              <a:t>as the amount of a particular species consumed, and use the stoichiometry of the reaction to </a:t>
            </a:r>
            <a:r>
              <a:rPr lang="en-US" sz="2800" dirty="0" smtClean="0"/>
              <a:t>define </a:t>
            </a:r>
            <a:r>
              <a:rPr lang="en-US" sz="2800" dirty="0"/>
              <a:t>(in terms of </a:t>
            </a:r>
            <a:r>
              <a:rPr lang="en-US" sz="2800" i="1" dirty="0"/>
              <a:t>x</a:t>
            </a:r>
            <a:r>
              <a:rPr lang="en-US" sz="2800" dirty="0"/>
              <a:t>) the amount of other species consumed or </a:t>
            </a:r>
            <a:r>
              <a:rPr lang="en-US" sz="2800" dirty="0" smtClean="0"/>
              <a:t>produced</a:t>
            </a:r>
            <a:endParaRPr lang="en-US" sz="2800" dirty="0"/>
          </a:p>
        </p:txBody>
      </p:sp>
    </p:spTree>
    <p:extLst>
      <p:ext uri="{BB962C8B-B14F-4D97-AF65-F5344CB8AC3E}">
        <p14:creationId xmlns:p14="http://schemas.microsoft.com/office/powerpoint/2010/main" val="438507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Concentrations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4442E5D9-98A8-42CD-ABFB-79010E2CCFCF}" type="slidenum">
              <a:rPr lang="en-US" smtClean="0"/>
              <a:t>61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40503"/>
            <a:ext cx="9144000" cy="3970318"/>
          </a:xfrm>
          <a:prstGeom prst="rect">
            <a:avLst/>
          </a:prstGeom>
        </p:spPr>
        <p:txBody>
          <a:bodyPr wrap="square">
            <a:spAutoFit/>
          </a:bodyPr>
          <a:lstStyle/>
          <a:p>
            <a:pPr marL="514350" indent="-514350">
              <a:buFont typeface="+mj-lt"/>
              <a:buAutoNum type="arabicPeriod" startAt="4"/>
            </a:pPr>
            <a:r>
              <a:rPr lang="en-US" sz="2800" dirty="0" smtClean="0">
                <a:solidFill>
                  <a:prstClr val="black"/>
                </a:solidFill>
              </a:rPr>
              <a:t>For </a:t>
            </a:r>
            <a:r>
              <a:rPr lang="en-US" sz="2800" dirty="0">
                <a:solidFill>
                  <a:prstClr val="black"/>
                </a:solidFill>
              </a:rPr>
              <a:t>each species in the equilibrium, add the change in concentration to the initial </a:t>
            </a:r>
            <a:r>
              <a:rPr lang="en-US" sz="2800" dirty="0" smtClean="0">
                <a:solidFill>
                  <a:prstClr val="black"/>
                </a:solidFill>
              </a:rPr>
              <a:t>concentration </a:t>
            </a:r>
            <a:r>
              <a:rPr lang="en-US" sz="2800" dirty="0">
                <a:solidFill>
                  <a:prstClr val="black"/>
                </a:solidFill>
              </a:rPr>
              <a:t>to get the equilibrium concentration. </a:t>
            </a:r>
            <a:r>
              <a:rPr lang="en-US" sz="2800" dirty="0" smtClean="0">
                <a:solidFill>
                  <a:prstClr val="black"/>
                </a:solidFill>
              </a:rPr>
              <a:t/>
            </a:r>
            <a:br>
              <a:rPr lang="en-US" sz="2800" dirty="0" smtClean="0">
                <a:solidFill>
                  <a:prstClr val="black"/>
                </a:solidFill>
              </a:rPr>
            </a:br>
            <a:endParaRPr lang="en-US" sz="2800" dirty="0" smtClean="0">
              <a:solidFill>
                <a:prstClr val="black"/>
              </a:solidFill>
            </a:endParaRPr>
          </a:p>
          <a:p>
            <a:pPr marL="514350" indent="-514350">
              <a:buFont typeface="+mj-lt"/>
              <a:buAutoNum type="arabicPeriod" startAt="4"/>
            </a:pPr>
            <a:r>
              <a:rPr lang="en-US" sz="2800" dirty="0" smtClean="0">
                <a:solidFill>
                  <a:prstClr val="black"/>
                </a:solidFill>
              </a:rPr>
              <a:t>Use </a:t>
            </a:r>
            <a:r>
              <a:rPr lang="en-US" sz="2800" dirty="0">
                <a:solidFill>
                  <a:prstClr val="black"/>
                </a:solidFill>
              </a:rPr>
              <a:t>the equilibrium concentrations and the equilibrium expression to solve for </a:t>
            </a:r>
            <a:r>
              <a:rPr lang="en-US" sz="2800" i="1" dirty="0">
                <a:solidFill>
                  <a:prstClr val="black"/>
                </a:solidFill>
              </a:rPr>
              <a:t>x. </a:t>
            </a:r>
            <a:r>
              <a:rPr lang="en-US" sz="2800" i="1" dirty="0" smtClean="0">
                <a:solidFill>
                  <a:prstClr val="black"/>
                </a:solidFill>
              </a:rPr>
              <a:t/>
            </a:r>
            <a:br>
              <a:rPr lang="en-US" sz="2800" i="1" dirty="0" smtClean="0">
                <a:solidFill>
                  <a:prstClr val="black"/>
                </a:solidFill>
              </a:rPr>
            </a:br>
            <a:endParaRPr lang="en-US" sz="2800" i="1" dirty="0" smtClean="0">
              <a:solidFill>
                <a:prstClr val="black"/>
              </a:solidFill>
            </a:endParaRPr>
          </a:p>
          <a:p>
            <a:pPr marL="514350" indent="-514350">
              <a:buFont typeface="+mj-lt"/>
              <a:buAutoNum type="arabicPeriod" startAt="4"/>
            </a:pPr>
            <a:r>
              <a:rPr lang="en-US" sz="2800" dirty="0" smtClean="0">
                <a:solidFill>
                  <a:prstClr val="black"/>
                </a:solidFill>
              </a:rPr>
              <a:t>Using </a:t>
            </a:r>
            <a:r>
              <a:rPr lang="en-US" sz="2800" dirty="0">
                <a:solidFill>
                  <a:prstClr val="black"/>
                </a:solidFill>
              </a:rPr>
              <a:t>the calculated value of </a:t>
            </a:r>
            <a:r>
              <a:rPr lang="en-US" sz="2800" i="1" dirty="0">
                <a:solidFill>
                  <a:prstClr val="black"/>
                </a:solidFill>
              </a:rPr>
              <a:t>x, </a:t>
            </a:r>
            <a:r>
              <a:rPr lang="en-US" sz="2800" dirty="0">
                <a:solidFill>
                  <a:prstClr val="black"/>
                </a:solidFill>
              </a:rPr>
              <a:t>determine the concentrations of all species at equilibrium. </a:t>
            </a:r>
          </a:p>
        </p:txBody>
      </p:sp>
    </p:spTree>
    <p:extLst>
      <p:ext uri="{BB962C8B-B14F-4D97-AF65-F5344CB8AC3E}">
        <p14:creationId xmlns:p14="http://schemas.microsoft.com/office/powerpoint/2010/main" val="2122623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15.4</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Using Equilibrium Expressions to Solve Problems</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Concentrations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4BC162D3-710B-4487-BAF5-82A404889B60}" type="slidenum">
              <a:rPr lang="en-US" smtClean="0"/>
              <a:t>62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40503"/>
            <a:ext cx="9144000" cy="2246769"/>
          </a:xfrm>
          <a:prstGeom prst="rect">
            <a:avLst/>
          </a:prstGeom>
        </p:spPr>
        <p:txBody>
          <a:bodyPr wrap="square">
            <a:spAutoFit/>
          </a:bodyPr>
          <a:lstStyle/>
          <a:p>
            <a:pPr marL="514350" indent="-514350">
              <a:buFont typeface="+mj-lt"/>
              <a:buAutoNum type="arabicPeriod" startAt="7"/>
            </a:pPr>
            <a:r>
              <a:rPr lang="en-US" sz="2800" dirty="0" smtClean="0">
                <a:solidFill>
                  <a:prstClr val="black"/>
                </a:solidFill>
              </a:rPr>
              <a:t>Check </a:t>
            </a:r>
            <a:r>
              <a:rPr lang="en-US" sz="2800" dirty="0">
                <a:solidFill>
                  <a:prstClr val="black"/>
                </a:solidFill>
              </a:rPr>
              <a:t>your work by plugging the calculated equilibrium concentrations into the equilibrium expression. The result should be very close to the </a:t>
            </a:r>
            <a:r>
              <a:rPr lang="en-US" sz="2800" i="1" dirty="0" err="1">
                <a:solidFill>
                  <a:prstClr val="black"/>
                </a:solidFill>
              </a:rPr>
              <a:t>K</a:t>
            </a:r>
            <a:r>
              <a:rPr lang="en-US" sz="2800" baseline="-25000" dirty="0" err="1">
                <a:solidFill>
                  <a:prstClr val="black"/>
                </a:solidFill>
              </a:rPr>
              <a:t>c</a:t>
            </a:r>
            <a:r>
              <a:rPr lang="en-US" sz="2800" dirty="0">
                <a:solidFill>
                  <a:prstClr val="black"/>
                </a:solidFill>
              </a:rPr>
              <a:t> stated in the problem</a:t>
            </a:r>
            <a:r>
              <a:rPr lang="en-US" sz="2800" dirty="0" smtClean="0">
                <a:solidFill>
                  <a:prstClr val="black"/>
                </a:solidFill>
              </a:rPr>
              <a:t>.</a:t>
            </a:r>
          </a:p>
          <a:p>
            <a:pPr marL="514350" indent="-514350">
              <a:buFont typeface="+mj-lt"/>
              <a:buAutoNum type="arabicPeriod" startAt="7"/>
            </a:pPr>
            <a:endParaRPr lang="en-US" sz="2800" dirty="0">
              <a:solidFill>
                <a:prstClr val="black"/>
              </a:solidFill>
            </a:endParaRPr>
          </a:p>
          <a:p>
            <a:r>
              <a:rPr lang="en-US" sz="2800" dirty="0"/>
              <a:t>The same procedure applies to </a:t>
            </a:r>
            <a:r>
              <a:rPr lang="en-US" sz="2800" i="1" dirty="0"/>
              <a:t>K</a:t>
            </a:r>
            <a:r>
              <a:rPr lang="en-US" sz="2800" i="1" baseline="-25000" dirty="0"/>
              <a:t>P</a:t>
            </a:r>
            <a:r>
              <a:rPr lang="en-US" sz="2800" i="1" dirty="0"/>
              <a:t>.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1729174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3462F87-3439-47FC-8960-8B5B9AC7D261}" type="slidenum">
              <a:rPr lang="en-US" smtClean="0"/>
              <a:t>63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108543"/>
          </a:xfrm>
          <a:prstGeom prst="rect">
            <a:avLst/>
          </a:prstGeom>
          <a:noFill/>
        </p:spPr>
        <p:txBody>
          <a:bodyPr vert="horz" rtlCol="0">
            <a:spAutoFit/>
          </a:bodyPr>
          <a:lstStyle/>
          <a:p>
            <a:r>
              <a:rPr lang="en-US" sz="2800" dirty="0"/>
              <a:t>A mixture of 5.75 </a:t>
            </a:r>
            <a:r>
              <a:rPr lang="en-US" sz="2800" dirty="0" err="1"/>
              <a:t>atm</a:t>
            </a:r>
            <a:r>
              <a:rPr lang="en-US" sz="2800" dirty="0"/>
              <a:t> of H</a:t>
            </a:r>
            <a:r>
              <a:rPr lang="en-US" sz="2800" baseline="-25000" dirty="0"/>
              <a:t>2</a:t>
            </a:r>
            <a:r>
              <a:rPr lang="en-US" sz="2800" dirty="0"/>
              <a:t> and 5.75 </a:t>
            </a:r>
            <a:r>
              <a:rPr lang="en-US" sz="2800" dirty="0" err="1"/>
              <a:t>atm</a:t>
            </a:r>
            <a:r>
              <a:rPr lang="en-US" sz="2800" dirty="0"/>
              <a:t> of I</a:t>
            </a:r>
            <a:r>
              <a:rPr lang="en-US" sz="2800" baseline="-25000" dirty="0"/>
              <a:t>2</a:t>
            </a:r>
            <a:r>
              <a:rPr lang="en-US" sz="2800" dirty="0"/>
              <a:t> is contained in a 1.0-L vessel at 430°C. The equilibrium constant (</a:t>
            </a:r>
            <a:r>
              <a:rPr lang="en-US" sz="2800" i="1" dirty="0"/>
              <a:t>K</a:t>
            </a:r>
            <a:r>
              <a:rPr lang="en-US" sz="2800" i="1" baseline="-25000" dirty="0"/>
              <a:t>P</a:t>
            </a:r>
            <a:r>
              <a:rPr lang="en-US" sz="2800" dirty="0"/>
              <a:t>) for the reaction </a:t>
            </a:r>
            <a:endParaRPr lang="en-US" sz="2800" dirty="0" smtClean="0">
              <a:latin typeface="Calibri"/>
            </a:endParaRPr>
          </a:p>
          <a:p>
            <a:endParaRPr lang="en-US" sz="2800" dirty="0" smtClean="0">
              <a:latin typeface="Calibri"/>
            </a:endParaRPr>
          </a:p>
          <a:p>
            <a:endParaRPr lang="en-US" sz="2800" dirty="0">
              <a:latin typeface="Calibri"/>
            </a:endParaRPr>
          </a:p>
          <a:p>
            <a:r>
              <a:rPr lang="en-US" sz="2800" dirty="0"/>
              <a:t>at this temperature is 54.3. Determine the equilibrium partial pressures of H</a:t>
            </a:r>
            <a:r>
              <a:rPr lang="en-US" sz="2800" baseline="-25000" dirty="0"/>
              <a:t>2</a:t>
            </a:r>
            <a:r>
              <a:rPr lang="en-US" sz="2800" dirty="0"/>
              <a:t>, I</a:t>
            </a:r>
            <a:r>
              <a:rPr lang="en-US" sz="2800" baseline="-25000" dirty="0"/>
              <a:t>2</a:t>
            </a:r>
            <a:r>
              <a:rPr lang="en-US" sz="2800" dirty="0"/>
              <a:t>, and HI. </a:t>
            </a:r>
            <a:endParaRPr lang="en-US" sz="2800" dirty="0">
              <a:latin typeface="Calibri"/>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2343150"/>
            <a:ext cx="38481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242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AD245FD-8665-4ADF-A555-4F38F52776BE}" type="slidenum">
              <a:rPr lang="en-US" smtClean="0"/>
              <a:t>64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539430"/>
          </a:xfrm>
          <a:prstGeom prst="rect">
            <a:avLst/>
          </a:prstGeom>
          <a:noFill/>
        </p:spPr>
        <p:txBody>
          <a:bodyPr vert="horz" rtlCol="0">
            <a:spAutoFit/>
          </a:bodyPr>
          <a:lstStyle/>
          <a:p>
            <a:r>
              <a:rPr lang="en-US" sz="2800" b="1" dirty="0" smtClean="0">
                <a:solidFill>
                  <a:srgbClr val="4F74A7"/>
                </a:solidFill>
              </a:rPr>
              <a:t>Setup</a:t>
            </a:r>
          </a:p>
          <a:p>
            <a:endParaRPr lang="en-US" sz="2800" b="1" dirty="0">
              <a:solidFill>
                <a:srgbClr val="4F74A7"/>
              </a:solidFill>
            </a:endParaRPr>
          </a:p>
          <a:p>
            <a:endParaRPr lang="en-US" sz="2800" b="1" dirty="0" smtClean="0">
              <a:solidFill>
                <a:srgbClr val="4F74A7"/>
              </a:solidFill>
            </a:endParaRPr>
          </a:p>
          <a:p>
            <a:endParaRPr lang="en-US" sz="2800" b="1" dirty="0">
              <a:solidFill>
                <a:srgbClr val="4F74A7"/>
              </a:solidFill>
            </a:endParaRPr>
          </a:p>
          <a:p>
            <a:endParaRPr lang="en-US" sz="2800" b="1" dirty="0" smtClean="0">
              <a:solidFill>
                <a:srgbClr val="4F74A7"/>
              </a:solidFill>
            </a:endParaRPr>
          </a:p>
          <a:p>
            <a:endParaRPr lang="en-US" sz="2800" dirty="0" smtClean="0">
              <a:solidFill>
                <a:prstClr val="black"/>
              </a:solidFill>
            </a:endParaRPr>
          </a:p>
          <a:p>
            <a:r>
              <a:rPr lang="en-US" sz="2800" b="1" dirty="0" smtClean="0">
                <a:solidFill>
                  <a:srgbClr val="4F74A7"/>
                </a:solidFill>
              </a:rPr>
              <a:t>Solution</a:t>
            </a:r>
          </a:p>
          <a:p>
            <a:endParaRPr lang="en-US" sz="2800" dirty="0">
              <a:solidFill>
                <a:prstClr val="black"/>
              </a:solidFill>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984553" cy="170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413" y="3733800"/>
            <a:ext cx="25431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057775"/>
            <a:ext cx="2438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279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15.11</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CE344605-96B2-4A8A-ABFF-8B0C930CFCCA}" type="slidenum">
              <a:rPr lang="en-US" smtClean="0"/>
              <a:t>65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954107"/>
          </a:xfrm>
          <a:prstGeom prst="rect">
            <a:avLst/>
          </a:prstGeom>
          <a:noFill/>
        </p:spPr>
        <p:txBody>
          <a:bodyPr vert="horz" rtlCol="0">
            <a:spAutoFit/>
          </a:bodyPr>
          <a:lstStyle/>
          <a:p>
            <a:r>
              <a:rPr lang="en-US" sz="2800" b="1" dirty="0" smtClean="0">
                <a:solidFill>
                  <a:srgbClr val="4F74A7"/>
                </a:solidFill>
              </a:rPr>
              <a:t>Solution</a:t>
            </a:r>
          </a:p>
          <a:p>
            <a:endParaRPr lang="en-US" sz="2800" dirty="0">
              <a:solidFill>
                <a:prstClr val="black"/>
              </a:solidFill>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1295400"/>
            <a:ext cx="39052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4933950"/>
            <a:ext cx="75152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027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F7115B68-3FF3-4B37-82BB-26897F33F34C}" type="slidenum">
              <a:rPr lang="en-US" smtClean="0"/>
              <a:t>66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990138714"/>
              </p:ext>
            </p:extLst>
          </p:nvPr>
        </p:nvGraphicFramePr>
        <p:xfrm>
          <a:off x="152400" y="1905001"/>
          <a:ext cx="8839200" cy="170688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Addition or Removal of a Substance</a:t>
                      </a:r>
                    </a:p>
                  </a:txBody>
                  <a:tcPr marT="0" marB="0">
                    <a:noFill/>
                  </a:tcPr>
                </a:tc>
              </a:tr>
              <a:tr h="304799">
                <a:tc>
                  <a:txBody>
                    <a:bodyPr/>
                    <a:lstStyle/>
                    <a:p>
                      <a:pPr algn="ctr"/>
                      <a:r>
                        <a:rPr lang="en-US" sz="2800" dirty="0" smtClean="0">
                          <a:solidFill>
                            <a:schemeClr val="tx1"/>
                          </a:solidFill>
                        </a:rPr>
                        <a:t>Changes in Volume and Pressure</a:t>
                      </a:r>
                      <a:endParaRPr lang="en-US" sz="2800" dirty="0">
                        <a:solidFill>
                          <a:schemeClr val="tx1"/>
                        </a:solidFill>
                      </a:endParaRPr>
                    </a:p>
                  </a:txBody>
                  <a:tcPr marT="0" marB="0">
                    <a:noFill/>
                  </a:tcPr>
                </a:tc>
              </a:tr>
              <a:tr h="3047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Changes in Temperature</a:t>
                      </a:r>
                      <a:endParaRPr lang="en-US" sz="2800" dirty="0">
                        <a:solidFill>
                          <a:schemeClr val="tx1"/>
                        </a:solidFill>
                      </a:endParaRPr>
                    </a:p>
                  </a:txBody>
                  <a:tcPr marT="0" marB="0">
                    <a:noFill/>
                  </a:tcPr>
                </a:tc>
              </a:tr>
              <a:tr h="3047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Catalysis</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1384973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dirty="0" smtClean="0">
                <a:latin typeface="Calibri"/>
              </a:rPr>
              <a:t>Factors That Affect Chemical Equilibrium</a:t>
            </a:r>
            <a:endParaRPr lang="en-US" b="0" dirty="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dirty="0"/>
              <a:t>Le </a:t>
            </a:r>
            <a:r>
              <a:rPr lang="en-US" b="0" dirty="0" err="1"/>
              <a:t>Châtelier’s</a:t>
            </a:r>
            <a:r>
              <a:rPr lang="en-US" b="0" dirty="0"/>
              <a:t> </a:t>
            </a:r>
            <a:r>
              <a:rPr lang="en-US" b="0" dirty="0" smtClean="0"/>
              <a:t>Principle</a:t>
            </a:r>
            <a:endParaRPr lang="en-US" b="0" dirty="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DC3C81F-66AC-436E-9695-5AB6F9F8B92E}" type="slidenum">
              <a:rPr lang="en-US" smtClean="0"/>
              <a:t>67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76923"/>
            <a:ext cx="9144000" cy="4493538"/>
          </a:xfrm>
          <a:prstGeom prst="rect">
            <a:avLst/>
          </a:prstGeom>
        </p:spPr>
        <p:txBody>
          <a:bodyPr wrap="square">
            <a:spAutoFit/>
          </a:bodyPr>
          <a:lstStyle/>
          <a:p>
            <a:r>
              <a:rPr lang="en-US" sz="2600" b="1" i="1" dirty="0"/>
              <a:t>Le </a:t>
            </a:r>
            <a:r>
              <a:rPr lang="en-US" sz="2600" b="1" i="1" dirty="0" err="1"/>
              <a:t>Châtelier’s</a:t>
            </a:r>
            <a:r>
              <a:rPr lang="en-US" sz="2600" b="1" i="1" dirty="0"/>
              <a:t> principle </a:t>
            </a:r>
            <a:r>
              <a:rPr lang="en-US" sz="2600" dirty="0"/>
              <a:t>states that when a </a:t>
            </a:r>
            <a:r>
              <a:rPr lang="en-US" sz="2600" i="1" dirty="0"/>
              <a:t>stress </a:t>
            </a:r>
            <a:r>
              <a:rPr lang="en-US" sz="2600" dirty="0"/>
              <a:t>is applied to a system at equilibrium, the system will respond by </a:t>
            </a:r>
            <a:r>
              <a:rPr lang="en-US" sz="2600" i="1" dirty="0"/>
              <a:t>shifting </a:t>
            </a:r>
            <a:r>
              <a:rPr lang="en-US" sz="2600" dirty="0"/>
              <a:t>in the direction that minimizes the effect of the stress. </a:t>
            </a:r>
            <a:endParaRPr lang="en-US" sz="2600" dirty="0" smtClean="0"/>
          </a:p>
          <a:p>
            <a:endParaRPr lang="en-US" sz="2600" dirty="0"/>
          </a:p>
          <a:p>
            <a:r>
              <a:rPr lang="en-US" sz="2600" dirty="0" smtClean="0"/>
              <a:t>In </a:t>
            </a:r>
            <a:r>
              <a:rPr lang="en-US" sz="2600" dirty="0"/>
              <a:t>this </a:t>
            </a:r>
            <a:r>
              <a:rPr lang="en-US" sz="2600" dirty="0" smtClean="0"/>
              <a:t>context</a:t>
            </a:r>
            <a:r>
              <a:rPr lang="en-US" sz="2600" dirty="0"/>
              <a:t>, “stress” refers to a disturbance of the system at equilibrium by any of the following means: </a:t>
            </a:r>
            <a:endParaRPr lang="en-US" sz="2600" dirty="0" smtClean="0"/>
          </a:p>
          <a:p>
            <a:pPr marL="457200" indent="-457200">
              <a:buFont typeface="Arial" pitchFamily="34" charset="0"/>
              <a:buChar char="•"/>
            </a:pPr>
            <a:r>
              <a:rPr lang="en-US" sz="2600" dirty="0" smtClean="0"/>
              <a:t>The </a:t>
            </a:r>
            <a:r>
              <a:rPr lang="en-US" sz="2600" dirty="0"/>
              <a:t>addition of a reactant or product </a:t>
            </a:r>
            <a:endParaRPr lang="en-US" sz="2600" dirty="0" smtClean="0"/>
          </a:p>
          <a:p>
            <a:pPr marL="457200" indent="-457200">
              <a:buFont typeface="Arial" pitchFamily="34" charset="0"/>
              <a:buChar char="•"/>
            </a:pPr>
            <a:r>
              <a:rPr lang="en-US" sz="2600" dirty="0" smtClean="0"/>
              <a:t>The </a:t>
            </a:r>
            <a:r>
              <a:rPr lang="en-US" sz="2600" dirty="0"/>
              <a:t>removal of a reactant or product </a:t>
            </a:r>
            <a:endParaRPr lang="en-US" sz="2600" dirty="0" smtClean="0"/>
          </a:p>
          <a:p>
            <a:pPr marL="457200" indent="-457200">
              <a:buFont typeface="Arial" pitchFamily="34" charset="0"/>
              <a:buChar char="•"/>
            </a:pPr>
            <a:r>
              <a:rPr lang="en-US" sz="2600" dirty="0" smtClean="0"/>
              <a:t>A </a:t>
            </a:r>
            <a:r>
              <a:rPr lang="en-US" sz="2600" dirty="0"/>
              <a:t>change in volume of the system, resulting in a change in concentration or partial pressure of the reactants and products </a:t>
            </a:r>
            <a:endParaRPr lang="en-US" sz="2600" dirty="0" smtClean="0"/>
          </a:p>
          <a:p>
            <a:pPr marL="457200" indent="-457200">
              <a:buFont typeface="Arial" pitchFamily="34" charset="0"/>
              <a:buChar char="•"/>
            </a:pPr>
            <a:r>
              <a:rPr lang="en-US" sz="2600" dirty="0" smtClean="0"/>
              <a:t>A </a:t>
            </a:r>
            <a:r>
              <a:rPr lang="en-US" sz="2600" dirty="0"/>
              <a:t>change in temperature </a:t>
            </a:r>
          </a:p>
        </p:txBody>
      </p:sp>
    </p:spTree>
    <p:extLst>
      <p:ext uri="{BB962C8B-B14F-4D97-AF65-F5344CB8AC3E}">
        <p14:creationId xmlns:p14="http://schemas.microsoft.com/office/powerpoint/2010/main" val="4031432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dirty="0"/>
              <a:t>Le </a:t>
            </a:r>
            <a:r>
              <a:rPr lang="en-US" b="0" dirty="0" err="1"/>
              <a:t>Châtelier’s</a:t>
            </a:r>
            <a:r>
              <a:rPr lang="en-US" b="0" dirty="0"/>
              <a:t> Principle</a:t>
            </a: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F2C4877-478A-4E8E-B0CB-D803B31647F0}" type="slidenum">
              <a:rPr lang="en-US" smtClean="0"/>
              <a:t>68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576923"/>
            <a:ext cx="9144000" cy="1384995"/>
          </a:xfrm>
          <a:prstGeom prst="rect">
            <a:avLst/>
          </a:prstGeom>
        </p:spPr>
        <p:txBody>
          <a:bodyPr wrap="square">
            <a:spAutoFit/>
          </a:bodyPr>
          <a:lstStyle/>
          <a:p>
            <a:r>
              <a:rPr lang="en-US" sz="2800" dirty="0"/>
              <a:t>“Shifting” refers to the occurrence of either the forward or reverse reaction such that the effect of the stress is partially offset as the system reestablishes equilibrium. </a:t>
            </a:r>
            <a:endParaRPr lang="en-US" sz="2600" dirty="0">
              <a:solidFill>
                <a:prstClr val="black"/>
              </a:solidFill>
            </a:endParaRPr>
          </a:p>
        </p:txBody>
      </p:sp>
    </p:spTree>
    <p:extLst>
      <p:ext uri="{BB962C8B-B14F-4D97-AF65-F5344CB8AC3E}">
        <p14:creationId xmlns:p14="http://schemas.microsoft.com/office/powerpoint/2010/main" val="85044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Addition or Removal of a Substance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09E6078-6854-489D-944D-B400858C13C8}" type="slidenum">
              <a:rPr lang="en-US" smtClean="0"/>
              <a:t>69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1600200"/>
            <a:ext cx="47910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381250"/>
            <a:ext cx="82486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5" y="3267075"/>
            <a:ext cx="69532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0" y="4582180"/>
            <a:ext cx="9144000" cy="523220"/>
          </a:xfrm>
          <a:prstGeom prst="rect">
            <a:avLst/>
          </a:prstGeom>
        </p:spPr>
        <p:txBody>
          <a:bodyPr wrap="square">
            <a:spAutoFit/>
          </a:bodyPr>
          <a:lstStyle/>
          <a:p>
            <a:r>
              <a:rPr lang="en-US" sz="2800" dirty="0" smtClean="0"/>
              <a:t>Increase [N</a:t>
            </a:r>
            <a:r>
              <a:rPr lang="en-US" sz="2800" baseline="-25000" dirty="0" smtClean="0"/>
              <a:t>2</a:t>
            </a:r>
            <a:r>
              <a:rPr lang="en-US" sz="2800" dirty="0" smtClean="0"/>
              <a:t>] from </a:t>
            </a:r>
            <a:r>
              <a:rPr lang="en-US" sz="2800" dirty="0"/>
              <a:t>2.05 </a:t>
            </a:r>
            <a:r>
              <a:rPr lang="en-US" sz="2800" i="1" dirty="0"/>
              <a:t>M </a:t>
            </a:r>
            <a:r>
              <a:rPr lang="en-US" sz="2800" dirty="0"/>
              <a:t>to 3.51 </a:t>
            </a:r>
            <a:r>
              <a:rPr lang="en-US" sz="2800" i="1" dirty="0" smtClean="0"/>
              <a:t>M: </a:t>
            </a:r>
            <a:endParaRPr lang="en-US" sz="2800" dirty="0"/>
          </a:p>
        </p:txBody>
      </p:sp>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5257800"/>
            <a:ext cx="68770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3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267B2B7-AEF5-476F-92BE-9711CCFE5D45}" type="slidenum">
              <a:rPr lang="en-US" smtClean="0"/>
              <a:t>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graphicFrame>
        <p:nvGraphicFramePr>
          <p:cNvPr id="14" name="ObjectivesTable"/>
          <p:cNvGraphicFramePr>
            <a:graphicFrameLocks noGrp="1"/>
          </p:cNvGraphicFramePr>
          <p:nvPr>
            <p:extLst>
              <p:ext uri="{D42A27DB-BD31-4B8C-83A1-F6EECF244321}">
                <p14:modId xmlns:p14="http://schemas.microsoft.com/office/powerpoint/2010/main" val="2153000912"/>
              </p:ext>
            </p:extLst>
          </p:nvPr>
        </p:nvGraphicFramePr>
        <p:xfrm>
          <a:off x="152400" y="1905001"/>
          <a:ext cx="8839200" cy="853440"/>
        </p:xfrm>
        <a:graphic>
          <a:graphicData uri="http://schemas.openxmlformats.org/drawingml/2006/table">
            <a:tbl>
              <a:tblPr>
                <a:tableStyleId>{5C22544A-7EE6-4342-B048-85BDC9FD1C3A}</a:tableStyleId>
              </a:tblPr>
              <a:tblGrid>
                <a:gridCol w="8839200"/>
              </a:tblGrid>
              <a:tr h="304799">
                <a:tc>
                  <a:txBody>
                    <a:bodyPr/>
                    <a:lstStyle/>
                    <a:p>
                      <a:pPr algn="ctr"/>
                      <a:r>
                        <a:rPr lang="en-US" sz="2800" dirty="0" smtClean="0">
                          <a:solidFill>
                            <a:schemeClr val="tx1"/>
                          </a:solidFill>
                        </a:rPr>
                        <a:t>Calculating Equilibrium Constants</a:t>
                      </a:r>
                    </a:p>
                  </a:txBody>
                  <a:tcPr marT="0" marB="0">
                    <a:noFill/>
                  </a:tcPr>
                </a:tc>
              </a:tr>
              <a:tr h="304799">
                <a:tc>
                  <a:txBody>
                    <a:bodyPr/>
                    <a:lstStyle/>
                    <a:p>
                      <a:pPr algn="ctr"/>
                      <a:r>
                        <a:rPr lang="en-US" sz="2800" dirty="0" smtClean="0">
                          <a:solidFill>
                            <a:schemeClr val="tx1"/>
                          </a:solidFill>
                        </a:rPr>
                        <a:t>Magnitude of the Equilibrium Constant</a:t>
                      </a:r>
                      <a:endParaRPr lang="en-US" sz="2800" dirty="0">
                        <a:solidFill>
                          <a:schemeClr val="tx1"/>
                        </a:solidFill>
                      </a:endParaRPr>
                    </a:p>
                  </a:txBody>
                  <a:tcPr marT="0" marB="0">
                    <a:noFill/>
                  </a:tcPr>
                </a:tc>
              </a:tr>
            </a:tbl>
          </a:graphicData>
        </a:graphic>
      </p:graphicFrame>
    </p:spTree>
    <p:extLst>
      <p:ext uri="{BB962C8B-B14F-4D97-AF65-F5344CB8AC3E}">
        <p14:creationId xmlns:p14="http://schemas.microsoft.com/office/powerpoint/2010/main" val="3371020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Addition or Removal of a Substance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A4F271C-8B74-41C1-9710-78A5CC0DA8A2}" type="slidenum">
              <a:rPr lang="en-US" smtClean="0"/>
              <a:t>70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5" name="Rectangle 14"/>
          <p:cNvSpPr/>
          <p:nvPr/>
        </p:nvSpPr>
        <p:spPr>
          <a:xfrm>
            <a:off x="0" y="1600200"/>
            <a:ext cx="9144000" cy="4401205"/>
          </a:xfrm>
          <a:prstGeom prst="rect">
            <a:avLst/>
          </a:prstGeom>
        </p:spPr>
        <p:txBody>
          <a:bodyPr wrap="square">
            <a:spAutoFit/>
          </a:bodyPr>
          <a:lstStyle/>
          <a:p>
            <a:r>
              <a:rPr lang="en-US" sz="2800" i="1" dirty="0"/>
              <a:t>Q </a:t>
            </a:r>
            <a:r>
              <a:rPr lang="en-US" sz="2800" dirty="0"/>
              <a:t>is less than </a:t>
            </a:r>
            <a:r>
              <a:rPr lang="en-US" sz="2800" i="1" dirty="0"/>
              <a:t>K, </a:t>
            </a:r>
            <a:r>
              <a:rPr lang="en-US" sz="2800" i="1" dirty="0" smtClean="0"/>
              <a:t>so </a:t>
            </a:r>
            <a:r>
              <a:rPr lang="en-US" sz="2800" dirty="0" smtClean="0"/>
              <a:t>the </a:t>
            </a:r>
            <a:r>
              <a:rPr lang="en-US" sz="2800" dirty="0"/>
              <a:t>reaction </a:t>
            </a:r>
            <a:r>
              <a:rPr lang="en-US" sz="2800" dirty="0" smtClean="0"/>
              <a:t>will proceed </a:t>
            </a:r>
            <a:r>
              <a:rPr lang="en-US" sz="2800" dirty="0"/>
              <a:t>to the right to achieve </a:t>
            </a:r>
            <a:r>
              <a:rPr lang="en-US" sz="2800" dirty="0" smtClean="0"/>
              <a:t>equilibrium. </a:t>
            </a:r>
          </a:p>
          <a:p>
            <a:endParaRPr lang="en-US" sz="2800" dirty="0"/>
          </a:p>
          <a:p>
            <a:r>
              <a:rPr lang="en-US" sz="2800" dirty="0" smtClean="0"/>
              <a:t>An equilibrium </a:t>
            </a:r>
            <a:r>
              <a:rPr lang="en-US" sz="2800" dirty="0"/>
              <a:t>that is stressed in such a way that </a:t>
            </a:r>
            <a:r>
              <a:rPr lang="en-US" sz="2800" i="1" dirty="0"/>
              <a:t>Q becomes </a:t>
            </a:r>
            <a:r>
              <a:rPr lang="en-US" sz="2800" dirty="0"/>
              <a:t>less than </a:t>
            </a:r>
            <a:r>
              <a:rPr lang="en-US" sz="2800" i="1" dirty="0"/>
              <a:t>K </a:t>
            </a:r>
            <a:r>
              <a:rPr lang="en-US" sz="2800" dirty="0"/>
              <a:t>will </a:t>
            </a:r>
            <a:r>
              <a:rPr lang="en-US" sz="2800" i="1" dirty="0"/>
              <a:t>shift </a:t>
            </a:r>
            <a:r>
              <a:rPr lang="en-US" sz="2800" dirty="0"/>
              <a:t>to the right to reestablish equilibrium. </a:t>
            </a:r>
            <a:endParaRPr lang="en-US" sz="2800" dirty="0" smtClean="0"/>
          </a:p>
          <a:p>
            <a:endParaRPr lang="en-US" sz="2800" dirty="0"/>
          </a:p>
          <a:p>
            <a:r>
              <a:rPr lang="en-US" sz="2800" dirty="0" smtClean="0"/>
              <a:t>Likewise, an </a:t>
            </a:r>
            <a:r>
              <a:rPr lang="en-US" sz="2800" dirty="0"/>
              <a:t>equilibrium that is stressed in such a way that </a:t>
            </a:r>
            <a:r>
              <a:rPr lang="en-US" sz="2800" i="1" dirty="0"/>
              <a:t>Q becomes </a:t>
            </a:r>
            <a:r>
              <a:rPr lang="en-US" sz="2800" i="1" dirty="0" smtClean="0"/>
              <a:t>greater</a:t>
            </a:r>
            <a:r>
              <a:rPr lang="en-US" sz="2800" dirty="0" smtClean="0"/>
              <a:t> </a:t>
            </a:r>
            <a:r>
              <a:rPr lang="en-US" sz="2800" dirty="0"/>
              <a:t>than </a:t>
            </a:r>
            <a:r>
              <a:rPr lang="en-US" sz="2800" i="1" dirty="0"/>
              <a:t>K </a:t>
            </a:r>
            <a:r>
              <a:rPr lang="en-US" sz="2800" dirty="0"/>
              <a:t>will </a:t>
            </a:r>
            <a:r>
              <a:rPr lang="en-US" sz="2800" i="1" dirty="0"/>
              <a:t>shift </a:t>
            </a:r>
            <a:r>
              <a:rPr lang="en-US" sz="2800" dirty="0"/>
              <a:t>to the </a:t>
            </a:r>
            <a:r>
              <a:rPr lang="en-US" sz="2800" dirty="0" smtClean="0"/>
              <a:t>left </a:t>
            </a:r>
            <a:r>
              <a:rPr lang="en-US" sz="2800" dirty="0"/>
              <a:t>to reestablish equilibrium. </a:t>
            </a:r>
          </a:p>
          <a:p>
            <a:endParaRPr lang="en-US" sz="2800" dirty="0"/>
          </a:p>
        </p:txBody>
      </p:sp>
    </p:spTree>
    <p:extLst>
      <p:ext uri="{BB962C8B-B14F-4D97-AF65-F5344CB8AC3E}">
        <p14:creationId xmlns:p14="http://schemas.microsoft.com/office/powerpoint/2010/main" val="2167438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B1A230A-B1BA-43C2-9EEE-E90BCC906804}" type="slidenum">
              <a:rPr lang="en-US" smtClean="0"/>
              <a:t>71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62979"/>
          </a:xfrm>
          <a:prstGeom prst="rect">
            <a:avLst/>
          </a:prstGeom>
          <a:noFill/>
        </p:spPr>
        <p:txBody>
          <a:bodyPr vert="horz" rtlCol="0">
            <a:spAutoFit/>
          </a:bodyPr>
          <a:lstStyle/>
          <a:p>
            <a:r>
              <a:rPr lang="en-US" sz="2800" dirty="0"/>
              <a:t>Hydrogen </a:t>
            </a:r>
            <a:r>
              <a:rPr lang="en-US" sz="2800" dirty="0" smtClean="0"/>
              <a:t>sulfide </a:t>
            </a:r>
            <a:r>
              <a:rPr lang="en-US" sz="2800" dirty="0"/>
              <a:t>(H</a:t>
            </a:r>
            <a:r>
              <a:rPr lang="en-US" sz="2800" baseline="-25000" dirty="0"/>
              <a:t>2</a:t>
            </a:r>
            <a:r>
              <a:rPr lang="en-US" sz="2800" dirty="0"/>
              <a:t>S) is a contaminant commonly found in natural gas. It is removed by reaction with oxygen to produce elemental sulfur. </a:t>
            </a:r>
            <a:endParaRPr lang="en-US" sz="2800" dirty="0" smtClean="0">
              <a:latin typeface="Calibri"/>
            </a:endParaRPr>
          </a:p>
          <a:p>
            <a:endParaRPr lang="en-US" sz="2800" dirty="0" smtClean="0">
              <a:latin typeface="Calibri"/>
            </a:endParaRPr>
          </a:p>
          <a:p>
            <a:endParaRPr lang="en-US" sz="2800" dirty="0">
              <a:latin typeface="Calibri"/>
            </a:endParaRPr>
          </a:p>
          <a:p>
            <a:r>
              <a:rPr lang="en-US" sz="2800" dirty="0"/>
              <a:t>For each of the following scenarios, determine whether the equilibrium will shift to the right, shift to the left, or neither: </a:t>
            </a:r>
            <a:endParaRPr lang="en-US" sz="2800" dirty="0" smtClean="0"/>
          </a:p>
          <a:p>
            <a:endParaRPr lang="en-US" sz="2800" dirty="0"/>
          </a:p>
          <a:p>
            <a:pPr marL="514350" indent="-514350">
              <a:buAutoNum type="alphaLcParenBoth"/>
            </a:pPr>
            <a:r>
              <a:rPr lang="en-US" sz="2800" dirty="0" smtClean="0"/>
              <a:t>addition </a:t>
            </a:r>
            <a:r>
              <a:rPr lang="en-US" sz="2800" dirty="0"/>
              <a:t>of O</a:t>
            </a:r>
            <a:r>
              <a:rPr lang="en-US" sz="2800" baseline="-25000" dirty="0"/>
              <a:t>2</a:t>
            </a:r>
            <a:r>
              <a:rPr lang="en-US" sz="2800" dirty="0"/>
              <a:t>(</a:t>
            </a:r>
            <a:r>
              <a:rPr lang="en-US" sz="2800" i="1" dirty="0"/>
              <a:t>g</a:t>
            </a:r>
            <a:r>
              <a:rPr lang="en-US" sz="2800" dirty="0"/>
              <a:t>), </a:t>
            </a:r>
            <a:endParaRPr lang="en-US" sz="2800" dirty="0" smtClean="0"/>
          </a:p>
          <a:p>
            <a:pPr marL="514350" indent="-514350">
              <a:buAutoNum type="alphaLcParenBoth"/>
            </a:pPr>
            <a:r>
              <a:rPr lang="en-US" sz="2800" dirty="0" smtClean="0"/>
              <a:t>removal </a:t>
            </a:r>
            <a:r>
              <a:rPr lang="en-US" sz="2800" dirty="0"/>
              <a:t>of H</a:t>
            </a:r>
            <a:r>
              <a:rPr lang="en-US" sz="2800" baseline="-25000" dirty="0"/>
              <a:t>2</a:t>
            </a:r>
            <a:r>
              <a:rPr lang="en-US" sz="2800" dirty="0"/>
              <a:t>S(</a:t>
            </a:r>
            <a:r>
              <a:rPr lang="en-US" sz="2800" i="1" dirty="0"/>
              <a:t>g</a:t>
            </a:r>
            <a:r>
              <a:rPr lang="en-US" sz="2800" dirty="0"/>
              <a:t>), </a:t>
            </a:r>
            <a:endParaRPr lang="en-US" sz="2800" dirty="0" smtClean="0"/>
          </a:p>
          <a:p>
            <a:pPr marL="514350" indent="-514350">
              <a:buAutoNum type="alphaLcParenBoth"/>
            </a:pPr>
            <a:r>
              <a:rPr lang="en-US" sz="2800" dirty="0" smtClean="0"/>
              <a:t>removal </a:t>
            </a:r>
            <a:r>
              <a:rPr lang="en-US" sz="2800" dirty="0"/>
              <a:t>of H</a:t>
            </a:r>
            <a:r>
              <a:rPr lang="en-US" sz="2800" baseline="-25000" dirty="0"/>
              <a:t>2</a:t>
            </a:r>
            <a:r>
              <a:rPr lang="en-US" sz="2800" dirty="0"/>
              <a:t>O(</a:t>
            </a:r>
            <a:r>
              <a:rPr lang="en-US" sz="2800" i="1" dirty="0"/>
              <a:t>g</a:t>
            </a:r>
            <a:r>
              <a:rPr lang="en-US" sz="2800" dirty="0"/>
              <a:t>), and </a:t>
            </a:r>
            <a:endParaRPr lang="en-US" sz="2800" dirty="0" smtClean="0"/>
          </a:p>
          <a:p>
            <a:pPr marL="514350" indent="-514350">
              <a:buAutoNum type="alphaLcParenBoth"/>
            </a:pPr>
            <a:r>
              <a:rPr lang="en-US" sz="2800" dirty="0" smtClean="0"/>
              <a:t>addition </a:t>
            </a:r>
            <a:r>
              <a:rPr lang="en-US" sz="2800" dirty="0"/>
              <a:t>of S(</a:t>
            </a:r>
            <a:r>
              <a:rPr lang="en-US" sz="2800" i="1" dirty="0"/>
              <a:t>s</a:t>
            </a:r>
            <a:r>
              <a:rPr lang="en-US" sz="2800" dirty="0"/>
              <a:t>). </a:t>
            </a:r>
            <a:endParaRPr lang="en-US" sz="2800" dirty="0">
              <a:latin typeface="Calibri"/>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2438400"/>
            <a:ext cx="56959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17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0A11C2CC-88BD-46AE-BD61-918EA042A29F}" type="slidenum">
              <a:rPr lang="en-US" smtClean="0"/>
              <a:t>72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108543"/>
          </a:xfrm>
          <a:prstGeom prst="rect">
            <a:avLst/>
          </a:prstGeom>
          <a:noFill/>
        </p:spPr>
        <p:txBody>
          <a:bodyPr vert="horz" rtlCol="0">
            <a:spAutoFit/>
          </a:bodyPr>
          <a:lstStyle/>
          <a:p>
            <a:r>
              <a:rPr lang="en-US" sz="2800" b="1" dirty="0" smtClean="0">
                <a:solidFill>
                  <a:srgbClr val="4F74A7"/>
                </a:solidFill>
              </a:rPr>
              <a:t>Strategy</a:t>
            </a:r>
          </a:p>
          <a:p>
            <a:r>
              <a:rPr lang="en-US" sz="2800" dirty="0"/>
              <a:t>Use Le </a:t>
            </a:r>
            <a:r>
              <a:rPr lang="en-US" sz="2800" dirty="0" err="1"/>
              <a:t>Châtelier’s</a:t>
            </a:r>
            <a:r>
              <a:rPr lang="en-US" sz="2800" dirty="0"/>
              <a:t> principle to predict the direction of shift for each case. Remember that the position of the equilibrium is only changed by the addition or removal of a species that appears in the reaction quotient expression. </a:t>
            </a:r>
            <a:endParaRPr lang="en-US" sz="2800" dirty="0" smtClean="0"/>
          </a:p>
          <a:p>
            <a:endParaRPr lang="en-US" sz="2800" dirty="0" smtClean="0">
              <a:solidFill>
                <a:prstClr val="black"/>
              </a:solidFill>
            </a:endParaRPr>
          </a:p>
          <a:p>
            <a:r>
              <a:rPr lang="en-US" sz="2800" b="1" dirty="0" smtClean="0">
                <a:solidFill>
                  <a:srgbClr val="4F74A7"/>
                </a:solidFill>
              </a:rPr>
              <a:t>Setup</a:t>
            </a:r>
            <a:endParaRPr lang="en-US" sz="2800" dirty="0">
              <a:solidFill>
                <a:prstClr val="black"/>
              </a:solidFill>
            </a:endParaRP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663" y="3943350"/>
            <a:ext cx="23526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963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15.12</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213DD4B-AD4B-452B-92FF-80A2EBAB5516}" type="slidenum">
              <a:rPr lang="en-US" smtClean="0"/>
              <a:t>73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62979"/>
          </a:xfrm>
          <a:prstGeom prst="rect">
            <a:avLst/>
          </a:prstGeom>
          <a:noFill/>
        </p:spPr>
        <p:txBody>
          <a:bodyPr vert="horz" rtlCol="0">
            <a:spAutoFit/>
          </a:bodyPr>
          <a:lstStyle/>
          <a:p>
            <a:r>
              <a:rPr lang="en-US" sz="2800" b="1" dirty="0" smtClean="0">
                <a:solidFill>
                  <a:srgbClr val="4F74A7"/>
                </a:solidFill>
              </a:rPr>
              <a:t>Solution</a:t>
            </a:r>
          </a:p>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endParaRPr lang="en-US" sz="2800" dirty="0" smtClean="0">
              <a:solidFill>
                <a:prstClr val="black"/>
              </a:solidFill>
            </a:endParaRPr>
          </a:p>
          <a:p>
            <a:pPr marL="514350" indent="-514350">
              <a:buAutoNum type="alphaLcParenBoth"/>
            </a:pPr>
            <a:r>
              <a:rPr lang="en-US" sz="2800" dirty="0"/>
              <a:t>addition of O</a:t>
            </a:r>
            <a:r>
              <a:rPr lang="en-US" sz="2800" baseline="-25000" dirty="0"/>
              <a:t>2</a:t>
            </a:r>
            <a:r>
              <a:rPr lang="en-US" sz="2800" dirty="0"/>
              <a:t>(</a:t>
            </a:r>
            <a:r>
              <a:rPr lang="en-US" sz="2800" i="1" dirty="0"/>
              <a:t>g</a:t>
            </a:r>
            <a:r>
              <a:rPr lang="en-US" sz="2800" dirty="0"/>
              <a:t>), </a:t>
            </a:r>
          </a:p>
          <a:p>
            <a:pPr marL="514350" indent="-514350">
              <a:buAutoNum type="alphaLcParenBoth"/>
            </a:pPr>
            <a:r>
              <a:rPr lang="en-US" sz="2800" dirty="0"/>
              <a:t>removal of H</a:t>
            </a:r>
            <a:r>
              <a:rPr lang="en-US" sz="2800" baseline="-25000" dirty="0"/>
              <a:t>2</a:t>
            </a:r>
            <a:r>
              <a:rPr lang="en-US" sz="2800" dirty="0"/>
              <a:t>S(</a:t>
            </a:r>
            <a:r>
              <a:rPr lang="en-US" sz="2800" i="1" dirty="0"/>
              <a:t>g</a:t>
            </a:r>
            <a:r>
              <a:rPr lang="en-US" sz="2800" dirty="0"/>
              <a:t>), </a:t>
            </a:r>
          </a:p>
          <a:p>
            <a:pPr marL="514350" indent="-514350">
              <a:buAutoNum type="alphaLcParenBoth"/>
            </a:pPr>
            <a:r>
              <a:rPr lang="en-US" sz="2800" dirty="0"/>
              <a:t>removal of H</a:t>
            </a:r>
            <a:r>
              <a:rPr lang="en-US" sz="2800" baseline="-25000" dirty="0"/>
              <a:t>2</a:t>
            </a:r>
            <a:r>
              <a:rPr lang="en-US" sz="2800" dirty="0"/>
              <a:t>O(</a:t>
            </a:r>
            <a:r>
              <a:rPr lang="en-US" sz="2800" i="1" dirty="0"/>
              <a:t>g</a:t>
            </a:r>
            <a:r>
              <a:rPr lang="en-US" sz="2800" dirty="0"/>
              <a:t>), and </a:t>
            </a:r>
          </a:p>
          <a:p>
            <a:pPr marL="514350" indent="-514350">
              <a:buAutoNum type="alphaLcParenBoth"/>
            </a:pPr>
            <a:r>
              <a:rPr lang="en-US" sz="2800" dirty="0"/>
              <a:t>addition of S(</a:t>
            </a:r>
            <a:r>
              <a:rPr lang="en-US" sz="2800" i="1" dirty="0"/>
              <a:t>s</a:t>
            </a:r>
            <a:r>
              <a:rPr lang="en-US" sz="2800" dirty="0"/>
              <a:t>). </a:t>
            </a:r>
          </a:p>
          <a:p>
            <a:endParaRPr lang="en-US" sz="2800" dirty="0">
              <a:solidFill>
                <a:prstClr val="black"/>
              </a:solidFill>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24000"/>
            <a:ext cx="81534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3810000"/>
            <a:ext cx="28670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837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Changes in Volume and Pressure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9C4CD64E-6F16-4F58-B335-8EC87BB05A22}" type="slidenum">
              <a:rPr lang="en-US" smtClean="0"/>
              <a:t>74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1600200"/>
            <a:ext cx="3686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3124200"/>
            <a:ext cx="49244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2209800"/>
            <a:ext cx="30765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990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57350"/>
            <a:ext cx="79248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Changes in Volume and Pressure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D20904E-2CFC-4F43-A75F-5A20D14566CF}" type="slidenum">
              <a:rPr lang="en-US" smtClean="0"/>
              <a:t>75</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34000"/>
            <a:ext cx="64960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115046382"/>
              </p:ext>
            </p:extLst>
          </p:nvPr>
        </p:nvGraphicFramePr>
        <p:xfrm>
          <a:off x="7372350" y="6007100"/>
          <a:ext cx="673100" cy="431800"/>
        </p:xfrm>
        <a:graphic>
          <a:graphicData uri="http://schemas.openxmlformats.org/presentationml/2006/ole">
            <mc:AlternateContent xmlns:mc="http://schemas.openxmlformats.org/markup-compatibility/2006">
              <mc:Choice xmlns:v="urn:schemas-microsoft-com:vml" Requires="v">
                <p:oleObj spid="_x0000_s53262" name="Equation" r:id="rId5" imgW="672840" imgH="431640" progId="Equation.DSMT4">
                  <p:embed/>
                </p:oleObj>
              </mc:Choice>
              <mc:Fallback>
                <p:oleObj name="Equation" r:id="rId5" imgW="672840" imgH="431640" progId="Equation.DSMT4">
                  <p:embed/>
                  <p:pic>
                    <p:nvPicPr>
                      <p:cNvPr id="0" name=""/>
                      <p:cNvPicPr/>
                      <p:nvPr/>
                    </p:nvPicPr>
                    <p:blipFill>
                      <a:blip r:embed="rId6"/>
                      <a:stretch>
                        <a:fillRect/>
                      </a:stretch>
                    </p:blipFill>
                    <p:spPr>
                      <a:xfrm>
                        <a:off x="7372350" y="6007100"/>
                        <a:ext cx="673100" cy="431800"/>
                      </a:xfrm>
                      <a:prstGeom prst="rect">
                        <a:avLst/>
                      </a:prstGeom>
                    </p:spPr>
                  </p:pic>
                </p:oleObj>
              </mc:Fallback>
            </mc:AlternateContent>
          </a:graphicData>
        </a:graphic>
      </p:graphicFrame>
    </p:spTree>
    <p:extLst>
      <p:ext uri="{BB962C8B-B14F-4D97-AF65-F5344CB8AC3E}">
        <p14:creationId xmlns:p14="http://schemas.microsoft.com/office/powerpoint/2010/main" val="3781596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Changes in Volume and Pressure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2A176229-EF37-4942-98B5-7102233D8ABE}" type="slidenum">
              <a:rPr lang="en-US" smtClean="0"/>
              <a:t>76</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5" name="Rectangle 14"/>
          <p:cNvSpPr/>
          <p:nvPr/>
        </p:nvSpPr>
        <p:spPr>
          <a:xfrm>
            <a:off x="0" y="1600200"/>
            <a:ext cx="9144000" cy="2677656"/>
          </a:xfrm>
          <a:prstGeom prst="rect">
            <a:avLst/>
          </a:prstGeom>
        </p:spPr>
        <p:txBody>
          <a:bodyPr wrap="square">
            <a:spAutoFit/>
          </a:bodyPr>
          <a:lstStyle/>
          <a:p>
            <a:r>
              <a:rPr lang="en-US" sz="2800" dirty="0"/>
              <a:t>In general, a decrease in volume of a reaction vessel will cause a shift in the equilibrium in the direction that minimizes the total number of moles of gas. </a:t>
            </a:r>
            <a:endParaRPr lang="en-US" sz="2800" dirty="0" smtClean="0"/>
          </a:p>
          <a:p>
            <a:endParaRPr lang="en-US" sz="2800" dirty="0"/>
          </a:p>
          <a:p>
            <a:r>
              <a:rPr lang="en-US" sz="2800" dirty="0" smtClean="0"/>
              <a:t>Conversely</a:t>
            </a:r>
            <a:r>
              <a:rPr lang="en-US" sz="2800" dirty="0"/>
              <a:t>, an increase in volume will cause a shift in the direction that maximizes the total number of moles of gas. </a:t>
            </a:r>
          </a:p>
        </p:txBody>
      </p:sp>
    </p:spTree>
    <p:extLst>
      <p:ext uri="{BB962C8B-B14F-4D97-AF65-F5344CB8AC3E}">
        <p14:creationId xmlns:p14="http://schemas.microsoft.com/office/powerpoint/2010/main" val="2626595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7D2F6270-986F-435B-BD44-FA1F50FD73CF}" type="slidenum">
              <a:rPr lang="en-US" smtClean="0"/>
              <a:t>77</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4401205"/>
          </a:xfrm>
          <a:prstGeom prst="rect">
            <a:avLst/>
          </a:prstGeom>
          <a:noFill/>
        </p:spPr>
        <p:txBody>
          <a:bodyPr vert="horz" rtlCol="0">
            <a:spAutoFit/>
          </a:bodyPr>
          <a:lstStyle/>
          <a:p>
            <a:r>
              <a:rPr lang="en-US" sz="2800" dirty="0"/>
              <a:t>For each reaction, predict in what direction the equilibrium will shift when the volume of the reaction vessel is decreased. </a:t>
            </a:r>
            <a:endParaRPr lang="en-US" sz="2800" dirty="0" smtClean="0"/>
          </a:p>
          <a:p>
            <a:endParaRPr lang="en-US" sz="2800" dirty="0">
              <a:latin typeface="Calibri"/>
            </a:endParaRPr>
          </a:p>
          <a:p>
            <a:endParaRPr lang="en-US" sz="2800" dirty="0" smtClean="0">
              <a:latin typeface="Calibri"/>
            </a:endParaRPr>
          </a:p>
          <a:p>
            <a:endParaRPr lang="en-US" sz="2800" dirty="0" smtClean="0">
              <a:latin typeface="Calibri"/>
            </a:endParaRPr>
          </a:p>
          <a:p>
            <a:endParaRPr lang="en-US" sz="2800" dirty="0">
              <a:latin typeface="Calibri"/>
            </a:endParaRPr>
          </a:p>
          <a:p>
            <a:endParaRPr lang="en-US" sz="2800" dirty="0" smtClean="0">
              <a:latin typeface="Calibri"/>
            </a:endParaRPr>
          </a:p>
          <a:p>
            <a:r>
              <a:rPr lang="en-US" sz="2800" b="1" dirty="0" smtClean="0">
                <a:solidFill>
                  <a:srgbClr val="4F74A7"/>
                </a:solidFill>
                <a:latin typeface="Calibri"/>
              </a:rPr>
              <a:t>Strategy</a:t>
            </a:r>
          </a:p>
          <a:p>
            <a:r>
              <a:rPr lang="en-US" sz="2800" dirty="0"/>
              <a:t>Determine which direction minimized the number of moles of gas in the reaction. Count only moles of </a:t>
            </a:r>
            <a:r>
              <a:rPr lang="en-US" sz="2800" i="1" dirty="0"/>
              <a:t>gas. </a:t>
            </a:r>
            <a:endParaRPr lang="en-US" sz="2800" dirty="0">
              <a:latin typeface="Calibri"/>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981200"/>
            <a:ext cx="65817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6769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ACF8C9C5-4E4E-4E2D-BA5B-F458816E32E1}" type="slidenum">
              <a:rPr lang="en-US" smtClean="0"/>
              <a:t>78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62979"/>
          </a:xfrm>
          <a:prstGeom prst="rect">
            <a:avLst/>
          </a:prstGeom>
          <a:noFill/>
        </p:spPr>
        <p:txBody>
          <a:bodyPr vert="horz" rtlCol="0">
            <a:spAutoFit/>
          </a:bodyPr>
          <a:lstStyle/>
          <a:p>
            <a:endParaRPr lang="en-US" sz="2800" b="1" dirty="0" smtClean="0">
              <a:solidFill>
                <a:srgbClr val="4F74A7"/>
              </a:solidFill>
            </a:endParaRPr>
          </a:p>
          <a:p>
            <a:endParaRPr lang="en-US" sz="2800" b="1" dirty="0">
              <a:solidFill>
                <a:srgbClr val="4F74A7"/>
              </a:solidFill>
            </a:endParaRPr>
          </a:p>
          <a:p>
            <a:endParaRPr lang="en-US" sz="2800" b="1" dirty="0" smtClean="0">
              <a:solidFill>
                <a:srgbClr val="4F74A7"/>
              </a:solidFill>
            </a:endParaRPr>
          </a:p>
          <a:p>
            <a:endParaRPr lang="en-US" sz="2800" b="1" dirty="0" smtClean="0">
              <a:solidFill>
                <a:srgbClr val="4F74A7"/>
              </a:solidFill>
            </a:endParaRPr>
          </a:p>
          <a:p>
            <a:endParaRPr lang="en-US" sz="2800" b="1" dirty="0">
              <a:solidFill>
                <a:srgbClr val="4F74A7"/>
              </a:solidFill>
            </a:endParaRPr>
          </a:p>
          <a:p>
            <a:r>
              <a:rPr lang="en-US" sz="2800" b="1" dirty="0" smtClean="0">
                <a:solidFill>
                  <a:srgbClr val="4F74A7"/>
                </a:solidFill>
              </a:rPr>
              <a:t>Setup</a:t>
            </a:r>
          </a:p>
          <a:p>
            <a:r>
              <a:rPr lang="en-US" sz="2800" dirty="0"/>
              <a:t>We have </a:t>
            </a:r>
            <a:endParaRPr lang="en-US" sz="2800" dirty="0" smtClean="0"/>
          </a:p>
          <a:p>
            <a:pPr marL="514350" indent="-514350">
              <a:buAutoNum type="alphaLcParenBoth"/>
            </a:pPr>
            <a:r>
              <a:rPr lang="en-US" sz="2800" dirty="0" smtClean="0"/>
              <a:t>1 </a:t>
            </a:r>
            <a:r>
              <a:rPr lang="en-US" sz="2800" dirty="0"/>
              <a:t>mole of gas on the reactant side and 2 moles of gas on the product side, </a:t>
            </a:r>
            <a:endParaRPr lang="en-US" sz="2800" dirty="0" smtClean="0"/>
          </a:p>
          <a:p>
            <a:pPr marL="514350" indent="-514350">
              <a:buAutoNum type="alphaLcParenBoth"/>
            </a:pPr>
            <a:r>
              <a:rPr lang="en-US" sz="2800" dirty="0" smtClean="0"/>
              <a:t>3 </a:t>
            </a:r>
            <a:r>
              <a:rPr lang="en-US" sz="2800" dirty="0"/>
              <a:t>moles of gas on the reactant side and 2 moles of gas on the product side, and </a:t>
            </a:r>
            <a:endParaRPr lang="en-US" sz="2800" dirty="0" smtClean="0"/>
          </a:p>
          <a:p>
            <a:pPr marL="514350" indent="-514350">
              <a:buAutoNum type="alphaLcParenBoth"/>
            </a:pPr>
            <a:r>
              <a:rPr lang="en-US" sz="2800" dirty="0" smtClean="0"/>
              <a:t>2 </a:t>
            </a:r>
            <a:r>
              <a:rPr lang="en-US" sz="2800" dirty="0"/>
              <a:t>moles of gas on each side. </a:t>
            </a:r>
            <a:endParaRPr lang="en-US" sz="2800" dirty="0">
              <a:solidFill>
                <a:prstClr val="black"/>
              </a:solidFill>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971550"/>
            <a:ext cx="65817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113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15.13</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403C07DC-E24F-4EE8-B828-4C31B2608FB1}" type="slidenum">
              <a:rPr lang="en-US" smtClean="0"/>
              <a:t>79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5262979"/>
          </a:xfrm>
          <a:prstGeom prst="rect">
            <a:avLst/>
          </a:prstGeom>
          <a:noFill/>
        </p:spPr>
        <p:txBody>
          <a:bodyPr vert="horz" rtlCol="0">
            <a:spAutoFit/>
          </a:bodyPr>
          <a:lstStyle/>
          <a:p>
            <a:r>
              <a:rPr lang="en-US" sz="2800" b="1" dirty="0" smtClean="0">
                <a:solidFill>
                  <a:srgbClr val="4F74A7"/>
                </a:solidFill>
              </a:rPr>
              <a:t>Setup</a:t>
            </a:r>
          </a:p>
          <a:p>
            <a:r>
              <a:rPr lang="en-US" sz="2800" dirty="0">
                <a:solidFill>
                  <a:prstClr val="black"/>
                </a:solidFill>
              </a:rPr>
              <a:t>We have </a:t>
            </a:r>
            <a:endParaRPr lang="en-US" sz="2800" dirty="0" smtClean="0">
              <a:solidFill>
                <a:prstClr val="black"/>
              </a:solidFill>
            </a:endParaRPr>
          </a:p>
          <a:p>
            <a:pPr marL="514350" indent="-514350">
              <a:buFontTx/>
              <a:buAutoNum type="alphaLcParenBoth"/>
            </a:pPr>
            <a:r>
              <a:rPr lang="en-US" sz="2800" dirty="0" smtClean="0">
                <a:solidFill>
                  <a:prstClr val="black"/>
                </a:solidFill>
              </a:rPr>
              <a:t>1 </a:t>
            </a:r>
            <a:r>
              <a:rPr lang="en-US" sz="2800" dirty="0">
                <a:solidFill>
                  <a:prstClr val="black"/>
                </a:solidFill>
              </a:rPr>
              <a:t>mole of gas on the reactant side and 2 moles of gas on the product side, </a:t>
            </a:r>
            <a:endParaRPr lang="en-US" sz="2800" dirty="0" smtClean="0">
              <a:solidFill>
                <a:prstClr val="black"/>
              </a:solidFill>
            </a:endParaRPr>
          </a:p>
          <a:p>
            <a:pPr marL="514350" indent="-514350">
              <a:buFontTx/>
              <a:buAutoNum type="alphaLcParenBoth"/>
            </a:pPr>
            <a:r>
              <a:rPr lang="en-US" sz="2800" dirty="0" smtClean="0">
                <a:solidFill>
                  <a:prstClr val="black"/>
                </a:solidFill>
              </a:rPr>
              <a:t>3 </a:t>
            </a:r>
            <a:r>
              <a:rPr lang="en-US" sz="2800" dirty="0">
                <a:solidFill>
                  <a:prstClr val="black"/>
                </a:solidFill>
              </a:rPr>
              <a:t>moles of gas on the reactant side and 2 moles of gas on the product side, and </a:t>
            </a:r>
            <a:endParaRPr lang="en-US" sz="2800" dirty="0" smtClean="0">
              <a:solidFill>
                <a:prstClr val="black"/>
              </a:solidFill>
            </a:endParaRPr>
          </a:p>
          <a:p>
            <a:pPr marL="514350" indent="-514350">
              <a:buFontTx/>
              <a:buAutoNum type="alphaLcParenBoth"/>
            </a:pPr>
            <a:r>
              <a:rPr lang="en-US" sz="2800" dirty="0" smtClean="0">
                <a:solidFill>
                  <a:prstClr val="black"/>
                </a:solidFill>
              </a:rPr>
              <a:t>2 </a:t>
            </a:r>
            <a:r>
              <a:rPr lang="en-US" sz="2800" dirty="0">
                <a:solidFill>
                  <a:prstClr val="black"/>
                </a:solidFill>
              </a:rPr>
              <a:t>moles of gas on each side. </a:t>
            </a:r>
            <a:endParaRPr lang="en-US" sz="2800" dirty="0" smtClean="0">
              <a:solidFill>
                <a:prstClr val="black"/>
              </a:solidFill>
            </a:endParaRPr>
          </a:p>
          <a:p>
            <a:pPr marL="514350" indent="-514350">
              <a:buFontTx/>
              <a:buAutoNum type="alphaLcParenBoth"/>
            </a:pPr>
            <a:endParaRPr lang="en-US" sz="2800" dirty="0" smtClean="0">
              <a:solidFill>
                <a:prstClr val="black"/>
              </a:solidFill>
            </a:endParaRPr>
          </a:p>
          <a:p>
            <a:r>
              <a:rPr lang="en-US" sz="2800" b="1" dirty="0" smtClean="0">
                <a:solidFill>
                  <a:srgbClr val="4F74A7"/>
                </a:solidFill>
              </a:rPr>
              <a:t>Solution</a:t>
            </a:r>
          </a:p>
          <a:p>
            <a:pPr marL="514350" indent="-514350">
              <a:buAutoNum type="alphaLcParenBoth"/>
            </a:pPr>
            <a:r>
              <a:rPr lang="en-US" sz="2800" dirty="0" smtClean="0"/>
              <a:t>Shift </a:t>
            </a:r>
            <a:r>
              <a:rPr lang="en-US" sz="2800" dirty="0"/>
              <a:t>to the left </a:t>
            </a:r>
            <a:endParaRPr lang="en-US" sz="2800" dirty="0" smtClean="0"/>
          </a:p>
          <a:p>
            <a:pPr marL="514350" indent="-514350">
              <a:buAutoNum type="alphaLcParenBoth"/>
            </a:pPr>
            <a:r>
              <a:rPr lang="en-US" sz="2800" dirty="0" smtClean="0"/>
              <a:t>Shift </a:t>
            </a:r>
            <a:r>
              <a:rPr lang="en-US" sz="2800" dirty="0"/>
              <a:t>to the right </a:t>
            </a:r>
            <a:endParaRPr lang="en-US" sz="2800" dirty="0" smtClean="0"/>
          </a:p>
          <a:p>
            <a:pPr marL="514350" indent="-514350">
              <a:buAutoNum type="alphaLcParenBoth"/>
            </a:pPr>
            <a:r>
              <a:rPr lang="en-US" sz="2800" dirty="0" smtClean="0"/>
              <a:t>No </a:t>
            </a:r>
            <a:r>
              <a:rPr lang="en-US" sz="2800" dirty="0"/>
              <a:t>shift </a:t>
            </a:r>
            <a:endParaRPr lang="en-US" sz="2800" dirty="0">
              <a:solidFill>
                <a:prstClr val="black"/>
              </a:solidFill>
            </a:endParaRPr>
          </a:p>
        </p:txBody>
      </p:sp>
    </p:spTree>
    <p:extLst>
      <p:ext uri="{BB962C8B-B14F-4D97-AF65-F5344CB8AC3E}">
        <p14:creationId xmlns:p14="http://schemas.microsoft.com/office/powerpoint/2010/main" val="341113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Constants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17FFB42-0CE0-4741-B5B1-3736256C02F9}" type="slidenum">
              <a:rPr lang="en-US" smtClean="0"/>
              <a:t>8</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1600200"/>
            <a:ext cx="3543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971800"/>
            <a:ext cx="214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4267200"/>
            <a:ext cx="45243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546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Changes in Temperature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EEB8E8FA-452F-4CCC-BAFF-41D5D11F22F2}" type="slidenum">
              <a:rPr lang="en-US" smtClean="0"/>
              <a:t>80</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18595"/>
            <a:ext cx="9144000" cy="3108543"/>
          </a:xfrm>
          <a:prstGeom prst="rect">
            <a:avLst/>
          </a:prstGeom>
        </p:spPr>
        <p:txBody>
          <a:bodyPr wrap="square">
            <a:spAutoFit/>
          </a:bodyPr>
          <a:lstStyle/>
          <a:p>
            <a:r>
              <a:rPr lang="en-US" sz="2800" dirty="0"/>
              <a:t>A change in concentration or volume may alter the position of an equilibrium (i.e., the relative amounts of reactants and products), but it does not change the value of the equilibrium constant. </a:t>
            </a:r>
            <a:endParaRPr lang="en-US" sz="2800" dirty="0" smtClean="0"/>
          </a:p>
          <a:p>
            <a:endParaRPr lang="en-US" sz="2800" dirty="0"/>
          </a:p>
          <a:p>
            <a:r>
              <a:rPr lang="en-US" sz="2800" dirty="0" smtClean="0"/>
              <a:t>Only </a:t>
            </a:r>
            <a:r>
              <a:rPr lang="en-US" sz="2800" dirty="0"/>
              <a:t>a change in temperature can alter the value of the equilibrium constant. </a:t>
            </a:r>
          </a:p>
        </p:txBody>
      </p:sp>
    </p:spTree>
    <p:extLst>
      <p:ext uri="{BB962C8B-B14F-4D97-AF65-F5344CB8AC3E}">
        <p14:creationId xmlns:p14="http://schemas.microsoft.com/office/powerpoint/2010/main" val="939265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Changes in Temperature</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17E35826-4623-42DB-9880-B5C5DACF283B}" type="slidenum">
              <a:rPr lang="en-US" smtClean="0"/>
              <a:t>81</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676400"/>
            <a:ext cx="85153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2514600"/>
            <a:ext cx="9144000" cy="3970318"/>
          </a:xfrm>
          <a:prstGeom prst="rect">
            <a:avLst/>
          </a:prstGeom>
        </p:spPr>
        <p:txBody>
          <a:bodyPr wrap="square">
            <a:spAutoFit/>
          </a:bodyPr>
          <a:lstStyle/>
          <a:p>
            <a:r>
              <a:rPr lang="en-US" sz="2800" dirty="0"/>
              <a:t>If we treat heat as though it were a reactant, we can use Le </a:t>
            </a:r>
            <a:r>
              <a:rPr lang="en-US" sz="2800" dirty="0" err="1"/>
              <a:t>Châtelier’s</a:t>
            </a:r>
            <a:r>
              <a:rPr lang="en-US" sz="2800" dirty="0"/>
              <a:t> principle to predict what will happen if we add or remove heat. </a:t>
            </a:r>
            <a:endParaRPr lang="en-US" sz="2800" dirty="0" smtClean="0"/>
          </a:p>
          <a:p>
            <a:endParaRPr lang="en-US" sz="1400" dirty="0"/>
          </a:p>
          <a:p>
            <a:r>
              <a:rPr lang="en-US" sz="2800" dirty="0" smtClean="0"/>
              <a:t>Increasing </a:t>
            </a:r>
            <a:r>
              <a:rPr lang="en-US" sz="2800" dirty="0"/>
              <a:t>the temperature (adding heat) will shift the reaction in the forward direction because heat appears on the reactant side. </a:t>
            </a:r>
            <a:endParaRPr lang="en-US" sz="2800" dirty="0" smtClean="0"/>
          </a:p>
          <a:p>
            <a:endParaRPr lang="en-US" sz="1400" dirty="0"/>
          </a:p>
          <a:p>
            <a:r>
              <a:rPr lang="en-US" sz="2800" dirty="0" smtClean="0"/>
              <a:t>Lowering </a:t>
            </a:r>
            <a:r>
              <a:rPr lang="en-US" sz="2800" dirty="0"/>
              <a:t>the temperature (removing heat) will shift the reaction in the reverse direction. </a:t>
            </a:r>
          </a:p>
        </p:txBody>
      </p:sp>
    </p:spTree>
    <p:extLst>
      <p:ext uri="{BB962C8B-B14F-4D97-AF65-F5344CB8AC3E}">
        <p14:creationId xmlns:p14="http://schemas.microsoft.com/office/powerpoint/2010/main" val="3650506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15.14</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E5415AA-2034-460A-8D31-B7C1BA414FC7}" type="slidenum">
              <a:rPr lang="en-US" smtClean="0"/>
              <a:t>82</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970318"/>
          </a:xfrm>
          <a:prstGeom prst="rect">
            <a:avLst/>
          </a:prstGeom>
          <a:noFill/>
        </p:spPr>
        <p:txBody>
          <a:bodyPr vert="horz" rtlCol="0">
            <a:spAutoFit/>
          </a:bodyPr>
          <a:lstStyle/>
          <a:p>
            <a:r>
              <a:rPr lang="en-US" sz="2800" dirty="0"/>
              <a:t>The Haber process, which is used industrially to generate ammonia—largely for the production of fertilizers—is represented by the </a:t>
            </a:r>
            <a:r>
              <a:rPr lang="en-US" sz="2800" dirty="0" smtClean="0"/>
              <a:t>equation</a:t>
            </a:r>
          </a:p>
          <a:p>
            <a:endParaRPr lang="en-US" sz="2800" dirty="0"/>
          </a:p>
          <a:p>
            <a:endParaRPr lang="en-US" sz="2800" dirty="0" smtClean="0"/>
          </a:p>
          <a:p>
            <a:r>
              <a:rPr lang="en-US" sz="2800" dirty="0" smtClean="0"/>
              <a:t>Using </a:t>
            </a:r>
            <a:r>
              <a:rPr lang="en-US" sz="2800" dirty="0"/>
              <a:t>data from Appendix 2, determine the </a:t>
            </a:r>
            <a:r>
              <a:rPr lang="en-US" sz="2800" dirty="0" err="1"/>
              <a:t>Δ</a:t>
            </a:r>
            <a:r>
              <a:rPr lang="en-US" sz="2800" i="1" dirty="0" err="1"/>
              <a:t>H</a:t>
            </a:r>
            <a:r>
              <a:rPr lang="en-US" sz="2800" dirty="0" err="1"/>
              <a:t>°</a:t>
            </a:r>
            <a:r>
              <a:rPr lang="en-US" sz="2800" baseline="-25000" dirty="0" err="1"/>
              <a:t>rxn</a:t>
            </a:r>
            <a:r>
              <a:rPr lang="en-US" sz="2800" dirty="0"/>
              <a:t> for the process and indicate what direction the equilibrium will shift if the temperature is increased. What direction will it shift if the temperature is decreased</a:t>
            </a:r>
            <a:r>
              <a:rPr lang="en-US" sz="2800" dirty="0" smtClean="0"/>
              <a:t>?</a:t>
            </a:r>
            <a:endParaRPr lang="en-US" sz="2800" dirty="0" smtClean="0">
              <a:latin typeface="Calibri"/>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2438400"/>
            <a:ext cx="43148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7365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hidden="1"/>
          <p:cNvSpPr>
            <a:spLocks noGrp="1"/>
          </p:cNvSpPr>
          <p:nvPr>
            <p:ph type="body" sz="quarter" idx="13"/>
          </p:nvPr>
        </p:nvSpPr>
        <p:spPr/>
        <p:txBody>
          <a:bodyPr/>
          <a:lstStyle/>
          <a:p>
            <a:endParaRPr lang="en-US"/>
          </a:p>
        </p:txBody>
      </p:sp>
      <p:sp>
        <p:nvSpPr>
          <p:cNvPr id="6" name="SectionTitle" hidden="1"/>
          <p:cNvSpPr>
            <a:spLocks noGrp="1"/>
          </p:cNvSpPr>
          <p:nvPr>
            <p:ph type="body" sz="quarter" idx="14"/>
          </p:nvPr>
        </p:nvSpPr>
        <p:spPr/>
        <p:txBody>
          <a:bodyPr/>
          <a:lstStyle/>
          <a:p>
            <a:endParaRPr lang="en-US"/>
          </a:p>
        </p:txBody>
      </p:sp>
      <p:sp>
        <p:nvSpPr>
          <p:cNvPr id="7" name="ObjectiveNumber" hidden="1"/>
          <p:cNvSpPr>
            <a:spLocks noGrp="1"/>
          </p:cNvSpPr>
          <p:nvPr>
            <p:ph type="body" sz="quarter" idx="15"/>
          </p:nvPr>
        </p:nvSpPr>
        <p:spPr/>
        <p:txBody>
          <a:bodyPr/>
          <a:lstStyle/>
          <a:p>
            <a:endParaRPr lang="en-US"/>
          </a:p>
        </p:txBody>
      </p:sp>
      <p:sp>
        <p:nvSpPr>
          <p:cNvPr id="8" name="Objective" hidden="1"/>
          <p:cNvSpPr>
            <a:spLocks noGrp="1"/>
          </p:cNvSpPr>
          <p:nvPr>
            <p:ph type="body" sz="quarter" idx="16"/>
          </p:nvPr>
        </p:nvSpPr>
        <p:spPr/>
        <p:txBody>
          <a:bodyPr/>
          <a:lstStyle/>
          <a:p>
            <a:endParaRPr lang="en-US"/>
          </a:p>
        </p:txBody>
      </p:sp>
      <p:sp>
        <p:nvSpPr>
          <p:cNvPr id="9" name="ItemNumber"/>
          <p:cNvSpPr>
            <a:spLocks noGrp="1"/>
          </p:cNvSpPr>
          <p:nvPr>
            <p:ph type="body" sz="quarter" idx="17"/>
          </p:nvPr>
        </p:nvSpPr>
        <p:spPr/>
        <p:txBody>
          <a:bodyPr/>
          <a:lstStyle/>
          <a:p>
            <a:r>
              <a:rPr lang="en-US" dirty="0" smtClean="0"/>
              <a:t>15.14</a:t>
            </a:r>
            <a:endParaRPr lang="en-US" dirty="0"/>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D36A5E59-823B-4B66-AF91-B0BB0F253885}" type="slidenum">
              <a:rPr lang="en-US" smtClean="0"/>
              <a:t>83</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TextBox 13"/>
          <p:cNvSpPr txBox="1"/>
          <p:nvPr/>
        </p:nvSpPr>
        <p:spPr>
          <a:xfrm>
            <a:off x="0" y="952500"/>
            <a:ext cx="9144000" cy="3108543"/>
          </a:xfrm>
          <a:prstGeom prst="rect">
            <a:avLst/>
          </a:prstGeom>
          <a:noFill/>
        </p:spPr>
        <p:txBody>
          <a:bodyPr vert="horz" rtlCol="0">
            <a:spAutoFit/>
          </a:bodyPr>
          <a:lstStyle/>
          <a:p>
            <a:r>
              <a:rPr lang="en-US" sz="2800" b="1" dirty="0" smtClean="0">
                <a:solidFill>
                  <a:srgbClr val="4F74A7"/>
                </a:solidFill>
              </a:rPr>
              <a:t>Setup</a:t>
            </a:r>
          </a:p>
          <a:p>
            <a:r>
              <a:rPr lang="en-US" sz="2800" dirty="0"/>
              <a:t>From Appendix 2, </a:t>
            </a:r>
            <a:endParaRPr lang="en-US" sz="2800" dirty="0" smtClean="0"/>
          </a:p>
          <a:p>
            <a:endParaRPr lang="en-US" sz="2800" dirty="0">
              <a:solidFill>
                <a:prstClr val="black"/>
              </a:solidFill>
            </a:endParaRPr>
          </a:p>
          <a:p>
            <a:endParaRPr lang="en-US" sz="2800" dirty="0" smtClean="0">
              <a:solidFill>
                <a:prstClr val="black"/>
              </a:solidFill>
            </a:endParaRPr>
          </a:p>
          <a:p>
            <a:endParaRPr lang="en-US" sz="2800" dirty="0" smtClean="0">
              <a:solidFill>
                <a:prstClr val="black"/>
              </a:solidFill>
            </a:endParaRPr>
          </a:p>
          <a:p>
            <a:r>
              <a:rPr lang="en-US" sz="2800" b="1" dirty="0" smtClean="0">
                <a:solidFill>
                  <a:srgbClr val="4F74A7"/>
                </a:solidFill>
              </a:rPr>
              <a:t>Solution</a:t>
            </a:r>
          </a:p>
          <a:p>
            <a:endParaRPr lang="en-US" sz="2800" dirty="0">
              <a:solidFill>
                <a:prstClr val="black"/>
              </a:solidFill>
            </a:endParaRP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905000"/>
            <a:ext cx="39528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514600"/>
            <a:ext cx="630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3581400"/>
            <a:ext cx="8477251" cy="10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4916031"/>
            <a:ext cx="9144000" cy="1384995"/>
          </a:xfrm>
          <a:prstGeom prst="rect">
            <a:avLst/>
          </a:prstGeom>
        </p:spPr>
        <p:txBody>
          <a:bodyPr wrap="square">
            <a:spAutoFit/>
          </a:bodyPr>
          <a:lstStyle/>
          <a:p>
            <a:r>
              <a:rPr lang="en-US" sz="2800" dirty="0"/>
              <a:t>The reaction is exothermic; therefore, the equilibrium will shift to the left if temperature is increased and to the right if temperature is decreased. </a:t>
            </a:r>
          </a:p>
        </p:txBody>
      </p:sp>
    </p:spTree>
    <p:extLst>
      <p:ext uri="{BB962C8B-B14F-4D97-AF65-F5344CB8AC3E}">
        <p14:creationId xmlns:p14="http://schemas.microsoft.com/office/powerpoint/2010/main" val="18904337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15.5</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Factors That Affect Chemical Equilibrium</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Catalysis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5C7C89C2-05C5-4897-B5C7-0C0428812890}" type="slidenum">
              <a:rPr lang="en-US" smtClean="0"/>
              <a:t>84</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sp>
        <p:nvSpPr>
          <p:cNvPr id="14" name="Rectangle 13"/>
          <p:cNvSpPr/>
          <p:nvPr/>
        </p:nvSpPr>
        <p:spPr>
          <a:xfrm>
            <a:off x="0" y="1600200"/>
            <a:ext cx="9144000" cy="3970318"/>
          </a:xfrm>
          <a:prstGeom prst="rect">
            <a:avLst/>
          </a:prstGeom>
        </p:spPr>
        <p:txBody>
          <a:bodyPr wrap="square">
            <a:spAutoFit/>
          </a:bodyPr>
          <a:lstStyle/>
          <a:p>
            <a:r>
              <a:rPr lang="en-US" sz="2800" dirty="0"/>
              <a:t>A catalyst speeds up a reaction by lowering the reaction’s activation </a:t>
            </a:r>
            <a:r>
              <a:rPr lang="en-US" sz="2800" dirty="0" smtClean="0"/>
              <a:t>energy.</a:t>
            </a:r>
          </a:p>
          <a:p>
            <a:endParaRPr lang="en-US" sz="2800" dirty="0"/>
          </a:p>
          <a:p>
            <a:r>
              <a:rPr lang="en-US" sz="2800" dirty="0" smtClean="0"/>
              <a:t>However</a:t>
            </a:r>
            <a:r>
              <a:rPr lang="en-US" sz="2800" dirty="0"/>
              <a:t>, a catalyst lowers the activation energy of the forward and reverse reactions to the same </a:t>
            </a:r>
            <a:r>
              <a:rPr lang="en-US" sz="2800" dirty="0" smtClean="0"/>
              <a:t>extent. </a:t>
            </a:r>
          </a:p>
          <a:p>
            <a:endParaRPr lang="en-US" sz="2800" dirty="0"/>
          </a:p>
          <a:p>
            <a:r>
              <a:rPr lang="en-US" sz="2800" dirty="0" smtClean="0"/>
              <a:t>The </a:t>
            </a:r>
            <a:r>
              <a:rPr lang="en-US" sz="2800" dirty="0"/>
              <a:t>presence of a catalyst, therefore, does not alter the equilibrium </a:t>
            </a:r>
            <a:r>
              <a:rPr lang="en-US" sz="2800" dirty="0" smtClean="0"/>
              <a:t>constant</a:t>
            </a:r>
            <a:r>
              <a:rPr lang="en-US" sz="2800" dirty="0"/>
              <a:t>, nor does it shift the position of an equilibrium system. </a:t>
            </a:r>
          </a:p>
        </p:txBody>
      </p:sp>
    </p:spTree>
    <p:extLst>
      <p:ext uri="{BB962C8B-B14F-4D97-AF65-F5344CB8AC3E}">
        <p14:creationId xmlns:p14="http://schemas.microsoft.com/office/powerpoint/2010/main" val="403081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Number" hidden="1"/>
          <p:cNvSpPr>
            <a:spLocks noGrp="1"/>
          </p:cNvSpPr>
          <p:nvPr>
            <p:ph type="body" sz="quarter" idx="10"/>
          </p:nvPr>
        </p:nvSpPr>
        <p:spPr/>
        <p:txBody>
          <a:bodyPr/>
          <a:lstStyle/>
          <a:p>
            <a:endParaRPr lang="en-US"/>
          </a:p>
        </p:txBody>
      </p:sp>
      <p:sp>
        <p:nvSpPr>
          <p:cNvPr id="3" name="ChapterTitle" hidden="1"/>
          <p:cNvSpPr>
            <a:spLocks noGrp="1"/>
          </p:cNvSpPr>
          <p:nvPr>
            <p:ph type="body" sz="quarter" idx="11"/>
          </p:nvPr>
        </p:nvSpPr>
        <p:spPr/>
        <p:txBody>
          <a:bodyPr/>
          <a:lstStyle/>
          <a:p>
            <a:endParaRPr lang="en-US"/>
          </a:p>
        </p:txBody>
      </p:sp>
      <p:sp>
        <p:nvSpPr>
          <p:cNvPr id="4" name="ChapterSubTitle" hidden="1"/>
          <p:cNvSpPr>
            <a:spLocks noGrp="1"/>
          </p:cNvSpPr>
          <p:nvPr>
            <p:ph type="body" sz="quarter" idx="12"/>
          </p:nvPr>
        </p:nvSpPr>
        <p:spPr/>
        <p:txBody>
          <a:bodyPr/>
          <a:lstStyle/>
          <a:p>
            <a:endParaRPr lang="en-US"/>
          </a:p>
        </p:txBody>
      </p:sp>
      <p:sp>
        <p:nvSpPr>
          <p:cNvPr id="5" name="SectionNumber"/>
          <p:cNvSpPr>
            <a:spLocks noGrp="1"/>
          </p:cNvSpPr>
          <p:nvPr>
            <p:ph type="body" sz="quarter" idx="13"/>
          </p:nvPr>
        </p:nvSpPr>
        <p:spPr/>
        <p:txBody>
          <a:bodyPr/>
          <a:lstStyle/>
          <a:p>
            <a:r>
              <a:rPr lang="en-US" smtClean="0">
                <a:solidFill>
                  <a:srgbClr val="FFFFFF"/>
                </a:solidFill>
                <a:latin typeface="Calibri"/>
              </a:rPr>
              <a:t>15.2</a:t>
            </a:r>
            <a:endParaRPr lang="en-US">
              <a:solidFill>
                <a:srgbClr val="FFFFFF"/>
              </a:solidFill>
              <a:latin typeface="Calibri"/>
            </a:endParaRPr>
          </a:p>
        </p:txBody>
      </p:sp>
      <p:sp>
        <p:nvSpPr>
          <p:cNvPr id="6" name="SectionTitle"/>
          <p:cNvSpPr>
            <a:spLocks noGrp="1"/>
          </p:cNvSpPr>
          <p:nvPr>
            <p:ph type="body" sz="quarter" idx="14"/>
          </p:nvPr>
        </p:nvSpPr>
        <p:spPr/>
        <p:txBody>
          <a:bodyPr/>
          <a:lstStyle/>
          <a:p>
            <a:r>
              <a:rPr lang="en-US" b="0" smtClean="0">
                <a:latin typeface="Calibri"/>
              </a:rPr>
              <a:t>The Equilibrium Constant</a:t>
            </a:r>
            <a:endParaRPr lang="en-US" b="0">
              <a:latin typeface="Calibri"/>
            </a:endParaRPr>
          </a:p>
        </p:txBody>
      </p:sp>
      <p:sp>
        <p:nvSpPr>
          <p:cNvPr id="7" name="ObjectiveNumber" hidden="1"/>
          <p:cNvSpPr>
            <a:spLocks noGrp="1"/>
          </p:cNvSpPr>
          <p:nvPr>
            <p:ph type="body" sz="quarter" idx="15"/>
          </p:nvPr>
        </p:nvSpPr>
        <p:spPr/>
        <p:txBody>
          <a:bodyPr/>
          <a:lstStyle/>
          <a:p>
            <a:endParaRPr lang="en-US"/>
          </a:p>
        </p:txBody>
      </p:sp>
      <p:sp>
        <p:nvSpPr>
          <p:cNvPr id="8" name="Objective"/>
          <p:cNvSpPr>
            <a:spLocks noGrp="1"/>
          </p:cNvSpPr>
          <p:nvPr>
            <p:ph type="body" sz="quarter" idx="16"/>
          </p:nvPr>
        </p:nvSpPr>
        <p:spPr/>
        <p:txBody>
          <a:bodyPr/>
          <a:lstStyle/>
          <a:p>
            <a:r>
              <a:rPr lang="en-US" b="0" smtClean="0">
                <a:latin typeface="Calibri"/>
              </a:rPr>
              <a:t>Calculating Equilibrium Constants</a:t>
            </a:r>
            <a:endParaRPr lang="en-US" b="0">
              <a:latin typeface="Calibri"/>
            </a:endParaRPr>
          </a:p>
        </p:txBody>
      </p:sp>
      <p:sp>
        <p:nvSpPr>
          <p:cNvPr id="9" name="ItemNumber" hidden="1"/>
          <p:cNvSpPr>
            <a:spLocks noGrp="1"/>
          </p:cNvSpPr>
          <p:nvPr>
            <p:ph type="body" sz="quarter" idx="17"/>
          </p:nvPr>
        </p:nvSpPr>
        <p:spPr/>
        <p:txBody>
          <a:bodyPr/>
          <a:lstStyle/>
          <a:p>
            <a:endParaRPr lang="en-US"/>
          </a:p>
        </p:txBody>
      </p:sp>
      <p:sp>
        <p:nvSpPr>
          <p:cNvPr id="10" name="ItemTitle" hidden="1"/>
          <p:cNvSpPr>
            <a:spLocks noGrp="1"/>
          </p:cNvSpPr>
          <p:nvPr>
            <p:ph type="body" sz="quarter" idx="18"/>
          </p:nvPr>
        </p:nvSpPr>
        <p:spPr/>
        <p:txBody>
          <a:bodyPr/>
          <a:lstStyle/>
          <a:p>
            <a:endParaRPr lang="en-US"/>
          </a:p>
        </p:txBody>
      </p:sp>
      <p:sp>
        <p:nvSpPr>
          <p:cNvPr id="11" name="CONS" hidden="1"/>
          <p:cNvSpPr>
            <a:spLocks noGrp="1"/>
          </p:cNvSpPr>
          <p:nvPr>
            <p:ph type="body" sz="quarter" idx="19"/>
          </p:nvPr>
        </p:nvSpPr>
        <p:spPr/>
        <p:txBody>
          <a:bodyPr/>
          <a:lstStyle/>
          <a:p>
            <a:endParaRPr lang="en-US"/>
          </a:p>
        </p:txBody>
      </p:sp>
      <p:sp>
        <p:nvSpPr>
          <p:cNvPr id="12" name="SlideNumber"/>
          <p:cNvSpPr>
            <a:spLocks noGrp="1"/>
          </p:cNvSpPr>
          <p:nvPr>
            <p:ph type="body" sz="quarter" idx="20"/>
          </p:nvPr>
        </p:nvSpPr>
        <p:spPr/>
        <p:txBody>
          <a:bodyPr/>
          <a:lstStyle/>
          <a:p>
            <a:fld id="{65BE2248-73D9-46DF-BB8A-DACFF7600C37}" type="slidenum">
              <a:rPr lang="en-US" smtClean="0"/>
              <a:t>9</a:t>
            </a:fld>
            <a:endParaRPr lang="en-US"/>
          </a:p>
        </p:txBody>
      </p:sp>
      <p:sp>
        <p:nvSpPr>
          <p:cNvPr id="13" name="Copyright" hidden="1"/>
          <p:cNvSpPr>
            <a:spLocks noGrp="1"/>
          </p:cNvSpPr>
          <p:nvPr>
            <p:ph type="body" sz="quarter" idx="21"/>
          </p:nvPr>
        </p:nvSpPr>
        <p:spPr/>
        <p:txBody>
          <a:bodyPr/>
          <a:lstStyle/>
          <a:p>
            <a:r>
              <a:rPr lang="en-US" smtClean="0"/>
              <a:t>Copyright © 2012,  The McGraw-Hill Compaies, Inc. Permission required for reproduction or display.</a:t>
            </a:r>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4" y="1752600"/>
            <a:ext cx="8950364" cy="382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351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MPSPRESENTATIONTYPE" val="AMPSFrames"/>
  <p:tag name="AMPSCOPYRIGHTYEAR" val="Copyright © 2012, "/>
  <p:tag name="AMPSPUBLISHER" val="The McGraw-Hill Compaies, Inc. Permission required for reproduction or display."/>
  <p:tag name="AMPSCONSTEXT" val=""/>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posi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2800" dirty="0"/>
        </a:defPPr>
      </a:lst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7398</TotalTime>
  <Words>3887</Words>
  <Application>Microsoft Office PowerPoint</Application>
  <PresentationFormat>On-screen Show (4:3)</PresentationFormat>
  <Paragraphs>607</Paragraphs>
  <Slides>84</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84</vt:i4>
      </vt:variant>
    </vt:vector>
  </HeadingPairs>
  <TitlesOfParts>
    <vt:vector size="90" baseType="lpstr">
      <vt:lpstr>Cover</vt:lpstr>
      <vt:lpstr>Sections</vt:lpstr>
      <vt:lpstr>Objectives</vt:lpstr>
      <vt:lpstr>Exposition</vt:lpstr>
      <vt:lpstr>Example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Abdulrahman Faisal Al-Betar</cp:lastModifiedBy>
  <cp:revision>1223</cp:revision>
  <dcterms:created xsi:type="dcterms:W3CDTF">2012-08-06T19:10:39Z</dcterms:created>
  <dcterms:modified xsi:type="dcterms:W3CDTF">2014-09-01T13:47:58Z</dcterms:modified>
</cp:coreProperties>
</file>