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85" r:id="rId2"/>
    <p:sldMasterId id="2147483683" r:id="rId3"/>
    <p:sldMasterId id="2147483672" r:id="rId4"/>
    <p:sldMasterId id="2147483674" r:id="rId5"/>
  </p:sldMasterIdLst>
  <p:notesMasterIdLst>
    <p:notesMasterId r:id="rId103"/>
  </p:notesMasterIdLst>
  <p:sldIdLst>
    <p:sldId id="384"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20" r:id="rId39"/>
    <p:sldId id="319"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9" r:id="rId58"/>
    <p:sldId id="338" r:id="rId59"/>
    <p:sldId id="340" r:id="rId60"/>
    <p:sldId id="341" r:id="rId61"/>
    <p:sldId id="342" r:id="rId62"/>
    <p:sldId id="343" r:id="rId63"/>
    <p:sldId id="344" r:id="rId64"/>
    <p:sldId id="345" r:id="rId65"/>
    <p:sldId id="346" r:id="rId66"/>
    <p:sldId id="347" r:id="rId67"/>
    <p:sldId id="348" r:id="rId68"/>
    <p:sldId id="349" r:id="rId69"/>
    <p:sldId id="350" r:id="rId70"/>
    <p:sldId id="351" r:id="rId71"/>
    <p:sldId id="352" r:id="rId72"/>
    <p:sldId id="353" r:id="rId73"/>
    <p:sldId id="354" r:id="rId74"/>
    <p:sldId id="355" r:id="rId75"/>
    <p:sldId id="356" r:id="rId76"/>
    <p:sldId id="357" r:id="rId77"/>
    <p:sldId id="358" r:id="rId78"/>
    <p:sldId id="359" r:id="rId79"/>
    <p:sldId id="360" r:id="rId80"/>
    <p:sldId id="361" r:id="rId81"/>
    <p:sldId id="362" r:id="rId82"/>
    <p:sldId id="363" r:id="rId83"/>
    <p:sldId id="364" r:id="rId84"/>
    <p:sldId id="365" r:id="rId85"/>
    <p:sldId id="366" r:id="rId86"/>
    <p:sldId id="367" r:id="rId87"/>
    <p:sldId id="370" r:id="rId88"/>
    <p:sldId id="369" r:id="rId89"/>
    <p:sldId id="371" r:id="rId90"/>
    <p:sldId id="372" r:id="rId91"/>
    <p:sldId id="373" r:id="rId92"/>
    <p:sldId id="374" r:id="rId93"/>
    <p:sldId id="375" r:id="rId94"/>
    <p:sldId id="376" r:id="rId95"/>
    <p:sldId id="377" r:id="rId96"/>
    <p:sldId id="378" r:id="rId97"/>
    <p:sldId id="379" r:id="rId98"/>
    <p:sldId id="380" r:id="rId99"/>
    <p:sldId id="381" r:id="rId100"/>
    <p:sldId id="382" r:id="rId101"/>
    <p:sldId id="383" r:id="rId102"/>
  </p:sldIdLst>
  <p:sldSz cx="9144000" cy="6858000" type="screen4x3"/>
  <p:notesSz cx="6858000" cy="9144000"/>
  <p:custDataLst>
    <p:tags r:id="rId10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74A7"/>
    <a:srgbClr val="939598"/>
    <a:srgbClr val="CE171F"/>
    <a:srgbClr val="CC0000"/>
    <a:srgbClr val="910128"/>
    <a:srgbClr val="F2E8DA"/>
    <a:srgbClr val="FFF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2" autoAdjust="0"/>
    <p:restoredTop sz="94660"/>
  </p:normalViewPr>
  <p:slideViewPr>
    <p:cSldViewPr>
      <p:cViewPr varScale="1">
        <p:scale>
          <a:sx n="87" d="100"/>
          <a:sy n="87" d="100"/>
        </p:scale>
        <p:origin x="-10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theme" Target="theme/theme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ags" Target="tags/tag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192C84-B77B-490F-AC67-48D7AC4C9C99}" type="datetimeFigureOut">
              <a:rPr lang="en-US" smtClean="0"/>
              <a:t>11/7/2015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DA039C-D281-4C96-885D-B226EED635FE}" type="slidenum">
              <a:rPr lang="en-US" smtClean="0"/>
              <a:t>‹#›</a:t>
            </a:fld>
            <a:endParaRPr lang="en-US"/>
          </a:p>
        </p:txBody>
      </p:sp>
    </p:spTree>
    <p:extLst>
      <p:ext uri="{BB962C8B-B14F-4D97-AF65-F5344CB8AC3E}">
        <p14:creationId xmlns:p14="http://schemas.microsoft.com/office/powerpoint/2010/main" val="326867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ChapterNumber" hidden="1"/>
          <p:cNvSpPr>
            <a:spLocks noGrp="1"/>
          </p:cNvSpPr>
          <p:nvPr>
            <p:ph type="body" sz="quarter" idx="10" hasCustomPrompt="1"/>
          </p:nvPr>
        </p:nvSpPr>
        <p:spPr>
          <a:xfrm>
            <a:off x="6858000" y="76200"/>
            <a:ext cx="2286000" cy="1676400"/>
          </a:xfrm>
          <a:prstGeom prst="rect">
            <a:avLst/>
          </a:prstGeom>
        </p:spPr>
        <p:txBody>
          <a:bodyPr anchor="ctr" anchorCtr="1"/>
          <a:lstStyle>
            <a:lvl1pPr algn="ctr">
              <a:defRPr sz="14000">
                <a:solidFill>
                  <a:schemeClr val="bg1"/>
                </a:solidFill>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smtClean="0"/>
              <a:t>XX</a:t>
            </a:r>
            <a:endParaRPr lang="en-US" dirty="0"/>
          </a:p>
        </p:txBody>
      </p:sp>
      <p:sp>
        <p:nvSpPr>
          <p:cNvPr id="4" name="ChapterTitle" hidden="1"/>
          <p:cNvSpPr>
            <a:spLocks noGrp="1"/>
          </p:cNvSpPr>
          <p:nvPr>
            <p:ph type="body" sz="quarter" idx="11" hasCustomPrompt="1"/>
          </p:nvPr>
        </p:nvSpPr>
        <p:spPr>
          <a:xfrm>
            <a:off x="0" y="622300"/>
            <a:ext cx="6629400" cy="596900"/>
          </a:xfrm>
          <a:prstGeom prst="rect">
            <a:avLst/>
          </a:prstGeom>
        </p:spPr>
        <p:txBody>
          <a:bodyPr anchor="ctr" anchorCtr="0"/>
          <a:lstStyle>
            <a:lvl1pPr>
              <a:defRPr sz="3600" b="1">
                <a:solidFill>
                  <a:schemeClr val="bg1"/>
                </a:solidFill>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smtClean="0"/>
              <a:t>Chapter Title</a:t>
            </a:r>
            <a:endParaRPr lang="en-US" dirty="0"/>
          </a:p>
        </p:txBody>
      </p:sp>
      <p:sp>
        <p:nvSpPr>
          <p:cNvPr id="5" name="ChapterSubTitle" hidden="1"/>
          <p:cNvSpPr>
            <a:spLocks noGrp="1"/>
          </p:cNvSpPr>
          <p:nvPr>
            <p:ph type="body" sz="quarter" idx="12" hasCustomPrompt="1"/>
          </p:nvPr>
        </p:nvSpPr>
        <p:spPr>
          <a:xfrm>
            <a:off x="1270000" y="1270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ChapterSubTitle</a:t>
            </a:r>
            <a:endParaRPr lang="en-US"/>
          </a:p>
        </p:txBody>
      </p:sp>
      <p:sp>
        <p:nvSpPr>
          <p:cNvPr id="6" name="SectionNumber" hidden="1"/>
          <p:cNvSpPr>
            <a:spLocks noGrp="1"/>
          </p:cNvSpPr>
          <p:nvPr>
            <p:ph type="body" sz="quarter" idx="13" hasCustomPrompt="1"/>
          </p:nvPr>
        </p:nvSpPr>
        <p:spPr>
          <a:xfrm>
            <a:off x="1270000" y="1778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SectionNumber</a:t>
            </a:r>
            <a:endParaRPr lang="en-US"/>
          </a:p>
        </p:txBody>
      </p:sp>
      <p:sp>
        <p:nvSpPr>
          <p:cNvPr id="7" name="SectionTitle" hidden="1"/>
          <p:cNvSpPr>
            <a:spLocks noGrp="1"/>
          </p:cNvSpPr>
          <p:nvPr>
            <p:ph type="body" sz="quarter" idx="14" hasCustomPrompt="1"/>
          </p:nvPr>
        </p:nvSpPr>
        <p:spPr>
          <a:xfrm>
            <a:off x="1270000" y="2286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SectionTitle</a:t>
            </a:r>
            <a:endParaRPr lang="en-US"/>
          </a:p>
        </p:txBody>
      </p:sp>
      <p:sp>
        <p:nvSpPr>
          <p:cNvPr id="8" name="ObjectiveNumber" hidden="1"/>
          <p:cNvSpPr>
            <a:spLocks noGrp="1"/>
          </p:cNvSpPr>
          <p:nvPr>
            <p:ph type="body" sz="quarter" idx="15" hasCustomPrompt="1"/>
          </p:nvPr>
        </p:nvSpPr>
        <p:spPr>
          <a:xfrm>
            <a:off x="1270000" y="2794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ObjectiveNumber</a:t>
            </a:r>
            <a:endParaRPr lang="en-US"/>
          </a:p>
        </p:txBody>
      </p:sp>
      <p:sp>
        <p:nvSpPr>
          <p:cNvPr id="9" name="Objective" hidden="1"/>
          <p:cNvSpPr>
            <a:spLocks noGrp="1"/>
          </p:cNvSpPr>
          <p:nvPr>
            <p:ph type="body" sz="quarter" idx="16" hasCustomPrompt="1"/>
          </p:nvPr>
        </p:nvSpPr>
        <p:spPr>
          <a:xfrm>
            <a:off x="1270000" y="3302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Objective</a:t>
            </a:r>
            <a:endParaRPr lang="en-US"/>
          </a:p>
        </p:txBody>
      </p:sp>
      <p:sp>
        <p:nvSpPr>
          <p:cNvPr id="10" name="ItemNumber" hidden="1"/>
          <p:cNvSpPr>
            <a:spLocks noGrp="1"/>
          </p:cNvSpPr>
          <p:nvPr>
            <p:ph type="body" sz="quarter" idx="17" hasCustomPrompt="1"/>
          </p:nvPr>
        </p:nvSpPr>
        <p:spPr>
          <a:xfrm>
            <a:off x="1270000" y="3810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ItemNumber</a:t>
            </a:r>
            <a:endParaRPr lang="en-US"/>
          </a:p>
        </p:txBody>
      </p:sp>
      <p:sp>
        <p:nvSpPr>
          <p:cNvPr id="11" name="ItemTitle" hidden="1"/>
          <p:cNvSpPr>
            <a:spLocks noGrp="1"/>
          </p:cNvSpPr>
          <p:nvPr>
            <p:ph type="body" sz="quarter" idx="18" hasCustomPrompt="1"/>
          </p:nvPr>
        </p:nvSpPr>
        <p:spPr>
          <a:xfrm>
            <a:off x="1270000" y="4318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ItemTitle</a:t>
            </a:r>
            <a:endParaRPr lang="en-US"/>
          </a:p>
        </p:txBody>
      </p:sp>
      <p:sp>
        <p:nvSpPr>
          <p:cNvPr id="12" name="CONS" hidden="1"/>
          <p:cNvSpPr>
            <a:spLocks noGrp="1"/>
          </p:cNvSpPr>
          <p:nvPr>
            <p:ph type="body" sz="quarter" idx="19" hasCustomPrompt="1"/>
          </p:nvPr>
        </p:nvSpPr>
        <p:spPr>
          <a:xfrm>
            <a:off x="1270000" y="4826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CONS</a:t>
            </a:r>
            <a:endParaRPr lang="en-US"/>
          </a:p>
        </p:txBody>
      </p:sp>
      <p:sp>
        <p:nvSpPr>
          <p:cNvPr id="13" name="SlideNumber" hidden="1"/>
          <p:cNvSpPr>
            <a:spLocks noGrp="1"/>
          </p:cNvSpPr>
          <p:nvPr>
            <p:ph type="body" sz="quarter" idx="20" hasCustomPrompt="1"/>
          </p:nvPr>
        </p:nvSpPr>
        <p:spPr>
          <a:xfrm>
            <a:off x="7391400" y="6553200"/>
            <a:ext cx="1524000" cy="228600"/>
          </a:xfrm>
          <a:prstGeom prst="rect">
            <a:avLst/>
          </a:prstGeom>
        </p:spPr>
        <p:txBody>
          <a:bodyPr anchor="ctr" anchorCtr="0"/>
          <a:lstStyle>
            <a:lvl1pPr algn="r">
              <a:buNone/>
              <a:defRPr sz="1800"/>
            </a:lvl1pPr>
          </a:lstStyle>
          <a:p>
            <a:pPr lvl="0"/>
            <a:r>
              <a:rPr lang="en-US" dirty="0" err="1" smtClean="0"/>
              <a:t>SlideNumber</a:t>
            </a:r>
            <a:endParaRPr lang="en-US" dirty="0"/>
          </a:p>
        </p:txBody>
      </p:sp>
      <p:sp>
        <p:nvSpPr>
          <p:cNvPr id="14" name="Copyright"/>
          <p:cNvSpPr>
            <a:spLocks noGrp="1"/>
          </p:cNvSpPr>
          <p:nvPr>
            <p:ph type="body" sz="quarter" idx="21" hasCustomPrompt="1"/>
          </p:nvPr>
        </p:nvSpPr>
        <p:spPr>
          <a:xfrm>
            <a:off x="1600200" y="6553200"/>
            <a:ext cx="5943600" cy="228600"/>
          </a:xfrm>
          <a:prstGeom prst="rect">
            <a:avLst/>
          </a:prstGeom>
        </p:spPr>
        <p:txBody>
          <a:bodyPr anchor="ctr" anchorCtr="0"/>
          <a:lstStyle>
            <a:lvl1pPr marL="0" indent="0" algn="ctr">
              <a:buNone/>
              <a:defRPr sz="1000"/>
            </a:lvl1pPr>
          </a:lstStyle>
          <a:p>
            <a:pPr lvl="0"/>
            <a:r>
              <a:rPr lang="en-US" dirty="0" smtClean="0"/>
              <a:t>Copyright</a:t>
            </a:r>
            <a:endParaRPr lang="en-US" dirty="0"/>
          </a:p>
        </p:txBody>
      </p:sp>
    </p:spTree>
    <p:extLst>
      <p:ext uri="{BB962C8B-B14F-4D97-AF65-F5344CB8AC3E}">
        <p14:creationId xmlns:p14="http://schemas.microsoft.com/office/powerpoint/2010/main" val="199809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s">
    <p:spTree>
      <p:nvGrpSpPr>
        <p:cNvPr id="1" name=""/>
        <p:cNvGrpSpPr/>
        <p:nvPr/>
      </p:nvGrpSpPr>
      <p:grpSpPr>
        <a:xfrm>
          <a:off x="0" y="0"/>
          <a:ext cx="0" cy="0"/>
          <a:chOff x="0" y="0"/>
          <a:chExt cx="0" cy="0"/>
        </a:xfrm>
      </p:grpSpPr>
      <p:sp>
        <p:nvSpPr>
          <p:cNvPr id="6" name="ChapterNumber"/>
          <p:cNvSpPr>
            <a:spLocks noGrp="1"/>
          </p:cNvSpPr>
          <p:nvPr>
            <p:ph type="body" sz="quarter" idx="10" hasCustomPrompt="1"/>
          </p:nvPr>
        </p:nvSpPr>
        <p:spPr>
          <a:xfrm>
            <a:off x="2212848" y="100584"/>
            <a:ext cx="1216152" cy="685800"/>
          </a:xfrm>
          <a:prstGeom prst="rect">
            <a:avLst/>
          </a:prstGeom>
        </p:spPr>
        <p:txBody>
          <a:bodyPr anchor="ctr" anchorCtr="1"/>
          <a:lstStyle>
            <a:lvl1pPr marL="0" indent="0" algn="l" defTabSz="914400" rtl="0" eaLnBrk="1" latinLnBrk="0" hangingPunct="1">
              <a:spcBef>
                <a:spcPct val="20000"/>
              </a:spcBef>
              <a:buFont typeface="Arial" pitchFamily="34" charset="0"/>
              <a:buNone/>
              <a:defRPr sz="6000">
                <a:solidFill>
                  <a:srgbClr val="939598"/>
                </a:solidFill>
                <a:latin typeface="Helvetica" pitchFamily="34" charset="0"/>
                <a:cs typeface="Helvetica" pitchFamily="34" charset="0"/>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dirty="0" smtClean="0"/>
              <a:t>XX</a:t>
            </a:r>
            <a:endParaRPr lang="en-US" dirty="0"/>
          </a:p>
        </p:txBody>
      </p:sp>
      <p:sp>
        <p:nvSpPr>
          <p:cNvPr id="7" name="ChapterTitle"/>
          <p:cNvSpPr>
            <a:spLocks noGrp="1"/>
          </p:cNvSpPr>
          <p:nvPr>
            <p:ph type="body" sz="quarter" idx="11" hasCustomPrompt="1"/>
          </p:nvPr>
        </p:nvSpPr>
        <p:spPr>
          <a:xfrm>
            <a:off x="3429000" y="0"/>
            <a:ext cx="5715000" cy="1499616"/>
          </a:xfrm>
          <a:prstGeom prst="rect">
            <a:avLst/>
          </a:prstGeom>
        </p:spPr>
        <p:txBody>
          <a:bodyPr tIns="0" bIns="0"/>
          <a:lstStyle>
            <a:lvl1pPr marL="0" indent="0" algn="l" defTabSz="914400" rtl="0" eaLnBrk="1" latinLnBrk="0" hangingPunct="1">
              <a:spcBef>
                <a:spcPct val="20000"/>
              </a:spcBef>
              <a:buFont typeface="Arial" pitchFamily="34" charset="0"/>
              <a:buNone/>
              <a:defRPr sz="3200">
                <a:latin typeface="Helvetica" pitchFamily="34" charset="0"/>
                <a:cs typeface="Helvetica" pitchFamily="34" charset="0"/>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dirty="0" err="1" smtClean="0"/>
              <a:t>ChapterTitle</a:t>
            </a:r>
            <a:endParaRPr lang="en-US" dirty="0"/>
          </a:p>
        </p:txBody>
      </p:sp>
      <p:sp>
        <p:nvSpPr>
          <p:cNvPr id="8" name="ChapterSubTitle" hidden="1"/>
          <p:cNvSpPr>
            <a:spLocks noGrp="1"/>
          </p:cNvSpPr>
          <p:nvPr>
            <p:ph type="body" sz="quarter" idx="12" hasCustomPrompt="1"/>
          </p:nvPr>
        </p:nvSpPr>
        <p:spPr>
          <a:xfrm>
            <a:off x="1270000" y="1270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smtClean="0"/>
              <a:t>ChapterSubTitle</a:t>
            </a:r>
            <a:endParaRPr lang="en-US"/>
          </a:p>
        </p:txBody>
      </p:sp>
      <p:sp>
        <p:nvSpPr>
          <p:cNvPr id="9" name="SectionNumber" hidden="1"/>
          <p:cNvSpPr>
            <a:spLocks noGrp="1"/>
          </p:cNvSpPr>
          <p:nvPr>
            <p:ph type="body" sz="quarter" idx="13" hasCustomPrompt="1"/>
          </p:nvPr>
        </p:nvSpPr>
        <p:spPr>
          <a:xfrm>
            <a:off x="1270000" y="1778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smtClean="0"/>
              <a:t>SectionNumber</a:t>
            </a:r>
            <a:endParaRPr lang="en-US"/>
          </a:p>
        </p:txBody>
      </p:sp>
      <p:sp>
        <p:nvSpPr>
          <p:cNvPr id="10" name="SectionTitle" hidden="1"/>
          <p:cNvSpPr>
            <a:spLocks noGrp="1"/>
          </p:cNvSpPr>
          <p:nvPr>
            <p:ph type="body" sz="quarter" idx="14" hasCustomPrompt="1"/>
          </p:nvPr>
        </p:nvSpPr>
        <p:spPr>
          <a:xfrm>
            <a:off x="1270000" y="2286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smtClean="0"/>
              <a:t>SectionTitle</a:t>
            </a:r>
            <a:endParaRPr lang="en-US"/>
          </a:p>
        </p:txBody>
      </p:sp>
      <p:sp>
        <p:nvSpPr>
          <p:cNvPr id="11" name="ObjectiveNumber" hidden="1"/>
          <p:cNvSpPr>
            <a:spLocks noGrp="1"/>
          </p:cNvSpPr>
          <p:nvPr>
            <p:ph type="body" sz="quarter" idx="15" hasCustomPrompt="1"/>
          </p:nvPr>
        </p:nvSpPr>
        <p:spPr>
          <a:xfrm>
            <a:off x="1270000" y="2794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smtClean="0"/>
              <a:t>ObjectiveNumber</a:t>
            </a:r>
            <a:endParaRPr lang="en-US"/>
          </a:p>
        </p:txBody>
      </p:sp>
      <p:sp>
        <p:nvSpPr>
          <p:cNvPr id="12" name="Objective" hidden="1"/>
          <p:cNvSpPr>
            <a:spLocks noGrp="1"/>
          </p:cNvSpPr>
          <p:nvPr>
            <p:ph type="body" sz="quarter" idx="16" hasCustomPrompt="1"/>
          </p:nvPr>
        </p:nvSpPr>
        <p:spPr>
          <a:xfrm>
            <a:off x="1270000" y="3302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smtClean="0"/>
              <a:t>Objective</a:t>
            </a:r>
            <a:endParaRPr lang="en-US"/>
          </a:p>
        </p:txBody>
      </p:sp>
      <p:sp>
        <p:nvSpPr>
          <p:cNvPr id="13" name="ItemNumber" hidden="1"/>
          <p:cNvSpPr>
            <a:spLocks noGrp="1"/>
          </p:cNvSpPr>
          <p:nvPr>
            <p:ph type="body" sz="quarter" idx="17" hasCustomPrompt="1"/>
          </p:nvPr>
        </p:nvSpPr>
        <p:spPr>
          <a:xfrm>
            <a:off x="1270000" y="3810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smtClean="0"/>
              <a:t>ItemNumber</a:t>
            </a:r>
            <a:endParaRPr lang="en-US"/>
          </a:p>
        </p:txBody>
      </p:sp>
      <p:sp>
        <p:nvSpPr>
          <p:cNvPr id="14" name="ItemTitle" hidden="1"/>
          <p:cNvSpPr>
            <a:spLocks noGrp="1"/>
          </p:cNvSpPr>
          <p:nvPr>
            <p:ph type="body" sz="quarter" idx="18" hasCustomPrompt="1"/>
          </p:nvPr>
        </p:nvSpPr>
        <p:spPr>
          <a:xfrm>
            <a:off x="1270000" y="4318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smtClean="0"/>
              <a:t>ItemTitle</a:t>
            </a:r>
            <a:endParaRPr lang="en-US"/>
          </a:p>
        </p:txBody>
      </p:sp>
      <p:sp>
        <p:nvSpPr>
          <p:cNvPr id="15" name="CONS" hidden="1"/>
          <p:cNvSpPr>
            <a:spLocks noGrp="1"/>
          </p:cNvSpPr>
          <p:nvPr>
            <p:ph type="body" sz="quarter" idx="19" hasCustomPrompt="1"/>
          </p:nvPr>
        </p:nvSpPr>
        <p:spPr>
          <a:xfrm>
            <a:off x="1270000" y="4826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smtClean="0"/>
              <a:t>CONS</a:t>
            </a:r>
            <a:endParaRPr lang="en-US"/>
          </a:p>
        </p:txBody>
      </p:sp>
      <p:sp>
        <p:nvSpPr>
          <p:cNvPr id="16" name="SlideNumber"/>
          <p:cNvSpPr>
            <a:spLocks noGrp="1"/>
          </p:cNvSpPr>
          <p:nvPr>
            <p:ph type="body" sz="quarter" idx="20" hasCustomPrompt="1"/>
          </p:nvPr>
        </p:nvSpPr>
        <p:spPr>
          <a:xfrm>
            <a:off x="7388352" y="6556248"/>
            <a:ext cx="1527048" cy="228600"/>
          </a:xfrm>
          <a:prstGeom prst="rect">
            <a:avLst/>
          </a:prstGeom>
        </p:spPr>
        <p:txBody>
          <a:bodyPr anchor="ctr" anchorCtr="0"/>
          <a:lstStyle>
            <a:lvl1pPr marL="0" indent="0" algn="r" defTabSz="914400" rtl="0" eaLnBrk="1" latinLnBrk="0" hangingPunct="1">
              <a:spcBef>
                <a:spcPct val="20000"/>
              </a:spcBef>
              <a:buFont typeface="Arial" pitchFamily="34" charset="0"/>
              <a:buNone/>
              <a:defRPr sz="1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dirty="0" err="1" smtClean="0"/>
              <a:t>SlideNumber</a:t>
            </a:r>
            <a:endParaRPr lang="en-US" dirty="0"/>
          </a:p>
        </p:txBody>
      </p:sp>
      <p:sp>
        <p:nvSpPr>
          <p:cNvPr id="17" name="Copyright" hidden="1"/>
          <p:cNvSpPr>
            <a:spLocks noGrp="1"/>
          </p:cNvSpPr>
          <p:nvPr>
            <p:ph type="body" sz="quarter" idx="21" hasCustomPrompt="1"/>
          </p:nvPr>
        </p:nvSpPr>
        <p:spPr>
          <a:xfrm>
            <a:off x="1270000" y="5842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smtClean="0"/>
              <a:t>Copyright</a:t>
            </a:r>
            <a:endParaRPr lang="en-US"/>
          </a:p>
        </p:txBody>
      </p:sp>
      <p:graphicFrame>
        <p:nvGraphicFramePr>
          <p:cNvPr id="18" name="SectionsTable"/>
          <p:cNvGraphicFramePr>
            <a:graphicFrameLocks noGrp="1"/>
          </p:cNvGraphicFramePr>
          <p:nvPr userDrawn="1">
            <p:extLst>
              <p:ext uri="{D42A27DB-BD31-4B8C-83A1-F6EECF244321}">
                <p14:modId xmlns:p14="http://schemas.microsoft.com/office/powerpoint/2010/main" val="2353189892"/>
              </p:ext>
            </p:extLst>
          </p:nvPr>
        </p:nvGraphicFramePr>
        <p:xfrm>
          <a:off x="228600" y="1905000"/>
          <a:ext cx="8763000" cy="426720"/>
        </p:xfrm>
        <a:graphic>
          <a:graphicData uri="http://schemas.openxmlformats.org/drawingml/2006/table">
            <a:tbl>
              <a:tblPr>
                <a:tableStyleId>{5C22544A-7EE6-4342-B048-85BDC9FD1C3A}</a:tableStyleId>
              </a:tblPr>
              <a:tblGrid>
                <a:gridCol w="697938"/>
                <a:gridCol w="8065062"/>
              </a:tblGrid>
              <a:tr h="348343">
                <a:tc>
                  <a:txBody>
                    <a:bodyPr/>
                    <a:lstStyle/>
                    <a:p>
                      <a:pPr marL="0" algn="r" defTabSz="914400" rtl="0" eaLnBrk="1" latinLnBrk="0" hangingPunct="1">
                        <a:buNone/>
                      </a:pPr>
                      <a:endParaRPr lang="en-US" sz="2800" b="0" i="0" u="none" baseline="0" dirty="0">
                        <a:solidFill>
                          <a:srgbClr val="CC0000"/>
                        </a:solidFill>
                        <a:latin typeface="Calibri"/>
                      </a:endParaRPr>
                    </a:p>
                  </a:txBody>
                  <a:tcPr marT="0" marB="0">
                    <a:noFill/>
                  </a:tcPr>
                </a:tc>
                <a:tc>
                  <a:txBody>
                    <a:bodyPr/>
                    <a:lstStyle/>
                    <a:p>
                      <a:endParaRPr lang="en-US" sz="2800" dirty="0">
                        <a:solidFill>
                          <a:schemeClr val="tx1"/>
                        </a:solidFill>
                      </a:endParaRPr>
                    </a:p>
                  </a:txBody>
                  <a:tcPr marT="0" marB="0">
                    <a:noFill/>
                  </a:tcPr>
                </a:tc>
              </a:tr>
            </a:tbl>
          </a:graphicData>
        </a:graphic>
      </p:graphicFrame>
    </p:spTree>
    <p:extLst>
      <p:ext uri="{BB962C8B-B14F-4D97-AF65-F5344CB8AC3E}">
        <p14:creationId xmlns:p14="http://schemas.microsoft.com/office/powerpoint/2010/main" val="2073033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CH#</a:t>
            </a:r>
            <a:endParaRPr lang="en-US" dirty="0"/>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Chapter Title</a:t>
            </a:r>
            <a:endParaRPr lang="en-US" dirty="0"/>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smtClean="0"/>
              <a:t>Chapter </a:t>
            </a:r>
            <a:r>
              <a:rPr lang="en-US" dirty="0" err="1" smtClean="0"/>
              <a:t>SubTitle</a:t>
            </a:r>
            <a:endParaRPr lang="en-US" dirty="0"/>
          </a:p>
        </p:txBody>
      </p:sp>
      <p:sp>
        <p:nvSpPr>
          <p:cNvPr id="19" name="SectionNumber"/>
          <p:cNvSpPr>
            <a:spLocks noGrp="1"/>
          </p:cNvSpPr>
          <p:nvPr>
            <p:ph type="body" sz="quarter" idx="13" hasCustomPrompt="1"/>
          </p:nvPr>
        </p:nvSpPr>
        <p:spPr>
          <a:xfrm>
            <a:off x="0" y="0"/>
            <a:ext cx="1371600" cy="441434"/>
          </a:xfrm>
          <a:prstGeom prst="rect">
            <a:avLst/>
          </a:prstGeom>
        </p:spPr>
        <p:txBody>
          <a:bodyPr lIns="91440" tIns="0" rIns="91440" bIns="0" anchor="t" anchorCtr="1"/>
          <a:lstStyle>
            <a:lvl1pPr marL="0" indent="0" algn="l">
              <a:buNone/>
              <a:defRPr sz="3200" b="0">
                <a:solidFill>
                  <a:schemeClr val="bg1"/>
                </a:solidFill>
                <a:latin typeface="Helvetica" pitchFamily="34" charset="0"/>
              </a:defRPr>
            </a:lvl1pPr>
          </a:lstStyle>
          <a:p>
            <a:pPr lvl="0"/>
            <a:r>
              <a:rPr lang="en-US" dirty="0" smtClean="0"/>
              <a:t>SC#</a:t>
            </a:r>
            <a:endParaRPr lang="en-US" dirty="0"/>
          </a:p>
        </p:txBody>
      </p:sp>
      <p:sp>
        <p:nvSpPr>
          <p:cNvPr id="20" name="SectionTitle"/>
          <p:cNvSpPr>
            <a:spLocks noGrp="1"/>
          </p:cNvSpPr>
          <p:nvPr>
            <p:ph type="body" sz="quarter" idx="14" hasCustomPrompt="1"/>
          </p:nvPr>
        </p:nvSpPr>
        <p:spPr>
          <a:xfrm>
            <a:off x="1447800" y="0"/>
            <a:ext cx="7696200" cy="1097280"/>
          </a:xfrm>
          <a:prstGeom prst="rect">
            <a:avLst/>
          </a:prstGeom>
        </p:spPr>
        <p:txBody>
          <a:bodyPr lIns="91440" tIns="0" rIns="91440" bIns="0" anchor="t" anchorCtr="0"/>
          <a:lstStyle>
            <a:lvl1pPr marL="0" indent="0">
              <a:buNone/>
              <a:defRPr sz="3200" b="1" cap="none" baseline="0">
                <a:solidFill>
                  <a:srgbClr val="CE171F"/>
                </a:solidFill>
                <a:latin typeface="Helvetica" pitchFamily="34" charset="0"/>
              </a:defRPr>
            </a:lvl1pPr>
          </a:lstStyle>
          <a:p>
            <a:pPr lvl="0"/>
            <a:r>
              <a:rPr lang="en-US" dirty="0" err="1" smtClean="0"/>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smtClean="0"/>
              <a:t>OB#</a:t>
            </a:r>
            <a:endParaRPr lang="en-US" dirty="0"/>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smtClean="0"/>
              <a:t>Objective</a:t>
            </a:r>
            <a:endParaRPr lang="en-US" dirty="0"/>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smtClean="0"/>
              <a:t>IT#</a:t>
            </a:r>
            <a:endParaRPr lang="en-US" dirty="0"/>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smtClean="0"/>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smtClean="0"/>
              <a:t>CONS</a:t>
            </a:r>
            <a:endParaRPr lang="en-US" dirty="0"/>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marL="0" indent="0" algn="r">
              <a:buNone/>
              <a:defRPr sz="1800"/>
            </a:lvl1pPr>
          </a:lstStyle>
          <a:p>
            <a:pPr lvl="0"/>
            <a:r>
              <a:rPr lang="en-US" dirty="0" err="1" smtClean="0"/>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smtClean="0"/>
              <a:t>Copyright</a:t>
            </a:r>
            <a:endParaRPr lang="en-US" dirty="0"/>
          </a:p>
        </p:txBody>
      </p:sp>
      <p:graphicFrame>
        <p:nvGraphicFramePr>
          <p:cNvPr id="21" name="ObjectivesTable"/>
          <p:cNvGraphicFramePr>
            <a:graphicFrameLocks noGrp="1"/>
          </p:cNvGraphicFramePr>
          <p:nvPr userDrawn="1">
            <p:extLst>
              <p:ext uri="{D42A27DB-BD31-4B8C-83A1-F6EECF244321}">
                <p14:modId xmlns:p14="http://schemas.microsoft.com/office/powerpoint/2010/main" val="3814396398"/>
              </p:ext>
            </p:extLst>
          </p:nvPr>
        </p:nvGraphicFramePr>
        <p:xfrm>
          <a:off x="152400" y="1905001"/>
          <a:ext cx="8839200" cy="426720"/>
        </p:xfrm>
        <a:graphic>
          <a:graphicData uri="http://schemas.openxmlformats.org/drawingml/2006/table">
            <a:tbl>
              <a:tblPr>
                <a:tableStyleId>{5C22544A-7EE6-4342-B048-85BDC9FD1C3A}</a:tableStyleId>
              </a:tblPr>
              <a:tblGrid>
                <a:gridCol w="8839200"/>
              </a:tblGrid>
              <a:tr h="304799">
                <a:tc>
                  <a:txBody>
                    <a:bodyPr/>
                    <a:lstStyle/>
                    <a:p>
                      <a:pPr algn="ctr"/>
                      <a:endParaRPr lang="en-US" sz="2800" dirty="0">
                        <a:solidFill>
                          <a:schemeClr val="tx1"/>
                        </a:solidFill>
                      </a:endParaRPr>
                    </a:p>
                  </a:txBody>
                  <a:tcPr marT="0" marB="0">
                    <a:noFill/>
                  </a:tcPr>
                </a:tc>
              </a:tr>
            </a:tbl>
          </a:graphicData>
        </a:graphic>
      </p:graphicFrame>
    </p:spTree>
    <p:extLst>
      <p:ext uri="{BB962C8B-B14F-4D97-AF65-F5344CB8AC3E}">
        <p14:creationId xmlns:p14="http://schemas.microsoft.com/office/powerpoint/2010/main" val="294273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CH#</a:t>
            </a:r>
            <a:endParaRPr lang="en-US" dirty="0"/>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Chapter Title</a:t>
            </a:r>
            <a:endParaRPr lang="en-US" dirty="0"/>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smtClean="0"/>
              <a:t>Chapter </a:t>
            </a:r>
            <a:r>
              <a:rPr lang="en-US" dirty="0" err="1" smtClean="0"/>
              <a:t>SubTitle</a:t>
            </a:r>
            <a:endParaRPr lang="en-US" dirty="0"/>
          </a:p>
        </p:txBody>
      </p:sp>
      <p:sp>
        <p:nvSpPr>
          <p:cNvPr id="19" name="SectionNumber"/>
          <p:cNvSpPr>
            <a:spLocks noGrp="1"/>
          </p:cNvSpPr>
          <p:nvPr>
            <p:ph type="body" sz="quarter" idx="13" hasCustomPrompt="1"/>
          </p:nvPr>
        </p:nvSpPr>
        <p:spPr>
          <a:xfrm>
            <a:off x="0" y="0"/>
            <a:ext cx="1371600" cy="441434"/>
          </a:xfrm>
          <a:prstGeom prst="rect">
            <a:avLst/>
          </a:prstGeom>
        </p:spPr>
        <p:txBody>
          <a:bodyPr lIns="91440" tIns="0" rIns="91440" bIns="0" anchor="t" anchorCtr="1"/>
          <a:lstStyle>
            <a:lvl1pPr marL="0" indent="0" algn="l">
              <a:buNone/>
              <a:defRPr sz="3200" b="0">
                <a:solidFill>
                  <a:schemeClr val="bg1"/>
                </a:solidFill>
                <a:latin typeface="Helvetica" pitchFamily="34" charset="0"/>
              </a:defRPr>
            </a:lvl1pPr>
          </a:lstStyle>
          <a:p>
            <a:pPr lvl="0"/>
            <a:r>
              <a:rPr lang="en-US" dirty="0" smtClean="0"/>
              <a:t>SC#</a:t>
            </a:r>
            <a:endParaRPr lang="en-US" dirty="0"/>
          </a:p>
        </p:txBody>
      </p:sp>
      <p:sp>
        <p:nvSpPr>
          <p:cNvPr id="20" name="SectionTitle"/>
          <p:cNvSpPr>
            <a:spLocks noGrp="1"/>
          </p:cNvSpPr>
          <p:nvPr>
            <p:ph type="body" sz="quarter" idx="14" hasCustomPrompt="1"/>
          </p:nvPr>
        </p:nvSpPr>
        <p:spPr>
          <a:xfrm>
            <a:off x="1447800" y="0"/>
            <a:ext cx="7696200" cy="1097280"/>
          </a:xfrm>
          <a:prstGeom prst="rect">
            <a:avLst/>
          </a:prstGeom>
        </p:spPr>
        <p:txBody>
          <a:bodyPr lIns="91440" tIns="0" rIns="91440" bIns="0" anchor="t" anchorCtr="0"/>
          <a:lstStyle>
            <a:lvl1pPr marL="0" indent="0">
              <a:buNone/>
              <a:defRPr sz="3200" b="1" cap="none" baseline="0">
                <a:solidFill>
                  <a:srgbClr val="CE171F"/>
                </a:solidFill>
                <a:latin typeface="Helvetica" pitchFamily="34" charset="0"/>
              </a:defRPr>
            </a:lvl1pPr>
          </a:lstStyle>
          <a:p>
            <a:pPr lvl="0"/>
            <a:r>
              <a:rPr lang="en-US" dirty="0" err="1" smtClean="0"/>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smtClean="0"/>
              <a:t>OB#</a:t>
            </a:r>
            <a:endParaRPr lang="en-US" dirty="0"/>
          </a:p>
        </p:txBody>
      </p:sp>
      <p:sp>
        <p:nvSpPr>
          <p:cNvPr id="13" name="Objective"/>
          <p:cNvSpPr>
            <a:spLocks noGrp="1"/>
          </p:cNvSpPr>
          <p:nvPr>
            <p:ph type="body" sz="quarter" idx="16" hasCustomPrompt="1"/>
          </p:nvPr>
        </p:nvSpPr>
        <p:spPr>
          <a:xfrm>
            <a:off x="0" y="1091046"/>
            <a:ext cx="9144000" cy="484909"/>
          </a:xfrm>
          <a:prstGeom prst="rect">
            <a:avLst/>
          </a:prstGeom>
        </p:spPr>
        <p:txBody>
          <a:bodyPr anchor="t" anchorCtr="0"/>
          <a:lstStyle>
            <a:lvl1pPr marL="0" indent="0">
              <a:buNone/>
              <a:defRPr sz="2800" b="1">
                <a:solidFill>
                  <a:srgbClr val="4F74A7"/>
                </a:solidFill>
              </a:defRPr>
            </a:lvl1pPr>
          </a:lstStyle>
          <a:p>
            <a:pPr lvl="0"/>
            <a:r>
              <a:rPr lang="en-US" dirty="0" smtClean="0"/>
              <a:t>Objective</a:t>
            </a:r>
            <a:endParaRPr lang="en-US" dirty="0"/>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smtClean="0"/>
              <a:t>IT#</a:t>
            </a:r>
            <a:endParaRPr lang="en-US" dirty="0"/>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smtClean="0"/>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smtClean="0"/>
              <a:t>CONS</a:t>
            </a:r>
            <a:endParaRPr lang="en-US" dirty="0"/>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marL="0" indent="0" algn="r">
              <a:buNone/>
              <a:defRPr sz="1800"/>
            </a:lvl1pPr>
          </a:lstStyle>
          <a:p>
            <a:pPr lvl="0"/>
            <a:r>
              <a:rPr lang="en-US" dirty="0" err="1" smtClean="0"/>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smtClean="0"/>
              <a:t>Copyright</a:t>
            </a:r>
            <a:endParaRPr lang="en-US" dirty="0"/>
          </a:p>
        </p:txBody>
      </p:sp>
    </p:spTree>
    <p:extLst>
      <p:ext uri="{BB962C8B-B14F-4D97-AF65-F5344CB8AC3E}">
        <p14:creationId xmlns:p14="http://schemas.microsoft.com/office/powerpoint/2010/main" val="97828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CH#</a:t>
            </a:r>
            <a:endParaRPr lang="en-US" dirty="0"/>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Chapter Title</a:t>
            </a:r>
            <a:endParaRPr lang="en-US" dirty="0"/>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smtClean="0"/>
              <a:t>Chapter </a:t>
            </a:r>
            <a:r>
              <a:rPr lang="en-US" dirty="0" err="1" smtClean="0"/>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smtClean="0"/>
              <a:t>SC#</a:t>
            </a:r>
            <a:endParaRPr lang="en-US" dirty="0"/>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smtClean="0"/>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smtClean="0"/>
              <a:t>OB#</a:t>
            </a:r>
            <a:endParaRPr lang="en-US" dirty="0"/>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smtClean="0"/>
              <a:t>Objective</a:t>
            </a:r>
            <a:endParaRPr lang="en-US" dirty="0"/>
          </a:p>
        </p:txBody>
      </p:sp>
      <p:sp>
        <p:nvSpPr>
          <p:cNvPr id="14" name="ItemNumber"/>
          <p:cNvSpPr>
            <a:spLocks noGrp="1"/>
          </p:cNvSpPr>
          <p:nvPr>
            <p:ph type="body" sz="quarter" idx="17" hasCustomPrompt="1"/>
          </p:nvPr>
        </p:nvSpPr>
        <p:spPr>
          <a:xfrm>
            <a:off x="3310128" y="231648"/>
            <a:ext cx="1005840" cy="454152"/>
          </a:xfrm>
          <a:prstGeom prst="rect">
            <a:avLst/>
          </a:prstGeom>
        </p:spPr>
        <p:txBody>
          <a:bodyPr anchor="t" anchorCtr="0"/>
          <a:lstStyle>
            <a:lvl1pPr marL="0" indent="0" algn="ctr">
              <a:buNone/>
              <a:defRPr sz="2800" b="1">
                <a:solidFill>
                  <a:schemeClr val="bg1"/>
                </a:solidFill>
                <a:latin typeface="+mn-lt"/>
              </a:defRPr>
            </a:lvl1pPr>
          </a:lstStyle>
          <a:p>
            <a:pPr lvl="0"/>
            <a:r>
              <a:rPr lang="en-US" dirty="0" smtClean="0"/>
              <a:t>##.##</a:t>
            </a:r>
            <a:endParaRPr lang="en-US" dirty="0"/>
          </a:p>
        </p:txBody>
      </p:sp>
      <p:sp>
        <p:nvSpPr>
          <p:cNvPr id="15" name="ItemTitle" hidden="1"/>
          <p:cNvSpPr>
            <a:spLocks noGrp="1"/>
          </p:cNvSpPr>
          <p:nvPr>
            <p:ph type="body" sz="quarter" idx="18" hasCustomPrompt="1"/>
          </p:nvPr>
        </p:nvSpPr>
        <p:spPr>
          <a:xfrm>
            <a:off x="152400" y="838200"/>
            <a:ext cx="8991600" cy="530352"/>
          </a:xfrm>
          <a:prstGeom prst="rect">
            <a:avLst/>
          </a:prstGeom>
          <a:solidFill>
            <a:schemeClr val="bg1"/>
          </a:solidFill>
        </p:spPr>
        <p:txBody>
          <a:bodyPr anchor="t" anchorCtr="0"/>
          <a:lstStyle>
            <a:lvl1pPr marL="0" indent="0">
              <a:buNone/>
              <a:defRPr sz="2800"/>
            </a:lvl1pPr>
          </a:lstStyle>
          <a:p>
            <a:pPr lvl="0"/>
            <a:r>
              <a:rPr lang="en-US" dirty="0" err="1" smtClean="0"/>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smtClean="0"/>
              <a:t>CONS</a:t>
            </a:r>
            <a:endParaRPr lang="en-US" dirty="0"/>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marL="0" indent="0" algn="r">
              <a:buNone/>
              <a:defRPr sz="1800"/>
            </a:lvl1pPr>
          </a:lstStyle>
          <a:p>
            <a:pPr lvl="0"/>
            <a:r>
              <a:rPr lang="en-US" dirty="0" err="1" smtClean="0"/>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smtClean="0"/>
              <a:t>Copyright</a:t>
            </a:r>
            <a:endParaRPr lang="en-US" dirty="0"/>
          </a:p>
        </p:txBody>
      </p:sp>
    </p:spTree>
    <p:extLst>
      <p:ext uri="{BB962C8B-B14F-4D97-AF65-F5344CB8AC3E}">
        <p14:creationId xmlns:p14="http://schemas.microsoft.com/office/powerpoint/2010/main" val="309457225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2.t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91675"/>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Sections_2">
    <p:bg>
      <p:bgRef idx="1001">
        <a:schemeClr val="bg1"/>
      </p:bgRef>
    </p:bg>
    <p:spTree>
      <p:nvGrpSpPr>
        <p:cNvPr id="1" name=""/>
        <p:cNvGrpSpPr/>
        <p:nvPr/>
      </p:nvGrpSpPr>
      <p:grpSpPr>
        <a:xfrm>
          <a:off x="0" y="0"/>
          <a:ext cx="0" cy="0"/>
          <a:chOff x="0" y="0"/>
          <a:chExt cx="0" cy="0"/>
        </a:xfrm>
      </p:grpSpPr>
      <p:pic>
        <p:nvPicPr>
          <p:cNvPr id="7" name="Picture 6" descr="McGraw-Hill Logo.jpg"/>
          <p:cNvPicPr>
            <a:picLocks noChangeAspect="1"/>
          </p:cNvPicPr>
          <p:nvPr/>
        </p:nvPicPr>
        <p:blipFill>
          <a:blip r:embed="rId3" cstate="print"/>
          <a:stretch>
            <a:fillRect/>
          </a:stretch>
        </p:blipFill>
        <p:spPr>
          <a:xfrm>
            <a:off x="0" y="6400800"/>
            <a:ext cx="914400" cy="457200"/>
          </a:xfrm>
          <a:prstGeom prst="rect">
            <a:avLst/>
          </a:prstGeom>
        </p:spPr>
      </p:pic>
      <p:sp>
        <p:nvSpPr>
          <p:cNvPr id="8" name="Rectangle 7"/>
          <p:cNvSpPr/>
          <p:nvPr/>
        </p:nvSpPr>
        <p:spPr>
          <a:xfrm>
            <a:off x="0" y="0"/>
            <a:ext cx="354518" cy="1143000"/>
          </a:xfrm>
          <a:prstGeom prst="rect">
            <a:avLst/>
          </a:prstGeom>
          <a:solidFill>
            <a:srgbClr val="4F7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25918" y="152400"/>
            <a:ext cx="2020824" cy="846385"/>
            <a:chOff x="265176" y="405825"/>
            <a:chExt cx="2020824" cy="846385"/>
          </a:xfrm>
          <a:effectLst>
            <a:outerShdw blurRad="50800" dist="88900" dir="2700000" algn="tl" rotWithShape="0">
              <a:prstClr val="black">
                <a:alpha val="23000"/>
              </a:prstClr>
            </a:outerShdw>
          </a:effectLst>
        </p:grpSpPr>
        <p:sp>
          <p:nvSpPr>
            <p:cNvPr id="10" name="Rectangle 9"/>
            <p:cNvSpPr/>
            <p:nvPr userDrawn="1"/>
          </p:nvSpPr>
          <p:spPr>
            <a:xfrm>
              <a:off x="266700" y="405825"/>
              <a:ext cx="2019300" cy="584775"/>
            </a:xfrm>
            <a:prstGeom prst="rect">
              <a:avLst/>
            </a:prstGeom>
            <a:solidFill>
              <a:srgbClr val="CE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p:cNvSpPr/>
            <p:nvPr userDrawn="1"/>
          </p:nvSpPr>
          <p:spPr>
            <a:xfrm flipH="1" flipV="1">
              <a:off x="265176" y="990600"/>
              <a:ext cx="228600" cy="261610"/>
            </a:xfrm>
            <a:prstGeom prst="rtTriangle">
              <a:avLst/>
            </a:prstGeom>
            <a:solidFill>
              <a:srgbClr val="910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76200" y="152400"/>
            <a:ext cx="2146742" cy="584775"/>
          </a:xfrm>
          <a:prstGeom prst="rect">
            <a:avLst/>
          </a:prstGeom>
          <a:noFill/>
        </p:spPr>
        <p:txBody>
          <a:bodyPr wrap="none" rtlCol="0">
            <a:spAutoFit/>
          </a:bodyPr>
          <a:lstStyle/>
          <a:p>
            <a:r>
              <a:rPr lang="en-US" sz="3200" dirty="0" smtClean="0">
                <a:solidFill>
                  <a:schemeClr val="bg1"/>
                </a:solidFill>
                <a:latin typeface="Helvetica" pitchFamily="34" charset="0"/>
              </a:rPr>
              <a:t>CHAPTER</a:t>
            </a:r>
            <a:endParaRPr lang="en-US" sz="3200" dirty="0">
              <a:solidFill>
                <a:schemeClr val="bg1"/>
              </a:solidFill>
              <a:latin typeface="Helvetica" pitchFamily="34" charset="0"/>
            </a:endParaRPr>
          </a:p>
        </p:txBody>
      </p:sp>
    </p:spTree>
    <p:extLst>
      <p:ext uri="{BB962C8B-B14F-4D97-AF65-F5344CB8AC3E}">
        <p14:creationId xmlns:p14="http://schemas.microsoft.com/office/powerpoint/2010/main" val="1965632098"/>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McGraw-Hill Logo.jpg"/>
          <p:cNvPicPr>
            <a:picLocks noChangeAspect="1"/>
          </p:cNvPicPr>
          <p:nvPr/>
        </p:nvPicPr>
        <p:blipFill>
          <a:blip r:embed="rId3" cstate="print"/>
          <a:stretch>
            <a:fillRect/>
          </a:stretch>
        </p:blipFill>
        <p:spPr>
          <a:xfrm>
            <a:off x="0" y="6400800"/>
            <a:ext cx="914400" cy="457200"/>
          </a:xfrm>
          <a:prstGeom prst="rect">
            <a:avLst/>
          </a:prstGeom>
        </p:spPr>
      </p:pic>
      <p:sp>
        <p:nvSpPr>
          <p:cNvPr id="6" name="TextBox 5"/>
          <p:cNvSpPr txBox="1"/>
          <p:nvPr/>
        </p:nvSpPr>
        <p:spPr>
          <a:xfrm>
            <a:off x="3957184" y="1219200"/>
            <a:ext cx="1229632" cy="584775"/>
          </a:xfrm>
          <a:prstGeom prst="rect">
            <a:avLst/>
          </a:prstGeom>
          <a:noFill/>
        </p:spPr>
        <p:txBody>
          <a:bodyPr wrap="none" rtlCol="0">
            <a:spAutoFit/>
          </a:bodyPr>
          <a:lstStyle/>
          <a:p>
            <a:r>
              <a:rPr lang="en-US" sz="3200" b="1" dirty="0" smtClean="0">
                <a:solidFill>
                  <a:srgbClr val="4F74A7"/>
                </a:solidFill>
              </a:rPr>
              <a:t>Topics</a:t>
            </a:r>
            <a:endParaRPr lang="en-US" sz="3200" b="1" dirty="0">
              <a:solidFill>
                <a:srgbClr val="4F74A7"/>
              </a:solidFill>
            </a:endParaRPr>
          </a:p>
        </p:txBody>
      </p:sp>
      <p:sp>
        <p:nvSpPr>
          <p:cNvPr id="7" name="Snip Single Corner Rectangle 6"/>
          <p:cNvSpPr/>
          <p:nvPr/>
        </p:nvSpPr>
        <p:spPr>
          <a:xfrm>
            <a:off x="0" y="0"/>
            <a:ext cx="1371600" cy="457200"/>
          </a:xfrm>
          <a:prstGeom prst="snip1Rect">
            <a:avLst>
              <a:gd name="adj" fmla="val 44253"/>
            </a:avLst>
          </a:prstGeom>
          <a:solidFill>
            <a:srgbClr val="939598"/>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315712"/>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McGraw-Hill Logo.jpg"/>
          <p:cNvPicPr>
            <a:picLocks noChangeAspect="1"/>
          </p:cNvPicPr>
          <p:nvPr/>
        </p:nvPicPr>
        <p:blipFill>
          <a:blip r:embed="rId3" cstate="print"/>
          <a:stretch>
            <a:fillRect/>
          </a:stretch>
        </p:blipFill>
        <p:spPr>
          <a:xfrm>
            <a:off x="0" y="6400800"/>
            <a:ext cx="914400" cy="457200"/>
          </a:xfrm>
          <a:prstGeom prst="rect">
            <a:avLst/>
          </a:prstGeom>
        </p:spPr>
      </p:pic>
      <p:sp>
        <p:nvSpPr>
          <p:cNvPr id="3" name="Snip Single Corner Rectangle 2"/>
          <p:cNvSpPr/>
          <p:nvPr/>
        </p:nvSpPr>
        <p:spPr>
          <a:xfrm>
            <a:off x="0" y="0"/>
            <a:ext cx="1371600" cy="457200"/>
          </a:xfrm>
          <a:prstGeom prst="snip1Rect">
            <a:avLst>
              <a:gd name="adj" fmla="val 44253"/>
            </a:avLst>
          </a:prstGeom>
          <a:solidFill>
            <a:srgbClr val="939598"/>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693926"/>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McGraw-Hill Logo.jpg"/>
          <p:cNvPicPr>
            <a:picLocks noChangeAspect="1"/>
          </p:cNvPicPr>
          <p:nvPr/>
        </p:nvPicPr>
        <p:blipFill>
          <a:blip r:embed="rId3" cstate="print"/>
          <a:stretch>
            <a:fillRect/>
          </a:stretch>
        </p:blipFill>
        <p:spPr>
          <a:xfrm>
            <a:off x="0" y="6400800"/>
            <a:ext cx="914400" cy="457200"/>
          </a:xfrm>
          <a:prstGeom prst="rect">
            <a:avLst/>
          </a:prstGeom>
        </p:spPr>
      </p:pic>
      <p:sp>
        <p:nvSpPr>
          <p:cNvPr id="9" name="Rectangle 8"/>
          <p:cNvSpPr/>
          <p:nvPr/>
        </p:nvSpPr>
        <p:spPr>
          <a:xfrm>
            <a:off x="0" y="929490"/>
            <a:ext cx="9144000" cy="5471309"/>
          </a:xfrm>
          <a:prstGeom prst="rect">
            <a:avLst/>
          </a:prstGeom>
          <a:solidFill>
            <a:srgbClr val="F2E8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82413"/>
          </a:xfrm>
          <a:prstGeom prst="rect">
            <a:avLst/>
          </a:prstGeom>
        </p:spPr>
      </p:pic>
      <p:sp>
        <p:nvSpPr>
          <p:cNvPr id="11" name="TextBox 10"/>
          <p:cNvSpPr txBox="1"/>
          <p:nvPr/>
        </p:nvSpPr>
        <p:spPr>
          <a:xfrm>
            <a:off x="91613" y="220413"/>
            <a:ext cx="2956387" cy="523220"/>
          </a:xfrm>
          <a:prstGeom prst="rect">
            <a:avLst/>
          </a:prstGeom>
          <a:noFill/>
        </p:spPr>
        <p:txBody>
          <a:bodyPr wrap="none"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F799"/>
                </a:solidFill>
                <a:effectLst/>
                <a:uLnTx/>
                <a:uFillTx/>
              </a:rPr>
              <a:t>SAMPLE PROBLEM</a:t>
            </a:r>
            <a:endParaRPr kumimoji="0" lang="en-US" sz="2800" b="1" i="0" u="none" strike="noStrike" kern="0" cap="none" spc="0" normalizeH="0" baseline="0" noProof="0" dirty="0">
              <a:ln>
                <a:noFill/>
              </a:ln>
              <a:solidFill>
                <a:srgbClr val="FFF799"/>
              </a:solidFill>
              <a:effectLst/>
              <a:uLnTx/>
              <a:uFillTx/>
            </a:endParaRPr>
          </a:p>
        </p:txBody>
      </p:sp>
    </p:spTree>
    <p:extLst>
      <p:ext uri="{BB962C8B-B14F-4D97-AF65-F5344CB8AC3E}">
        <p14:creationId xmlns:p14="http://schemas.microsoft.com/office/powerpoint/2010/main" val="3860561827"/>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0.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7.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21.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27.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 Id="rId5" Type="http://schemas.openxmlformats.org/officeDocument/2006/relationships/image" Target="../media/image57.png"/><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5.xml"/><Relationship Id="rId4" Type="http://schemas.openxmlformats.org/officeDocument/2006/relationships/image" Target="../media/image8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4.xml"/><Relationship Id="rId5" Type="http://schemas.openxmlformats.org/officeDocument/2006/relationships/image" Target="../media/image85.png"/><Relationship Id="rId4" Type="http://schemas.openxmlformats.org/officeDocument/2006/relationships/image" Target="../media/image84.png"/></Relationships>
</file>

<file path=ppt/slides/_rels/slide9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4.xml"/><Relationship Id="rId4" Type="http://schemas.openxmlformats.org/officeDocument/2006/relationships/image" Target="../media/image89.png"/></Relationships>
</file>

<file path=ppt/slides/_rels/slide9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5.xml"/><Relationship Id="rId4" Type="http://schemas.openxmlformats.org/officeDocument/2006/relationships/image" Target="../media/image95.png"/></Relationships>
</file>

<file path=ppt/slides/_rels/slide9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hidden="1"/>
          <p:cNvSpPr>
            <a:spLocks noGrp="1"/>
          </p:cNvSpPr>
          <p:nvPr>
            <p:ph type="body" sz="quarter" idx="20"/>
          </p:nvPr>
        </p:nvSpPr>
        <p:spPr/>
        <p:txBody>
          <a:bodyPr/>
          <a:lstStyle/>
          <a:p>
            <a:fld id="{44F96B55-70B9-44A1-A019-DD686042BC80}" type="slidenum">
              <a:rPr lang="en-US" smtClean="0"/>
              <a:t>1</a:t>
            </a:fld>
            <a:endParaRPr lang="en-US"/>
          </a:p>
        </p:txBody>
      </p:sp>
      <p:sp>
        <p:nvSpPr>
          <p:cNvPr id="13" name="Copyright"/>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774" y="914400"/>
            <a:ext cx="4176409" cy="5165558"/>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302"/>
            <a:ext cx="1447799" cy="719658"/>
          </a:xfrm>
          <a:prstGeom prst="rect">
            <a:avLst/>
          </a:prstGeom>
        </p:spPr>
      </p:pic>
      <p:sp>
        <p:nvSpPr>
          <p:cNvPr id="16" name="TextBox 15"/>
          <p:cNvSpPr txBox="1"/>
          <p:nvPr/>
        </p:nvSpPr>
        <p:spPr>
          <a:xfrm>
            <a:off x="5715000" y="990600"/>
            <a:ext cx="3276600" cy="4708981"/>
          </a:xfrm>
          <a:prstGeom prst="rect">
            <a:avLst/>
          </a:prstGeom>
          <a:noFill/>
        </p:spPr>
        <p:txBody>
          <a:bodyPr wrap="square" rtlCol="0">
            <a:spAutoFit/>
          </a:bodyPr>
          <a:lstStyle/>
          <a:p>
            <a:pPr algn="ctr"/>
            <a:r>
              <a:rPr lang="en-US" sz="2400" i="1" dirty="0">
                <a:solidFill>
                  <a:schemeClr val="accent1">
                    <a:lumMod val="75000"/>
                  </a:schemeClr>
                </a:solidFill>
              </a:rPr>
              <a:t>Chemistry</a:t>
            </a:r>
          </a:p>
          <a:p>
            <a:pPr algn="ctr"/>
            <a:endParaRPr lang="en-US" i="1" dirty="0">
              <a:solidFill>
                <a:schemeClr val="accent1">
                  <a:lumMod val="75000"/>
                </a:schemeClr>
              </a:solidFill>
            </a:endParaRPr>
          </a:p>
          <a:p>
            <a:pPr algn="ctr"/>
            <a:r>
              <a:rPr lang="en-US" sz="2400" b="1" dirty="0">
                <a:solidFill>
                  <a:schemeClr val="accent1">
                    <a:lumMod val="75000"/>
                  </a:schemeClr>
                </a:solidFill>
              </a:rPr>
              <a:t>Third Edition</a:t>
            </a:r>
          </a:p>
          <a:p>
            <a:pPr algn="ctr"/>
            <a:endParaRPr lang="en-US" sz="2400" b="1" dirty="0">
              <a:solidFill>
                <a:schemeClr val="accent1">
                  <a:lumMod val="75000"/>
                </a:schemeClr>
              </a:solidFill>
            </a:endParaRPr>
          </a:p>
          <a:p>
            <a:pPr algn="ctr"/>
            <a:r>
              <a:rPr lang="en-US" sz="2400" dirty="0">
                <a:solidFill>
                  <a:schemeClr val="accent1">
                    <a:lumMod val="75000"/>
                  </a:schemeClr>
                </a:solidFill>
              </a:rPr>
              <a:t>Julia </a:t>
            </a:r>
            <a:r>
              <a:rPr lang="en-US" sz="2400" dirty="0" err="1">
                <a:solidFill>
                  <a:schemeClr val="accent1">
                    <a:lumMod val="75000"/>
                  </a:schemeClr>
                </a:solidFill>
              </a:rPr>
              <a:t>Burdge</a:t>
            </a:r>
            <a:endParaRPr lang="en-US" sz="2400" dirty="0">
              <a:solidFill>
                <a:schemeClr val="accent1">
                  <a:lumMod val="75000"/>
                </a:schemeClr>
              </a:solidFill>
            </a:endParaRPr>
          </a:p>
          <a:p>
            <a:pPr algn="ctr"/>
            <a:endParaRPr lang="en-US" sz="2400" dirty="0">
              <a:solidFill>
                <a:schemeClr val="accent1">
                  <a:lumMod val="75000"/>
                </a:schemeClr>
              </a:solidFill>
            </a:endParaRPr>
          </a:p>
          <a:p>
            <a:pPr algn="ctr"/>
            <a:r>
              <a:rPr lang="en-US" sz="2400" b="1" dirty="0">
                <a:solidFill>
                  <a:schemeClr val="accent1">
                    <a:lumMod val="75000"/>
                  </a:schemeClr>
                </a:solidFill>
              </a:rPr>
              <a:t>Lecture </a:t>
            </a:r>
            <a:r>
              <a:rPr lang="en-US" sz="2400" b="1" dirty="0" err="1">
                <a:solidFill>
                  <a:schemeClr val="accent1">
                    <a:lumMod val="75000"/>
                  </a:schemeClr>
                </a:solidFill>
              </a:rPr>
              <a:t>PowerPoints</a:t>
            </a:r>
            <a:endParaRPr lang="en-US" sz="2400" b="1" dirty="0">
              <a:solidFill>
                <a:schemeClr val="accent1">
                  <a:lumMod val="75000"/>
                </a:schemeClr>
              </a:solidFill>
            </a:endParaRPr>
          </a:p>
          <a:p>
            <a:pPr algn="ctr"/>
            <a:endParaRPr lang="en-US" sz="2400" b="1" dirty="0">
              <a:solidFill>
                <a:schemeClr val="accent1">
                  <a:lumMod val="75000"/>
                </a:schemeClr>
              </a:solidFill>
            </a:endParaRPr>
          </a:p>
          <a:p>
            <a:pPr algn="ctr"/>
            <a:r>
              <a:rPr lang="en-US" sz="2400" dirty="0">
                <a:solidFill>
                  <a:schemeClr val="accent1">
                    <a:lumMod val="75000"/>
                  </a:schemeClr>
                </a:solidFill>
              </a:rPr>
              <a:t>Chapter </a:t>
            </a:r>
            <a:r>
              <a:rPr lang="en-US" sz="2400" dirty="0" smtClean="0">
                <a:solidFill>
                  <a:schemeClr val="accent1">
                    <a:lumMod val="75000"/>
                  </a:schemeClr>
                </a:solidFill>
              </a:rPr>
              <a:t>8</a:t>
            </a:r>
            <a:endParaRPr lang="en-US" sz="2400" dirty="0">
              <a:solidFill>
                <a:schemeClr val="accent1">
                  <a:lumMod val="75000"/>
                </a:schemeClr>
              </a:solidFill>
            </a:endParaRPr>
          </a:p>
          <a:p>
            <a:pPr algn="ctr"/>
            <a:endParaRPr lang="en-US" sz="2400" dirty="0">
              <a:solidFill>
                <a:schemeClr val="accent1">
                  <a:lumMod val="75000"/>
                </a:schemeClr>
              </a:solidFill>
            </a:endParaRPr>
          </a:p>
          <a:p>
            <a:pPr algn="ctr"/>
            <a:r>
              <a:rPr lang="en-US" sz="2400" dirty="0">
                <a:solidFill>
                  <a:schemeClr val="accent1">
                    <a:lumMod val="75000"/>
                  </a:schemeClr>
                </a:solidFill>
              </a:rPr>
              <a:t>Chemical Bonding I: Basic Concepts</a:t>
            </a:r>
          </a:p>
          <a:p>
            <a:endParaRPr lang="en-US" dirty="0"/>
          </a:p>
        </p:txBody>
      </p:sp>
    </p:spTree>
    <p:extLst>
      <p:ext uri="{BB962C8B-B14F-4D97-AF65-F5344CB8AC3E}">
        <p14:creationId xmlns:p14="http://schemas.microsoft.com/office/powerpoint/2010/main" val="360749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8.2</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Ionic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Lattice Energy</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455F759D-FA45-4884-A485-32A512D9E008}" type="slidenum">
              <a:rPr lang="en-US" smtClean="0"/>
              <a:t>10</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76400"/>
            <a:ext cx="9144000" cy="3970318"/>
          </a:xfrm>
          <a:prstGeom prst="rect">
            <a:avLst/>
          </a:prstGeom>
        </p:spPr>
        <p:txBody>
          <a:bodyPr wrap="square">
            <a:spAutoFit/>
          </a:bodyPr>
          <a:lstStyle/>
          <a:p>
            <a:r>
              <a:rPr lang="en-US" sz="2800" b="1" i="1" dirty="0"/>
              <a:t>Ionic bonding </a:t>
            </a:r>
            <a:r>
              <a:rPr lang="en-US" sz="2800" dirty="0"/>
              <a:t>refers to the electrostatic attraction that holds these oppositely charged ions together in an ionic </a:t>
            </a:r>
            <a:r>
              <a:rPr lang="en-US" sz="2800" dirty="0" smtClean="0"/>
              <a:t>compound.</a:t>
            </a:r>
          </a:p>
          <a:p>
            <a:endParaRPr lang="en-US" sz="2800" dirty="0"/>
          </a:p>
          <a:p>
            <a:r>
              <a:rPr lang="en-US" sz="2800" dirty="0"/>
              <a:t>When potassium and iodine atoms come into contact with each other, the valence electron of potassium is transferred to the iodine atom. </a:t>
            </a:r>
            <a:endParaRPr lang="en-US" sz="2800" dirty="0" smtClean="0"/>
          </a:p>
          <a:p>
            <a:endParaRPr lang="en-US" sz="2800" dirty="0"/>
          </a:p>
          <a:p>
            <a:r>
              <a:rPr lang="en-US" sz="2800" dirty="0" smtClean="0"/>
              <a:t>We </a:t>
            </a:r>
            <a:r>
              <a:rPr lang="en-US" sz="2800" dirty="0"/>
              <a:t>can imagine these processes taking place separately and represent each process using Lewis dot symbols. </a:t>
            </a:r>
            <a:r>
              <a:rPr lang="en-US" sz="2800" dirty="0" smtClean="0"/>
              <a:t> </a:t>
            </a:r>
            <a:endParaRPr lang="en-US" sz="2800" dirty="0"/>
          </a:p>
        </p:txBody>
      </p:sp>
    </p:spTree>
    <p:extLst>
      <p:ext uri="{BB962C8B-B14F-4D97-AF65-F5344CB8AC3E}">
        <p14:creationId xmlns:p14="http://schemas.microsoft.com/office/powerpoint/2010/main" val="3476256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8.2</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Ionic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Lattice Energy</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C7639EE0-4B97-4C1D-9B41-B6C4CF0FB2D4}" type="slidenum">
              <a:rPr lang="en-US" smtClean="0"/>
              <a:t>11</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5" y="1371600"/>
            <a:ext cx="390525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5" y="3048000"/>
            <a:ext cx="41243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0" y="3733800"/>
            <a:ext cx="9144000" cy="2246769"/>
          </a:xfrm>
          <a:prstGeom prst="rect">
            <a:avLst/>
          </a:prstGeom>
        </p:spPr>
        <p:txBody>
          <a:bodyPr wrap="square">
            <a:spAutoFit/>
          </a:bodyPr>
          <a:lstStyle/>
          <a:p>
            <a:pPr algn="ctr"/>
            <a:r>
              <a:rPr lang="en-US" sz="2800" dirty="0" smtClean="0"/>
              <a:t>Ionization </a:t>
            </a:r>
            <a:r>
              <a:rPr lang="en-US" sz="2800" dirty="0"/>
              <a:t>of </a:t>
            </a:r>
            <a:r>
              <a:rPr lang="en-US" sz="2800" dirty="0" smtClean="0"/>
              <a:t>potassium:  +419 kJ/</a:t>
            </a:r>
            <a:r>
              <a:rPr lang="en-US" sz="2800" dirty="0" err="1" smtClean="0"/>
              <a:t>mol</a:t>
            </a:r>
            <a:endParaRPr lang="en-US" sz="2800" dirty="0" smtClean="0"/>
          </a:p>
          <a:p>
            <a:pPr algn="ctr"/>
            <a:r>
              <a:rPr lang="en-US" sz="2800" dirty="0" smtClean="0"/>
              <a:t>Electron affinity </a:t>
            </a:r>
            <a:r>
              <a:rPr lang="en-US" sz="2800" dirty="0"/>
              <a:t>of </a:t>
            </a:r>
            <a:r>
              <a:rPr lang="en-US" sz="2800" dirty="0" smtClean="0"/>
              <a:t>iodine: –295 </a:t>
            </a:r>
            <a:r>
              <a:rPr lang="en-US" sz="2800" dirty="0"/>
              <a:t>kJ/</a:t>
            </a:r>
            <a:r>
              <a:rPr lang="en-US" sz="2800" dirty="0" err="1"/>
              <a:t>mol</a:t>
            </a:r>
            <a:r>
              <a:rPr lang="en-US" sz="2800" dirty="0"/>
              <a:t> </a:t>
            </a:r>
            <a:r>
              <a:rPr lang="en-US" sz="2800" dirty="0" smtClean="0"/>
              <a:t> </a:t>
            </a:r>
          </a:p>
          <a:p>
            <a:endParaRPr lang="en-US" sz="2800" dirty="0"/>
          </a:p>
          <a:p>
            <a:r>
              <a:rPr lang="en-US" sz="2800" dirty="0" smtClean="0"/>
              <a:t>If </a:t>
            </a:r>
            <a:r>
              <a:rPr lang="en-US" sz="2800" dirty="0"/>
              <a:t>a mole of KI were to form as we have described it, an input of </a:t>
            </a:r>
            <a:r>
              <a:rPr lang="en-US" sz="2800" dirty="0" smtClean="0"/>
              <a:t>[419 + (–295</a:t>
            </a:r>
            <a:r>
              <a:rPr lang="en-US" sz="2800" dirty="0"/>
              <a:t>)] </a:t>
            </a:r>
            <a:r>
              <a:rPr lang="en-US" sz="2800" dirty="0" smtClean="0"/>
              <a:t>= </a:t>
            </a:r>
            <a:r>
              <a:rPr lang="en-US" sz="2800" dirty="0"/>
              <a:t>124 kJ of energy would be required. </a:t>
            </a:r>
          </a:p>
        </p:txBody>
      </p:sp>
    </p:spTree>
    <p:extLst>
      <p:ext uri="{BB962C8B-B14F-4D97-AF65-F5344CB8AC3E}">
        <p14:creationId xmlns:p14="http://schemas.microsoft.com/office/powerpoint/2010/main" val="811677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8.2</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Ionic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Lattice Energy</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BBF28153-DD11-483C-9B60-24993AC74F7C}" type="slidenum">
              <a:rPr lang="en-US" smtClean="0"/>
              <a:t>12</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5" name="Rectangle 14"/>
          <p:cNvSpPr/>
          <p:nvPr/>
        </p:nvSpPr>
        <p:spPr>
          <a:xfrm>
            <a:off x="0" y="1600200"/>
            <a:ext cx="9144000" cy="2677656"/>
          </a:xfrm>
          <a:prstGeom prst="rect">
            <a:avLst/>
          </a:prstGeom>
        </p:spPr>
        <p:txBody>
          <a:bodyPr wrap="square">
            <a:spAutoFit/>
          </a:bodyPr>
          <a:lstStyle/>
          <a:p>
            <a:r>
              <a:rPr lang="en-US" sz="2800" dirty="0" smtClean="0"/>
              <a:t>The </a:t>
            </a:r>
            <a:r>
              <a:rPr lang="en-US" sz="2800" dirty="0"/>
              <a:t>formation of ionic bonds is highly </a:t>
            </a:r>
            <a:r>
              <a:rPr lang="en-US" sz="2800" i="1" dirty="0"/>
              <a:t>exothermic </a:t>
            </a:r>
            <a:r>
              <a:rPr lang="en-US" sz="2800" dirty="0"/>
              <a:t>and more than compensates for the energy input required to transfer electrons from metal atoms to nonmetal atoms. </a:t>
            </a:r>
            <a:endParaRPr lang="en-US" sz="2800" dirty="0" smtClean="0"/>
          </a:p>
          <a:p>
            <a:endParaRPr lang="en-US" sz="2800" dirty="0"/>
          </a:p>
          <a:p>
            <a:r>
              <a:rPr lang="en-US" sz="2800" dirty="0" smtClean="0"/>
              <a:t>We </a:t>
            </a:r>
            <a:r>
              <a:rPr lang="en-US" sz="2800" dirty="0"/>
              <a:t>can quantify the energy change associated with the formation of ionic bonds with </a:t>
            </a:r>
            <a:r>
              <a:rPr lang="en-US" sz="2800" i="1" dirty="0"/>
              <a:t>lattice energy. </a:t>
            </a:r>
            <a:endParaRPr lang="en-US" sz="2800" dirty="0">
              <a:solidFill>
                <a:prstClr val="black"/>
              </a:solidFill>
            </a:endParaRPr>
          </a:p>
        </p:txBody>
      </p:sp>
    </p:spTree>
    <p:extLst>
      <p:ext uri="{BB962C8B-B14F-4D97-AF65-F5344CB8AC3E}">
        <p14:creationId xmlns:p14="http://schemas.microsoft.com/office/powerpoint/2010/main" val="1950523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8.2</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Ionic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Lattice Energy</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73C86E9B-4163-4BC4-90E2-51A75F6DDAC7}" type="slidenum">
              <a:rPr lang="en-US" smtClean="0"/>
              <a:t>13</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76400"/>
            <a:ext cx="9144000" cy="2677656"/>
          </a:xfrm>
          <a:prstGeom prst="rect">
            <a:avLst/>
          </a:prstGeom>
        </p:spPr>
        <p:txBody>
          <a:bodyPr wrap="square">
            <a:spAutoFit/>
          </a:bodyPr>
          <a:lstStyle/>
          <a:p>
            <a:r>
              <a:rPr lang="en-US" sz="2800" b="1" i="1" dirty="0"/>
              <a:t>Lattice energy </a:t>
            </a:r>
            <a:r>
              <a:rPr lang="en-US" sz="2800" dirty="0"/>
              <a:t>is the amount of energy required to convert a mole of ionic solid to its constituent ions in the gas phase. </a:t>
            </a:r>
            <a:endParaRPr lang="en-US" sz="2800" dirty="0" smtClean="0"/>
          </a:p>
          <a:p>
            <a:endParaRPr lang="en-US" sz="2800" dirty="0"/>
          </a:p>
          <a:p>
            <a:r>
              <a:rPr lang="en-US" sz="2800" dirty="0" smtClean="0"/>
              <a:t>For </a:t>
            </a:r>
            <a:r>
              <a:rPr lang="en-US" sz="2800" dirty="0"/>
              <a:t>example, the lattice energy of potassium iodide is 632 kJ/mol. Thus, it takes 632 kJ of energy to convert 1 mole of KI(</a:t>
            </a:r>
            <a:r>
              <a:rPr lang="en-US" sz="2800" i="1" dirty="0"/>
              <a:t>s</a:t>
            </a:r>
            <a:r>
              <a:rPr lang="en-US" sz="2800" dirty="0"/>
              <a:t>) to 1 mole each of </a:t>
            </a:r>
            <a:r>
              <a:rPr lang="en-US" sz="2800" dirty="0" smtClean="0"/>
              <a:t>K</a:t>
            </a:r>
            <a:r>
              <a:rPr lang="en-US" sz="2800" baseline="30000" dirty="0" smtClean="0"/>
              <a:t>+</a:t>
            </a:r>
            <a:r>
              <a:rPr lang="en-US" sz="2800" dirty="0" smtClean="0"/>
              <a:t>(</a:t>
            </a:r>
            <a:r>
              <a:rPr lang="en-US" sz="2800" i="1" dirty="0" smtClean="0"/>
              <a:t>g</a:t>
            </a:r>
            <a:r>
              <a:rPr lang="en-US" sz="2800" dirty="0"/>
              <a:t>) and </a:t>
            </a:r>
            <a:r>
              <a:rPr lang="en-US" sz="2800" dirty="0" smtClean="0"/>
              <a:t>I</a:t>
            </a:r>
            <a:r>
              <a:rPr lang="en-US" sz="2800" baseline="30000" dirty="0" smtClean="0"/>
              <a:t>–</a:t>
            </a:r>
            <a:r>
              <a:rPr lang="en-US" sz="2800" dirty="0" smtClean="0"/>
              <a:t>(</a:t>
            </a:r>
            <a:r>
              <a:rPr lang="en-US" sz="2800" i="1" dirty="0" smtClean="0"/>
              <a:t>g</a:t>
            </a:r>
            <a:r>
              <a:rPr lang="en-US" sz="2800" dirty="0"/>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4600575"/>
            <a:ext cx="74295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514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8.2</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Ionic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Lattice Energy</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2CD56D0D-0BD6-4C7E-941E-2A2F9609FE46}" type="slidenum">
              <a:rPr lang="en-US" smtClean="0"/>
              <a:t>14</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76400"/>
            <a:ext cx="9144000" cy="1384995"/>
          </a:xfrm>
          <a:prstGeom prst="rect">
            <a:avLst/>
          </a:prstGeom>
        </p:spPr>
        <p:txBody>
          <a:bodyPr wrap="square">
            <a:spAutoFit/>
          </a:bodyPr>
          <a:lstStyle/>
          <a:p>
            <a:r>
              <a:rPr lang="en-US" sz="2800" dirty="0"/>
              <a:t>The magnitude of lattice energy is a measure of an ionic compound’s stability. The greater the lattice energy, the more stable the compound. </a:t>
            </a:r>
            <a:endParaRPr lang="en-US" sz="2800" dirty="0">
              <a:solidFill>
                <a:prstClr val="blac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64" y="3276600"/>
            <a:ext cx="9109936" cy="236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269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8.2</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Ionic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Lattice Energy</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E6F5952B-33DD-4575-9C5C-32A88D620DE9}" type="slidenum">
              <a:rPr lang="en-US" smtClean="0"/>
              <a:t>15</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133600"/>
            <a:ext cx="9003238" cy="35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300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8.2</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Ionic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r>
              <a:rPr lang="en-US" b="0" smtClean="0">
                <a:latin typeface="Calibri"/>
              </a:rPr>
              <a:t>Lattice Energy</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5AE7F01B-D354-4AB4-BB24-F521582DF479}" type="slidenum">
              <a:rPr lang="en-US" smtClean="0"/>
              <a:t>16</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904875"/>
            <a:ext cx="7839075"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868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r>
              <a:rPr lang="en-US" b="0" smtClean="0">
                <a:latin typeface="Calibri"/>
              </a:rPr>
              <a:t>8.2</a:t>
            </a:r>
            <a:endParaRPr lang="en-US" b="0">
              <a:latin typeface="Calibri"/>
            </a:endParaRPr>
          </a:p>
        </p:txBody>
      </p:sp>
      <p:sp>
        <p:nvSpPr>
          <p:cNvPr id="6" name="SectionTitle" hidden="1"/>
          <p:cNvSpPr>
            <a:spLocks noGrp="1"/>
          </p:cNvSpPr>
          <p:nvPr>
            <p:ph type="body" sz="quarter" idx="14"/>
          </p:nvPr>
        </p:nvSpPr>
        <p:spPr/>
        <p:txBody>
          <a:bodyPr/>
          <a:lstStyle/>
          <a:p>
            <a:r>
              <a:rPr lang="en-US" b="0" smtClean="0">
                <a:solidFill>
                  <a:srgbClr val="000000"/>
                </a:solidFill>
                <a:latin typeface="Calibri"/>
              </a:rPr>
              <a:t>Ionic Bonding</a:t>
            </a:r>
            <a:endParaRPr lang="en-US" b="0">
              <a:solidFill>
                <a:srgbClr val="000000"/>
              </a:solidFill>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r>
              <a:rPr lang="en-US" smtClean="0">
                <a:latin typeface="Calibri"/>
              </a:rPr>
              <a:t>Lattice Energy</a:t>
            </a:r>
            <a:endParaRPr lang="en-US">
              <a:latin typeface="Calibri"/>
            </a:endParaRPr>
          </a:p>
        </p:txBody>
      </p:sp>
      <p:sp>
        <p:nvSpPr>
          <p:cNvPr id="9" name="ItemNumber"/>
          <p:cNvSpPr>
            <a:spLocks noGrp="1"/>
          </p:cNvSpPr>
          <p:nvPr>
            <p:ph type="body" sz="quarter" idx="17"/>
          </p:nvPr>
        </p:nvSpPr>
        <p:spPr/>
        <p:txBody>
          <a:bodyPr/>
          <a:lstStyle/>
          <a:p>
            <a:r>
              <a:rPr lang="en-US" dirty="0" smtClean="0"/>
              <a:t>8.2</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D4949321-A17A-4B47-AEF8-EF63FB923B2A}" type="slidenum">
              <a:rPr lang="en-US" smtClean="0"/>
              <a:t>17</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3970318"/>
          </a:xfrm>
          <a:prstGeom prst="rect">
            <a:avLst/>
          </a:prstGeom>
          <a:noFill/>
        </p:spPr>
        <p:txBody>
          <a:bodyPr vert="horz" rtlCol="0">
            <a:spAutoFit/>
          </a:bodyPr>
          <a:lstStyle/>
          <a:p>
            <a:r>
              <a:rPr lang="en-US" sz="2800" dirty="0"/>
              <a:t>Arrange </a:t>
            </a:r>
            <a:r>
              <a:rPr lang="en-US" sz="2800" dirty="0" err="1"/>
              <a:t>MgO</a:t>
            </a:r>
            <a:r>
              <a:rPr lang="en-US" sz="2800" dirty="0"/>
              <a:t>, </a:t>
            </a:r>
            <a:r>
              <a:rPr lang="en-US" sz="2800" dirty="0" err="1"/>
              <a:t>CaO</a:t>
            </a:r>
            <a:r>
              <a:rPr lang="en-US" sz="2800" dirty="0"/>
              <a:t>, and </a:t>
            </a:r>
            <a:r>
              <a:rPr lang="en-US" sz="2800" dirty="0" err="1"/>
              <a:t>SrO</a:t>
            </a:r>
            <a:r>
              <a:rPr lang="en-US" sz="2800" dirty="0"/>
              <a:t> in order of increasing lattice energy. </a:t>
            </a:r>
            <a:endParaRPr lang="en-US" sz="2800" dirty="0" smtClean="0">
              <a:latin typeface="Calibri"/>
            </a:endParaRPr>
          </a:p>
          <a:p>
            <a:endParaRPr lang="en-US" sz="2800" dirty="0" smtClean="0">
              <a:latin typeface="Calibri"/>
            </a:endParaRPr>
          </a:p>
          <a:p>
            <a:r>
              <a:rPr lang="en-US" sz="2800" b="1" dirty="0" smtClean="0">
                <a:solidFill>
                  <a:srgbClr val="4F74A7"/>
                </a:solidFill>
                <a:latin typeface="Calibri"/>
              </a:rPr>
              <a:t>Strategy</a:t>
            </a:r>
          </a:p>
          <a:p>
            <a:r>
              <a:rPr lang="en-US" sz="2800" dirty="0"/>
              <a:t>Consider the charges on the ions and the distances between them. </a:t>
            </a:r>
            <a:endParaRPr lang="en-US" sz="2800" dirty="0" smtClean="0"/>
          </a:p>
          <a:p>
            <a:endParaRPr lang="en-US" sz="2800" dirty="0"/>
          </a:p>
          <a:p>
            <a:r>
              <a:rPr lang="en-US" sz="2800" dirty="0" smtClean="0"/>
              <a:t>Apply </a:t>
            </a:r>
            <a:r>
              <a:rPr lang="en-US" sz="2800" dirty="0"/>
              <a:t>Coulomb’s law to determine the relative lattice energies. </a:t>
            </a:r>
            <a:endParaRPr lang="en-US" sz="2800" dirty="0">
              <a:latin typeface="Calibri"/>
            </a:endParaRPr>
          </a:p>
        </p:txBody>
      </p:sp>
    </p:spTree>
    <p:extLst>
      <p:ext uri="{BB962C8B-B14F-4D97-AF65-F5344CB8AC3E}">
        <p14:creationId xmlns:p14="http://schemas.microsoft.com/office/powerpoint/2010/main" val="2828892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r>
              <a:rPr lang="en-US" b="0" smtClean="0">
                <a:latin typeface="Calibri"/>
              </a:rPr>
              <a:t>8.2</a:t>
            </a:r>
            <a:endParaRPr lang="en-US" b="0">
              <a:latin typeface="Calibri"/>
            </a:endParaRPr>
          </a:p>
        </p:txBody>
      </p:sp>
      <p:sp>
        <p:nvSpPr>
          <p:cNvPr id="6" name="SectionTitle" hidden="1"/>
          <p:cNvSpPr>
            <a:spLocks noGrp="1"/>
          </p:cNvSpPr>
          <p:nvPr>
            <p:ph type="body" sz="quarter" idx="14"/>
          </p:nvPr>
        </p:nvSpPr>
        <p:spPr/>
        <p:txBody>
          <a:bodyPr/>
          <a:lstStyle/>
          <a:p>
            <a:r>
              <a:rPr lang="en-US" b="0" smtClean="0">
                <a:solidFill>
                  <a:srgbClr val="000000"/>
                </a:solidFill>
                <a:latin typeface="Calibri"/>
              </a:rPr>
              <a:t>Ionic Bonding</a:t>
            </a:r>
            <a:endParaRPr lang="en-US" b="0">
              <a:solidFill>
                <a:srgbClr val="000000"/>
              </a:solidFill>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r>
              <a:rPr lang="en-US" smtClean="0">
                <a:latin typeface="Calibri"/>
              </a:rPr>
              <a:t>Lattice Energy</a:t>
            </a:r>
            <a:endParaRPr lang="en-US">
              <a:latin typeface="Calibri"/>
            </a:endParaRPr>
          </a:p>
        </p:txBody>
      </p:sp>
      <p:sp>
        <p:nvSpPr>
          <p:cNvPr id="9" name="ItemNumber"/>
          <p:cNvSpPr>
            <a:spLocks noGrp="1"/>
          </p:cNvSpPr>
          <p:nvPr>
            <p:ph type="body" sz="quarter" idx="17"/>
          </p:nvPr>
        </p:nvSpPr>
        <p:spPr/>
        <p:txBody>
          <a:bodyPr/>
          <a:lstStyle/>
          <a:p>
            <a:r>
              <a:rPr lang="en-US" dirty="0" smtClean="0"/>
              <a:t>8.2</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F4AD482A-A7B1-4530-856B-78E77701630C}" type="slidenum">
              <a:rPr lang="en-US" smtClean="0"/>
              <a:t>18</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3970318"/>
          </a:xfrm>
          <a:prstGeom prst="rect">
            <a:avLst/>
          </a:prstGeom>
          <a:noFill/>
        </p:spPr>
        <p:txBody>
          <a:bodyPr vert="horz" rtlCol="0">
            <a:spAutoFit/>
          </a:bodyPr>
          <a:lstStyle/>
          <a:p>
            <a:r>
              <a:rPr lang="en-US" sz="2800" b="1" dirty="0" smtClean="0">
                <a:solidFill>
                  <a:srgbClr val="4F74A7"/>
                </a:solidFill>
              </a:rPr>
              <a:t>Setup</a:t>
            </a:r>
          </a:p>
          <a:p>
            <a:r>
              <a:rPr lang="en-US" sz="2800" dirty="0" err="1"/>
              <a:t>MgO</a:t>
            </a:r>
            <a:r>
              <a:rPr lang="en-US" sz="2800" dirty="0"/>
              <a:t>, </a:t>
            </a:r>
            <a:r>
              <a:rPr lang="en-US" sz="2800" dirty="0" err="1"/>
              <a:t>CaO</a:t>
            </a:r>
            <a:r>
              <a:rPr lang="en-US" sz="2800" dirty="0"/>
              <a:t>, and </a:t>
            </a:r>
            <a:r>
              <a:rPr lang="en-US" sz="2800" dirty="0" err="1"/>
              <a:t>SrO</a:t>
            </a:r>
            <a:r>
              <a:rPr lang="en-US" sz="2800" dirty="0"/>
              <a:t> all contain the same anion (</a:t>
            </a:r>
            <a:r>
              <a:rPr lang="en-US" sz="2800" dirty="0" smtClean="0"/>
              <a:t>O</a:t>
            </a:r>
            <a:r>
              <a:rPr lang="en-US" sz="2800" baseline="30000" dirty="0" smtClean="0"/>
              <a:t>2–</a:t>
            </a:r>
            <a:r>
              <a:rPr lang="en-US" sz="2800" dirty="0" smtClean="0"/>
              <a:t>), </a:t>
            </a:r>
            <a:r>
              <a:rPr lang="en-US" sz="2800" dirty="0"/>
              <a:t>and all contain </a:t>
            </a:r>
            <a:r>
              <a:rPr lang="en-US" sz="2800" dirty="0" err="1"/>
              <a:t>cations</a:t>
            </a:r>
            <a:r>
              <a:rPr lang="en-US" sz="2800" dirty="0"/>
              <a:t> with the same charge </a:t>
            </a:r>
            <a:r>
              <a:rPr lang="en-US" sz="2800" dirty="0" smtClean="0"/>
              <a:t>(+2).</a:t>
            </a:r>
          </a:p>
          <a:p>
            <a:endParaRPr lang="en-US" sz="2800" dirty="0" smtClean="0"/>
          </a:p>
          <a:p>
            <a:r>
              <a:rPr lang="nn-NO" sz="2800" dirty="0" smtClean="0"/>
              <a:t>The </a:t>
            </a:r>
            <a:r>
              <a:rPr lang="nn-NO" sz="2800" dirty="0"/>
              <a:t>ionic radii are 0.72 Å (Mg</a:t>
            </a:r>
            <a:r>
              <a:rPr lang="nn-NO" sz="2800" baseline="30000" dirty="0"/>
              <a:t>2+</a:t>
            </a:r>
            <a:r>
              <a:rPr lang="nn-NO" sz="2800" dirty="0"/>
              <a:t>), 1.00 Å (Ca</a:t>
            </a:r>
            <a:r>
              <a:rPr lang="nn-NO" sz="2800" baseline="30000" dirty="0"/>
              <a:t>2+</a:t>
            </a:r>
            <a:r>
              <a:rPr lang="nn-NO" sz="2800" dirty="0"/>
              <a:t>), and 1.18 Å (Sr</a:t>
            </a:r>
            <a:r>
              <a:rPr lang="nn-NO" sz="2800" baseline="30000" dirty="0"/>
              <a:t>2+</a:t>
            </a:r>
            <a:r>
              <a:rPr lang="nn-NO" sz="2800" dirty="0"/>
              <a:t>). </a:t>
            </a:r>
            <a:endParaRPr lang="en-US" sz="2800" b="1" dirty="0">
              <a:solidFill>
                <a:srgbClr val="4F74A7"/>
              </a:solidFill>
            </a:endParaRPr>
          </a:p>
          <a:p>
            <a:endParaRPr lang="en-US" sz="2800" dirty="0" smtClean="0">
              <a:solidFill>
                <a:prstClr val="black"/>
              </a:solidFill>
            </a:endParaRPr>
          </a:p>
          <a:p>
            <a:r>
              <a:rPr lang="en-US" sz="2800" b="1" dirty="0" smtClean="0">
                <a:solidFill>
                  <a:srgbClr val="4F74A7"/>
                </a:solidFill>
              </a:rPr>
              <a:t>Solution</a:t>
            </a:r>
          </a:p>
          <a:p>
            <a:endParaRPr lang="en-US" sz="2800" dirty="0">
              <a:solidFill>
                <a:prstClr val="black"/>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4752975"/>
            <a:ext cx="28575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658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8.2</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Ionic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The Born-Haber Cycle</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94D1D9AC-7599-45D7-8D59-F902DF9ED3FB}" type="slidenum">
              <a:rPr lang="en-US" smtClean="0"/>
              <a:t>19</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grpSp>
        <p:nvGrpSpPr>
          <p:cNvPr id="34" name="Group 33"/>
          <p:cNvGrpSpPr/>
          <p:nvPr/>
        </p:nvGrpSpPr>
        <p:grpSpPr>
          <a:xfrm>
            <a:off x="1471512" y="1676400"/>
            <a:ext cx="6617854" cy="4648200"/>
            <a:chOff x="837697" y="1676400"/>
            <a:chExt cx="6617854" cy="4648200"/>
          </a:xfrm>
        </p:grpSpPr>
        <p:sp>
          <p:nvSpPr>
            <p:cNvPr id="14" name="TextBox 13"/>
            <p:cNvSpPr txBox="1"/>
            <p:nvPr/>
          </p:nvSpPr>
          <p:spPr>
            <a:xfrm>
              <a:off x="1812322" y="5801380"/>
              <a:ext cx="1220206" cy="523220"/>
            </a:xfrm>
            <a:prstGeom prst="rect">
              <a:avLst/>
            </a:prstGeom>
            <a:noFill/>
          </p:spPr>
          <p:txBody>
            <a:bodyPr wrap="none" rtlCol="0">
              <a:spAutoFit/>
            </a:bodyPr>
            <a:lstStyle/>
            <a:p>
              <a:r>
                <a:rPr lang="en-US" sz="2800" dirty="0" err="1" smtClean="0"/>
                <a:t>NaCl</a:t>
              </a:r>
              <a:r>
                <a:rPr lang="en-US" sz="2800" dirty="0" smtClean="0"/>
                <a:t>(</a:t>
              </a:r>
              <a:r>
                <a:rPr lang="en-US" sz="2800" i="1" dirty="0" smtClean="0"/>
                <a:t>s</a:t>
              </a:r>
              <a:r>
                <a:rPr lang="en-US" sz="2800" dirty="0" smtClean="0"/>
                <a:t>)</a:t>
              </a:r>
              <a:endParaRPr lang="en-US" sz="2800" dirty="0"/>
            </a:p>
          </p:txBody>
        </p:sp>
        <p:sp>
          <p:nvSpPr>
            <p:cNvPr id="15" name="TextBox 14"/>
            <p:cNvSpPr txBox="1"/>
            <p:nvPr/>
          </p:nvSpPr>
          <p:spPr>
            <a:xfrm>
              <a:off x="1259286" y="4770135"/>
              <a:ext cx="2326278" cy="523220"/>
            </a:xfrm>
            <a:prstGeom prst="rect">
              <a:avLst/>
            </a:prstGeom>
            <a:noFill/>
          </p:spPr>
          <p:txBody>
            <a:bodyPr wrap="none" rtlCol="0">
              <a:spAutoFit/>
            </a:bodyPr>
            <a:lstStyle/>
            <a:p>
              <a:r>
                <a:rPr lang="en-US" sz="2800" dirty="0" smtClean="0"/>
                <a:t>Na(</a:t>
              </a:r>
              <a:r>
                <a:rPr lang="en-US" sz="2800" i="1" dirty="0" smtClean="0"/>
                <a:t>s</a:t>
              </a:r>
              <a:r>
                <a:rPr lang="en-US" sz="2800" dirty="0" smtClean="0"/>
                <a:t>) + ½Cl</a:t>
              </a:r>
              <a:r>
                <a:rPr lang="en-US" sz="2800" baseline="-25000" dirty="0" smtClean="0"/>
                <a:t>2</a:t>
              </a:r>
              <a:r>
                <a:rPr lang="en-US" sz="2800" dirty="0" smtClean="0"/>
                <a:t>(</a:t>
              </a:r>
              <a:r>
                <a:rPr lang="en-US" sz="2800" i="1" dirty="0" smtClean="0"/>
                <a:t>g</a:t>
              </a:r>
              <a:r>
                <a:rPr lang="en-US" sz="2800" dirty="0" smtClean="0"/>
                <a:t>)</a:t>
              </a:r>
              <a:endParaRPr lang="en-US" sz="2800" dirty="0"/>
            </a:p>
          </p:txBody>
        </p:sp>
        <p:sp>
          <p:nvSpPr>
            <p:cNvPr id="16" name="TextBox 15"/>
            <p:cNvSpPr txBox="1"/>
            <p:nvPr/>
          </p:nvSpPr>
          <p:spPr>
            <a:xfrm>
              <a:off x="1236844" y="3738890"/>
              <a:ext cx="2371162" cy="523220"/>
            </a:xfrm>
            <a:prstGeom prst="rect">
              <a:avLst/>
            </a:prstGeom>
            <a:noFill/>
          </p:spPr>
          <p:txBody>
            <a:bodyPr wrap="none" rtlCol="0">
              <a:spAutoFit/>
            </a:bodyPr>
            <a:lstStyle/>
            <a:p>
              <a:r>
                <a:rPr lang="en-US" sz="2800" dirty="0" smtClean="0"/>
                <a:t>Na(</a:t>
              </a:r>
              <a:r>
                <a:rPr lang="en-US" sz="2800" i="1" dirty="0"/>
                <a:t>g</a:t>
              </a:r>
              <a:r>
                <a:rPr lang="en-US" sz="2800" dirty="0" smtClean="0"/>
                <a:t>) + ½Cl</a:t>
              </a:r>
              <a:r>
                <a:rPr lang="en-US" sz="2800" baseline="-25000" dirty="0" smtClean="0"/>
                <a:t>2</a:t>
              </a:r>
              <a:r>
                <a:rPr lang="en-US" sz="2800" dirty="0" smtClean="0"/>
                <a:t>(</a:t>
              </a:r>
              <a:r>
                <a:rPr lang="en-US" sz="2800" i="1" dirty="0" smtClean="0"/>
                <a:t>g</a:t>
              </a:r>
              <a:r>
                <a:rPr lang="en-US" sz="2800" dirty="0" smtClean="0"/>
                <a:t>)</a:t>
              </a:r>
              <a:endParaRPr lang="en-US" sz="2800" dirty="0"/>
            </a:p>
          </p:txBody>
        </p:sp>
        <p:sp>
          <p:nvSpPr>
            <p:cNvPr id="17" name="TextBox 16"/>
            <p:cNvSpPr txBox="1"/>
            <p:nvPr/>
          </p:nvSpPr>
          <p:spPr>
            <a:xfrm>
              <a:off x="1417984" y="2707645"/>
              <a:ext cx="2008883" cy="523220"/>
            </a:xfrm>
            <a:prstGeom prst="rect">
              <a:avLst/>
            </a:prstGeom>
            <a:noFill/>
          </p:spPr>
          <p:txBody>
            <a:bodyPr wrap="none" rtlCol="0">
              <a:spAutoFit/>
            </a:bodyPr>
            <a:lstStyle/>
            <a:p>
              <a:r>
                <a:rPr lang="en-US" sz="2800" dirty="0" smtClean="0"/>
                <a:t>Na(</a:t>
              </a:r>
              <a:r>
                <a:rPr lang="en-US" sz="2800" i="1" dirty="0"/>
                <a:t>g</a:t>
              </a:r>
              <a:r>
                <a:rPr lang="en-US" sz="2800" dirty="0" smtClean="0"/>
                <a:t>) + </a:t>
              </a:r>
              <a:r>
                <a:rPr lang="en-US" sz="2800" dirty="0" err="1" smtClean="0"/>
                <a:t>Cl</a:t>
              </a:r>
              <a:r>
                <a:rPr lang="en-US" sz="2800" dirty="0" smtClean="0"/>
                <a:t>(</a:t>
              </a:r>
              <a:r>
                <a:rPr lang="en-US" sz="2800" i="1" dirty="0" smtClean="0"/>
                <a:t>g</a:t>
              </a:r>
              <a:r>
                <a:rPr lang="en-US" sz="2800" dirty="0" smtClean="0"/>
                <a:t>)</a:t>
              </a:r>
              <a:endParaRPr lang="en-US" sz="2800" dirty="0"/>
            </a:p>
          </p:txBody>
        </p:sp>
        <p:sp>
          <p:nvSpPr>
            <p:cNvPr id="18" name="TextBox 17"/>
            <p:cNvSpPr txBox="1"/>
            <p:nvPr/>
          </p:nvSpPr>
          <p:spPr>
            <a:xfrm>
              <a:off x="837697" y="1676400"/>
              <a:ext cx="3169457" cy="523220"/>
            </a:xfrm>
            <a:prstGeom prst="rect">
              <a:avLst/>
            </a:prstGeom>
            <a:noFill/>
          </p:spPr>
          <p:txBody>
            <a:bodyPr wrap="none" rtlCol="0">
              <a:spAutoFit/>
            </a:bodyPr>
            <a:lstStyle/>
            <a:p>
              <a:r>
                <a:rPr lang="en-US" sz="2800" dirty="0" smtClean="0"/>
                <a:t>Na</a:t>
              </a:r>
              <a:r>
                <a:rPr lang="en-US" sz="2800" baseline="30000" dirty="0" smtClean="0"/>
                <a:t>+</a:t>
              </a:r>
              <a:r>
                <a:rPr lang="en-US" sz="2800" dirty="0" smtClean="0"/>
                <a:t>(</a:t>
              </a:r>
              <a:r>
                <a:rPr lang="en-US" sz="2800" i="1" dirty="0"/>
                <a:t>g</a:t>
              </a:r>
              <a:r>
                <a:rPr lang="en-US" sz="2800" dirty="0" smtClean="0"/>
                <a:t>) + e</a:t>
              </a:r>
              <a:r>
                <a:rPr lang="en-US" sz="2800" baseline="30000" dirty="0" smtClean="0"/>
                <a:t>–</a:t>
              </a:r>
              <a:r>
                <a:rPr lang="en-US" sz="2800" dirty="0" smtClean="0"/>
                <a:t>(</a:t>
              </a:r>
              <a:r>
                <a:rPr lang="en-US" sz="2800" i="1" dirty="0" smtClean="0"/>
                <a:t>g</a:t>
              </a:r>
              <a:r>
                <a:rPr lang="en-US" sz="2800" dirty="0" smtClean="0"/>
                <a:t>) + </a:t>
              </a:r>
              <a:r>
                <a:rPr lang="en-US" sz="2800" dirty="0" err="1" smtClean="0"/>
                <a:t>Cl</a:t>
              </a:r>
              <a:r>
                <a:rPr lang="en-US" sz="2800" dirty="0" smtClean="0"/>
                <a:t>(</a:t>
              </a:r>
              <a:r>
                <a:rPr lang="en-US" sz="2800" i="1" dirty="0" smtClean="0"/>
                <a:t>g</a:t>
              </a:r>
              <a:r>
                <a:rPr lang="en-US" sz="2800" dirty="0" smtClean="0"/>
                <a:t>)</a:t>
              </a:r>
              <a:endParaRPr lang="en-US" sz="2800" dirty="0"/>
            </a:p>
          </p:txBody>
        </p:sp>
        <p:sp>
          <p:nvSpPr>
            <p:cNvPr id="19" name="TextBox 18"/>
            <p:cNvSpPr txBox="1"/>
            <p:nvPr/>
          </p:nvSpPr>
          <p:spPr>
            <a:xfrm>
              <a:off x="5148509" y="2743200"/>
              <a:ext cx="2307042" cy="523220"/>
            </a:xfrm>
            <a:prstGeom prst="rect">
              <a:avLst/>
            </a:prstGeom>
            <a:noFill/>
          </p:spPr>
          <p:txBody>
            <a:bodyPr wrap="none" rtlCol="0">
              <a:spAutoFit/>
            </a:bodyPr>
            <a:lstStyle/>
            <a:p>
              <a:r>
                <a:rPr lang="en-US" sz="2800" dirty="0" smtClean="0"/>
                <a:t>Na</a:t>
              </a:r>
              <a:r>
                <a:rPr lang="en-US" sz="2800" baseline="30000" dirty="0" smtClean="0"/>
                <a:t>+</a:t>
              </a:r>
              <a:r>
                <a:rPr lang="en-US" sz="2800" dirty="0" smtClean="0"/>
                <a:t>(</a:t>
              </a:r>
              <a:r>
                <a:rPr lang="en-US" sz="2800" i="1" dirty="0"/>
                <a:t>g</a:t>
              </a:r>
              <a:r>
                <a:rPr lang="en-US" sz="2800" dirty="0" smtClean="0"/>
                <a:t>) + </a:t>
              </a:r>
              <a:r>
                <a:rPr lang="en-US" sz="2800" dirty="0" err="1" smtClean="0"/>
                <a:t>Cl</a:t>
              </a:r>
              <a:r>
                <a:rPr lang="en-US" sz="2800" baseline="30000" dirty="0" smtClean="0"/>
                <a:t>–</a:t>
              </a:r>
              <a:r>
                <a:rPr lang="en-US" sz="2800" dirty="0" smtClean="0"/>
                <a:t>(</a:t>
              </a:r>
              <a:r>
                <a:rPr lang="en-US" sz="2800" i="1" dirty="0" smtClean="0"/>
                <a:t>g</a:t>
              </a:r>
              <a:r>
                <a:rPr lang="en-US" sz="2800" dirty="0" smtClean="0"/>
                <a:t>)</a:t>
              </a:r>
              <a:endParaRPr lang="en-US" sz="2800" dirty="0"/>
            </a:p>
          </p:txBody>
        </p:sp>
        <p:cxnSp>
          <p:nvCxnSpPr>
            <p:cNvPr id="21" name="Straight Arrow Connector 20"/>
            <p:cNvCxnSpPr>
              <a:stCxn id="14" idx="0"/>
              <a:endCxn id="15" idx="2"/>
            </p:cNvCxnSpPr>
            <p:nvPr/>
          </p:nvCxnSpPr>
          <p:spPr>
            <a:xfrm flipV="1">
              <a:off x="2422425" y="5293355"/>
              <a:ext cx="0" cy="508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5" idx="0"/>
              <a:endCxn id="16" idx="2"/>
            </p:cNvCxnSpPr>
            <p:nvPr/>
          </p:nvCxnSpPr>
          <p:spPr>
            <a:xfrm flipV="1">
              <a:off x="2422425" y="4262110"/>
              <a:ext cx="0" cy="508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0"/>
              <a:endCxn id="17" idx="2"/>
            </p:cNvCxnSpPr>
            <p:nvPr/>
          </p:nvCxnSpPr>
          <p:spPr>
            <a:xfrm flipV="1">
              <a:off x="2422425" y="3230865"/>
              <a:ext cx="1" cy="508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7" idx="0"/>
              <a:endCxn id="18" idx="2"/>
            </p:cNvCxnSpPr>
            <p:nvPr/>
          </p:nvCxnSpPr>
          <p:spPr>
            <a:xfrm flipV="1">
              <a:off x="2422426" y="2199620"/>
              <a:ext cx="0" cy="508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8" idx="3"/>
              <a:endCxn id="19" idx="0"/>
            </p:cNvCxnSpPr>
            <p:nvPr/>
          </p:nvCxnSpPr>
          <p:spPr>
            <a:xfrm>
              <a:off x="4007154" y="1938010"/>
              <a:ext cx="2294876" cy="80519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9" idx="2"/>
              <a:endCxn id="14" idx="3"/>
            </p:cNvCxnSpPr>
            <p:nvPr/>
          </p:nvCxnSpPr>
          <p:spPr>
            <a:xfrm rot="5400000">
              <a:off x="3268994" y="3029954"/>
              <a:ext cx="2796570" cy="3269502"/>
            </a:xfrm>
            <a:prstGeom prst="bentConnector2">
              <a:avLst/>
            </a:prstGeom>
            <a:ln>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25400" y="2247900"/>
            <a:ext cx="2489200" cy="3614738"/>
            <a:chOff x="425450" y="2247900"/>
            <a:chExt cx="2489200" cy="3614738"/>
          </a:xfrm>
        </p:grpSpPr>
        <p:graphicFrame>
          <p:nvGraphicFramePr>
            <p:cNvPr id="33" name="Object 32"/>
            <p:cNvGraphicFramePr>
              <a:graphicFrameLocks noChangeAspect="1"/>
            </p:cNvGraphicFramePr>
            <p:nvPr>
              <p:extLst>
                <p:ext uri="{D42A27DB-BD31-4B8C-83A1-F6EECF244321}">
                  <p14:modId xmlns:p14="http://schemas.microsoft.com/office/powerpoint/2010/main" val="3654460914"/>
                </p:ext>
              </p:extLst>
            </p:nvPr>
          </p:nvGraphicFramePr>
          <p:xfrm>
            <a:off x="425450" y="5303838"/>
            <a:ext cx="2489200" cy="558800"/>
          </p:xfrm>
          <a:graphic>
            <a:graphicData uri="http://schemas.openxmlformats.org/presentationml/2006/ole">
              <mc:AlternateContent xmlns:mc="http://schemas.openxmlformats.org/markup-compatibility/2006">
                <mc:Choice xmlns:v="urn:schemas-microsoft-com:vml" Requires="v">
                  <p:oleObj spid="_x0000_s9702" name="Equation" r:id="rId3" imgW="2489040" imgH="558720" progId="Equation.DSMT4">
                    <p:embed/>
                  </p:oleObj>
                </mc:Choice>
                <mc:Fallback>
                  <p:oleObj name="Equation" r:id="rId3" imgW="2489040" imgH="558720" progId="Equation.DSMT4">
                    <p:embed/>
                    <p:pic>
                      <p:nvPicPr>
                        <p:cNvPr id="0" name=""/>
                        <p:cNvPicPr/>
                        <p:nvPr/>
                      </p:nvPicPr>
                      <p:blipFill>
                        <a:blip r:embed="rId4"/>
                        <a:stretch>
                          <a:fillRect/>
                        </a:stretch>
                      </p:blipFill>
                      <p:spPr>
                        <a:xfrm>
                          <a:off x="425450" y="5303838"/>
                          <a:ext cx="2489200" cy="558800"/>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685040429"/>
                </p:ext>
              </p:extLst>
            </p:nvPr>
          </p:nvGraphicFramePr>
          <p:xfrm>
            <a:off x="654050" y="4191000"/>
            <a:ext cx="2032000" cy="558800"/>
          </p:xfrm>
          <a:graphic>
            <a:graphicData uri="http://schemas.openxmlformats.org/presentationml/2006/ole">
              <mc:AlternateContent xmlns:mc="http://schemas.openxmlformats.org/markup-compatibility/2006">
                <mc:Choice xmlns:v="urn:schemas-microsoft-com:vml" Requires="v">
                  <p:oleObj spid="_x0000_s9703" name="Equation" r:id="rId5" imgW="2031840" imgH="558720" progId="Equation.DSMT4">
                    <p:embed/>
                  </p:oleObj>
                </mc:Choice>
                <mc:Fallback>
                  <p:oleObj name="Equation" r:id="rId5" imgW="2031840" imgH="558720" progId="Equation.DSMT4">
                    <p:embed/>
                    <p:pic>
                      <p:nvPicPr>
                        <p:cNvPr id="0" name="Object 32"/>
                        <p:cNvPicPr>
                          <a:picLocks noChangeAspect="1" noChangeArrowheads="1"/>
                        </p:cNvPicPr>
                        <p:nvPr/>
                      </p:nvPicPr>
                      <p:blipFill>
                        <a:blip r:embed="rId6"/>
                        <a:srcRect/>
                        <a:stretch>
                          <a:fillRect/>
                        </a:stretch>
                      </p:blipFill>
                      <p:spPr bwMode="auto">
                        <a:xfrm>
                          <a:off x="654050" y="4191000"/>
                          <a:ext cx="2032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925524833"/>
                </p:ext>
              </p:extLst>
            </p:nvPr>
          </p:nvGraphicFramePr>
          <p:xfrm>
            <a:off x="711200" y="3200400"/>
            <a:ext cx="1917700" cy="558800"/>
          </p:xfrm>
          <a:graphic>
            <a:graphicData uri="http://schemas.openxmlformats.org/presentationml/2006/ole">
              <mc:AlternateContent xmlns:mc="http://schemas.openxmlformats.org/markup-compatibility/2006">
                <mc:Choice xmlns:v="urn:schemas-microsoft-com:vml" Requires="v">
                  <p:oleObj spid="_x0000_s9704" name="Equation" r:id="rId7" imgW="1917360" imgH="558720" progId="Equation.DSMT4">
                    <p:embed/>
                  </p:oleObj>
                </mc:Choice>
                <mc:Fallback>
                  <p:oleObj name="Equation" r:id="rId7" imgW="1917360" imgH="558720" progId="Equation.DSMT4">
                    <p:embed/>
                    <p:pic>
                      <p:nvPicPr>
                        <p:cNvPr id="0" name="Object 34"/>
                        <p:cNvPicPr>
                          <a:picLocks noChangeAspect="1" noChangeArrowheads="1"/>
                        </p:cNvPicPr>
                        <p:nvPr/>
                      </p:nvPicPr>
                      <p:blipFill>
                        <a:blip r:embed="rId8"/>
                        <a:srcRect/>
                        <a:stretch>
                          <a:fillRect/>
                        </a:stretch>
                      </p:blipFill>
                      <p:spPr bwMode="auto">
                        <a:xfrm>
                          <a:off x="711200" y="3200400"/>
                          <a:ext cx="19177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113102158"/>
                </p:ext>
              </p:extLst>
            </p:nvPr>
          </p:nvGraphicFramePr>
          <p:xfrm>
            <a:off x="1054100" y="2247900"/>
            <a:ext cx="1231900" cy="482600"/>
          </p:xfrm>
          <a:graphic>
            <a:graphicData uri="http://schemas.openxmlformats.org/presentationml/2006/ole">
              <mc:AlternateContent xmlns:mc="http://schemas.openxmlformats.org/markup-compatibility/2006">
                <mc:Choice xmlns:v="urn:schemas-microsoft-com:vml" Requires="v">
                  <p:oleObj spid="_x0000_s9705" name="Equation" r:id="rId9" imgW="1231560" imgH="482400" progId="Equation.DSMT4">
                    <p:embed/>
                  </p:oleObj>
                </mc:Choice>
                <mc:Fallback>
                  <p:oleObj name="Equation" r:id="rId9" imgW="1231560" imgH="482400" progId="Equation.DSMT4">
                    <p:embed/>
                    <p:pic>
                      <p:nvPicPr>
                        <p:cNvPr id="0" name="Object 35"/>
                        <p:cNvPicPr>
                          <a:picLocks noChangeAspect="1" noChangeArrowheads="1"/>
                        </p:cNvPicPr>
                        <p:nvPr/>
                      </p:nvPicPr>
                      <p:blipFill>
                        <a:blip r:embed="rId10"/>
                        <a:srcRect/>
                        <a:stretch>
                          <a:fillRect/>
                        </a:stretch>
                      </p:blipFill>
                      <p:spPr bwMode="auto">
                        <a:xfrm>
                          <a:off x="1054100" y="2247900"/>
                          <a:ext cx="12319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38" name="Object 37"/>
          <p:cNvGraphicFramePr>
            <a:graphicFrameLocks noChangeAspect="1"/>
          </p:cNvGraphicFramePr>
          <p:nvPr>
            <p:extLst>
              <p:ext uri="{D42A27DB-BD31-4B8C-83A1-F6EECF244321}">
                <p14:modId xmlns:p14="http://schemas.microsoft.com/office/powerpoint/2010/main" val="3176644275"/>
              </p:ext>
            </p:extLst>
          </p:nvPr>
        </p:nvGraphicFramePr>
        <p:xfrm>
          <a:off x="7429500" y="2098675"/>
          <a:ext cx="1320800" cy="482600"/>
        </p:xfrm>
        <a:graphic>
          <a:graphicData uri="http://schemas.openxmlformats.org/presentationml/2006/ole">
            <mc:AlternateContent xmlns:mc="http://schemas.openxmlformats.org/markup-compatibility/2006">
              <mc:Choice xmlns:v="urn:schemas-microsoft-com:vml" Requires="v">
                <p:oleObj spid="_x0000_s9706" name="Equation" r:id="rId11" imgW="1320480" imgH="482400" progId="Equation.DSMT4">
                  <p:embed/>
                </p:oleObj>
              </mc:Choice>
              <mc:Fallback>
                <p:oleObj name="Equation" r:id="rId11" imgW="1320480" imgH="482400" progId="Equation.DSMT4">
                  <p:embed/>
                  <p:pic>
                    <p:nvPicPr>
                      <p:cNvPr id="0" name="Object 36"/>
                      <p:cNvPicPr>
                        <a:picLocks noChangeAspect="1" noChangeArrowheads="1"/>
                      </p:cNvPicPr>
                      <p:nvPr/>
                    </p:nvPicPr>
                    <p:blipFill>
                      <a:blip r:embed="rId12"/>
                      <a:srcRect/>
                      <a:stretch>
                        <a:fillRect/>
                      </a:stretch>
                    </p:blipFill>
                    <p:spPr bwMode="auto">
                      <a:xfrm>
                        <a:off x="7429500" y="2098675"/>
                        <a:ext cx="1320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TextBox 40"/>
          <p:cNvSpPr txBox="1"/>
          <p:nvPr/>
        </p:nvSpPr>
        <p:spPr>
          <a:xfrm>
            <a:off x="7281403" y="4267200"/>
            <a:ext cx="1176797" cy="954107"/>
          </a:xfrm>
          <a:prstGeom prst="rect">
            <a:avLst/>
          </a:prstGeom>
          <a:noFill/>
        </p:spPr>
        <p:txBody>
          <a:bodyPr wrap="none" rtlCol="0">
            <a:spAutoFit/>
          </a:bodyPr>
          <a:lstStyle/>
          <a:p>
            <a:pPr algn="ctr"/>
            <a:r>
              <a:rPr lang="en-US" sz="2800" dirty="0" smtClean="0"/>
              <a:t>Lattice</a:t>
            </a:r>
          </a:p>
          <a:p>
            <a:pPr algn="ctr"/>
            <a:r>
              <a:rPr lang="en-US" sz="2800" dirty="0" smtClean="0"/>
              <a:t>Energy</a:t>
            </a:r>
            <a:endParaRPr lang="en-US" sz="2800" dirty="0"/>
          </a:p>
        </p:txBody>
      </p:sp>
    </p:spTree>
    <p:extLst>
      <p:ext uri="{BB962C8B-B14F-4D97-AF65-F5344CB8AC3E}">
        <p14:creationId xmlns:p14="http://schemas.microsoft.com/office/powerpoint/2010/main" val="686830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p:cNvSpPr>
            <a:spLocks noGrp="1"/>
          </p:cNvSpPr>
          <p:nvPr>
            <p:ph type="body" sz="quarter" idx="10"/>
          </p:nvPr>
        </p:nvSpPr>
        <p:spPr/>
        <p:txBody>
          <a:bodyPr/>
          <a:lstStyle/>
          <a:p>
            <a:r>
              <a:rPr lang="en-US" dirty="0"/>
              <a:t>8</a:t>
            </a:r>
          </a:p>
        </p:txBody>
      </p:sp>
      <p:sp>
        <p:nvSpPr>
          <p:cNvPr id="3" name="ChapterTitle"/>
          <p:cNvSpPr>
            <a:spLocks noGrp="1"/>
          </p:cNvSpPr>
          <p:nvPr>
            <p:ph type="body" sz="quarter" idx="11"/>
          </p:nvPr>
        </p:nvSpPr>
        <p:spPr/>
        <p:txBody>
          <a:bodyPr/>
          <a:lstStyle/>
          <a:p>
            <a:r>
              <a:rPr lang="en-US" dirty="0"/>
              <a:t>Chemical Bonding I: Basic </a:t>
            </a:r>
            <a:r>
              <a:rPr lang="en-US" dirty="0" smtClean="0"/>
              <a:t>Concepts</a:t>
            </a:r>
            <a:endParaRPr lang="en-US" dirty="0"/>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18D7A187-692F-4E5F-8BD0-5FCD581C1161}" type="slidenum">
              <a:rPr lang="en-US" smtClean="0"/>
              <a:t>2</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graphicFrame>
        <p:nvGraphicFramePr>
          <p:cNvPr id="14" name="SectionsTable"/>
          <p:cNvGraphicFramePr>
            <a:graphicFrameLocks noGrp="1"/>
          </p:cNvGraphicFramePr>
          <p:nvPr>
            <p:extLst>
              <p:ext uri="{D42A27DB-BD31-4B8C-83A1-F6EECF244321}">
                <p14:modId xmlns:p14="http://schemas.microsoft.com/office/powerpoint/2010/main" val="673200761"/>
              </p:ext>
            </p:extLst>
          </p:nvPr>
        </p:nvGraphicFramePr>
        <p:xfrm>
          <a:off x="228600" y="1905000"/>
          <a:ext cx="8763000" cy="3840480"/>
        </p:xfrm>
        <a:graphic>
          <a:graphicData uri="http://schemas.openxmlformats.org/drawingml/2006/table">
            <a:tbl>
              <a:tblPr>
                <a:tableStyleId>{5C22544A-7EE6-4342-B048-85BDC9FD1C3A}</a:tableStyleId>
              </a:tblPr>
              <a:tblGrid>
                <a:gridCol w="697938"/>
                <a:gridCol w="8065062"/>
              </a:tblGrid>
              <a:tr h="348343">
                <a:tc>
                  <a:txBody>
                    <a:bodyPr/>
                    <a:lstStyle/>
                    <a:p>
                      <a:pPr marL="0" algn="r" defTabSz="914400" rtl="0" eaLnBrk="1" latinLnBrk="0" hangingPunct="1">
                        <a:buNone/>
                      </a:pPr>
                      <a:r>
                        <a:rPr lang="en-US" sz="2800" b="0" i="0" u="none" baseline="0" dirty="0" smtClean="0">
                          <a:solidFill>
                            <a:srgbClr val="CC0000"/>
                          </a:solidFill>
                          <a:latin typeface="Calibri"/>
                        </a:rPr>
                        <a:t>8.1</a:t>
                      </a:r>
                      <a:endParaRPr lang="en-US" sz="2800" b="0" i="0" u="none" baseline="0" dirty="0">
                        <a:solidFill>
                          <a:srgbClr val="CC0000"/>
                        </a:solidFill>
                        <a:latin typeface="Calibri"/>
                      </a:endParaRPr>
                    </a:p>
                  </a:txBody>
                  <a:tcPr marT="0" marB="0">
                    <a:noFill/>
                  </a:tcPr>
                </a:tc>
                <a:tc>
                  <a:txBody>
                    <a:bodyPr/>
                    <a:lstStyle/>
                    <a:p>
                      <a:r>
                        <a:rPr lang="en-US" sz="2800" dirty="0" smtClean="0">
                          <a:solidFill>
                            <a:schemeClr val="tx1"/>
                          </a:solidFill>
                        </a:rPr>
                        <a:t>Lewis Dot Symbols</a:t>
                      </a:r>
                      <a:endParaRPr lang="en-US" sz="2800" dirty="0">
                        <a:solidFill>
                          <a:schemeClr val="tx1"/>
                        </a:solidFill>
                      </a:endParaRPr>
                    </a:p>
                  </a:txBody>
                  <a:tcPr marT="0" marB="0">
                    <a:noFill/>
                  </a:tcPr>
                </a:tc>
              </a:tr>
              <a:tr h="348343">
                <a:tc>
                  <a:txBody>
                    <a:bodyPr/>
                    <a:lstStyle/>
                    <a:p>
                      <a:pPr marL="0" algn="r" defTabSz="914400" rtl="0" eaLnBrk="1" latinLnBrk="0" hangingPunct="1">
                        <a:buNone/>
                      </a:pPr>
                      <a:r>
                        <a:rPr lang="en-US" sz="2800" b="0" i="0" u="none" baseline="0" dirty="0" smtClean="0">
                          <a:solidFill>
                            <a:srgbClr val="CC0000"/>
                          </a:solidFill>
                          <a:latin typeface="Calibri"/>
                        </a:rPr>
                        <a:t>8.2</a:t>
                      </a:r>
                      <a:endParaRPr lang="en-US" sz="2800" b="0" i="0" u="none" baseline="0" dirty="0">
                        <a:solidFill>
                          <a:srgbClr val="CC0000"/>
                        </a:solidFill>
                        <a:latin typeface="Calibri"/>
                      </a:endParaRPr>
                    </a:p>
                  </a:txBody>
                  <a:tcPr marT="0" marB="0">
                    <a:noFill/>
                  </a:tcPr>
                </a:tc>
                <a:tc>
                  <a:txBody>
                    <a:bodyPr/>
                    <a:lstStyle/>
                    <a:p>
                      <a:r>
                        <a:rPr lang="en-US" sz="2800" dirty="0" smtClean="0">
                          <a:solidFill>
                            <a:schemeClr val="tx1"/>
                          </a:solidFill>
                        </a:rPr>
                        <a:t>Ionic Bonding</a:t>
                      </a:r>
                      <a:endParaRPr lang="en-US" sz="2800" dirty="0">
                        <a:solidFill>
                          <a:schemeClr val="tx1"/>
                        </a:solidFill>
                      </a:endParaRPr>
                    </a:p>
                  </a:txBody>
                  <a:tcPr marT="0" marB="0">
                    <a:noFill/>
                  </a:tcPr>
                </a:tc>
              </a:tr>
              <a:tr h="348343">
                <a:tc>
                  <a:txBody>
                    <a:bodyPr/>
                    <a:lstStyle/>
                    <a:p>
                      <a:pPr marL="0" algn="r" defTabSz="914400" rtl="0" eaLnBrk="1" latinLnBrk="0" hangingPunct="1">
                        <a:buNone/>
                      </a:pPr>
                      <a:r>
                        <a:rPr lang="en-US" sz="2800" b="0" i="0" u="none" baseline="0" dirty="0" smtClean="0">
                          <a:solidFill>
                            <a:srgbClr val="CC0000"/>
                          </a:solidFill>
                          <a:latin typeface="Calibri"/>
                        </a:rPr>
                        <a:t>8.3</a:t>
                      </a:r>
                      <a:endParaRPr lang="en-US" sz="2800" b="0" i="0" u="none" baseline="0" dirty="0">
                        <a:solidFill>
                          <a:srgbClr val="CC0000"/>
                        </a:solidFill>
                        <a:latin typeface="Calibri"/>
                      </a:endParaRPr>
                    </a:p>
                  </a:txBody>
                  <a:tcPr marT="0" marB="0">
                    <a:noFill/>
                  </a:tcPr>
                </a:tc>
                <a:tc>
                  <a:txBody>
                    <a:bodyPr/>
                    <a:lstStyle/>
                    <a:p>
                      <a:r>
                        <a:rPr lang="en-US" sz="2800" dirty="0" smtClean="0">
                          <a:solidFill>
                            <a:schemeClr val="tx1"/>
                          </a:solidFill>
                        </a:rPr>
                        <a:t>Covalent Bonding</a:t>
                      </a:r>
                      <a:endParaRPr lang="en-US" sz="2800" dirty="0">
                        <a:solidFill>
                          <a:schemeClr val="tx1"/>
                        </a:solidFill>
                      </a:endParaRPr>
                    </a:p>
                  </a:txBody>
                  <a:tcPr marT="0" marB="0">
                    <a:noFill/>
                  </a:tcPr>
                </a:tc>
              </a:tr>
              <a:tr h="348343">
                <a:tc>
                  <a:txBody>
                    <a:bodyPr/>
                    <a:lstStyle/>
                    <a:p>
                      <a:pPr marL="0" algn="r" defTabSz="914400" rtl="0" eaLnBrk="1" latinLnBrk="0" hangingPunct="1">
                        <a:buNone/>
                      </a:pPr>
                      <a:r>
                        <a:rPr lang="en-US" sz="2800" b="0" i="0" u="none" baseline="0" dirty="0" smtClean="0">
                          <a:solidFill>
                            <a:srgbClr val="CC0000"/>
                          </a:solidFill>
                          <a:latin typeface="Calibri"/>
                        </a:rPr>
                        <a:t>8.4</a:t>
                      </a:r>
                      <a:endParaRPr lang="en-US" sz="2800" b="0" i="0" u="none" baseline="0" dirty="0">
                        <a:solidFill>
                          <a:srgbClr val="CC0000"/>
                        </a:solidFill>
                        <a:latin typeface="Calibri"/>
                      </a:endParaRPr>
                    </a:p>
                  </a:txBody>
                  <a:tcPr marT="0" marB="0">
                    <a:noFill/>
                  </a:tcPr>
                </a:tc>
                <a:tc>
                  <a:txBody>
                    <a:bodyPr/>
                    <a:lstStyle/>
                    <a:p>
                      <a:r>
                        <a:rPr lang="en-US" sz="2800" dirty="0" smtClean="0">
                          <a:solidFill>
                            <a:schemeClr val="tx1"/>
                          </a:solidFill>
                        </a:rPr>
                        <a:t>Electronegativity and Polarity</a:t>
                      </a:r>
                      <a:endParaRPr lang="en-US" sz="2800" dirty="0">
                        <a:solidFill>
                          <a:schemeClr val="tx1"/>
                        </a:solidFill>
                      </a:endParaRPr>
                    </a:p>
                  </a:txBody>
                  <a:tcPr marT="0" marB="0">
                    <a:noFill/>
                  </a:tcPr>
                </a:tc>
              </a:tr>
              <a:tr h="348343">
                <a:tc>
                  <a:txBody>
                    <a:bodyPr/>
                    <a:lstStyle/>
                    <a:p>
                      <a:pPr marL="0" algn="r" defTabSz="914400" rtl="0" eaLnBrk="1" latinLnBrk="0" hangingPunct="1">
                        <a:buNone/>
                      </a:pPr>
                      <a:r>
                        <a:rPr lang="en-US" sz="2800" b="0" i="0" u="none" baseline="0" dirty="0" smtClean="0">
                          <a:solidFill>
                            <a:srgbClr val="CC0000"/>
                          </a:solidFill>
                          <a:latin typeface="Calibri"/>
                        </a:rPr>
                        <a:t>8.5</a:t>
                      </a:r>
                      <a:endParaRPr lang="en-US" sz="2800" b="0" i="0" u="none" baseline="0" dirty="0">
                        <a:solidFill>
                          <a:srgbClr val="CC0000"/>
                        </a:solidFill>
                        <a:latin typeface="Calibri"/>
                      </a:endParaRPr>
                    </a:p>
                  </a:txBody>
                  <a:tcPr marT="0" marB="0">
                    <a:noFill/>
                  </a:tcPr>
                </a:tc>
                <a:tc>
                  <a:txBody>
                    <a:bodyPr/>
                    <a:lstStyle/>
                    <a:p>
                      <a:r>
                        <a:rPr lang="en-US" sz="2800" dirty="0" smtClean="0">
                          <a:solidFill>
                            <a:schemeClr val="tx1"/>
                          </a:solidFill>
                        </a:rPr>
                        <a:t>Drawing Lewis Structures</a:t>
                      </a:r>
                      <a:endParaRPr lang="en-US" sz="2800" dirty="0">
                        <a:solidFill>
                          <a:schemeClr val="tx1"/>
                        </a:solidFill>
                      </a:endParaRPr>
                    </a:p>
                  </a:txBody>
                  <a:tcPr marT="0" marB="0">
                    <a:noFill/>
                  </a:tcPr>
                </a:tc>
              </a:tr>
              <a:tr h="348343">
                <a:tc>
                  <a:txBody>
                    <a:bodyPr/>
                    <a:lstStyle/>
                    <a:p>
                      <a:pPr marL="0" algn="r" defTabSz="914400" rtl="0" eaLnBrk="1" latinLnBrk="0" hangingPunct="1">
                        <a:buNone/>
                      </a:pPr>
                      <a:r>
                        <a:rPr lang="en-US" sz="2800" b="0" i="0" u="none" baseline="0" dirty="0" smtClean="0">
                          <a:solidFill>
                            <a:srgbClr val="CC0000"/>
                          </a:solidFill>
                          <a:latin typeface="Calibri"/>
                        </a:rPr>
                        <a:t>8.6</a:t>
                      </a:r>
                      <a:endParaRPr lang="en-US" sz="2800" b="0" i="0" u="none" baseline="0" dirty="0">
                        <a:solidFill>
                          <a:srgbClr val="CC0000"/>
                        </a:solidFill>
                        <a:latin typeface="Calibri"/>
                      </a:endParaRPr>
                    </a:p>
                  </a:txBody>
                  <a:tcPr marT="0" marB="0">
                    <a:noFill/>
                  </a:tcPr>
                </a:tc>
                <a:tc>
                  <a:txBody>
                    <a:bodyPr/>
                    <a:lstStyle/>
                    <a:p>
                      <a:r>
                        <a:rPr lang="en-US" sz="2800" dirty="0" smtClean="0">
                          <a:solidFill>
                            <a:schemeClr val="tx1"/>
                          </a:solidFill>
                        </a:rPr>
                        <a:t>Lewis Structures and Formal Charge</a:t>
                      </a:r>
                      <a:endParaRPr lang="en-US" sz="2800" dirty="0">
                        <a:solidFill>
                          <a:schemeClr val="tx1"/>
                        </a:solidFill>
                      </a:endParaRPr>
                    </a:p>
                  </a:txBody>
                  <a:tcPr marT="0" marB="0">
                    <a:noFill/>
                  </a:tcPr>
                </a:tc>
              </a:tr>
              <a:tr h="348343">
                <a:tc>
                  <a:txBody>
                    <a:bodyPr/>
                    <a:lstStyle/>
                    <a:p>
                      <a:pPr marL="0" algn="r" defTabSz="914400" rtl="0" eaLnBrk="1" latinLnBrk="0" hangingPunct="1">
                        <a:buNone/>
                      </a:pPr>
                      <a:r>
                        <a:rPr lang="en-US" sz="2800" b="0" i="0" u="none" baseline="0" dirty="0" smtClean="0">
                          <a:solidFill>
                            <a:srgbClr val="CC0000"/>
                          </a:solidFill>
                          <a:latin typeface="Calibri"/>
                        </a:rPr>
                        <a:t>8.7</a:t>
                      </a:r>
                      <a:endParaRPr lang="en-US" sz="2800" b="0" i="0" u="none" baseline="0" dirty="0">
                        <a:solidFill>
                          <a:srgbClr val="CC0000"/>
                        </a:solidFill>
                        <a:latin typeface="Calibri"/>
                      </a:endParaRPr>
                    </a:p>
                  </a:txBody>
                  <a:tcPr marT="0" marB="0">
                    <a:noFill/>
                  </a:tcPr>
                </a:tc>
                <a:tc>
                  <a:txBody>
                    <a:bodyPr/>
                    <a:lstStyle/>
                    <a:p>
                      <a:r>
                        <a:rPr lang="en-US" sz="2800" dirty="0" smtClean="0">
                          <a:solidFill>
                            <a:schemeClr val="tx1"/>
                          </a:solidFill>
                        </a:rPr>
                        <a:t>Resonance</a:t>
                      </a:r>
                      <a:endParaRPr lang="en-US" sz="2800" dirty="0">
                        <a:solidFill>
                          <a:schemeClr val="tx1"/>
                        </a:solidFill>
                      </a:endParaRPr>
                    </a:p>
                  </a:txBody>
                  <a:tcPr marT="0" marB="0">
                    <a:noFill/>
                  </a:tcPr>
                </a:tc>
              </a:tr>
              <a:tr h="348343">
                <a:tc>
                  <a:txBody>
                    <a:bodyPr/>
                    <a:lstStyle/>
                    <a:p>
                      <a:pPr marL="0" algn="r" defTabSz="914400" rtl="0" eaLnBrk="1" latinLnBrk="0" hangingPunct="1">
                        <a:buNone/>
                      </a:pPr>
                      <a:r>
                        <a:rPr lang="en-US" sz="2800" b="0" i="0" u="none" baseline="0" dirty="0" smtClean="0">
                          <a:solidFill>
                            <a:srgbClr val="CC0000"/>
                          </a:solidFill>
                          <a:latin typeface="Calibri"/>
                        </a:rPr>
                        <a:t>8.8</a:t>
                      </a:r>
                      <a:endParaRPr lang="en-US" sz="2800" b="0" i="0" u="none" baseline="0" dirty="0">
                        <a:solidFill>
                          <a:srgbClr val="CC0000"/>
                        </a:solidFill>
                        <a:latin typeface="Calibri"/>
                      </a:endParaRPr>
                    </a:p>
                  </a:txBody>
                  <a:tcPr marT="0" marB="0">
                    <a:noFill/>
                  </a:tcPr>
                </a:tc>
                <a:tc>
                  <a:txBody>
                    <a:bodyPr/>
                    <a:lstStyle/>
                    <a:p>
                      <a:r>
                        <a:rPr lang="en-US" sz="2800" dirty="0" smtClean="0">
                          <a:solidFill>
                            <a:schemeClr val="tx1"/>
                          </a:solidFill>
                        </a:rPr>
                        <a:t>Exceptions to the Octet Rule</a:t>
                      </a:r>
                      <a:endParaRPr lang="en-US" sz="2800" dirty="0">
                        <a:solidFill>
                          <a:schemeClr val="tx1"/>
                        </a:solidFill>
                      </a:endParaRPr>
                    </a:p>
                  </a:txBody>
                  <a:tcPr marT="0" marB="0">
                    <a:noFill/>
                  </a:tcPr>
                </a:tc>
              </a:tr>
              <a:tr h="348343">
                <a:tc>
                  <a:txBody>
                    <a:bodyPr/>
                    <a:lstStyle/>
                    <a:p>
                      <a:pPr marL="0" algn="r" defTabSz="914400" rtl="0" eaLnBrk="1" latinLnBrk="0" hangingPunct="1">
                        <a:buNone/>
                      </a:pPr>
                      <a:r>
                        <a:rPr lang="en-US" sz="2800" b="0" i="0" u="none" baseline="0" dirty="0" smtClean="0">
                          <a:solidFill>
                            <a:srgbClr val="CC0000"/>
                          </a:solidFill>
                          <a:latin typeface="Calibri"/>
                        </a:rPr>
                        <a:t>8.9</a:t>
                      </a:r>
                      <a:endParaRPr lang="en-US" sz="2800" b="0" i="0" u="none" baseline="0" dirty="0">
                        <a:solidFill>
                          <a:srgbClr val="CC0000"/>
                        </a:solidFill>
                        <a:latin typeface="Calibri"/>
                      </a:endParaRPr>
                    </a:p>
                  </a:txBody>
                  <a:tcPr marT="0" marB="0">
                    <a:noFill/>
                  </a:tcPr>
                </a:tc>
                <a:tc>
                  <a:txBody>
                    <a:bodyPr/>
                    <a:lstStyle/>
                    <a:p>
                      <a:r>
                        <a:rPr lang="en-US" sz="2800" dirty="0" smtClean="0">
                          <a:solidFill>
                            <a:schemeClr val="tx1"/>
                          </a:solidFill>
                        </a:rPr>
                        <a:t>Bond Enthalpy</a:t>
                      </a:r>
                      <a:endParaRPr lang="en-US" sz="2800" dirty="0">
                        <a:solidFill>
                          <a:schemeClr val="tx1"/>
                        </a:solidFill>
                      </a:endParaRPr>
                    </a:p>
                  </a:txBody>
                  <a:tcPr marT="0" marB="0">
                    <a:noFill/>
                  </a:tcPr>
                </a:tc>
              </a:tr>
            </a:tbl>
          </a:graphicData>
        </a:graphic>
      </p:graphicFrame>
    </p:spTree>
    <p:extLst>
      <p:ext uri="{BB962C8B-B14F-4D97-AF65-F5344CB8AC3E}">
        <p14:creationId xmlns:p14="http://schemas.microsoft.com/office/powerpoint/2010/main" val="181084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8.2</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Ionic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The Born-Haber Cycle</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83566C13-E927-4FAB-9393-973295121F4B}" type="slidenum">
              <a:rPr lang="en-US" smtClean="0"/>
              <a:t>20</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graphicFrame>
        <p:nvGraphicFramePr>
          <p:cNvPr id="33" name="Object 32"/>
          <p:cNvGraphicFramePr>
            <a:graphicFrameLocks noChangeAspect="1"/>
          </p:cNvGraphicFramePr>
          <p:nvPr>
            <p:extLst>
              <p:ext uri="{D42A27DB-BD31-4B8C-83A1-F6EECF244321}">
                <p14:modId xmlns:p14="http://schemas.microsoft.com/office/powerpoint/2010/main" val="2086982632"/>
              </p:ext>
            </p:extLst>
          </p:nvPr>
        </p:nvGraphicFramePr>
        <p:xfrm>
          <a:off x="304800" y="2514600"/>
          <a:ext cx="8382000" cy="1143000"/>
        </p:xfrm>
        <a:graphic>
          <a:graphicData uri="http://schemas.openxmlformats.org/presentationml/2006/ole">
            <mc:AlternateContent xmlns:mc="http://schemas.openxmlformats.org/markup-compatibility/2006">
              <mc:Choice xmlns:v="urn:schemas-microsoft-com:vml" Requires="v">
                <p:oleObj spid="_x0000_s10343" name="Equation" r:id="rId3" imgW="8381880" imgH="1143000" progId="Equation.DSMT4">
                  <p:embed/>
                </p:oleObj>
              </mc:Choice>
              <mc:Fallback>
                <p:oleObj name="Equation" r:id="rId3" imgW="8381880" imgH="1143000" progId="Equation.DSMT4">
                  <p:embed/>
                  <p:pic>
                    <p:nvPicPr>
                      <p:cNvPr id="0" name=""/>
                      <p:cNvPicPr/>
                      <p:nvPr/>
                    </p:nvPicPr>
                    <p:blipFill>
                      <a:blip r:embed="rId4"/>
                      <a:stretch>
                        <a:fillRect/>
                      </a:stretch>
                    </p:blipFill>
                    <p:spPr>
                      <a:xfrm>
                        <a:off x="304800" y="2514600"/>
                        <a:ext cx="8382000" cy="1143000"/>
                      </a:xfrm>
                      <a:prstGeom prst="rect">
                        <a:avLst/>
                      </a:prstGeom>
                    </p:spPr>
                  </p:pic>
                </p:oleObj>
              </mc:Fallback>
            </mc:AlternateContent>
          </a:graphicData>
        </a:graphic>
      </p:graphicFrame>
      <p:sp>
        <p:nvSpPr>
          <p:cNvPr id="20" name="TextBox 19"/>
          <p:cNvSpPr txBox="1"/>
          <p:nvPr/>
        </p:nvSpPr>
        <p:spPr>
          <a:xfrm>
            <a:off x="0" y="1676400"/>
            <a:ext cx="2079865" cy="523220"/>
          </a:xfrm>
          <a:prstGeom prst="rect">
            <a:avLst/>
          </a:prstGeom>
          <a:noFill/>
        </p:spPr>
        <p:txBody>
          <a:bodyPr wrap="none" rtlCol="0">
            <a:spAutoFit/>
          </a:bodyPr>
          <a:lstStyle/>
          <a:p>
            <a:r>
              <a:rPr lang="en-US" sz="2800" dirty="0" smtClean="0"/>
              <a:t>By Hess’ law:</a:t>
            </a:r>
            <a:endParaRPr lang="en-US" sz="2800" dirty="0"/>
          </a:p>
        </p:txBody>
      </p:sp>
    </p:spTree>
    <p:extLst>
      <p:ext uri="{BB962C8B-B14F-4D97-AF65-F5344CB8AC3E}">
        <p14:creationId xmlns:p14="http://schemas.microsoft.com/office/powerpoint/2010/main" val="3774270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r>
              <a:rPr lang="en-US" b="0" smtClean="0">
                <a:latin typeface="Calibri"/>
              </a:rPr>
              <a:t>8.2</a:t>
            </a:r>
            <a:endParaRPr lang="en-US" b="0">
              <a:latin typeface="Calibri"/>
            </a:endParaRPr>
          </a:p>
        </p:txBody>
      </p:sp>
      <p:sp>
        <p:nvSpPr>
          <p:cNvPr id="6" name="SectionTitle" hidden="1"/>
          <p:cNvSpPr>
            <a:spLocks noGrp="1"/>
          </p:cNvSpPr>
          <p:nvPr>
            <p:ph type="body" sz="quarter" idx="14"/>
          </p:nvPr>
        </p:nvSpPr>
        <p:spPr/>
        <p:txBody>
          <a:bodyPr/>
          <a:lstStyle/>
          <a:p>
            <a:r>
              <a:rPr lang="en-US" b="0" smtClean="0">
                <a:solidFill>
                  <a:srgbClr val="000000"/>
                </a:solidFill>
                <a:latin typeface="Calibri"/>
              </a:rPr>
              <a:t>Ionic Bonding</a:t>
            </a:r>
            <a:endParaRPr lang="en-US" b="0">
              <a:solidFill>
                <a:srgbClr val="000000"/>
              </a:solidFill>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r>
              <a:rPr lang="en-US" smtClean="0">
                <a:latin typeface="Calibri"/>
              </a:rPr>
              <a:t>The Born-Haber Cycle</a:t>
            </a:r>
            <a:endParaRPr lang="en-US">
              <a:latin typeface="Calibri"/>
            </a:endParaRPr>
          </a:p>
        </p:txBody>
      </p:sp>
      <p:sp>
        <p:nvSpPr>
          <p:cNvPr id="9" name="ItemNumber"/>
          <p:cNvSpPr>
            <a:spLocks noGrp="1"/>
          </p:cNvSpPr>
          <p:nvPr>
            <p:ph type="body" sz="quarter" idx="17"/>
          </p:nvPr>
        </p:nvSpPr>
        <p:spPr/>
        <p:txBody>
          <a:bodyPr/>
          <a:lstStyle/>
          <a:p>
            <a:r>
              <a:rPr lang="en-US" dirty="0" smtClean="0"/>
              <a:t>8.3</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DCD18349-EF4E-4D6F-AFFD-3D5909FCAB9E}" type="slidenum">
              <a:rPr lang="en-US" smtClean="0"/>
              <a:t>21</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2677656"/>
          </a:xfrm>
          <a:prstGeom prst="rect">
            <a:avLst/>
          </a:prstGeom>
          <a:noFill/>
        </p:spPr>
        <p:txBody>
          <a:bodyPr vert="horz" rtlCol="0">
            <a:spAutoFit/>
          </a:bodyPr>
          <a:lstStyle/>
          <a:p>
            <a:r>
              <a:rPr lang="en-US" sz="2800" dirty="0"/>
              <a:t>Using data from Figures 7.8 and 7.10 and Appendix 2, calculate the lattice energy of cesium chloride (</a:t>
            </a:r>
            <a:r>
              <a:rPr lang="en-US" sz="2800" dirty="0" err="1"/>
              <a:t>CsCl</a:t>
            </a:r>
            <a:r>
              <a:rPr lang="en-US" sz="2800" dirty="0"/>
              <a:t>). </a:t>
            </a:r>
            <a:endParaRPr lang="en-US" sz="2800" dirty="0" smtClean="0">
              <a:latin typeface="Calibri"/>
            </a:endParaRPr>
          </a:p>
          <a:p>
            <a:endParaRPr lang="en-US" sz="2800" dirty="0" smtClean="0">
              <a:latin typeface="Calibri"/>
            </a:endParaRPr>
          </a:p>
          <a:p>
            <a:r>
              <a:rPr lang="en-US" sz="2800" b="1" dirty="0" smtClean="0">
                <a:solidFill>
                  <a:srgbClr val="4F74A7"/>
                </a:solidFill>
                <a:latin typeface="Calibri"/>
              </a:rPr>
              <a:t>Strategy</a:t>
            </a:r>
          </a:p>
          <a:p>
            <a:r>
              <a:rPr lang="en-US" sz="2800" dirty="0" smtClean="0"/>
              <a:t>Combine </a:t>
            </a:r>
            <a:r>
              <a:rPr lang="en-US" sz="2800" dirty="0"/>
              <a:t>the pertinent thermodynamic data and use Hess’s law to calculate the lattice energy. </a:t>
            </a:r>
            <a:endParaRPr lang="en-US" sz="2800" dirty="0">
              <a:latin typeface="Calibri"/>
            </a:endParaRPr>
          </a:p>
        </p:txBody>
      </p:sp>
    </p:spTree>
    <p:extLst>
      <p:ext uri="{BB962C8B-B14F-4D97-AF65-F5344CB8AC3E}">
        <p14:creationId xmlns:p14="http://schemas.microsoft.com/office/powerpoint/2010/main" val="379782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r>
              <a:rPr lang="en-US" b="0" smtClean="0">
                <a:latin typeface="Calibri"/>
              </a:rPr>
              <a:t>8.2</a:t>
            </a:r>
            <a:endParaRPr lang="en-US" b="0">
              <a:latin typeface="Calibri"/>
            </a:endParaRPr>
          </a:p>
        </p:txBody>
      </p:sp>
      <p:sp>
        <p:nvSpPr>
          <p:cNvPr id="6" name="SectionTitle" hidden="1"/>
          <p:cNvSpPr>
            <a:spLocks noGrp="1"/>
          </p:cNvSpPr>
          <p:nvPr>
            <p:ph type="body" sz="quarter" idx="14"/>
          </p:nvPr>
        </p:nvSpPr>
        <p:spPr/>
        <p:txBody>
          <a:bodyPr/>
          <a:lstStyle/>
          <a:p>
            <a:r>
              <a:rPr lang="en-US" b="0" smtClean="0">
                <a:solidFill>
                  <a:srgbClr val="000000"/>
                </a:solidFill>
                <a:latin typeface="Calibri"/>
              </a:rPr>
              <a:t>Ionic Bonding</a:t>
            </a:r>
            <a:endParaRPr lang="en-US" b="0">
              <a:solidFill>
                <a:srgbClr val="000000"/>
              </a:solidFill>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r>
              <a:rPr lang="en-US" smtClean="0">
                <a:latin typeface="Calibri"/>
              </a:rPr>
              <a:t>The Born-Haber Cycle</a:t>
            </a:r>
            <a:endParaRPr lang="en-US">
              <a:latin typeface="Calibri"/>
            </a:endParaRPr>
          </a:p>
        </p:txBody>
      </p:sp>
      <p:sp>
        <p:nvSpPr>
          <p:cNvPr id="9" name="ItemNumber"/>
          <p:cNvSpPr>
            <a:spLocks noGrp="1"/>
          </p:cNvSpPr>
          <p:nvPr>
            <p:ph type="body" sz="quarter" idx="17"/>
          </p:nvPr>
        </p:nvSpPr>
        <p:spPr/>
        <p:txBody>
          <a:bodyPr/>
          <a:lstStyle/>
          <a:p>
            <a:r>
              <a:rPr lang="en-US" dirty="0" smtClean="0"/>
              <a:t>8.3</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1720D1B2-FBC4-4A38-A758-CC63E09ACE18}" type="slidenum">
              <a:rPr lang="en-US" smtClean="0"/>
              <a:t>22</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71550"/>
            <a:ext cx="9144000" cy="954107"/>
          </a:xfrm>
          <a:prstGeom prst="rect">
            <a:avLst/>
          </a:prstGeom>
          <a:noFill/>
        </p:spPr>
        <p:txBody>
          <a:bodyPr vert="horz" rtlCol="0">
            <a:spAutoFit/>
          </a:bodyPr>
          <a:lstStyle/>
          <a:p>
            <a:r>
              <a:rPr lang="en-US" sz="2800" b="1" dirty="0" smtClean="0">
                <a:solidFill>
                  <a:srgbClr val="4F74A7"/>
                </a:solidFill>
              </a:rPr>
              <a:t>Setup</a:t>
            </a:r>
          </a:p>
          <a:p>
            <a:endParaRPr lang="en-US" sz="2800" dirty="0">
              <a:solidFill>
                <a:prstClr val="black"/>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1295400"/>
            <a:ext cx="29146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325" y="1905000"/>
            <a:ext cx="31813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5575" y="2590800"/>
            <a:ext cx="37528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14700"/>
            <a:ext cx="3810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4113" y="4076700"/>
            <a:ext cx="42957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949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r>
              <a:rPr lang="en-US" b="0" smtClean="0">
                <a:latin typeface="Calibri"/>
              </a:rPr>
              <a:t>8.2</a:t>
            </a:r>
            <a:endParaRPr lang="en-US" b="0">
              <a:latin typeface="Calibri"/>
            </a:endParaRPr>
          </a:p>
        </p:txBody>
      </p:sp>
      <p:sp>
        <p:nvSpPr>
          <p:cNvPr id="6" name="SectionTitle" hidden="1"/>
          <p:cNvSpPr>
            <a:spLocks noGrp="1"/>
          </p:cNvSpPr>
          <p:nvPr>
            <p:ph type="body" sz="quarter" idx="14"/>
          </p:nvPr>
        </p:nvSpPr>
        <p:spPr/>
        <p:txBody>
          <a:bodyPr/>
          <a:lstStyle/>
          <a:p>
            <a:r>
              <a:rPr lang="en-US" b="0" smtClean="0">
                <a:solidFill>
                  <a:srgbClr val="000000"/>
                </a:solidFill>
                <a:latin typeface="Calibri"/>
              </a:rPr>
              <a:t>Ionic Bonding</a:t>
            </a:r>
            <a:endParaRPr lang="en-US" b="0">
              <a:solidFill>
                <a:srgbClr val="000000"/>
              </a:solidFill>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r>
              <a:rPr lang="en-US" smtClean="0">
                <a:latin typeface="Calibri"/>
              </a:rPr>
              <a:t>The Born-Haber Cycle</a:t>
            </a:r>
            <a:endParaRPr lang="en-US">
              <a:latin typeface="Calibri"/>
            </a:endParaRPr>
          </a:p>
        </p:txBody>
      </p:sp>
      <p:sp>
        <p:nvSpPr>
          <p:cNvPr id="9" name="ItemNumber"/>
          <p:cNvSpPr>
            <a:spLocks noGrp="1"/>
          </p:cNvSpPr>
          <p:nvPr>
            <p:ph type="body" sz="quarter" idx="17"/>
          </p:nvPr>
        </p:nvSpPr>
        <p:spPr/>
        <p:txBody>
          <a:bodyPr/>
          <a:lstStyle/>
          <a:p>
            <a:r>
              <a:rPr lang="en-US" dirty="0" smtClean="0"/>
              <a:t>8.3</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242F4D2D-9B40-4BAD-903F-D5E544AAB7CD}" type="slidenum">
              <a:rPr lang="en-US" smtClean="0"/>
              <a:t>23</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954107"/>
          </a:xfrm>
          <a:prstGeom prst="rect">
            <a:avLst/>
          </a:prstGeom>
          <a:noFill/>
        </p:spPr>
        <p:txBody>
          <a:bodyPr vert="horz" rtlCol="0">
            <a:spAutoFit/>
          </a:bodyPr>
          <a:lstStyle/>
          <a:p>
            <a:r>
              <a:rPr lang="en-US" sz="2800" b="1" dirty="0" smtClean="0">
                <a:solidFill>
                  <a:srgbClr val="4F74A7"/>
                </a:solidFill>
              </a:rPr>
              <a:t>Solution</a:t>
            </a:r>
          </a:p>
          <a:p>
            <a:endParaRPr lang="en-US" sz="2800" dirty="0">
              <a:solidFill>
                <a:prstClr val="black"/>
              </a:solidFil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507195034"/>
              </p:ext>
            </p:extLst>
          </p:nvPr>
        </p:nvGraphicFramePr>
        <p:xfrm>
          <a:off x="336550" y="1676400"/>
          <a:ext cx="8318500" cy="1143000"/>
        </p:xfrm>
        <a:graphic>
          <a:graphicData uri="http://schemas.openxmlformats.org/presentationml/2006/ole">
            <mc:AlternateContent xmlns:mc="http://schemas.openxmlformats.org/markup-compatibility/2006">
              <mc:Choice xmlns:v="urn:schemas-microsoft-com:vml" Requires="v">
                <p:oleObj spid="_x0000_s12379" name="Equation" r:id="rId3" imgW="8318160" imgH="1143000" progId="Equation.DSMT4">
                  <p:embed/>
                </p:oleObj>
              </mc:Choice>
              <mc:Fallback>
                <p:oleObj name="Equation" r:id="rId3" imgW="8318160" imgH="1143000" progId="Equation.DSMT4">
                  <p:embed/>
                  <p:pic>
                    <p:nvPicPr>
                      <p:cNvPr id="0" name="Object 32"/>
                      <p:cNvPicPr>
                        <a:picLocks noChangeAspect="1" noChangeArrowheads="1"/>
                      </p:cNvPicPr>
                      <p:nvPr/>
                    </p:nvPicPr>
                    <p:blipFill>
                      <a:blip r:embed="rId4"/>
                      <a:srcRect/>
                      <a:stretch>
                        <a:fillRect/>
                      </a:stretch>
                    </p:blipFill>
                    <p:spPr bwMode="auto">
                      <a:xfrm>
                        <a:off x="336550" y="1676400"/>
                        <a:ext cx="8318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762000" y="3200400"/>
            <a:ext cx="8382000" cy="1815882"/>
          </a:xfrm>
          <a:prstGeom prst="rect">
            <a:avLst/>
          </a:prstGeom>
          <a:noFill/>
        </p:spPr>
        <p:txBody>
          <a:bodyPr wrap="square" rtlCol="0">
            <a:spAutoFit/>
          </a:bodyPr>
          <a:lstStyle/>
          <a:p>
            <a:r>
              <a:rPr lang="en-US" sz="2800" dirty="0" smtClean="0"/>
              <a:t>= –(–442.8 </a:t>
            </a:r>
            <a:r>
              <a:rPr lang="en-US" sz="2800" dirty="0"/>
              <a:t>kJ/</a:t>
            </a:r>
            <a:r>
              <a:rPr lang="en-US" sz="2800" dirty="0" err="1"/>
              <a:t>mol</a:t>
            </a:r>
            <a:r>
              <a:rPr lang="en-US" sz="2800" dirty="0"/>
              <a:t> </a:t>
            </a:r>
            <a:r>
              <a:rPr lang="en-US" sz="2800" dirty="0" smtClean="0"/>
              <a:t>) + </a:t>
            </a:r>
            <a:r>
              <a:rPr lang="en-US" sz="2800" dirty="0"/>
              <a:t>76.50 kJ/</a:t>
            </a:r>
            <a:r>
              <a:rPr lang="en-US" sz="2800" dirty="0" err="1"/>
              <a:t>mol</a:t>
            </a:r>
            <a:r>
              <a:rPr lang="en-US" sz="2800" dirty="0"/>
              <a:t> </a:t>
            </a:r>
            <a:r>
              <a:rPr lang="en-US" sz="2800" dirty="0" smtClean="0"/>
              <a:t> + </a:t>
            </a:r>
            <a:r>
              <a:rPr lang="en-US" sz="2800" dirty="0"/>
              <a:t>121.7 kJ/</a:t>
            </a:r>
            <a:r>
              <a:rPr lang="en-US" sz="2800" dirty="0" err="1"/>
              <a:t>mol</a:t>
            </a:r>
            <a:r>
              <a:rPr lang="en-US" sz="2800" dirty="0"/>
              <a:t> </a:t>
            </a:r>
            <a:r>
              <a:rPr lang="en-US" sz="2800" dirty="0" smtClean="0"/>
              <a:t> </a:t>
            </a:r>
          </a:p>
          <a:p>
            <a:r>
              <a:rPr lang="en-US" sz="2800" dirty="0"/>
              <a:t>	</a:t>
            </a:r>
            <a:r>
              <a:rPr lang="en-US" sz="2800" dirty="0" smtClean="0"/>
              <a:t>			+ </a:t>
            </a:r>
            <a:r>
              <a:rPr lang="en-US" sz="2800" dirty="0"/>
              <a:t>376 kJ/</a:t>
            </a:r>
            <a:r>
              <a:rPr lang="en-US" sz="2800" dirty="0" err="1"/>
              <a:t>mol</a:t>
            </a:r>
            <a:r>
              <a:rPr lang="en-US" sz="2800" dirty="0"/>
              <a:t> </a:t>
            </a:r>
            <a:r>
              <a:rPr lang="en-US" sz="2800" dirty="0" smtClean="0"/>
              <a:t> –  </a:t>
            </a:r>
            <a:r>
              <a:rPr lang="en-US" sz="2800" dirty="0"/>
              <a:t>349.0 kJ/</a:t>
            </a:r>
            <a:r>
              <a:rPr lang="en-US" sz="2800" dirty="0" err="1"/>
              <a:t>mol</a:t>
            </a:r>
            <a:r>
              <a:rPr lang="en-US" sz="2800" dirty="0"/>
              <a:t> </a:t>
            </a:r>
            <a:endParaRPr lang="en-US" sz="2800" dirty="0" smtClean="0"/>
          </a:p>
          <a:p>
            <a:endParaRPr lang="en-US" sz="2800" dirty="0"/>
          </a:p>
          <a:p>
            <a:r>
              <a:rPr lang="en-US" sz="2800" dirty="0" smtClean="0"/>
              <a:t>= </a:t>
            </a:r>
            <a:r>
              <a:rPr lang="en-US" sz="2800" dirty="0"/>
              <a:t>668 kJ/</a:t>
            </a:r>
            <a:r>
              <a:rPr lang="en-US" sz="2800" dirty="0" err="1"/>
              <a:t>mol</a:t>
            </a:r>
            <a:r>
              <a:rPr lang="en-US" sz="2800" dirty="0"/>
              <a:t> </a:t>
            </a:r>
          </a:p>
        </p:txBody>
      </p:sp>
    </p:spTree>
    <p:extLst>
      <p:ext uri="{BB962C8B-B14F-4D97-AF65-F5344CB8AC3E}">
        <p14:creationId xmlns:p14="http://schemas.microsoft.com/office/powerpoint/2010/main" val="2618462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Covalent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7578549C-1127-4949-87B9-09DA3A4DA868}" type="slidenum">
              <a:rPr lang="en-US" smtClean="0"/>
              <a:t>24</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graphicFrame>
        <p:nvGraphicFramePr>
          <p:cNvPr id="14" name="ObjectivesTable"/>
          <p:cNvGraphicFramePr>
            <a:graphicFrameLocks noGrp="1"/>
          </p:cNvGraphicFramePr>
          <p:nvPr>
            <p:extLst>
              <p:ext uri="{D42A27DB-BD31-4B8C-83A1-F6EECF244321}">
                <p14:modId xmlns:p14="http://schemas.microsoft.com/office/powerpoint/2010/main" val="3861494538"/>
              </p:ext>
            </p:extLst>
          </p:nvPr>
        </p:nvGraphicFramePr>
        <p:xfrm>
          <a:off x="152400" y="1905001"/>
          <a:ext cx="8839200" cy="1280160"/>
        </p:xfrm>
        <a:graphic>
          <a:graphicData uri="http://schemas.openxmlformats.org/drawingml/2006/table">
            <a:tbl>
              <a:tblPr>
                <a:tableStyleId>{5C22544A-7EE6-4342-B048-85BDC9FD1C3A}</a:tableStyleId>
              </a:tblPr>
              <a:tblGrid>
                <a:gridCol w="8839200"/>
              </a:tblGrid>
              <a:tr h="304799">
                <a:tc>
                  <a:txBody>
                    <a:bodyPr/>
                    <a:lstStyle/>
                    <a:p>
                      <a:pPr algn="ctr"/>
                      <a:r>
                        <a:rPr lang="en-US" sz="2800" dirty="0" smtClean="0">
                          <a:solidFill>
                            <a:schemeClr val="tx1"/>
                          </a:solidFill>
                        </a:rPr>
                        <a:t>Lewis Structures</a:t>
                      </a:r>
                    </a:p>
                  </a:txBody>
                  <a:tcPr marT="0" marB="0">
                    <a:noFill/>
                  </a:tcPr>
                </a:tc>
              </a:tr>
              <a:tr h="304799">
                <a:tc>
                  <a:txBody>
                    <a:bodyPr/>
                    <a:lstStyle/>
                    <a:p>
                      <a:pPr algn="ctr"/>
                      <a:r>
                        <a:rPr lang="en-US" sz="2800" dirty="0" smtClean="0">
                          <a:solidFill>
                            <a:schemeClr val="tx1"/>
                          </a:solidFill>
                        </a:rPr>
                        <a:t>Multiple Bonds</a:t>
                      </a:r>
                      <a:endParaRPr lang="en-US" sz="2800" dirty="0">
                        <a:solidFill>
                          <a:schemeClr val="tx1"/>
                        </a:solidFill>
                      </a:endParaRPr>
                    </a:p>
                  </a:txBody>
                  <a:tcPr marT="0" marB="0">
                    <a:noFill/>
                  </a:tcPr>
                </a:tc>
              </a:tr>
              <a:tr h="304799">
                <a:tc>
                  <a:txBody>
                    <a:bodyPr/>
                    <a:lstStyle/>
                    <a:p>
                      <a:pPr algn="ctr"/>
                      <a:r>
                        <a:rPr lang="en-US" sz="2800" dirty="0" smtClean="0">
                          <a:solidFill>
                            <a:schemeClr val="tx1"/>
                          </a:solidFill>
                        </a:rPr>
                        <a:t>Comparison of Ionic and Covalent Compounds</a:t>
                      </a:r>
                      <a:endParaRPr lang="en-US" sz="2800" dirty="0">
                        <a:solidFill>
                          <a:schemeClr val="tx1"/>
                        </a:solidFill>
                      </a:endParaRPr>
                    </a:p>
                  </a:txBody>
                  <a:tcPr marT="0" marB="0">
                    <a:noFill/>
                  </a:tcPr>
                </a:tc>
              </a:tr>
            </a:tbl>
          </a:graphicData>
        </a:graphic>
      </p:graphicFrame>
    </p:spTree>
    <p:extLst>
      <p:ext uri="{BB962C8B-B14F-4D97-AF65-F5344CB8AC3E}">
        <p14:creationId xmlns:p14="http://schemas.microsoft.com/office/powerpoint/2010/main" val="531710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Covalent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Lewis Structures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F31C96C1-7C76-474F-AC31-823744F2CAC1}" type="slidenum">
              <a:rPr lang="en-US" smtClean="0"/>
              <a:t>25</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76400"/>
            <a:ext cx="9144000" cy="3539430"/>
          </a:xfrm>
          <a:prstGeom prst="rect">
            <a:avLst/>
          </a:prstGeom>
        </p:spPr>
        <p:txBody>
          <a:bodyPr wrap="square">
            <a:spAutoFit/>
          </a:bodyPr>
          <a:lstStyle/>
          <a:p>
            <a:r>
              <a:rPr lang="en-US" sz="2800" dirty="0"/>
              <a:t>When compounds form between elements with more similar </a:t>
            </a:r>
            <a:r>
              <a:rPr lang="en-US" sz="2800" dirty="0" smtClean="0"/>
              <a:t>properties</a:t>
            </a:r>
            <a:r>
              <a:rPr lang="en-US" sz="2800" dirty="0"/>
              <a:t>, electrons are not transferred from one element to another but instead are shared to give each atom a noble gas electron </a:t>
            </a:r>
            <a:r>
              <a:rPr lang="en-US" sz="2800" dirty="0" smtClean="0"/>
              <a:t>configuration</a:t>
            </a:r>
            <a:r>
              <a:rPr lang="en-US" sz="2800" dirty="0"/>
              <a:t>. </a:t>
            </a:r>
            <a:endParaRPr lang="en-US" sz="2800" dirty="0" smtClean="0"/>
          </a:p>
          <a:p>
            <a:endParaRPr lang="en-US" sz="2800" dirty="0"/>
          </a:p>
          <a:p>
            <a:r>
              <a:rPr lang="en-US" sz="2800" dirty="0" smtClean="0"/>
              <a:t>It </a:t>
            </a:r>
            <a:r>
              <a:rPr lang="en-US" sz="2800" dirty="0"/>
              <a:t>was Gilbert Lewis who </a:t>
            </a:r>
            <a:r>
              <a:rPr lang="en-US" sz="2800" dirty="0" smtClean="0"/>
              <a:t>first </a:t>
            </a:r>
            <a:r>
              <a:rPr lang="en-US" sz="2800" dirty="0"/>
              <a:t>suggested that a chemical bond involves atoms sharing electrons, and this approach is known as the </a:t>
            </a:r>
            <a:r>
              <a:rPr lang="en-US" sz="2800" b="1" i="1" dirty="0"/>
              <a:t>Lewis theory of bonding. </a:t>
            </a:r>
            <a:endParaRPr lang="en-US" sz="2800" dirty="0"/>
          </a:p>
        </p:txBody>
      </p:sp>
    </p:spTree>
    <p:extLst>
      <p:ext uri="{BB962C8B-B14F-4D97-AF65-F5344CB8AC3E}">
        <p14:creationId xmlns:p14="http://schemas.microsoft.com/office/powerpoint/2010/main" val="318199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Covalent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Lewis Structures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02B51EA1-D8A5-470E-A5CA-A65F863EDD3E}" type="slidenum">
              <a:rPr lang="en-US" smtClean="0"/>
              <a:t>26</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2354282"/>
            <a:ext cx="9144000" cy="3970318"/>
          </a:xfrm>
          <a:prstGeom prst="rect">
            <a:avLst/>
          </a:prstGeom>
        </p:spPr>
        <p:txBody>
          <a:bodyPr wrap="square">
            <a:spAutoFit/>
          </a:bodyPr>
          <a:lstStyle/>
          <a:p>
            <a:r>
              <a:rPr lang="en-US" sz="2800" dirty="0" smtClean="0"/>
              <a:t>Two </a:t>
            </a:r>
            <a:r>
              <a:rPr lang="en-US" sz="2800" dirty="0"/>
              <a:t>H atoms move close enough to each other to </a:t>
            </a:r>
            <a:r>
              <a:rPr lang="en-US" sz="2800" i="1" dirty="0"/>
              <a:t>share </a:t>
            </a:r>
            <a:r>
              <a:rPr lang="en-US" sz="2800" dirty="0"/>
              <a:t>the electron pair. </a:t>
            </a:r>
            <a:endParaRPr lang="en-US" sz="2800" dirty="0" smtClean="0"/>
          </a:p>
          <a:p>
            <a:endParaRPr lang="en-US" sz="1400" dirty="0"/>
          </a:p>
          <a:p>
            <a:r>
              <a:rPr lang="en-US" sz="2800" dirty="0" smtClean="0"/>
              <a:t>This </a:t>
            </a:r>
            <a:r>
              <a:rPr lang="en-US" sz="2800" dirty="0"/>
              <a:t>arrangement allows each H atom to “count” both </a:t>
            </a:r>
            <a:r>
              <a:rPr lang="en-US" sz="2800" dirty="0" smtClean="0"/>
              <a:t>electrons </a:t>
            </a:r>
            <a:r>
              <a:rPr lang="en-US" sz="2800" dirty="0"/>
              <a:t>as its own and to “feel” as though it has the noble gas electron </a:t>
            </a:r>
            <a:r>
              <a:rPr lang="en-US" sz="2800" dirty="0" smtClean="0"/>
              <a:t>configuration </a:t>
            </a:r>
            <a:r>
              <a:rPr lang="en-US" sz="2800" dirty="0"/>
              <a:t>of helium. </a:t>
            </a:r>
            <a:endParaRPr lang="en-US" sz="2800" dirty="0" smtClean="0"/>
          </a:p>
          <a:p>
            <a:endParaRPr lang="en-US" sz="1400" dirty="0"/>
          </a:p>
          <a:p>
            <a:r>
              <a:rPr lang="en-US" sz="2800" dirty="0" smtClean="0"/>
              <a:t>This </a:t>
            </a:r>
            <a:r>
              <a:rPr lang="en-US" sz="2800" dirty="0"/>
              <a:t>type of arrangement, where two atoms share a pair of electrons, is known as </a:t>
            </a:r>
            <a:r>
              <a:rPr lang="en-US" sz="2800" b="1" i="1" dirty="0"/>
              <a:t>covalent bonding, </a:t>
            </a:r>
            <a:r>
              <a:rPr lang="en-US" sz="2800" dirty="0"/>
              <a:t>and the shared pair of electrons constitutes the </a:t>
            </a:r>
            <a:r>
              <a:rPr lang="en-US" sz="2800" b="1" i="1" dirty="0"/>
              <a:t>covalent bond</a:t>
            </a:r>
            <a:r>
              <a:rPr lang="en-US" sz="2800" dirty="0"/>
              <a:t>. </a:t>
            </a:r>
            <a:endParaRPr lang="en-US" sz="2800" dirty="0">
              <a:solidFill>
                <a:prstClr val="black"/>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743075"/>
            <a:ext cx="29146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1776412"/>
            <a:ext cx="8286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715000" y="1695450"/>
            <a:ext cx="498855" cy="523220"/>
          </a:xfrm>
          <a:prstGeom prst="rect">
            <a:avLst/>
          </a:prstGeom>
          <a:noFill/>
        </p:spPr>
        <p:txBody>
          <a:bodyPr wrap="none" rtlCol="0">
            <a:spAutoFit/>
          </a:bodyPr>
          <a:lstStyle/>
          <a:p>
            <a:r>
              <a:rPr lang="en-US" sz="2800" dirty="0" smtClean="0"/>
              <a:t>or</a:t>
            </a:r>
            <a:endParaRPr lang="en-US" sz="2800" dirty="0"/>
          </a:p>
        </p:txBody>
      </p:sp>
    </p:spTree>
    <p:extLst>
      <p:ext uri="{BB962C8B-B14F-4D97-AF65-F5344CB8AC3E}">
        <p14:creationId xmlns:p14="http://schemas.microsoft.com/office/powerpoint/2010/main" val="2105018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Covalent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Lewis Structures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CD904773-FA9E-4750-B43E-A10771918360}" type="slidenum">
              <a:rPr lang="en-US" smtClean="0"/>
              <a:t>27</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592282"/>
            <a:ext cx="9144000" cy="2246769"/>
          </a:xfrm>
          <a:prstGeom prst="rect">
            <a:avLst/>
          </a:prstGeom>
        </p:spPr>
        <p:txBody>
          <a:bodyPr wrap="square">
            <a:spAutoFit/>
          </a:bodyPr>
          <a:lstStyle/>
          <a:p>
            <a:r>
              <a:rPr lang="en-US" sz="2800" dirty="0"/>
              <a:t>Lewis summarized much of his theory of chemical bonding with the octet rule. </a:t>
            </a:r>
            <a:endParaRPr lang="en-US" sz="2800" dirty="0" smtClean="0"/>
          </a:p>
          <a:p>
            <a:endParaRPr lang="en-US" sz="2800" dirty="0"/>
          </a:p>
          <a:p>
            <a:r>
              <a:rPr lang="en-US" sz="2800" dirty="0" smtClean="0"/>
              <a:t>According </a:t>
            </a:r>
            <a:r>
              <a:rPr lang="en-US" sz="2800" dirty="0"/>
              <a:t>to the </a:t>
            </a:r>
            <a:r>
              <a:rPr lang="en-US" sz="2800" b="1" i="1" dirty="0"/>
              <a:t>octet rule, </a:t>
            </a:r>
            <a:r>
              <a:rPr lang="en-US" sz="2800" dirty="0"/>
              <a:t>atoms will lose, gain, or share electrons to achieve a noble gas electron </a:t>
            </a:r>
            <a:r>
              <a:rPr lang="en-US" sz="2800" dirty="0" smtClean="0"/>
              <a:t>configuration</a:t>
            </a:r>
            <a:r>
              <a:rPr lang="en-US" sz="2800" dirty="0"/>
              <a:t>. </a:t>
            </a:r>
            <a:endParaRPr lang="en-US" sz="2800" dirty="0">
              <a:solidFill>
                <a:prstClr val="black"/>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4133850"/>
            <a:ext cx="568642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25" y="5010150"/>
            <a:ext cx="32575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71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Covalent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Lewis Structures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14A17418-37D2-4729-923B-BEA6F5155A54}" type="slidenum">
              <a:rPr lang="en-US" smtClean="0"/>
              <a:t>28</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592282"/>
            <a:ext cx="9144000" cy="3108543"/>
          </a:xfrm>
          <a:prstGeom prst="rect">
            <a:avLst/>
          </a:prstGeom>
        </p:spPr>
        <p:txBody>
          <a:bodyPr wrap="square">
            <a:spAutoFit/>
          </a:bodyPr>
          <a:lstStyle/>
          <a:p>
            <a:r>
              <a:rPr lang="en-US" sz="2800" dirty="0"/>
              <a:t>The structures used to represent molecules held together by covalent bonds, such as H</a:t>
            </a:r>
            <a:r>
              <a:rPr lang="en-US" sz="2800" baseline="-25000" dirty="0"/>
              <a:t>2</a:t>
            </a:r>
            <a:r>
              <a:rPr lang="en-US" sz="2800" dirty="0"/>
              <a:t> and F</a:t>
            </a:r>
            <a:r>
              <a:rPr lang="en-US" sz="2800" baseline="-25000" dirty="0"/>
              <a:t>2</a:t>
            </a:r>
            <a:r>
              <a:rPr lang="en-US" sz="2800" dirty="0"/>
              <a:t>, are called </a:t>
            </a:r>
            <a:r>
              <a:rPr lang="en-US" sz="2800" i="1" dirty="0"/>
              <a:t>Lewis structures. </a:t>
            </a:r>
            <a:endParaRPr lang="en-US" sz="2800" i="1" dirty="0" smtClean="0"/>
          </a:p>
          <a:p>
            <a:endParaRPr lang="en-US" sz="2800" i="1" dirty="0"/>
          </a:p>
          <a:p>
            <a:r>
              <a:rPr lang="en-US" sz="2800" dirty="0" smtClean="0"/>
              <a:t>A </a:t>
            </a:r>
            <a:r>
              <a:rPr lang="en-US" sz="2800" b="1" i="1" dirty="0"/>
              <a:t>Lewis structure </a:t>
            </a:r>
            <a:r>
              <a:rPr lang="en-US" sz="2800" dirty="0"/>
              <a:t>is a representation of covalent bonding in which shared electron pairs are shown either as dashes or as pairs of dots between two atoms, and lone pairs are shown as pairs of dots on individual atoms. </a:t>
            </a:r>
            <a:endParaRPr lang="en-US" sz="2800" dirty="0">
              <a:solidFill>
                <a:prstClr val="black"/>
              </a:solidFill>
            </a:endParaRPr>
          </a:p>
        </p:txBody>
      </p:sp>
    </p:spTree>
    <p:extLst>
      <p:ext uri="{BB962C8B-B14F-4D97-AF65-F5344CB8AC3E}">
        <p14:creationId xmlns:p14="http://schemas.microsoft.com/office/powerpoint/2010/main" val="2338167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Covalent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Lewis Structures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DB671B1D-EF3D-45B6-B0D7-E5F360AFC8A3}" type="slidenum">
              <a:rPr lang="en-US" smtClean="0"/>
              <a:t>29</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1524000"/>
            <a:ext cx="3619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788" y="2286000"/>
            <a:ext cx="568642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0" y="4863405"/>
            <a:ext cx="9144000" cy="1384995"/>
          </a:xfrm>
          <a:prstGeom prst="rect">
            <a:avLst/>
          </a:prstGeom>
        </p:spPr>
        <p:txBody>
          <a:bodyPr wrap="square">
            <a:spAutoFit/>
          </a:bodyPr>
          <a:lstStyle/>
          <a:p>
            <a:r>
              <a:rPr lang="en-US" sz="2800" dirty="0"/>
              <a:t>The octet rule works best for elements in the second period of the periodic table. In Section 8.8, we will discuss some important exceptions to the octet rule. </a:t>
            </a:r>
          </a:p>
        </p:txBody>
      </p:sp>
    </p:spTree>
    <p:extLst>
      <p:ext uri="{BB962C8B-B14F-4D97-AF65-F5344CB8AC3E}">
        <p14:creationId xmlns:p14="http://schemas.microsoft.com/office/powerpoint/2010/main" val="1412384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8.1</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Lewis Dot Symbols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CC6E7F47-FAB3-4EC6-9ED7-8067980F1873}" type="slidenum">
              <a:rPr lang="en-US" smtClean="0"/>
              <a:t>3</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graphicFrame>
        <p:nvGraphicFramePr>
          <p:cNvPr id="14" name="ObjectivesTable"/>
          <p:cNvGraphicFramePr>
            <a:graphicFrameLocks noGrp="1"/>
          </p:cNvGraphicFramePr>
          <p:nvPr>
            <p:extLst>
              <p:ext uri="{D42A27DB-BD31-4B8C-83A1-F6EECF244321}">
                <p14:modId xmlns:p14="http://schemas.microsoft.com/office/powerpoint/2010/main" val="2342483876"/>
              </p:ext>
            </p:extLst>
          </p:nvPr>
        </p:nvGraphicFramePr>
        <p:xfrm>
          <a:off x="152400" y="1905001"/>
          <a:ext cx="8839200" cy="426720"/>
        </p:xfrm>
        <a:graphic>
          <a:graphicData uri="http://schemas.openxmlformats.org/drawingml/2006/table">
            <a:tbl>
              <a:tblPr>
                <a:tableStyleId>{5C22544A-7EE6-4342-B048-85BDC9FD1C3A}</a:tableStyleId>
              </a:tblPr>
              <a:tblGrid>
                <a:gridCol w="8839200"/>
              </a:tblGrid>
              <a:tr h="304799">
                <a:tc>
                  <a:txBody>
                    <a:bodyPr/>
                    <a:lstStyle/>
                    <a:p>
                      <a:pPr algn="ctr"/>
                      <a:r>
                        <a:rPr lang="en-US" sz="2800" dirty="0" smtClean="0">
                          <a:solidFill>
                            <a:schemeClr val="tx1"/>
                          </a:solidFill>
                        </a:rPr>
                        <a:t>Lewis Dot Symbols</a:t>
                      </a:r>
                    </a:p>
                  </a:txBody>
                  <a:tcPr marT="0" marB="0">
                    <a:noFill/>
                  </a:tcPr>
                </a:tc>
              </a:tr>
            </a:tbl>
          </a:graphicData>
        </a:graphic>
      </p:graphicFrame>
    </p:spTree>
    <p:extLst>
      <p:ext uri="{BB962C8B-B14F-4D97-AF65-F5344CB8AC3E}">
        <p14:creationId xmlns:p14="http://schemas.microsoft.com/office/powerpoint/2010/main" val="2028671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Covalent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Multiple Bonds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D3A6E723-AEC9-4062-90AF-9754A89E779B}" type="slidenum">
              <a:rPr lang="en-US" smtClean="0"/>
              <a:t>30</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18595"/>
            <a:ext cx="9144000" cy="3539430"/>
          </a:xfrm>
          <a:prstGeom prst="rect">
            <a:avLst/>
          </a:prstGeom>
        </p:spPr>
        <p:txBody>
          <a:bodyPr wrap="square">
            <a:spAutoFit/>
          </a:bodyPr>
          <a:lstStyle/>
          <a:p>
            <a:r>
              <a:rPr lang="en-US" sz="2800" dirty="0"/>
              <a:t>In a </a:t>
            </a:r>
            <a:r>
              <a:rPr lang="en-US" sz="2800" b="1" i="1" dirty="0"/>
              <a:t>single bond, </a:t>
            </a:r>
            <a:r>
              <a:rPr lang="en-US" sz="2800" dirty="0"/>
              <a:t>two atoms are held together by one electron pair. </a:t>
            </a:r>
            <a:endParaRPr lang="en-US" sz="2800" dirty="0" smtClean="0"/>
          </a:p>
          <a:p>
            <a:endParaRPr lang="en-US" sz="2800" b="1" i="1" dirty="0"/>
          </a:p>
          <a:p>
            <a:r>
              <a:rPr lang="en-US" sz="2800" b="1" i="1" dirty="0" smtClean="0"/>
              <a:t>Multiple </a:t>
            </a:r>
            <a:r>
              <a:rPr lang="en-US" sz="2800" b="1" i="1" dirty="0"/>
              <a:t>bonds </a:t>
            </a:r>
            <a:r>
              <a:rPr lang="en-US" sz="2800" dirty="0"/>
              <a:t>form, on the other hand, when two atoms share two or more pairs of electrons. </a:t>
            </a:r>
            <a:endParaRPr lang="en-US" sz="2800" dirty="0" smtClean="0"/>
          </a:p>
          <a:p>
            <a:endParaRPr lang="en-US" sz="2800" dirty="0"/>
          </a:p>
          <a:p>
            <a:r>
              <a:rPr lang="en-US" sz="2800" dirty="0" smtClean="0"/>
              <a:t>A </a:t>
            </a:r>
            <a:r>
              <a:rPr lang="en-US" sz="2800" dirty="0"/>
              <a:t>multiple bond in which the atoms share two pairs of electrons is called a </a:t>
            </a:r>
            <a:r>
              <a:rPr lang="en-US" sz="2800" b="1" i="1" dirty="0"/>
              <a:t>double bond. </a:t>
            </a:r>
            <a:endParaRPr lang="en-US" sz="2800" dirty="0"/>
          </a:p>
        </p:txBody>
      </p:sp>
    </p:spTree>
    <p:extLst>
      <p:ext uri="{BB962C8B-B14F-4D97-AF65-F5344CB8AC3E}">
        <p14:creationId xmlns:p14="http://schemas.microsoft.com/office/powerpoint/2010/main" val="3631775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Covalent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Multiple Bonds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7B17D199-EAC2-4F22-A109-50FD0863BF5C}" type="slidenum">
              <a:rPr lang="en-US" smtClean="0"/>
              <a:t>31</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1676400"/>
            <a:ext cx="756285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1584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Covalent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Multiple Bonds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3993A8E9-4E02-47E0-8E56-CD5CC8051EAD}" type="slidenum">
              <a:rPr lang="en-US" smtClean="0"/>
              <a:t>32</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18595"/>
            <a:ext cx="9144000" cy="954107"/>
          </a:xfrm>
          <a:prstGeom prst="rect">
            <a:avLst/>
          </a:prstGeom>
        </p:spPr>
        <p:txBody>
          <a:bodyPr wrap="square">
            <a:spAutoFit/>
          </a:bodyPr>
          <a:lstStyle/>
          <a:p>
            <a:r>
              <a:rPr lang="en-US" sz="2800" dirty="0"/>
              <a:t>A </a:t>
            </a:r>
            <a:r>
              <a:rPr lang="en-US" sz="2800" b="1" i="1" dirty="0"/>
              <a:t>triple bond </a:t>
            </a:r>
            <a:r>
              <a:rPr lang="en-US" sz="2800" dirty="0"/>
              <a:t>arises when two atoms share three pairs of </a:t>
            </a:r>
            <a:r>
              <a:rPr lang="en-US" sz="2800" dirty="0" smtClean="0"/>
              <a:t>electrons: </a:t>
            </a:r>
            <a:endParaRPr lang="en-US" sz="2800" dirty="0">
              <a:solidFill>
                <a:prstClr val="black"/>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667000"/>
            <a:ext cx="842962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678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Covalent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Multiple Bonds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B074209F-4402-4692-9D68-99245C0028B5}" type="slidenum">
              <a:rPr lang="en-US" smtClean="0"/>
              <a:t>33</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18595"/>
            <a:ext cx="9144000" cy="3108543"/>
          </a:xfrm>
          <a:prstGeom prst="rect">
            <a:avLst/>
          </a:prstGeom>
        </p:spPr>
        <p:txBody>
          <a:bodyPr wrap="square">
            <a:spAutoFit/>
          </a:bodyPr>
          <a:lstStyle/>
          <a:p>
            <a:r>
              <a:rPr lang="en-US" sz="2800" i="1" dirty="0" smtClean="0"/>
              <a:t>Bond </a:t>
            </a:r>
            <a:r>
              <a:rPr lang="en-US" sz="2800" i="1" dirty="0"/>
              <a:t>length </a:t>
            </a:r>
            <a:r>
              <a:rPr lang="en-US" sz="2800" dirty="0"/>
              <a:t>is </a:t>
            </a:r>
            <a:r>
              <a:rPr lang="en-US" sz="2800" dirty="0" smtClean="0"/>
              <a:t>defined </a:t>
            </a:r>
            <a:r>
              <a:rPr lang="en-US" sz="2800" dirty="0"/>
              <a:t>as the distance between the nuclei of two covalently bonded atoms in a </a:t>
            </a:r>
            <a:r>
              <a:rPr lang="en-US" sz="2800" dirty="0" smtClean="0"/>
              <a:t>molecule.</a:t>
            </a:r>
          </a:p>
          <a:p>
            <a:endParaRPr lang="en-US" sz="2800" dirty="0">
              <a:solidFill>
                <a:prstClr val="black"/>
              </a:solidFill>
            </a:endParaRPr>
          </a:p>
          <a:p>
            <a:endParaRPr lang="en-US" sz="2800" dirty="0" smtClean="0">
              <a:solidFill>
                <a:prstClr val="black"/>
              </a:solidFill>
            </a:endParaRPr>
          </a:p>
          <a:p>
            <a:endParaRPr lang="en-US" sz="2800" dirty="0">
              <a:solidFill>
                <a:prstClr val="black"/>
              </a:solidFill>
            </a:endParaRPr>
          </a:p>
          <a:p>
            <a:endParaRPr lang="en-US" sz="2800" dirty="0" smtClean="0">
              <a:solidFill>
                <a:prstClr val="black"/>
              </a:solidFill>
            </a:endParaRPr>
          </a:p>
          <a:p>
            <a:endParaRPr lang="en-US" sz="2800" dirty="0">
              <a:solidFill>
                <a:prstClr val="black"/>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2667000"/>
            <a:ext cx="43815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028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Covalent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Multiple Bonds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2EF255DD-70DA-4A50-9D2C-115B555D68B7}" type="slidenum">
              <a:rPr lang="en-US" smtClean="0"/>
              <a:t>34</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18595"/>
            <a:ext cx="9144000" cy="954107"/>
          </a:xfrm>
          <a:prstGeom prst="rect">
            <a:avLst/>
          </a:prstGeom>
        </p:spPr>
        <p:txBody>
          <a:bodyPr wrap="square">
            <a:spAutoFit/>
          </a:bodyPr>
          <a:lstStyle/>
          <a:p>
            <a:r>
              <a:rPr lang="en-US" sz="2800" dirty="0" smtClean="0"/>
              <a:t>Multiple </a:t>
            </a:r>
            <a:r>
              <a:rPr lang="en-US" sz="2800" dirty="0"/>
              <a:t>bonds are shorter </a:t>
            </a:r>
            <a:endParaRPr lang="en-US" sz="2800" dirty="0" smtClean="0"/>
          </a:p>
          <a:p>
            <a:r>
              <a:rPr lang="en-US" sz="2800" dirty="0" smtClean="0"/>
              <a:t>than </a:t>
            </a:r>
            <a:r>
              <a:rPr lang="en-US" sz="2800" dirty="0"/>
              <a:t>single bonds.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7383" y="76200"/>
            <a:ext cx="3270417" cy="641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3337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Covalent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Comparison of Ionic and Covalent Compounds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262BE25C-23D1-4230-89DC-65E9555F0843}" type="slidenum">
              <a:rPr lang="en-US" smtClean="0"/>
              <a:t>35</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21334"/>
            <a:ext cx="9144000" cy="3539430"/>
          </a:xfrm>
          <a:prstGeom prst="rect">
            <a:avLst/>
          </a:prstGeom>
        </p:spPr>
        <p:txBody>
          <a:bodyPr wrap="square">
            <a:spAutoFit/>
          </a:bodyPr>
          <a:lstStyle/>
          <a:p>
            <a:r>
              <a:rPr lang="en-US" sz="2800" dirty="0"/>
              <a:t>Ionic and covalent compounds differ markedly in their general physical properties because of differences in the nature of their bonds. </a:t>
            </a:r>
            <a:endParaRPr lang="en-US" sz="2800" dirty="0" smtClean="0"/>
          </a:p>
          <a:p>
            <a:endParaRPr lang="en-US" sz="2800" dirty="0"/>
          </a:p>
          <a:p>
            <a:r>
              <a:rPr lang="en-US" sz="2800" dirty="0" smtClean="0"/>
              <a:t>There </a:t>
            </a:r>
            <a:r>
              <a:rPr lang="en-US" sz="2800" dirty="0"/>
              <a:t>are two types of attractive forces in covalent </a:t>
            </a:r>
            <a:r>
              <a:rPr lang="en-US" sz="2800" dirty="0" smtClean="0"/>
              <a:t>compounds</a:t>
            </a:r>
            <a:r>
              <a:rPr lang="en-US" sz="2800" dirty="0"/>
              <a:t>, the </a:t>
            </a:r>
            <a:r>
              <a:rPr lang="en-US" sz="2800" i="1" dirty="0" err="1"/>
              <a:t>intramolecular</a:t>
            </a:r>
            <a:r>
              <a:rPr lang="en-US" sz="2800" i="1" dirty="0"/>
              <a:t> </a:t>
            </a:r>
            <a:r>
              <a:rPr lang="en-US" sz="2800" dirty="0"/>
              <a:t>bonding force that holds the atoms together in a molecule, and the </a:t>
            </a:r>
            <a:r>
              <a:rPr lang="en-US" sz="2800" i="1" dirty="0"/>
              <a:t>intermolecular </a:t>
            </a:r>
            <a:r>
              <a:rPr lang="en-US" sz="2800" dirty="0"/>
              <a:t>forces between molecules. </a:t>
            </a:r>
          </a:p>
        </p:txBody>
      </p:sp>
    </p:spTree>
    <p:extLst>
      <p:ext uri="{BB962C8B-B14F-4D97-AF65-F5344CB8AC3E}">
        <p14:creationId xmlns:p14="http://schemas.microsoft.com/office/powerpoint/2010/main" val="18131172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Covalent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Comparison of Ionic and Covalent Compounds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291AC22F-3B44-48A6-B5AE-83DACBBC9C1F}" type="slidenum">
              <a:rPr lang="en-US" smtClean="0"/>
              <a:t>36</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21334"/>
            <a:ext cx="9144000" cy="3108543"/>
          </a:xfrm>
          <a:prstGeom prst="rect">
            <a:avLst/>
          </a:prstGeom>
        </p:spPr>
        <p:txBody>
          <a:bodyPr wrap="square">
            <a:spAutoFit/>
          </a:bodyPr>
          <a:lstStyle/>
          <a:p>
            <a:r>
              <a:rPr lang="en-US" sz="2800" dirty="0"/>
              <a:t>Intermolecular forces are usually quite weak compared to the forces holding atoms together within a molecule, so molecules of a covalent compound are not held together tightly. </a:t>
            </a:r>
            <a:endParaRPr lang="en-US" sz="2800" dirty="0" smtClean="0"/>
          </a:p>
          <a:p>
            <a:endParaRPr lang="en-US" sz="2800" dirty="0"/>
          </a:p>
          <a:p>
            <a:r>
              <a:rPr lang="en-US" sz="2800" dirty="0" smtClean="0"/>
              <a:t>As </a:t>
            </a:r>
            <a:r>
              <a:rPr lang="en-US" sz="2800" dirty="0"/>
              <a:t>a result, covalent compounds are usually gases, liquids, or low- melting solids. </a:t>
            </a:r>
            <a:endParaRPr lang="en-US" sz="2800" dirty="0">
              <a:solidFill>
                <a:prstClr val="black"/>
              </a:solidFill>
            </a:endParaRPr>
          </a:p>
        </p:txBody>
      </p:sp>
    </p:spTree>
    <p:extLst>
      <p:ext uri="{BB962C8B-B14F-4D97-AF65-F5344CB8AC3E}">
        <p14:creationId xmlns:p14="http://schemas.microsoft.com/office/powerpoint/2010/main" val="40805441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Covalent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Comparison of Ionic and Covalent Compounds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C28881D0-5FCA-4840-8FF0-EA56523518BD}" type="slidenum">
              <a:rPr lang="en-US" smtClean="0"/>
              <a:t>37</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21334"/>
            <a:ext cx="9144000" cy="3539430"/>
          </a:xfrm>
          <a:prstGeom prst="rect">
            <a:avLst/>
          </a:prstGeom>
        </p:spPr>
        <p:txBody>
          <a:bodyPr wrap="square">
            <a:spAutoFit/>
          </a:bodyPr>
          <a:lstStyle/>
          <a:p>
            <a:r>
              <a:rPr lang="en-US" sz="2800" dirty="0"/>
              <a:t>On the other hand, the electrostatic forces holding ions together in an ionic compound are usually very strong, so ionic compounds are solids at room temperature and have high melting points. </a:t>
            </a:r>
            <a:endParaRPr lang="en-US" sz="2800" dirty="0" smtClean="0"/>
          </a:p>
          <a:p>
            <a:endParaRPr lang="en-US" sz="2800" dirty="0"/>
          </a:p>
          <a:p>
            <a:r>
              <a:rPr lang="en-US" sz="2800" dirty="0" smtClean="0"/>
              <a:t>Many </a:t>
            </a:r>
            <a:r>
              <a:rPr lang="en-US" sz="2800" dirty="0"/>
              <a:t>ionic compounds are soluble in water, and the resulting aqueous solutions conduct electricity because the compounds are strong electrolytes. </a:t>
            </a:r>
            <a:endParaRPr lang="en-US" sz="2800" dirty="0">
              <a:solidFill>
                <a:prstClr val="black"/>
              </a:solidFill>
            </a:endParaRPr>
          </a:p>
        </p:txBody>
      </p:sp>
    </p:spTree>
    <p:extLst>
      <p:ext uri="{BB962C8B-B14F-4D97-AF65-F5344CB8AC3E}">
        <p14:creationId xmlns:p14="http://schemas.microsoft.com/office/powerpoint/2010/main" val="33272056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Covalent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Comparison of Ionic and Covalent Compounds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09596D21-3958-49AF-B738-B2F2550F2D19}" type="slidenum">
              <a:rPr lang="en-US" smtClean="0"/>
              <a:t>38</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21334"/>
            <a:ext cx="9144000" cy="3539430"/>
          </a:xfrm>
          <a:prstGeom prst="rect">
            <a:avLst/>
          </a:prstGeom>
        </p:spPr>
        <p:txBody>
          <a:bodyPr wrap="square">
            <a:spAutoFit/>
          </a:bodyPr>
          <a:lstStyle/>
          <a:p>
            <a:r>
              <a:rPr lang="en-US" sz="2800" dirty="0"/>
              <a:t>Most covalent compounds are insoluble in water, or if they do dissolve, their aqueous solutions generally do not conduct electricity, because the compounds are nonelectrolytes. </a:t>
            </a:r>
            <a:endParaRPr lang="en-US" sz="2800" dirty="0" smtClean="0"/>
          </a:p>
          <a:p>
            <a:endParaRPr lang="en-US" sz="2800" dirty="0"/>
          </a:p>
          <a:p>
            <a:r>
              <a:rPr lang="en-US" sz="2800" dirty="0" smtClean="0"/>
              <a:t>Molten </a:t>
            </a:r>
            <a:r>
              <a:rPr lang="en-US" sz="2800" dirty="0"/>
              <a:t>ionic compounds conduct electricity because they </a:t>
            </a:r>
            <a:r>
              <a:rPr lang="en-US" sz="2800" dirty="0" smtClean="0"/>
              <a:t>contain </a:t>
            </a:r>
            <a:r>
              <a:rPr lang="en-US" sz="2800" dirty="0"/>
              <a:t>mobile </a:t>
            </a:r>
            <a:r>
              <a:rPr lang="en-US" sz="2800" dirty="0" err="1"/>
              <a:t>cations</a:t>
            </a:r>
            <a:r>
              <a:rPr lang="en-US" sz="2800" dirty="0"/>
              <a:t> and anions; liquid or molten covalent compounds do </a:t>
            </a:r>
            <a:r>
              <a:rPr lang="en-US" sz="2800" i="1" dirty="0"/>
              <a:t>not </a:t>
            </a:r>
            <a:r>
              <a:rPr lang="en-US" sz="2800" dirty="0"/>
              <a:t>conduct electricity because no ions are present. </a:t>
            </a:r>
            <a:endParaRPr lang="en-US" sz="2800" dirty="0">
              <a:solidFill>
                <a:prstClr val="black"/>
              </a:solidFill>
            </a:endParaRPr>
          </a:p>
        </p:txBody>
      </p:sp>
    </p:spTree>
    <p:extLst>
      <p:ext uri="{BB962C8B-B14F-4D97-AF65-F5344CB8AC3E}">
        <p14:creationId xmlns:p14="http://schemas.microsoft.com/office/powerpoint/2010/main" val="12424444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Covalent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Comparison of Ionic and Covalent Compounds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09E680BE-84B9-479C-BA7C-7C16F97A26FD}" type="slidenum">
              <a:rPr lang="en-US" smtClean="0"/>
              <a:t>39</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1647825"/>
            <a:ext cx="860107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674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8.1</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Lewis Dot Symbols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Lewis Dot Symbols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97AA29AA-F7B9-4DF2-AE64-687D7F3AC136}" type="slidenum">
              <a:rPr lang="en-US" smtClean="0"/>
              <a:t>4</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00200"/>
            <a:ext cx="9144000" cy="3970318"/>
          </a:xfrm>
          <a:prstGeom prst="rect">
            <a:avLst/>
          </a:prstGeom>
        </p:spPr>
        <p:txBody>
          <a:bodyPr wrap="square">
            <a:spAutoFit/>
          </a:bodyPr>
          <a:lstStyle/>
          <a:p>
            <a:r>
              <a:rPr lang="en-US" sz="2800" dirty="0"/>
              <a:t>The development of the periodic table and the concept of electron </a:t>
            </a:r>
            <a:r>
              <a:rPr lang="en-US" sz="2800" dirty="0" smtClean="0"/>
              <a:t>configuration </a:t>
            </a:r>
            <a:r>
              <a:rPr lang="en-US" sz="2800" dirty="0"/>
              <a:t>gave chemists a way to explain the formation of compounds. </a:t>
            </a:r>
            <a:endParaRPr lang="en-US" sz="2800" dirty="0" smtClean="0"/>
          </a:p>
          <a:p>
            <a:endParaRPr lang="en-US" sz="2800" dirty="0"/>
          </a:p>
          <a:p>
            <a:r>
              <a:rPr lang="en-US" sz="2800" dirty="0" smtClean="0"/>
              <a:t>The </a:t>
            </a:r>
            <a:r>
              <a:rPr lang="en-US" sz="2800" dirty="0"/>
              <a:t>explanation, formulated by Gilbert Lewis</a:t>
            </a:r>
            <a:r>
              <a:rPr lang="en-US" sz="2800" dirty="0" smtClean="0"/>
              <a:t>, </a:t>
            </a:r>
            <a:r>
              <a:rPr lang="en-US" sz="2800" dirty="0"/>
              <a:t>is that atoms combine to achieve a more stable electron </a:t>
            </a:r>
            <a:r>
              <a:rPr lang="en-US" sz="2800" dirty="0" smtClean="0"/>
              <a:t>configuration.</a:t>
            </a:r>
          </a:p>
          <a:p>
            <a:endParaRPr lang="en-US" sz="2800" dirty="0"/>
          </a:p>
          <a:p>
            <a:r>
              <a:rPr lang="en-US" sz="2800" dirty="0" smtClean="0"/>
              <a:t>Maximum </a:t>
            </a:r>
            <a:r>
              <a:rPr lang="en-US" sz="2800" dirty="0"/>
              <a:t>stability results when an atom is </a:t>
            </a:r>
            <a:r>
              <a:rPr lang="en-US" sz="2800" i="1" dirty="0"/>
              <a:t>isoelectronic </a:t>
            </a:r>
            <a:r>
              <a:rPr lang="en-US" sz="2800" dirty="0"/>
              <a:t>with a noble gas. </a:t>
            </a:r>
          </a:p>
        </p:txBody>
      </p:sp>
    </p:spTree>
    <p:extLst>
      <p:ext uri="{BB962C8B-B14F-4D97-AF65-F5344CB8AC3E}">
        <p14:creationId xmlns:p14="http://schemas.microsoft.com/office/powerpoint/2010/main" val="9288850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8.4</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Electronegativity and Polarity</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20F23677-D0E8-442C-A116-E7F2EC6F32AE}" type="slidenum">
              <a:rPr lang="en-US" smtClean="0"/>
              <a:t>40</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graphicFrame>
        <p:nvGraphicFramePr>
          <p:cNvPr id="14" name="ObjectivesTable"/>
          <p:cNvGraphicFramePr>
            <a:graphicFrameLocks noGrp="1"/>
          </p:cNvGraphicFramePr>
          <p:nvPr>
            <p:extLst>
              <p:ext uri="{D42A27DB-BD31-4B8C-83A1-F6EECF244321}">
                <p14:modId xmlns:p14="http://schemas.microsoft.com/office/powerpoint/2010/main" val="3458770429"/>
              </p:ext>
            </p:extLst>
          </p:nvPr>
        </p:nvGraphicFramePr>
        <p:xfrm>
          <a:off x="152400" y="1905001"/>
          <a:ext cx="8839200" cy="1280160"/>
        </p:xfrm>
        <a:graphic>
          <a:graphicData uri="http://schemas.openxmlformats.org/drawingml/2006/table">
            <a:tbl>
              <a:tblPr>
                <a:tableStyleId>{5C22544A-7EE6-4342-B048-85BDC9FD1C3A}</a:tableStyleId>
              </a:tblPr>
              <a:tblGrid>
                <a:gridCol w="8839200"/>
              </a:tblGrid>
              <a:tr h="304799">
                <a:tc>
                  <a:txBody>
                    <a:bodyPr/>
                    <a:lstStyle/>
                    <a:p>
                      <a:pPr algn="ctr"/>
                      <a:r>
                        <a:rPr lang="en-US" sz="2800" dirty="0" smtClean="0">
                          <a:solidFill>
                            <a:schemeClr val="tx1"/>
                          </a:solidFill>
                        </a:rPr>
                        <a:t>Electronegativity</a:t>
                      </a:r>
                    </a:p>
                  </a:txBody>
                  <a:tcPr marT="0" marB="0">
                    <a:noFill/>
                  </a:tcPr>
                </a:tc>
              </a:tr>
              <a:tr h="304799">
                <a:tc>
                  <a:txBody>
                    <a:bodyPr/>
                    <a:lstStyle/>
                    <a:p>
                      <a:pPr algn="ctr"/>
                      <a:r>
                        <a:rPr lang="en-US" sz="2800" dirty="0" smtClean="0">
                          <a:solidFill>
                            <a:schemeClr val="tx1"/>
                          </a:solidFill>
                        </a:rPr>
                        <a:t>Dipole Moment, Partial Charges, and Percent Ionic Character</a:t>
                      </a:r>
                      <a:endParaRPr lang="en-US" sz="2800" dirty="0">
                        <a:solidFill>
                          <a:schemeClr val="tx1"/>
                        </a:solidFill>
                      </a:endParaRPr>
                    </a:p>
                  </a:txBody>
                  <a:tcPr marT="0" marB="0">
                    <a:noFill/>
                  </a:tcPr>
                </a:tc>
              </a:tr>
            </a:tbl>
          </a:graphicData>
        </a:graphic>
      </p:graphicFrame>
    </p:spTree>
    <p:extLst>
      <p:ext uri="{BB962C8B-B14F-4D97-AF65-F5344CB8AC3E}">
        <p14:creationId xmlns:p14="http://schemas.microsoft.com/office/powerpoint/2010/main" val="18223315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8.4</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Electronegativity and Polarity</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Electronegativity</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7E5DC5B6-26D0-4EB2-85D3-58D105C51B35}" type="slidenum">
              <a:rPr lang="en-US" smtClean="0"/>
              <a:t>41</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76400"/>
            <a:ext cx="9144000" cy="4401205"/>
          </a:xfrm>
          <a:prstGeom prst="rect">
            <a:avLst/>
          </a:prstGeom>
        </p:spPr>
        <p:txBody>
          <a:bodyPr wrap="square">
            <a:spAutoFit/>
          </a:bodyPr>
          <a:lstStyle/>
          <a:p>
            <a:r>
              <a:rPr lang="en-US" sz="2800" dirty="0"/>
              <a:t>So far, we have described chemical bonds as either </a:t>
            </a:r>
            <a:r>
              <a:rPr lang="en-US" sz="2800" i="1" dirty="0"/>
              <a:t>ionic, </a:t>
            </a:r>
            <a:r>
              <a:rPr lang="en-US" sz="2800" dirty="0"/>
              <a:t>when they occur between a metal and a nonmetal, or </a:t>
            </a:r>
            <a:r>
              <a:rPr lang="en-US" sz="2800" i="1" dirty="0"/>
              <a:t>covalent, </a:t>
            </a:r>
            <a:r>
              <a:rPr lang="en-US" sz="2800" dirty="0"/>
              <a:t>when they occur between nonmetals. </a:t>
            </a:r>
            <a:endParaRPr lang="en-US" sz="2800" dirty="0" smtClean="0"/>
          </a:p>
          <a:p>
            <a:endParaRPr lang="en-US" sz="2800" dirty="0"/>
          </a:p>
          <a:p>
            <a:r>
              <a:rPr lang="en-US" sz="2800" dirty="0" smtClean="0"/>
              <a:t>In </a:t>
            </a:r>
            <a:r>
              <a:rPr lang="en-US" sz="2800" dirty="0"/>
              <a:t>fact, ionic and covalent bonds are simply the extremes in a spectrum of bonding. </a:t>
            </a:r>
            <a:endParaRPr lang="en-US" sz="2800" dirty="0" smtClean="0"/>
          </a:p>
          <a:p>
            <a:endParaRPr lang="en-US" sz="2800" dirty="0"/>
          </a:p>
          <a:p>
            <a:r>
              <a:rPr lang="en-US" sz="2800" dirty="0" smtClean="0"/>
              <a:t>Bonds </a:t>
            </a:r>
            <a:r>
              <a:rPr lang="en-US" sz="2800" dirty="0"/>
              <a:t>that fall between these two extremes are </a:t>
            </a:r>
            <a:r>
              <a:rPr lang="en-US" sz="2800" b="1" i="1" dirty="0"/>
              <a:t>polar, </a:t>
            </a:r>
            <a:r>
              <a:rPr lang="en-US" sz="2800" dirty="0"/>
              <a:t>meaning that electrons are shared but are not shared equally. Such bonds are referred to as </a:t>
            </a:r>
            <a:r>
              <a:rPr lang="en-US" sz="2800" b="1" i="1" dirty="0"/>
              <a:t>polar covalent bonds. </a:t>
            </a:r>
            <a:endParaRPr lang="en-US" sz="2800" dirty="0"/>
          </a:p>
        </p:txBody>
      </p:sp>
    </p:spTree>
    <p:extLst>
      <p:ext uri="{BB962C8B-B14F-4D97-AF65-F5344CB8AC3E}">
        <p14:creationId xmlns:p14="http://schemas.microsoft.com/office/powerpoint/2010/main" val="42884160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8.4</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Electronegativity and Polarity</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Electronegativity</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E78B9CA7-F778-4411-A011-7D3999D1C307}" type="slidenum">
              <a:rPr lang="en-US" smtClean="0"/>
              <a:t>42</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15834" cy="1707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3952875"/>
            <a:ext cx="78200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0362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8.4</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Electronegativity and Polarity</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Electronegativity</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007FC7C9-F20D-4F2E-ACAC-49E03DC658F2}" type="slidenum">
              <a:rPr lang="en-US" smtClean="0"/>
              <a:t>43</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76400"/>
            <a:ext cx="9144000" cy="4832092"/>
          </a:xfrm>
          <a:prstGeom prst="rect">
            <a:avLst/>
          </a:prstGeom>
        </p:spPr>
        <p:txBody>
          <a:bodyPr wrap="square">
            <a:spAutoFit/>
          </a:bodyPr>
          <a:lstStyle/>
          <a:p>
            <a:r>
              <a:rPr lang="en-US" sz="2800" b="1" i="1" dirty="0"/>
              <a:t>Electronegativity </a:t>
            </a:r>
            <a:r>
              <a:rPr lang="en-US" sz="2800" dirty="0"/>
              <a:t>is the ability of an atom in a compound to draw electrons to itself. </a:t>
            </a:r>
            <a:endParaRPr lang="en-US" sz="2800" dirty="0" smtClean="0"/>
          </a:p>
          <a:p>
            <a:endParaRPr lang="en-US" sz="1400" dirty="0"/>
          </a:p>
          <a:p>
            <a:r>
              <a:rPr lang="en-US" sz="2800" dirty="0"/>
              <a:t>Elements with high electronegativity have a greater tendency to attract electrons than do elements with low electronegativity. </a:t>
            </a:r>
            <a:endParaRPr lang="en-US" sz="2800" dirty="0" smtClean="0"/>
          </a:p>
          <a:p>
            <a:endParaRPr lang="en-US" sz="1400" dirty="0"/>
          </a:p>
          <a:p>
            <a:r>
              <a:rPr lang="en-US" sz="2800" dirty="0" smtClean="0"/>
              <a:t>Electronegativity </a:t>
            </a:r>
            <a:r>
              <a:rPr lang="en-US" sz="2800" dirty="0"/>
              <a:t>is related to electron </a:t>
            </a:r>
            <a:r>
              <a:rPr lang="en-US" sz="2800" dirty="0" smtClean="0"/>
              <a:t>affinity </a:t>
            </a:r>
            <a:r>
              <a:rPr lang="en-US" sz="2800" dirty="0"/>
              <a:t>and ionization energy. An atom such as </a:t>
            </a:r>
            <a:r>
              <a:rPr lang="en-US" sz="2800" dirty="0" smtClean="0"/>
              <a:t>fluorine</a:t>
            </a:r>
            <a:r>
              <a:rPr lang="en-US" sz="2800" dirty="0"/>
              <a:t>, which has a high electron </a:t>
            </a:r>
            <a:r>
              <a:rPr lang="en-US" sz="2800" dirty="0" smtClean="0"/>
              <a:t>affinity </a:t>
            </a:r>
            <a:r>
              <a:rPr lang="en-US" sz="2800" dirty="0"/>
              <a:t>(tends to accept electrons) and a high ionization energy (does not lose electrons easily), has a high electronegativity. </a:t>
            </a:r>
          </a:p>
        </p:txBody>
      </p:sp>
    </p:spTree>
    <p:extLst>
      <p:ext uri="{BB962C8B-B14F-4D97-AF65-F5344CB8AC3E}">
        <p14:creationId xmlns:p14="http://schemas.microsoft.com/office/powerpoint/2010/main" val="19521047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8.4</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Electronegativity and Polarity</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Electronegativity</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BFB876FB-CBCB-4BA7-BF73-C8E31E6ABCF3}" type="slidenum">
              <a:rPr lang="en-US" smtClean="0"/>
              <a:t>44</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647825"/>
            <a:ext cx="78486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1273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8.4</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Electronegativity and Polarity</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Electronegativity</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FB711385-4D7A-4022-B512-C99A43E6EB8C}" type="slidenum">
              <a:rPr lang="en-US" smtClean="0"/>
              <a:t>45</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1619250"/>
            <a:ext cx="806767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5447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8.4</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Electronegativity and Polarity</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Electronegativity</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8F103DBE-D4F6-4DAF-B0CA-DC0437A28C18}" type="slidenum">
              <a:rPr lang="en-US" smtClean="0"/>
              <a:t>46</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00200"/>
            <a:ext cx="9144000" cy="4832092"/>
          </a:xfrm>
          <a:prstGeom prst="rect">
            <a:avLst/>
          </a:prstGeom>
        </p:spPr>
        <p:txBody>
          <a:bodyPr wrap="square">
            <a:spAutoFit/>
          </a:bodyPr>
          <a:lstStyle/>
          <a:p>
            <a:r>
              <a:rPr lang="en-US" sz="2800" dirty="0"/>
              <a:t>There is no sharp distinction between </a:t>
            </a:r>
            <a:r>
              <a:rPr lang="en-US" sz="2800" i="1" dirty="0"/>
              <a:t>nonpolar covalent </a:t>
            </a:r>
            <a:r>
              <a:rPr lang="en-US" sz="2800" dirty="0"/>
              <a:t>and </a:t>
            </a:r>
            <a:r>
              <a:rPr lang="en-US" sz="2800" i="1" dirty="0"/>
              <a:t>polar covalent </a:t>
            </a:r>
            <a:r>
              <a:rPr lang="en-US" sz="2800" dirty="0"/>
              <a:t>or between </a:t>
            </a:r>
            <a:r>
              <a:rPr lang="en-US" sz="2800" i="1" dirty="0"/>
              <a:t>polar covalent </a:t>
            </a:r>
            <a:r>
              <a:rPr lang="en-US" sz="2800" dirty="0"/>
              <a:t>and </a:t>
            </a:r>
            <a:r>
              <a:rPr lang="en-US" sz="2800" i="1" dirty="0"/>
              <a:t>ionic, </a:t>
            </a:r>
            <a:r>
              <a:rPr lang="en-US" sz="2800" dirty="0"/>
              <a:t>but the following guidelines can help distinguish among them: </a:t>
            </a:r>
            <a:endParaRPr lang="en-US" sz="2800" dirty="0" smtClean="0"/>
          </a:p>
          <a:p>
            <a:pPr marL="457200" indent="-457200">
              <a:buFont typeface="Arial" pitchFamily="34" charset="0"/>
              <a:buChar char="•"/>
            </a:pPr>
            <a:r>
              <a:rPr lang="en-US" sz="2800" dirty="0" smtClean="0"/>
              <a:t>A </a:t>
            </a:r>
            <a:r>
              <a:rPr lang="en-US" sz="2800" dirty="0"/>
              <a:t>bond between atoms whose </a:t>
            </a:r>
            <a:r>
              <a:rPr lang="en-US" sz="2800" dirty="0" err="1"/>
              <a:t>electronegativities</a:t>
            </a:r>
            <a:r>
              <a:rPr lang="en-US" sz="2800" dirty="0"/>
              <a:t> differ by less than 0.5 is generally considered purely covalent or </a:t>
            </a:r>
            <a:r>
              <a:rPr lang="en-US" sz="2800" b="1" i="1" dirty="0"/>
              <a:t>nonpolar</a:t>
            </a:r>
            <a:r>
              <a:rPr lang="en-US" sz="2800" b="1" i="1" dirty="0" smtClean="0"/>
              <a:t>.</a:t>
            </a:r>
          </a:p>
          <a:p>
            <a:pPr marL="457200" indent="-457200">
              <a:buFont typeface="Arial" pitchFamily="34" charset="0"/>
              <a:buChar char="•"/>
            </a:pPr>
            <a:r>
              <a:rPr lang="en-US" sz="2800" dirty="0" smtClean="0"/>
              <a:t>A </a:t>
            </a:r>
            <a:r>
              <a:rPr lang="en-US" sz="2800" dirty="0"/>
              <a:t>bond between atoms whose </a:t>
            </a:r>
            <a:r>
              <a:rPr lang="en-US" sz="2800" dirty="0" err="1"/>
              <a:t>electronegativities</a:t>
            </a:r>
            <a:r>
              <a:rPr lang="en-US" sz="2800" dirty="0"/>
              <a:t> differ by the range of 0.5 to 2.0 is generally considered </a:t>
            </a:r>
            <a:r>
              <a:rPr lang="en-US" sz="2800" i="1" dirty="0"/>
              <a:t>polar covalent</a:t>
            </a:r>
            <a:r>
              <a:rPr lang="en-US" sz="2800" i="1" dirty="0" smtClean="0"/>
              <a:t>.</a:t>
            </a:r>
          </a:p>
          <a:p>
            <a:pPr marL="457200" indent="-457200">
              <a:buFont typeface="Arial" pitchFamily="34" charset="0"/>
              <a:buChar char="•"/>
            </a:pPr>
            <a:r>
              <a:rPr lang="en-US" sz="2800" dirty="0" smtClean="0"/>
              <a:t>A </a:t>
            </a:r>
            <a:r>
              <a:rPr lang="en-US" sz="2800" dirty="0"/>
              <a:t>bond between atoms whose </a:t>
            </a:r>
            <a:r>
              <a:rPr lang="en-US" sz="2800" dirty="0" err="1"/>
              <a:t>electronegativities</a:t>
            </a:r>
            <a:r>
              <a:rPr lang="en-US" sz="2800" dirty="0"/>
              <a:t> differ by 2.0 or more is generally considered </a:t>
            </a:r>
            <a:r>
              <a:rPr lang="en-US" sz="2800" i="1" dirty="0"/>
              <a:t>ionic. </a:t>
            </a:r>
            <a:endParaRPr lang="en-US" sz="2800" dirty="0"/>
          </a:p>
        </p:txBody>
      </p:sp>
    </p:spTree>
    <p:extLst>
      <p:ext uri="{BB962C8B-B14F-4D97-AF65-F5344CB8AC3E}">
        <p14:creationId xmlns:p14="http://schemas.microsoft.com/office/powerpoint/2010/main" val="21960167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r>
              <a:rPr lang="en-US" b="0" smtClean="0">
                <a:latin typeface="Calibri"/>
              </a:rPr>
              <a:t>8.4</a:t>
            </a:r>
            <a:endParaRPr lang="en-US" b="0">
              <a:latin typeface="Calibri"/>
            </a:endParaRPr>
          </a:p>
        </p:txBody>
      </p:sp>
      <p:sp>
        <p:nvSpPr>
          <p:cNvPr id="6" name="SectionTitle" hidden="1"/>
          <p:cNvSpPr>
            <a:spLocks noGrp="1"/>
          </p:cNvSpPr>
          <p:nvPr>
            <p:ph type="body" sz="quarter" idx="14"/>
          </p:nvPr>
        </p:nvSpPr>
        <p:spPr/>
        <p:txBody>
          <a:bodyPr/>
          <a:lstStyle/>
          <a:p>
            <a:r>
              <a:rPr lang="en-US" b="0" smtClean="0">
                <a:solidFill>
                  <a:srgbClr val="000000"/>
                </a:solidFill>
                <a:latin typeface="Calibri"/>
              </a:rPr>
              <a:t>Electronegativity and Polarity</a:t>
            </a:r>
            <a:endParaRPr lang="en-US" b="0">
              <a:solidFill>
                <a:srgbClr val="000000"/>
              </a:solidFill>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r>
              <a:rPr lang="en-US" smtClean="0">
                <a:latin typeface="Calibri"/>
              </a:rPr>
              <a:t>Electronegativity</a:t>
            </a:r>
            <a:endParaRPr lang="en-US">
              <a:latin typeface="Calibri"/>
            </a:endParaRPr>
          </a:p>
        </p:txBody>
      </p:sp>
      <p:sp>
        <p:nvSpPr>
          <p:cNvPr id="9" name="ItemNumber"/>
          <p:cNvSpPr>
            <a:spLocks noGrp="1"/>
          </p:cNvSpPr>
          <p:nvPr>
            <p:ph type="body" sz="quarter" idx="17"/>
          </p:nvPr>
        </p:nvSpPr>
        <p:spPr/>
        <p:txBody>
          <a:bodyPr/>
          <a:lstStyle/>
          <a:p>
            <a:r>
              <a:rPr lang="en-US" dirty="0" smtClean="0"/>
              <a:t>8.4</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659E77E1-A90A-4268-AA03-F9F385281531}" type="slidenum">
              <a:rPr lang="en-US" smtClean="0"/>
              <a:t>47</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3539430"/>
          </a:xfrm>
          <a:prstGeom prst="rect">
            <a:avLst/>
          </a:prstGeom>
          <a:noFill/>
        </p:spPr>
        <p:txBody>
          <a:bodyPr vert="horz" rtlCol="0">
            <a:spAutoFit/>
          </a:bodyPr>
          <a:lstStyle/>
          <a:p>
            <a:r>
              <a:rPr lang="en-US" sz="2800" dirty="0"/>
              <a:t>Classify the following bonds as nonpolar, polar, or ionic: </a:t>
            </a:r>
            <a:endParaRPr lang="en-US" sz="2800" dirty="0" smtClean="0"/>
          </a:p>
          <a:p>
            <a:pPr marL="514350" indent="-514350">
              <a:buAutoNum type="alphaLcParenBoth"/>
            </a:pPr>
            <a:r>
              <a:rPr lang="en-US" sz="2800" dirty="0" smtClean="0"/>
              <a:t>the </a:t>
            </a:r>
            <a:r>
              <a:rPr lang="en-US" sz="2800" dirty="0"/>
              <a:t>bond in </a:t>
            </a:r>
            <a:r>
              <a:rPr lang="en-US" sz="2800" dirty="0" err="1" smtClean="0"/>
              <a:t>ClF</a:t>
            </a:r>
            <a:r>
              <a:rPr lang="en-US" sz="2800" dirty="0" smtClean="0"/>
              <a:t> </a:t>
            </a:r>
          </a:p>
          <a:p>
            <a:pPr marL="514350" indent="-514350">
              <a:buAutoNum type="alphaLcParenBoth"/>
            </a:pPr>
            <a:r>
              <a:rPr lang="en-US" sz="2800" dirty="0" smtClean="0"/>
              <a:t>the </a:t>
            </a:r>
            <a:r>
              <a:rPr lang="en-US" sz="2800" dirty="0"/>
              <a:t>bond in </a:t>
            </a:r>
            <a:r>
              <a:rPr lang="en-US" sz="2800" dirty="0" err="1" smtClean="0"/>
              <a:t>CsBr</a:t>
            </a:r>
            <a:r>
              <a:rPr lang="en-US" sz="2800" dirty="0" smtClean="0"/>
              <a:t> </a:t>
            </a:r>
          </a:p>
          <a:p>
            <a:pPr marL="514350" indent="-514350">
              <a:buAutoNum type="alphaLcParenBoth"/>
            </a:pPr>
            <a:r>
              <a:rPr lang="en-US" sz="2800" dirty="0" smtClean="0"/>
              <a:t>the </a:t>
            </a:r>
            <a:r>
              <a:rPr lang="en-US" sz="2800" dirty="0"/>
              <a:t>carbon-carbon double bond in </a:t>
            </a:r>
            <a:r>
              <a:rPr lang="en-US" sz="2800" dirty="0" smtClean="0"/>
              <a:t>C</a:t>
            </a:r>
            <a:r>
              <a:rPr lang="en-US" sz="2800" baseline="-25000" dirty="0" smtClean="0"/>
              <a:t>2</a:t>
            </a:r>
            <a:r>
              <a:rPr lang="en-US" sz="2800" dirty="0" smtClean="0"/>
              <a:t>H</a:t>
            </a:r>
            <a:r>
              <a:rPr lang="en-US" sz="2800" baseline="-25000" dirty="0" smtClean="0"/>
              <a:t>4</a:t>
            </a:r>
            <a:endParaRPr lang="en-US" sz="2800" dirty="0" smtClean="0">
              <a:latin typeface="Calibri"/>
            </a:endParaRPr>
          </a:p>
          <a:p>
            <a:endParaRPr lang="en-US" sz="2800" dirty="0" smtClean="0">
              <a:latin typeface="Calibri"/>
            </a:endParaRPr>
          </a:p>
          <a:p>
            <a:r>
              <a:rPr lang="en-US" sz="2800" b="1" dirty="0" smtClean="0">
                <a:solidFill>
                  <a:srgbClr val="4F74A7"/>
                </a:solidFill>
                <a:latin typeface="Calibri"/>
              </a:rPr>
              <a:t>Setup</a:t>
            </a:r>
          </a:p>
          <a:p>
            <a:r>
              <a:rPr lang="en-US" sz="2800" dirty="0"/>
              <a:t>Electronegativity </a:t>
            </a:r>
            <a:r>
              <a:rPr lang="en-US" sz="2800" dirty="0" smtClean="0"/>
              <a:t>values </a:t>
            </a:r>
            <a:r>
              <a:rPr lang="en-US" sz="2800" dirty="0"/>
              <a:t>are: </a:t>
            </a:r>
            <a:endParaRPr lang="en-US" sz="2800" dirty="0" smtClean="0"/>
          </a:p>
          <a:p>
            <a:pPr algn="ctr"/>
            <a:r>
              <a:rPr lang="en-US" sz="2800" dirty="0" err="1" smtClean="0"/>
              <a:t>Cl</a:t>
            </a:r>
            <a:r>
              <a:rPr lang="en-US" sz="2800" dirty="0" smtClean="0"/>
              <a:t> </a:t>
            </a:r>
            <a:r>
              <a:rPr lang="en-US" sz="2800" dirty="0"/>
              <a:t>(3.0), F (4.0), Cs (0.7), Br (2.8), C (2.5</a:t>
            </a:r>
            <a:r>
              <a:rPr lang="en-US" sz="2800" dirty="0" smtClean="0"/>
              <a:t>)</a:t>
            </a:r>
            <a:endParaRPr lang="en-US" sz="2800" dirty="0">
              <a:latin typeface="Calibri"/>
            </a:endParaRPr>
          </a:p>
        </p:txBody>
      </p:sp>
    </p:spTree>
    <p:extLst>
      <p:ext uri="{BB962C8B-B14F-4D97-AF65-F5344CB8AC3E}">
        <p14:creationId xmlns:p14="http://schemas.microsoft.com/office/powerpoint/2010/main" val="33497510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r>
              <a:rPr lang="en-US" b="0" smtClean="0">
                <a:latin typeface="Calibri"/>
              </a:rPr>
              <a:t>8.4</a:t>
            </a:r>
            <a:endParaRPr lang="en-US" b="0">
              <a:latin typeface="Calibri"/>
            </a:endParaRPr>
          </a:p>
        </p:txBody>
      </p:sp>
      <p:sp>
        <p:nvSpPr>
          <p:cNvPr id="6" name="SectionTitle" hidden="1"/>
          <p:cNvSpPr>
            <a:spLocks noGrp="1"/>
          </p:cNvSpPr>
          <p:nvPr>
            <p:ph type="body" sz="quarter" idx="14"/>
          </p:nvPr>
        </p:nvSpPr>
        <p:spPr/>
        <p:txBody>
          <a:bodyPr/>
          <a:lstStyle/>
          <a:p>
            <a:r>
              <a:rPr lang="en-US" b="0" smtClean="0">
                <a:solidFill>
                  <a:srgbClr val="000000"/>
                </a:solidFill>
                <a:latin typeface="Calibri"/>
              </a:rPr>
              <a:t>Electronegativity and Polarity</a:t>
            </a:r>
            <a:endParaRPr lang="en-US" b="0">
              <a:solidFill>
                <a:srgbClr val="000000"/>
              </a:solidFill>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r>
              <a:rPr lang="en-US" smtClean="0">
                <a:latin typeface="Calibri"/>
              </a:rPr>
              <a:t>Electronegativity</a:t>
            </a:r>
            <a:endParaRPr lang="en-US">
              <a:latin typeface="Calibri"/>
            </a:endParaRPr>
          </a:p>
        </p:txBody>
      </p:sp>
      <p:sp>
        <p:nvSpPr>
          <p:cNvPr id="9" name="ItemNumber"/>
          <p:cNvSpPr>
            <a:spLocks noGrp="1"/>
          </p:cNvSpPr>
          <p:nvPr>
            <p:ph type="body" sz="quarter" idx="17"/>
          </p:nvPr>
        </p:nvSpPr>
        <p:spPr/>
        <p:txBody>
          <a:bodyPr/>
          <a:lstStyle/>
          <a:p>
            <a:r>
              <a:rPr lang="en-US" dirty="0" smtClean="0"/>
              <a:t>8.4</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F9102978-3740-4100-A077-349F22E9698A}" type="slidenum">
              <a:rPr lang="en-US" smtClean="0"/>
              <a:t>48</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5262979"/>
          </a:xfrm>
          <a:prstGeom prst="rect">
            <a:avLst/>
          </a:prstGeom>
          <a:noFill/>
        </p:spPr>
        <p:txBody>
          <a:bodyPr vert="horz" rtlCol="0">
            <a:spAutoFit/>
          </a:bodyPr>
          <a:lstStyle/>
          <a:p>
            <a:r>
              <a:rPr lang="en-US" sz="2800" b="1" dirty="0" smtClean="0">
                <a:solidFill>
                  <a:srgbClr val="4F74A7"/>
                </a:solidFill>
              </a:rPr>
              <a:t>Solution</a:t>
            </a:r>
          </a:p>
          <a:p>
            <a:pPr marL="514350" indent="-514350">
              <a:buAutoNum type="alphaLcParenBoth"/>
            </a:pPr>
            <a:r>
              <a:rPr lang="en-US" sz="2800" dirty="0" smtClean="0"/>
              <a:t>The </a:t>
            </a:r>
            <a:r>
              <a:rPr lang="en-US" sz="2800" dirty="0"/>
              <a:t>difference between the </a:t>
            </a:r>
            <a:r>
              <a:rPr lang="en-US" sz="2800" dirty="0" err="1"/>
              <a:t>electronegativities</a:t>
            </a:r>
            <a:r>
              <a:rPr lang="en-US" sz="2800" dirty="0"/>
              <a:t> of F and </a:t>
            </a:r>
            <a:r>
              <a:rPr lang="en-US" sz="2800" dirty="0" err="1"/>
              <a:t>Cl</a:t>
            </a:r>
            <a:r>
              <a:rPr lang="en-US" sz="2800" dirty="0"/>
              <a:t> is 4.0 </a:t>
            </a:r>
            <a:r>
              <a:rPr lang="en-US" sz="2800" dirty="0" smtClean="0"/>
              <a:t>– </a:t>
            </a:r>
            <a:r>
              <a:rPr lang="en-US" sz="2800" dirty="0"/>
              <a:t>3.0 </a:t>
            </a:r>
            <a:r>
              <a:rPr lang="en-US" sz="2800" dirty="0" smtClean="0"/>
              <a:t>= </a:t>
            </a:r>
            <a:r>
              <a:rPr lang="en-US" sz="2800" dirty="0"/>
              <a:t>1.0, making the bond in </a:t>
            </a:r>
            <a:r>
              <a:rPr lang="en-US" sz="2800" dirty="0" err="1"/>
              <a:t>ClF</a:t>
            </a:r>
            <a:r>
              <a:rPr lang="en-US" sz="2800" dirty="0"/>
              <a:t> polar. </a:t>
            </a:r>
            <a:r>
              <a:rPr lang="en-US" sz="2800" dirty="0" smtClean="0"/>
              <a:t/>
            </a:r>
            <a:br>
              <a:rPr lang="en-US" sz="2800" dirty="0" smtClean="0"/>
            </a:br>
            <a:endParaRPr lang="en-US" sz="2800" dirty="0" smtClean="0"/>
          </a:p>
          <a:p>
            <a:pPr marL="514350" indent="-514350">
              <a:buAutoNum type="alphaLcParenBoth"/>
            </a:pPr>
            <a:r>
              <a:rPr lang="en-US" sz="2800" dirty="0" smtClean="0"/>
              <a:t>In </a:t>
            </a:r>
            <a:r>
              <a:rPr lang="en-US" sz="2800" dirty="0" err="1"/>
              <a:t>CsBr</a:t>
            </a:r>
            <a:r>
              <a:rPr lang="en-US" sz="2800" dirty="0"/>
              <a:t>, </a:t>
            </a:r>
            <a:r>
              <a:rPr lang="en-US" sz="2800" dirty="0" smtClean="0"/>
              <a:t> </a:t>
            </a:r>
            <a:r>
              <a:rPr lang="en-US" sz="2800" dirty="0"/>
              <a:t>2.8 </a:t>
            </a:r>
            <a:r>
              <a:rPr lang="en-US" sz="2800" dirty="0" smtClean="0"/>
              <a:t>– </a:t>
            </a:r>
            <a:r>
              <a:rPr lang="en-US" sz="2800" dirty="0"/>
              <a:t>0.7 </a:t>
            </a:r>
            <a:r>
              <a:rPr lang="en-US" sz="2800" dirty="0" smtClean="0"/>
              <a:t>= </a:t>
            </a:r>
            <a:r>
              <a:rPr lang="en-US" sz="2800" dirty="0"/>
              <a:t>2.1, making the bond ionic. </a:t>
            </a:r>
            <a:r>
              <a:rPr lang="en-US" sz="2800" dirty="0" smtClean="0"/>
              <a:t/>
            </a:r>
            <a:br>
              <a:rPr lang="en-US" sz="2800" dirty="0" smtClean="0"/>
            </a:br>
            <a:endParaRPr lang="en-US" sz="2800" dirty="0" smtClean="0"/>
          </a:p>
          <a:p>
            <a:pPr marL="514350" indent="-514350">
              <a:buAutoNum type="alphaLcParenBoth"/>
            </a:pPr>
            <a:r>
              <a:rPr lang="en-US" sz="2800" dirty="0" smtClean="0"/>
              <a:t>In </a:t>
            </a:r>
            <a:r>
              <a:rPr lang="en-US" sz="2800" dirty="0"/>
              <a:t>C</a:t>
            </a:r>
            <a:r>
              <a:rPr lang="en-US" sz="2800" baseline="-25000" dirty="0"/>
              <a:t>2</a:t>
            </a:r>
            <a:r>
              <a:rPr lang="en-US" sz="2800" dirty="0"/>
              <a:t>H</a:t>
            </a:r>
            <a:r>
              <a:rPr lang="en-US" sz="2800" baseline="-25000" dirty="0"/>
              <a:t>4</a:t>
            </a:r>
            <a:r>
              <a:rPr lang="en-US" sz="2800" dirty="0"/>
              <a:t>, the two atoms are identical. </a:t>
            </a:r>
            <a:r>
              <a:rPr lang="en-US" sz="2800" dirty="0" smtClean="0"/>
              <a:t/>
            </a:r>
            <a:br>
              <a:rPr lang="en-US" sz="2800" dirty="0" smtClean="0"/>
            </a:br>
            <a:r>
              <a:rPr lang="en-US" sz="2800" dirty="0" smtClean="0"/>
              <a:t/>
            </a:r>
            <a:br>
              <a:rPr lang="en-US" sz="2800" dirty="0" smtClean="0"/>
            </a:br>
            <a:r>
              <a:rPr lang="en-US" sz="2800" dirty="0" smtClean="0"/>
              <a:t>(</a:t>
            </a:r>
            <a:r>
              <a:rPr lang="en-US" sz="2800" dirty="0"/>
              <a:t>Not only are they the same element, but each C atom is bonded to two H atoms.) </a:t>
            </a:r>
            <a:br>
              <a:rPr lang="en-US" sz="2800" dirty="0"/>
            </a:br>
            <a:r>
              <a:rPr lang="en-US" sz="2800" dirty="0" smtClean="0"/>
              <a:t/>
            </a:r>
            <a:br>
              <a:rPr lang="en-US" sz="2800" dirty="0" smtClean="0"/>
            </a:br>
            <a:r>
              <a:rPr lang="en-US" sz="2800" dirty="0" smtClean="0"/>
              <a:t>The </a:t>
            </a:r>
            <a:r>
              <a:rPr lang="en-US" sz="2800" dirty="0"/>
              <a:t>carbon-carbon double bond in C</a:t>
            </a:r>
            <a:r>
              <a:rPr lang="en-US" sz="2800" baseline="-25000" dirty="0"/>
              <a:t>2</a:t>
            </a:r>
            <a:r>
              <a:rPr lang="en-US" sz="2800" dirty="0"/>
              <a:t>H</a:t>
            </a:r>
            <a:r>
              <a:rPr lang="en-US" sz="2800" baseline="-25000" dirty="0"/>
              <a:t>4</a:t>
            </a:r>
            <a:r>
              <a:rPr lang="en-US" sz="2800" dirty="0"/>
              <a:t> is nonpolar. </a:t>
            </a:r>
            <a:endParaRPr lang="en-US" sz="2800" dirty="0">
              <a:solidFill>
                <a:prstClr val="black"/>
              </a:solidFill>
            </a:endParaRPr>
          </a:p>
        </p:txBody>
      </p:sp>
    </p:spTree>
    <p:extLst>
      <p:ext uri="{BB962C8B-B14F-4D97-AF65-F5344CB8AC3E}">
        <p14:creationId xmlns:p14="http://schemas.microsoft.com/office/powerpoint/2010/main" val="15996926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8.4</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Electronegativity and Polarity</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Dipole Moment, Partial Charges, and Percent Ionic Character</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3734E5F8-829B-4CC5-81CD-9C865FC06A07}" type="slidenum">
              <a:rPr lang="en-US" smtClean="0"/>
              <a:t>49</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76400"/>
            <a:ext cx="9144000" cy="954107"/>
          </a:xfrm>
          <a:prstGeom prst="rect">
            <a:avLst/>
          </a:prstGeom>
        </p:spPr>
        <p:txBody>
          <a:bodyPr wrap="square">
            <a:spAutoFit/>
          </a:bodyPr>
          <a:lstStyle/>
          <a:p>
            <a:r>
              <a:rPr lang="en-US" sz="2800" dirty="0"/>
              <a:t>The shift of electron density in a polar bond is symbolized </a:t>
            </a:r>
            <a:r>
              <a:rPr lang="en-US" sz="2800" dirty="0" smtClean="0"/>
              <a:t>by a </a:t>
            </a:r>
            <a:r>
              <a:rPr lang="en-US" sz="2800" dirty="0"/>
              <a:t>crossed arrow (a dipole arrow</a:t>
            </a:r>
            <a:r>
              <a:rPr lang="en-US" sz="2800" dirty="0" smtClean="0"/>
              <a:t>). </a:t>
            </a:r>
            <a:endParaRPr lang="en-US" sz="2800"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2413" y="2743200"/>
            <a:ext cx="10191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8088" y="3719512"/>
            <a:ext cx="16478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894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8.1</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Lewis Dot Symbols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Lewis Dot Symbols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8827B282-87C1-4A3D-BAAB-0BA7090E23AD}" type="slidenum">
              <a:rPr lang="en-US" smtClean="0"/>
              <a:t>5</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00200"/>
            <a:ext cx="9144000" cy="4832092"/>
          </a:xfrm>
          <a:prstGeom prst="rect">
            <a:avLst/>
          </a:prstGeom>
        </p:spPr>
        <p:txBody>
          <a:bodyPr wrap="square">
            <a:spAutoFit/>
          </a:bodyPr>
          <a:lstStyle/>
          <a:p>
            <a:r>
              <a:rPr lang="en-US" sz="2800" dirty="0"/>
              <a:t>When atoms interact to form compounds, it is their </a:t>
            </a:r>
            <a:r>
              <a:rPr lang="en-US" sz="2800" i="1" dirty="0"/>
              <a:t>valence electrons </a:t>
            </a:r>
            <a:r>
              <a:rPr lang="en-US" sz="2800" dirty="0"/>
              <a:t>that actually interact. </a:t>
            </a:r>
            <a:endParaRPr lang="en-US" sz="2800" dirty="0" smtClean="0"/>
          </a:p>
          <a:p>
            <a:endParaRPr lang="en-US" sz="2800" dirty="0"/>
          </a:p>
          <a:p>
            <a:r>
              <a:rPr lang="en-US" sz="2800" dirty="0" smtClean="0"/>
              <a:t>Therefore</a:t>
            </a:r>
            <a:r>
              <a:rPr lang="en-US" sz="2800" dirty="0"/>
              <a:t>, it is helpful to have a method for depicting the valence electrons of the atoms involved. </a:t>
            </a:r>
            <a:endParaRPr lang="en-US" sz="2800" dirty="0" smtClean="0"/>
          </a:p>
          <a:p>
            <a:endParaRPr lang="en-US" sz="2800" dirty="0"/>
          </a:p>
          <a:p>
            <a:r>
              <a:rPr lang="en-US" sz="2800" dirty="0" smtClean="0"/>
              <a:t>This </a:t>
            </a:r>
            <a:r>
              <a:rPr lang="en-US" sz="2800" dirty="0"/>
              <a:t>can be done using Lewis dot symbols. </a:t>
            </a:r>
            <a:endParaRPr lang="en-US" sz="2800" dirty="0" smtClean="0"/>
          </a:p>
          <a:p>
            <a:endParaRPr lang="en-US" sz="2800" dirty="0"/>
          </a:p>
          <a:p>
            <a:r>
              <a:rPr lang="en-US" sz="2800" dirty="0" smtClean="0"/>
              <a:t>A </a:t>
            </a:r>
            <a:r>
              <a:rPr lang="en-US" sz="2800" b="1" i="1" dirty="0"/>
              <a:t>Lewis dot symbol </a:t>
            </a:r>
            <a:r>
              <a:rPr lang="en-US" sz="2800" dirty="0"/>
              <a:t>consists of the element’s symbol surrounded by dots, where each dot represents a valence electron. </a:t>
            </a:r>
            <a:endParaRPr lang="en-US" sz="2800" dirty="0">
              <a:solidFill>
                <a:prstClr val="black"/>
              </a:solidFill>
            </a:endParaRPr>
          </a:p>
        </p:txBody>
      </p:sp>
    </p:spTree>
    <p:extLst>
      <p:ext uri="{BB962C8B-B14F-4D97-AF65-F5344CB8AC3E}">
        <p14:creationId xmlns:p14="http://schemas.microsoft.com/office/powerpoint/2010/main" val="21031332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8.4</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Electronegativity and Polarity</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Dipole Moment, Partial Charges, and Percent Ionic Character</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6DDEC0B0-9FD7-4272-9563-58C766D17FA9}" type="slidenum">
              <a:rPr lang="en-US" smtClean="0"/>
              <a:t>50</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5" name="Rectangle 14"/>
          <p:cNvSpPr/>
          <p:nvPr/>
        </p:nvSpPr>
        <p:spPr>
          <a:xfrm>
            <a:off x="19050" y="1600200"/>
            <a:ext cx="9144000" cy="954107"/>
          </a:xfrm>
          <a:prstGeom prst="rect">
            <a:avLst/>
          </a:prstGeom>
        </p:spPr>
        <p:txBody>
          <a:bodyPr wrap="square">
            <a:spAutoFit/>
          </a:bodyPr>
          <a:lstStyle/>
          <a:p>
            <a:r>
              <a:rPr lang="en-US" sz="2800" dirty="0">
                <a:solidFill>
                  <a:prstClr val="black"/>
                </a:solidFill>
              </a:rPr>
              <a:t>A quantitative measure of the polarity of a bond is its </a:t>
            </a:r>
            <a:r>
              <a:rPr lang="en-US" sz="2800" b="1" i="1" dirty="0">
                <a:solidFill>
                  <a:prstClr val="black"/>
                </a:solidFill>
              </a:rPr>
              <a:t>dipole moment </a:t>
            </a:r>
            <a:r>
              <a:rPr lang="en-US" sz="2800" b="1" i="1" dirty="0" smtClean="0">
                <a:solidFill>
                  <a:prstClr val="black"/>
                </a:solidFill>
              </a:rPr>
              <a:t>(</a:t>
            </a:r>
            <a:r>
              <a:rPr lang="en-US" sz="2800" b="1" i="1" dirty="0" smtClean="0">
                <a:solidFill>
                  <a:prstClr val="black"/>
                </a:solidFill>
                <a:sym typeface="Symbol"/>
              </a:rPr>
              <a:t></a:t>
            </a:r>
            <a:r>
              <a:rPr lang="en-US" sz="2800" b="1" i="1" dirty="0" smtClean="0">
                <a:solidFill>
                  <a:prstClr val="black"/>
                </a:solidFill>
              </a:rPr>
              <a:t>): </a:t>
            </a:r>
            <a:endParaRPr lang="en-US" sz="2800" dirty="0">
              <a:solidFill>
                <a:prstClr val="black"/>
              </a:solidFill>
            </a:endParaRP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668607"/>
            <a:ext cx="1828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0" y="3429000"/>
            <a:ext cx="9144000" cy="2246769"/>
          </a:xfrm>
          <a:prstGeom prst="rect">
            <a:avLst/>
          </a:prstGeom>
        </p:spPr>
        <p:txBody>
          <a:bodyPr wrap="square">
            <a:spAutoFit/>
          </a:bodyPr>
          <a:lstStyle/>
          <a:p>
            <a:r>
              <a:rPr lang="en-US" sz="2800" i="1" dirty="0" smtClean="0"/>
              <a:t>Q </a:t>
            </a:r>
            <a:r>
              <a:rPr lang="en-US" sz="2800" dirty="0" smtClean="0"/>
              <a:t> </a:t>
            </a:r>
            <a:r>
              <a:rPr lang="en-US" sz="2800" dirty="0"/>
              <a:t>refers to the magnitude of the partial charges and the calculated value of </a:t>
            </a:r>
            <a:r>
              <a:rPr lang="en-US" sz="2800" i="1" dirty="0" smtClean="0">
                <a:sym typeface="Symbol"/>
              </a:rPr>
              <a:t></a:t>
            </a:r>
            <a:r>
              <a:rPr lang="en-US" sz="2800" i="1" dirty="0" smtClean="0"/>
              <a:t> </a:t>
            </a:r>
            <a:r>
              <a:rPr lang="en-US" sz="2800" dirty="0"/>
              <a:t>is always positive. </a:t>
            </a:r>
            <a:endParaRPr lang="en-US" sz="2800" dirty="0" smtClean="0"/>
          </a:p>
          <a:p>
            <a:endParaRPr lang="en-US" sz="2800" dirty="0"/>
          </a:p>
          <a:p>
            <a:r>
              <a:rPr lang="en-US" sz="2800" dirty="0" smtClean="0"/>
              <a:t>Dipole </a:t>
            </a:r>
            <a:r>
              <a:rPr lang="en-US" sz="2800" dirty="0"/>
              <a:t>moments are usually expressed in </a:t>
            </a:r>
            <a:r>
              <a:rPr lang="en-US" sz="2800" dirty="0" err="1"/>
              <a:t>debye</a:t>
            </a:r>
            <a:r>
              <a:rPr lang="en-US" sz="2800" dirty="0"/>
              <a:t> units (</a:t>
            </a:r>
            <a:r>
              <a:rPr lang="en-US" sz="2800" dirty="0" smtClean="0"/>
              <a:t>D). </a:t>
            </a:r>
            <a:r>
              <a:rPr lang="en-US" sz="2800" dirty="0"/>
              <a:t>In terms of more familiar SI units, </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838" y="5695950"/>
            <a:ext cx="41243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3084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8.4</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Electronegativity and Polarity</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Dipole Moment, Partial Charges, and Percent Ionic Character</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B4A808FE-4E35-401F-9819-A35099F49D4C}" type="slidenum">
              <a:rPr lang="en-US" smtClean="0"/>
              <a:t>51</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23" y="1784903"/>
            <a:ext cx="8900755" cy="224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586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r>
              <a:rPr lang="en-US" b="0" smtClean="0">
                <a:latin typeface="Calibri"/>
              </a:rPr>
              <a:t>8.4</a:t>
            </a:r>
            <a:endParaRPr lang="en-US" b="0">
              <a:latin typeface="Calibri"/>
            </a:endParaRPr>
          </a:p>
        </p:txBody>
      </p:sp>
      <p:sp>
        <p:nvSpPr>
          <p:cNvPr id="6" name="SectionTitle" hidden="1"/>
          <p:cNvSpPr>
            <a:spLocks noGrp="1"/>
          </p:cNvSpPr>
          <p:nvPr>
            <p:ph type="body" sz="quarter" idx="14"/>
          </p:nvPr>
        </p:nvSpPr>
        <p:spPr/>
        <p:txBody>
          <a:bodyPr/>
          <a:lstStyle/>
          <a:p>
            <a:r>
              <a:rPr lang="en-US" b="0" smtClean="0">
                <a:solidFill>
                  <a:srgbClr val="000000"/>
                </a:solidFill>
                <a:latin typeface="Calibri"/>
              </a:rPr>
              <a:t>Electronegativity and Polarity</a:t>
            </a:r>
            <a:endParaRPr lang="en-US" b="0">
              <a:solidFill>
                <a:srgbClr val="000000"/>
              </a:solidFill>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r>
              <a:rPr lang="en-US" smtClean="0">
                <a:latin typeface="Calibri"/>
              </a:rPr>
              <a:t>Dipole Moment, Partial Charges, and Percent Ionic Character</a:t>
            </a:r>
            <a:endParaRPr lang="en-US">
              <a:latin typeface="Calibri"/>
            </a:endParaRPr>
          </a:p>
        </p:txBody>
      </p:sp>
      <p:sp>
        <p:nvSpPr>
          <p:cNvPr id="9" name="ItemNumber"/>
          <p:cNvSpPr>
            <a:spLocks noGrp="1"/>
          </p:cNvSpPr>
          <p:nvPr>
            <p:ph type="body" sz="quarter" idx="17"/>
          </p:nvPr>
        </p:nvSpPr>
        <p:spPr/>
        <p:txBody>
          <a:bodyPr/>
          <a:lstStyle/>
          <a:p>
            <a:r>
              <a:rPr lang="en-US" dirty="0" smtClean="0"/>
              <a:t>8.5</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3F70C392-9ECA-4302-A8B8-38D3C5181540}" type="slidenum">
              <a:rPr lang="en-US" smtClean="0"/>
              <a:t>52</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4401205"/>
          </a:xfrm>
          <a:prstGeom prst="rect">
            <a:avLst/>
          </a:prstGeom>
          <a:noFill/>
        </p:spPr>
        <p:txBody>
          <a:bodyPr vert="horz" rtlCol="0">
            <a:spAutoFit/>
          </a:bodyPr>
          <a:lstStyle/>
          <a:p>
            <a:r>
              <a:rPr lang="en-US" sz="2800" dirty="0" smtClean="0"/>
              <a:t>Determine </a:t>
            </a:r>
            <a:r>
              <a:rPr lang="en-US" sz="2800" dirty="0"/>
              <a:t>the magnitude of the partial positive and partial negative charges in the HF molecule. </a:t>
            </a:r>
            <a:endParaRPr lang="en-US" sz="2800" dirty="0" smtClean="0">
              <a:latin typeface="Calibri"/>
            </a:endParaRPr>
          </a:p>
          <a:p>
            <a:endParaRPr lang="en-US" sz="2800" dirty="0" smtClean="0">
              <a:latin typeface="Calibri"/>
            </a:endParaRPr>
          </a:p>
          <a:p>
            <a:r>
              <a:rPr lang="en-US" sz="2800" b="1" dirty="0" smtClean="0">
                <a:solidFill>
                  <a:srgbClr val="4F74A7"/>
                </a:solidFill>
                <a:latin typeface="Calibri"/>
              </a:rPr>
              <a:t>Setup</a:t>
            </a:r>
          </a:p>
          <a:p>
            <a:endParaRPr lang="en-US" sz="2800" b="1" dirty="0" smtClean="0">
              <a:solidFill>
                <a:srgbClr val="4F74A7"/>
              </a:solidFill>
              <a:latin typeface="Calibri"/>
            </a:endParaRPr>
          </a:p>
          <a:p>
            <a:r>
              <a:rPr lang="en-US" sz="2800" dirty="0"/>
              <a:t>According to Table 8.5</a:t>
            </a:r>
            <a:r>
              <a:rPr lang="en-US" sz="2800"/>
              <a:t>, </a:t>
            </a:r>
            <a:r>
              <a:rPr lang="en-US" sz="2800" i="1" smtClean="0">
                <a:sym typeface="Symbol"/>
              </a:rPr>
              <a:t> </a:t>
            </a:r>
            <a:r>
              <a:rPr lang="en-US" sz="2800" smtClean="0"/>
              <a:t>= </a:t>
            </a:r>
            <a:r>
              <a:rPr lang="en-US" sz="2800" dirty="0"/>
              <a:t>1.82 D and </a:t>
            </a:r>
            <a:r>
              <a:rPr lang="en-US" sz="2800" i="1" dirty="0"/>
              <a:t>r</a:t>
            </a:r>
            <a:r>
              <a:rPr lang="en-US" sz="2800" dirty="0"/>
              <a:t> </a:t>
            </a:r>
            <a:r>
              <a:rPr lang="en-US" sz="2800" dirty="0" smtClean="0"/>
              <a:t>= </a:t>
            </a:r>
            <a:r>
              <a:rPr lang="en-US" sz="2800" dirty="0"/>
              <a:t>0.92 Å for HF. </a:t>
            </a:r>
            <a:endParaRPr lang="en-US" sz="2800" dirty="0" smtClean="0"/>
          </a:p>
          <a:p>
            <a:endParaRPr lang="en-US" sz="2800" dirty="0"/>
          </a:p>
          <a:p>
            <a:r>
              <a:rPr lang="en-US" sz="2800" dirty="0" smtClean="0"/>
              <a:t>The </a:t>
            </a:r>
            <a:r>
              <a:rPr lang="en-US" sz="2800" dirty="0"/>
              <a:t>dipole moment must be converted from </a:t>
            </a:r>
            <a:r>
              <a:rPr lang="en-US" sz="2800" dirty="0" err="1"/>
              <a:t>debye</a:t>
            </a:r>
            <a:r>
              <a:rPr lang="en-US" sz="2800" dirty="0"/>
              <a:t> to </a:t>
            </a:r>
            <a:r>
              <a:rPr lang="en-US" sz="2800" dirty="0" err="1" smtClean="0"/>
              <a:t>C·m</a:t>
            </a:r>
            <a:r>
              <a:rPr lang="en-US" sz="2800" dirty="0" smtClean="0"/>
              <a:t> </a:t>
            </a:r>
            <a:r>
              <a:rPr lang="en-US" sz="2800" dirty="0"/>
              <a:t>and the </a:t>
            </a:r>
            <a:r>
              <a:rPr lang="en-US" sz="2800" dirty="0" smtClean="0"/>
              <a:t>distance between </a:t>
            </a:r>
            <a:r>
              <a:rPr lang="en-US" sz="2800" dirty="0"/>
              <a:t>the ions must be converted to meters</a:t>
            </a:r>
            <a:r>
              <a:rPr lang="en-US" sz="2800" dirty="0" smtClean="0"/>
              <a:t>.</a:t>
            </a:r>
            <a:endParaRPr lang="en-US" sz="2800" dirty="0">
              <a:latin typeface="Calibri"/>
            </a:endParaRPr>
          </a:p>
        </p:txBody>
      </p:sp>
      <p:pic>
        <p:nvPicPr>
          <p:cNvPr id="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590800"/>
            <a:ext cx="1828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3976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r>
              <a:rPr lang="en-US" b="0" smtClean="0">
                <a:latin typeface="Calibri"/>
              </a:rPr>
              <a:t>8.4</a:t>
            </a:r>
            <a:endParaRPr lang="en-US" b="0">
              <a:latin typeface="Calibri"/>
            </a:endParaRPr>
          </a:p>
        </p:txBody>
      </p:sp>
      <p:sp>
        <p:nvSpPr>
          <p:cNvPr id="6" name="SectionTitle" hidden="1"/>
          <p:cNvSpPr>
            <a:spLocks noGrp="1"/>
          </p:cNvSpPr>
          <p:nvPr>
            <p:ph type="body" sz="quarter" idx="14"/>
          </p:nvPr>
        </p:nvSpPr>
        <p:spPr/>
        <p:txBody>
          <a:bodyPr/>
          <a:lstStyle/>
          <a:p>
            <a:r>
              <a:rPr lang="en-US" b="0" smtClean="0">
                <a:solidFill>
                  <a:srgbClr val="000000"/>
                </a:solidFill>
                <a:latin typeface="Calibri"/>
              </a:rPr>
              <a:t>Electronegativity and Polarity</a:t>
            </a:r>
            <a:endParaRPr lang="en-US" b="0">
              <a:solidFill>
                <a:srgbClr val="000000"/>
              </a:solidFill>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r>
              <a:rPr lang="en-US" smtClean="0">
                <a:latin typeface="Calibri"/>
              </a:rPr>
              <a:t>Dipole Moment, Partial Charges, and Percent Ionic Character</a:t>
            </a:r>
            <a:endParaRPr lang="en-US">
              <a:latin typeface="Calibri"/>
            </a:endParaRPr>
          </a:p>
        </p:txBody>
      </p:sp>
      <p:sp>
        <p:nvSpPr>
          <p:cNvPr id="9" name="ItemNumber"/>
          <p:cNvSpPr>
            <a:spLocks noGrp="1"/>
          </p:cNvSpPr>
          <p:nvPr>
            <p:ph type="body" sz="quarter" idx="17"/>
          </p:nvPr>
        </p:nvSpPr>
        <p:spPr/>
        <p:txBody>
          <a:bodyPr/>
          <a:lstStyle/>
          <a:p>
            <a:r>
              <a:rPr lang="en-US" dirty="0" smtClean="0"/>
              <a:t>8.5</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694DD59E-D466-4456-9A58-3F09F76294B0}" type="slidenum">
              <a:rPr lang="en-US" smtClean="0"/>
              <a:t>53</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523220"/>
          </a:xfrm>
          <a:prstGeom prst="rect">
            <a:avLst/>
          </a:prstGeom>
          <a:noFill/>
        </p:spPr>
        <p:txBody>
          <a:bodyPr vert="horz" rtlCol="0">
            <a:spAutoFit/>
          </a:bodyPr>
          <a:lstStyle/>
          <a:p>
            <a:r>
              <a:rPr lang="en-US" sz="2800" b="1" dirty="0" smtClean="0">
                <a:solidFill>
                  <a:srgbClr val="4F74A7"/>
                </a:solidFill>
                <a:latin typeface="Calibri"/>
              </a:rPr>
              <a:t>Setup</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8" y="1447800"/>
            <a:ext cx="782002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9307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r>
              <a:rPr lang="en-US" b="0" smtClean="0">
                <a:latin typeface="Calibri"/>
              </a:rPr>
              <a:t>8.4</a:t>
            </a:r>
            <a:endParaRPr lang="en-US" b="0">
              <a:latin typeface="Calibri"/>
            </a:endParaRPr>
          </a:p>
        </p:txBody>
      </p:sp>
      <p:sp>
        <p:nvSpPr>
          <p:cNvPr id="6" name="SectionTitle" hidden="1"/>
          <p:cNvSpPr>
            <a:spLocks noGrp="1"/>
          </p:cNvSpPr>
          <p:nvPr>
            <p:ph type="body" sz="quarter" idx="14"/>
          </p:nvPr>
        </p:nvSpPr>
        <p:spPr/>
        <p:txBody>
          <a:bodyPr/>
          <a:lstStyle/>
          <a:p>
            <a:r>
              <a:rPr lang="en-US" b="0" smtClean="0">
                <a:solidFill>
                  <a:srgbClr val="000000"/>
                </a:solidFill>
                <a:latin typeface="Calibri"/>
              </a:rPr>
              <a:t>Electronegativity and Polarity</a:t>
            </a:r>
            <a:endParaRPr lang="en-US" b="0">
              <a:solidFill>
                <a:srgbClr val="000000"/>
              </a:solidFill>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r>
              <a:rPr lang="en-US" smtClean="0">
                <a:latin typeface="Calibri"/>
              </a:rPr>
              <a:t>Dipole Moment, Partial Charges, and Percent Ionic Character</a:t>
            </a:r>
            <a:endParaRPr lang="en-US">
              <a:latin typeface="Calibri"/>
            </a:endParaRPr>
          </a:p>
        </p:txBody>
      </p:sp>
      <p:sp>
        <p:nvSpPr>
          <p:cNvPr id="9" name="ItemNumber"/>
          <p:cNvSpPr>
            <a:spLocks noGrp="1"/>
          </p:cNvSpPr>
          <p:nvPr>
            <p:ph type="body" sz="quarter" idx="17"/>
          </p:nvPr>
        </p:nvSpPr>
        <p:spPr/>
        <p:txBody>
          <a:bodyPr/>
          <a:lstStyle/>
          <a:p>
            <a:r>
              <a:rPr lang="en-US" dirty="0" smtClean="0"/>
              <a:t>8.5</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E8C687FB-73EB-4F64-81C8-E6118BCC4144}" type="slidenum">
              <a:rPr lang="en-US" smtClean="0"/>
              <a:t>54</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954107"/>
          </a:xfrm>
          <a:prstGeom prst="rect">
            <a:avLst/>
          </a:prstGeom>
          <a:noFill/>
        </p:spPr>
        <p:txBody>
          <a:bodyPr vert="horz" rtlCol="0">
            <a:spAutoFit/>
          </a:bodyPr>
          <a:lstStyle/>
          <a:p>
            <a:r>
              <a:rPr lang="en-US" sz="2800" b="1" dirty="0" smtClean="0">
                <a:solidFill>
                  <a:srgbClr val="4F74A7"/>
                </a:solidFill>
                <a:latin typeface="Calibri"/>
              </a:rPr>
              <a:t>Solution</a:t>
            </a:r>
          </a:p>
          <a:p>
            <a:endParaRPr lang="en-US" sz="2800" dirty="0">
              <a:latin typeface="Calibri"/>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1447800"/>
            <a:ext cx="68484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975" y="3000375"/>
            <a:ext cx="64960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7088" y="4381500"/>
            <a:ext cx="2409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794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8.4</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Electronegativity and Polarity</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Dipole Moment, Partial Charges, and Percent Ionic Character</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D1BC5949-8939-4E84-936C-4850E9B7607A}" type="slidenum">
              <a:rPr lang="en-US" smtClean="0"/>
              <a:t>55</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676400"/>
            <a:ext cx="89344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47496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8.4</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Electronegativity and Polarity</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Dipole Moment, Partial Charges, and Percent Ionic Character</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8680AC8C-C5ED-4DFD-9948-A6E171DFFC96}" type="slidenum">
              <a:rPr lang="en-US" smtClean="0"/>
              <a:t>56</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807" y="1600200"/>
            <a:ext cx="5654386" cy="4805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3306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r>
              <a:rPr lang="en-US" b="0" smtClean="0">
                <a:latin typeface="Calibri"/>
              </a:rPr>
              <a:t>8.4</a:t>
            </a:r>
            <a:endParaRPr lang="en-US" b="0">
              <a:latin typeface="Calibri"/>
            </a:endParaRPr>
          </a:p>
        </p:txBody>
      </p:sp>
      <p:sp>
        <p:nvSpPr>
          <p:cNvPr id="6" name="SectionTitle" hidden="1"/>
          <p:cNvSpPr>
            <a:spLocks noGrp="1"/>
          </p:cNvSpPr>
          <p:nvPr>
            <p:ph type="body" sz="quarter" idx="14"/>
          </p:nvPr>
        </p:nvSpPr>
        <p:spPr/>
        <p:txBody>
          <a:bodyPr/>
          <a:lstStyle/>
          <a:p>
            <a:r>
              <a:rPr lang="en-US" b="0" smtClean="0">
                <a:solidFill>
                  <a:srgbClr val="000000"/>
                </a:solidFill>
                <a:latin typeface="Calibri"/>
              </a:rPr>
              <a:t>Electronegativity and Polarity</a:t>
            </a:r>
            <a:endParaRPr lang="en-US" b="0">
              <a:solidFill>
                <a:srgbClr val="000000"/>
              </a:solidFill>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r>
              <a:rPr lang="en-US" smtClean="0">
                <a:latin typeface="Calibri"/>
              </a:rPr>
              <a:t>Dipole Moment, Partial Charges, and Percent Ionic Character</a:t>
            </a:r>
            <a:endParaRPr lang="en-US">
              <a:latin typeface="Calibri"/>
            </a:endParaRPr>
          </a:p>
        </p:txBody>
      </p:sp>
      <p:sp>
        <p:nvSpPr>
          <p:cNvPr id="9" name="ItemNumber"/>
          <p:cNvSpPr>
            <a:spLocks noGrp="1"/>
          </p:cNvSpPr>
          <p:nvPr>
            <p:ph type="body" sz="quarter" idx="17"/>
          </p:nvPr>
        </p:nvSpPr>
        <p:spPr/>
        <p:txBody>
          <a:bodyPr/>
          <a:lstStyle/>
          <a:p>
            <a:r>
              <a:rPr lang="en-US" dirty="0" smtClean="0"/>
              <a:t>8.6</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A7D7B87E-7FD5-4C20-97F4-24F022FEA44F}" type="slidenum">
              <a:rPr lang="en-US" smtClean="0"/>
              <a:t>57</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3970318"/>
          </a:xfrm>
          <a:prstGeom prst="rect">
            <a:avLst/>
          </a:prstGeom>
          <a:noFill/>
        </p:spPr>
        <p:txBody>
          <a:bodyPr vert="horz" rtlCol="0">
            <a:spAutoFit/>
          </a:bodyPr>
          <a:lstStyle/>
          <a:p>
            <a:r>
              <a:rPr lang="en-US" sz="2800" dirty="0"/>
              <a:t>Using data from Table 8.5, calculate the percent </a:t>
            </a:r>
            <a:r>
              <a:rPr lang="en-US" sz="2800" dirty="0" smtClean="0"/>
              <a:t>ionic character of the bond in HI. </a:t>
            </a:r>
            <a:endParaRPr lang="en-US" sz="2800" dirty="0" smtClean="0">
              <a:latin typeface="Calibri"/>
            </a:endParaRPr>
          </a:p>
          <a:p>
            <a:endParaRPr lang="en-US" sz="2800" dirty="0" smtClean="0">
              <a:latin typeface="Calibri"/>
            </a:endParaRPr>
          </a:p>
          <a:p>
            <a:r>
              <a:rPr lang="en-US" sz="2800" b="1" dirty="0" smtClean="0">
                <a:solidFill>
                  <a:srgbClr val="4F74A7"/>
                </a:solidFill>
                <a:latin typeface="Calibri"/>
              </a:rPr>
              <a:t>Setup</a:t>
            </a:r>
          </a:p>
          <a:p>
            <a:endParaRPr lang="en-US" sz="2800" b="1" dirty="0" smtClean="0">
              <a:solidFill>
                <a:srgbClr val="4F74A7"/>
              </a:solidFill>
              <a:latin typeface="Calibri"/>
            </a:endParaRPr>
          </a:p>
          <a:p>
            <a:endParaRPr lang="en-US" sz="2800" b="1" dirty="0">
              <a:solidFill>
                <a:srgbClr val="4F74A7"/>
              </a:solidFill>
              <a:latin typeface="Calibri"/>
            </a:endParaRPr>
          </a:p>
          <a:p>
            <a:endParaRPr lang="en-US" sz="2800" b="1" dirty="0" smtClean="0">
              <a:solidFill>
                <a:srgbClr val="4F74A7"/>
              </a:solidFill>
              <a:latin typeface="Calibri"/>
            </a:endParaRPr>
          </a:p>
          <a:p>
            <a:r>
              <a:rPr lang="en-US" sz="2800" dirty="0"/>
              <a:t>From Table 8.5, the bond length in HI is 1.61Å (1.61 </a:t>
            </a:r>
            <a:r>
              <a:rPr lang="en-US" sz="2800" dirty="0" smtClean="0"/>
              <a:t>× 10</a:t>
            </a:r>
            <a:r>
              <a:rPr lang="en-US" sz="2800" baseline="30000" dirty="0" smtClean="0"/>
              <a:t>–10</a:t>
            </a:r>
            <a:r>
              <a:rPr lang="en-US" sz="2800" dirty="0" smtClean="0"/>
              <a:t> </a:t>
            </a:r>
            <a:r>
              <a:rPr lang="en-US" sz="2800" dirty="0"/>
              <a:t>m) and the measured dipole moment of HI is 0.44 D</a:t>
            </a:r>
            <a:r>
              <a:rPr lang="en-US" sz="2800" dirty="0" smtClean="0"/>
              <a:t>.</a:t>
            </a:r>
            <a:endParaRPr lang="en-US" sz="2800" dirty="0">
              <a:latin typeface="Calibri"/>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3114675"/>
            <a:ext cx="89344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590800"/>
            <a:ext cx="1828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2260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r>
              <a:rPr lang="en-US" b="0" smtClean="0">
                <a:latin typeface="Calibri"/>
              </a:rPr>
              <a:t>8.4</a:t>
            </a:r>
            <a:endParaRPr lang="en-US" b="0">
              <a:latin typeface="Calibri"/>
            </a:endParaRPr>
          </a:p>
        </p:txBody>
      </p:sp>
      <p:sp>
        <p:nvSpPr>
          <p:cNvPr id="6" name="SectionTitle" hidden="1"/>
          <p:cNvSpPr>
            <a:spLocks noGrp="1"/>
          </p:cNvSpPr>
          <p:nvPr>
            <p:ph type="body" sz="quarter" idx="14"/>
          </p:nvPr>
        </p:nvSpPr>
        <p:spPr/>
        <p:txBody>
          <a:bodyPr/>
          <a:lstStyle/>
          <a:p>
            <a:r>
              <a:rPr lang="en-US" b="0" smtClean="0">
                <a:solidFill>
                  <a:srgbClr val="000000"/>
                </a:solidFill>
                <a:latin typeface="Calibri"/>
              </a:rPr>
              <a:t>Electronegativity and Polarity</a:t>
            </a:r>
            <a:endParaRPr lang="en-US" b="0">
              <a:solidFill>
                <a:srgbClr val="000000"/>
              </a:solidFill>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r>
              <a:rPr lang="en-US" smtClean="0">
                <a:latin typeface="Calibri"/>
              </a:rPr>
              <a:t>Dipole Moment, Partial Charges, and Percent Ionic Character</a:t>
            </a:r>
            <a:endParaRPr lang="en-US">
              <a:latin typeface="Calibri"/>
            </a:endParaRPr>
          </a:p>
        </p:txBody>
      </p:sp>
      <p:sp>
        <p:nvSpPr>
          <p:cNvPr id="9" name="ItemNumber"/>
          <p:cNvSpPr>
            <a:spLocks noGrp="1"/>
          </p:cNvSpPr>
          <p:nvPr>
            <p:ph type="body" sz="quarter" idx="17"/>
          </p:nvPr>
        </p:nvSpPr>
        <p:spPr/>
        <p:txBody>
          <a:bodyPr/>
          <a:lstStyle/>
          <a:p>
            <a:r>
              <a:rPr lang="en-US" dirty="0" smtClean="0"/>
              <a:t>8.6</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8A815501-731B-42AF-911F-3ABE3127A6CA}" type="slidenum">
              <a:rPr lang="en-US" smtClean="0"/>
              <a:t>58</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1384995"/>
          </a:xfrm>
          <a:prstGeom prst="rect">
            <a:avLst/>
          </a:prstGeom>
          <a:noFill/>
        </p:spPr>
        <p:txBody>
          <a:bodyPr vert="horz" rtlCol="0">
            <a:spAutoFit/>
          </a:bodyPr>
          <a:lstStyle/>
          <a:p>
            <a:r>
              <a:rPr lang="en-US" sz="2800" b="1" dirty="0" smtClean="0">
                <a:solidFill>
                  <a:srgbClr val="4F74A7"/>
                </a:solidFill>
              </a:rPr>
              <a:t>Solution</a:t>
            </a:r>
          </a:p>
          <a:p>
            <a:r>
              <a:rPr lang="en-US" sz="2800" dirty="0"/>
              <a:t>The dipole moment we would expect if the magnitude of charges were 1.6022 </a:t>
            </a:r>
            <a:r>
              <a:rPr lang="en-US" sz="2800" dirty="0" smtClean="0"/>
              <a:t>× 10</a:t>
            </a:r>
            <a:r>
              <a:rPr lang="en-US" sz="2800" baseline="30000" dirty="0" smtClean="0"/>
              <a:t>–19</a:t>
            </a:r>
            <a:r>
              <a:rPr lang="en-US" sz="2800" dirty="0" smtClean="0"/>
              <a:t> </a:t>
            </a:r>
            <a:r>
              <a:rPr lang="en-US" sz="2800" dirty="0"/>
              <a:t>C is </a:t>
            </a:r>
            <a:endParaRPr lang="en-US" sz="2800" dirty="0">
              <a:solidFill>
                <a:prstClr val="black"/>
              </a:solidFill>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2428875"/>
            <a:ext cx="73056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575" y="3124200"/>
            <a:ext cx="29908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733800"/>
            <a:ext cx="71628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788" y="5372100"/>
            <a:ext cx="34004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3683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8.5</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Drawing Lewis Structures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23598FA3-FDD4-4265-8056-55D000EC3A77}" type="slidenum">
              <a:rPr lang="en-US" smtClean="0"/>
              <a:t>59</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graphicFrame>
        <p:nvGraphicFramePr>
          <p:cNvPr id="14" name="ObjectivesTable"/>
          <p:cNvGraphicFramePr>
            <a:graphicFrameLocks noGrp="1"/>
          </p:cNvGraphicFramePr>
          <p:nvPr>
            <p:extLst>
              <p:ext uri="{D42A27DB-BD31-4B8C-83A1-F6EECF244321}">
                <p14:modId xmlns:p14="http://schemas.microsoft.com/office/powerpoint/2010/main" val="2105078389"/>
              </p:ext>
            </p:extLst>
          </p:nvPr>
        </p:nvGraphicFramePr>
        <p:xfrm>
          <a:off x="152400" y="1905001"/>
          <a:ext cx="8839200" cy="426720"/>
        </p:xfrm>
        <a:graphic>
          <a:graphicData uri="http://schemas.openxmlformats.org/drawingml/2006/table">
            <a:tbl>
              <a:tblPr>
                <a:tableStyleId>{5C22544A-7EE6-4342-B048-85BDC9FD1C3A}</a:tableStyleId>
              </a:tblPr>
              <a:tblGrid>
                <a:gridCol w="8839200"/>
              </a:tblGrid>
              <a:tr h="304799">
                <a:tc>
                  <a:txBody>
                    <a:bodyPr/>
                    <a:lstStyle/>
                    <a:p>
                      <a:pPr algn="ctr"/>
                      <a:r>
                        <a:rPr lang="en-US" sz="2800" dirty="0" smtClean="0">
                          <a:solidFill>
                            <a:schemeClr val="tx1"/>
                          </a:solidFill>
                        </a:rPr>
                        <a:t>Drawing Lewis Structures</a:t>
                      </a:r>
                      <a:endParaRPr lang="en-US" sz="2800" dirty="0">
                        <a:solidFill>
                          <a:schemeClr val="tx1"/>
                        </a:solidFill>
                      </a:endParaRPr>
                    </a:p>
                  </a:txBody>
                  <a:tcPr marT="0" marB="0">
                    <a:noFill/>
                  </a:tcPr>
                </a:tc>
              </a:tr>
            </a:tbl>
          </a:graphicData>
        </a:graphic>
      </p:graphicFrame>
    </p:spTree>
    <p:extLst>
      <p:ext uri="{BB962C8B-B14F-4D97-AF65-F5344CB8AC3E}">
        <p14:creationId xmlns:p14="http://schemas.microsoft.com/office/powerpoint/2010/main" val="1545471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8.1</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Lewis Dot Symbols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Lewis Dot Symbols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5B77B4F6-76DB-4BCE-BE3B-9D243758FD31}" type="slidenum">
              <a:rPr lang="en-US" smtClean="0"/>
              <a:t>6</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00200"/>
            <a:ext cx="9144000" cy="954107"/>
          </a:xfrm>
          <a:prstGeom prst="rect">
            <a:avLst/>
          </a:prstGeom>
        </p:spPr>
        <p:txBody>
          <a:bodyPr wrap="square">
            <a:spAutoFit/>
          </a:bodyPr>
          <a:lstStyle/>
          <a:p>
            <a:r>
              <a:rPr lang="en-US" sz="2800" dirty="0"/>
              <a:t>For the main group elements, the number of dots in the Lewis dot symbol is the same as the group number </a:t>
            </a:r>
            <a:endParaRPr lang="en-US" sz="2800"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8" y="2590800"/>
            <a:ext cx="72104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8405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8.5</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Drawing Lewis Structures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Drawing Lewis Structures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0802AAF9-76F1-43A6-A074-93A5A6FD2A2C}" type="slidenum">
              <a:rPr lang="en-US" smtClean="0"/>
              <a:t>60</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593354"/>
            <a:ext cx="9144000" cy="4401205"/>
          </a:xfrm>
          <a:prstGeom prst="rect">
            <a:avLst/>
          </a:prstGeom>
        </p:spPr>
        <p:txBody>
          <a:bodyPr wrap="square">
            <a:spAutoFit/>
          </a:bodyPr>
          <a:lstStyle/>
          <a:p>
            <a:pPr marL="514350" indent="-514350">
              <a:buAutoNum type="arabicPeriod"/>
            </a:pPr>
            <a:r>
              <a:rPr lang="en-US" sz="2800" dirty="0" smtClean="0"/>
              <a:t>From </a:t>
            </a:r>
            <a:r>
              <a:rPr lang="en-US" sz="2800" dirty="0"/>
              <a:t>the molecular formula, draw the skeletal structure of the compound, using chemical symbols and placing bonded atoms next to one another. </a:t>
            </a:r>
            <a:r>
              <a:rPr lang="en-US" sz="2800" dirty="0" smtClean="0"/>
              <a:t/>
            </a:r>
            <a:br>
              <a:rPr lang="en-US" sz="2800" dirty="0" smtClean="0"/>
            </a:br>
            <a:r>
              <a:rPr lang="en-US" sz="2800" dirty="0" smtClean="0"/>
              <a:t/>
            </a:r>
            <a:br>
              <a:rPr lang="en-US" sz="2800" dirty="0" smtClean="0"/>
            </a:br>
            <a:r>
              <a:rPr lang="en-US" sz="2800" dirty="0" smtClean="0"/>
              <a:t>In </a:t>
            </a:r>
            <a:r>
              <a:rPr lang="en-US" sz="2800" dirty="0"/>
              <a:t>general, the </a:t>
            </a:r>
            <a:r>
              <a:rPr lang="en-US" sz="2800" i="1" dirty="0"/>
              <a:t>least </a:t>
            </a:r>
            <a:r>
              <a:rPr lang="en-US" sz="2800" dirty="0"/>
              <a:t>electronegative atom will be the central atom. (H cannot be a central atom because it only forms </a:t>
            </a:r>
            <a:r>
              <a:rPr lang="en-US" sz="2800" i="1" dirty="0"/>
              <a:t>one </a:t>
            </a:r>
            <a:r>
              <a:rPr lang="en-US" sz="2800" dirty="0"/>
              <a:t>covalent bond.) </a:t>
            </a:r>
            <a:r>
              <a:rPr lang="en-US" sz="2800" dirty="0" smtClean="0"/>
              <a:t/>
            </a:r>
            <a:br>
              <a:rPr lang="en-US" sz="2800" dirty="0" smtClean="0"/>
            </a:br>
            <a:r>
              <a:rPr lang="en-US" sz="2800" dirty="0" smtClean="0"/>
              <a:t/>
            </a:r>
            <a:br>
              <a:rPr lang="en-US" sz="2800" dirty="0" smtClean="0"/>
            </a:br>
            <a:r>
              <a:rPr lang="en-US" sz="2800" dirty="0" smtClean="0"/>
              <a:t>Draw </a:t>
            </a:r>
            <a:r>
              <a:rPr lang="en-US" sz="2800" dirty="0"/>
              <a:t>a single covalent bond (dash) between the central atom and each of the surrounding atoms. </a:t>
            </a:r>
          </a:p>
        </p:txBody>
      </p:sp>
    </p:spTree>
    <p:extLst>
      <p:ext uri="{BB962C8B-B14F-4D97-AF65-F5344CB8AC3E}">
        <p14:creationId xmlns:p14="http://schemas.microsoft.com/office/powerpoint/2010/main" val="35669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8.5</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Drawing Lewis Structures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Drawing Lewis Structures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21050383-29FD-4B84-8285-EDF806307A15}" type="slidenum">
              <a:rPr lang="en-US" smtClean="0"/>
              <a:t>61</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593354"/>
            <a:ext cx="9144000" cy="2246769"/>
          </a:xfrm>
          <a:prstGeom prst="rect">
            <a:avLst/>
          </a:prstGeom>
        </p:spPr>
        <p:txBody>
          <a:bodyPr wrap="square">
            <a:spAutoFit/>
          </a:bodyPr>
          <a:lstStyle/>
          <a:p>
            <a:pPr marL="514350" indent="-514350">
              <a:buFont typeface="+mj-lt"/>
              <a:buAutoNum type="arabicPeriod" startAt="2"/>
            </a:pPr>
            <a:r>
              <a:rPr lang="en-US" sz="2800" dirty="0" smtClean="0">
                <a:solidFill>
                  <a:prstClr val="black"/>
                </a:solidFill>
              </a:rPr>
              <a:t>Count </a:t>
            </a:r>
            <a:r>
              <a:rPr lang="en-US" sz="2800" dirty="0">
                <a:solidFill>
                  <a:prstClr val="black"/>
                </a:solidFill>
              </a:rPr>
              <a:t>the total number of valence electrons present. </a:t>
            </a:r>
            <a:r>
              <a:rPr lang="en-US" sz="2800" dirty="0" smtClean="0">
                <a:solidFill>
                  <a:prstClr val="black"/>
                </a:solidFill>
              </a:rPr>
              <a:t/>
            </a:r>
            <a:br>
              <a:rPr lang="en-US" sz="2800" dirty="0" smtClean="0">
                <a:solidFill>
                  <a:prstClr val="black"/>
                </a:solidFill>
              </a:rPr>
            </a:br>
            <a:r>
              <a:rPr lang="en-US" sz="2800" dirty="0" smtClean="0">
                <a:solidFill>
                  <a:prstClr val="black"/>
                </a:solidFill>
              </a:rPr>
              <a:t/>
            </a:r>
            <a:br>
              <a:rPr lang="en-US" sz="2800" dirty="0" smtClean="0">
                <a:solidFill>
                  <a:prstClr val="black"/>
                </a:solidFill>
              </a:rPr>
            </a:br>
            <a:r>
              <a:rPr lang="en-US" sz="2800" dirty="0" smtClean="0">
                <a:solidFill>
                  <a:prstClr val="black"/>
                </a:solidFill>
              </a:rPr>
              <a:t>For </a:t>
            </a:r>
            <a:r>
              <a:rPr lang="en-US" sz="2800" dirty="0">
                <a:solidFill>
                  <a:prstClr val="black"/>
                </a:solidFill>
              </a:rPr>
              <a:t>polyatomic ions, add electrons to the total number to account for negative charges; </a:t>
            </a:r>
            <a:r>
              <a:rPr lang="en-US" sz="2800" dirty="0" smtClean="0">
                <a:solidFill>
                  <a:prstClr val="black"/>
                </a:solidFill>
              </a:rPr>
              <a:t>sub </a:t>
            </a:r>
            <a:r>
              <a:rPr lang="en-US" sz="2800" dirty="0">
                <a:solidFill>
                  <a:prstClr val="black"/>
                </a:solidFill>
              </a:rPr>
              <a:t>tract electrons from the total number to account for positive charges. </a:t>
            </a:r>
          </a:p>
        </p:txBody>
      </p:sp>
    </p:spTree>
    <p:extLst>
      <p:ext uri="{BB962C8B-B14F-4D97-AF65-F5344CB8AC3E}">
        <p14:creationId xmlns:p14="http://schemas.microsoft.com/office/powerpoint/2010/main" val="11833574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8.5</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Drawing Lewis Structures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Drawing Lewis Structures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0CF71BC5-6C7F-4473-8237-32A636F62AD8}" type="slidenum">
              <a:rPr lang="en-US" smtClean="0"/>
              <a:t>62</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593354"/>
            <a:ext cx="9144000" cy="4401205"/>
          </a:xfrm>
          <a:prstGeom prst="rect">
            <a:avLst/>
          </a:prstGeom>
        </p:spPr>
        <p:txBody>
          <a:bodyPr wrap="square">
            <a:spAutoFit/>
          </a:bodyPr>
          <a:lstStyle/>
          <a:p>
            <a:pPr marL="514350" indent="-514350">
              <a:buFont typeface="+mj-lt"/>
              <a:buAutoNum type="arabicPeriod" startAt="3"/>
            </a:pPr>
            <a:r>
              <a:rPr lang="en-US" sz="2800" dirty="0"/>
              <a:t>For each bond (dash) in the skeletal structure, subtract two electrons from the total valence </a:t>
            </a:r>
            <a:r>
              <a:rPr lang="en-US" sz="2800" dirty="0" smtClean="0"/>
              <a:t>electrons </a:t>
            </a:r>
            <a:r>
              <a:rPr lang="en-US" sz="2800" dirty="0"/>
              <a:t>to determine the number of remaining electrons. </a:t>
            </a:r>
            <a:r>
              <a:rPr lang="en-US" sz="2800" dirty="0" smtClean="0"/>
              <a:t/>
            </a:r>
            <a:br>
              <a:rPr lang="en-US" sz="2800" dirty="0" smtClean="0"/>
            </a:br>
            <a:endParaRPr lang="en-US" sz="2800" dirty="0" smtClean="0"/>
          </a:p>
          <a:p>
            <a:pPr marL="514350" indent="-514350">
              <a:buFont typeface="+mj-lt"/>
              <a:buAutoNum type="arabicPeriod" startAt="3"/>
            </a:pPr>
            <a:r>
              <a:rPr lang="en-US" sz="2800" dirty="0" smtClean="0"/>
              <a:t>Use </a:t>
            </a:r>
            <a:r>
              <a:rPr lang="en-US" sz="2800" dirty="0"/>
              <a:t>the remaining electrons to complete the octets of the terminal atoms (those bonded to the central atom) by placing pairs of electrons on each atom</a:t>
            </a:r>
            <a:r>
              <a:rPr lang="en-US" sz="2800" dirty="0" smtClean="0"/>
              <a:t>. </a:t>
            </a:r>
            <a:br>
              <a:rPr lang="en-US" sz="2800" dirty="0" smtClean="0"/>
            </a:br>
            <a:r>
              <a:rPr lang="en-US" sz="2800" dirty="0" smtClean="0"/>
              <a:t/>
            </a:r>
            <a:br>
              <a:rPr lang="en-US" sz="2800" dirty="0" smtClean="0"/>
            </a:br>
            <a:r>
              <a:rPr lang="en-US" sz="2800" dirty="0" smtClean="0"/>
              <a:t>If </a:t>
            </a:r>
            <a:r>
              <a:rPr lang="en-US" sz="2800" dirty="0"/>
              <a:t>there is more than one type of terminal atom, complete the octets of the most electronegative atoms </a:t>
            </a:r>
            <a:r>
              <a:rPr lang="en-US" sz="2800" dirty="0" smtClean="0"/>
              <a:t>first</a:t>
            </a:r>
            <a:r>
              <a:rPr lang="en-US" sz="2800" dirty="0"/>
              <a:t>. </a:t>
            </a:r>
            <a:endParaRPr lang="en-US" sz="2800" dirty="0">
              <a:solidFill>
                <a:prstClr val="black"/>
              </a:solidFill>
            </a:endParaRPr>
          </a:p>
        </p:txBody>
      </p:sp>
    </p:spTree>
    <p:extLst>
      <p:ext uri="{BB962C8B-B14F-4D97-AF65-F5344CB8AC3E}">
        <p14:creationId xmlns:p14="http://schemas.microsoft.com/office/powerpoint/2010/main" val="3752484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8.5</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Drawing Lewis Structures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Drawing Lewis Structures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07BCB2C3-1CAD-4B98-A362-D32C4B10852A}" type="slidenum">
              <a:rPr lang="en-US" smtClean="0"/>
              <a:t>63</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593354"/>
            <a:ext cx="9144000" cy="3539430"/>
          </a:xfrm>
          <a:prstGeom prst="rect">
            <a:avLst/>
          </a:prstGeom>
        </p:spPr>
        <p:txBody>
          <a:bodyPr wrap="square">
            <a:spAutoFit/>
          </a:bodyPr>
          <a:lstStyle/>
          <a:p>
            <a:pPr marL="514350" indent="-514350">
              <a:buFont typeface="+mj-lt"/>
              <a:buAutoNum type="arabicPeriod" startAt="5"/>
            </a:pPr>
            <a:r>
              <a:rPr lang="en-US" sz="2800" dirty="0"/>
              <a:t>If any electrons remain after step 4, place them in pairs on the central atom. </a:t>
            </a:r>
            <a:r>
              <a:rPr lang="en-US" sz="2800" dirty="0" smtClean="0"/>
              <a:t/>
            </a:r>
            <a:br>
              <a:rPr lang="en-US" sz="2800" dirty="0" smtClean="0"/>
            </a:br>
            <a:endParaRPr lang="en-US" sz="2800" dirty="0" smtClean="0"/>
          </a:p>
          <a:p>
            <a:pPr marL="514350" indent="-514350">
              <a:buFont typeface="+mj-lt"/>
              <a:buAutoNum type="arabicPeriod" startAt="5"/>
            </a:pPr>
            <a:r>
              <a:rPr lang="en-US" sz="2800" dirty="0" smtClean="0"/>
              <a:t>If </a:t>
            </a:r>
            <a:r>
              <a:rPr lang="en-US" sz="2800" dirty="0"/>
              <a:t>the central atom has fewer than eight electrons after completing steps 1 to 5, move one or more pairs from the terminal atoms to form multiple bonds between the central atom and the terminal atoms. (Unless the central atom is a Group 3A element</a:t>
            </a:r>
            <a:r>
              <a:rPr lang="en-US" sz="2800" dirty="0" smtClean="0"/>
              <a:t>.)</a:t>
            </a:r>
            <a:endParaRPr lang="en-US" sz="2800" dirty="0">
              <a:solidFill>
                <a:prstClr val="black"/>
              </a:solidFill>
            </a:endParaRPr>
          </a:p>
        </p:txBody>
      </p:sp>
    </p:spTree>
    <p:extLst>
      <p:ext uri="{BB962C8B-B14F-4D97-AF65-F5344CB8AC3E}">
        <p14:creationId xmlns:p14="http://schemas.microsoft.com/office/powerpoint/2010/main" val="163523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r>
              <a:rPr lang="en-US" b="0" smtClean="0">
                <a:latin typeface="Calibri"/>
              </a:rPr>
              <a:t>8.5</a:t>
            </a:r>
            <a:endParaRPr lang="en-US" b="0">
              <a:latin typeface="Calibri"/>
            </a:endParaRPr>
          </a:p>
        </p:txBody>
      </p:sp>
      <p:sp>
        <p:nvSpPr>
          <p:cNvPr id="6" name="SectionTitle" hidden="1"/>
          <p:cNvSpPr>
            <a:spLocks noGrp="1"/>
          </p:cNvSpPr>
          <p:nvPr>
            <p:ph type="body" sz="quarter" idx="14"/>
          </p:nvPr>
        </p:nvSpPr>
        <p:spPr/>
        <p:txBody>
          <a:bodyPr/>
          <a:lstStyle/>
          <a:p>
            <a:r>
              <a:rPr lang="en-US" b="0" smtClean="0">
                <a:solidFill>
                  <a:srgbClr val="000000"/>
                </a:solidFill>
                <a:latin typeface="Calibri"/>
              </a:rPr>
              <a:t>Drawing Lewis Structures</a:t>
            </a:r>
            <a:endParaRPr lang="en-US" b="0">
              <a:solidFill>
                <a:srgbClr val="000000"/>
              </a:solidFill>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8.7</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31723202-6526-4250-A7E2-5D3213458FE8}" type="slidenum">
              <a:rPr lang="en-US" smtClean="0"/>
              <a:t>64</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5693866"/>
          </a:xfrm>
          <a:prstGeom prst="rect">
            <a:avLst/>
          </a:prstGeom>
          <a:noFill/>
        </p:spPr>
        <p:txBody>
          <a:bodyPr vert="horz" rtlCol="0">
            <a:spAutoFit/>
          </a:bodyPr>
          <a:lstStyle/>
          <a:p>
            <a:r>
              <a:rPr lang="en-US" sz="2800" dirty="0"/>
              <a:t>Draw the Lewis structure for carbon </a:t>
            </a:r>
            <a:r>
              <a:rPr lang="en-US" sz="2800" dirty="0" smtClean="0"/>
              <a:t>disulfide </a:t>
            </a:r>
            <a:r>
              <a:rPr lang="en-US" sz="2800" dirty="0"/>
              <a:t>(CS</a:t>
            </a:r>
            <a:r>
              <a:rPr lang="en-US" sz="2800" baseline="-25000" dirty="0"/>
              <a:t>2</a:t>
            </a:r>
            <a:r>
              <a:rPr lang="en-US" sz="2800" dirty="0"/>
              <a:t>). </a:t>
            </a:r>
            <a:endParaRPr lang="en-US" sz="2800" dirty="0" smtClean="0">
              <a:latin typeface="Calibri"/>
            </a:endParaRPr>
          </a:p>
          <a:p>
            <a:endParaRPr lang="en-US" sz="2800" dirty="0" smtClean="0">
              <a:latin typeface="Calibri"/>
            </a:endParaRPr>
          </a:p>
          <a:p>
            <a:r>
              <a:rPr lang="en-US" sz="2800" b="1" dirty="0" smtClean="0">
                <a:solidFill>
                  <a:srgbClr val="4F74A7"/>
                </a:solidFill>
                <a:latin typeface="Calibri"/>
              </a:rPr>
              <a:t>Setup</a:t>
            </a:r>
          </a:p>
          <a:p>
            <a:pPr marL="1314450" indent="-1314450"/>
            <a:r>
              <a:rPr lang="en-US" sz="2800" dirty="0"/>
              <a:t>Step 1: </a:t>
            </a:r>
            <a:r>
              <a:rPr lang="en-US" sz="2800" dirty="0" smtClean="0"/>
              <a:t>	C </a:t>
            </a:r>
            <a:r>
              <a:rPr lang="en-US" sz="2800" dirty="0"/>
              <a:t>and S have identical </a:t>
            </a:r>
            <a:r>
              <a:rPr lang="en-US" sz="2800" dirty="0" err="1"/>
              <a:t>electronegativities</a:t>
            </a:r>
            <a:r>
              <a:rPr lang="en-US" sz="2800" dirty="0"/>
              <a:t>. We will draw the skeletal structure with the unique atom, C, at the center. </a:t>
            </a:r>
            <a:r>
              <a:rPr lang="en-US" sz="2800" dirty="0" smtClean="0"/>
              <a:t> </a:t>
            </a:r>
          </a:p>
          <a:p>
            <a:endParaRPr lang="en-US" sz="2800" dirty="0" smtClean="0"/>
          </a:p>
          <a:p>
            <a:endParaRPr lang="en-US" sz="1400" dirty="0"/>
          </a:p>
          <a:p>
            <a:pPr marL="1371600" indent="-1371600"/>
            <a:r>
              <a:rPr lang="en-US" sz="2800" dirty="0" smtClean="0"/>
              <a:t>Step </a:t>
            </a:r>
            <a:r>
              <a:rPr lang="en-US" sz="2800" dirty="0"/>
              <a:t>2: </a:t>
            </a:r>
            <a:r>
              <a:rPr lang="en-US" sz="2800" dirty="0" smtClean="0"/>
              <a:t>	The </a:t>
            </a:r>
            <a:r>
              <a:rPr lang="en-US" sz="2800" dirty="0"/>
              <a:t>total number of valence </a:t>
            </a:r>
            <a:r>
              <a:rPr lang="en-US" sz="2800" dirty="0" smtClean="0"/>
              <a:t>electrons: 2(6</a:t>
            </a:r>
            <a:r>
              <a:rPr lang="en-US" sz="2800" dirty="0"/>
              <a:t>) </a:t>
            </a:r>
            <a:r>
              <a:rPr lang="en-US" sz="2800" dirty="0" smtClean="0"/>
              <a:t>+ </a:t>
            </a:r>
            <a:r>
              <a:rPr lang="en-US" sz="2800" dirty="0"/>
              <a:t>4 </a:t>
            </a:r>
            <a:r>
              <a:rPr lang="en-US" sz="2800" dirty="0" smtClean="0"/>
              <a:t>= 16. </a:t>
            </a:r>
          </a:p>
          <a:p>
            <a:endParaRPr lang="en-US" sz="2800" dirty="0"/>
          </a:p>
          <a:p>
            <a:pPr marL="1371600" indent="-1371600"/>
            <a:r>
              <a:rPr lang="en-US" sz="2800" dirty="0" smtClean="0"/>
              <a:t>Step </a:t>
            </a:r>
            <a:r>
              <a:rPr lang="en-US" sz="2800" dirty="0"/>
              <a:t>3: </a:t>
            </a:r>
            <a:r>
              <a:rPr lang="en-US" sz="2800" dirty="0" smtClean="0"/>
              <a:t>	Subtract </a:t>
            </a:r>
            <a:r>
              <a:rPr lang="en-US" sz="2800" dirty="0"/>
              <a:t>four electrons to account for the bonds in the skeletal structure, leaving us 12 electrons to distribute. </a:t>
            </a:r>
            <a:endParaRPr lang="en-US" sz="2800" b="1" dirty="0" smtClean="0">
              <a:solidFill>
                <a:srgbClr val="4F74A7"/>
              </a:solidFill>
              <a:latin typeface="Calibri"/>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476625"/>
            <a:ext cx="1524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4476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r>
              <a:rPr lang="en-US" b="0" smtClean="0">
                <a:latin typeface="Calibri"/>
              </a:rPr>
              <a:t>8.5</a:t>
            </a:r>
            <a:endParaRPr lang="en-US" b="0">
              <a:latin typeface="Calibri"/>
            </a:endParaRPr>
          </a:p>
        </p:txBody>
      </p:sp>
      <p:sp>
        <p:nvSpPr>
          <p:cNvPr id="6" name="SectionTitle" hidden="1"/>
          <p:cNvSpPr>
            <a:spLocks noGrp="1"/>
          </p:cNvSpPr>
          <p:nvPr>
            <p:ph type="body" sz="quarter" idx="14"/>
          </p:nvPr>
        </p:nvSpPr>
        <p:spPr/>
        <p:txBody>
          <a:bodyPr/>
          <a:lstStyle/>
          <a:p>
            <a:r>
              <a:rPr lang="en-US" b="0" smtClean="0">
                <a:solidFill>
                  <a:srgbClr val="000000"/>
                </a:solidFill>
                <a:latin typeface="Calibri"/>
              </a:rPr>
              <a:t>Drawing Lewis Structures</a:t>
            </a:r>
            <a:endParaRPr lang="en-US" b="0">
              <a:solidFill>
                <a:srgbClr val="000000"/>
              </a:solidFill>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8.7</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C79FC37D-B57F-4DBB-BCD5-6F03AC5F61D8}" type="slidenum">
              <a:rPr lang="en-US" smtClean="0"/>
              <a:t>65</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4401205"/>
          </a:xfrm>
          <a:prstGeom prst="rect">
            <a:avLst/>
          </a:prstGeom>
          <a:noFill/>
        </p:spPr>
        <p:txBody>
          <a:bodyPr vert="horz" rtlCol="0">
            <a:spAutoFit/>
          </a:bodyPr>
          <a:lstStyle/>
          <a:p>
            <a:r>
              <a:rPr lang="en-US" sz="2800" b="1" dirty="0" smtClean="0">
                <a:solidFill>
                  <a:srgbClr val="4F74A7"/>
                </a:solidFill>
              </a:rPr>
              <a:t>Setup</a:t>
            </a:r>
          </a:p>
          <a:p>
            <a:pPr marL="1371600" indent="-1371600"/>
            <a:r>
              <a:rPr lang="en-US" sz="2800" dirty="0"/>
              <a:t>Step 4: </a:t>
            </a:r>
            <a:r>
              <a:rPr lang="en-US" sz="2800" dirty="0" smtClean="0"/>
              <a:t>	Distribute </a:t>
            </a:r>
            <a:r>
              <a:rPr lang="en-US" sz="2800" dirty="0"/>
              <a:t>the 12 remaining electrons as three lone pairs on each S </a:t>
            </a:r>
            <a:r>
              <a:rPr lang="en-US" sz="2800" dirty="0" smtClean="0"/>
              <a:t>atom. </a:t>
            </a:r>
          </a:p>
          <a:p>
            <a:endParaRPr lang="en-US" sz="2800" dirty="0"/>
          </a:p>
          <a:p>
            <a:endParaRPr lang="en-US" sz="2800" dirty="0" smtClean="0"/>
          </a:p>
          <a:p>
            <a:pPr marL="1371600" indent="-1371600"/>
            <a:r>
              <a:rPr lang="en-US" sz="2800" dirty="0" smtClean="0"/>
              <a:t>Step </a:t>
            </a:r>
            <a:r>
              <a:rPr lang="en-US" sz="2800" dirty="0"/>
              <a:t>5: </a:t>
            </a:r>
            <a:r>
              <a:rPr lang="en-US" sz="2800" dirty="0" smtClean="0"/>
              <a:t>	There </a:t>
            </a:r>
            <a:r>
              <a:rPr lang="en-US" sz="2800" dirty="0"/>
              <a:t>are no electrons remaining after step 4, so step 5 does not apply. </a:t>
            </a:r>
            <a:endParaRPr lang="en-US" sz="2800" dirty="0" smtClean="0"/>
          </a:p>
          <a:p>
            <a:pPr marL="1371600" indent="-1371600"/>
            <a:endParaRPr lang="en-US" sz="2800" dirty="0"/>
          </a:p>
          <a:p>
            <a:pPr marL="1371600" indent="-1371600"/>
            <a:r>
              <a:rPr lang="en-US" sz="2800" dirty="0" smtClean="0"/>
              <a:t>Step</a:t>
            </a:r>
            <a:r>
              <a:rPr lang="en-US" sz="2800" i="1" dirty="0" smtClean="0"/>
              <a:t> </a:t>
            </a:r>
            <a:r>
              <a:rPr lang="en-US" sz="2800" dirty="0"/>
              <a:t>6: </a:t>
            </a:r>
            <a:r>
              <a:rPr lang="en-US" sz="2800" dirty="0" smtClean="0"/>
              <a:t>	To </a:t>
            </a:r>
            <a:r>
              <a:rPr lang="en-US" sz="2800" dirty="0"/>
              <a:t>complete carbon’s octet, use one lone pair from each S atom to make a double bond to the C atom. </a:t>
            </a:r>
            <a:endParaRPr lang="en-US" sz="2800" b="1" dirty="0" smtClean="0">
              <a:solidFill>
                <a:srgbClr val="4F74A7"/>
              </a:solidFill>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138" y="2362200"/>
            <a:ext cx="16097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562600"/>
            <a:ext cx="16859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1978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8.6</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Lewis Structures and Formal Charge</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256B9CE2-3E02-4852-BD25-43686A2C2187}" type="slidenum">
              <a:rPr lang="en-US" smtClean="0"/>
              <a:t>66</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graphicFrame>
        <p:nvGraphicFramePr>
          <p:cNvPr id="14" name="ObjectivesTable"/>
          <p:cNvGraphicFramePr>
            <a:graphicFrameLocks noGrp="1"/>
          </p:cNvGraphicFramePr>
          <p:nvPr>
            <p:extLst>
              <p:ext uri="{D42A27DB-BD31-4B8C-83A1-F6EECF244321}">
                <p14:modId xmlns:p14="http://schemas.microsoft.com/office/powerpoint/2010/main" val="600676089"/>
              </p:ext>
            </p:extLst>
          </p:nvPr>
        </p:nvGraphicFramePr>
        <p:xfrm>
          <a:off x="152400" y="1905001"/>
          <a:ext cx="8839200" cy="426720"/>
        </p:xfrm>
        <a:graphic>
          <a:graphicData uri="http://schemas.openxmlformats.org/drawingml/2006/table">
            <a:tbl>
              <a:tblPr>
                <a:tableStyleId>{5C22544A-7EE6-4342-B048-85BDC9FD1C3A}</a:tableStyleId>
              </a:tblPr>
              <a:tblGrid>
                <a:gridCol w="8839200"/>
              </a:tblGrid>
              <a:tr h="304799">
                <a:tc>
                  <a:txBody>
                    <a:bodyPr/>
                    <a:lstStyle/>
                    <a:p>
                      <a:pPr algn="ctr"/>
                      <a:r>
                        <a:rPr lang="en-US" sz="2800" dirty="0" smtClean="0">
                          <a:solidFill>
                            <a:schemeClr val="tx1"/>
                          </a:solidFill>
                        </a:rPr>
                        <a:t>Lewis Structures and Formal Charge</a:t>
                      </a:r>
                      <a:endParaRPr lang="en-US" sz="2800" dirty="0">
                        <a:solidFill>
                          <a:schemeClr val="tx1"/>
                        </a:solidFill>
                      </a:endParaRPr>
                    </a:p>
                  </a:txBody>
                  <a:tcPr marT="0" marB="0">
                    <a:noFill/>
                  </a:tcPr>
                </a:tc>
              </a:tr>
            </a:tbl>
          </a:graphicData>
        </a:graphic>
      </p:graphicFrame>
    </p:spTree>
    <p:extLst>
      <p:ext uri="{BB962C8B-B14F-4D97-AF65-F5344CB8AC3E}">
        <p14:creationId xmlns:p14="http://schemas.microsoft.com/office/powerpoint/2010/main" val="1992320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8.6</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Lewis Structures and Formal Charge</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Lewis Structures and Formal Charge</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BC45BC43-4CC3-4822-BB6B-50B8D7A8DECE}" type="slidenum">
              <a:rPr lang="en-US" smtClean="0"/>
              <a:t>67</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76400"/>
            <a:ext cx="9144000" cy="3539430"/>
          </a:xfrm>
          <a:prstGeom prst="rect">
            <a:avLst/>
          </a:prstGeom>
        </p:spPr>
        <p:txBody>
          <a:bodyPr wrap="square">
            <a:spAutoFit/>
          </a:bodyPr>
          <a:lstStyle/>
          <a:p>
            <a:r>
              <a:rPr lang="en-US" sz="2800" b="1" i="1" dirty="0"/>
              <a:t>F</a:t>
            </a:r>
            <a:r>
              <a:rPr lang="en-US" sz="2800" b="1" i="1" dirty="0" smtClean="0"/>
              <a:t>ormal charge</a:t>
            </a:r>
            <a:r>
              <a:rPr lang="en-US" sz="2800" dirty="0" smtClean="0"/>
              <a:t> </a:t>
            </a:r>
            <a:r>
              <a:rPr lang="en-US" sz="2800" dirty="0"/>
              <a:t>can be used to determine the most plausible Lewis structures when more than one possibility exists for a compound. </a:t>
            </a:r>
            <a:endParaRPr lang="en-US" sz="2800" dirty="0" smtClean="0"/>
          </a:p>
          <a:p>
            <a:endParaRPr lang="en-US" sz="2800" dirty="0"/>
          </a:p>
          <a:p>
            <a:pPr marL="914400" lvl="1" indent="-457200">
              <a:buFont typeface="Arial" pitchFamily="34" charset="0"/>
              <a:buChar char="•"/>
            </a:pPr>
            <a:r>
              <a:rPr lang="en-US" sz="2800" dirty="0" smtClean="0"/>
              <a:t>All </a:t>
            </a:r>
            <a:r>
              <a:rPr lang="en-US" sz="2800" dirty="0"/>
              <a:t>the atom’s nonbonding electrons are associated with the atom. </a:t>
            </a:r>
            <a:endParaRPr lang="en-US" sz="2800" dirty="0" smtClean="0"/>
          </a:p>
          <a:p>
            <a:pPr marL="914400" lvl="1" indent="-457200">
              <a:buFont typeface="Arial" pitchFamily="34" charset="0"/>
              <a:buChar char="•"/>
            </a:pPr>
            <a:r>
              <a:rPr lang="en-US" sz="2800" dirty="0" smtClean="0"/>
              <a:t>Half </a:t>
            </a:r>
            <a:r>
              <a:rPr lang="en-US" sz="2800" dirty="0"/>
              <a:t>of the atom’s bonding electrons are associated with the atom. </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5438775"/>
            <a:ext cx="77247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39698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8.6</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Lewis Structures and Formal Charge</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Lewis Structures and Formal Charge</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F5560C5C-F01E-48D4-90E2-55AEADBE3E0E}" type="slidenum">
              <a:rPr lang="en-US" smtClean="0"/>
              <a:t>68</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28" y="1637137"/>
            <a:ext cx="9020199" cy="453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3326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8.6</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Lewis Structures and Formal Charge</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Lewis Structures and Formal Charge</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85A72127-2876-4842-B403-B70FEE7DF25E}" type="slidenum">
              <a:rPr lang="en-US" smtClean="0"/>
              <a:t>69</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00200"/>
            <a:ext cx="9144000" cy="1815882"/>
          </a:xfrm>
          <a:prstGeom prst="rect">
            <a:avLst/>
          </a:prstGeom>
        </p:spPr>
        <p:txBody>
          <a:bodyPr wrap="square">
            <a:spAutoFit/>
          </a:bodyPr>
          <a:lstStyle/>
          <a:p>
            <a:r>
              <a:rPr lang="en-US" sz="2800" dirty="0" smtClean="0"/>
              <a:t>For molecules, the </a:t>
            </a:r>
            <a:r>
              <a:rPr lang="en-US" sz="2800" dirty="0"/>
              <a:t>formal charges must sum to zero. </a:t>
            </a:r>
            <a:endParaRPr lang="en-US" sz="2800" dirty="0" smtClean="0"/>
          </a:p>
          <a:p>
            <a:endParaRPr lang="en-US" sz="2800" dirty="0"/>
          </a:p>
          <a:p>
            <a:r>
              <a:rPr lang="en-US" sz="2800" dirty="0" smtClean="0"/>
              <a:t>For </a:t>
            </a:r>
            <a:r>
              <a:rPr lang="en-US" sz="2800" dirty="0"/>
              <a:t>ions, the formal charges must sum to the overall charge on the ion. </a:t>
            </a:r>
          </a:p>
        </p:txBody>
      </p:sp>
    </p:spTree>
    <p:extLst>
      <p:ext uri="{BB962C8B-B14F-4D97-AF65-F5344CB8AC3E}">
        <p14:creationId xmlns:p14="http://schemas.microsoft.com/office/powerpoint/2010/main" val="1525752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r>
              <a:rPr lang="en-US" b="0" smtClean="0">
                <a:latin typeface="Calibri"/>
              </a:rPr>
              <a:t>8.1</a:t>
            </a:r>
            <a:endParaRPr lang="en-US" b="0">
              <a:latin typeface="Calibri"/>
            </a:endParaRPr>
          </a:p>
        </p:txBody>
      </p:sp>
      <p:sp>
        <p:nvSpPr>
          <p:cNvPr id="6" name="SectionTitle" hidden="1"/>
          <p:cNvSpPr>
            <a:spLocks noGrp="1"/>
          </p:cNvSpPr>
          <p:nvPr>
            <p:ph type="body" sz="quarter" idx="14"/>
          </p:nvPr>
        </p:nvSpPr>
        <p:spPr/>
        <p:txBody>
          <a:bodyPr/>
          <a:lstStyle/>
          <a:p>
            <a:r>
              <a:rPr lang="en-US" b="0" smtClean="0">
                <a:solidFill>
                  <a:srgbClr val="000000"/>
                </a:solidFill>
                <a:latin typeface="Calibri"/>
              </a:rPr>
              <a:t>Lewis Dot Symbols</a:t>
            </a:r>
            <a:endParaRPr lang="en-US" b="0">
              <a:solidFill>
                <a:srgbClr val="000000"/>
              </a:solidFill>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r>
              <a:rPr lang="en-US" smtClean="0">
                <a:latin typeface="Calibri"/>
              </a:rPr>
              <a:t>Lewis Dot Symbols</a:t>
            </a:r>
            <a:endParaRPr lang="en-US">
              <a:latin typeface="Calibri"/>
            </a:endParaRPr>
          </a:p>
        </p:txBody>
      </p:sp>
      <p:sp>
        <p:nvSpPr>
          <p:cNvPr id="9" name="ItemNumber"/>
          <p:cNvSpPr>
            <a:spLocks noGrp="1"/>
          </p:cNvSpPr>
          <p:nvPr>
            <p:ph type="body" sz="quarter" idx="17"/>
          </p:nvPr>
        </p:nvSpPr>
        <p:spPr/>
        <p:txBody>
          <a:bodyPr/>
          <a:lstStyle/>
          <a:p>
            <a:r>
              <a:rPr lang="en-US" dirty="0" smtClean="0"/>
              <a:t>8.1</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010853C8-D8C8-4EEB-B0C4-E45C87C2DE4F}" type="slidenum">
              <a:rPr lang="en-US" smtClean="0"/>
              <a:t>7</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4401205"/>
          </a:xfrm>
          <a:prstGeom prst="rect">
            <a:avLst/>
          </a:prstGeom>
          <a:noFill/>
        </p:spPr>
        <p:txBody>
          <a:bodyPr vert="horz" rtlCol="0">
            <a:spAutoFit/>
          </a:bodyPr>
          <a:lstStyle/>
          <a:p>
            <a:r>
              <a:rPr lang="en-US" sz="2800" dirty="0"/>
              <a:t>Write Lewis dot symbols for (a) </a:t>
            </a:r>
            <a:r>
              <a:rPr lang="en-US" sz="2800" dirty="0" smtClean="0"/>
              <a:t>fluoride </a:t>
            </a:r>
            <a:r>
              <a:rPr lang="en-US" sz="2800" dirty="0"/>
              <a:t>ion (</a:t>
            </a:r>
            <a:r>
              <a:rPr lang="en-US" sz="2800" dirty="0" smtClean="0"/>
              <a:t>F</a:t>
            </a:r>
            <a:r>
              <a:rPr lang="en-US" sz="2800" baseline="30000" dirty="0" smtClean="0"/>
              <a:t>–</a:t>
            </a:r>
            <a:r>
              <a:rPr lang="en-US" sz="2800" dirty="0" smtClean="0"/>
              <a:t>), </a:t>
            </a:r>
            <a:r>
              <a:rPr lang="en-US" sz="2800" dirty="0"/>
              <a:t>(b) potassium ion (</a:t>
            </a:r>
            <a:r>
              <a:rPr lang="en-US" sz="2800" dirty="0" smtClean="0"/>
              <a:t>K</a:t>
            </a:r>
            <a:r>
              <a:rPr lang="en-US" sz="2800" baseline="30000" dirty="0" smtClean="0"/>
              <a:t>+</a:t>
            </a:r>
            <a:r>
              <a:rPr lang="en-US" sz="2800" dirty="0" smtClean="0"/>
              <a:t>), </a:t>
            </a:r>
            <a:r>
              <a:rPr lang="en-US" sz="2800" dirty="0"/>
              <a:t>and (c) </a:t>
            </a:r>
            <a:r>
              <a:rPr lang="en-US" sz="2800" dirty="0" smtClean="0"/>
              <a:t>sulfide </a:t>
            </a:r>
            <a:r>
              <a:rPr lang="en-US" sz="2800" dirty="0"/>
              <a:t>ion (</a:t>
            </a:r>
            <a:r>
              <a:rPr lang="en-US" sz="2800" dirty="0" smtClean="0"/>
              <a:t>S</a:t>
            </a:r>
            <a:r>
              <a:rPr lang="en-US" sz="2800" baseline="30000" dirty="0" smtClean="0"/>
              <a:t>2–</a:t>
            </a:r>
            <a:r>
              <a:rPr lang="en-US" sz="2800" dirty="0" smtClean="0"/>
              <a:t>). </a:t>
            </a:r>
            <a:endParaRPr lang="en-US" sz="2800" dirty="0" smtClean="0">
              <a:latin typeface="Calibri"/>
            </a:endParaRPr>
          </a:p>
          <a:p>
            <a:endParaRPr lang="en-US" sz="2800" dirty="0" smtClean="0">
              <a:latin typeface="Calibri"/>
            </a:endParaRPr>
          </a:p>
          <a:p>
            <a:r>
              <a:rPr lang="en-US" sz="2800" b="1" dirty="0" smtClean="0">
                <a:solidFill>
                  <a:srgbClr val="4F74A7"/>
                </a:solidFill>
                <a:latin typeface="Calibri"/>
              </a:rPr>
              <a:t>Strategy</a:t>
            </a:r>
          </a:p>
          <a:p>
            <a:r>
              <a:rPr lang="en-US" sz="2800" dirty="0"/>
              <a:t>Starting with the Lewis dot symbol for each element, add dots (for anions) or remove dots (for </a:t>
            </a:r>
            <a:r>
              <a:rPr lang="en-US" sz="2800" dirty="0" err="1"/>
              <a:t>cations</a:t>
            </a:r>
            <a:r>
              <a:rPr lang="en-US" sz="2800" dirty="0"/>
              <a:t>) as needed to achieve the correct charge on each ion. </a:t>
            </a:r>
            <a:endParaRPr lang="en-US" sz="2800" dirty="0" smtClean="0"/>
          </a:p>
          <a:p>
            <a:endParaRPr lang="en-US" sz="2800" dirty="0"/>
          </a:p>
          <a:p>
            <a:r>
              <a:rPr lang="en-US" sz="2800" dirty="0" smtClean="0"/>
              <a:t>Don’t </a:t>
            </a:r>
            <a:r>
              <a:rPr lang="en-US" sz="2800" dirty="0"/>
              <a:t>forget to include the appropriate charge on the Lewis dot symbol. </a:t>
            </a:r>
            <a:endParaRPr lang="en-US" sz="2800" dirty="0">
              <a:latin typeface="Calibri"/>
            </a:endParaRPr>
          </a:p>
        </p:txBody>
      </p:sp>
    </p:spTree>
    <p:extLst>
      <p:ext uri="{BB962C8B-B14F-4D97-AF65-F5344CB8AC3E}">
        <p14:creationId xmlns:p14="http://schemas.microsoft.com/office/powerpoint/2010/main" val="17759047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8.8</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0D54E652-BAAC-4713-B0D1-4266E54463AE}" type="slidenum">
              <a:rPr lang="en-US" smtClean="0"/>
              <a:t>70</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4401205"/>
          </a:xfrm>
          <a:prstGeom prst="rect">
            <a:avLst/>
          </a:prstGeom>
          <a:noFill/>
        </p:spPr>
        <p:txBody>
          <a:bodyPr vert="horz" rtlCol="0">
            <a:spAutoFit/>
          </a:bodyPr>
          <a:lstStyle/>
          <a:p>
            <a:r>
              <a:rPr lang="en-US" sz="2800" dirty="0"/>
              <a:t>Determine the formal charges on each atom in the nitrate ion (</a:t>
            </a:r>
            <a:r>
              <a:rPr lang="en-US" sz="2800" dirty="0" smtClean="0"/>
              <a:t>NO</a:t>
            </a:r>
            <a:r>
              <a:rPr lang="en-US" sz="2800" baseline="-25000" dirty="0" smtClean="0"/>
              <a:t>3</a:t>
            </a:r>
            <a:r>
              <a:rPr lang="en-US" sz="2800" baseline="30000" dirty="0" smtClean="0"/>
              <a:t>–</a:t>
            </a:r>
            <a:r>
              <a:rPr lang="en-US" sz="2800" dirty="0" smtClean="0"/>
              <a:t> </a:t>
            </a:r>
            <a:r>
              <a:rPr lang="en-US" sz="2800" dirty="0"/>
              <a:t>). </a:t>
            </a:r>
            <a:endParaRPr lang="en-US" sz="2800" dirty="0" smtClean="0">
              <a:latin typeface="Calibri"/>
            </a:endParaRPr>
          </a:p>
          <a:p>
            <a:endParaRPr lang="en-US" sz="2800" dirty="0" smtClean="0">
              <a:latin typeface="Calibri"/>
            </a:endParaRPr>
          </a:p>
          <a:p>
            <a:r>
              <a:rPr lang="en-US" sz="2800" b="1" dirty="0" smtClean="0">
                <a:solidFill>
                  <a:srgbClr val="4F74A7"/>
                </a:solidFill>
                <a:latin typeface="Calibri"/>
              </a:rPr>
              <a:t>Setup</a:t>
            </a:r>
          </a:p>
          <a:p>
            <a:endParaRPr lang="en-US" sz="2800" dirty="0" smtClean="0">
              <a:latin typeface="Calibri"/>
            </a:endParaRPr>
          </a:p>
          <a:p>
            <a:endParaRPr lang="en-US" sz="2800" dirty="0">
              <a:latin typeface="Calibri"/>
            </a:endParaRPr>
          </a:p>
          <a:p>
            <a:endParaRPr lang="en-US" sz="2800" dirty="0" smtClean="0">
              <a:latin typeface="Calibri"/>
            </a:endParaRPr>
          </a:p>
          <a:p>
            <a:r>
              <a:rPr lang="en-US" sz="2800" b="1" dirty="0" smtClean="0">
                <a:solidFill>
                  <a:srgbClr val="4F74A7"/>
                </a:solidFill>
                <a:latin typeface="Calibri"/>
              </a:rPr>
              <a:t>Solution</a:t>
            </a:r>
          </a:p>
          <a:p>
            <a:r>
              <a:rPr lang="en-US" sz="2800" dirty="0"/>
              <a:t>The formal charges are as follows: </a:t>
            </a:r>
            <a:r>
              <a:rPr lang="en-US" sz="2800" dirty="0" smtClean="0"/>
              <a:t>+1 </a:t>
            </a:r>
            <a:r>
              <a:rPr lang="en-US" sz="2800" dirty="0"/>
              <a:t>(N atom), </a:t>
            </a:r>
            <a:r>
              <a:rPr lang="en-US" sz="2800" dirty="0" smtClean="0"/>
              <a:t>–1 </a:t>
            </a:r>
            <a:r>
              <a:rPr lang="en-US" sz="2800" dirty="0"/>
              <a:t>(singly bonded O atoms), and 0 (doubly bonded O atom</a:t>
            </a:r>
            <a:r>
              <a:rPr lang="en-US" sz="2800" dirty="0" smtClean="0"/>
              <a:t>).</a:t>
            </a:r>
            <a:endParaRPr lang="en-US" sz="2800" dirty="0">
              <a:latin typeface="Calibri"/>
            </a:endParaRP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9963" y="2590800"/>
            <a:ext cx="212407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4603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8.6</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Lewis Structures and Formal Charge</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Lewis Structures and Formal Charge</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0270D387-1367-4625-812D-30920601442E}" type="slidenum">
              <a:rPr lang="en-US" smtClean="0"/>
              <a:t>71</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35026"/>
            <a:ext cx="9144000" cy="4832092"/>
          </a:xfrm>
          <a:prstGeom prst="rect">
            <a:avLst/>
          </a:prstGeom>
        </p:spPr>
        <p:txBody>
          <a:bodyPr wrap="square">
            <a:spAutoFit/>
          </a:bodyPr>
          <a:lstStyle/>
          <a:p>
            <a:r>
              <a:rPr lang="en-US" sz="2800" dirty="0" smtClean="0"/>
              <a:t>When there </a:t>
            </a:r>
            <a:r>
              <a:rPr lang="en-US" sz="2800" dirty="0"/>
              <a:t>is more than one possible skeletal arrangement of </a:t>
            </a:r>
            <a:r>
              <a:rPr lang="en-US" sz="2800" dirty="0" smtClean="0"/>
              <a:t>atoms, we </a:t>
            </a:r>
            <a:r>
              <a:rPr lang="en-US" sz="2800" dirty="0"/>
              <a:t>often can select the best skeletal arrangement by using formal charges and the following guidelines: </a:t>
            </a:r>
            <a:endParaRPr lang="en-US" sz="2800" dirty="0" smtClean="0"/>
          </a:p>
          <a:p>
            <a:endParaRPr lang="en-US" sz="2800" dirty="0"/>
          </a:p>
          <a:p>
            <a:pPr marL="457200" indent="-457200">
              <a:buFont typeface="Arial" pitchFamily="34" charset="0"/>
              <a:buChar char="•"/>
            </a:pPr>
            <a:r>
              <a:rPr lang="en-US" sz="2800" dirty="0" smtClean="0"/>
              <a:t>For </a:t>
            </a:r>
            <a:r>
              <a:rPr lang="en-US" sz="2800" dirty="0"/>
              <a:t>molecules, a Lewis structure in which all formal charges are zero is preferred to one in which there are nonzero formal charges</a:t>
            </a:r>
            <a:r>
              <a:rPr lang="en-US" sz="2800" dirty="0" smtClean="0"/>
              <a:t>.</a:t>
            </a:r>
            <a:br>
              <a:rPr lang="en-US" sz="2800" dirty="0" smtClean="0"/>
            </a:br>
            <a:endParaRPr lang="en-US" sz="2800" dirty="0" smtClean="0"/>
          </a:p>
          <a:p>
            <a:pPr marL="457200" indent="-457200">
              <a:buFont typeface="Arial" pitchFamily="34" charset="0"/>
              <a:buChar char="•"/>
            </a:pPr>
            <a:r>
              <a:rPr lang="en-US" sz="2800" dirty="0" smtClean="0"/>
              <a:t>Lewis </a:t>
            </a:r>
            <a:r>
              <a:rPr lang="en-US" sz="2800" dirty="0"/>
              <a:t>structures with small formal charges (0 and </a:t>
            </a:r>
            <a:r>
              <a:rPr lang="en-US" sz="2800" dirty="0" smtClean="0">
                <a:sym typeface="Symbol"/>
              </a:rPr>
              <a:t></a:t>
            </a:r>
            <a:r>
              <a:rPr lang="en-US" sz="2800" dirty="0" smtClean="0"/>
              <a:t>1</a:t>
            </a:r>
            <a:r>
              <a:rPr lang="en-US" sz="2800" dirty="0"/>
              <a:t>) are preferred to those with large formal charges </a:t>
            </a:r>
            <a:r>
              <a:rPr lang="en-US" sz="2800" dirty="0" smtClean="0"/>
              <a:t>(</a:t>
            </a:r>
            <a:r>
              <a:rPr lang="en-US" sz="2800" dirty="0" smtClean="0">
                <a:sym typeface="Symbol"/>
              </a:rPr>
              <a:t></a:t>
            </a:r>
            <a:r>
              <a:rPr lang="en-US" sz="2800" dirty="0" smtClean="0"/>
              <a:t>2</a:t>
            </a:r>
            <a:r>
              <a:rPr lang="en-US" sz="2800" dirty="0"/>
              <a:t>, </a:t>
            </a:r>
            <a:r>
              <a:rPr lang="en-US" sz="2800" dirty="0" smtClean="0">
                <a:sym typeface="Symbol"/>
              </a:rPr>
              <a:t></a:t>
            </a:r>
            <a:r>
              <a:rPr lang="en-US" sz="2800" dirty="0" smtClean="0"/>
              <a:t>3</a:t>
            </a:r>
            <a:r>
              <a:rPr lang="en-US" sz="2800" dirty="0"/>
              <a:t>, and so on</a:t>
            </a:r>
            <a:r>
              <a:rPr lang="en-US" sz="2800" dirty="0" smtClean="0"/>
              <a:t>).</a:t>
            </a:r>
            <a:endParaRPr lang="en-US" sz="2800" dirty="0"/>
          </a:p>
        </p:txBody>
      </p:sp>
    </p:spTree>
    <p:extLst>
      <p:ext uri="{BB962C8B-B14F-4D97-AF65-F5344CB8AC3E}">
        <p14:creationId xmlns:p14="http://schemas.microsoft.com/office/powerpoint/2010/main" val="17828462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8.6</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Lewis Structures and Formal Charge</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Lewis Structures and Formal Charge</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A5144A6F-5832-408A-824A-7C7FAEE19485}" type="slidenum">
              <a:rPr lang="en-US" smtClean="0"/>
              <a:t>72</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35026"/>
            <a:ext cx="9144000" cy="3108543"/>
          </a:xfrm>
          <a:prstGeom prst="rect">
            <a:avLst/>
          </a:prstGeom>
        </p:spPr>
        <p:txBody>
          <a:bodyPr wrap="square">
            <a:spAutoFit/>
          </a:bodyPr>
          <a:lstStyle/>
          <a:p>
            <a:r>
              <a:rPr lang="en-US" sz="2800" dirty="0" smtClean="0">
                <a:solidFill>
                  <a:prstClr val="black"/>
                </a:solidFill>
              </a:rPr>
              <a:t>When there </a:t>
            </a:r>
            <a:r>
              <a:rPr lang="en-US" sz="2800" dirty="0">
                <a:solidFill>
                  <a:prstClr val="black"/>
                </a:solidFill>
              </a:rPr>
              <a:t>is more than one possible skeletal arrangement of </a:t>
            </a:r>
            <a:r>
              <a:rPr lang="en-US" sz="2800" dirty="0" smtClean="0">
                <a:solidFill>
                  <a:prstClr val="black"/>
                </a:solidFill>
              </a:rPr>
              <a:t>atoms, we </a:t>
            </a:r>
            <a:r>
              <a:rPr lang="en-US" sz="2800" dirty="0">
                <a:solidFill>
                  <a:prstClr val="black"/>
                </a:solidFill>
              </a:rPr>
              <a:t>often can select the best skeletal arrangement by using formal charges and the following guidelines: </a:t>
            </a:r>
            <a:endParaRPr lang="en-US" sz="2800" dirty="0" smtClean="0">
              <a:solidFill>
                <a:prstClr val="black"/>
              </a:solidFill>
            </a:endParaRPr>
          </a:p>
          <a:p>
            <a:endParaRPr lang="en-US" sz="2800" dirty="0">
              <a:solidFill>
                <a:prstClr val="black"/>
              </a:solidFill>
            </a:endParaRPr>
          </a:p>
          <a:p>
            <a:pPr marL="457200" indent="-457200">
              <a:buFont typeface="Arial" pitchFamily="34" charset="0"/>
              <a:buChar char="•"/>
            </a:pPr>
            <a:r>
              <a:rPr lang="en-US" sz="2800" dirty="0" smtClean="0">
                <a:solidFill>
                  <a:prstClr val="black"/>
                </a:solidFill>
              </a:rPr>
              <a:t>The </a:t>
            </a:r>
            <a:r>
              <a:rPr lang="en-US" sz="2800" dirty="0">
                <a:solidFill>
                  <a:prstClr val="black"/>
                </a:solidFill>
              </a:rPr>
              <a:t>best skeletal arrangement of atoms will give rise to Lewis structures in which the formal charges are consistent with </a:t>
            </a:r>
            <a:r>
              <a:rPr lang="en-US" sz="2800" dirty="0" err="1">
                <a:solidFill>
                  <a:prstClr val="black"/>
                </a:solidFill>
              </a:rPr>
              <a:t>electronegativities</a:t>
            </a:r>
            <a:r>
              <a:rPr lang="en-US" sz="2800" dirty="0" smtClean="0">
                <a:solidFill>
                  <a:prstClr val="black"/>
                </a:solidFill>
              </a:rPr>
              <a:t>.</a:t>
            </a:r>
            <a:endParaRPr lang="en-US" sz="2800" dirty="0">
              <a:solidFill>
                <a:prstClr val="black"/>
              </a:solidFill>
            </a:endParaRPr>
          </a:p>
        </p:txBody>
      </p:sp>
    </p:spTree>
    <p:extLst>
      <p:ext uri="{BB962C8B-B14F-4D97-AF65-F5344CB8AC3E}">
        <p14:creationId xmlns:p14="http://schemas.microsoft.com/office/powerpoint/2010/main" val="3935189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r>
              <a:rPr lang="en-US" b="0" smtClean="0">
                <a:latin typeface="Calibri"/>
              </a:rPr>
              <a:t>8.6</a:t>
            </a:r>
            <a:endParaRPr lang="en-US" b="0">
              <a:latin typeface="Calibri"/>
            </a:endParaRPr>
          </a:p>
        </p:txBody>
      </p:sp>
      <p:sp>
        <p:nvSpPr>
          <p:cNvPr id="6" name="SectionTitle" hidden="1"/>
          <p:cNvSpPr>
            <a:spLocks noGrp="1"/>
          </p:cNvSpPr>
          <p:nvPr>
            <p:ph type="body" sz="quarter" idx="14"/>
          </p:nvPr>
        </p:nvSpPr>
        <p:spPr/>
        <p:txBody>
          <a:bodyPr/>
          <a:lstStyle/>
          <a:p>
            <a:r>
              <a:rPr lang="en-US" b="0" smtClean="0">
                <a:solidFill>
                  <a:srgbClr val="000000"/>
                </a:solidFill>
                <a:latin typeface="Calibri"/>
              </a:rPr>
              <a:t>Lewis Structures and Formal Charge</a:t>
            </a:r>
            <a:endParaRPr lang="en-US" b="0">
              <a:solidFill>
                <a:srgbClr val="000000"/>
              </a:solidFill>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8.9</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680FCB1B-964D-4B8E-AE76-FE943F7249EA}" type="slidenum">
              <a:rPr lang="en-US" smtClean="0"/>
              <a:t>73</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2677656"/>
          </a:xfrm>
          <a:prstGeom prst="rect">
            <a:avLst/>
          </a:prstGeom>
          <a:noFill/>
        </p:spPr>
        <p:txBody>
          <a:bodyPr vert="horz" rtlCol="0">
            <a:spAutoFit/>
          </a:bodyPr>
          <a:lstStyle/>
          <a:p>
            <a:r>
              <a:rPr lang="en-US" sz="2800" dirty="0"/>
              <a:t>Formaldehyde (CH</a:t>
            </a:r>
            <a:r>
              <a:rPr lang="en-US" sz="2800" baseline="-25000" dirty="0"/>
              <a:t>2</a:t>
            </a:r>
            <a:r>
              <a:rPr lang="en-US" sz="2800" dirty="0"/>
              <a:t>O), which can be used to preserve biological specimens, is commonly sold as a 37% aqueous solution. Use formal charges to determine which skeletal arrangement of atoms shown here is the best choice for the Lewis structure of CH</a:t>
            </a:r>
            <a:r>
              <a:rPr lang="en-US" sz="2800" baseline="-25000" dirty="0"/>
              <a:t>2</a:t>
            </a:r>
            <a:r>
              <a:rPr lang="en-US" sz="2800" dirty="0"/>
              <a:t>O. </a:t>
            </a:r>
            <a:endParaRPr lang="en-US" sz="2800" dirty="0" smtClean="0">
              <a:latin typeface="Calibri"/>
            </a:endParaRPr>
          </a:p>
          <a:p>
            <a:endParaRPr lang="en-US" sz="2800" dirty="0">
              <a:latin typeface="Calibri"/>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5" y="3267075"/>
            <a:ext cx="44767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6137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r>
              <a:rPr lang="en-US" b="0" smtClean="0">
                <a:latin typeface="Calibri"/>
              </a:rPr>
              <a:t>8.6</a:t>
            </a:r>
            <a:endParaRPr lang="en-US" b="0">
              <a:latin typeface="Calibri"/>
            </a:endParaRPr>
          </a:p>
        </p:txBody>
      </p:sp>
      <p:sp>
        <p:nvSpPr>
          <p:cNvPr id="6" name="SectionTitle" hidden="1"/>
          <p:cNvSpPr>
            <a:spLocks noGrp="1"/>
          </p:cNvSpPr>
          <p:nvPr>
            <p:ph type="body" sz="quarter" idx="14"/>
          </p:nvPr>
        </p:nvSpPr>
        <p:spPr/>
        <p:txBody>
          <a:bodyPr/>
          <a:lstStyle/>
          <a:p>
            <a:r>
              <a:rPr lang="en-US" b="0" smtClean="0">
                <a:solidFill>
                  <a:srgbClr val="000000"/>
                </a:solidFill>
                <a:latin typeface="Calibri"/>
              </a:rPr>
              <a:t>Lewis Structures and Formal Charge</a:t>
            </a:r>
            <a:endParaRPr lang="en-US" b="0">
              <a:solidFill>
                <a:srgbClr val="000000"/>
              </a:solidFill>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8.9</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EF367F8F-933B-41A2-B384-EAAF6158A85B}" type="slidenum">
              <a:rPr lang="en-US" smtClean="0"/>
              <a:t>74</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2677656"/>
          </a:xfrm>
          <a:prstGeom prst="rect">
            <a:avLst/>
          </a:prstGeom>
          <a:noFill/>
        </p:spPr>
        <p:txBody>
          <a:bodyPr vert="horz" rtlCol="0">
            <a:spAutoFit/>
          </a:bodyPr>
          <a:lstStyle/>
          <a:p>
            <a:r>
              <a:rPr lang="en-US" sz="2800" b="1" dirty="0" smtClean="0">
                <a:solidFill>
                  <a:srgbClr val="4F74A7"/>
                </a:solidFill>
              </a:rPr>
              <a:t>Strategy</a:t>
            </a:r>
          </a:p>
          <a:p>
            <a:r>
              <a:rPr lang="en-US" sz="2800" dirty="0"/>
              <a:t>Complete the Lewis structures for each of the CH</a:t>
            </a:r>
            <a:r>
              <a:rPr lang="en-US" sz="2800" baseline="-25000" dirty="0"/>
              <a:t>2</a:t>
            </a:r>
            <a:r>
              <a:rPr lang="en-US" sz="2800" dirty="0"/>
              <a:t>O skeletons shown and determine the formal charges on the atoms in each one. </a:t>
            </a:r>
            <a:endParaRPr lang="en-US" sz="2800" dirty="0" smtClean="0"/>
          </a:p>
          <a:p>
            <a:endParaRPr lang="en-US" sz="2800" dirty="0" smtClean="0">
              <a:solidFill>
                <a:prstClr val="black"/>
              </a:solidFill>
            </a:endParaRPr>
          </a:p>
          <a:p>
            <a:r>
              <a:rPr lang="en-US" sz="2800" b="1" dirty="0" smtClean="0">
                <a:solidFill>
                  <a:srgbClr val="4F74A7"/>
                </a:solidFill>
              </a:rPr>
              <a:t>Setup</a:t>
            </a:r>
            <a:endParaRPr lang="en-US" sz="2800" dirty="0">
              <a:solidFill>
                <a:prstClr val="black"/>
              </a:solidFill>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3" y="3133725"/>
            <a:ext cx="44862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1766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r>
              <a:rPr lang="en-US" b="0" smtClean="0">
                <a:latin typeface="Calibri"/>
              </a:rPr>
              <a:t>8.6</a:t>
            </a:r>
            <a:endParaRPr lang="en-US" b="0">
              <a:latin typeface="Calibri"/>
            </a:endParaRPr>
          </a:p>
        </p:txBody>
      </p:sp>
      <p:sp>
        <p:nvSpPr>
          <p:cNvPr id="6" name="SectionTitle" hidden="1"/>
          <p:cNvSpPr>
            <a:spLocks noGrp="1"/>
          </p:cNvSpPr>
          <p:nvPr>
            <p:ph type="body" sz="quarter" idx="14"/>
          </p:nvPr>
        </p:nvSpPr>
        <p:spPr/>
        <p:txBody>
          <a:bodyPr/>
          <a:lstStyle/>
          <a:p>
            <a:r>
              <a:rPr lang="en-US" b="0" smtClean="0">
                <a:solidFill>
                  <a:srgbClr val="000000"/>
                </a:solidFill>
                <a:latin typeface="Calibri"/>
              </a:rPr>
              <a:t>Lewis Structures and Formal Charge</a:t>
            </a:r>
            <a:endParaRPr lang="en-US" b="0">
              <a:solidFill>
                <a:srgbClr val="000000"/>
              </a:solidFill>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8.9</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E0755176-D113-4532-9074-2A9B2D0ADB74}" type="slidenum">
              <a:rPr lang="en-US" smtClean="0"/>
              <a:t>75</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954107"/>
          </a:xfrm>
          <a:prstGeom prst="rect">
            <a:avLst/>
          </a:prstGeom>
          <a:noFill/>
        </p:spPr>
        <p:txBody>
          <a:bodyPr vert="horz" rtlCol="0">
            <a:spAutoFit/>
          </a:bodyPr>
          <a:lstStyle/>
          <a:p>
            <a:r>
              <a:rPr lang="en-US" sz="2800" b="1" dirty="0" smtClean="0">
                <a:solidFill>
                  <a:srgbClr val="4F74A7"/>
                </a:solidFill>
              </a:rPr>
              <a:t>Solution</a:t>
            </a:r>
          </a:p>
          <a:p>
            <a:endParaRPr lang="en-US" sz="2800" dirty="0">
              <a:solidFill>
                <a:prstClr val="black"/>
              </a:solidFill>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225" y="1447800"/>
            <a:ext cx="47815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7988" y="2647950"/>
            <a:ext cx="324802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5607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8.7</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Resonance</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5850CC4E-C280-449B-B372-8E2A5FEC08BF}" type="slidenum">
              <a:rPr lang="en-US" smtClean="0"/>
              <a:t>76</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graphicFrame>
        <p:nvGraphicFramePr>
          <p:cNvPr id="14" name="ObjectivesTable"/>
          <p:cNvGraphicFramePr>
            <a:graphicFrameLocks noGrp="1"/>
          </p:cNvGraphicFramePr>
          <p:nvPr>
            <p:extLst>
              <p:ext uri="{D42A27DB-BD31-4B8C-83A1-F6EECF244321}">
                <p14:modId xmlns:p14="http://schemas.microsoft.com/office/powerpoint/2010/main" val="840600102"/>
              </p:ext>
            </p:extLst>
          </p:nvPr>
        </p:nvGraphicFramePr>
        <p:xfrm>
          <a:off x="152400" y="1905001"/>
          <a:ext cx="8839200" cy="426720"/>
        </p:xfrm>
        <a:graphic>
          <a:graphicData uri="http://schemas.openxmlformats.org/drawingml/2006/table">
            <a:tbl>
              <a:tblPr>
                <a:tableStyleId>{5C22544A-7EE6-4342-B048-85BDC9FD1C3A}</a:tableStyleId>
              </a:tblPr>
              <a:tblGrid>
                <a:gridCol w="8839200"/>
              </a:tblGrid>
              <a:tr h="304799">
                <a:tc>
                  <a:txBody>
                    <a:bodyPr/>
                    <a:lstStyle/>
                    <a:p>
                      <a:pPr algn="ctr"/>
                      <a:r>
                        <a:rPr lang="en-US" sz="2800" dirty="0" smtClean="0">
                          <a:solidFill>
                            <a:schemeClr val="tx1"/>
                          </a:solidFill>
                        </a:rPr>
                        <a:t>Resonance</a:t>
                      </a:r>
                      <a:endParaRPr lang="en-US" sz="2800" dirty="0">
                        <a:solidFill>
                          <a:schemeClr val="tx1"/>
                        </a:solidFill>
                      </a:endParaRPr>
                    </a:p>
                  </a:txBody>
                  <a:tcPr marT="0" marB="0">
                    <a:noFill/>
                  </a:tcPr>
                </a:tc>
              </a:tr>
            </a:tbl>
          </a:graphicData>
        </a:graphic>
      </p:graphicFrame>
    </p:spTree>
    <p:extLst>
      <p:ext uri="{BB962C8B-B14F-4D97-AF65-F5344CB8AC3E}">
        <p14:creationId xmlns:p14="http://schemas.microsoft.com/office/powerpoint/2010/main" val="39886778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8.7</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Resonance</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Resonance</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EBE1B37C-B9B6-4F20-9562-A8049754483A}" type="slidenum">
              <a:rPr lang="en-US" smtClean="0"/>
              <a:t>77</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00200"/>
            <a:ext cx="9144000" cy="1384995"/>
          </a:xfrm>
          <a:prstGeom prst="rect">
            <a:avLst/>
          </a:prstGeom>
        </p:spPr>
        <p:txBody>
          <a:bodyPr wrap="square">
            <a:spAutoFit/>
          </a:bodyPr>
          <a:lstStyle/>
          <a:p>
            <a:r>
              <a:rPr lang="en-US" sz="2800" dirty="0"/>
              <a:t>A </a:t>
            </a:r>
            <a:r>
              <a:rPr lang="en-US" sz="2800" b="1" i="1" dirty="0"/>
              <a:t>resonance structure </a:t>
            </a:r>
            <a:r>
              <a:rPr lang="en-US" sz="2800" dirty="0"/>
              <a:t>is one of two or more Lewis structures for a single molecule that cannot be represented accurately by only one Lewis structure. </a:t>
            </a: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0" y="3138488"/>
            <a:ext cx="5219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52" y="4038600"/>
            <a:ext cx="8862097" cy="126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5197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8.10</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4BE432F2-393E-41E1-A326-AE60310D48C9}" type="slidenum">
              <a:rPr lang="en-US" smtClean="0"/>
              <a:t>78</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1384995"/>
          </a:xfrm>
          <a:prstGeom prst="rect">
            <a:avLst/>
          </a:prstGeom>
          <a:noFill/>
        </p:spPr>
        <p:txBody>
          <a:bodyPr vert="horz" rtlCol="0">
            <a:spAutoFit/>
          </a:bodyPr>
          <a:lstStyle/>
          <a:p>
            <a:r>
              <a:rPr lang="en-US" sz="2800" dirty="0"/>
              <a:t>Draw all possible resonance structures of sulfur </a:t>
            </a:r>
            <a:r>
              <a:rPr lang="en-US" sz="2800" dirty="0" smtClean="0"/>
              <a:t>trioxide, SO</a:t>
            </a:r>
            <a:r>
              <a:rPr lang="en-US" sz="2800" baseline="-25000" dirty="0" smtClean="0"/>
              <a:t>3</a:t>
            </a:r>
            <a:r>
              <a:rPr lang="en-US" sz="2800" dirty="0" smtClean="0"/>
              <a:t>. </a:t>
            </a:r>
            <a:endParaRPr lang="en-US" sz="2800" dirty="0" smtClean="0">
              <a:latin typeface="Calibri"/>
            </a:endParaRPr>
          </a:p>
          <a:p>
            <a:endParaRPr lang="en-US" sz="2800" dirty="0" smtClean="0">
              <a:latin typeface="Calibri"/>
            </a:endParaRPr>
          </a:p>
          <a:p>
            <a:r>
              <a:rPr lang="en-US" sz="2800" b="1" dirty="0" smtClean="0">
                <a:solidFill>
                  <a:srgbClr val="4F74A7"/>
                </a:solidFill>
                <a:latin typeface="Calibri"/>
              </a:rPr>
              <a:t>Setup</a:t>
            </a:r>
            <a:endParaRPr lang="en-US" sz="2800" dirty="0">
              <a:latin typeface="Calibri"/>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650" y="2362200"/>
            <a:ext cx="17907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453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8.10</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21E07E9F-BDD4-47CA-896A-5DCF5B6D3567}" type="slidenum">
              <a:rPr lang="en-US" smtClean="0"/>
              <a:t>79</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954107"/>
          </a:xfrm>
          <a:prstGeom prst="rect">
            <a:avLst/>
          </a:prstGeom>
          <a:noFill/>
        </p:spPr>
        <p:txBody>
          <a:bodyPr vert="horz" rtlCol="0">
            <a:spAutoFit/>
          </a:bodyPr>
          <a:lstStyle/>
          <a:p>
            <a:r>
              <a:rPr lang="en-US" sz="2800" b="1" dirty="0" smtClean="0">
                <a:solidFill>
                  <a:srgbClr val="4F74A7"/>
                </a:solidFill>
              </a:rPr>
              <a:t>Solution</a:t>
            </a:r>
          </a:p>
          <a:p>
            <a:endParaRPr lang="en-US" sz="2800" dirty="0">
              <a:solidFill>
                <a:prstClr val="black"/>
              </a:solidFill>
            </a:endParaRPr>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600200"/>
            <a:ext cx="85820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723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r>
              <a:rPr lang="en-US" b="0" smtClean="0">
                <a:latin typeface="Calibri"/>
              </a:rPr>
              <a:t>8.1</a:t>
            </a:r>
            <a:endParaRPr lang="en-US" b="0">
              <a:latin typeface="Calibri"/>
            </a:endParaRPr>
          </a:p>
        </p:txBody>
      </p:sp>
      <p:sp>
        <p:nvSpPr>
          <p:cNvPr id="6" name="SectionTitle" hidden="1"/>
          <p:cNvSpPr>
            <a:spLocks noGrp="1"/>
          </p:cNvSpPr>
          <p:nvPr>
            <p:ph type="body" sz="quarter" idx="14"/>
          </p:nvPr>
        </p:nvSpPr>
        <p:spPr/>
        <p:txBody>
          <a:bodyPr/>
          <a:lstStyle/>
          <a:p>
            <a:r>
              <a:rPr lang="en-US" b="0" smtClean="0">
                <a:solidFill>
                  <a:srgbClr val="000000"/>
                </a:solidFill>
                <a:latin typeface="Calibri"/>
              </a:rPr>
              <a:t>Lewis Dot Symbols</a:t>
            </a:r>
            <a:endParaRPr lang="en-US" b="0">
              <a:solidFill>
                <a:srgbClr val="000000"/>
              </a:solidFill>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r>
              <a:rPr lang="en-US" smtClean="0">
                <a:latin typeface="Calibri"/>
              </a:rPr>
              <a:t>Lewis Dot Symbols</a:t>
            </a:r>
            <a:endParaRPr lang="en-US">
              <a:latin typeface="Calibri"/>
            </a:endParaRPr>
          </a:p>
        </p:txBody>
      </p:sp>
      <p:sp>
        <p:nvSpPr>
          <p:cNvPr id="9" name="ItemNumber"/>
          <p:cNvSpPr>
            <a:spLocks noGrp="1"/>
          </p:cNvSpPr>
          <p:nvPr>
            <p:ph type="body" sz="quarter" idx="17"/>
          </p:nvPr>
        </p:nvSpPr>
        <p:spPr/>
        <p:txBody>
          <a:bodyPr/>
          <a:lstStyle/>
          <a:p>
            <a:r>
              <a:rPr lang="en-US" dirty="0" smtClean="0"/>
              <a:t>8.1</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A72C5B4A-EFCB-433D-B2D7-E03BAE026F67}" type="slidenum">
              <a:rPr lang="en-US" smtClean="0"/>
              <a:t>8</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2246769"/>
          </a:xfrm>
          <a:prstGeom prst="rect">
            <a:avLst/>
          </a:prstGeom>
          <a:noFill/>
        </p:spPr>
        <p:txBody>
          <a:bodyPr vert="horz" rtlCol="0">
            <a:spAutoFit/>
          </a:bodyPr>
          <a:lstStyle/>
          <a:p>
            <a:r>
              <a:rPr lang="en-US" sz="2800" b="1" dirty="0" smtClean="0">
                <a:solidFill>
                  <a:srgbClr val="4F74A7"/>
                </a:solidFill>
              </a:rPr>
              <a:t>Setup</a:t>
            </a:r>
          </a:p>
          <a:p>
            <a:endParaRPr lang="en-US" sz="2800" b="1" dirty="0" smtClean="0">
              <a:solidFill>
                <a:srgbClr val="4F74A7"/>
              </a:solidFill>
            </a:endParaRPr>
          </a:p>
          <a:p>
            <a:endParaRPr lang="en-US" sz="2800" dirty="0" smtClean="0">
              <a:solidFill>
                <a:prstClr val="black"/>
              </a:solidFill>
            </a:endParaRPr>
          </a:p>
          <a:p>
            <a:r>
              <a:rPr lang="en-US" sz="2800" b="1" dirty="0" smtClean="0">
                <a:solidFill>
                  <a:srgbClr val="4F74A7"/>
                </a:solidFill>
              </a:rPr>
              <a:t>Solution</a:t>
            </a:r>
          </a:p>
          <a:p>
            <a:endParaRPr lang="en-US" sz="2800"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33104"/>
            <a:ext cx="9041484" cy="60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063" y="2743200"/>
            <a:ext cx="128587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9550" y="3671887"/>
            <a:ext cx="13906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7545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8.8</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Exceptions to the Octet Rule</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7C8DD17D-CD10-44E4-ACEF-1A3A260896BF}" type="slidenum">
              <a:rPr lang="en-US" smtClean="0"/>
              <a:t>80</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graphicFrame>
        <p:nvGraphicFramePr>
          <p:cNvPr id="14" name="ObjectivesTable"/>
          <p:cNvGraphicFramePr>
            <a:graphicFrameLocks noGrp="1"/>
          </p:cNvGraphicFramePr>
          <p:nvPr>
            <p:extLst>
              <p:ext uri="{D42A27DB-BD31-4B8C-83A1-F6EECF244321}">
                <p14:modId xmlns:p14="http://schemas.microsoft.com/office/powerpoint/2010/main" val="1867122893"/>
              </p:ext>
            </p:extLst>
          </p:nvPr>
        </p:nvGraphicFramePr>
        <p:xfrm>
          <a:off x="152400" y="1905001"/>
          <a:ext cx="8839200" cy="1280160"/>
        </p:xfrm>
        <a:graphic>
          <a:graphicData uri="http://schemas.openxmlformats.org/drawingml/2006/table">
            <a:tbl>
              <a:tblPr>
                <a:tableStyleId>{5C22544A-7EE6-4342-B048-85BDC9FD1C3A}</a:tableStyleId>
              </a:tblPr>
              <a:tblGrid>
                <a:gridCol w="8839200"/>
              </a:tblGrid>
              <a:tr h="304799">
                <a:tc>
                  <a:txBody>
                    <a:bodyPr/>
                    <a:lstStyle/>
                    <a:p>
                      <a:pPr algn="ctr"/>
                      <a:r>
                        <a:rPr lang="en-US" sz="2800" dirty="0" smtClean="0">
                          <a:solidFill>
                            <a:schemeClr val="tx1"/>
                          </a:solidFill>
                        </a:rPr>
                        <a:t>Incomplete Octets</a:t>
                      </a:r>
                    </a:p>
                  </a:txBody>
                  <a:tcPr marT="0" marB="0">
                    <a:noFill/>
                  </a:tcPr>
                </a:tc>
              </a:tr>
              <a:tr h="304799">
                <a:tc>
                  <a:txBody>
                    <a:bodyPr/>
                    <a:lstStyle/>
                    <a:p>
                      <a:pPr algn="ctr"/>
                      <a:r>
                        <a:rPr lang="en-US" sz="2800" dirty="0" smtClean="0">
                          <a:solidFill>
                            <a:schemeClr val="tx1"/>
                          </a:solidFill>
                        </a:rPr>
                        <a:t>Odd Numbers of Electrons</a:t>
                      </a:r>
                      <a:endParaRPr lang="en-US" sz="2800" dirty="0">
                        <a:solidFill>
                          <a:schemeClr val="tx1"/>
                        </a:solidFill>
                      </a:endParaRPr>
                    </a:p>
                  </a:txBody>
                  <a:tcPr marT="0" marB="0">
                    <a:noFill/>
                  </a:tcPr>
                </a:tc>
              </a:tr>
              <a:tr h="3047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Expanded Octets</a:t>
                      </a:r>
                      <a:endParaRPr lang="en-US" sz="2800" dirty="0">
                        <a:solidFill>
                          <a:schemeClr val="tx1"/>
                        </a:solidFill>
                      </a:endParaRPr>
                    </a:p>
                  </a:txBody>
                  <a:tcPr marT="0" marB="0">
                    <a:noFill/>
                  </a:tcPr>
                </a:tc>
              </a:tr>
            </a:tbl>
          </a:graphicData>
        </a:graphic>
      </p:graphicFrame>
    </p:spTree>
    <p:extLst>
      <p:ext uri="{BB962C8B-B14F-4D97-AF65-F5344CB8AC3E}">
        <p14:creationId xmlns:p14="http://schemas.microsoft.com/office/powerpoint/2010/main" val="16001633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8.8</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Exceptions to the Octet Rule</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Incomplete Octets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E568207D-0AFF-4D13-A97C-79061B05A79E}" type="slidenum">
              <a:rPr lang="en-US" smtClean="0"/>
              <a:t>81</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00200"/>
            <a:ext cx="9144000" cy="954107"/>
          </a:xfrm>
          <a:prstGeom prst="rect">
            <a:avLst/>
          </a:prstGeom>
        </p:spPr>
        <p:txBody>
          <a:bodyPr wrap="square">
            <a:spAutoFit/>
          </a:bodyPr>
          <a:lstStyle/>
          <a:p>
            <a:r>
              <a:rPr lang="en-US" sz="2800" dirty="0" smtClean="0"/>
              <a:t>In </a:t>
            </a:r>
            <a:r>
              <a:rPr lang="en-US" sz="2800" dirty="0"/>
              <a:t>some compounds the number of electrons surrounding the central atom in a stable molecule is fewer than eight. </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3" y="3048000"/>
            <a:ext cx="17049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010025"/>
            <a:ext cx="172402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726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8.8</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Exceptions to the Octet Rule</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Odd Numbers of Electrons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B07C4C47-0A01-4C75-A681-5F73B5A47808}" type="slidenum">
              <a:rPr lang="en-US" smtClean="0"/>
              <a:t>82</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39431"/>
            <a:ext cx="9144000" cy="3108543"/>
          </a:xfrm>
          <a:prstGeom prst="rect">
            <a:avLst/>
          </a:prstGeom>
        </p:spPr>
        <p:txBody>
          <a:bodyPr wrap="square">
            <a:spAutoFit/>
          </a:bodyPr>
          <a:lstStyle/>
          <a:p>
            <a:r>
              <a:rPr lang="en-US" sz="2800" dirty="0" smtClean="0"/>
              <a:t>Some molecules </a:t>
            </a:r>
            <a:r>
              <a:rPr lang="en-US" sz="2800" dirty="0"/>
              <a:t>contain an odd number of electrons. </a:t>
            </a:r>
            <a:r>
              <a:rPr lang="en-US" sz="2800" dirty="0" smtClean="0"/>
              <a:t>The </a:t>
            </a:r>
            <a:r>
              <a:rPr lang="en-US" sz="2800" dirty="0"/>
              <a:t>octet rule cannot be obeyed for all the atoms in these molecules. </a:t>
            </a:r>
            <a:endParaRPr lang="en-US" sz="2800" dirty="0" smtClean="0"/>
          </a:p>
          <a:p>
            <a:endParaRPr lang="en-US" sz="2800" dirty="0"/>
          </a:p>
          <a:p>
            <a:endParaRPr lang="en-US" sz="2800" dirty="0" smtClean="0"/>
          </a:p>
          <a:p>
            <a:r>
              <a:rPr lang="en-US" sz="2800" dirty="0" smtClean="0"/>
              <a:t>Molecules </a:t>
            </a:r>
            <a:r>
              <a:rPr lang="en-US" sz="2800" dirty="0"/>
              <a:t>with an odd number of electrons are sometimes referred to as </a:t>
            </a:r>
            <a:r>
              <a:rPr lang="en-US" sz="2800" b="1" i="1" dirty="0"/>
              <a:t>free radicals </a:t>
            </a:r>
            <a:r>
              <a:rPr lang="en-US" sz="2800" dirty="0"/>
              <a:t>(or just </a:t>
            </a:r>
            <a:r>
              <a:rPr lang="en-US" sz="2800" i="1" dirty="0"/>
              <a:t>radicals</a:t>
            </a:r>
            <a:r>
              <a:rPr lang="en-US" sz="2800" dirty="0"/>
              <a:t>). </a:t>
            </a: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038" y="2943225"/>
            <a:ext cx="16859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3671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8.11</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8699C7CE-FE7C-4570-9A71-E215AB66AFB2}" type="slidenum">
              <a:rPr lang="en-US" smtClean="0"/>
              <a:t>83</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2677656"/>
          </a:xfrm>
          <a:prstGeom prst="rect">
            <a:avLst/>
          </a:prstGeom>
          <a:noFill/>
        </p:spPr>
        <p:txBody>
          <a:bodyPr vert="horz" rtlCol="0">
            <a:spAutoFit/>
          </a:bodyPr>
          <a:lstStyle/>
          <a:p>
            <a:r>
              <a:rPr lang="en-US" sz="2800" dirty="0">
                <a:solidFill>
                  <a:prstClr val="black"/>
                </a:solidFill>
              </a:rPr>
              <a:t>Draw the Lewis structure of chlorine dioxide (ClO</a:t>
            </a:r>
            <a:r>
              <a:rPr lang="en-US" sz="2800" baseline="-25000" dirty="0">
                <a:solidFill>
                  <a:prstClr val="black"/>
                </a:solidFill>
              </a:rPr>
              <a:t>2</a:t>
            </a:r>
            <a:r>
              <a:rPr lang="en-US" sz="2800" dirty="0">
                <a:solidFill>
                  <a:prstClr val="black"/>
                </a:solidFill>
              </a:rPr>
              <a:t>). </a:t>
            </a:r>
            <a:endParaRPr lang="en-US" sz="2800" dirty="0" smtClean="0">
              <a:solidFill>
                <a:prstClr val="black"/>
              </a:solidFill>
            </a:endParaRPr>
          </a:p>
          <a:p>
            <a:endParaRPr lang="en-US" sz="2800" dirty="0" smtClean="0">
              <a:solidFill>
                <a:prstClr val="black"/>
              </a:solidFill>
            </a:endParaRPr>
          </a:p>
          <a:p>
            <a:r>
              <a:rPr lang="en-US" sz="2800" b="1" dirty="0" smtClean="0">
                <a:solidFill>
                  <a:srgbClr val="4F74A7"/>
                </a:solidFill>
              </a:rPr>
              <a:t>Strategy</a:t>
            </a:r>
          </a:p>
          <a:p>
            <a:endParaRPr lang="en-US" sz="2800" dirty="0" smtClean="0">
              <a:solidFill>
                <a:prstClr val="black"/>
              </a:solidFill>
            </a:endParaRPr>
          </a:p>
          <a:p>
            <a:r>
              <a:rPr lang="en-US" sz="2800" b="1" dirty="0" smtClean="0">
                <a:solidFill>
                  <a:srgbClr val="4F74A7"/>
                </a:solidFill>
              </a:rPr>
              <a:t>Setup</a:t>
            </a:r>
          </a:p>
          <a:p>
            <a:r>
              <a:rPr lang="en-US" sz="2800" dirty="0">
                <a:solidFill>
                  <a:prstClr val="black"/>
                </a:solidFill>
              </a:rPr>
              <a:t>There are a total of 19 valence </a:t>
            </a:r>
            <a:r>
              <a:rPr lang="en-US" sz="2800" dirty="0" smtClean="0">
                <a:solidFill>
                  <a:prstClr val="black"/>
                </a:solidFill>
              </a:rPr>
              <a:t>electrons.</a:t>
            </a:r>
            <a:endParaRPr lang="en-US" sz="2800" dirty="0">
              <a:solidFill>
                <a:prstClr val="black"/>
              </a:solidFill>
            </a:endParaRP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3" y="2219325"/>
            <a:ext cx="17049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6746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8.11</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6DBBD151-AE55-418E-A0EC-E152351D4411}" type="slidenum">
              <a:rPr lang="en-US" smtClean="0"/>
              <a:t>84</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954107"/>
          </a:xfrm>
          <a:prstGeom prst="rect">
            <a:avLst/>
          </a:prstGeom>
          <a:noFill/>
        </p:spPr>
        <p:txBody>
          <a:bodyPr vert="horz" rtlCol="0">
            <a:spAutoFit/>
          </a:bodyPr>
          <a:lstStyle/>
          <a:p>
            <a:r>
              <a:rPr lang="en-US" sz="2800" b="1" dirty="0" smtClean="0">
                <a:solidFill>
                  <a:srgbClr val="4F74A7"/>
                </a:solidFill>
                <a:latin typeface="Calibri"/>
              </a:rPr>
              <a:t>Solution</a:t>
            </a:r>
          </a:p>
          <a:p>
            <a:endParaRPr lang="en-US" sz="2800" dirty="0">
              <a:latin typeface="Calibri"/>
            </a:endParaRPr>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1600200"/>
            <a:ext cx="18669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0410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8.8</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Exceptions to the Octet Rule</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Expanded Octets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23CB91DD-DF07-406D-A966-8AD2B30A2A0A}" type="slidenum">
              <a:rPr lang="en-US" smtClean="0"/>
              <a:t>85</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00200"/>
            <a:ext cx="9144000" cy="3108543"/>
          </a:xfrm>
          <a:prstGeom prst="rect">
            <a:avLst/>
          </a:prstGeom>
        </p:spPr>
        <p:txBody>
          <a:bodyPr wrap="square">
            <a:spAutoFit/>
          </a:bodyPr>
          <a:lstStyle/>
          <a:p>
            <a:r>
              <a:rPr lang="en-US" sz="2800" dirty="0"/>
              <a:t>Atoms of the second-period elements cannot have more than </a:t>
            </a:r>
            <a:r>
              <a:rPr lang="en-US" sz="2800" dirty="0" smtClean="0"/>
              <a:t>8 </a:t>
            </a:r>
            <a:r>
              <a:rPr lang="en-US" sz="2800" dirty="0"/>
              <a:t>valence electrons around them, but atoms of elements in and beyond the </a:t>
            </a:r>
            <a:r>
              <a:rPr lang="en-US" sz="2800" b="1" dirty="0" smtClean="0"/>
              <a:t>3</a:t>
            </a:r>
            <a:r>
              <a:rPr lang="en-US" sz="2800" b="1" baseline="30000" dirty="0" smtClean="0"/>
              <a:t>rd</a:t>
            </a:r>
            <a:r>
              <a:rPr lang="en-US" sz="2800" dirty="0" smtClean="0"/>
              <a:t>  </a:t>
            </a:r>
            <a:r>
              <a:rPr lang="en-US" sz="2800" dirty="0"/>
              <a:t>period of the periodic table can. </a:t>
            </a:r>
            <a:endParaRPr lang="en-US" sz="2800" dirty="0" smtClean="0"/>
          </a:p>
          <a:p>
            <a:endParaRPr lang="en-US" sz="2800" dirty="0"/>
          </a:p>
          <a:p>
            <a:r>
              <a:rPr lang="en-US" sz="2800" dirty="0" smtClean="0"/>
              <a:t>In </a:t>
            </a:r>
            <a:r>
              <a:rPr lang="en-US" sz="2800" dirty="0"/>
              <a:t>addition to the 3</a:t>
            </a:r>
            <a:r>
              <a:rPr lang="en-US" sz="2800" i="1" dirty="0"/>
              <a:t>s </a:t>
            </a:r>
            <a:r>
              <a:rPr lang="en-US" sz="2800" dirty="0"/>
              <a:t>and 3</a:t>
            </a:r>
            <a:r>
              <a:rPr lang="en-US" sz="2800" i="1" dirty="0"/>
              <a:t>p </a:t>
            </a:r>
            <a:r>
              <a:rPr lang="en-US" sz="2800" dirty="0"/>
              <a:t>orbitals, elements in the third period also have 3</a:t>
            </a:r>
            <a:r>
              <a:rPr lang="en-US" sz="2800" i="1" dirty="0"/>
              <a:t>d </a:t>
            </a:r>
            <a:r>
              <a:rPr lang="en-US" sz="2800" dirty="0"/>
              <a:t>orbitals that can be used in bonding. </a:t>
            </a:r>
            <a:endParaRPr lang="en-US" sz="2800" dirty="0" smtClean="0"/>
          </a:p>
          <a:p>
            <a:r>
              <a:rPr lang="en-US" sz="2800" dirty="0" smtClean="0"/>
              <a:t>Ex: </a:t>
            </a:r>
            <a:r>
              <a:rPr lang="en-US" sz="2800" b="1" dirty="0" smtClean="0"/>
              <a:t>SF</a:t>
            </a:r>
            <a:r>
              <a:rPr lang="en-US" sz="2800" b="1" baseline="-25000" dirty="0" smtClean="0"/>
              <a:t>6</a:t>
            </a:r>
            <a:endParaRPr lang="en-US" sz="2800" b="1" baseline="-25000" dirty="0" smtClean="0"/>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650" y="4648200"/>
            <a:ext cx="179070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2579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8.12</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744D01C5-9ED0-4E6B-82B9-9D087722B2AA}" type="slidenum">
              <a:rPr lang="en-US" smtClean="0"/>
              <a:t>86</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2677656"/>
          </a:xfrm>
          <a:prstGeom prst="rect">
            <a:avLst/>
          </a:prstGeom>
          <a:noFill/>
        </p:spPr>
        <p:txBody>
          <a:bodyPr vert="horz" rtlCol="0">
            <a:spAutoFit/>
          </a:bodyPr>
          <a:lstStyle/>
          <a:p>
            <a:r>
              <a:rPr lang="en-US" sz="2800" dirty="0"/>
              <a:t>Draw the Lewis structures of </a:t>
            </a:r>
            <a:endParaRPr lang="en-US" sz="2800" dirty="0" smtClean="0"/>
          </a:p>
          <a:p>
            <a:pPr marL="514350" indent="-514350">
              <a:buAutoNum type="alphaLcParenBoth"/>
            </a:pPr>
            <a:r>
              <a:rPr lang="en-US" sz="2800" dirty="0" smtClean="0"/>
              <a:t>boron </a:t>
            </a:r>
            <a:r>
              <a:rPr lang="en-US" sz="2800" dirty="0" err="1"/>
              <a:t>triiodide</a:t>
            </a:r>
            <a:r>
              <a:rPr lang="en-US" sz="2800" dirty="0"/>
              <a:t> (BI</a:t>
            </a:r>
            <a:r>
              <a:rPr lang="en-US" sz="2800" baseline="-25000" dirty="0"/>
              <a:t>3</a:t>
            </a:r>
            <a:r>
              <a:rPr lang="en-US" sz="2800" dirty="0" smtClean="0"/>
              <a:t>)</a:t>
            </a:r>
          </a:p>
          <a:p>
            <a:pPr marL="514350" indent="-514350">
              <a:buAutoNum type="alphaLcParenBoth"/>
            </a:pPr>
            <a:r>
              <a:rPr lang="en-US" sz="2800" dirty="0" smtClean="0"/>
              <a:t>arsenic </a:t>
            </a:r>
            <a:r>
              <a:rPr lang="en-US" sz="2800" dirty="0" err="1" smtClean="0"/>
              <a:t>pentafluoride</a:t>
            </a:r>
            <a:r>
              <a:rPr lang="en-US" sz="2800" dirty="0" smtClean="0"/>
              <a:t> </a:t>
            </a:r>
            <a:r>
              <a:rPr lang="en-US" sz="2800" dirty="0"/>
              <a:t>(AsF</a:t>
            </a:r>
            <a:r>
              <a:rPr lang="en-US" sz="2800" baseline="-25000" dirty="0"/>
              <a:t>5</a:t>
            </a:r>
            <a:r>
              <a:rPr lang="en-US" sz="2800" dirty="0" smtClean="0"/>
              <a:t>)</a:t>
            </a:r>
          </a:p>
          <a:p>
            <a:pPr marL="514350" indent="-514350">
              <a:buAutoNum type="alphaLcParenBoth"/>
            </a:pPr>
            <a:r>
              <a:rPr lang="en-US" sz="2800" dirty="0" smtClean="0"/>
              <a:t>xenon </a:t>
            </a:r>
            <a:r>
              <a:rPr lang="en-US" sz="2800" dirty="0" err="1" smtClean="0"/>
              <a:t>tetrafluoride</a:t>
            </a:r>
            <a:r>
              <a:rPr lang="en-US" sz="2800" dirty="0" smtClean="0"/>
              <a:t> </a:t>
            </a:r>
            <a:r>
              <a:rPr lang="en-US" sz="2800" dirty="0"/>
              <a:t>(XeF</a:t>
            </a:r>
            <a:r>
              <a:rPr lang="en-US" sz="2800" baseline="-25000" dirty="0"/>
              <a:t>4</a:t>
            </a:r>
            <a:r>
              <a:rPr lang="en-US" sz="2800" dirty="0" smtClean="0"/>
              <a:t>) </a:t>
            </a:r>
            <a:endParaRPr lang="en-US" sz="2800" dirty="0" smtClean="0">
              <a:latin typeface="Calibri"/>
            </a:endParaRPr>
          </a:p>
          <a:p>
            <a:endParaRPr lang="en-US" sz="2800" dirty="0" smtClean="0">
              <a:latin typeface="Calibri"/>
            </a:endParaRPr>
          </a:p>
          <a:p>
            <a:r>
              <a:rPr lang="en-US" sz="2800" b="1" dirty="0" smtClean="0">
                <a:solidFill>
                  <a:srgbClr val="4F74A7"/>
                </a:solidFill>
                <a:latin typeface="Calibri"/>
              </a:rPr>
              <a:t>Strategy</a:t>
            </a: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3810000"/>
            <a:ext cx="82105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2012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8.12</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8FBD5F37-E841-4F80-8E2A-A1C64966E5AC}" type="slidenum">
              <a:rPr lang="en-US" smtClean="0"/>
              <a:t>87</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2246769"/>
          </a:xfrm>
          <a:prstGeom prst="rect">
            <a:avLst/>
          </a:prstGeom>
          <a:noFill/>
        </p:spPr>
        <p:txBody>
          <a:bodyPr vert="horz" rtlCol="0">
            <a:spAutoFit/>
          </a:bodyPr>
          <a:lstStyle/>
          <a:p>
            <a:r>
              <a:rPr lang="en-US" sz="2800" b="1" dirty="0" smtClean="0">
                <a:solidFill>
                  <a:srgbClr val="4F74A7"/>
                </a:solidFill>
              </a:rPr>
              <a:t>Setup</a:t>
            </a:r>
          </a:p>
          <a:p>
            <a:pPr marL="514350" indent="-514350">
              <a:buAutoNum type="alphaLcParenBoth"/>
            </a:pPr>
            <a:r>
              <a:rPr lang="en-US" sz="2800" dirty="0" smtClean="0"/>
              <a:t>24 </a:t>
            </a:r>
            <a:r>
              <a:rPr lang="en-US" sz="2800" dirty="0"/>
              <a:t>valence </a:t>
            </a:r>
            <a:r>
              <a:rPr lang="en-US" sz="2800" dirty="0" smtClean="0"/>
              <a:t>electrons, 18 to distribute</a:t>
            </a:r>
          </a:p>
          <a:p>
            <a:pPr marL="514350" indent="-514350">
              <a:buAutoNum type="alphaLcParenBoth"/>
            </a:pPr>
            <a:r>
              <a:rPr lang="en-US" sz="2800" dirty="0" smtClean="0"/>
              <a:t>40 valence electrons, 30 </a:t>
            </a:r>
            <a:r>
              <a:rPr lang="en-US" sz="2800" dirty="0"/>
              <a:t>to </a:t>
            </a:r>
            <a:r>
              <a:rPr lang="en-US" sz="2800" dirty="0" smtClean="0"/>
              <a:t>distribute</a:t>
            </a:r>
          </a:p>
          <a:p>
            <a:pPr marL="514350" indent="-514350">
              <a:buAutoNum type="alphaLcParenBoth"/>
            </a:pPr>
            <a:r>
              <a:rPr lang="en-US" sz="2800" dirty="0" smtClean="0"/>
              <a:t>36 valence </a:t>
            </a:r>
            <a:r>
              <a:rPr lang="en-US" sz="2800" dirty="0"/>
              <a:t>electrons </a:t>
            </a:r>
            <a:r>
              <a:rPr lang="en-US" sz="2800" dirty="0" smtClean="0"/>
              <a:t>, 28 </a:t>
            </a:r>
            <a:r>
              <a:rPr lang="en-US" sz="2800" dirty="0"/>
              <a:t>to </a:t>
            </a:r>
            <a:r>
              <a:rPr lang="en-US" sz="2800" dirty="0" smtClean="0"/>
              <a:t>distribute</a:t>
            </a:r>
          </a:p>
          <a:p>
            <a:endParaRPr lang="en-US" sz="2800" dirty="0">
              <a:solidFill>
                <a:prstClr val="black"/>
              </a:solidFill>
            </a:endParaRPr>
          </a:p>
        </p:txBody>
      </p:sp>
    </p:spTree>
    <p:extLst>
      <p:ext uri="{BB962C8B-B14F-4D97-AF65-F5344CB8AC3E}">
        <p14:creationId xmlns:p14="http://schemas.microsoft.com/office/powerpoint/2010/main" val="9375997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8.12</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7451D2AC-4871-4A8F-82BD-CC9F0DF9D017}" type="slidenum">
              <a:rPr lang="en-US" smtClean="0"/>
              <a:t>88</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954107"/>
          </a:xfrm>
          <a:prstGeom prst="rect">
            <a:avLst/>
          </a:prstGeom>
          <a:noFill/>
        </p:spPr>
        <p:txBody>
          <a:bodyPr vert="horz" rtlCol="0">
            <a:spAutoFit/>
          </a:bodyPr>
          <a:lstStyle/>
          <a:p>
            <a:r>
              <a:rPr lang="en-US" sz="2800" b="1" dirty="0" smtClean="0">
                <a:solidFill>
                  <a:srgbClr val="4F74A7"/>
                </a:solidFill>
              </a:rPr>
              <a:t>Solution</a:t>
            </a:r>
          </a:p>
          <a:p>
            <a:endParaRPr lang="en-US" sz="2800" dirty="0">
              <a:solidFill>
                <a:prstClr val="black"/>
              </a:solidFill>
            </a:endParaRPr>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20097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600200"/>
            <a:ext cx="227647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1609725"/>
            <a:ext cx="2247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61678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8.9</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Bond Enthalpy</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CFE73751-F720-45A6-A3BE-74AD4035E283}" type="slidenum">
              <a:rPr lang="en-US" smtClean="0"/>
              <a:t>89</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graphicFrame>
        <p:nvGraphicFramePr>
          <p:cNvPr id="14" name="ObjectivesTable"/>
          <p:cNvGraphicFramePr>
            <a:graphicFrameLocks noGrp="1"/>
          </p:cNvGraphicFramePr>
          <p:nvPr>
            <p:extLst>
              <p:ext uri="{D42A27DB-BD31-4B8C-83A1-F6EECF244321}">
                <p14:modId xmlns:p14="http://schemas.microsoft.com/office/powerpoint/2010/main" val="2147271805"/>
              </p:ext>
            </p:extLst>
          </p:nvPr>
        </p:nvGraphicFramePr>
        <p:xfrm>
          <a:off x="152400" y="1905001"/>
          <a:ext cx="8839200" cy="426720"/>
        </p:xfrm>
        <a:graphic>
          <a:graphicData uri="http://schemas.openxmlformats.org/drawingml/2006/table">
            <a:tbl>
              <a:tblPr>
                <a:tableStyleId>{5C22544A-7EE6-4342-B048-85BDC9FD1C3A}</a:tableStyleId>
              </a:tblPr>
              <a:tblGrid>
                <a:gridCol w="8839200"/>
              </a:tblGrid>
              <a:tr h="304799">
                <a:tc>
                  <a:txBody>
                    <a:bodyPr/>
                    <a:lstStyle/>
                    <a:p>
                      <a:pPr algn="ctr"/>
                      <a:r>
                        <a:rPr lang="en-US" sz="2800" dirty="0" smtClean="0">
                          <a:solidFill>
                            <a:schemeClr val="tx1"/>
                          </a:solidFill>
                        </a:rPr>
                        <a:t>Bond Enthalpy</a:t>
                      </a:r>
                      <a:endParaRPr lang="en-US" sz="2800" dirty="0">
                        <a:solidFill>
                          <a:schemeClr val="tx1"/>
                        </a:solidFill>
                      </a:endParaRPr>
                    </a:p>
                  </a:txBody>
                  <a:tcPr marT="0" marB="0">
                    <a:noFill/>
                  </a:tcPr>
                </a:tc>
              </a:tr>
            </a:tbl>
          </a:graphicData>
        </a:graphic>
      </p:graphicFrame>
    </p:spTree>
    <p:extLst>
      <p:ext uri="{BB962C8B-B14F-4D97-AF65-F5344CB8AC3E}">
        <p14:creationId xmlns:p14="http://schemas.microsoft.com/office/powerpoint/2010/main" val="2708710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8.2</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Ionic Bonding</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356508D0-1238-4FBB-9925-6F7A0180AB8F}" type="slidenum">
              <a:rPr lang="en-US" smtClean="0"/>
              <a:t>9</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graphicFrame>
        <p:nvGraphicFramePr>
          <p:cNvPr id="14" name="ObjectivesTable"/>
          <p:cNvGraphicFramePr>
            <a:graphicFrameLocks noGrp="1"/>
          </p:cNvGraphicFramePr>
          <p:nvPr>
            <p:extLst>
              <p:ext uri="{D42A27DB-BD31-4B8C-83A1-F6EECF244321}">
                <p14:modId xmlns:p14="http://schemas.microsoft.com/office/powerpoint/2010/main" val="3424551859"/>
              </p:ext>
            </p:extLst>
          </p:nvPr>
        </p:nvGraphicFramePr>
        <p:xfrm>
          <a:off x="152400" y="1905001"/>
          <a:ext cx="8839200" cy="853440"/>
        </p:xfrm>
        <a:graphic>
          <a:graphicData uri="http://schemas.openxmlformats.org/drawingml/2006/table">
            <a:tbl>
              <a:tblPr>
                <a:tableStyleId>{5C22544A-7EE6-4342-B048-85BDC9FD1C3A}</a:tableStyleId>
              </a:tblPr>
              <a:tblGrid>
                <a:gridCol w="8839200"/>
              </a:tblGrid>
              <a:tr h="304799">
                <a:tc>
                  <a:txBody>
                    <a:bodyPr/>
                    <a:lstStyle/>
                    <a:p>
                      <a:pPr algn="ctr"/>
                      <a:r>
                        <a:rPr lang="en-US" sz="2800" dirty="0" smtClean="0">
                          <a:solidFill>
                            <a:schemeClr val="tx1"/>
                          </a:solidFill>
                        </a:rPr>
                        <a:t>Lattice Energy</a:t>
                      </a:r>
                    </a:p>
                  </a:txBody>
                  <a:tcPr marT="0" marB="0">
                    <a:noFill/>
                  </a:tcPr>
                </a:tc>
              </a:tr>
              <a:tr h="304799">
                <a:tc>
                  <a:txBody>
                    <a:bodyPr/>
                    <a:lstStyle/>
                    <a:p>
                      <a:pPr algn="ctr"/>
                      <a:r>
                        <a:rPr lang="en-US" sz="2800" dirty="0" smtClean="0">
                          <a:solidFill>
                            <a:schemeClr val="tx1"/>
                          </a:solidFill>
                        </a:rPr>
                        <a:t>The Born-Haber Cycle</a:t>
                      </a:r>
                      <a:endParaRPr lang="en-US" sz="2800" dirty="0">
                        <a:solidFill>
                          <a:schemeClr val="tx1"/>
                        </a:solidFill>
                      </a:endParaRPr>
                    </a:p>
                  </a:txBody>
                  <a:tcPr marT="0" marB="0">
                    <a:noFill/>
                  </a:tcPr>
                </a:tc>
              </a:tr>
            </a:tbl>
          </a:graphicData>
        </a:graphic>
      </p:graphicFrame>
    </p:spTree>
    <p:extLst>
      <p:ext uri="{BB962C8B-B14F-4D97-AF65-F5344CB8AC3E}">
        <p14:creationId xmlns:p14="http://schemas.microsoft.com/office/powerpoint/2010/main" val="397724955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8.9</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Bond Enthalpy</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Bond Enthalpy</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0C09FC3F-88E4-4777-A816-FD040D7A32AC}" type="slidenum">
              <a:rPr lang="en-US" smtClean="0"/>
              <a:t>90</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00200"/>
            <a:ext cx="9144000" cy="1384995"/>
          </a:xfrm>
          <a:prstGeom prst="rect">
            <a:avLst/>
          </a:prstGeom>
        </p:spPr>
        <p:txBody>
          <a:bodyPr wrap="square">
            <a:spAutoFit/>
          </a:bodyPr>
          <a:lstStyle/>
          <a:p>
            <a:r>
              <a:rPr lang="en-US" sz="2800" dirty="0"/>
              <a:t>One measure of the stability of a molecule is its </a:t>
            </a:r>
            <a:r>
              <a:rPr lang="en-US" sz="2800" b="1" i="1" dirty="0"/>
              <a:t>bond enthalpy, </a:t>
            </a:r>
            <a:r>
              <a:rPr lang="en-US" sz="2800" dirty="0"/>
              <a:t>which is the enthalpy change </a:t>
            </a:r>
            <a:r>
              <a:rPr lang="en-US" sz="2800" dirty="0" smtClean="0"/>
              <a:t>associated </a:t>
            </a:r>
            <a:r>
              <a:rPr lang="en-US" sz="2800" dirty="0"/>
              <a:t>with breaking a particular bond in 1 mole of gaseous molecules. </a:t>
            </a: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3171825"/>
            <a:ext cx="76485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3990975"/>
            <a:ext cx="79057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 y="4800600"/>
            <a:ext cx="80581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663" y="5638800"/>
            <a:ext cx="76866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18009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8.9</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Bond Enthalpy</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Bond Enthalpy</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62F6F8AB-4C48-4C28-8336-45919463C4AF}" type="slidenum">
              <a:rPr lang="en-US" smtClean="0"/>
              <a:t>91</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00200"/>
            <a:ext cx="9144000" cy="954107"/>
          </a:xfrm>
          <a:prstGeom prst="rect">
            <a:avLst/>
          </a:prstGeom>
        </p:spPr>
        <p:txBody>
          <a:bodyPr wrap="square">
            <a:spAutoFit/>
          </a:bodyPr>
          <a:lstStyle/>
          <a:p>
            <a:r>
              <a:rPr lang="en-US" sz="2800" dirty="0" smtClean="0"/>
              <a:t>Measuring </a:t>
            </a:r>
            <a:r>
              <a:rPr lang="en-US" sz="2800" dirty="0"/>
              <a:t>the strength of covalent bonds in polyatomic molecules is more </a:t>
            </a:r>
            <a:r>
              <a:rPr lang="en-US" sz="2800" dirty="0" smtClean="0"/>
              <a:t>complicated than for diatomic molecules. </a:t>
            </a:r>
            <a:endParaRPr lang="en-US" sz="2800" dirty="0">
              <a:solidFill>
                <a:prstClr val="black"/>
              </a:solidFill>
            </a:endParaRPr>
          </a:p>
        </p:txBody>
      </p:sp>
      <p:pic>
        <p:nvPicPr>
          <p:cNvPr id="52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2667000"/>
            <a:ext cx="79629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0" y="4227493"/>
            <a:ext cx="9144000" cy="954107"/>
          </a:xfrm>
          <a:prstGeom prst="rect">
            <a:avLst/>
          </a:prstGeom>
        </p:spPr>
        <p:txBody>
          <a:bodyPr wrap="square">
            <a:spAutoFit/>
          </a:bodyPr>
          <a:lstStyle/>
          <a:p>
            <a:r>
              <a:rPr lang="en-US" sz="2800" dirty="0" smtClean="0"/>
              <a:t>For </a:t>
            </a:r>
            <a:r>
              <a:rPr lang="en-US" sz="2800" dirty="0"/>
              <a:t>polyatomic molecules, therefore, we speak of the </a:t>
            </a:r>
            <a:r>
              <a:rPr lang="en-US" sz="2800" i="1" dirty="0"/>
              <a:t>average </a:t>
            </a:r>
            <a:r>
              <a:rPr lang="en-US" sz="2800" dirty="0"/>
              <a:t>bond enthalpy of a particular bond. </a:t>
            </a:r>
          </a:p>
        </p:txBody>
      </p:sp>
    </p:spTree>
    <p:extLst>
      <p:ext uri="{BB962C8B-B14F-4D97-AF65-F5344CB8AC3E}">
        <p14:creationId xmlns:p14="http://schemas.microsoft.com/office/powerpoint/2010/main" val="26544337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8.9</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Bond Enthalpy</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Bond Enthalpy</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86AD4FFA-8446-4F26-9928-4842C2D01DB3}" type="slidenum">
              <a:rPr lang="en-US" smtClean="0"/>
              <a:t>92</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00200"/>
            <a:ext cx="9144000" cy="954107"/>
          </a:xfrm>
          <a:prstGeom prst="rect">
            <a:avLst/>
          </a:prstGeom>
        </p:spPr>
        <p:txBody>
          <a:bodyPr wrap="square">
            <a:spAutoFit/>
          </a:bodyPr>
          <a:lstStyle/>
          <a:p>
            <a:r>
              <a:rPr lang="en-US" sz="2800" dirty="0" smtClean="0"/>
              <a:t>The </a:t>
            </a:r>
            <a:r>
              <a:rPr lang="en-US" sz="2800" dirty="0"/>
              <a:t>approximate enthalpy of a reaction </a:t>
            </a:r>
            <a:r>
              <a:rPr lang="en-US" sz="2800" dirty="0" smtClean="0"/>
              <a:t>can be calculated by </a:t>
            </a:r>
            <a:r>
              <a:rPr lang="en-US" sz="2800" dirty="0"/>
              <a:t>using the average bond enthalpies. </a:t>
            </a:r>
            <a:endParaRPr lang="en-US" sz="2800" dirty="0">
              <a:solidFill>
                <a:prstClr val="black"/>
              </a:solidFill>
            </a:endParaRPr>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2971800"/>
            <a:ext cx="61341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86200"/>
            <a:ext cx="555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476750"/>
            <a:ext cx="65913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3218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8.9</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Bond Enthalpy</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Bond Enthalpy</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E21FDBF5-7723-4CB4-8EFD-B3C10080A4FF}" type="slidenum">
              <a:rPr lang="en-US" smtClean="0"/>
              <a:t>93</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3" y="1524000"/>
            <a:ext cx="9023247" cy="2979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972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8.9</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Bond Enthalpy</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Bond Enthalpy</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62E455D4-840D-424B-8FC4-C198FB18785B}" type="slidenum">
              <a:rPr lang="en-US" smtClean="0"/>
              <a:t>94</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0200"/>
            <a:ext cx="9040224" cy="217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20741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8.9</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Bond Enthalpy</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r>
              <a:rPr lang="en-US" b="0" smtClean="0">
                <a:latin typeface="Calibri"/>
              </a:rPr>
              <a:t>Bond Enthalpy</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E097EC64-2A2B-4A1F-ADB3-9CC54B259026}" type="slidenum">
              <a:rPr lang="en-US" smtClean="0"/>
              <a:t>95</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76250"/>
            <a:ext cx="5638800"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74594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8.13</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CA265C2D-0243-4F94-8764-D61E68B72FE1}" type="slidenum">
              <a:rPr lang="en-US" smtClean="0"/>
              <a:t>96</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2246769"/>
          </a:xfrm>
          <a:prstGeom prst="rect">
            <a:avLst/>
          </a:prstGeom>
          <a:noFill/>
        </p:spPr>
        <p:txBody>
          <a:bodyPr vert="horz" rtlCol="0">
            <a:spAutoFit/>
          </a:bodyPr>
          <a:lstStyle/>
          <a:p>
            <a:r>
              <a:rPr lang="en-US" sz="2800" dirty="0"/>
              <a:t>Use bond enthalpies from Table 8.6 to estimate the enthalpy of reaction for the combustion of methane:</a:t>
            </a:r>
          </a:p>
          <a:p>
            <a:endParaRPr lang="en-US" sz="2800" dirty="0" smtClean="0">
              <a:latin typeface="Calibri"/>
            </a:endParaRPr>
          </a:p>
          <a:p>
            <a:endParaRPr lang="en-US" sz="2800" dirty="0" smtClean="0">
              <a:latin typeface="Calibri"/>
            </a:endParaRPr>
          </a:p>
          <a:p>
            <a:r>
              <a:rPr lang="en-US" sz="2800" b="1" dirty="0" smtClean="0">
                <a:solidFill>
                  <a:srgbClr val="4F74A7"/>
                </a:solidFill>
                <a:latin typeface="Calibri"/>
              </a:rPr>
              <a:t>Setup</a:t>
            </a:r>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981200"/>
            <a:ext cx="58102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124200"/>
            <a:ext cx="75438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748" y="4564380"/>
            <a:ext cx="4794504" cy="92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83470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8.13</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222E4E39-79D7-4C99-976A-2B1420AB1DCB}" type="slidenum">
              <a:rPr lang="en-US" smtClean="0"/>
              <a:t>97</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954107"/>
          </a:xfrm>
          <a:prstGeom prst="rect">
            <a:avLst/>
          </a:prstGeom>
          <a:noFill/>
        </p:spPr>
        <p:txBody>
          <a:bodyPr vert="horz" rtlCol="0">
            <a:spAutoFit/>
          </a:bodyPr>
          <a:lstStyle/>
          <a:p>
            <a:r>
              <a:rPr lang="en-US" sz="2800" b="1" dirty="0" smtClean="0">
                <a:solidFill>
                  <a:srgbClr val="4F74A7"/>
                </a:solidFill>
              </a:rPr>
              <a:t>Solution</a:t>
            </a:r>
          </a:p>
          <a:p>
            <a:endParaRPr lang="en-US" sz="2800" dirty="0">
              <a:solidFill>
                <a:prstClr val="black"/>
              </a:solidFill>
            </a:endParaRPr>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0200"/>
            <a:ext cx="8938599" cy="38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9963" y="2209800"/>
            <a:ext cx="21240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3505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MPSPRESENTATIONTYPE" val="AMPSFrames"/>
  <p:tag name="AMPSCOPYRIGHTYEAR" val="Copyright © 2012, "/>
  <p:tag name="AMPSPUBLISHER" val="The McGraw-Hill Compaies, Inc. Permission required for reproduction or display."/>
  <p:tag name="AMPSCONSTEXT" val=""/>
</p:tagLst>
</file>

<file path=ppt/theme/theme1.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xposi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x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sz="2800" dirty="0"/>
        </a:defPPr>
      </a:lst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3923</TotalTime>
  <Words>4922</Words>
  <Application>Microsoft Office PowerPoint</Application>
  <PresentationFormat>On-screen Show (4:3)</PresentationFormat>
  <Paragraphs>760</Paragraphs>
  <Slides>97</Slides>
  <Notes>0</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97</vt:i4>
      </vt:variant>
    </vt:vector>
  </HeadingPairs>
  <TitlesOfParts>
    <vt:vector size="103" baseType="lpstr">
      <vt:lpstr>Cover</vt:lpstr>
      <vt:lpstr>Sections</vt:lpstr>
      <vt:lpstr>Objectives</vt:lpstr>
      <vt:lpstr>Exposition</vt:lpstr>
      <vt:lpstr>Example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Abdulrahman Faisal Al-Betar</cp:lastModifiedBy>
  <cp:revision>659</cp:revision>
  <dcterms:created xsi:type="dcterms:W3CDTF">2012-08-06T19:10:39Z</dcterms:created>
  <dcterms:modified xsi:type="dcterms:W3CDTF">2015-11-07T13:33:20Z</dcterms:modified>
</cp:coreProperties>
</file>