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5" r:id="rId2"/>
    <p:sldMasterId id="2147483683" r:id="rId3"/>
    <p:sldMasterId id="2147483672" r:id="rId4"/>
    <p:sldMasterId id="2147483674" r:id="rId5"/>
  </p:sldMasterIdLst>
  <p:notesMasterIdLst>
    <p:notesMasterId r:id="rId76"/>
  </p:notesMasterIdLst>
  <p:sldIdLst>
    <p:sldId id="356" r:id="rId6"/>
    <p:sldId id="287" r:id="rId7"/>
    <p:sldId id="288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89" r:id="rId24"/>
    <p:sldId id="309" r:id="rId25"/>
    <p:sldId id="310" r:id="rId26"/>
    <p:sldId id="311" r:id="rId27"/>
    <p:sldId id="312" r:id="rId28"/>
    <p:sldId id="313" r:id="rId29"/>
    <p:sldId id="315" r:id="rId30"/>
    <p:sldId id="317" r:id="rId31"/>
    <p:sldId id="314" r:id="rId32"/>
    <p:sldId id="316" r:id="rId33"/>
    <p:sldId id="290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291" r:id="rId47"/>
    <p:sldId id="330" r:id="rId48"/>
    <p:sldId id="331" r:id="rId49"/>
    <p:sldId id="333" r:id="rId50"/>
    <p:sldId id="332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292" r:id="rId62"/>
    <p:sldId id="344" r:id="rId63"/>
    <p:sldId id="345" r:id="rId64"/>
    <p:sldId id="347" r:id="rId65"/>
    <p:sldId id="346" r:id="rId66"/>
    <p:sldId id="293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4A7"/>
    <a:srgbClr val="939598"/>
    <a:srgbClr val="CE171F"/>
    <a:srgbClr val="CC0000"/>
    <a:srgbClr val="910128"/>
    <a:srgbClr val="F2E8DA"/>
    <a:srgbClr val="FFF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94660"/>
  </p:normalViewPr>
  <p:slideViewPr>
    <p:cSldViewPr>
      <p:cViewPr varScale="1">
        <p:scale>
          <a:sx n="107" d="100"/>
          <a:sy n="107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92C84-B77B-490F-AC67-48D7AC4C9C99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A039C-D281-4C96-885D-B226EED63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pterNumber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0" y="76200"/>
            <a:ext cx="2286000" cy="167640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4000">
                <a:solidFill>
                  <a:schemeClr val="bg1"/>
                </a:solidFill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XX</a:t>
            </a:r>
            <a:endParaRPr lang="en-US" dirty="0"/>
          </a:p>
        </p:txBody>
      </p:sp>
      <p:sp>
        <p:nvSpPr>
          <p:cNvPr id="4" name="ChapterTitle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2300"/>
            <a:ext cx="6629400" cy="596900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5" name="ChapterSubTitle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1270000" y="1270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ChapterSubTitle</a:t>
            </a:r>
            <a:endParaRPr lang="en-US"/>
          </a:p>
        </p:txBody>
      </p:sp>
      <p:sp>
        <p:nvSpPr>
          <p:cNvPr id="6" name="SectionNumber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1778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SectionNumber</a:t>
            </a:r>
            <a:endParaRPr lang="en-US"/>
          </a:p>
        </p:txBody>
      </p:sp>
      <p:sp>
        <p:nvSpPr>
          <p:cNvPr id="7" name="SectionTitle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2286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SectionTitle</a:t>
            </a:r>
            <a:endParaRPr lang="en-US"/>
          </a:p>
        </p:txBody>
      </p:sp>
      <p:sp>
        <p:nvSpPr>
          <p:cNvPr id="8" name="ObjectiveNumber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1270000" y="2794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ObjectiveNumber</a:t>
            </a:r>
            <a:endParaRPr lang="en-US"/>
          </a:p>
        </p:txBody>
      </p:sp>
      <p:sp>
        <p:nvSpPr>
          <p:cNvPr id="9" name="Objective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1270000" y="3302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Objective</a:t>
            </a:r>
            <a:endParaRPr lang="en-US"/>
          </a:p>
        </p:txBody>
      </p:sp>
      <p:sp>
        <p:nvSpPr>
          <p:cNvPr id="10" name="ItemNumber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1270000" y="3810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ItemNumber</a:t>
            </a:r>
            <a:endParaRPr lang="en-US"/>
          </a:p>
        </p:txBody>
      </p:sp>
      <p:sp>
        <p:nvSpPr>
          <p:cNvPr id="11" name="ItemTitle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1270000" y="4318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ItemTitle</a:t>
            </a:r>
            <a:endParaRPr lang="en-US"/>
          </a:p>
        </p:txBody>
      </p:sp>
      <p:sp>
        <p:nvSpPr>
          <p:cNvPr id="12" name="CONS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1270000" y="4826000"/>
            <a:ext cx="5080000" cy="444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800">
                <a:latin typeface="Calibri"/>
              </a:defRPr>
            </a:lvl3pPr>
            <a:lvl4pPr>
              <a:defRPr sz="2800">
                <a:latin typeface="Calibri"/>
              </a:defRPr>
            </a:lvl4pPr>
            <a:lvl5pPr>
              <a:defRPr sz="2800">
                <a:latin typeface="Calibri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CONS</a:t>
            </a:r>
            <a:endParaRPr lang="en-US"/>
          </a:p>
        </p:txBody>
      </p:sp>
      <p:sp>
        <p:nvSpPr>
          <p:cNvPr id="13" name="SlideNumber" hidden="1"/>
          <p:cNvSpPr>
            <a:spLocks noGrp="1"/>
          </p:cNvSpPr>
          <p:nvPr>
            <p:ph type="body" sz="quarter" idx="20" hasCustomPrompt="1"/>
          </p:nvPr>
        </p:nvSpPr>
        <p:spPr>
          <a:xfrm>
            <a:off x="7391400" y="6553200"/>
            <a:ext cx="1524000" cy="2286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800"/>
            </a:lvl1pPr>
          </a:lstStyle>
          <a:p>
            <a:pPr lvl="0"/>
            <a:r>
              <a:rPr lang="en-US" dirty="0" err="1" smtClean="0"/>
              <a:t>SlideNumber</a:t>
            </a:r>
            <a:endParaRPr lang="en-US" dirty="0"/>
          </a:p>
        </p:txBody>
      </p:sp>
      <p:sp>
        <p:nvSpPr>
          <p:cNvPr id="14" name="Copyright"/>
          <p:cNvSpPr>
            <a:spLocks noGrp="1"/>
          </p:cNvSpPr>
          <p:nvPr>
            <p:ph type="body" sz="quarter" idx="21" hasCustomPrompt="1"/>
          </p:nvPr>
        </p:nvSpPr>
        <p:spPr>
          <a:xfrm>
            <a:off x="1600200" y="6553200"/>
            <a:ext cx="5943600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9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Number"/>
          <p:cNvSpPr>
            <a:spLocks noGrp="1"/>
          </p:cNvSpPr>
          <p:nvPr>
            <p:ph type="body" sz="quarter" idx="10" hasCustomPrompt="1"/>
          </p:nvPr>
        </p:nvSpPr>
        <p:spPr>
          <a:xfrm>
            <a:off x="2212848" y="100584"/>
            <a:ext cx="1216152" cy="685800"/>
          </a:xfrm>
          <a:prstGeom prst="rect">
            <a:avLst/>
          </a:prstGeom>
        </p:spPr>
        <p:txBody>
          <a:bodyPr anchor="ctr" anchorCtr="1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6000">
                <a:solidFill>
                  <a:srgbClr val="939598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dirty="0" smtClean="0"/>
              <a:t>XX</a:t>
            </a:r>
            <a:endParaRPr lang="en-US" dirty="0"/>
          </a:p>
        </p:txBody>
      </p:sp>
      <p:sp>
        <p:nvSpPr>
          <p:cNvPr id="7" name="Chapter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0" y="0"/>
            <a:ext cx="5715000" cy="1499616"/>
          </a:xfrm>
          <a:prstGeom prst="rect">
            <a:avLst/>
          </a:prstGeom>
        </p:spPr>
        <p:txBody>
          <a:bodyPr t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latin typeface="Helvetica" pitchFamily="34" charset="0"/>
                <a:cs typeface="Helvetic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dirty="0" err="1" smtClean="0"/>
              <a:t>ChapterTitle</a:t>
            </a:r>
            <a:endParaRPr lang="en-US" dirty="0"/>
          </a:p>
        </p:txBody>
      </p:sp>
      <p:sp>
        <p:nvSpPr>
          <p:cNvPr id="8" name="ChapterSubTitle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1270000" y="1270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ChapterSubTitle</a:t>
            </a:r>
            <a:endParaRPr lang="en-US"/>
          </a:p>
        </p:txBody>
      </p:sp>
      <p:sp>
        <p:nvSpPr>
          <p:cNvPr id="9" name="SectionNumber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1778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SectionNumber</a:t>
            </a:r>
            <a:endParaRPr lang="en-US"/>
          </a:p>
        </p:txBody>
      </p:sp>
      <p:sp>
        <p:nvSpPr>
          <p:cNvPr id="10" name="SectionTitle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2286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SectionTitle</a:t>
            </a:r>
            <a:endParaRPr lang="en-US"/>
          </a:p>
        </p:txBody>
      </p:sp>
      <p:sp>
        <p:nvSpPr>
          <p:cNvPr id="11" name="ObjectiveNumber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1270000" y="2794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ObjectiveNumber</a:t>
            </a:r>
            <a:endParaRPr lang="en-US"/>
          </a:p>
        </p:txBody>
      </p:sp>
      <p:sp>
        <p:nvSpPr>
          <p:cNvPr id="12" name="Objective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1270000" y="3302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Objective</a:t>
            </a:r>
            <a:endParaRPr lang="en-US"/>
          </a:p>
        </p:txBody>
      </p:sp>
      <p:sp>
        <p:nvSpPr>
          <p:cNvPr id="13" name="ItemNumber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1270000" y="3810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ItemNumber</a:t>
            </a:r>
            <a:endParaRPr lang="en-US"/>
          </a:p>
        </p:txBody>
      </p:sp>
      <p:sp>
        <p:nvSpPr>
          <p:cNvPr id="14" name="ItemTitle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1270000" y="4318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ItemTitle</a:t>
            </a:r>
            <a:endParaRPr lang="en-US"/>
          </a:p>
        </p:txBody>
      </p:sp>
      <p:sp>
        <p:nvSpPr>
          <p:cNvPr id="15" name="CONS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1270000" y="4826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CONS</a:t>
            </a:r>
            <a:endParaRPr lang="en-US"/>
          </a:p>
        </p:txBody>
      </p:sp>
      <p:sp>
        <p:nvSpPr>
          <p:cNvPr id="16" name="SlideNumber"/>
          <p:cNvSpPr>
            <a:spLocks noGrp="1"/>
          </p:cNvSpPr>
          <p:nvPr>
            <p:ph type="body" sz="quarter" idx="20" hasCustomPrompt="1"/>
          </p:nvPr>
        </p:nvSpPr>
        <p:spPr>
          <a:xfrm>
            <a:off x="7388352" y="6556248"/>
            <a:ext cx="1527048" cy="228600"/>
          </a:xfrm>
          <a:prstGeom prst="rect">
            <a:avLst/>
          </a:prstGeom>
        </p:spPr>
        <p:txBody>
          <a:bodyPr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dirty="0" err="1" smtClean="0"/>
              <a:t>SlideNumber</a:t>
            </a:r>
            <a:endParaRPr lang="en-US" dirty="0"/>
          </a:p>
        </p:txBody>
      </p:sp>
      <p:sp>
        <p:nvSpPr>
          <p:cNvPr id="17" name="Copyright" hidden="1"/>
          <p:cNvSpPr>
            <a:spLocks noGrp="1"/>
          </p:cNvSpPr>
          <p:nvPr>
            <p:ph type="body" sz="quarter" idx="21" hasCustomPrompt="1"/>
          </p:nvPr>
        </p:nvSpPr>
        <p:spPr>
          <a:xfrm>
            <a:off x="1270000" y="5842000"/>
            <a:ext cx="5080000" cy="44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latin typeface="Calibri"/>
              </a:defRPr>
            </a:lvl5pPr>
          </a:lstStyle>
          <a:p>
            <a:pPr lvl="0"/>
            <a:r>
              <a:rPr lang="en-US" smtClean="0"/>
              <a:t>Copyright</a:t>
            </a:r>
            <a:endParaRPr lang="en-US"/>
          </a:p>
        </p:txBody>
      </p:sp>
      <p:graphicFrame>
        <p:nvGraphicFramePr>
          <p:cNvPr id="18" name="SectionsTable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3189892"/>
              </p:ext>
            </p:extLst>
          </p:nvPr>
        </p:nvGraphicFramePr>
        <p:xfrm>
          <a:off x="228600" y="1905000"/>
          <a:ext cx="87630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938"/>
                <a:gridCol w="8065062"/>
              </a:tblGrid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pterNumber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1524000"/>
            <a:ext cx="1447800" cy="990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6000" b="1" baseline="0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CH#</a:t>
            </a:r>
            <a:endParaRPr lang="en-US" dirty="0"/>
          </a:p>
        </p:txBody>
      </p:sp>
      <p:sp>
        <p:nvSpPr>
          <p:cNvPr id="8" name="ChapterTitle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057400"/>
            <a:ext cx="35052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ChapterSubTitle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0"/>
            <a:ext cx="33528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Chapter </a:t>
            </a:r>
            <a:r>
              <a:rPr lang="en-US" dirty="0" err="1" smtClean="0"/>
              <a:t>SubTitle</a:t>
            </a:r>
            <a:endParaRPr lang="en-US" dirty="0"/>
          </a:p>
        </p:txBody>
      </p:sp>
      <p:sp>
        <p:nvSpPr>
          <p:cNvPr id="19" name="Section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371600" cy="441434"/>
          </a:xfrm>
          <a:prstGeom prst="rect">
            <a:avLst/>
          </a:prstGeom>
        </p:spPr>
        <p:txBody>
          <a:bodyPr lIns="91440" tIns="0" rIns="91440" bIns="0" anchor="t" anchorCtr="1"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SC#</a:t>
            </a:r>
            <a:endParaRPr lang="en-US" dirty="0"/>
          </a:p>
        </p:txBody>
      </p:sp>
      <p:sp>
        <p:nvSpPr>
          <p:cNvPr id="20" name="Section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447800" y="0"/>
            <a:ext cx="7696200" cy="1097280"/>
          </a:xfrm>
          <a:prstGeom prst="rect">
            <a:avLst/>
          </a:prstGeom>
        </p:spPr>
        <p:txBody>
          <a:bodyPr lIns="91440" tIns="0" rIns="91440" bIns="0" anchor="t" anchorCtr="0"/>
          <a:lstStyle>
            <a:lvl1pPr marL="0" indent="0">
              <a:buNone/>
              <a:defRPr sz="3200" b="1" cap="none" baseline="0">
                <a:solidFill>
                  <a:srgbClr val="CE171F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err="1" smtClean="0"/>
              <a:t>Sectiontitle</a:t>
            </a:r>
            <a:endParaRPr lang="en-US" dirty="0"/>
          </a:p>
        </p:txBody>
      </p:sp>
      <p:sp>
        <p:nvSpPr>
          <p:cNvPr id="12" name="ObjectiveNumber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41096" y="1905000"/>
            <a:ext cx="914400" cy="381000"/>
          </a:xfrm>
          <a:prstGeom prst="rect">
            <a:avLst/>
          </a:prstGeom>
        </p:spPr>
        <p:txBody>
          <a:bodyPr anchor="t" anchorCtr="0"/>
          <a:lstStyle>
            <a:lvl1pPr algn="ctr">
              <a:buNone/>
              <a:defRPr sz="2800" b="1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OB#</a:t>
            </a:r>
            <a:endParaRPr lang="en-US" dirty="0"/>
          </a:p>
        </p:txBody>
      </p:sp>
      <p:sp>
        <p:nvSpPr>
          <p:cNvPr id="13" name="Objective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rgbClr val="4F74A7"/>
                </a:solidFill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4" name="ItemNumber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038600"/>
            <a:ext cx="9144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IT#</a:t>
            </a:r>
            <a:endParaRPr lang="en-US" dirty="0"/>
          </a:p>
        </p:txBody>
      </p:sp>
      <p:sp>
        <p:nvSpPr>
          <p:cNvPr id="15" name="ItemTitle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3200" b="1">
                <a:solidFill>
                  <a:srgbClr val="4F74A7"/>
                </a:solidFill>
              </a:defRPr>
            </a:lvl1pPr>
          </a:lstStyle>
          <a:p>
            <a:pPr lvl="0"/>
            <a:r>
              <a:rPr lang="en-US" dirty="0" err="1" smtClean="0"/>
              <a:t>ItemTitle</a:t>
            </a:r>
            <a:endParaRPr lang="en-US" dirty="0"/>
          </a:p>
        </p:txBody>
      </p:sp>
      <p:sp>
        <p:nvSpPr>
          <p:cNvPr id="16" name="CONS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6096000"/>
            <a:ext cx="2514600" cy="3048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7" name="SlideNumber"/>
          <p:cNvSpPr>
            <a:spLocks noGrp="1"/>
          </p:cNvSpPr>
          <p:nvPr>
            <p:ph type="body" sz="quarter" idx="20" hasCustomPrompt="1"/>
          </p:nvPr>
        </p:nvSpPr>
        <p:spPr>
          <a:xfrm>
            <a:off x="7391400" y="6553200"/>
            <a:ext cx="1524000" cy="2286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err="1" smtClean="0"/>
              <a:t>SlideNumber</a:t>
            </a:r>
            <a:endParaRPr lang="en-US" dirty="0"/>
          </a:p>
        </p:txBody>
      </p:sp>
      <p:sp>
        <p:nvSpPr>
          <p:cNvPr id="18" name="Copyright" hidden="1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6553200"/>
            <a:ext cx="5943600" cy="228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000"/>
            </a:lvl1pPr>
          </a:lstStyle>
          <a:p>
            <a:pPr lvl="0"/>
            <a:r>
              <a:rPr lang="en-US" dirty="0" smtClean="0"/>
              <a:t>Copyright</a:t>
            </a:r>
            <a:endParaRPr lang="en-US" dirty="0"/>
          </a:p>
        </p:txBody>
      </p:sp>
      <p:graphicFrame>
        <p:nvGraphicFramePr>
          <p:cNvPr id="21" name="ObjectivesTable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4396398"/>
              </p:ext>
            </p:extLst>
          </p:nvPr>
        </p:nvGraphicFramePr>
        <p:xfrm>
          <a:off x="152400" y="1905001"/>
          <a:ext cx="88392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7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pterNumber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1524000"/>
            <a:ext cx="1447800" cy="990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6000" b="1" baseline="0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CH#</a:t>
            </a:r>
            <a:endParaRPr lang="en-US" dirty="0"/>
          </a:p>
        </p:txBody>
      </p:sp>
      <p:sp>
        <p:nvSpPr>
          <p:cNvPr id="8" name="ChapterTitle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057400"/>
            <a:ext cx="35052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ChapterSubTitle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0"/>
            <a:ext cx="33528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Chapter </a:t>
            </a:r>
            <a:r>
              <a:rPr lang="en-US" dirty="0" err="1" smtClean="0"/>
              <a:t>SubTitle</a:t>
            </a:r>
            <a:endParaRPr lang="en-US" dirty="0"/>
          </a:p>
        </p:txBody>
      </p:sp>
      <p:sp>
        <p:nvSpPr>
          <p:cNvPr id="19" name="SectionNumber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371600" cy="441434"/>
          </a:xfrm>
          <a:prstGeom prst="rect">
            <a:avLst/>
          </a:prstGeom>
        </p:spPr>
        <p:txBody>
          <a:bodyPr lIns="91440" tIns="0" rIns="91440" bIns="0" anchor="t" anchorCtr="1"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SC#</a:t>
            </a:r>
            <a:endParaRPr lang="en-US" dirty="0"/>
          </a:p>
        </p:txBody>
      </p:sp>
      <p:sp>
        <p:nvSpPr>
          <p:cNvPr id="20" name="Section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447800" y="0"/>
            <a:ext cx="7696200" cy="1097280"/>
          </a:xfrm>
          <a:prstGeom prst="rect">
            <a:avLst/>
          </a:prstGeom>
        </p:spPr>
        <p:txBody>
          <a:bodyPr lIns="91440" tIns="0" rIns="91440" bIns="0" anchor="t" anchorCtr="0"/>
          <a:lstStyle>
            <a:lvl1pPr marL="0" indent="0">
              <a:buNone/>
              <a:defRPr sz="3200" b="1" cap="none" baseline="0">
                <a:solidFill>
                  <a:srgbClr val="CE171F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err="1" smtClean="0"/>
              <a:t>Sectiontitle</a:t>
            </a:r>
            <a:endParaRPr lang="en-US" dirty="0"/>
          </a:p>
        </p:txBody>
      </p:sp>
      <p:sp>
        <p:nvSpPr>
          <p:cNvPr id="12" name="ObjectiveNumber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41096" y="1905000"/>
            <a:ext cx="914400" cy="381000"/>
          </a:xfrm>
          <a:prstGeom prst="rect">
            <a:avLst/>
          </a:prstGeom>
        </p:spPr>
        <p:txBody>
          <a:bodyPr anchor="t" anchorCtr="0"/>
          <a:lstStyle>
            <a:lvl1pPr algn="ctr">
              <a:buNone/>
              <a:defRPr sz="2800" b="1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OB#</a:t>
            </a:r>
            <a:endParaRPr lang="en-US" dirty="0"/>
          </a:p>
        </p:txBody>
      </p:sp>
      <p:sp>
        <p:nvSpPr>
          <p:cNvPr id="13" name="Objective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091046"/>
            <a:ext cx="9144000" cy="48490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rgbClr val="4F74A7"/>
                </a:solidFill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4" name="ItemNumber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038600"/>
            <a:ext cx="9144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IT#</a:t>
            </a:r>
            <a:endParaRPr lang="en-US" dirty="0"/>
          </a:p>
        </p:txBody>
      </p:sp>
      <p:sp>
        <p:nvSpPr>
          <p:cNvPr id="15" name="ItemTitle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3200" b="1">
                <a:solidFill>
                  <a:srgbClr val="4F74A7"/>
                </a:solidFill>
              </a:defRPr>
            </a:lvl1pPr>
          </a:lstStyle>
          <a:p>
            <a:pPr lvl="0"/>
            <a:r>
              <a:rPr lang="en-US" dirty="0" err="1" smtClean="0"/>
              <a:t>ItemTitle</a:t>
            </a:r>
            <a:endParaRPr lang="en-US" dirty="0"/>
          </a:p>
        </p:txBody>
      </p:sp>
      <p:sp>
        <p:nvSpPr>
          <p:cNvPr id="16" name="CONS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6096000"/>
            <a:ext cx="2514600" cy="3048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7" name="SlideNumber"/>
          <p:cNvSpPr>
            <a:spLocks noGrp="1"/>
          </p:cNvSpPr>
          <p:nvPr>
            <p:ph type="body" sz="quarter" idx="20" hasCustomPrompt="1"/>
          </p:nvPr>
        </p:nvSpPr>
        <p:spPr>
          <a:xfrm>
            <a:off x="7391400" y="6553200"/>
            <a:ext cx="1524000" cy="2286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err="1" smtClean="0"/>
              <a:t>SlideNumber</a:t>
            </a:r>
            <a:endParaRPr lang="en-US" dirty="0"/>
          </a:p>
        </p:txBody>
      </p:sp>
      <p:sp>
        <p:nvSpPr>
          <p:cNvPr id="18" name="Copyright" hidden="1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6553200"/>
            <a:ext cx="5943600" cy="228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000"/>
            </a:lvl1pPr>
          </a:lstStyle>
          <a:p>
            <a:pPr lvl="0"/>
            <a:r>
              <a:rPr lang="en-US" dirty="0" smtClean="0"/>
              <a:t>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8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pterNumber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1524000"/>
            <a:ext cx="1447800" cy="990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6000" b="1" baseline="0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CH#</a:t>
            </a:r>
            <a:endParaRPr lang="en-US" dirty="0"/>
          </a:p>
        </p:txBody>
      </p:sp>
      <p:sp>
        <p:nvSpPr>
          <p:cNvPr id="8" name="ChapterTitle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057400"/>
            <a:ext cx="35052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ChapterSubTitle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0"/>
            <a:ext cx="33528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Chapter </a:t>
            </a:r>
            <a:r>
              <a:rPr lang="en-US" dirty="0" err="1" smtClean="0"/>
              <a:t>SubTitle</a:t>
            </a:r>
            <a:endParaRPr lang="en-US" dirty="0"/>
          </a:p>
        </p:txBody>
      </p:sp>
      <p:sp>
        <p:nvSpPr>
          <p:cNvPr id="10" name="SectionNumber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0"/>
            <a:ext cx="1905000" cy="1371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7200" b="1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SC#</a:t>
            </a:r>
            <a:endParaRPr lang="en-US" dirty="0"/>
          </a:p>
        </p:txBody>
      </p:sp>
      <p:sp>
        <p:nvSpPr>
          <p:cNvPr id="11" name="SectionTitle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0"/>
            <a:ext cx="6629400" cy="13716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b="1"/>
            </a:lvl1pPr>
          </a:lstStyle>
          <a:p>
            <a:pPr lvl="0"/>
            <a:r>
              <a:rPr lang="en-US" dirty="0" err="1" smtClean="0"/>
              <a:t>SectionTitle</a:t>
            </a:r>
            <a:endParaRPr lang="en-US" dirty="0"/>
          </a:p>
        </p:txBody>
      </p:sp>
      <p:sp>
        <p:nvSpPr>
          <p:cNvPr id="12" name="ObjectiveNumber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41096" y="1468348"/>
            <a:ext cx="914400" cy="4572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2800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OB#</a:t>
            </a:r>
            <a:endParaRPr lang="en-US" dirty="0"/>
          </a:p>
        </p:txBody>
      </p:sp>
      <p:sp>
        <p:nvSpPr>
          <p:cNvPr id="13" name="Objective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447800"/>
            <a:ext cx="8153400" cy="533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4" name="ItemNumber"/>
          <p:cNvSpPr>
            <a:spLocks noGrp="1"/>
          </p:cNvSpPr>
          <p:nvPr>
            <p:ph type="body" sz="quarter" idx="17" hasCustomPrompt="1"/>
          </p:nvPr>
        </p:nvSpPr>
        <p:spPr>
          <a:xfrm>
            <a:off x="3310128" y="231648"/>
            <a:ext cx="1005840" cy="454152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##.##</a:t>
            </a:r>
            <a:endParaRPr lang="en-US" dirty="0"/>
          </a:p>
        </p:txBody>
      </p:sp>
      <p:sp>
        <p:nvSpPr>
          <p:cNvPr id="15" name="ItemTitle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838200"/>
            <a:ext cx="8991600" cy="530352"/>
          </a:xfrm>
          <a:prstGeom prst="rect">
            <a:avLst/>
          </a:prstGeom>
          <a:solidFill>
            <a:schemeClr val="bg1"/>
          </a:solidFill>
        </p:spPr>
        <p:txBody>
          <a:bodyPr anchor="t" anchorCtr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err="1" smtClean="0"/>
              <a:t>ItemTitle</a:t>
            </a:r>
            <a:endParaRPr lang="en-US" dirty="0"/>
          </a:p>
        </p:txBody>
      </p:sp>
      <p:sp>
        <p:nvSpPr>
          <p:cNvPr id="16" name="CONS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6096000"/>
            <a:ext cx="2514600" cy="3048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7" name="SlideNumber"/>
          <p:cNvSpPr>
            <a:spLocks noGrp="1"/>
          </p:cNvSpPr>
          <p:nvPr>
            <p:ph type="body" sz="quarter" idx="20" hasCustomPrompt="1"/>
          </p:nvPr>
        </p:nvSpPr>
        <p:spPr>
          <a:xfrm>
            <a:off x="7391400" y="6553200"/>
            <a:ext cx="1524000" cy="2286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 err="1" smtClean="0"/>
              <a:t>SlideNumber</a:t>
            </a:r>
            <a:endParaRPr lang="en-US" dirty="0"/>
          </a:p>
        </p:txBody>
      </p:sp>
      <p:sp>
        <p:nvSpPr>
          <p:cNvPr id="18" name="Copyright" hidden="1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6553200"/>
            <a:ext cx="5943600" cy="228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000"/>
            </a:lvl1pPr>
          </a:lstStyle>
          <a:p>
            <a:pPr lvl="0"/>
            <a:r>
              <a:rPr lang="en-US" dirty="0" smtClean="0"/>
              <a:t>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ection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Graw-Hil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914400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54518" cy="1143000"/>
          </a:xfrm>
          <a:prstGeom prst="rect">
            <a:avLst/>
          </a:prstGeom>
          <a:solidFill>
            <a:srgbClr val="4F7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5918" y="152400"/>
            <a:ext cx="2020824" cy="846385"/>
            <a:chOff x="265176" y="405825"/>
            <a:chExt cx="2020824" cy="846385"/>
          </a:xfrm>
          <a:effectLst>
            <a:outerShdw blurRad="50800" dist="88900" dir="2700000" algn="tl" rotWithShape="0">
              <a:prstClr val="black">
                <a:alpha val="23000"/>
              </a:prstClr>
            </a:outerShdw>
          </a:effectLst>
        </p:grpSpPr>
        <p:sp>
          <p:nvSpPr>
            <p:cNvPr id="10" name="Rectangle 9"/>
            <p:cNvSpPr/>
            <p:nvPr userDrawn="1"/>
          </p:nvSpPr>
          <p:spPr>
            <a:xfrm>
              <a:off x="266700" y="405825"/>
              <a:ext cx="2019300" cy="584775"/>
            </a:xfrm>
            <a:prstGeom prst="rect">
              <a:avLst/>
            </a:prstGeom>
            <a:solidFill>
              <a:srgbClr val="CE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 userDrawn="1"/>
          </p:nvSpPr>
          <p:spPr>
            <a:xfrm flipH="1" flipV="1">
              <a:off x="265176" y="990600"/>
              <a:ext cx="228600" cy="261610"/>
            </a:xfrm>
            <a:prstGeom prst="rtTriangle">
              <a:avLst/>
            </a:prstGeom>
            <a:solidFill>
              <a:srgbClr val="910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15240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</a:rPr>
              <a:t>CHAPTER</a:t>
            </a:r>
            <a:endParaRPr lang="en-US" sz="32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3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Graw-Hil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9144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7184" y="1219200"/>
            <a:ext cx="122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F74A7"/>
                </a:solidFill>
              </a:rPr>
              <a:t>Topics</a:t>
            </a:r>
            <a:endParaRPr lang="en-US" sz="3200" b="1" dirty="0">
              <a:solidFill>
                <a:srgbClr val="4F74A7"/>
              </a:solidFill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0" y="0"/>
            <a:ext cx="1371600" cy="457200"/>
          </a:xfrm>
          <a:prstGeom prst="snip1Rect">
            <a:avLst>
              <a:gd name="adj" fmla="val 44253"/>
            </a:avLst>
          </a:prstGeom>
          <a:solidFill>
            <a:srgbClr val="939598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Graw-Hil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914400" cy="457200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0" y="0"/>
            <a:ext cx="1371600" cy="457200"/>
          </a:xfrm>
          <a:prstGeom prst="snip1Rect">
            <a:avLst>
              <a:gd name="adj" fmla="val 44253"/>
            </a:avLst>
          </a:prstGeom>
          <a:solidFill>
            <a:srgbClr val="939598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Graw-Hil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914400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29490"/>
            <a:ext cx="9144000" cy="5471309"/>
          </a:xfrm>
          <a:prstGeom prst="rect">
            <a:avLst/>
          </a:prstGeom>
          <a:solidFill>
            <a:srgbClr val="F2E8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2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613" y="220413"/>
            <a:ext cx="2956387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799"/>
                </a:solidFill>
                <a:effectLst/>
                <a:uLnTx/>
                <a:uFillTx/>
              </a:rPr>
              <a:t>SAMPLE PROBLEM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7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5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 hidden="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4F96B55-70B9-44A1-A019-DD686042BC80}" type="slidenum">
              <a:rPr lang="en-US" smtClean="0"/>
              <a:t>1</a:t>
            </a:fld>
            <a:endParaRPr lang="en-US"/>
          </a:p>
        </p:txBody>
      </p:sp>
      <p:sp>
        <p:nvSpPr>
          <p:cNvPr id="13" name="Copyright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4" y="914400"/>
            <a:ext cx="4176409" cy="5165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302"/>
            <a:ext cx="1447799" cy="719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0" y="990600"/>
            <a:ext cx="3276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Chemistry</a:t>
            </a:r>
          </a:p>
          <a:p>
            <a:pPr algn="ctr"/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Third Edition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Julia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Burdge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Lecture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PowerPoints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Chapter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Thermochemistry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Changes in Chemical Reactions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C627B675-A6FD-46EB-9210-73F50C9C6A58}" type="slidenum">
              <a:rPr lang="en-US" smtClean="0"/>
              <a:t>10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i="1" dirty="0" smtClean="0"/>
              <a:t>system</a:t>
            </a:r>
            <a:r>
              <a:rPr lang="en-US" sz="2800" dirty="0" smtClean="0"/>
              <a:t> is defined as</a:t>
            </a:r>
            <a:r>
              <a:rPr lang="en-US" sz="2800" b="1" i="1" dirty="0" smtClean="0"/>
              <a:t> </a:t>
            </a:r>
            <a:r>
              <a:rPr lang="en-US" sz="2800" dirty="0" smtClean="0"/>
              <a:t>the specific </a:t>
            </a:r>
            <a:r>
              <a:rPr lang="en-US" sz="2800" dirty="0"/>
              <a:t>part of the universe that is of interest to us.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rest of the universe outside the </a:t>
            </a:r>
            <a:r>
              <a:rPr lang="en-US" sz="2800" dirty="0" smtClean="0"/>
              <a:t>system </a:t>
            </a:r>
            <a:r>
              <a:rPr lang="en-US" sz="2800" dirty="0"/>
              <a:t>constitutes the </a:t>
            </a:r>
            <a:r>
              <a:rPr lang="en-US" sz="2800" b="1" i="1" dirty="0"/>
              <a:t>surroundings.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Changes in Chemical Reactions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29EEEC13-620D-43B5-A3AD-086EB424D765}" type="slidenum">
              <a:rPr lang="en-US" smtClean="0"/>
              <a:t>11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Heat </a:t>
            </a:r>
            <a:r>
              <a:rPr lang="en-US" sz="2800" dirty="0"/>
              <a:t>is the transfer of </a:t>
            </a:r>
            <a:r>
              <a:rPr lang="en-US" sz="2800" dirty="0" smtClean="0"/>
              <a:t>thermal </a:t>
            </a:r>
            <a:r>
              <a:rPr lang="en-US" sz="2800" dirty="0"/>
              <a:t>energy between two bodies that are at different temperatures.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Although </a:t>
            </a:r>
            <a:r>
              <a:rPr lang="en-US" sz="2800" dirty="0"/>
              <a:t>the term </a:t>
            </a:r>
            <a:r>
              <a:rPr lang="en-US" sz="2800" i="1" dirty="0"/>
              <a:t>heat </a:t>
            </a:r>
            <a:r>
              <a:rPr lang="en-US" sz="2800" dirty="0"/>
              <a:t>by itself implies the transfer of energy, we customarily talk of “heat </a:t>
            </a:r>
            <a:r>
              <a:rPr lang="en-US" sz="2800" dirty="0" smtClean="0"/>
              <a:t>flow</a:t>
            </a:r>
            <a:r>
              <a:rPr lang="en-US" sz="2800" dirty="0"/>
              <a:t>,” meaning “heat absorbed” or “heat released,” when describing the energy changes that occur during a process. </a:t>
            </a:r>
            <a:endParaRPr lang="en-US" sz="2800" dirty="0" smtClean="0"/>
          </a:p>
          <a:p>
            <a:endParaRPr lang="en-US" sz="2800" b="1" i="1" dirty="0"/>
          </a:p>
          <a:p>
            <a:r>
              <a:rPr lang="en-US" sz="2800" b="1" i="1" dirty="0" smtClean="0"/>
              <a:t>Thermochemistry </a:t>
            </a:r>
            <a:r>
              <a:rPr lang="en-US" sz="2800" dirty="0"/>
              <a:t>is the study of heat (the transfer of thermal energy) in chemical reactions.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Changes in Chemical Reactions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A09B982B-7A2A-4A22-94C6-06DB51CDEC61}" type="slidenum">
              <a:rPr lang="en-US" smtClean="0"/>
              <a:t>12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b="1" i="1" dirty="0"/>
              <a:t>exothermic </a:t>
            </a:r>
            <a:r>
              <a:rPr lang="en-US" sz="2800" b="1" i="1" dirty="0" smtClean="0"/>
              <a:t>process</a:t>
            </a:r>
            <a:r>
              <a:rPr lang="en-US" sz="2800" dirty="0" smtClean="0"/>
              <a:t> is a process that </a:t>
            </a:r>
            <a:r>
              <a:rPr lang="en-US" sz="2800" dirty="0"/>
              <a:t>gives off </a:t>
            </a:r>
            <a:r>
              <a:rPr lang="en-US" sz="2800" dirty="0" smtClean="0"/>
              <a:t>heat.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5585114" cy="4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638175"/>
            <a:ext cx="33718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Changes in Chemical Reactions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F17FDE83-B96B-4031-9B8E-34E77D1BE301}" type="slidenum">
              <a:rPr lang="en-US" smtClean="0"/>
              <a:t>13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An </a:t>
            </a:r>
            <a:r>
              <a:rPr lang="en-US" sz="2800" b="1" i="1" dirty="0" smtClean="0">
                <a:solidFill>
                  <a:prstClr val="black"/>
                </a:solidFill>
              </a:rPr>
              <a:t>endothermic process</a:t>
            </a:r>
            <a:r>
              <a:rPr lang="en-US" sz="2800" dirty="0" smtClean="0">
                <a:solidFill>
                  <a:prstClr val="black"/>
                </a:solidFill>
              </a:rPr>
              <a:t> is a process that absorbs thermal energy as heat.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" y="3693260"/>
            <a:ext cx="5093120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90" y="1536905"/>
            <a:ext cx="3692486" cy="48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Units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AEDF5AB-A232-4DFE-9DF7-F6667838A182}" type="slidenum">
              <a:rPr lang="en-US" smtClean="0"/>
              <a:t>14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SI unit of energy is the </a:t>
            </a:r>
            <a:r>
              <a:rPr lang="en-US" sz="2800" b="1" i="1" dirty="0"/>
              <a:t>joule </a:t>
            </a:r>
            <a:r>
              <a:rPr lang="en-US" sz="2800" dirty="0"/>
              <a:t>(J</a:t>
            </a:r>
            <a:r>
              <a:rPr lang="en-US" sz="2800" dirty="0" smtClean="0"/>
              <a:t>). </a:t>
            </a:r>
            <a:r>
              <a:rPr lang="en-US" sz="2800" dirty="0"/>
              <a:t>It is the amount of kinetic energy possessed by a 2-kg mass moving at a speed of 1 m/s.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" y="2819400"/>
            <a:ext cx="7501890" cy="4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5162550"/>
            <a:ext cx="1971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810250"/>
            <a:ext cx="25050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7204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joule can also be </a:t>
            </a:r>
            <a:r>
              <a:rPr lang="en-US" sz="2800" dirty="0" smtClean="0"/>
              <a:t>defined </a:t>
            </a:r>
            <a:r>
              <a:rPr lang="en-US" sz="2800" dirty="0"/>
              <a:t>as the amount of energy exerted when a force of 1 newton (N) is applied over a distance of 1 meter. </a:t>
            </a:r>
          </a:p>
        </p:txBody>
      </p:sp>
    </p:spTree>
    <p:extLst>
      <p:ext uri="{BB962C8B-B14F-4D97-AF65-F5344CB8AC3E}">
        <p14:creationId xmlns:p14="http://schemas.microsoft.com/office/powerpoint/2010/main" val="37093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5.1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Energy and Energy Changes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Energy Changes in Chemical Reactions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B417C861-14FB-4E10-BC07-1B13834E3F74}" type="slidenum">
              <a:rPr lang="en-US" smtClean="0"/>
              <a:t>15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Calculate </a:t>
            </a:r>
            <a:r>
              <a:rPr lang="en-US" sz="2800" dirty="0"/>
              <a:t>the kinetic energy of a helium atom moving at a speed of 125 m/s.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Both"/>
            </a:pPr>
            <a:r>
              <a:rPr lang="en-US" sz="2800" dirty="0" smtClean="0"/>
              <a:t>How </a:t>
            </a:r>
            <a:r>
              <a:rPr lang="en-US" sz="2800" dirty="0"/>
              <a:t>much greater is the magnitude of electrostatic attraction between an electron and a nucleus containing three protons versus that between an electron and a nucleus containing one proton? (Assume that the distance between the nucleus and the electron is the same in each case.) </a:t>
            </a:r>
            <a:endParaRPr lang="en-US" sz="28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3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5.1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Energy and Energy Changes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Energy Changes in Chemical Reactions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DD66BAF3-63EE-4016-8FEA-A361038B890B}" type="slidenum">
              <a:rPr lang="en-US" smtClean="0"/>
              <a:t>16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952500"/>
            <a:ext cx="9144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Solution</a:t>
            </a:r>
          </a:p>
          <a:p>
            <a:r>
              <a:rPr lang="en-US" sz="2800" dirty="0" smtClean="0">
                <a:latin typeface="Calibri"/>
              </a:rPr>
              <a:t>(a)</a:t>
            </a:r>
            <a:endParaRPr lang="en-US" sz="2800" dirty="0"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915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990850"/>
            <a:ext cx="63341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3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5.1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Energy and Energy Changes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Energy Changes in Chemical Reactions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E10FD720-3CDF-4209-83F9-6C9B415D93B5}" type="slidenum">
              <a:rPr lang="en-US" smtClean="0"/>
              <a:t>17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952500"/>
            <a:ext cx="9144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Solution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(b)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219200"/>
            <a:ext cx="56673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37730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electrostatic potential energy between charges of </a:t>
            </a:r>
            <a:r>
              <a:rPr lang="en-US" sz="2800" dirty="0" smtClean="0"/>
              <a:t>+3 </a:t>
            </a:r>
            <a:r>
              <a:rPr lang="en-US" sz="2800" dirty="0"/>
              <a:t>and </a:t>
            </a:r>
            <a:r>
              <a:rPr lang="en-US" sz="2800" dirty="0" smtClean="0"/>
              <a:t>–1 </a:t>
            </a:r>
            <a:r>
              <a:rPr lang="en-US" sz="2800" dirty="0"/>
              <a:t>is three times that between charges of </a:t>
            </a:r>
            <a:r>
              <a:rPr lang="en-US" sz="2800" dirty="0" smtClean="0"/>
              <a:t>+1 </a:t>
            </a:r>
            <a:r>
              <a:rPr lang="en-US" sz="2800" dirty="0"/>
              <a:t>and </a:t>
            </a:r>
            <a:r>
              <a:rPr lang="en-US" sz="2800" dirty="0" smtClean="0"/>
              <a:t>–1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65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Units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272DEED2-6279-4BD0-9A82-916466B613D7}" type="slidenum">
              <a:rPr lang="en-US" smtClean="0"/>
              <a:t>18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76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Another unit used to express energy is the calorie (</a:t>
            </a:r>
            <a:r>
              <a:rPr lang="en-US" sz="2800" dirty="0" err="1"/>
              <a:t>cal</a:t>
            </a:r>
            <a:r>
              <a:rPr lang="en-US" sz="2800" dirty="0"/>
              <a:t>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38400"/>
            <a:ext cx="2324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71825"/>
            <a:ext cx="2695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067175"/>
            <a:ext cx="24193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3D6FA46-BBF0-4DC5-B440-B10727B6BA49}" type="slidenum">
              <a:rPr lang="en-US" smtClean="0"/>
              <a:t>19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Objective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20060"/>
              </p:ext>
            </p:extLst>
          </p:nvPr>
        </p:nvGraphicFramePr>
        <p:xfrm>
          <a:off x="152400" y="1905001"/>
          <a:ext cx="88392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States and State Functions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The First Law of Thermodynamics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Work and Heat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ChapterTitle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Thermochemistry </a:t>
            </a:r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6903B8CD-45D8-42EE-A9E2-B1556EFC20EC}" type="slidenum">
              <a:rPr lang="en-US" smtClean="0"/>
              <a:t>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Section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03488"/>
              </p:ext>
            </p:extLst>
          </p:nvPr>
        </p:nvGraphicFramePr>
        <p:xfrm>
          <a:off x="228600" y="1905000"/>
          <a:ext cx="87630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938"/>
                <a:gridCol w="8065062"/>
              </a:tblGrid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r>
                        <a:rPr lang="en-US" sz="2800" b="0" i="0" u="none" baseline="0" dirty="0" smtClean="0">
                          <a:solidFill>
                            <a:srgbClr val="CC0000"/>
                          </a:solidFill>
                          <a:latin typeface="Calibri"/>
                        </a:rPr>
                        <a:t>5.1</a:t>
                      </a: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Energy and Energy Changes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r>
                        <a:rPr lang="en-US" sz="2800" b="0" i="0" u="none" baseline="0" dirty="0" smtClean="0">
                          <a:solidFill>
                            <a:srgbClr val="CC0000"/>
                          </a:solidFill>
                          <a:latin typeface="Calibri"/>
                        </a:rPr>
                        <a:t>5.2</a:t>
                      </a: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Introduction to Thermodynamics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r>
                        <a:rPr lang="en-US" sz="2800" b="0" i="0" u="none" baseline="0" dirty="0" smtClean="0">
                          <a:solidFill>
                            <a:srgbClr val="CC0000"/>
                          </a:solidFill>
                          <a:latin typeface="Calibri"/>
                        </a:rPr>
                        <a:t>5.3</a:t>
                      </a: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Enthalpy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r>
                        <a:rPr lang="en-US" sz="2800" b="0" i="0" u="none" baseline="0" dirty="0" smtClean="0">
                          <a:solidFill>
                            <a:srgbClr val="CC0000"/>
                          </a:solidFill>
                          <a:latin typeface="Calibri"/>
                        </a:rPr>
                        <a:t>5.4</a:t>
                      </a: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Calorimetry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r>
                        <a:rPr lang="en-US" sz="2800" b="0" i="0" u="none" baseline="0" dirty="0" smtClean="0">
                          <a:solidFill>
                            <a:srgbClr val="CC0000"/>
                          </a:solidFill>
                          <a:latin typeface="Calibri"/>
                        </a:rPr>
                        <a:t>5.5</a:t>
                      </a: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Hess’s Law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None/>
                      </a:pPr>
                      <a:r>
                        <a:rPr lang="en-US" sz="2800" b="0" i="0" u="none" baseline="0" dirty="0" smtClean="0">
                          <a:solidFill>
                            <a:srgbClr val="CC0000"/>
                          </a:solidFill>
                          <a:latin typeface="Calibri"/>
                        </a:rPr>
                        <a:t>5.6</a:t>
                      </a:r>
                      <a:endParaRPr lang="en-US" sz="2800" b="0" i="0" u="none" baseline="0" dirty="0">
                        <a:solidFill>
                          <a:srgbClr val="CC0000"/>
                        </a:solidFill>
                        <a:latin typeface="Calibri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Standard Enthalpies of Formation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States and State Functions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32669734-7BEA-4FE7-B4D8-A75721A5589D}" type="slidenum">
              <a:rPr lang="en-US" smtClean="0"/>
              <a:t>20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8954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Thermochemistry is part of a broader subject called </a:t>
            </a:r>
            <a:r>
              <a:rPr lang="en-US" sz="2800" b="1" i="1" dirty="0"/>
              <a:t>thermodynamics, </a:t>
            </a:r>
            <a:r>
              <a:rPr lang="en-US" sz="2800" dirty="0"/>
              <a:t>which is the </a:t>
            </a:r>
            <a:r>
              <a:rPr lang="en-US" sz="2800" dirty="0" smtClean="0"/>
              <a:t>scientific </a:t>
            </a:r>
            <a:r>
              <a:rPr lang="en-US" sz="2800" dirty="0"/>
              <a:t>study of the </a:t>
            </a:r>
            <a:r>
              <a:rPr lang="en-US" sz="2800" dirty="0" err="1"/>
              <a:t>interconversion</a:t>
            </a:r>
            <a:r>
              <a:rPr lang="en-US" sz="2800" dirty="0"/>
              <a:t> of heat and other kinds of energy. </a:t>
            </a:r>
          </a:p>
          <a:p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b="1" i="1" dirty="0"/>
              <a:t>open system </a:t>
            </a:r>
            <a:r>
              <a:rPr lang="en-US" sz="2800" dirty="0"/>
              <a:t>can exchange mass and energy with its surroundings.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b="1" i="1" dirty="0"/>
              <a:t>closed </a:t>
            </a:r>
            <a:r>
              <a:rPr lang="en-US" sz="2800" b="1" i="1" dirty="0" smtClean="0"/>
              <a:t>system </a:t>
            </a:r>
            <a:r>
              <a:rPr lang="en-US" sz="2800" dirty="0" smtClean="0"/>
              <a:t>allows </a:t>
            </a:r>
            <a:r>
              <a:rPr lang="en-US" sz="2800" dirty="0"/>
              <a:t>the transfer of </a:t>
            </a:r>
            <a:r>
              <a:rPr lang="en-US" sz="2800" i="1" dirty="0"/>
              <a:t>energy </a:t>
            </a:r>
            <a:r>
              <a:rPr lang="en-US" sz="2800" dirty="0"/>
              <a:t>but not </a:t>
            </a:r>
            <a:r>
              <a:rPr lang="en-US" sz="2800" i="1" dirty="0"/>
              <a:t>mass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An </a:t>
            </a:r>
            <a:r>
              <a:rPr lang="en-US" sz="2800" b="1" i="1" dirty="0"/>
              <a:t>isolated </a:t>
            </a:r>
            <a:r>
              <a:rPr lang="en-US" sz="2800" b="1" i="1" dirty="0" smtClean="0"/>
              <a:t>system</a:t>
            </a:r>
            <a:r>
              <a:rPr lang="en-US" sz="2800" dirty="0" smtClean="0"/>
              <a:t> </a:t>
            </a:r>
            <a:r>
              <a:rPr lang="en-US" sz="2800" dirty="0"/>
              <a:t>does not exchange either mass or energy with its surroundings. </a:t>
            </a:r>
          </a:p>
        </p:txBody>
      </p:sp>
    </p:spTree>
    <p:extLst>
      <p:ext uri="{BB962C8B-B14F-4D97-AF65-F5344CB8AC3E}">
        <p14:creationId xmlns:p14="http://schemas.microsoft.com/office/powerpoint/2010/main" val="36957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States and State Functions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DB6D574-87B2-4620-96D0-F9E7200E6EB3}" type="slidenum">
              <a:rPr lang="en-US" smtClean="0"/>
              <a:t>21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8954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thermodynamics, we study changes in the </a:t>
            </a:r>
            <a:r>
              <a:rPr lang="en-US" sz="2800" b="1" i="1" dirty="0"/>
              <a:t>state of a system, </a:t>
            </a:r>
            <a:r>
              <a:rPr lang="en-US" sz="2800" dirty="0"/>
              <a:t>which is </a:t>
            </a:r>
            <a:r>
              <a:rPr lang="en-US" sz="2800" dirty="0" smtClean="0"/>
              <a:t>defined </a:t>
            </a:r>
            <a:r>
              <a:rPr lang="en-US" sz="2800" dirty="0"/>
              <a:t>by the values of all relevant macroscopic properties, such as composition, energy, temperature, pressure, and volume.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Energy</a:t>
            </a:r>
            <a:r>
              <a:rPr lang="en-US" sz="2800" dirty="0"/>
              <a:t>, pressure, volume, and temperature are said to be </a:t>
            </a:r>
            <a:r>
              <a:rPr lang="en-US" sz="2800" b="1" i="1" dirty="0"/>
              <a:t>state functions</a:t>
            </a:r>
            <a:r>
              <a:rPr lang="en-US" sz="2800" dirty="0"/>
              <a:t>—properties that are determined by the state of the system, regardless of how that condition was achieved. </a:t>
            </a:r>
          </a:p>
        </p:txBody>
      </p:sp>
    </p:spTree>
    <p:extLst>
      <p:ext uri="{BB962C8B-B14F-4D97-AF65-F5344CB8AC3E}">
        <p14:creationId xmlns:p14="http://schemas.microsoft.com/office/powerpoint/2010/main" val="32489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The First Law of Thermodynamics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BB99B20-24A8-4021-B8BC-106F20492E85}" type="slidenum">
              <a:rPr lang="en-US" smtClean="0"/>
              <a:t>22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i="1" dirty="0" smtClean="0"/>
              <a:t>first </a:t>
            </a:r>
            <a:r>
              <a:rPr lang="en-US" sz="2800" b="1" i="1" dirty="0"/>
              <a:t>law of thermodynamics, </a:t>
            </a:r>
            <a:r>
              <a:rPr lang="en-US" sz="2800" dirty="0"/>
              <a:t>which is based on the law of conservation of energy, states that energy can be converted from one form to another but cannot be created or destroyed. </a:t>
            </a:r>
            <a:endParaRPr lang="en-US" sz="2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3495675"/>
            <a:ext cx="2962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419600"/>
            <a:ext cx="2619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The First Law of Thermodynamics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66279C5A-CA53-4400-924B-FE50E7D2DD16}" type="slidenum">
              <a:rPr lang="en-US" smtClean="0"/>
              <a:t>23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change in internal </a:t>
            </a:r>
            <a:r>
              <a:rPr lang="en-US" sz="2800" dirty="0" smtClean="0">
                <a:solidFill>
                  <a:prstClr val="black"/>
                </a:solidFill>
              </a:rPr>
              <a:t>energy of a system,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en-US" sz="2800" i="1" dirty="0" smtClean="0">
                <a:solidFill>
                  <a:prstClr val="black"/>
                </a:solidFill>
              </a:rPr>
              <a:t>U</a:t>
            </a:r>
            <a:r>
              <a:rPr lang="en-US" sz="2800" i="1" dirty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is given by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286000"/>
            <a:ext cx="2333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Work and Heat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A951BE1-FEA0-4CB7-825C-F06DE4E56E15}" type="slidenum">
              <a:rPr lang="en-US" smtClean="0"/>
              <a:t>24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Energy </a:t>
            </a:r>
            <a:r>
              <a:rPr lang="en-US" sz="2800" dirty="0"/>
              <a:t>is </a:t>
            </a:r>
            <a:r>
              <a:rPr lang="en-US" sz="2800" dirty="0" smtClean="0"/>
              <a:t>defined </a:t>
            </a:r>
            <a:r>
              <a:rPr lang="en-US" sz="2800" dirty="0"/>
              <a:t>as the capacity to do work or transfer heat</a:t>
            </a:r>
            <a:r>
              <a:rPr lang="en-US" sz="2800" dirty="0" smtClean="0"/>
              <a:t>.</a:t>
            </a:r>
          </a:p>
          <a:p>
            <a:endParaRPr lang="en-US" sz="1400" dirty="0"/>
          </a:p>
          <a:p>
            <a:r>
              <a:rPr lang="en-US" sz="2800" dirty="0" smtClean="0"/>
              <a:t>When </a:t>
            </a:r>
            <a:r>
              <a:rPr lang="en-US" sz="2800" dirty="0"/>
              <a:t>a system releases or absorbs heat, its internal energy changes. </a:t>
            </a:r>
            <a:endParaRPr lang="en-US" sz="2800" dirty="0" smtClean="0"/>
          </a:p>
          <a:p>
            <a:endParaRPr lang="en-US" sz="1400" dirty="0"/>
          </a:p>
          <a:p>
            <a:r>
              <a:rPr lang="en-US" sz="2800" dirty="0" smtClean="0"/>
              <a:t>Likewise</a:t>
            </a:r>
            <a:r>
              <a:rPr lang="en-US" sz="2800" dirty="0"/>
              <a:t>, when a system does work on its surroundings, or when the surroundings do work on the system, the system’s internal energy also changes. </a:t>
            </a:r>
          </a:p>
        </p:txBody>
      </p:sp>
    </p:spTree>
    <p:extLst>
      <p:ext uri="{BB962C8B-B14F-4D97-AF65-F5344CB8AC3E}">
        <p14:creationId xmlns:p14="http://schemas.microsoft.com/office/powerpoint/2010/main" val="3643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Work and Heat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9EFE211A-27DF-487D-A7C7-68D04D888787}" type="slidenum">
              <a:rPr lang="en-US" smtClean="0"/>
              <a:t>25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overall change in the system’s internal energy is given by 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/>
              <a:t>where </a:t>
            </a:r>
            <a:r>
              <a:rPr lang="en-US" sz="2800" i="1" dirty="0"/>
              <a:t>q </a:t>
            </a:r>
            <a:r>
              <a:rPr lang="en-US" sz="2800" dirty="0"/>
              <a:t>is heat (released or absorbed by the system) and </a:t>
            </a:r>
            <a:r>
              <a:rPr lang="en-US" sz="2800" i="1" dirty="0"/>
              <a:t>w </a:t>
            </a:r>
            <a:r>
              <a:rPr lang="en-US" sz="2800" dirty="0"/>
              <a:t>is work (done </a:t>
            </a:r>
            <a:r>
              <a:rPr lang="en-US" sz="2800" i="1" dirty="0"/>
              <a:t>on </a:t>
            </a:r>
            <a:r>
              <a:rPr lang="en-US" sz="2800" dirty="0"/>
              <a:t>the system or done </a:t>
            </a:r>
            <a:r>
              <a:rPr lang="en-US" sz="2800" i="1" dirty="0"/>
              <a:t>by </a:t>
            </a:r>
            <a:r>
              <a:rPr lang="en-US" sz="2800" dirty="0"/>
              <a:t>the system). </a:t>
            </a:r>
            <a:endParaRPr lang="en-US" sz="2800" dirty="0" smtClean="0"/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/>
              <a:t>Neither </a:t>
            </a:r>
            <a:r>
              <a:rPr lang="en-US" sz="2800" i="1" dirty="0"/>
              <a:t>q </a:t>
            </a:r>
            <a:r>
              <a:rPr lang="en-US" sz="2800" dirty="0"/>
              <a:t>nor </a:t>
            </a:r>
            <a:r>
              <a:rPr lang="en-US" sz="2800" i="1" dirty="0"/>
              <a:t>w </a:t>
            </a:r>
            <a:r>
              <a:rPr lang="en-US" sz="2800" dirty="0" smtClean="0"/>
              <a:t>is a state function. Each </a:t>
            </a:r>
            <a:r>
              <a:rPr lang="en-US" sz="2800" dirty="0"/>
              <a:t>depends on the path between the initial and </a:t>
            </a:r>
            <a:r>
              <a:rPr lang="en-US" sz="2800" dirty="0" smtClean="0"/>
              <a:t>final </a:t>
            </a:r>
            <a:r>
              <a:rPr lang="en-US" sz="2800" dirty="0"/>
              <a:t>states of the </a:t>
            </a:r>
            <a:r>
              <a:rPr lang="en-US" sz="2800" dirty="0" smtClean="0"/>
              <a:t>system.</a:t>
            </a:r>
          </a:p>
          <a:p>
            <a:endParaRPr lang="en-US" sz="2800" dirty="0"/>
          </a:p>
          <a:p>
            <a:r>
              <a:rPr lang="en-US" sz="2800" dirty="0" smtClean="0"/>
              <a:t>Their </a:t>
            </a:r>
            <a:r>
              <a:rPr lang="en-US" sz="2800" dirty="0"/>
              <a:t>sum,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U</a:t>
            </a:r>
            <a:r>
              <a:rPr lang="en-US" sz="2800" i="1" dirty="0"/>
              <a:t>, </a:t>
            </a:r>
            <a:r>
              <a:rPr lang="en-US" sz="2800" dirty="0"/>
              <a:t>does </a:t>
            </a:r>
            <a:r>
              <a:rPr lang="en-US" sz="2800" i="1" dirty="0"/>
              <a:t>not </a:t>
            </a:r>
            <a:r>
              <a:rPr lang="en-US" sz="2800" dirty="0"/>
              <a:t>depend on the path between initial and </a:t>
            </a:r>
            <a:r>
              <a:rPr lang="en-US" sz="2800" dirty="0" smtClean="0"/>
              <a:t>final </a:t>
            </a:r>
            <a:r>
              <a:rPr lang="en-US" sz="2800" dirty="0"/>
              <a:t>states because </a:t>
            </a:r>
            <a:r>
              <a:rPr lang="en-US" sz="2800" i="1" dirty="0"/>
              <a:t>U is </a:t>
            </a:r>
            <a:r>
              <a:rPr lang="en-US" sz="2800" dirty="0"/>
              <a:t>a state function.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86000"/>
            <a:ext cx="2162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5.2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Introduction to Thermodynamics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Work and Heat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9A0B4773-A1EC-4617-96B2-55B881E96ED5}" type="slidenum">
              <a:rPr lang="en-US" smtClean="0"/>
              <a:t>26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Calculate the overall change in internal energy,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U</a:t>
            </a:r>
            <a:r>
              <a:rPr lang="en-US" sz="2800" i="1" dirty="0"/>
              <a:t>, </a:t>
            </a:r>
            <a:r>
              <a:rPr lang="en-US" sz="2800" dirty="0"/>
              <a:t>(in joules) for a system that absorbs 188 J of heat and does 141 J of work on its surroundings. </a:t>
            </a:r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Setup</a:t>
            </a:r>
          </a:p>
          <a:p>
            <a:r>
              <a:rPr lang="en-US" sz="2800" dirty="0"/>
              <a:t>The system absorbs heat, so </a:t>
            </a:r>
            <a:r>
              <a:rPr lang="en-US" sz="2800" i="1" dirty="0"/>
              <a:t>q </a:t>
            </a:r>
            <a:r>
              <a:rPr lang="en-US" sz="2800" dirty="0"/>
              <a:t>is </a:t>
            </a:r>
            <a:r>
              <a:rPr lang="en-US" sz="2800" i="1" dirty="0"/>
              <a:t>positive. </a:t>
            </a:r>
            <a:r>
              <a:rPr lang="en-US" sz="2800" dirty="0"/>
              <a:t>The system does work on the surroundings, so </a:t>
            </a:r>
            <a:r>
              <a:rPr lang="en-US" sz="2800" i="1" dirty="0"/>
              <a:t>w </a:t>
            </a:r>
            <a:r>
              <a:rPr lang="en-US" sz="2800" dirty="0"/>
              <a:t>is negative. </a:t>
            </a:r>
            <a:endParaRPr lang="en-US" sz="2800" dirty="0" smtClean="0">
              <a:latin typeface="Calibri"/>
            </a:endParaRPr>
          </a:p>
          <a:p>
            <a:endParaRPr lang="en-US" sz="2800" b="1" dirty="0" smtClean="0">
              <a:solidFill>
                <a:srgbClr val="4F74A7"/>
              </a:solidFill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Solution</a:t>
            </a:r>
          </a:p>
          <a:p>
            <a:endParaRPr lang="en-US" sz="2800" dirty="0"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53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Work and Heat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5767E97-3AD8-41A3-9037-A7FFBA348FD4}" type="slidenum">
              <a:rPr lang="en-US" smtClean="0"/>
              <a:t>27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" y="1981200"/>
            <a:ext cx="9010534" cy="22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5.2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Introduction to Thermodynamics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Work and Heat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D16B6EEB-DED1-4B0B-86B1-74C6D44F8B7D}" type="slidenum">
              <a:rPr lang="en-US" smtClean="0"/>
              <a:t>28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1" y="1774311"/>
            <a:ext cx="8951869" cy="330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2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ED68F10-5B9F-490D-A4D2-D319EC254A5C}" type="slidenum">
              <a:rPr lang="en-US" smtClean="0"/>
              <a:t>29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Objective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00189"/>
              </p:ext>
            </p:extLst>
          </p:nvPr>
        </p:nvGraphicFramePr>
        <p:xfrm>
          <a:off x="152400" y="1905001"/>
          <a:ext cx="883920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Reactions Carried Out at Constant Volume or at Constant Pressure</a:t>
                      </a: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Enthalpy and Enthalpy Changes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Thermochemical Equations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7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FFABA6C4-2C1A-43BE-888B-68567425BFF0}" type="slidenum">
              <a:rPr lang="en-US" smtClean="0"/>
              <a:t>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Objective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10247"/>
              </p:ext>
            </p:extLst>
          </p:nvPr>
        </p:nvGraphicFramePr>
        <p:xfrm>
          <a:off x="152400" y="1905001"/>
          <a:ext cx="88392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Forms of Energy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Energy Changes in Chemical Reactions</a:t>
                      </a: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Units of Energy</a:t>
                      </a: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Reactions Carried Out at Constant Volume or at Constant Pressure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F08EB8C8-CE63-414C-8E60-7EFFD5E18826}" type="slidenum">
              <a:rPr lang="en-US" smtClean="0"/>
              <a:t>30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552700"/>
            <a:ext cx="89439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981200"/>
            <a:ext cx="4076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Reactions Carried Out at Constant Volume or at Constant Pressure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7A1C876D-BA64-4353-8D41-69E630E64600}" type="slidenum">
              <a:rPr lang="en-US" smtClean="0"/>
              <a:t>31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981200"/>
            <a:ext cx="4076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3009"/>
            <a:ext cx="9024199" cy="364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971800"/>
            <a:ext cx="15716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Reactions Carried Out at Constant Volume or at Constant Pressure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F3F55221-B7B8-4E99-A1E0-3DE57D2E9020}" type="slidenum">
              <a:rPr lang="en-US" smtClean="0"/>
              <a:t>32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067580"/>
            <a:ext cx="58189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a system that can do only </a:t>
            </a:r>
            <a:r>
              <a:rPr lang="en-US" sz="2800" i="1" dirty="0" smtClean="0"/>
              <a:t>PV</a:t>
            </a:r>
            <a:r>
              <a:rPr lang="en-US" sz="2800" dirty="0" smtClean="0"/>
              <a:t> work: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volume is constant: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If pressure is constant: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895600"/>
            <a:ext cx="2466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81500"/>
            <a:ext cx="1457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381500"/>
            <a:ext cx="2647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648325"/>
            <a:ext cx="2733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60020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is a thermodynamic function of a system called </a:t>
            </a:r>
            <a:r>
              <a:rPr lang="en-US" sz="2800" b="1" i="1" dirty="0"/>
              <a:t>enthalpy </a:t>
            </a:r>
            <a:r>
              <a:rPr lang="en-US" sz="2800" dirty="0"/>
              <a:t>(</a:t>
            </a:r>
            <a:r>
              <a:rPr lang="en-US" sz="2800" i="1" dirty="0"/>
              <a:t>H</a:t>
            </a:r>
            <a:r>
              <a:rPr lang="en-US" sz="2800" dirty="0"/>
              <a:t>), which is </a:t>
            </a:r>
            <a:r>
              <a:rPr lang="en-US" sz="2800" dirty="0" smtClean="0"/>
              <a:t>defined </a:t>
            </a:r>
            <a:r>
              <a:rPr lang="en-US" sz="2800" dirty="0"/>
              <a:t>as </a:t>
            </a:r>
            <a:endParaRPr lang="en-US" sz="2800" dirty="0" smtClean="0"/>
          </a:p>
          <a:p>
            <a:endParaRPr lang="en-US" sz="2800" dirty="0"/>
          </a:p>
          <a:p>
            <a:endParaRPr lang="en-US" sz="1400" dirty="0" smtClean="0"/>
          </a:p>
          <a:p>
            <a:r>
              <a:rPr lang="en-US" sz="2800" i="1" dirty="0"/>
              <a:t>H </a:t>
            </a:r>
            <a:r>
              <a:rPr lang="en-US" sz="2800" dirty="0"/>
              <a:t>is a state function.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For any process, the </a:t>
            </a:r>
            <a:r>
              <a:rPr lang="en-US" sz="2800" i="1" dirty="0"/>
              <a:t>change </a:t>
            </a:r>
            <a:r>
              <a:rPr lang="en-US" sz="2800" dirty="0"/>
              <a:t>in enthalpy is given by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At constant pressure:</a:t>
            </a:r>
            <a:endParaRPr lang="en-US" sz="2800" dirty="0"/>
          </a:p>
        </p:txBody>
      </p:sp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 and Enthalpy Changes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7E798453-5A81-421A-B9DE-57E9F549647B}" type="slidenum">
              <a:rPr lang="en-US" smtClean="0"/>
              <a:t>33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667000"/>
            <a:ext cx="2162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724400"/>
            <a:ext cx="3028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5848350"/>
            <a:ext cx="2867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 and Enthalpy Changes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A6C7DACC-7144-491F-94C2-1B73A9FBD185}" type="slidenum">
              <a:rPr lang="en-US" smtClean="0"/>
              <a:t>34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514600"/>
            <a:ext cx="2867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733550"/>
            <a:ext cx="2867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190875"/>
            <a:ext cx="2867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4057650"/>
            <a:ext cx="41243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953000"/>
            <a:ext cx="1533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6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 and Enthalpy Changes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BE924EE-3393-40EC-905A-57411758DFB6}" type="slidenum">
              <a:rPr lang="en-US" smtClean="0"/>
              <a:t>35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most laboratory reactions are constant-pressure processes, the heat exchanged between the system and surroundings is equal to the change in enthalpy for the process.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For </a:t>
            </a:r>
            <a:r>
              <a:rPr lang="en-US" sz="2800" dirty="0"/>
              <a:t>any reaction, we </a:t>
            </a:r>
            <a:r>
              <a:rPr lang="en-US" sz="2800" dirty="0" smtClean="0"/>
              <a:t>define </a:t>
            </a:r>
            <a:r>
              <a:rPr lang="en-US" sz="2800" dirty="0"/>
              <a:t>the change in enthalpy, called the </a:t>
            </a:r>
            <a:r>
              <a:rPr lang="en-US" sz="2800" b="1" i="1" dirty="0"/>
              <a:t>enthalpy of reaction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H</a:t>
            </a:r>
            <a:r>
              <a:rPr lang="en-US" sz="2800" dirty="0"/>
              <a:t>), as the difference between the enthalpies of the products and the enthalpies of the reactants: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476875"/>
            <a:ext cx="51530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Thermochemical Equations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364560B4-5801-44DC-85E3-BAA2EC6095B8}" type="slidenum">
              <a:rPr lang="en-US" smtClean="0"/>
              <a:t>36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T</a:t>
            </a:r>
            <a:r>
              <a:rPr lang="en-US" sz="2800" b="1" i="1" dirty="0" smtClean="0"/>
              <a:t>hermochemical equations</a:t>
            </a:r>
            <a:r>
              <a:rPr lang="en-US" sz="2800" dirty="0" smtClean="0"/>
              <a:t> </a:t>
            </a:r>
            <a:r>
              <a:rPr lang="en-US" sz="2800" dirty="0"/>
              <a:t>are chemical equations that show the enthalpy changes as well as the mass relationships.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836227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3507"/>
            <a:ext cx="3004705" cy="3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49180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H </a:t>
            </a:r>
            <a:r>
              <a:rPr lang="en-US" sz="2800" dirty="0"/>
              <a:t>value of </a:t>
            </a:r>
            <a:r>
              <a:rPr lang="en-US" sz="2800" dirty="0" smtClean="0"/>
              <a:t>–890.4 </a:t>
            </a:r>
            <a:r>
              <a:rPr lang="en-US" sz="2800" dirty="0"/>
              <a:t>kJ/</a:t>
            </a:r>
            <a:r>
              <a:rPr lang="en-US" sz="2800" dirty="0" err="1"/>
              <a:t>mol</a:t>
            </a:r>
            <a:r>
              <a:rPr lang="en-US" sz="2800" dirty="0"/>
              <a:t> can be expressed in any of the following ways: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" y="4553902"/>
            <a:ext cx="8654415" cy="9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Thermochemical Equations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986AD106-9D6C-4295-A5D2-45BDDAD34E21}" type="slidenum">
              <a:rPr lang="en-US" smtClean="0"/>
              <a:t>37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following guidelines are helpful in </a:t>
            </a:r>
            <a:r>
              <a:rPr lang="en-US" sz="2800" dirty="0" smtClean="0"/>
              <a:t>interpreting</a:t>
            </a:r>
            <a:r>
              <a:rPr lang="en-US" sz="2800" dirty="0"/>
              <a:t>, writing, and manipulating thermochemical equations: </a:t>
            </a:r>
            <a:endParaRPr lang="en-US" sz="2800" dirty="0" smtClean="0"/>
          </a:p>
          <a:p>
            <a:endParaRPr lang="en-US" sz="2800" dirty="0">
              <a:solidFill>
                <a:prstClr val="black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/>
              <a:t>Always </a:t>
            </a:r>
            <a:r>
              <a:rPr lang="en-US" sz="2800" dirty="0"/>
              <a:t>specify the physical states of all reactants and products, because they help determine the actual enthalpy changes.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[In </a:t>
            </a:r>
            <a:r>
              <a:rPr lang="en-US" sz="2800" dirty="0"/>
              <a:t>the equation for the combustion of methane, for example, changing the liquid water product to water vapor changes the value of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H.</a:t>
            </a:r>
            <a:r>
              <a:rPr lang="en-US" sz="2800" dirty="0" smtClean="0"/>
              <a:t>]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Thermochemical Equations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91CE7E7F-9328-48DD-9A0C-934ADD55C25A}" type="slidenum">
              <a:rPr lang="en-US" smtClean="0"/>
              <a:t>38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If </a:t>
            </a:r>
            <a:r>
              <a:rPr lang="en-US" sz="2800" dirty="0"/>
              <a:t>we multiply both sides of a thermochemical equation </a:t>
            </a:r>
            <a:r>
              <a:rPr lang="en-US" sz="2800" dirty="0" smtClean="0"/>
              <a:t>by a </a:t>
            </a:r>
            <a:r>
              <a:rPr lang="en-US" sz="2800" dirty="0"/>
              <a:t>factor </a:t>
            </a:r>
            <a:r>
              <a:rPr lang="en-US" sz="2800" i="1" dirty="0"/>
              <a:t>n, </a:t>
            </a:r>
            <a:r>
              <a:rPr lang="en-US" sz="2800" dirty="0"/>
              <a:t>then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H </a:t>
            </a:r>
            <a:r>
              <a:rPr lang="en-US" sz="2800" dirty="0"/>
              <a:t>must also change by the same factor.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30" y="2769113"/>
            <a:ext cx="6230540" cy="4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" y="3516563"/>
            <a:ext cx="9074178" cy="4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5.3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Enthalpy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Thermochemical Equations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91C1822-65F3-420B-8CA2-FEFC6F2A21B5}" type="slidenum">
              <a:rPr lang="en-US" smtClean="0"/>
              <a:t>39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When we reverse a chemical equation, we change the roles of reactants and products. </a:t>
            </a:r>
            <a:r>
              <a:rPr lang="en-US" sz="2800" dirty="0" smtClean="0"/>
              <a:t>Consequently</a:t>
            </a:r>
            <a:r>
              <a:rPr lang="en-US" sz="2800" dirty="0"/>
              <a:t>, the magnitude of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H </a:t>
            </a:r>
            <a:r>
              <a:rPr lang="en-US" sz="2800" dirty="0"/>
              <a:t>for the equation remains the same, but its sign changes. 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836227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4107"/>
            <a:ext cx="3004705" cy="3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318"/>
            <a:ext cx="5818909" cy="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86" y="4579360"/>
            <a:ext cx="2918114" cy="33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Forms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2057A247-317C-4130-BD3B-5A92BBB4D0B3}" type="slidenum">
              <a:rPr lang="en-US" smtClean="0"/>
              <a:t>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4217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Energy </a:t>
            </a:r>
            <a:r>
              <a:rPr lang="en-US" sz="2800" dirty="0"/>
              <a:t>is usually </a:t>
            </a:r>
            <a:r>
              <a:rPr lang="en-US" sz="2800" dirty="0" smtClean="0"/>
              <a:t>defined </a:t>
            </a:r>
            <a:r>
              <a:rPr lang="en-US" sz="2800" dirty="0"/>
              <a:t>as the capacity to do work or transfer heat.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forms of energy are either kinetic or potential. </a:t>
            </a:r>
            <a:endParaRPr lang="en-US" sz="2800" dirty="0" smtClean="0"/>
          </a:p>
          <a:p>
            <a:endParaRPr lang="en-US" sz="2800" b="1" i="1" dirty="0"/>
          </a:p>
          <a:p>
            <a:r>
              <a:rPr lang="en-US" sz="2800" b="1" i="1" dirty="0" smtClean="0"/>
              <a:t>Kinetic </a:t>
            </a:r>
            <a:r>
              <a:rPr lang="en-US" sz="2800" b="1" i="1" dirty="0"/>
              <a:t>energy </a:t>
            </a:r>
            <a:r>
              <a:rPr lang="en-US" sz="2800" dirty="0"/>
              <a:t>is the energy that results from </a:t>
            </a:r>
            <a:r>
              <a:rPr lang="en-US" sz="2800" i="1" dirty="0"/>
              <a:t>motion. </a:t>
            </a:r>
            <a:r>
              <a:rPr lang="en-US" sz="2800" dirty="0"/>
              <a:t>It is calculated with the equation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4848225"/>
            <a:ext cx="1609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54466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</a:t>
            </a:r>
            <a:r>
              <a:rPr lang="en-US" sz="2800" i="1" dirty="0"/>
              <a:t>m </a:t>
            </a:r>
            <a:r>
              <a:rPr lang="en-US" sz="2800" dirty="0"/>
              <a:t>is the mass of the object and </a:t>
            </a:r>
            <a:r>
              <a:rPr lang="en-US" sz="2800" i="1" dirty="0"/>
              <a:t>u </a:t>
            </a:r>
            <a:r>
              <a:rPr lang="en-US" sz="2800" dirty="0"/>
              <a:t>is its velocity. </a:t>
            </a:r>
          </a:p>
        </p:txBody>
      </p:sp>
    </p:spTree>
    <p:extLst>
      <p:ext uri="{BB962C8B-B14F-4D97-AF65-F5344CB8AC3E}">
        <p14:creationId xmlns:p14="http://schemas.microsoft.com/office/powerpoint/2010/main" val="26844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5.3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Enthalpy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Thermochemical Equations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C6F900B-EB49-4FDC-8A36-CD1D4FC44FD3}" type="slidenum">
              <a:rPr lang="en-US" smtClean="0"/>
              <a:t>40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Given the thermochemical equation for photosynthesis,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calculate </a:t>
            </a:r>
            <a:r>
              <a:rPr lang="en-US" sz="2800" dirty="0"/>
              <a:t>the solar energy required to produce 75.0 g of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. </a:t>
            </a:r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Setup</a:t>
            </a:r>
          </a:p>
          <a:p>
            <a:r>
              <a:rPr lang="en-US" sz="2800" dirty="0"/>
              <a:t>The molar mass of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is 180.2 g/</a:t>
            </a:r>
            <a:r>
              <a:rPr lang="en-US" sz="2800" dirty="0" err="1"/>
              <a:t>mol</a:t>
            </a:r>
            <a:r>
              <a:rPr lang="en-US" sz="2800" dirty="0"/>
              <a:t>, so 75.0 g of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</a:t>
            </a:r>
            <a:r>
              <a:rPr lang="en-US" sz="2800" dirty="0" smtClean="0"/>
              <a:t>is</a:t>
            </a:r>
            <a:endParaRPr lang="en-US" sz="2800" dirty="0">
              <a:latin typeface="Calibri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" y="1711642"/>
            <a:ext cx="6370320" cy="3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51159"/>
            <a:ext cx="2571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038725"/>
            <a:ext cx="51149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5.3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Enthalpy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Thermochemical Equations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505DB678-3FCF-425E-9E7A-08FEF4FF42E5}" type="slidenum">
              <a:rPr lang="en-US" smtClean="0"/>
              <a:t>41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Solution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324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286000"/>
            <a:ext cx="6105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8858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715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4684693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Therefore, 1.17 </a:t>
            </a:r>
            <a:r>
              <a:rPr lang="en-US" sz="2800" dirty="0" smtClean="0"/>
              <a:t>× </a:t>
            </a:r>
            <a:r>
              <a:rPr lang="en-US" sz="2800" dirty="0"/>
              <a:t>10</a:t>
            </a:r>
            <a:r>
              <a:rPr lang="en-US" sz="2800" baseline="30000" dirty="0"/>
              <a:t>3</a:t>
            </a:r>
            <a:r>
              <a:rPr lang="en-US" sz="2800" dirty="0"/>
              <a:t> kJ of energy in the form of sunlight is consumed in the production of 75.0 g of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6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14E489B-1A7D-479E-A4A8-E70897F9A239}" type="slidenum">
              <a:rPr lang="en-US" smtClean="0"/>
              <a:t>42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Objective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16533"/>
              </p:ext>
            </p:extLst>
          </p:nvPr>
        </p:nvGraphicFramePr>
        <p:xfrm>
          <a:off x="152400" y="1905001"/>
          <a:ext cx="88392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Specific Heat and Heat Capacity</a:t>
                      </a: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Constant-Pressure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Calorimetry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Constant-Volume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Calorimetry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Specific Heat and Heat Capacity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D88BB6C-33BA-4991-A2C2-20BF1573AD94}" type="slidenum">
              <a:rPr lang="en-US" smtClean="0"/>
              <a:t>43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i="1" dirty="0" smtClean="0"/>
              <a:t>specific </a:t>
            </a:r>
            <a:r>
              <a:rPr lang="en-US" sz="2800" b="1" i="1" dirty="0"/>
              <a:t>heat 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 of a substance is the amount of heat required to raise the temperature of 1 g of the substance by 1°C. </a:t>
            </a:r>
            <a:endParaRPr lang="en-US" sz="2800" dirty="0" smtClean="0"/>
          </a:p>
          <a:p>
            <a:endParaRPr lang="en-US" sz="1400" dirty="0"/>
          </a:p>
          <a:p>
            <a:r>
              <a:rPr lang="en-US" sz="2800" dirty="0" smtClean="0"/>
              <a:t>The </a:t>
            </a:r>
            <a:r>
              <a:rPr lang="en-US" sz="2800" b="1" i="1" dirty="0"/>
              <a:t>heat capacity 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) is the amount of heat required to raise the </a:t>
            </a:r>
            <a:r>
              <a:rPr lang="en-US" sz="2800" dirty="0" smtClean="0"/>
              <a:t>temperature </a:t>
            </a:r>
            <a:r>
              <a:rPr lang="en-US" sz="2800" dirty="0"/>
              <a:t>of an </a:t>
            </a:r>
            <a:r>
              <a:rPr lang="en-US" sz="2800" i="1" dirty="0"/>
              <a:t>object </a:t>
            </a:r>
            <a:r>
              <a:rPr lang="en-US" sz="2800" dirty="0"/>
              <a:t>by 1°C. </a:t>
            </a:r>
          </a:p>
        </p:txBody>
      </p:sp>
    </p:spTree>
    <p:extLst>
      <p:ext uri="{BB962C8B-B14F-4D97-AF65-F5344CB8AC3E}">
        <p14:creationId xmlns:p14="http://schemas.microsoft.com/office/powerpoint/2010/main" val="3654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Specific Heat and Heat Capacity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9D97E9BE-878B-4EC0-A52B-49DC5C397151}" type="slidenum">
              <a:rPr lang="en-US" smtClean="0"/>
              <a:t>44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For </a:t>
            </a:r>
            <a:r>
              <a:rPr lang="en-US" sz="2800" dirty="0">
                <a:solidFill>
                  <a:prstClr val="black"/>
                </a:solidFill>
              </a:rPr>
              <a:t>example, we can use the </a:t>
            </a:r>
            <a:r>
              <a:rPr lang="en-US" sz="2800" dirty="0" smtClean="0">
                <a:solidFill>
                  <a:prstClr val="black"/>
                </a:solidFill>
              </a:rPr>
              <a:t>specific </a:t>
            </a:r>
            <a:r>
              <a:rPr lang="en-US" sz="2800" dirty="0">
                <a:solidFill>
                  <a:prstClr val="black"/>
                </a:solidFill>
              </a:rPr>
              <a:t>heat of water,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4.184 </a:t>
            </a:r>
            <a:r>
              <a:rPr lang="en-US" sz="2800" dirty="0">
                <a:solidFill>
                  <a:prstClr val="black"/>
                </a:solidFill>
              </a:rPr>
              <a:t>J/(</a:t>
            </a:r>
            <a:r>
              <a:rPr lang="en-US" sz="2800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 </a:t>
            </a:r>
            <a:r>
              <a:rPr lang="en-US" sz="2800" dirty="0" smtClean="0">
                <a:solidFill>
                  <a:prstClr val="black"/>
                </a:solidFill>
              </a:rPr>
              <a:t>°</a:t>
            </a:r>
            <a:r>
              <a:rPr lang="en-US" sz="2800" dirty="0">
                <a:solidFill>
                  <a:prstClr val="black"/>
                </a:solidFill>
              </a:rPr>
              <a:t>C), to determine the heat capacity of a kilogram of water: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86088"/>
            <a:ext cx="87249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114800"/>
            <a:ext cx="3333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5141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that </a:t>
            </a:r>
            <a:r>
              <a:rPr lang="en-US" sz="2800" dirty="0" smtClean="0"/>
              <a:t>specific </a:t>
            </a:r>
            <a:r>
              <a:rPr lang="en-US" sz="2800" dirty="0"/>
              <a:t>heat has the units J/(g </a:t>
            </a:r>
            <a:r>
              <a:rPr lang="en-US" sz="2800" dirty="0" smtClean="0">
                <a:sym typeface="Symbol"/>
              </a:rPr>
              <a:t></a:t>
            </a:r>
            <a:r>
              <a:rPr lang="en-US" sz="2800" dirty="0" smtClean="0"/>
              <a:t> </a:t>
            </a:r>
            <a:r>
              <a:rPr lang="en-US" sz="2800" dirty="0"/>
              <a:t>°C) and heat capacity has the units J/°C. </a:t>
            </a:r>
          </a:p>
        </p:txBody>
      </p:sp>
    </p:spTree>
    <p:extLst>
      <p:ext uri="{BB962C8B-B14F-4D97-AF65-F5344CB8AC3E}">
        <p14:creationId xmlns:p14="http://schemas.microsoft.com/office/powerpoint/2010/main" val="2852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Specific Heat and Heat Capacity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E78444B-17C2-4813-B7D3-1774F1855153}" type="slidenum">
              <a:rPr lang="en-US" smtClean="0"/>
              <a:t>45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752600"/>
            <a:ext cx="72290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a substance with specific heat </a:t>
            </a:r>
            <a:r>
              <a:rPr lang="en-US" sz="2800" i="1" dirty="0" smtClean="0"/>
              <a:t>s</a:t>
            </a:r>
            <a:r>
              <a:rPr lang="en-US" sz="2800" dirty="0" smtClean="0"/>
              <a:t> and mass </a:t>
            </a:r>
            <a:r>
              <a:rPr lang="en-US" sz="2800" i="1" dirty="0" smtClean="0"/>
              <a:t>m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For an object with heat capacity </a:t>
            </a:r>
            <a:r>
              <a:rPr lang="en-US" sz="2800" i="1" dirty="0" smtClean="0"/>
              <a:t>C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38400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9624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0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Specific Heat and Heat Capacity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85F1DCFF-04CD-4D32-BF0C-3E811C4D0D06}" type="slidenum">
              <a:rPr lang="en-US" smtClean="0"/>
              <a:t>46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" y="1905000"/>
            <a:ext cx="9062657" cy="25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Specific Heat and Heat Capacity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2D0630C8-076C-4703-A343-84BC3155DABA}" type="slidenum">
              <a:rPr lang="en-US" smtClean="0"/>
              <a:t>47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 smtClean="0"/>
              <a:t>Calculate the amount of heat (in kJ) required to heat 255 g of water from 25.2°C to 90.5°C. </a:t>
            </a:r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Strategy</a:t>
            </a:r>
          </a:p>
          <a:p>
            <a:r>
              <a:rPr lang="en-US" sz="2800" dirty="0" smtClean="0"/>
              <a:t>Use </a:t>
            </a:r>
            <a:r>
              <a:rPr lang="en-US" sz="2800" i="1" dirty="0" smtClean="0"/>
              <a:t>q </a:t>
            </a:r>
            <a:r>
              <a:rPr lang="en-US" sz="2800" dirty="0" smtClean="0"/>
              <a:t>= </a:t>
            </a:r>
            <a:r>
              <a:rPr lang="en-US" sz="2800" i="1" dirty="0" err="1" smtClean="0"/>
              <a:t>sm</a:t>
            </a:r>
            <a:r>
              <a:rPr lang="en-US" sz="2800" dirty="0" err="1" smtClean="0">
                <a:sym typeface="Symbol"/>
              </a:rPr>
              <a:t></a:t>
            </a:r>
            <a:r>
              <a:rPr lang="en-US" sz="2800" i="1" dirty="0" err="1" smtClean="0"/>
              <a:t>T</a:t>
            </a:r>
            <a:r>
              <a:rPr lang="en-US" sz="2800" dirty="0" smtClean="0"/>
              <a:t> to calculate </a:t>
            </a:r>
            <a:r>
              <a:rPr lang="en-US" sz="2800" i="1" dirty="0" smtClean="0"/>
              <a:t>q. </a:t>
            </a:r>
          </a:p>
          <a:p>
            <a:endParaRPr lang="en-US" sz="2800" dirty="0" smtClean="0"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Setup</a:t>
            </a:r>
          </a:p>
          <a:p>
            <a:pPr algn="ctr"/>
            <a:r>
              <a:rPr lang="en-US" sz="2800" i="1" dirty="0"/>
              <a:t>m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255 g, </a:t>
            </a:r>
            <a:r>
              <a:rPr lang="en-US" sz="2800" i="1" dirty="0"/>
              <a:t>s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4.184 J/g </a:t>
            </a:r>
            <a:r>
              <a:rPr lang="en-US" sz="2800" dirty="0" smtClean="0"/>
              <a:t>· </a:t>
            </a:r>
            <a:r>
              <a:rPr lang="en-US" sz="2800" dirty="0"/>
              <a:t>°C,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T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90.5°C </a:t>
            </a:r>
            <a:r>
              <a:rPr lang="en-US" sz="2800" dirty="0" smtClean="0"/>
              <a:t>– </a:t>
            </a:r>
            <a:r>
              <a:rPr lang="en-US" sz="2800" dirty="0"/>
              <a:t>25.2°C </a:t>
            </a:r>
            <a:r>
              <a:rPr lang="en-US" sz="2800" dirty="0" smtClean="0"/>
              <a:t>= 65.3°C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1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Specific Heat and Heat Capacity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DC0347B-3868-4D0B-8223-41FF7EC29560}" type="slidenum">
              <a:rPr lang="en-US" smtClean="0"/>
              <a:t>48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Solution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" y="1600200"/>
            <a:ext cx="900017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Constant-Pressure Calorimetry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74DB0EC-C694-43BD-9BA4-7FF74B620C1C}" type="slidenum">
              <a:rPr lang="en-US" smtClean="0"/>
              <a:t>49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771525"/>
            <a:ext cx="31813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28800"/>
            <a:ext cx="2552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2000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609975"/>
            <a:ext cx="2105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Forms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C0A71DD-087F-46C3-8493-058488B1E7FB}" type="slidenum">
              <a:rPr lang="en-US" smtClean="0"/>
              <a:t>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4217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One form of kinetic energy of particular </a:t>
            </a:r>
            <a:r>
              <a:rPr lang="en-US" sz="2800" dirty="0" smtClean="0"/>
              <a:t>interest </a:t>
            </a:r>
            <a:r>
              <a:rPr lang="en-US" sz="2800" dirty="0"/>
              <a:t>to chemists is </a:t>
            </a:r>
            <a:r>
              <a:rPr lang="en-US" sz="2800" b="1" i="1" dirty="0"/>
              <a:t>thermal energy, </a:t>
            </a:r>
            <a:r>
              <a:rPr lang="en-US" sz="2800" dirty="0"/>
              <a:t>which is the energy associated with the random motion of atoms and molecules.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</a:t>
            </a:r>
            <a:r>
              <a:rPr lang="en-US" sz="2800" dirty="0"/>
              <a:t>can monitor changes in thermal energy by measuring temperature changes.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Constant-Pressure Calorimetry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559E490B-E95D-45F3-84C8-A10256420BF6}" type="slidenum">
              <a:rPr lang="en-US" smtClean="0"/>
              <a:t>50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52629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A metal pellet with a mass of 100.0 g, originally at 88.4°C, is dropped into 125 g of water originally at 25.1°C.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final </a:t>
            </a:r>
            <a:r>
              <a:rPr lang="en-US" sz="2800" dirty="0"/>
              <a:t>temperature of both the pellet and the water is 31.3°C.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Calculate </a:t>
            </a:r>
            <a:r>
              <a:rPr lang="en-US" sz="2800" dirty="0"/>
              <a:t>the heat capacity </a:t>
            </a:r>
            <a:r>
              <a:rPr lang="en-US" sz="2800" i="1" dirty="0"/>
              <a:t>C </a:t>
            </a:r>
            <a:r>
              <a:rPr lang="en-US" sz="2800" dirty="0"/>
              <a:t>(in J/°C) of the pellet. </a:t>
            </a:r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Strategy</a:t>
            </a:r>
          </a:p>
          <a:p>
            <a:r>
              <a:rPr lang="en-US" sz="2800" dirty="0"/>
              <a:t>Use </a:t>
            </a:r>
            <a:r>
              <a:rPr lang="en-US" sz="2800" i="1" dirty="0" smtClean="0"/>
              <a:t>q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sm</a:t>
            </a:r>
            <a:r>
              <a:rPr lang="en-US" sz="2800" dirty="0" err="1" smtClean="0">
                <a:sym typeface="Symbol"/>
              </a:rPr>
              <a:t></a:t>
            </a:r>
            <a:r>
              <a:rPr lang="en-US" sz="2800" i="1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to determine the heat absorbed by the water; then use </a:t>
            </a:r>
            <a:r>
              <a:rPr lang="en-US" sz="2800" i="1" dirty="0" smtClean="0"/>
              <a:t>q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i="1" dirty="0" smtClean="0"/>
              <a:t>C</a:t>
            </a:r>
            <a:r>
              <a:rPr lang="en-US" sz="2800" dirty="0">
                <a:sym typeface="Symbol"/>
              </a:rPr>
              <a:t></a:t>
            </a:r>
            <a:r>
              <a:rPr lang="en-US" sz="2800" i="1" dirty="0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to determine the heat capacity of the metal pellet. 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4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Constant-Pressure Calorimetry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804C7DAC-559B-4735-BCDF-1BDEC180B00F}" type="slidenum">
              <a:rPr lang="en-US" smtClean="0"/>
              <a:t>51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Setup</a:t>
            </a:r>
          </a:p>
          <a:p>
            <a:pPr algn="ctr"/>
            <a:r>
              <a:rPr lang="en-US" sz="2800" i="1" dirty="0" err="1"/>
              <a:t>m</a:t>
            </a:r>
            <a:r>
              <a:rPr lang="en-US" sz="2800" baseline="-25000" dirty="0" err="1"/>
              <a:t>water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/>
              <a:t>125 </a:t>
            </a:r>
            <a:r>
              <a:rPr lang="en-US" sz="2800" dirty="0" smtClean="0"/>
              <a:t>g	 </a:t>
            </a:r>
            <a:r>
              <a:rPr lang="en-US" sz="2800" i="1" dirty="0" err="1" smtClean="0"/>
              <a:t>s</a:t>
            </a:r>
            <a:r>
              <a:rPr lang="en-US" sz="2800" baseline="-25000" dirty="0" err="1" smtClean="0"/>
              <a:t>water</a:t>
            </a:r>
            <a:r>
              <a:rPr lang="en-US" sz="2800" dirty="0" smtClean="0"/>
              <a:t>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4.184 J/g </a:t>
            </a:r>
            <a:r>
              <a:rPr lang="en-US" sz="2800" dirty="0" smtClean="0"/>
              <a:t>· </a:t>
            </a:r>
            <a:r>
              <a:rPr lang="en-US" sz="2800" dirty="0"/>
              <a:t>°</a:t>
            </a:r>
            <a:r>
              <a:rPr lang="en-US" sz="2800" dirty="0" smtClean="0"/>
              <a:t>C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T</a:t>
            </a:r>
            <a:r>
              <a:rPr lang="en-US" sz="2800" baseline="-25000" dirty="0" err="1" smtClean="0"/>
              <a:t>water</a:t>
            </a:r>
            <a:r>
              <a:rPr lang="en-US" sz="2800" dirty="0" smtClean="0"/>
              <a:t>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31.3°C –</a:t>
            </a:r>
            <a:r>
              <a:rPr lang="en-US" sz="2800" dirty="0" smtClean="0"/>
              <a:t> </a:t>
            </a:r>
            <a:r>
              <a:rPr lang="en-US" sz="2800" dirty="0"/>
              <a:t>25.1°C </a:t>
            </a:r>
            <a:r>
              <a:rPr lang="en-US" sz="2800" dirty="0" smtClean="0"/>
              <a:t>= 6.2°C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heat absorbed by the water must be released by the pellet: </a:t>
            </a:r>
            <a:endParaRPr lang="en-US" sz="2800" dirty="0" smtClean="0"/>
          </a:p>
          <a:p>
            <a:pPr algn="ctr"/>
            <a:r>
              <a:rPr lang="en-US" sz="2800" i="1" dirty="0" err="1" smtClean="0"/>
              <a:t>q</a:t>
            </a:r>
            <a:r>
              <a:rPr lang="en-US" sz="2800" baseline="-25000" dirty="0" err="1" smtClean="0"/>
              <a:t>water</a:t>
            </a:r>
            <a:r>
              <a:rPr lang="en-US" sz="2800" dirty="0" smtClean="0"/>
              <a:t> = –</a:t>
            </a:r>
            <a:r>
              <a:rPr lang="en-US" sz="2800" i="1" dirty="0" err="1" smtClean="0"/>
              <a:t>q</a:t>
            </a:r>
            <a:r>
              <a:rPr lang="en-US" sz="2800" baseline="-25000" dirty="0" err="1" smtClean="0"/>
              <a:t>pellet</a:t>
            </a:r>
            <a:r>
              <a:rPr lang="en-US" sz="2800" dirty="0" smtClean="0"/>
              <a:t> · </a:t>
            </a:r>
            <a:r>
              <a:rPr lang="en-US" sz="2800" i="1" dirty="0" err="1"/>
              <a:t>m</a:t>
            </a:r>
            <a:r>
              <a:rPr lang="en-US" sz="2800" baseline="-25000" dirty="0" err="1"/>
              <a:t>pellet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/>
              <a:t>100.0 g and 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T</a:t>
            </a:r>
            <a:r>
              <a:rPr lang="en-US" sz="2800" baseline="-25000" dirty="0" err="1" smtClean="0"/>
              <a:t>pellet</a:t>
            </a:r>
            <a:r>
              <a:rPr lang="en-US" sz="2800" dirty="0" smtClean="0"/>
              <a:t> 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31.3°C </a:t>
            </a:r>
            <a:r>
              <a:rPr lang="en-US" sz="2800" dirty="0" smtClean="0"/>
              <a:t>– </a:t>
            </a:r>
            <a:r>
              <a:rPr lang="en-US" sz="2800" dirty="0"/>
              <a:t>88.4°C </a:t>
            </a:r>
            <a:r>
              <a:rPr lang="en-US" sz="2800" dirty="0" smtClean="0"/>
              <a:t>= 257.1°C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Constant-Pressure Calorimetry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3C031D06-2EA0-4965-8F6F-5D91DCD1F096}" type="slidenum">
              <a:rPr lang="en-US" smtClean="0"/>
              <a:t>52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Solution</a:t>
            </a:r>
          </a:p>
          <a:p>
            <a:endParaRPr lang="en-US" sz="2800" b="1" dirty="0" smtClean="0">
              <a:solidFill>
                <a:srgbClr val="4F74A7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514475"/>
            <a:ext cx="6105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543175"/>
            <a:ext cx="46005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Constant-Volume Calorimetry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8EECF953-7A56-4020-A4EE-6ADD2FB8773E}" type="slidenum">
              <a:rPr lang="en-US" smtClean="0"/>
              <a:t>53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80" y="1641764"/>
            <a:ext cx="4372841" cy="460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5.4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Calorimetry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Constant-Volume Calorimetry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2E0DD0F8-19A0-4F12-9EAD-5A3E6559F9B8}" type="slidenum">
              <a:rPr lang="en-US" smtClean="0"/>
              <a:t>54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895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Because </a:t>
            </a:r>
            <a:r>
              <a:rPr lang="en-US" sz="2800" dirty="0"/>
              <a:t>no heat enters or leaves the system during the process, the heat change of the system overall (</a:t>
            </a:r>
            <a:r>
              <a:rPr lang="en-US" sz="2800" i="1" dirty="0" err="1"/>
              <a:t>q</a:t>
            </a:r>
            <a:r>
              <a:rPr lang="en-US" sz="2800" baseline="-25000" dirty="0" err="1"/>
              <a:t>system</a:t>
            </a:r>
            <a:r>
              <a:rPr lang="en-US" sz="2800" dirty="0"/>
              <a:t>) is zero and we can write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228975"/>
            <a:ext cx="1971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962400"/>
            <a:ext cx="2190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895850"/>
            <a:ext cx="2695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Constant-Volume Calorimetry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5.6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5585772E-1F7E-4EC5-8D42-B87B69E93B6B}" type="slidenum">
              <a:rPr lang="en-US" smtClean="0"/>
              <a:t>55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A Famous Amos bite-sized chocolate chip cookie weighing 7.25 g is burned in a bomb calorimeter to determine its energy content.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heat capacity of the calorimeter is 39.97 kJ/°C.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During </a:t>
            </a:r>
            <a:r>
              <a:rPr lang="en-US" sz="2800" dirty="0"/>
              <a:t>the combustion, the temperature of the water in the calorimeter increases by 3.90°C.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Calculate </a:t>
            </a:r>
            <a:r>
              <a:rPr lang="en-US" sz="2800" dirty="0"/>
              <a:t>the energy content (in kJ/g) of the cookie. 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2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5.4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Calorimetry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Constant-Volume Calorimetry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5.6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4CDD2CE-F270-4D6B-B449-B284D34F9459}" type="slidenum">
              <a:rPr lang="en-US" smtClean="0"/>
              <a:t>56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Strategy</a:t>
            </a:r>
          </a:p>
          <a:p>
            <a:r>
              <a:rPr lang="en-US" sz="2800" dirty="0"/>
              <a:t>Use </a:t>
            </a:r>
            <a:r>
              <a:rPr lang="en-US" sz="2800" i="1" dirty="0" err="1" smtClean="0"/>
              <a:t>q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</a:t>
            </a:r>
            <a:r>
              <a:rPr lang="en-US" sz="2800" dirty="0"/>
              <a:t>=</a:t>
            </a:r>
            <a:r>
              <a:rPr lang="en-US" sz="2800" dirty="0" smtClean="0"/>
              <a:t> –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cal</a:t>
            </a:r>
            <a:r>
              <a:rPr lang="en-US" sz="2800" dirty="0" err="1" smtClean="0">
                <a:sym typeface="Symbol"/>
              </a:rPr>
              <a:t></a:t>
            </a:r>
            <a:r>
              <a:rPr lang="en-US" sz="2800" i="1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to calculate the heat released by the combustion of the cookie. Divide the heat released by the mass of the cookie to determine its energy content per gram. 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b="1" dirty="0" smtClean="0">
              <a:solidFill>
                <a:srgbClr val="4F74A7"/>
              </a:solidFill>
            </a:endParaRPr>
          </a:p>
          <a:p>
            <a:r>
              <a:rPr lang="en-US" sz="2800" b="1" dirty="0" smtClean="0">
                <a:solidFill>
                  <a:srgbClr val="4F74A7"/>
                </a:solidFill>
              </a:rPr>
              <a:t>Setup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srgbClr val="4F74A7"/>
                </a:solidFill>
              </a:rPr>
              <a:t>Solution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124200"/>
            <a:ext cx="50387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410075"/>
            <a:ext cx="8515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181600"/>
            <a:ext cx="73628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5.5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Hess’s Law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1AFD1B69-1CB7-493E-927F-C7EA8685A7E4}" type="slidenum">
              <a:rPr lang="en-US" smtClean="0"/>
              <a:t>57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Objective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05450"/>
              </p:ext>
            </p:extLst>
          </p:nvPr>
        </p:nvGraphicFramePr>
        <p:xfrm>
          <a:off x="152400" y="1905001"/>
          <a:ext cx="88392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Hess’s Law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5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5.5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Hess’s Law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Hess’s Law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CC0AABAC-703E-47F2-A8E2-134802E276D8}" type="slidenum">
              <a:rPr lang="en-US" smtClean="0"/>
              <a:t>58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enthalpy is a state function, the change in enthalpy that occurs when reactants are </a:t>
            </a:r>
            <a:r>
              <a:rPr lang="en-US" sz="2800" dirty="0" smtClean="0"/>
              <a:t>converted </a:t>
            </a:r>
            <a:r>
              <a:rPr lang="en-US" sz="2800" dirty="0"/>
              <a:t>to products in a reaction is the same whether the reaction takes place in one step or in a series of steps.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observation is called </a:t>
            </a:r>
            <a:r>
              <a:rPr lang="en-US" sz="2800" b="1" i="1" dirty="0"/>
              <a:t>Hess’s law.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5.5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Hess’s Law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Hess’s Law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5.7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D1EEEA98-BA4F-4042-A1D5-254BA63458B7}" type="slidenum">
              <a:rPr lang="en-US" smtClean="0"/>
              <a:t>59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Given the following thermochemical equations, </a:t>
            </a:r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 smtClean="0"/>
          </a:p>
          <a:p>
            <a:r>
              <a:rPr lang="en-US" sz="2800" dirty="0" smtClean="0"/>
              <a:t>determine </a:t>
            </a:r>
            <a:r>
              <a:rPr lang="en-US" sz="2800" dirty="0"/>
              <a:t>the enthalpy change for the </a:t>
            </a:r>
            <a:r>
              <a:rPr lang="en-US" sz="2800" dirty="0" smtClean="0"/>
              <a:t>reaction</a:t>
            </a:r>
            <a:endParaRPr lang="en-US" sz="2800" dirty="0">
              <a:latin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24000"/>
            <a:ext cx="5343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590800"/>
            <a:ext cx="3028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648075"/>
            <a:ext cx="2714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5753100"/>
            <a:ext cx="4076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5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Forms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58AD503-F4BE-4199-882C-46B6898B6088}" type="slidenum">
              <a:rPr lang="en-US" smtClean="0"/>
              <a:t>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4217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Potential energy </a:t>
            </a:r>
            <a:r>
              <a:rPr lang="en-US" sz="2800" dirty="0"/>
              <a:t>is the energy possessed by an object by virtue of its position.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two forms of potential energy of greatest interest to chemists are chemical energy and electrostatic energy. </a:t>
            </a:r>
            <a:endParaRPr lang="en-US" sz="2800" dirty="0" smtClean="0"/>
          </a:p>
          <a:p>
            <a:endParaRPr lang="en-US" sz="2800" b="1" i="1" dirty="0"/>
          </a:p>
          <a:p>
            <a:r>
              <a:rPr lang="en-US" sz="2800" b="1" i="1" dirty="0" smtClean="0"/>
              <a:t>Chemical </a:t>
            </a:r>
            <a:r>
              <a:rPr lang="en-US" sz="2800" b="1" i="1" dirty="0"/>
              <a:t>energy </a:t>
            </a:r>
            <a:r>
              <a:rPr lang="en-US" sz="2800" dirty="0"/>
              <a:t>is energy stored within the structural units (molecules or polyatomic ions) of chemical substances. The amount of chemical energy in a sample of matter depends on the types and arrangements of atoms in the structural units that make up the sample.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5.5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Hess’s Law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Hess’s Law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5.7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E0AF9F29-0F5E-41CD-A729-CBB2D1603DEC}" type="slidenum">
              <a:rPr lang="en-US" smtClean="0"/>
              <a:t>60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952500"/>
            <a:ext cx="91440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Strategy</a:t>
            </a:r>
          </a:p>
          <a:p>
            <a:r>
              <a:rPr lang="en-US" sz="2800" dirty="0"/>
              <a:t>Arrange the given thermochemical equations so that they sum to the desired equation.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Make </a:t>
            </a:r>
            <a:r>
              <a:rPr lang="en-US" sz="2800" dirty="0"/>
              <a:t>the corresponding changes to the enthalpy changes, and add them to get the desired enthalpy change. 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8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5.5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Hess’s Law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Hess’s Law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5.7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7AC80145-640D-46E9-BA09-74E94DB4C921}" type="slidenum">
              <a:rPr lang="en-US" smtClean="0"/>
              <a:t>61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952500"/>
            <a:ext cx="9144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Solution</a:t>
            </a:r>
          </a:p>
          <a:p>
            <a:endParaRPr lang="en-US" sz="2800" dirty="0">
              <a:latin typeface="Calibri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89154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5.6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DAFD33A3-DE7B-4378-9ABC-6F03D00F0363}" type="slidenum">
              <a:rPr lang="en-US" smtClean="0"/>
              <a:t>62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graphicFrame>
        <p:nvGraphicFramePr>
          <p:cNvPr id="14" name="Objectives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93875"/>
              </p:ext>
            </p:extLst>
          </p:nvPr>
        </p:nvGraphicFramePr>
        <p:xfrm>
          <a:off x="152400" y="1905001"/>
          <a:ext cx="88392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2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Standard Enthalpies of Formation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2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5.6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8444DC75-3E14-43CA-9156-05FA29A34BC1}" type="slidenum">
              <a:rPr lang="en-US" smtClean="0"/>
              <a:t>63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/>
              <a:t>is no way to measure the </a:t>
            </a:r>
            <a:r>
              <a:rPr lang="en-US" sz="2800" i="1" dirty="0"/>
              <a:t>absolute </a:t>
            </a:r>
            <a:r>
              <a:rPr lang="en-US" sz="2800" dirty="0"/>
              <a:t>value of the enthalpy of a </a:t>
            </a:r>
            <a:r>
              <a:rPr lang="en-US" sz="2800" dirty="0" smtClean="0"/>
              <a:t>substance. </a:t>
            </a:r>
          </a:p>
          <a:p>
            <a:endParaRPr lang="en-US" sz="2800" dirty="0"/>
          </a:p>
          <a:p>
            <a:r>
              <a:rPr lang="en-US" sz="2800" dirty="0" smtClean="0"/>
              <a:t>Only </a:t>
            </a:r>
            <a:r>
              <a:rPr lang="en-US" sz="2800" i="1" dirty="0" smtClean="0"/>
              <a:t>changes</a:t>
            </a:r>
            <a:r>
              <a:rPr lang="en-US" sz="2800" dirty="0" smtClean="0"/>
              <a:t> in enthalpy are measureable; that is, only </a:t>
            </a:r>
            <a:r>
              <a:rPr lang="en-US" sz="2800" dirty="0"/>
              <a:t>values </a:t>
            </a:r>
            <a:r>
              <a:rPr lang="en-US" sz="2800" i="1" dirty="0"/>
              <a:t>relative </a:t>
            </a:r>
            <a:r>
              <a:rPr lang="en-US" sz="2800" dirty="0"/>
              <a:t>to an arbitrary </a:t>
            </a:r>
            <a:r>
              <a:rPr lang="en-US" sz="2800" dirty="0" smtClean="0"/>
              <a:t>reference </a:t>
            </a:r>
            <a:r>
              <a:rPr lang="en-US" sz="2800" dirty="0"/>
              <a:t>can be determined.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933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5.6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673372E7-7C63-4289-9F71-204FB3815361}" type="slidenum">
              <a:rPr lang="en-US" smtClean="0"/>
              <a:t>64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Chemists </a:t>
            </a:r>
            <a:r>
              <a:rPr lang="en-US" sz="2800" dirty="0">
                <a:solidFill>
                  <a:prstClr val="black"/>
                </a:solidFill>
              </a:rPr>
              <a:t>have agreed on an arbitrary reference point for enthalpy. 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/>
              <a:t>The “sea level” reference point for all enthalpy expressions is called the </a:t>
            </a:r>
            <a:r>
              <a:rPr lang="en-US" sz="2800" b="1" i="1" dirty="0"/>
              <a:t>standard enthalpy of formation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H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f</a:t>
            </a:r>
            <a:r>
              <a:rPr lang="en-US" sz="2800" dirty="0"/>
              <a:t>), which is </a:t>
            </a:r>
            <a:r>
              <a:rPr lang="en-US" sz="2800" dirty="0" smtClean="0"/>
              <a:t>defined </a:t>
            </a:r>
            <a:r>
              <a:rPr lang="en-US" sz="2800" dirty="0"/>
              <a:t>as the heat change that results when 1 mole of a compound is formed from its constituent elements in their standard states.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5.6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Standard Enthalpies of Formation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7E2A333-EC66-40B3-9DEE-36AA8C28C756}" type="slidenum">
              <a:rPr lang="en-US" smtClean="0"/>
              <a:t>65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importance of the standard enthalpies of formation is that once we know their values, we can readily calculate the </a:t>
            </a:r>
            <a:r>
              <a:rPr lang="en-US" sz="2800" b="1" i="1" dirty="0"/>
              <a:t>standard enthalpy of reaction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H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rxn</a:t>
            </a:r>
            <a:r>
              <a:rPr lang="en-US" sz="2800" dirty="0"/>
              <a:t>), </a:t>
            </a:r>
            <a:r>
              <a:rPr lang="en-US" sz="2800" dirty="0" smtClean="0"/>
              <a:t>defined </a:t>
            </a:r>
            <a:r>
              <a:rPr lang="en-US" sz="2800" dirty="0"/>
              <a:t>as the enthalpy of a reaction carried out under standard conditions.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648200"/>
            <a:ext cx="8934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610225"/>
            <a:ext cx="7353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5.6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Standard Enthalpies of Formation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Standard Enthalpies of Formation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5.8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4DC3031C-7ABE-4B25-A083-B163C5D6024B}" type="slidenum">
              <a:rPr lang="en-US" smtClean="0"/>
              <a:t>66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31085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Using data from Appendix 2, calculate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H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</a:t>
            </a:r>
            <a:r>
              <a:rPr lang="en-US" sz="2800" dirty="0"/>
              <a:t>for </a:t>
            </a:r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Setup</a:t>
            </a:r>
          </a:p>
          <a:p>
            <a:r>
              <a:rPr lang="en-US" sz="2800" dirty="0"/>
              <a:t>The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H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</a:t>
            </a:r>
            <a:r>
              <a:rPr lang="en-US" sz="2800" dirty="0"/>
              <a:t>values for </a:t>
            </a:r>
            <a:r>
              <a:rPr lang="en-US" sz="2800" dirty="0" smtClean="0"/>
              <a:t>Ag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</a:t>
            </a:r>
            <a:r>
              <a:rPr lang="en-US" sz="2800" i="1" dirty="0" err="1" smtClean="0"/>
              <a:t>aq</a:t>
            </a:r>
            <a:r>
              <a:rPr lang="en-US" sz="2800" dirty="0"/>
              <a:t>), 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–</a:t>
            </a:r>
            <a:r>
              <a:rPr lang="en-US" sz="2800" dirty="0" smtClean="0"/>
              <a:t>(</a:t>
            </a:r>
            <a:r>
              <a:rPr lang="en-US" sz="2800" i="1" dirty="0" err="1" smtClean="0"/>
              <a:t>aq</a:t>
            </a:r>
            <a:r>
              <a:rPr lang="en-US" sz="2800" dirty="0"/>
              <a:t>), and </a:t>
            </a:r>
            <a:r>
              <a:rPr lang="en-US" sz="2800" dirty="0" err="1"/>
              <a:t>AgCl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 are 1105.9, 2167.2, and 2127.0 kJ/</a:t>
            </a:r>
            <a:r>
              <a:rPr lang="en-US" sz="2800" dirty="0" err="1"/>
              <a:t>mol</a:t>
            </a:r>
            <a:r>
              <a:rPr lang="en-US" sz="2800" dirty="0"/>
              <a:t>, respectively. </a:t>
            </a:r>
            <a:endParaRPr lang="en-US" sz="2800" dirty="0"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76400"/>
            <a:ext cx="48958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3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5.6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Standard Enthalpies of Formation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Standard Enthalpies of Formation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5.8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7F1D32AB-CA5B-42BB-854C-EC2635971866}" type="slidenum">
              <a:rPr lang="en-US" smtClean="0"/>
              <a:t>67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</a:rPr>
              <a:t>Solution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24000"/>
            <a:ext cx="88201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5.6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Standard Enthalpies of Formation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Standard Enthalpies of Formation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5.9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B7EE6BFC-CFA0-4462-A2C4-5E398DB4A5E3}" type="slidenum">
              <a:rPr lang="en-US" smtClean="0"/>
              <a:t>68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Given the following information, calculate the standard enthalpy of formation of acetylene (C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) from its constituent elements: </a:t>
            </a:r>
            <a:endParaRPr lang="en-US" sz="2800" dirty="0" smtClean="0">
              <a:latin typeface="Calibri"/>
            </a:endParaRPr>
          </a:p>
          <a:p>
            <a:endParaRPr lang="en-US" sz="2800" dirty="0">
              <a:latin typeface="Calibri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162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443163"/>
            <a:ext cx="28098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443163"/>
            <a:ext cx="3429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1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5.6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Standard Enthalpies of Formation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Standard Enthalpies of Formation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5.9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30A494DE-FBD3-4835-9AB4-9F989A2453F7}" type="slidenum">
              <a:rPr lang="en-US" smtClean="0"/>
              <a:t>69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952500"/>
            <a:ext cx="91440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Strategy</a:t>
            </a:r>
          </a:p>
          <a:p>
            <a:r>
              <a:rPr lang="en-US" sz="2800" dirty="0"/>
              <a:t>Arrange the equations that are provided so that they will sum to the desired equation.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may require reversing or multiplying one or more of the equations.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For </a:t>
            </a:r>
            <a:r>
              <a:rPr lang="en-US" sz="2800" dirty="0"/>
              <a:t>any such change, the corresponding change must also be made to the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err="1" smtClean="0"/>
              <a:t>H</a:t>
            </a:r>
            <a:r>
              <a:rPr lang="en-US" sz="2800" dirty="0" err="1" smtClean="0"/>
              <a:t>°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</a:t>
            </a:r>
            <a:r>
              <a:rPr lang="en-US" sz="2800" dirty="0"/>
              <a:t>value. </a:t>
            </a:r>
            <a:endParaRPr lang="en-US" sz="28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2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Forms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9862795A-D130-4F73-81CE-369A605AE692}" type="slidenum">
              <a:rPr lang="en-US" smtClean="0"/>
              <a:t>7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240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Electrostatic energy </a:t>
            </a:r>
            <a:r>
              <a:rPr lang="en-US" sz="2800" dirty="0"/>
              <a:t>is potential energy that results from the interaction of charged particles. </a:t>
            </a:r>
            <a:endParaRPr lang="en-US" sz="2800" dirty="0" smtClean="0"/>
          </a:p>
          <a:p>
            <a:endParaRPr lang="en-US" sz="1400" dirty="0"/>
          </a:p>
          <a:p>
            <a:r>
              <a:rPr lang="en-US" sz="2800" dirty="0" smtClean="0"/>
              <a:t>Oppositely </a:t>
            </a:r>
            <a:r>
              <a:rPr lang="en-US" sz="2800" dirty="0"/>
              <a:t>charged particles </a:t>
            </a:r>
            <a:r>
              <a:rPr lang="en-US" sz="2800" i="1" dirty="0"/>
              <a:t>attract </a:t>
            </a:r>
            <a:r>
              <a:rPr lang="en-US" sz="2800" dirty="0"/>
              <a:t>each other, whereas particles of like charges </a:t>
            </a:r>
            <a:r>
              <a:rPr lang="en-US" sz="2800" i="1" dirty="0"/>
              <a:t>repel </a:t>
            </a:r>
            <a:r>
              <a:rPr lang="en-US" sz="2800" dirty="0"/>
              <a:t>each other. </a:t>
            </a:r>
            <a:endParaRPr lang="en-US" sz="2800" dirty="0" smtClean="0"/>
          </a:p>
          <a:p>
            <a:endParaRPr lang="en-US" sz="1400" dirty="0"/>
          </a:p>
          <a:p>
            <a:r>
              <a:rPr lang="en-US" sz="2800" dirty="0" smtClean="0"/>
              <a:t>The </a:t>
            </a:r>
            <a:r>
              <a:rPr lang="en-US" sz="2800" dirty="0"/>
              <a:t>magnitude of the resulting electrostatic potential energy is proportional to the product of the two charges (</a:t>
            </a:r>
            <a:r>
              <a:rPr lang="en-US" sz="2800" i="1" dirty="0"/>
              <a:t>Q</a:t>
            </a:r>
            <a:r>
              <a:rPr lang="en-US" sz="2800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baseline="-25000" dirty="0"/>
              <a:t>2</a:t>
            </a:r>
            <a:r>
              <a:rPr lang="en-US" sz="2800" dirty="0"/>
              <a:t>) divided by the distance (</a:t>
            </a:r>
            <a:r>
              <a:rPr lang="en-US" sz="2800" i="1" dirty="0"/>
              <a:t>d</a:t>
            </a:r>
            <a:r>
              <a:rPr lang="en-US" sz="2800" dirty="0"/>
              <a:t>) between them.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257800"/>
            <a:ext cx="16573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5.6</a:t>
            </a:r>
            <a:endParaRPr lang="en-US" b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0000"/>
                </a:solidFill>
                <a:latin typeface="Calibri"/>
              </a:rPr>
              <a:t>Standard Enthalpies of Formation</a:t>
            </a:r>
            <a:endParaRPr lang="en-US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Standard Enthalpies of Formation</a:t>
            </a:r>
            <a:endParaRPr lang="en-US">
              <a:latin typeface="Calibri"/>
            </a:endParaRPr>
          </a:p>
        </p:txBody>
      </p:sp>
      <p:sp>
        <p:nvSpPr>
          <p:cNvPr id="9" name="ItemNumber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5.9</a:t>
            </a:r>
            <a:endParaRPr lang="en-US" dirty="0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0A22F04B-18E0-4294-99B3-F7202DD59E49}" type="slidenum">
              <a:rPr lang="en-US" smtClean="0"/>
              <a:t>70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52500"/>
            <a:ext cx="9144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4F74A7"/>
                </a:solidFill>
                <a:latin typeface="Calibri"/>
              </a:rPr>
              <a:t>Solution</a:t>
            </a:r>
          </a:p>
          <a:p>
            <a:endParaRPr lang="en-US" sz="2800" dirty="0">
              <a:latin typeface="Calibri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" y="2057400"/>
            <a:ext cx="9009802" cy="16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Forms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C517DC99-3A8E-4122-8EFA-ADDAE588D314}" type="slidenum">
              <a:rPr lang="en-US" smtClean="0"/>
              <a:t>8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240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Kinetic and potential energy are </a:t>
            </a:r>
            <a:r>
              <a:rPr lang="en-US" sz="2800" dirty="0" err="1" smtClean="0"/>
              <a:t>interconvertible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For </a:t>
            </a:r>
            <a:r>
              <a:rPr lang="en-US" sz="2800" dirty="0"/>
              <a:t>example, dropping an object and allowing it to fall converts potential energy to kinetic energy.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Likewise</a:t>
            </a:r>
            <a:r>
              <a:rPr lang="en-US" sz="2800" dirty="0"/>
              <a:t>, a chemical reaction that gives off heat converts chemical energy (potential) to thermal energy (kinetic).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058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ctionNumb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alibri"/>
              </a:rPr>
              <a:t>5.1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ectionTitle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Energy and Energy Changes</a:t>
            </a:r>
            <a:endParaRPr lang="en-US" b="0"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ive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smtClean="0">
                <a:latin typeface="Calibri"/>
              </a:rPr>
              <a:t>Forms of Energy</a:t>
            </a:r>
            <a:endParaRPr lang="en-US" b="0"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temTitle" hidden="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Number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fld id="{C8A617B0-2A05-4E24-A16E-3CC69089E387}" type="slidenum">
              <a:rPr lang="en-US" smtClean="0"/>
              <a:t>9</a:t>
            </a:fld>
            <a:endParaRPr lang="en-US"/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Copyright © 2012,  The McGraw-Hill Compaies, Inc. Permission required for reproduction or display.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5240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Although </a:t>
            </a:r>
            <a:r>
              <a:rPr lang="en-US" sz="2800" dirty="0">
                <a:solidFill>
                  <a:prstClr val="black"/>
                </a:solidFill>
              </a:rPr>
              <a:t>energy can assume many different forms that are </a:t>
            </a:r>
            <a:r>
              <a:rPr lang="en-US" sz="2800" dirty="0" err="1" smtClean="0">
                <a:solidFill>
                  <a:prstClr val="black"/>
                </a:solidFill>
              </a:rPr>
              <a:t>interconvertible</a:t>
            </a:r>
            <a:r>
              <a:rPr lang="en-US" sz="2800" dirty="0">
                <a:solidFill>
                  <a:prstClr val="black"/>
                </a:solidFill>
              </a:rPr>
              <a:t>, the total amount of energy in the universe is constant. 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When </a:t>
            </a:r>
            <a:r>
              <a:rPr lang="en-US" sz="2800" dirty="0">
                <a:solidFill>
                  <a:prstClr val="black"/>
                </a:solidFill>
              </a:rPr>
              <a:t>energy of one form disappears, the same amount of energy must appear in another form or forms. This principle is known as the </a:t>
            </a:r>
            <a:r>
              <a:rPr lang="en-US" sz="2800" b="1" i="1" dirty="0">
                <a:solidFill>
                  <a:prstClr val="black"/>
                </a:solidFill>
              </a:rPr>
              <a:t>law of conservation of energy.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PSPRESENTATIONTYPE" val="AMPSFrames"/>
  <p:tag name="AMPSCOPYRIGHTYEAR" val="Copyright © 2012, "/>
  <p:tag name="AMPSPUBLISHER" val="The McGraw-Hill Compaies, Inc. Permission required for reproduction or display."/>
  <p:tag name="AMPSCONSTEXT" val=""/>
</p:tagLst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pos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x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2800" dirty="0"/>
        </a:defPPr>
      </a:lst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3859</Words>
  <Application>Microsoft Office PowerPoint</Application>
  <PresentationFormat>On-screen Show (4:3)</PresentationFormat>
  <Paragraphs>602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Cover</vt:lpstr>
      <vt:lpstr>Sections</vt:lpstr>
      <vt:lpstr>Objectives</vt:lpstr>
      <vt:lpstr>Exposition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David, Judi</cp:lastModifiedBy>
  <cp:revision>347</cp:revision>
  <dcterms:created xsi:type="dcterms:W3CDTF">2012-08-06T19:10:39Z</dcterms:created>
  <dcterms:modified xsi:type="dcterms:W3CDTF">2012-12-03T18:54:17Z</dcterms:modified>
</cp:coreProperties>
</file>