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85" r:id="rId2"/>
    <p:sldId id="483" r:id="rId3"/>
    <p:sldId id="412" r:id="rId4"/>
    <p:sldId id="419" r:id="rId5"/>
    <p:sldId id="421" r:id="rId6"/>
    <p:sldId id="422" r:id="rId7"/>
    <p:sldId id="427" r:id="rId8"/>
    <p:sldId id="424" r:id="rId9"/>
    <p:sldId id="423" r:id="rId10"/>
    <p:sldId id="428" r:id="rId11"/>
    <p:sldId id="430" r:id="rId12"/>
    <p:sldId id="431" r:id="rId13"/>
    <p:sldId id="435" r:id="rId14"/>
    <p:sldId id="436" r:id="rId15"/>
    <p:sldId id="437" r:id="rId16"/>
    <p:sldId id="438" r:id="rId17"/>
    <p:sldId id="440" r:id="rId18"/>
    <p:sldId id="439" r:id="rId19"/>
    <p:sldId id="442" r:id="rId20"/>
    <p:sldId id="443" r:id="rId21"/>
    <p:sldId id="444" r:id="rId22"/>
    <p:sldId id="445" r:id="rId23"/>
    <p:sldId id="446" r:id="rId24"/>
    <p:sldId id="448" r:id="rId25"/>
    <p:sldId id="447" r:id="rId26"/>
    <p:sldId id="449" r:id="rId27"/>
    <p:sldId id="451" r:id="rId28"/>
    <p:sldId id="452" r:id="rId29"/>
    <p:sldId id="453" r:id="rId30"/>
    <p:sldId id="454" r:id="rId31"/>
    <p:sldId id="455" r:id="rId32"/>
    <p:sldId id="460" r:id="rId33"/>
    <p:sldId id="457" r:id="rId34"/>
    <p:sldId id="461" r:id="rId35"/>
    <p:sldId id="458" r:id="rId36"/>
    <p:sldId id="459" r:id="rId37"/>
    <p:sldId id="463" r:id="rId38"/>
    <p:sldId id="462" r:id="rId39"/>
    <p:sldId id="465" r:id="rId40"/>
    <p:sldId id="467" r:id="rId41"/>
    <p:sldId id="468" r:id="rId42"/>
    <p:sldId id="469" r:id="rId43"/>
    <p:sldId id="470" r:id="rId44"/>
    <p:sldId id="471" r:id="rId45"/>
    <p:sldId id="472" r:id="rId46"/>
    <p:sldId id="474" r:id="rId47"/>
    <p:sldId id="475" r:id="rId48"/>
    <p:sldId id="476" r:id="rId49"/>
    <p:sldId id="477" r:id="rId50"/>
    <p:sldId id="478" r:id="rId51"/>
    <p:sldId id="481" r:id="rId52"/>
    <p:sldId id="480" r:id="rId53"/>
    <p:sldId id="479" r:id="rId54"/>
    <p:sldId id="482" r:id="rId55"/>
    <p:sldId id="414" r:id="rId56"/>
    <p:sldId id="415" r:id="rId57"/>
    <p:sldId id="416" r:id="rId58"/>
    <p:sldId id="417" r:id="rId59"/>
    <p:sldId id="418" r:id="rId60"/>
    <p:sldId id="484" r:id="rId61"/>
  </p:sldIdLst>
  <p:sldSz cx="9144000" cy="6858000" type="screen4x3"/>
  <p:notesSz cx="6858000" cy="9144000"/>
  <p:custDataLst>
    <p:tags r:id="rId64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008000"/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 autoAdjust="0"/>
    <p:restoredTop sz="94588" autoAdjust="0"/>
  </p:normalViewPr>
  <p:slideViewPr>
    <p:cSldViewPr>
      <p:cViewPr varScale="1">
        <p:scale>
          <a:sx n="92" d="100"/>
          <a:sy n="92" d="100"/>
        </p:scale>
        <p:origin x="-94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323BC51-EC6F-4BC0-BCEF-6162DAE0E156}" type="datetimeFigureOut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F69D55C0-8F57-40AD-B7F9-B43B7E162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75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1694223-8929-4B57-81F0-09F6DBF4ED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6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1302883D-4896-441D-B668-C6B42FB168B4}" type="slidenum">
              <a:rPr lang="en-GB" sz="1200" smtClean="0">
                <a:solidFill>
                  <a:srgbClr val="000000"/>
                </a:solidFill>
              </a:rPr>
              <a:pPr/>
              <a:t>35</a:t>
            </a:fld>
            <a:endParaRPr lang="en-GB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FC836428-9FEE-4BEE-822C-802CB6096306}" type="slidenum">
              <a:rPr lang="en-GB" sz="1200" smtClean="0">
                <a:solidFill>
                  <a:srgbClr val="000000"/>
                </a:solidFill>
              </a:rPr>
              <a:pPr/>
              <a:t>55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B043F5A-8589-4EB0-9E5E-0CDE3AFE8653}" type="slidenum">
              <a:rPr lang="en-GB" sz="1200" smtClean="0">
                <a:solidFill>
                  <a:srgbClr val="000000"/>
                </a:solidFill>
              </a:rPr>
              <a:pPr/>
              <a:t>56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5168A25A-6834-460C-BA1A-193B9A8E0943}" type="slidenum">
              <a:rPr lang="en-GB" sz="1200" smtClean="0">
                <a:solidFill>
                  <a:srgbClr val="000000"/>
                </a:solidFill>
              </a:rPr>
              <a:pPr/>
              <a:t>57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6CE58F0D-54EA-4C59-9E59-1504094B9ED1}" type="slidenum">
              <a:rPr lang="en-GB" sz="1200" smtClean="0">
                <a:solidFill>
                  <a:srgbClr val="000000"/>
                </a:solidFill>
              </a:rPr>
              <a:pPr/>
              <a:t>58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A2321147-ADA5-4A0F-A665-5A787BE140E0}" type="slidenum">
              <a:rPr lang="en-GB" sz="1200" smtClean="0">
                <a:solidFill>
                  <a:srgbClr val="000000"/>
                </a:solidFill>
              </a:rPr>
              <a:pPr/>
              <a:t>59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56CAC-999A-448E-9CB7-84EA00A5CE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AA9F-B3DF-4D50-89D4-D77A57BB56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62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62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1801-FA3F-488F-98B1-B742B3D0F5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7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89FF-E149-40F5-8370-9D1EE5BB34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02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87D4-933E-4CA7-922C-254E76D68A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9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2F690-9F07-4501-9474-83209073AB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15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459A-23AA-423B-896C-70CC3E9E91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0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30C3-8E6C-4955-B3A0-0530117961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8CE1-68BF-41B4-8770-260ED9F3AB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5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8C8FA-DC82-41EB-B941-D1BD8B5D8B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2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B72B-70D3-4C83-B116-45FB9D3ADA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79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51B7-E4E5-42FD-9F69-960A730737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6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11556-A052-4043-82DF-32A4F00D75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15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DA469-82D8-4AE4-A9A5-93EDA45C7D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4C2ED-B6D9-49C6-B55B-1F9931BB9D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1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11E3C3B-AF9E-4A22-BB7F-C92B981759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8138" indent="-338138" algn="l" defTabSz="457200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 txBox="1">
            <a:spLocks noGrp="1" noChangeArrowheads="1"/>
          </p:cNvSpPr>
          <p:nvPr/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Arial" charset="0"/>
              <a:buNone/>
            </a:pPr>
            <a:fld id="{42C350B1-07D8-447A-B406-11BF19311892}" type="slidenum">
              <a:rPr lang="en-GB" sz="14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0" y="228600"/>
            <a:ext cx="4572000" cy="3429000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i="1" smtClean="0">
                <a:solidFill>
                  <a:srgbClr val="002060"/>
                </a:solidFill>
              </a:rPr>
              <a:t>Chemistry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i="1" smtClean="0">
                <a:solidFill>
                  <a:srgbClr val="002060"/>
                </a:solidFill>
              </a:rPr>
              <a:t>Second Edition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smtClean="0">
                <a:solidFill>
                  <a:srgbClr val="002060"/>
                </a:solidFill>
              </a:rPr>
              <a:t>Julia Burdge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b="1" i="1" smtClean="0">
                <a:solidFill>
                  <a:srgbClr val="002060"/>
                </a:solidFill>
              </a:rPr>
              <a:t>Lecture PowerPoints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smtClean="0">
                <a:solidFill>
                  <a:srgbClr val="002060"/>
                </a:solidFill>
              </a:rPr>
              <a:t>Jason A. Kautz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400" smtClean="0">
                <a:solidFill>
                  <a:srgbClr val="002060"/>
                </a:solidFill>
              </a:rPr>
              <a:t>University of Nebraska-Lincoln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buFont typeface="Arial" charset="0"/>
              <a:buNone/>
            </a:pPr>
            <a:endParaRPr lang="en-US" sz="2400" smtClean="0">
              <a:solidFill>
                <a:srgbClr val="002060"/>
              </a:solidFill>
            </a:endParaRPr>
          </a:p>
        </p:txBody>
      </p:sp>
      <p:pic>
        <p:nvPicPr>
          <p:cNvPr id="8196" name="Picture 3" descr="MHHE-logo-mark-72dpi-100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676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Burdge2e11dh_n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1671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38200" y="6400800"/>
            <a:ext cx="7239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Copyright (c) The McGraw-Hill Companies, Inc.  Permission required for reproduction or display.</a:t>
            </a:r>
          </a:p>
        </p:txBody>
      </p:sp>
      <p:grpSp>
        <p:nvGrpSpPr>
          <p:cNvPr id="8199" name="Group 8"/>
          <p:cNvGrpSpPr>
            <a:grpSpLocks/>
          </p:cNvGrpSpPr>
          <p:nvPr/>
        </p:nvGrpSpPr>
        <p:grpSpPr bwMode="auto">
          <a:xfrm>
            <a:off x="6259513" y="3352800"/>
            <a:ext cx="1196975" cy="1143000"/>
            <a:chOff x="1466088" y="4096513"/>
            <a:chExt cx="1255776" cy="117644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524000" y="4135398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04" name="TextBox 6"/>
            <p:cNvSpPr txBox="1">
              <a:spLocks noChangeArrowheads="1"/>
            </p:cNvSpPr>
            <p:nvPr/>
          </p:nvSpPr>
          <p:spPr bwMode="auto">
            <a:xfrm>
              <a:off x="1639069" y="4114486"/>
              <a:ext cx="913140" cy="11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6600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876800" y="4724400"/>
            <a:ext cx="39624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>
                <a:solidFill>
                  <a:srgbClr val="002060"/>
                </a:solidFill>
              </a:rPr>
              <a:t>Thermochemistry</a:t>
            </a:r>
          </a:p>
          <a:p>
            <a:pPr algn="ctr"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pic>
        <p:nvPicPr>
          <p:cNvPr id="16387" name="Picture 3" descr="bur25542_0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"/>
          <a:stretch>
            <a:fillRect/>
          </a:stretch>
        </p:blipFill>
        <p:spPr bwMode="auto">
          <a:xfrm>
            <a:off x="1066800" y="1274763"/>
            <a:ext cx="70104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energy in joules of a 5.25 g object moving at a speed of 655 m/s.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	</a:t>
            </a:r>
            <a:r>
              <a:rPr lang="en-US" sz="2000">
                <a:solidFill>
                  <a:schemeClr val="tx1"/>
                </a:solidFill>
              </a:rPr>
              <a:t>First convert grams to kilograms. (0.00525 kg)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</a:t>
            </a:r>
            <a:r>
              <a:rPr lang="en-US" sz="2000">
                <a:solidFill>
                  <a:srgbClr val="00B0F0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Substitute into the equation for kinetic energy and solve.</a:t>
            </a: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62400" y="4267200"/>
            <a:ext cx="1295400" cy="685800"/>
            <a:chOff x="1600200" y="2667000"/>
            <a:chExt cx="1295400" cy="6858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1600200" y="2667000"/>
              <a:ext cx="12954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graphicFrame>
          <p:nvGraphicFramePr>
            <p:cNvPr id="2051" name="Object 2"/>
            <p:cNvGraphicFramePr>
              <a:graphicFrameLocks noChangeAspect="1"/>
            </p:cNvGraphicFramePr>
            <p:nvPr/>
          </p:nvGraphicFramePr>
          <p:xfrm>
            <a:off x="1676400" y="2740025"/>
            <a:ext cx="1131887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3" imgW="825480" imgH="393480" progId="">
                    <p:embed/>
                  </p:oleObj>
                </mc:Choice>
                <mc:Fallback>
                  <p:oleObj name="Equation" r:id="rId3" imgW="825480" imgH="39348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2740025"/>
                          <a:ext cx="1131887" cy="539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622550" y="5327650"/>
          <a:ext cx="38131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5" imgW="2781000" imgH="393480" progId="">
                  <p:embed/>
                </p:oleObj>
              </mc:Choice>
              <mc:Fallback>
                <p:oleObj name="Equation" r:id="rId5" imgW="2781000" imgH="3934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5327650"/>
                        <a:ext cx="3813175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Thermodynamics</a:t>
            </a:r>
            <a:r>
              <a:rPr lang="en-US" sz="2000">
                <a:solidFill>
                  <a:schemeClr val="tx1"/>
                </a:solidFill>
              </a:rPr>
              <a:t> is the study of the interconversion of heat and other kinds of energy.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In thermodynamics, there are three types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of systems: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 </a:t>
            </a:r>
            <a:r>
              <a:rPr lang="en-US" sz="2000" b="1" i="1">
                <a:solidFill>
                  <a:schemeClr val="tx1"/>
                </a:solidFill>
              </a:rPr>
              <a:t>open system</a:t>
            </a:r>
            <a:r>
              <a:rPr lang="en-US" sz="2000">
                <a:solidFill>
                  <a:schemeClr val="tx1"/>
                </a:solidFill>
              </a:rPr>
              <a:t> can exchange mass and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energy with the surroundings.</a:t>
            </a:r>
          </a:p>
        </p:txBody>
      </p:sp>
      <p:pic>
        <p:nvPicPr>
          <p:cNvPr id="9" name="Picture 3" descr="bur25542_0503"/>
          <p:cNvPicPr>
            <a:picLocks noChangeAspect="1" noChangeArrowheads="1"/>
          </p:cNvPicPr>
          <p:nvPr/>
        </p:nvPicPr>
        <p:blipFill>
          <a:blip r:embed="rId2"/>
          <a:srcRect l="1447" t="6234" r="69259" b="1021"/>
          <a:stretch>
            <a:fillRect/>
          </a:stretch>
        </p:blipFill>
        <p:spPr bwMode="auto">
          <a:xfrm>
            <a:off x="5791200" y="2092325"/>
            <a:ext cx="2895600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304800" y="284126"/>
            <a:chExt cx="914400" cy="78267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04800" y="284126"/>
              <a:ext cx="914400" cy="78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417" name="TextBox 6"/>
            <p:cNvSpPr txBox="1">
              <a:spLocks noChangeArrowheads="1"/>
            </p:cNvSpPr>
            <p:nvPr/>
          </p:nvSpPr>
          <p:spPr bwMode="auto">
            <a:xfrm>
              <a:off x="411480" y="437346"/>
              <a:ext cx="73152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5.2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Thermodynamics</a:t>
            </a:r>
            <a:r>
              <a:rPr lang="en-US" sz="2000">
                <a:solidFill>
                  <a:schemeClr val="tx1"/>
                </a:solidFill>
              </a:rPr>
              <a:t> is the study of the interconversion of heat and other kinds of energy.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In thermodynamics, there are three types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of systems: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 </a:t>
            </a:r>
            <a:r>
              <a:rPr lang="en-US" sz="2000" b="1" i="1">
                <a:solidFill>
                  <a:schemeClr val="tx1"/>
                </a:solidFill>
              </a:rPr>
              <a:t>open system</a:t>
            </a:r>
            <a:r>
              <a:rPr lang="en-US" sz="2000">
                <a:solidFill>
                  <a:schemeClr val="tx1"/>
                </a:solidFill>
              </a:rPr>
              <a:t> can exchange mass and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energy with the surroundings.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</a:t>
            </a:r>
            <a:r>
              <a:rPr lang="en-US" sz="2000" b="1" i="1">
                <a:solidFill>
                  <a:schemeClr val="tx1"/>
                </a:solidFill>
              </a:rPr>
              <a:t>closed system</a:t>
            </a:r>
            <a:r>
              <a:rPr lang="en-US" sz="2000">
                <a:solidFill>
                  <a:schemeClr val="tx1"/>
                </a:solidFill>
              </a:rPr>
              <a:t> allows the transfer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of energy but not mass.</a:t>
            </a:r>
          </a:p>
        </p:txBody>
      </p:sp>
      <p:pic>
        <p:nvPicPr>
          <p:cNvPr id="5" name="Picture 3" descr="bur25542_0503"/>
          <p:cNvPicPr>
            <a:picLocks noChangeAspect="1" noChangeArrowheads="1"/>
          </p:cNvPicPr>
          <p:nvPr/>
        </p:nvPicPr>
        <p:blipFill>
          <a:blip r:embed="rId2"/>
          <a:srcRect l="30741" t="6234" r="37652" b="1021"/>
          <a:stretch>
            <a:fillRect/>
          </a:stretch>
        </p:blipFill>
        <p:spPr bwMode="auto">
          <a:xfrm>
            <a:off x="5486400" y="2133600"/>
            <a:ext cx="3124200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Thermodynamics</a:t>
            </a:r>
            <a:r>
              <a:rPr lang="en-US" sz="2000">
                <a:solidFill>
                  <a:schemeClr val="tx1"/>
                </a:solidFill>
              </a:rPr>
              <a:t> is the study of the interconversion of heat and other kinds of energy.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In thermodynamics, there are three types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of systems: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 </a:t>
            </a:r>
            <a:r>
              <a:rPr lang="en-US" sz="2000" b="1" i="1">
                <a:solidFill>
                  <a:schemeClr val="tx1"/>
                </a:solidFill>
              </a:rPr>
              <a:t>open system</a:t>
            </a:r>
            <a:r>
              <a:rPr lang="en-US" sz="2000">
                <a:solidFill>
                  <a:schemeClr val="tx1"/>
                </a:solidFill>
              </a:rPr>
              <a:t> can exchange mass and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energy with the surroundings.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</a:t>
            </a:r>
            <a:r>
              <a:rPr lang="en-US" sz="2000" b="1" i="1">
                <a:solidFill>
                  <a:schemeClr val="tx1"/>
                </a:solidFill>
              </a:rPr>
              <a:t>closed system</a:t>
            </a:r>
            <a:r>
              <a:rPr lang="en-US" sz="2000">
                <a:solidFill>
                  <a:schemeClr val="tx1"/>
                </a:solidFill>
              </a:rPr>
              <a:t> allows the transfer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of energy but not mass.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 </a:t>
            </a:r>
            <a:r>
              <a:rPr lang="en-US" sz="2000" b="1" i="1">
                <a:solidFill>
                  <a:schemeClr val="tx1"/>
                </a:solidFill>
              </a:rPr>
              <a:t>isolated system</a:t>
            </a:r>
            <a:r>
              <a:rPr lang="en-US" sz="2000">
                <a:solidFill>
                  <a:schemeClr val="tx1"/>
                </a:solidFill>
              </a:rPr>
              <a:t> does not exchange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either mass or energy with its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surroundings.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6" name="Picture 3" descr="bur25542_0503"/>
          <p:cNvPicPr>
            <a:picLocks noChangeAspect="1" noChangeArrowheads="1"/>
          </p:cNvPicPr>
          <p:nvPr/>
        </p:nvPicPr>
        <p:blipFill>
          <a:blip r:embed="rId2"/>
          <a:srcRect l="65431" t="6234" r="7590" b="1021"/>
          <a:stretch>
            <a:fillRect/>
          </a:stretch>
        </p:blipFill>
        <p:spPr bwMode="auto">
          <a:xfrm>
            <a:off x="6019800" y="2057400"/>
            <a:ext cx="2667000" cy="438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State functions</a:t>
            </a:r>
            <a:r>
              <a:rPr lang="en-US" sz="2000">
                <a:solidFill>
                  <a:schemeClr val="tx1"/>
                </a:solidFill>
              </a:rPr>
              <a:t> are properties that are determined by the sate of the system, regardless of how that condition was achieved.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magnitude of change depends only on the initial and final states of the system.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Energy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Pressure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Volume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Temperature</a:t>
            </a:r>
          </a:p>
        </p:txBody>
      </p:sp>
      <p:pic>
        <p:nvPicPr>
          <p:cNvPr id="5" name="Picture 3" descr="bur25542_0504"/>
          <p:cNvPicPr>
            <a:picLocks noChangeAspect="1" noChangeArrowheads="1"/>
          </p:cNvPicPr>
          <p:nvPr/>
        </p:nvPicPr>
        <p:blipFill>
          <a:blip r:embed="rId2"/>
          <a:srcRect l="1447" t="5919" r="6486" b="5943"/>
          <a:stretch>
            <a:fillRect/>
          </a:stretch>
        </p:blipFill>
        <p:spPr bwMode="auto">
          <a:xfrm>
            <a:off x="3124200" y="2667000"/>
            <a:ext cx="56388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first law of thermodynamics</a:t>
            </a:r>
            <a:r>
              <a:rPr lang="en-US" sz="2000">
                <a:solidFill>
                  <a:schemeClr val="tx1"/>
                </a:solidFill>
              </a:rPr>
              <a:t> states that energy can be converted from one form to another, but cannot be created or destroyed.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U</a:t>
            </a:r>
            <a:r>
              <a:rPr lang="en-US" sz="2000">
                <a:solidFill>
                  <a:schemeClr val="tx1"/>
                </a:solidFill>
              </a:rPr>
              <a:t> is the change in the internal energy.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“sys” and “surr” denote system and surroundings, respectively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U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n-US" sz="2000" i="1">
                <a:solidFill>
                  <a:schemeClr val="tx1"/>
                </a:solidFill>
              </a:rPr>
              <a:t>U</a:t>
            </a:r>
            <a:r>
              <a:rPr lang="en-US" sz="2000" baseline="-25000">
                <a:solidFill>
                  <a:schemeClr val="tx1"/>
                </a:solidFill>
              </a:rPr>
              <a:t>f</a:t>
            </a:r>
            <a:r>
              <a:rPr lang="en-US" sz="2000">
                <a:solidFill>
                  <a:schemeClr val="tx1"/>
                </a:solidFill>
              </a:rPr>
              <a:t> – </a:t>
            </a:r>
            <a:r>
              <a:rPr lang="en-US" sz="2000" i="1">
                <a:solidFill>
                  <a:schemeClr val="tx1"/>
                </a:solidFill>
              </a:rPr>
              <a:t>U</a:t>
            </a:r>
            <a:r>
              <a:rPr lang="en-US" sz="2000" baseline="-25000">
                <a:solidFill>
                  <a:schemeClr val="tx1"/>
                </a:solidFill>
              </a:rPr>
              <a:t>i</a:t>
            </a:r>
            <a:r>
              <a:rPr lang="en-US" sz="2000">
                <a:solidFill>
                  <a:schemeClr val="tx1"/>
                </a:solidFill>
              </a:rPr>
              <a:t>; the difference in the energies of the initial and final states.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314700" y="2438400"/>
            <a:ext cx="2514600" cy="685800"/>
            <a:chOff x="381000" y="3048000"/>
            <a:chExt cx="1981200" cy="685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81000" y="3048000"/>
              <a:ext cx="1861127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  <p:sp>
          <p:nvSpPr>
            <p:cNvPr id="21517" name="TextBox 7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905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 baseline="-25000">
                  <a:solidFill>
                    <a:schemeClr val="tx1"/>
                  </a:solidFill>
                </a:rPr>
                <a:t>sys</a:t>
              </a:r>
              <a:r>
                <a:rPr lang="en-US" sz="2000" b="1">
                  <a:solidFill>
                    <a:schemeClr val="tx1"/>
                  </a:solidFill>
                </a:rPr>
                <a:t> + 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 baseline="-25000">
                  <a:solidFill>
                    <a:schemeClr val="tx1"/>
                  </a:solidFill>
                </a:rPr>
                <a:t>surr</a:t>
              </a:r>
              <a:r>
                <a:rPr lang="en-US" sz="2000" b="1">
                  <a:solidFill>
                    <a:schemeClr val="tx1"/>
                  </a:solidFill>
                </a:rPr>
                <a:t> = 0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81400" y="5715000"/>
            <a:ext cx="2057400" cy="685800"/>
            <a:chOff x="381000" y="3048000"/>
            <a:chExt cx="1620982" cy="6858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81000" y="3048000"/>
              <a:ext cx="16209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  <p:sp>
          <p:nvSpPr>
            <p:cNvPr id="21513" name="TextBox 10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5447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 baseline="-25000">
                  <a:solidFill>
                    <a:schemeClr val="tx1"/>
                  </a:solidFill>
                </a:rPr>
                <a:t>sys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–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 baseline="-25000">
                  <a:solidFill>
                    <a:schemeClr val="tx1"/>
                  </a:solidFill>
                </a:rPr>
                <a:t>surr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overall change in the system’s internal energy is given by: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>
                <a:solidFill>
                  <a:schemeClr val="tx1"/>
                </a:solidFill>
              </a:rPr>
              <a:t> is heat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>
                <a:solidFill>
                  <a:schemeClr val="tx1"/>
                </a:solidFill>
              </a:rPr>
              <a:t> is positive for an endothermic process (heat absorbed by the system)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q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is negative for an exothermic process (heat released by the system)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w </a:t>
            </a:r>
            <a:r>
              <a:rPr lang="en-US" sz="2000">
                <a:solidFill>
                  <a:schemeClr val="tx1"/>
                </a:solidFill>
              </a:rPr>
              <a:t>is work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	w</a:t>
            </a:r>
            <a:r>
              <a:rPr lang="en-US" sz="2000">
                <a:solidFill>
                  <a:schemeClr val="tx1"/>
                </a:solidFill>
              </a:rPr>
              <a:t> is positive for work done </a:t>
            </a:r>
            <a:r>
              <a:rPr lang="en-US" sz="2000" i="1">
                <a:solidFill>
                  <a:schemeClr val="tx1"/>
                </a:solidFill>
              </a:rPr>
              <a:t>on</a:t>
            </a:r>
            <a:r>
              <a:rPr lang="en-US" sz="2000">
                <a:solidFill>
                  <a:schemeClr val="tx1"/>
                </a:solidFill>
              </a:rPr>
              <a:t> the system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	w</a:t>
            </a:r>
            <a:r>
              <a:rPr lang="en-US" sz="2000">
                <a:solidFill>
                  <a:schemeClr val="tx1"/>
                </a:solidFill>
              </a:rPr>
              <a:t> is negative for work done </a:t>
            </a:r>
            <a:r>
              <a:rPr lang="en-US" sz="2000" i="1">
                <a:solidFill>
                  <a:schemeClr val="tx1"/>
                </a:solidFill>
              </a:rPr>
              <a:t>by</a:t>
            </a:r>
            <a:r>
              <a:rPr lang="en-US" sz="2000">
                <a:solidFill>
                  <a:schemeClr val="tx1"/>
                </a:solidFill>
              </a:rPr>
              <a:t> the system</a:t>
            </a: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3810000" y="1905000"/>
            <a:ext cx="1905000" cy="685800"/>
            <a:chOff x="381000" y="3048000"/>
            <a:chExt cx="1290782" cy="6858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  <p:sp>
          <p:nvSpPr>
            <p:cNvPr id="22536" name="TextBox 7"/>
            <p:cNvSpPr txBox="1">
              <a:spLocks noChangeArrowheads="1"/>
            </p:cNvSpPr>
            <p:nvPr/>
          </p:nvSpPr>
          <p:spPr bwMode="auto">
            <a:xfrm>
              <a:off x="484263" y="3200455"/>
              <a:ext cx="10596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>
                  <a:solidFill>
                    <a:schemeClr val="tx1"/>
                  </a:solidFill>
                </a:rPr>
                <a:t> + </a:t>
              </a:r>
              <a:r>
                <a:rPr lang="en-US" sz="2000" b="1" i="1">
                  <a:solidFill>
                    <a:schemeClr val="tx1"/>
                  </a:solidFill>
                </a:rPr>
                <a:t>w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Introduction to Thermodynamics</a:t>
            </a:r>
          </a:p>
        </p:txBody>
      </p: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533400" y="2001838"/>
            <a:ext cx="1752600" cy="860425"/>
            <a:chOff x="381000" y="3048000"/>
            <a:chExt cx="1290782" cy="86034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b="1" dirty="0"/>
            </a:p>
          </p:txBody>
        </p:sp>
        <p:sp>
          <p:nvSpPr>
            <p:cNvPr id="23561" name="TextBox 7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1545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>
                  <a:solidFill>
                    <a:schemeClr val="tx1"/>
                  </a:solidFill>
                </a:rPr>
                <a:t> + </a:t>
              </a:r>
              <a:r>
                <a:rPr lang="en-US" sz="2000" b="1" i="1">
                  <a:solidFill>
                    <a:schemeClr val="tx1"/>
                  </a:solidFill>
                </a:rPr>
                <a:t>w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pic>
        <p:nvPicPr>
          <p:cNvPr id="23556" name="Picture 3" descr="bur25542_t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/>
          <a:stretch>
            <a:fillRect/>
          </a:stretch>
        </p:blipFill>
        <p:spPr bwMode="auto">
          <a:xfrm>
            <a:off x="39688" y="3587750"/>
            <a:ext cx="9104312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bur25542_05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r="4813" b="11446"/>
          <a:stretch>
            <a:fillRect/>
          </a:stretch>
        </p:blipFill>
        <p:spPr bwMode="auto">
          <a:xfrm>
            <a:off x="2590800" y="1219200"/>
            <a:ext cx="6096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pic>
        <p:nvPicPr>
          <p:cNvPr id="12" name="Picture 3" descr="bur25542_0506"/>
          <p:cNvPicPr>
            <a:picLocks noChangeAspect="1" noChangeArrowheads="1"/>
          </p:cNvPicPr>
          <p:nvPr/>
        </p:nvPicPr>
        <p:blipFill>
          <a:blip r:embed="rId2"/>
          <a:srcRect l="947" t="3502" r="559" b="66148"/>
          <a:stretch>
            <a:fillRect/>
          </a:stretch>
        </p:blipFill>
        <p:spPr bwMode="auto">
          <a:xfrm>
            <a:off x="609600" y="3810000"/>
            <a:ext cx="7924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Sodium azide detonates to give a large quantity of nitrogen gas.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Under constant volume conditions, pressure increases: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581" name="Group 17"/>
          <p:cNvGrpSpPr>
            <a:grpSpLocks/>
          </p:cNvGrpSpPr>
          <p:nvPr/>
        </p:nvGrpSpPr>
        <p:grpSpPr bwMode="auto">
          <a:xfrm>
            <a:off x="2819400" y="2200275"/>
            <a:ext cx="3886200" cy="400050"/>
            <a:chOff x="762000" y="3876639"/>
            <a:chExt cx="3886200" cy="400226"/>
          </a:xfrm>
        </p:grpSpPr>
        <p:grpSp>
          <p:nvGrpSpPr>
            <p:cNvPr id="24587" name="Group 16"/>
            <p:cNvGrpSpPr>
              <a:grpSpLocks/>
            </p:cNvGrpSpPr>
            <p:nvPr/>
          </p:nvGrpSpPr>
          <p:grpSpPr bwMode="auto">
            <a:xfrm>
              <a:off x="762000" y="3876639"/>
              <a:ext cx="3886200" cy="400226"/>
              <a:chOff x="762000" y="3876639"/>
              <a:chExt cx="3886200" cy="400226"/>
            </a:xfrm>
          </p:grpSpPr>
          <p:sp>
            <p:nvSpPr>
              <p:cNvPr id="24589" name="TextBox 7"/>
              <p:cNvSpPr txBox="1">
                <a:spLocks noChangeArrowheads="1"/>
              </p:cNvSpPr>
              <p:nvPr/>
            </p:nvSpPr>
            <p:spPr bwMode="auto">
              <a:xfrm>
                <a:off x="762000" y="3876639"/>
                <a:ext cx="1295400" cy="4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 b="1">
                    <a:solidFill>
                      <a:schemeClr val="tx1"/>
                    </a:solidFill>
                  </a:rPr>
                  <a:t>2NaN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3</a:t>
                </a:r>
                <a:r>
                  <a:rPr lang="en-US" sz="2000" b="1">
                    <a:solidFill>
                      <a:schemeClr val="tx1"/>
                    </a:solidFill>
                  </a:rPr>
                  <a:t>(</a:t>
                </a:r>
                <a:r>
                  <a:rPr lang="en-US" sz="2000" b="1" i="1">
                    <a:solidFill>
                      <a:schemeClr val="tx1"/>
                    </a:solidFill>
                  </a:rPr>
                  <a:t>s</a:t>
                </a:r>
                <a:r>
                  <a:rPr lang="en-US" sz="2000" b="1">
                    <a:solidFill>
                      <a:schemeClr val="tx1"/>
                    </a:solidFill>
                  </a:rPr>
                  <a:t>) </a:t>
                </a:r>
              </a:p>
            </p:txBody>
          </p:sp>
          <p:sp>
            <p:nvSpPr>
              <p:cNvPr id="24590" name="TextBox 12"/>
              <p:cNvSpPr txBox="1">
                <a:spLocks noChangeArrowheads="1"/>
              </p:cNvSpPr>
              <p:nvPr/>
            </p:nvSpPr>
            <p:spPr bwMode="auto">
              <a:xfrm>
                <a:off x="2438400" y="3876641"/>
                <a:ext cx="2209800" cy="4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 b="1">
                    <a:solidFill>
                      <a:schemeClr val="tx1"/>
                    </a:solidFill>
                  </a:rPr>
                  <a:t>2Na(</a:t>
                </a:r>
                <a:r>
                  <a:rPr lang="en-US" sz="2000" b="1" i="1">
                    <a:solidFill>
                      <a:schemeClr val="tx1"/>
                    </a:solidFill>
                  </a:rPr>
                  <a:t>s</a:t>
                </a:r>
                <a:r>
                  <a:rPr lang="en-US" sz="2000" b="1">
                    <a:solidFill>
                      <a:schemeClr val="tx1"/>
                    </a:solidFill>
                  </a:rPr>
                  <a:t>) + 3N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 b="1">
                    <a:solidFill>
                      <a:schemeClr val="tx1"/>
                    </a:solidFill>
                  </a:rPr>
                  <a:t>(</a:t>
                </a:r>
                <a:r>
                  <a:rPr lang="en-US" sz="2000" b="1" i="1">
                    <a:solidFill>
                      <a:schemeClr val="tx1"/>
                    </a:solidFill>
                  </a:rPr>
                  <a:t>g</a:t>
                </a:r>
                <a:r>
                  <a:rPr lang="en-US" sz="2000" b="1">
                    <a:solidFill>
                      <a:schemeClr val="tx1"/>
                    </a:solidFill>
                  </a:rPr>
                  <a:t>)</a:t>
                </a:r>
              </a:p>
            </p:txBody>
          </p:sp>
        </p:grpSp>
        <p:cxnSp>
          <p:nvCxnSpPr>
            <p:cNvPr id="24588" name="Straight Arrow Connector 11"/>
            <p:cNvCxnSpPr>
              <a:cxnSpLocks noChangeShapeType="1"/>
            </p:cNvCxnSpPr>
            <p:nvPr/>
          </p:nvCxnSpPr>
          <p:spPr bwMode="auto">
            <a:xfrm>
              <a:off x="2057400" y="4075952"/>
              <a:ext cx="381000" cy="159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582" name="Group 9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304800" y="284126"/>
            <a:chExt cx="914400" cy="78267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04800" y="284126"/>
              <a:ext cx="914400" cy="78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586" name="TextBox 12"/>
            <p:cNvSpPr txBox="1">
              <a:spLocks noChangeArrowheads="1"/>
            </p:cNvSpPr>
            <p:nvPr/>
          </p:nvSpPr>
          <p:spPr bwMode="auto">
            <a:xfrm>
              <a:off x="411480" y="437346"/>
              <a:ext cx="73152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5.3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smtClean="0">
                <a:solidFill>
                  <a:schemeClr val="tx1"/>
                </a:solidFill>
              </a:rPr>
              <a:t>Thermochemistry</a:t>
            </a:r>
            <a:endParaRPr lang="en-GB" sz="2400" b="1" i="1" smtClean="0">
              <a:solidFill>
                <a:schemeClr val="tx1"/>
              </a:solidFill>
            </a:endParaRP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25" name="TextBox 6"/>
            <p:cNvSpPr txBox="1">
              <a:spLocks noChangeArrowheads="1"/>
            </p:cNvSpPr>
            <p:nvPr/>
          </p:nvSpPr>
          <p:spPr bwMode="auto">
            <a:xfrm>
              <a:off x="1657350" y="4419923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5.1	Energy and Energy Changes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Forms of Energy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Energy Changes in Chemical Reactions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Units of Energy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5.2	Introduction to Thermodynamics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States and State Functions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The First Law of Thermodynamics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Work and Heat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5.3	Enthalpy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Reactions Carried Out at Constant Volume or at Constant Pressure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Enthalpy and Enthalpy Changes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>
                <a:solidFill>
                  <a:schemeClr val="tx1"/>
                </a:solidFill>
              </a:rPr>
              <a:t>		Thermochemical Equations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5.4	Calorimetry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		</a:t>
            </a:r>
            <a:r>
              <a:rPr lang="en-US" sz="1800">
                <a:solidFill>
                  <a:schemeClr val="tx1"/>
                </a:solidFill>
              </a:rPr>
              <a:t>Specific Heat and Heat Capacity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		</a:t>
            </a:r>
            <a:r>
              <a:rPr lang="en-US" sz="1800">
                <a:solidFill>
                  <a:schemeClr val="tx1"/>
                </a:solidFill>
              </a:rPr>
              <a:t>Constant-Pressure Calorimetry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		</a:t>
            </a:r>
            <a:r>
              <a:rPr lang="en-US" sz="1800">
                <a:solidFill>
                  <a:schemeClr val="tx1"/>
                </a:solidFill>
              </a:rPr>
              <a:t>Constant-Volume Calorimetry</a:t>
            </a:r>
            <a:endParaRPr lang="en-US" sz="18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5.5	Hess’s Law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 i="1">
                <a:solidFill>
                  <a:schemeClr val="tx1"/>
                </a:solidFill>
              </a:rPr>
              <a:t>5.6	Standard Enthalpies of Formation</a:t>
            </a:r>
          </a:p>
        </p:txBody>
      </p:sp>
      <p:pic>
        <p:nvPicPr>
          <p:cNvPr id="8" name="Picture 3" descr="bur25542_0503"/>
          <p:cNvPicPr>
            <a:picLocks noChangeAspect="1" noChangeArrowheads="1"/>
          </p:cNvPicPr>
          <p:nvPr/>
        </p:nvPicPr>
        <p:blipFill>
          <a:blip r:embed="rId2"/>
          <a:srcRect l="30741" t="6234" r="37652" b="1021"/>
          <a:stretch>
            <a:fillRect/>
          </a:stretch>
        </p:blipFill>
        <p:spPr bwMode="auto">
          <a:xfrm>
            <a:off x="6172200" y="381000"/>
            <a:ext cx="22256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Sodium azide detonates to give a large quantity of nitrogen gas.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Under constant pressure conditions, volume increases: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5604" name="Group 17"/>
          <p:cNvGrpSpPr>
            <a:grpSpLocks/>
          </p:cNvGrpSpPr>
          <p:nvPr/>
        </p:nvGrpSpPr>
        <p:grpSpPr bwMode="auto">
          <a:xfrm>
            <a:off x="2819400" y="2200275"/>
            <a:ext cx="3886200" cy="400050"/>
            <a:chOff x="762000" y="3876639"/>
            <a:chExt cx="3886200" cy="400226"/>
          </a:xfrm>
        </p:grpSpPr>
        <p:grpSp>
          <p:nvGrpSpPr>
            <p:cNvPr id="25606" name="Group 16"/>
            <p:cNvGrpSpPr>
              <a:grpSpLocks/>
            </p:cNvGrpSpPr>
            <p:nvPr/>
          </p:nvGrpSpPr>
          <p:grpSpPr bwMode="auto">
            <a:xfrm>
              <a:off x="762000" y="3876639"/>
              <a:ext cx="3886200" cy="400226"/>
              <a:chOff x="762000" y="3876639"/>
              <a:chExt cx="3886200" cy="400226"/>
            </a:xfrm>
          </p:grpSpPr>
          <p:sp>
            <p:nvSpPr>
              <p:cNvPr id="25608" name="TextBox 7"/>
              <p:cNvSpPr txBox="1">
                <a:spLocks noChangeArrowheads="1"/>
              </p:cNvSpPr>
              <p:nvPr/>
            </p:nvSpPr>
            <p:spPr bwMode="auto">
              <a:xfrm>
                <a:off x="762000" y="3876639"/>
                <a:ext cx="1295400" cy="4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 b="1">
                    <a:solidFill>
                      <a:schemeClr val="tx1"/>
                    </a:solidFill>
                  </a:rPr>
                  <a:t>2NaN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3</a:t>
                </a:r>
                <a:r>
                  <a:rPr lang="en-US" sz="2000" b="1">
                    <a:solidFill>
                      <a:schemeClr val="tx1"/>
                    </a:solidFill>
                  </a:rPr>
                  <a:t>(</a:t>
                </a:r>
                <a:r>
                  <a:rPr lang="en-US" sz="2000" b="1" i="1">
                    <a:solidFill>
                      <a:schemeClr val="tx1"/>
                    </a:solidFill>
                  </a:rPr>
                  <a:t>s</a:t>
                </a:r>
                <a:r>
                  <a:rPr lang="en-US" sz="2000" b="1">
                    <a:solidFill>
                      <a:schemeClr val="tx1"/>
                    </a:solidFill>
                  </a:rPr>
                  <a:t>) </a:t>
                </a:r>
              </a:p>
            </p:txBody>
          </p:sp>
          <p:sp>
            <p:nvSpPr>
              <p:cNvPr id="25609" name="TextBox 12"/>
              <p:cNvSpPr txBox="1">
                <a:spLocks noChangeArrowheads="1"/>
              </p:cNvSpPr>
              <p:nvPr/>
            </p:nvSpPr>
            <p:spPr bwMode="auto">
              <a:xfrm>
                <a:off x="2438400" y="3876641"/>
                <a:ext cx="2209800" cy="400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 b="1">
                    <a:solidFill>
                      <a:schemeClr val="tx1"/>
                    </a:solidFill>
                  </a:rPr>
                  <a:t>2Na(</a:t>
                </a:r>
                <a:r>
                  <a:rPr lang="en-US" sz="2000" b="1" i="1">
                    <a:solidFill>
                      <a:schemeClr val="tx1"/>
                    </a:solidFill>
                  </a:rPr>
                  <a:t>s</a:t>
                </a:r>
                <a:r>
                  <a:rPr lang="en-US" sz="2000" b="1">
                    <a:solidFill>
                      <a:schemeClr val="tx1"/>
                    </a:solidFill>
                  </a:rPr>
                  <a:t>) + 3N</a:t>
                </a:r>
                <a:r>
                  <a:rPr lang="en-US" sz="2000" b="1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 b="1">
                    <a:solidFill>
                      <a:schemeClr val="tx1"/>
                    </a:solidFill>
                  </a:rPr>
                  <a:t>(</a:t>
                </a:r>
                <a:r>
                  <a:rPr lang="en-US" sz="2000" b="1" i="1">
                    <a:solidFill>
                      <a:schemeClr val="tx1"/>
                    </a:solidFill>
                  </a:rPr>
                  <a:t>g</a:t>
                </a:r>
                <a:r>
                  <a:rPr lang="en-US" sz="2000" b="1">
                    <a:solidFill>
                      <a:schemeClr val="tx1"/>
                    </a:solidFill>
                  </a:rPr>
                  <a:t>)</a:t>
                </a:r>
              </a:p>
            </p:txBody>
          </p:sp>
        </p:grpSp>
        <p:cxnSp>
          <p:nvCxnSpPr>
            <p:cNvPr id="25607" name="Straight Arrow Connector 11"/>
            <p:cNvCxnSpPr>
              <a:cxnSpLocks noChangeShapeType="1"/>
            </p:cNvCxnSpPr>
            <p:nvPr/>
          </p:nvCxnSpPr>
          <p:spPr bwMode="auto">
            <a:xfrm>
              <a:off x="2057400" y="4075952"/>
              <a:ext cx="381000" cy="159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" name="Picture 3" descr="bur25542_0506"/>
          <p:cNvPicPr>
            <a:picLocks noChangeAspect="1" noChangeArrowheads="1"/>
          </p:cNvPicPr>
          <p:nvPr/>
        </p:nvPicPr>
        <p:blipFill>
          <a:blip r:embed="rId2"/>
          <a:srcRect l="947" t="47457" r="559" b="12774"/>
          <a:stretch>
            <a:fillRect/>
          </a:stretch>
        </p:blipFill>
        <p:spPr bwMode="auto">
          <a:xfrm>
            <a:off x="533400" y="3657600"/>
            <a:ext cx="7924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Pressure-volume</a:t>
            </a:r>
            <a:r>
              <a:rPr lang="en-US" sz="2000">
                <a:solidFill>
                  <a:schemeClr val="tx1"/>
                </a:solidFill>
              </a:rPr>
              <a:t>, or </a:t>
            </a:r>
            <a:r>
              <a:rPr lang="en-US" sz="2000" i="1">
                <a:solidFill>
                  <a:schemeClr val="tx1"/>
                </a:solidFill>
              </a:rPr>
              <a:t>PV</a:t>
            </a:r>
            <a:r>
              <a:rPr lang="en-US" sz="2000">
                <a:solidFill>
                  <a:schemeClr val="tx1"/>
                </a:solidFill>
              </a:rPr>
              <a:t> work, is done when there is a volume change under constant pressure.</a:t>
            </a:r>
            <a:endParaRPr lang="en-US" sz="2000" i="1">
              <a:solidFill>
                <a:schemeClr val="tx1"/>
              </a:solidFill>
            </a:endParaRPr>
          </a:p>
        </p:txBody>
      </p:sp>
      <p:grpSp>
        <p:nvGrpSpPr>
          <p:cNvPr id="26628" name="Group 15"/>
          <p:cNvGrpSpPr>
            <a:grpSpLocks/>
          </p:cNvGrpSpPr>
          <p:nvPr/>
        </p:nvGrpSpPr>
        <p:grpSpPr bwMode="auto">
          <a:xfrm>
            <a:off x="3481388" y="2109788"/>
            <a:ext cx="1797050" cy="730250"/>
            <a:chOff x="737616" y="3023616"/>
            <a:chExt cx="1798320" cy="73152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62000" y="3048000"/>
              <a:ext cx="17526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26634" name="TextBox 7"/>
            <p:cNvSpPr txBox="1">
              <a:spLocks noChangeArrowheads="1"/>
            </p:cNvSpPr>
            <p:nvPr/>
          </p:nvSpPr>
          <p:spPr bwMode="auto">
            <a:xfrm>
              <a:off x="913953" y="3190593"/>
              <a:ext cx="1448823" cy="39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w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P</a:t>
              </a: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V</a:t>
              </a:r>
              <a:endParaRPr lang="en-US" sz="2000" b="1" i="1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3" descr="bur25542_0506"/>
          <p:cNvPicPr>
            <a:picLocks noChangeAspect="1" noChangeArrowheads="1"/>
          </p:cNvPicPr>
          <p:nvPr/>
        </p:nvPicPr>
        <p:blipFill>
          <a:blip r:embed="rId2"/>
          <a:srcRect l="53035" t="47457" r="559" b="12774"/>
          <a:stretch>
            <a:fillRect/>
          </a:stretch>
        </p:blipFill>
        <p:spPr bwMode="auto">
          <a:xfrm>
            <a:off x="4648200" y="3227388"/>
            <a:ext cx="4191000" cy="32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304800" y="3048000"/>
            <a:ext cx="4343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P</a:t>
            </a:r>
            <a:r>
              <a:rPr lang="en-US" sz="2000">
                <a:solidFill>
                  <a:schemeClr val="tx1"/>
                </a:solidFill>
              </a:rPr>
              <a:t> is the external opposing pressure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V</a:t>
            </a:r>
            <a:r>
              <a:rPr lang="en-US" sz="2000">
                <a:solidFill>
                  <a:schemeClr val="tx1"/>
                </a:solidFill>
              </a:rPr>
              <a:t> is the change in the volume of the container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Pressure-volume</a:t>
            </a:r>
            <a:r>
              <a:rPr lang="en-US" sz="2000">
                <a:solidFill>
                  <a:schemeClr val="tx1"/>
                </a:solidFill>
              </a:rPr>
              <a:t>, or </a:t>
            </a:r>
            <a:r>
              <a:rPr lang="en-US" sz="2000" i="1">
                <a:solidFill>
                  <a:schemeClr val="tx1"/>
                </a:solidFill>
              </a:rPr>
              <a:t>PV</a:t>
            </a:r>
            <a:r>
              <a:rPr lang="en-US" sz="2000">
                <a:solidFill>
                  <a:schemeClr val="tx1"/>
                </a:solidFill>
              </a:rPr>
              <a:t> work, is done when there is a volume change under constant pressure.</a:t>
            </a:r>
            <a:endParaRPr lang="en-US" sz="2000" i="1">
              <a:solidFill>
                <a:schemeClr val="tx1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57600" y="249555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w</a:t>
            </a:r>
            <a:r>
              <a:rPr lang="en-US" sz="2000" b="1">
                <a:solidFill>
                  <a:schemeClr val="tx1"/>
                </a:solidFill>
              </a:rPr>
              <a:t> = 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−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P</a:t>
            </a:r>
            <a:r>
              <a:rPr lang="el-GR" sz="2000" b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V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4800" y="4876800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When a change occurs at constant volume, Δ</a:t>
            </a:r>
            <a:r>
              <a:rPr lang="en-US" sz="2000" i="1">
                <a:solidFill>
                  <a:schemeClr val="tx1"/>
                </a:solidFill>
              </a:rPr>
              <a:t>V</a:t>
            </a:r>
            <a:r>
              <a:rPr lang="en-US" sz="2000">
                <a:solidFill>
                  <a:schemeClr val="tx1"/>
                </a:solidFill>
              </a:rPr>
              <a:t> = 0 and no work is done.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444875" y="333375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2000" b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U = q + w </a:t>
            </a:r>
            <a:endParaRPr lang="en-US" sz="2000" b="1" i="1">
              <a:solidFill>
                <a:schemeClr val="tx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33788" y="5614988"/>
            <a:ext cx="1797050" cy="730250"/>
            <a:chOff x="737616" y="3023616"/>
            <a:chExt cx="1798320" cy="73152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62000" y="3048000"/>
              <a:ext cx="17526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27662" name="TextBox 7"/>
            <p:cNvSpPr txBox="1">
              <a:spLocks noChangeArrowheads="1"/>
            </p:cNvSpPr>
            <p:nvPr/>
          </p:nvSpPr>
          <p:spPr bwMode="auto">
            <a:xfrm>
              <a:off x="914400" y="3190875"/>
              <a:ext cx="1447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i="1" baseline="-25000">
                  <a:solidFill>
                    <a:schemeClr val="tx1"/>
                  </a:solidFill>
                </a:rPr>
                <a:t>v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U</a:t>
              </a:r>
              <a:endParaRPr 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444875" y="401955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2000" b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U = q − P</a:t>
            </a:r>
            <a:r>
              <a:rPr lang="el-GR" sz="2000" b="1" i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V 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>
            <a:spLocks noChangeArrowheads="1"/>
          </p:cNvSpPr>
          <p:nvPr/>
        </p:nvSpPr>
        <p:spPr bwMode="auto">
          <a:xfrm>
            <a:off x="5334000" y="2667000"/>
            <a:ext cx="457200" cy="990600"/>
          </a:xfrm>
          <a:prstGeom prst="curvedLeftArrow">
            <a:avLst>
              <a:gd name="adj1" fmla="val 25007"/>
              <a:gd name="adj2" fmla="val 50004"/>
              <a:gd name="adj3" fmla="val 25000"/>
            </a:avLst>
          </a:prstGeom>
          <a:solidFill>
            <a:srgbClr val="00B8FF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5486400" y="289560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substitute</a:t>
            </a:r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1" grpId="0"/>
      <p:bldP spid="21" grpId="0"/>
      <p:bldP spid="22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Under conditions of constant pressure: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93838" y="2057400"/>
            <a:ext cx="1889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2000" b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U = q + w </a:t>
            </a:r>
            <a:endParaRPr lang="en-US" sz="2000" b="1" i="1">
              <a:solidFill>
                <a:schemeClr val="tx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19200" y="4114800"/>
            <a:ext cx="2333625" cy="731838"/>
            <a:chOff x="740969" y="3020568"/>
            <a:chExt cx="1789989" cy="73152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62000" y="3048000"/>
              <a:ext cx="17526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28683" name="TextBox 7"/>
            <p:cNvSpPr txBox="1">
              <a:spLocks noChangeArrowheads="1"/>
            </p:cNvSpPr>
            <p:nvPr/>
          </p:nvSpPr>
          <p:spPr bwMode="auto">
            <a:xfrm>
              <a:off x="913880" y="3190495"/>
              <a:ext cx="1449038" cy="36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 i="1">
                  <a:solidFill>
                    <a:schemeClr val="tx1"/>
                  </a:solidFill>
                </a:rPr>
                <a:t>q</a:t>
              </a:r>
              <a:r>
                <a:rPr lang="en-US" sz="1800" b="1" i="1" baseline="-25000">
                  <a:solidFill>
                    <a:schemeClr val="tx1"/>
                  </a:solidFill>
                </a:rPr>
                <a:t>p</a:t>
              </a:r>
              <a:r>
                <a:rPr lang="en-US" sz="1800" b="1">
                  <a:solidFill>
                    <a:schemeClr val="tx1"/>
                  </a:solidFill>
                </a:rPr>
                <a:t> = </a:t>
              </a:r>
              <a:r>
                <a:rPr lang="el-GR" sz="18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1800" b="1" i="1">
                  <a:solidFill>
                    <a:schemeClr val="tx1"/>
                  </a:solidFill>
                  <a:cs typeface="Arial" charset="0"/>
                </a:rPr>
                <a:t>U + P</a:t>
              </a:r>
              <a:r>
                <a:rPr lang="el-GR" sz="1800" b="1" i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1800" b="1" i="1">
                  <a:solidFill>
                    <a:schemeClr val="tx1"/>
                  </a:solidFill>
                  <a:cs typeface="Arial" charset="0"/>
                </a:rPr>
                <a:t>V</a:t>
              </a:r>
              <a:endParaRPr lang="en-US" sz="18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493838" y="2743200"/>
            <a:ext cx="188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2000" b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U = q − P</a:t>
            </a:r>
            <a:r>
              <a:rPr lang="el-GR" sz="2000" b="1" i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V </a:t>
            </a:r>
            <a:endParaRPr lang="en-US" sz="2000" b="1" i="1">
              <a:solidFill>
                <a:schemeClr val="tx1"/>
              </a:solidFill>
            </a:endParaRPr>
          </a:p>
        </p:txBody>
      </p:sp>
      <p:pic>
        <p:nvPicPr>
          <p:cNvPr id="13" name="Picture 3" descr="bur25542_0506"/>
          <p:cNvPicPr>
            <a:picLocks noChangeAspect="1" noChangeArrowheads="1"/>
          </p:cNvPicPr>
          <p:nvPr/>
        </p:nvPicPr>
        <p:blipFill>
          <a:blip r:embed="rId2"/>
          <a:srcRect l="53035" t="47457" r="559" b="12774"/>
          <a:stretch>
            <a:fillRect/>
          </a:stretch>
        </p:blipFill>
        <p:spPr bwMode="auto">
          <a:xfrm>
            <a:off x="4572000" y="3227388"/>
            <a:ext cx="4191000" cy="32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thermodynamic function of a system called </a:t>
            </a:r>
            <a:r>
              <a:rPr lang="en-US" sz="2000" b="1" i="1">
                <a:solidFill>
                  <a:schemeClr val="tx1"/>
                </a:solidFill>
              </a:rPr>
              <a:t>enthalpy</a:t>
            </a:r>
            <a:r>
              <a:rPr lang="en-US" sz="2000">
                <a:solidFill>
                  <a:schemeClr val="tx1"/>
                </a:solidFill>
              </a:rPr>
              <a:t> (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>
                <a:solidFill>
                  <a:schemeClr val="tx1"/>
                </a:solidFill>
              </a:rPr>
              <a:t>) is defined by the equation:</a:t>
            </a:r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3429000" y="2057400"/>
            <a:ext cx="2286000" cy="685800"/>
            <a:chOff x="762000" y="3048000"/>
            <a:chExt cx="1752600" cy="6858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62000" y="3048000"/>
              <a:ext cx="17526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29706" name="TextBox 7"/>
            <p:cNvSpPr txBox="1">
              <a:spLocks noChangeArrowheads="1"/>
            </p:cNvSpPr>
            <p:nvPr/>
          </p:nvSpPr>
          <p:spPr bwMode="auto">
            <a:xfrm>
              <a:off x="914400" y="3190902"/>
              <a:ext cx="1447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U + PV</a:t>
              </a:r>
              <a:endParaRPr lang="en-US" sz="2000" b="1" i="1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52600" y="3276600"/>
            <a:ext cx="563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note about SI units: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Pressure:	pascal; 1Pa = 1 kg/(m </a:t>
            </a:r>
            <a:r>
              <a:rPr lang="en-US" sz="2000" b="1" baseline="25000">
                <a:solidFill>
                  <a:schemeClr val="tx1"/>
                </a:solidFill>
              </a:rPr>
              <a:t>. </a:t>
            </a:r>
            <a:r>
              <a:rPr lang="en-US" sz="2000">
                <a:solidFill>
                  <a:schemeClr val="tx1"/>
                </a:solidFill>
              </a:rPr>
              <a:t>s</a:t>
            </a:r>
            <a:r>
              <a:rPr lang="en-US" sz="2000" baseline="30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Volume:	cubic meters; m</a:t>
            </a:r>
            <a:r>
              <a:rPr lang="en-US" sz="2000" baseline="30000">
                <a:solidFill>
                  <a:schemeClr val="tx1"/>
                </a:solidFill>
              </a:rPr>
              <a:t>3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PV:			1kg/(m </a:t>
            </a:r>
            <a:r>
              <a:rPr lang="en-US" sz="2000" b="1" baseline="25000">
                <a:solidFill>
                  <a:schemeClr val="tx1"/>
                </a:solidFill>
              </a:rPr>
              <a:t>. </a:t>
            </a:r>
            <a:r>
              <a:rPr lang="en-US" sz="2000">
                <a:solidFill>
                  <a:schemeClr val="tx1"/>
                </a:solidFill>
              </a:rPr>
              <a:t>s</a:t>
            </a:r>
            <a:r>
              <a:rPr lang="en-US" sz="2000" baseline="30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) x m</a:t>
            </a:r>
            <a:r>
              <a:rPr lang="en-US" sz="2000" baseline="30000">
                <a:solidFill>
                  <a:schemeClr val="tx1"/>
                </a:solidFill>
              </a:rPr>
              <a:t>3</a:t>
            </a:r>
            <a:r>
              <a:rPr lang="en-US" sz="2000">
                <a:solidFill>
                  <a:schemeClr val="tx1"/>
                </a:solidFill>
              </a:rPr>
              <a:t> = 1(kg </a:t>
            </a:r>
            <a:r>
              <a:rPr lang="en-US" sz="2000" b="1" baseline="25000">
                <a:solidFill>
                  <a:schemeClr val="tx1"/>
                </a:solidFill>
              </a:rPr>
              <a:t>. </a:t>
            </a:r>
            <a:r>
              <a:rPr lang="en-US" sz="2000">
                <a:solidFill>
                  <a:schemeClr val="tx1"/>
                </a:solidFill>
              </a:rPr>
              <a:t>m</a:t>
            </a:r>
            <a:r>
              <a:rPr lang="en-US" sz="2000" baseline="30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)/s</a:t>
            </a:r>
            <a:r>
              <a:rPr lang="en-US" sz="2000" baseline="30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= 1 J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Enthalpy:	joules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4800" y="622935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U, P, V,</a:t>
            </a:r>
            <a:r>
              <a:rPr lang="en-US" sz="2000">
                <a:solidFill>
                  <a:schemeClr val="tx1"/>
                </a:solidFill>
              </a:rPr>
              <a:t> and 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>
                <a:solidFill>
                  <a:schemeClr val="tx1"/>
                </a:solidFill>
              </a:rPr>
              <a:t> are all state functions.</a:t>
            </a:r>
            <a:endParaRPr lang="en-US" sz="20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For any process, the </a:t>
            </a:r>
            <a:r>
              <a:rPr lang="en-US" sz="2000" i="1">
                <a:solidFill>
                  <a:schemeClr val="tx1"/>
                </a:solidFill>
              </a:rPr>
              <a:t>change</a:t>
            </a:r>
            <a:r>
              <a:rPr lang="en-US" sz="2000">
                <a:solidFill>
                  <a:schemeClr val="tx1"/>
                </a:solidFill>
              </a:rPr>
              <a:t> in enthalpy is: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352800" y="1684338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2000" b="1" i="1">
                <a:solidFill>
                  <a:schemeClr val="tx1"/>
                </a:solidFill>
              </a:rPr>
              <a:t>Δ</a:t>
            </a:r>
            <a:r>
              <a:rPr lang="en-US" sz="2000" b="1" i="1">
                <a:solidFill>
                  <a:schemeClr val="tx1"/>
                </a:solidFill>
              </a:rPr>
              <a:t>H</a:t>
            </a:r>
            <a:r>
              <a:rPr lang="en-US" sz="2000" b="1">
                <a:solidFill>
                  <a:schemeClr val="tx1"/>
                </a:solidFill>
              </a:rPr>
              <a:t> = </a:t>
            </a:r>
            <a:r>
              <a:rPr lang="el-GR" sz="2000" b="1">
                <a:solidFill>
                  <a:schemeClr val="tx1"/>
                </a:solidFill>
              </a:rPr>
              <a:t>Δ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U + </a:t>
            </a:r>
            <a:r>
              <a:rPr lang="el-GR" sz="2000" b="1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PV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6096000" y="16843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(1)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4800" y="2163763"/>
            <a:ext cx="8610600" cy="887412"/>
            <a:chOff x="304800" y="2164080"/>
            <a:chExt cx="8610600" cy="887790"/>
          </a:xfrm>
        </p:grpSpPr>
        <p:sp>
          <p:nvSpPr>
            <p:cNvPr id="30746" name="TextBox 7"/>
            <p:cNvSpPr txBox="1">
              <a:spLocks noChangeArrowheads="1"/>
            </p:cNvSpPr>
            <p:nvPr/>
          </p:nvSpPr>
          <p:spPr bwMode="auto">
            <a:xfrm>
              <a:off x="3276600" y="2651760"/>
              <a:ext cx="2438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 i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U + P</a:t>
              </a: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V</a:t>
              </a:r>
              <a:endParaRPr 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0747" name="TextBox 4"/>
            <p:cNvSpPr txBox="1">
              <a:spLocks noChangeArrowheads="1"/>
            </p:cNvSpPr>
            <p:nvPr/>
          </p:nvSpPr>
          <p:spPr bwMode="auto">
            <a:xfrm>
              <a:off x="304800" y="2164080"/>
              <a:ext cx="861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If pressure is constant:</a:t>
              </a:r>
            </a:p>
          </p:txBody>
        </p:sp>
        <p:sp>
          <p:nvSpPr>
            <p:cNvPr id="30748" name="TextBox 7"/>
            <p:cNvSpPr txBox="1">
              <a:spLocks noChangeArrowheads="1"/>
            </p:cNvSpPr>
            <p:nvPr/>
          </p:nvSpPr>
          <p:spPr bwMode="auto">
            <a:xfrm>
              <a:off x="6096000" y="2651760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rgbClr val="00B0F0"/>
                  </a:solidFill>
                </a:rPr>
                <a:t>(2)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04800" y="3108325"/>
            <a:ext cx="8610600" cy="930275"/>
            <a:chOff x="304800" y="3108960"/>
            <a:chExt cx="8610600" cy="929662"/>
          </a:xfrm>
        </p:grpSpPr>
        <p:sp>
          <p:nvSpPr>
            <p:cNvPr id="30743" name="TextBox 7"/>
            <p:cNvSpPr txBox="1">
              <a:spLocks noChangeArrowheads="1"/>
            </p:cNvSpPr>
            <p:nvPr/>
          </p:nvSpPr>
          <p:spPr bwMode="auto">
            <a:xfrm>
              <a:off x="3352800" y="3581723"/>
              <a:ext cx="2438400" cy="45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 i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U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H </a:t>
              </a:r>
              <a:r>
                <a:rPr lang="en-US" b="1" i="1">
                  <a:solidFill>
                    <a:schemeClr val="tx1"/>
                  </a:solidFill>
                </a:rPr>
                <a:t>+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 P</a:t>
              </a: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V</a:t>
              </a:r>
            </a:p>
          </p:txBody>
        </p:sp>
        <p:sp>
          <p:nvSpPr>
            <p:cNvPr id="30744" name="TextBox 4"/>
            <p:cNvSpPr txBox="1">
              <a:spLocks noChangeArrowheads="1"/>
            </p:cNvSpPr>
            <p:nvPr/>
          </p:nvSpPr>
          <p:spPr bwMode="auto">
            <a:xfrm>
              <a:off x="304800" y="3108960"/>
              <a:ext cx="861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Rearrange to solve for </a:t>
              </a:r>
              <a:r>
                <a:rPr lang="el-GR" sz="2000">
                  <a:solidFill>
                    <a:schemeClr val="tx1"/>
                  </a:solidFill>
                </a:rPr>
                <a:t>Δ</a:t>
              </a:r>
              <a:r>
                <a:rPr lang="en-US" sz="2000" i="1">
                  <a:solidFill>
                    <a:schemeClr val="tx1"/>
                  </a:solidFill>
                </a:rPr>
                <a:t>U</a:t>
              </a:r>
              <a:r>
                <a:rPr lang="en-US" sz="200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0745" name="TextBox 7"/>
            <p:cNvSpPr txBox="1">
              <a:spLocks noChangeArrowheads="1"/>
            </p:cNvSpPr>
            <p:nvPr/>
          </p:nvSpPr>
          <p:spPr bwMode="auto">
            <a:xfrm>
              <a:off x="6096000" y="3581400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rgbClr val="00B0F0"/>
                  </a:solidFill>
                </a:rPr>
                <a:t>(3)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28600" y="4038600"/>
            <a:ext cx="8610600" cy="854075"/>
            <a:chOff x="304800" y="4053840"/>
            <a:chExt cx="8610600" cy="854135"/>
          </a:xfrm>
        </p:grpSpPr>
        <p:sp>
          <p:nvSpPr>
            <p:cNvPr id="30740" name="TextBox 7"/>
            <p:cNvSpPr txBox="1">
              <a:spLocks noChangeArrowheads="1"/>
            </p:cNvSpPr>
            <p:nvPr/>
          </p:nvSpPr>
          <p:spPr bwMode="auto">
            <a:xfrm>
              <a:off x="3627438" y="4511072"/>
              <a:ext cx="1889125" cy="396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i="1" baseline="-25000">
                  <a:solidFill>
                    <a:schemeClr val="tx1"/>
                  </a:solidFill>
                </a:rPr>
                <a:t>p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U + </a:t>
              </a:r>
              <a:r>
                <a:rPr lang="el-GR" sz="2000" b="1" i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V</a:t>
              </a:r>
              <a:endParaRPr 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0741" name="TextBox 4"/>
            <p:cNvSpPr txBox="1">
              <a:spLocks noChangeArrowheads="1"/>
            </p:cNvSpPr>
            <p:nvPr/>
          </p:nvSpPr>
          <p:spPr bwMode="auto">
            <a:xfrm>
              <a:off x="304800" y="4053840"/>
              <a:ext cx="8610600" cy="396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Remember, </a:t>
              </a:r>
              <a:r>
                <a:rPr lang="en-US" sz="2000" i="1">
                  <a:solidFill>
                    <a:schemeClr val="tx1"/>
                  </a:solidFill>
                </a:rPr>
                <a:t>q</a:t>
              </a:r>
              <a:r>
                <a:rPr lang="en-US" sz="2000" baseline="-25000">
                  <a:solidFill>
                    <a:schemeClr val="tx1"/>
                  </a:solidFill>
                </a:rPr>
                <a:t>p</a:t>
              </a:r>
              <a:r>
                <a:rPr lang="en-US" sz="200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0742" name="TextBox 7"/>
            <p:cNvSpPr txBox="1">
              <a:spLocks noChangeArrowheads="1"/>
            </p:cNvSpPr>
            <p:nvPr/>
          </p:nvSpPr>
          <p:spPr bwMode="auto">
            <a:xfrm>
              <a:off x="6172200" y="4511072"/>
              <a:ext cx="533400" cy="396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rgbClr val="00B0F0"/>
                  </a:solidFill>
                </a:rPr>
                <a:t>(4)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04800" y="4999038"/>
            <a:ext cx="8610600" cy="841375"/>
            <a:chOff x="304800" y="4998720"/>
            <a:chExt cx="8610600" cy="842070"/>
          </a:xfrm>
        </p:grpSpPr>
        <p:sp>
          <p:nvSpPr>
            <p:cNvPr id="30737" name="TextBox 7"/>
            <p:cNvSpPr txBox="1">
              <a:spLocks noChangeArrowheads="1"/>
            </p:cNvSpPr>
            <p:nvPr/>
          </p:nvSpPr>
          <p:spPr bwMode="auto">
            <a:xfrm>
              <a:off x="2971800" y="5440410"/>
              <a:ext cx="3200400" cy="397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i="1" baseline="-25000">
                  <a:solidFill>
                    <a:schemeClr val="tx1"/>
                  </a:solidFill>
                </a:rPr>
                <a:t>p</a:t>
              </a:r>
              <a:r>
                <a:rPr lang="en-US" sz="2000" b="1">
                  <a:solidFill>
                    <a:schemeClr val="tx1"/>
                  </a:solidFill>
                </a:rPr>
                <a:t> = (</a:t>
              </a: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H − P</a:t>
              </a:r>
              <a:r>
                <a:rPr lang="el-GR" sz="2000" b="1" i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V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)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 + P</a:t>
              </a:r>
              <a:r>
                <a:rPr lang="el-GR" sz="2000" b="1" i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V</a:t>
              </a:r>
              <a:endParaRPr 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30738" name="TextBox 4"/>
            <p:cNvSpPr txBox="1">
              <a:spLocks noChangeArrowheads="1"/>
            </p:cNvSpPr>
            <p:nvPr/>
          </p:nvSpPr>
          <p:spPr bwMode="auto">
            <a:xfrm>
              <a:off x="304800" y="4998720"/>
              <a:ext cx="8610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Substitute equation (3) into equation (4) and solve:</a:t>
              </a:r>
            </a:p>
          </p:txBody>
        </p:sp>
        <p:sp>
          <p:nvSpPr>
            <p:cNvPr id="30739" name="TextBox 7"/>
            <p:cNvSpPr txBox="1">
              <a:spLocks noChangeArrowheads="1"/>
            </p:cNvSpPr>
            <p:nvPr/>
          </p:nvSpPr>
          <p:spPr bwMode="auto">
            <a:xfrm>
              <a:off x="6096000" y="5440680"/>
              <a:ext cx="533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rgbClr val="00B0F0"/>
                  </a:solidFill>
                </a:rPr>
                <a:t>(5)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878013" y="5992813"/>
            <a:ext cx="5381625" cy="731837"/>
            <a:chOff x="1572768" y="5992368"/>
            <a:chExt cx="5382769" cy="731520"/>
          </a:xfrm>
        </p:grpSpPr>
        <p:grpSp>
          <p:nvGrpSpPr>
            <p:cNvPr id="30731" name="Group 15"/>
            <p:cNvGrpSpPr>
              <a:grpSpLocks/>
            </p:cNvGrpSpPr>
            <p:nvPr/>
          </p:nvGrpSpPr>
          <p:grpSpPr bwMode="auto">
            <a:xfrm>
              <a:off x="1572768" y="5992368"/>
              <a:ext cx="5382769" cy="731520"/>
              <a:chOff x="740969" y="3020568"/>
              <a:chExt cx="4126789" cy="731520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>
                <a:off x="762000" y="3048000"/>
                <a:ext cx="4089400" cy="685800"/>
              </a:xfrm>
              <a:prstGeom prst="roundRect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/>
              </a:p>
            </p:txBody>
          </p:sp>
          <p:sp>
            <p:nvSpPr>
              <p:cNvPr id="30736" name="TextBox 7"/>
              <p:cNvSpPr txBox="1">
                <a:spLocks noChangeArrowheads="1"/>
              </p:cNvSpPr>
              <p:nvPr/>
            </p:nvSpPr>
            <p:spPr bwMode="auto">
              <a:xfrm>
                <a:off x="855715" y="3190875"/>
                <a:ext cx="101626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 b="1" i="1">
                    <a:solidFill>
                      <a:schemeClr val="tx1"/>
                    </a:solidFill>
                  </a:rPr>
                  <a:t>q</a:t>
                </a:r>
                <a:r>
                  <a:rPr lang="en-US" sz="2000" b="1" i="1" baseline="-25000">
                    <a:solidFill>
                      <a:schemeClr val="tx1"/>
                    </a:solidFill>
                  </a:rPr>
                  <a:t>p</a:t>
                </a:r>
                <a:r>
                  <a:rPr lang="en-US" sz="2000" b="1">
                    <a:solidFill>
                      <a:schemeClr val="tx1"/>
                    </a:solidFill>
                  </a:rPr>
                  <a:t> = </a:t>
                </a:r>
                <a:r>
                  <a:rPr lang="el-GR" sz="2000" b="1">
                    <a:solidFill>
                      <a:schemeClr val="tx1"/>
                    </a:solidFill>
                  </a:rPr>
                  <a:t>Δ</a:t>
                </a:r>
                <a:r>
                  <a:rPr lang="en-US" sz="2000" b="1" i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2971800" y="6162645"/>
              <a:ext cx="3962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for a constant-pressure process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enthalpy of reaction</a:t>
            </a:r>
            <a:r>
              <a:rPr lang="en-US" sz="2000">
                <a:solidFill>
                  <a:schemeClr val="tx1"/>
                </a:solidFill>
              </a:rPr>
              <a:t> is the difference between the enthalpies of the products and the enthalpies of the reactants: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Assumes reactions in the lab occur at constant pressure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>
                <a:solidFill>
                  <a:schemeClr val="tx1"/>
                </a:solidFill>
              </a:rPr>
              <a:t> &gt; 0 (positive)	endothermic process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>
                <a:solidFill>
                  <a:schemeClr val="tx1"/>
                </a:solidFill>
              </a:rPr>
              <a:t> &lt; 0 (negative)	exothermic process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31748" name="Group 15"/>
          <p:cNvGrpSpPr>
            <a:grpSpLocks/>
          </p:cNvGrpSpPr>
          <p:nvPr/>
        </p:nvGrpSpPr>
        <p:grpSpPr bwMode="auto">
          <a:xfrm>
            <a:off x="2057400" y="2438400"/>
            <a:ext cx="5334000" cy="685800"/>
            <a:chOff x="762000" y="3048000"/>
            <a:chExt cx="4089400" cy="6858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62000" y="3048000"/>
              <a:ext cx="40894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31752" name="TextBox 7"/>
            <p:cNvSpPr txBox="1">
              <a:spLocks noChangeArrowheads="1"/>
            </p:cNvSpPr>
            <p:nvPr/>
          </p:nvSpPr>
          <p:spPr bwMode="auto">
            <a:xfrm>
              <a:off x="855980" y="3190902"/>
              <a:ext cx="38785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 </a:t>
              </a:r>
              <a:r>
                <a:rPr lang="en-US" sz="2000" b="1">
                  <a:solidFill>
                    <a:schemeClr val="tx1"/>
                  </a:solidFill>
                </a:rPr>
                <a:t>= 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(products) – 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(reactants)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648200" y="3276600"/>
            <a:ext cx="43434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Concepts to consider: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Is this a constant pressure 	process?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What is the system?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What are the surroundings?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>
                <a:solidFill>
                  <a:schemeClr val="tx1"/>
                </a:solidFill>
              </a:rPr>
              <a:t> &gt; 0	</a:t>
            </a:r>
            <a:r>
              <a:rPr lang="en-US" sz="2000" i="1">
                <a:solidFill>
                  <a:schemeClr val="tx1"/>
                </a:solidFill>
              </a:rPr>
              <a:t>endothermic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2772" name="Picture 3" descr="bur25542_0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8" r="55867" b="6343"/>
          <a:stretch>
            <a:fillRect/>
          </a:stretch>
        </p:blipFill>
        <p:spPr bwMode="auto">
          <a:xfrm>
            <a:off x="457200" y="2819400"/>
            <a:ext cx="40179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2057400" y="1676400"/>
            <a:ext cx="5181600" cy="685800"/>
            <a:chOff x="1600200" y="3048000"/>
            <a:chExt cx="5181600" cy="6858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600200" y="3048000"/>
              <a:ext cx="51816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grpSp>
          <p:nvGrpSpPr>
            <p:cNvPr id="32777" name="Group 17"/>
            <p:cNvGrpSpPr>
              <a:grpSpLocks/>
            </p:cNvGrpSpPr>
            <p:nvPr/>
          </p:nvGrpSpPr>
          <p:grpSpPr bwMode="auto">
            <a:xfrm>
              <a:off x="1676400" y="3190902"/>
              <a:ext cx="5105400" cy="400111"/>
              <a:chOff x="1524000" y="3876639"/>
              <a:chExt cx="5105400" cy="400225"/>
            </a:xfrm>
          </p:grpSpPr>
          <p:grpSp>
            <p:nvGrpSpPr>
              <p:cNvPr id="32778" name="Group 16"/>
              <p:cNvGrpSpPr>
                <a:grpSpLocks/>
              </p:cNvGrpSpPr>
              <p:nvPr/>
            </p:nvGrpSpPr>
            <p:grpSpPr bwMode="auto">
              <a:xfrm>
                <a:off x="1524000" y="3876639"/>
                <a:ext cx="5105400" cy="400225"/>
                <a:chOff x="1524000" y="3876639"/>
                <a:chExt cx="5105400" cy="400225"/>
              </a:xfrm>
            </p:grpSpPr>
            <p:sp>
              <p:nvSpPr>
                <p:cNvPr id="3278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876639"/>
                  <a:ext cx="990600" cy="40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r"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2000" b="1">
                      <a:solidFill>
                        <a:schemeClr val="tx1"/>
                      </a:solidFill>
                    </a:rPr>
                    <a:t>H</a:t>
                  </a:r>
                  <a:r>
                    <a:rPr lang="en-US" sz="20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O(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</a:t>
                  </a:r>
                </a:p>
              </p:txBody>
            </p:sp>
            <p:sp>
              <p:nvSpPr>
                <p:cNvPr id="3278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876640"/>
                  <a:ext cx="3733800" cy="40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2000" b="1">
                      <a:solidFill>
                        <a:schemeClr val="tx1"/>
                      </a:solidFill>
                    </a:rPr>
                    <a:t>H</a:t>
                  </a:r>
                  <a:r>
                    <a:rPr lang="en-US" sz="20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O(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       </a:t>
                  </a:r>
                  <a:r>
                    <a:rPr lang="el-GR" sz="2000" b="1">
                      <a:solidFill>
                        <a:schemeClr val="tx1"/>
                      </a:solidFill>
                    </a:rPr>
                    <a:t>Δ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H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 = +6.01 kJ/mol</a:t>
                  </a:r>
                </a:p>
              </p:txBody>
            </p:sp>
          </p:grpSp>
          <p:cxnSp>
            <p:nvCxnSpPr>
              <p:cNvPr id="32779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2514600" y="4075952"/>
                <a:ext cx="381000" cy="159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114800" y="2849563"/>
            <a:ext cx="4953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Concepts to consider: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Is this a constant pressure process?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What is the system?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What are the surroundings?</a:t>
            </a: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B0F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>
                <a:solidFill>
                  <a:schemeClr val="tx1"/>
                </a:solidFill>
              </a:rPr>
              <a:t> &lt; 0	</a:t>
            </a:r>
            <a:r>
              <a:rPr lang="en-US" sz="2000" i="1">
                <a:solidFill>
                  <a:schemeClr val="tx1"/>
                </a:solidFill>
              </a:rPr>
              <a:t>exothermic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33796" name="Picture 3" descr="bur25542_0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8" t="2573" r="-2110" b="6343"/>
          <a:stretch>
            <a:fillRect/>
          </a:stretch>
        </p:blipFill>
        <p:spPr bwMode="auto">
          <a:xfrm>
            <a:off x="228600" y="2286000"/>
            <a:ext cx="3571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1268413" y="1268413"/>
            <a:ext cx="6675437" cy="731837"/>
            <a:chOff x="1572768" y="3020568"/>
            <a:chExt cx="6675120" cy="73152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600200" y="3048000"/>
              <a:ext cx="66294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grpSp>
          <p:nvGrpSpPr>
            <p:cNvPr id="33801" name="Group 17"/>
            <p:cNvGrpSpPr>
              <a:grpSpLocks/>
            </p:cNvGrpSpPr>
            <p:nvPr/>
          </p:nvGrpSpPr>
          <p:grpSpPr bwMode="auto">
            <a:xfrm>
              <a:off x="1600200" y="3190903"/>
              <a:ext cx="6629400" cy="369332"/>
              <a:chOff x="1447800" y="3876638"/>
              <a:chExt cx="6629400" cy="369437"/>
            </a:xfrm>
          </p:grpSpPr>
          <p:grpSp>
            <p:nvGrpSpPr>
              <p:cNvPr id="33802" name="Group 16"/>
              <p:cNvGrpSpPr>
                <a:grpSpLocks/>
              </p:cNvGrpSpPr>
              <p:nvPr/>
            </p:nvGrpSpPr>
            <p:grpSpPr bwMode="auto">
              <a:xfrm>
                <a:off x="1447800" y="3876638"/>
                <a:ext cx="6629400" cy="369437"/>
                <a:chOff x="1447800" y="3876638"/>
                <a:chExt cx="6629400" cy="369437"/>
              </a:xfrm>
            </p:grpSpPr>
            <p:sp>
              <p:nvSpPr>
                <p:cNvPr id="33804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447800" y="3876638"/>
                  <a:ext cx="1905000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r"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>
                      <a:solidFill>
                        <a:schemeClr val="tx1"/>
                      </a:solidFill>
                    </a:rPr>
                    <a:t>CH</a:t>
                  </a:r>
                  <a:r>
                    <a:rPr lang="en-US" sz="1800" b="1" baseline="-25000">
                      <a:solidFill>
                        <a:schemeClr val="tx1"/>
                      </a:solidFill>
                    </a:rPr>
                    <a:t>4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1800" b="1" i="1">
                      <a:solidFill>
                        <a:schemeClr val="tx1"/>
                      </a:solidFill>
                    </a:rPr>
                    <a:t>g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) + 2O</a:t>
                  </a:r>
                  <a:r>
                    <a:rPr lang="en-US" sz="18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1800" b="1" i="1">
                      <a:solidFill>
                        <a:schemeClr val="tx1"/>
                      </a:solidFill>
                    </a:rPr>
                    <a:t>g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) </a:t>
                  </a:r>
                </a:p>
              </p:txBody>
            </p:sp>
            <p:sp>
              <p:nvSpPr>
                <p:cNvPr id="33805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733800" y="3876638"/>
                  <a:ext cx="4343400" cy="366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800" b="1">
                      <a:solidFill>
                        <a:schemeClr val="tx1"/>
                      </a:solidFill>
                    </a:rPr>
                    <a:t>CO</a:t>
                  </a:r>
                  <a:r>
                    <a:rPr lang="en-US" sz="18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1800" b="1" i="1">
                      <a:solidFill>
                        <a:schemeClr val="tx1"/>
                      </a:solidFill>
                    </a:rPr>
                    <a:t>g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) + 2H</a:t>
                  </a:r>
                  <a:r>
                    <a:rPr lang="en-US" sz="18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O(</a:t>
                  </a:r>
                  <a:r>
                    <a:rPr lang="en-US" sz="1800" b="1" i="1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)     </a:t>
                  </a:r>
                  <a:r>
                    <a:rPr lang="el-GR" sz="1800" b="1">
                      <a:solidFill>
                        <a:schemeClr val="tx1"/>
                      </a:solidFill>
                    </a:rPr>
                    <a:t>Δ</a:t>
                  </a:r>
                  <a:r>
                    <a:rPr lang="en-US" sz="1800" b="1" i="1">
                      <a:solidFill>
                        <a:schemeClr val="tx1"/>
                      </a:solidFill>
                    </a:rPr>
                    <a:t>H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 = </a:t>
                  </a:r>
                  <a:r>
                    <a:rPr lang="en-US" sz="1800" b="1">
                      <a:solidFill>
                        <a:schemeClr val="tx1"/>
                      </a:solidFill>
                      <a:cs typeface="Arial" charset="0"/>
                    </a:rPr>
                    <a:t>−890.4</a:t>
                  </a:r>
                  <a:r>
                    <a:rPr lang="en-US" sz="1800" b="1">
                      <a:solidFill>
                        <a:schemeClr val="tx1"/>
                      </a:solidFill>
                    </a:rPr>
                    <a:t> kJ/mol</a:t>
                  </a:r>
                </a:p>
              </p:txBody>
            </p:sp>
          </p:grpSp>
          <p:cxnSp>
            <p:nvCxnSpPr>
              <p:cNvPr id="33803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3352800" y="4075951"/>
                <a:ext cx="381000" cy="159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Enthalpy is an extensive property.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Extensive properties are dependent on the amount of matter involved.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295400" y="2743200"/>
            <a:ext cx="6553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  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>
                <a:solidFill>
                  <a:schemeClr val="tx1"/>
                </a:solidFill>
              </a:rPr>
              <a:t>) → 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)				</a:t>
            </a:r>
            <a:r>
              <a:rPr lang="el-GR" sz="2000" b="1" dirty="0">
                <a:solidFill>
                  <a:schemeClr val="tx1"/>
                </a:solidFill>
              </a:rPr>
              <a:t>Δ</a:t>
            </a:r>
            <a:r>
              <a:rPr lang="en-US" sz="2000" b="1" i="1" dirty="0">
                <a:solidFill>
                  <a:schemeClr val="tx1"/>
                </a:solidFill>
              </a:rPr>
              <a:t>H</a:t>
            </a:r>
            <a:r>
              <a:rPr lang="en-US" sz="2000" b="1" dirty="0">
                <a:solidFill>
                  <a:schemeClr val="tx1"/>
                </a:solidFill>
              </a:rPr>
              <a:t> = +44 kJ/mol</a:t>
            </a:r>
          </a:p>
          <a:p>
            <a:pPr marL="13763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13763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13763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13763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13763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2H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>
                <a:solidFill>
                  <a:schemeClr val="tx1"/>
                </a:solidFill>
              </a:rPr>
              <a:t>)	→ 2H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)				</a:t>
            </a:r>
            <a:r>
              <a:rPr lang="el-GR" sz="2000" b="1" dirty="0">
                <a:solidFill>
                  <a:schemeClr val="tx1"/>
                </a:solidFill>
              </a:rPr>
              <a:t>Δ</a:t>
            </a:r>
            <a:r>
              <a:rPr lang="en-US" sz="2000" b="1" i="1" dirty="0">
                <a:solidFill>
                  <a:schemeClr val="tx1"/>
                </a:solidFill>
              </a:rPr>
              <a:t>H</a:t>
            </a:r>
            <a:r>
              <a:rPr lang="en-US" sz="2000" b="1" dirty="0">
                <a:solidFill>
                  <a:schemeClr val="tx1"/>
                </a:solidFill>
              </a:rPr>
              <a:t> = +88 kJ/mol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953000" y="4930775"/>
            <a:ext cx="3276600" cy="860425"/>
            <a:chOff x="4724400" y="4343401"/>
            <a:chExt cx="3276600" cy="860285"/>
          </a:xfrm>
        </p:grpSpPr>
        <p:sp>
          <p:nvSpPr>
            <p:cNvPr id="34826" name="TextBox 4"/>
            <p:cNvSpPr txBox="1">
              <a:spLocks noChangeArrowheads="1"/>
            </p:cNvSpPr>
            <p:nvPr/>
          </p:nvSpPr>
          <p:spPr bwMode="auto">
            <a:xfrm>
              <a:off x="4724400" y="4495800"/>
              <a:ext cx="3276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Units refer to 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mole of reaction as written</a:t>
              </a:r>
            </a:p>
          </p:txBody>
        </p:sp>
        <p:sp>
          <p:nvSpPr>
            <p:cNvPr id="34827" name="Left Brace 9"/>
            <p:cNvSpPr>
              <a:spLocks/>
            </p:cNvSpPr>
            <p:nvPr/>
          </p:nvSpPr>
          <p:spPr bwMode="auto">
            <a:xfrm rot="-5400000">
              <a:off x="6324600" y="4000501"/>
              <a:ext cx="152400" cy="838200"/>
            </a:xfrm>
            <a:prstGeom prst="leftBrace">
              <a:avLst>
                <a:gd name="adj1" fmla="val 8326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85800" y="36576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rgbClr val="FF0000"/>
                </a:solidFill>
              </a:rPr>
              <a:t>Double the amount of matter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267200" y="36576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rgbClr val="FF0000"/>
                </a:solidFill>
              </a:rPr>
              <a:t>Double the enthalpy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1219994" y="4342606"/>
            <a:ext cx="457200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5790407" y="4342606"/>
            <a:ext cx="4572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Energy</a:t>
            </a:r>
            <a:r>
              <a:rPr lang="en-US" sz="2000">
                <a:solidFill>
                  <a:schemeClr val="tx1"/>
                </a:solidFill>
              </a:rPr>
              <a:t> is the capacity to do work or transfer heat.</a:t>
            </a: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All forms of energy are either kinetic or potential.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Kinetic energy (E</a:t>
            </a:r>
            <a:r>
              <a:rPr lang="en-US" sz="2000" b="1" i="1" baseline="-25000">
                <a:solidFill>
                  <a:schemeClr val="tx1"/>
                </a:solidFill>
              </a:rPr>
              <a:t>K</a:t>
            </a:r>
            <a:r>
              <a:rPr lang="en-US" sz="2000" b="1" i="1">
                <a:solidFill>
                  <a:schemeClr val="tx1"/>
                </a:solidFill>
              </a:rPr>
              <a:t>)</a:t>
            </a:r>
            <a:r>
              <a:rPr lang="en-US" sz="2000">
                <a:solidFill>
                  <a:schemeClr val="tx1"/>
                </a:solidFill>
              </a:rPr>
              <a:t> is the energy of motion.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m</a:t>
            </a:r>
            <a:r>
              <a:rPr lang="en-US" sz="2000">
                <a:solidFill>
                  <a:schemeClr val="tx1"/>
                </a:solidFill>
              </a:rPr>
              <a:t> is the mass of the object in kilograms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u</a:t>
            </a:r>
            <a:r>
              <a:rPr lang="en-US" sz="2000">
                <a:solidFill>
                  <a:schemeClr val="tx1"/>
                </a:solidFill>
              </a:rPr>
              <a:t> is the velocity in meters per second.</a:t>
            </a:r>
            <a:endParaRPr lang="en-US" sz="2000" b="1" i="1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10000" y="3581400"/>
            <a:ext cx="1981200" cy="685800"/>
            <a:chOff x="2209800" y="3810000"/>
            <a:chExt cx="1981200" cy="685800"/>
          </a:xfrm>
        </p:grpSpPr>
        <p:grpSp>
          <p:nvGrpSpPr>
            <p:cNvPr id="10250" name="Group 12"/>
            <p:cNvGrpSpPr>
              <a:grpSpLocks/>
            </p:cNvGrpSpPr>
            <p:nvPr/>
          </p:nvGrpSpPr>
          <p:grpSpPr bwMode="auto">
            <a:xfrm>
              <a:off x="2209800" y="3810000"/>
              <a:ext cx="1981200" cy="685800"/>
              <a:chOff x="381000" y="3048000"/>
              <a:chExt cx="1981200" cy="685800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381000" y="3048000"/>
                <a:ext cx="1981200" cy="685800"/>
              </a:xfrm>
              <a:prstGeom prst="roundRect">
                <a:avLst/>
              </a:prstGeom>
              <a:solidFill>
                <a:srgbClr val="00206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/>
              </a:sp3d>
            </p:spPr>
            <p:txBody>
              <a:bodyPr/>
              <a:lstStyle/>
              <a:p>
                <a:pPr eaLnBrk="0" hangingPunct="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en-US" dirty="0"/>
              </a:p>
            </p:txBody>
          </p:sp>
          <p:sp>
            <p:nvSpPr>
              <p:cNvPr id="10258" name="TextBox 7"/>
              <p:cNvSpPr txBox="1">
                <a:spLocks noChangeArrowheads="1"/>
              </p:cNvSpPr>
              <p:nvPr/>
            </p:nvSpPr>
            <p:spPr bwMode="auto">
              <a:xfrm>
                <a:off x="533400" y="3200455"/>
                <a:ext cx="1676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 b="1" i="1">
                    <a:solidFill>
                      <a:schemeClr val="tx1"/>
                    </a:solidFill>
                  </a:rPr>
                  <a:t>E</a:t>
                </a:r>
                <a:r>
                  <a:rPr lang="en-US" sz="2000" b="1" i="1" baseline="-25000">
                    <a:solidFill>
                      <a:schemeClr val="tx1"/>
                    </a:solidFill>
                  </a:rPr>
                  <a:t>K</a:t>
                </a:r>
                <a:r>
                  <a:rPr lang="en-US" sz="2000" b="1" i="1">
                    <a:solidFill>
                      <a:schemeClr val="tx1"/>
                    </a:solidFill>
                  </a:rPr>
                  <a:t> =      mu</a:t>
                </a:r>
                <a:r>
                  <a:rPr lang="en-US" sz="2000" b="1" i="1" baseline="3000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0251" name="Group 21"/>
            <p:cNvGrpSpPr>
              <a:grpSpLocks/>
            </p:cNvGrpSpPr>
            <p:nvPr/>
          </p:nvGrpSpPr>
          <p:grpSpPr bwMode="auto">
            <a:xfrm>
              <a:off x="3048000" y="3846612"/>
              <a:ext cx="381000" cy="612577"/>
              <a:chOff x="7048500" y="2133600"/>
              <a:chExt cx="381000" cy="612577"/>
            </a:xfrm>
          </p:grpSpPr>
          <p:sp>
            <p:nvSpPr>
              <p:cNvPr id="10252" name="TextBox 7"/>
              <p:cNvSpPr txBox="1">
                <a:spLocks noChangeArrowheads="1"/>
              </p:cNvSpPr>
              <p:nvPr/>
            </p:nvSpPr>
            <p:spPr bwMode="auto">
              <a:xfrm>
                <a:off x="7048500" y="2133600"/>
                <a:ext cx="381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4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0253" name="TextBox 7"/>
              <p:cNvSpPr txBox="1">
                <a:spLocks noChangeArrowheads="1"/>
              </p:cNvSpPr>
              <p:nvPr/>
            </p:nvSpPr>
            <p:spPr bwMode="auto">
              <a:xfrm>
                <a:off x="7048500" y="2438400"/>
                <a:ext cx="381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4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10254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7124700" y="2438400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304800" y="284126"/>
            <a:chExt cx="914400" cy="782674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04800" y="284126"/>
              <a:ext cx="914400" cy="78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49" name="TextBox 16"/>
            <p:cNvSpPr txBox="1">
              <a:spLocks noChangeArrowheads="1"/>
            </p:cNvSpPr>
            <p:nvPr/>
          </p:nvSpPr>
          <p:spPr bwMode="auto">
            <a:xfrm>
              <a:off x="411480" y="437346"/>
              <a:ext cx="73152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5.1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following guidelines are useful when considering </a:t>
            </a:r>
            <a:r>
              <a:rPr lang="en-US" sz="2000" b="1" i="1">
                <a:solidFill>
                  <a:schemeClr val="tx1"/>
                </a:solidFill>
              </a:rPr>
              <a:t>thermochemical equations: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04800" y="26447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1)</a:t>
            </a:r>
            <a:r>
              <a:rPr lang="en-US" sz="2000">
                <a:solidFill>
                  <a:schemeClr val="tx1"/>
                </a:solidFill>
              </a:rPr>
              <a:t>	Always specify the physical states of reactants and products because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they help determine the actual enthapy changes.</a:t>
            </a:r>
            <a:endParaRPr lang="en-US" sz="2000" b="1" i="1">
              <a:solidFill>
                <a:schemeClr val="tx1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14400" y="3581400"/>
            <a:ext cx="7772400" cy="400050"/>
            <a:chOff x="1219200" y="3581400"/>
            <a:chExt cx="7772400" cy="400110"/>
          </a:xfrm>
        </p:grpSpPr>
        <p:sp>
          <p:nvSpPr>
            <p:cNvPr id="35859" name="TextBox 4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5860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−802.4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5861" name="TextBox 4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5862" name="Straight Arrow Connector 15"/>
            <p:cNvCxnSpPr>
              <a:cxnSpLocks noChangeShapeType="1"/>
            </p:cNvCxnSpPr>
            <p:nvPr/>
          </p:nvCxnSpPr>
          <p:spPr bwMode="auto">
            <a:xfrm>
              <a:off x="3276600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14400" y="5695950"/>
            <a:ext cx="7772400" cy="400050"/>
            <a:chOff x="1219200" y="5695890"/>
            <a:chExt cx="7772400" cy="400110"/>
          </a:xfrm>
        </p:grpSpPr>
        <p:sp>
          <p:nvSpPr>
            <p:cNvPr id="35855" name="TextBox 4"/>
            <p:cNvSpPr txBox="1">
              <a:spLocks noChangeArrowheads="1"/>
            </p:cNvSpPr>
            <p:nvPr/>
          </p:nvSpPr>
          <p:spPr bwMode="auto">
            <a:xfrm>
              <a:off x="1219200" y="569589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5856" name="TextBox 4"/>
            <p:cNvSpPr txBox="1">
              <a:spLocks noChangeArrowheads="1"/>
            </p:cNvSpPr>
            <p:nvPr/>
          </p:nvSpPr>
          <p:spPr bwMode="auto">
            <a:xfrm>
              <a:off x="6324600" y="5695890"/>
              <a:ext cx="26670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+890.4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5857" name="TextBox 4"/>
            <p:cNvSpPr txBox="1">
              <a:spLocks noChangeArrowheads="1"/>
            </p:cNvSpPr>
            <p:nvPr/>
          </p:nvSpPr>
          <p:spPr bwMode="auto">
            <a:xfrm>
              <a:off x="3810000" y="569589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l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5858" name="Straight Arrow Connector 19"/>
            <p:cNvCxnSpPr>
              <a:cxnSpLocks noChangeShapeType="1"/>
            </p:cNvCxnSpPr>
            <p:nvPr/>
          </p:nvCxnSpPr>
          <p:spPr bwMode="auto">
            <a:xfrm>
              <a:off x="3276600" y="592449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6200" y="4114800"/>
            <a:ext cx="2362200" cy="1447800"/>
            <a:chOff x="4191000" y="4038600"/>
            <a:chExt cx="2362200" cy="1447800"/>
          </a:xfrm>
        </p:grpSpPr>
        <p:sp>
          <p:nvSpPr>
            <p:cNvPr id="35852" name="TextBox 4"/>
            <p:cNvSpPr txBox="1">
              <a:spLocks noChangeArrowheads="1"/>
            </p:cNvSpPr>
            <p:nvPr/>
          </p:nvSpPr>
          <p:spPr bwMode="auto">
            <a:xfrm>
              <a:off x="4191000" y="4562445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different states</a:t>
              </a:r>
            </a:p>
          </p:txBody>
        </p:sp>
        <p:cxnSp>
          <p:nvCxnSpPr>
            <p:cNvPr id="35853" name="Straight Arrow Connector 23"/>
            <p:cNvCxnSpPr>
              <a:cxnSpLocks noChangeShapeType="1"/>
            </p:cNvCxnSpPr>
            <p:nvPr/>
          </p:nvCxnSpPr>
          <p:spPr bwMode="auto">
            <a:xfrm rot="5400000" flipH="1" flipV="1">
              <a:off x="5143500" y="4266406"/>
              <a:ext cx="457200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4" name="Straight Arrow Connector 25"/>
            <p:cNvCxnSpPr>
              <a:cxnSpLocks noChangeShapeType="1"/>
            </p:cNvCxnSpPr>
            <p:nvPr/>
          </p:nvCxnSpPr>
          <p:spPr bwMode="auto">
            <a:xfrm rot="16200000" flipH="1">
              <a:off x="5143500" y="5257006"/>
              <a:ext cx="457200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248400" y="4114800"/>
            <a:ext cx="2362200" cy="1447800"/>
            <a:chOff x="6553200" y="4038600"/>
            <a:chExt cx="2362200" cy="1447800"/>
          </a:xfrm>
        </p:grpSpPr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6553200" y="4562445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different enthalpies</a:t>
              </a:r>
            </a:p>
          </p:txBody>
        </p:sp>
        <p:cxnSp>
          <p:nvCxnSpPr>
            <p:cNvPr id="35850" name="Straight Arrow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7505700" y="4266406"/>
              <a:ext cx="457200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1" name="Straight Arrow Connector 26"/>
            <p:cNvCxnSpPr>
              <a:cxnSpLocks noChangeShapeType="1"/>
            </p:cNvCxnSpPr>
            <p:nvPr/>
          </p:nvCxnSpPr>
          <p:spPr bwMode="auto">
            <a:xfrm rot="16200000" flipH="1">
              <a:off x="7505700" y="5257006"/>
              <a:ext cx="457200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following guidelines are useful when considering </a:t>
            </a:r>
            <a:r>
              <a:rPr lang="en-US" sz="2000" b="1" i="1">
                <a:solidFill>
                  <a:schemeClr val="tx1"/>
                </a:solidFill>
              </a:rPr>
              <a:t>thermochemical equations: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304800" y="21336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0" indent="-60325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2)</a:t>
            </a:r>
            <a:r>
              <a:rPr lang="en-US" sz="2000">
                <a:solidFill>
                  <a:schemeClr val="tx1"/>
                </a:solidFill>
              </a:rPr>
              <a:t>	</a:t>
            </a:r>
            <a:r>
              <a:rPr lang="en-GB" sz="2000">
                <a:solidFill>
                  <a:schemeClr val="tx1"/>
                </a:solidFill>
              </a:rPr>
              <a:t>When multiplying an equation by a factor (</a:t>
            </a:r>
            <a:r>
              <a:rPr lang="en-GB" sz="2000" i="1">
                <a:solidFill>
                  <a:schemeClr val="tx1"/>
                </a:solidFill>
              </a:rPr>
              <a:t>n</a:t>
            </a:r>
            <a:r>
              <a:rPr lang="en-GB" sz="2000">
                <a:solidFill>
                  <a:schemeClr val="tx1"/>
                </a:solidFill>
              </a:rPr>
              <a:t>), multiply the </a:t>
            </a:r>
            <a:r>
              <a:rPr lang="en-GB" sz="2000">
                <a:solidFill>
                  <a:schemeClr val="tx1"/>
                </a:solidFill>
                <a:latin typeface="Symbol" pitchFamily="18" charset="2"/>
              </a:rPr>
              <a:t></a:t>
            </a:r>
            <a:r>
              <a:rPr lang="en-GB" sz="2000" i="1">
                <a:solidFill>
                  <a:schemeClr val="tx1"/>
                </a:solidFill>
              </a:rPr>
              <a:t>H</a:t>
            </a:r>
            <a:r>
              <a:rPr lang="en-GB" sz="2000">
                <a:solidFill>
                  <a:schemeClr val="tx1"/>
                </a:solidFill>
              </a:rPr>
              <a:t> value by same factor. 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14400" y="2971800"/>
            <a:ext cx="7772400" cy="457200"/>
            <a:chOff x="1219200" y="3581400"/>
            <a:chExt cx="7772400" cy="457269"/>
          </a:xfrm>
        </p:grpSpPr>
        <p:sp>
          <p:nvSpPr>
            <p:cNvPr id="36886" name="TextBox 4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887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45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b="1">
                  <a:solidFill>
                    <a:schemeClr val="tx1"/>
                  </a:solidFill>
                </a:rPr>
                <a:t>−</a:t>
              </a:r>
              <a:r>
                <a:rPr lang="en-US"/>
                <a:t>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802.4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</a:p>
          </p:txBody>
        </p:sp>
        <p:sp>
          <p:nvSpPr>
            <p:cNvPr id="36888" name="TextBox 4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6889" name="Straight Arrow Connector 15"/>
            <p:cNvCxnSpPr>
              <a:cxnSpLocks noChangeShapeType="1"/>
            </p:cNvCxnSpPr>
            <p:nvPr/>
          </p:nvCxnSpPr>
          <p:spPr bwMode="auto">
            <a:xfrm>
              <a:off x="3276600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" y="3733800"/>
            <a:ext cx="8458200" cy="457200"/>
            <a:chOff x="762000" y="5695889"/>
            <a:chExt cx="8458200" cy="457337"/>
          </a:xfrm>
        </p:grpSpPr>
        <p:sp>
          <p:nvSpPr>
            <p:cNvPr id="36882" name="TextBox 4"/>
            <p:cNvSpPr txBox="1">
              <a:spLocks noChangeArrowheads="1"/>
            </p:cNvSpPr>
            <p:nvPr/>
          </p:nvSpPr>
          <p:spPr bwMode="auto">
            <a:xfrm>
              <a:off x="762000" y="5695890"/>
              <a:ext cx="2514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2CH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+ 4O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883" name="TextBox 4"/>
            <p:cNvSpPr txBox="1">
              <a:spLocks noChangeArrowheads="1"/>
            </p:cNvSpPr>
            <p:nvPr/>
          </p:nvSpPr>
          <p:spPr bwMode="auto">
            <a:xfrm>
              <a:off x="6324600" y="5695889"/>
              <a:ext cx="2895600" cy="45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b="1">
                  <a:solidFill>
                    <a:schemeClr val="tx1"/>
                  </a:solidFill>
                </a:rPr>
                <a:t>−</a:t>
              </a:r>
              <a:r>
                <a:rPr lang="en-US"/>
                <a:t>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1604.8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</a:p>
          </p:txBody>
        </p:sp>
        <p:sp>
          <p:nvSpPr>
            <p:cNvPr id="36884" name="TextBox 4"/>
            <p:cNvSpPr txBox="1">
              <a:spLocks noChangeArrowheads="1"/>
            </p:cNvSpPr>
            <p:nvPr/>
          </p:nvSpPr>
          <p:spPr bwMode="auto">
            <a:xfrm>
              <a:off x="3810000" y="569589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2CO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+ 4H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6885" name="Straight Arrow Connector 19"/>
            <p:cNvCxnSpPr>
              <a:cxnSpLocks noChangeShapeType="1"/>
            </p:cNvCxnSpPr>
            <p:nvPr/>
          </p:nvCxnSpPr>
          <p:spPr bwMode="auto">
            <a:xfrm>
              <a:off x="3276600" y="592449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304800" y="478155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3250" indent="-603250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/>
            </a:pPr>
            <a:r>
              <a:rPr lang="en-US" sz="2000" b="1" dirty="0">
                <a:solidFill>
                  <a:srgbClr val="00B0F0"/>
                </a:solidFill>
              </a:rPr>
              <a:t>3)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Reversing an equation changes the sign but not the magnitude of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Δ</a:t>
            </a:r>
            <a:r>
              <a:rPr lang="en-GB" sz="2000" i="1" dirty="0">
                <a:solidFill>
                  <a:schemeClr val="tx1"/>
                </a:solidFill>
                <a:latin typeface="+mj-lt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14400" y="5334000"/>
            <a:ext cx="7772400" cy="457200"/>
            <a:chOff x="1219200" y="3581400"/>
            <a:chExt cx="7772400" cy="457269"/>
          </a:xfrm>
        </p:grpSpPr>
        <p:sp>
          <p:nvSpPr>
            <p:cNvPr id="36878" name="TextBox 4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879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45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b="1">
                  <a:solidFill>
                    <a:schemeClr val="tx1"/>
                  </a:solidFill>
                </a:rPr>
                <a:t>−</a:t>
              </a:r>
              <a:r>
                <a:rPr lang="en-US"/>
                <a:t>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802.4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</a:p>
          </p:txBody>
        </p:sp>
        <p:sp>
          <p:nvSpPr>
            <p:cNvPr id="36880" name="TextBox 4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6881" name="Straight Arrow Connector 31"/>
            <p:cNvCxnSpPr>
              <a:cxnSpLocks noChangeShapeType="1"/>
            </p:cNvCxnSpPr>
            <p:nvPr/>
          </p:nvCxnSpPr>
          <p:spPr bwMode="auto">
            <a:xfrm>
              <a:off x="3276600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9600" y="6096000"/>
            <a:ext cx="8077200" cy="400050"/>
            <a:chOff x="914400" y="3581400"/>
            <a:chExt cx="8077200" cy="400110"/>
          </a:xfrm>
        </p:grpSpPr>
        <p:sp>
          <p:nvSpPr>
            <p:cNvPr id="36874" name="TextBox 4"/>
            <p:cNvSpPr txBox="1">
              <a:spLocks noChangeArrowheads="1"/>
            </p:cNvSpPr>
            <p:nvPr/>
          </p:nvSpPr>
          <p:spPr bwMode="auto">
            <a:xfrm>
              <a:off x="9144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875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+802.4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6876" name="TextBox 4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6877" name="Straight Arrow Connector 36"/>
            <p:cNvCxnSpPr>
              <a:cxnSpLocks noChangeShapeType="1"/>
            </p:cNvCxnSpPr>
            <p:nvPr/>
          </p:nvCxnSpPr>
          <p:spPr bwMode="auto">
            <a:xfrm>
              <a:off x="3276600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Enthalpy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solar energy required to produce 5255 g of 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 given the thermochemical equation for photosynthesis: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rgbClr val="00B0F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rgbClr val="00B0F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</a:t>
            </a:r>
            <a:r>
              <a:rPr lang="en-US" sz="2000" b="1">
                <a:solidFill>
                  <a:schemeClr val="tx1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Determine the moles of 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.  (29.16 mol 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</a:t>
            </a:r>
            <a:r>
              <a:rPr lang="en-US" sz="2000">
                <a:solidFill>
                  <a:srgbClr val="00B0F0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Multiply the thermochemical equation, including the enthalpy 			change 	by 29.16 in order to write the equation in terms of the 			appropriate 	amount of C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12</a:t>
            </a:r>
            <a:r>
              <a:rPr lang="en-US" sz="2000">
                <a:solidFill>
                  <a:schemeClr val="tx1"/>
                </a:solidFill>
              </a:rPr>
              <a:t>O</a:t>
            </a:r>
            <a:r>
              <a:rPr lang="en-US" sz="2000" baseline="-25000">
                <a:solidFill>
                  <a:schemeClr val="tx1"/>
                </a:solidFill>
              </a:rPr>
              <a:t>6</a:t>
            </a:r>
            <a:r>
              <a:rPr lang="en-US" sz="2000">
                <a:solidFill>
                  <a:schemeClr val="tx1"/>
                </a:solidFill>
              </a:rPr>
              <a:t>.</a:t>
            </a:r>
            <a:endParaRPr lang="en-US" sz="2000" b="1">
              <a:solidFill>
                <a:schemeClr val="tx1"/>
              </a:solidFill>
            </a:endParaRPr>
          </a:p>
        </p:txBody>
      </p:sp>
      <p:grpSp>
        <p:nvGrpSpPr>
          <p:cNvPr id="37892" name="Group 29"/>
          <p:cNvGrpSpPr>
            <a:grpSpLocks/>
          </p:cNvGrpSpPr>
          <p:nvPr/>
        </p:nvGrpSpPr>
        <p:grpSpPr bwMode="auto">
          <a:xfrm>
            <a:off x="533400" y="2209800"/>
            <a:ext cx="8153400" cy="400050"/>
            <a:chOff x="1219200" y="3581400"/>
            <a:chExt cx="7920446" cy="400110"/>
          </a:xfrm>
        </p:grpSpPr>
        <p:sp>
          <p:nvSpPr>
            <p:cNvPr id="37905" name="TextBox 4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6H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l</a:t>
              </a:r>
              <a:r>
                <a:rPr lang="en-US" sz="2000" b="1">
                  <a:solidFill>
                    <a:schemeClr val="tx1"/>
                  </a:solidFill>
                </a:rPr>
                <a:t>) + 6CO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7906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8150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+2803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7907" name="TextBox 4"/>
            <p:cNvSpPr txBox="1">
              <a:spLocks noChangeArrowheads="1"/>
            </p:cNvSpPr>
            <p:nvPr/>
          </p:nvSpPr>
          <p:spPr bwMode="auto">
            <a:xfrm>
              <a:off x="4032069" y="3581400"/>
              <a:ext cx="2590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</a:t>
              </a:r>
              <a:r>
                <a:rPr lang="en-US" sz="2000" b="1" baseline="-25000">
                  <a:solidFill>
                    <a:schemeClr val="tx1"/>
                  </a:solidFill>
                </a:rPr>
                <a:t>6</a:t>
              </a:r>
              <a:r>
                <a:rPr lang="en-US" sz="2000" b="1">
                  <a:solidFill>
                    <a:schemeClr val="tx1"/>
                  </a:solidFill>
                </a:rPr>
                <a:t>H</a:t>
              </a:r>
              <a:r>
                <a:rPr lang="en-US" sz="2000" b="1" baseline="-25000">
                  <a:solidFill>
                    <a:schemeClr val="tx1"/>
                  </a:solidFill>
                </a:rPr>
                <a:t>12</a:t>
              </a:r>
              <a:r>
                <a:rPr lang="en-US" sz="2000" b="1">
                  <a:solidFill>
                    <a:schemeClr val="tx1"/>
                  </a:solidFill>
                </a:rPr>
                <a:t>O</a:t>
              </a:r>
              <a:r>
                <a:rPr lang="en-US" sz="2000" b="1" baseline="-25000">
                  <a:solidFill>
                    <a:schemeClr val="tx1"/>
                  </a:solidFill>
                </a:rPr>
                <a:t>6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s</a:t>
              </a:r>
              <a:r>
                <a:rPr lang="en-US" sz="2000" b="1">
                  <a:solidFill>
                    <a:schemeClr val="tx1"/>
                  </a:solidFill>
                </a:rPr>
                <a:t>) + 6O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37908" name="Straight Arrow Connector 37"/>
            <p:cNvCxnSpPr>
              <a:cxnSpLocks noChangeShapeType="1"/>
            </p:cNvCxnSpPr>
            <p:nvPr/>
          </p:nvCxnSpPr>
          <p:spPr bwMode="auto">
            <a:xfrm>
              <a:off x="3424646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293813" y="5486400"/>
            <a:ext cx="7621587" cy="369888"/>
            <a:chOff x="1071154" y="3581400"/>
            <a:chExt cx="7404462" cy="369332"/>
          </a:xfrm>
        </p:grpSpPr>
        <p:sp>
          <p:nvSpPr>
            <p:cNvPr id="37901" name="TextBox 4"/>
            <p:cNvSpPr txBox="1">
              <a:spLocks noChangeArrowheads="1"/>
            </p:cNvSpPr>
            <p:nvPr/>
          </p:nvSpPr>
          <p:spPr bwMode="auto">
            <a:xfrm>
              <a:off x="1071154" y="3581400"/>
              <a:ext cx="2362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6H</a:t>
              </a:r>
              <a:r>
                <a:rPr lang="en-US" sz="1800" b="1" baseline="-25000">
                  <a:solidFill>
                    <a:schemeClr val="tx1"/>
                  </a:solidFill>
                </a:rPr>
                <a:t>2</a:t>
              </a:r>
              <a:r>
                <a:rPr lang="en-US" sz="1800" b="1">
                  <a:solidFill>
                    <a:schemeClr val="tx1"/>
                  </a:solidFill>
                </a:rPr>
                <a:t>O(</a:t>
              </a:r>
              <a:r>
                <a:rPr lang="en-US" sz="1800" b="1" i="1">
                  <a:solidFill>
                    <a:schemeClr val="tx1"/>
                  </a:solidFill>
                </a:rPr>
                <a:t>l</a:t>
              </a:r>
              <a:r>
                <a:rPr lang="en-US" sz="1800" b="1">
                  <a:solidFill>
                    <a:schemeClr val="tx1"/>
                  </a:solidFill>
                </a:rPr>
                <a:t>) + 6CO</a:t>
              </a:r>
              <a:r>
                <a:rPr lang="en-US" sz="1800" b="1" baseline="-25000">
                  <a:solidFill>
                    <a:schemeClr val="tx1"/>
                  </a:solidFill>
                </a:rPr>
                <a:t>2</a:t>
              </a:r>
              <a:r>
                <a:rPr lang="en-US" sz="1800" b="1">
                  <a:solidFill>
                    <a:schemeClr val="tx1"/>
                  </a:solidFill>
                </a:rPr>
                <a:t>(</a:t>
              </a:r>
              <a:r>
                <a:rPr lang="en-US" sz="1800" b="1" i="1">
                  <a:solidFill>
                    <a:schemeClr val="tx1"/>
                  </a:solidFill>
                </a:rPr>
                <a:t>g</a:t>
              </a:r>
              <a:r>
                <a:rPr lang="en-US" sz="1800" b="1">
                  <a:solidFill>
                    <a:schemeClr val="tx1"/>
                  </a:solidFill>
                </a:rPr>
                <a:t>)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7902" name="TextBox 4"/>
            <p:cNvSpPr txBox="1">
              <a:spLocks noChangeArrowheads="1"/>
            </p:cNvSpPr>
            <p:nvPr/>
          </p:nvSpPr>
          <p:spPr bwMode="auto">
            <a:xfrm>
              <a:off x="5660571" y="3581400"/>
              <a:ext cx="2815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1800" b="1">
                  <a:solidFill>
                    <a:schemeClr val="tx1"/>
                  </a:solidFill>
                </a:rPr>
                <a:t>Δ</a:t>
              </a:r>
              <a:r>
                <a:rPr lang="en-US" sz="1800" b="1" i="1">
                  <a:solidFill>
                    <a:schemeClr val="tx1"/>
                  </a:solidFill>
                </a:rPr>
                <a:t>H</a:t>
              </a:r>
              <a:r>
                <a:rPr lang="en-US" sz="1800" b="1">
                  <a:solidFill>
                    <a:schemeClr val="tx1"/>
                  </a:solidFill>
                </a:rPr>
                <a:t> = </a:t>
              </a:r>
              <a:r>
                <a:rPr lang="en-US" sz="1800" b="1">
                  <a:solidFill>
                    <a:schemeClr val="tx1"/>
                  </a:solidFill>
                  <a:cs typeface="Arial" charset="0"/>
                </a:rPr>
                <a:t>+2803</a:t>
              </a:r>
              <a:r>
                <a:rPr lang="en-US" sz="1800" b="1">
                  <a:solidFill>
                    <a:schemeClr val="tx1"/>
                  </a:solidFill>
                </a:rPr>
                <a:t> kJ/mol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7903" name="TextBox 4"/>
            <p:cNvSpPr txBox="1">
              <a:spLocks noChangeArrowheads="1"/>
            </p:cNvSpPr>
            <p:nvPr/>
          </p:nvSpPr>
          <p:spPr bwMode="auto">
            <a:xfrm>
              <a:off x="3884023" y="3581400"/>
              <a:ext cx="2590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C</a:t>
              </a:r>
              <a:r>
                <a:rPr lang="en-US" sz="1800" b="1" baseline="-25000">
                  <a:solidFill>
                    <a:schemeClr val="tx1"/>
                  </a:solidFill>
                </a:rPr>
                <a:t>6</a:t>
              </a:r>
              <a:r>
                <a:rPr lang="en-US" sz="1800" b="1">
                  <a:solidFill>
                    <a:schemeClr val="tx1"/>
                  </a:solidFill>
                </a:rPr>
                <a:t>H</a:t>
              </a:r>
              <a:r>
                <a:rPr lang="en-US" sz="1800" b="1" baseline="-25000">
                  <a:solidFill>
                    <a:schemeClr val="tx1"/>
                  </a:solidFill>
                </a:rPr>
                <a:t>12</a:t>
              </a:r>
              <a:r>
                <a:rPr lang="en-US" sz="1800" b="1">
                  <a:solidFill>
                    <a:schemeClr val="tx1"/>
                  </a:solidFill>
                </a:rPr>
                <a:t>O</a:t>
              </a:r>
              <a:r>
                <a:rPr lang="en-US" sz="1800" b="1" baseline="-25000">
                  <a:solidFill>
                    <a:schemeClr val="tx1"/>
                  </a:solidFill>
                </a:rPr>
                <a:t>6</a:t>
              </a:r>
              <a:r>
                <a:rPr lang="en-US" sz="1800" b="1">
                  <a:solidFill>
                    <a:schemeClr val="tx1"/>
                  </a:solidFill>
                </a:rPr>
                <a:t>(</a:t>
              </a:r>
              <a:r>
                <a:rPr lang="en-US" sz="1800" b="1" i="1">
                  <a:solidFill>
                    <a:schemeClr val="tx1"/>
                  </a:solidFill>
                </a:rPr>
                <a:t>s</a:t>
              </a:r>
              <a:r>
                <a:rPr lang="en-US" sz="1800" b="1">
                  <a:solidFill>
                    <a:schemeClr val="tx1"/>
                  </a:solidFill>
                </a:rPr>
                <a:t>) + 6O</a:t>
              </a:r>
              <a:r>
                <a:rPr lang="en-US" sz="1800" b="1" baseline="-25000">
                  <a:solidFill>
                    <a:schemeClr val="tx1"/>
                  </a:solidFill>
                </a:rPr>
                <a:t>2</a:t>
              </a:r>
              <a:r>
                <a:rPr lang="en-US" sz="1800" b="1">
                  <a:solidFill>
                    <a:schemeClr val="tx1"/>
                  </a:solidFill>
                </a:rPr>
                <a:t>(</a:t>
              </a:r>
              <a:r>
                <a:rPr lang="en-US" sz="1800" b="1" i="1">
                  <a:solidFill>
                    <a:schemeClr val="tx1"/>
                  </a:solidFill>
                </a:rPr>
                <a:t>g</a:t>
              </a:r>
              <a:r>
                <a:rPr lang="en-US" sz="1800" b="1">
                  <a:solidFill>
                    <a:schemeClr val="tx1"/>
                  </a:solidFill>
                </a:rPr>
                <a:t>)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7904" name="Straight Arrow Connector 42"/>
            <p:cNvCxnSpPr>
              <a:cxnSpLocks noChangeShapeType="1"/>
            </p:cNvCxnSpPr>
            <p:nvPr/>
          </p:nvCxnSpPr>
          <p:spPr bwMode="auto">
            <a:xfrm>
              <a:off x="3365863" y="3765272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74613" y="6183313"/>
            <a:ext cx="8916987" cy="369887"/>
            <a:chOff x="809117" y="3581400"/>
            <a:chExt cx="7666499" cy="369332"/>
          </a:xfrm>
        </p:grpSpPr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809117" y="3581400"/>
              <a:ext cx="26242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175.0H</a:t>
              </a:r>
              <a:r>
                <a:rPr lang="en-US" sz="1800" b="1" baseline="-25000">
                  <a:solidFill>
                    <a:schemeClr val="tx1"/>
                  </a:solidFill>
                </a:rPr>
                <a:t>2</a:t>
              </a:r>
              <a:r>
                <a:rPr lang="en-US" sz="1800" b="1">
                  <a:solidFill>
                    <a:schemeClr val="tx1"/>
                  </a:solidFill>
                </a:rPr>
                <a:t>O(</a:t>
              </a:r>
              <a:r>
                <a:rPr lang="en-US" sz="1800" b="1" i="1">
                  <a:solidFill>
                    <a:schemeClr val="tx1"/>
                  </a:solidFill>
                </a:rPr>
                <a:t>l</a:t>
              </a:r>
              <a:r>
                <a:rPr lang="en-US" sz="1800" b="1">
                  <a:solidFill>
                    <a:schemeClr val="tx1"/>
                  </a:solidFill>
                </a:rPr>
                <a:t>) + 175.0CO</a:t>
              </a:r>
              <a:r>
                <a:rPr lang="en-US" sz="1800" b="1" baseline="-25000">
                  <a:solidFill>
                    <a:schemeClr val="tx1"/>
                  </a:solidFill>
                </a:rPr>
                <a:t>2</a:t>
              </a:r>
              <a:r>
                <a:rPr lang="en-US" sz="1800" b="1">
                  <a:solidFill>
                    <a:schemeClr val="tx1"/>
                  </a:solidFill>
                </a:rPr>
                <a:t>(</a:t>
              </a:r>
              <a:r>
                <a:rPr lang="en-US" sz="1800" b="1" i="1">
                  <a:solidFill>
                    <a:schemeClr val="tx1"/>
                  </a:solidFill>
                </a:rPr>
                <a:t>g</a:t>
              </a:r>
              <a:r>
                <a:rPr lang="en-US" sz="1800" b="1">
                  <a:solidFill>
                    <a:schemeClr val="tx1"/>
                  </a:solidFill>
                </a:rPr>
                <a:t>)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7898" name="TextBox 4"/>
            <p:cNvSpPr txBox="1">
              <a:spLocks noChangeArrowheads="1"/>
            </p:cNvSpPr>
            <p:nvPr/>
          </p:nvSpPr>
          <p:spPr bwMode="auto">
            <a:xfrm>
              <a:off x="5660571" y="3581400"/>
              <a:ext cx="2815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1800" b="1">
                  <a:solidFill>
                    <a:schemeClr val="tx1"/>
                  </a:solidFill>
                </a:rPr>
                <a:t>Δ</a:t>
              </a:r>
              <a:r>
                <a:rPr lang="en-US" sz="1800" b="1" i="1">
                  <a:solidFill>
                    <a:schemeClr val="tx1"/>
                  </a:solidFill>
                </a:rPr>
                <a:t>H</a:t>
              </a:r>
              <a:r>
                <a:rPr lang="en-US" sz="1800" b="1">
                  <a:solidFill>
                    <a:schemeClr val="tx1"/>
                  </a:solidFill>
                </a:rPr>
                <a:t> = </a:t>
              </a:r>
              <a:r>
                <a:rPr lang="en-US" sz="1800" b="1">
                  <a:solidFill>
                    <a:schemeClr val="tx1"/>
                  </a:solidFill>
                  <a:cs typeface="Arial" charset="0"/>
                </a:rPr>
                <a:t>+81,740</a:t>
              </a:r>
              <a:r>
                <a:rPr lang="en-US" sz="1800" b="1">
                  <a:solidFill>
                    <a:schemeClr val="tx1"/>
                  </a:solidFill>
                </a:rPr>
                <a:t> kJ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7899" name="TextBox 4"/>
            <p:cNvSpPr txBox="1">
              <a:spLocks noChangeArrowheads="1"/>
            </p:cNvSpPr>
            <p:nvPr/>
          </p:nvSpPr>
          <p:spPr bwMode="auto">
            <a:xfrm>
              <a:off x="3953557" y="3581400"/>
              <a:ext cx="28168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29.16C</a:t>
              </a:r>
              <a:r>
                <a:rPr lang="en-US" sz="1800" b="1" baseline="-25000">
                  <a:solidFill>
                    <a:schemeClr val="tx1"/>
                  </a:solidFill>
                </a:rPr>
                <a:t>6</a:t>
              </a:r>
              <a:r>
                <a:rPr lang="en-US" sz="1800" b="1">
                  <a:solidFill>
                    <a:schemeClr val="tx1"/>
                  </a:solidFill>
                </a:rPr>
                <a:t>H</a:t>
              </a:r>
              <a:r>
                <a:rPr lang="en-US" sz="1800" b="1" baseline="-25000">
                  <a:solidFill>
                    <a:schemeClr val="tx1"/>
                  </a:solidFill>
                </a:rPr>
                <a:t>12</a:t>
              </a:r>
              <a:r>
                <a:rPr lang="en-US" sz="1800" b="1">
                  <a:solidFill>
                    <a:schemeClr val="tx1"/>
                  </a:solidFill>
                </a:rPr>
                <a:t>O</a:t>
              </a:r>
              <a:r>
                <a:rPr lang="en-US" sz="1800" b="1" baseline="-25000">
                  <a:solidFill>
                    <a:schemeClr val="tx1"/>
                  </a:solidFill>
                </a:rPr>
                <a:t>6</a:t>
              </a:r>
              <a:r>
                <a:rPr lang="en-US" sz="1800" b="1">
                  <a:solidFill>
                    <a:schemeClr val="tx1"/>
                  </a:solidFill>
                </a:rPr>
                <a:t>(</a:t>
              </a:r>
              <a:r>
                <a:rPr lang="en-US" sz="1800" b="1" i="1">
                  <a:solidFill>
                    <a:schemeClr val="tx1"/>
                  </a:solidFill>
                </a:rPr>
                <a:t>s</a:t>
              </a:r>
              <a:r>
                <a:rPr lang="en-US" sz="1800" b="1">
                  <a:solidFill>
                    <a:schemeClr val="tx1"/>
                  </a:solidFill>
                </a:rPr>
                <a:t>) + 175.0O</a:t>
              </a:r>
              <a:r>
                <a:rPr lang="en-US" sz="1800" b="1" baseline="-25000">
                  <a:solidFill>
                    <a:schemeClr val="tx1"/>
                  </a:solidFill>
                </a:rPr>
                <a:t>2</a:t>
              </a:r>
              <a:r>
                <a:rPr lang="en-US" sz="1800" b="1">
                  <a:solidFill>
                    <a:schemeClr val="tx1"/>
                  </a:solidFill>
                </a:rPr>
                <a:t>(</a:t>
              </a:r>
              <a:r>
                <a:rPr lang="en-US" sz="1800" b="1" i="1">
                  <a:solidFill>
                    <a:schemeClr val="tx1"/>
                  </a:solidFill>
                </a:rPr>
                <a:t>g</a:t>
              </a:r>
              <a:r>
                <a:rPr lang="en-US" sz="1800" b="1">
                  <a:solidFill>
                    <a:schemeClr val="tx1"/>
                  </a:solidFill>
                </a:rPr>
                <a:t>)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7900" name="Straight Arrow Connector 47"/>
            <p:cNvCxnSpPr>
              <a:cxnSpLocks noChangeShapeType="1"/>
            </p:cNvCxnSpPr>
            <p:nvPr/>
          </p:nvCxnSpPr>
          <p:spPr bwMode="auto">
            <a:xfrm>
              <a:off x="3429484" y="3765272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Double Bracket 48"/>
          <p:cNvSpPr>
            <a:spLocks noChangeArrowheads="1"/>
          </p:cNvSpPr>
          <p:nvPr/>
        </p:nvSpPr>
        <p:spPr bwMode="auto">
          <a:xfrm>
            <a:off x="1676400" y="5486400"/>
            <a:ext cx="7239000" cy="381000"/>
          </a:xfrm>
          <a:prstGeom prst="bracketPair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457200" y="54975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chemeClr val="tx1"/>
                </a:solidFill>
              </a:rPr>
              <a:t>29.16 mol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Calorimetry</a:t>
            </a:r>
            <a:r>
              <a:rPr lang="en-US" sz="2000">
                <a:solidFill>
                  <a:schemeClr val="tx1"/>
                </a:solidFill>
              </a:rPr>
              <a:t> is the measurement of heat changes.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Heat changes are measured in a device called a </a:t>
            </a:r>
            <a:r>
              <a:rPr lang="en-US" sz="2000" i="1">
                <a:solidFill>
                  <a:schemeClr val="tx1"/>
                </a:solidFill>
              </a:rPr>
              <a:t>calorimeter.</a:t>
            </a: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specific heat</a:t>
            </a:r>
            <a:r>
              <a:rPr lang="en-US" sz="2000">
                <a:solidFill>
                  <a:schemeClr val="tx1"/>
                </a:solidFill>
              </a:rPr>
              <a:t> (</a:t>
            </a:r>
            <a:r>
              <a:rPr lang="en-US" sz="2000" i="1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) of a substance is the amount of heat required to raise the temperature of 1 g of the substance by 1 °C.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72866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8917" name="Group 4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304800" y="284126"/>
            <a:chExt cx="914400" cy="782674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04800" y="284126"/>
              <a:ext cx="914400" cy="78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8921" name="TextBox 6"/>
            <p:cNvSpPr txBox="1">
              <a:spLocks noChangeArrowheads="1"/>
            </p:cNvSpPr>
            <p:nvPr/>
          </p:nvSpPr>
          <p:spPr bwMode="auto">
            <a:xfrm>
              <a:off x="411480" y="437346"/>
              <a:ext cx="73152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5.4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b="1" i="1" dirty="0">
                <a:solidFill>
                  <a:schemeClr val="tx1"/>
                </a:solidFill>
              </a:rPr>
              <a:t>heat capacity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i="1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) is the amount of heat required to raise the temperature of an </a:t>
            </a:r>
            <a:r>
              <a:rPr lang="en-US" sz="2000" i="1" dirty="0">
                <a:solidFill>
                  <a:schemeClr val="tx1"/>
                </a:solidFill>
              </a:rPr>
              <a:t>object</a:t>
            </a:r>
            <a:r>
              <a:rPr lang="en-US" sz="2000" dirty="0">
                <a:solidFill>
                  <a:schemeClr val="tx1"/>
                </a:solidFill>
              </a:rPr>
              <a:t> by 1°C.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“object” may be a given quantity of a particular substance.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Specific heat capacity has units of J/(g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• </a:t>
            </a:r>
            <a:r>
              <a:rPr lang="en-US" sz="2000" dirty="0">
                <a:solidFill>
                  <a:schemeClr val="tx1"/>
                </a:solidFill>
              </a:rPr>
              <a:t>°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Heat capacity has units of </a:t>
            </a:r>
            <a:r>
              <a:rPr lang="en-US" sz="2000" dirty="0">
                <a:solidFill>
                  <a:schemeClr val="tx1"/>
                </a:solidFill>
              </a:rPr>
              <a:t>J/°C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62000" y="3009900"/>
          <a:ext cx="73707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3" imgW="4267080" imgH="419040" progId="">
                  <p:embed/>
                </p:oleObj>
              </mc:Choice>
              <mc:Fallback>
                <p:oleObj name="Equation" r:id="rId3" imgW="426708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09900"/>
                        <a:ext cx="7370763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71600" y="3787775"/>
            <a:ext cx="4724400" cy="606425"/>
            <a:chOff x="2590800" y="4343401"/>
            <a:chExt cx="4724400" cy="606624"/>
          </a:xfrm>
        </p:grpSpPr>
        <p:sp>
          <p:nvSpPr>
            <p:cNvPr id="3081" name="TextBox 4"/>
            <p:cNvSpPr txBox="1">
              <a:spLocks noChangeArrowheads="1"/>
            </p:cNvSpPr>
            <p:nvPr/>
          </p:nvSpPr>
          <p:spPr bwMode="auto">
            <a:xfrm>
              <a:off x="2590800" y="4549915"/>
              <a:ext cx="472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Specific heat capacity of water</a:t>
              </a:r>
            </a:p>
          </p:txBody>
        </p:sp>
        <p:sp>
          <p:nvSpPr>
            <p:cNvPr id="3082" name="Left Brace 13"/>
            <p:cNvSpPr>
              <a:spLocks/>
            </p:cNvSpPr>
            <p:nvPr/>
          </p:nvSpPr>
          <p:spPr bwMode="auto">
            <a:xfrm rot="-5400000">
              <a:off x="6267450" y="3905251"/>
              <a:ext cx="152400" cy="1028700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91200" y="3787775"/>
            <a:ext cx="3200400" cy="854075"/>
            <a:chOff x="4572000" y="4343401"/>
            <a:chExt cx="3505200" cy="853936"/>
          </a:xfrm>
        </p:grpSpPr>
        <p:sp>
          <p:nvSpPr>
            <p:cNvPr id="3079" name="TextBox 4"/>
            <p:cNvSpPr txBox="1">
              <a:spLocks noChangeArrowheads="1"/>
            </p:cNvSpPr>
            <p:nvPr/>
          </p:nvSpPr>
          <p:spPr bwMode="auto">
            <a:xfrm>
              <a:off x="4572000" y="4495776"/>
              <a:ext cx="3505200" cy="701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heat capacity of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rgbClr val="FF0000"/>
                  </a:solidFill>
                </a:rPr>
                <a:t>1 kg water</a:t>
              </a:r>
            </a:p>
          </p:txBody>
        </p:sp>
        <p:sp>
          <p:nvSpPr>
            <p:cNvPr id="3080" name="Left Brace 17"/>
            <p:cNvSpPr>
              <a:spLocks/>
            </p:cNvSpPr>
            <p:nvPr/>
          </p:nvSpPr>
          <p:spPr bwMode="auto">
            <a:xfrm rot="-5400000">
              <a:off x="6267450" y="3905251"/>
              <a:ext cx="152400" cy="1028700"/>
            </a:xfrm>
            <a:prstGeom prst="leftBrace">
              <a:avLst>
                <a:gd name="adj1" fmla="val 8344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The heat associated with a temperature change may be calculated: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  <a:latin typeface="+mj-lt"/>
              </a:rPr>
              <a:t>m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is the mass.</a:t>
            </a: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i="1" dirty="0">
              <a:solidFill>
                <a:schemeClr val="tx1"/>
              </a:solidFill>
              <a:latin typeface="+mj-lt"/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is the specific heat.</a:t>
            </a: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sz="2000" dirty="0">
                <a:solidFill>
                  <a:schemeClr val="tx1"/>
                </a:solidFill>
                <a:latin typeface="+mj-lt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is the change in temperature (</a:t>
            </a:r>
            <a:r>
              <a:rPr lang="el-GR" sz="2000" dirty="0">
                <a:solidFill>
                  <a:schemeClr val="tx1"/>
                </a:solidFill>
              </a:rPr>
              <a:t>Δ</a:t>
            </a:r>
            <a:r>
              <a:rPr lang="en-US" sz="2000" i="1" dirty="0">
                <a:solidFill>
                  <a:schemeClr val="tx1"/>
                </a:solidFill>
              </a:rPr>
              <a:t>T</a:t>
            </a:r>
            <a:r>
              <a:rPr lang="en-US" sz="2000" dirty="0">
                <a:solidFill>
                  <a:schemeClr val="tx1"/>
                </a:solidFill>
              </a:rPr>
              <a:t>  = </a:t>
            </a:r>
            <a:r>
              <a:rPr lang="en-US" sz="2000" i="1" dirty="0" err="1">
                <a:solidFill>
                  <a:schemeClr val="tx1"/>
                </a:solidFill>
              </a:rPr>
              <a:t>T</a:t>
            </a:r>
            <a:r>
              <a:rPr lang="en-US" sz="2000" baseline="-25000" dirty="0" err="1">
                <a:solidFill>
                  <a:schemeClr val="tx1"/>
                </a:solidFill>
              </a:rPr>
              <a:t>final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i="1" dirty="0" err="1">
                <a:solidFill>
                  <a:schemeClr val="tx1"/>
                </a:solidFill>
              </a:rPr>
              <a:t>T</a:t>
            </a:r>
            <a:r>
              <a:rPr lang="en-US" sz="2000" baseline="-25000" dirty="0" err="1">
                <a:solidFill>
                  <a:schemeClr val="tx1"/>
                </a:solidFill>
              </a:rPr>
              <a:t>initial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.</a:t>
            </a:r>
            <a:endParaRPr lang="en-US" sz="2000" i="1" dirty="0">
              <a:solidFill>
                <a:schemeClr val="tx1"/>
              </a:solidFill>
              <a:latin typeface="+mj-lt"/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i="1" dirty="0">
              <a:solidFill>
                <a:schemeClr val="tx1"/>
              </a:solidFill>
              <a:latin typeface="+mj-lt"/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is the heat capacity.</a:t>
            </a:r>
          </a:p>
        </p:txBody>
      </p: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133600" y="2057400"/>
            <a:ext cx="1638300" cy="685800"/>
            <a:chOff x="381000" y="3048000"/>
            <a:chExt cx="1290782" cy="6858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39949" name="TextBox 22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1545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ms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39941" name="Group 12"/>
          <p:cNvGrpSpPr>
            <a:grpSpLocks/>
          </p:cNvGrpSpPr>
          <p:nvPr/>
        </p:nvGrpSpPr>
        <p:grpSpPr bwMode="auto">
          <a:xfrm>
            <a:off x="5143500" y="2057400"/>
            <a:ext cx="1638300" cy="685800"/>
            <a:chOff x="381000" y="3048000"/>
            <a:chExt cx="1290782" cy="6858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39945" name="TextBox 25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1545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C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10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Calculate the amount of heat required to heat 1.01 kg of water from 0.05°C to 35.81°C.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	</a:t>
            </a:r>
            <a:r>
              <a:rPr lang="en-US" sz="2000">
                <a:solidFill>
                  <a:schemeClr val="tx1"/>
                </a:solidFill>
              </a:rPr>
              <a:t>Use the equation </a:t>
            </a: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n-US" sz="2000" i="1">
                <a:solidFill>
                  <a:schemeClr val="tx1"/>
                </a:solidFill>
              </a:rPr>
              <a:t>ms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T</a:t>
            </a:r>
            <a:r>
              <a:rPr lang="en-US" sz="2000">
                <a:solidFill>
                  <a:schemeClr val="tx1"/>
                </a:solidFill>
              </a:rPr>
              <a:t> to calculate </a:t>
            </a: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7200" y="3657600"/>
          <a:ext cx="83359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4825800" imgH="419040" progId="">
                  <p:embed/>
                </p:oleObj>
              </mc:Choice>
              <mc:Fallback>
                <p:oleObj name="Equation" r:id="rId3" imgW="482580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8335963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bur25542_0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/>
          <a:stretch>
            <a:fillRect/>
          </a:stretch>
        </p:blipFill>
        <p:spPr bwMode="auto">
          <a:xfrm>
            <a:off x="6934200" y="152400"/>
            <a:ext cx="20558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6934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A coffee-cup calorimeter may be used to measure the heat exchange for a variety of reactions at constant pressure: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Heat of neutralization: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HCl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</a:rPr>
              <a:t>aq</a:t>
            </a:r>
            <a:r>
              <a:rPr lang="en-US" sz="2000" b="1" dirty="0">
                <a:solidFill>
                  <a:schemeClr val="tx1"/>
                </a:solidFill>
              </a:rPr>
              <a:t>) + </a:t>
            </a:r>
            <a:r>
              <a:rPr lang="en-US" sz="2000" b="1" dirty="0" err="1">
                <a:solidFill>
                  <a:schemeClr val="tx1"/>
                </a:solidFill>
              </a:rPr>
              <a:t>NaOH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</a:rPr>
              <a:t>aq</a:t>
            </a:r>
            <a:r>
              <a:rPr lang="en-US" sz="2000" b="1" dirty="0">
                <a:solidFill>
                  <a:schemeClr val="tx1"/>
                </a:solidFill>
              </a:rPr>
              <a:t>) → 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>
                <a:solidFill>
                  <a:schemeClr val="tx1"/>
                </a:solidFill>
              </a:rPr>
              <a:t>) + </a:t>
            </a:r>
            <a:r>
              <a:rPr lang="en-US" sz="2000" b="1" dirty="0" err="1">
                <a:solidFill>
                  <a:schemeClr val="tx1"/>
                </a:solidFill>
              </a:rPr>
              <a:t>NaCl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</a:rPr>
              <a:t>aq</a:t>
            </a:r>
            <a:r>
              <a:rPr lang="en-US" sz="2000" b="1" dirty="0">
                <a:solidFill>
                  <a:schemeClr val="tx1"/>
                </a:solidFill>
              </a:rPr>
              <a:t>)	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Heat of ionization: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>
                <a:solidFill>
                  <a:schemeClr val="tx1"/>
                </a:solidFill>
              </a:rPr>
              <a:t>) → H</a:t>
            </a:r>
            <a:r>
              <a:rPr lang="en-US" sz="2000" b="1" baseline="30000" dirty="0">
                <a:solidFill>
                  <a:schemeClr val="tx1"/>
                </a:solidFill>
              </a:rPr>
              <a:t>+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</a:rPr>
              <a:t>aq</a:t>
            </a:r>
            <a:r>
              <a:rPr lang="en-US" sz="2000" b="1" dirty="0">
                <a:solidFill>
                  <a:schemeClr val="tx1"/>
                </a:solidFill>
              </a:rPr>
              <a:t>) + OH</a:t>
            </a:r>
            <a:r>
              <a:rPr lang="en-US" sz="2000" b="1" baseline="30000" dirty="0">
                <a:solidFill>
                  <a:schemeClr val="tx1"/>
                </a:solidFill>
                <a:latin typeface="Arial"/>
                <a:cs typeface="Arial"/>
              </a:rPr>
              <a:t>‒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i="1" dirty="0" err="1">
                <a:solidFill>
                  <a:schemeClr val="tx1"/>
                </a:solidFill>
              </a:rPr>
              <a:t>aq</a:t>
            </a:r>
            <a:r>
              <a:rPr lang="en-US" sz="2000" b="1" dirty="0">
                <a:solidFill>
                  <a:schemeClr val="tx1"/>
                </a:solidFill>
              </a:rPr>
              <a:t>)	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Heat of fusion: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s</a:t>
            </a:r>
            <a:r>
              <a:rPr lang="en-US" sz="2000" b="1" dirty="0">
                <a:solidFill>
                  <a:schemeClr val="tx1"/>
                </a:solidFill>
              </a:rPr>
              <a:t>) → 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Heat of vaporization: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b="1" dirty="0">
              <a:solidFill>
                <a:schemeClr val="tx1"/>
              </a:solidFill>
            </a:endParaRPr>
          </a:p>
          <a:p>
            <a:pPr marL="461963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l</a:t>
            </a:r>
            <a:r>
              <a:rPr lang="en-US" sz="2000" b="1" dirty="0">
                <a:solidFill>
                  <a:schemeClr val="tx1"/>
                </a:solidFill>
              </a:rPr>
              <a:t>) → 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O(</a:t>
            </a:r>
            <a:r>
              <a:rPr lang="en-US" sz="2000" b="1" i="1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bur25542_05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/>
          <a:stretch>
            <a:fillRect/>
          </a:stretch>
        </p:blipFill>
        <p:spPr bwMode="auto">
          <a:xfrm>
            <a:off x="6705600" y="228600"/>
            <a:ext cx="20558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6934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Concepts to consider for coffee-cup calorimetry: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q</a:t>
            </a:r>
            <a:r>
              <a:rPr lang="en-US" sz="2000" b="1" baseline="-25000">
                <a:solidFill>
                  <a:schemeClr val="tx1"/>
                </a:solidFill>
              </a:rPr>
              <a:t>p</a:t>
            </a:r>
            <a:r>
              <a:rPr lang="en-US" sz="2000" b="1">
                <a:solidFill>
                  <a:schemeClr val="tx1"/>
                </a:solidFill>
              </a:rPr>
              <a:t> = </a:t>
            </a:r>
            <a:r>
              <a:rPr lang="el-GR" sz="2000" b="1">
                <a:solidFill>
                  <a:schemeClr val="tx1"/>
                </a:solidFill>
              </a:rPr>
              <a:t>Δ</a:t>
            </a:r>
            <a:r>
              <a:rPr lang="en-US" sz="2000" b="1" i="1">
                <a:solidFill>
                  <a:schemeClr val="tx1"/>
                </a:solidFill>
              </a:rPr>
              <a:t>H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System:		reactants and products (the reaction)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Surroundings:	water in the calorimeter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For an exothermic reaction: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the system loses heat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the surroundings gain (absorb) heat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3388" y="5078413"/>
            <a:ext cx="1949450" cy="731837"/>
            <a:chOff x="364478" y="3020568"/>
            <a:chExt cx="1321761" cy="73152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42007" name="TextBox 7"/>
            <p:cNvSpPr txBox="1">
              <a:spLocks noChangeArrowheads="1"/>
            </p:cNvSpPr>
            <p:nvPr/>
          </p:nvSpPr>
          <p:spPr bwMode="auto">
            <a:xfrm>
              <a:off x="381000" y="3200400"/>
              <a:ext cx="123054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sys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sz="2000" b="1" i="1">
                  <a:solidFill>
                    <a:schemeClr val="tx1"/>
                  </a:solidFill>
                </a:rPr>
                <a:t>ms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370013" y="5638800"/>
            <a:ext cx="382587" cy="762000"/>
            <a:chOff x="2360612" y="6096000"/>
            <a:chExt cx="382588" cy="306388"/>
          </a:xfrm>
        </p:grpSpPr>
        <p:cxnSp>
          <p:nvCxnSpPr>
            <p:cNvPr id="42002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2209006" y="6247606"/>
              <a:ext cx="304800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3" name="Straight Connector 13"/>
            <p:cNvCxnSpPr>
              <a:cxnSpLocks noChangeShapeType="1"/>
            </p:cNvCxnSpPr>
            <p:nvPr/>
          </p:nvCxnSpPr>
          <p:spPr bwMode="auto">
            <a:xfrm>
              <a:off x="2362200" y="6400800"/>
              <a:ext cx="381000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5997575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rgbClr val="FF0000"/>
                </a:solidFill>
              </a:rPr>
              <a:t>The minus sign is used to keep sign conventions consistent.</a:t>
            </a:r>
            <a:endParaRPr lang="en-US" sz="2000" baseline="30000">
              <a:solidFill>
                <a:srgbClr val="FF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30475" y="5078413"/>
            <a:ext cx="1944688" cy="731837"/>
            <a:chOff x="365511" y="3020568"/>
            <a:chExt cx="1317630" cy="73152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42001" name="TextBox 19"/>
            <p:cNvSpPr txBox="1">
              <a:spLocks noChangeArrowheads="1"/>
            </p:cNvSpPr>
            <p:nvPr/>
          </p:nvSpPr>
          <p:spPr bwMode="auto">
            <a:xfrm>
              <a:off x="457371" y="3200400"/>
              <a:ext cx="11541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surr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ms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621213" y="5078413"/>
            <a:ext cx="1951037" cy="731837"/>
            <a:chOff x="362413" y="3020568"/>
            <a:chExt cx="1321761" cy="73152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41997" name="TextBox 22"/>
            <p:cNvSpPr txBox="1">
              <a:spLocks noChangeArrowheads="1"/>
            </p:cNvSpPr>
            <p:nvPr/>
          </p:nvSpPr>
          <p:spPr bwMode="auto">
            <a:xfrm>
              <a:off x="457371" y="3200400"/>
              <a:ext cx="11541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sys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surr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bolt is heated to 100.0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 and is dropped into a coffee-cup calorimeter containing 125 g of water at 25.0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C.  The final temperature of both the bolt and the water is 35.8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C.  Calculate the heat capacity of the bolt.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rgbClr val="00B0F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1:</a:t>
            </a:r>
            <a:r>
              <a:rPr lang="en-US" sz="2000" b="1">
                <a:solidFill>
                  <a:schemeClr val="tx1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Calculate the heat absorbed by the water.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2:</a:t>
            </a:r>
            <a:r>
              <a:rPr lang="en-US" sz="2000">
                <a:solidFill>
                  <a:schemeClr val="tx1"/>
                </a:solidFill>
              </a:rPr>
              <a:t>	The heat absorbed by the water must be released by the bolt.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 baseline="-25000">
                <a:solidFill>
                  <a:schemeClr val="tx1"/>
                </a:solidFill>
              </a:rPr>
              <a:t>water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−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q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bolt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 baseline="-25000">
                <a:solidFill>
                  <a:schemeClr val="tx1"/>
                </a:solidFill>
              </a:rPr>
              <a:t>bolt</a:t>
            </a:r>
            <a:r>
              <a:rPr lang="en-US" sz="2000">
                <a:solidFill>
                  <a:schemeClr val="tx1"/>
                </a:solidFill>
              </a:rPr>
              <a:t> = 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−5648.4 J</a:t>
            </a:r>
            <a:endParaRPr lang="en-US" sz="2000" i="1">
              <a:solidFill>
                <a:schemeClr val="tx1"/>
              </a:solidFill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758950" y="4343400"/>
          <a:ext cx="5632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3644640" imgH="419040" progId="">
                  <p:embed/>
                </p:oleObj>
              </mc:Choice>
              <mc:Fallback>
                <p:oleObj name="Equation" r:id="rId3" imgW="364464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4343400"/>
                        <a:ext cx="56324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71900" y="3352800"/>
            <a:ext cx="1638300" cy="685800"/>
            <a:chOff x="381000" y="3048000"/>
            <a:chExt cx="1290782" cy="685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5129" name="TextBox 8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1545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ms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Potential energy</a:t>
            </a:r>
            <a:r>
              <a:rPr lang="en-US" sz="2000">
                <a:solidFill>
                  <a:schemeClr val="tx1"/>
                </a:solidFill>
              </a:rPr>
              <a:t> is the energy possessed by an object by virtue of its position.</a:t>
            </a: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	Chemical energy</a:t>
            </a:r>
            <a:r>
              <a:rPr lang="en-US" sz="2000">
                <a:solidFill>
                  <a:schemeClr val="tx1"/>
                </a:solidFill>
              </a:rPr>
              <a:t> is energy stored within the structural units of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chemical substances.</a:t>
            </a: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	Electrostatic energy</a:t>
            </a:r>
            <a:r>
              <a:rPr lang="en-US" sz="2000">
                <a:solidFill>
                  <a:schemeClr val="tx1"/>
                </a:solidFill>
              </a:rPr>
              <a:t> is potential energy that results from the 	interaction of charged particles.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	Q</a:t>
            </a:r>
            <a:r>
              <a:rPr lang="en-US" sz="2000" i="1" baseline="-25000">
                <a:solidFill>
                  <a:schemeClr val="tx1"/>
                </a:solidFill>
              </a:rPr>
              <a:t>1</a:t>
            </a:r>
            <a:r>
              <a:rPr lang="en-US" sz="2000" i="1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and </a:t>
            </a:r>
            <a:r>
              <a:rPr lang="en-US" sz="2000" i="1">
                <a:solidFill>
                  <a:schemeClr val="tx1"/>
                </a:solidFill>
              </a:rPr>
              <a:t>Q</a:t>
            </a:r>
            <a:r>
              <a:rPr lang="en-US" sz="2000" i="1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represent two charges separated by the distance, </a:t>
            </a:r>
            <a:r>
              <a:rPr lang="en-US" sz="2000" i="1">
                <a:solidFill>
                  <a:schemeClr val="tx1"/>
                </a:solidFill>
              </a:rPr>
              <a:t>d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48100" y="4189413"/>
            <a:ext cx="1676400" cy="762000"/>
            <a:chOff x="3848100" y="4189632"/>
            <a:chExt cx="1676400" cy="7620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848100" y="4189632"/>
              <a:ext cx="1676400" cy="7620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038600" y="4251765"/>
            <a:ext cx="1295400" cy="637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3" imgW="825480" imgH="406080" progId="">
                    <p:embed/>
                  </p:oleObj>
                </mc:Choice>
                <mc:Fallback>
                  <p:oleObj name="Equation" r:id="rId3" imgW="825480" imgH="40608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600" y="4251765"/>
                          <a:ext cx="1295400" cy="637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 bolt is heated to 100.0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 and is dropped into a coffee-cup calorimeter containing 125 g of water at 25.0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C.  The final temperature of both the bolt and the water is 35.8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C.  Calculate the heat capacity of the bolt.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rgbClr val="00B0F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3:</a:t>
            </a:r>
            <a:r>
              <a:rPr lang="en-US" sz="2000" b="1">
                <a:solidFill>
                  <a:schemeClr val="tx1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Determine the heat capacity of the bolt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	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−5648.4 J = 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C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bolt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(35.8°</a:t>
            </a:r>
            <a:r>
              <a:rPr lang="en-US" sz="2000">
                <a:solidFill>
                  <a:schemeClr val="tx1"/>
                </a:solidFill>
              </a:rPr>
              <a:t>C – 100.0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C)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</a:rPr>
              <a:t>		</a:t>
            </a:r>
            <a:r>
              <a:rPr lang="en-US" sz="2000" i="1">
                <a:solidFill>
                  <a:schemeClr val="tx1"/>
                </a:solidFill>
              </a:rPr>
              <a:t>C</a:t>
            </a:r>
            <a:r>
              <a:rPr lang="en-US" sz="2000" baseline="-25000">
                <a:solidFill>
                  <a:schemeClr val="tx1"/>
                </a:solidFill>
              </a:rPr>
              <a:t>bolt</a:t>
            </a:r>
            <a:r>
              <a:rPr lang="en-US" sz="2000">
                <a:solidFill>
                  <a:schemeClr val="tx1"/>
                </a:solidFill>
              </a:rPr>
              <a:t> = 88.0 J/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2000">
                <a:solidFill>
                  <a:schemeClr val="tx1"/>
                </a:solidFill>
              </a:rPr>
              <a:t>C. </a:t>
            </a:r>
            <a:endParaRPr lang="en-US" sz="2000" i="1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71900" y="3352800"/>
            <a:ext cx="1638300" cy="685800"/>
            <a:chOff x="381000" y="3048000"/>
            <a:chExt cx="1290782" cy="6858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43016" name="TextBox 8"/>
            <p:cNvSpPr txBox="1">
              <a:spLocks noChangeArrowheads="1"/>
            </p:cNvSpPr>
            <p:nvPr/>
          </p:nvSpPr>
          <p:spPr bwMode="auto">
            <a:xfrm>
              <a:off x="457200" y="3200455"/>
              <a:ext cx="11545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 i="1">
                  <a:solidFill>
                    <a:schemeClr val="tx1"/>
                  </a:solidFill>
                </a:rPr>
                <a:t>C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r>
                <a:rPr lang="en-US" sz="2000" b="1">
                  <a:solidFill>
                    <a:schemeClr val="tx1"/>
                  </a:solidFill>
                </a:rPr>
                <a:t> 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Constant volume </a:t>
            </a:r>
            <a:r>
              <a:rPr lang="en-US" sz="2000" dirty="0" err="1">
                <a:solidFill>
                  <a:schemeClr val="tx1"/>
                </a:solidFill>
              </a:rPr>
              <a:t>calorimetry</a:t>
            </a:r>
            <a:r>
              <a:rPr lang="en-US" sz="2000" dirty="0">
                <a:solidFill>
                  <a:schemeClr val="tx1"/>
                </a:solidFill>
              </a:rPr>
              <a:t> is carried out in a device known as a </a:t>
            </a:r>
            <a:r>
              <a:rPr lang="en-US" sz="2000" i="1" dirty="0">
                <a:solidFill>
                  <a:schemeClr val="tx1"/>
                </a:solidFill>
              </a:rPr>
              <a:t>constant-volume bomb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16013" y="4700588"/>
            <a:ext cx="1951037" cy="730250"/>
            <a:chOff x="362413" y="3023616"/>
            <a:chExt cx="1321761" cy="73152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44042" name="TextBox 8"/>
            <p:cNvSpPr txBox="1">
              <a:spLocks noChangeArrowheads="1"/>
            </p:cNvSpPr>
            <p:nvPr/>
          </p:nvSpPr>
          <p:spPr bwMode="auto">
            <a:xfrm>
              <a:off x="457371" y="3200400"/>
              <a:ext cx="11541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cal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rxn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3" descr="bur25542_0509"/>
          <p:cNvPicPr>
            <a:picLocks noChangeAspect="1" noChangeArrowheads="1"/>
          </p:cNvPicPr>
          <p:nvPr/>
        </p:nvPicPr>
        <p:blipFill>
          <a:blip r:embed="rId2"/>
          <a:srcRect l="2696" t="4232" r="2722" b="3139"/>
          <a:stretch>
            <a:fillRect/>
          </a:stretch>
        </p:blipFill>
        <p:spPr bwMode="auto">
          <a:xfrm>
            <a:off x="4437063" y="1828800"/>
            <a:ext cx="432593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4800" y="2133600"/>
            <a:ext cx="3886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A constant-volume calorimeter is an isolated system.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Bomb calorimeters are typically used to determine heats of combustion.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95388" y="4700588"/>
            <a:ext cx="2176462" cy="730250"/>
            <a:chOff x="366248" y="3023616"/>
            <a:chExt cx="1316598" cy="73152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81000" y="3048000"/>
              <a:ext cx="1290782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sp>
          <p:nvSpPr>
            <p:cNvPr id="45066" name="TextBox 8"/>
            <p:cNvSpPr txBox="1">
              <a:spLocks noChangeArrowheads="1"/>
            </p:cNvSpPr>
            <p:nvPr/>
          </p:nvSpPr>
          <p:spPr bwMode="auto">
            <a:xfrm>
              <a:off x="456872" y="3200400"/>
              <a:ext cx="115440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 i="1">
                  <a:solidFill>
                    <a:schemeClr val="tx1"/>
                  </a:solidFill>
                </a:rPr>
                <a:t>q</a:t>
              </a:r>
              <a:r>
                <a:rPr lang="en-US" sz="2000" b="1" baseline="-25000">
                  <a:solidFill>
                    <a:schemeClr val="tx1"/>
                  </a:solidFill>
                </a:rPr>
                <a:t>rxn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</a:t>
              </a:r>
              <a:r>
                <a:rPr lang="en-US" sz="2000" b="1" i="1">
                  <a:solidFill>
                    <a:schemeClr val="tx1"/>
                  </a:solidFill>
                </a:rPr>
                <a:t>C</a:t>
              </a:r>
              <a:r>
                <a:rPr lang="en-US" sz="2000" b="1" baseline="-25000">
                  <a:solidFill>
                    <a:schemeClr val="tx1"/>
                  </a:solidFill>
                </a:rPr>
                <a:t>cal</a:t>
              </a: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T</a:t>
              </a:r>
              <a:endParaRPr lang="en-US" sz="2000" b="1" i="1" baseline="3000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3" descr="bur25542_0509"/>
          <p:cNvPicPr>
            <a:picLocks noChangeAspect="1" noChangeArrowheads="1"/>
          </p:cNvPicPr>
          <p:nvPr/>
        </p:nvPicPr>
        <p:blipFill>
          <a:blip r:embed="rId2"/>
          <a:srcRect l="2696" t="4232" r="2722" b="3139"/>
          <a:stretch>
            <a:fillRect/>
          </a:stretch>
        </p:blipFill>
        <p:spPr bwMode="auto">
          <a:xfrm>
            <a:off x="4437063" y="1828800"/>
            <a:ext cx="4325937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38862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q</a:t>
            </a:r>
            <a:r>
              <a:rPr lang="en-US" sz="2000" b="1" baseline="-25000">
                <a:solidFill>
                  <a:schemeClr val="tx1"/>
                </a:solidFill>
              </a:rPr>
              <a:t>cal</a:t>
            </a:r>
            <a:r>
              <a:rPr lang="en-US" sz="2000" b="1">
                <a:solidFill>
                  <a:schemeClr val="tx1"/>
                </a:solidFill>
              </a:rPr>
              <a:t> = </a:t>
            </a:r>
            <a:r>
              <a:rPr lang="en-US" sz="2000" b="1" i="1">
                <a:solidFill>
                  <a:schemeClr val="tx1"/>
                </a:solidFill>
              </a:rPr>
              <a:t>C</a:t>
            </a:r>
            <a:r>
              <a:rPr lang="en-US" sz="2000" b="1" baseline="-25000">
                <a:solidFill>
                  <a:schemeClr val="tx1"/>
                </a:solidFill>
              </a:rPr>
              <a:t>cal</a:t>
            </a:r>
            <a:r>
              <a:rPr lang="el-GR" sz="2000" b="1">
                <a:solidFill>
                  <a:schemeClr val="tx1"/>
                </a:solidFill>
              </a:rPr>
              <a:t>Δ</a:t>
            </a:r>
            <a:r>
              <a:rPr lang="en-US" sz="2000" b="1" i="1">
                <a:solidFill>
                  <a:schemeClr val="tx1"/>
                </a:solidFill>
              </a:rPr>
              <a:t>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q</a:t>
            </a:r>
            <a:r>
              <a:rPr lang="en-US" sz="2000" b="1" baseline="-25000">
                <a:solidFill>
                  <a:schemeClr val="tx1"/>
                </a:solidFill>
              </a:rPr>
              <a:t>rxn</a:t>
            </a:r>
            <a:r>
              <a:rPr lang="en-US" sz="2000" b="1">
                <a:solidFill>
                  <a:schemeClr val="tx1"/>
                </a:solidFill>
              </a:rPr>
              <a:t> = 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−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q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cal</a:t>
            </a:r>
            <a:endParaRPr lang="en-US" sz="2000" b="1" i="1" baseline="-25000">
              <a:solidFill>
                <a:schemeClr val="tx1"/>
              </a:solidFill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30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To calculate </a:t>
            </a:r>
            <a:r>
              <a:rPr lang="en-US" sz="2000" i="1" dirty="0" err="1">
                <a:solidFill>
                  <a:schemeClr val="tx1"/>
                </a:solidFill>
              </a:rPr>
              <a:t>q</a:t>
            </a:r>
            <a:r>
              <a:rPr lang="en-US" sz="2000" baseline="-25000" dirty="0" err="1">
                <a:solidFill>
                  <a:schemeClr val="tx1"/>
                </a:solidFill>
              </a:rPr>
              <a:t>cal</a:t>
            </a:r>
            <a:r>
              <a:rPr lang="en-US" sz="2000" dirty="0">
                <a:solidFill>
                  <a:schemeClr val="tx1"/>
                </a:solidFill>
              </a:rPr>
              <a:t>, the heat capacity of the calorimeter must be known.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62484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Step 1: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Calculate the heat capacity using the 				equation 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q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rxn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= −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C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cal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T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	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−26.38 kJ = −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C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cal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(27.20°C – 23.40°C)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		          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C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cal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= 6.94 kJ/°C</a:t>
            </a: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305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A 1.000 g sample of benzoic acid is burned in a bomb calorimeter.  The reaction gives off 26.38 kJ of heat and the temperature of the water in the calorimeter increased from 23.40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°C to 27.20°C.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What is the heat capacity of the calorimeter?</a:t>
            </a:r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6085" name="Picture 3" descr="bur25542_0503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"/>
          <a:stretch>
            <a:fillRect/>
          </a:stretch>
        </p:blipFill>
        <p:spPr bwMode="auto">
          <a:xfrm>
            <a:off x="6019800" y="2362200"/>
            <a:ext cx="2701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71600" y="4953000"/>
            <a:ext cx="382588" cy="457200"/>
            <a:chOff x="2360612" y="6096000"/>
            <a:chExt cx="382588" cy="306388"/>
          </a:xfrm>
        </p:grpSpPr>
        <p:cxnSp>
          <p:nvCxnSpPr>
            <p:cNvPr id="46088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2209006" y="6247606"/>
              <a:ext cx="304800" cy="1588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9" name="Straight Connector 14"/>
            <p:cNvCxnSpPr>
              <a:cxnSpLocks noChangeShapeType="1"/>
            </p:cNvCxnSpPr>
            <p:nvPr/>
          </p:nvCxnSpPr>
          <p:spPr bwMode="auto">
            <a:xfrm>
              <a:off x="2362200" y="6400800"/>
              <a:ext cx="381000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600" y="5181600"/>
            <a:ext cx="693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rgbClr val="FF0000"/>
                </a:solidFill>
              </a:rPr>
              <a:t>26.38 kJ of heat given off</a:t>
            </a:r>
            <a:endParaRPr lang="en-US" sz="2000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5029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Step 1: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Calculate the heat using the 			equation 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q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rxn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= −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C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cal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T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		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 q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rxn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= −6.94 kJ/°C x (23.2°C)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  <a:cs typeface="Arial" charset="0"/>
              </a:rPr>
              <a:t>		 q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rxn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= −161 kJ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3" descr="bur25542_ta0505b"/>
          <p:cNvPicPr>
            <a:picLocks noChangeAspect="1" noChangeArrowheads="1"/>
          </p:cNvPicPr>
          <p:nvPr/>
        </p:nvPicPr>
        <p:blipFill>
          <a:blip r:embed="rId2"/>
          <a:srcRect l="10828" t="7768" r="6122" b="3710"/>
          <a:stretch>
            <a:fillRect/>
          </a:stretch>
        </p:blipFill>
        <p:spPr bwMode="auto">
          <a:xfrm>
            <a:off x="5181600" y="2362200"/>
            <a:ext cx="3506788" cy="263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304800" y="1187450"/>
            <a:ext cx="8458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When 10.0 g of a Krispy Kreme doughnut is burned in a bomb calorimeter with a heat capacity of 6.94 kJ/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°C</a:t>
            </a:r>
            <a:r>
              <a:rPr lang="en-US" sz="2000">
                <a:solidFill>
                  <a:schemeClr val="tx1"/>
                </a:solidFill>
              </a:rPr>
              <a:t>, the temperature inside the calorimeter increases by 23.2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°C. 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What is the energy content per 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Calorimetry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305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When 10.0 g of a Krispy Kreme doughnut is burned in a bomb calorimeter with a heat capacity of 6.94 kJ/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°C</a:t>
            </a:r>
            <a:r>
              <a:rPr lang="en-US" sz="2000">
                <a:solidFill>
                  <a:schemeClr val="tx1"/>
                </a:solidFill>
              </a:rPr>
              <a:t>, the temperature inside the calorimeter increases by 23.2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°C. 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What is the energy content per gram?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Step 2: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Determine the energy content per gram.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		Note:  Energy content per gram is a positive value.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		</a:t>
            </a: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49413" y="5181600"/>
          <a:ext cx="58181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3200400" imgH="419040" progId="">
                  <p:embed/>
                </p:oleObj>
              </mc:Choice>
              <mc:Fallback>
                <p:oleObj name="Equation" r:id="rId3" imgW="320040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5181600"/>
                        <a:ext cx="581818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/>
            <a:r>
              <a:rPr lang="en-US" sz="2400" b="1" i="1" smtClean="0"/>
              <a:t>Hess’s Law</a:t>
            </a: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  <a:cs typeface="Arial" charset="0"/>
              </a:rPr>
              <a:t>Hess’s law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states that the change in enthalpy for a stepwise process is the sum of the enthalpy changes for each of the steps.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133600"/>
            <a:ext cx="7772400" cy="400050"/>
            <a:chOff x="1219200" y="5695890"/>
            <a:chExt cx="7772400" cy="400110"/>
          </a:xfrm>
        </p:grpSpPr>
        <p:sp>
          <p:nvSpPr>
            <p:cNvPr id="48173" name="TextBox 4"/>
            <p:cNvSpPr txBox="1">
              <a:spLocks noChangeArrowheads="1"/>
            </p:cNvSpPr>
            <p:nvPr/>
          </p:nvSpPr>
          <p:spPr bwMode="auto">
            <a:xfrm>
              <a:off x="1219200" y="569589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8174" name="TextBox 4"/>
            <p:cNvSpPr txBox="1">
              <a:spLocks noChangeArrowheads="1"/>
            </p:cNvSpPr>
            <p:nvPr/>
          </p:nvSpPr>
          <p:spPr bwMode="auto">
            <a:xfrm>
              <a:off x="6324600" y="5695890"/>
              <a:ext cx="26670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−890.4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8175" name="TextBox 4"/>
            <p:cNvSpPr txBox="1">
              <a:spLocks noChangeArrowheads="1"/>
            </p:cNvSpPr>
            <p:nvPr/>
          </p:nvSpPr>
          <p:spPr bwMode="auto">
            <a:xfrm>
              <a:off x="3810000" y="569589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l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48176" name="Straight Arrow Connector 7"/>
            <p:cNvCxnSpPr>
              <a:cxnSpLocks noChangeShapeType="1"/>
            </p:cNvCxnSpPr>
            <p:nvPr/>
          </p:nvCxnSpPr>
          <p:spPr bwMode="auto">
            <a:xfrm>
              <a:off x="3276600" y="592449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3333750"/>
            <a:ext cx="7772400" cy="400050"/>
            <a:chOff x="1219200" y="3581400"/>
            <a:chExt cx="7772400" cy="400110"/>
          </a:xfrm>
        </p:grpSpPr>
        <p:sp>
          <p:nvSpPr>
            <p:cNvPr id="48169" name="TextBox 4"/>
            <p:cNvSpPr txBox="1">
              <a:spLocks noChangeArrowheads="1"/>
            </p:cNvSpPr>
            <p:nvPr/>
          </p:nvSpPr>
          <p:spPr bwMode="auto">
            <a:xfrm>
              <a:off x="1219200" y="358140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CH</a:t>
              </a:r>
              <a:r>
                <a:rPr lang="en-US" sz="2000" b="1" baseline="-25000">
                  <a:solidFill>
                    <a:schemeClr val="tx1"/>
                  </a:solidFill>
                </a:rPr>
                <a:t>4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8170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−802.4</a:t>
              </a:r>
              <a:r>
                <a:rPr lang="en-US" sz="2000" b="1">
                  <a:solidFill>
                    <a:schemeClr val="tx1"/>
                  </a:solidFill>
                </a:rPr>
                <a:t> 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8171" name="TextBox 4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+ 2H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48172" name="Straight Arrow Connector 14"/>
            <p:cNvCxnSpPr>
              <a:cxnSpLocks noChangeShapeType="1"/>
            </p:cNvCxnSpPr>
            <p:nvPr/>
          </p:nvCxnSpPr>
          <p:spPr bwMode="auto">
            <a:xfrm>
              <a:off x="3276600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24000" y="2724150"/>
            <a:ext cx="6934200" cy="400050"/>
            <a:chOff x="2057400" y="3581400"/>
            <a:chExt cx="6934200" cy="400110"/>
          </a:xfrm>
        </p:grpSpPr>
        <p:sp>
          <p:nvSpPr>
            <p:cNvPr id="48165" name="TextBox 4"/>
            <p:cNvSpPr txBox="1">
              <a:spLocks noChangeArrowheads="1"/>
            </p:cNvSpPr>
            <p:nvPr/>
          </p:nvSpPr>
          <p:spPr bwMode="auto">
            <a:xfrm>
              <a:off x="2057400" y="3581400"/>
              <a:ext cx="1219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r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 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l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8166" name="TextBox 4"/>
            <p:cNvSpPr txBox="1">
              <a:spLocks noChangeArrowheads="1"/>
            </p:cNvSpPr>
            <p:nvPr/>
          </p:nvSpPr>
          <p:spPr bwMode="auto">
            <a:xfrm>
              <a:off x="6324600" y="3581400"/>
              <a:ext cx="266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</a:rPr>
                <a:t>H</a:t>
              </a:r>
              <a:r>
                <a:rPr lang="en-US" sz="2000" b="1">
                  <a:solidFill>
                    <a:schemeClr val="tx1"/>
                  </a:solidFill>
                </a:rPr>
                <a:t> 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+88.0 </a:t>
              </a:r>
              <a:r>
                <a:rPr lang="en-US" sz="2000" b="1">
                  <a:solidFill>
                    <a:schemeClr val="tx1"/>
                  </a:solidFill>
                </a:rPr>
                <a:t>kJ/mol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8167" name="TextBox 4"/>
            <p:cNvSpPr txBox="1">
              <a:spLocks noChangeArrowheads="1"/>
            </p:cNvSpPr>
            <p:nvPr/>
          </p:nvSpPr>
          <p:spPr bwMode="auto">
            <a:xfrm>
              <a:off x="3810000" y="3581400"/>
              <a:ext cx="2362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2H</a:t>
              </a:r>
              <a:r>
                <a:rPr lang="en-US" sz="2000" b="1" baseline="-25000">
                  <a:solidFill>
                    <a:schemeClr val="tx1"/>
                  </a:solidFill>
                </a:rPr>
                <a:t>2</a:t>
              </a:r>
              <a:r>
                <a:rPr lang="en-US" sz="2000" b="1">
                  <a:solidFill>
                    <a:schemeClr val="tx1"/>
                  </a:solidFill>
                </a:rPr>
                <a:t>O(</a:t>
              </a:r>
              <a:r>
                <a:rPr lang="en-US" sz="2000" b="1" i="1">
                  <a:solidFill>
                    <a:schemeClr val="tx1"/>
                  </a:solidFill>
                </a:rPr>
                <a:t>g</a:t>
              </a:r>
              <a:r>
                <a:rPr lang="en-US" sz="2000" b="1">
                  <a:solidFill>
                    <a:schemeClr val="tx1"/>
                  </a:solidFill>
                </a:rPr>
                <a:t>) 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48168" name="Straight Arrow Connector 19"/>
            <p:cNvCxnSpPr>
              <a:cxnSpLocks noChangeShapeType="1"/>
            </p:cNvCxnSpPr>
            <p:nvPr/>
          </p:nvCxnSpPr>
          <p:spPr bwMode="auto">
            <a:xfrm>
              <a:off x="3276600" y="3810000"/>
              <a:ext cx="5334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685800" y="3200400"/>
            <a:ext cx="7848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1752600" y="28194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4419600" y="22098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524000" y="6553200"/>
            <a:ext cx="5029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00200" y="4343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chemeClr val="tx1"/>
                </a:solidFill>
              </a:rPr>
              <a:t>CH</a:t>
            </a:r>
            <a:r>
              <a:rPr lang="en-US" sz="1800" b="1" baseline="-25000">
                <a:solidFill>
                  <a:schemeClr val="tx1"/>
                </a:solidFill>
              </a:rPr>
              <a:t>4</a:t>
            </a:r>
            <a:r>
              <a:rPr lang="en-US" sz="1800" b="1">
                <a:solidFill>
                  <a:schemeClr val="tx1"/>
                </a:solidFill>
              </a:rPr>
              <a:t>(</a:t>
            </a:r>
            <a:r>
              <a:rPr lang="en-US" sz="1800" b="1" i="1">
                <a:solidFill>
                  <a:schemeClr val="tx1"/>
                </a:solidFill>
              </a:rPr>
              <a:t>g</a:t>
            </a:r>
            <a:r>
              <a:rPr lang="en-US" sz="1800" b="1">
                <a:solidFill>
                  <a:schemeClr val="tx1"/>
                </a:solidFill>
              </a:rPr>
              <a:t>) + 2O</a:t>
            </a:r>
            <a:r>
              <a:rPr lang="en-US" sz="1800" b="1" baseline="-25000">
                <a:solidFill>
                  <a:schemeClr val="tx1"/>
                </a:solidFill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(</a:t>
            </a:r>
            <a:r>
              <a:rPr lang="en-US" sz="1800" b="1" i="1">
                <a:solidFill>
                  <a:schemeClr val="tx1"/>
                </a:solidFill>
              </a:rPr>
              <a:t>g</a:t>
            </a:r>
            <a:r>
              <a:rPr lang="en-US" sz="1800" b="1">
                <a:solidFill>
                  <a:schemeClr val="tx1"/>
                </a:solidFill>
              </a:rPr>
              <a:t>) 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1447800" y="61722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chemeClr val="tx1"/>
                </a:solidFill>
              </a:rPr>
              <a:t>CO</a:t>
            </a:r>
            <a:r>
              <a:rPr lang="en-US" sz="1800" b="1" baseline="-25000">
                <a:solidFill>
                  <a:schemeClr val="tx1"/>
                </a:solidFill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(</a:t>
            </a:r>
            <a:r>
              <a:rPr lang="en-US" sz="1800" b="1" i="1">
                <a:solidFill>
                  <a:schemeClr val="tx1"/>
                </a:solidFill>
              </a:rPr>
              <a:t>g</a:t>
            </a:r>
            <a:r>
              <a:rPr lang="en-US" sz="1800" b="1">
                <a:solidFill>
                  <a:schemeClr val="tx1"/>
                </a:solidFill>
              </a:rPr>
              <a:t>) + 2H</a:t>
            </a:r>
            <a:r>
              <a:rPr lang="en-US" sz="1800" b="1" baseline="-25000">
                <a:solidFill>
                  <a:schemeClr val="tx1"/>
                </a:solidFill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O(</a:t>
            </a:r>
            <a:r>
              <a:rPr lang="en-US" sz="1800" b="1" i="1">
                <a:solidFill>
                  <a:schemeClr val="tx1"/>
                </a:solidFill>
              </a:rPr>
              <a:t>l</a:t>
            </a:r>
            <a:r>
              <a:rPr lang="en-US" sz="1800" b="1">
                <a:solidFill>
                  <a:schemeClr val="tx1"/>
                </a:solidFill>
              </a:rPr>
              <a:t>) 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600200" y="53340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1800" b="1">
                <a:solidFill>
                  <a:srgbClr val="FF0000"/>
                </a:solidFill>
              </a:rPr>
              <a:t>Δ</a:t>
            </a:r>
            <a:r>
              <a:rPr lang="en-US" sz="1800" b="1" i="1">
                <a:solidFill>
                  <a:srgbClr val="FF0000"/>
                </a:solidFill>
              </a:rPr>
              <a:t>H</a:t>
            </a:r>
            <a:r>
              <a:rPr lang="en-US" sz="1800" b="1">
                <a:solidFill>
                  <a:srgbClr val="FF0000"/>
                </a:solidFill>
              </a:rPr>
              <a:t> = </a:t>
            </a:r>
            <a:r>
              <a:rPr lang="en-US" sz="1800" b="1">
                <a:solidFill>
                  <a:srgbClr val="FF0000"/>
                </a:solidFill>
                <a:cs typeface="Arial" charset="0"/>
              </a:rPr>
              <a:t>−890.4</a:t>
            </a:r>
            <a:r>
              <a:rPr lang="en-US" sz="1800" b="1">
                <a:solidFill>
                  <a:srgbClr val="FF0000"/>
                </a:solidFill>
              </a:rPr>
              <a:t> kJ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572000" y="60960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1800" b="1">
                <a:solidFill>
                  <a:srgbClr val="0070C0"/>
                </a:solidFill>
              </a:rPr>
              <a:t>Δ</a:t>
            </a:r>
            <a:r>
              <a:rPr lang="en-US" sz="1800" b="1" i="1">
                <a:solidFill>
                  <a:srgbClr val="0070C0"/>
                </a:solidFill>
              </a:rPr>
              <a:t>H</a:t>
            </a:r>
            <a:r>
              <a:rPr lang="en-US" sz="1800" b="1">
                <a:solidFill>
                  <a:srgbClr val="0070C0"/>
                </a:solidFill>
              </a:rPr>
              <a:t> = </a:t>
            </a:r>
            <a:r>
              <a:rPr lang="en-US" sz="1800" b="1">
                <a:solidFill>
                  <a:srgbClr val="0070C0"/>
                </a:solidFill>
                <a:cs typeface="Arial" charset="0"/>
              </a:rPr>
              <a:t>+88.0 </a:t>
            </a:r>
            <a:r>
              <a:rPr lang="en-US" sz="1800" b="1">
                <a:solidFill>
                  <a:srgbClr val="0070C0"/>
                </a:solidFill>
              </a:rPr>
              <a:t>kJ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5943600" y="55626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800" b="1">
                <a:solidFill>
                  <a:schemeClr val="tx1"/>
                </a:solidFill>
              </a:rPr>
              <a:t>CO</a:t>
            </a:r>
            <a:r>
              <a:rPr lang="en-US" sz="1800" b="1" baseline="-25000">
                <a:solidFill>
                  <a:schemeClr val="tx1"/>
                </a:solidFill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(</a:t>
            </a:r>
            <a:r>
              <a:rPr lang="en-US" sz="1800" b="1" i="1">
                <a:solidFill>
                  <a:schemeClr val="tx1"/>
                </a:solidFill>
              </a:rPr>
              <a:t>g</a:t>
            </a:r>
            <a:r>
              <a:rPr lang="en-US" sz="1800" b="1">
                <a:solidFill>
                  <a:schemeClr val="tx1"/>
                </a:solidFill>
              </a:rPr>
              <a:t>) + 2H</a:t>
            </a:r>
            <a:r>
              <a:rPr lang="en-US" sz="1800" b="1" baseline="-25000">
                <a:solidFill>
                  <a:schemeClr val="tx1"/>
                </a:solidFill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O(</a:t>
            </a:r>
            <a:r>
              <a:rPr lang="en-US" sz="1800" b="1" i="1">
                <a:solidFill>
                  <a:schemeClr val="tx1"/>
                </a:solidFill>
              </a:rPr>
              <a:t>g</a:t>
            </a:r>
            <a:r>
              <a:rPr lang="en-US" sz="1800" b="1">
                <a:solidFill>
                  <a:schemeClr val="tx1"/>
                </a:solidFill>
              </a:rPr>
              <a:t>) 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4191000" y="5942013"/>
            <a:ext cx="37338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676400" y="4724400"/>
            <a:ext cx="50292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Up Arrow 50"/>
          <p:cNvSpPr/>
          <p:nvPr/>
        </p:nvSpPr>
        <p:spPr bwMode="auto">
          <a:xfrm>
            <a:off x="1066800" y="4572000"/>
            <a:ext cx="228600" cy="19050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533400" y="4876800"/>
            <a:ext cx="46166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Enthalpy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3429000" y="4724400"/>
            <a:ext cx="228600" cy="18288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54" name="Down Arrow 53"/>
          <p:cNvSpPr/>
          <p:nvPr/>
        </p:nvSpPr>
        <p:spPr bwMode="auto">
          <a:xfrm flipV="1">
            <a:off x="4343400" y="5943600"/>
            <a:ext cx="228600" cy="609600"/>
          </a:xfrm>
          <a:prstGeom prst="down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56" name="Down Arrow 55"/>
          <p:cNvSpPr/>
          <p:nvPr/>
        </p:nvSpPr>
        <p:spPr bwMode="auto">
          <a:xfrm>
            <a:off x="5486400" y="4724400"/>
            <a:ext cx="457200" cy="1219200"/>
          </a:xfrm>
          <a:prstGeom prst="down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57" name="TextBox 4"/>
          <p:cNvSpPr txBox="1">
            <a:spLocks noChangeArrowheads="1"/>
          </p:cNvSpPr>
          <p:nvPr/>
        </p:nvSpPr>
        <p:spPr bwMode="auto">
          <a:xfrm>
            <a:off x="5867400" y="5029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1800" b="1">
                <a:solidFill>
                  <a:srgbClr val="7030A0"/>
                </a:solidFill>
              </a:rPr>
              <a:t>Δ</a:t>
            </a:r>
            <a:r>
              <a:rPr lang="en-US" sz="1800" b="1" i="1">
                <a:solidFill>
                  <a:srgbClr val="7030A0"/>
                </a:solidFill>
              </a:rPr>
              <a:t>H</a:t>
            </a:r>
            <a:r>
              <a:rPr lang="en-US" sz="1800" b="1">
                <a:solidFill>
                  <a:srgbClr val="7030A0"/>
                </a:solidFill>
              </a:rPr>
              <a:t> = </a:t>
            </a:r>
            <a:r>
              <a:rPr lang="en-US" sz="1800" b="1">
                <a:solidFill>
                  <a:srgbClr val="7030A0"/>
                </a:solidFill>
                <a:cs typeface="Arial" charset="0"/>
              </a:rPr>
              <a:t>−802.4</a:t>
            </a:r>
            <a:r>
              <a:rPr lang="en-US" sz="1800" b="1">
                <a:solidFill>
                  <a:srgbClr val="7030A0"/>
                </a:solidFill>
              </a:rPr>
              <a:t> kJ</a:t>
            </a:r>
          </a:p>
        </p:txBody>
      </p:sp>
      <p:grpSp>
        <p:nvGrpSpPr>
          <p:cNvPr id="48160" name="Group 35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304800" y="284126"/>
            <a:chExt cx="914400" cy="782674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304800" y="284126"/>
              <a:ext cx="914400" cy="78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164" name="TextBox 37"/>
            <p:cNvSpPr txBox="1">
              <a:spLocks noChangeArrowheads="1"/>
            </p:cNvSpPr>
            <p:nvPr/>
          </p:nvSpPr>
          <p:spPr bwMode="auto">
            <a:xfrm>
              <a:off x="411480" y="437346"/>
              <a:ext cx="73152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45" grpId="0"/>
      <p:bldP spid="47" grpId="0"/>
      <p:bldP spid="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Hess’s Law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839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When applying Hess’s Law: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1)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Manipulate thermochemical equations in a manner that gives the 	overall desired equation.</a:t>
            </a:r>
            <a:endParaRPr lang="en-US" sz="2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2)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Remember the rules for manipulating thermochemical equations: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>
                <a:solidFill>
                  <a:srgbClr val="00B0F0"/>
                </a:solidFill>
                <a:cs typeface="Arial" charset="0"/>
              </a:rPr>
              <a:t>3)</a:t>
            </a:r>
            <a:r>
              <a:rPr lang="en-US" sz="2000">
                <a:solidFill>
                  <a:srgbClr val="00B0F0"/>
                </a:solidFill>
                <a:cs typeface="Arial" charset="0"/>
              </a:rPr>
              <a:t> 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Add the</a:t>
            </a:r>
            <a:r>
              <a:rPr lang="en-GB" sz="2000">
                <a:solidFill>
                  <a:schemeClr val="tx1"/>
                </a:solidFill>
                <a:latin typeface="Symbol" pitchFamily="18" charset="2"/>
              </a:rPr>
              <a:t> </a:t>
            </a:r>
            <a:r>
              <a:rPr lang="en-GB" sz="2000" i="1">
                <a:solidFill>
                  <a:schemeClr val="tx1"/>
                </a:solidFill>
              </a:rPr>
              <a:t>H </a:t>
            </a:r>
            <a:r>
              <a:rPr lang="en-GB" sz="2000">
                <a:solidFill>
                  <a:schemeClr val="tx1"/>
                </a:solidFill>
              </a:rPr>
              <a:t>for each step after proper manipulation.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4)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	Process is useful for calculating enthalpies that cannot be found directly.</a:t>
            </a:r>
            <a:endParaRPr lang="en-US" sz="20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85800" y="3124200"/>
            <a:ext cx="807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	</a:t>
            </a:r>
            <a:r>
              <a:rPr lang="en-US" sz="2000">
                <a:solidFill>
                  <a:schemeClr val="tx1"/>
                </a:solidFill>
              </a:rPr>
              <a:t>Always specify the physical states of reactants and products 	because they help determine the actual enthalpy changes.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33400" y="39624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0" indent="-60325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>
                <a:solidFill>
                  <a:schemeClr val="tx1"/>
                </a:solidFill>
              </a:rPr>
              <a:t>	When multiplying an equation by a factor (</a:t>
            </a:r>
            <a:r>
              <a:rPr lang="en-GB" sz="2000" i="1">
                <a:solidFill>
                  <a:schemeClr val="tx1"/>
                </a:solidFill>
              </a:rPr>
              <a:t>n</a:t>
            </a:r>
            <a:r>
              <a:rPr lang="en-GB" sz="2000">
                <a:solidFill>
                  <a:schemeClr val="tx1"/>
                </a:solidFill>
              </a:rPr>
              <a:t>), multiply the </a:t>
            </a:r>
            <a:r>
              <a:rPr lang="en-GB" sz="2000">
                <a:solidFill>
                  <a:schemeClr val="tx1"/>
                </a:solidFill>
                <a:latin typeface="Symbol" pitchFamily="18" charset="2"/>
              </a:rPr>
              <a:t></a:t>
            </a:r>
            <a:r>
              <a:rPr lang="en-GB" sz="2000" i="1">
                <a:solidFill>
                  <a:schemeClr val="tx1"/>
                </a:solidFill>
              </a:rPr>
              <a:t>H</a:t>
            </a:r>
            <a:r>
              <a:rPr lang="en-GB" sz="2000">
                <a:solidFill>
                  <a:schemeClr val="tx1"/>
                </a:solidFill>
              </a:rPr>
              <a:t> value by same factor. 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533400" y="4822825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3250" indent="-603250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  <a:defRPr/>
            </a:pPr>
            <a:r>
              <a:rPr lang="en-US" sz="2000" b="1" dirty="0">
                <a:solidFill>
                  <a:srgbClr val="00B0F0"/>
                </a:solidFill>
                <a:latin typeface="+mj-lt"/>
              </a:rPr>
              <a:t>	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Reversing an equation changes the sign but not the magnitude of </a:t>
            </a:r>
            <a:r>
              <a:rPr lang="el-GR" sz="2000" dirty="0">
                <a:solidFill>
                  <a:schemeClr val="tx1"/>
                </a:solidFill>
                <a:latin typeface="+mj-lt"/>
              </a:rPr>
              <a:t>Δ</a:t>
            </a:r>
            <a:r>
              <a:rPr lang="en-GB" sz="2000" i="1" dirty="0">
                <a:solidFill>
                  <a:schemeClr val="tx1"/>
                </a:solidFill>
                <a:latin typeface="+mj-lt"/>
              </a:rPr>
              <a:t>H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Hess’s Law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Determine the 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for the following reaction: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Fe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O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3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+ 3CO(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→ 2Fe(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+ 3CO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Given the information below.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Step 1: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Arrange the thermochemical equations so that they sum to the 			desired equation.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	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Reverse equation (1); remember to change the sign of 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H.</a:t>
            </a:r>
            <a:endParaRPr lang="en-US" sz="2000" b="1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50180" name="Group 19"/>
          <p:cNvGrpSpPr>
            <a:grpSpLocks/>
          </p:cNvGrpSpPr>
          <p:nvPr/>
        </p:nvGrpSpPr>
        <p:grpSpPr bwMode="auto">
          <a:xfrm>
            <a:off x="609600" y="3562350"/>
            <a:ext cx="8153400" cy="396875"/>
            <a:chOff x="609600" y="6091535"/>
            <a:chExt cx="8153400" cy="397218"/>
          </a:xfrm>
        </p:grpSpPr>
        <p:sp>
          <p:nvSpPr>
            <p:cNvPr id="50193" name="Rectangle 17"/>
            <p:cNvSpPr>
              <a:spLocks noChangeArrowheads="1"/>
            </p:cNvSpPr>
            <p:nvPr/>
          </p:nvSpPr>
          <p:spPr bwMode="auto">
            <a:xfrm>
              <a:off x="609600" y="6091535"/>
              <a:ext cx="81534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CO(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→ CO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 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−282.7 kJ/mol		</a:t>
              </a:r>
              <a:r>
                <a:rPr lang="en-US" sz="2000" b="1">
                  <a:solidFill>
                    <a:srgbClr val="00B0F0"/>
                  </a:solidFill>
                  <a:cs typeface="Arial" charset="0"/>
                </a:rPr>
                <a:t>(2)</a:t>
              </a:r>
            </a:p>
          </p:txBody>
        </p:sp>
        <p:grpSp>
          <p:nvGrpSpPr>
            <p:cNvPr id="50194" name="Group 11"/>
            <p:cNvGrpSpPr>
              <a:grpSpLocks/>
            </p:cNvGrpSpPr>
            <p:nvPr/>
          </p:nvGrpSpPr>
          <p:grpSpPr bwMode="auto">
            <a:xfrm>
              <a:off x="1600200" y="6094427"/>
              <a:ext cx="304800" cy="394326"/>
              <a:chOff x="3200400" y="4634874"/>
              <a:chExt cx="304800" cy="394326"/>
            </a:xfrm>
          </p:grpSpPr>
          <p:sp>
            <p:nvSpPr>
              <p:cNvPr id="50195" name="TextBox 6"/>
              <p:cNvSpPr txBox="1">
                <a:spLocks noChangeArrowheads="1"/>
              </p:cNvSpPr>
              <p:nvPr/>
            </p:nvSpPr>
            <p:spPr bwMode="auto">
              <a:xfrm>
                <a:off x="32004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0196" name="TextBox 7"/>
              <p:cNvSpPr txBox="1">
                <a:spLocks noChangeArrowheads="1"/>
              </p:cNvSpPr>
              <p:nvPr/>
            </p:nvSpPr>
            <p:spPr bwMode="auto">
              <a:xfrm>
                <a:off x="32004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0197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0181" name="Group 18"/>
          <p:cNvGrpSpPr>
            <a:grpSpLocks/>
          </p:cNvGrpSpPr>
          <p:nvPr/>
        </p:nvGrpSpPr>
        <p:grpSpPr bwMode="auto">
          <a:xfrm>
            <a:off x="609600" y="2952750"/>
            <a:ext cx="8229600" cy="396875"/>
            <a:chOff x="609600" y="5743545"/>
            <a:chExt cx="8229600" cy="397218"/>
          </a:xfrm>
        </p:grpSpPr>
        <p:sp>
          <p:nvSpPr>
            <p:cNvPr id="50188" name="Rectangle 16"/>
            <p:cNvSpPr>
              <a:spLocks noChangeArrowheads="1"/>
            </p:cNvSpPr>
            <p:nvPr/>
          </p:nvSpPr>
          <p:spPr bwMode="auto">
            <a:xfrm>
              <a:off x="609600" y="5743545"/>
              <a:ext cx="82296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2Fe(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→ Fe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3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−824.2 kJ/mol		</a:t>
              </a:r>
              <a:r>
                <a:rPr lang="en-US" sz="2000" b="1">
                  <a:solidFill>
                    <a:srgbClr val="00B0F0"/>
                  </a:solidFill>
                  <a:cs typeface="Arial" charset="0"/>
                </a:rPr>
                <a:t>(1)</a:t>
              </a:r>
            </a:p>
          </p:txBody>
        </p:sp>
        <p:grpSp>
          <p:nvGrpSpPr>
            <p:cNvPr id="50189" name="Group 12"/>
            <p:cNvGrpSpPr>
              <a:grpSpLocks/>
            </p:cNvGrpSpPr>
            <p:nvPr/>
          </p:nvGrpSpPr>
          <p:grpSpPr bwMode="auto">
            <a:xfrm>
              <a:off x="1600200" y="5746437"/>
              <a:ext cx="304800" cy="394326"/>
              <a:chOff x="3200400" y="4634874"/>
              <a:chExt cx="304800" cy="394326"/>
            </a:xfrm>
          </p:grpSpPr>
          <p:sp>
            <p:nvSpPr>
              <p:cNvPr id="50190" name="TextBox 13"/>
              <p:cNvSpPr txBox="1">
                <a:spLocks noChangeArrowheads="1"/>
              </p:cNvSpPr>
              <p:nvPr/>
            </p:nvSpPr>
            <p:spPr bwMode="auto">
              <a:xfrm>
                <a:off x="32004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0191" name="TextBox 14"/>
              <p:cNvSpPr txBox="1">
                <a:spLocks noChangeArrowheads="1"/>
              </p:cNvSpPr>
              <p:nvPr/>
            </p:nvSpPr>
            <p:spPr bwMode="auto">
              <a:xfrm>
                <a:off x="32004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019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219200" y="6248400"/>
            <a:ext cx="7772400" cy="396875"/>
            <a:chOff x="1219200" y="6275499"/>
            <a:chExt cx="8229600" cy="397218"/>
          </a:xfrm>
        </p:grpSpPr>
        <p:sp>
          <p:nvSpPr>
            <p:cNvPr id="50183" name="Rectangle 22"/>
            <p:cNvSpPr>
              <a:spLocks noChangeArrowheads="1"/>
            </p:cNvSpPr>
            <p:nvPr/>
          </p:nvSpPr>
          <p:spPr bwMode="auto">
            <a:xfrm>
              <a:off x="1219200" y="6275499"/>
              <a:ext cx="82296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Fe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3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→ 2Fe(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+824.2 kJ/mol		</a:t>
              </a:r>
              <a:r>
                <a:rPr lang="en-US" sz="2000" b="1">
                  <a:solidFill>
                    <a:srgbClr val="00B0F0"/>
                  </a:solidFill>
                  <a:cs typeface="Arial" charset="0"/>
                </a:rPr>
                <a:t>(1)</a:t>
              </a:r>
            </a:p>
          </p:txBody>
        </p:sp>
        <p:grpSp>
          <p:nvGrpSpPr>
            <p:cNvPr id="50184" name="Group 12"/>
            <p:cNvGrpSpPr>
              <a:grpSpLocks/>
            </p:cNvGrpSpPr>
            <p:nvPr/>
          </p:nvGrpSpPr>
          <p:grpSpPr bwMode="auto">
            <a:xfrm>
              <a:off x="3581400" y="6278391"/>
              <a:ext cx="304800" cy="394326"/>
              <a:chOff x="3200400" y="4634874"/>
              <a:chExt cx="304800" cy="394326"/>
            </a:xfrm>
          </p:grpSpPr>
          <p:sp>
            <p:nvSpPr>
              <p:cNvPr id="50185" name="TextBox 26"/>
              <p:cNvSpPr txBox="1">
                <a:spLocks noChangeArrowheads="1"/>
              </p:cNvSpPr>
              <p:nvPr/>
            </p:nvSpPr>
            <p:spPr bwMode="auto">
              <a:xfrm>
                <a:off x="32004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0186" name="TextBox 27"/>
              <p:cNvSpPr txBox="1">
                <a:spLocks noChangeArrowheads="1"/>
              </p:cNvSpPr>
              <p:nvPr/>
            </p:nvSpPr>
            <p:spPr bwMode="auto">
              <a:xfrm>
                <a:off x="32004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0187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Hess’s Law</a:t>
            </a: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Determine the 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for the following reaction: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Fe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O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3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+ 3CO(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→ 2Fe(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+ 3CO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Given the information below.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Step 2: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Multiply equation (2) by a factor of 3.</a:t>
            </a:r>
            <a:endParaRPr lang="en-US" sz="2000" b="1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51204" name="Group 32"/>
          <p:cNvGrpSpPr>
            <a:grpSpLocks/>
          </p:cNvGrpSpPr>
          <p:nvPr/>
        </p:nvGrpSpPr>
        <p:grpSpPr bwMode="auto">
          <a:xfrm>
            <a:off x="609600" y="3562350"/>
            <a:ext cx="8153400" cy="396875"/>
            <a:chOff x="609600" y="3562290"/>
            <a:chExt cx="8153400" cy="397218"/>
          </a:xfrm>
        </p:grpSpPr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609600" y="3562290"/>
              <a:ext cx="81534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CO(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→ CO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 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−282.7 kJ/mol		</a:t>
              </a:r>
              <a:r>
                <a:rPr lang="en-US" sz="2000" b="1">
                  <a:solidFill>
                    <a:srgbClr val="00B0F0"/>
                  </a:solidFill>
                  <a:cs typeface="Arial" charset="0"/>
                </a:rPr>
                <a:t>(2)</a:t>
              </a:r>
            </a:p>
          </p:txBody>
        </p:sp>
        <p:grpSp>
          <p:nvGrpSpPr>
            <p:cNvPr id="51218" name="Group 11"/>
            <p:cNvGrpSpPr>
              <a:grpSpLocks/>
            </p:cNvGrpSpPr>
            <p:nvPr/>
          </p:nvGrpSpPr>
          <p:grpSpPr bwMode="auto">
            <a:xfrm>
              <a:off x="1600200" y="3565182"/>
              <a:ext cx="304800" cy="394326"/>
              <a:chOff x="3200400" y="4634874"/>
              <a:chExt cx="304800" cy="394326"/>
            </a:xfrm>
          </p:grpSpPr>
          <p:sp>
            <p:nvSpPr>
              <p:cNvPr id="51219" name="TextBox 6"/>
              <p:cNvSpPr txBox="1">
                <a:spLocks noChangeArrowheads="1"/>
              </p:cNvSpPr>
              <p:nvPr/>
            </p:nvSpPr>
            <p:spPr bwMode="auto">
              <a:xfrm>
                <a:off x="32004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1220" name="TextBox 7"/>
              <p:cNvSpPr txBox="1">
                <a:spLocks noChangeArrowheads="1"/>
              </p:cNvSpPr>
              <p:nvPr/>
            </p:nvSpPr>
            <p:spPr bwMode="auto">
              <a:xfrm>
                <a:off x="32004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1221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1205" name="Group 18"/>
          <p:cNvGrpSpPr>
            <a:grpSpLocks/>
          </p:cNvGrpSpPr>
          <p:nvPr/>
        </p:nvGrpSpPr>
        <p:grpSpPr bwMode="auto">
          <a:xfrm>
            <a:off x="609600" y="2952750"/>
            <a:ext cx="8229600" cy="396875"/>
            <a:chOff x="609600" y="5743545"/>
            <a:chExt cx="8229600" cy="397218"/>
          </a:xfrm>
        </p:grpSpPr>
        <p:sp>
          <p:nvSpPr>
            <p:cNvPr id="51212" name="Rectangle 16"/>
            <p:cNvSpPr>
              <a:spLocks noChangeArrowheads="1"/>
            </p:cNvSpPr>
            <p:nvPr/>
          </p:nvSpPr>
          <p:spPr bwMode="auto">
            <a:xfrm>
              <a:off x="609600" y="5743545"/>
              <a:ext cx="82296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2Fe(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→ Fe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3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−824.2 kJ/mol		</a:t>
              </a:r>
              <a:r>
                <a:rPr lang="en-US" sz="2000" b="1">
                  <a:solidFill>
                    <a:srgbClr val="00B0F0"/>
                  </a:solidFill>
                  <a:cs typeface="Arial" charset="0"/>
                </a:rPr>
                <a:t>(1)</a:t>
              </a:r>
            </a:p>
          </p:txBody>
        </p:sp>
        <p:grpSp>
          <p:nvGrpSpPr>
            <p:cNvPr id="51213" name="Group 12"/>
            <p:cNvGrpSpPr>
              <a:grpSpLocks/>
            </p:cNvGrpSpPr>
            <p:nvPr/>
          </p:nvGrpSpPr>
          <p:grpSpPr bwMode="auto">
            <a:xfrm>
              <a:off x="1600200" y="5746437"/>
              <a:ext cx="304800" cy="394326"/>
              <a:chOff x="3200400" y="4634874"/>
              <a:chExt cx="304800" cy="394326"/>
            </a:xfrm>
          </p:grpSpPr>
          <p:sp>
            <p:nvSpPr>
              <p:cNvPr id="51214" name="TextBox 13"/>
              <p:cNvSpPr txBox="1">
                <a:spLocks noChangeArrowheads="1"/>
              </p:cNvSpPr>
              <p:nvPr/>
            </p:nvSpPr>
            <p:spPr bwMode="auto">
              <a:xfrm>
                <a:off x="32004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215" name="TextBox 14"/>
              <p:cNvSpPr txBox="1">
                <a:spLocks noChangeArrowheads="1"/>
              </p:cNvSpPr>
              <p:nvPr/>
            </p:nvSpPr>
            <p:spPr bwMode="auto">
              <a:xfrm>
                <a:off x="32004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12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219200" y="5334000"/>
            <a:ext cx="7772400" cy="396875"/>
            <a:chOff x="609600" y="3562290"/>
            <a:chExt cx="8153400" cy="397218"/>
          </a:xfrm>
        </p:grpSpPr>
        <p:sp>
          <p:nvSpPr>
            <p:cNvPr id="51207" name="Rectangle 34"/>
            <p:cNvSpPr>
              <a:spLocks noChangeArrowheads="1"/>
            </p:cNvSpPr>
            <p:nvPr/>
          </p:nvSpPr>
          <p:spPr bwMode="auto">
            <a:xfrm>
              <a:off x="609600" y="3562290"/>
              <a:ext cx="8153400" cy="39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3CO(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→ 3CO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 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−848.1 kJ/mol		</a:t>
              </a:r>
              <a:r>
                <a:rPr lang="en-US" sz="2000" b="1">
                  <a:solidFill>
                    <a:srgbClr val="00B0F0"/>
                  </a:solidFill>
                  <a:cs typeface="Arial" charset="0"/>
                </a:rPr>
                <a:t>(2)</a:t>
              </a:r>
            </a:p>
          </p:txBody>
        </p:sp>
        <p:grpSp>
          <p:nvGrpSpPr>
            <p:cNvPr id="51208" name="Group 11"/>
            <p:cNvGrpSpPr>
              <a:grpSpLocks/>
            </p:cNvGrpSpPr>
            <p:nvPr/>
          </p:nvGrpSpPr>
          <p:grpSpPr bwMode="auto">
            <a:xfrm>
              <a:off x="1828800" y="3565182"/>
              <a:ext cx="304800" cy="394326"/>
              <a:chOff x="3429000" y="4634874"/>
              <a:chExt cx="304800" cy="394326"/>
            </a:xfrm>
          </p:grpSpPr>
          <p:sp>
            <p:nvSpPr>
              <p:cNvPr id="51209" name="TextBox 36"/>
              <p:cNvSpPr txBox="1">
                <a:spLocks noChangeArrowheads="1"/>
              </p:cNvSpPr>
              <p:nvPr/>
            </p:nvSpPr>
            <p:spPr bwMode="auto">
              <a:xfrm>
                <a:off x="34290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210" name="TextBox 37"/>
              <p:cNvSpPr txBox="1">
                <a:spLocks noChangeArrowheads="1"/>
              </p:cNvSpPr>
              <p:nvPr/>
            </p:nvSpPr>
            <p:spPr bwMode="auto">
              <a:xfrm>
                <a:off x="34290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1211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35052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Kinetic and potential energy are interconvertible.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The law of conservation of energy</a:t>
            </a:r>
            <a:r>
              <a:rPr lang="en-US" sz="2000">
                <a:solidFill>
                  <a:schemeClr val="tx1"/>
                </a:solidFill>
              </a:rPr>
              <a:t> states that the total amount of energy in the universe is constant.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When energy of one form disappears, the same amount of energy reappears in another form or forms.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Hess’s Law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Determine the 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for the following reaction: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chemeClr val="tx1"/>
                </a:solidFill>
                <a:cs typeface="Arial" charset="0"/>
              </a:rPr>
              <a:t>Fe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O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3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+ 3CO(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→ 2Fe(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 + 3CO</a:t>
            </a:r>
            <a:r>
              <a:rPr lang="en-US" sz="2000" b="1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b="1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 b="1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1000" b="1">
              <a:solidFill>
                <a:srgbClr val="00B0F0"/>
              </a:solidFill>
              <a:cs typeface="Arial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  <a:cs typeface="Arial" charset="0"/>
              </a:rPr>
              <a:t>Step 3: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Sum all the steps and their enthalpy changes.</a:t>
            </a:r>
            <a:endParaRPr lang="en-US" sz="2000" b="1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52228" name="Group 33"/>
          <p:cNvGrpSpPr>
            <a:grpSpLocks/>
          </p:cNvGrpSpPr>
          <p:nvPr/>
        </p:nvGrpSpPr>
        <p:grpSpPr bwMode="auto">
          <a:xfrm>
            <a:off x="1447800" y="4857750"/>
            <a:ext cx="7696200" cy="701675"/>
            <a:chOff x="609600" y="3562290"/>
            <a:chExt cx="7696200" cy="701780"/>
          </a:xfrm>
        </p:grpSpPr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609600" y="3562290"/>
              <a:ext cx="7696200" cy="70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3CO(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→ 3CO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		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 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−848.1 kJ/mol	</a:t>
              </a:r>
              <a:endParaRPr lang="en-US" sz="2000" b="1">
                <a:solidFill>
                  <a:srgbClr val="00B0F0"/>
                </a:solidFill>
                <a:cs typeface="Arial" charset="0"/>
              </a:endParaRPr>
            </a:p>
          </p:txBody>
        </p:sp>
        <p:grpSp>
          <p:nvGrpSpPr>
            <p:cNvPr id="52240" name="Group 11"/>
            <p:cNvGrpSpPr>
              <a:grpSpLocks/>
            </p:cNvGrpSpPr>
            <p:nvPr/>
          </p:nvGrpSpPr>
          <p:grpSpPr bwMode="auto">
            <a:xfrm>
              <a:off x="1828800" y="3565182"/>
              <a:ext cx="304800" cy="394326"/>
              <a:chOff x="3429000" y="4634874"/>
              <a:chExt cx="304800" cy="394326"/>
            </a:xfrm>
          </p:grpSpPr>
          <p:sp>
            <p:nvSpPr>
              <p:cNvPr id="52241" name="TextBox 36"/>
              <p:cNvSpPr txBox="1">
                <a:spLocks noChangeArrowheads="1"/>
              </p:cNvSpPr>
              <p:nvPr/>
            </p:nvSpPr>
            <p:spPr bwMode="auto">
              <a:xfrm>
                <a:off x="34290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2242" name="TextBox 37"/>
              <p:cNvSpPr txBox="1">
                <a:spLocks noChangeArrowheads="1"/>
              </p:cNvSpPr>
              <p:nvPr/>
            </p:nvSpPr>
            <p:spPr bwMode="auto">
              <a:xfrm>
                <a:off x="34290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2243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35052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2229" name="Group 21"/>
          <p:cNvGrpSpPr>
            <a:grpSpLocks/>
          </p:cNvGrpSpPr>
          <p:nvPr/>
        </p:nvGrpSpPr>
        <p:grpSpPr bwMode="auto">
          <a:xfrm>
            <a:off x="2438400" y="4324350"/>
            <a:ext cx="6705600" cy="400050"/>
            <a:chOff x="1219200" y="6275499"/>
            <a:chExt cx="6705600" cy="400110"/>
          </a:xfrm>
        </p:grpSpPr>
        <p:sp>
          <p:nvSpPr>
            <p:cNvPr id="52234" name="Rectangle 22"/>
            <p:cNvSpPr>
              <a:spLocks noChangeArrowheads="1"/>
            </p:cNvSpPr>
            <p:nvPr/>
          </p:nvSpPr>
          <p:spPr bwMode="auto">
            <a:xfrm>
              <a:off x="1219200" y="6275499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Fe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3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→ 2Fe(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+   O</a:t>
              </a:r>
              <a:r>
                <a:rPr lang="en-US" sz="2000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) 		</a:t>
              </a:r>
              <a:r>
                <a:rPr lang="el-GR" sz="2000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2000">
                  <a:solidFill>
                    <a:schemeClr val="tx1"/>
                  </a:solidFill>
                  <a:cs typeface="Arial" charset="0"/>
                </a:rPr>
                <a:t> = +824.2 kJ/mol	</a:t>
              </a:r>
              <a:endParaRPr lang="en-US" sz="2000" b="1">
                <a:solidFill>
                  <a:srgbClr val="00B0F0"/>
                </a:solidFill>
                <a:cs typeface="Arial" charset="0"/>
              </a:endParaRPr>
            </a:p>
          </p:txBody>
        </p:sp>
        <p:grpSp>
          <p:nvGrpSpPr>
            <p:cNvPr id="52235" name="Group 12"/>
            <p:cNvGrpSpPr>
              <a:grpSpLocks/>
            </p:cNvGrpSpPr>
            <p:nvPr/>
          </p:nvGrpSpPr>
          <p:grpSpPr bwMode="auto">
            <a:xfrm>
              <a:off x="3581400" y="6278391"/>
              <a:ext cx="304800" cy="394326"/>
              <a:chOff x="3200400" y="4634874"/>
              <a:chExt cx="304800" cy="394326"/>
            </a:xfrm>
          </p:grpSpPr>
          <p:sp>
            <p:nvSpPr>
              <p:cNvPr id="52236" name="TextBox 24"/>
              <p:cNvSpPr txBox="1">
                <a:spLocks noChangeArrowheads="1"/>
              </p:cNvSpPr>
              <p:nvPr/>
            </p:nvSpPr>
            <p:spPr bwMode="auto">
              <a:xfrm>
                <a:off x="3200400" y="46348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2237" name="TextBox 25"/>
              <p:cNvSpPr txBox="1">
                <a:spLocks noChangeArrowheads="1"/>
              </p:cNvSpPr>
              <p:nvPr/>
            </p:nvSpPr>
            <p:spPr bwMode="auto">
              <a:xfrm>
                <a:off x="3200400" y="4787274"/>
                <a:ext cx="304800" cy="241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120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52238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95400" y="5467350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  <a:cs typeface="Arial" charset="0"/>
              </a:rPr>
              <a:t>Fe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O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3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) + 3CO(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) → 2Fe(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) + 3CO</a:t>
            </a:r>
            <a:r>
              <a:rPr lang="en-US" sz="20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g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) 		   </a:t>
            </a:r>
            <a:r>
              <a:rPr lang="el-GR" sz="20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2000" i="1">
                <a:solidFill>
                  <a:schemeClr val="tx1"/>
                </a:solidFill>
                <a:cs typeface="Arial" charset="0"/>
              </a:rPr>
              <a:t>H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 =   −23.9 kJ/mol</a:t>
            </a:r>
            <a:endParaRPr lang="en-US" sz="2000" b="1">
              <a:solidFill>
                <a:srgbClr val="00B0F0"/>
              </a:solidFill>
              <a:cs typeface="Arial" charset="0"/>
            </a:endParaRPr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1295400" y="5334000"/>
            <a:ext cx="76200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flipV="1">
            <a:off x="2667000" y="49530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4800600" y="44196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/>
            <a:r>
              <a:rPr lang="en-US" sz="2400" b="1" i="1" smtClean="0"/>
              <a:t>Standard Enthapies of Formation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standard enthalpy of formation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°) is defined as the heat change that results when 1 mole of a compound is formed from its constituent elements in their standard states.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Left Brace 5"/>
          <p:cNvSpPr>
            <a:spLocks/>
          </p:cNvSpPr>
          <p:nvPr/>
        </p:nvSpPr>
        <p:spPr bwMode="auto">
          <a:xfrm rot="-5400000">
            <a:off x="1600200" y="2133600"/>
            <a:ext cx="228600" cy="2362200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35052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rgbClr val="FF0000"/>
                </a:solidFill>
              </a:rPr>
              <a:t>Elements in standard states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3400" y="2782888"/>
            <a:ext cx="8229600" cy="341312"/>
            <a:chOff x="533400" y="4824824"/>
            <a:chExt cx="8229600" cy="341632"/>
          </a:xfrm>
        </p:grpSpPr>
        <p:sp>
          <p:nvSpPr>
            <p:cNvPr id="53262" name="Rectangle 7"/>
            <p:cNvSpPr>
              <a:spLocks noChangeArrowheads="1"/>
            </p:cNvSpPr>
            <p:nvPr/>
          </p:nvSpPr>
          <p:spPr bwMode="auto">
            <a:xfrm>
              <a:off x="533400" y="4824824"/>
              <a:ext cx="25908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C(graphite) + O</a:t>
              </a:r>
              <a:r>
                <a:rPr lang="en-US" sz="2000" b="1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)	</a:t>
              </a:r>
              <a:endParaRPr lang="en-US" sz="2000"/>
            </a:p>
          </p:txBody>
        </p:sp>
        <p:sp>
          <p:nvSpPr>
            <p:cNvPr id="53263" name="Rectangle 8"/>
            <p:cNvSpPr>
              <a:spLocks noChangeArrowheads="1"/>
            </p:cNvSpPr>
            <p:nvPr/>
          </p:nvSpPr>
          <p:spPr bwMode="auto">
            <a:xfrm>
              <a:off x="4495800" y="4824824"/>
              <a:ext cx="10668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CO</a:t>
              </a:r>
              <a:r>
                <a:rPr lang="en-US" sz="2000" b="1" baseline="-25000">
                  <a:solidFill>
                    <a:schemeClr val="tx1"/>
                  </a:solidFill>
                  <a:cs typeface="Arial" charset="0"/>
                </a:rPr>
                <a:t>2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(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g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)</a:t>
              </a:r>
              <a:endParaRPr lang="en-US" sz="2000"/>
            </a:p>
          </p:txBody>
        </p:sp>
        <p:sp>
          <p:nvSpPr>
            <p:cNvPr id="53264" name="Rectangle 9"/>
            <p:cNvSpPr>
              <a:spLocks noChangeArrowheads="1"/>
            </p:cNvSpPr>
            <p:nvPr/>
          </p:nvSpPr>
          <p:spPr bwMode="auto">
            <a:xfrm>
              <a:off x="6019800" y="4824824"/>
              <a:ext cx="27432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l-GR" sz="2000" b="1">
                  <a:solidFill>
                    <a:schemeClr val="tx1"/>
                  </a:solidFill>
                  <a:cs typeface="Arial" charset="0"/>
                </a:rPr>
                <a:t>Δ</a:t>
              </a:r>
              <a:r>
                <a:rPr lang="en-US" sz="2000" b="1" i="1">
                  <a:solidFill>
                    <a:schemeClr val="tx1"/>
                  </a:solidFill>
                  <a:cs typeface="Arial" charset="0"/>
                </a:rPr>
                <a:t>H</a:t>
              </a:r>
              <a:r>
                <a:rPr lang="en-US" sz="500" b="1" i="1">
                  <a:solidFill>
                    <a:schemeClr val="tx1"/>
                  </a:solidFill>
                  <a:cs typeface="Arial" charset="0"/>
                </a:rPr>
                <a:t>  </a:t>
              </a:r>
              <a:r>
                <a:rPr lang="en-US" sz="2000" b="1" baseline="-25000">
                  <a:solidFill>
                    <a:schemeClr val="tx1"/>
                  </a:solidFill>
                  <a:cs typeface="Arial" charset="0"/>
                </a:rPr>
                <a:t>f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° </a:t>
              </a:r>
              <a:r>
                <a:rPr lang="en-US" sz="2000" b="1">
                  <a:solidFill>
                    <a:schemeClr val="tx1"/>
                  </a:solidFill>
                </a:rPr>
                <a:t>= </a:t>
              </a:r>
              <a:r>
                <a:rPr lang="en-US" sz="2000" b="1">
                  <a:solidFill>
                    <a:schemeClr val="tx1"/>
                  </a:solidFill>
                  <a:cs typeface="Arial" charset="0"/>
                </a:rPr>
                <a:t>−393.5 kJ/mol</a:t>
              </a:r>
              <a:endParaRPr lang="en-US" sz="2000"/>
            </a:p>
          </p:txBody>
        </p:sp>
        <p:cxnSp>
          <p:nvCxnSpPr>
            <p:cNvPr id="53265" name="Straight Arrow Connector 12"/>
            <p:cNvCxnSpPr>
              <a:cxnSpLocks noChangeShapeType="1"/>
            </p:cNvCxnSpPr>
            <p:nvPr/>
          </p:nvCxnSpPr>
          <p:spPr bwMode="auto">
            <a:xfrm>
              <a:off x="3314700" y="4994846"/>
              <a:ext cx="990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Left Brace 14"/>
          <p:cNvSpPr>
            <a:spLocks/>
          </p:cNvSpPr>
          <p:nvPr/>
        </p:nvSpPr>
        <p:spPr bwMode="auto">
          <a:xfrm rot="-5400000">
            <a:off x="4838700" y="2857500"/>
            <a:ext cx="228600" cy="9144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35052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rgbClr val="FF0000"/>
                </a:solidFill>
              </a:rPr>
              <a:t>1 mole of product</a:t>
            </a:r>
          </a:p>
        </p:txBody>
      </p:sp>
      <p:grpSp>
        <p:nvGrpSpPr>
          <p:cNvPr id="53257" name="Group 16"/>
          <p:cNvGrpSpPr>
            <a:grpSpLocks/>
          </p:cNvGrpSpPr>
          <p:nvPr/>
        </p:nvGrpSpPr>
        <p:grpSpPr bwMode="auto">
          <a:xfrm>
            <a:off x="304800" y="284163"/>
            <a:ext cx="914400" cy="782637"/>
            <a:chOff x="304800" y="284126"/>
            <a:chExt cx="914400" cy="782674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304800" y="284126"/>
              <a:ext cx="914400" cy="78267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261" name="TextBox 18"/>
            <p:cNvSpPr txBox="1">
              <a:spLocks noChangeArrowheads="1"/>
            </p:cNvSpPr>
            <p:nvPr/>
          </p:nvSpPr>
          <p:spPr bwMode="auto">
            <a:xfrm>
              <a:off x="411480" y="437346"/>
              <a:ext cx="73152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5.6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Standard Enthapies of Formation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standard enthalpy of formation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°) is defined as the heat change that results when 1 mole of a compound is formed from its constituent elements in their standard states.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The superscripted degree sign denotes standard conditions.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	1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atm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pressure for gases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	1 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concentration for solutions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“f” stands for 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formation.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for an element in its most stable form is zero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for many substances are tabulated in Appendix 2 of the textbook.</a:t>
            </a:r>
            <a:endParaRPr lang="en-US" sz="20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Standard Enthapies of Formation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standard enthalpy of reaction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1000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00" dirty="0">
                <a:solidFill>
                  <a:schemeClr val="tx1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err="1">
                <a:solidFill>
                  <a:schemeClr val="tx1"/>
                </a:solidFill>
                <a:latin typeface="Arial"/>
                <a:cs typeface="Arial"/>
              </a:rPr>
              <a:t>rxn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) is defined as the enthalpy of a reaction carried out under standard conditions.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i="1" dirty="0" err="1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+ </a:t>
            </a:r>
            <a:r>
              <a:rPr lang="en-US" sz="2000" i="1" dirty="0" err="1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B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→ </a:t>
            </a:r>
            <a:r>
              <a:rPr lang="en-US" sz="2000" i="1" dirty="0" err="1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+ </a:t>
            </a:r>
            <a:r>
              <a:rPr lang="en-US" sz="2000" i="1" dirty="0" err="1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D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are the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stoichiometric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coefficients for the reactants and products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38225" y="4737100"/>
            <a:ext cx="6486525" cy="730250"/>
            <a:chOff x="1802892" y="4736592"/>
            <a:chExt cx="5833872" cy="731520"/>
          </a:xfrm>
        </p:grpSpPr>
        <p:sp>
          <p:nvSpPr>
            <p:cNvPr id="21" name="Rectangle 20"/>
            <p:cNvSpPr/>
            <p:nvPr/>
          </p:nvSpPr>
          <p:spPr>
            <a:xfrm>
              <a:off x="1867142" y="4905160"/>
              <a:ext cx="5713939" cy="3975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n-US" sz="2000" b="1" spc="-2500" dirty="0">
                  <a:solidFill>
                    <a:schemeClr val="tx1"/>
                  </a:solidFill>
                  <a:latin typeface="Arial"/>
                  <a:cs typeface="Arial"/>
                </a:rPr>
                <a:t>°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Arial"/>
                  <a:cs typeface="Arial"/>
                </a:rPr>
                <a:t>rxn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 = 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Σ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n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°(products) – 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Σ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°(reactants)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828800" y="4762500"/>
              <a:ext cx="57912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65200" y="3402013"/>
            <a:ext cx="6905625" cy="731837"/>
            <a:chOff x="1194816" y="3592068"/>
            <a:chExt cx="6522720" cy="731520"/>
          </a:xfrm>
        </p:grpSpPr>
        <p:sp>
          <p:nvSpPr>
            <p:cNvPr id="20" name="Rectangle 19"/>
            <p:cNvSpPr/>
            <p:nvPr/>
          </p:nvSpPr>
          <p:spPr>
            <a:xfrm>
              <a:off x="1256295" y="3761856"/>
              <a:ext cx="6402762" cy="3967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n-US" sz="2000" b="1" spc="-2500" dirty="0">
                  <a:solidFill>
                    <a:schemeClr val="tx1"/>
                  </a:solidFill>
                  <a:latin typeface="Arial"/>
                  <a:cs typeface="Arial"/>
                </a:rPr>
                <a:t>°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Arial"/>
                  <a:cs typeface="Arial"/>
                </a:rPr>
                <a:t>rxn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 = [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°(C) + 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d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°(D) ] – [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°(A) + 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b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°(B)]</a:t>
              </a:r>
            </a:p>
          </p:txBody>
        </p:sp>
        <p:sp>
          <p:nvSpPr>
            <p:cNvPr id="30" name="Rounded Rectangle 29"/>
            <p:cNvSpPr/>
            <p:nvPr/>
          </p:nvSpPr>
          <p:spPr bwMode="auto">
            <a:xfrm>
              <a:off x="1219200" y="3619500"/>
              <a:ext cx="64770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Standard Enthapies of Formation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Use the data provided to calculate 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1000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00" dirty="0">
                <a:solidFill>
                  <a:schemeClr val="tx1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err="1">
                <a:solidFill>
                  <a:schemeClr val="tx1"/>
                </a:solidFill>
                <a:latin typeface="Arial"/>
                <a:cs typeface="Arial"/>
              </a:rPr>
              <a:t>rxn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for the following reaction: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CaCO</a:t>
            </a:r>
            <a:r>
              <a:rPr lang="en-US" sz="2000" b="1" baseline="-25000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) → </a:t>
            </a:r>
            <a:r>
              <a:rPr lang="en-US" sz="2000" b="1" dirty="0" err="1">
                <a:solidFill>
                  <a:schemeClr val="tx1"/>
                </a:solidFill>
                <a:latin typeface="Arial"/>
                <a:cs typeface="Arial"/>
              </a:rPr>
              <a:t>CaO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) + CO</a:t>
            </a:r>
            <a:r>
              <a:rPr lang="en-US" sz="2000" b="1" baseline="-250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) 	</a:t>
            </a:r>
            <a:r>
              <a:rPr lang="el-GR" sz="2000" b="1" dirty="0">
                <a:solidFill>
                  <a:schemeClr val="tx1"/>
                </a:solidFill>
                <a:latin typeface="Arial"/>
                <a:cs typeface="Arial"/>
              </a:rPr>
              <a:t> Δ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1000" b="1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spc="-2500" dirty="0">
                <a:solidFill>
                  <a:schemeClr val="tx1"/>
                </a:solidFill>
                <a:latin typeface="Arial"/>
                <a:cs typeface="Arial"/>
              </a:rPr>
              <a:t>°</a:t>
            </a:r>
            <a:r>
              <a:rPr lang="en-US" sz="2000" b="1" baseline="-25000" dirty="0" err="1">
                <a:solidFill>
                  <a:schemeClr val="tx1"/>
                </a:solidFill>
                <a:latin typeface="Arial"/>
                <a:cs typeface="Arial"/>
              </a:rPr>
              <a:t>rxn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 = ?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rgbClr val="00B0F0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Solution:  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b="1" dirty="0">
              <a:solidFill>
                <a:srgbClr val="00B0F0"/>
              </a:solidFill>
              <a:latin typeface="Arial"/>
              <a:cs typeface="Arial"/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Step 1:</a:t>
            </a: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Use the equation below to calculate 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1000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00" dirty="0">
                <a:solidFill>
                  <a:schemeClr val="tx1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err="1">
                <a:solidFill>
                  <a:schemeClr val="tx1"/>
                </a:solidFill>
                <a:latin typeface="Arial"/>
                <a:cs typeface="Arial"/>
              </a:rPr>
              <a:t>rxn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116013" y="4621213"/>
            <a:ext cx="6372225" cy="731837"/>
            <a:chOff x="1804416" y="4735068"/>
            <a:chExt cx="5833872" cy="731520"/>
          </a:xfrm>
        </p:grpSpPr>
        <p:sp>
          <p:nvSpPr>
            <p:cNvPr id="21" name="Rectangle 20"/>
            <p:cNvSpPr/>
            <p:nvPr/>
          </p:nvSpPr>
          <p:spPr>
            <a:xfrm>
              <a:off x="1866911" y="4904856"/>
              <a:ext cx="5714695" cy="3967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n-US" sz="2000" b="1" spc="-2500" dirty="0">
                  <a:solidFill>
                    <a:schemeClr val="tx1"/>
                  </a:solidFill>
                  <a:latin typeface="Arial"/>
                  <a:cs typeface="Arial"/>
                </a:rPr>
                <a:t>°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Arial"/>
                  <a:cs typeface="Arial"/>
                </a:rPr>
                <a:t>rxn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 = 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Σ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n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°(products) – 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Σ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m</a:t>
              </a:r>
              <a:r>
                <a:rPr lang="el-GR" sz="2000" b="1" dirty="0">
                  <a:solidFill>
                    <a:schemeClr val="tx1"/>
                  </a:solidFill>
                  <a:latin typeface="Arial"/>
                  <a:cs typeface="Arial"/>
                </a:rPr>
                <a:t>Δ</a:t>
              </a:r>
              <a:r>
                <a:rPr lang="en-US" sz="2000" b="1" i="1" dirty="0">
                  <a:solidFill>
                    <a:schemeClr val="tx1"/>
                  </a:solidFill>
                  <a:latin typeface="Arial"/>
                  <a:cs typeface="Arial"/>
                </a:rPr>
                <a:t>H</a:t>
              </a:r>
              <a:r>
                <a:rPr lang="en-US" sz="500" b="1" i="1" dirty="0">
                  <a:solidFill>
                    <a:schemeClr val="tx1"/>
                  </a:solidFill>
                  <a:latin typeface="Arial"/>
                  <a:cs typeface="Arial"/>
                </a:rPr>
                <a:t>  </a:t>
              </a:r>
              <a:r>
                <a:rPr lang="en-US" sz="2000" b="1" spc="-2000" baseline="-25000" dirty="0">
                  <a:solidFill>
                    <a:schemeClr val="tx1"/>
                  </a:solidFill>
                  <a:latin typeface="Arial"/>
                  <a:cs typeface="Arial"/>
                </a:rPr>
                <a:t>f</a:t>
              </a:r>
              <a:r>
                <a:rPr lang="en-US" sz="2000" b="1" dirty="0">
                  <a:solidFill>
                    <a:schemeClr val="tx1"/>
                  </a:solidFill>
                  <a:latin typeface="Arial"/>
                  <a:cs typeface="Arial"/>
                </a:rPr>
                <a:t>°(reactants)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1828800" y="4762500"/>
              <a:ext cx="57912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219200" y="5638800"/>
            <a:ext cx="7620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00" dirty="0">
                <a:solidFill>
                  <a:schemeClr val="tx1"/>
                </a:solidFill>
                <a:latin typeface="Arial"/>
                <a:cs typeface="Arial"/>
              </a:rPr>
              <a:t>°</a:t>
            </a:r>
            <a:r>
              <a:rPr lang="en-US" sz="2000" baseline="-25000" dirty="0" err="1">
                <a:solidFill>
                  <a:schemeClr val="tx1"/>
                </a:solidFill>
                <a:latin typeface="Arial"/>
                <a:cs typeface="Arial"/>
              </a:rPr>
              <a:t>rxn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 = [1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) + 1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CO</a:t>
            </a:r>
            <a:r>
              <a:rPr lang="en-US" sz="2000" baseline="-250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) ] – [1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CaCO</a:t>
            </a:r>
            <a:r>
              <a:rPr lang="en-US" sz="2000" baseline="-25000" dirty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)]</a:t>
            </a:r>
          </a:p>
        </p:txBody>
      </p:sp>
      <p:graphicFrame>
        <p:nvGraphicFramePr>
          <p:cNvPr id="82972" name="Group 28"/>
          <p:cNvGraphicFramePr>
            <a:graphicFrameLocks noGrp="1"/>
          </p:cNvGraphicFramePr>
          <p:nvPr/>
        </p:nvGraphicFramePr>
        <p:xfrm>
          <a:off x="2819400" y="2362200"/>
          <a:ext cx="3429000" cy="1773238"/>
        </p:xfrm>
        <a:graphic>
          <a:graphicData uri="http://schemas.openxmlformats.org/drawingml/2006/table">
            <a:tbl>
              <a:tblPr/>
              <a:tblGrid>
                <a:gridCol w="1828800"/>
                <a:gridCol w="1600200"/>
              </a:tblGrid>
              <a:tr h="63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Substance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Δ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° (kJ/mol)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90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CaCO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1206.9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CaO(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635.6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dec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393.5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6324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l-GR" sz="1800">
                <a:solidFill>
                  <a:schemeClr val="tx1"/>
                </a:solidFill>
                <a:cs typeface="Arial" charset="0"/>
              </a:rPr>
              <a:t>Δ</a:t>
            </a:r>
            <a:r>
              <a:rPr lang="en-US" sz="1800" i="1">
                <a:solidFill>
                  <a:schemeClr val="tx1"/>
                </a:solidFill>
                <a:cs typeface="Arial" charset="0"/>
              </a:rPr>
              <a:t>H</a:t>
            </a:r>
            <a:r>
              <a:rPr lang="en-US" sz="500" i="1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°</a:t>
            </a:r>
            <a:r>
              <a:rPr lang="en-US" sz="1800" baseline="-25000">
                <a:solidFill>
                  <a:schemeClr val="tx1"/>
                </a:solidFill>
                <a:cs typeface="Arial" charset="0"/>
              </a:rPr>
              <a:t>rxn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 = [1(−635.6 kJ/mol) + 1(−</a:t>
            </a:r>
            <a:r>
              <a:rPr lang="en-US" sz="1800">
                <a:solidFill>
                  <a:schemeClr val="tx1"/>
                </a:solidFill>
              </a:rPr>
              <a:t>393.5 kJ/mol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) ] – [1(−</a:t>
            </a:r>
            <a:r>
              <a:rPr lang="en-US" sz="1800">
                <a:solidFill>
                  <a:schemeClr val="tx1"/>
                </a:solidFill>
              </a:rPr>
              <a:t>1206.9 kJ/mol)</a:t>
            </a:r>
            <a:r>
              <a:rPr lang="en-US" sz="1800">
                <a:solidFill>
                  <a:schemeClr val="tx1"/>
                </a:solidFill>
                <a:cs typeface="Arial" charset="0"/>
              </a:rPr>
              <a:t>] = 177.8 kJ/mol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04800" y="17463"/>
            <a:ext cx="77676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Standard Enthalpies of Formation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04800" y="1143000"/>
            <a:ext cx="8610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Use the following data to calculate 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</a:t>
            </a:r>
            <a:r>
              <a:rPr lang="en-US" sz="2000" dirty="0">
                <a:solidFill>
                  <a:schemeClr val="tx1"/>
                </a:solidFill>
              </a:rPr>
              <a:t>for CS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Step 1:	</a:t>
            </a:r>
            <a:r>
              <a:rPr lang="en-US" sz="2000" dirty="0">
                <a:solidFill>
                  <a:schemeClr val="tx1"/>
                </a:solidFill>
              </a:rPr>
              <a:t>Write the equation corresponding to the standard enthalpy of 			formation of CS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348" name="TextBox 40"/>
          <p:cNvSpPr txBox="1">
            <a:spLocks noChangeArrowheads="1"/>
          </p:cNvSpPr>
          <p:nvPr/>
        </p:nvSpPr>
        <p:spPr bwMode="auto">
          <a:xfrm>
            <a:off x="3429000" y="1905000"/>
            <a:ext cx="571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	   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rxn</a:t>
            </a:r>
            <a:r>
              <a:rPr lang="en-US" sz="2000">
                <a:solidFill>
                  <a:schemeClr val="tx1"/>
                </a:solidFill>
              </a:rPr>
              <a:t> =	–393.5 kJ/mol    </a:t>
            </a:r>
            <a:r>
              <a:rPr lang="en-US" sz="2000" b="1">
                <a:solidFill>
                  <a:srgbClr val="00B0F0"/>
                </a:solidFill>
              </a:rPr>
              <a:t>(1)</a:t>
            </a:r>
            <a:endParaRPr lang="en-US" sz="2000" b="1" i="1" baseline="30000">
              <a:solidFill>
                <a:srgbClr val="00B0F0"/>
              </a:solidFill>
            </a:endParaRPr>
          </a:p>
        </p:txBody>
      </p:sp>
      <p:sp>
        <p:nvSpPr>
          <p:cNvPr id="57349" name="TextBox 41"/>
          <p:cNvSpPr txBox="1">
            <a:spLocks noChangeArrowheads="1"/>
          </p:cNvSpPr>
          <p:nvPr/>
        </p:nvSpPr>
        <p:spPr bwMode="auto">
          <a:xfrm>
            <a:off x="152400" y="1905000"/>
            <a:ext cx="2819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C(graphite)(</a:t>
            </a:r>
            <a:r>
              <a:rPr lang="en-US" sz="2000" i="1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)  + 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cxnSp>
        <p:nvCxnSpPr>
          <p:cNvPr id="57350" name="Straight Arrow Connector 42"/>
          <p:cNvCxnSpPr>
            <a:cxnSpLocks noChangeShapeType="1"/>
          </p:cNvCxnSpPr>
          <p:nvPr/>
        </p:nvCxnSpPr>
        <p:spPr bwMode="auto">
          <a:xfrm>
            <a:off x="2971800" y="2074863"/>
            <a:ext cx="457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1" name="TextBox 19"/>
          <p:cNvSpPr txBox="1">
            <a:spLocks noChangeArrowheads="1"/>
          </p:cNvSpPr>
          <p:nvPr/>
        </p:nvSpPr>
        <p:spPr bwMode="auto">
          <a:xfrm>
            <a:off x="6096000" y="1905000"/>
            <a:ext cx="457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sp>
        <p:nvSpPr>
          <p:cNvPr id="57352" name="TextBox 24"/>
          <p:cNvSpPr txBox="1">
            <a:spLocks noChangeArrowheads="1"/>
          </p:cNvSpPr>
          <p:nvPr/>
        </p:nvSpPr>
        <p:spPr bwMode="auto">
          <a:xfrm>
            <a:off x="3429000" y="2514600"/>
            <a:ext cx="5715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	   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rxn</a:t>
            </a:r>
            <a:r>
              <a:rPr lang="en-US" sz="2000">
                <a:solidFill>
                  <a:schemeClr val="tx1"/>
                </a:solidFill>
              </a:rPr>
              <a:t> = 	–296.4 kJ/mol    </a:t>
            </a:r>
            <a:r>
              <a:rPr lang="en-US" sz="2000" b="1">
                <a:solidFill>
                  <a:srgbClr val="00B0F0"/>
                </a:solidFill>
              </a:rPr>
              <a:t>(2)</a:t>
            </a:r>
            <a:endParaRPr lang="en-US" sz="2000" b="1" i="1" baseline="30000">
              <a:solidFill>
                <a:srgbClr val="00B0F0"/>
              </a:solidFill>
            </a:endParaRPr>
          </a:p>
        </p:txBody>
      </p:sp>
      <p:sp>
        <p:nvSpPr>
          <p:cNvPr id="57353" name="TextBox 25"/>
          <p:cNvSpPr txBox="1">
            <a:spLocks noChangeArrowheads="1"/>
          </p:cNvSpPr>
          <p:nvPr/>
        </p:nvSpPr>
        <p:spPr bwMode="auto">
          <a:xfrm>
            <a:off x="0" y="2514600"/>
            <a:ext cx="297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S(rhombic)(</a:t>
            </a:r>
            <a:r>
              <a:rPr lang="en-US" sz="2000" i="1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)  +  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cxnSp>
        <p:nvCxnSpPr>
          <p:cNvPr id="57354" name="Straight Arrow Connector 26"/>
          <p:cNvCxnSpPr>
            <a:cxnSpLocks noChangeShapeType="1"/>
          </p:cNvCxnSpPr>
          <p:nvPr/>
        </p:nvCxnSpPr>
        <p:spPr bwMode="auto">
          <a:xfrm>
            <a:off x="2971800" y="2684463"/>
            <a:ext cx="457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5" name="TextBox 20"/>
          <p:cNvSpPr txBox="1">
            <a:spLocks noChangeArrowheads="1"/>
          </p:cNvSpPr>
          <p:nvPr/>
        </p:nvSpPr>
        <p:spPr bwMode="auto">
          <a:xfrm>
            <a:off x="6019800" y="2514600"/>
            <a:ext cx="533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solidFill>
                  <a:schemeClr val="tx1"/>
                </a:solidFill>
              </a:rPr>
              <a:t>   </a:t>
            </a: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sp>
        <p:nvSpPr>
          <p:cNvPr id="57356" name="TextBox 28"/>
          <p:cNvSpPr txBox="1">
            <a:spLocks noChangeArrowheads="1"/>
          </p:cNvSpPr>
          <p:nvPr/>
        </p:nvSpPr>
        <p:spPr bwMode="auto">
          <a:xfrm>
            <a:off x="3429000" y="3087688"/>
            <a:ext cx="5715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9313" algn="l"/>
                <a:tab pos="3889375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 + 2SO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	   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rxn</a:t>
            </a:r>
            <a:r>
              <a:rPr lang="en-US" sz="2000">
                <a:solidFill>
                  <a:schemeClr val="tx1"/>
                </a:solidFill>
              </a:rPr>
              <a:t> =	–1073.6 kJ/mol    </a:t>
            </a:r>
            <a:r>
              <a:rPr lang="en-US" sz="2000" b="1">
                <a:solidFill>
                  <a:srgbClr val="00B0F0"/>
                </a:solidFill>
              </a:rPr>
              <a:t>(3)</a:t>
            </a:r>
            <a:endParaRPr lang="en-US" sz="2000" b="1" i="1" baseline="30000">
              <a:solidFill>
                <a:srgbClr val="00B0F0"/>
              </a:solidFill>
            </a:endParaRPr>
          </a:p>
        </p:txBody>
      </p:sp>
      <p:sp>
        <p:nvSpPr>
          <p:cNvPr id="57357" name="TextBox 29"/>
          <p:cNvSpPr txBox="1">
            <a:spLocks noChangeArrowheads="1"/>
          </p:cNvSpPr>
          <p:nvPr/>
        </p:nvSpPr>
        <p:spPr bwMode="auto">
          <a:xfrm>
            <a:off x="152400" y="3087688"/>
            <a:ext cx="2819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CS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  +  3O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g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cxnSp>
        <p:nvCxnSpPr>
          <p:cNvPr id="57358" name="Straight Arrow Connector 30"/>
          <p:cNvCxnSpPr>
            <a:cxnSpLocks noChangeShapeType="1"/>
          </p:cNvCxnSpPr>
          <p:nvPr/>
        </p:nvCxnSpPr>
        <p:spPr bwMode="auto">
          <a:xfrm>
            <a:off x="2971800" y="325755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9" name="TextBox 21"/>
          <p:cNvSpPr txBox="1">
            <a:spLocks noChangeArrowheads="1"/>
          </p:cNvSpPr>
          <p:nvPr/>
        </p:nvSpPr>
        <p:spPr bwMode="auto">
          <a:xfrm>
            <a:off x="6019800" y="3087688"/>
            <a:ext cx="609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solidFill>
                  <a:schemeClr val="tx1"/>
                </a:solidFill>
              </a:rPr>
              <a:t>   </a:t>
            </a: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sp>
        <p:nvSpPr>
          <p:cNvPr id="58384" name="TextBox 51"/>
          <p:cNvSpPr txBox="1">
            <a:spLocks noChangeArrowheads="1"/>
          </p:cNvSpPr>
          <p:nvPr/>
        </p:nvSpPr>
        <p:spPr bwMode="auto">
          <a:xfrm>
            <a:off x="5105400" y="5602288"/>
            <a:ext cx="3886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  <a:tab pos="34369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CS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i="1">
                <a:solidFill>
                  <a:schemeClr val="tx1"/>
                </a:solidFill>
              </a:rPr>
              <a:t>l</a:t>
            </a:r>
            <a:r>
              <a:rPr lang="en-US" sz="2000">
                <a:solidFill>
                  <a:schemeClr val="tx1"/>
                </a:solidFill>
              </a:rPr>
              <a:t>)	</a:t>
            </a:r>
            <a:r>
              <a:rPr lang="el-GR" sz="2000">
                <a:solidFill>
                  <a:schemeClr val="tx1"/>
                </a:solidFill>
              </a:rPr>
              <a:t>Δ</a:t>
            </a:r>
            <a:r>
              <a:rPr lang="en-US" sz="2000" i="1">
                <a:solidFill>
                  <a:schemeClr val="tx1"/>
                </a:solidFill>
              </a:rPr>
              <a:t>H</a:t>
            </a:r>
            <a:r>
              <a:rPr lang="en-US" sz="2000" baseline="-25000">
                <a:solidFill>
                  <a:schemeClr val="tx1"/>
                </a:solidFill>
              </a:rPr>
              <a:t>rxn</a:t>
            </a:r>
            <a:r>
              <a:rPr lang="en-US" sz="2000">
                <a:solidFill>
                  <a:schemeClr val="tx1"/>
                </a:solidFill>
              </a:rPr>
              <a:t> =  ?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sp>
        <p:nvSpPr>
          <p:cNvPr id="58385" name="TextBox 52"/>
          <p:cNvSpPr txBox="1">
            <a:spLocks noChangeArrowheads="1"/>
          </p:cNvSpPr>
          <p:nvPr/>
        </p:nvSpPr>
        <p:spPr bwMode="auto">
          <a:xfrm>
            <a:off x="457200" y="5602288"/>
            <a:ext cx="38862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C(graphite)(</a:t>
            </a:r>
            <a:r>
              <a:rPr lang="en-US" sz="2000" i="1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)  +  2S(rhombic)(</a:t>
            </a:r>
            <a:r>
              <a:rPr lang="en-US" sz="2000" i="1">
                <a:solidFill>
                  <a:schemeClr val="tx1"/>
                </a:solidFill>
              </a:rPr>
              <a:t>s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cxnSp>
        <p:nvCxnSpPr>
          <p:cNvPr id="58386" name="Straight Arrow Connector 53"/>
          <p:cNvCxnSpPr>
            <a:cxnSpLocks noChangeShapeType="1"/>
          </p:cNvCxnSpPr>
          <p:nvPr/>
        </p:nvCxnSpPr>
        <p:spPr bwMode="auto">
          <a:xfrm>
            <a:off x="4495800" y="5772150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7" name="TextBox 46"/>
          <p:cNvSpPr txBox="1">
            <a:spLocks noChangeArrowheads="1"/>
          </p:cNvSpPr>
          <p:nvPr/>
        </p:nvSpPr>
        <p:spPr bwMode="auto">
          <a:xfrm>
            <a:off x="7315200" y="5602288"/>
            <a:ext cx="304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4" grpId="0"/>
      <p:bldP spid="58385" grpId="0"/>
      <p:bldP spid="5838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04800" y="17463"/>
            <a:ext cx="77676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Standard Enthalpies of Formation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04800" y="1143000"/>
            <a:ext cx="861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Use the following data to calculate 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</a:t>
            </a:r>
            <a:r>
              <a:rPr lang="en-US" sz="2000" dirty="0">
                <a:solidFill>
                  <a:schemeClr val="tx1"/>
                </a:solidFill>
              </a:rPr>
              <a:t>for CS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Step 2:	</a:t>
            </a:r>
            <a:r>
              <a:rPr lang="en-US" sz="2000" dirty="0">
                <a:solidFill>
                  <a:schemeClr val="tx1"/>
                </a:solidFill>
              </a:rPr>
              <a:t>Include Equation (1) and its </a:t>
            </a:r>
            <a:r>
              <a:rPr lang="el-GR" sz="2000" dirty="0">
                <a:solidFill>
                  <a:schemeClr val="tx1"/>
                </a:solidFill>
              </a:rPr>
              <a:t>Δ</a:t>
            </a:r>
            <a:r>
              <a:rPr lang="en-US" sz="2000" i="1" dirty="0" err="1">
                <a:solidFill>
                  <a:schemeClr val="tx1"/>
                </a:solidFill>
              </a:rPr>
              <a:t>H</a:t>
            </a:r>
            <a:r>
              <a:rPr lang="en-US" sz="2000" baseline="-25000" dirty="0" err="1">
                <a:solidFill>
                  <a:schemeClr val="tx1"/>
                </a:solidFill>
              </a:rPr>
              <a:t>rxn</a:t>
            </a:r>
            <a:r>
              <a:rPr lang="en-US" sz="2000" dirty="0">
                <a:solidFill>
                  <a:schemeClr val="tx1"/>
                </a:solidFill>
              </a:rPr>
              <a:t> value as is: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58372" name="Group 22"/>
          <p:cNvGrpSpPr>
            <a:grpSpLocks/>
          </p:cNvGrpSpPr>
          <p:nvPr/>
        </p:nvGrpSpPr>
        <p:grpSpPr bwMode="auto">
          <a:xfrm>
            <a:off x="-762000" y="1905000"/>
            <a:ext cx="9906000" cy="341313"/>
            <a:chOff x="-762000" y="1828800"/>
            <a:chExt cx="9906000" cy="341632"/>
          </a:xfrm>
        </p:grpSpPr>
        <p:grpSp>
          <p:nvGrpSpPr>
            <p:cNvPr id="58392" name="Group 59"/>
            <p:cNvGrpSpPr>
              <a:grpSpLocks/>
            </p:cNvGrpSpPr>
            <p:nvPr/>
          </p:nvGrpSpPr>
          <p:grpSpPr bwMode="auto">
            <a:xfrm>
              <a:off x="-762000" y="1828800"/>
              <a:ext cx="9906000" cy="341632"/>
              <a:chOff x="2057400" y="4124929"/>
              <a:chExt cx="9906000" cy="341632"/>
            </a:xfrm>
          </p:grpSpPr>
          <p:sp>
            <p:nvSpPr>
              <p:cNvPr id="58394" name="TextBox 40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–393.5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(1)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8395" name="TextBox 41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C(graphite)(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39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393" name="TextBox 19"/>
            <p:cNvSpPr txBox="1">
              <a:spLocks noChangeArrowheads="1"/>
            </p:cNvSpPr>
            <p:nvPr/>
          </p:nvSpPr>
          <p:spPr bwMode="auto">
            <a:xfrm>
              <a:off x="6096000" y="1828800"/>
              <a:ext cx="4572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58373" name="Group 23"/>
          <p:cNvGrpSpPr>
            <a:grpSpLocks/>
          </p:cNvGrpSpPr>
          <p:nvPr/>
        </p:nvGrpSpPr>
        <p:grpSpPr bwMode="auto">
          <a:xfrm>
            <a:off x="-762000" y="2514600"/>
            <a:ext cx="9906000" cy="341313"/>
            <a:chOff x="-762000" y="2362200"/>
            <a:chExt cx="9906000" cy="341632"/>
          </a:xfrm>
        </p:grpSpPr>
        <p:grpSp>
          <p:nvGrpSpPr>
            <p:cNvPr id="58387" name="Group 59"/>
            <p:cNvGrpSpPr>
              <a:grpSpLocks/>
            </p:cNvGrpSpPr>
            <p:nvPr/>
          </p:nvGrpSpPr>
          <p:grpSpPr bwMode="auto">
            <a:xfrm>
              <a:off x="-762000" y="2362200"/>
              <a:ext cx="9906000" cy="341632"/>
              <a:chOff x="2057400" y="4124929"/>
              <a:chExt cx="9906000" cy="341632"/>
            </a:xfrm>
          </p:grpSpPr>
          <p:sp>
            <p:nvSpPr>
              <p:cNvPr id="58389" name="TextBox 24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	–296.4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(2)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8390" name="TextBox 25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S(rhombic)(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391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388" name="TextBox 20"/>
            <p:cNvSpPr txBox="1">
              <a:spLocks noChangeArrowheads="1"/>
            </p:cNvSpPr>
            <p:nvPr/>
          </p:nvSpPr>
          <p:spPr bwMode="auto">
            <a:xfrm>
              <a:off x="6019800" y="2362200"/>
              <a:ext cx="5334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58374" name="Group 27"/>
          <p:cNvGrpSpPr>
            <a:grpSpLocks/>
          </p:cNvGrpSpPr>
          <p:nvPr/>
        </p:nvGrpSpPr>
        <p:grpSpPr bwMode="auto">
          <a:xfrm>
            <a:off x="-762000" y="3087688"/>
            <a:ext cx="9906000" cy="341312"/>
            <a:chOff x="-762000" y="2895600"/>
            <a:chExt cx="9906000" cy="341632"/>
          </a:xfrm>
        </p:grpSpPr>
        <p:grpSp>
          <p:nvGrpSpPr>
            <p:cNvPr id="58382" name="Group 59"/>
            <p:cNvGrpSpPr>
              <a:grpSpLocks/>
            </p:cNvGrpSpPr>
            <p:nvPr/>
          </p:nvGrpSpPr>
          <p:grpSpPr bwMode="auto">
            <a:xfrm>
              <a:off x="-762000" y="2895600"/>
              <a:ext cx="9906000" cy="341632"/>
              <a:chOff x="2057400" y="4124929"/>
              <a:chExt cx="9906000" cy="341632"/>
            </a:xfrm>
          </p:grpSpPr>
          <p:sp>
            <p:nvSpPr>
              <p:cNvPr id="58384" name="TextBox 28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 + 2SO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–1073.6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(3)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8385" name="TextBox 29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CS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l</a:t>
                </a:r>
                <a:r>
                  <a:rPr lang="en-US" sz="2000">
                    <a:solidFill>
                      <a:schemeClr val="tx1"/>
                    </a:solidFill>
                  </a:rPr>
                  <a:t>)  +  3O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386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383" name="TextBox 21"/>
            <p:cNvSpPr txBox="1">
              <a:spLocks noChangeArrowheads="1"/>
            </p:cNvSpPr>
            <p:nvPr/>
          </p:nvSpPr>
          <p:spPr bwMode="auto">
            <a:xfrm>
              <a:off x="6019800" y="2895600"/>
              <a:ext cx="6096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724400" y="4383088"/>
            <a:ext cx="3048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-228600" y="5221288"/>
            <a:ext cx="9601200" cy="341312"/>
            <a:chOff x="-457200" y="1828800"/>
            <a:chExt cx="9601200" cy="341632"/>
          </a:xfrm>
        </p:grpSpPr>
        <p:grpSp>
          <p:nvGrpSpPr>
            <p:cNvPr id="58377" name="Group 59"/>
            <p:cNvGrpSpPr>
              <a:grpSpLocks/>
            </p:cNvGrpSpPr>
            <p:nvPr/>
          </p:nvGrpSpPr>
          <p:grpSpPr bwMode="auto">
            <a:xfrm>
              <a:off x="-457200" y="1828800"/>
              <a:ext cx="9601200" cy="341632"/>
              <a:chOff x="2362200" y="4124929"/>
              <a:chExt cx="9601200" cy="341632"/>
            </a:xfrm>
          </p:grpSpPr>
          <p:sp>
            <p:nvSpPr>
              <p:cNvPr id="58379" name="TextBox 39"/>
              <p:cNvSpPr txBox="1">
                <a:spLocks noChangeArrowheads="1"/>
              </p:cNvSpPr>
              <p:nvPr/>
            </p:nvSpPr>
            <p:spPr bwMode="auto">
              <a:xfrm>
                <a:off x="6858000" y="4124929"/>
                <a:ext cx="51054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–393.5 kJ/mol     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8380" name="TextBox 43"/>
              <p:cNvSpPr txBox="1">
                <a:spLocks noChangeArrowheads="1"/>
              </p:cNvSpPr>
              <p:nvPr/>
            </p:nvSpPr>
            <p:spPr bwMode="auto">
              <a:xfrm>
                <a:off x="23622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C(graphite)(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381" name="Straight Arrow Connector 44"/>
              <p:cNvCxnSpPr>
                <a:cxnSpLocks noChangeShapeType="1"/>
              </p:cNvCxnSpPr>
              <p:nvPr/>
            </p:nvCxnSpPr>
            <p:spPr bwMode="auto">
              <a:xfrm>
                <a:off x="62484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378" name="TextBox 38"/>
            <p:cNvSpPr txBox="1">
              <a:spLocks noChangeArrowheads="1"/>
            </p:cNvSpPr>
            <p:nvPr/>
          </p:nvSpPr>
          <p:spPr bwMode="auto">
            <a:xfrm>
              <a:off x="5791200" y="1828800"/>
              <a:ext cx="3048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04800" y="17463"/>
            <a:ext cx="77676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Standard Enthalpies of Formation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04800" y="1143000"/>
            <a:ext cx="861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Use the following data to calculate 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</a:t>
            </a:r>
            <a:r>
              <a:rPr lang="en-US" sz="2000" dirty="0">
                <a:solidFill>
                  <a:schemeClr val="tx1"/>
                </a:solidFill>
              </a:rPr>
              <a:t>for CS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Step 3:	</a:t>
            </a:r>
            <a:r>
              <a:rPr lang="en-US" sz="2000" dirty="0">
                <a:solidFill>
                  <a:schemeClr val="tx1"/>
                </a:solidFill>
              </a:rPr>
              <a:t> Multiply Equation (2) and its</a:t>
            </a:r>
            <a:r>
              <a:rPr lang="el-GR" sz="2000" dirty="0">
                <a:solidFill>
                  <a:schemeClr val="tx1"/>
                </a:solidFill>
              </a:rPr>
              <a:t> Δ</a:t>
            </a:r>
            <a:r>
              <a:rPr lang="en-US" sz="2000" i="1" dirty="0" err="1">
                <a:solidFill>
                  <a:schemeClr val="tx1"/>
                </a:solidFill>
              </a:rPr>
              <a:t>H</a:t>
            </a:r>
            <a:r>
              <a:rPr lang="en-US" sz="2000" baseline="-25000" dirty="0" err="1">
                <a:solidFill>
                  <a:schemeClr val="tx1"/>
                </a:solidFill>
              </a:rPr>
              <a:t>rxn</a:t>
            </a:r>
            <a:r>
              <a:rPr lang="en-US" sz="2000" dirty="0">
                <a:solidFill>
                  <a:schemeClr val="tx1"/>
                </a:solidFill>
              </a:rPr>
              <a:t> value by 2: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59396" name="Group 22"/>
          <p:cNvGrpSpPr>
            <a:grpSpLocks/>
          </p:cNvGrpSpPr>
          <p:nvPr/>
        </p:nvGrpSpPr>
        <p:grpSpPr bwMode="auto">
          <a:xfrm>
            <a:off x="-762000" y="1905000"/>
            <a:ext cx="9906000" cy="341313"/>
            <a:chOff x="-762000" y="1828800"/>
            <a:chExt cx="9906000" cy="341632"/>
          </a:xfrm>
        </p:grpSpPr>
        <p:grpSp>
          <p:nvGrpSpPr>
            <p:cNvPr id="59416" name="Group 59"/>
            <p:cNvGrpSpPr>
              <a:grpSpLocks/>
            </p:cNvGrpSpPr>
            <p:nvPr/>
          </p:nvGrpSpPr>
          <p:grpSpPr bwMode="auto">
            <a:xfrm>
              <a:off x="-762000" y="1828800"/>
              <a:ext cx="9906000" cy="341632"/>
              <a:chOff x="2057400" y="4124929"/>
              <a:chExt cx="9906000" cy="341632"/>
            </a:xfrm>
          </p:grpSpPr>
          <p:sp>
            <p:nvSpPr>
              <p:cNvPr id="59418" name="TextBox 40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–393.5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(1)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9419" name="TextBox 41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C(graphite)(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420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17" name="TextBox 19"/>
            <p:cNvSpPr txBox="1">
              <a:spLocks noChangeArrowheads="1"/>
            </p:cNvSpPr>
            <p:nvPr/>
          </p:nvSpPr>
          <p:spPr bwMode="auto">
            <a:xfrm>
              <a:off x="6096000" y="1828800"/>
              <a:ext cx="4572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59397" name="Group 23"/>
          <p:cNvGrpSpPr>
            <a:grpSpLocks/>
          </p:cNvGrpSpPr>
          <p:nvPr/>
        </p:nvGrpSpPr>
        <p:grpSpPr bwMode="auto">
          <a:xfrm>
            <a:off x="-762000" y="2514600"/>
            <a:ext cx="9906000" cy="341313"/>
            <a:chOff x="-762000" y="2362200"/>
            <a:chExt cx="9906000" cy="341632"/>
          </a:xfrm>
        </p:grpSpPr>
        <p:grpSp>
          <p:nvGrpSpPr>
            <p:cNvPr id="59411" name="Group 59"/>
            <p:cNvGrpSpPr>
              <a:grpSpLocks/>
            </p:cNvGrpSpPr>
            <p:nvPr/>
          </p:nvGrpSpPr>
          <p:grpSpPr bwMode="auto">
            <a:xfrm>
              <a:off x="-762000" y="2362200"/>
              <a:ext cx="9906000" cy="341632"/>
              <a:chOff x="2057400" y="4124929"/>
              <a:chExt cx="9906000" cy="341632"/>
            </a:xfrm>
          </p:grpSpPr>
          <p:sp>
            <p:nvSpPr>
              <p:cNvPr id="59413" name="TextBox 24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	–296.4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(2)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9414" name="TextBox 25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S(rhombic)(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415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12" name="TextBox 20"/>
            <p:cNvSpPr txBox="1">
              <a:spLocks noChangeArrowheads="1"/>
            </p:cNvSpPr>
            <p:nvPr/>
          </p:nvSpPr>
          <p:spPr bwMode="auto">
            <a:xfrm>
              <a:off x="6019800" y="2362200"/>
              <a:ext cx="5334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59398" name="Group 27"/>
          <p:cNvGrpSpPr>
            <a:grpSpLocks/>
          </p:cNvGrpSpPr>
          <p:nvPr/>
        </p:nvGrpSpPr>
        <p:grpSpPr bwMode="auto">
          <a:xfrm>
            <a:off x="-762000" y="3087688"/>
            <a:ext cx="9906000" cy="341312"/>
            <a:chOff x="-762000" y="2895600"/>
            <a:chExt cx="9906000" cy="341632"/>
          </a:xfrm>
        </p:grpSpPr>
        <p:grpSp>
          <p:nvGrpSpPr>
            <p:cNvPr id="59406" name="Group 59"/>
            <p:cNvGrpSpPr>
              <a:grpSpLocks/>
            </p:cNvGrpSpPr>
            <p:nvPr/>
          </p:nvGrpSpPr>
          <p:grpSpPr bwMode="auto">
            <a:xfrm>
              <a:off x="-762000" y="2895600"/>
              <a:ext cx="9906000" cy="341632"/>
              <a:chOff x="2057400" y="4124929"/>
              <a:chExt cx="9906000" cy="341632"/>
            </a:xfrm>
          </p:grpSpPr>
          <p:sp>
            <p:nvSpPr>
              <p:cNvPr id="59408" name="TextBox 28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 + 2SO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–1073.6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(3)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9409" name="TextBox 29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CS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l</a:t>
                </a:r>
                <a:r>
                  <a:rPr lang="en-US" sz="2000">
                    <a:solidFill>
                      <a:schemeClr val="tx1"/>
                    </a:solidFill>
                  </a:rPr>
                  <a:t>)  +  3O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410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07" name="TextBox 21"/>
            <p:cNvSpPr txBox="1">
              <a:spLocks noChangeArrowheads="1"/>
            </p:cNvSpPr>
            <p:nvPr/>
          </p:nvSpPr>
          <p:spPr bwMode="auto">
            <a:xfrm>
              <a:off x="6019800" y="2895600"/>
              <a:ext cx="6096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0600" y="4383088"/>
            <a:ext cx="3810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-304800" y="5297488"/>
            <a:ext cx="9677400" cy="341312"/>
            <a:chOff x="-533400" y="2362200"/>
            <a:chExt cx="9677400" cy="341632"/>
          </a:xfrm>
        </p:grpSpPr>
        <p:grpSp>
          <p:nvGrpSpPr>
            <p:cNvPr id="59401" name="Group 59"/>
            <p:cNvGrpSpPr>
              <a:grpSpLocks/>
            </p:cNvGrpSpPr>
            <p:nvPr/>
          </p:nvGrpSpPr>
          <p:grpSpPr bwMode="auto">
            <a:xfrm>
              <a:off x="-533400" y="2362200"/>
              <a:ext cx="9677400" cy="341632"/>
              <a:chOff x="2286000" y="4124929"/>
              <a:chExt cx="9677400" cy="341632"/>
            </a:xfrm>
          </p:grpSpPr>
          <p:sp>
            <p:nvSpPr>
              <p:cNvPr id="59403" name="TextBox 36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   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	–592.8 kJ/mol 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59404" name="TextBox 37"/>
              <p:cNvSpPr txBox="1">
                <a:spLocks noChangeArrowheads="1"/>
              </p:cNvSpPr>
              <p:nvPr/>
            </p:nvSpPr>
            <p:spPr bwMode="auto">
              <a:xfrm>
                <a:off x="22860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2S(rhombic)(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2O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405" name="Straight Arrow Connector 45"/>
              <p:cNvCxnSpPr>
                <a:cxnSpLocks noChangeShapeType="1"/>
              </p:cNvCxnSpPr>
              <p:nvPr/>
            </p:nvCxnSpPr>
            <p:spPr bwMode="auto">
              <a:xfrm>
                <a:off x="60198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9402" name="TextBox 33"/>
            <p:cNvSpPr txBox="1">
              <a:spLocks noChangeArrowheads="1"/>
            </p:cNvSpPr>
            <p:nvPr/>
          </p:nvSpPr>
          <p:spPr bwMode="auto">
            <a:xfrm>
              <a:off x="6019800" y="2362200"/>
              <a:ext cx="5334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04800" y="17463"/>
            <a:ext cx="77676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Standard Enthalpies of Formation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04800" y="1143000"/>
            <a:ext cx="8610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Use the following data to calculate </a:t>
            </a:r>
            <a:r>
              <a:rPr lang="el-GR" sz="2000" dirty="0">
                <a:solidFill>
                  <a:schemeClr val="tx1"/>
                </a:solidFill>
                <a:latin typeface="Arial"/>
                <a:cs typeface="Arial"/>
              </a:rPr>
              <a:t>Δ</a:t>
            </a:r>
            <a:r>
              <a:rPr lang="en-US" sz="2000" i="1" dirty="0">
                <a:solidFill>
                  <a:schemeClr val="tx1"/>
                </a:solidFill>
                <a:latin typeface="Arial"/>
                <a:cs typeface="Arial"/>
              </a:rPr>
              <a:t>H</a:t>
            </a:r>
            <a:r>
              <a:rPr lang="en-US" sz="500" i="1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000" spc="-2000" baseline="-2500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° </a:t>
            </a:r>
            <a:r>
              <a:rPr lang="en-US" sz="2000" dirty="0">
                <a:solidFill>
                  <a:schemeClr val="tx1"/>
                </a:solidFill>
              </a:rPr>
              <a:t>for CS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i="1" dirty="0">
                <a:solidFill>
                  <a:schemeClr val="tx1"/>
                </a:solidFill>
              </a:rPr>
              <a:t>l</a:t>
            </a:r>
            <a:r>
              <a:rPr lang="en-US" sz="2000" dirty="0">
                <a:solidFill>
                  <a:schemeClr val="tx1"/>
                </a:solidFill>
              </a:rPr>
              <a:t>):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1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Solution: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b="1" dirty="0">
              <a:solidFill>
                <a:srgbClr val="00B0F0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</a:rPr>
              <a:t>Step 4:	</a:t>
            </a:r>
            <a:r>
              <a:rPr lang="en-US" sz="2000" dirty="0">
                <a:solidFill>
                  <a:schemeClr val="tx1"/>
                </a:solidFill>
              </a:rPr>
              <a:t> Reverse Equation (3) and change the sign of its</a:t>
            </a:r>
            <a:r>
              <a:rPr lang="el-GR" sz="2000" dirty="0">
                <a:solidFill>
                  <a:schemeClr val="tx1"/>
                </a:solidFill>
              </a:rPr>
              <a:t> Δ</a:t>
            </a:r>
            <a:r>
              <a:rPr lang="en-US" sz="2000" i="1" dirty="0" err="1">
                <a:solidFill>
                  <a:schemeClr val="tx1"/>
                </a:solidFill>
              </a:rPr>
              <a:t>H</a:t>
            </a:r>
            <a:r>
              <a:rPr lang="en-US" sz="2000" baseline="-25000" dirty="0" err="1">
                <a:solidFill>
                  <a:schemeClr val="tx1"/>
                </a:solidFill>
              </a:rPr>
              <a:t>rxn</a:t>
            </a:r>
            <a:r>
              <a:rPr lang="en-US" sz="2000" dirty="0">
                <a:solidFill>
                  <a:schemeClr val="tx1"/>
                </a:solidFill>
              </a:rPr>
              <a:t> value:</a:t>
            </a: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0420" name="Group 22"/>
          <p:cNvGrpSpPr>
            <a:grpSpLocks/>
          </p:cNvGrpSpPr>
          <p:nvPr/>
        </p:nvGrpSpPr>
        <p:grpSpPr bwMode="auto">
          <a:xfrm>
            <a:off x="-762000" y="1905000"/>
            <a:ext cx="9906000" cy="341313"/>
            <a:chOff x="-762000" y="1828800"/>
            <a:chExt cx="9906000" cy="341632"/>
          </a:xfrm>
        </p:grpSpPr>
        <p:grpSp>
          <p:nvGrpSpPr>
            <p:cNvPr id="60440" name="Group 59"/>
            <p:cNvGrpSpPr>
              <a:grpSpLocks/>
            </p:cNvGrpSpPr>
            <p:nvPr/>
          </p:nvGrpSpPr>
          <p:grpSpPr bwMode="auto">
            <a:xfrm>
              <a:off x="-762000" y="1828800"/>
              <a:ext cx="9906000" cy="341632"/>
              <a:chOff x="2057400" y="4124929"/>
              <a:chExt cx="9906000" cy="341632"/>
            </a:xfrm>
          </p:grpSpPr>
          <p:sp>
            <p:nvSpPr>
              <p:cNvPr id="60442" name="TextBox 40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–393.5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(1)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0443" name="TextBox 41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C(graphite)(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444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0441" name="TextBox 19"/>
            <p:cNvSpPr txBox="1">
              <a:spLocks noChangeArrowheads="1"/>
            </p:cNvSpPr>
            <p:nvPr/>
          </p:nvSpPr>
          <p:spPr bwMode="auto">
            <a:xfrm>
              <a:off x="6096000" y="1828800"/>
              <a:ext cx="4572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60421" name="Group 23"/>
          <p:cNvGrpSpPr>
            <a:grpSpLocks/>
          </p:cNvGrpSpPr>
          <p:nvPr/>
        </p:nvGrpSpPr>
        <p:grpSpPr bwMode="auto">
          <a:xfrm>
            <a:off x="-762000" y="2514600"/>
            <a:ext cx="9906000" cy="341313"/>
            <a:chOff x="-762000" y="2362200"/>
            <a:chExt cx="9906000" cy="341632"/>
          </a:xfrm>
        </p:grpSpPr>
        <p:grpSp>
          <p:nvGrpSpPr>
            <p:cNvPr id="60435" name="Group 59"/>
            <p:cNvGrpSpPr>
              <a:grpSpLocks/>
            </p:cNvGrpSpPr>
            <p:nvPr/>
          </p:nvGrpSpPr>
          <p:grpSpPr bwMode="auto">
            <a:xfrm>
              <a:off x="-762000" y="2362200"/>
              <a:ext cx="9906000" cy="341632"/>
              <a:chOff x="2057400" y="4124929"/>
              <a:chExt cx="9906000" cy="341632"/>
            </a:xfrm>
          </p:grpSpPr>
          <p:sp>
            <p:nvSpPr>
              <p:cNvPr id="60437" name="TextBox 24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	–296.4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(2)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0438" name="TextBox 25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S(rhombic)(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439" name="Straight Arrow Connector 26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0436" name="TextBox 20"/>
            <p:cNvSpPr txBox="1">
              <a:spLocks noChangeArrowheads="1"/>
            </p:cNvSpPr>
            <p:nvPr/>
          </p:nvSpPr>
          <p:spPr bwMode="auto">
            <a:xfrm>
              <a:off x="6019800" y="2362200"/>
              <a:ext cx="5334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60422" name="Group 27"/>
          <p:cNvGrpSpPr>
            <a:grpSpLocks/>
          </p:cNvGrpSpPr>
          <p:nvPr/>
        </p:nvGrpSpPr>
        <p:grpSpPr bwMode="auto">
          <a:xfrm>
            <a:off x="-762000" y="3087688"/>
            <a:ext cx="9906000" cy="341312"/>
            <a:chOff x="-762000" y="2895600"/>
            <a:chExt cx="9906000" cy="341632"/>
          </a:xfrm>
        </p:grpSpPr>
        <p:grpSp>
          <p:nvGrpSpPr>
            <p:cNvPr id="60430" name="Group 59"/>
            <p:cNvGrpSpPr>
              <a:grpSpLocks/>
            </p:cNvGrpSpPr>
            <p:nvPr/>
          </p:nvGrpSpPr>
          <p:grpSpPr bwMode="auto">
            <a:xfrm>
              <a:off x="-762000" y="2895600"/>
              <a:ext cx="9906000" cy="341632"/>
              <a:chOff x="2057400" y="4124929"/>
              <a:chExt cx="9906000" cy="341632"/>
            </a:xfrm>
          </p:grpSpPr>
          <p:sp>
            <p:nvSpPr>
              <p:cNvPr id="60432" name="TextBox 28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 + 2SO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–1073.6 kJ/mol    </a:t>
                </a:r>
                <a:r>
                  <a:rPr lang="en-US" sz="2000" b="1">
                    <a:solidFill>
                      <a:srgbClr val="00B0F0"/>
                    </a:solidFill>
                  </a:rPr>
                  <a:t>(3)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0433" name="TextBox 29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CS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l</a:t>
                </a:r>
                <a:r>
                  <a:rPr lang="en-US" sz="2000">
                    <a:solidFill>
                      <a:schemeClr val="tx1"/>
                    </a:solidFill>
                  </a:rPr>
                  <a:t>)  +  3O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434" name="Straight Arrow Connector 30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0431" name="TextBox 21"/>
            <p:cNvSpPr txBox="1">
              <a:spLocks noChangeArrowheads="1"/>
            </p:cNvSpPr>
            <p:nvPr/>
          </p:nvSpPr>
          <p:spPr bwMode="auto">
            <a:xfrm>
              <a:off x="6019800" y="2895600"/>
              <a:ext cx="6096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10400" y="4383088"/>
            <a:ext cx="533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  <a:tab pos="2979738" algn="dec"/>
              </a:tabLs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1000">
                <a:solidFill>
                  <a:schemeClr val="tx1"/>
                </a:solidFill>
              </a:rPr>
              <a:t>  </a:t>
            </a:r>
            <a:r>
              <a:rPr lang="en-US" sz="2000">
                <a:solidFill>
                  <a:schemeClr val="tx1"/>
                </a:solidFill>
              </a:rPr>
              <a:t>°</a:t>
            </a:r>
            <a:endParaRPr lang="en-US" sz="2000" i="1" baseline="30000">
              <a:solidFill>
                <a:schemeClr val="tx1"/>
              </a:solidFill>
            </a:endParaRP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-762000" y="5410200"/>
            <a:ext cx="9906000" cy="341313"/>
            <a:chOff x="-762000" y="2895600"/>
            <a:chExt cx="9906000" cy="341632"/>
          </a:xfrm>
        </p:grpSpPr>
        <p:grpSp>
          <p:nvGrpSpPr>
            <p:cNvPr id="60425" name="Group 59"/>
            <p:cNvGrpSpPr>
              <a:grpSpLocks/>
            </p:cNvGrpSpPr>
            <p:nvPr/>
          </p:nvGrpSpPr>
          <p:grpSpPr bwMode="auto">
            <a:xfrm>
              <a:off x="-762000" y="2895600"/>
              <a:ext cx="9906000" cy="341632"/>
              <a:chOff x="2057400" y="4124929"/>
              <a:chExt cx="9906000" cy="341632"/>
            </a:xfrm>
          </p:grpSpPr>
          <p:sp>
            <p:nvSpPr>
              <p:cNvPr id="60427" name="TextBox 39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CS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l</a:t>
                </a:r>
                <a:r>
                  <a:rPr lang="en-US" sz="2000">
                    <a:solidFill>
                      <a:schemeClr val="tx1"/>
                    </a:solidFill>
                  </a:rPr>
                  <a:t>) + 3O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	1073.6 kJ/mol    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0428" name="TextBox 43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  + 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429" name="Straight Arrow Connector 44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0426" name="TextBox 38"/>
            <p:cNvSpPr txBox="1">
              <a:spLocks noChangeArrowheads="1"/>
            </p:cNvSpPr>
            <p:nvPr/>
          </p:nvSpPr>
          <p:spPr bwMode="auto">
            <a:xfrm>
              <a:off x="6019800" y="2895600"/>
              <a:ext cx="6096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04800" y="17463"/>
            <a:ext cx="7767638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US" b="1" i="1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Standard Enthalpies of Formation</a:t>
            </a:r>
          </a:p>
        </p:txBody>
      </p:sp>
      <p:sp>
        <p:nvSpPr>
          <p:cNvPr id="61443" name="TextBox 6"/>
          <p:cNvSpPr txBox="1">
            <a:spLocks noChangeArrowheads="1"/>
          </p:cNvSpPr>
          <p:nvPr/>
        </p:nvSpPr>
        <p:spPr bwMode="auto">
          <a:xfrm>
            <a:off x="304800" y="114300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Solution: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>
              <a:solidFill>
                <a:srgbClr val="00B0F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>
                <a:solidFill>
                  <a:srgbClr val="00B0F0"/>
                </a:solidFill>
              </a:rPr>
              <a:t>Step 5:	</a:t>
            </a:r>
            <a:r>
              <a:rPr lang="en-US" sz="2000">
                <a:solidFill>
                  <a:schemeClr val="tx1"/>
                </a:solidFill>
              </a:rPr>
              <a:t>Sum the resulting equations and enthalpy values: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61444" name="Group 27"/>
          <p:cNvGrpSpPr>
            <a:grpSpLocks/>
          </p:cNvGrpSpPr>
          <p:nvPr/>
        </p:nvGrpSpPr>
        <p:grpSpPr bwMode="auto">
          <a:xfrm>
            <a:off x="228600" y="4383088"/>
            <a:ext cx="9906000" cy="341312"/>
            <a:chOff x="-762000" y="2895600"/>
            <a:chExt cx="9906000" cy="341632"/>
          </a:xfrm>
        </p:grpSpPr>
        <p:grpSp>
          <p:nvGrpSpPr>
            <p:cNvPr id="61471" name="Group 59"/>
            <p:cNvGrpSpPr>
              <a:grpSpLocks/>
            </p:cNvGrpSpPr>
            <p:nvPr/>
          </p:nvGrpSpPr>
          <p:grpSpPr bwMode="auto">
            <a:xfrm>
              <a:off x="-762000" y="2895600"/>
              <a:ext cx="9906000" cy="341632"/>
              <a:chOff x="2057400" y="4124929"/>
              <a:chExt cx="9906000" cy="341632"/>
            </a:xfrm>
          </p:grpSpPr>
          <p:sp>
            <p:nvSpPr>
              <p:cNvPr id="61473" name="TextBox 39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CS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l</a:t>
                </a:r>
                <a:r>
                  <a:rPr lang="en-US" sz="2000">
                    <a:solidFill>
                      <a:schemeClr val="tx1"/>
                    </a:solidFill>
                  </a:rPr>
                  <a:t>) + 3O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  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1073.6 kJ/mol    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1474" name="TextBox 43"/>
              <p:cNvSpPr txBox="1">
                <a:spLocks noChangeArrowheads="1"/>
              </p:cNvSpPr>
              <p:nvPr/>
            </p:nvSpPr>
            <p:spPr bwMode="auto">
              <a:xfrm>
                <a:off x="20574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  + 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475" name="Straight Arrow Connector 44"/>
              <p:cNvCxnSpPr>
                <a:cxnSpLocks noChangeShapeType="1"/>
              </p:cNvCxnSpPr>
              <p:nvPr/>
            </p:nvCxnSpPr>
            <p:spPr bwMode="auto">
              <a:xfrm>
                <a:off x="57912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72" name="TextBox 38"/>
            <p:cNvSpPr txBox="1">
              <a:spLocks noChangeArrowheads="1"/>
            </p:cNvSpPr>
            <p:nvPr/>
          </p:nvSpPr>
          <p:spPr bwMode="auto">
            <a:xfrm>
              <a:off x="5715000" y="2895600"/>
              <a:ext cx="6096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61445" name="Group 23"/>
          <p:cNvGrpSpPr>
            <a:grpSpLocks/>
          </p:cNvGrpSpPr>
          <p:nvPr/>
        </p:nvGrpSpPr>
        <p:grpSpPr bwMode="auto">
          <a:xfrm>
            <a:off x="228600" y="3773488"/>
            <a:ext cx="9677400" cy="341312"/>
            <a:chOff x="-533400" y="2362200"/>
            <a:chExt cx="9677400" cy="341632"/>
          </a:xfrm>
        </p:grpSpPr>
        <p:grpSp>
          <p:nvGrpSpPr>
            <p:cNvPr id="61466" name="Group 59"/>
            <p:cNvGrpSpPr>
              <a:grpSpLocks/>
            </p:cNvGrpSpPr>
            <p:nvPr/>
          </p:nvGrpSpPr>
          <p:grpSpPr bwMode="auto">
            <a:xfrm>
              <a:off x="-533400" y="2362200"/>
              <a:ext cx="9677400" cy="341632"/>
              <a:chOff x="2286000" y="4124929"/>
              <a:chExt cx="9677400" cy="341632"/>
            </a:xfrm>
          </p:grpSpPr>
          <p:sp>
            <p:nvSpPr>
              <p:cNvPr id="61468" name="TextBox 36"/>
              <p:cNvSpPr txBox="1">
                <a:spLocks noChangeArrowheads="1"/>
              </p:cNvSpPr>
              <p:nvPr/>
            </p:nvSpPr>
            <p:spPr bwMode="auto">
              <a:xfrm>
                <a:off x="6248400" y="4124929"/>
                <a:ext cx="57150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19313" algn="l"/>
                    <a:tab pos="3889375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    2SO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 –592.8 kJ/mol 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1469" name="TextBox 37"/>
              <p:cNvSpPr txBox="1">
                <a:spLocks noChangeArrowheads="1"/>
              </p:cNvSpPr>
              <p:nvPr/>
            </p:nvSpPr>
            <p:spPr bwMode="auto">
              <a:xfrm>
                <a:off x="22860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2S(rhombic)(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2O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470" name="Straight Arrow Connector 45"/>
              <p:cNvCxnSpPr>
                <a:cxnSpLocks noChangeShapeType="1"/>
              </p:cNvCxnSpPr>
              <p:nvPr/>
            </p:nvCxnSpPr>
            <p:spPr bwMode="auto">
              <a:xfrm>
                <a:off x="60198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67" name="TextBox 33"/>
            <p:cNvSpPr txBox="1">
              <a:spLocks noChangeArrowheads="1"/>
            </p:cNvSpPr>
            <p:nvPr/>
          </p:nvSpPr>
          <p:spPr bwMode="auto">
            <a:xfrm>
              <a:off x="5943600" y="2362200"/>
              <a:ext cx="5334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1000">
                  <a:solidFill>
                    <a:schemeClr val="tx1"/>
                  </a:solidFill>
                </a:rPr>
                <a:t>   </a:t>
              </a: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grpSp>
        <p:nvGrpSpPr>
          <p:cNvPr id="61446" name="Group 22"/>
          <p:cNvGrpSpPr>
            <a:grpSpLocks/>
          </p:cNvGrpSpPr>
          <p:nvPr/>
        </p:nvGrpSpPr>
        <p:grpSpPr bwMode="auto">
          <a:xfrm>
            <a:off x="76200" y="3087688"/>
            <a:ext cx="9448800" cy="341312"/>
            <a:chOff x="-457200" y="1828800"/>
            <a:chExt cx="9448800" cy="341632"/>
          </a:xfrm>
        </p:grpSpPr>
        <p:grpSp>
          <p:nvGrpSpPr>
            <p:cNvPr id="61461" name="Group 59"/>
            <p:cNvGrpSpPr>
              <a:grpSpLocks/>
            </p:cNvGrpSpPr>
            <p:nvPr/>
          </p:nvGrpSpPr>
          <p:grpSpPr bwMode="auto">
            <a:xfrm>
              <a:off x="-457200" y="1828800"/>
              <a:ext cx="9448800" cy="341632"/>
              <a:chOff x="2362200" y="4124929"/>
              <a:chExt cx="9448800" cy="341632"/>
            </a:xfrm>
          </p:grpSpPr>
          <p:sp>
            <p:nvSpPr>
              <p:cNvPr id="61463" name="TextBox 49"/>
              <p:cNvSpPr txBox="1">
                <a:spLocks noChangeArrowheads="1"/>
              </p:cNvSpPr>
              <p:nvPr/>
            </p:nvSpPr>
            <p:spPr bwMode="auto">
              <a:xfrm>
                <a:off x="6705600" y="4124929"/>
                <a:ext cx="51054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71600" algn="l"/>
                    <a:tab pos="29797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	      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 	–393.5 kJ/mol     </a:t>
                </a:r>
                <a:endParaRPr lang="en-US" sz="2000" b="1" i="1" baseline="30000">
                  <a:solidFill>
                    <a:srgbClr val="00B0F0"/>
                  </a:solidFill>
                </a:endParaRPr>
              </a:p>
            </p:txBody>
          </p:sp>
          <p:sp>
            <p:nvSpPr>
              <p:cNvPr id="61464" name="TextBox 50"/>
              <p:cNvSpPr txBox="1">
                <a:spLocks noChangeArrowheads="1"/>
              </p:cNvSpPr>
              <p:nvPr/>
            </p:nvSpPr>
            <p:spPr bwMode="auto">
              <a:xfrm>
                <a:off x="2362200" y="4124929"/>
                <a:ext cx="37338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C(graphite)(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O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g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465" name="Straight Arrow Connector 51"/>
              <p:cNvCxnSpPr>
                <a:cxnSpLocks noChangeShapeType="1"/>
              </p:cNvCxnSpPr>
              <p:nvPr/>
            </p:nvCxnSpPr>
            <p:spPr bwMode="auto">
              <a:xfrm>
                <a:off x="62484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62" name="TextBox 48"/>
            <p:cNvSpPr txBox="1">
              <a:spLocks noChangeArrowheads="1"/>
            </p:cNvSpPr>
            <p:nvPr/>
          </p:nvSpPr>
          <p:spPr bwMode="auto">
            <a:xfrm>
              <a:off x="6248400" y="1828800"/>
              <a:ext cx="3048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>
            <a:off x="152400" y="4800600"/>
            <a:ext cx="89154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V="1">
            <a:off x="1676400" y="44196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flipV="1">
            <a:off x="2895600" y="44196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 flipV="1">
            <a:off x="4495800" y="38100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flipV="1">
            <a:off x="4419600" y="31242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flipV="1">
            <a:off x="2971800" y="31242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 flipV="1">
            <a:off x="2971800" y="38100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flipV="1">
            <a:off x="5334000" y="4419600"/>
            <a:ext cx="914400" cy="228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76200" y="5068888"/>
            <a:ext cx="9448800" cy="341312"/>
            <a:chOff x="609600" y="5601968"/>
            <a:chExt cx="9448800" cy="341632"/>
          </a:xfrm>
        </p:grpSpPr>
        <p:grpSp>
          <p:nvGrpSpPr>
            <p:cNvPr id="61456" name="Group 59"/>
            <p:cNvGrpSpPr>
              <a:grpSpLocks/>
            </p:cNvGrpSpPr>
            <p:nvPr/>
          </p:nvGrpSpPr>
          <p:grpSpPr bwMode="auto">
            <a:xfrm>
              <a:off x="609600" y="5601968"/>
              <a:ext cx="9448800" cy="341632"/>
              <a:chOff x="2362200" y="4124929"/>
              <a:chExt cx="9448800" cy="341632"/>
            </a:xfrm>
          </p:grpSpPr>
          <p:sp>
            <p:nvSpPr>
              <p:cNvPr id="61458" name="TextBox 65"/>
              <p:cNvSpPr txBox="1">
                <a:spLocks noChangeArrowheads="1"/>
              </p:cNvSpPr>
              <p:nvPr/>
            </p:nvSpPr>
            <p:spPr bwMode="auto">
              <a:xfrm>
                <a:off x="6705600" y="4124929"/>
                <a:ext cx="51054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28800" algn="l"/>
                    <a:tab pos="3436938" algn="dec"/>
                  </a:tabLs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CS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2</a:t>
                </a:r>
                <a:r>
                  <a:rPr lang="en-US" sz="2000">
                    <a:solidFill>
                      <a:schemeClr val="tx1"/>
                    </a:solidFill>
                  </a:rPr>
                  <a:t>(</a:t>
                </a:r>
                <a:r>
                  <a:rPr lang="en-US" sz="2000" i="1">
                    <a:solidFill>
                      <a:schemeClr val="tx1"/>
                    </a:solidFill>
                  </a:rPr>
                  <a:t>l</a:t>
                </a:r>
                <a:r>
                  <a:rPr lang="en-US" sz="2000">
                    <a:solidFill>
                      <a:schemeClr val="tx1"/>
                    </a:solidFill>
                  </a:rPr>
                  <a:t>)	   </a:t>
                </a:r>
                <a:r>
                  <a:rPr lang="el-GR" sz="2000">
                    <a:solidFill>
                      <a:schemeClr val="tx1"/>
                    </a:solidFill>
                  </a:rPr>
                  <a:t>Δ</a:t>
                </a:r>
                <a:r>
                  <a:rPr lang="en-US" sz="2000" i="1">
                    <a:solidFill>
                      <a:schemeClr val="tx1"/>
                    </a:solidFill>
                  </a:rPr>
                  <a:t>H</a:t>
                </a:r>
                <a:r>
                  <a:rPr lang="en-US" sz="2000" baseline="-25000">
                    <a:solidFill>
                      <a:schemeClr val="tx1"/>
                    </a:solidFill>
                  </a:rPr>
                  <a:t>rxn</a:t>
                </a:r>
                <a:r>
                  <a:rPr lang="en-US" sz="2000">
                    <a:solidFill>
                      <a:schemeClr val="tx1"/>
                    </a:solidFill>
                  </a:rPr>
                  <a:t> =     87.3 kJ/mol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59" name="TextBox 66"/>
              <p:cNvSpPr txBox="1">
                <a:spLocks noChangeArrowheads="1"/>
              </p:cNvSpPr>
              <p:nvPr/>
            </p:nvSpPr>
            <p:spPr bwMode="auto">
              <a:xfrm>
                <a:off x="2362200" y="4124929"/>
                <a:ext cx="3886200" cy="341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r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r>
                  <a:rPr lang="en-US" sz="2000">
                    <a:solidFill>
                      <a:schemeClr val="tx1"/>
                    </a:solidFill>
                  </a:rPr>
                  <a:t>C(graphite)(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  +  2S(rhombic)(</a:t>
                </a:r>
                <a:r>
                  <a:rPr lang="en-US" sz="2000" i="1">
                    <a:solidFill>
                      <a:schemeClr val="tx1"/>
                    </a:solidFill>
                  </a:rPr>
                  <a:t>s</a:t>
                </a:r>
                <a:r>
                  <a:rPr lang="en-US" sz="2000">
                    <a:solidFill>
                      <a:schemeClr val="tx1"/>
                    </a:solidFill>
                  </a:rPr>
                  <a:t>)</a:t>
                </a:r>
                <a:endParaRPr lang="en-US" sz="2000" i="1" baseline="300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460" name="Straight Arrow Connector 67"/>
              <p:cNvCxnSpPr>
                <a:cxnSpLocks noChangeShapeType="1"/>
              </p:cNvCxnSpPr>
              <p:nvPr/>
            </p:nvCxnSpPr>
            <p:spPr bwMode="auto">
              <a:xfrm>
                <a:off x="6248400" y="4294951"/>
                <a:ext cx="457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457" name="TextBox 64"/>
            <p:cNvSpPr txBox="1">
              <a:spLocks noChangeArrowheads="1"/>
            </p:cNvSpPr>
            <p:nvPr/>
          </p:nvSpPr>
          <p:spPr bwMode="auto">
            <a:xfrm>
              <a:off x="7315200" y="5601968"/>
              <a:ext cx="304800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71600" algn="l"/>
                  <a:tab pos="2979738" algn="dec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sz="2000">
                  <a:solidFill>
                    <a:schemeClr val="tx1"/>
                  </a:solidFill>
                </a:rPr>
                <a:t>°</a:t>
              </a:r>
              <a:endParaRPr lang="en-US" sz="2000" i="1" baseline="30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system</a:t>
            </a:r>
            <a:r>
              <a:rPr lang="en-US" sz="2000">
                <a:solidFill>
                  <a:schemeClr val="tx1"/>
                </a:solidFill>
              </a:rPr>
              <a:t> is a part of the universe that is of specific interest.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</a:t>
            </a:r>
            <a:r>
              <a:rPr lang="en-US" sz="2000" b="1" i="1">
                <a:solidFill>
                  <a:schemeClr val="tx1"/>
                </a:solidFill>
              </a:rPr>
              <a:t>surroundings</a:t>
            </a:r>
            <a:r>
              <a:rPr lang="en-US" sz="2000">
                <a:solidFill>
                  <a:schemeClr val="tx1"/>
                </a:solidFill>
              </a:rPr>
              <a:t> constitute the rest of the universe outside the system.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The system is usually defined as the substances involved in chemical and physical changes.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590800" y="2630168"/>
            <a:ext cx="3962400" cy="2133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3390900" y="2859088"/>
            <a:ext cx="2362200" cy="762000"/>
            <a:chOff x="3276600" y="3810000"/>
            <a:chExt cx="23622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276600" y="3810000"/>
              <a:ext cx="2362200" cy="7620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/>
            </a:p>
          </p:txBody>
        </p:sp>
        <p:sp>
          <p:nvSpPr>
            <p:cNvPr id="12302" name="TextBox 5"/>
            <p:cNvSpPr txBox="1">
              <a:spLocks noChangeArrowheads="1"/>
            </p:cNvSpPr>
            <p:nvPr/>
          </p:nvSpPr>
          <p:spPr bwMode="auto">
            <a:xfrm>
              <a:off x="3429000" y="3995242"/>
              <a:ext cx="2057400" cy="39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b="1" i="1"/>
                <a:t>System</a:t>
              </a:r>
            </a:p>
          </p:txBody>
        </p:sp>
      </p:grpSp>
      <p:sp>
        <p:nvSpPr>
          <p:cNvPr id="12296" name="TextBox 6"/>
          <p:cNvSpPr txBox="1">
            <a:spLocks noChangeArrowheads="1"/>
          </p:cNvSpPr>
          <p:nvPr/>
        </p:nvSpPr>
        <p:spPr bwMode="auto">
          <a:xfrm>
            <a:off x="3429000" y="4002088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 i="1"/>
              <a:t>Surroundings</a:t>
            </a:r>
          </a:p>
        </p:txBody>
      </p:sp>
      <p:sp>
        <p:nvSpPr>
          <p:cNvPr id="12297" name="Left Brace 8"/>
          <p:cNvSpPr>
            <a:spLocks/>
          </p:cNvSpPr>
          <p:nvPr/>
        </p:nvSpPr>
        <p:spPr bwMode="auto">
          <a:xfrm rot="-5400000">
            <a:off x="4457700" y="2935288"/>
            <a:ext cx="228600" cy="4191000"/>
          </a:xfrm>
          <a:prstGeom prst="leftBrace">
            <a:avLst>
              <a:gd name="adj1" fmla="val 8318"/>
              <a:gd name="adj2" fmla="val 50000"/>
            </a:avLst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2400300" y="5297488"/>
            <a:ext cx="4343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Universe = System + 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1223963" y="17463"/>
            <a:ext cx="7767637" cy="1430337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 smtClean="0">
                <a:solidFill>
                  <a:schemeClr val="tx1"/>
                </a:solidFill>
              </a:rPr>
              <a:t>Chapter Summary:  Key Points</a:t>
            </a:r>
            <a:endParaRPr lang="en-GB" sz="2400" b="1" i="1" smtClean="0">
              <a:solidFill>
                <a:schemeClr val="tx1"/>
              </a:solidFill>
            </a:endParaRPr>
          </a:p>
        </p:txBody>
      </p:sp>
      <p:grpSp>
        <p:nvGrpSpPr>
          <p:cNvPr id="62467" name="Group 8"/>
          <p:cNvGrpSpPr>
            <a:grpSpLocks/>
          </p:cNvGrpSpPr>
          <p:nvPr/>
        </p:nvGrpSpPr>
        <p:grpSpPr bwMode="auto">
          <a:xfrm>
            <a:off x="304800" y="304800"/>
            <a:ext cx="914400" cy="782638"/>
            <a:chOff x="1524000" y="4211081"/>
            <a:chExt cx="11430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524000" y="4211081"/>
              <a:ext cx="1143000" cy="1066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485" name="TextBox 6"/>
            <p:cNvSpPr txBox="1">
              <a:spLocks noChangeArrowheads="1"/>
            </p:cNvSpPr>
            <p:nvPr/>
          </p:nvSpPr>
          <p:spPr bwMode="auto">
            <a:xfrm>
              <a:off x="1657350" y="4418805"/>
              <a:ext cx="914400" cy="65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GB" sz="25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graphicFrame>
        <p:nvGraphicFramePr>
          <p:cNvPr id="9" name="Group 24"/>
          <p:cNvGraphicFramePr>
            <a:graphicFrameLocks noGrp="1"/>
          </p:cNvGraphicFramePr>
          <p:nvPr/>
        </p:nvGraphicFramePr>
        <p:xfrm>
          <a:off x="152400" y="1295400"/>
          <a:ext cx="8839200" cy="4664075"/>
        </p:xfrm>
        <a:graphic>
          <a:graphicData uri="http://schemas.openxmlformats.org/drawingml/2006/table">
            <a:tbl>
              <a:tblPr/>
              <a:tblGrid>
                <a:gridCol w="4807284"/>
                <a:gridCol w="4031916"/>
              </a:tblGrid>
              <a:tr h="4664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Energy and Energy Changes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Forms of Energy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Energy Changes in Chemical Reactions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Units of Energy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Introduction to Thermodynamics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States and State Functions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The First Law of Thermodynamics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Work and Heat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Enthalpy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Reactions Carried Out at Constant Volume or at Constant Pressure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Enthalpy and Enthalpy Changes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</a:rPr>
                        <a:t>Thermochemical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 Equations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</a:rPr>
                        <a:t>Calorimetry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Specific Heat and Heat Capacity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Constant-Pressure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</a:rPr>
                        <a:t>Calorimetry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Constant-Volume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</a:rPr>
                        <a:t>Calorimetry</a:t>
                      </a:r>
                      <a:endParaRPr lang="en-US" sz="20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Hess’s Law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dirty="0" smtClean="0">
                          <a:solidFill>
                            <a:schemeClr val="tx1"/>
                          </a:solidFill>
                        </a:rPr>
                        <a:t>Standard Enthalpies of Formation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838700" y="3620768"/>
            <a:ext cx="3962400" cy="2133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grpSp>
        <p:nvGrpSpPr>
          <p:cNvPr id="62474" name="Group 7"/>
          <p:cNvGrpSpPr>
            <a:grpSpLocks/>
          </p:cNvGrpSpPr>
          <p:nvPr/>
        </p:nvGrpSpPr>
        <p:grpSpPr bwMode="auto">
          <a:xfrm>
            <a:off x="5638800" y="3849688"/>
            <a:ext cx="2362200" cy="762000"/>
            <a:chOff x="3276600" y="3810000"/>
            <a:chExt cx="2362200" cy="7620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76600" y="3810000"/>
              <a:ext cx="2362200" cy="7620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/>
            </a:p>
          </p:txBody>
        </p:sp>
        <p:sp>
          <p:nvSpPr>
            <p:cNvPr id="62481" name="TextBox 10"/>
            <p:cNvSpPr txBox="1">
              <a:spLocks noChangeArrowheads="1"/>
            </p:cNvSpPr>
            <p:nvPr/>
          </p:nvSpPr>
          <p:spPr bwMode="auto">
            <a:xfrm>
              <a:off x="3429000" y="3995242"/>
              <a:ext cx="2057400" cy="39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b="1" i="1"/>
                <a:t>System</a:t>
              </a:r>
            </a:p>
          </p:txBody>
        </p:sp>
      </p:grpSp>
      <p:sp>
        <p:nvSpPr>
          <p:cNvPr id="62475" name="TextBox 11"/>
          <p:cNvSpPr txBox="1">
            <a:spLocks noChangeArrowheads="1"/>
          </p:cNvSpPr>
          <p:nvPr/>
        </p:nvSpPr>
        <p:spPr bwMode="auto">
          <a:xfrm>
            <a:off x="5676900" y="4992688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 i="1"/>
              <a:t>Surroundings</a:t>
            </a:r>
          </a:p>
        </p:txBody>
      </p:sp>
      <p:sp>
        <p:nvSpPr>
          <p:cNvPr id="62476" name="Left Brace 12"/>
          <p:cNvSpPr>
            <a:spLocks/>
          </p:cNvSpPr>
          <p:nvPr/>
        </p:nvSpPr>
        <p:spPr bwMode="auto">
          <a:xfrm rot="-5400000">
            <a:off x="6705600" y="3925888"/>
            <a:ext cx="228600" cy="4191000"/>
          </a:xfrm>
          <a:prstGeom prst="leftBrace">
            <a:avLst>
              <a:gd name="adj1" fmla="val 8318"/>
              <a:gd name="adj2" fmla="val 50000"/>
            </a:avLst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62477" name="TextBox 13"/>
          <p:cNvSpPr txBox="1">
            <a:spLocks noChangeArrowheads="1"/>
          </p:cNvSpPr>
          <p:nvPr/>
        </p:nvSpPr>
        <p:spPr bwMode="auto">
          <a:xfrm>
            <a:off x="4648200" y="6288088"/>
            <a:ext cx="4343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Universe = System + 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8458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Thermochemistry</a:t>
            </a:r>
            <a:r>
              <a:rPr lang="en-US" sz="2000">
                <a:solidFill>
                  <a:schemeClr val="tx1"/>
                </a:solidFill>
              </a:rPr>
              <a:t> is the study of heat (the transfer of thermal energy) in chemical reactions.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b="1" i="1">
                <a:solidFill>
                  <a:schemeClr val="tx1"/>
                </a:solidFill>
              </a:rPr>
              <a:t>Heat</a:t>
            </a:r>
            <a:r>
              <a:rPr lang="en-US" sz="2000">
                <a:solidFill>
                  <a:schemeClr val="tx1"/>
                </a:solidFill>
              </a:rPr>
              <a:t> is the transfer of thermal energy.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Heat is either absorbed or released during a process.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753100" y="4230688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 i="1"/>
              <a:t>Surroundings</a:t>
            </a:r>
          </a:p>
        </p:txBody>
      </p: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6400800" y="3533775"/>
            <a:ext cx="2057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/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4495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 </a:t>
            </a:r>
            <a:r>
              <a:rPr lang="en-US" sz="2000" b="1" i="1">
                <a:solidFill>
                  <a:schemeClr val="tx1"/>
                </a:solidFill>
              </a:rPr>
              <a:t>exothermic process</a:t>
            </a:r>
            <a:r>
              <a:rPr lang="en-US" sz="2000">
                <a:solidFill>
                  <a:schemeClr val="tx1"/>
                </a:solidFill>
              </a:rPr>
              <a:t> occurs when heat is transferred </a:t>
            </a:r>
            <a:r>
              <a:rPr lang="en-US" sz="2000" i="1">
                <a:solidFill>
                  <a:schemeClr val="tx1"/>
                </a:solidFill>
              </a:rPr>
              <a:t>from</a:t>
            </a:r>
            <a:r>
              <a:rPr lang="en-US" sz="2000">
                <a:solidFill>
                  <a:schemeClr val="tx1"/>
                </a:solidFill>
              </a:rPr>
              <a:t> the system </a:t>
            </a:r>
            <a:r>
              <a:rPr lang="en-US" sz="2000" i="1">
                <a:solidFill>
                  <a:schemeClr val="tx1"/>
                </a:solidFill>
              </a:rPr>
              <a:t>to</a:t>
            </a:r>
            <a:r>
              <a:rPr lang="en-US" sz="2000">
                <a:solidFill>
                  <a:schemeClr val="tx1"/>
                </a:solidFill>
              </a:rPr>
              <a:t> the surroundings.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“Feels hot!”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143500" y="2325367"/>
            <a:ext cx="3505200" cy="2514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753100" y="4230688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 i="1"/>
              <a:t>Surroundings</a:t>
            </a:r>
          </a:p>
        </p:txBody>
      </p:sp>
      <p:sp>
        <p:nvSpPr>
          <p:cNvPr id="14344" name="Left Brace 8"/>
          <p:cNvSpPr>
            <a:spLocks/>
          </p:cNvSpPr>
          <p:nvPr/>
        </p:nvSpPr>
        <p:spPr bwMode="auto">
          <a:xfrm rot="-5400000">
            <a:off x="6781800" y="3278188"/>
            <a:ext cx="228600" cy="3505200"/>
          </a:xfrm>
          <a:prstGeom prst="leftBrace">
            <a:avLst>
              <a:gd name="adj1" fmla="val 8306"/>
              <a:gd name="adj2" fmla="val 50000"/>
            </a:avLst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4724400" y="5297488"/>
            <a:ext cx="4343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Universe = System + Surroundings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6400800" y="3533775"/>
            <a:ext cx="2057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/>
              <a:t>heat</a:t>
            </a:r>
          </a:p>
        </p:txBody>
      </p:sp>
      <p:grpSp>
        <p:nvGrpSpPr>
          <p:cNvPr id="14347" name="Group 7"/>
          <p:cNvGrpSpPr>
            <a:grpSpLocks/>
          </p:cNvGrpSpPr>
          <p:nvPr/>
        </p:nvGrpSpPr>
        <p:grpSpPr bwMode="auto">
          <a:xfrm>
            <a:off x="5715000" y="2630488"/>
            <a:ext cx="2362200" cy="762000"/>
            <a:chOff x="3276600" y="3810000"/>
            <a:chExt cx="23622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276600" y="3810000"/>
              <a:ext cx="2362200" cy="7620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/>
            </a:p>
          </p:txBody>
        </p:sp>
        <p:sp>
          <p:nvSpPr>
            <p:cNvPr id="14364" name="TextBox 5"/>
            <p:cNvSpPr txBox="1">
              <a:spLocks noChangeArrowheads="1"/>
            </p:cNvSpPr>
            <p:nvPr/>
          </p:nvSpPr>
          <p:spPr bwMode="auto">
            <a:xfrm>
              <a:off x="3429000" y="3995242"/>
              <a:ext cx="2057400" cy="39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b="1" i="1"/>
                <a:t>System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228600" y="2971800"/>
            <a:ext cx="4419600" cy="685800"/>
            <a:chOff x="381000" y="3048000"/>
            <a:chExt cx="4419600" cy="685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81000" y="3048000"/>
              <a:ext cx="44196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grpSp>
          <p:nvGrpSpPr>
            <p:cNvPr id="14356" name="Group 17"/>
            <p:cNvGrpSpPr>
              <a:grpSpLocks/>
            </p:cNvGrpSpPr>
            <p:nvPr/>
          </p:nvGrpSpPr>
          <p:grpSpPr bwMode="auto">
            <a:xfrm>
              <a:off x="381000" y="3190902"/>
              <a:ext cx="4419600" cy="400110"/>
              <a:chOff x="228600" y="3876639"/>
              <a:chExt cx="4419600" cy="400224"/>
            </a:xfrm>
          </p:grpSpPr>
          <p:grpSp>
            <p:nvGrpSpPr>
              <p:cNvPr id="14357" name="Group 16"/>
              <p:cNvGrpSpPr>
                <a:grpSpLocks/>
              </p:cNvGrpSpPr>
              <p:nvPr/>
            </p:nvGrpSpPr>
            <p:grpSpPr bwMode="auto">
              <a:xfrm>
                <a:off x="228600" y="3876639"/>
                <a:ext cx="4419600" cy="400224"/>
                <a:chOff x="228600" y="3876639"/>
                <a:chExt cx="4419600" cy="400224"/>
              </a:xfrm>
            </p:grpSpPr>
            <p:sp>
              <p:nvSpPr>
                <p:cNvPr id="1435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28600" y="3876639"/>
                  <a:ext cx="2362200" cy="40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2000" b="1">
                      <a:solidFill>
                        <a:schemeClr val="tx1"/>
                      </a:solidFill>
                    </a:rPr>
                    <a:t>2H</a:t>
                  </a:r>
                  <a:r>
                    <a:rPr lang="en-US" sz="20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g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+ O</a:t>
                  </a:r>
                  <a:r>
                    <a:rPr lang="en-US" sz="20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g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</a:t>
                  </a:r>
                </a:p>
              </p:txBody>
            </p:sp>
            <p:sp>
              <p:nvSpPr>
                <p:cNvPr id="1436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438400" y="3876639"/>
                  <a:ext cx="2209800" cy="40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2000" b="1">
                      <a:solidFill>
                        <a:schemeClr val="tx1"/>
                      </a:solidFill>
                    </a:rPr>
                    <a:t>2H</a:t>
                  </a:r>
                  <a:r>
                    <a:rPr lang="en-US" sz="20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O(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+ energy</a:t>
                  </a:r>
                </a:p>
              </p:txBody>
            </p:sp>
          </p:grpSp>
          <p:cxnSp>
            <p:nvCxnSpPr>
              <p:cNvPr id="14358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2057400" y="4075952"/>
                <a:ext cx="381000" cy="159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1" name="Down Arrow 10"/>
          <p:cNvSpPr/>
          <p:nvPr/>
        </p:nvSpPr>
        <p:spPr bwMode="auto">
          <a:xfrm>
            <a:off x="6653784" y="3239767"/>
            <a:ext cx="484632" cy="978408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pic>
        <p:nvPicPr>
          <p:cNvPr id="23" name="Picture 3" descr="bur25542_0501"/>
          <p:cNvPicPr>
            <a:picLocks noChangeAspect="1" noChangeArrowheads="1"/>
          </p:cNvPicPr>
          <p:nvPr/>
        </p:nvPicPr>
        <p:blipFill>
          <a:blip r:embed="rId2"/>
          <a:srcRect t="3608" r="2273" b="3314"/>
          <a:stretch>
            <a:fillRect/>
          </a:stretch>
        </p:blipFill>
        <p:spPr bwMode="auto">
          <a:xfrm>
            <a:off x="609600" y="4038600"/>
            <a:ext cx="3276600" cy="252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04800" y="17463"/>
            <a:ext cx="7767638" cy="1430337"/>
          </a:xfrm>
        </p:spPr>
        <p:txBody>
          <a:bodyPr/>
          <a:lstStyle/>
          <a:p>
            <a:pPr algn="l"/>
            <a:r>
              <a:rPr lang="en-US" sz="2400" b="1" i="1" smtClean="0"/>
              <a:t>Energy and Energy Changes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4800" y="1219200"/>
            <a:ext cx="4343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An </a:t>
            </a:r>
            <a:r>
              <a:rPr lang="en-US" sz="2000" b="1" i="1">
                <a:solidFill>
                  <a:schemeClr val="tx1"/>
                </a:solidFill>
              </a:rPr>
              <a:t>endothermic process</a:t>
            </a:r>
            <a:r>
              <a:rPr lang="en-US" sz="2000">
                <a:solidFill>
                  <a:schemeClr val="tx1"/>
                </a:solidFill>
              </a:rPr>
              <a:t> occurs when heat is transferred </a:t>
            </a:r>
            <a:r>
              <a:rPr lang="en-US" sz="2000" i="1">
                <a:solidFill>
                  <a:schemeClr val="tx1"/>
                </a:solidFill>
              </a:rPr>
              <a:t>from</a:t>
            </a:r>
            <a:r>
              <a:rPr lang="en-US" sz="2000">
                <a:solidFill>
                  <a:schemeClr val="tx1"/>
                </a:solidFill>
              </a:rPr>
              <a:t> the surroundings </a:t>
            </a:r>
            <a:r>
              <a:rPr lang="en-US" sz="2000" i="1">
                <a:solidFill>
                  <a:schemeClr val="tx1"/>
                </a:solidFill>
              </a:rPr>
              <a:t>to</a:t>
            </a:r>
            <a:r>
              <a:rPr lang="en-US" sz="2000">
                <a:solidFill>
                  <a:schemeClr val="tx1"/>
                </a:solidFill>
              </a:rPr>
              <a:t> the system.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n-US" sz="200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>
                <a:solidFill>
                  <a:schemeClr val="tx1"/>
                </a:solidFill>
              </a:rPr>
              <a:t>“Feels cold”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" y="3276600"/>
            <a:ext cx="4572000" cy="685800"/>
            <a:chOff x="381000" y="3048000"/>
            <a:chExt cx="4572000" cy="685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81000" y="3048000"/>
              <a:ext cx="4495800" cy="685800"/>
            </a:xfrm>
            <a:prstGeom prst="round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dirty="0"/>
            </a:p>
          </p:txBody>
        </p:sp>
        <p:grpSp>
          <p:nvGrpSpPr>
            <p:cNvPr id="15383" name="Group 17"/>
            <p:cNvGrpSpPr>
              <a:grpSpLocks/>
            </p:cNvGrpSpPr>
            <p:nvPr/>
          </p:nvGrpSpPr>
          <p:grpSpPr bwMode="auto">
            <a:xfrm>
              <a:off x="381000" y="3190902"/>
              <a:ext cx="4572000" cy="400110"/>
              <a:chOff x="228600" y="3876639"/>
              <a:chExt cx="4572000" cy="400224"/>
            </a:xfrm>
          </p:grpSpPr>
          <p:grpSp>
            <p:nvGrpSpPr>
              <p:cNvPr id="15384" name="Group 16"/>
              <p:cNvGrpSpPr>
                <a:grpSpLocks/>
              </p:cNvGrpSpPr>
              <p:nvPr/>
            </p:nvGrpSpPr>
            <p:grpSpPr bwMode="auto">
              <a:xfrm>
                <a:off x="228600" y="3876639"/>
                <a:ext cx="4572000" cy="400224"/>
                <a:chOff x="228600" y="3876639"/>
                <a:chExt cx="4572000" cy="400224"/>
              </a:xfrm>
            </p:grpSpPr>
            <p:sp>
              <p:nvSpPr>
                <p:cNvPr id="15386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28600" y="3876639"/>
                  <a:ext cx="2362200" cy="40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2000" b="1">
                      <a:solidFill>
                        <a:schemeClr val="tx1"/>
                      </a:solidFill>
                    </a:rPr>
                    <a:t>energy + 2HgO(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</a:t>
                  </a:r>
                </a:p>
              </p:txBody>
            </p:sp>
            <p:sp>
              <p:nvSpPr>
                <p:cNvPr id="15387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2895600" y="3876639"/>
                  <a:ext cx="1905000" cy="400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2000" b="1">
                      <a:solidFill>
                        <a:schemeClr val="tx1"/>
                      </a:solidFill>
                    </a:rPr>
                    <a:t>2Hg(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l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 + O</a:t>
                  </a:r>
                  <a:r>
                    <a:rPr lang="en-US" sz="2000" b="1" baseline="-25000">
                      <a:solidFill>
                        <a:schemeClr val="tx1"/>
                      </a:solidFill>
                    </a:rPr>
                    <a:t>2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(</a:t>
                  </a:r>
                  <a:r>
                    <a:rPr lang="en-US" sz="2000" b="1" i="1">
                      <a:solidFill>
                        <a:schemeClr val="tx1"/>
                      </a:solidFill>
                    </a:rPr>
                    <a:t>g</a:t>
                  </a:r>
                  <a:r>
                    <a:rPr lang="en-US" sz="2000" b="1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p:grpSp>
          <p:cxnSp>
            <p:nvCxnSpPr>
              <p:cNvPr id="15385" name="Straight Arrow Connector 11"/>
              <p:cNvCxnSpPr>
                <a:cxnSpLocks noChangeShapeType="1"/>
              </p:cNvCxnSpPr>
              <p:nvPr/>
            </p:nvCxnSpPr>
            <p:spPr bwMode="auto">
              <a:xfrm>
                <a:off x="2514600" y="4075952"/>
                <a:ext cx="381000" cy="159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9" name="Rounded Rectangle 28"/>
          <p:cNvSpPr/>
          <p:nvPr/>
        </p:nvSpPr>
        <p:spPr bwMode="auto">
          <a:xfrm>
            <a:off x="5143500" y="2325367"/>
            <a:ext cx="3505200" cy="2514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  <p:sp>
        <p:nvSpPr>
          <p:cNvPr id="15368" name="TextBox 29"/>
          <p:cNvSpPr txBox="1">
            <a:spLocks noChangeArrowheads="1"/>
          </p:cNvSpPr>
          <p:nvPr/>
        </p:nvSpPr>
        <p:spPr bwMode="auto">
          <a:xfrm>
            <a:off x="5753100" y="4230688"/>
            <a:ext cx="2286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 i="1"/>
              <a:t>Surroundings</a:t>
            </a:r>
          </a:p>
        </p:txBody>
      </p:sp>
      <p:sp>
        <p:nvSpPr>
          <p:cNvPr id="15369" name="Left Brace 30"/>
          <p:cNvSpPr>
            <a:spLocks/>
          </p:cNvSpPr>
          <p:nvPr/>
        </p:nvSpPr>
        <p:spPr bwMode="auto">
          <a:xfrm rot="-5400000">
            <a:off x="6781800" y="3278188"/>
            <a:ext cx="228600" cy="3505200"/>
          </a:xfrm>
          <a:prstGeom prst="leftBrace">
            <a:avLst>
              <a:gd name="adj1" fmla="val 8306"/>
              <a:gd name="adj2" fmla="val 50000"/>
            </a:avLst>
          </a:prstGeom>
          <a:noFill/>
          <a:ln w="38100" cap="rnd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15370" name="TextBox 31"/>
          <p:cNvSpPr txBox="1">
            <a:spLocks noChangeArrowheads="1"/>
          </p:cNvSpPr>
          <p:nvPr/>
        </p:nvSpPr>
        <p:spPr bwMode="auto">
          <a:xfrm>
            <a:off x="4724400" y="5297488"/>
            <a:ext cx="4343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sz="2000" i="1">
                <a:solidFill>
                  <a:schemeClr val="tx1"/>
                </a:solidFill>
              </a:rPr>
              <a:t>Universe = System + Surroundings</a:t>
            </a:r>
          </a:p>
        </p:txBody>
      </p:sp>
      <p:sp>
        <p:nvSpPr>
          <p:cNvPr id="15371" name="TextBox 32"/>
          <p:cNvSpPr txBox="1">
            <a:spLocks noChangeArrowheads="1"/>
          </p:cNvSpPr>
          <p:nvPr/>
        </p:nvSpPr>
        <p:spPr bwMode="auto">
          <a:xfrm>
            <a:off x="6400800" y="3533775"/>
            <a:ext cx="2057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b="1"/>
              <a:t>heat</a:t>
            </a:r>
          </a:p>
        </p:txBody>
      </p:sp>
      <p:grpSp>
        <p:nvGrpSpPr>
          <p:cNvPr id="15372" name="Group 7"/>
          <p:cNvGrpSpPr>
            <a:grpSpLocks/>
          </p:cNvGrpSpPr>
          <p:nvPr/>
        </p:nvGrpSpPr>
        <p:grpSpPr bwMode="auto">
          <a:xfrm>
            <a:off x="5715000" y="2630488"/>
            <a:ext cx="2362200" cy="762000"/>
            <a:chOff x="3276600" y="3810000"/>
            <a:chExt cx="2362200" cy="7620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3276600" y="3810000"/>
              <a:ext cx="2362200" cy="76200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/>
            </a:p>
          </p:txBody>
        </p:sp>
        <p:sp>
          <p:nvSpPr>
            <p:cNvPr id="15379" name="TextBox 35"/>
            <p:cNvSpPr txBox="1">
              <a:spLocks noChangeArrowheads="1"/>
            </p:cNvSpPr>
            <p:nvPr/>
          </p:nvSpPr>
          <p:spPr bwMode="auto">
            <a:xfrm>
              <a:off x="3429000" y="3995242"/>
              <a:ext cx="2057400" cy="39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n-US" b="1" i="1"/>
                <a:t>System</a:t>
              </a:r>
            </a:p>
          </p:txBody>
        </p:sp>
      </p:grpSp>
      <p:sp>
        <p:nvSpPr>
          <p:cNvPr id="37" name="Down Arrow 36"/>
          <p:cNvSpPr/>
          <p:nvPr/>
        </p:nvSpPr>
        <p:spPr bwMode="auto">
          <a:xfrm flipV="1">
            <a:off x="6653784" y="3239767"/>
            <a:ext cx="484632" cy="978408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251&quot;&gt;&lt;/object&gt;&lt;object type=&quot;2&quot; unique_id=&quot;10252&quot;&gt;&lt;object type=&quot;3&quot; unique_id=&quot;10253&quot;&gt;&lt;property id=&quot;20148&quot; value=&quot;5&quot;/&gt;&lt;property id=&quot;20300&quot; value=&quot;Slide 1&quot;/&gt;&lt;property id=&quot;20307&quot; value=&quot;485&quot;/&gt;&lt;/object&gt;&lt;object type=&quot;3&quot; unique_id=&quot;10254&quot;&gt;&lt;property id=&quot;20148&quot; value=&quot;5&quot;/&gt;&lt;property id=&quot;20300&quot; value=&quot;Slide 2 - &amp;quot;Thermochemistry&amp;quot;&quot;/&gt;&lt;property id=&quot;20307&quot; value=&quot;483&quot;/&gt;&lt;/object&gt;&lt;object type=&quot;3&quot; unique_id=&quot;10255&quot;&gt;&lt;property id=&quot;20148&quot; value=&quot;5&quot;/&gt;&lt;property id=&quot;20300&quot; value=&quot;Slide 3 - &amp;quot;Energy and Energy Changes&amp;quot;&quot;/&gt;&lt;property id=&quot;20307&quot; value=&quot;412&quot;/&gt;&lt;/object&gt;&lt;object type=&quot;3&quot; unique_id=&quot;10256&quot;&gt;&lt;property id=&quot;20148&quot; value=&quot;5&quot;/&gt;&lt;property id=&quot;20300&quot; value=&quot;Slide 4 - &amp;quot;Energy and Energy Changes&amp;quot;&quot;/&gt;&lt;property id=&quot;20307&quot; value=&quot;419&quot;/&gt;&lt;/object&gt;&lt;object type=&quot;3&quot; unique_id=&quot;10257&quot;&gt;&lt;property id=&quot;20148&quot; value=&quot;5&quot;/&gt;&lt;property id=&quot;20300&quot; value=&quot;Slide 5 - &amp;quot;Energy and Energy Changes&amp;quot;&quot;/&gt;&lt;property id=&quot;20307&quot; value=&quot;421&quot;/&gt;&lt;/object&gt;&lt;object type=&quot;3&quot; unique_id=&quot;10258&quot;&gt;&lt;property id=&quot;20148&quot; value=&quot;5&quot;/&gt;&lt;property id=&quot;20300&quot; value=&quot;Slide 6 - &amp;quot;Energy and Energy Changes&amp;quot;&quot;/&gt;&lt;property id=&quot;20307&quot; value=&quot;422&quot;/&gt;&lt;/object&gt;&lt;object type=&quot;3&quot; unique_id=&quot;10259&quot;&gt;&lt;property id=&quot;20148&quot; value=&quot;5&quot;/&gt;&lt;property id=&quot;20300&quot; value=&quot;Slide 7 - &amp;quot;Energy and Energy Changes&amp;quot;&quot;/&gt;&lt;property id=&quot;20307&quot; value=&quot;427&quot;/&gt;&lt;/object&gt;&lt;object type=&quot;3&quot; unique_id=&quot;10260&quot;&gt;&lt;property id=&quot;20148&quot; value=&quot;5&quot;/&gt;&lt;property id=&quot;20300&quot; value=&quot;Slide 8 - &amp;quot;Energy and Energy Changes&amp;quot;&quot;/&gt;&lt;property id=&quot;20307&quot; value=&quot;424&quot;/&gt;&lt;/object&gt;&lt;object type=&quot;3&quot; unique_id=&quot;10261&quot;&gt;&lt;property id=&quot;20148&quot; value=&quot;5&quot;/&gt;&lt;property id=&quot;20300&quot; value=&quot;Slide 9 - &amp;quot;Energy and Energy Changes&amp;quot;&quot;/&gt;&lt;property id=&quot;20307&quot; value=&quot;423&quot;/&gt;&lt;/object&gt;&lt;object type=&quot;3&quot; unique_id=&quot;10262&quot;&gt;&lt;property id=&quot;20148&quot; value=&quot;5&quot;/&gt;&lt;property id=&quot;20300&quot; value=&quot;Slide 10 - &amp;quot;Energy and Energy Changes&amp;quot;&quot;/&gt;&lt;property id=&quot;20307&quot; value=&quot;428&quot;/&gt;&lt;/object&gt;&lt;object type=&quot;3&quot; unique_id=&quot;10263&quot;&gt;&lt;property id=&quot;20148&quot; value=&quot;5&quot;/&gt;&lt;property id=&quot;20300&quot; value=&quot;Slide 11 - &amp;quot;Energy and Energy Changes&amp;quot;&quot;/&gt;&lt;property id=&quot;20307&quot; value=&quot;429&quot;/&gt;&lt;/object&gt;&lt;object type=&quot;3&quot; unique_id=&quot;10264&quot;&gt;&lt;property id=&quot;20148&quot; value=&quot;5&quot;/&gt;&lt;property id=&quot;20300&quot; value=&quot;Slide 12 - &amp;quot;Energy and Energy Changes&amp;quot;&quot;/&gt;&lt;property id=&quot;20307&quot; value=&quot;430&quot;/&gt;&lt;/object&gt;&lt;object type=&quot;3&quot; unique_id=&quot;10265&quot;&gt;&lt;property id=&quot;20148&quot; value=&quot;5&quot;/&gt;&lt;property id=&quot;20300&quot; value=&quot;Slide 13 - &amp;quot;Introduction to Thermodynamics&amp;quot;&quot;/&gt;&lt;property id=&quot;20307&quot; value=&quot;431&quot;/&gt;&lt;/object&gt;&lt;object type=&quot;3&quot; unique_id=&quot;10266&quot;&gt;&lt;property id=&quot;20148&quot; value=&quot;5&quot;/&gt;&lt;property id=&quot;20300&quot; value=&quot;Slide 14 - &amp;quot;Introduction to Thermodynamics&amp;quot;&quot;/&gt;&lt;property id=&quot;20307&quot; value=&quot;435&quot;/&gt;&lt;/object&gt;&lt;object type=&quot;3&quot; unique_id=&quot;10267&quot;&gt;&lt;property id=&quot;20148&quot; value=&quot;5&quot;/&gt;&lt;property id=&quot;20300&quot; value=&quot;Slide 15 - &amp;quot;Introduction to Thermodynamics&amp;quot;&quot;/&gt;&lt;property id=&quot;20307&quot; value=&quot;436&quot;/&gt;&lt;/object&gt;&lt;object type=&quot;3&quot; unique_id=&quot;10268&quot;&gt;&lt;property id=&quot;20148&quot; value=&quot;5&quot;/&gt;&lt;property id=&quot;20300&quot; value=&quot;Slide 16 - &amp;quot;Introduction to Thermodynamics&amp;quot;&quot;/&gt;&lt;property id=&quot;20307&quot; value=&quot;437&quot;/&gt;&lt;/object&gt;&lt;object type=&quot;3&quot; unique_id=&quot;10269&quot;&gt;&lt;property id=&quot;20148&quot; value=&quot;5&quot;/&gt;&lt;property id=&quot;20300&quot; value=&quot;Slide 17 - &amp;quot;Introduction to Thermodynamics&amp;quot;&quot;/&gt;&lt;property id=&quot;20307&quot; value=&quot;438&quot;/&gt;&lt;/object&gt;&lt;object type=&quot;3&quot; unique_id=&quot;10270&quot;&gt;&lt;property id=&quot;20148&quot; value=&quot;5&quot;/&gt;&lt;property id=&quot;20300&quot; value=&quot;Slide 18 - &amp;quot;Introduction to Thermodynamics&amp;quot;&quot;/&gt;&lt;property id=&quot;20307&quot; value=&quot;440&quot;/&gt;&lt;/object&gt;&lt;object type=&quot;3&quot; unique_id=&quot;10271&quot;&gt;&lt;property id=&quot;20148&quot; value=&quot;5&quot;/&gt;&lt;property id=&quot;20300&quot; value=&quot;Slide 19 - &amp;quot;Introduction to Thermodynamics&amp;quot;&quot;/&gt;&lt;property id=&quot;20307&quot; value=&quot;439&quot;/&gt;&lt;/object&gt;&lt;object type=&quot;3&quot; unique_id=&quot;10272&quot;&gt;&lt;property id=&quot;20148&quot; value=&quot;5&quot;/&gt;&lt;property id=&quot;20300&quot; value=&quot;Slide 20 - &amp;quot;Enthalpy&amp;quot;&quot;/&gt;&lt;property id=&quot;20307&quot; value=&quot;442&quot;/&gt;&lt;/object&gt;&lt;object type=&quot;3&quot; unique_id=&quot;10273&quot;&gt;&lt;property id=&quot;20148&quot; value=&quot;5&quot;/&gt;&lt;property id=&quot;20300&quot; value=&quot;Slide 21 - &amp;quot;Enthalpy&amp;quot;&quot;/&gt;&lt;property id=&quot;20307&quot; value=&quot;443&quot;/&gt;&lt;/object&gt;&lt;object type=&quot;3&quot; unique_id=&quot;10274&quot;&gt;&lt;property id=&quot;20148&quot; value=&quot;5&quot;/&gt;&lt;property id=&quot;20300&quot; value=&quot;Slide 22 - &amp;quot;Enthalpy&amp;quot;&quot;/&gt;&lt;property id=&quot;20307&quot; value=&quot;444&quot;/&gt;&lt;/object&gt;&lt;object type=&quot;3&quot; unique_id=&quot;10275&quot;&gt;&lt;property id=&quot;20148&quot; value=&quot;5&quot;/&gt;&lt;property id=&quot;20300&quot; value=&quot;Slide 23 - &amp;quot;Enthalpy&amp;quot;&quot;/&gt;&lt;property id=&quot;20307&quot; value=&quot;445&quot;/&gt;&lt;/object&gt;&lt;object type=&quot;3&quot; unique_id=&quot;10276&quot;&gt;&lt;property id=&quot;20148&quot; value=&quot;5&quot;/&gt;&lt;property id=&quot;20300&quot; value=&quot;Slide 24 - &amp;quot;Enthalpy&amp;quot;&quot;/&gt;&lt;property id=&quot;20307&quot; value=&quot;446&quot;/&gt;&lt;/object&gt;&lt;object type=&quot;3&quot; unique_id=&quot;10277&quot;&gt;&lt;property id=&quot;20148&quot; value=&quot;5&quot;/&gt;&lt;property id=&quot;20300&quot; value=&quot;Slide 25 - &amp;quot;Enthalpy&amp;quot;&quot;/&gt;&lt;property id=&quot;20307&quot; value=&quot;448&quot;/&gt;&lt;/object&gt;&lt;object type=&quot;3&quot; unique_id=&quot;10278&quot;&gt;&lt;property id=&quot;20148&quot; value=&quot;5&quot;/&gt;&lt;property id=&quot;20300&quot; value=&quot;Slide 26 - &amp;quot;Enthalpy&amp;quot;&quot;/&gt;&lt;property id=&quot;20307&quot; value=&quot;447&quot;/&gt;&lt;/object&gt;&lt;object type=&quot;3&quot; unique_id=&quot;10279&quot;&gt;&lt;property id=&quot;20148&quot; value=&quot;5&quot;/&gt;&lt;property id=&quot;20300&quot; value=&quot;Slide 27 - &amp;quot;Enthalpy&amp;quot;&quot;/&gt;&lt;property id=&quot;20307&quot; value=&quot;449&quot;/&gt;&lt;/object&gt;&lt;object type=&quot;3&quot; unique_id=&quot;10280&quot;&gt;&lt;property id=&quot;20148&quot; value=&quot;5&quot;/&gt;&lt;property id=&quot;20300&quot; value=&quot;Slide 28 - &amp;quot;Enthalpy&amp;quot;&quot;/&gt;&lt;property id=&quot;20307&quot; value=&quot;451&quot;/&gt;&lt;/object&gt;&lt;object type=&quot;3&quot; unique_id=&quot;10281&quot;&gt;&lt;property id=&quot;20148&quot; value=&quot;5&quot;/&gt;&lt;property id=&quot;20300&quot; value=&quot;Slide 29 - &amp;quot;Enthalpy&amp;quot;&quot;/&gt;&lt;property id=&quot;20307&quot; value=&quot;452&quot;/&gt;&lt;/object&gt;&lt;object type=&quot;3&quot; unique_id=&quot;10282&quot;&gt;&lt;property id=&quot;20148&quot; value=&quot;5&quot;/&gt;&lt;property id=&quot;20300&quot; value=&quot;Slide 30 - &amp;quot;Enthalpy&amp;quot;&quot;/&gt;&lt;property id=&quot;20307&quot; value=&quot;453&quot;/&gt;&lt;/object&gt;&lt;object type=&quot;3&quot; unique_id=&quot;10283&quot;&gt;&lt;property id=&quot;20148&quot; value=&quot;5&quot;/&gt;&lt;property id=&quot;20300&quot; value=&quot;Slide 31 - &amp;quot;Enthalpy&amp;quot;&quot;/&gt;&lt;property id=&quot;20307&quot; value=&quot;454&quot;/&gt;&lt;/object&gt;&lt;object type=&quot;3&quot; unique_id=&quot;10284&quot;&gt;&lt;property id=&quot;20148&quot; value=&quot;5&quot;/&gt;&lt;property id=&quot;20300&quot; value=&quot;Slide 32 - &amp;quot;Enthalpy&amp;quot;&quot;/&gt;&lt;property id=&quot;20307&quot; value=&quot;455&quot;/&gt;&lt;/object&gt;&lt;object type=&quot;3&quot; unique_id=&quot;10285&quot;&gt;&lt;property id=&quot;20148&quot; value=&quot;5&quot;/&gt;&lt;property id=&quot;20300&quot; value=&quot;Slide 33 - &amp;quot;Enthalpy&amp;quot;&quot;/&gt;&lt;property id=&quot;20307&quot; value=&quot;460&quot;/&gt;&lt;/object&gt;&lt;object type=&quot;3&quot; unique_id=&quot;10286&quot;&gt;&lt;property id=&quot;20148&quot; value=&quot;5&quot;/&gt;&lt;property id=&quot;20300&quot; value=&quot;Slide 34 - &amp;quot;Calorimetry&amp;quot;&quot;/&gt;&lt;property id=&quot;20307&quot; value=&quot;457&quot;/&gt;&lt;/object&gt;&lt;object type=&quot;3&quot; unique_id=&quot;10287&quot;&gt;&lt;property id=&quot;20148&quot; value=&quot;5&quot;/&gt;&lt;property id=&quot;20300&quot; value=&quot;Slide 35 - &amp;quot;Calorimetry&amp;quot;&quot;/&gt;&lt;property id=&quot;20307&quot; value=&quot;461&quot;/&gt;&lt;/object&gt;&lt;object type=&quot;3&quot; unique_id=&quot;10288&quot;&gt;&lt;property id=&quot;20148&quot; value=&quot;5&quot;/&gt;&lt;property id=&quot;20300&quot; value=&quot;Slide 36 - &amp;quot;Calorimetry&amp;quot;&quot;/&gt;&lt;property id=&quot;20307&quot; value=&quot;458&quot;/&gt;&lt;/object&gt;&lt;object type=&quot;3&quot; unique_id=&quot;10289&quot;&gt;&lt;property id=&quot;20148&quot; value=&quot;5&quot;/&gt;&lt;property id=&quot;20300&quot; value=&quot;Slide 37 - &amp;quot;Calorimetry&amp;quot;&quot;/&gt;&lt;property id=&quot;20307&quot; value=&quot;459&quot;/&gt;&lt;/object&gt;&lt;object type=&quot;3&quot; unique_id=&quot;10290&quot;&gt;&lt;property id=&quot;20148&quot; value=&quot;5&quot;/&gt;&lt;property id=&quot;20300&quot; value=&quot;Slide 38 - &amp;quot;Calorimetry&amp;quot;&quot;/&gt;&lt;property id=&quot;20307&quot; value=&quot;463&quot;/&gt;&lt;/object&gt;&lt;object type=&quot;3&quot; unique_id=&quot;10291&quot;&gt;&lt;property id=&quot;20148&quot; value=&quot;5&quot;/&gt;&lt;property id=&quot;20300&quot; value=&quot;Slide 39 - &amp;quot;Calorimetry&amp;quot;&quot;/&gt;&lt;property id=&quot;20307&quot; value=&quot;462&quot;/&gt;&lt;/object&gt;&lt;object type=&quot;3&quot; unique_id=&quot;10292&quot;&gt;&lt;property id=&quot;20148&quot; value=&quot;5&quot;/&gt;&lt;property id=&quot;20300&quot; value=&quot;Slide 40 - &amp;quot;Calorimetry&amp;quot;&quot;/&gt;&lt;property id=&quot;20307&quot; value=&quot;465&quot;/&gt;&lt;/object&gt;&lt;object type=&quot;3&quot; unique_id=&quot;10293&quot;&gt;&lt;property id=&quot;20148&quot; value=&quot;5&quot;/&gt;&lt;property id=&quot;20300&quot; value=&quot;Slide 41 - &amp;quot;Calorimetry&amp;quot;&quot;/&gt;&lt;property id=&quot;20307&quot; value=&quot;467&quot;/&gt;&lt;/object&gt;&lt;object type=&quot;3&quot; unique_id=&quot;10294&quot;&gt;&lt;property id=&quot;20148&quot; value=&quot;5&quot;/&gt;&lt;property id=&quot;20300&quot; value=&quot;Slide 42 - &amp;quot;Calorimetry&amp;quot;&quot;/&gt;&lt;property id=&quot;20307&quot; value=&quot;468&quot;/&gt;&lt;/object&gt;&lt;object type=&quot;3&quot; unique_id=&quot;10295&quot;&gt;&lt;property id=&quot;20148&quot; value=&quot;5&quot;/&gt;&lt;property id=&quot;20300&quot; value=&quot;Slide 43 - &amp;quot;Calorimetry&amp;quot;&quot;/&gt;&lt;property id=&quot;20307&quot; value=&quot;469&quot;/&gt;&lt;/object&gt;&lt;object type=&quot;3&quot; unique_id=&quot;10296&quot;&gt;&lt;property id=&quot;20148&quot; value=&quot;5&quot;/&gt;&lt;property id=&quot;20300&quot; value=&quot;Slide 44 - &amp;quot;Calorimetry&amp;quot;&quot;/&gt;&lt;property id=&quot;20307&quot; value=&quot;470&quot;/&gt;&lt;/object&gt;&lt;object type=&quot;3&quot; unique_id=&quot;10297&quot;&gt;&lt;property id=&quot;20148&quot; value=&quot;5&quot;/&gt;&lt;property id=&quot;20300&quot; value=&quot;Slide 45 - &amp;quot;Calorimetry&amp;quot;&quot;/&gt;&lt;property id=&quot;20307&quot; value=&quot;471&quot;/&gt;&lt;/object&gt;&lt;object type=&quot;3&quot; unique_id=&quot;10298&quot;&gt;&lt;property id=&quot;20148&quot; value=&quot;5&quot;/&gt;&lt;property id=&quot;20300&quot; value=&quot;Slide 46 - &amp;quot;Calorimetry&amp;quot;&quot;/&gt;&lt;property id=&quot;20307&quot; value=&quot;472&quot;/&gt;&lt;/object&gt;&lt;object type=&quot;3&quot; unique_id=&quot;10299&quot;&gt;&lt;property id=&quot;20148&quot; value=&quot;5&quot;/&gt;&lt;property id=&quot;20300&quot; value=&quot;Slide 47 - &amp;quot;Hess’s Law&amp;quot;&quot;/&gt;&lt;property id=&quot;20307&quot; value=&quot;474&quot;/&gt;&lt;/object&gt;&lt;object type=&quot;3&quot; unique_id=&quot;10300&quot;&gt;&lt;property id=&quot;20148&quot; value=&quot;5&quot;/&gt;&lt;property id=&quot;20300&quot; value=&quot;Slide 48 - &amp;quot;Hess’s Law&amp;quot;&quot;/&gt;&lt;property id=&quot;20307&quot; value=&quot;475&quot;/&gt;&lt;/object&gt;&lt;object type=&quot;3&quot; unique_id=&quot;10301&quot;&gt;&lt;property id=&quot;20148&quot; value=&quot;5&quot;/&gt;&lt;property id=&quot;20300&quot; value=&quot;Slide 49 - &amp;quot;Hess’s Law&amp;quot;&quot;/&gt;&lt;property id=&quot;20307&quot; value=&quot;476&quot;/&gt;&lt;/object&gt;&lt;object type=&quot;3&quot; unique_id=&quot;10302&quot;&gt;&lt;property id=&quot;20148&quot; value=&quot;5&quot;/&gt;&lt;property id=&quot;20300&quot; value=&quot;Slide 50 - &amp;quot;Hess’s Law&amp;quot;&quot;/&gt;&lt;property id=&quot;20307&quot; value=&quot;477&quot;/&gt;&lt;/object&gt;&lt;object type=&quot;3&quot; unique_id=&quot;10303&quot;&gt;&lt;property id=&quot;20148&quot; value=&quot;5&quot;/&gt;&lt;property id=&quot;20300&quot; value=&quot;Slide 51 - &amp;quot;Hess’s Law&amp;quot;&quot;/&gt;&lt;property id=&quot;20307&quot; value=&quot;478&quot;/&gt;&lt;/object&gt;&lt;object type=&quot;3&quot; unique_id=&quot;10304&quot;&gt;&lt;property id=&quot;20148&quot; value=&quot;5&quot;/&gt;&lt;property id=&quot;20300&quot; value=&quot;Slide 52 - &amp;quot;Standard Enthapies of Formation&amp;quot;&quot;/&gt;&lt;property id=&quot;20307&quot; value=&quot;481&quot;/&gt;&lt;/object&gt;&lt;object type=&quot;3&quot; unique_id=&quot;10305&quot;&gt;&lt;property id=&quot;20148&quot; value=&quot;5&quot;/&gt;&lt;property id=&quot;20300&quot; value=&quot;Slide 53 - &amp;quot;Standard Enthapies of Formation&amp;quot;&quot;/&gt;&lt;property id=&quot;20307&quot; value=&quot;480&quot;/&gt;&lt;/object&gt;&lt;object type=&quot;3&quot; unique_id=&quot;10306&quot;&gt;&lt;property id=&quot;20148&quot; value=&quot;5&quot;/&gt;&lt;property id=&quot;20300&quot; value=&quot;Slide 54 - &amp;quot;Standard Enthapies of Formation&amp;quot;&quot;/&gt;&lt;property id=&quot;20307&quot; value=&quot;479&quot;/&gt;&lt;/object&gt;&lt;object type=&quot;3&quot; unique_id=&quot;10307&quot;&gt;&lt;property id=&quot;20148&quot; value=&quot;5&quot;/&gt;&lt;property id=&quot;20300&quot; value=&quot;Slide 55 - &amp;quot;Standard Enthapies of Formation&amp;quot;&quot;/&gt;&lt;property id=&quot;20307&quot; value=&quot;482&quot;/&gt;&lt;/object&gt;&lt;object type=&quot;3&quot; unique_id=&quot;10308&quot;&gt;&lt;property id=&quot;20148&quot; value=&quot;5&quot;/&gt;&lt;property id=&quot;20300&quot; value=&quot;Slide 56&quot;/&gt;&lt;property id=&quot;20307&quot; value=&quot;414&quot;/&gt;&lt;/object&gt;&lt;object type=&quot;3&quot; unique_id=&quot;10309&quot;&gt;&lt;property id=&quot;20148&quot; value=&quot;5&quot;/&gt;&lt;property id=&quot;20300&quot; value=&quot;Slide 57&quot;/&gt;&lt;property id=&quot;20307&quot; value=&quot;415&quot;/&gt;&lt;/object&gt;&lt;object type=&quot;3&quot; unique_id=&quot;10310&quot;&gt;&lt;property id=&quot;20148&quot; value=&quot;5&quot;/&gt;&lt;property id=&quot;20300&quot; value=&quot;Slide 58&quot;/&gt;&lt;property id=&quot;20307&quot; value=&quot;416&quot;/&gt;&lt;/object&gt;&lt;object type=&quot;3&quot; unique_id=&quot;10311&quot;&gt;&lt;property id=&quot;20148&quot; value=&quot;5&quot;/&gt;&lt;property id=&quot;20300&quot; value=&quot;Slide 59&quot;/&gt;&lt;property id=&quot;20307&quot; value=&quot;417&quot;/&gt;&lt;/object&gt;&lt;object type=&quot;3&quot; unique_id=&quot;10312&quot;&gt;&lt;property id=&quot;20148&quot; value=&quot;5&quot;/&gt;&lt;property id=&quot;20300&quot; value=&quot;Slide 60&quot;/&gt;&lt;property id=&quot;20307&quot; value=&quot;418&quot;/&gt;&lt;/object&gt;&lt;object type=&quot;3&quot; unique_id=&quot;10313&quot;&gt;&lt;property id=&quot;20148&quot; value=&quot;5&quot;/&gt;&lt;property id=&quot;20300&quot; value=&quot;Slide 61 - &amp;quot;Chapter Summary:  Key Points&amp;quot;&quot;/&gt;&lt;property id=&quot;20307&quot; value=&quot;484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2998</Words>
  <Application>Microsoft Office PowerPoint</Application>
  <PresentationFormat>On-screen Show (4:3)</PresentationFormat>
  <Paragraphs>907</Paragraphs>
  <Slides>60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Times New Roman</vt:lpstr>
      <vt:lpstr>Symbol</vt:lpstr>
      <vt:lpstr>Default Design</vt:lpstr>
      <vt:lpstr>Equation</vt:lpstr>
      <vt:lpstr>PowerPoint Presentation</vt:lpstr>
      <vt:lpstr>Thermochemistry</vt:lpstr>
      <vt:lpstr>Energy and Energy Changes</vt:lpstr>
      <vt:lpstr>Energy and Energy Changes</vt:lpstr>
      <vt:lpstr>Energy and Energy Changes</vt:lpstr>
      <vt:lpstr>Energy and Energy Changes</vt:lpstr>
      <vt:lpstr>Energy and Energy Changes</vt:lpstr>
      <vt:lpstr>Energy and Energy Changes</vt:lpstr>
      <vt:lpstr>Energy and Energy Changes</vt:lpstr>
      <vt:lpstr>Energy and Energy Changes</vt:lpstr>
      <vt:lpstr>Energy and Energy Changes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Enthalpy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Calorimetry</vt:lpstr>
      <vt:lpstr>Hess’s Law</vt:lpstr>
      <vt:lpstr>Hess’s Law</vt:lpstr>
      <vt:lpstr>Hess’s Law</vt:lpstr>
      <vt:lpstr>Hess’s Law</vt:lpstr>
      <vt:lpstr>Hess’s Law</vt:lpstr>
      <vt:lpstr>Standard Enthapies of Formation</vt:lpstr>
      <vt:lpstr>Standard Enthapies of Formation</vt:lpstr>
      <vt:lpstr>Standard Enthapies of Formation</vt:lpstr>
      <vt:lpstr>Standard Enthapies of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Summary:  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Gelder</dc:creator>
  <cp:lastModifiedBy>Abdulrahman Faisal Al-Betar</cp:lastModifiedBy>
  <cp:revision>321</cp:revision>
  <dcterms:modified xsi:type="dcterms:W3CDTF">2012-12-12T13:03:21Z</dcterms:modified>
</cp:coreProperties>
</file>