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71" r:id="rId2"/>
    <p:sldId id="469" r:id="rId3"/>
    <p:sldId id="33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6" r:id="rId18"/>
    <p:sldId id="437" r:id="rId19"/>
    <p:sldId id="439" r:id="rId20"/>
    <p:sldId id="440" r:id="rId21"/>
    <p:sldId id="438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70" r:id="rId50"/>
  </p:sldIdLst>
  <p:sldSz cx="9144000" cy="6858000" type="screen4x3"/>
  <p:notesSz cx="6858000" cy="9144000"/>
  <p:custDataLst>
    <p:tags r:id="rId53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588" autoAdjust="0"/>
  </p:normalViewPr>
  <p:slideViewPr>
    <p:cSldViewPr>
      <p:cViewPr varScale="1">
        <p:scale>
          <a:sx n="92" d="100"/>
          <a:sy n="92" d="100"/>
        </p:scale>
        <p:origin x="-94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785BFD24-8973-43DD-B2ED-0889795AB4D5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48B8106-E611-4DC1-A801-A65BC4703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4108D7B-3CB4-4750-A939-4DBAAA8DBE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837629E-FFE0-4161-AA90-BCDBB28B8E76}" type="slidenum">
              <a:rPr lang="en-GB" sz="1200" smtClean="0">
                <a:solidFill>
                  <a:srgbClr val="000000"/>
                </a:solidFill>
              </a:rPr>
              <a:pPr/>
              <a:t>4</a:t>
            </a:fld>
            <a:endParaRPr lang="en-GB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2C94-EB2A-47E6-890C-63C9FABB04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9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05E3-F16C-4D1E-AD41-AF472D96B5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4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62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62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016D7-E765-4BF8-A9AC-1A160469F4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AB08-4361-4EF0-AB38-B7F2EDF78F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8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789C-CD14-49FB-A65A-1E315091BA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A8E8-C4F0-4ED8-B455-5B3FE7DCE1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458E-D95E-42BB-9F66-18E1083A36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57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CC1C6-0157-475D-A0F3-118BA5E97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9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1621-8B6D-4D7F-B245-F4EA17726F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5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FB97-5846-47B2-BB7F-FCB359E53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8D6A-D0FF-40BC-B225-7354915F7F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33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8B91A-5B13-4F2B-AD7D-DB8F7C2235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17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AE77-E24A-4AD0-9186-27FBD98FD8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0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88E20-2EDB-4394-B3EA-AE8947AF6C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9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E967-CC0D-496A-8158-0684F0DAFB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4AAAC23-837C-4F26-AFB1-F352EDF241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8138" indent="-338138" algn="l" defTabSz="457200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jpeg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jpeg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jpeg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Arial" charset="0"/>
              <a:buNone/>
            </a:pPr>
            <a:fld id="{24093017-1C26-4797-8069-5A5DBF662FFB}" type="slidenum">
              <a:rPr lang="en-GB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228600"/>
            <a:ext cx="4572000" cy="342900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Chemistry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Second Edition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Julia Burdge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Lecture PowerPoints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Jason A. Kautz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University of Nebraska-Lincoln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endParaRPr lang="en-US" sz="2400" smtClean="0">
              <a:solidFill>
                <a:srgbClr val="002060"/>
              </a:solidFill>
            </a:endParaRPr>
          </a:p>
        </p:txBody>
      </p:sp>
      <p:pic>
        <p:nvPicPr>
          <p:cNvPr id="26628" name="Picture 3" descr="MHHE-logo-mark-72dpi-100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676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Burdge2e11dh_n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671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Copyright (c) The McGraw-Hill Companies, Inc.  Permission required for reproduction or display.</a:t>
            </a:r>
          </a:p>
        </p:txBody>
      </p:sp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6313488" y="3352800"/>
            <a:ext cx="1092200" cy="1098550"/>
            <a:chOff x="1524000" y="4096511"/>
            <a:chExt cx="1143000" cy="113069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524000" y="4135398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636" name="TextBox 6"/>
            <p:cNvSpPr txBox="1">
              <a:spLocks noChangeArrowheads="1"/>
            </p:cNvSpPr>
            <p:nvPr/>
          </p:nvSpPr>
          <p:spPr bwMode="auto">
            <a:xfrm>
              <a:off x="1639070" y="4096511"/>
              <a:ext cx="913140" cy="11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6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4876800" y="4724400"/>
            <a:ext cx="3962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2060"/>
                </a:solidFill>
              </a:rPr>
              <a:t>Stoichiometry:  Ratios of Combination</a:t>
            </a:r>
          </a:p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3505200" cy="1430337"/>
          </a:xfrm>
        </p:spPr>
        <p:txBody>
          <a:bodyPr/>
          <a:lstStyle/>
          <a:p>
            <a:pPr algn="l"/>
            <a:r>
              <a:rPr lang="en-US" sz="2400" b="1" i="1" smtClean="0"/>
              <a:t>Chemical Equations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Chemical equations must be </a:t>
            </a:r>
            <a:r>
              <a:rPr lang="en-US" sz="2000" i="1">
                <a:solidFill>
                  <a:schemeClr val="tx1"/>
                </a:solidFill>
              </a:rPr>
              <a:t>balanced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so that the law of conservation of mass is obeyed.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Balancing is achieved by writing </a:t>
            </a:r>
            <a:r>
              <a:rPr lang="en-US" sz="2000" b="1" i="1">
                <a:solidFill>
                  <a:schemeClr val="tx1"/>
                </a:solidFill>
              </a:rPr>
              <a:t>stoichiometric coefficients</a:t>
            </a:r>
            <a:r>
              <a:rPr lang="en-US" sz="2000">
                <a:solidFill>
                  <a:schemeClr val="tx1"/>
                </a:solidFill>
              </a:rPr>
              <a:t> to the left of the chemical formulas.</a:t>
            </a:r>
          </a:p>
        </p:txBody>
      </p:sp>
      <p:pic>
        <p:nvPicPr>
          <p:cNvPr id="32772" name="Picture 6" descr="bur75640_un0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/>
          <a:stretch>
            <a:fillRect/>
          </a:stretch>
        </p:blipFill>
        <p:spPr bwMode="auto">
          <a:xfrm>
            <a:off x="1524000" y="3581400"/>
            <a:ext cx="6096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Generally, it will facilitate the balancing process if you do the following: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</a:pPr>
            <a:r>
              <a:rPr lang="en-US" sz="2000" b="1">
                <a:solidFill>
                  <a:srgbClr val="00B0F0"/>
                </a:solidFill>
              </a:rPr>
              <a:t>1)</a:t>
            </a:r>
            <a:r>
              <a:rPr lang="en-US" sz="2000">
                <a:solidFill>
                  <a:schemeClr val="tx1"/>
                </a:solidFill>
              </a:rPr>
              <a:t>	Change the coefficients of compounds before changing the coefficients  	of elements.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</a:pPr>
            <a:r>
              <a:rPr lang="en-US" sz="2000" b="1">
                <a:solidFill>
                  <a:srgbClr val="00B0F0"/>
                </a:solidFill>
              </a:rPr>
              <a:t>2)</a:t>
            </a:r>
            <a:r>
              <a:rPr lang="en-US" sz="2000">
                <a:solidFill>
                  <a:schemeClr val="tx1"/>
                </a:solidFill>
              </a:rPr>
              <a:t>	Treat polyatomic ions that appear on both sides of the equation as </a:t>
            </a:r>
          </a:p>
          <a:p>
            <a:pPr>
              <a:buClr>
                <a:srgbClr val="00B0F0"/>
              </a:buClr>
              <a:buSzPct val="100000"/>
            </a:pPr>
            <a:r>
              <a:rPr lang="en-US" sz="2000">
                <a:solidFill>
                  <a:schemeClr val="tx1"/>
                </a:solidFill>
              </a:rPr>
              <a:t>	units.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AutoNum type="arabicParenR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</a:pPr>
            <a:r>
              <a:rPr lang="en-US" sz="2000" b="1">
                <a:solidFill>
                  <a:srgbClr val="00B0F0"/>
                </a:solidFill>
              </a:rPr>
              <a:t>3) </a:t>
            </a:r>
            <a:r>
              <a:rPr lang="en-US" sz="2000">
                <a:solidFill>
                  <a:schemeClr val="tx1"/>
                </a:solidFill>
              </a:rPr>
              <a:t>	Count atoms and/or polyatomic ions carefully, and track their numbers   	each time you change a coefficient.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Write the balanced chemical equation that represents the combustion of propane.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  </a:t>
            </a:r>
            <a:r>
              <a:rPr lang="en-US" sz="2000">
                <a:solidFill>
                  <a:schemeClr val="tx1"/>
                </a:solidFill>
              </a:rPr>
              <a:t>Write the unbalanced equation: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8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→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l</a:t>
            </a:r>
            <a:r>
              <a:rPr lang="en-US" sz="1800">
                <a:solidFill>
                  <a:schemeClr val="tx1"/>
                </a:solidFill>
              </a:rPr>
              <a:t>) 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 b="1">
                <a:solidFill>
                  <a:srgbClr val="00B0F0"/>
                </a:solidFill>
              </a:rPr>
              <a:t>Step 2:  </a:t>
            </a:r>
            <a:r>
              <a:rPr lang="en-US" sz="2000">
                <a:solidFill>
                  <a:schemeClr val="tx1"/>
                </a:solidFill>
              </a:rPr>
              <a:t>Leaving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until the end, balance each of the atoms: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8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+ 5O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→ 3CO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+ 4H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l</a:t>
            </a:r>
            <a:r>
              <a:rPr lang="en-US" sz="1800">
                <a:solidFill>
                  <a:schemeClr val="tx1"/>
                </a:solidFill>
              </a:rPr>
              <a:t>) 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3:  </a:t>
            </a:r>
            <a:r>
              <a:rPr lang="en-US" sz="2000">
                <a:solidFill>
                  <a:schemeClr val="tx1"/>
                </a:solidFill>
              </a:rPr>
              <a:t>Double check to make sure there are equal numbers of each type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 on atom on both sides of the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4953000" cy="914400"/>
          </a:xfrm>
        </p:spPr>
        <p:txBody>
          <a:bodyPr/>
          <a:lstStyle/>
          <a:p>
            <a:pPr algn="l"/>
            <a:r>
              <a:rPr lang="en-US" sz="2400" b="1" i="1" smtClean="0"/>
              <a:t>		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68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mole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is defined as the amount of a substance that contains as many elementary entities as there are atoms in exactly 12 g of carbon-12.</a:t>
            </a:r>
            <a:br>
              <a:rPr lang="en-US" sz="2000">
                <a:solidFill>
                  <a:schemeClr val="tx1"/>
                </a:solidFill>
              </a:rPr>
            </a:b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experimentally determined number is called </a:t>
            </a:r>
            <a:r>
              <a:rPr lang="en-US" sz="2000" b="1" i="1">
                <a:solidFill>
                  <a:schemeClr val="tx1"/>
                </a:solidFill>
              </a:rPr>
              <a:t>Avogadro’s number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en-US" sz="2000" i="1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A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95575" y="2667000"/>
            <a:ext cx="3552825" cy="877888"/>
            <a:chOff x="582168" y="3940492"/>
            <a:chExt cx="3553968" cy="877824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609600" y="3962400"/>
              <a:ext cx="3505200" cy="8382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35854" name="Rectangle 6"/>
            <p:cNvSpPr>
              <a:spLocks noChangeArrowheads="1"/>
            </p:cNvSpPr>
            <p:nvPr/>
          </p:nvSpPr>
          <p:spPr bwMode="auto">
            <a:xfrm>
              <a:off x="715963" y="4186238"/>
              <a:ext cx="32924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>
                  <a:solidFill>
                    <a:schemeClr val="tx1"/>
                  </a:solidFill>
                </a:rPr>
                <a:t>N</a:t>
              </a:r>
              <a:r>
                <a:rPr lang="en-US" b="1" baseline="-25000">
                  <a:solidFill>
                    <a:schemeClr val="tx1"/>
                  </a:solidFill>
                </a:rPr>
                <a:t>A</a:t>
              </a:r>
              <a:r>
                <a:rPr lang="en-US" b="1">
                  <a:solidFill>
                    <a:schemeClr val="tx1"/>
                  </a:solidFill>
                </a:rPr>
                <a:t> = 6.0221415 x 10</a:t>
              </a:r>
              <a:r>
                <a:rPr lang="en-US" b="1" baseline="30000">
                  <a:solidFill>
                    <a:schemeClr val="tx1"/>
                  </a:solidFill>
                </a:rPr>
                <a:t>23</a:t>
              </a:r>
              <a:endParaRPr lang="en-US" b="1"/>
            </a:p>
          </p:txBody>
        </p:sp>
      </p:grpSp>
      <p:grpSp>
        <p:nvGrpSpPr>
          <p:cNvPr id="35845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850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3.4</a:t>
              </a:r>
            </a:p>
          </p:txBody>
        </p:sp>
      </p:grpSp>
      <p:pic>
        <p:nvPicPr>
          <p:cNvPr id="35846" name="Picture 16" descr="bur75640_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>
            <a:fillRect/>
          </a:stretch>
        </p:blipFill>
        <p:spPr bwMode="auto">
          <a:xfrm>
            <a:off x="1600200" y="3962400"/>
            <a:ext cx="581501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4114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One mole each of some familiar substances: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sulfur (left)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copper (middle)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rgbClr val="FF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mercury (right)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helium (in balloon)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/>
            </a:r>
            <a:br>
              <a:rPr lang="en-US" sz="2000" i="1">
                <a:solidFill>
                  <a:schemeClr val="tx1"/>
                </a:solidFill>
              </a:rPr>
            </a:b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533400" y="5334000"/>
            <a:ext cx="3505200" cy="838200"/>
            <a:chOff x="609600" y="3962400"/>
            <a:chExt cx="3505200" cy="8382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609600" y="3962400"/>
              <a:ext cx="3505200" cy="8382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36873" name="Rectangle 6"/>
            <p:cNvSpPr>
              <a:spLocks noChangeArrowheads="1"/>
            </p:cNvSpPr>
            <p:nvPr/>
          </p:nvSpPr>
          <p:spPr bwMode="auto">
            <a:xfrm>
              <a:off x="715395" y="4185742"/>
              <a:ext cx="3293611" cy="39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>
                  <a:solidFill>
                    <a:schemeClr val="tx1"/>
                  </a:solidFill>
                </a:rPr>
                <a:t>N</a:t>
              </a:r>
              <a:r>
                <a:rPr lang="en-US" b="1" baseline="-25000">
                  <a:solidFill>
                    <a:schemeClr val="tx1"/>
                  </a:solidFill>
                </a:rPr>
                <a:t>A</a:t>
              </a:r>
              <a:r>
                <a:rPr lang="en-US" b="1">
                  <a:solidFill>
                    <a:schemeClr val="tx1"/>
                  </a:solidFill>
                </a:rPr>
                <a:t> = 6.0221415 x 10</a:t>
              </a:r>
              <a:r>
                <a:rPr lang="en-US" b="1" baseline="30000">
                  <a:solidFill>
                    <a:schemeClr val="tx1"/>
                  </a:solidFill>
                </a:rPr>
                <a:t>23</a:t>
              </a:r>
              <a:endParaRPr lang="en-US" b="1"/>
            </a:p>
          </p:txBody>
        </p:sp>
      </p:grpSp>
      <p:pic>
        <p:nvPicPr>
          <p:cNvPr id="36869" name="Picture 11" descr="bur75640_0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3841"/>
          <a:stretch>
            <a:fillRect/>
          </a:stretch>
        </p:blipFill>
        <p:spPr bwMode="auto">
          <a:xfrm>
            <a:off x="4648200" y="838200"/>
            <a:ext cx="426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coefficients in chemical equations are used to represent either molecules or moles of molecules.</a:t>
            </a:r>
            <a:br>
              <a:rPr lang="en-US" sz="2000">
                <a:solidFill>
                  <a:schemeClr val="tx1"/>
                </a:solidFill>
              </a:rPr>
            </a:b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In either instance, the </a:t>
            </a:r>
            <a:r>
              <a:rPr lang="en-US" sz="2000" i="1">
                <a:solidFill>
                  <a:schemeClr val="tx1"/>
                </a:solidFill>
              </a:rPr>
              <a:t>ratio</a:t>
            </a:r>
            <a:r>
              <a:rPr lang="en-US" sz="2000">
                <a:solidFill>
                  <a:schemeClr val="tx1"/>
                </a:solidFill>
              </a:rPr>
              <a:t> is always conserved.</a:t>
            </a: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571500" y="2895600"/>
            <a:ext cx="786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2H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               </a:t>
            </a:r>
            <a:r>
              <a:rPr lang="en-US">
                <a:solidFill>
                  <a:schemeClr val="tx1"/>
                </a:solidFill>
              </a:rPr>
              <a:t>+               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               </a:t>
            </a:r>
            <a:r>
              <a:rPr lang="en-US">
                <a:solidFill>
                  <a:schemeClr val="tx1"/>
                </a:solidFill>
              </a:rPr>
              <a:t>→              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7893" name="Picture 7" descr="bur75640_un0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>
            <a:fillRect/>
          </a:stretch>
        </p:blipFill>
        <p:spPr bwMode="auto">
          <a:xfrm>
            <a:off x="1600200" y="3810000"/>
            <a:ext cx="5943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same ratio is also conserved on the macroscopic scale: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09575" y="1981200"/>
            <a:ext cx="803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2H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               </a:t>
            </a:r>
            <a:r>
              <a:rPr lang="en-US">
                <a:solidFill>
                  <a:schemeClr val="tx1"/>
                </a:solidFill>
              </a:rPr>
              <a:t>+               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               </a:t>
            </a:r>
            <a:r>
              <a:rPr lang="en-US">
                <a:solidFill>
                  <a:schemeClr val="tx1"/>
                </a:solidFill>
              </a:rPr>
              <a:t>→                2H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7" name="Picture 12" descr="bur75640_0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/>
          <a:stretch>
            <a:fillRect/>
          </a:stretch>
        </p:blipFill>
        <p:spPr bwMode="auto">
          <a:xfrm>
            <a:off x="1298575" y="2819400"/>
            <a:ext cx="65500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Potassium is the second most abundant metal in the human body.  Calculate the number of atoms in 7.31 moles of potassium.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520825" y="3352800"/>
          <a:ext cx="61483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4051080" imgH="419040" progId="">
                  <p:embed/>
                </p:oleObj>
              </mc:Choice>
              <mc:Fallback>
                <p:oleObj name="Equation" r:id="rId3" imgW="405108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352800"/>
                        <a:ext cx="61483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number of moles of potassium that contains 8.91 x 10</a:t>
            </a:r>
            <a:r>
              <a:rPr lang="en-US" sz="2000" baseline="30000">
                <a:solidFill>
                  <a:schemeClr val="tx1"/>
                </a:solidFill>
              </a:rPr>
              <a:t>25</a:t>
            </a:r>
            <a:r>
              <a:rPr lang="en-US" sz="2000">
                <a:solidFill>
                  <a:schemeClr val="tx1"/>
                </a:solidFill>
              </a:rPr>
              <a:t> potassium atoms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568450" y="3371850"/>
          <a:ext cx="60515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3987720" imgH="393480" progId="">
                  <p:embed/>
                </p:oleObj>
              </mc:Choice>
              <mc:Fallback>
                <p:oleObj name="Equation" r:id="rId3" imgW="398772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371850"/>
                        <a:ext cx="60515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Remember from Chapter 2: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1 </a:t>
            </a:r>
            <a:r>
              <a:rPr lang="en-US" sz="2000" dirty="0" err="1">
                <a:solidFill>
                  <a:schemeClr val="tx1"/>
                </a:solidFill>
              </a:rPr>
              <a:t>amu</a:t>
            </a:r>
            <a:r>
              <a:rPr lang="en-US" sz="2000" dirty="0">
                <a:solidFill>
                  <a:schemeClr val="tx1"/>
                </a:solidFill>
              </a:rPr>
              <a:t> = 1.661 x 10</a:t>
            </a:r>
            <a:r>
              <a:rPr lang="en-US" sz="2000" baseline="30000" dirty="0">
                <a:solidFill>
                  <a:schemeClr val="tx1"/>
                </a:solidFill>
                <a:cs typeface="Arial" charset="0"/>
              </a:rPr>
              <a:t>–24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g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This is the reciprocal of Avogadro’s number.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Expressed another way: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1 g = 6.022 x 10</a:t>
            </a:r>
            <a:r>
              <a:rPr lang="en-US" sz="2000" baseline="30000" dirty="0">
                <a:solidFill>
                  <a:schemeClr val="tx1"/>
                </a:solidFill>
                <a:cs typeface="Arial" charset="0"/>
              </a:rPr>
              <a:t>23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amu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smtClean="0">
                <a:solidFill>
                  <a:schemeClr val="tx1"/>
                </a:solidFill>
              </a:rPr>
              <a:t>Stoichiometry:  Ratios of Combination</a:t>
            </a:r>
            <a:endParaRPr lang="en-GB" sz="2400" b="1" i="1" smtClean="0">
              <a:solidFill>
                <a:schemeClr val="tx1"/>
              </a:solidFill>
            </a:endParaRPr>
          </a:p>
        </p:txBody>
      </p:sp>
      <p:grpSp>
        <p:nvGrpSpPr>
          <p:cNvPr id="27651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56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3.1	Molecular and Formula Masses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3.2	Percent Composition of 	Compounds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3.3	Chemical 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Interpreting and Writing 				Chemical 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Balancing Chemical 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3.4	The Mole and Molar Mass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The Mole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Determining Molar Mass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err="1">
                <a:solidFill>
                  <a:schemeClr val="tx1"/>
                </a:solidFill>
              </a:rPr>
              <a:t>Interconverting</a:t>
            </a:r>
            <a:r>
              <a:rPr lang="en-US" sz="1800" dirty="0">
                <a:solidFill>
                  <a:schemeClr val="tx1"/>
                </a:solidFill>
              </a:rPr>
              <a:t> Mass, Moles, 			and Numbers of Particles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Empirical Formula from Percent 		Composition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3.5	Combustion Analysis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		</a:t>
            </a:r>
            <a:r>
              <a:rPr lang="en-US" sz="1800" dirty="0">
                <a:solidFill>
                  <a:schemeClr val="tx1"/>
                </a:solidFill>
              </a:rPr>
              <a:t>Determination of Empirical 			Formula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		</a:t>
            </a:r>
            <a:r>
              <a:rPr lang="en-US" sz="1800" dirty="0">
                <a:solidFill>
                  <a:schemeClr val="tx1"/>
                </a:solidFill>
              </a:rPr>
              <a:t>Determination of Molecular 			Formula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3.6	Calculations with Balanced 	Chemical 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		</a:t>
            </a:r>
            <a:r>
              <a:rPr lang="en-US" sz="1800" dirty="0">
                <a:solidFill>
                  <a:schemeClr val="tx1"/>
                </a:solidFill>
              </a:rPr>
              <a:t>Moles of Reactants and 				Products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		</a:t>
            </a:r>
            <a:r>
              <a:rPr lang="en-US" sz="1800" dirty="0">
                <a:solidFill>
                  <a:schemeClr val="tx1"/>
                </a:solidFill>
              </a:rPr>
              <a:t>Mass of Reactants and 				Products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3.7	Limiting Reactants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		</a:t>
            </a:r>
            <a:r>
              <a:rPr lang="en-US" sz="1800" dirty="0">
                <a:solidFill>
                  <a:schemeClr val="tx1"/>
                </a:solidFill>
              </a:rPr>
              <a:t>Determining the Limiting 				Reactant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		Reaction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4038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molar mass</a:t>
            </a:r>
            <a:r>
              <a:rPr lang="en-US" sz="2000">
                <a:solidFill>
                  <a:schemeClr val="tx1"/>
                </a:solidFill>
              </a:rPr>
              <a:t> of a substance is the mass in grams of 1 mole of the substance.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sulfur (left)  	32.07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copper (middle)	63.55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 </a:t>
            </a:r>
            <a:endParaRPr lang="en-US" sz="2000" b="1" i="1">
              <a:solidFill>
                <a:srgbClr val="FF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mercury (right)  	200.6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helium (in balloon)  	4.003 g/mol</a:t>
            </a:r>
          </a:p>
        </p:txBody>
      </p:sp>
      <p:pic>
        <p:nvPicPr>
          <p:cNvPr id="40964" name="Picture 6" descr="bur75640_0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3255"/>
          <a:stretch>
            <a:fillRect/>
          </a:stretch>
        </p:blipFill>
        <p:spPr bwMode="auto">
          <a:xfrm>
            <a:off x="4648200" y="7620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It is important to be able to convert between mass, moles, and the number of particles.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1988" name="Picture 6" descr="bur75640_0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>
            <a:fillRect/>
          </a:stretch>
        </p:blipFill>
        <p:spPr bwMode="auto">
          <a:xfrm>
            <a:off x="152400" y="3200400"/>
            <a:ext cx="883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Determine the mass in grams of 2.75 moles of glucose (C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1.  </a:t>
            </a:r>
            <a:r>
              <a:rPr lang="en-US" sz="2000">
                <a:solidFill>
                  <a:schemeClr val="tx1"/>
                </a:solidFill>
              </a:rPr>
              <a:t>Use the periodic table to calculate the molar mass of glucose.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MM = 180.16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2.  </a:t>
            </a:r>
            <a:r>
              <a:rPr lang="en-US" sz="2000">
                <a:solidFill>
                  <a:schemeClr val="tx1"/>
                </a:solidFill>
              </a:rPr>
              <a:t>Use the molar mass of glucose to find grams.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600200" y="5105400"/>
          <a:ext cx="5975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3936960" imgH="444240" progId="">
                  <p:embed/>
                </p:oleObj>
              </mc:Choice>
              <mc:Fallback>
                <p:oleObj name="Equation" r:id="rId3" imgW="393696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59753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Determine the number of moles in 59.8 g of sodium nitrate, NaNO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1.  </a:t>
            </a:r>
            <a:r>
              <a:rPr lang="en-US" sz="2000">
                <a:solidFill>
                  <a:schemeClr val="tx1"/>
                </a:solidFill>
              </a:rPr>
              <a:t>Use the periodic table to calculate the molar mass of NaNO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MM = 85.00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2.  </a:t>
            </a:r>
            <a:r>
              <a:rPr lang="en-US" sz="2000">
                <a:solidFill>
                  <a:schemeClr val="tx1"/>
                </a:solidFill>
              </a:rPr>
              <a:t>Use the molar mass to find grams.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697038" y="4811713"/>
          <a:ext cx="57832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3809880" imgH="444240" progId="">
                  <p:embed/>
                </p:oleObj>
              </mc:Choice>
              <mc:Fallback>
                <p:oleObj name="Equation" r:id="rId3" imgW="380988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811713"/>
                        <a:ext cx="578326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number of oxygen molecules in 35.5 g of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1.  </a:t>
            </a:r>
            <a:r>
              <a:rPr lang="en-US" sz="2000">
                <a:solidFill>
                  <a:schemeClr val="tx1"/>
                </a:solidFill>
              </a:rPr>
              <a:t>Use the periodic table to calculate the molar mass of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MM = 32.00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2.  </a:t>
            </a:r>
            <a:r>
              <a:rPr lang="en-US" sz="2000">
                <a:solidFill>
                  <a:schemeClr val="tx1"/>
                </a:solidFill>
              </a:rPr>
              <a:t>Use the molar mass and N</a:t>
            </a:r>
            <a:r>
              <a:rPr lang="en-US" sz="2000" baseline="-25000">
                <a:solidFill>
                  <a:schemeClr val="tx1"/>
                </a:solidFill>
              </a:rPr>
              <a:t>A</a:t>
            </a:r>
            <a:r>
              <a:rPr lang="en-US" sz="2000">
                <a:solidFill>
                  <a:schemeClr val="tx1"/>
                </a:solidFill>
              </a:rPr>
              <a:t> to find molecules.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33363" y="4792663"/>
          <a:ext cx="8712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5740200" imgH="457200" progId="">
                  <p:embed/>
                </p:oleObj>
              </mc:Choice>
              <mc:Fallback>
                <p:oleObj name="Equation" r:id="rId3" imgW="5740200" imgH="45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792663"/>
                        <a:ext cx="87122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534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Using the concept of the mole and molar mass, along with percent composition, it is possible to determine empirical formulas.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Determine the empirical formula of a compound that is 52.15 %C, 13.13 % H and 34.73 % O.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1: </a:t>
            </a:r>
            <a:r>
              <a:rPr lang="en-US" sz="2000" dirty="0">
                <a:solidFill>
                  <a:schemeClr val="tx1"/>
                </a:solidFill>
              </a:rPr>
              <a:t>Assume 100 g sample so that the mass percentages of carbon 			and oxygen given correspond to the masses of C, H and O in the 		compound.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Carbon:  	52.15 % of 100 g = 52.15 g C </a:t>
            </a: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Hydrogen: 	13.13 % of 100 g = 13.13 g H</a:t>
            </a: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Oxygen:  	34.73 % of 100 g = 34.73 g O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  </a:t>
            </a:r>
            <a:r>
              <a:rPr lang="en-US" sz="2000">
                <a:solidFill>
                  <a:schemeClr val="tx1"/>
                </a:solidFill>
              </a:rPr>
              <a:t>Convert the grams of each element to moles: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2295525" y="2209800"/>
          <a:ext cx="443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920680" imgH="419040" progId="">
                  <p:embed/>
                </p:oleObj>
              </mc:Choice>
              <mc:Fallback>
                <p:oleObj name="Equation" r:id="rId3" imgW="292068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2209800"/>
                        <a:ext cx="44323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2295525" y="3200400"/>
          <a:ext cx="45481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2997000" imgH="419040" progId="">
                  <p:embed/>
                </p:oleObj>
              </mc:Choice>
              <mc:Fallback>
                <p:oleObj name="Equation" r:id="rId5" imgW="2997000" imgH="419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200400"/>
                        <a:ext cx="45481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295525" y="4191000"/>
          <a:ext cx="44529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7" imgW="2933640" imgH="419040" progId="">
                  <p:embed/>
                </p:oleObj>
              </mc:Choice>
              <mc:Fallback>
                <p:oleObj name="Equation" r:id="rId7" imgW="293364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191000"/>
                        <a:ext cx="44529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5344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3: </a:t>
            </a:r>
            <a:r>
              <a:rPr lang="en-US" sz="2000" dirty="0">
                <a:solidFill>
                  <a:schemeClr val="tx1"/>
                </a:solidFill>
              </a:rPr>
              <a:t>Use the number of moles as subscripts in the empirical formula, 			reducing them to the lowest possible whole numbers for the final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	answer.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baseline="-25000" dirty="0">
                <a:solidFill>
                  <a:schemeClr val="tx1"/>
                </a:solidFill>
              </a:rPr>
              <a:t>4.3422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13.0258</a:t>
            </a:r>
            <a:r>
              <a:rPr lang="en-US" sz="2000" dirty="0">
                <a:solidFill>
                  <a:schemeClr val="tx1"/>
                </a:solidFill>
              </a:rPr>
              <a:t> O</a:t>
            </a:r>
            <a:r>
              <a:rPr lang="en-US" sz="2000" baseline="-25000" dirty="0">
                <a:solidFill>
                  <a:schemeClr val="tx1"/>
                </a:solidFill>
              </a:rPr>
              <a:t>2.1706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Carbon:  	4.3422/2.1706 = 2.0005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≈ 2</a:t>
            </a: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Hydrogen: 	13.0258/2.1706 = 6.0010 ≈ 6</a:t>
            </a: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Oxygen:	2.1706/2.1706 = 1</a:t>
            </a: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Empirical Formula:	C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The Mole and Molar Mass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Determine the empirical formula of a compound that is 85.63 % C and 14.37 % H.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  </a:t>
            </a:r>
            <a:r>
              <a:rPr lang="en-US" sz="2000">
                <a:solidFill>
                  <a:schemeClr val="tx1"/>
                </a:solidFill>
              </a:rPr>
              <a:t>Assume 100 g;  85.63 g C and 14.37 g of H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  </a:t>
            </a:r>
            <a:r>
              <a:rPr lang="en-US" sz="2000">
                <a:solidFill>
                  <a:schemeClr val="tx1"/>
                </a:solidFill>
              </a:rPr>
              <a:t>Determine the moles of each element.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3:  </a:t>
            </a:r>
            <a:r>
              <a:rPr lang="en-US" sz="2000">
                <a:solidFill>
                  <a:schemeClr val="tx1"/>
                </a:solidFill>
              </a:rPr>
              <a:t>Find the simplest whole number ratio.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	C</a:t>
            </a:r>
            <a:r>
              <a:rPr lang="en-US" sz="2000" baseline="-25000">
                <a:solidFill>
                  <a:schemeClr val="tx1"/>
                </a:solidFill>
              </a:rPr>
              <a:t>7.1299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14.2560</a:t>
            </a:r>
            <a:r>
              <a:rPr lang="en-US" sz="2000">
                <a:solidFill>
                  <a:schemeClr val="tx1"/>
                </a:solidFill>
              </a:rPr>
              <a:t> = CH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676400" y="3937000"/>
          <a:ext cx="4413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2908080" imgH="419040" progId="">
                  <p:embed/>
                </p:oleObj>
              </mc:Choice>
              <mc:Fallback>
                <p:oleObj name="Equation" r:id="rId3" imgW="290808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37000"/>
                        <a:ext cx="44132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676400" y="4622800"/>
          <a:ext cx="45481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2997000" imgH="419040" progId="">
                  <p:embed/>
                </p:oleObj>
              </mc:Choice>
              <mc:Fallback>
                <p:oleObj name="Equation" r:id="rId5" imgW="2997000" imgH="419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22800"/>
                        <a:ext cx="45481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		Combustion Analysis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experimental determination of an empirical formula is carried out by </a:t>
            </a:r>
            <a:r>
              <a:rPr lang="en-US" sz="2000" b="1" i="1">
                <a:solidFill>
                  <a:schemeClr val="tx1"/>
                </a:solidFill>
              </a:rPr>
              <a:t>combustion analysis.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065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3.5</a:t>
              </a:r>
            </a:p>
          </p:txBody>
        </p:sp>
      </p:grpSp>
      <p:pic>
        <p:nvPicPr>
          <p:cNvPr id="45061" name="Picture 11" descr="bur75640_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/>
          <a:stretch>
            <a:fillRect/>
          </a:stretch>
        </p:blipFill>
        <p:spPr bwMode="auto">
          <a:xfrm>
            <a:off x="149225" y="2667000"/>
            <a:ext cx="8842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		Molecular and Formula Masses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molecular mass</a:t>
            </a:r>
            <a:r>
              <a:rPr lang="en-US" sz="2000">
                <a:solidFill>
                  <a:schemeClr val="tx1"/>
                </a:solidFill>
              </a:rPr>
              <a:t> is the mass in atomic mass units (amu) of an individual molecule.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marL="0" lvl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To calculate molecular mass, multiply the atomic mass for each element in a molecule by the number of atoms of that element and then total the masses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 	= 2(atomic mass of H) + atomic mass of O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= 2(1.008 amu) + 16.00 amu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= 18.02 amu</a:t>
            </a:r>
          </a:p>
        </p:txBody>
      </p:sp>
      <p:pic>
        <p:nvPicPr>
          <p:cNvPr id="28676" name="Picture 3" descr="bur25542_0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7"/>
          <a:stretch>
            <a:fillRect/>
          </a:stretch>
        </p:blipFill>
        <p:spPr bwMode="auto">
          <a:xfrm>
            <a:off x="609600" y="5410200"/>
            <a:ext cx="1295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681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304800" y="342900"/>
            <a:ext cx="7767638" cy="762000"/>
          </a:xfrm>
        </p:spPr>
        <p:txBody>
          <a:bodyPr/>
          <a:lstStyle/>
          <a:p>
            <a:pPr algn="l"/>
            <a:r>
              <a:rPr lang="en-US" sz="2400" b="1" i="1" smtClean="0"/>
              <a:t>Combustion Analysis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2346325"/>
            <a:ext cx="6019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In the combustion of 18.8 g of glucose,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27.6 g of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and 11.3 g or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 are produced.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It is possible to determine the mass of carbon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and hydrogen in the original sample as follows: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remaining mass is oxygen: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18.8 g glucose – (7.53 g C + 1.26 g H) = 10.0 g O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04800" y="4038600"/>
          <a:ext cx="7651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5041800" imgH="444240" progId="">
                  <p:embed/>
                </p:oleObj>
              </mc:Choice>
              <mc:Fallback>
                <p:oleObj name="Equation" r:id="rId3" imgW="504180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765175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04800" y="5029200"/>
          <a:ext cx="75549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4978080" imgH="444240" progId="">
                  <p:embed/>
                </p:oleObj>
              </mc:Choice>
              <mc:Fallback>
                <p:oleObj name="Equation" r:id="rId5" imgW="4978080" imgH="444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755491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0" descr="bur75640_03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" b="8571"/>
          <a:stretch>
            <a:fillRect/>
          </a:stretch>
        </p:blipFill>
        <p:spPr bwMode="auto">
          <a:xfrm>
            <a:off x="4229100" y="304800"/>
            <a:ext cx="468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Combustion Analysis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It is now possible to calculate the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empirical formula.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	</a:t>
            </a:r>
            <a:r>
              <a:rPr lang="en-US" sz="2000">
                <a:solidFill>
                  <a:schemeClr val="tx1"/>
                </a:solidFill>
              </a:rPr>
              <a:t>Determine the number of moles of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each element.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</a:t>
            </a:r>
            <a:r>
              <a:rPr lang="en-US" sz="2000">
                <a:solidFill>
                  <a:schemeClr val="tx1"/>
                </a:solidFill>
              </a:rPr>
              <a:t>	Determine the smallest whole number ratio and write the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empirical formula.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C</a:t>
            </a:r>
            <a:r>
              <a:rPr lang="en-US" sz="2000" baseline="-25000">
                <a:solidFill>
                  <a:schemeClr val="tx1"/>
                </a:solidFill>
              </a:rPr>
              <a:t>0.627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1.25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0.626</a:t>
            </a:r>
            <a:r>
              <a:rPr lang="en-US" sz="2000">
                <a:solidFill>
                  <a:schemeClr val="tx1"/>
                </a:solidFill>
              </a:rPr>
              <a:t> simplifies to CH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325563" y="3124200"/>
          <a:ext cx="55308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3644640" imgH="419040" progId="">
                  <p:embed/>
                </p:oleObj>
              </mc:Choice>
              <mc:Fallback>
                <p:oleObj name="Equation" r:id="rId3" imgW="364464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124200"/>
                        <a:ext cx="55308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1325563" y="3848100"/>
          <a:ext cx="54149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5" imgW="3568680" imgH="419040" progId="">
                  <p:embed/>
                </p:oleObj>
              </mc:Choice>
              <mc:Fallback>
                <p:oleObj name="Equation" r:id="rId5" imgW="3568680" imgH="419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848100"/>
                        <a:ext cx="541496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1325563" y="4572000"/>
          <a:ext cx="56086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7" imgW="3695400" imgH="419040" progId="">
                  <p:embed/>
                </p:oleObj>
              </mc:Choice>
              <mc:Fallback>
                <p:oleObj name="Equation" r:id="rId7" imgW="3695400" imgH="419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572000"/>
                        <a:ext cx="560863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12" descr="bur75640_03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11209"/>
          <a:stretch>
            <a:fillRect/>
          </a:stretch>
        </p:blipFill>
        <p:spPr bwMode="auto">
          <a:xfrm>
            <a:off x="4410075" y="228600"/>
            <a:ext cx="4686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Combustion Analysis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86868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molecular formula may be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determined from the empirical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formula if the approximate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 is known.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To determine the molecular formula, divide the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molar mass by the empirical formula mass.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For glucose: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Empirical formula:	CH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Empirical formula mass:	[12.01 g/mol + 2(1.008 g/mol) +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16.00 g/mol] 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≈ 30 g/mol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mass:	180 g/mol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mass/Empirical mass:  180/30 = 6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formula = [CH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O] x 6 = 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46084" name="Picture 6" descr="bur75640_0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11649"/>
          <a:stretch>
            <a:fillRect/>
          </a:stretch>
        </p:blipFill>
        <p:spPr bwMode="auto">
          <a:xfrm>
            <a:off x="4381500" y="228600"/>
            <a:ext cx="4686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67638" cy="1430337"/>
          </a:xfrm>
        </p:spPr>
        <p:txBody>
          <a:bodyPr/>
          <a:lstStyle/>
          <a:p>
            <a:pPr algn="l"/>
            <a:r>
              <a:rPr lang="en-US" sz="2400" b="1" i="1" dirty="0" smtClean="0"/>
              <a:t>Combustion Analysis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762000"/>
            <a:ext cx="8534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combustion of a 28.1 g sample of ascorbic acid (vitamin C) produces 42.1 g 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and 11.5 g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O.  Determine the empirical and molecular formulas of ascorbic acid.  The molar mass of ascorbic acid is approximately 127 g/mol.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1:	</a:t>
            </a:r>
            <a:r>
              <a:rPr lang="en-US" sz="2000" dirty="0">
                <a:solidFill>
                  <a:schemeClr val="tx1"/>
                </a:solidFill>
              </a:rPr>
              <a:t>Determine the empirical formula by calculating the number of 			moles of carbon, hydrogen and oxygen in the sample and then 			find the simplest ratio. 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Empirical formula: C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2:</a:t>
            </a:r>
            <a:r>
              <a:rPr lang="en-US" sz="2000" dirty="0">
                <a:solidFill>
                  <a:schemeClr val="tx1"/>
                </a:solidFill>
              </a:rPr>
              <a:t>	Divide the molar mass by the empirical formula mass.  Multiply 			the subscripts in the empirical formula by this same number.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176/88 = 2; molecular formula = [C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] x 2 = C</a:t>
            </a:r>
            <a:r>
              <a:rPr lang="en-US" sz="2000" baseline="-25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8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remaining mass is oxygen: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18.8 </a:t>
            </a:r>
            <a:r>
              <a:rPr lang="en-US" sz="2000" dirty="0">
                <a:solidFill>
                  <a:schemeClr val="tx1"/>
                </a:solidFill>
              </a:rPr>
              <a:t>g glucose – (7.53 g C + 1.26 g H) = 10.0 g </a:t>
            </a:r>
            <a:r>
              <a:rPr lang="en-US" sz="2000" dirty="0" smtClean="0">
                <a:solidFill>
                  <a:schemeClr val="tx1"/>
                </a:solidFill>
              </a:rPr>
              <a:t>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430337"/>
          </a:xfrm>
        </p:spPr>
        <p:txBody>
          <a:bodyPr/>
          <a:lstStyle/>
          <a:p>
            <a:pPr algn="l"/>
            <a:r>
              <a:rPr lang="en-US" sz="2400" b="1" i="1" smtClean="0"/>
              <a:t>		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Balanced chemical equations are used to predict how much product will form from a given amount of reactant.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2 moles of CO combine with 1 mole of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to produce 2 moles of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2 moles of CO is stoichiometrically equivalent to 2 moles of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8132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137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3.6</a:t>
              </a:r>
            </a:p>
          </p:txBody>
        </p:sp>
      </p:grpSp>
      <p:pic>
        <p:nvPicPr>
          <p:cNvPr id="48133" name="Picture 12" descr="bur75640_un0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/>
          <a:stretch>
            <a:fillRect/>
          </a:stretch>
        </p:blipFill>
        <p:spPr bwMode="auto">
          <a:xfrm>
            <a:off x="800100" y="2590800"/>
            <a:ext cx="75057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Consider the complete reaction of 3.82 moles of CO to form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  Calculate the number of moles of CO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produced.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33400" y="5638800"/>
          <a:ext cx="8089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4622760" imgH="406080" progId="">
                  <p:embed/>
                </p:oleObj>
              </mc:Choice>
              <mc:Fallback>
                <p:oleObj name="Equation" r:id="rId3" imgW="4622760" imgH="406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8089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886200" y="5867400"/>
            <a:ext cx="10668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5562600" y="6096000"/>
            <a:ext cx="10668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Picture 11" descr="bur75640_un0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/>
          <a:stretch>
            <a:fillRect/>
          </a:stretch>
        </p:blipFill>
        <p:spPr bwMode="auto">
          <a:xfrm>
            <a:off x="685800" y="259080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Consider the complete reaction of 3.82 moles of CO to form 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  Calculate the number of moles of O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needed.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900113" y="5638800"/>
          <a:ext cx="73564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4203360" imgH="406080" progId="">
                  <p:embed/>
                </p:oleObj>
              </mc:Choice>
              <mc:Fallback>
                <p:oleObj name="Equation" r:id="rId3" imgW="4203360" imgH="406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638800"/>
                        <a:ext cx="73564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886200" y="5867400"/>
            <a:ext cx="10668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5562600" y="6096000"/>
            <a:ext cx="10668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3" name="Picture 11" descr="bur75640_un0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/>
          <a:stretch>
            <a:fillRect/>
          </a:stretch>
        </p:blipFill>
        <p:spPr bwMode="auto">
          <a:xfrm>
            <a:off x="838200" y="2590800"/>
            <a:ext cx="746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Nitrogen and hydrogen react to form ammonia according to the following balanced equation: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Calculate the number of moles of hydrogen required to react with 0.0880 </a:t>
            </a:r>
            <a:r>
              <a:rPr lang="en-US" sz="2000" dirty="0" err="1">
                <a:solidFill>
                  <a:schemeClr val="tx1"/>
                </a:solidFill>
              </a:rPr>
              <a:t>mol</a:t>
            </a:r>
            <a:r>
              <a:rPr lang="en-US" sz="2000" dirty="0">
                <a:solidFill>
                  <a:schemeClr val="tx1"/>
                </a:solidFill>
              </a:rPr>
              <a:t> of nitrogen.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dirty="0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Use the balanced chemical equation to determine the correct stoichiometric conversion factors.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62000" y="5775325"/>
          <a:ext cx="77120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3" imgW="4406760" imgH="444240" progId="">
                  <p:embed/>
                </p:oleObj>
              </mc:Choice>
              <mc:Fallback>
                <p:oleObj name="Equation" r:id="rId3" imgW="440676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75325"/>
                        <a:ext cx="77120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1028700" y="2057400"/>
            <a:ext cx="7086600" cy="1314450"/>
            <a:chOff x="457200" y="2057400"/>
            <a:chExt cx="7086600" cy="1314639"/>
          </a:xfrm>
        </p:grpSpPr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457200" y="2543903"/>
              <a:ext cx="3276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N</a:t>
              </a:r>
              <a:r>
                <a:rPr lang="en-US" sz="2000" baseline="-25000">
                  <a:solidFill>
                    <a:schemeClr val="tx1"/>
                  </a:solidFill>
                </a:rPr>
                <a:t>2</a:t>
              </a:r>
              <a:r>
                <a:rPr lang="en-US" sz="2000">
                  <a:solidFill>
                    <a:schemeClr val="tx1"/>
                  </a:solidFill>
                </a:rPr>
                <a:t>(</a:t>
              </a:r>
              <a:r>
                <a:rPr lang="en-US" sz="2000" i="1">
                  <a:solidFill>
                    <a:schemeClr val="tx1"/>
                  </a:solidFill>
                </a:rPr>
                <a:t>g</a:t>
              </a:r>
              <a:r>
                <a:rPr lang="en-US" sz="2000">
                  <a:solidFill>
                    <a:schemeClr val="tx1"/>
                  </a:solidFill>
                </a:rPr>
                <a:t>) + 3H</a:t>
              </a:r>
              <a:r>
                <a:rPr lang="en-US" sz="2000" baseline="-25000">
                  <a:solidFill>
                    <a:schemeClr val="tx1"/>
                  </a:solidFill>
                </a:rPr>
                <a:t>2</a:t>
              </a:r>
              <a:r>
                <a:rPr lang="en-US" sz="2000">
                  <a:solidFill>
                    <a:schemeClr val="tx1"/>
                  </a:solidFill>
                </a:rPr>
                <a:t>(</a:t>
              </a:r>
              <a:r>
                <a:rPr lang="en-US" sz="2000" i="1">
                  <a:solidFill>
                    <a:schemeClr val="tx1"/>
                  </a:solidFill>
                </a:rPr>
                <a:t>g</a:t>
              </a:r>
              <a:r>
                <a:rPr lang="en-US" sz="2000">
                  <a:solidFill>
                    <a:schemeClr val="tx1"/>
                  </a:solidFill>
                </a:rPr>
                <a:t>) → 2NH</a:t>
              </a:r>
              <a:r>
                <a:rPr lang="en-US" sz="2000" baseline="-25000">
                  <a:solidFill>
                    <a:schemeClr val="tx1"/>
                  </a:solidFill>
                </a:rPr>
                <a:t>3</a:t>
              </a:r>
              <a:r>
                <a:rPr lang="en-US" sz="2000">
                  <a:solidFill>
                    <a:schemeClr val="tx1"/>
                  </a:solidFill>
                </a:rPr>
                <a:t>(</a:t>
              </a:r>
              <a:r>
                <a:rPr lang="en-US" sz="2000" i="1">
                  <a:solidFill>
                    <a:schemeClr val="tx1"/>
                  </a:solidFill>
                </a:rPr>
                <a:t>g</a:t>
              </a:r>
              <a:r>
                <a:rPr lang="en-US" sz="200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15367" name="Picture 3" descr="bur25542_ta03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5"/>
            <a:stretch>
              <a:fillRect/>
            </a:stretch>
          </p:blipFill>
          <p:spPr bwMode="auto">
            <a:xfrm>
              <a:off x="4267200" y="2057400"/>
              <a:ext cx="3276600" cy="131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Nitrogen and hydrogen react to form ammonia according to the following balanced equation: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Calculate the number of moles of ammonia produced from 0.0880 </a:t>
            </a:r>
            <a:r>
              <a:rPr lang="en-US" sz="2000" dirty="0" err="1">
                <a:solidFill>
                  <a:schemeClr val="tx1"/>
                </a:solidFill>
              </a:rPr>
              <a:t>mol</a:t>
            </a:r>
            <a:r>
              <a:rPr lang="en-US" sz="2000" dirty="0">
                <a:solidFill>
                  <a:schemeClr val="tx1"/>
                </a:solidFill>
              </a:rPr>
              <a:t> of nitrogen.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Use the balanced chemical equation to determine the correct stoichiometric conversion factors.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4800" y="5638800"/>
          <a:ext cx="85121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4863960" imgH="444240" progId="Equation.DSMT4">
                  <p:embed/>
                </p:oleObj>
              </mc:Choice>
              <mc:Fallback>
                <p:oleObj name="Equation" r:id="rId3" imgW="486396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38800"/>
                        <a:ext cx="85121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905000" y="2252663"/>
            <a:ext cx="5791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+ 3H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2NH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What mass of water is produced by the metabolism of 56.8 g of glucose?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Use the balanced chemical equation to determine the correct stoichiometric conversion factors; use the molar mass of water to calculate grams.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14300" y="5105400"/>
          <a:ext cx="8915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7289640" imgH="444240" progId="">
                  <p:embed/>
                </p:oleObj>
              </mc:Choice>
              <mc:Fallback>
                <p:oleObj name="Equation" r:id="rId3" imgW="728964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105400"/>
                        <a:ext cx="89154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1676400" y="2252663"/>
            <a:ext cx="5791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aq</a:t>
            </a:r>
            <a:r>
              <a:rPr lang="en-US" sz="2000">
                <a:solidFill>
                  <a:schemeClr val="tx1"/>
                </a:solidFill>
              </a:rPr>
              <a:t>) + 6O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6CO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+ 6H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Molecular and Formula Masses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molecular mass of ibuprofen, C</a:t>
            </a:r>
            <a:r>
              <a:rPr lang="en-US" sz="2000" baseline="-25000">
                <a:solidFill>
                  <a:schemeClr val="tx1"/>
                </a:solidFill>
              </a:rPr>
              <a:t>13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18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	= 13(12.01 amu) + 18(1.008 amu) + 2(16.00 amu)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= 206.27 amu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molecular mass of glycerol,C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8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Molecular mass = 3(12.01 amu) + 8(1.008 amu) + 3(16.00 amu)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= 92.09 amu</a:t>
            </a:r>
          </a:p>
        </p:txBody>
      </p:sp>
      <p:pic>
        <p:nvPicPr>
          <p:cNvPr id="4" name="Picture 3" descr="bur25542_ta0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b="17398"/>
          <a:stretch>
            <a:fillRect/>
          </a:stretch>
        </p:blipFill>
        <p:spPr bwMode="auto">
          <a:xfrm>
            <a:off x="6096000" y="5059363"/>
            <a:ext cx="28194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162800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reactant used up first in a reaction is called the </a:t>
            </a:r>
            <a:r>
              <a:rPr lang="en-US" sz="2000" b="1" i="1">
                <a:solidFill>
                  <a:schemeClr val="tx1"/>
                </a:solidFill>
              </a:rPr>
              <a:t>limiting reactant.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Excess reactants</a:t>
            </a:r>
            <a:r>
              <a:rPr lang="en-US" sz="2000">
                <a:solidFill>
                  <a:schemeClr val="tx1"/>
                </a:solidFill>
              </a:rPr>
              <a:t> are those present in quantities </a:t>
            </a:r>
            <a:r>
              <a:rPr lang="en-US" sz="2000" i="1">
                <a:solidFill>
                  <a:schemeClr val="tx1"/>
                </a:solidFill>
              </a:rPr>
              <a:t>greater</a:t>
            </a:r>
            <a:r>
              <a:rPr lang="en-US" sz="2000">
                <a:solidFill>
                  <a:schemeClr val="tx1"/>
                </a:solidFill>
              </a:rPr>
              <a:t> than necessary to react with the quantity of the limiting reactant.</a:t>
            </a:r>
          </a:p>
        </p:txBody>
      </p:sp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1676400" y="28194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3000">
                <a:solidFill>
                  <a:schemeClr val="tx1"/>
                </a:solidFill>
              </a:rPr>
              <a:t>CO(</a:t>
            </a:r>
            <a:r>
              <a:rPr lang="en-US" sz="3000" i="1">
                <a:solidFill>
                  <a:schemeClr val="tx1"/>
                </a:solidFill>
              </a:rPr>
              <a:t>g</a:t>
            </a:r>
            <a:r>
              <a:rPr lang="en-US" sz="3000">
                <a:solidFill>
                  <a:schemeClr val="tx1"/>
                </a:solidFill>
              </a:rPr>
              <a:t>) + 2H</a:t>
            </a:r>
            <a:r>
              <a:rPr lang="en-US" sz="3000" baseline="-25000">
                <a:solidFill>
                  <a:schemeClr val="tx1"/>
                </a:solidFill>
              </a:rPr>
              <a:t>2</a:t>
            </a:r>
            <a:r>
              <a:rPr lang="en-US" sz="3000">
                <a:solidFill>
                  <a:schemeClr val="tx1"/>
                </a:solidFill>
              </a:rPr>
              <a:t>(</a:t>
            </a:r>
            <a:r>
              <a:rPr lang="en-US" sz="3000" i="1">
                <a:solidFill>
                  <a:schemeClr val="tx1"/>
                </a:solidFill>
              </a:rPr>
              <a:t>g</a:t>
            </a:r>
            <a:r>
              <a:rPr lang="en-US" sz="3000">
                <a:solidFill>
                  <a:schemeClr val="tx1"/>
                </a:solidFill>
              </a:rPr>
              <a:t>) → CH</a:t>
            </a:r>
            <a:r>
              <a:rPr lang="en-US" sz="3000" baseline="-25000">
                <a:solidFill>
                  <a:schemeClr val="tx1"/>
                </a:solidFill>
              </a:rPr>
              <a:t>3</a:t>
            </a:r>
            <a:r>
              <a:rPr lang="en-US" sz="3000">
                <a:solidFill>
                  <a:schemeClr val="tx1"/>
                </a:solidFill>
              </a:rPr>
              <a:t>OH(</a:t>
            </a:r>
            <a:r>
              <a:rPr lang="en-US" sz="3000" i="1">
                <a:solidFill>
                  <a:schemeClr val="tx1"/>
                </a:solidFill>
              </a:rPr>
              <a:t>l</a:t>
            </a:r>
            <a:r>
              <a:rPr lang="en-US" sz="30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9157" name="Picture 7" descr="bur75640_0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9827"/>
          <a:stretch>
            <a:fillRect/>
          </a:stretch>
        </p:blipFill>
        <p:spPr bwMode="auto">
          <a:xfrm>
            <a:off x="1219200" y="3733800"/>
            <a:ext cx="670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143000"/>
            <a:ext cx="8686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Consider the reaction between 5 moles of CO and 8 moles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to produce methanol.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How many moles of H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are necessary in order for all the CO to react?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How many moles of CO are necessary in order for all of the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to react?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10 moles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required; 8 moles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available; </a:t>
            </a:r>
            <a:r>
              <a:rPr lang="en-US" sz="2000" b="1" i="1">
                <a:solidFill>
                  <a:schemeClr val="tx1"/>
                </a:solidFill>
              </a:rPr>
              <a:t>limiting reactant.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4 moles of CO required; 5 moles of CO available; </a:t>
            </a:r>
            <a:r>
              <a:rPr lang="en-US" sz="2000" b="1" i="1">
                <a:solidFill>
                  <a:schemeClr val="tx1"/>
                </a:solidFill>
              </a:rPr>
              <a:t>excess reactant.</a:t>
            </a: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905000" y="3048000"/>
          <a:ext cx="53006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3" imgW="3314520" imgH="406080" progId="">
                  <p:embed/>
                </p:oleObj>
              </mc:Choice>
              <mc:Fallback>
                <p:oleObj name="Equation" r:id="rId3" imgW="3314520" imgH="406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0"/>
                        <a:ext cx="53006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600200" y="1868488"/>
            <a:ext cx="5791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+ 2H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CH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OH(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1981200" y="4572000"/>
          <a:ext cx="5237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5" imgW="3301920" imgH="431640" progId="">
                  <p:embed/>
                </p:oleObj>
              </mc:Choice>
              <mc:Fallback>
                <p:oleObj name="Equation" r:id="rId5" imgW="3301920" imgH="431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5237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315200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How much of the </a:t>
            </a:r>
            <a:r>
              <a:rPr lang="en-US" sz="2000" b="1" i="1">
                <a:solidFill>
                  <a:schemeClr val="tx1"/>
                </a:solidFill>
              </a:rPr>
              <a:t>excess reactant </a:t>
            </a:r>
            <a:r>
              <a:rPr lang="en-US" sz="2000">
                <a:solidFill>
                  <a:schemeClr val="tx1"/>
                </a:solidFill>
              </a:rPr>
              <a:t>(CO) remains? 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4 moles of CO are consumed: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5 moles CO (available)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–	4 moles CO (consumed)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1 mole CO (excess)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600200" y="2133600"/>
            <a:ext cx="5791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+ 2H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CH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OH(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1981200" y="3505200"/>
          <a:ext cx="5237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3301920" imgH="431640" progId="">
                  <p:embed/>
                </p:oleObj>
              </mc:Choice>
              <mc:Fallback>
                <p:oleObj name="Equation" r:id="rId3" imgW="3301920" imgH="431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5237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81000" y="5410200"/>
            <a:ext cx="3200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Picture 11" descr="bur75640_03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 b="10542"/>
          <a:stretch>
            <a:fillRect/>
          </a:stretch>
        </p:blipFill>
        <p:spPr bwMode="auto">
          <a:xfrm>
            <a:off x="3695700" y="4495800"/>
            <a:ext cx="537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Ammonia is produced according to the following equation: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mass of ammonia produced when 35.0 g of nitrogen react with 12.5 grams of hydrogen.  Which is the excess reagent?  How much of it will be left over?</a:t>
            </a:r>
          </a:p>
        </p:txBody>
      </p:sp>
      <p:pic>
        <p:nvPicPr>
          <p:cNvPr id="50180" name="Picture 7" descr="bur75640_un0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/>
          <a:stretch>
            <a:fillRect/>
          </a:stretch>
        </p:blipFill>
        <p:spPr bwMode="auto">
          <a:xfrm>
            <a:off x="1222375" y="2133600"/>
            <a:ext cx="65500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  </a:t>
            </a:r>
            <a:r>
              <a:rPr lang="en-US" sz="2000">
                <a:solidFill>
                  <a:schemeClr val="tx1"/>
                </a:solidFill>
              </a:rPr>
              <a:t>Convert each mass to moles and determine the limiting reagent.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2.0668 moles of N</a:t>
            </a:r>
            <a:r>
              <a:rPr lang="en-US" sz="2000" baseline="-25000">
                <a:solidFill>
                  <a:schemeClr val="tx1"/>
                </a:solidFill>
              </a:rPr>
              <a:t>2 </a:t>
            </a:r>
            <a:r>
              <a:rPr lang="en-US" sz="2000">
                <a:solidFill>
                  <a:schemeClr val="tx1"/>
                </a:solidFill>
              </a:rPr>
              <a:t>are required; only 1.2491 are available; 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is limiting.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743200" y="2057400"/>
            <a:ext cx="3810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+ 3H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2NH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35171" name="Object 2"/>
          <p:cNvGraphicFramePr>
            <a:graphicFrameLocks noChangeAspect="1"/>
          </p:cNvGraphicFramePr>
          <p:nvPr/>
        </p:nvGraphicFramePr>
        <p:xfrm>
          <a:off x="533400" y="2667000"/>
          <a:ext cx="61245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3860640" imgH="444240" progId="">
                  <p:embed/>
                </p:oleObj>
              </mc:Choice>
              <mc:Fallback>
                <p:oleObj name="Equation" r:id="rId3" imgW="386064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61245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533400" y="5410200"/>
          <a:ext cx="70707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5" imgW="4457520" imgH="444240" progId="">
                  <p:embed/>
                </p:oleObj>
              </mc:Choice>
              <mc:Fallback>
                <p:oleObj name="Equation" r:id="rId5" imgW="4457520" imgH="444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707072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603250" y="4495800"/>
          <a:ext cx="70707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7" imgW="4457520" imgH="444240" progId="">
                  <p:embed/>
                </p:oleObj>
              </mc:Choice>
              <mc:Fallback>
                <p:oleObj name="Equation" r:id="rId7" imgW="4457520" imgH="444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495800"/>
                        <a:ext cx="707072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533400" y="3581400"/>
          <a:ext cx="58832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9" imgW="3708360" imgH="444240" progId="">
                  <p:embed/>
                </p:oleObj>
              </mc:Choice>
              <mc:Fallback>
                <p:oleObj name="Equation" r:id="rId9" imgW="3708360" imgH="444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58832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2:	</a:t>
            </a:r>
            <a:r>
              <a:rPr lang="en-US" sz="2000" dirty="0">
                <a:solidFill>
                  <a:schemeClr val="tx1"/>
                </a:solidFill>
              </a:rPr>
              <a:t>Calculate the number of moles of ammonia produced from the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		number of moles of limiting reactant (N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) consumed.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3:</a:t>
            </a:r>
            <a:r>
              <a:rPr lang="en-US" sz="2000" dirty="0">
                <a:solidFill>
                  <a:schemeClr val="tx1"/>
                </a:solidFill>
              </a:rPr>
              <a:t>	Convert this amount to grams: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16.9 </a:t>
            </a:r>
            <a:r>
              <a:rPr lang="en-US" sz="2000" dirty="0">
                <a:solidFill>
                  <a:schemeClr val="tx1"/>
                </a:solidFill>
              </a:rPr>
              <a:t>moles of H</a:t>
            </a:r>
            <a:r>
              <a:rPr lang="en-US" sz="2000" baseline="-25000" dirty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are required; only 6.20 are available;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is limiting.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819400" y="2514600"/>
            <a:ext cx="3810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+ 3H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2NH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35171" name="Object 2"/>
          <p:cNvGraphicFramePr>
            <a:graphicFrameLocks noChangeAspect="1"/>
          </p:cNvGraphicFramePr>
          <p:nvPr/>
        </p:nvGraphicFramePr>
        <p:xfrm>
          <a:off x="1371600" y="5029200"/>
          <a:ext cx="66087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3" imgW="4165560" imgH="444240" progId="">
                  <p:embed/>
                </p:oleObj>
              </mc:Choice>
              <mc:Fallback>
                <p:oleObj name="Equation" r:id="rId3" imgW="416556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66087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1295400" y="3200400"/>
          <a:ext cx="67087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4228920" imgH="444240" progId="">
                  <p:embed/>
                </p:oleObj>
              </mc:Choice>
              <mc:Fallback>
                <p:oleObj name="Equation" r:id="rId5" imgW="4228920" imgH="4442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00400"/>
                        <a:ext cx="67087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4:	</a:t>
            </a:r>
            <a:r>
              <a:rPr lang="en-US" sz="2000">
                <a:solidFill>
                  <a:schemeClr val="tx1"/>
                </a:solidFill>
              </a:rPr>
              <a:t>To determine the mass of excess reactant (H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) left over, first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calculate the amount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that will react; convert to mass and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subtract from the initial amount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12.5 g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– 7.5546 g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= 4.9 g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819400" y="2782888"/>
            <a:ext cx="3810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+ 3H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→ 2NH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35171" name="Object 2"/>
          <p:cNvGraphicFramePr>
            <a:graphicFrameLocks noChangeAspect="1"/>
          </p:cNvGraphicFramePr>
          <p:nvPr/>
        </p:nvGraphicFramePr>
        <p:xfrm>
          <a:off x="1524000" y="4648200"/>
          <a:ext cx="60833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3835080" imgH="444240" progId="">
                  <p:embed/>
                </p:oleObj>
              </mc:Choice>
              <mc:Fallback>
                <p:oleObj name="Equation" r:id="rId3" imgW="3835080" imgH="44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608330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3"/>
          <p:cNvGraphicFramePr>
            <a:graphicFrameLocks noChangeAspect="1"/>
          </p:cNvGraphicFramePr>
          <p:nvPr/>
        </p:nvGraphicFramePr>
        <p:xfrm>
          <a:off x="1524000" y="3505200"/>
          <a:ext cx="61849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3898800" imgH="444240" progId="">
                  <p:embed/>
                </p:oleObj>
              </mc:Choice>
              <mc:Fallback>
                <p:oleObj name="Equation" r:id="rId5" imgW="3898800" imgH="444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618490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theoretical yield</a:t>
            </a:r>
            <a:r>
              <a:rPr lang="en-US" sz="2000">
                <a:solidFill>
                  <a:schemeClr val="tx1"/>
                </a:solidFill>
              </a:rPr>
              <a:t> is the amount of product that forms when all the limiting reactant reacts to form the desired product.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actual yield</a:t>
            </a:r>
            <a:r>
              <a:rPr lang="en-US" sz="2000">
                <a:solidFill>
                  <a:schemeClr val="tx1"/>
                </a:solidFill>
              </a:rPr>
              <a:t> is the amount of product actually obtained from a reaction.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percent yield</a:t>
            </a:r>
            <a:r>
              <a:rPr lang="en-US" sz="2000">
                <a:solidFill>
                  <a:schemeClr val="tx1"/>
                </a:solidFill>
              </a:rPr>
              <a:t> tells what percentage the actual yield is of the theoretical yield.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62200" y="4648200"/>
            <a:ext cx="4343400" cy="914400"/>
            <a:chOff x="2362200" y="4419600"/>
            <a:chExt cx="4343400" cy="914400"/>
          </a:xfrm>
        </p:grpSpPr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2537691" y="4514850"/>
            <a:ext cx="3992418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Equation" r:id="rId3" imgW="2311200" imgH="419040" progId="">
                    <p:embed/>
                  </p:oleObj>
                </mc:Choice>
                <mc:Fallback>
                  <p:oleObj name="Equation" r:id="rId3" imgW="2311200" imgH="41904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7691" y="4514850"/>
                          <a:ext cx="3992418" cy="723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ounded Rectangle 11"/>
            <p:cNvSpPr/>
            <p:nvPr/>
          </p:nvSpPr>
          <p:spPr bwMode="auto">
            <a:xfrm>
              <a:off x="2362200" y="4419600"/>
              <a:ext cx="4343400" cy="9144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Calculations with Balanced 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534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Diethyl ether is produced from ethanol according to the following equation: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2CH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CH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OH(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 → CH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CH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OCH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CH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 +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Calculate the percent yield if 68.6 g of ethanol reacts to produce 16.1 g of ether.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1:  </a:t>
            </a:r>
            <a:r>
              <a:rPr lang="en-US" sz="2000" dirty="0">
                <a:solidFill>
                  <a:schemeClr val="tx1"/>
                </a:solidFill>
              </a:rPr>
              <a:t>Determine the theoretical yield.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Step 2:  </a:t>
            </a:r>
            <a:r>
              <a:rPr lang="en-US" sz="2000" dirty="0">
                <a:solidFill>
                  <a:schemeClr val="tx1"/>
                </a:solidFill>
              </a:rPr>
              <a:t>Determine the % yield.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0" y="4572000"/>
          <a:ext cx="88661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6858000" imgH="419040" progId="">
                  <p:embed/>
                </p:oleObj>
              </mc:Choice>
              <mc:Fallback>
                <p:oleObj name="Equation" r:id="rId3" imgW="6858000" imgH="419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8866188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6096000"/>
          <a:ext cx="3429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2514600" imgH="419040" progId="">
                  <p:embed/>
                </p:oleObj>
              </mc:Choice>
              <mc:Fallback>
                <p:oleObj name="Equation" r:id="rId5" imgW="2514600" imgH="4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096000"/>
                        <a:ext cx="3429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smtClean="0">
                <a:solidFill>
                  <a:schemeClr val="tx1"/>
                </a:solidFill>
              </a:rPr>
              <a:t>Chapter Summary:  Key Points</a:t>
            </a:r>
            <a:endParaRPr lang="en-GB" sz="2400" b="1" i="1" smtClean="0">
              <a:solidFill>
                <a:schemeClr val="tx1"/>
              </a:solidFill>
            </a:endParaRPr>
          </a:p>
        </p:txBody>
      </p:sp>
      <p:grpSp>
        <p:nvGrpSpPr>
          <p:cNvPr id="51203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208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Molecular and Formula Masses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Percent Composition of Compounds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Interpreting and Writing Chemical 	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Balancing Chemical Equations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Mole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Determining Molar Mass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 err="1">
                <a:solidFill>
                  <a:schemeClr val="tx1"/>
                </a:solidFill>
              </a:rPr>
              <a:t>Interconverting</a:t>
            </a:r>
            <a:r>
              <a:rPr lang="en-US" sz="1800" dirty="0">
                <a:solidFill>
                  <a:schemeClr val="tx1"/>
                </a:solidFill>
              </a:rPr>
              <a:t> Mass, Moles, 			and Numbers of Particles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Empirical Formula from Percent 		Composition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Determination of Empirical 			Formula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Determination of Molecular 			Formula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Moles of Reactants and 				Products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Mass of Reactants and 				Products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Determining the Limiting Reactant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Reaction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list of the percent by mass of each element in a compound is known as the compound’s </a:t>
            </a:r>
            <a:r>
              <a:rPr lang="en-US" sz="2000" b="1" i="1">
                <a:solidFill>
                  <a:schemeClr val="tx1"/>
                </a:solidFill>
              </a:rPr>
              <a:t>percent composition by mass</a:t>
            </a:r>
            <a:r>
              <a:rPr lang="en-US" sz="2000" i="1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where </a:t>
            </a:r>
            <a:r>
              <a:rPr lang="en-US" sz="2000" i="1">
                <a:solidFill>
                  <a:schemeClr val="tx1"/>
                </a:solidFill>
              </a:rPr>
              <a:t>n</a:t>
            </a:r>
            <a:r>
              <a:rPr lang="en-US" sz="2000">
                <a:solidFill>
                  <a:schemeClr val="tx1"/>
                </a:solidFill>
              </a:rPr>
              <a:t> is the number of atoms of the element in a molecule or formula unit of the compound.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2667000"/>
            <a:ext cx="8534400" cy="1143000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2588" y="2946400"/>
          <a:ext cx="8401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5537160" imgH="419040" progId="">
                  <p:embed/>
                </p:oleObj>
              </mc:Choice>
              <mc:Fallback>
                <p:oleObj name="Equation" r:id="rId3" imgW="553716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946400"/>
                        <a:ext cx="84010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		Percent Composition of Compounds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6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For a molecule of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:</a:t>
            </a: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76400" y="2438400"/>
          <a:ext cx="58150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958840" imgH="431640" progId="">
                  <p:embed/>
                </p:oleObj>
              </mc:Choice>
              <mc:Fallback>
                <p:oleObj name="Equation" r:id="rId3" imgW="295884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815013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700213" y="3810000"/>
          <a:ext cx="58150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958840" imgH="431640" progId="">
                  <p:embed/>
                </p:oleObj>
              </mc:Choice>
              <mc:Fallback>
                <p:oleObj name="Equation" r:id="rId5" imgW="2958840" imgH="431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0000"/>
                        <a:ext cx="581501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Percent Composition of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Percent Composition of Compounds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143000"/>
            <a:ext cx="8610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Determine the percent composition by mass of each element in acetaminophen (C</a:t>
            </a:r>
            <a:r>
              <a:rPr lang="en-US" sz="2000" baseline="-25000">
                <a:solidFill>
                  <a:schemeClr val="tx1"/>
                </a:solidFill>
              </a:rPr>
              <a:t>8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9</a:t>
            </a:r>
            <a:r>
              <a:rPr lang="en-US" sz="2000">
                <a:solidFill>
                  <a:schemeClr val="tx1"/>
                </a:solidFill>
              </a:rPr>
              <a:t>NO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).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	</a:t>
            </a:r>
            <a:r>
              <a:rPr lang="en-US" sz="2000">
                <a:solidFill>
                  <a:schemeClr val="tx1"/>
                </a:solidFill>
              </a:rPr>
              <a:t>First determine the molecular mass: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MM	= 8(12.01 amu) + 9(1.008 amu) + 1(14.01 amu) + 2(16.00 amu)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= 151.16 amu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	</a:t>
            </a:r>
            <a:r>
              <a:rPr lang="en-US" sz="2000">
                <a:solidFill>
                  <a:schemeClr val="tx1"/>
                </a:solidFill>
              </a:rPr>
              <a:t>Calculate the percent by mass of each element: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163" y="5105400"/>
          <a:ext cx="4465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3288960" imgH="431640" progId="">
                  <p:embed/>
                </p:oleObj>
              </mc:Choice>
              <mc:Fallback>
                <p:oleObj name="Equation" r:id="rId3" imgW="328896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05400"/>
                        <a:ext cx="44656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30163" y="6096000"/>
          <a:ext cx="4465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3288960" imgH="431640" progId="">
                  <p:embed/>
                </p:oleObj>
              </mc:Choice>
              <mc:Fallback>
                <p:oleObj name="Equation" r:id="rId5" imgW="3288960" imgH="431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6096000"/>
                        <a:ext cx="44656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648200" y="5105400"/>
          <a:ext cx="44656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7" imgW="3288960" imgH="431640" progId="">
                  <p:embed/>
                </p:oleObj>
              </mc:Choice>
              <mc:Fallback>
                <p:oleObj name="Equation" r:id="rId7" imgW="328896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05400"/>
                        <a:ext cx="4465638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4648200" y="6096000"/>
          <a:ext cx="44831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9" imgW="3301920" imgH="431640" progId="">
                  <p:embed/>
                </p:oleObj>
              </mc:Choice>
              <mc:Fallback>
                <p:oleObj name="Equation" r:id="rId9" imgW="3301920" imgH="431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096000"/>
                        <a:ext cx="44831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		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</a:t>
            </a:r>
            <a:r>
              <a:rPr lang="en-US" sz="2000" b="1" i="1">
                <a:solidFill>
                  <a:schemeClr val="tx1"/>
                </a:solidFill>
              </a:rPr>
              <a:t>chemical equation</a:t>
            </a:r>
            <a:r>
              <a:rPr lang="en-US" sz="2000">
                <a:solidFill>
                  <a:schemeClr val="tx1"/>
                </a:solidFill>
              </a:rPr>
              <a:t> uses chemical symbols to denote what occurs in a chemical reaction. 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 + HCl → NH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2000">
                <a:solidFill>
                  <a:schemeClr val="tx1"/>
                </a:solidFill>
              </a:rPr>
              <a:t>Cl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Ammonia and hydrogen chloride react to produce ammonium chloride.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Each chemical species that appears to the left of the arrow is called a </a:t>
            </a:r>
            <a:r>
              <a:rPr lang="en-US" sz="2000" b="1" i="1">
                <a:solidFill>
                  <a:schemeClr val="tx1"/>
                </a:solidFill>
              </a:rPr>
              <a:t>reactant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 and HCl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Each species that appears to the right of the arrow is called a </a:t>
            </a:r>
            <a:r>
              <a:rPr lang="en-US" sz="2000" b="1" i="1">
                <a:solidFill>
                  <a:schemeClr val="tx1"/>
                </a:solidFill>
              </a:rPr>
              <a:t>product.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NH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2000">
                <a:solidFill>
                  <a:schemeClr val="tx1"/>
                </a:solidFill>
              </a:rPr>
              <a:t>Cl</a:t>
            </a: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728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3.3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Chemical Equations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Labels are used to indicate the physical state: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	gas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 	liquid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 	solid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aq</a:t>
            </a:r>
            <a:r>
              <a:rPr lang="en-US" sz="2000">
                <a:solidFill>
                  <a:schemeClr val="tx1"/>
                </a:solidFill>
              </a:rPr>
              <a:t>)	aqueous  (dissolved in water)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NH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HCl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→ NH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2000">
                <a:solidFill>
                  <a:schemeClr val="tx1"/>
                </a:solidFill>
              </a:rPr>
              <a:t>Cl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s</a:t>
            </a:r>
            <a:r>
              <a:rPr lang="en-US" sz="1800">
                <a:solidFill>
                  <a:schemeClr val="tx1"/>
                </a:solidFill>
              </a:rPr>
              <a:t>)</a:t>
            </a: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g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+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l</a:t>
            </a:r>
            <a:r>
              <a:rPr lang="en-US" sz="1800">
                <a:solidFill>
                  <a:schemeClr val="tx1"/>
                </a:solidFill>
              </a:rPr>
              <a:t>) </a:t>
            </a:r>
            <a:r>
              <a:rPr lang="en-US" sz="2000">
                <a:solidFill>
                  <a:schemeClr val="tx1"/>
                </a:solidFill>
              </a:rPr>
              <a:t>→ H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SO</a:t>
            </a:r>
            <a:r>
              <a:rPr lang="en-US" sz="2000" baseline="-25000">
                <a:solidFill>
                  <a:schemeClr val="tx1"/>
                </a:solidFill>
              </a:rPr>
              <a:t>4</a:t>
            </a:r>
            <a:r>
              <a:rPr lang="en-US" sz="1800">
                <a:solidFill>
                  <a:schemeClr val="tx1"/>
                </a:solidFill>
              </a:rPr>
              <a:t>(</a:t>
            </a:r>
            <a:r>
              <a:rPr lang="en-US" sz="1800" i="1">
                <a:solidFill>
                  <a:schemeClr val="tx1"/>
                </a:solidFill>
              </a:rPr>
              <a:t>aq</a:t>
            </a:r>
            <a:r>
              <a:rPr lang="en-US" sz="1800">
                <a:solidFill>
                  <a:schemeClr val="tx1"/>
                </a:solidFill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276&quot;&gt;&lt;/object&gt;&lt;object type=&quot;2&quot; unique_id=&quot;10277&quot;&gt;&lt;object type=&quot;3&quot; unique_id=&quot;10278&quot;&gt;&lt;property id=&quot;20148&quot; value=&quot;5&quot;/&gt;&lt;property id=&quot;20300&quot; value=&quot;Slide 1&quot;/&gt;&lt;property id=&quot;20307&quot; value=&quot;471&quot;/&gt;&lt;/object&gt;&lt;object type=&quot;3&quot; unique_id=&quot;10279&quot;&gt;&lt;property id=&quot;20148&quot; value=&quot;5&quot;/&gt;&lt;property id=&quot;20300&quot; value=&quot;Slide 2 - &amp;quot;Chemical Bonding I:  Basic Concepts&amp;quot;&quot;/&gt;&lt;property id=&quot;20307&quot; value=&quot;469&quot;/&gt;&lt;/object&gt;&lt;object type=&quot;3&quot; unique_id=&quot;10280&quot;&gt;&lt;property id=&quot;20148&quot; value=&quot;5&quot;/&gt;&lt;property id=&quot;20300&quot; value=&quot;Slide 3 - &amp;quot;&amp;amp;#x09;&amp;amp;#x09;Molecular and Formula Masses&amp;quot;&quot;/&gt;&lt;property id=&quot;20307&quot; value=&quot;330&quot;/&gt;&lt;/object&gt;&lt;object type=&quot;3&quot; unique_id=&quot;10281&quot;&gt;&lt;property id=&quot;20148&quot; value=&quot;5&quot;/&gt;&lt;property id=&quot;20300&quot; value=&quot;Slide 4 - &amp;quot;Molecular and Formula Masses&amp;quot;&quot;/&gt;&lt;property id=&quot;20307&quot; value=&quot;422&quot;/&gt;&lt;/object&gt;&lt;object type=&quot;3&quot; unique_id=&quot;10282&quot;&gt;&lt;property id=&quot;20148&quot; value=&quot;5&quot;/&gt;&lt;property id=&quot;20300&quot; value=&quot;Slide 5 - &amp;quot;&amp;amp;#x09;&amp;amp;#x09;Percent Composition of Compounds&amp;quot;&quot;/&gt;&lt;property id=&quot;20307&quot; value=&quot;423&quot;/&gt;&lt;/object&gt;&lt;object type=&quot;3&quot; unique_id=&quot;10283&quot;&gt;&lt;property id=&quot;20148&quot; value=&quot;5&quot;/&gt;&lt;property id=&quot;20300&quot; value=&quot;Slide 6&quot;/&gt;&lt;property id=&quot;20307&quot; value=&quot;424&quot;/&gt;&lt;/object&gt;&lt;object type=&quot;3&quot; unique_id=&quot;10284&quot;&gt;&lt;property id=&quot;20148&quot; value=&quot;5&quot;/&gt;&lt;property id=&quot;20300&quot; value=&quot;Slide 7 - &amp;quot;Percent Composition of Compounds&amp;quot;&quot;/&gt;&lt;property id=&quot;20307&quot; value=&quot;425&quot;/&gt;&lt;/object&gt;&lt;object type=&quot;3&quot; unique_id=&quot;10285&quot;&gt;&lt;property id=&quot;20148&quot; value=&quot;5&quot;/&gt;&lt;property id=&quot;20300&quot; value=&quot;Slide 8 - &amp;quot;&amp;amp;#x09;&amp;amp;#x09;Chemical Equations&amp;quot;&quot;/&gt;&lt;property id=&quot;20307&quot; value=&quot;426&quot;/&gt;&lt;/object&gt;&lt;object type=&quot;3&quot; unique_id=&quot;10286&quot;&gt;&lt;property id=&quot;20148&quot; value=&quot;5&quot;/&gt;&lt;property id=&quot;20300&quot; value=&quot;Slide 9 - &amp;quot;Chemical Equations&amp;quot;&quot;/&gt;&lt;property id=&quot;20307&quot; value=&quot;427&quot;/&gt;&lt;/object&gt;&lt;object type=&quot;3&quot; unique_id=&quot;10287&quot;&gt;&lt;property id=&quot;20148&quot; value=&quot;5&quot;/&gt;&lt;property id=&quot;20300&quot; value=&quot;Slide 10 - &amp;quot;Chemical Equations&amp;quot;&quot;/&gt;&lt;property id=&quot;20307&quot; value=&quot;428&quot;/&gt;&lt;/object&gt;&lt;object type=&quot;3&quot; unique_id=&quot;10288&quot;&gt;&lt;property id=&quot;20148&quot; value=&quot;5&quot;/&gt;&lt;property id=&quot;20300&quot; value=&quot;Slide 11 - &amp;quot;Chemical Equations&amp;quot;&quot;/&gt;&lt;property id=&quot;20307&quot; value=&quot;429&quot;/&gt;&lt;/object&gt;&lt;object type=&quot;3&quot; unique_id=&quot;10289&quot;&gt;&lt;property id=&quot;20148&quot; value=&quot;5&quot;/&gt;&lt;property id=&quot;20300&quot; value=&quot;Slide 12 - &amp;quot;Chemical Equations&amp;quot;&quot;/&gt;&lt;property id=&quot;20307&quot; value=&quot;430&quot;/&gt;&lt;/object&gt;&lt;object type=&quot;3&quot; unique_id=&quot;10290&quot;&gt;&lt;property id=&quot;20148&quot; value=&quot;5&quot;/&gt;&lt;property id=&quot;20300&quot; value=&quot;Slide 13 - &amp;quot;&amp;amp;#x09;&amp;amp;#x09;The Mole and Molar Mass&amp;quot;&quot;/&gt;&lt;property id=&quot;20307&quot; value=&quot;431&quot;/&gt;&lt;/object&gt;&lt;object type=&quot;3&quot; unique_id=&quot;10291&quot;&gt;&lt;property id=&quot;20148&quot; value=&quot;5&quot;/&gt;&lt;property id=&quot;20300&quot; value=&quot;Slide 14 - &amp;quot;The Mole and Molar Mass&amp;quot;&quot;/&gt;&lt;property id=&quot;20307&quot; value=&quot;432&quot;/&gt;&lt;/object&gt;&lt;object type=&quot;3&quot; unique_id=&quot;10292&quot;&gt;&lt;property id=&quot;20148&quot; value=&quot;5&quot;/&gt;&lt;property id=&quot;20300&quot; value=&quot;Slide 15 - &amp;quot;The Mole and Molar Mass&amp;quot;&quot;/&gt;&lt;property id=&quot;20307&quot; value=&quot;433&quot;/&gt;&lt;/object&gt;&lt;object type=&quot;3&quot; unique_id=&quot;10293&quot;&gt;&lt;property id=&quot;20148&quot; value=&quot;5&quot;/&gt;&lt;property id=&quot;20300&quot; value=&quot;Slide 16 - &amp;quot;The Mole and Molar Mass&amp;quot;&quot;/&gt;&lt;property id=&quot;20307&quot; value=&quot;434&quot;/&gt;&lt;/object&gt;&lt;object type=&quot;3&quot; unique_id=&quot;10294&quot;&gt;&lt;property id=&quot;20148&quot; value=&quot;5&quot;/&gt;&lt;property id=&quot;20300&quot; value=&quot;Slide 17 - &amp;quot;The Mole and Molar Mass&amp;quot;&quot;/&gt;&lt;property id=&quot;20307&quot; value=&quot;436&quot;/&gt;&lt;/object&gt;&lt;object type=&quot;3&quot; unique_id=&quot;10295&quot;&gt;&lt;property id=&quot;20148&quot; value=&quot;5&quot;/&gt;&lt;property id=&quot;20300&quot; value=&quot;Slide 18 - &amp;quot;The Mole and Molar Mass&amp;quot;&quot;/&gt;&lt;property id=&quot;20307&quot; value=&quot;437&quot;/&gt;&lt;/object&gt;&lt;object type=&quot;3&quot; unique_id=&quot;10296&quot;&gt;&lt;property id=&quot;20148&quot; value=&quot;5&quot;/&gt;&lt;property id=&quot;20300&quot; value=&quot;Slide 19 - &amp;quot;The Mole and Molar Mass&amp;quot;&quot;/&gt;&lt;property id=&quot;20307&quot; value=&quot;439&quot;/&gt;&lt;/object&gt;&lt;object type=&quot;3&quot; unique_id=&quot;10297&quot;&gt;&lt;property id=&quot;20148&quot; value=&quot;5&quot;/&gt;&lt;property id=&quot;20300&quot; value=&quot;Slide 20 - &amp;quot;The Mole and Molar Mass&amp;quot;&quot;/&gt;&lt;property id=&quot;20307&quot; value=&quot;440&quot;/&gt;&lt;/object&gt;&lt;object type=&quot;3&quot; unique_id=&quot;10298&quot;&gt;&lt;property id=&quot;20148&quot; value=&quot;5&quot;/&gt;&lt;property id=&quot;20300&quot; value=&quot;Slide 21 - &amp;quot;The Mole and Molar Mass&amp;quot;&quot;/&gt;&lt;property id=&quot;20307&quot; value=&quot;438&quot;/&gt;&lt;/object&gt;&lt;object type=&quot;3&quot; unique_id=&quot;10299&quot;&gt;&lt;property id=&quot;20148&quot; value=&quot;5&quot;/&gt;&lt;property id=&quot;20300&quot; value=&quot;Slide 22 - &amp;quot;The Mole and Molar Mass&amp;quot;&quot;/&gt;&lt;property id=&quot;20307&quot; value=&quot;441&quot;/&gt;&lt;/object&gt;&lt;object type=&quot;3&quot; unique_id=&quot;10300&quot;&gt;&lt;property id=&quot;20148&quot; value=&quot;5&quot;/&gt;&lt;property id=&quot;20300&quot; value=&quot;Slide 23 - &amp;quot;The Mole and Molar Mass&amp;quot;&quot;/&gt;&lt;property id=&quot;20307&quot; value=&quot;442&quot;/&gt;&lt;/object&gt;&lt;object type=&quot;3&quot; unique_id=&quot;10301&quot;&gt;&lt;property id=&quot;20148&quot; value=&quot;5&quot;/&gt;&lt;property id=&quot;20300&quot; value=&quot;Slide 24 - &amp;quot;The Mole and Molar Mass&amp;quot;&quot;/&gt;&lt;property id=&quot;20307&quot; value=&quot;443&quot;/&gt;&lt;/object&gt;&lt;object type=&quot;3&quot; unique_id=&quot;10302&quot;&gt;&lt;property id=&quot;20148&quot; value=&quot;5&quot;/&gt;&lt;property id=&quot;20300&quot; value=&quot;Slide 25 - &amp;quot;The Mole and Molar Mass&amp;quot;&quot;/&gt;&lt;property id=&quot;20307&quot; value=&quot;444&quot;/&gt;&lt;/object&gt;&lt;object type=&quot;3&quot; unique_id=&quot;10303&quot;&gt;&lt;property id=&quot;20148&quot; value=&quot;5&quot;/&gt;&lt;property id=&quot;20300&quot; value=&quot;Slide 26 - &amp;quot;The Mole and Molar Mass&amp;quot;&quot;/&gt;&lt;property id=&quot;20307&quot; value=&quot;445&quot;/&gt;&lt;/object&gt;&lt;object type=&quot;3&quot; unique_id=&quot;10304&quot;&gt;&lt;property id=&quot;20148&quot; value=&quot;5&quot;/&gt;&lt;property id=&quot;20300&quot; value=&quot;Slide 27 - &amp;quot;The Mole and Molar Mass&amp;quot;&quot;/&gt;&lt;property id=&quot;20307&quot; value=&quot;446&quot;/&gt;&lt;/object&gt;&lt;object type=&quot;3&quot; unique_id=&quot;10305&quot;&gt;&lt;property id=&quot;20148&quot; value=&quot;5&quot;/&gt;&lt;property id=&quot;20300&quot; value=&quot;Slide 28 - &amp;quot;The Mole and Molar Mass&amp;quot;&quot;/&gt;&lt;property id=&quot;20307&quot; value=&quot;447&quot;/&gt;&lt;/object&gt;&lt;object type=&quot;3&quot; unique_id=&quot;10306&quot;&gt;&lt;property id=&quot;20148&quot; value=&quot;5&quot;/&gt;&lt;property id=&quot;20300&quot; value=&quot;Slide 29 - &amp;quot;&amp;amp;#x09;&amp;amp;#x09;Combustion Analysis&amp;quot;&quot;/&gt;&lt;property id=&quot;20307&quot; value=&quot;448&quot;/&gt;&lt;/object&gt;&lt;object type=&quot;3&quot; unique_id=&quot;10307&quot;&gt;&lt;property id=&quot;20148&quot; value=&quot;5&quot;/&gt;&lt;property id=&quot;20300&quot; value=&quot;Slide 30 - &amp;quot;Combustion Analysis&amp;quot;&quot;/&gt;&lt;property id=&quot;20307&quot; value=&quot;449&quot;/&gt;&lt;/object&gt;&lt;object type=&quot;3&quot; unique_id=&quot;10308&quot;&gt;&lt;property id=&quot;20148&quot; value=&quot;5&quot;/&gt;&lt;property id=&quot;20300&quot; value=&quot;Slide 31 - &amp;quot;Combustion Analysis&amp;quot;&quot;/&gt;&lt;property id=&quot;20307&quot; value=&quot;450&quot;/&gt;&lt;/object&gt;&lt;object type=&quot;3&quot; unique_id=&quot;10309&quot;&gt;&lt;property id=&quot;20148&quot; value=&quot;5&quot;/&gt;&lt;property id=&quot;20300&quot; value=&quot;Slide 32 - &amp;quot;Combustion Analysis&amp;quot;&quot;/&gt;&lt;property id=&quot;20307&quot; value=&quot;451&quot;/&gt;&lt;/object&gt;&lt;object type=&quot;3&quot; unique_id=&quot;10310&quot;&gt;&lt;property id=&quot;20148&quot; value=&quot;5&quot;/&gt;&lt;property id=&quot;20300&quot; value=&quot;Slide 33 - &amp;quot;Combustion Analysis&amp;quot;&quot;/&gt;&lt;property id=&quot;20307&quot; value=&quot;452&quot;/&gt;&lt;/object&gt;&lt;object type=&quot;3&quot; unique_id=&quot;10311&quot;&gt;&lt;property id=&quot;20148&quot; value=&quot;5&quot;/&gt;&lt;property id=&quot;20300&quot; value=&quot;Slide 34 - &amp;quot;&amp;amp;#x09;&amp;amp;#x09;Calculations with Balanced Chemical Equations&amp;quot;&quot;/&gt;&lt;property id=&quot;20307&quot; value=&quot;454&quot;/&gt;&lt;/object&gt;&lt;object type=&quot;3&quot; unique_id=&quot;10312&quot;&gt;&lt;property id=&quot;20148&quot; value=&quot;5&quot;/&gt;&lt;property id=&quot;20300&quot; value=&quot;Slide 35 - &amp;quot;Calculations with Balanced Chemical Equations&amp;quot;&quot;/&gt;&lt;property id=&quot;20307&quot; value=&quot;455&quot;/&gt;&lt;/object&gt;&lt;object type=&quot;3&quot; unique_id=&quot;10313&quot;&gt;&lt;property id=&quot;20148&quot; value=&quot;5&quot;/&gt;&lt;property id=&quot;20300&quot; value=&quot;Slide 36 - &amp;quot;Calculations with Balanced Chemical Equations&amp;quot;&quot;/&gt;&lt;property id=&quot;20307&quot; value=&quot;456&quot;/&gt;&lt;/object&gt;&lt;object type=&quot;3&quot; unique_id=&quot;10314&quot;&gt;&lt;property id=&quot;20148&quot; value=&quot;5&quot;/&gt;&lt;property id=&quot;20300&quot; value=&quot;Slide 37 - &amp;quot;Calculations with Balanced Chemical Equations&amp;quot;&quot;/&gt;&lt;property id=&quot;20307&quot; value=&quot;457&quot;/&gt;&lt;/object&gt;&lt;object type=&quot;3&quot; unique_id=&quot;10315&quot;&gt;&lt;property id=&quot;20148&quot; value=&quot;5&quot;/&gt;&lt;property id=&quot;20300&quot; value=&quot;Slide 38 - &amp;quot;Calculations with Balanced Chemical Equations&amp;quot;&quot;/&gt;&lt;property id=&quot;20307&quot; value=&quot;458&quot;/&gt;&lt;/object&gt;&lt;object type=&quot;3&quot; unique_id=&quot;10316&quot;&gt;&lt;property id=&quot;20148&quot; value=&quot;5&quot;/&gt;&lt;property id=&quot;20300&quot; value=&quot;Slide 39 - &amp;quot;Calculations with Balanced Chemical Equations&amp;quot;&quot;/&gt;&lt;property id=&quot;20307&quot; value=&quot;459&quot;/&gt;&lt;/object&gt;&lt;object type=&quot;3&quot; unique_id=&quot;10317&quot;&gt;&lt;property id=&quot;20148&quot; value=&quot;5&quot;/&gt;&lt;property id=&quot;20300&quot; value=&quot;Slide 40 - &amp;quot;Calculations with Balanced Chemical Equations&amp;quot;&quot;/&gt;&lt;property id=&quot;20307&quot; value=&quot;460&quot;/&gt;&lt;/object&gt;&lt;object type=&quot;3&quot; unique_id=&quot;10318&quot;&gt;&lt;property id=&quot;20148&quot; value=&quot;5&quot;/&gt;&lt;property id=&quot;20300&quot; value=&quot;Slide 41 - &amp;quot;Calculations with Balanced Chemical Equations&amp;quot;&quot;/&gt;&lt;property id=&quot;20307&quot; value=&quot;461&quot;/&gt;&lt;/object&gt;&lt;object type=&quot;3&quot; unique_id=&quot;10319&quot;&gt;&lt;property id=&quot;20148&quot; value=&quot;5&quot;/&gt;&lt;property id=&quot;20300&quot; value=&quot;Slide 42 - &amp;quot;Calculations with Balanced Chemical Equations&amp;quot;&quot;/&gt;&lt;property id=&quot;20307&quot; value=&quot;462&quot;/&gt;&lt;/object&gt;&lt;object type=&quot;3&quot; unique_id=&quot;10320&quot;&gt;&lt;property id=&quot;20148&quot; value=&quot;5&quot;/&gt;&lt;property id=&quot;20300&quot; value=&quot;Slide 43 - &amp;quot;Calculations with Balanced Chemical Equations&amp;quot;&quot;/&gt;&lt;property id=&quot;20307&quot; value=&quot;463&quot;/&gt;&lt;/object&gt;&lt;object type=&quot;3&quot; unique_id=&quot;10321&quot;&gt;&lt;property id=&quot;20148&quot; value=&quot;5&quot;/&gt;&lt;property id=&quot;20300&quot; value=&quot;Slide 44 - &amp;quot;Calculations with Balanced Chemical Equations&amp;quot;&quot;/&gt;&lt;property id=&quot;20307&quot; value=&quot;464&quot;/&gt;&lt;/object&gt;&lt;object type=&quot;3&quot; unique_id=&quot;10322&quot;&gt;&lt;property id=&quot;20148&quot; value=&quot;5&quot;/&gt;&lt;property id=&quot;20300&quot; value=&quot;Slide 45 - &amp;quot;Calculations with Balanced Chemical Equations&amp;quot;&quot;/&gt;&lt;property id=&quot;20307&quot; value=&quot;465&quot;/&gt;&lt;/object&gt;&lt;object type=&quot;3&quot; unique_id=&quot;10323&quot;&gt;&lt;property id=&quot;20148&quot; value=&quot;5&quot;/&gt;&lt;property id=&quot;20300&quot; value=&quot;Slide 46 - &amp;quot;Calculations with Balanced Chemical Equations&amp;quot;&quot;/&gt;&lt;property id=&quot;20307&quot; value=&quot;466&quot;/&gt;&lt;/object&gt;&lt;object type=&quot;3&quot; unique_id=&quot;10324&quot;&gt;&lt;property id=&quot;20148&quot; value=&quot;5&quot;/&gt;&lt;property id=&quot;20300&quot; value=&quot;Slide 47 - &amp;quot;Calculations with Balanced Chemical Equations&amp;quot;&quot;/&gt;&lt;property id=&quot;20307&quot; value=&quot;467&quot;/&gt;&lt;/object&gt;&lt;object type=&quot;3&quot; unique_id=&quot;10325&quot;&gt;&lt;property id=&quot;20148&quot; value=&quot;5&quot;/&gt;&lt;property id=&quot;20300&quot; value=&quot;Slide 48 - &amp;quot;Calculations with Balanced Chemical Equations&amp;quot;&quot;/&gt;&lt;property id=&quot;20307&quot; value=&quot;468&quot;/&gt;&lt;/object&gt;&lt;object type=&quot;3&quot; unique_id=&quot;10326&quot;&gt;&lt;property id=&quot;20148&quot; value=&quot;5&quot;/&gt;&lt;property id=&quot;20300&quot; value=&quot;Slide 49 - &amp;quot;Chapter Summary:  Key Points&amp;quot;&quot;/&gt;&lt;property id=&quot;20307&quot; value=&quot;470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1823</Words>
  <Application>Microsoft Office PowerPoint</Application>
  <PresentationFormat>On-screen Show (4:3)</PresentationFormat>
  <Paragraphs>610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Equation</vt:lpstr>
      <vt:lpstr>PowerPoint Presentation</vt:lpstr>
      <vt:lpstr>Stoichiometry:  Ratios of Combination</vt:lpstr>
      <vt:lpstr>  Molecular and Formula Masses</vt:lpstr>
      <vt:lpstr>Molecular and Formula Masses</vt:lpstr>
      <vt:lpstr>  Percent Composition of Compounds</vt:lpstr>
      <vt:lpstr>PowerPoint Presentation</vt:lpstr>
      <vt:lpstr>Percent Composition of Compounds</vt:lpstr>
      <vt:lpstr>  Chemical Equations</vt:lpstr>
      <vt:lpstr>Chemical Equations</vt:lpstr>
      <vt:lpstr>Chemical Equations</vt:lpstr>
      <vt:lpstr>Chemical Equations</vt:lpstr>
      <vt:lpstr>Chemical Equations</vt:lpstr>
      <vt:lpstr>  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The Mole and Molar Mass</vt:lpstr>
      <vt:lpstr>  Combustion Analysis</vt:lpstr>
      <vt:lpstr>Combustion Analysis</vt:lpstr>
      <vt:lpstr>Combustion Analysis</vt:lpstr>
      <vt:lpstr>Combustion Analysis</vt:lpstr>
      <vt:lpstr>Combustion Analysis</vt:lpstr>
      <vt:lpstr>  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Calculations with Balanced Chemical Equations</vt:lpstr>
      <vt:lpstr>Chapter Summary:  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Gelder</dc:creator>
  <cp:lastModifiedBy>Abdulrahman Faisal Al-Betar</cp:lastModifiedBy>
  <cp:revision>255</cp:revision>
  <dcterms:modified xsi:type="dcterms:W3CDTF">2013-01-27T05:44:01Z</dcterms:modified>
</cp:coreProperties>
</file>