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303" r:id="rId3"/>
    <p:sldId id="305" r:id="rId4"/>
    <p:sldId id="306" r:id="rId5"/>
    <p:sldId id="307" r:id="rId6"/>
    <p:sldId id="308" r:id="rId7"/>
    <p:sldId id="311" r:id="rId8"/>
    <p:sldId id="312" r:id="rId9"/>
    <p:sldId id="314" r:id="rId10"/>
    <p:sldId id="313" r:id="rId11"/>
    <p:sldId id="318" r:id="rId12"/>
    <p:sldId id="319" r:id="rId13"/>
    <p:sldId id="320" r:id="rId14"/>
    <p:sldId id="321" r:id="rId15"/>
    <p:sldId id="322" r:id="rId16"/>
    <p:sldId id="324" r:id="rId17"/>
    <p:sldId id="325" r:id="rId18"/>
    <p:sldId id="323"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3904"/>
    <a:srgbClr val="66FF33"/>
    <a:srgbClr val="D5F4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64" d="100"/>
          <a:sy n="64" d="100"/>
        </p:scale>
        <p:origin x="-1668"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1"/>
          <c:order val="1"/>
          <c:spPr>
            <a:ln w="25400" cap="flat" cmpd="sng" algn="ctr">
              <a:solidFill>
                <a:schemeClr val="dk1"/>
              </a:solidFill>
              <a:prstDash val="solid"/>
            </a:ln>
            <a:effectLst/>
          </c:spPr>
          <c:xVal>
            <c:numRef>
              <c:f>Sheet1!$C$4:$C$10</c:f>
              <c:numCache>
                <c:formatCode>General</c:formatCode>
                <c:ptCount val="7"/>
                <c:pt idx="0">
                  <c:v>0</c:v>
                </c:pt>
                <c:pt idx="1">
                  <c:v>0.1</c:v>
                </c:pt>
                <c:pt idx="2">
                  <c:v>0.2</c:v>
                </c:pt>
                <c:pt idx="3">
                  <c:v>0.4</c:v>
                </c:pt>
                <c:pt idx="4">
                  <c:v>0.6</c:v>
                </c:pt>
                <c:pt idx="5">
                  <c:v>0.7</c:v>
                </c:pt>
                <c:pt idx="6">
                  <c:v>0.8</c:v>
                </c:pt>
              </c:numCache>
            </c:numRef>
          </c:xVal>
          <c:yVal>
            <c:numRef>
              <c:f>Sheet1!$E$4:$E$10</c:f>
              <c:numCache>
                <c:formatCode>0.00</c:formatCode>
                <c:ptCount val="7"/>
                <c:pt idx="0">
                  <c:v>2.2222222222222223</c:v>
                </c:pt>
                <c:pt idx="1">
                  <c:v>2.7027027027027026</c:v>
                </c:pt>
                <c:pt idx="2">
                  <c:v>3.3333333333333335</c:v>
                </c:pt>
                <c:pt idx="3">
                  <c:v>5.1282051282051277</c:v>
                </c:pt>
                <c:pt idx="4">
                  <c:v>8.8495575221238933</c:v>
                </c:pt>
                <c:pt idx="5">
                  <c:v>12.658227848101266</c:v>
                </c:pt>
                <c:pt idx="6">
                  <c:v>20</c:v>
                </c:pt>
              </c:numCache>
            </c:numRef>
          </c:yVal>
          <c:smooth val="1"/>
        </c:ser>
        <c:ser>
          <c:idx val="0"/>
          <c:order val="0"/>
          <c:spPr>
            <a:ln w="38100" cap="flat" cmpd="sng" algn="ctr">
              <a:solidFill>
                <a:schemeClr val="dk1"/>
              </a:solidFill>
              <a:prstDash val="solid"/>
            </a:ln>
            <a:effectLst/>
          </c:spPr>
          <c:marker>
            <c:spPr>
              <a:solidFill>
                <a:schemeClr val="lt1"/>
              </a:solidFill>
              <a:ln w="25400" cap="flat" cmpd="sng" algn="ctr">
                <a:solidFill>
                  <a:schemeClr val="dk1"/>
                </a:solidFill>
                <a:prstDash val="solid"/>
              </a:ln>
              <a:effectLst/>
            </c:spPr>
          </c:marker>
          <c:xVal>
            <c:numRef>
              <c:f>Sheet1!$C$4:$C$10</c:f>
              <c:numCache>
                <c:formatCode>General</c:formatCode>
                <c:ptCount val="7"/>
                <c:pt idx="0">
                  <c:v>0</c:v>
                </c:pt>
                <c:pt idx="1">
                  <c:v>0.1</c:v>
                </c:pt>
                <c:pt idx="2">
                  <c:v>0.2</c:v>
                </c:pt>
                <c:pt idx="3">
                  <c:v>0.4</c:v>
                </c:pt>
                <c:pt idx="4">
                  <c:v>0.6</c:v>
                </c:pt>
                <c:pt idx="5">
                  <c:v>0.7</c:v>
                </c:pt>
                <c:pt idx="6">
                  <c:v>0.8</c:v>
                </c:pt>
              </c:numCache>
            </c:numRef>
          </c:xVal>
          <c:yVal>
            <c:numRef>
              <c:f>Sheet1!$E$4:$E$10</c:f>
              <c:numCache>
                <c:formatCode>0.00</c:formatCode>
                <c:ptCount val="7"/>
                <c:pt idx="0">
                  <c:v>2.2222222222222223</c:v>
                </c:pt>
                <c:pt idx="1">
                  <c:v>2.7027027027027026</c:v>
                </c:pt>
                <c:pt idx="2">
                  <c:v>3.3333333333333335</c:v>
                </c:pt>
                <c:pt idx="3">
                  <c:v>5.1282051282051277</c:v>
                </c:pt>
                <c:pt idx="4">
                  <c:v>8.8495575221238933</c:v>
                </c:pt>
                <c:pt idx="5">
                  <c:v>12.658227848101266</c:v>
                </c:pt>
                <c:pt idx="6">
                  <c:v>20</c:v>
                </c:pt>
              </c:numCache>
            </c:numRef>
          </c:yVal>
          <c:smooth val="1"/>
        </c:ser>
        <c:axId val="161003008"/>
        <c:axId val="161010048"/>
      </c:scatterChart>
      <c:valAx>
        <c:axId val="161003008"/>
        <c:scaling>
          <c:orientation val="minMax"/>
        </c:scaling>
        <c:axPos val="b"/>
        <c:majorGridlines/>
        <c:title>
          <c:tx>
            <c:rich>
              <a:bodyPr/>
              <a:lstStyle/>
              <a:p>
                <a:pPr>
                  <a:defRPr/>
                </a:pPr>
                <a:r>
                  <a:rPr lang="en-US" sz="1800" dirty="0" err="1"/>
                  <a:t>Converstion</a:t>
                </a:r>
                <a:r>
                  <a:rPr lang="en-US" sz="1800" dirty="0"/>
                  <a:t>, X</a:t>
                </a:r>
              </a:p>
            </c:rich>
          </c:tx>
          <c:layout/>
        </c:title>
        <c:numFmt formatCode="General" sourceLinked="1"/>
        <c:tickLblPos val="nextTo"/>
        <c:txPr>
          <a:bodyPr/>
          <a:lstStyle/>
          <a:p>
            <a:pPr>
              <a:defRPr sz="1800" baseline="0"/>
            </a:pPr>
            <a:endParaRPr lang="en-US"/>
          </a:p>
        </c:txPr>
        <c:crossAx val="161010048"/>
        <c:crosses val="autoZero"/>
        <c:crossBetween val="midCat"/>
      </c:valAx>
      <c:valAx>
        <c:axId val="161010048"/>
        <c:scaling>
          <c:orientation val="minMax"/>
        </c:scaling>
        <c:axPos val="l"/>
        <c:majorGridlines/>
        <c:title>
          <c:tx>
            <c:rich>
              <a:bodyPr rot="-5400000" vert="horz"/>
              <a:lstStyle/>
              <a:p>
                <a:pPr>
                  <a:defRPr/>
                </a:pPr>
                <a:r>
                  <a:rPr lang="en-US" sz="1800" dirty="0"/>
                  <a:t>1/</a:t>
                </a:r>
                <a:r>
                  <a:rPr lang="en-US" sz="1800" dirty="0" err="1"/>
                  <a:t>r</a:t>
                </a:r>
                <a:r>
                  <a:rPr lang="en-US" sz="1800" baseline="-25000" dirty="0" err="1"/>
                  <a:t>A</a:t>
                </a:r>
                <a:endParaRPr lang="en-US" sz="1800" baseline="-25000" dirty="0"/>
              </a:p>
            </c:rich>
          </c:tx>
          <c:layout/>
        </c:title>
        <c:numFmt formatCode="0.00" sourceLinked="1"/>
        <c:tickLblPos val="nextTo"/>
        <c:txPr>
          <a:bodyPr/>
          <a:lstStyle/>
          <a:p>
            <a:pPr>
              <a:defRPr sz="1800" baseline="0"/>
            </a:pPr>
            <a:endParaRPr lang="en-US"/>
          </a:p>
        </c:txPr>
        <c:crossAx val="161003008"/>
        <c:crosses val="autoZero"/>
        <c:crossBetween val="midCat"/>
      </c:valAx>
    </c:plotArea>
    <c:plotVisOnly val="1"/>
  </c:chart>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8.wmf"/><Relationship Id="rId1" Type="http://schemas.openxmlformats.org/officeDocument/2006/relationships/image" Target="../media/image15.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32FB2-BC38-45A9-97D8-ED85CACF065A}" type="datetimeFigureOut">
              <a:rPr lang="en-US" smtClean="0"/>
              <a:pPr/>
              <a:t>9/14/2015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405A9-1A38-4F60-99FE-43D06E311F00}" type="slidenum">
              <a:rPr lang="en-US" smtClean="0"/>
              <a:pPr/>
              <a:t>‹#›</a:t>
            </a:fld>
            <a:endParaRPr lang="en-US"/>
          </a:p>
        </p:txBody>
      </p:sp>
    </p:spTree>
    <p:extLst>
      <p:ext uri="{BB962C8B-B14F-4D97-AF65-F5344CB8AC3E}">
        <p14:creationId xmlns:p14="http://schemas.microsoft.com/office/powerpoint/2010/main" xmlns="" val="233287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D97954-3FA8-4E4D-9828-AA210D4D93F7}"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3A16B8-B413-44C8-A301-EBC990AFEC51}" type="datetime1">
              <a:rPr lang="en-US" smtClean="0">
                <a:solidFill>
                  <a:srgbClr val="4E3B30">
                    <a:shade val="90000"/>
                  </a:srgbClr>
                </a:solidFill>
              </a:rPr>
              <a:pPr/>
              <a:t>9/14/2015</a:t>
            </a:fld>
            <a:endParaRPr lang="en-CA">
              <a:solidFill>
                <a:srgbClr val="4E3B30">
                  <a:shade val="90000"/>
                </a:srgbClr>
              </a:solidFill>
            </a:endParaRPr>
          </a:p>
        </p:txBody>
      </p:sp>
      <p:sp>
        <p:nvSpPr>
          <p:cNvPr id="19" name="Footer Placeholder 18"/>
          <p:cNvSpPr>
            <a:spLocks noGrp="1"/>
          </p:cNvSpPr>
          <p:nvPr>
            <p:ph type="ftr" sz="quarter" idx="11"/>
          </p:nvPr>
        </p:nvSpPr>
        <p:spPr/>
        <p:txBody>
          <a:bodyPr/>
          <a:lstStyle/>
          <a:p>
            <a:endParaRPr lang="en-CA">
              <a:solidFill>
                <a:srgbClr val="4E3B30">
                  <a:shade val="90000"/>
                </a:srgbClr>
              </a:solidFill>
            </a:endParaRPr>
          </a:p>
        </p:txBody>
      </p:sp>
      <p:sp>
        <p:nvSpPr>
          <p:cNvPr id="27" name="Slide Number Placeholder 26"/>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402530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5CCFB3-CF72-419C-BD8B-DB541EA0AC44}" type="datetime1">
              <a:rPr lang="en-US" smtClean="0">
                <a:solidFill>
                  <a:srgbClr val="4E3B30">
                    <a:shade val="90000"/>
                  </a:srgbClr>
                </a:solidFill>
              </a:rPr>
              <a:pPr/>
              <a:t>9/14/2015</a:t>
            </a:fld>
            <a:endParaRPr lang="en-CA">
              <a:solidFill>
                <a:srgbClr val="4E3B30">
                  <a:shade val="90000"/>
                </a:srgbClr>
              </a:solidFill>
            </a:endParaRPr>
          </a:p>
        </p:txBody>
      </p:sp>
      <p:sp>
        <p:nvSpPr>
          <p:cNvPr id="5" name="Footer Placeholder 4"/>
          <p:cNvSpPr>
            <a:spLocks noGrp="1"/>
          </p:cNvSpPr>
          <p:nvPr>
            <p:ph type="ftr" sz="quarter" idx="11"/>
          </p:nvPr>
        </p:nvSpPr>
        <p:spPr/>
        <p:txBody>
          <a:bodyPr/>
          <a:lstStyle/>
          <a:p>
            <a:endParaRPr lang="en-CA">
              <a:solidFill>
                <a:srgbClr val="4E3B30">
                  <a:shade val="90000"/>
                </a:srgbClr>
              </a:solidFill>
            </a:endParaRPr>
          </a:p>
        </p:txBody>
      </p:sp>
      <p:sp>
        <p:nvSpPr>
          <p:cNvPr id="6" name="Slide Number Placeholder 5"/>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111442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5FEA47-7B8D-4430-80A7-FB62933B5A8E}" type="datetime1">
              <a:rPr lang="en-US" smtClean="0">
                <a:solidFill>
                  <a:srgbClr val="4E3B30">
                    <a:shade val="90000"/>
                  </a:srgbClr>
                </a:solidFill>
              </a:rPr>
              <a:pPr/>
              <a:t>9/14/2015</a:t>
            </a:fld>
            <a:endParaRPr lang="en-CA">
              <a:solidFill>
                <a:srgbClr val="4E3B30">
                  <a:shade val="90000"/>
                </a:srgbClr>
              </a:solidFill>
            </a:endParaRPr>
          </a:p>
        </p:txBody>
      </p:sp>
      <p:sp>
        <p:nvSpPr>
          <p:cNvPr id="5" name="Footer Placeholder 4"/>
          <p:cNvSpPr>
            <a:spLocks noGrp="1"/>
          </p:cNvSpPr>
          <p:nvPr>
            <p:ph type="ftr" sz="quarter" idx="11"/>
          </p:nvPr>
        </p:nvSpPr>
        <p:spPr/>
        <p:txBody>
          <a:bodyPr/>
          <a:lstStyle/>
          <a:p>
            <a:endParaRPr lang="en-CA">
              <a:solidFill>
                <a:srgbClr val="4E3B30">
                  <a:shade val="90000"/>
                </a:srgbClr>
              </a:solidFill>
            </a:endParaRPr>
          </a:p>
        </p:txBody>
      </p:sp>
      <p:sp>
        <p:nvSpPr>
          <p:cNvPr id="6" name="Slide Number Placeholder 5"/>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98563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9EA7DB-D28E-41FB-9B29-3FD3700CB817}" type="datetime1">
              <a:rPr lang="en-US" smtClean="0">
                <a:solidFill>
                  <a:srgbClr val="4E3B30">
                    <a:shade val="90000"/>
                  </a:srgbClr>
                </a:solidFill>
              </a:rPr>
              <a:pPr/>
              <a:t>9/14/2015</a:t>
            </a:fld>
            <a:endParaRPr lang="en-CA">
              <a:solidFill>
                <a:srgbClr val="4E3B30">
                  <a:shade val="90000"/>
                </a:srgbClr>
              </a:solidFill>
            </a:endParaRPr>
          </a:p>
        </p:txBody>
      </p:sp>
      <p:sp>
        <p:nvSpPr>
          <p:cNvPr id="5" name="Footer Placeholder 4"/>
          <p:cNvSpPr>
            <a:spLocks noGrp="1"/>
          </p:cNvSpPr>
          <p:nvPr>
            <p:ph type="ftr" sz="quarter" idx="11"/>
          </p:nvPr>
        </p:nvSpPr>
        <p:spPr/>
        <p:txBody>
          <a:bodyPr/>
          <a:lstStyle/>
          <a:p>
            <a:endParaRPr lang="en-CA">
              <a:solidFill>
                <a:srgbClr val="4E3B30">
                  <a:shade val="90000"/>
                </a:srgbClr>
              </a:solidFill>
            </a:endParaRPr>
          </a:p>
        </p:txBody>
      </p:sp>
      <p:sp>
        <p:nvSpPr>
          <p:cNvPr id="6" name="Slide Number Placeholder 5"/>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224997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DC73D2-A3ED-4461-872D-4BB3F64BCCAF}" type="datetime1">
              <a:rPr lang="en-US" smtClean="0">
                <a:solidFill>
                  <a:srgbClr val="4E3B30">
                    <a:shade val="90000"/>
                  </a:srgbClr>
                </a:solidFill>
              </a:rPr>
              <a:pPr/>
              <a:t>9/14/2015</a:t>
            </a:fld>
            <a:endParaRPr lang="en-CA">
              <a:solidFill>
                <a:srgbClr val="4E3B30">
                  <a:shade val="90000"/>
                </a:srgbClr>
              </a:solidFill>
            </a:endParaRPr>
          </a:p>
        </p:txBody>
      </p:sp>
      <p:sp>
        <p:nvSpPr>
          <p:cNvPr id="5" name="Footer Placeholder 4"/>
          <p:cNvSpPr>
            <a:spLocks noGrp="1"/>
          </p:cNvSpPr>
          <p:nvPr>
            <p:ph type="ftr" sz="quarter" idx="11"/>
          </p:nvPr>
        </p:nvSpPr>
        <p:spPr/>
        <p:txBody>
          <a:bodyPr/>
          <a:lstStyle/>
          <a:p>
            <a:endParaRPr lang="en-CA">
              <a:solidFill>
                <a:srgbClr val="4E3B30">
                  <a:shade val="90000"/>
                </a:srgbClr>
              </a:solidFill>
            </a:endParaRPr>
          </a:p>
        </p:txBody>
      </p:sp>
      <p:sp>
        <p:nvSpPr>
          <p:cNvPr id="6" name="Slide Number Placeholder 5"/>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23514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0AA207-8A02-4CFD-AC20-35A211F72958}" type="datetime1">
              <a:rPr lang="en-US" smtClean="0">
                <a:solidFill>
                  <a:srgbClr val="4E3B30">
                    <a:shade val="90000"/>
                  </a:srgbClr>
                </a:solidFill>
              </a:rPr>
              <a:pPr/>
              <a:t>9/14/2015</a:t>
            </a:fld>
            <a:endParaRPr lang="en-CA">
              <a:solidFill>
                <a:srgbClr val="4E3B30">
                  <a:shade val="90000"/>
                </a:srgbClr>
              </a:solidFill>
            </a:endParaRPr>
          </a:p>
        </p:txBody>
      </p:sp>
      <p:sp>
        <p:nvSpPr>
          <p:cNvPr id="6" name="Footer Placeholder 5"/>
          <p:cNvSpPr>
            <a:spLocks noGrp="1"/>
          </p:cNvSpPr>
          <p:nvPr>
            <p:ph type="ftr" sz="quarter" idx="11"/>
          </p:nvPr>
        </p:nvSpPr>
        <p:spPr/>
        <p:txBody>
          <a:bodyPr/>
          <a:lstStyle/>
          <a:p>
            <a:endParaRPr lang="en-CA">
              <a:solidFill>
                <a:srgbClr val="4E3B30">
                  <a:shade val="90000"/>
                </a:srgbClr>
              </a:solidFill>
            </a:endParaRPr>
          </a:p>
        </p:txBody>
      </p:sp>
      <p:sp>
        <p:nvSpPr>
          <p:cNvPr id="7" name="Slide Number Placeholder 6"/>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245855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A60CF9-CD5F-49E0-BD9D-5AB517A2BD18}" type="datetime1">
              <a:rPr lang="en-US" smtClean="0">
                <a:solidFill>
                  <a:srgbClr val="4E3B30">
                    <a:shade val="90000"/>
                  </a:srgbClr>
                </a:solidFill>
              </a:rPr>
              <a:pPr/>
              <a:t>9/14/2015</a:t>
            </a:fld>
            <a:endParaRPr lang="en-CA">
              <a:solidFill>
                <a:srgbClr val="4E3B30">
                  <a:shade val="90000"/>
                </a:srgbClr>
              </a:solidFill>
            </a:endParaRPr>
          </a:p>
        </p:txBody>
      </p:sp>
      <p:sp>
        <p:nvSpPr>
          <p:cNvPr id="8" name="Footer Placeholder 7"/>
          <p:cNvSpPr>
            <a:spLocks noGrp="1"/>
          </p:cNvSpPr>
          <p:nvPr>
            <p:ph type="ftr" sz="quarter" idx="11"/>
          </p:nvPr>
        </p:nvSpPr>
        <p:spPr/>
        <p:txBody>
          <a:bodyPr/>
          <a:lstStyle/>
          <a:p>
            <a:endParaRPr lang="en-CA">
              <a:solidFill>
                <a:srgbClr val="4E3B30">
                  <a:shade val="90000"/>
                </a:srgbClr>
              </a:solidFill>
            </a:endParaRPr>
          </a:p>
        </p:txBody>
      </p:sp>
      <p:sp>
        <p:nvSpPr>
          <p:cNvPr id="9" name="Slide Number Placeholder 8"/>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1202595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86E350-AAB3-460A-8BF8-2E10D5A98C79}" type="datetime1">
              <a:rPr lang="en-US" smtClean="0">
                <a:solidFill>
                  <a:srgbClr val="4E3B30">
                    <a:shade val="90000"/>
                  </a:srgbClr>
                </a:solidFill>
              </a:rPr>
              <a:pPr/>
              <a:t>9/14/2015</a:t>
            </a:fld>
            <a:endParaRPr lang="en-CA">
              <a:solidFill>
                <a:srgbClr val="4E3B30">
                  <a:shade val="90000"/>
                </a:srgbClr>
              </a:solidFill>
            </a:endParaRPr>
          </a:p>
        </p:txBody>
      </p:sp>
      <p:sp>
        <p:nvSpPr>
          <p:cNvPr id="4" name="Footer Placeholder 3"/>
          <p:cNvSpPr>
            <a:spLocks noGrp="1"/>
          </p:cNvSpPr>
          <p:nvPr>
            <p:ph type="ftr" sz="quarter" idx="11"/>
          </p:nvPr>
        </p:nvSpPr>
        <p:spPr/>
        <p:txBody>
          <a:bodyPr/>
          <a:lstStyle/>
          <a:p>
            <a:endParaRPr lang="en-CA">
              <a:solidFill>
                <a:srgbClr val="4E3B30">
                  <a:shade val="90000"/>
                </a:srgbClr>
              </a:solidFill>
            </a:endParaRPr>
          </a:p>
        </p:txBody>
      </p:sp>
      <p:sp>
        <p:nvSpPr>
          <p:cNvPr id="5" name="Slide Number Placeholder 4"/>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145094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99CA9-F0E7-49F5-B266-7BF989E46E62}" type="datetime1">
              <a:rPr lang="en-US" smtClean="0">
                <a:solidFill>
                  <a:srgbClr val="4E3B30">
                    <a:shade val="90000"/>
                  </a:srgbClr>
                </a:solidFill>
              </a:rPr>
              <a:pPr/>
              <a:t>9/14/2015</a:t>
            </a:fld>
            <a:endParaRPr lang="en-CA">
              <a:solidFill>
                <a:srgbClr val="4E3B30">
                  <a:shade val="90000"/>
                </a:srgbClr>
              </a:solidFill>
            </a:endParaRPr>
          </a:p>
        </p:txBody>
      </p:sp>
      <p:sp>
        <p:nvSpPr>
          <p:cNvPr id="3" name="Footer Placeholder 2"/>
          <p:cNvSpPr>
            <a:spLocks noGrp="1"/>
          </p:cNvSpPr>
          <p:nvPr>
            <p:ph type="ftr" sz="quarter" idx="11"/>
          </p:nvPr>
        </p:nvSpPr>
        <p:spPr/>
        <p:txBody>
          <a:bodyPr/>
          <a:lstStyle/>
          <a:p>
            <a:endParaRPr lang="en-CA">
              <a:solidFill>
                <a:srgbClr val="4E3B30">
                  <a:shade val="90000"/>
                </a:srgbClr>
              </a:solidFill>
            </a:endParaRPr>
          </a:p>
        </p:txBody>
      </p:sp>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154559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CB95FF-989F-42AE-BE8C-FE66E5D1BF55}" type="datetime1">
              <a:rPr lang="en-US" smtClean="0">
                <a:solidFill>
                  <a:srgbClr val="4E3B30">
                    <a:shade val="90000"/>
                  </a:srgbClr>
                </a:solidFill>
              </a:rPr>
              <a:pPr/>
              <a:t>9/14/2015</a:t>
            </a:fld>
            <a:endParaRPr lang="en-CA">
              <a:solidFill>
                <a:srgbClr val="4E3B30">
                  <a:shade val="90000"/>
                </a:srgbClr>
              </a:solidFill>
            </a:endParaRPr>
          </a:p>
        </p:txBody>
      </p:sp>
      <p:sp>
        <p:nvSpPr>
          <p:cNvPr id="6" name="Footer Placeholder 5"/>
          <p:cNvSpPr>
            <a:spLocks noGrp="1"/>
          </p:cNvSpPr>
          <p:nvPr>
            <p:ph type="ftr" sz="quarter" idx="11"/>
          </p:nvPr>
        </p:nvSpPr>
        <p:spPr/>
        <p:txBody>
          <a:bodyPr/>
          <a:lstStyle/>
          <a:p>
            <a:endParaRPr lang="en-CA">
              <a:solidFill>
                <a:srgbClr val="4E3B30">
                  <a:shade val="90000"/>
                </a:srgbClr>
              </a:solidFill>
            </a:endParaRPr>
          </a:p>
        </p:txBody>
      </p:sp>
      <p:sp>
        <p:nvSpPr>
          <p:cNvPr id="7" name="Slide Number Placeholder 6"/>
          <p:cNvSpPr>
            <a:spLocks noGrp="1"/>
          </p:cNvSpPr>
          <p:nvPr>
            <p:ph type="sldNum" sz="quarter" idx="12"/>
          </p:nvPr>
        </p:nvSpPr>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Tree>
    <p:extLst>
      <p:ext uri="{BB962C8B-B14F-4D97-AF65-F5344CB8AC3E}">
        <p14:creationId xmlns:p14="http://schemas.microsoft.com/office/powerpoint/2010/main" xmlns="" val="59877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18F55C-68CA-4647-A637-518B74A1A8EC}" type="datetime1">
              <a:rPr lang="en-US" smtClean="0">
                <a:solidFill>
                  <a:srgbClr val="4E3B30">
                    <a:shade val="90000"/>
                  </a:srgbClr>
                </a:solidFill>
              </a:rPr>
              <a:pPr/>
              <a:t>9/14/2015</a:t>
            </a:fld>
            <a:endParaRPr lang="en-CA">
              <a:solidFill>
                <a:srgbClr val="4E3B30">
                  <a:shade val="90000"/>
                </a:srgbClr>
              </a:solidFill>
            </a:endParaRPr>
          </a:p>
        </p:txBody>
      </p:sp>
      <p:sp>
        <p:nvSpPr>
          <p:cNvPr id="6" name="Footer Placeholder 5"/>
          <p:cNvSpPr>
            <a:spLocks noGrp="1"/>
          </p:cNvSpPr>
          <p:nvPr>
            <p:ph type="ftr" sz="quarter" idx="11"/>
          </p:nvPr>
        </p:nvSpPr>
        <p:spPr/>
        <p:txBody>
          <a:bodyPr/>
          <a:lstStyle/>
          <a:p>
            <a:endParaRPr lang="en-CA">
              <a:solidFill>
                <a:srgbClr val="4E3B30">
                  <a:shade val="90000"/>
                </a:srgbClr>
              </a:solidFill>
            </a:endParaRPr>
          </a:p>
        </p:txBody>
      </p:sp>
      <p:sp>
        <p:nvSpPr>
          <p:cNvPr id="7" name="Slide Number Placeholder 6"/>
          <p:cNvSpPr>
            <a:spLocks noGrp="1"/>
          </p:cNvSpPr>
          <p:nvPr>
            <p:ph type="sldNum" sz="quarter" idx="12"/>
          </p:nvPr>
        </p:nvSpPr>
        <p:spPr>
          <a:xfrm>
            <a:off x="8077200" y="6356351"/>
            <a:ext cx="609600" cy="365125"/>
          </a:xfrm>
        </p:spPr>
        <p:txBody>
          <a:body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275020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E0D2C8-819E-49C4-83E6-EA7DE2CD6FE1}" type="datetime1">
              <a:rPr lang="en-US" smtClean="0">
                <a:solidFill>
                  <a:srgbClr val="4E3B30">
                    <a:shade val="90000"/>
                  </a:srgbClr>
                </a:solidFill>
              </a:rPr>
              <a:pPr/>
              <a:t>9/14/2015</a:t>
            </a:fld>
            <a:endParaRPr lang="en-CA">
              <a:solidFill>
                <a:srgbClr val="4E3B30">
                  <a:shade val="90000"/>
                </a:srgbClr>
              </a:solidFill>
            </a:endParaRP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solidFill>
                <a:srgbClr val="4E3B30">
                  <a:shade val="90000"/>
                </a:srgbClr>
              </a:solidFill>
            </a:endParaRP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EBB7E1-FF2D-4DB8-A502-07640EED3004}" type="slidenum">
              <a:rPr lang="en-CA" smtClean="0">
                <a:solidFill>
                  <a:srgbClr val="4E3B30">
                    <a:shade val="90000"/>
                  </a:srgbClr>
                </a:solidFill>
              </a:rPr>
              <a:pPr/>
              <a:t>‹#›</a:t>
            </a:fld>
            <a:endParaRPr lang="en-CA">
              <a:solidFill>
                <a:srgbClr val="4E3B30">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
        <p:nvSpPr>
          <p:cNvPr id="14" name="Rectangle 13"/>
          <p:cNvSpPr/>
          <p:nvPr userDrawn="1"/>
        </p:nvSpPr>
        <p:spPr>
          <a:xfrm>
            <a:off x="0" y="0"/>
            <a:ext cx="9144000" cy="764704"/>
          </a:xfrm>
          <a:prstGeom prst="rect">
            <a:avLst/>
          </a:prstGeom>
          <a:gradFill flip="none" rotWithShape="1">
            <a:gsLst>
              <a:gs pos="0">
                <a:schemeClr val="accent2">
                  <a:shade val="51000"/>
                  <a:satMod val="130000"/>
                  <a:alpha val="27000"/>
                </a:schemeClr>
              </a:gs>
              <a:gs pos="80000">
                <a:schemeClr val="accent2">
                  <a:shade val="93000"/>
                  <a:satMod val="130000"/>
                </a:schemeClr>
              </a:gs>
              <a:gs pos="100000">
                <a:schemeClr val="accent2">
                  <a:shade val="94000"/>
                  <a:satMod val="135000"/>
                </a:schemeClr>
              </a:gs>
            </a:gsLst>
            <a:path path="rect">
              <a:fillToRect l="100000" t="100000"/>
            </a:path>
            <a:tileRect r="-100000" b="-100000"/>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solidFill>
                <a:prstClr val="white"/>
              </a:solidFill>
            </a:endParaRPr>
          </a:p>
        </p:txBody>
      </p:sp>
      <p:cxnSp>
        <p:nvCxnSpPr>
          <p:cNvPr id="15" name="Straight Connector 14"/>
          <p:cNvCxnSpPr/>
          <p:nvPr userDrawn="1"/>
        </p:nvCxnSpPr>
        <p:spPr>
          <a:xfrm>
            <a:off x="0" y="836712"/>
            <a:ext cx="9144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1568423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p:cNvSpPr/>
          <p:nvPr/>
        </p:nvSpPr>
        <p:spPr>
          <a:xfrm>
            <a:off x="-36512" y="-27384"/>
            <a:ext cx="9216000" cy="68853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pic>
        <p:nvPicPr>
          <p:cNvPr id="9" name="Picture 8" descr="logo.png"/>
          <p:cNvPicPr>
            <a:picLocks noChangeAspect="1"/>
          </p:cNvPicPr>
          <p:nvPr>
            <p:custDataLst>
              <p:tags r:id="rId2"/>
            </p:custDataLst>
          </p:nvPr>
        </p:nvPicPr>
        <p:blipFill>
          <a:blip r:embed="rId6" cstate="print">
            <a:duotone>
              <a:schemeClr val="accent5">
                <a:shade val="45000"/>
                <a:satMod val="135000"/>
              </a:schemeClr>
              <a:prstClr val="white"/>
            </a:duotone>
          </a:blip>
          <a:srcRect l="18965"/>
          <a:stretch>
            <a:fillRect/>
          </a:stretch>
        </p:blipFill>
        <p:spPr>
          <a:xfrm>
            <a:off x="1907704" y="188640"/>
            <a:ext cx="6768752" cy="1296144"/>
          </a:xfrm>
          <a:prstGeom prst="rect">
            <a:avLst/>
          </a:prstGeom>
          <a:effectLst/>
        </p:spPr>
      </p:pic>
      <p:sp>
        <p:nvSpPr>
          <p:cNvPr id="10" name="TextBox 9"/>
          <p:cNvSpPr txBox="1"/>
          <p:nvPr/>
        </p:nvSpPr>
        <p:spPr>
          <a:xfrm flipH="1">
            <a:off x="755576" y="1700808"/>
            <a:ext cx="7704856" cy="877163"/>
          </a:xfrm>
          <a:prstGeom prst="rect">
            <a:avLst/>
          </a:prstGeom>
          <a:noFill/>
        </p:spPr>
        <p:txBody>
          <a:bodyPr wrap="square" rtlCol="0">
            <a:spAutoFit/>
          </a:bodyPr>
          <a:lstStyle/>
          <a:p>
            <a:endParaRPr lang="en-CA" sz="2800" dirty="0">
              <a:solidFill>
                <a:prstClr val="black"/>
              </a:solidFill>
            </a:endParaRPr>
          </a:p>
          <a:p>
            <a:pPr algn="ctr"/>
            <a:r>
              <a:rPr lang="en-CA" sz="2300" spc="300" dirty="0">
                <a:solidFill>
                  <a:srgbClr val="A19574">
                    <a:lumMod val="60000"/>
                    <a:lumOff val="40000"/>
                  </a:srgbClr>
                </a:solidFill>
                <a:effectLst>
                  <a:outerShdw blurRad="38100" dist="38100" dir="2700000" algn="tl">
                    <a:srgbClr val="000000">
                      <a:alpha val="43137"/>
                    </a:srgbClr>
                  </a:outerShdw>
                </a:effectLst>
                <a:latin typeface="Century Gothic" pitchFamily="34" charset="0"/>
              </a:rPr>
              <a:t> </a:t>
            </a:r>
            <a:r>
              <a:rPr lang="en-CA" sz="2300" b="1" spc="300" dirty="0" smtClean="0">
                <a:solidFill>
                  <a:srgbClr val="A19574">
                    <a:lumMod val="60000"/>
                    <a:lumOff val="40000"/>
                  </a:srgbClr>
                </a:solidFill>
                <a:effectLst>
                  <a:outerShdw blurRad="38100" dist="38100" dir="2700000" algn="tl">
                    <a:srgbClr val="000000">
                      <a:alpha val="43137"/>
                    </a:srgbClr>
                  </a:outerShdw>
                </a:effectLst>
                <a:latin typeface="Century Gothic" pitchFamily="34" charset="0"/>
              </a:rPr>
              <a:t>Kinetics and Reactor Design</a:t>
            </a:r>
            <a:endParaRPr lang="en-CA" sz="2300" b="1" spc="300" dirty="0">
              <a:solidFill>
                <a:srgbClr val="A19574">
                  <a:lumMod val="60000"/>
                  <a:lumOff val="40000"/>
                </a:srgbClr>
              </a:solidFill>
              <a:effectLst>
                <a:outerShdw blurRad="38100" dist="38100" dir="2700000" algn="tl">
                  <a:srgbClr val="000000">
                    <a:alpha val="43137"/>
                  </a:srgbClr>
                </a:outerShdw>
              </a:effectLst>
              <a:latin typeface="Century Gothic" pitchFamily="34" charset="0"/>
              <a:cs typeface="Arial" pitchFamily="34" charset="0"/>
            </a:endParaRPr>
          </a:p>
        </p:txBody>
      </p:sp>
      <p:sp>
        <p:nvSpPr>
          <p:cNvPr id="13" name="TextBox 12"/>
          <p:cNvSpPr txBox="1"/>
          <p:nvPr/>
        </p:nvSpPr>
        <p:spPr>
          <a:xfrm>
            <a:off x="3923927" y="2636912"/>
            <a:ext cx="1810112" cy="492443"/>
          </a:xfrm>
          <a:prstGeom prst="rect">
            <a:avLst/>
          </a:prstGeom>
          <a:noFill/>
        </p:spPr>
        <p:txBody>
          <a:bodyPr wrap="none" rtlCol="0">
            <a:spAutoFit/>
          </a:bodyPr>
          <a:lstStyle/>
          <a:p>
            <a:pPr algn="ctr"/>
            <a:r>
              <a:rPr lang="en-CA" sz="2600" b="1" spc="300" dirty="0" smtClean="0">
                <a:solidFill>
                  <a:srgbClr val="A19574">
                    <a:lumMod val="60000"/>
                    <a:lumOff val="40000"/>
                  </a:srgbClr>
                </a:solidFill>
                <a:effectLst>
                  <a:outerShdw blurRad="38100" dist="38100" dir="2700000" algn="tl">
                    <a:srgbClr val="000000">
                      <a:alpha val="43137"/>
                    </a:srgbClr>
                  </a:outerShdw>
                </a:effectLst>
                <a:latin typeface="Century Gothic" pitchFamily="34" charset="0"/>
                <a:cs typeface="Arial" pitchFamily="34" charset="0"/>
              </a:rPr>
              <a:t>CHE-402</a:t>
            </a:r>
            <a:endParaRPr lang="en-CA" sz="2600" b="1" spc="300" dirty="0">
              <a:solidFill>
                <a:srgbClr val="A19574">
                  <a:lumMod val="60000"/>
                  <a:lumOff val="40000"/>
                </a:srgbClr>
              </a:solidFill>
              <a:effectLst>
                <a:outerShdw blurRad="38100" dist="38100" dir="2700000" algn="tl">
                  <a:srgbClr val="000000">
                    <a:alpha val="43137"/>
                  </a:srgbClr>
                </a:outerShdw>
              </a:effectLst>
              <a:latin typeface="Century Gothic" pitchFamily="34" charset="0"/>
              <a:cs typeface="Arial" pitchFamily="34" charset="0"/>
            </a:endParaRPr>
          </a:p>
        </p:txBody>
      </p:sp>
      <p:sp>
        <p:nvSpPr>
          <p:cNvPr id="17" name="TextBox 16"/>
          <p:cNvSpPr txBox="1"/>
          <p:nvPr/>
        </p:nvSpPr>
        <p:spPr>
          <a:xfrm flipH="1">
            <a:off x="914400" y="3717032"/>
            <a:ext cx="7467600" cy="830997"/>
          </a:xfrm>
          <a:prstGeom prst="rect">
            <a:avLst/>
          </a:prstGeom>
          <a:noFill/>
        </p:spPr>
        <p:txBody>
          <a:bodyPr wrap="square" rtlCol="0">
            <a:spAutoFit/>
          </a:bodyPr>
          <a:lstStyle/>
          <a:p>
            <a:endParaRPr lang="en-CA" sz="2800" dirty="0">
              <a:solidFill>
                <a:prstClr val="black"/>
              </a:solidFill>
            </a:endParaRPr>
          </a:p>
          <a:p>
            <a:pPr algn="ctr"/>
            <a:r>
              <a:rPr lang="en-CA" sz="2000" b="1" spc="300" dirty="0">
                <a:solidFill>
                  <a:srgbClr val="C00000"/>
                </a:solidFill>
                <a:effectLst>
                  <a:outerShdw blurRad="38100" dist="38100" dir="2700000" algn="tl">
                    <a:srgbClr val="000000">
                      <a:alpha val="43137"/>
                    </a:srgbClr>
                  </a:outerShdw>
                </a:effectLst>
                <a:latin typeface="Nyala" pitchFamily="2" charset="0"/>
                <a:cs typeface="Al-Homam" pitchFamily="2" charset="-78"/>
              </a:rPr>
              <a:t>INSTRUCTOR:  Dr. </a:t>
            </a:r>
            <a:r>
              <a:rPr lang="en-CA" sz="2000" b="1" spc="300" dirty="0" smtClean="0">
                <a:solidFill>
                  <a:srgbClr val="C00000"/>
                </a:solidFill>
                <a:effectLst>
                  <a:outerShdw blurRad="38100" dist="38100" dir="2700000" algn="tl">
                    <a:srgbClr val="000000">
                      <a:alpha val="43137"/>
                    </a:srgbClr>
                  </a:outerShdw>
                </a:effectLst>
                <a:latin typeface="Nyala" pitchFamily="2" charset="0"/>
                <a:cs typeface="Al-Homam" pitchFamily="2" charset="-78"/>
              </a:rPr>
              <a:t>Nabeel Salim Abo-Ghander</a:t>
            </a:r>
            <a:endParaRPr lang="en-CA" sz="2000" b="1" spc="300" dirty="0">
              <a:solidFill>
                <a:srgbClr val="C00000"/>
              </a:solidFill>
              <a:effectLst>
                <a:outerShdw blurRad="38100" dist="38100" dir="2700000" algn="tl">
                  <a:srgbClr val="000000">
                    <a:alpha val="43137"/>
                  </a:srgbClr>
                </a:outerShdw>
              </a:effectLst>
              <a:latin typeface="Nyala" pitchFamily="2" charset="0"/>
              <a:cs typeface="Al-Homam" pitchFamily="2" charset="-78"/>
            </a:endParaRPr>
          </a:p>
        </p:txBody>
      </p:sp>
      <p:sp>
        <p:nvSpPr>
          <p:cNvPr id="22" name="Rectangle 21"/>
          <p:cNvSpPr/>
          <p:nvPr/>
        </p:nvSpPr>
        <p:spPr>
          <a:xfrm>
            <a:off x="1259632" y="5745450"/>
            <a:ext cx="6840760" cy="400110"/>
          </a:xfrm>
          <a:prstGeom prst="rect">
            <a:avLst/>
          </a:prstGeom>
        </p:spPr>
        <p:txBody>
          <a:bodyPr wrap="square">
            <a:spAutoFit/>
          </a:bodyPr>
          <a:lstStyle/>
          <a:p>
            <a:pPr algn="ctr"/>
            <a:r>
              <a:rPr lang="en-US" sz="2000" b="1" dirty="0" smtClean="0">
                <a:solidFill>
                  <a:srgbClr val="A19574">
                    <a:lumMod val="60000"/>
                    <a:lumOff val="40000"/>
                  </a:srgbClr>
                </a:solidFill>
                <a:effectLst>
                  <a:outerShdw blurRad="38100" dist="38100" dir="2700000" algn="tl">
                    <a:srgbClr val="000000">
                      <a:alpha val="43137"/>
                    </a:srgbClr>
                  </a:outerShdw>
                </a:effectLst>
                <a:latin typeface="Century Gothic" pitchFamily="34" charset="0"/>
              </a:rPr>
              <a:t>Chemical Reactions and Rate of Reactions</a:t>
            </a:r>
            <a:endParaRPr lang="en-CA" sz="2000" b="1" dirty="0">
              <a:solidFill>
                <a:srgbClr val="A19574">
                  <a:lumMod val="60000"/>
                  <a:lumOff val="40000"/>
                </a:srgbClr>
              </a:solidFill>
              <a:effectLst>
                <a:outerShdw blurRad="38100" dist="38100" dir="2700000" algn="tl">
                  <a:srgbClr val="000000">
                    <a:alpha val="43137"/>
                  </a:srgbClr>
                </a:outerShdw>
              </a:effectLst>
              <a:latin typeface="Century Gothic" pitchFamily="34" charset="0"/>
            </a:endParaRPr>
          </a:p>
        </p:txBody>
      </p:sp>
      <p:pic>
        <p:nvPicPr>
          <p:cNvPr id="26" name="Picture 25" descr="kfupm.png"/>
          <p:cNvPicPr>
            <a:picLocks/>
          </p:cNvPicPr>
          <p:nvPr>
            <p:custDataLst>
              <p:tags r:id="rId3"/>
            </p:custDataLst>
          </p:nvPr>
        </p:nvPicPr>
        <p:blipFill>
          <a:blip r:embed="rId7" cstate="print">
            <a:duotone>
              <a:schemeClr val="bg2">
                <a:shade val="45000"/>
                <a:satMod val="135000"/>
              </a:schemeClr>
              <a:prstClr val="white"/>
            </a:duotone>
          </a:blip>
          <a:stretch>
            <a:fillRect/>
          </a:stretch>
        </p:blipFill>
        <p:spPr>
          <a:xfrm>
            <a:off x="179512" y="188640"/>
            <a:ext cx="1512168" cy="1512168"/>
          </a:xfrm>
          <a:prstGeom prst="rect">
            <a:avLst/>
          </a:prstGeom>
          <a:effectLst>
            <a:outerShdw blurRad="50800" dist="50800" dir="5400000" algn="ctr" rotWithShape="0">
              <a:schemeClr val="bg1"/>
            </a:outerShdw>
          </a:effectLst>
        </p:spPr>
      </p:pic>
      <p:sp>
        <p:nvSpPr>
          <p:cNvPr id="2" name="TextBox 1"/>
          <p:cNvSpPr txBox="1"/>
          <p:nvPr/>
        </p:nvSpPr>
        <p:spPr>
          <a:xfrm>
            <a:off x="3883941" y="5085184"/>
            <a:ext cx="2231701" cy="430887"/>
          </a:xfrm>
          <a:prstGeom prst="rect">
            <a:avLst/>
          </a:prstGeom>
          <a:noFill/>
        </p:spPr>
        <p:txBody>
          <a:bodyPr wrap="none" rtlCol="0">
            <a:spAutoFit/>
          </a:bodyPr>
          <a:lstStyle/>
          <a:p>
            <a:r>
              <a:rPr lang="en-US" sz="2200" b="1" spc="600" dirty="0" smtClean="0">
                <a:solidFill>
                  <a:prstClr val="black"/>
                </a:solidFill>
                <a:latin typeface="Century Gothic" pitchFamily="34" charset="0"/>
                <a:cs typeface="Arial" pitchFamily="34" charset="0"/>
              </a:rPr>
              <a:t>Chapter 1</a:t>
            </a:r>
            <a:endParaRPr lang="en-US" sz="2200" b="1" spc="600" dirty="0">
              <a:solidFill>
                <a:prstClr val="black"/>
              </a:solidFill>
              <a:latin typeface="Century Gothic" pitchFamily="34" charset="0"/>
              <a:cs typeface="Arial" pitchFamily="34" charset="0"/>
            </a:endParaRPr>
          </a:p>
        </p:txBody>
      </p:sp>
    </p:spTree>
    <p:custDataLst>
      <p:tags r:id="rId1"/>
    </p:custDataLst>
    <p:extLst>
      <p:ext uri="{BB962C8B-B14F-4D97-AF65-F5344CB8AC3E}">
        <p14:creationId xmlns:p14="http://schemas.microsoft.com/office/powerpoint/2010/main" xmlns="" val="281304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10</a:t>
            </a:fld>
            <a:endParaRPr lang="en-CA">
              <a:solidFill>
                <a:srgbClr val="4E3B30">
                  <a:shade val="90000"/>
                </a:srgbClr>
              </a:solidFill>
            </a:endParaRPr>
          </a:p>
        </p:txBody>
      </p:sp>
      <p:sp>
        <p:nvSpPr>
          <p:cNvPr id="5" name="TextBox 4"/>
          <p:cNvSpPr txBox="1"/>
          <p:nvPr/>
        </p:nvSpPr>
        <p:spPr>
          <a:xfrm>
            <a:off x="762000" y="914400"/>
            <a:ext cx="4515852" cy="461665"/>
          </a:xfrm>
          <a:prstGeom prst="rect">
            <a:avLst/>
          </a:prstGeom>
          <a:noFill/>
        </p:spPr>
        <p:txBody>
          <a:bodyPr wrap="none" rtlCol="0">
            <a:spAutoFit/>
          </a:bodyPr>
          <a:lstStyle/>
          <a:p>
            <a:r>
              <a:rPr lang="en-US" sz="2400" b="1" u="sng" dirty="0" smtClean="0">
                <a:solidFill>
                  <a:srgbClr val="FF0000"/>
                </a:solidFill>
                <a:latin typeface="Garamond" pitchFamily="18" charset="0"/>
              </a:rPr>
              <a:t>Characteristics of Batch Reactor:</a:t>
            </a:r>
            <a:endParaRPr lang="en-US" sz="2400" b="1" u="sng" dirty="0">
              <a:solidFill>
                <a:srgbClr val="FF0000"/>
              </a:solidFill>
              <a:latin typeface="Garamond" pitchFamily="18" charset="0"/>
            </a:endParaRPr>
          </a:p>
        </p:txBody>
      </p:sp>
      <p:sp>
        <p:nvSpPr>
          <p:cNvPr id="6" name="TextBox 5"/>
          <p:cNvSpPr txBox="1"/>
          <p:nvPr/>
        </p:nvSpPr>
        <p:spPr>
          <a:xfrm>
            <a:off x="762000" y="1425963"/>
            <a:ext cx="7772400" cy="5127237"/>
          </a:xfrm>
          <a:prstGeom prst="rect">
            <a:avLst/>
          </a:prstGeom>
          <a:noFill/>
        </p:spPr>
        <p:txBody>
          <a:bodyPr wrap="square" rtlCol="0">
            <a:spAutoFit/>
          </a:bodyPr>
          <a:lstStyle/>
          <a:p>
            <a:pPr marL="342900" indent="-342900" algn="just">
              <a:lnSpc>
                <a:spcPct val="150000"/>
              </a:lnSpc>
              <a:buFont typeface="+mj-lt"/>
              <a:buAutoNum type="arabicPeriod"/>
            </a:pPr>
            <a:r>
              <a:rPr lang="en-US" sz="2000" dirty="0" smtClean="0">
                <a:latin typeface="Garamond" pitchFamily="18" charset="0"/>
              </a:rPr>
              <a:t>Each batch is a closed system.</a:t>
            </a:r>
          </a:p>
          <a:p>
            <a:pPr marL="342900" indent="-342900" algn="just">
              <a:lnSpc>
                <a:spcPct val="150000"/>
              </a:lnSpc>
              <a:buFont typeface="+mj-lt"/>
              <a:buAutoNum type="arabicPeriod"/>
            </a:pPr>
            <a:r>
              <a:rPr lang="en-US" sz="2000" dirty="0" smtClean="0">
                <a:latin typeface="Garamond" pitchFamily="18" charset="0"/>
              </a:rPr>
              <a:t>The total mass of each batch is fixed.</a:t>
            </a:r>
          </a:p>
          <a:p>
            <a:pPr marL="342900" indent="-342900" algn="just">
              <a:lnSpc>
                <a:spcPct val="150000"/>
              </a:lnSpc>
              <a:buFont typeface="+mj-lt"/>
              <a:buAutoNum type="arabicPeriod"/>
            </a:pPr>
            <a:r>
              <a:rPr lang="en-US" sz="2000" dirty="0" smtClean="0">
                <a:latin typeface="Garamond" pitchFamily="18" charset="0"/>
              </a:rPr>
              <a:t>The volume or density of each batch may vary as reaction proceeds.</a:t>
            </a:r>
          </a:p>
          <a:p>
            <a:pPr marL="342900" indent="-342900" algn="just">
              <a:lnSpc>
                <a:spcPct val="150000"/>
              </a:lnSpc>
              <a:buFont typeface="+mj-lt"/>
              <a:buAutoNum type="arabicPeriod"/>
            </a:pPr>
            <a:r>
              <a:rPr lang="en-US" sz="2000" dirty="0" smtClean="0">
                <a:latin typeface="Garamond" pitchFamily="18" charset="0"/>
              </a:rPr>
              <a:t>The energy of each batch may vary as reaction proceeds; heat exchanger may be provided to control temperature.</a:t>
            </a:r>
          </a:p>
          <a:p>
            <a:pPr marL="342900" indent="-342900" algn="just">
              <a:lnSpc>
                <a:spcPct val="150000"/>
              </a:lnSpc>
              <a:buFont typeface="+mj-lt"/>
              <a:buAutoNum type="arabicPeriod"/>
            </a:pPr>
            <a:r>
              <a:rPr lang="en-US" sz="2000" dirty="0" smtClean="0">
                <a:latin typeface="Garamond" pitchFamily="18" charset="0"/>
              </a:rPr>
              <a:t>The reaction (residence) time for elements of the reacting fluid is the same.</a:t>
            </a:r>
          </a:p>
          <a:p>
            <a:pPr marL="342900" indent="-342900" algn="just">
              <a:lnSpc>
                <a:spcPct val="150000"/>
              </a:lnSpc>
              <a:buFont typeface="+mj-lt"/>
              <a:buAutoNum type="arabicPeriod"/>
            </a:pPr>
            <a:r>
              <a:rPr lang="en-US" sz="2000" dirty="0" smtClean="0">
                <a:latin typeface="Garamond" pitchFamily="18" charset="0"/>
              </a:rPr>
              <a:t>The operation of the reactor is inherently unsteady-state; batch composition changes with respect to time.</a:t>
            </a:r>
          </a:p>
          <a:p>
            <a:pPr marL="342900" indent="-342900" algn="just">
              <a:lnSpc>
                <a:spcPct val="150000"/>
              </a:lnSpc>
              <a:buFont typeface="+mj-lt"/>
              <a:buAutoNum type="arabicPeriod"/>
            </a:pPr>
            <a:r>
              <a:rPr lang="en-US" sz="2000" dirty="0" smtClean="0">
                <a:latin typeface="Garamond" pitchFamily="18" charset="0"/>
              </a:rPr>
              <a:t>At any time, the batch is uniform in composition, temperature because of the efficient and vigorous stirring</a:t>
            </a:r>
            <a:endParaRPr lang="en-US" sz="2000" dirty="0">
              <a:latin typeface="Garamond" pitchFamily="18" charset="0"/>
            </a:endParaRPr>
          </a:p>
        </p:txBody>
      </p:sp>
      <p:sp>
        <p:nvSpPr>
          <p:cNvPr id="7" name="TextBox 6"/>
          <p:cNvSpPr txBox="1"/>
          <p:nvPr/>
        </p:nvSpPr>
        <p:spPr>
          <a:xfrm>
            <a:off x="533400" y="228600"/>
            <a:ext cx="2121093" cy="461665"/>
          </a:xfrm>
          <a:prstGeom prst="rect">
            <a:avLst/>
          </a:prstGeom>
          <a:noFill/>
        </p:spPr>
        <p:txBody>
          <a:bodyPr wrap="none" rtlCol="0">
            <a:spAutoFit/>
          </a:bodyPr>
          <a:lstStyle/>
          <a:p>
            <a:r>
              <a:rPr lang="en-US" sz="2400" b="1" dirty="0" smtClean="0">
                <a:latin typeface="Garamond" pitchFamily="18" charset="0"/>
              </a:rPr>
              <a:t>Batch Reactor:</a:t>
            </a:r>
            <a:endParaRPr lang="en-US" sz="2400" b="1" dirty="0">
              <a:latin typeface="Garamond"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irect Access Storage 2"/>
          <p:cNvSpPr/>
          <p:nvPr/>
        </p:nvSpPr>
        <p:spPr>
          <a:xfrm>
            <a:off x="6400800" y="5943600"/>
            <a:ext cx="1066800" cy="406439"/>
          </a:xfrm>
          <a:prstGeom prst="flowChartMagneticDrum">
            <a:avLst/>
          </a:prstGeom>
          <a:solidFill>
            <a:srgbClr val="FF0000">
              <a:alpha val="18000"/>
            </a:srgb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11</a:t>
            </a:fld>
            <a:endParaRPr lang="en-CA">
              <a:solidFill>
                <a:srgbClr val="4E3B30">
                  <a:shade val="90000"/>
                </a:srgbClr>
              </a:solidFill>
            </a:endParaRPr>
          </a:p>
        </p:txBody>
      </p:sp>
      <p:sp>
        <p:nvSpPr>
          <p:cNvPr id="5" name="TextBox 4"/>
          <p:cNvSpPr txBox="1"/>
          <p:nvPr/>
        </p:nvSpPr>
        <p:spPr>
          <a:xfrm>
            <a:off x="533400" y="228600"/>
            <a:ext cx="5632376" cy="461665"/>
          </a:xfrm>
          <a:prstGeom prst="rect">
            <a:avLst/>
          </a:prstGeom>
          <a:noFill/>
        </p:spPr>
        <p:txBody>
          <a:bodyPr wrap="none" rtlCol="0">
            <a:spAutoFit/>
          </a:bodyPr>
          <a:lstStyle/>
          <a:p>
            <a:r>
              <a:rPr lang="en-US" sz="2400" b="1" dirty="0" smtClean="0">
                <a:latin typeface="Garamond" pitchFamily="18" charset="0"/>
              </a:rPr>
              <a:t>Continuous Stirred Tank Reactor (CSTR):</a:t>
            </a:r>
            <a:endParaRPr lang="en-US" sz="2400" b="1" dirty="0">
              <a:latin typeface="Garamond" pitchFamily="18" charset="0"/>
            </a:endParaRPr>
          </a:p>
        </p:txBody>
      </p:sp>
      <p:sp>
        <p:nvSpPr>
          <p:cNvPr id="6" name="TextBox 5"/>
          <p:cNvSpPr txBox="1"/>
          <p:nvPr/>
        </p:nvSpPr>
        <p:spPr>
          <a:xfrm>
            <a:off x="457200" y="685800"/>
            <a:ext cx="8229600" cy="1754326"/>
          </a:xfrm>
          <a:prstGeom prst="rect">
            <a:avLst/>
          </a:prstGeom>
          <a:noFill/>
        </p:spPr>
        <p:txBody>
          <a:bodyPr wrap="square" rtlCol="0">
            <a:spAutoFit/>
          </a:bodyPr>
          <a:lstStyle/>
          <a:p>
            <a:pPr>
              <a:lnSpc>
                <a:spcPct val="150000"/>
              </a:lnSpc>
            </a:pPr>
            <a:r>
              <a:rPr lang="en-US" b="1" u="sng" dirty="0" smtClean="0">
                <a:solidFill>
                  <a:srgbClr val="FF0000"/>
                </a:solidFill>
                <a:latin typeface="Garamond" pitchFamily="18" charset="0"/>
              </a:rPr>
              <a:t>Definition:</a:t>
            </a:r>
          </a:p>
          <a:p>
            <a:pPr algn="just">
              <a:lnSpc>
                <a:spcPct val="150000"/>
              </a:lnSpc>
            </a:pPr>
            <a:r>
              <a:rPr lang="en-US" dirty="0" smtClean="0">
                <a:latin typeface="Garamond" pitchFamily="18" charset="0"/>
              </a:rPr>
              <a:t>Continuous Stirred Tank Reactors (CSTR) are defined to be flow reactors characterized by intense mixing so that the properties anywhere inside the reactor are exactly the same as that of the exist stream.</a:t>
            </a:r>
            <a:endParaRPr lang="en-US" dirty="0">
              <a:latin typeface="Garamond" pitchFamily="18" charset="0"/>
            </a:endParaRPr>
          </a:p>
        </p:txBody>
      </p:sp>
      <p:sp>
        <p:nvSpPr>
          <p:cNvPr id="14" name="Rounded Rectangle 13"/>
          <p:cNvSpPr/>
          <p:nvPr/>
        </p:nvSpPr>
        <p:spPr>
          <a:xfrm>
            <a:off x="4267200" y="4572000"/>
            <a:ext cx="2133600" cy="2057400"/>
          </a:xfrm>
          <a:prstGeom prst="roundRect">
            <a:avLst/>
          </a:prstGeom>
          <a:solidFill>
            <a:srgbClr val="FF0000">
              <a:alpha val="18000"/>
            </a:srgbClr>
          </a:solidFill>
          <a:ln>
            <a:solidFill>
              <a:schemeClr val="accent4">
                <a:alpha val="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Rounded Rectangle 14"/>
          <p:cNvSpPr/>
          <p:nvPr/>
        </p:nvSpPr>
        <p:spPr>
          <a:xfrm>
            <a:off x="4267200" y="3733800"/>
            <a:ext cx="2133600" cy="2895600"/>
          </a:xfrm>
          <a:prstGeom prst="round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Flowchart: Collate 15"/>
          <p:cNvSpPr/>
          <p:nvPr/>
        </p:nvSpPr>
        <p:spPr>
          <a:xfrm rot="16960238">
            <a:off x="5162652" y="5243465"/>
            <a:ext cx="381000" cy="968510"/>
          </a:xfrm>
          <a:prstGeom prst="flowChartCollate">
            <a:avLst/>
          </a:prstGeom>
          <a:solidFill>
            <a:srgbClr val="BC3904"/>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cxnSp>
        <p:nvCxnSpPr>
          <p:cNvPr id="17" name="Straight Connector 16"/>
          <p:cNvCxnSpPr/>
          <p:nvPr/>
        </p:nvCxnSpPr>
        <p:spPr>
          <a:xfrm rot="5400000" flipH="1" flipV="1">
            <a:off x="4343400" y="3657600"/>
            <a:ext cx="3048000" cy="1066800"/>
          </a:xfrm>
          <a:prstGeom prst="line">
            <a:avLst/>
          </a:prstGeom>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2730344" y="3581400"/>
            <a:ext cx="1460656" cy="461665"/>
          </a:xfrm>
          <a:prstGeom prst="rect">
            <a:avLst/>
          </a:prstGeom>
          <a:noFill/>
        </p:spPr>
        <p:txBody>
          <a:bodyPr wrap="none" rtlCol="0">
            <a:spAutoFit/>
          </a:bodyPr>
          <a:lstStyle/>
          <a:p>
            <a:r>
              <a:rPr lang="en-US" sz="2400" dirty="0" smtClean="0">
                <a:latin typeface="Garamond" pitchFamily="18" charset="0"/>
              </a:rPr>
              <a:t>Input Rate</a:t>
            </a:r>
            <a:endParaRPr lang="en-US" sz="2400" baseline="-25000" dirty="0">
              <a:latin typeface="Garamond" pitchFamily="18" charset="0"/>
            </a:endParaRPr>
          </a:p>
        </p:txBody>
      </p:sp>
      <p:sp>
        <p:nvSpPr>
          <p:cNvPr id="19" name="TextBox 18"/>
          <p:cNvSpPr txBox="1"/>
          <p:nvPr/>
        </p:nvSpPr>
        <p:spPr>
          <a:xfrm>
            <a:off x="6999491" y="3200400"/>
            <a:ext cx="1915909" cy="830997"/>
          </a:xfrm>
          <a:prstGeom prst="rect">
            <a:avLst/>
          </a:prstGeom>
          <a:noFill/>
        </p:spPr>
        <p:txBody>
          <a:bodyPr wrap="none" rtlCol="0">
            <a:spAutoFit/>
          </a:bodyPr>
          <a:lstStyle/>
          <a:p>
            <a:r>
              <a:rPr lang="en-US" sz="2400" dirty="0" smtClean="0">
                <a:latin typeface="Garamond" pitchFamily="18" charset="0"/>
              </a:rPr>
              <a:t>Liquid Surface</a:t>
            </a:r>
          </a:p>
          <a:p>
            <a:pPr algn="ctr"/>
            <a:r>
              <a:rPr lang="en-US" sz="2400" dirty="0" smtClean="0">
                <a:latin typeface="Garamond" pitchFamily="18" charset="0"/>
              </a:rPr>
              <a:t>V</a:t>
            </a:r>
            <a:endParaRPr lang="en-US" sz="2400" dirty="0">
              <a:latin typeface="Garamond" pitchFamily="18" charset="0"/>
            </a:endParaRPr>
          </a:p>
        </p:txBody>
      </p:sp>
      <p:sp>
        <p:nvSpPr>
          <p:cNvPr id="20" name="TextBox 19"/>
          <p:cNvSpPr txBox="1"/>
          <p:nvPr/>
        </p:nvSpPr>
        <p:spPr>
          <a:xfrm>
            <a:off x="4702646" y="2514600"/>
            <a:ext cx="936154" cy="461665"/>
          </a:xfrm>
          <a:prstGeom prst="rect">
            <a:avLst/>
          </a:prstGeom>
          <a:noFill/>
        </p:spPr>
        <p:txBody>
          <a:bodyPr wrap="none" rtlCol="0">
            <a:spAutoFit/>
          </a:bodyPr>
          <a:lstStyle/>
          <a:p>
            <a:r>
              <a:rPr lang="en-US" sz="2400" dirty="0" smtClean="0">
                <a:latin typeface="Garamond" pitchFamily="18" charset="0"/>
              </a:rPr>
              <a:t>Stirrer</a:t>
            </a:r>
            <a:endParaRPr lang="en-US" sz="2400" dirty="0">
              <a:latin typeface="Garamond" pitchFamily="18" charset="0"/>
            </a:endParaRPr>
          </a:p>
        </p:txBody>
      </p:sp>
      <p:cxnSp>
        <p:nvCxnSpPr>
          <p:cNvPr id="21" name="Straight Arrow Connector 20"/>
          <p:cNvCxnSpPr/>
          <p:nvPr/>
        </p:nvCxnSpPr>
        <p:spPr>
          <a:xfrm rot="16200000" flipH="1">
            <a:off x="5341671" y="2746407"/>
            <a:ext cx="605135" cy="903522"/>
          </a:xfrm>
          <a:prstGeom prst="straightConnector1">
            <a:avLst/>
          </a:prstGeom>
          <a:ln w="31750">
            <a:tailEnd type="stealth"/>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2787728" y="4421188"/>
            <a:ext cx="1219200" cy="1588"/>
          </a:xfrm>
          <a:prstGeom prst="straightConnector1">
            <a:avLst/>
          </a:prstGeom>
          <a:ln w="31750" cmpd="sng">
            <a:tailEnd type="stealth"/>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9" idx="2"/>
          </p:cNvCxnSpPr>
          <p:nvPr/>
        </p:nvCxnSpPr>
        <p:spPr>
          <a:xfrm rot="5400000">
            <a:off x="6676621" y="3298378"/>
            <a:ext cx="547806" cy="2013845"/>
          </a:xfrm>
          <a:prstGeom prst="straightConnector1">
            <a:avLst/>
          </a:prstGeom>
          <a:ln w="31750">
            <a:tailEnd type="stealth"/>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81000" y="2373868"/>
            <a:ext cx="3742435" cy="369332"/>
          </a:xfrm>
          <a:prstGeom prst="rect">
            <a:avLst/>
          </a:prstGeom>
          <a:noFill/>
        </p:spPr>
        <p:txBody>
          <a:bodyPr wrap="none" rtlCol="0">
            <a:spAutoFit/>
          </a:bodyPr>
          <a:lstStyle/>
          <a:p>
            <a:r>
              <a:rPr lang="en-US" b="1" u="sng" dirty="0" smtClean="0">
                <a:solidFill>
                  <a:srgbClr val="FF0000"/>
                </a:solidFill>
                <a:latin typeface="Garamond" pitchFamily="18" charset="0"/>
              </a:rPr>
              <a:t>Schematic Representation of CSTR:</a:t>
            </a:r>
            <a:endParaRPr lang="en-US" b="1" u="sng" dirty="0">
              <a:solidFill>
                <a:srgbClr val="FF0000"/>
              </a:solidFill>
              <a:latin typeface="Garamond" pitchFamily="18" charset="0"/>
            </a:endParaRPr>
          </a:p>
        </p:txBody>
      </p:sp>
      <p:cxnSp>
        <p:nvCxnSpPr>
          <p:cNvPr id="26" name="Straight Arrow Connector 25"/>
          <p:cNvCxnSpPr/>
          <p:nvPr/>
        </p:nvCxnSpPr>
        <p:spPr>
          <a:xfrm>
            <a:off x="6705600" y="6172200"/>
            <a:ext cx="1219200" cy="1588"/>
          </a:xfrm>
          <a:prstGeom prst="straightConnector1">
            <a:avLst/>
          </a:prstGeom>
          <a:ln w="31750" cmpd="sng">
            <a:tailEnd type="stealth"/>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997161" y="5499875"/>
            <a:ext cx="1675459" cy="461665"/>
          </a:xfrm>
          <a:prstGeom prst="rect">
            <a:avLst/>
          </a:prstGeom>
          <a:noFill/>
        </p:spPr>
        <p:txBody>
          <a:bodyPr wrap="none" rtlCol="0">
            <a:spAutoFit/>
          </a:bodyPr>
          <a:lstStyle/>
          <a:p>
            <a:r>
              <a:rPr lang="en-US" sz="2400" dirty="0" smtClean="0">
                <a:latin typeface="Garamond" pitchFamily="18" charset="0"/>
              </a:rPr>
              <a:t>Output Rate</a:t>
            </a:r>
            <a:endParaRPr lang="en-US" sz="2400" baseline="-25000" dirty="0">
              <a:latin typeface="Garamond" pitchFamily="18" charset="0"/>
            </a:endParaRPr>
          </a:p>
        </p:txBody>
      </p:sp>
      <p:sp>
        <p:nvSpPr>
          <p:cNvPr id="2" name="Rectangle 1"/>
          <p:cNvSpPr/>
          <p:nvPr/>
        </p:nvSpPr>
        <p:spPr>
          <a:xfrm>
            <a:off x="304800" y="2895600"/>
            <a:ext cx="2209800" cy="365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Garamond" panose="02020404030301010803" pitchFamily="18" charset="0"/>
              </a:rPr>
              <a:t>This model can be used to:</a:t>
            </a:r>
          </a:p>
          <a:p>
            <a:endParaRPr lang="en-US" dirty="0" smtClean="0">
              <a:solidFill>
                <a:schemeClr val="tx1"/>
              </a:solidFill>
              <a:latin typeface="Garamond" panose="02020404030301010803" pitchFamily="18" charset="0"/>
            </a:endParaRPr>
          </a:p>
          <a:p>
            <a:pPr marL="342900" indent="-342900" algn="just">
              <a:buFont typeface="+mj-lt"/>
              <a:buAutoNum type="arabicPeriod"/>
            </a:pPr>
            <a:r>
              <a:rPr lang="en-US" dirty="0" smtClean="0">
                <a:solidFill>
                  <a:schemeClr val="tx1"/>
                </a:solidFill>
                <a:latin typeface="Garamond" panose="02020404030301010803" pitchFamily="18" charset="0"/>
              </a:rPr>
              <a:t> model a bed of catalyst powder, i.e. fluidized-bed reactors.</a:t>
            </a:r>
          </a:p>
          <a:p>
            <a:pPr marL="342900" indent="-342900" algn="just">
              <a:buFont typeface="+mj-lt"/>
              <a:buAutoNum type="arabicPeriod"/>
            </a:pPr>
            <a:r>
              <a:rPr lang="en-US" dirty="0" smtClean="0">
                <a:solidFill>
                  <a:schemeClr val="tx1"/>
                </a:solidFill>
                <a:latin typeface="Garamond" panose="02020404030301010803" pitchFamily="18" charset="0"/>
              </a:rPr>
              <a:t>Slurry bubble column reactor</a:t>
            </a:r>
          </a:p>
          <a:p>
            <a:pPr marL="342900" indent="-342900" algn="just">
              <a:buFont typeface="+mj-lt"/>
              <a:buAutoNum type="arabicPeriod"/>
            </a:pPr>
            <a:r>
              <a:rPr lang="en-US" dirty="0" smtClean="0">
                <a:solidFill>
                  <a:schemeClr val="tx1"/>
                </a:solidFill>
                <a:latin typeface="Garamond" panose="02020404030301010803" pitchFamily="18" charset="0"/>
              </a:rPr>
              <a:t>Polymerization reactors</a:t>
            </a:r>
            <a:endParaRPr lang="en-US" dirty="0">
              <a:solidFill>
                <a:schemeClr val="tx1"/>
              </a:solidFill>
              <a:latin typeface="Garamond" panose="02020404030301010803" pitchFamily="18" charset="0"/>
            </a:endParaRPr>
          </a:p>
        </p:txBody>
      </p:sp>
      <p:sp>
        <p:nvSpPr>
          <p:cNvPr id="25" name="Flowchart: Direct Access Storage 24"/>
          <p:cNvSpPr/>
          <p:nvPr/>
        </p:nvSpPr>
        <p:spPr>
          <a:xfrm rot="10800000">
            <a:off x="3200400" y="4191000"/>
            <a:ext cx="1066800" cy="406439"/>
          </a:xfrm>
          <a:prstGeom prst="flowChartMagneticDrum">
            <a:avLst/>
          </a:prstGeom>
          <a:solidFill>
            <a:srgbClr val="00B0F0">
              <a:alpha val="18000"/>
            </a:srgb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12</a:t>
            </a:fld>
            <a:endParaRPr lang="en-CA">
              <a:solidFill>
                <a:srgbClr val="4E3B30">
                  <a:shade val="90000"/>
                </a:srgbClr>
              </a:solidFill>
            </a:endParaRPr>
          </a:p>
        </p:txBody>
      </p:sp>
      <p:sp>
        <p:nvSpPr>
          <p:cNvPr id="5" name="TextBox 4"/>
          <p:cNvSpPr txBox="1"/>
          <p:nvPr/>
        </p:nvSpPr>
        <p:spPr>
          <a:xfrm>
            <a:off x="573042" y="925324"/>
            <a:ext cx="7732758" cy="446276"/>
          </a:xfrm>
          <a:prstGeom prst="rect">
            <a:avLst/>
          </a:prstGeom>
          <a:noFill/>
        </p:spPr>
        <p:txBody>
          <a:bodyPr wrap="none" rtlCol="0">
            <a:spAutoFit/>
          </a:bodyPr>
          <a:lstStyle/>
          <a:p>
            <a:r>
              <a:rPr lang="en-US" sz="2300" b="1" dirty="0" smtClean="0">
                <a:solidFill>
                  <a:srgbClr val="FF0000"/>
                </a:solidFill>
                <a:latin typeface="Garamond" pitchFamily="18" charset="0"/>
              </a:rPr>
              <a:t>Characteristics of </a:t>
            </a:r>
            <a:r>
              <a:rPr lang="en-US" sz="2300" b="1" dirty="0">
                <a:solidFill>
                  <a:srgbClr val="FF0000"/>
                </a:solidFill>
                <a:latin typeface="Garamond" pitchFamily="18" charset="0"/>
              </a:rPr>
              <a:t>Continuous Stirred Tank Reactor (CSTR</a:t>
            </a:r>
            <a:r>
              <a:rPr lang="en-US" sz="2300" b="1" dirty="0" smtClean="0">
                <a:solidFill>
                  <a:srgbClr val="FF0000"/>
                </a:solidFill>
                <a:latin typeface="Garamond" pitchFamily="18" charset="0"/>
              </a:rPr>
              <a:t>):</a:t>
            </a:r>
            <a:endParaRPr lang="en-US" sz="2300" b="1" dirty="0">
              <a:solidFill>
                <a:srgbClr val="FF0000"/>
              </a:solidFill>
              <a:latin typeface="Garamond" pitchFamily="18" charset="0"/>
            </a:endParaRPr>
          </a:p>
        </p:txBody>
      </p:sp>
      <p:sp>
        <p:nvSpPr>
          <p:cNvPr id="6" name="TextBox 5"/>
          <p:cNvSpPr txBox="1"/>
          <p:nvPr/>
        </p:nvSpPr>
        <p:spPr>
          <a:xfrm>
            <a:off x="685800" y="1371600"/>
            <a:ext cx="7772400" cy="5170646"/>
          </a:xfrm>
          <a:prstGeom prst="rect">
            <a:avLst/>
          </a:prstGeom>
          <a:noFill/>
        </p:spPr>
        <p:txBody>
          <a:bodyPr wrap="square" rtlCol="0">
            <a:spAutoFit/>
          </a:bodyPr>
          <a:lstStyle/>
          <a:p>
            <a:pPr marL="342900" indent="-342900" algn="just">
              <a:lnSpc>
                <a:spcPct val="150000"/>
              </a:lnSpc>
              <a:buFont typeface="+mj-lt"/>
              <a:buAutoNum type="arabicPeriod"/>
            </a:pPr>
            <a:r>
              <a:rPr lang="en-US" sz="2000" dirty="0" smtClean="0">
                <a:latin typeface="Garamond" pitchFamily="18" charset="0"/>
              </a:rPr>
              <a:t>The flow through the vessel(s), both input and out streams, is continuous but not necessary at a constant rate.</a:t>
            </a:r>
          </a:p>
          <a:p>
            <a:pPr marL="342900" indent="-342900" algn="just">
              <a:lnSpc>
                <a:spcPct val="150000"/>
              </a:lnSpc>
              <a:buFont typeface="+mj-lt"/>
              <a:buAutoNum type="arabicPeriod"/>
            </a:pPr>
            <a:r>
              <a:rPr lang="en-US" sz="2000" dirty="0" smtClean="0">
                <a:latin typeface="Garamond" pitchFamily="18" charset="0"/>
              </a:rPr>
              <a:t>The system mass inside each vessel is not necessary fixed.</a:t>
            </a:r>
          </a:p>
          <a:p>
            <a:pPr marL="342900" indent="-342900" algn="just">
              <a:lnSpc>
                <a:spcPct val="150000"/>
              </a:lnSpc>
              <a:buFont typeface="+mj-lt"/>
              <a:buAutoNum type="arabicPeriod"/>
            </a:pPr>
            <a:r>
              <a:rPr lang="en-US" sz="2000" dirty="0" smtClean="0">
                <a:latin typeface="Garamond" pitchFamily="18" charset="0"/>
              </a:rPr>
              <a:t>The volume or density of each batch may vary as reaction proceeds.</a:t>
            </a:r>
          </a:p>
          <a:p>
            <a:pPr marL="342900" indent="-342900" algn="just">
              <a:lnSpc>
                <a:spcPct val="150000"/>
              </a:lnSpc>
              <a:buFont typeface="+mj-lt"/>
              <a:buAutoNum type="arabicPeriod"/>
            </a:pPr>
            <a:r>
              <a:rPr lang="en-US" sz="2000" dirty="0" smtClean="0">
                <a:latin typeface="Garamond" pitchFamily="18" charset="0"/>
              </a:rPr>
              <a:t>The energy of each batch may vary as reaction proceeds; heat exchanger may be provided to control temperature.</a:t>
            </a:r>
          </a:p>
          <a:p>
            <a:pPr marL="342900" indent="-342900" algn="just">
              <a:lnSpc>
                <a:spcPct val="150000"/>
              </a:lnSpc>
              <a:buFont typeface="+mj-lt"/>
              <a:buAutoNum type="arabicPeriod"/>
            </a:pPr>
            <a:r>
              <a:rPr lang="en-US" sz="2000" dirty="0" smtClean="0">
                <a:latin typeface="Garamond" pitchFamily="18" charset="0"/>
              </a:rPr>
              <a:t>The reaction (residence) time for elements of the reacting fluid is the same.</a:t>
            </a:r>
          </a:p>
          <a:p>
            <a:pPr marL="342900" indent="-342900" algn="just">
              <a:lnSpc>
                <a:spcPct val="150000"/>
              </a:lnSpc>
              <a:buFont typeface="+mj-lt"/>
              <a:buAutoNum type="arabicPeriod"/>
            </a:pPr>
            <a:r>
              <a:rPr lang="en-US" sz="2000" dirty="0" smtClean="0">
                <a:latin typeface="Garamond" pitchFamily="18" charset="0"/>
              </a:rPr>
              <a:t>The operation of the reactor may be steady state or unsteady-state.</a:t>
            </a:r>
          </a:p>
          <a:p>
            <a:pPr marL="342900" indent="-342900" algn="just">
              <a:lnSpc>
                <a:spcPct val="150000"/>
              </a:lnSpc>
              <a:buFont typeface="+mj-lt"/>
              <a:buAutoNum type="arabicPeriod"/>
            </a:pPr>
            <a:r>
              <a:rPr lang="en-US" sz="2000" dirty="0" smtClean="0">
                <a:latin typeface="Garamond" pitchFamily="18" charset="0"/>
              </a:rPr>
              <a:t>The fluid properties are uniform in composition, temperature anywhere in the vessel because of the efficient and vigorous stirring</a:t>
            </a:r>
            <a:endParaRPr lang="en-US" sz="2000" dirty="0">
              <a:latin typeface="Garamond" pitchFamily="18" charset="0"/>
            </a:endParaRPr>
          </a:p>
        </p:txBody>
      </p:sp>
      <p:sp>
        <p:nvSpPr>
          <p:cNvPr id="7" name="TextBox 6"/>
          <p:cNvSpPr txBox="1"/>
          <p:nvPr/>
        </p:nvSpPr>
        <p:spPr>
          <a:xfrm>
            <a:off x="593390" y="228600"/>
            <a:ext cx="5655010" cy="461665"/>
          </a:xfrm>
          <a:prstGeom prst="rect">
            <a:avLst/>
          </a:prstGeom>
          <a:noFill/>
        </p:spPr>
        <p:txBody>
          <a:bodyPr wrap="none" rtlCol="0">
            <a:spAutoFit/>
          </a:bodyPr>
          <a:lstStyle/>
          <a:p>
            <a:r>
              <a:rPr lang="en-US" sz="2400" b="1" dirty="0">
                <a:latin typeface="Garamond" pitchFamily="18" charset="0"/>
              </a:rPr>
              <a:t>Continuous Stirred Tank Reactor (CSTR):</a:t>
            </a:r>
          </a:p>
        </p:txBody>
      </p:sp>
    </p:spTree>
    <p:extLst>
      <p:ext uri="{BB962C8B-B14F-4D97-AF65-F5344CB8AC3E}">
        <p14:creationId xmlns:p14="http://schemas.microsoft.com/office/powerpoint/2010/main" xmlns="" val="13256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13</a:t>
            </a:fld>
            <a:endParaRPr lang="en-CA">
              <a:solidFill>
                <a:srgbClr val="4E3B30">
                  <a:shade val="90000"/>
                </a:srgbClr>
              </a:solidFill>
            </a:endParaRPr>
          </a:p>
        </p:txBody>
      </p:sp>
      <p:sp>
        <p:nvSpPr>
          <p:cNvPr id="5" name="TextBox 4"/>
          <p:cNvSpPr txBox="1"/>
          <p:nvPr/>
        </p:nvSpPr>
        <p:spPr>
          <a:xfrm>
            <a:off x="533400" y="228600"/>
            <a:ext cx="3629520" cy="461665"/>
          </a:xfrm>
          <a:prstGeom prst="rect">
            <a:avLst/>
          </a:prstGeom>
          <a:noFill/>
        </p:spPr>
        <p:txBody>
          <a:bodyPr wrap="none" rtlCol="0">
            <a:spAutoFit/>
          </a:bodyPr>
          <a:lstStyle/>
          <a:p>
            <a:r>
              <a:rPr lang="en-US" sz="2400" b="1" dirty="0" smtClean="0">
                <a:latin typeface="Garamond" pitchFamily="18" charset="0"/>
              </a:rPr>
              <a:t>Plug Flow Reactors(PFR):</a:t>
            </a:r>
            <a:endParaRPr lang="en-US" sz="2400" b="1" dirty="0">
              <a:latin typeface="Garamond" pitchFamily="18" charset="0"/>
            </a:endParaRPr>
          </a:p>
        </p:txBody>
      </p:sp>
      <p:sp>
        <p:nvSpPr>
          <p:cNvPr id="6" name="TextBox 5"/>
          <p:cNvSpPr txBox="1"/>
          <p:nvPr/>
        </p:nvSpPr>
        <p:spPr>
          <a:xfrm>
            <a:off x="457200" y="685800"/>
            <a:ext cx="8229600" cy="1338828"/>
          </a:xfrm>
          <a:prstGeom prst="rect">
            <a:avLst/>
          </a:prstGeom>
          <a:noFill/>
        </p:spPr>
        <p:txBody>
          <a:bodyPr wrap="square" rtlCol="0">
            <a:spAutoFit/>
          </a:bodyPr>
          <a:lstStyle/>
          <a:p>
            <a:pPr>
              <a:lnSpc>
                <a:spcPct val="150000"/>
              </a:lnSpc>
            </a:pPr>
            <a:r>
              <a:rPr lang="en-US" b="1" u="sng" dirty="0" smtClean="0">
                <a:solidFill>
                  <a:srgbClr val="FF0000"/>
                </a:solidFill>
                <a:latin typeface="Garamond" pitchFamily="18" charset="0"/>
              </a:rPr>
              <a:t>Definition:</a:t>
            </a:r>
          </a:p>
          <a:p>
            <a:pPr algn="just">
              <a:lnSpc>
                <a:spcPct val="150000"/>
              </a:lnSpc>
            </a:pPr>
            <a:r>
              <a:rPr lang="en-US" dirty="0" smtClean="0">
                <a:latin typeface="Garamond" pitchFamily="18" charset="0"/>
              </a:rPr>
              <a:t>Plug Flow Reactors (PFR) are defined to be flow reactors characterized by the absence of mixing in the direction of flow and absence of variation normal to the direction of flow.</a:t>
            </a:r>
            <a:endParaRPr lang="en-US" dirty="0">
              <a:latin typeface="Garamond" pitchFamily="18" charset="0"/>
            </a:endParaRPr>
          </a:p>
        </p:txBody>
      </p:sp>
      <p:sp>
        <p:nvSpPr>
          <p:cNvPr id="24" name="TextBox 23"/>
          <p:cNvSpPr txBox="1"/>
          <p:nvPr/>
        </p:nvSpPr>
        <p:spPr>
          <a:xfrm>
            <a:off x="381000" y="2145268"/>
            <a:ext cx="3594958" cy="369332"/>
          </a:xfrm>
          <a:prstGeom prst="rect">
            <a:avLst/>
          </a:prstGeom>
          <a:noFill/>
        </p:spPr>
        <p:txBody>
          <a:bodyPr wrap="none" rtlCol="0">
            <a:spAutoFit/>
          </a:bodyPr>
          <a:lstStyle/>
          <a:p>
            <a:r>
              <a:rPr lang="en-US" b="1" u="sng" dirty="0" smtClean="0">
                <a:solidFill>
                  <a:srgbClr val="FF0000"/>
                </a:solidFill>
                <a:latin typeface="Garamond" pitchFamily="18" charset="0"/>
              </a:rPr>
              <a:t>Schematic Representation of PFR:</a:t>
            </a:r>
            <a:endParaRPr lang="en-US" b="1" u="sng" dirty="0">
              <a:solidFill>
                <a:srgbClr val="FF0000"/>
              </a:solidFill>
              <a:latin typeface="Garamond" pitchFamily="18" charset="0"/>
            </a:endParaRPr>
          </a:p>
        </p:txBody>
      </p:sp>
      <p:sp>
        <p:nvSpPr>
          <p:cNvPr id="2" name="Rectangle 1"/>
          <p:cNvSpPr/>
          <p:nvPr/>
        </p:nvSpPr>
        <p:spPr>
          <a:xfrm>
            <a:off x="304800" y="2895600"/>
            <a:ext cx="2209800" cy="36531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Garamond" panose="02020404030301010803" pitchFamily="18" charset="0"/>
              </a:rPr>
              <a:t>This model can be used to:</a:t>
            </a:r>
          </a:p>
          <a:p>
            <a:endParaRPr lang="en-US" dirty="0" smtClean="0">
              <a:solidFill>
                <a:schemeClr val="tx1"/>
              </a:solidFill>
              <a:latin typeface="Garamond" panose="02020404030301010803" pitchFamily="18" charset="0"/>
            </a:endParaRPr>
          </a:p>
          <a:p>
            <a:pPr marL="342900" indent="-342900" algn="just">
              <a:buFont typeface="+mj-lt"/>
              <a:buAutoNum type="arabicPeriod"/>
            </a:pPr>
            <a:r>
              <a:rPr lang="en-US" dirty="0" smtClean="0">
                <a:solidFill>
                  <a:schemeClr val="tx1"/>
                </a:solidFill>
                <a:latin typeface="Garamond" panose="02020404030301010803" pitchFamily="18" charset="0"/>
              </a:rPr>
              <a:t> model a tubular-type reactors such as ammonia manufacturing reactor.</a:t>
            </a:r>
          </a:p>
        </p:txBody>
      </p:sp>
      <p:pic>
        <p:nvPicPr>
          <p:cNvPr id="6146" name="Picture 2" descr="http://www.mutiaranata.com/public/product/CE_310.02_Tubular_Reactor_.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2780420"/>
            <a:ext cx="2971800" cy="38489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28254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14</a:t>
            </a:fld>
            <a:endParaRPr lang="en-CA">
              <a:solidFill>
                <a:srgbClr val="4E3B30">
                  <a:shade val="90000"/>
                </a:srgbClr>
              </a:solidFill>
            </a:endParaRPr>
          </a:p>
        </p:txBody>
      </p:sp>
      <p:sp>
        <p:nvSpPr>
          <p:cNvPr id="5" name="TextBox 4"/>
          <p:cNvSpPr txBox="1"/>
          <p:nvPr/>
        </p:nvSpPr>
        <p:spPr>
          <a:xfrm>
            <a:off x="573042" y="925324"/>
            <a:ext cx="5354607" cy="446276"/>
          </a:xfrm>
          <a:prstGeom prst="rect">
            <a:avLst/>
          </a:prstGeom>
          <a:noFill/>
        </p:spPr>
        <p:txBody>
          <a:bodyPr wrap="none" rtlCol="0">
            <a:spAutoFit/>
          </a:bodyPr>
          <a:lstStyle/>
          <a:p>
            <a:r>
              <a:rPr lang="en-US" sz="2300" b="1" dirty="0" smtClean="0">
                <a:solidFill>
                  <a:srgbClr val="FF0000"/>
                </a:solidFill>
                <a:latin typeface="Garamond" pitchFamily="18" charset="0"/>
              </a:rPr>
              <a:t>Characteristics of </a:t>
            </a:r>
            <a:r>
              <a:rPr lang="en-US" sz="2000" b="1" dirty="0">
                <a:solidFill>
                  <a:srgbClr val="FF0000"/>
                </a:solidFill>
                <a:latin typeface="Garamond" pitchFamily="18" charset="0"/>
              </a:rPr>
              <a:t>Plug Flow Reactors(PFR</a:t>
            </a:r>
            <a:r>
              <a:rPr lang="en-US" sz="2000" b="1" dirty="0" smtClean="0">
                <a:solidFill>
                  <a:srgbClr val="FF0000"/>
                </a:solidFill>
                <a:latin typeface="Garamond" pitchFamily="18" charset="0"/>
              </a:rPr>
              <a:t>):</a:t>
            </a:r>
            <a:endParaRPr lang="en-US" sz="2000" b="1" dirty="0">
              <a:solidFill>
                <a:srgbClr val="FF0000"/>
              </a:solidFill>
              <a:latin typeface="Garamond" pitchFamily="18" charset="0"/>
            </a:endParaRPr>
          </a:p>
        </p:txBody>
      </p:sp>
      <p:sp>
        <p:nvSpPr>
          <p:cNvPr id="6" name="TextBox 5"/>
          <p:cNvSpPr txBox="1"/>
          <p:nvPr/>
        </p:nvSpPr>
        <p:spPr>
          <a:xfrm>
            <a:off x="685800" y="1371600"/>
            <a:ext cx="7772400" cy="5355312"/>
          </a:xfrm>
          <a:prstGeom prst="rect">
            <a:avLst/>
          </a:prstGeom>
          <a:noFill/>
        </p:spPr>
        <p:txBody>
          <a:bodyPr wrap="square" rtlCol="0">
            <a:spAutoFit/>
          </a:bodyPr>
          <a:lstStyle/>
          <a:p>
            <a:pPr marL="342900" indent="-342900" algn="just">
              <a:lnSpc>
                <a:spcPct val="150000"/>
              </a:lnSpc>
              <a:buFont typeface="+mj-lt"/>
              <a:buAutoNum type="arabicPeriod"/>
            </a:pPr>
            <a:r>
              <a:rPr lang="en-US" sz="1900" dirty="0" smtClean="0">
                <a:latin typeface="Garamond" pitchFamily="18" charset="0"/>
              </a:rPr>
              <a:t>The flow through the vessel(s), both input and out streams, is continuous but not necessary at a constant rate.</a:t>
            </a:r>
          </a:p>
          <a:p>
            <a:pPr marL="342900" indent="-342900" algn="just">
              <a:lnSpc>
                <a:spcPct val="150000"/>
              </a:lnSpc>
              <a:buFont typeface="+mj-lt"/>
              <a:buAutoNum type="arabicPeriod"/>
            </a:pPr>
            <a:r>
              <a:rPr lang="en-US" sz="1900" dirty="0" smtClean="0">
                <a:latin typeface="Garamond" pitchFamily="18" charset="0"/>
              </a:rPr>
              <a:t>The system mass inside each vessel is not necessary fixed.</a:t>
            </a:r>
          </a:p>
          <a:p>
            <a:pPr marL="342900" indent="-342900" algn="just">
              <a:lnSpc>
                <a:spcPct val="150000"/>
              </a:lnSpc>
              <a:buFont typeface="+mj-lt"/>
              <a:buAutoNum type="arabicPeriod"/>
            </a:pPr>
            <a:r>
              <a:rPr lang="en-US" sz="1900" dirty="0" smtClean="0">
                <a:latin typeface="Garamond" pitchFamily="18" charset="0"/>
              </a:rPr>
              <a:t>The density of the flowing system may vary in the direction of flow.</a:t>
            </a:r>
          </a:p>
          <a:p>
            <a:pPr marL="342900" indent="-342900" algn="just">
              <a:lnSpc>
                <a:spcPct val="150000"/>
              </a:lnSpc>
              <a:buFont typeface="+mj-lt"/>
              <a:buAutoNum type="arabicPeriod"/>
            </a:pPr>
            <a:r>
              <a:rPr lang="en-US" sz="1900" dirty="0" smtClean="0">
                <a:latin typeface="Garamond" pitchFamily="18" charset="0"/>
              </a:rPr>
              <a:t>There is no axial mixing of fluid inside the reactor, composition changes along the flow direction.</a:t>
            </a:r>
          </a:p>
          <a:p>
            <a:pPr marL="342900" indent="-342900" algn="just">
              <a:lnSpc>
                <a:spcPct val="150000"/>
              </a:lnSpc>
              <a:buFont typeface="+mj-lt"/>
              <a:buAutoNum type="arabicPeriod"/>
            </a:pPr>
            <a:r>
              <a:rPr lang="en-US" sz="1900" dirty="0" smtClean="0">
                <a:latin typeface="Garamond" pitchFamily="18" charset="0"/>
              </a:rPr>
              <a:t>There is complete radial mixing of fluid inside the reactor; uniform fluid properties along the direction normal to flow direction.</a:t>
            </a:r>
          </a:p>
          <a:p>
            <a:pPr marL="342900" indent="-342900" algn="just">
              <a:lnSpc>
                <a:spcPct val="150000"/>
              </a:lnSpc>
              <a:buFont typeface="+mj-lt"/>
              <a:buAutoNum type="arabicPeriod"/>
            </a:pPr>
            <a:r>
              <a:rPr lang="en-US" sz="1900" dirty="0" smtClean="0">
                <a:latin typeface="Garamond" pitchFamily="18" charset="0"/>
              </a:rPr>
              <a:t>The energy may vary as reaction proceeds; heat exchanger may be provided to control temperature.</a:t>
            </a:r>
          </a:p>
          <a:p>
            <a:pPr marL="342900" indent="-342900" algn="just">
              <a:lnSpc>
                <a:spcPct val="150000"/>
              </a:lnSpc>
              <a:buFont typeface="+mj-lt"/>
              <a:buAutoNum type="arabicPeriod"/>
            </a:pPr>
            <a:r>
              <a:rPr lang="en-US" sz="1900" dirty="0" smtClean="0">
                <a:latin typeface="Garamond" pitchFamily="18" charset="0"/>
              </a:rPr>
              <a:t>The reaction (residence) time for elements of the reacting fluid is the same.</a:t>
            </a:r>
          </a:p>
          <a:p>
            <a:pPr marL="342900" indent="-342900" algn="just">
              <a:lnSpc>
                <a:spcPct val="150000"/>
              </a:lnSpc>
              <a:buFont typeface="+mj-lt"/>
              <a:buAutoNum type="arabicPeriod"/>
            </a:pPr>
            <a:r>
              <a:rPr lang="en-US" sz="1900" dirty="0" smtClean="0">
                <a:latin typeface="Garamond" pitchFamily="18" charset="0"/>
              </a:rPr>
              <a:t>The operation of the reactor may be steady state or unsteady-state.</a:t>
            </a:r>
          </a:p>
        </p:txBody>
      </p:sp>
      <p:sp>
        <p:nvSpPr>
          <p:cNvPr id="7" name="TextBox 6"/>
          <p:cNvSpPr txBox="1"/>
          <p:nvPr/>
        </p:nvSpPr>
        <p:spPr>
          <a:xfrm>
            <a:off x="593390" y="228600"/>
            <a:ext cx="3629520" cy="461665"/>
          </a:xfrm>
          <a:prstGeom prst="rect">
            <a:avLst/>
          </a:prstGeom>
          <a:noFill/>
        </p:spPr>
        <p:txBody>
          <a:bodyPr wrap="none" rtlCol="0">
            <a:spAutoFit/>
          </a:bodyPr>
          <a:lstStyle/>
          <a:p>
            <a:r>
              <a:rPr lang="en-US" sz="2400" b="1" dirty="0">
                <a:latin typeface="Garamond" pitchFamily="18" charset="0"/>
              </a:rPr>
              <a:t>Plug Flow Reactors(PFR</a:t>
            </a:r>
            <a:r>
              <a:rPr lang="en-US" sz="2400" b="1" dirty="0" smtClean="0">
                <a:latin typeface="Garamond" pitchFamily="18" charset="0"/>
              </a:rPr>
              <a:t>):</a:t>
            </a:r>
            <a:endParaRPr lang="en-US" sz="2400" b="1" dirty="0">
              <a:latin typeface="Garamond" pitchFamily="18" charset="0"/>
            </a:endParaRPr>
          </a:p>
        </p:txBody>
      </p:sp>
    </p:spTree>
    <p:extLst>
      <p:ext uri="{BB962C8B-B14F-4D97-AF65-F5344CB8AC3E}">
        <p14:creationId xmlns:p14="http://schemas.microsoft.com/office/powerpoint/2010/main" xmlns="" val="3963798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15</a:t>
            </a:fld>
            <a:endParaRPr lang="en-CA">
              <a:solidFill>
                <a:srgbClr val="4E3B30">
                  <a:shade val="90000"/>
                </a:srgbClr>
              </a:solidFill>
            </a:endParaRPr>
          </a:p>
        </p:txBody>
      </p:sp>
      <p:sp>
        <p:nvSpPr>
          <p:cNvPr id="6" name="TextBox 5"/>
          <p:cNvSpPr txBox="1"/>
          <p:nvPr/>
        </p:nvSpPr>
        <p:spPr>
          <a:xfrm>
            <a:off x="685800" y="762000"/>
            <a:ext cx="7772400" cy="5870197"/>
          </a:xfrm>
          <a:prstGeom prst="rect">
            <a:avLst/>
          </a:prstGeom>
          <a:noFill/>
        </p:spPr>
        <p:txBody>
          <a:bodyPr wrap="square" rtlCol="0">
            <a:spAutoFit/>
          </a:bodyPr>
          <a:lstStyle/>
          <a:p>
            <a:pPr algn="just">
              <a:lnSpc>
                <a:spcPct val="150000"/>
              </a:lnSpc>
            </a:pPr>
            <a:r>
              <a:rPr lang="en-US" dirty="0" smtClean="0">
                <a:latin typeface="Garamond" pitchFamily="18" charset="0"/>
              </a:rPr>
              <a:t>The reaction described by</a:t>
            </a:r>
          </a:p>
          <a:p>
            <a:pPr algn="just">
              <a:lnSpc>
                <a:spcPct val="150000"/>
              </a:lnSpc>
            </a:pPr>
            <a:r>
              <a:rPr lang="en-US" dirty="0" smtClean="0">
                <a:latin typeface="Garamond" pitchFamily="18" charset="0"/>
              </a:rPr>
              <a:t>		</a:t>
            </a:r>
            <a:endParaRPr lang="en-US" dirty="0" smtClean="0">
              <a:latin typeface="Garamond" pitchFamily="18" charset="0"/>
            </a:endParaRPr>
          </a:p>
          <a:p>
            <a:pPr algn="just">
              <a:lnSpc>
                <a:spcPct val="150000"/>
              </a:lnSpc>
            </a:pPr>
            <a:r>
              <a:rPr lang="en-US" dirty="0" smtClean="0">
                <a:latin typeface="Garamond" pitchFamily="18" charset="0"/>
              </a:rPr>
              <a:t>is to be carried out in a flow reactor. Species A enters the reactor at a molar </a:t>
            </a:r>
            <a:r>
              <a:rPr lang="en-US" dirty="0" err="1" smtClean="0">
                <a:latin typeface="Garamond" pitchFamily="18" charset="0"/>
              </a:rPr>
              <a:t>flowrate</a:t>
            </a:r>
            <a:r>
              <a:rPr lang="en-US" dirty="0" smtClean="0">
                <a:latin typeface="Garamond" pitchFamily="18" charset="0"/>
              </a:rPr>
              <a:t> of 0.4 mol/s. Using the data provided:</a:t>
            </a:r>
          </a:p>
          <a:p>
            <a:pPr marL="630238" indent="-360363" algn="just">
              <a:lnSpc>
                <a:spcPct val="150000"/>
              </a:lnSpc>
              <a:buFont typeface="+mj-lt"/>
              <a:buAutoNum type="arabicPeriod"/>
            </a:pPr>
            <a:r>
              <a:rPr lang="en-US" dirty="0" smtClean="0">
                <a:latin typeface="Garamond" pitchFamily="18" charset="0"/>
              </a:rPr>
              <a:t>Calculate the volume necessary to achieve 80% conversion in CSTR.</a:t>
            </a:r>
          </a:p>
          <a:p>
            <a:pPr marL="630238" indent="-360363" algn="just">
              <a:lnSpc>
                <a:spcPct val="150000"/>
              </a:lnSpc>
              <a:buFont typeface="+mj-lt"/>
              <a:buAutoNum type="arabicPeriod"/>
            </a:pPr>
            <a:r>
              <a:rPr lang="en-US" dirty="0" smtClean="0">
                <a:latin typeface="Garamond" pitchFamily="18" charset="0"/>
              </a:rPr>
              <a:t>Shade the area that would correspond to the necessary volume.</a:t>
            </a:r>
          </a:p>
          <a:p>
            <a:pPr marL="630238" indent="-360363" algn="just">
              <a:lnSpc>
                <a:spcPct val="150000"/>
              </a:lnSpc>
              <a:buFont typeface="+mj-lt"/>
              <a:buAutoNum type="arabicPeriod"/>
            </a:pPr>
            <a:r>
              <a:rPr lang="en-US" dirty="0" smtClean="0">
                <a:latin typeface="Garamond" pitchFamily="18" charset="0"/>
              </a:rPr>
              <a:t>Calculate the volume necessary to achieve 80% conversion in </a:t>
            </a:r>
            <a:r>
              <a:rPr lang="en-US" dirty="0" smtClean="0">
                <a:latin typeface="Garamond" pitchFamily="18" charset="0"/>
              </a:rPr>
              <a:t>PFR.</a:t>
            </a:r>
          </a:p>
          <a:p>
            <a:pPr marL="630238" indent="-360363" algn="just">
              <a:lnSpc>
                <a:spcPct val="150000"/>
              </a:lnSpc>
              <a:buFont typeface="+mj-lt"/>
              <a:buAutoNum type="arabicPeriod"/>
            </a:pPr>
            <a:r>
              <a:rPr lang="en-US" dirty="0" smtClean="0">
                <a:latin typeface="Garamond" pitchFamily="18" charset="0"/>
              </a:rPr>
              <a:t>Shade the area that would correspond to the necessary volume</a:t>
            </a:r>
            <a:r>
              <a:rPr lang="en-US" dirty="0" smtClean="0">
                <a:latin typeface="Garamond" pitchFamily="18" charset="0"/>
              </a:rPr>
              <a:t>.</a:t>
            </a:r>
          </a:p>
          <a:p>
            <a:pPr marL="630238" indent="-360363" algn="just">
              <a:lnSpc>
                <a:spcPct val="150000"/>
              </a:lnSpc>
              <a:buFont typeface="+mj-lt"/>
              <a:buAutoNum type="arabicPeriod"/>
            </a:pPr>
            <a:r>
              <a:rPr lang="en-US" dirty="0" smtClean="0">
                <a:latin typeface="Garamond" pitchFamily="18" charset="0"/>
              </a:rPr>
              <a:t>For two CSTR in series, 40% conversion is achieved in the first reactor. What is the volume of each of the two reactor necessary to achieve 80% overall conversion of the entering species A?</a:t>
            </a:r>
            <a:endParaRPr lang="en-US" dirty="0" smtClean="0">
              <a:latin typeface="Garamond" pitchFamily="18" charset="0"/>
            </a:endParaRPr>
          </a:p>
          <a:p>
            <a:pPr marL="630238" indent="-360363" algn="just">
              <a:lnSpc>
                <a:spcPct val="150000"/>
              </a:lnSpc>
              <a:buFont typeface="+mj-lt"/>
              <a:buAutoNum type="arabicPeriod"/>
            </a:pPr>
            <a:r>
              <a:rPr lang="en-US" dirty="0" smtClean="0">
                <a:latin typeface="Garamond" pitchFamily="18" charset="0"/>
              </a:rPr>
              <a:t>For two </a:t>
            </a:r>
            <a:r>
              <a:rPr lang="en-US" dirty="0" smtClean="0">
                <a:latin typeface="Garamond" pitchFamily="18" charset="0"/>
              </a:rPr>
              <a:t>PFR </a:t>
            </a:r>
            <a:r>
              <a:rPr lang="en-US" dirty="0" smtClean="0">
                <a:latin typeface="Garamond" pitchFamily="18" charset="0"/>
              </a:rPr>
              <a:t>in series, 40% conversion is achieved in the first reactor. What is the volume of each of the two reactor necessary to achieve 80% overall conversion of the entering species A</a:t>
            </a:r>
            <a:r>
              <a:rPr lang="en-US" dirty="0" smtClean="0">
                <a:latin typeface="Garamond" pitchFamily="18" charset="0"/>
              </a:rPr>
              <a:t>?</a:t>
            </a:r>
            <a:endParaRPr lang="en-US" dirty="0" smtClean="0">
              <a:latin typeface="Garamond" pitchFamily="18" charset="0"/>
            </a:endParaRPr>
          </a:p>
        </p:txBody>
      </p:sp>
      <p:sp>
        <p:nvSpPr>
          <p:cNvPr id="7" name="TextBox 6"/>
          <p:cNvSpPr txBox="1"/>
          <p:nvPr/>
        </p:nvSpPr>
        <p:spPr>
          <a:xfrm>
            <a:off x="593390" y="228600"/>
            <a:ext cx="1803699" cy="461665"/>
          </a:xfrm>
          <a:prstGeom prst="rect">
            <a:avLst/>
          </a:prstGeom>
          <a:noFill/>
        </p:spPr>
        <p:txBody>
          <a:bodyPr wrap="none" rtlCol="0">
            <a:spAutoFit/>
          </a:bodyPr>
          <a:lstStyle/>
          <a:p>
            <a:r>
              <a:rPr lang="en-US" sz="2400" b="1" dirty="0" smtClean="0">
                <a:latin typeface="Garamond" pitchFamily="18" charset="0"/>
              </a:rPr>
              <a:t>Example 2.2</a:t>
            </a:r>
            <a:endParaRPr lang="en-US" sz="2400" b="1" dirty="0">
              <a:latin typeface="Garamond" pitchFamily="18" charset="0"/>
            </a:endParaRPr>
          </a:p>
        </p:txBody>
      </p:sp>
      <p:graphicFrame>
        <p:nvGraphicFramePr>
          <p:cNvPr id="8" name="Object 7"/>
          <p:cNvGraphicFramePr>
            <a:graphicFrameLocks noChangeAspect="1"/>
          </p:cNvGraphicFramePr>
          <p:nvPr/>
        </p:nvGraphicFramePr>
        <p:xfrm>
          <a:off x="4114800" y="1358900"/>
          <a:ext cx="736600" cy="241300"/>
        </p:xfrm>
        <a:graphic>
          <a:graphicData uri="http://schemas.openxmlformats.org/presentationml/2006/ole">
            <p:oleObj spid="_x0000_s22530" name="Equation" r:id="rId3" imgW="736560" imgH="241200" progId="Equation.DSMT4">
              <p:embed/>
            </p:oleObj>
          </a:graphicData>
        </a:graphic>
      </p:graphicFrame>
    </p:spTree>
    <p:extLst>
      <p:ext uri="{BB962C8B-B14F-4D97-AF65-F5344CB8AC3E}">
        <p14:creationId xmlns:p14="http://schemas.microsoft.com/office/powerpoint/2010/main" xmlns="" val="396379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16</a:t>
            </a:fld>
            <a:endParaRPr lang="en-CA">
              <a:solidFill>
                <a:srgbClr val="4E3B30">
                  <a:shade val="90000"/>
                </a:srgbClr>
              </a:solidFill>
            </a:endParaRPr>
          </a:p>
        </p:txBody>
      </p:sp>
      <p:sp>
        <p:nvSpPr>
          <p:cNvPr id="7" name="TextBox 6"/>
          <p:cNvSpPr txBox="1"/>
          <p:nvPr/>
        </p:nvSpPr>
        <p:spPr>
          <a:xfrm>
            <a:off x="593390" y="228600"/>
            <a:ext cx="1803699" cy="461665"/>
          </a:xfrm>
          <a:prstGeom prst="rect">
            <a:avLst/>
          </a:prstGeom>
          <a:noFill/>
        </p:spPr>
        <p:txBody>
          <a:bodyPr wrap="none" rtlCol="0">
            <a:spAutoFit/>
          </a:bodyPr>
          <a:lstStyle/>
          <a:p>
            <a:r>
              <a:rPr lang="en-US" sz="2400" b="1" dirty="0" smtClean="0">
                <a:latin typeface="Garamond" pitchFamily="18" charset="0"/>
              </a:rPr>
              <a:t>Example 2.2</a:t>
            </a:r>
            <a:endParaRPr lang="en-US" sz="2400" b="1" dirty="0">
              <a:latin typeface="Garamond" pitchFamily="18" charset="0"/>
            </a:endParaRPr>
          </a:p>
        </p:txBody>
      </p:sp>
      <p:graphicFrame>
        <p:nvGraphicFramePr>
          <p:cNvPr id="10" name="Table 9"/>
          <p:cNvGraphicFramePr>
            <a:graphicFrameLocks noGrp="1"/>
          </p:cNvGraphicFramePr>
          <p:nvPr/>
        </p:nvGraphicFramePr>
        <p:xfrm>
          <a:off x="1752600" y="1447800"/>
          <a:ext cx="5334000" cy="4526280"/>
        </p:xfrm>
        <a:graphic>
          <a:graphicData uri="http://schemas.openxmlformats.org/drawingml/2006/table">
            <a:tbl>
              <a:tblPr firstRow="1" bandRow="1">
                <a:tableStyleId>{9D7B26C5-4107-4FEC-AEDC-1716B250A1EF}</a:tableStyleId>
              </a:tblPr>
              <a:tblGrid>
                <a:gridCol w="2667000"/>
                <a:gridCol w="2667000"/>
              </a:tblGrid>
              <a:tr h="565785">
                <a:tc>
                  <a:txBody>
                    <a:bodyPr/>
                    <a:lstStyle/>
                    <a:p>
                      <a:pPr algn="ctr"/>
                      <a:r>
                        <a:rPr lang="en-US" b="1" dirty="0" smtClean="0">
                          <a:latin typeface="Garamond" pitchFamily="18" charset="0"/>
                        </a:rPr>
                        <a:t>X</a:t>
                      </a:r>
                      <a:endParaRPr lang="en-US" b="1" dirty="0">
                        <a:latin typeface="Garamond" pitchFamily="18" charset="0"/>
                      </a:endParaRPr>
                    </a:p>
                  </a:txBody>
                  <a:tcPr anchor="ctr"/>
                </a:tc>
                <a:tc>
                  <a:txBody>
                    <a:bodyPr/>
                    <a:lstStyle/>
                    <a:p>
                      <a:pPr algn="ctr"/>
                      <a:r>
                        <a:rPr lang="en-US" b="1" dirty="0" smtClean="0">
                          <a:latin typeface="Garamond" pitchFamily="18" charset="0"/>
                        </a:rPr>
                        <a:t>-</a:t>
                      </a:r>
                      <a:r>
                        <a:rPr lang="en-US" b="1" dirty="0" err="1" smtClean="0">
                          <a:latin typeface="Garamond" pitchFamily="18" charset="0"/>
                        </a:rPr>
                        <a:t>r</a:t>
                      </a:r>
                      <a:r>
                        <a:rPr lang="en-US" b="1" baseline="-25000" dirty="0" err="1" smtClean="0">
                          <a:latin typeface="Garamond" pitchFamily="18" charset="0"/>
                        </a:rPr>
                        <a:t>A</a:t>
                      </a:r>
                      <a:r>
                        <a:rPr lang="en-US" b="1" baseline="-25000" dirty="0" smtClean="0">
                          <a:latin typeface="Garamond" pitchFamily="18" charset="0"/>
                        </a:rPr>
                        <a:t> </a:t>
                      </a:r>
                      <a:r>
                        <a:rPr lang="en-US" b="1" dirty="0" smtClean="0">
                          <a:latin typeface="Garamond" pitchFamily="18" charset="0"/>
                        </a:rPr>
                        <a:t>(mol/m</a:t>
                      </a:r>
                      <a:r>
                        <a:rPr lang="en-US" b="1" baseline="30000" dirty="0" smtClean="0">
                          <a:latin typeface="Garamond" pitchFamily="18" charset="0"/>
                        </a:rPr>
                        <a:t>3 </a:t>
                      </a:r>
                      <a:r>
                        <a:rPr lang="en-US" b="1" dirty="0" smtClean="0">
                          <a:latin typeface="Garamond" pitchFamily="18" charset="0"/>
                        </a:rPr>
                        <a:t>× s)</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0.0</a:t>
                      </a:r>
                      <a:endParaRPr lang="en-US" b="1" dirty="0">
                        <a:latin typeface="Garamond" pitchFamily="18" charset="0"/>
                      </a:endParaRPr>
                    </a:p>
                  </a:txBody>
                  <a:tcPr anchor="ctr"/>
                </a:tc>
                <a:tc>
                  <a:txBody>
                    <a:bodyPr/>
                    <a:lstStyle/>
                    <a:p>
                      <a:pPr algn="ctr"/>
                      <a:r>
                        <a:rPr lang="en-US" b="1" dirty="0" smtClean="0">
                          <a:latin typeface="Garamond" pitchFamily="18" charset="0"/>
                        </a:rPr>
                        <a:t>0.45</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0.1</a:t>
                      </a:r>
                      <a:endParaRPr lang="en-US" b="1" dirty="0">
                        <a:latin typeface="Garamond" pitchFamily="18" charset="0"/>
                      </a:endParaRPr>
                    </a:p>
                  </a:txBody>
                  <a:tcPr anchor="ctr"/>
                </a:tc>
                <a:tc>
                  <a:txBody>
                    <a:bodyPr/>
                    <a:lstStyle/>
                    <a:p>
                      <a:pPr algn="ctr"/>
                      <a:r>
                        <a:rPr lang="en-US" b="1" dirty="0" smtClean="0">
                          <a:latin typeface="Garamond" pitchFamily="18" charset="0"/>
                        </a:rPr>
                        <a:t>0.37</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0.2</a:t>
                      </a:r>
                      <a:endParaRPr lang="en-US" b="1" dirty="0">
                        <a:latin typeface="Garamond" pitchFamily="18" charset="0"/>
                      </a:endParaRPr>
                    </a:p>
                  </a:txBody>
                  <a:tcPr anchor="ctr"/>
                </a:tc>
                <a:tc>
                  <a:txBody>
                    <a:bodyPr/>
                    <a:lstStyle/>
                    <a:p>
                      <a:pPr algn="ctr"/>
                      <a:r>
                        <a:rPr lang="en-US" b="1" dirty="0" smtClean="0">
                          <a:latin typeface="Garamond" pitchFamily="18" charset="0"/>
                        </a:rPr>
                        <a:t>0.30</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0.4</a:t>
                      </a:r>
                      <a:endParaRPr lang="en-US" b="1" dirty="0">
                        <a:latin typeface="Garamond" pitchFamily="18" charset="0"/>
                      </a:endParaRPr>
                    </a:p>
                  </a:txBody>
                  <a:tcPr anchor="ctr"/>
                </a:tc>
                <a:tc>
                  <a:txBody>
                    <a:bodyPr/>
                    <a:lstStyle/>
                    <a:p>
                      <a:pPr algn="ctr"/>
                      <a:r>
                        <a:rPr lang="en-US" b="1" dirty="0" smtClean="0">
                          <a:latin typeface="Garamond" pitchFamily="18" charset="0"/>
                        </a:rPr>
                        <a:t>0.195</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0.6</a:t>
                      </a:r>
                      <a:endParaRPr lang="en-US" b="1" dirty="0">
                        <a:latin typeface="Garamond" pitchFamily="18" charset="0"/>
                      </a:endParaRPr>
                    </a:p>
                  </a:txBody>
                  <a:tcPr anchor="ctr"/>
                </a:tc>
                <a:tc>
                  <a:txBody>
                    <a:bodyPr/>
                    <a:lstStyle/>
                    <a:p>
                      <a:pPr algn="ctr"/>
                      <a:r>
                        <a:rPr lang="en-US" b="1" dirty="0" smtClean="0">
                          <a:latin typeface="Garamond" pitchFamily="18" charset="0"/>
                        </a:rPr>
                        <a:t>0.113</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0.7</a:t>
                      </a:r>
                      <a:endParaRPr lang="en-US" b="1" dirty="0">
                        <a:latin typeface="Garamond" pitchFamily="18" charset="0"/>
                      </a:endParaRPr>
                    </a:p>
                  </a:txBody>
                  <a:tcPr anchor="ctr"/>
                </a:tc>
                <a:tc>
                  <a:txBody>
                    <a:bodyPr/>
                    <a:lstStyle/>
                    <a:p>
                      <a:pPr algn="ctr"/>
                      <a:r>
                        <a:rPr lang="en-US" b="1" dirty="0" smtClean="0">
                          <a:latin typeface="Garamond" pitchFamily="18" charset="0"/>
                        </a:rPr>
                        <a:t>0.079</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0.8</a:t>
                      </a:r>
                      <a:endParaRPr lang="en-US" b="1" dirty="0">
                        <a:latin typeface="Garamond" pitchFamily="18" charset="0"/>
                      </a:endParaRPr>
                    </a:p>
                  </a:txBody>
                  <a:tcPr anchor="ctr"/>
                </a:tc>
                <a:tc>
                  <a:txBody>
                    <a:bodyPr/>
                    <a:lstStyle/>
                    <a:p>
                      <a:pPr algn="ctr"/>
                      <a:r>
                        <a:rPr lang="en-US" b="1" dirty="0" smtClean="0">
                          <a:latin typeface="Garamond" pitchFamily="18" charset="0"/>
                        </a:rPr>
                        <a:t>0.05</a:t>
                      </a:r>
                      <a:endParaRPr lang="en-US" b="1" dirty="0">
                        <a:latin typeface="Garamond" pitchFamily="18" charset="0"/>
                      </a:endParaRPr>
                    </a:p>
                  </a:txBody>
                  <a:tcPr anchor="ctr"/>
                </a:tc>
              </a:tr>
            </a:tbl>
          </a:graphicData>
        </a:graphic>
      </p:graphicFrame>
    </p:spTree>
    <p:extLst>
      <p:ext uri="{BB962C8B-B14F-4D97-AF65-F5344CB8AC3E}">
        <p14:creationId xmlns:p14="http://schemas.microsoft.com/office/powerpoint/2010/main" xmlns="" val="396379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17</a:t>
            </a:fld>
            <a:endParaRPr lang="en-CA">
              <a:solidFill>
                <a:srgbClr val="4E3B30">
                  <a:shade val="90000"/>
                </a:srgbClr>
              </a:solidFill>
            </a:endParaRPr>
          </a:p>
        </p:txBody>
      </p:sp>
      <p:sp>
        <p:nvSpPr>
          <p:cNvPr id="7" name="TextBox 6"/>
          <p:cNvSpPr txBox="1"/>
          <p:nvPr/>
        </p:nvSpPr>
        <p:spPr>
          <a:xfrm>
            <a:off x="593390" y="228600"/>
            <a:ext cx="1803699" cy="461665"/>
          </a:xfrm>
          <a:prstGeom prst="rect">
            <a:avLst/>
          </a:prstGeom>
          <a:noFill/>
        </p:spPr>
        <p:txBody>
          <a:bodyPr wrap="none" rtlCol="0">
            <a:spAutoFit/>
          </a:bodyPr>
          <a:lstStyle/>
          <a:p>
            <a:r>
              <a:rPr lang="en-US" sz="2400" b="1" dirty="0" smtClean="0">
                <a:latin typeface="Garamond" pitchFamily="18" charset="0"/>
              </a:rPr>
              <a:t>Example 2.2</a:t>
            </a:r>
            <a:endParaRPr lang="en-US" sz="2400" b="1" dirty="0">
              <a:latin typeface="Garamond" pitchFamily="18" charset="0"/>
            </a:endParaRPr>
          </a:p>
        </p:txBody>
      </p:sp>
      <p:graphicFrame>
        <p:nvGraphicFramePr>
          <p:cNvPr id="10" name="Table 9"/>
          <p:cNvGraphicFramePr>
            <a:graphicFrameLocks noGrp="1"/>
          </p:cNvGraphicFramePr>
          <p:nvPr/>
        </p:nvGraphicFramePr>
        <p:xfrm>
          <a:off x="1447800" y="1447800"/>
          <a:ext cx="5791200" cy="4526280"/>
        </p:xfrm>
        <a:graphic>
          <a:graphicData uri="http://schemas.openxmlformats.org/drawingml/2006/table">
            <a:tbl>
              <a:tblPr firstRow="1" bandRow="1">
                <a:tableStyleId>{9D7B26C5-4107-4FEC-AEDC-1716B250A1EF}</a:tableStyleId>
              </a:tblPr>
              <a:tblGrid>
                <a:gridCol w="1406434"/>
                <a:gridCol w="2192383"/>
                <a:gridCol w="2192383"/>
              </a:tblGrid>
              <a:tr h="565785">
                <a:tc>
                  <a:txBody>
                    <a:bodyPr/>
                    <a:lstStyle/>
                    <a:p>
                      <a:pPr algn="ctr"/>
                      <a:r>
                        <a:rPr lang="en-US" b="1" dirty="0" smtClean="0">
                          <a:latin typeface="Garamond" pitchFamily="18" charset="0"/>
                        </a:rPr>
                        <a:t>X</a:t>
                      </a:r>
                      <a:endParaRPr lang="en-US" b="1" dirty="0">
                        <a:latin typeface="Garamond" pitchFamily="18" charset="0"/>
                      </a:endParaRPr>
                    </a:p>
                  </a:txBody>
                  <a:tcPr anchor="ctr"/>
                </a:tc>
                <a:tc>
                  <a:txBody>
                    <a:bodyPr/>
                    <a:lstStyle/>
                    <a:p>
                      <a:pPr algn="ctr"/>
                      <a:r>
                        <a:rPr lang="en-US" b="1" dirty="0" smtClean="0">
                          <a:latin typeface="Garamond" pitchFamily="18" charset="0"/>
                        </a:rPr>
                        <a:t>-</a:t>
                      </a:r>
                      <a:r>
                        <a:rPr lang="en-US" b="1" dirty="0" err="1" smtClean="0">
                          <a:latin typeface="Garamond" pitchFamily="18" charset="0"/>
                        </a:rPr>
                        <a:t>r</a:t>
                      </a:r>
                      <a:r>
                        <a:rPr lang="en-US" b="1" baseline="-25000" dirty="0" err="1" smtClean="0">
                          <a:latin typeface="Garamond" pitchFamily="18" charset="0"/>
                        </a:rPr>
                        <a:t>A</a:t>
                      </a:r>
                      <a:r>
                        <a:rPr lang="en-US" b="1" baseline="-25000" dirty="0" smtClean="0">
                          <a:latin typeface="Garamond" pitchFamily="18" charset="0"/>
                        </a:rPr>
                        <a:t> </a:t>
                      </a:r>
                      <a:r>
                        <a:rPr lang="en-US" b="1" dirty="0" smtClean="0">
                          <a:latin typeface="Garamond" pitchFamily="18" charset="0"/>
                        </a:rPr>
                        <a:t>(mol/m</a:t>
                      </a:r>
                      <a:r>
                        <a:rPr lang="en-US" b="1" baseline="30000" dirty="0" smtClean="0">
                          <a:latin typeface="Garamond" pitchFamily="18" charset="0"/>
                        </a:rPr>
                        <a:t>3 </a:t>
                      </a:r>
                      <a:r>
                        <a:rPr lang="en-US" b="1" dirty="0" smtClean="0">
                          <a:latin typeface="Garamond" pitchFamily="18" charset="0"/>
                        </a:rPr>
                        <a:t>× s)</a:t>
                      </a:r>
                      <a:endParaRPr lang="en-US" b="1" dirty="0">
                        <a:latin typeface="Garamond"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Garamond" pitchFamily="18" charset="0"/>
                        </a:rPr>
                        <a:t>1/</a:t>
                      </a:r>
                      <a:r>
                        <a:rPr lang="en-US" b="1" dirty="0" smtClean="0">
                          <a:latin typeface="Garamond" pitchFamily="18" charset="0"/>
                        </a:rPr>
                        <a:t>-</a:t>
                      </a:r>
                      <a:r>
                        <a:rPr lang="en-US" b="1" dirty="0" err="1" smtClean="0">
                          <a:latin typeface="Garamond" pitchFamily="18" charset="0"/>
                        </a:rPr>
                        <a:t>r</a:t>
                      </a:r>
                      <a:r>
                        <a:rPr lang="en-US" b="1" baseline="-25000" dirty="0" err="1" smtClean="0">
                          <a:latin typeface="Garamond" pitchFamily="18" charset="0"/>
                        </a:rPr>
                        <a:t>A</a:t>
                      </a:r>
                      <a:r>
                        <a:rPr lang="en-US" b="1" baseline="-25000" dirty="0" smtClean="0">
                          <a:latin typeface="Garamond" pitchFamily="18" charset="0"/>
                        </a:rPr>
                        <a:t>  </a:t>
                      </a:r>
                      <a:r>
                        <a:rPr lang="en-US" b="1" dirty="0" smtClean="0">
                          <a:latin typeface="Garamond" pitchFamily="18" charset="0"/>
                        </a:rPr>
                        <a:t>(m</a:t>
                      </a:r>
                      <a:r>
                        <a:rPr lang="en-US" b="1" baseline="30000" dirty="0" smtClean="0">
                          <a:latin typeface="Garamond" pitchFamily="18" charset="0"/>
                        </a:rPr>
                        <a:t>3 </a:t>
                      </a:r>
                      <a:r>
                        <a:rPr lang="en-US" b="1" dirty="0" smtClean="0">
                          <a:latin typeface="Garamond" pitchFamily="18" charset="0"/>
                        </a:rPr>
                        <a:t>× s / mol)</a:t>
                      </a:r>
                      <a:endParaRPr lang="en-US" b="1" dirty="0">
                        <a:latin typeface="Garamond" pitchFamily="18" charset="0"/>
                      </a:endParaRPr>
                    </a:p>
                  </a:txBody>
                  <a:tcPr anchor="ctr"/>
                </a:tc>
              </a:tr>
              <a:tr h="565785">
                <a:tc>
                  <a:txBody>
                    <a:bodyPr/>
                    <a:lstStyle/>
                    <a:p>
                      <a:pPr algn="ctr"/>
                      <a:r>
                        <a:rPr lang="en-US" b="1" dirty="0" smtClean="0">
                          <a:latin typeface="Garamond" pitchFamily="18" charset="0"/>
                        </a:rPr>
                        <a:t>0.0</a:t>
                      </a:r>
                      <a:endParaRPr lang="en-US" b="1" dirty="0">
                        <a:latin typeface="Garamond" pitchFamily="18" charset="0"/>
                      </a:endParaRPr>
                    </a:p>
                  </a:txBody>
                  <a:tcPr anchor="ctr"/>
                </a:tc>
                <a:tc>
                  <a:txBody>
                    <a:bodyPr/>
                    <a:lstStyle/>
                    <a:p>
                      <a:pPr algn="ctr"/>
                      <a:r>
                        <a:rPr lang="en-US" b="1" dirty="0" smtClean="0">
                          <a:latin typeface="Garamond" pitchFamily="18" charset="0"/>
                        </a:rPr>
                        <a:t>0.45</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2.22</a:t>
                      </a:r>
                    </a:p>
                  </a:txBody>
                  <a:tcPr marL="0" marR="0" marT="0" marB="0" anchor="ctr"/>
                </a:tc>
              </a:tr>
              <a:tr h="565785">
                <a:tc>
                  <a:txBody>
                    <a:bodyPr/>
                    <a:lstStyle/>
                    <a:p>
                      <a:pPr algn="ctr"/>
                      <a:r>
                        <a:rPr lang="en-US" b="1" dirty="0" smtClean="0">
                          <a:latin typeface="Garamond" pitchFamily="18" charset="0"/>
                        </a:rPr>
                        <a:t>0.1</a:t>
                      </a:r>
                      <a:endParaRPr lang="en-US" b="1" dirty="0">
                        <a:latin typeface="Garamond" pitchFamily="18" charset="0"/>
                      </a:endParaRPr>
                    </a:p>
                  </a:txBody>
                  <a:tcPr anchor="ctr"/>
                </a:tc>
                <a:tc>
                  <a:txBody>
                    <a:bodyPr/>
                    <a:lstStyle/>
                    <a:p>
                      <a:pPr algn="ctr"/>
                      <a:r>
                        <a:rPr lang="en-US" b="1" dirty="0" smtClean="0">
                          <a:latin typeface="Garamond" pitchFamily="18" charset="0"/>
                        </a:rPr>
                        <a:t>0.37</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2.70</a:t>
                      </a:r>
                    </a:p>
                  </a:txBody>
                  <a:tcPr marL="0" marR="0" marT="0" marB="0" anchor="ctr"/>
                </a:tc>
              </a:tr>
              <a:tr h="565785">
                <a:tc>
                  <a:txBody>
                    <a:bodyPr/>
                    <a:lstStyle/>
                    <a:p>
                      <a:pPr algn="ctr"/>
                      <a:r>
                        <a:rPr lang="en-US" b="1" dirty="0" smtClean="0">
                          <a:latin typeface="Garamond" pitchFamily="18" charset="0"/>
                        </a:rPr>
                        <a:t>0.2</a:t>
                      </a:r>
                      <a:endParaRPr lang="en-US" b="1" dirty="0">
                        <a:latin typeface="Garamond" pitchFamily="18" charset="0"/>
                      </a:endParaRPr>
                    </a:p>
                  </a:txBody>
                  <a:tcPr anchor="ctr"/>
                </a:tc>
                <a:tc>
                  <a:txBody>
                    <a:bodyPr/>
                    <a:lstStyle/>
                    <a:p>
                      <a:pPr algn="ctr"/>
                      <a:r>
                        <a:rPr lang="en-US" b="1" dirty="0" smtClean="0">
                          <a:latin typeface="Garamond" pitchFamily="18" charset="0"/>
                        </a:rPr>
                        <a:t>0.30</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3.33</a:t>
                      </a:r>
                    </a:p>
                  </a:txBody>
                  <a:tcPr marL="0" marR="0" marT="0" marB="0" anchor="ctr"/>
                </a:tc>
              </a:tr>
              <a:tr h="565785">
                <a:tc>
                  <a:txBody>
                    <a:bodyPr/>
                    <a:lstStyle/>
                    <a:p>
                      <a:pPr algn="ctr"/>
                      <a:r>
                        <a:rPr lang="en-US" b="1" dirty="0" smtClean="0">
                          <a:latin typeface="Garamond" pitchFamily="18" charset="0"/>
                        </a:rPr>
                        <a:t>0.4</a:t>
                      </a:r>
                      <a:endParaRPr lang="en-US" b="1" dirty="0">
                        <a:latin typeface="Garamond" pitchFamily="18" charset="0"/>
                      </a:endParaRPr>
                    </a:p>
                  </a:txBody>
                  <a:tcPr anchor="ctr"/>
                </a:tc>
                <a:tc>
                  <a:txBody>
                    <a:bodyPr/>
                    <a:lstStyle/>
                    <a:p>
                      <a:pPr algn="ctr"/>
                      <a:r>
                        <a:rPr lang="en-US" b="1" dirty="0" smtClean="0">
                          <a:latin typeface="Garamond" pitchFamily="18" charset="0"/>
                        </a:rPr>
                        <a:t>0.195</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5.13</a:t>
                      </a:r>
                    </a:p>
                  </a:txBody>
                  <a:tcPr marL="0" marR="0" marT="0" marB="0" anchor="ctr"/>
                </a:tc>
              </a:tr>
              <a:tr h="565785">
                <a:tc>
                  <a:txBody>
                    <a:bodyPr/>
                    <a:lstStyle/>
                    <a:p>
                      <a:pPr algn="ctr"/>
                      <a:r>
                        <a:rPr lang="en-US" b="1" dirty="0" smtClean="0">
                          <a:latin typeface="Garamond" pitchFamily="18" charset="0"/>
                        </a:rPr>
                        <a:t>0.6</a:t>
                      </a:r>
                      <a:endParaRPr lang="en-US" b="1" dirty="0">
                        <a:latin typeface="Garamond" pitchFamily="18" charset="0"/>
                      </a:endParaRPr>
                    </a:p>
                  </a:txBody>
                  <a:tcPr anchor="ctr"/>
                </a:tc>
                <a:tc>
                  <a:txBody>
                    <a:bodyPr/>
                    <a:lstStyle/>
                    <a:p>
                      <a:pPr algn="ctr"/>
                      <a:r>
                        <a:rPr lang="en-US" b="1" dirty="0" smtClean="0">
                          <a:latin typeface="Garamond" pitchFamily="18" charset="0"/>
                        </a:rPr>
                        <a:t>0.113</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8.85</a:t>
                      </a:r>
                    </a:p>
                  </a:txBody>
                  <a:tcPr marL="0" marR="0" marT="0" marB="0" anchor="ctr"/>
                </a:tc>
              </a:tr>
              <a:tr h="565785">
                <a:tc>
                  <a:txBody>
                    <a:bodyPr/>
                    <a:lstStyle/>
                    <a:p>
                      <a:pPr algn="ctr"/>
                      <a:r>
                        <a:rPr lang="en-US" b="1" dirty="0" smtClean="0">
                          <a:latin typeface="Garamond" pitchFamily="18" charset="0"/>
                        </a:rPr>
                        <a:t>0.7</a:t>
                      </a:r>
                      <a:endParaRPr lang="en-US" b="1" dirty="0">
                        <a:latin typeface="Garamond" pitchFamily="18" charset="0"/>
                      </a:endParaRPr>
                    </a:p>
                  </a:txBody>
                  <a:tcPr anchor="ctr"/>
                </a:tc>
                <a:tc>
                  <a:txBody>
                    <a:bodyPr/>
                    <a:lstStyle/>
                    <a:p>
                      <a:pPr algn="ctr"/>
                      <a:r>
                        <a:rPr lang="en-US" b="1" dirty="0" smtClean="0">
                          <a:latin typeface="Garamond" pitchFamily="18" charset="0"/>
                        </a:rPr>
                        <a:t>0.079</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12.66</a:t>
                      </a:r>
                    </a:p>
                  </a:txBody>
                  <a:tcPr marL="0" marR="0" marT="0" marB="0" anchor="ctr"/>
                </a:tc>
              </a:tr>
              <a:tr h="565785">
                <a:tc>
                  <a:txBody>
                    <a:bodyPr/>
                    <a:lstStyle/>
                    <a:p>
                      <a:pPr algn="ctr"/>
                      <a:r>
                        <a:rPr lang="en-US" b="1" dirty="0" smtClean="0">
                          <a:latin typeface="Garamond" pitchFamily="18" charset="0"/>
                        </a:rPr>
                        <a:t>0.8</a:t>
                      </a:r>
                      <a:endParaRPr lang="en-US" b="1" dirty="0">
                        <a:latin typeface="Garamond" pitchFamily="18" charset="0"/>
                      </a:endParaRPr>
                    </a:p>
                  </a:txBody>
                  <a:tcPr anchor="ctr"/>
                </a:tc>
                <a:tc>
                  <a:txBody>
                    <a:bodyPr/>
                    <a:lstStyle/>
                    <a:p>
                      <a:pPr algn="ctr"/>
                      <a:r>
                        <a:rPr lang="en-US" b="1" dirty="0" smtClean="0">
                          <a:latin typeface="Garamond" pitchFamily="18" charset="0"/>
                        </a:rPr>
                        <a:t>0.05</a:t>
                      </a:r>
                      <a:endParaRPr lang="en-US" b="1" dirty="0">
                        <a:latin typeface="Garamond" pitchFamily="18" charset="0"/>
                      </a:endParaRPr>
                    </a:p>
                  </a:txBody>
                  <a:tcPr anchor="ctr"/>
                </a:tc>
                <a:tc>
                  <a:txBody>
                    <a:bodyPr/>
                    <a:lstStyle/>
                    <a:p>
                      <a:pPr algn="ctr" fontAlgn="b"/>
                      <a:r>
                        <a:rPr lang="en-US" sz="1800" b="1" i="0" u="none" strike="noStrike" dirty="0">
                          <a:solidFill>
                            <a:srgbClr val="000000"/>
                          </a:solidFill>
                          <a:latin typeface="Garamond" pitchFamily="18" charset="0"/>
                        </a:rPr>
                        <a:t>20.00</a:t>
                      </a:r>
                    </a:p>
                  </a:txBody>
                  <a:tcPr marL="0" marR="0" marT="0" marB="0" anchor="ctr"/>
                </a:tc>
              </a:tr>
            </a:tbl>
          </a:graphicData>
        </a:graphic>
      </p:graphicFrame>
    </p:spTree>
    <p:extLst>
      <p:ext uri="{BB962C8B-B14F-4D97-AF65-F5344CB8AC3E}">
        <p14:creationId xmlns:p14="http://schemas.microsoft.com/office/powerpoint/2010/main" xmlns="" val="3963798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18</a:t>
            </a:fld>
            <a:endParaRPr lang="en-CA">
              <a:solidFill>
                <a:srgbClr val="4E3B30">
                  <a:shade val="90000"/>
                </a:srgbClr>
              </a:solidFill>
            </a:endParaRPr>
          </a:p>
        </p:txBody>
      </p:sp>
      <p:graphicFrame>
        <p:nvGraphicFramePr>
          <p:cNvPr id="8" name="Chart 7"/>
          <p:cNvGraphicFramePr/>
          <p:nvPr/>
        </p:nvGraphicFramePr>
        <p:xfrm>
          <a:off x="609600" y="914400"/>
          <a:ext cx="7696200" cy="5562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63798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19</a:t>
            </a:fld>
            <a:endParaRPr lang="en-CA">
              <a:solidFill>
                <a:srgbClr val="4E3B30">
                  <a:shade val="90000"/>
                </a:srgbClr>
              </a:solidFill>
            </a:endParaRPr>
          </a:p>
        </p:txBody>
      </p:sp>
      <p:sp>
        <p:nvSpPr>
          <p:cNvPr id="2" name="TextBox 1"/>
          <p:cNvSpPr txBox="1"/>
          <p:nvPr/>
        </p:nvSpPr>
        <p:spPr>
          <a:xfrm>
            <a:off x="3733800" y="3048000"/>
            <a:ext cx="2113977" cy="646331"/>
          </a:xfrm>
          <a:prstGeom prst="rect">
            <a:avLst/>
          </a:prstGeom>
          <a:noFill/>
        </p:spPr>
        <p:txBody>
          <a:bodyPr wrap="none" rtlCol="0">
            <a:spAutoFit/>
          </a:bodyPr>
          <a:lstStyle/>
          <a:p>
            <a:r>
              <a:rPr lang="en-US" sz="3600" dirty="0" smtClean="0">
                <a:solidFill>
                  <a:srgbClr val="FF0000"/>
                </a:solidFill>
                <a:latin typeface="Garamond" panose="02020404030301010803" pitchFamily="18" charset="0"/>
              </a:rPr>
              <a:t>Thank you</a:t>
            </a:r>
            <a:endParaRPr lang="en-US" sz="3600" dirty="0">
              <a:solidFill>
                <a:srgbClr val="FF0000"/>
              </a:solidFill>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2</a:t>
            </a:fld>
            <a:endParaRPr lang="en-CA">
              <a:solidFill>
                <a:srgbClr val="4E3B30">
                  <a:shade val="90000"/>
                </a:srgbClr>
              </a:solidFill>
            </a:endParaRPr>
          </a:p>
        </p:txBody>
      </p:sp>
      <p:sp>
        <p:nvSpPr>
          <p:cNvPr id="5" name="TextBox 4"/>
          <p:cNvSpPr txBox="1"/>
          <p:nvPr/>
        </p:nvSpPr>
        <p:spPr>
          <a:xfrm>
            <a:off x="3582952" y="128245"/>
            <a:ext cx="1838773" cy="461665"/>
          </a:xfrm>
          <a:prstGeom prst="rect">
            <a:avLst/>
          </a:prstGeom>
          <a:noFill/>
        </p:spPr>
        <p:txBody>
          <a:bodyPr wrap="none" rtlCol="0">
            <a:spAutoFit/>
          </a:bodyPr>
          <a:lstStyle/>
          <a:p>
            <a:pPr algn="ctr"/>
            <a:r>
              <a:rPr lang="en-CA" sz="2400" b="1" dirty="0" smtClean="0">
                <a:solidFill>
                  <a:prstClr val="white"/>
                </a:solidFill>
                <a:latin typeface="Garamond" pitchFamily="18" charset="0"/>
              </a:rPr>
              <a:t>Introduction</a:t>
            </a:r>
            <a:endParaRPr lang="en-CA" sz="2400" b="1" dirty="0">
              <a:solidFill>
                <a:prstClr val="white"/>
              </a:solidFill>
              <a:latin typeface="Garamond" pitchFamily="18" charset="0"/>
            </a:endParaRPr>
          </a:p>
        </p:txBody>
      </p:sp>
      <p:sp>
        <p:nvSpPr>
          <p:cNvPr id="2" name="TextBox 1"/>
          <p:cNvSpPr txBox="1"/>
          <p:nvPr/>
        </p:nvSpPr>
        <p:spPr>
          <a:xfrm>
            <a:off x="2362200" y="2362200"/>
            <a:ext cx="4534896" cy="523220"/>
          </a:xfrm>
          <a:prstGeom prst="rect">
            <a:avLst/>
          </a:prstGeom>
          <a:noFill/>
        </p:spPr>
        <p:txBody>
          <a:bodyPr wrap="none" rtlCol="0">
            <a:spAutoFit/>
          </a:bodyPr>
          <a:lstStyle/>
          <a:p>
            <a:pPr algn="ctr"/>
            <a:r>
              <a:rPr lang="en-US" sz="2800" b="1" dirty="0" smtClean="0">
                <a:solidFill>
                  <a:srgbClr val="FF0000"/>
                </a:solidFill>
                <a:latin typeface="Garamond" pitchFamily="18" charset="0"/>
              </a:rPr>
              <a:t>Kinetics and Reactor Design</a:t>
            </a:r>
            <a:endParaRPr lang="en-US" sz="2800" b="1" dirty="0">
              <a:solidFill>
                <a:srgbClr val="FF0000"/>
              </a:solidFill>
              <a:latin typeface="Garamond" pitchFamily="18" charset="0"/>
            </a:endParaRPr>
          </a:p>
        </p:txBody>
      </p:sp>
      <p:sp>
        <p:nvSpPr>
          <p:cNvPr id="3" name="TextBox 2"/>
          <p:cNvSpPr txBox="1"/>
          <p:nvPr/>
        </p:nvSpPr>
        <p:spPr>
          <a:xfrm>
            <a:off x="381000" y="3886200"/>
            <a:ext cx="31242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n-US" dirty="0" smtClean="0">
                <a:latin typeface="Garamond" panose="02020404030301010803" pitchFamily="18" charset="0"/>
              </a:rPr>
              <a:t>Chemical kinetics is defined as rate of chemical reactions, that is, with the quantitative description of how fast chemical reactions occur, and factors affecting these rates. </a:t>
            </a:r>
            <a:endParaRPr lang="en-US" dirty="0">
              <a:latin typeface="Garamond" panose="02020404030301010803" pitchFamily="18" charset="0"/>
            </a:endParaRPr>
          </a:p>
        </p:txBody>
      </p:sp>
      <p:cxnSp>
        <p:nvCxnSpPr>
          <p:cNvPr id="8" name="Straight Arrow Connector 7"/>
          <p:cNvCxnSpPr>
            <a:endCxn id="3" idx="0"/>
          </p:cNvCxnSpPr>
          <p:nvPr/>
        </p:nvCxnSpPr>
        <p:spPr>
          <a:xfrm rot="5400000">
            <a:off x="1847850" y="2990850"/>
            <a:ext cx="990600" cy="800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3886200" y="3886200"/>
            <a:ext cx="31242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buFont typeface="Wingdings" pitchFamily="2" charset="2"/>
              <a:buChar char="ü"/>
            </a:pPr>
            <a:r>
              <a:rPr lang="en-US" dirty="0" smtClean="0">
                <a:latin typeface="Garamond" panose="02020404030301010803" pitchFamily="18" charset="0"/>
              </a:rPr>
              <a:t>Confines where chemical reactions take place.</a:t>
            </a:r>
            <a:endParaRPr lang="en-US" dirty="0">
              <a:latin typeface="Garamond" panose="02020404030301010803" pitchFamily="18" charset="0"/>
            </a:endParaRPr>
          </a:p>
          <a:p>
            <a:pPr algn="ctr"/>
            <a:r>
              <a:rPr lang="en-US" dirty="0" smtClean="0">
                <a:latin typeface="Garamond" panose="02020404030301010803" pitchFamily="18" charset="0"/>
              </a:rPr>
              <a:t>OR</a:t>
            </a:r>
          </a:p>
          <a:p>
            <a:pPr algn="just">
              <a:buFont typeface="Wingdings" pitchFamily="2" charset="2"/>
              <a:buChar char="ü"/>
            </a:pPr>
            <a:r>
              <a:rPr lang="en-US" dirty="0" smtClean="0">
                <a:latin typeface="Garamond" panose="02020404030301010803" pitchFamily="18" charset="0"/>
              </a:rPr>
              <a:t>A device in which change in composition of matter occurs by chemical reactions</a:t>
            </a:r>
          </a:p>
        </p:txBody>
      </p:sp>
      <p:cxnSp>
        <p:nvCxnSpPr>
          <p:cNvPr id="13" name="Straight Arrow Connector 12"/>
          <p:cNvCxnSpPr>
            <a:endCxn id="12" idx="0"/>
          </p:cNvCxnSpPr>
          <p:nvPr/>
        </p:nvCxnSpPr>
        <p:spPr>
          <a:xfrm rot="16200000" flipH="1">
            <a:off x="4476750" y="2914650"/>
            <a:ext cx="1066800" cy="876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315200" y="3886200"/>
            <a:ext cx="14478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n-US" dirty="0" smtClean="0">
                <a:latin typeface="Garamond" panose="02020404030301010803" pitchFamily="18" charset="0"/>
              </a:rPr>
              <a:t>Obtain sizing parameters such as area, length, volume …etc</a:t>
            </a:r>
          </a:p>
          <a:p>
            <a:pPr algn="just"/>
            <a:endParaRPr lang="en-US" dirty="0">
              <a:latin typeface="Garamond" panose="02020404030301010803" pitchFamily="18" charset="0"/>
            </a:endParaRPr>
          </a:p>
        </p:txBody>
      </p:sp>
      <p:cxnSp>
        <p:nvCxnSpPr>
          <p:cNvPr id="18" name="Straight Arrow Connector 17"/>
          <p:cNvCxnSpPr>
            <a:endCxn id="17" idx="0"/>
          </p:cNvCxnSpPr>
          <p:nvPr/>
        </p:nvCxnSpPr>
        <p:spPr>
          <a:xfrm>
            <a:off x="6553200" y="2895600"/>
            <a:ext cx="1485900" cy="990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3</a:t>
            </a:fld>
            <a:endParaRPr lang="en-CA">
              <a:solidFill>
                <a:srgbClr val="4E3B30">
                  <a:shade val="90000"/>
                </a:srgbClr>
              </a:solidFill>
            </a:endParaRPr>
          </a:p>
        </p:txBody>
      </p:sp>
      <p:sp>
        <p:nvSpPr>
          <p:cNvPr id="5" name="TextBox 4"/>
          <p:cNvSpPr txBox="1"/>
          <p:nvPr/>
        </p:nvSpPr>
        <p:spPr>
          <a:xfrm>
            <a:off x="3283096" y="228600"/>
            <a:ext cx="2438489" cy="461665"/>
          </a:xfrm>
          <a:prstGeom prst="rect">
            <a:avLst/>
          </a:prstGeom>
          <a:noFill/>
        </p:spPr>
        <p:txBody>
          <a:bodyPr wrap="none" rtlCol="0">
            <a:spAutoFit/>
          </a:bodyPr>
          <a:lstStyle/>
          <a:p>
            <a:pPr algn="ctr"/>
            <a:r>
              <a:rPr lang="en-CA" sz="2400" b="1" dirty="0" smtClean="0">
                <a:solidFill>
                  <a:prstClr val="white"/>
                </a:solidFill>
                <a:latin typeface="Garamond" pitchFamily="18" charset="0"/>
              </a:rPr>
              <a:t>Basic Definitions</a:t>
            </a:r>
            <a:endParaRPr lang="en-CA" sz="2400" b="1" dirty="0">
              <a:solidFill>
                <a:prstClr val="white"/>
              </a:solidFill>
              <a:latin typeface="Garamond" pitchFamily="18" charset="0"/>
            </a:endParaRPr>
          </a:p>
        </p:txBody>
      </p:sp>
      <p:sp>
        <p:nvSpPr>
          <p:cNvPr id="6" name="TextBox 5"/>
          <p:cNvSpPr txBox="1"/>
          <p:nvPr/>
        </p:nvSpPr>
        <p:spPr>
          <a:xfrm>
            <a:off x="457200" y="990600"/>
            <a:ext cx="2119298" cy="369332"/>
          </a:xfrm>
          <a:prstGeom prst="rect">
            <a:avLst/>
          </a:prstGeom>
          <a:noFill/>
        </p:spPr>
        <p:txBody>
          <a:bodyPr wrap="none" rtlCol="0">
            <a:spAutoFit/>
          </a:bodyPr>
          <a:lstStyle/>
          <a:p>
            <a:r>
              <a:rPr lang="en-US" dirty="0" smtClean="0"/>
              <a:t>Chemical Reaction:</a:t>
            </a:r>
            <a:endParaRPr lang="en-US" dirty="0"/>
          </a:p>
        </p:txBody>
      </p:sp>
      <p:sp>
        <p:nvSpPr>
          <p:cNvPr id="7" name="TextBox 6"/>
          <p:cNvSpPr txBox="1"/>
          <p:nvPr/>
        </p:nvSpPr>
        <p:spPr>
          <a:xfrm>
            <a:off x="2514600" y="2209800"/>
            <a:ext cx="38656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Classification of Chemical Reactions</a:t>
            </a:r>
            <a:endParaRPr lang="en-US" dirty="0"/>
          </a:p>
        </p:txBody>
      </p:sp>
      <p:sp>
        <p:nvSpPr>
          <p:cNvPr id="8" name="Oval 7"/>
          <p:cNvSpPr/>
          <p:nvPr/>
        </p:nvSpPr>
        <p:spPr>
          <a:xfrm>
            <a:off x="914400" y="3429000"/>
            <a:ext cx="19050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Phase</a:t>
            </a:r>
            <a:endParaRPr lang="en-US" sz="1600" dirty="0"/>
          </a:p>
        </p:txBody>
      </p:sp>
      <p:sp>
        <p:nvSpPr>
          <p:cNvPr id="9" name="Oval 8"/>
          <p:cNvSpPr/>
          <p:nvPr/>
        </p:nvSpPr>
        <p:spPr>
          <a:xfrm>
            <a:off x="6172200" y="3429000"/>
            <a:ext cx="19050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err="1" smtClean="0"/>
              <a:t>Molecularity</a:t>
            </a:r>
            <a:endParaRPr lang="en-US" sz="1600" dirty="0"/>
          </a:p>
        </p:txBody>
      </p:sp>
      <p:sp>
        <p:nvSpPr>
          <p:cNvPr id="10" name="Oval 9"/>
          <p:cNvSpPr/>
          <p:nvPr/>
        </p:nvSpPr>
        <p:spPr>
          <a:xfrm>
            <a:off x="3505200" y="3429000"/>
            <a:ext cx="19050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Reversibility</a:t>
            </a:r>
            <a:endParaRPr lang="en-US" sz="1600" dirty="0"/>
          </a:p>
        </p:txBody>
      </p:sp>
      <p:sp>
        <p:nvSpPr>
          <p:cNvPr id="11" name="TextBox 10"/>
          <p:cNvSpPr txBox="1"/>
          <p:nvPr/>
        </p:nvSpPr>
        <p:spPr>
          <a:xfrm>
            <a:off x="609600" y="4572000"/>
            <a:ext cx="2500877" cy="830997"/>
          </a:xfrm>
          <a:prstGeom prst="rect">
            <a:avLst/>
          </a:prstGeom>
          <a:noFill/>
        </p:spPr>
        <p:txBody>
          <a:bodyPr wrap="none" rtlCol="0">
            <a:spAutoFit/>
          </a:bodyPr>
          <a:lstStyle/>
          <a:p>
            <a:pPr marL="342900" indent="-342900">
              <a:lnSpc>
                <a:spcPct val="150000"/>
              </a:lnSpc>
              <a:buFont typeface="+mj-lt"/>
              <a:buAutoNum type="arabicPeriod"/>
            </a:pPr>
            <a:r>
              <a:rPr lang="en-US" sz="1600" dirty="0" smtClean="0">
                <a:latin typeface="Garamond" panose="02020404030301010803" pitchFamily="18" charset="0"/>
              </a:rPr>
              <a:t>Homogeneous reactions</a:t>
            </a:r>
          </a:p>
          <a:p>
            <a:pPr marL="342900" indent="-342900">
              <a:lnSpc>
                <a:spcPct val="150000"/>
              </a:lnSpc>
              <a:buFont typeface="+mj-lt"/>
              <a:buAutoNum type="arabicPeriod"/>
            </a:pPr>
            <a:r>
              <a:rPr lang="en-US" sz="1600" dirty="0" smtClean="0">
                <a:latin typeface="Garamond" panose="02020404030301010803" pitchFamily="18" charset="0"/>
              </a:rPr>
              <a:t>Heterogeneous reactions</a:t>
            </a:r>
            <a:endParaRPr lang="en-US" sz="1600" dirty="0">
              <a:latin typeface="Garamond" panose="02020404030301010803" pitchFamily="18" charset="0"/>
            </a:endParaRPr>
          </a:p>
        </p:txBody>
      </p:sp>
      <p:cxnSp>
        <p:nvCxnSpPr>
          <p:cNvPr id="13" name="Straight Arrow Connector 12"/>
          <p:cNvCxnSpPr>
            <a:endCxn id="10" idx="0"/>
          </p:cNvCxnSpPr>
          <p:nvPr/>
        </p:nvCxnSpPr>
        <p:spPr>
          <a:xfrm>
            <a:off x="4419599" y="2590801"/>
            <a:ext cx="38101" cy="8381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rot="16200000" flipH="1">
            <a:off x="6666815" y="2934388"/>
            <a:ext cx="1002267" cy="102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rot="16200000" flipH="1">
            <a:off x="1332815" y="2934388"/>
            <a:ext cx="1002266" cy="102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rot="10800000">
            <a:off x="1828800" y="2438400"/>
            <a:ext cx="685800"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rot="10800000">
            <a:off x="6400800" y="2438400"/>
            <a:ext cx="762000" cy="0"/>
          </a:xfrm>
          <a:prstGeom prst="line">
            <a:avLst/>
          </a:prstGeom>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3480084" y="4749225"/>
            <a:ext cx="2387316" cy="584775"/>
          </a:xfrm>
          <a:prstGeom prst="rect">
            <a:avLst/>
          </a:prstGeom>
          <a:noFill/>
        </p:spPr>
        <p:txBody>
          <a:bodyPr wrap="square" rtlCol="0">
            <a:spAutoFit/>
          </a:bodyPr>
          <a:lstStyle/>
          <a:p>
            <a:pPr marL="342900" indent="-342900" algn="just">
              <a:buFont typeface="+mj-lt"/>
              <a:buAutoNum type="arabicPeriod"/>
            </a:pPr>
            <a:r>
              <a:rPr lang="en-US" sz="1600" dirty="0" smtClean="0">
                <a:latin typeface="Garamond" panose="02020404030301010803" pitchFamily="18" charset="0"/>
              </a:rPr>
              <a:t>Reversible reactions</a:t>
            </a:r>
          </a:p>
          <a:p>
            <a:pPr marL="342900" indent="-342900" algn="just">
              <a:buFont typeface="+mj-lt"/>
              <a:buAutoNum type="arabicPeriod"/>
            </a:pPr>
            <a:r>
              <a:rPr lang="en-US" sz="1600" dirty="0" smtClean="0">
                <a:latin typeface="Garamond" panose="02020404030301010803" pitchFamily="18" charset="0"/>
              </a:rPr>
              <a:t>Irreversible reactions</a:t>
            </a:r>
            <a:endParaRPr lang="en-US" sz="1600" dirty="0">
              <a:latin typeface="Garamond" panose="02020404030301010803" pitchFamily="18" charset="0"/>
            </a:endParaRPr>
          </a:p>
        </p:txBody>
      </p:sp>
      <p:sp>
        <p:nvSpPr>
          <p:cNvPr id="32" name="TextBox 31"/>
          <p:cNvSpPr txBox="1"/>
          <p:nvPr/>
        </p:nvSpPr>
        <p:spPr>
          <a:xfrm>
            <a:off x="6172200" y="4343400"/>
            <a:ext cx="2414444" cy="2062103"/>
          </a:xfrm>
          <a:prstGeom prst="rect">
            <a:avLst/>
          </a:prstGeom>
          <a:noFill/>
        </p:spPr>
        <p:txBody>
          <a:bodyPr wrap="none" rtlCol="0">
            <a:spAutoFit/>
          </a:bodyPr>
          <a:lstStyle/>
          <a:p>
            <a:pPr marL="342900" indent="-342900">
              <a:buFont typeface="+mj-lt"/>
              <a:buAutoNum type="arabicPeriod"/>
            </a:pPr>
            <a:r>
              <a:rPr lang="en-US" sz="1600" dirty="0" err="1" smtClean="0">
                <a:latin typeface="Garamond" panose="02020404030301010803" pitchFamily="18" charset="0"/>
              </a:rPr>
              <a:t>Unimolecular</a:t>
            </a:r>
            <a:r>
              <a:rPr lang="en-US" sz="1600" dirty="0" smtClean="0">
                <a:latin typeface="Garamond" panose="02020404030301010803" pitchFamily="18" charset="0"/>
              </a:rPr>
              <a:t> reactions:</a:t>
            </a:r>
          </a:p>
          <a:p>
            <a:pPr marL="342900" indent="-342900">
              <a:buFont typeface="+mj-lt"/>
              <a:buAutoNum type="arabicPeriod"/>
            </a:pPr>
            <a:endParaRPr lang="en-US" sz="1600" dirty="0" smtClean="0">
              <a:latin typeface="Garamond" panose="02020404030301010803" pitchFamily="18" charset="0"/>
            </a:endParaRPr>
          </a:p>
          <a:p>
            <a:pPr marL="342900" indent="-342900">
              <a:buFont typeface="+mj-lt"/>
              <a:buAutoNum type="arabicPeriod"/>
            </a:pPr>
            <a:endParaRPr lang="en-US" sz="1600" dirty="0" smtClean="0">
              <a:latin typeface="Garamond" panose="02020404030301010803" pitchFamily="18" charset="0"/>
            </a:endParaRPr>
          </a:p>
          <a:p>
            <a:pPr marL="342900" indent="-342900">
              <a:buFont typeface="+mj-lt"/>
              <a:buAutoNum type="arabicPeriod"/>
            </a:pPr>
            <a:r>
              <a:rPr lang="en-US" sz="1600" dirty="0" smtClean="0">
                <a:latin typeface="Garamond" panose="02020404030301010803" pitchFamily="18" charset="0"/>
              </a:rPr>
              <a:t>Bimolecular reactions:</a:t>
            </a:r>
          </a:p>
          <a:p>
            <a:pPr marL="342900" indent="-342900">
              <a:buFont typeface="+mj-lt"/>
              <a:buAutoNum type="arabicPeriod"/>
            </a:pPr>
            <a:endParaRPr lang="en-US" sz="1600" dirty="0" smtClean="0">
              <a:latin typeface="Garamond" panose="02020404030301010803" pitchFamily="18" charset="0"/>
            </a:endParaRPr>
          </a:p>
          <a:p>
            <a:pPr marL="342900" indent="-342900">
              <a:buFont typeface="+mj-lt"/>
              <a:buAutoNum type="arabicPeriod"/>
            </a:pPr>
            <a:endParaRPr lang="en-US" sz="1600" dirty="0" smtClean="0">
              <a:latin typeface="Garamond" panose="02020404030301010803" pitchFamily="18" charset="0"/>
            </a:endParaRPr>
          </a:p>
          <a:p>
            <a:pPr marL="342900" indent="-342900">
              <a:buFont typeface="+mj-lt"/>
              <a:buAutoNum type="arabicPeriod"/>
            </a:pPr>
            <a:endParaRPr lang="en-US" sz="1600" dirty="0" smtClean="0">
              <a:latin typeface="Garamond" panose="02020404030301010803" pitchFamily="18" charset="0"/>
            </a:endParaRPr>
          </a:p>
          <a:p>
            <a:pPr marL="342900" indent="-342900">
              <a:buFont typeface="+mj-lt"/>
              <a:buAutoNum type="arabicPeriod"/>
            </a:pPr>
            <a:r>
              <a:rPr lang="en-US" sz="1600" dirty="0" err="1" smtClean="0">
                <a:latin typeface="Garamond" panose="02020404030301010803" pitchFamily="18" charset="0"/>
              </a:rPr>
              <a:t>Termolecular</a:t>
            </a:r>
            <a:r>
              <a:rPr lang="en-US" sz="1600" dirty="0" smtClean="0">
                <a:latin typeface="Garamond" panose="02020404030301010803" pitchFamily="18" charset="0"/>
              </a:rPr>
              <a:t> reaction</a:t>
            </a:r>
            <a:endParaRPr lang="en-US" sz="1600" dirty="0">
              <a:latin typeface="Garamond" panose="02020404030301010803" pitchFamily="18" charset="0"/>
            </a:endParaRPr>
          </a:p>
        </p:txBody>
      </p:sp>
      <p:graphicFrame>
        <p:nvGraphicFramePr>
          <p:cNvPr id="33" name="Object 32"/>
          <p:cNvGraphicFramePr>
            <a:graphicFrameLocks noChangeAspect="1"/>
          </p:cNvGraphicFramePr>
          <p:nvPr>
            <p:extLst>
              <p:ext uri="{D42A27DB-BD31-4B8C-83A1-F6EECF244321}">
                <p14:modId xmlns:p14="http://schemas.microsoft.com/office/powerpoint/2010/main" xmlns="" val="2629566027"/>
              </p:ext>
            </p:extLst>
          </p:nvPr>
        </p:nvGraphicFramePr>
        <p:xfrm>
          <a:off x="7112000" y="4800600"/>
          <a:ext cx="660400" cy="230187"/>
        </p:xfrm>
        <a:graphic>
          <a:graphicData uri="http://schemas.openxmlformats.org/presentationml/2006/ole">
            <p:oleObj spid="_x0000_s2086" name="Equation" r:id="rId3" imgW="660400" imgH="228600" progId="Equation.DSMT4">
              <p:embed/>
            </p:oleObj>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xmlns="" val="1065729226"/>
              </p:ext>
            </p:extLst>
          </p:nvPr>
        </p:nvGraphicFramePr>
        <p:xfrm>
          <a:off x="7010400" y="5791200"/>
          <a:ext cx="1041400" cy="230188"/>
        </p:xfrm>
        <a:graphic>
          <a:graphicData uri="http://schemas.openxmlformats.org/presentationml/2006/ole">
            <p:oleObj spid="_x0000_s2087" name="Equation" r:id="rId4" imgW="1040948" imgH="228501" progId="Equation.DSMT4">
              <p:embed/>
            </p:oleObj>
          </a:graphicData>
        </a:graphic>
      </p:graphicFrame>
      <p:graphicFrame>
        <p:nvGraphicFramePr>
          <p:cNvPr id="2052" name="Object 4"/>
          <p:cNvGraphicFramePr>
            <a:graphicFrameLocks noChangeAspect="1"/>
          </p:cNvGraphicFramePr>
          <p:nvPr>
            <p:extLst>
              <p:ext uri="{D42A27DB-BD31-4B8C-83A1-F6EECF244321}">
                <p14:modId xmlns:p14="http://schemas.microsoft.com/office/powerpoint/2010/main" xmlns="" val="1975526558"/>
              </p:ext>
            </p:extLst>
          </p:nvPr>
        </p:nvGraphicFramePr>
        <p:xfrm>
          <a:off x="7137400" y="5486400"/>
          <a:ext cx="787400" cy="230188"/>
        </p:xfrm>
        <a:graphic>
          <a:graphicData uri="http://schemas.openxmlformats.org/presentationml/2006/ole">
            <p:oleObj spid="_x0000_s2088" name="Equation" r:id="rId5" imgW="787400" imgH="228600" progId="Equation.DSMT4">
              <p:embed/>
            </p:oleObj>
          </a:graphicData>
        </a:graphic>
      </p:graphicFrame>
      <p:graphicFrame>
        <p:nvGraphicFramePr>
          <p:cNvPr id="2053" name="Object 5"/>
          <p:cNvGraphicFramePr>
            <a:graphicFrameLocks noChangeAspect="1"/>
          </p:cNvGraphicFramePr>
          <p:nvPr>
            <p:extLst>
              <p:ext uri="{D42A27DB-BD31-4B8C-83A1-F6EECF244321}">
                <p14:modId xmlns:p14="http://schemas.microsoft.com/office/powerpoint/2010/main" xmlns="" val="671229398"/>
              </p:ext>
            </p:extLst>
          </p:nvPr>
        </p:nvGraphicFramePr>
        <p:xfrm>
          <a:off x="6934200" y="6400800"/>
          <a:ext cx="1155700" cy="230188"/>
        </p:xfrm>
        <a:graphic>
          <a:graphicData uri="http://schemas.openxmlformats.org/presentationml/2006/ole">
            <p:oleObj spid="_x0000_s2089" name="Equation" r:id="rId6" imgW="1155700" imgH="228600" progId="Equation.DSMT4">
              <p:embed/>
            </p:oleObj>
          </a:graphicData>
        </a:graphic>
      </p:graphicFrame>
    </p:spTree>
    <p:extLst>
      <p:ext uri="{BB962C8B-B14F-4D97-AF65-F5344CB8AC3E}">
        <p14:creationId xmlns:p14="http://schemas.microsoft.com/office/powerpoint/2010/main" xmlns="" val="2670777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4</a:t>
            </a:fld>
            <a:endParaRPr lang="en-CA">
              <a:solidFill>
                <a:srgbClr val="4E3B30">
                  <a:shade val="90000"/>
                </a:srgbClr>
              </a:solidFill>
            </a:endParaRPr>
          </a:p>
        </p:txBody>
      </p:sp>
      <p:sp>
        <p:nvSpPr>
          <p:cNvPr id="5" name="TextBox 4"/>
          <p:cNvSpPr txBox="1"/>
          <p:nvPr/>
        </p:nvSpPr>
        <p:spPr>
          <a:xfrm>
            <a:off x="568863" y="128245"/>
            <a:ext cx="5939511" cy="461665"/>
          </a:xfrm>
          <a:prstGeom prst="rect">
            <a:avLst/>
          </a:prstGeom>
          <a:noFill/>
        </p:spPr>
        <p:txBody>
          <a:bodyPr wrap="none" rtlCol="0">
            <a:spAutoFit/>
          </a:bodyPr>
          <a:lstStyle/>
          <a:p>
            <a:pPr algn="ctr"/>
            <a:r>
              <a:rPr lang="en-CA" sz="2400" b="1" dirty="0" smtClean="0">
                <a:solidFill>
                  <a:prstClr val="white"/>
                </a:solidFill>
                <a:latin typeface="Garamond" pitchFamily="18" charset="0"/>
              </a:rPr>
              <a:t>Chemical Reactions and Rate of Reactions: </a:t>
            </a:r>
            <a:endParaRPr lang="en-CA" sz="2400" b="1" dirty="0">
              <a:solidFill>
                <a:prstClr val="white"/>
              </a:solidFill>
              <a:latin typeface="Garamond" pitchFamily="18" charset="0"/>
            </a:endParaRPr>
          </a:p>
        </p:txBody>
      </p:sp>
      <p:sp>
        <p:nvSpPr>
          <p:cNvPr id="39" name="TextBox 38"/>
          <p:cNvSpPr txBox="1"/>
          <p:nvPr/>
        </p:nvSpPr>
        <p:spPr>
          <a:xfrm>
            <a:off x="533400" y="2743200"/>
            <a:ext cx="7813137" cy="1200329"/>
          </a:xfrm>
          <a:prstGeom prst="rect">
            <a:avLst/>
          </a:prstGeom>
          <a:noFill/>
        </p:spPr>
        <p:txBody>
          <a:bodyPr wrap="square" rtlCol="0">
            <a:spAutoFit/>
          </a:bodyPr>
          <a:lstStyle/>
          <a:p>
            <a:pPr marL="285750" indent="-285750" algn="just">
              <a:buClr>
                <a:srgbClr val="FF9900"/>
              </a:buClr>
              <a:buFont typeface="Wingdings" panose="05000000000000000000" pitchFamily="2" charset="2"/>
              <a:buChar char="ü"/>
            </a:pPr>
            <a:r>
              <a:rPr lang="en-US" b="1" dirty="0" smtClean="0">
                <a:solidFill>
                  <a:schemeClr val="accent4">
                    <a:lumMod val="75000"/>
                  </a:schemeClr>
                </a:solidFill>
                <a:latin typeface="Garamond" panose="02020404030301010803" pitchFamily="18" charset="0"/>
              </a:rPr>
              <a:t>The rate equation (i.e. rate law)</a:t>
            </a:r>
            <a:r>
              <a:rPr lang="en-US" b="1" dirty="0">
                <a:solidFill>
                  <a:schemeClr val="accent4">
                    <a:lumMod val="75000"/>
                  </a:schemeClr>
                </a:solidFill>
                <a:latin typeface="Garamond" panose="02020404030301010803" pitchFamily="18" charset="0"/>
              </a:rPr>
              <a:t> </a:t>
            </a:r>
            <a:r>
              <a:rPr lang="en-US" b="1" dirty="0" smtClean="0">
                <a:solidFill>
                  <a:schemeClr val="accent4">
                    <a:lumMod val="75000"/>
                  </a:schemeClr>
                </a:solidFill>
                <a:latin typeface="Garamond" panose="02020404030301010803" pitchFamily="18" charset="0"/>
              </a:rPr>
              <a:t>is an algebraic equation that is solely a function of the properties of the reacting materials and reaction conditions including species, temperature, pressure or type of catalyst, if any at a point in the system.</a:t>
            </a:r>
            <a:endParaRPr lang="en-US" b="1" dirty="0">
              <a:solidFill>
                <a:schemeClr val="accent4">
                  <a:lumMod val="75000"/>
                </a:schemeClr>
              </a:solidFill>
              <a:latin typeface="Garamond" panose="02020404030301010803" pitchFamily="18" charset="0"/>
            </a:endParaRPr>
          </a:p>
        </p:txBody>
      </p:sp>
      <p:graphicFrame>
        <p:nvGraphicFramePr>
          <p:cNvPr id="6" name="Object 5"/>
          <p:cNvGraphicFramePr>
            <a:graphicFrameLocks noChangeAspect="1"/>
          </p:cNvGraphicFramePr>
          <p:nvPr/>
        </p:nvGraphicFramePr>
        <p:xfrm>
          <a:off x="3403600" y="1358900"/>
          <a:ext cx="2032000" cy="254000"/>
        </p:xfrm>
        <a:graphic>
          <a:graphicData uri="http://schemas.openxmlformats.org/presentationml/2006/ole">
            <p:oleObj spid="_x0000_s1062" name="Equation" r:id="rId3" imgW="2032000" imgH="254000" progId="Equation.DSMT4">
              <p:embed/>
            </p:oleObj>
          </a:graphicData>
        </a:graphic>
      </p:graphicFrame>
      <p:sp>
        <p:nvSpPr>
          <p:cNvPr id="7" name="TextBox 6"/>
          <p:cNvSpPr txBox="1"/>
          <p:nvPr/>
        </p:nvSpPr>
        <p:spPr>
          <a:xfrm>
            <a:off x="609600" y="4126468"/>
            <a:ext cx="7813137" cy="369332"/>
          </a:xfrm>
          <a:prstGeom prst="rect">
            <a:avLst/>
          </a:prstGeom>
          <a:noFill/>
        </p:spPr>
        <p:txBody>
          <a:bodyPr wrap="square" rtlCol="0">
            <a:spAutoFit/>
          </a:bodyPr>
          <a:lstStyle/>
          <a:p>
            <a:pPr algn="just">
              <a:buClr>
                <a:srgbClr val="FF9933"/>
              </a:buClr>
              <a:buFont typeface="Wingdings" pitchFamily="2" charset="2"/>
              <a:buChar char="ü"/>
            </a:pPr>
            <a:r>
              <a:rPr lang="en-US" dirty="0" smtClean="0">
                <a:latin typeface="Garamond" panose="02020404030301010803" pitchFamily="18" charset="0"/>
              </a:rPr>
              <a:t>Reaction rate definition is independent of reactor type.</a:t>
            </a:r>
            <a:endParaRPr lang="en-US" dirty="0">
              <a:latin typeface="Garamond" panose="02020404030301010803" pitchFamily="18" charset="0"/>
            </a:endParaRPr>
          </a:p>
        </p:txBody>
      </p:sp>
      <p:sp>
        <p:nvSpPr>
          <p:cNvPr id="8" name="TextBox 7"/>
          <p:cNvSpPr txBox="1"/>
          <p:nvPr/>
        </p:nvSpPr>
        <p:spPr>
          <a:xfrm>
            <a:off x="1066800" y="2069068"/>
            <a:ext cx="6502229" cy="369332"/>
          </a:xfrm>
          <a:prstGeom prst="rect">
            <a:avLst/>
          </a:prstGeom>
          <a:noFill/>
        </p:spPr>
        <p:txBody>
          <a:bodyPr wrap="none" rtlCol="0">
            <a:spAutoFit/>
          </a:bodyPr>
          <a:lstStyle/>
          <a:p>
            <a:r>
              <a:rPr lang="en-US" dirty="0" smtClean="0">
                <a:solidFill>
                  <a:srgbClr val="FF0000"/>
                </a:solidFill>
              </a:rPr>
              <a:t>Rate of reaction is change of concentration with respect to time!</a:t>
            </a:r>
            <a:endParaRPr lang="en-US" dirty="0">
              <a:solidFill>
                <a:srgbClr val="FF0000"/>
              </a:solidFill>
            </a:endParaRPr>
          </a:p>
        </p:txBody>
      </p:sp>
      <p:sp>
        <p:nvSpPr>
          <p:cNvPr id="9" name="TextBox 8"/>
          <p:cNvSpPr txBox="1"/>
          <p:nvPr/>
        </p:nvSpPr>
        <p:spPr>
          <a:xfrm>
            <a:off x="609600" y="4583668"/>
            <a:ext cx="5715000" cy="369332"/>
          </a:xfrm>
          <a:prstGeom prst="rect">
            <a:avLst/>
          </a:prstGeom>
          <a:noFill/>
        </p:spPr>
        <p:txBody>
          <a:bodyPr wrap="square" rtlCol="0">
            <a:spAutoFit/>
          </a:bodyPr>
          <a:lstStyle/>
          <a:p>
            <a:pPr algn="just">
              <a:buClr>
                <a:srgbClr val="FF6600"/>
              </a:buClr>
              <a:buFont typeface="Wingdings" pitchFamily="2" charset="2"/>
              <a:buChar char="ü"/>
            </a:pPr>
            <a:r>
              <a:rPr lang="en-US" dirty="0" smtClean="0">
                <a:latin typeface="Garamond" panose="02020404030301010803" pitchFamily="18" charset="0"/>
              </a:rPr>
              <a:t>Mathematically, it can be represented as:</a:t>
            </a:r>
            <a:endParaRPr lang="en-US" dirty="0">
              <a:latin typeface="Garamond" panose="02020404030301010803" pitchFamily="18" charset="0"/>
            </a:endParaRPr>
          </a:p>
        </p:txBody>
      </p:sp>
      <p:graphicFrame>
        <p:nvGraphicFramePr>
          <p:cNvPr id="10" name="Object 9"/>
          <p:cNvGraphicFramePr>
            <a:graphicFrameLocks noChangeAspect="1"/>
          </p:cNvGraphicFramePr>
          <p:nvPr/>
        </p:nvGraphicFramePr>
        <p:xfrm>
          <a:off x="3352800" y="5029200"/>
          <a:ext cx="2387600" cy="381000"/>
        </p:xfrm>
        <a:graphic>
          <a:graphicData uri="http://schemas.openxmlformats.org/presentationml/2006/ole">
            <p:oleObj spid="_x0000_s1063" name="Equation" r:id="rId4" imgW="2387600" imgH="381000" progId="Equation.DSMT4">
              <p:embed/>
            </p:oleObj>
          </a:graphicData>
        </a:graphic>
      </p:graphicFrame>
      <p:sp>
        <p:nvSpPr>
          <p:cNvPr id="11" name="TextBox 10"/>
          <p:cNvSpPr txBox="1"/>
          <p:nvPr/>
        </p:nvSpPr>
        <p:spPr>
          <a:xfrm>
            <a:off x="838200" y="5879068"/>
            <a:ext cx="1346844" cy="369332"/>
          </a:xfrm>
          <a:prstGeom prst="rect">
            <a:avLst/>
          </a:prstGeom>
          <a:noFill/>
        </p:spPr>
        <p:txBody>
          <a:bodyPr wrap="none" rtlCol="0">
            <a:spAutoFit/>
          </a:bodyPr>
          <a:lstStyle/>
          <a:p>
            <a:r>
              <a:rPr lang="en-US" dirty="0" smtClean="0"/>
              <a:t>Dimension:</a:t>
            </a:r>
            <a:endParaRPr lang="en-US" dirty="0"/>
          </a:p>
        </p:txBody>
      </p:sp>
      <p:sp>
        <p:nvSpPr>
          <p:cNvPr id="12" name="TextBox 11"/>
          <p:cNvSpPr txBox="1"/>
          <p:nvPr/>
        </p:nvSpPr>
        <p:spPr>
          <a:xfrm>
            <a:off x="5538487" y="5867400"/>
            <a:ext cx="786113" cy="369332"/>
          </a:xfrm>
          <a:prstGeom prst="rect">
            <a:avLst/>
          </a:prstGeom>
          <a:noFill/>
        </p:spPr>
        <p:txBody>
          <a:bodyPr wrap="none" rtlCol="0">
            <a:spAutoFit/>
          </a:bodyPr>
          <a:lstStyle/>
          <a:p>
            <a:r>
              <a:rPr lang="en-US" dirty="0" smtClean="0"/>
              <a:t>Units:</a:t>
            </a:r>
            <a:endParaRPr lang="en-US" dirty="0"/>
          </a:p>
        </p:txBody>
      </p:sp>
      <p:graphicFrame>
        <p:nvGraphicFramePr>
          <p:cNvPr id="13" name="Object 12"/>
          <p:cNvGraphicFramePr>
            <a:graphicFrameLocks noChangeAspect="1"/>
          </p:cNvGraphicFramePr>
          <p:nvPr/>
        </p:nvGraphicFramePr>
        <p:xfrm>
          <a:off x="2286000" y="5740400"/>
          <a:ext cx="1600200" cy="660400"/>
        </p:xfrm>
        <a:graphic>
          <a:graphicData uri="http://schemas.openxmlformats.org/presentationml/2006/ole">
            <p:oleObj spid="_x0000_s1064" name="Equation" r:id="rId5" imgW="1600200" imgH="660400" progId="Equation.DSMT4">
              <p:embed/>
            </p:oleObj>
          </a:graphicData>
        </a:graphic>
      </p:graphicFrame>
      <p:graphicFrame>
        <p:nvGraphicFramePr>
          <p:cNvPr id="1029" name="Object 5"/>
          <p:cNvGraphicFramePr>
            <a:graphicFrameLocks noChangeAspect="1"/>
          </p:cNvGraphicFramePr>
          <p:nvPr/>
        </p:nvGraphicFramePr>
        <p:xfrm>
          <a:off x="6477000" y="5791200"/>
          <a:ext cx="685800" cy="609600"/>
        </p:xfrm>
        <a:graphic>
          <a:graphicData uri="http://schemas.openxmlformats.org/presentationml/2006/ole">
            <p:oleObj spid="_x0000_s1065" name="Equation" r:id="rId6" imgW="685800" imgH="609600" progId="Equation.DSMT4">
              <p:embed/>
            </p:oleObj>
          </a:graphicData>
        </a:graphic>
      </p:graphicFrame>
    </p:spTree>
    <p:extLst>
      <p:ext uri="{BB962C8B-B14F-4D97-AF65-F5344CB8AC3E}">
        <p14:creationId xmlns:p14="http://schemas.microsoft.com/office/powerpoint/2010/main" xmlns="" val="836164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5</a:t>
            </a:fld>
            <a:endParaRPr lang="en-CA">
              <a:solidFill>
                <a:srgbClr val="4E3B30">
                  <a:shade val="90000"/>
                </a:srgbClr>
              </a:solidFill>
            </a:endParaRPr>
          </a:p>
        </p:txBody>
      </p:sp>
      <p:sp>
        <p:nvSpPr>
          <p:cNvPr id="5" name="TextBox 4"/>
          <p:cNvSpPr txBox="1"/>
          <p:nvPr/>
        </p:nvSpPr>
        <p:spPr>
          <a:xfrm>
            <a:off x="568863" y="152400"/>
            <a:ext cx="5939511" cy="461665"/>
          </a:xfrm>
          <a:prstGeom prst="rect">
            <a:avLst/>
          </a:prstGeom>
          <a:noFill/>
        </p:spPr>
        <p:txBody>
          <a:bodyPr wrap="none" rtlCol="0">
            <a:spAutoFit/>
          </a:bodyPr>
          <a:lstStyle/>
          <a:p>
            <a:pPr algn="ctr"/>
            <a:r>
              <a:rPr lang="en-CA" sz="2400" b="1" dirty="0" smtClean="0">
                <a:solidFill>
                  <a:prstClr val="white"/>
                </a:solidFill>
                <a:latin typeface="Garamond" pitchFamily="18" charset="0"/>
              </a:rPr>
              <a:t>Chemical Reactions and Rate of Reactions: </a:t>
            </a:r>
            <a:endParaRPr lang="en-CA" sz="2400" b="1" dirty="0">
              <a:solidFill>
                <a:prstClr val="white"/>
              </a:solidFill>
              <a:latin typeface="Garamond" pitchFamily="18" charset="0"/>
            </a:endParaRPr>
          </a:p>
        </p:txBody>
      </p:sp>
      <p:sp>
        <p:nvSpPr>
          <p:cNvPr id="6" name="TextBox 5"/>
          <p:cNvSpPr txBox="1"/>
          <p:nvPr/>
        </p:nvSpPr>
        <p:spPr>
          <a:xfrm>
            <a:off x="609600" y="1524000"/>
            <a:ext cx="5441682" cy="646331"/>
          </a:xfrm>
          <a:prstGeom prst="rect">
            <a:avLst/>
          </a:prstGeom>
          <a:noFill/>
        </p:spPr>
        <p:txBody>
          <a:bodyPr wrap="none" rtlCol="0">
            <a:spAutoFit/>
          </a:bodyPr>
          <a:lstStyle/>
          <a:p>
            <a:pPr>
              <a:buFont typeface="Wingdings" pitchFamily="2" charset="2"/>
              <a:buChar char="ü"/>
            </a:pPr>
            <a:r>
              <a:rPr lang="en-US" dirty="0" smtClean="0">
                <a:latin typeface="Garamond" pitchFamily="18" charset="0"/>
              </a:rPr>
              <a:t>It is defined for each species in the chemical reaction, i.e.</a:t>
            </a:r>
          </a:p>
          <a:p>
            <a:endParaRPr lang="en-US" dirty="0"/>
          </a:p>
        </p:txBody>
      </p:sp>
      <p:graphicFrame>
        <p:nvGraphicFramePr>
          <p:cNvPr id="7" name="Object 6"/>
          <p:cNvGraphicFramePr>
            <a:graphicFrameLocks noChangeAspect="1"/>
          </p:cNvGraphicFramePr>
          <p:nvPr/>
        </p:nvGraphicFramePr>
        <p:xfrm>
          <a:off x="3530600" y="2235200"/>
          <a:ext cx="1574800" cy="1498600"/>
        </p:xfrm>
        <a:graphic>
          <a:graphicData uri="http://schemas.openxmlformats.org/presentationml/2006/ole">
            <p:oleObj spid="_x0000_s3101" name="Equation" r:id="rId3" imgW="1574800" imgH="1498600" progId="Equation.DSMT4">
              <p:embed/>
            </p:oleObj>
          </a:graphicData>
        </a:graphic>
      </p:graphicFrame>
      <p:graphicFrame>
        <p:nvGraphicFramePr>
          <p:cNvPr id="3075" name="Object 3"/>
          <p:cNvGraphicFramePr>
            <a:graphicFrameLocks noChangeAspect="1"/>
          </p:cNvGraphicFramePr>
          <p:nvPr/>
        </p:nvGraphicFramePr>
        <p:xfrm>
          <a:off x="3276600" y="1066800"/>
          <a:ext cx="2082800" cy="260350"/>
        </p:xfrm>
        <a:graphic>
          <a:graphicData uri="http://schemas.openxmlformats.org/presentationml/2006/ole">
            <p:oleObj spid="_x0000_s3102" name="Equation" r:id="rId4" imgW="2032000" imgH="254000" progId="Equation.DSMT4">
              <p:embed/>
            </p:oleObj>
          </a:graphicData>
        </a:graphic>
      </p:graphicFrame>
      <p:sp>
        <p:nvSpPr>
          <p:cNvPr id="10" name="TextBox 9"/>
          <p:cNvSpPr txBox="1"/>
          <p:nvPr/>
        </p:nvSpPr>
        <p:spPr>
          <a:xfrm>
            <a:off x="533400" y="3962400"/>
            <a:ext cx="7924800" cy="646331"/>
          </a:xfrm>
          <a:prstGeom prst="rect">
            <a:avLst/>
          </a:prstGeom>
          <a:noFill/>
        </p:spPr>
        <p:txBody>
          <a:bodyPr wrap="square" rtlCol="0">
            <a:spAutoFit/>
          </a:bodyPr>
          <a:lstStyle/>
          <a:p>
            <a:pPr algn="just">
              <a:buFont typeface="Wingdings" pitchFamily="2" charset="2"/>
              <a:buChar char="ü"/>
            </a:pPr>
            <a:r>
              <a:rPr lang="en-US" dirty="0" smtClean="0">
                <a:latin typeface="Garamond" pitchFamily="18" charset="0"/>
              </a:rPr>
              <a:t>All species reaction rates in a certain reactions are interrelated through the </a:t>
            </a:r>
            <a:r>
              <a:rPr lang="en-US" dirty="0" err="1" smtClean="0">
                <a:latin typeface="Garamond" pitchFamily="18" charset="0"/>
              </a:rPr>
              <a:t>stoichiometric</a:t>
            </a:r>
            <a:r>
              <a:rPr lang="en-US" dirty="0" smtClean="0">
                <a:latin typeface="Garamond" pitchFamily="18" charset="0"/>
              </a:rPr>
              <a:t> ratios as follows:</a:t>
            </a:r>
            <a:endParaRPr lang="en-US" dirty="0">
              <a:latin typeface="Garamond" pitchFamily="18" charset="0"/>
            </a:endParaRPr>
          </a:p>
        </p:txBody>
      </p:sp>
      <p:graphicFrame>
        <p:nvGraphicFramePr>
          <p:cNvPr id="11" name="Object 10"/>
          <p:cNvGraphicFramePr>
            <a:graphicFrameLocks noChangeAspect="1"/>
          </p:cNvGraphicFramePr>
          <p:nvPr/>
        </p:nvGraphicFramePr>
        <p:xfrm>
          <a:off x="3467100" y="4800600"/>
          <a:ext cx="1790700" cy="622300"/>
        </p:xfrm>
        <a:graphic>
          <a:graphicData uri="http://schemas.openxmlformats.org/presentationml/2006/ole">
            <p:oleObj spid="_x0000_s3103" name="Equation" r:id="rId5" imgW="1790700" imgH="622300" progId="Equation.DSMT4">
              <p:embed/>
            </p:oleObj>
          </a:graphicData>
        </a:graphic>
      </p:graphicFrame>
      <p:sp>
        <p:nvSpPr>
          <p:cNvPr id="12" name="TextBox 11"/>
          <p:cNvSpPr txBox="1"/>
          <p:nvPr/>
        </p:nvSpPr>
        <p:spPr>
          <a:xfrm>
            <a:off x="609600" y="5715000"/>
            <a:ext cx="5372625" cy="369332"/>
          </a:xfrm>
          <a:prstGeom prst="rect">
            <a:avLst/>
          </a:prstGeom>
          <a:noFill/>
        </p:spPr>
        <p:txBody>
          <a:bodyPr wrap="none" rtlCol="0">
            <a:spAutoFit/>
          </a:bodyPr>
          <a:lstStyle/>
          <a:p>
            <a:pPr>
              <a:buFont typeface="Wingdings" pitchFamily="2" charset="2"/>
              <a:buChar char="ü"/>
            </a:pPr>
            <a:r>
              <a:rPr lang="en-US" b="1" dirty="0" smtClean="0">
                <a:solidFill>
                  <a:srgbClr val="FF0000"/>
                </a:solidFill>
                <a:latin typeface="Garamond" pitchFamily="18" charset="0"/>
              </a:rPr>
              <a:t>Reaction rates can be only obtained experimentally.</a:t>
            </a:r>
            <a:endParaRPr lang="en-US" b="1" dirty="0">
              <a:solidFill>
                <a:srgbClr val="FF0000"/>
              </a:solidFill>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6</a:t>
            </a:fld>
            <a:endParaRPr lang="en-CA">
              <a:solidFill>
                <a:srgbClr val="4E3B30">
                  <a:shade val="90000"/>
                </a:srgbClr>
              </a:solidFill>
            </a:endParaRPr>
          </a:p>
        </p:txBody>
      </p:sp>
      <p:sp>
        <p:nvSpPr>
          <p:cNvPr id="5" name="TextBox 4"/>
          <p:cNvSpPr txBox="1"/>
          <p:nvPr/>
        </p:nvSpPr>
        <p:spPr>
          <a:xfrm>
            <a:off x="838200" y="1295400"/>
            <a:ext cx="7772400" cy="1477328"/>
          </a:xfrm>
          <a:prstGeom prst="rect">
            <a:avLst/>
          </a:prstGeom>
          <a:noFill/>
        </p:spPr>
        <p:txBody>
          <a:bodyPr wrap="square" rtlCol="0">
            <a:spAutoFit/>
          </a:bodyPr>
          <a:lstStyle/>
          <a:p>
            <a:pPr algn="just"/>
            <a:r>
              <a:rPr lang="en-US" b="1" u="sng" dirty="0" smtClean="0">
                <a:solidFill>
                  <a:srgbClr val="FF0000"/>
                </a:solidFill>
                <a:latin typeface="Garamond" pitchFamily="18" charset="0"/>
              </a:rPr>
              <a:t>Example 1:</a:t>
            </a:r>
          </a:p>
          <a:p>
            <a:pPr algn="just"/>
            <a:endParaRPr lang="en-US" b="1" u="sng" dirty="0" smtClean="0">
              <a:solidFill>
                <a:srgbClr val="FF0000"/>
              </a:solidFill>
              <a:latin typeface="Garamond" pitchFamily="18" charset="0"/>
            </a:endParaRPr>
          </a:p>
          <a:p>
            <a:pPr algn="just">
              <a:lnSpc>
                <a:spcPct val="150000"/>
              </a:lnSpc>
            </a:pPr>
            <a:r>
              <a:rPr lang="en-US" dirty="0" smtClean="0">
                <a:latin typeface="Garamond" pitchFamily="18" charset="0"/>
              </a:rPr>
              <a:t>Nitrogen oxide is oxidize to nitrogen dioxide according to the following </a:t>
            </a:r>
            <a:r>
              <a:rPr lang="en-US" dirty="0" err="1" smtClean="0">
                <a:latin typeface="Garamond" pitchFamily="18" charset="0"/>
              </a:rPr>
              <a:t>stoichiometric</a:t>
            </a:r>
            <a:r>
              <a:rPr lang="en-US" dirty="0" smtClean="0">
                <a:latin typeface="Garamond" pitchFamily="18" charset="0"/>
              </a:rPr>
              <a:t> equation: </a:t>
            </a:r>
            <a:endParaRPr lang="en-US" dirty="0">
              <a:latin typeface="Garamond" pitchFamily="18" charset="0"/>
            </a:endParaRPr>
          </a:p>
        </p:txBody>
      </p:sp>
      <p:graphicFrame>
        <p:nvGraphicFramePr>
          <p:cNvPr id="6" name="Object 5"/>
          <p:cNvGraphicFramePr>
            <a:graphicFrameLocks noChangeAspect="1"/>
          </p:cNvGraphicFramePr>
          <p:nvPr/>
        </p:nvGraphicFramePr>
        <p:xfrm>
          <a:off x="3581400" y="3022600"/>
          <a:ext cx="1968500" cy="330200"/>
        </p:xfrm>
        <a:graphic>
          <a:graphicData uri="http://schemas.openxmlformats.org/presentationml/2006/ole">
            <p:oleObj spid="_x0000_s4107" name="Equation" r:id="rId3" imgW="1968500" imgH="330200" progId="Equation.DSMT4">
              <p:embed/>
            </p:oleObj>
          </a:graphicData>
        </a:graphic>
      </p:graphicFrame>
      <p:sp>
        <p:nvSpPr>
          <p:cNvPr id="7" name="TextBox 6"/>
          <p:cNvSpPr txBox="1"/>
          <p:nvPr/>
        </p:nvSpPr>
        <p:spPr>
          <a:xfrm>
            <a:off x="914400" y="3724870"/>
            <a:ext cx="7696200" cy="923330"/>
          </a:xfrm>
          <a:prstGeom prst="rect">
            <a:avLst/>
          </a:prstGeom>
          <a:noFill/>
        </p:spPr>
        <p:txBody>
          <a:bodyPr wrap="square" rtlCol="0">
            <a:spAutoFit/>
          </a:bodyPr>
          <a:lstStyle/>
          <a:p>
            <a:pPr>
              <a:lnSpc>
                <a:spcPct val="150000"/>
              </a:lnSpc>
            </a:pPr>
            <a:r>
              <a:rPr lang="en-US" dirty="0" smtClean="0">
                <a:latin typeface="Garamond" pitchFamily="18" charset="0"/>
              </a:rPr>
              <a:t>If the rate of nitrogen dioxide was measured and found to be 4.0 mol/m</a:t>
            </a:r>
            <a:r>
              <a:rPr lang="en-US" baseline="30000" dirty="0" smtClean="0">
                <a:latin typeface="Garamond" pitchFamily="18" charset="0"/>
              </a:rPr>
              <a:t>3</a:t>
            </a:r>
            <a:r>
              <a:rPr lang="en-US" dirty="0" smtClean="0">
                <a:latin typeface="Garamond" pitchFamily="18" charset="0"/>
              </a:rPr>
              <a:t>/s, what would be the rate of the two other species?</a:t>
            </a:r>
            <a:endParaRPr lang="en-US" dirty="0">
              <a:latin typeface="Garamond" pitchFamily="18" charset="0"/>
            </a:endParaRPr>
          </a:p>
        </p:txBody>
      </p:sp>
      <p:sp>
        <p:nvSpPr>
          <p:cNvPr id="8" name="TextBox 7"/>
          <p:cNvSpPr txBox="1"/>
          <p:nvPr/>
        </p:nvSpPr>
        <p:spPr>
          <a:xfrm>
            <a:off x="568863" y="152400"/>
            <a:ext cx="5939511" cy="461665"/>
          </a:xfrm>
          <a:prstGeom prst="rect">
            <a:avLst/>
          </a:prstGeom>
          <a:noFill/>
        </p:spPr>
        <p:txBody>
          <a:bodyPr wrap="none" rtlCol="0">
            <a:spAutoFit/>
          </a:bodyPr>
          <a:lstStyle/>
          <a:p>
            <a:pPr algn="ctr"/>
            <a:r>
              <a:rPr lang="en-CA" sz="2400" b="1" dirty="0" smtClean="0">
                <a:solidFill>
                  <a:prstClr val="white"/>
                </a:solidFill>
                <a:latin typeface="Garamond" pitchFamily="18" charset="0"/>
              </a:rPr>
              <a:t>Chemical Reactions and Rate of Reactions: </a:t>
            </a:r>
            <a:endParaRPr lang="en-CA" sz="2400" b="1" dirty="0">
              <a:solidFill>
                <a:prstClr val="white"/>
              </a:solidFill>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7</a:t>
            </a:fld>
            <a:endParaRPr lang="en-CA">
              <a:solidFill>
                <a:srgbClr val="4E3B30">
                  <a:shade val="90000"/>
                </a:srgbClr>
              </a:solidFill>
            </a:endParaRPr>
          </a:p>
        </p:txBody>
      </p:sp>
      <p:sp>
        <p:nvSpPr>
          <p:cNvPr id="6" name="Oval 5"/>
          <p:cNvSpPr/>
          <p:nvPr/>
        </p:nvSpPr>
        <p:spPr>
          <a:xfrm>
            <a:off x="1066800" y="2514600"/>
            <a:ext cx="19050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Power Law Models</a:t>
            </a:r>
            <a:endParaRPr lang="en-US" sz="1600" dirty="0"/>
          </a:p>
        </p:txBody>
      </p:sp>
      <p:sp>
        <p:nvSpPr>
          <p:cNvPr id="7" name="Oval 6"/>
          <p:cNvSpPr/>
          <p:nvPr/>
        </p:nvSpPr>
        <p:spPr>
          <a:xfrm>
            <a:off x="6096000" y="2514600"/>
            <a:ext cx="19050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Complex Rate Model</a:t>
            </a:r>
            <a:endParaRPr lang="en-US" sz="1600" dirty="0"/>
          </a:p>
        </p:txBody>
      </p:sp>
      <p:sp>
        <p:nvSpPr>
          <p:cNvPr id="8" name="TextBox 7"/>
          <p:cNvSpPr txBox="1"/>
          <p:nvPr/>
        </p:nvSpPr>
        <p:spPr>
          <a:xfrm>
            <a:off x="533400" y="4267200"/>
            <a:ext cx="3276600"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en-US" sz="1400" dirty="0" smtClean="0">
                <a:latin typeface="Garamond" pitchFamily="18" charset="0"/>
              </a:rPr>
              <a:t>The product of concentration of concentrations of the individual reacting species, each of which is raised to a power</a:t>
            </a:r>
            <a:endParaRPr lang="en-US" sz="1400" dirty="0">
              <a:latin typeface="Garamond" pitchFamily="18" charset="0"/>
            </a:endParaRPr>
          </a:p>
        </p:txBody>
      </p:sp>
      <p:cxnSp>
        <p:nvCxnSpPr>
          <p:cNvPr id="9" name="Straight Arrow Connector 8"/>
          <p:cNvCxnSpPr/>
          <p:nvPr/>
        </p:nvCxnSpPr>
        <p:spPr>
          <a:xfrm rot="5400000">
            <a:off x="1371601" y="1904999"/>
            <a:ext cx="121919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rot="10800000">
            <a:off x="1981200" y="1295400"/>
            <a:ext cx="457200" cy="0"/>
          </a:xfrm>
          <a:prstGeom prst="line">
            <a:avLst/>
          </a:prstGeom>
        </p:spPr>
        <p:style>
          <a:lnRef idx="2">
            <a:schemeClr val="dk1"/>
          </a:lnRef>
          <a:fillRef idx="0">
            <a:schemeClr val="dk1"/>
          </a:fillRef>
          <a:effectRef idx="1">
            <a:schemeClr val="dk1"/>
          </a:effectRef>
          <a:fontRef idx="minor">
            <a:schemeClr val="tx1"/>
          </a:fontRef>
        </p:style>
      </p:cxnSp>
      <p:sp>
        <p:nvSpPr>
          <p:cNvPr id="14" name="Rectangle 13"/>
          <p:cNvSpPr/>
          <p:nvPr/>
        </p:nvSpPr>
        <p:spPr>
          <a:xfrm>
            <a:off x="2438400" y="1066800"/>
            <a:ext cx="4038600" cy="457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Reaction Rate Models</a:t>
            </a:r>
            <a:endParaRPr lang="en-US" dirty="0"/>
          </a:p>
        </p:txBody>
      </p:sp>
      <p:cxnSp>
        <p:nvCxnSpPr>
          <p:cNvPr id="23" name="Straight Arrow Connector 22"/>
          <p:cNvCxnSpPr/>
          <p:nvPr/>
        </p:nvCxnSpPr>
        <p:spPr>
          <a:xfrm rot="5400000">
            <a:off x="6325395" y="1904205"/>
            <a:ext cx="121919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rot="10800000">
            <a:off x="6477000" y="1295400"/>
            <a:ext cx="457200"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25" name="Object 24"/>
          <p:cNvGraphicFramePr>
            <a:graphicFrameLocks noChangeAspect="1"/>
          </p:cNvGraphicFramePr>
          <p:nvPr/>
        </p:nvGraphicFramePr>
        <p:xfrm>
          <a:off x="1295400" y="3835400"/>
          <a:ext cx="1460500" cy="355600"/>
        </p:xfrm>
        <a:graphic>
          <a:graphicData uri="http://schemas.openxmlformats.org/presentationml/2006/ole">
            <p:oleObj spid="_x0000_s5167" name="Equation" r:id="rId3" imgW="1459866" imgH="355446" progId="Equation.DSMT4">
              <p:embed/>
            </p:oleObj>
          </a:graphicData>
        </a:graphic>
      </p:graphicFrame>
      <p:graphicFrame>
        <p:nvGraphicFramePr>
          <p:cNvPr id="5123" name="Object 3"/>
          <p:cNvGraphicFramePr>
            <a:graphicFrameLocks noChangeAspect="1"/>
          </p:cNvGraphicFramePr>
          <p:nvPr/>
        </p:nvGraphicFramePr>
        <p:xfrm>
          <a:off x="1066800" y="3429000"/>
          <a:ext cx="2082800" cy="260350"/>
        </p:xfrm>
        <a:graphic>
          <a:graphicData uri="http://schemas.openxmlformats.org/presentationml/2006/ole">
            <p:oleObj spid="_x0000_s5168" name="Equation" r:id="rId4" imgW="2032000" imgH="254000" progId="Equation.DSMT4">
              <p:embed/>
            </p:oleObj>
          </a:graphicData>
        </a:graphic>
      </p:graphicFrame>
      <p:sp>
        <p:nvSpPr>
          <p:cNvPr id="26" name="TextBox 25"/>
          <p:cNvSpPr txBox="1"/>
          <p:nvPr/>
        </p:nvSpPr>
        <p:spPr>
          <a:xfrm>
            <a:off x="609600" y="152400"/>
            <a:ext cx="3276600" cy="461665"/>
          </a:xfrm>
          <a:prstGeom prst="rect">
            <a:avLst/>
          </a:prstGeom>
          <a:noFill/>
        </p:spPr>
        <p:txBody>
          <a:bodyPr wrap="square" rtlCol="0">
            <a:spAutoFit/>
          </a:bodyPr>
          <a:lstStyle/>
          <a:p>
            <a:r>
              <a:rPr lang="en-US" sz="2400" b="1" dirty="0" smtClean="0">
                <a:solidFill>
                  <a:schemeClr val="bg1"/>
                </a:solidFill>
                <a:latin typeface="Garamond" pitchFamily="18" charset="0"/>
              </a:rPr>
              <a:t>Reaction Rate Models</a:t>
            </a:r>
            <a:endParaRPr lang="en-US" sz="2400" b="1" dirty="0">
              <a:solidFill>
                <a:schemeClr val="bg1"/>
              </a:solidFill>
            </a:endParaRPr>
          </a:p>
        </p:txBody>
      </p:sp>
      <p:sp>
        <p:nvSpPr>
          <p:cNvPr id="27" name="TextBox 26"/>
          <p:cNvSpPr txBox="1"/>
          <p:nvPr/>
        </p:nvSpPr>
        <p:spPr>
          <a:xfrm>
            <a:off x="533400" y="5181600"/>
            <a:ext cx="2717347" cy="307777"/>
          </a:xfrm>
          <a:prstGeom prst="rect">
            <a:avLst/>
          </a:prstGeom>
          <a:noFill/>
        </p:spPr>
        <p:txBody>
          <a:bodyPr wrap="none" rtlCol="0">
            <a:spAutoFit/>
          </a:bodyPr>
          <a:lstStyle/>
          <a:p>
            <a:r>
              <a:rPr lang="en-US" sz="1400" dirty="0" smtClean="0"/>
              <a:t>Unit of the specific reaction rate:</a:t>
            </a:r>
            <a:endParaRPr lang="en-US" sz="1400" dirty="0"/>
          </a:p>
        </p:txBody>
      </p:sp>
      <p:graphicFrame>
        <p:nvGraphicFramePr>
          <p:cNvPr id="28" name="Object 27"/>
          <p:cNvGraphicFramePr>
            <a:graphicFrameLocks noChangeAspect="1"/>
          </p:cNvGraphicFramePr>
          <p:nvPr/>
        </p:nvGraphicFramePr>
        <p:xfrm>
          <a:off x="914400" y="5562600"/>
          <a:ext cx="2628900" cy="546100"/>
        </p:xfrm>
        <a:graphic>
          <a:graphicData uri="http://schemas.openxmlformats.org/presentationml/2006/ole">
            <p:oleObj spid="_x0000_s5169" name="Equation" r:id="rId5" imgW="2628900" imgH="546100" progId="Equation.DSMT4">
              <p:embed/>
            </p:oleObj>
          </a:graphicData>
        </a:graphic>
      </p:graphicFrame>
      <p:graphicFrame>
        <p:nvGraphicFramePr>
          <p:cNvPr id="29" name="Object 28"/>
          <p:cNvGraphicFramePr>
            <a:graphicFrameLocks noChangeAspect="1"/>
          </p:cNvGraphicFramePr>
          <p:nvPr/>
        </p:nvGraphicFramePr>
        <p:xfrm>
          <a:off x="6184900" y="3543300"/>
          <a:ext cx="1765300" cy="330200"/>
        </p:xfrm>
        <a:graphic>
          <a:graphicData uri="http://schemas.openxmlformats.org/presentationml/2006/ole">
            <p:oleObj spid="_x0000_s5170" name="Equation" r:id="rId6" imgW="1765300" imgH="330200" progId="Equation.DSMT4">
              <p:embed/>
            </p:oleObj>
          </a:graphicData>
        </a:graphic>
      </p:graphicFrame>
      <p:graphicFrame>
        <p:nvGraphicFramePr>
          <p:cNvPr id="30" name="Object 29"/>
          <p:cNvGraphicFramePr>
            <a:graphicFrameLocks noChangeAspect="1"/>
          </p:cNvGraphicFramePr>
          <p:nvPr/>
        </p:nvGraphicFramePr>
        <p:xfrm>
          <a:off x="6172200" y="4191000"/>
          <a:ext cx="1739900" cy="749300"/>
        </p:xfrm>
        <a:graphic>
          <a:graphicData uri="http://schemas.openxmlformats.org/presentationml/2006/ole">
            <p:oleObj spid="_x0000_s5171" name="Equation" r:id="rId7" imgW="1739900" imgH="749300" progId="Equation.DSMT4">
              <p:embed/>
            </p:oleObj>
          </a:graphicData>
        </a:graphic>
      </p:graphicFrame>
      <p:sp>
        <p:nvSpPr>
          <p:cNvPr id="31" name="TextBox 30"/>
          <p:cNvSpPr txBox="1"/>
          <p:nvPr/>
        </p:nvSpPr>
        <p:spPr>
          <a:xfrm>
            <a:off x="1524000" y="6324600"/>
            <a:ext cx="6282297"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smtClean="0">
                <a:solidFill>
                  <a:srgbClr val="FF0000"/>
                </a:solidFill>
              </a:rPr>
              <a:t>Reactions orders are determined by experimental observation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8</a:t>
            </a:fld>
            <a:endParaRPr lang="en-CA">
              <a:solidFill>
                <a:srgbClr val="4E3B30">
                  <a:shade val="90000"/>
                </a:srgbClr>
              </a:solidFill>
            </a:endParaRPr>
          </a:p>
        </p:txBody>
      </p:sp>
      <p:sp>
        <p:nvSpPr>
          <p:cNvPr id="5" name="TextBox 4"/>
          <p:cNvSpPr txBox="1"/>
          <p:nvPr/>
        </p:nvSpPr>
        <p:spPr>
          <a:xfrm>
            <a:off x="533400" y="228600"/>
            <a:ext cx="2121093" cy="461665"/>
          </a:xfrm>
          <a:prstGeom prst="rect">
            <a:avLst/>
          </a:prstGeom>
          <a:noFill/>
        </p:spPr>
        <p:txBody>
          <a:bodyPr wrap="none" rtlCol="0">
            <a:spAutoFit/>
          </a:bodyPr>
          <a:lstStyle/>
          <a:p>
            <a:r>
              <a:rPr lang="en-US" sz="2400" b="1" dirty="0" smtClean="0">
                <a:latin typeface="Garamond" pitchFamily="18" charset="0"/>
              </a:rPr>
              <a:t>Batch Reactor:</a:t>
            </a:r>
            <a:endParaRPr lang="en-US" sz="2400" b="1" dirty="0">
              <a:latin typeface="Garamond" pitchFamily="18" charset="0"/>
            </a:endParaRPr>
          </a:p>
        </p:txBody>
      </p:sp>
      <p:sp>
        <p:nvSpPr>
          <p:cNvPr id="6" name="TextBox 5"/>
          <p:cNvSpPr txBox="1"/>
          <p:nvPr/>
        </p:nvSpPr>
        <p:spPr>
          <a:xfrm>
            <a:off x="457200" y="838200"/>
            <a:ext cx="8229600" cy="1338828"/>
          </a:xfrm>
          <a:prstGeom prst="rect">
            <a:avLst/>
          </a:prstGeom>
          <a:noFill/>
        </p:spPr>
        <p:txBody>
          <a:bodyPr wrap="square" rtlCol="0">
            <a:spAutoFit/>
          </a:bodyPr>
          <a:lstStyle/>
          <a:p>
            <a:pPr>
              <a:lnSpc>
                <a:spcPct val="150000"/>
              </a:lnSpc>
            </a:pPr>
            <a:r>
              <a:rPr lang="en-US" b="1" u="sng" dirty="0" smtClean="0">
                <a:solidFill>
                  <a:srgbClr val="FF0000"/>
                </a:solidFill>
                <a:latin typeface="Garamond" pitchFamily="18" charset="0"/>
              </a:rPr>
              <a:t>Definition:</a:t>
            </a:r>
          </a:p>
          <a:p>
            <a:pPr algn="just">
              <a:lnSpc>
                <a:spcPct val="150000"/>
              </a:lnSpc>
            </a:pPr>
            <a:r>
              <a:rPr lang="en-US" dirty="0" smtClean="0">
                <a:latin typeface="Garamond" pitchFamily="18" charset="0"/>
              </a:rPr>
              <a:t>Batch Reactors are defined as reactors in which no flow of mass across the reactor boundaries, once the reactants have been charged.</a:t>
            </a:r>
            <a:endParaRPr lang="en-US" dirty="0">
              <a:latin typeface="Garamond" pitchFamily="18" charset="0"/>
            </a:endParaRPr>
          </a:p>
        </p:txBody>
      </p:sp>
      <p:sp>
        <p:nvSpPr>
          <p:cNvPr id="14" name="Rounded Rectangle 13"/>
          <p:cNvSpPr/>
          <p:nvPr/>
        </p:nvSpPr>
        <p:spPr>
          <a:xfrm>
            <a:off x="3581400" y="4572000"/>
            <a:ext cx="2133600" cy="2057400"/>
          </a:xfrm>
          <a:prstGeom prst="roundRect">
            <a:avLst/>
          </a:prstGeom>
          <a:solidFill>
            <a:srgbClr val="FF0000">
              <a:alpha val="18000"/>
            </a:srgbClr>
          </a:solidFill>
          <a:ln>
            <a:solidFill>
              <a:schemeClr val="accent4">
                <a:alpha val="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Rounded Rectangle 14"/>
          <p:cNvSpPr/>
          <p:nvPr/>
        </p:nvSpPr>
        <p:spPr>
          <a:xfrm>
            <a:off x="3581400" y="3733800"/>
            <a:ext cx="2133600" cy="2895600"/>
          </a:xfrm>
          <a:prstGeom prst="round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Flowchart: Collate 15"/>
          <p:cNvSpPr/>
          <p:nvPr/>
        </p:nvSpPr>
        <p:spPr>
          <a:xfrm rot="16960238">
            <a:off x="4476852" y="5243465"/>
            <a:ext cx="381000" cy="968510"/>
          </a:xfrm>
          <a:prstGeom prst="flowChartCollate">
            <a:avLst/>
          </a:prstGeom>
          <a:solidFill>
            <a:srgbClr val="BC3904"/>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cxnSp>
        <p:nvCxnSpPr>
          <p:cNvPr id="17" name="Straight Connector 16"/>
          <p:cNvCxnSpPr/>
          <p:nvPr/>
        </p:nvCxnSpPr>
        <p:spPr>
          <a:xfrm rot="5400000" flipH="1" flipV="1">
            <a:off x="3657600" y="3657600"/>
            <a:ext cx="3048000" cy="1066800"/>
          </a:xfrm>
          <a:prstGeom prst="line">
            <a:avLst/>
          </a:prstGeom>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1981200" y="3581400"/>
            <a:ext cx="786690" cy="461665"/>
          </a:xfrm>
          <a:prstGeom prst="rect">
            <a:avLst/>
          </a:prstGeom>
          <a:noFill/>
        </p:spPr>
        <p:txBody>
          <a:bodyPr wrap="none" rtlCol="0">
            <a:spAutoFit/>
          </a:bodyPr>
          <a:lstStyle/>
          <a:p>
            <a:r>
              <a:rPr lang="en-US" sz="2400" dirty="0" smtClean="0">
                <a:latin typeface="Garamond" pitchFamily="18" charset="0"/>
              </a:rPr>
              <a:t>Tank</a:t>
            </a:r>
            <a:endParaRPr lang="en-US" sz="2400" dirty="0">
              <a:latin typeface="Garamond" pitchFamily="18" charset="0"/>
            </a:endParaRPr>
          </a:p>
        </p:txBody>
      </p:sp>
      <p:sp>
        <p:nvSpPr>
          <p:cNvPr id="19" name="TextBox 18"/>
          <p:cNvSpPr txBox="1"/>
          <p:nvPr/>
        </p:nvSpPr>
        <p:spPr>
          <a:xfrm>
            <a:off x="6313691" y="3200400"/>
            <a:ext cx="1915909" cy="830997"/>
          </a:xfrm>
          <a:prstGeom prst="rect">
            <a:avLst/>
          </a:prstGeom>
          <a:noFill/>
        </p:spPr>
        <p:txBody>
          <a:bodyPr wrap="none" rtlCol="0">
            <a:spAutoFit/>
          </a:bodyPr>
          <a:lstStyle/>
          <a:p>
            <a:r>
              <a:rPr lang="en-US" sz="2400" dirty="0" smtClean="0">
                <a:latin typeface="Garamond" pitchFamily="18" charset="0"/>
              </a:rPr>
              <a:t>Liquid Surface</a:t>
            </a:r>
          </a:p>
          <a:p>
            <a:pPr algn="ctr"/>
            <a:r>
              <a:rPr lang="en-US" sz="2400" dirty="0" smtClean="0">
                <a:latin typeface="Garamond" pitchFamily="18" charset="0"/>
              </a:rPr>
              <a:t>V</a:t>
            </a:r>
            <a:endParaRPr lang="en-US" sz="2400" dirty="0">
              <a:latin typeface="Garamond" pitchFamily="18" charset="0"/>
            </a:endParaRPr>
          </a:p>
        </p:txBody>
      </p:sp>
      <p:sp>
        <p:nvSpPr>
          <p:cNvPr id="20" name="TextBox 19"/>
          <p:cNvSpPr txBox="1"/>
          <p:nvPr/>
        </p:nvSpPr>
        <p:spPr>
          <a:xfrm>
            <a:off x="3962400" y="2514600"/>
            <a:ext cx="936154" cy="461665"/>
          </a:xfrm>
          <a:prstGeom prst="rect">
            <a:avLst/>
          </a:prstGeom>
          <a:noFill/>
        </p:spPr>
        <p:txBody>
          <a:bodyPr wrap="none" rtlCol="0">
            <a:spAutoFit/>
          </a:bodyPr>
          <a:lstStyle/>
          <a:p>
            <a:r>
              <a:rPr lang="en-US" sz="2400" dirty="0" smtClean="0">
                <a:latin typeface="Garamond" pitchFamily="18" charset="0"/>
              </a:rPr>
              <a:t>Stirrer</a:t>
            </a:r>
            <a:endParaRPr lang="en-US" sz="2400" dirty="0">
              <a:latin typeface="Garamond" pitchFamily="18" charset="0"/>
            </a:endParaRPr>
          </a:p>
        </p:txBody>
      </p:sp>
      <p:cxnSp>
        <p:nvCxnSpPr>
          <p:cNvPr id="21" name="Straight Arrow Connector 20"/>
          <p:cNvCxnSpPr/>
          <p:nvPr/>
        </p:nvCxnSpPr>
        <p:spPr>
          <a:xfrm rot="16200000" flipH="1">
            <a:off x="4655871" y="2746407"/>
            <a:ext cx="605135" cy="903522"/>
          </a:xfrm>
          <a:prstGeom prst="straightConnector1">
            <a:avLst/>
          </a:prstGeom>
          <a:ln w="31750">
            <a:tailEnd type="stealth"/>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rot="16200000" flipH="1">
            <a:off x="2567704" y="3756896"/>
            <a:ext cx="773668" cy="1184676"/>
          </a:xfrm>
          <a:prstGeom prst="straightConnector1">
            <a:avLst/>
          </a:prstGeom>
          <a:ln w="31750" cmpd="sng">
            <a:tailEnd type="stealth"/>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9" idx="2"/>
          </p:cNvCxnSpPr>
          <p:nvPr/>
        </p:nvCxnSpPr>
        <p:spPr>
          <a:xfrm rot="5400000">
            <a:off x="5990821" y="3298378"/>
            <a:ext cx="547806" cy="2013845"/>
          </a:xfrm>
          <a:prstGeom prst="straightConnector1">
            <a:avLst/>
          </a:prstGeom>
          <a:ln w="31750">
            <a:tailEnd type="stealth"/>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81000" y="2133600"/>
            <a:ext cx="4643451" cy="369332"/>
          </a:xfrm>
          <a:prstGeom prst="rect">
            <a:avLst/>
          </a:prstGeom>
          <a:noFill/>
        </p:spPr>
        <p:txBody>
          <a:bodyPr wrap="none" rtlCol="0">
            <a:spAutoFit/>
          </a:bodyPr>
          <a:lstStyle/>
          <a:p>
            <a:r>
              <a:rPr lang="en-US" b="1" u="sng" dirty="0" smtClean="0">
                <a:solidFill>
                  <a:srgbClr val="FF0000"/>
                </a:solidFill>
                <a:latin typeface="Garamond" pitchFamily="18" charset="0"/>
              </a:rPr>
              <a:t>Schematic Representation of Batch Reactors:</a:t>
            </a:r>
            <a:endParaRPr lang="en-US" b="1" u="sng" dirty="0">
              <a:solidFill>
                <a:srgbClr val="FF0000"/>
              </a:solidFill>
              <a:latin typeface="Garamond"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BEBB7E1-FF2D-4DB8-A502-07640EED3004}" type="slidenum">
              <a:rPr lang="en-CA" smtClean="0">
                <a:solidFill>
                  <a:srgbClr val="4E3B30">
                    <a:shade val="90000"/>
                  </a:srgbClr>
                </a:solidFill>
              </a:rPr>
              <a:pPr/>
              <a:t>9</a:t>
            </a:fld>
            <a:endParaRPr lang="en-CA">
              <a:solidFill>
                <a:srgbClr val="4E3B30">
                  <a:shade val="90000"/>
                </a:srgbClr>
              </a:solidFill>
            </a:endParaRPr>
          </a:p>
        </p:txBody>
      </p:sp>
      <p:sp>
        <p:nvSpPr>
          <p:cNvPr id="5" name="TextBox 4"/>
          <p:cNvSpPr txBox="1"/>
          <p:nvPr/>
        </p:nvSpPr>
        <p:spPr>
          <a:xfrm>
            <a:off x="533400" y="228600"/>
            <a:ext cx="2121093" cy="461665"/>
          </a:xfrm>
          <a:prstGeom prst="rect">
            <a:avLst/>
          </a:prstGeom>
          <a:noFill/>
        </p:spPr>
        <p:txBody>
          <a:bodyPr wrap="none" rtlCol="0">
            <a:spAutoFit/>
          </a:bodyPr>
          <a:lstStyle/>
          <a:p>
            <a:r>
              <a:rPr lang="en-US" sz="2400" b="1" dirty="0" smtClean="0">
                <a:latin typeface="Garamond" pitchFamily="18" charset="0"/>
              </a:rPr>
              <a:t>Batch Reactor:</a:t>
            </a:r>
            <a:endParaRPr lang="en-US" sz="2400" b="1" dirty="0">
              <a:latin typeface="Garamond" pitchFamily="18" charset="0"/>
            </a:endParaRPr>
          </a:p>
        </p:txBody>
      </p:sp>
      <p:sp>
        <p:nvSpPr>
          <p:cNvPr id="38" name="Rectangle 37"/>
          <p:cNvSpPr/>
          <p:nvPr/>
        </p:nvSpPr>
        <p:spPr>
          <a:xfrm>
            <a:off x="609600" y="1066800"/>
            <a:ext cx="2316981" cy="369332"/>
          </a:xfrm>
          <a:prstGeom prst="rect">
            <a:avLst/>
          </a:prstGeom>
        </p:spPr>
        <p:txBody>
          <a:bodyPr wrap="none">
            <a:spAutoFit/>
          </a:bodyPr>
          <a:lstStyle/>
          <a:p>
            <a:r>
              <a:rPr lang="en-US" b="1" u="sng" dirty="0" smtClean="0">
                <a:solidFill>
                  <a:srgbClr val="FF0000"/>
                </a:solidFill>
              </a:rPr>
              <a:t>Mode of Operation:</a:t>
            </a:r>
            <a:endParaRPr lang="en-US" b="1" u="sng" dirty="0">
              <a:solidFill>
                <a:srgbClr val="FF0000"/>
              </a:solidFill>
            </a:endParaRPr>
          </a:p>
        </p:txBody>
      </p:sp>
      <p:sp>
        <p:nvSpPr>
          <p:cNvPr id="39" name="Rounded Rectangle 38"/>
          <p:cNvSpPr/>
          <p:nvPr/>
        </p:nvSpPr>
        <p:spPr>
          <a:xfrm>
            <a:off x="1600200" y="1828800"/>
            <a:ext cx="1752600" cy="990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Garamond" pitchFamily="18" charset="0"/>
              </a:rPr>
              <a:t>Cleaning the reactor</a:t>
            </a:r>
            <a:endParaRPr lang="en-US" dirty="0">
              <a:latin typeface="Garamond" pitchFamily="18" charset="0"/>
            </a:endParaRPr>
          </a:p>
        </p:txBody>
      </p:sp>
      <p:sp>
        <p:nvSpPr>
          <p:cNvPr id="40" name="Rounded Rectangle 39"/>
          <p:cNvSpPr/>
          <p:nvPr/>
        </p:nvSpPr>
        <p:spPr>
          <a:xfrm>
            <a:off x="5867400" y="4724400"/>
            <a:ext cx="1905000" cy="990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Garamond" pitchFamily="18" charset="0"/>
              </a:rPr>
              <a:t>Stopping the operation</a:t>
            </a:r>
          </a:p>
          <a:p>
            <a:pPr algn="ctr"/>
            <a:r>
              <a:rPr lang="en-US" dirty="0" smtClean="0">
                <a:latin typeface="Garamond" pitchFamily="18" charset="0"/>
              </a:rPr>
              <a:t>t = </a:t>
            </a:r>
            <a:r>
              <a:rPr lang="en-US" dirty="0" err="1" smtClean="0">
                <a:latin typeface="Garamond" pitchFamily="18" charset="0"/>
              </a:rPr>
              <a:t>t</a:t>
            </a:r>
            <a:r>
              <a:rPr lang="en-US" baseline="-25000" dirty="0" err="1" smtClean="0">
                <a:latin typeface="Garamond" pitchFamily="18" charset="0"/>
              </a:rPr>
              <a:t>f</a:t>
            </a:r>
            <a:r>
              <a:rPr lang="en-US" dirty="0" smtClean="0"/>
              <a:t> </a:t>
            </a:r>
            <a:endParaRPr lang="en-US" dirty="0"/>
          </a:p>
        </p:txBody>
      </p:sp>
      <p:sp>
        <p:nvSpPr>
          <p:cNvPr id="41" name="Rounded Rectangle 40"/>
          <p:cNvSpPr/>
          <p:nvPr/>
        </p:nvSpPr>
        <p:spPr>
          <a:xfrm>
            <a:off x="1600200" y="3657600"/>
            <a:ext cx="1828800" cy="990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Garamond" pitchFamily="18" charset="0"/>
              </a:rPr>
              <a:t>Loading the reactor</a:t>
            </a:r>
            <a:endParaRPr lang="en-US" dirty="0">
              <a:latin typeface="Garamond" pitchFamily="18" charset="0"/>
            </a:endParaRPr>
          </a:p>
        </p:txBody>
      </p:sp>
      <p:sp>
        <p:nvSpPr>
          <p:cNvPr id="42" name="Rounded Rectangle 41"/>
          <p:cNvSpPr/>
          <p:nvPr/>
        </p:nvSpPr>
        <p:spPr>
          <a:xfrm>
            <a:off x="1600200" y="5486400"/>
            <a:ext cx="1828800" cy="990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Garamond" pitchFamily="18" charset="0"/>
              </a:rPr>
              <a:t>Adding the initiator</a:t>
            </a:r>
          </a:p>
          <a:p>
            <a:pPr algn="ctr"/>
            <a:r>
              <a:rPr lang="en-US" dirty="0" smtClean="0">
                <a:latin typeface="Garamond" pitchFamily="18" charset="0"/>
              </a:rPr>
              <a:t>t = 0</a:t>
            </a:r>
            <a:endParaRPr lang="en-US" dirty="0">
              <a:latin typeface="Garamond" pitchFamily="18" charset="0"/>
            </a:endParaRPr>
          </a:p>
        </p:txBody>
      </p:sp>
      <p:sp>
        <p:nvSpPr>
          <p:cNvPr id="43" name="Rounded Rectangle 42"/>
          <p:cNvSpPr/>
          <p:nvPr/>
        </p:nvSpPr>
        <p:spPr>
          <a:xfrm>
            <a:off x="5867400" y="2667000"/>
            <a:ext cx="1828800" cy="1143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Garamond" pitchFamily="18" charset="0"/>
              </a:rPr>
              <a:t>Unloading the reactor</a:t>
            </a:r>
            <a:endParaRPr lang="en-US" dirty="0">
              <a:latin typeface="Garamond" pitchFamily="18" charset="0"/>
            </a:endParaRPr>
          </a:p>
        </p:txBody>
      </p:sp>
      <p:cxnSp>
        <p:nvCxnSpPr>
          <p:cNvPr id="45" name="Straight Arrow Connector 44"/>
          <p:cNvCxnSpPr/>
          <p:nvPr/>
        </p:nvCxnSpPr>
        <p:spPr>
          <a:xfrm rot="5400000">
            <a:off x="2020094" y="3237706"/>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a:xfrm rot="5400000">
            <a:off x="2020094" y="5066506"/>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a:endCxn id="43" idx="2"/>
          </p:cNvCxnSpPr>
          <p:nvPr/>
        </p:nvCxnSpPr>
        <p:spPr>
          <a:xfrm rot="16200000" flipV="1">
            <a:off x="6325394" y="4266406"/>
            <a:ext cx="914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a:stCxn id="42" idx="3"/>
            <a:endCxn id="40" idx="1"/>
          </p:cNvCxnSpPr>
          <p:nvPr/>
        </p:nvCxnSpPr>
        <p:spPr>
          <a:xfrm flipV="1">
            <a:off x="3429000" y="5219700"/>
            <a:ext cx="2438400" cy="762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2" name="Straight Arrow Connector 51"/>
          <p:cNvCxnSpPr>
            <a:stCxn id="43" idx="1"/>
            <a:endCxn id="39" idx="3"/>
          </p:cNvCxnSpPr>
          <p:nvPr/>
        </p:nvCxnSpPr>
        <p:spPr>
          <a:xfrm rot="10800000">
            <a:off x="3352800" y="2324100"/>
            <a:ext cx="2514600" cy="914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f442b933-14b4-40bb-869d-7e8103ce2d76"/>
  <p:tag name="ARTICULATE_SLIDE_NAV" val="1"/>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xml><?xml version="1.0" encoding="utf-8"?>
<p:tagLst xmlns:a="http://schemas.openxmlformats.org/drawingml/2006/main" xmlns:r="http://schemas.openxmlformats.org/officeDocument/2006/relationships" xmlns:p="http://schemas.openxmlformats.org/presentationml/2006/main">
  <p:tag name="ARTICULATE_SOURCE_IMAGE" val="C:\Users\n\AppData\Local\Temp\articulate\presenter\imgtemp\HxuaYdg3_files\slide0001_image001.png"/>
  <p:tag name="ARTICULATE_PUBLISH_MODE"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13459</TotalTime>
  <Words>1038</Words>
  <Application>Microsoft Office PowerPoint</Application>
  <PresentationFormat>On-screen Show (4:3)</PresentationFormat>
  <Paragraphs>195</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Flow</vt:lpstr>
      <vt:lpstr>Equation</vt:lpstr>
      <vt:lpstr>MathType 6.0 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ITC</dc:creator>
  <cp:lastModifiedBy>Nabeel Salim M. Abo-Ghander</cp:lastModifiedBy>
  <cp:revision>733</cp:revision>
  <dcterms:created xsi:type="dcterms:W3CDTF">2012-01-30T08:08:53Z</dcterms:created>
  <dcterms:modified xsi:type="dcterms:W3CDTF">2015-09-14T17:45:26Z</dcterms:modified>
</cp:coreProperties>
</file>