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84" r:id="rId3"/>
    <p:sldId id="272" r:id="rId4"/>
    <p:sldId id="296" r:id="rId5"/>
    <p:sldId id="298" r:id="rId6"/>
    <p:sldId id="285" r:id="rId7"/>
    <p:sldId id="288" r:id="rId8"/>
    <p:sldId id="287" r:id="rId9"/>
    <p:sldId id="290" r:id="rId10"/>
    <p:sldId id="297" r:id="rId11"/>
    <p:sldId id="289" r:id="rId12"/>
    <p:sldId id="286" r:id="rId13"/>
    <p:sldId id="291" r:id="rId14"/>
    <p:sldId id="292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EE180-541A-43C3-9746-B60A225E160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3CE4C-23D2-43E4-8C5A-B0375F20D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Animated Emoticons at:</a:t>
            </a:r>
          </a:p>
          <a:p>
            <a:r>
              <a:rPr lang="en-US" dirty="0" smtClean="0"/>
              <a:t>http://heathersanimations.com/</a:t>
            </a:r>
          </a:p>
          <a:p>
            <a:r>
              <a:rPr lang="en-US" dirty="0" smtClean="0"/>
              <a:t>http://www.skamu.com/free-icons/animated/</a:t>
            </a:r>
          </a:p>
          <a:p>
            <a:r>
              <a:rPr lang="en-US" dirty="0" smtClean="0"/>
              <a:t>http://www.glitter-graphics.com/</a:t>
            </a:r>
          </a:p>
          <a:p>
            <a:r>
              <a:rPr lang="en-US" dirty="0" smtClean="0"/>
              <a:t>http://www.bellsnwhistles.com/index.html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E214A-5F40-4CC7-9D4C-6DBBF115A5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3A64D-68C8-4CD7-82EA-9A78CED79922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014F9-6B92-4B95-8AE6-779842FBE9F1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CE4C-23D2-43E4-8C5A-B0375F20DB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CE4C-23D2-43E4-8C5A-B0375F20DB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CE4C-23D2-43E4-8C5A-B0375F20DB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BC7D0-287E-4DEF-9774-3862C24A543C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33DBF-DC1F-4DBB-A01C-A85600B0912D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B6FB7-9044-4054-9918-0444A745793D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99D8F-FC4F-42C1-A1C5-2A9811144CE1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234D-C50F-4500-B0DC-C9AE09BFFE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8A4E0-A568-44AA-9633-293717719A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hyamani@kfupm.edu.sa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rtl="1"/>
            <a:r>
              <a:rPr lang="ar-SA" sz="2800" b="1" dirty="0" smtClean="0">
                <a:solidFill>
                  <a:srgbClr val="00B050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سلسلة محاضرات حول</a:t>
            </a:r>
            <a:br>
              <a:rPr lang="ar-SA" sz="2800" b="1" dirty="0" smtClean="0">
                <a:solidFill>
                  <a:srgbClr val="00B050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</a:br>
            <a:r>
              <a:rPr lang="ar-SA" b="1" dirty="0" smtClean="0">
                <a:solidFill>
                  <a:srgbClr val="0070C0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التطبيقات الرياضية للفيزياء التجريبية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066800"/>
          </a:xfrm>
        </p:spPr>
        <p:txBody>
          <a:bodyPr>
            <a:normAutofit/>
          </a:bodyPr>
          <a:lstStyle/>
          <a:p>
            <a:pPr rtl="1"/>
            <a:r>
              <a:rPr lang="ar-SA" sz="1600" b="1" dirty="0" smtClean="0">
                <a:solidFill>
                  <a:srgbClr val="943634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زين بن حسن يماني</a:t>
            </a:r>
            <a:endParaRPr lang="en-US" sz="1600" b="1" dirty="0" smtClean="0">
              <a:solidFill>
                <a:srgbClr val="595959"/>
              </a:solidFill>
              <a:latin typeface="Traditional Arabic" pitchFamily="2" charset="-78"/>
              <a:ea typeface="Calibri" pitchFamily="34" charset="0"/>
              <a:cs typeface="Arial" pitchFamily="34" charset="0"/>
            </a:endParaRPr>
          </a:p>
          <a:p>
            <a:pPr rtl="1"/>
            <a:r>
              <a:rPr lang="ar-SA" sz="16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رئيس قسم المعلمين بالجمعية العلمية السعودية للعلوم الفيزيائية</a:t>
            </a:r>
          </a:p>
          <a:p>
            <a:pPr rtl="1"/>
            <a:r>
              <a:rPr lang="ar-SA" sz="1600" b="1" dirty="0" smtClean="0">
                <a:solidFill>
                  <a:srgbClr val="595959"/>
                </a:solidFill>
                <a:latin typeface="Traditional Arabic" pitchFamily="2" charset="-78"/>
                <a:ea typeface="Calibri" pitchFamily="34" charset="0"/>
                <a:cs typeface="Arial" pitchFamily="34" charset="0"/>
              </a:rPr>
              <a:t>مدير مركز التميز البحثي لتقنية النانو بجامعة الملك فهد للبترول والمعادن و</a:t>
            </a:r>
            <a:endParaRPr lang="en-US" sz="1600" dirty="0"/>
          </a:p>
        </p:txBody>
      </p:sp>
      <p:pic>
        <p:nvPicPr>
          <p:cNvPr id="40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496888"/>
            <a:ext cx="184785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53000"/>
            <a:ext cx="2514600" cy="159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967068"/>
            <a:ext cx="2438400" cy="158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29000" y="46144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 smtClean="0">
                <a:solidFill>
                  <a:srgbClr val="7030A0"/>
                </a:solidFill>
              </a:rPr>
              <a:t>13-20 ربيع الأول، 1434 هـ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2819400"/>
            <a:ext cx="2997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800" dirty="0" smtClean="0"/>
              <a:t>المطيافية الضوء-صوتية</a:t>
            </a:r>
            <a:endParaRPr lang="en-US" sz="2800" dirty="0">
              <a:solidFill>
                <a:srgbClr val="595959"/>
              </a:solidFill>
              <a:latin typeface="Traditional Arabic" pitchFamily="2" charset="-78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438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 smtClean="0"/>
              <a:t>إلى السبورة!! </a:t>
            </a:r>
            <a:r>
              <a:rPr lang="ar-SA" sz="2400" dirty="0" smtClean="0">
                <a:sym typeface="Wingdings" pitchFamily="2" charset="2"/>
              </a:rPr>
              <a:t>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438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 smtClean="0"/>
              <a:t>إذا.. مخبريا.. ماذا نصنع لتحسس الأوزون أو الإيثيليـن؟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14350" y="1530350"/>
            <a:ext cx="2222500" cy="596900"/>
          </a:xfrm>
          <a:prstGeom prst="cube">
            <a:avLst>
              <a:gd name="adj" fmla="val 24986"/>
            </a:avLst>
          </a:prstGeom>
          <a:gradFill rotWithShape="0">
            <a:gsLst>
              <a:gs pos="0">
                <a:srgbClr val="CA022A"/>
              </a:gs>
              <a:gs pos="100000">
                <a:srgbClr val="EFB3B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2743200" y="1852613"/>
            <a:ext cx="1704975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170" name="Rectangle 6"/>
          <p:cNvSpPr>
            <a:spLocks noChangeArrowheads="1"/>
          </p:cNvSpPr>
          <p:nvPr/>
        </p:nvSpPr>
        <p:spPr bwMode="auto">
          <a:xfrm>
            <a:off x="1676400" y="381000"/>
            <a:ext cx="5334000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ar-SA" sz="4400" dirty="0" smtClean="0"/>
              <a:t>المطيافية الضوء-صوتية</a:t>
            </a:r>
            <a:endParaRPr lang="en-US" sz="4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446463"/>
          </a:xfrm>
        </p:spPr>
        <p:txBody>
          <a:bodyPr lIns="92075" tIns="46038" rIns="92075" bIns="46038">
            <a:normAutofit lnSpcReduction="10000"/>
          </a:bodyPr>
          <a:lstStyle/>
          <a:p>
            <a:pPr algn="just"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«"/>
              <a:defRPr/>
            </a:pPr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Principal: Energy</a:t>
            </a:r>
            <a:r>
              <a:rPr lang="en-US" sz="2800" b="1" smtClean="0">
                <a:solidFill>
                  <a:srgbClr val="002060"/>
                </a:solidFill>
              </a:rPr>
              <a:t> absorbed by the sample produces sound waves which are detected by sensitive microphone. The name PA is due to “Light Generated Sound”</a:t>
            </a:r>
          </a:p>
          <a:p>
            <a:pPr algn="just">
              <a:lnSpc>
                <a:spcPct val="80000"/>
              </a:lnSpc>
              <a:buClr>
                <a:srgbClr val="FFFF66"/>
              </a:buClr>
              <a:buFont typeface="Wingdings" pitchFamily="2" charset="2"/>
              <a:buNone/>
              <a:defRPr/>
            </a:pP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«"/>
              <a:defRPr/>
            </a:pPr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Advantages: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002060"/>
                </a:solidFill>
              </a:rPr>
              <a:t>		Sample may be gaseous, liquid, solid 	opaque, powdered.</a:t>
            </a:r>
          </a:p>
          <a:p>
            <a:pPr algn="just">
              <a:lnSpc>
                <a:spcPct val="80000"/>
              </a:lnSpc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002060"/>
                </a:solidFill>
              </a:rPr>
              <a:t>		Highly sensitive.</a:t>
            </a:r>
          </a:p>
        </p:txBody>
      </p:sp>
      <p:sp>
        <p:nvSpPr>
          <p:cNvPr id="6150" name="AutoShape 8" descr="Granite"/>
          <p:cNvSpPr>
            <a:spLocks noChangeArrowheads="1"/>
          </p:cNvSpPr>
          <p:nvPr/>
        </p:nvSpPr>
        <p:spPr bwMode="auto">
          <a:xfrm>
            <a:off x="6975475" y="1641475"/>
            <a:ext cx="1958975" cy="436563"/>
          </a:xfrm>
          <a:prstGeom prst="cube">
            <a:avLst>
              <a:gd name="adj" fmla="val 2498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67213" y="1795463"/>
            <a:ext cx="409575" cy="788987"/>
            <a:chOff x="2751" y="1131"/>
            <a:chExt cx="258" cy="497"/>
          </a:xfrm>
        </p:grpSpPr>
        <p:sp>
          <p:nvSpPr>
            <p:cNvPr id="6158" name="Oval 10"/>
            <p:cNvSpPr>
              <a:spLocks noChangeArrowheads="1"/>
            </p:cNvSpPr>
            <p:nvPr/>
          </p:nvSpPr>
          <p:spPr bwMode="auto">
            <a:xfrm>
              <a:off x="2751" y="1131"/>
              <a:ext cx="258" cy="497"/>
            </a:xfrm>
            <a:prstGeom prst="ellipse">
              <a:avLst/>
            </a:prstGeom>
            <a:gradFill rotWithShape="0">
              <a:gsLst>
                <a:gs pos="0">
                  <a:srgbClr val="761A48"/>
                </a:gs>
                <a:gs pos="100000">
                  <a:srgbClr val="660033"/>
                </a:gs>
              </a:gsLst>
              <a:lin ang="0" scaled="1"/>
            </a:gradFill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159" name="Oval 11"/>
            <p:cNvSpPr>
              <a:spLocks noChangeArrowheads="1"/>
            </p:cNvSpPr>
            <p:nvPr/>
          </p:nvSpPr>
          <p:spPr bwMode="auto">
            <a:xfrm>
              <a:off x="2884" y="1154"/>
              <a:ext cx="36" cy="8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160" name="Oval 12"/>
            <p:cNvSpPr>
              <a:spLocks noChangeArrowheads="1"/>
            </p:cNvSpPr>
            <p:nvPr/>
          </p:nvSpPr>
          <p:spPr bwMode="auto">
            <a:xfrm>
              <a:off x="2944" y="1217"/>
              <a:ext cx="37" cy="8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161" name="Oval 13"/>
            <p:cNvSpPr>
              <a:spLocks noChangeArrowheads="1"/>
            </p:cNvSpPr>
            <p:nvPr/>
          </p:nvSpPr>
          <p:spPr bwMode="auto">
            <a:xfrm>
              <a:off x="2956" y="1338"/>
              <a:ext cx="36" cy="8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162" name="Oval 14"/>
            <p:cNvSpPr>
              <a:spLocks noChangeArrowheads="1"/>
            </p:cNvSpPr>
            <p:nvPr/>
          </p:nvSpPr>
          <p:spPr bwMode="auto">
            <a:xfrm>
              <a:off x="2944" y="1447"/>
              <a:ext cx="37" cy="8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163" name="Oval 15"/>
            <p:cNvSpPr>
              <a:spLocks noChangeArrowheads="1"/>
            </p:cNvSpPr>
            <p:nvPr/>
          </p:nvSpPr>
          <p:spPr bwMode="auto">
            <a:xfrm>
              <a:off x="2884" y="1516"/>
              <a:ext cx="36" cy="8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164" name="Oval 16"/>
            <p:cNvSpPr>
              <a:spLocks noChangeArrowheads="1"/>
            </p:cNvSpPr>
            <p:nvPr/>
          </p:nvSpPr>
          <p:spPr bwMode="auto">
            <a:xfrm>
              <a:off x="2811" y="1493"/>
              <a:ext cx="38" cy="8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165" name="Oval 17"/>
            <p:cNvSpPr>
              <a:spLocks noChangeArrowheads="1"/>
            </p:cNvSpPr>
            <p:nvPr/>
          </p:nvSpPr>
          <p:spPr bwMode="auto">
            <a:xfrm>
              <a:off x="2779" y="1396"/>
              <a:ext cx="37" cy="8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166" name="Oval 18"/>
            <p:cNvSpPr>
              <a:spLocks noChangeArrowheads="1"/>
            </p:cNvSpPr>
            <p:nvPr/>
          </p:nvSpPr>
          <p:spPr bwMode="auto">
            <a:xfrm>
              <a:off x="2772" y="1280"/>
              <a:ext cx="37" cy="8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167" name="Oval 19"/>
            <p:cNvSpPr>
              <a:spLocks noChangeArrowheads="1"/>
            </p:cNvSpPr>
            <p:nvPr/>
          </p:nvSpPr>
          <p:spPr bwMode="auto">
            <a:xfrm>
              <a:off x="2839" y="1274"/>
              <a:ext cx="92" cy="18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168" name="Oval 20"/>
            <p:cNvSpPr>
              <a:spLocks noChangeArrowheads="1"/>
            </p:cNvSpPr>
            <p:nvPr/>
          </p:nvSpPr>
          <p:spPr bwMode="auto">
            <a:xfrm>
              <a:off x="2811" y="1194"/>
              <a:ext cx="38" cy="8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6152" name="Rectangle 21"/>
          <p:cNvSpPr>
            <a:spLocks noChangeArrowheads="1"/>
          </p:cNvSpPr>
          <p:nvPr/>
        </p:nvSpPr>
        <p:spPr bwMode="auto">
          <a:xfrm>
            <a:off x="492125" y="2146300"/>
            <a:ext cx="244676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Light Source</a:t>
            </a:r>
          </a:p>
        </p:txBody>
      </p:sp>
      <p:sp>
        <p:nvSpPr>
          <p:cNvPr id="6153" name="Line 22"/>
          <p:cNvSpPr>
            <a:spLocks noChangeShapeType="1"/>
          </p:cNvSpPr>
          <p:nvPr/>
        </p:nvSpPr>
        <p:spPr bwMode="auto">
          <a:xfrm>
            <a:off x="4535488" y="1860550"/>
            <a:ext cx="2449512" cy="4763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154" name="Rectangle 23"/>
          <p:cNvSpPr>
            <a:spLocks noChangeArrowheads="1"/>
          </p:cNvSpPr>
          <p:nvPr/>
        </p:nvSpPr>
        <p:spPr bwMode="auto">
          <a:xfrm>
            <a:off x="3754438" y="1157288"/>
            <a:ext cx="173605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Chopper</a:t>
            </a:r>
          </a:p>
        </p:txBody>
      </p:sp>
      <p:sp>
        <p:nvSpPr>
          <p:cNvPr id="6155" name="Rectangle 24"/>
          <p:cNvSpPr>
            <a:spLocks noChangeArrowheads="1"/>
          </p:cNvSpPr>
          <p:nvPr/>
        </p:nvSpPr>
        <p:spPr bwMode="auto">
          <a:xfrm>
            <a:off x="7412038" y="1168400"/>
            <a:ext cx="148438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</a:p>
        </p:txBody>
      </p:sp>
      <p:sp>
        <p:nvSpPr>
          <p:cNvPr id="6156" name="Rectangle 25"/>
          <p:cNvSpPr>
            <a:spLocks noChangeArrowheads="1"/>
          </p:cNvSpPr>
          <p:nvPr/>
        </p:nvSpPr>
        <p:spPr bwMode="auto">
          <a:xfrm>
            <a:off x="7524750" y="2116138"/>
            <a:ext cx="801688" cy="198437"/>
          </a:xfrm>
          <a:prstGeom prst="rect">
            <a:avLst/>
          </a:prstGeom>
          <a:solidFill>
            <a:srgbClr val="66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157" name="Rectangle 26"/>
          <p:cNvSpPr>
            <a:spLocks noChangeArrowheads="1"/>
          </p:cNvSpPr>
          <p:nvPr/>
        </p:nvSpPr>
        <p:spPr bwMode="auto">
          <a:xfrm>
            <a:off x="6907213" y="2330450"/>
            <a:ext cx="205338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457200"/>
            <a:ext cx="8686800" cy="7175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100000"/>
              </a:spcBef>
            </a:pPr>
            <a:r>
              <a:rPr lang="en-US" sz="4100" b="1">
                <a:solidFill>
                  <a:srgbClr val="CC0000"/>
                </a:solidFill>
              </a:rPr>
              <a:t>Results for Ethylene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533400" y="2819400"/>
            <a:ext cx="32019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1</a:t>
            </a:r>
            <a:r>
              <a:rPr lang="en-US"/>
              <a:t> 3026 cm</a:t>
            </a:r>
            <a:r>
              <a:rPr lang="en-US" baseline="30000"/>
              <a:t>-1</a:t>
            </a:r>
            <a:r>
              <a:rPr lang="en-US"/>
              <a:t> 	CH</a:t>
            </a:r>
            <a:r>
              <a:rPr lang="en-US" baseline="-25000"/>
              <a:t>2</a:t>
            </a:r>
            <a:r>
              <a:rPr lang="en-US"/>
              <a:t> stretch</a:t>
            </a:r>
            <a:br>
              <a:rPr lang="en-US"/>
            </a:b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2</a:t>
            </a:r>
            <a:r>
              <a:rPr lang="en-US"/>
              <a:t> 1623 cm</a:t>
            </a:r>
            <a:r>
              <a:rPr lang="en-US" baseline="30000"/>
              <a:t>-1</a:t>
            </a:r>
            <a:r>
              <a:rPr lang="en-US"/>
              <a:t> 	CC stretch</a:t>
            </a:r>
            <a:br>
              <a:rPr lang="en-US"/>
            </a:b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3</a:t>
            </a:r>
            <a:r>
              <a:rPr lang="en-US"/>
              <a:t> 1342 cm</a:t>
            </a:r>
            <a:r>
              <a:rPr lang="en-US" baseline="30000"/>
              <a:t>-1</a:t>
            </a:r>
            <a:r>
              <a:rPr lang="en-US"/>
              <a:t> 	CH</a:t>
            </a:r>
            <a:r>
              <a:rPr lang="en-US" baseline="-25000"/>
              <a:t>2</a:t>
            </a:r>
            <a:r>
              <a:rPr lang="en-US"/>
              <a:t> scissor</a:t>
            </a:r>
            <a:br>
              <a:rPr lang="en-US"/>
            </a:b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4</a:t>
            </a:r>
            <a:r>
              <a:rPr lang="en-US"/>
              <a:t> 1023 cm</a:t>
            </a:r>
            <a:r>
              <a:rPr lang="en-US" baseline="30000"/>
              <a:t>-1</a:t>
            </a:r>
            <a:r>
              <a:rPr lang="en-US"/>
              <a:t> 	CH</a:t>
            </a:r>
            <a:r>
              <a:rPr lang="en-US" baseline="-25000"/>
              <a:t>2</a:t>
            </a:r>
            <a:r>
              <a:rPr lang="en-US"/>
              <a:t> twist</a:t>
            </a:r>
            <a:br>
              <a:rPr lang="en-US"/>
            </a:b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5</a:t>
            </a:r>
            <a:r>
              <a:rPr lang="en-US"/>
              <a:t> 3103 cm</a:t>
            </a:r>
            <a:r>
              <a:rPr lang="en-US" baseline="30000"/>
              <a:t>-1</a:t>
            </a:r>
            <a:r>
              <a:rPr lang="en-US"/>
              <a:t> 	CH</a:t>
            </a:r>
            <a:r>
              <a:rPr lang="en-US" baseline="-25000"/>
              <a:t>2</a:t>
            </a:r>
            <a:r>
              <a:rPr lang="en-US"/>
              <a:t> stretch</a:t>
            </a:r>
            <a:br>
              <a:rPr lang="en-US"/>
            </a:b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6</a:t>
            </a:r>
            <a:r>
              <a:rPr lang="en-US"/>
              <a:t> 1236 cm</a:t>
            </a:r>
            <a:r>
              <a:rPr lang="en-US" baseline="30000"/>
              <a:t>-1</a:t>
            </a:r>
            <a:r>
              <a:rPr lang="en-US"/>
              <a:t> 	CH</a:t>
            </a:r>
            <a:r>
              <a:rPr lang="en-US" baseline="-25000"/>
              <a:t>2</a:t>
            </a:r>
            <a:r>
              <a:rPr lang="en-US"/>
              <a:t> rock</a:t>
            </a:r>
            <a:br>
              <a:rPr lang="en-US"/>
            </a:b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7</a:t>
            </a:r>
            <a:r>
              <a:rPr lang="en-US"/>
              <a:t> 949 cm</a:t>
            </a:r>
            <a:r>
              <a:rPr lang="en-US" baseline="30000"/>
              <a:t>-1</a:t>
            </a:r>
            <a:r>
              <a:rPr lang="en-US"/>
              <a:t>  	CH</a:t>
            </a:r>
            <a:r>
              <a:rPr lang="en-US" baseline="-25000"/>
              <a:t>2</a:t>
            </a:r>
            <a:r>
              <a:rPr lang="en-US"/>
              <a:t> wag</a:t>
            </a:r>
            <a:br>
              <a:rPr lang="en-US"/>
            </a:b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8</a:t>
            </a:r>
            <a:r>
              <a:rPr lang="en-US"/>
              <a:t> 943 cm</a:t>
            </a:r>
            <a:r>
              <a:rPr lang="en-US" baseline="30000"/>
              <a:t>-1</a:t>
            </a:r>
            <a:r>
              <a:rPr lang="en-US"/>
              <a:t>  	CH</a:t>
            </a:r>
            <a:r>
              <a:rPr lang="en-US" baseline="-25000"/>
              <a:t>2</a:t>
            </a:r>
            <a:r>
              <a:rPr lang="en-US"/>
              <a:t> wag</a:t>
            </a:r>
            <a:br>
              <a:rPr lang="en-US"/>
            </a:b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9</a:t>
            </a:r>
            <a:r>
              <a:rPr lang="en-US"/>
              <a:t> 3106 cm</a:t>
            </a:r>
            <a:r>
              <a:rPr lang="en-US" baseline="30000"/>
              <a:t>-1	</a:t>
            </a:r>
            <a:r>
              <a:rPr lang="en-US"/>
              <a:t>CH</a:t>
            </a:r>
            <a:r>
              <a:rPr lang="en-US" baseline="-25000"/>
              <a:t>2</a:t>
            </a:r>
            <a:r>
              <a:rPr lang="en-US"/>
              <a:t> stretch</a:t>
            </a:r>
            <a:br>
              <a:rPr lang="en-US"/>
            </a:b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10</a:t>
            </a:r>
            <a:r>
              <a:rPr lang="en-US"/>
              <a:t> 826 cm</a:t>
            </a:r>
            <a:r>
              <a:rPr lang="en-US" baseline="30000"/>
              <a:t>-1</a:t>
            </a:r>
            <a:r>
              <a:rPr lang="en-US"/>
              <a:t> 	CH</a:t>
            </a:r>
            <a:r>
              <a:rPr lang="en-US" baseline="-25000"/>
              <a:t>2</a:t>
            </a:r>
            <a:r>
              <a:rPr lang="en-US"/>
              <a:t> rock</a:t>
            </a:r>
            <a:br>
              <a:rPr lang="en-US"/>
            </a:b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11</a:t>
            </a:r>
            <a:r>
              <a:rPr lang="en-US"/>
              <a:t> 2989 cm</a:t>
            </a:r>
            <a:r>
              <a:rPr lang="en-US" baseline="30000"/>
              <a:t>-1</a:t>
            </a:r>
            <a:r>
              <a:rPr lang="en-US"/>
              <a:t> 	CH</a:t>
            </a:r>
            <a:r>
              <a:rPr lang="en-US" baseline="-25000"/>
              <a:t>2</a:t>
            </a:r>
            <a:r>
              <a:rPr lang="en-US"/>
              <a:t> stretch</a:t>
            </a:r>
            <a:br>
              <a:rPr lang="en-US"/>
            </a:b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12</a:t>
            </a:r>
            <a:r>
              <a:rPr lang="en-US"/>
              <a:t> 1444 cm</a:t>
            </a:r>
            <a:r>
              <a:rPr lang="en-US" baseline="30000"/>
              <a:t>-1</a:t>
            </a:r>
            <a:r>
              <a:rPr lang="en-US"/>
              <a:t> 	CH</a:t>
            </a:r>
            <a:r>
              <a:rPr lang="en-US" baseline="-25000"/>
              <a:t>2</a:t>
            </a:r>
            <a:r>
              <a:rPr lang="en-US"/>
              <a:t> scissor</a:t>
            </a:r>
          </a:p>
        </p:txBody>
      </p:sp>
      <p:pic>
        <p:nvPicPr>
          <p:cNvPr id="10244" name="Picture 8" descr="c2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524000"/>
            <a:ext cx="22383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685800" y="20574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Fundamental frequencies</a:t>
            </a:r>
          </a:p>
          <a:p>
            <a:pPr algn="ctr"/>
            <a:r>
              <a:rPr lang="en-US" b="1"/>
              <a:t>for Ethylene (C</a:t>
            </a:r>
            <a:r>
              <a:rPr lang="en-US" b="1" baseline="-25000"/>
              <a:t>2</a:t>
            </a:r>
            <a:r>
              <a:rPr lang="en-US" b="1"/>
              <a:t>H</a:t>
            </a:r>
            <a:r>
              <a:rPr lang="en-US" b="1" baseline="-25000"/>
              <a:t>4</a:t>
            </a:r>
            <a:r>
              <a:rPr lang="en-US" b="1"/>
              <a:t>)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6019800" y="3427413"/>
            <a:ext cx="3041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Molecular weight 28.05 amu</a:t>
            </a:r>
            <a:br>
              <a:rPr lang="en-US"/>
            </a:br>
            <a:r>
              <a:rPr lang="en-US"/>
              <a:t>Freezing point -169 C</a:t>
            </a:r>
            <a:br>
              <a:rPr lang="en-US"/>
            </a:br>
            <a:r>
              <a:rPr lang="en-US"/>
              <a:t>Boiling point -104 C</a:t>
            </a:r>
          </a:p>
        </p:txBody>
      </p:sp>
      <p:pic>
        <p:nvPicPr>
          <p:cNvPr id="112657" name="Picture 17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 l="4897" b="7581"/>
          <a:stretch>
            <a:fillRect/>
          </a:stretch>
        </p:blipFill>
        <p:spPr>
          <a:xfrm>
            <a:off x="5795963" y="4278313"/>
            <a:ext cx="3119437" cy="2122487"/>
          </a:xfrm>
          <a:noFill/>
        </p:spPr>
      </p:pic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5486400" y="63388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Spectral distribution of CO</a:t>
            </a:r>
            <a:r>
              <a:rPr lang="en-US" baseline="-25000"/>
              <a:t>2</a:t>
            </a:r>
            <a:r>
              <a:rPr lang="en-US"/>
              <a:t> lines</a:t>
            </a:r>
          </a:p>
        </p:txBody>
      </p:sp>
      <p:sp>
        <p:nvSpPr>
          <p:cNvPr id="112667" name="Rectangle 27"/>
          <p:cNvSpPr>
            <a:spLocks noChangeArrowheads="1"/>
          </p:cNvSpPr>
          <p:nvPr/>
        </p:nvSpPr>
        <p:spPr bwMode="auto">
          <a:xfrm>
            <a:off x="2209800" y="6248400"/>
            <a:ext cx="2719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Use the 10 P(14) of CO</a:t>
            </a:r>
            <a:r>
              <a:rPr lang="en-US" b="1" baseline="-2500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1" grpId="0"/>
      <p:bldP spid="1126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00213" y="125413"/>
            <a:ext cx="5487987" cy="6397625"/>
            <a:chOff x="1071" y="79"/>
            <a:chExt cx="3457" cy="4030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/>
          </p:nvGraphicFramePr>
          <p:xfrm>
            <a:off x="1130" y="79"/>
            <a:ext cx="3323" cy="1892"/>
          </p:xfrm>
          <a:graphic>
            <a:graphicData uri="http://schemas.openxmlformats.org/presentationml/2006/ole">
              <p:oleObj spid="_x0000_s2050" name="Chart" r:id="rId3" imgW="4667119" imgH="2657475" progId="Excel.Sheet.8">
                <p:embed/>
              </p:oleObj>
            </a:graphicData>
          </a:graphic>
        </p:graphicFrame>
        <p:graphicFrame>
          <p:nvGraphicFramePr>
            <p:cNvPr id="2051" name="Object 7"/>
            <p:cNvGraphicFramePr>
              <a:graphicFrameLocks noChangeAspect="1"/>
            </p:cNvGraphicFramePr>
            <p:nvPr/>
          </p:nvGraphicFramePr>
          <p:xfrm>
            <a:off x="1071" y="2151"/>
            <a:ext cx="3457" cy="1958"/>
          </p:xfrm>
          <a:graphic>
            <a:graphicData uri="http://schemas.openxmlformats.org/presentationml/2006/ole">
              <p:oleObj spid="_x0000_s2051" name="Chart" r:id="rId4" imgW="4657659" imgH="2638252" progId="Excel.Sheet.8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362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 smtClean="0"/>
              <a:t>الحمد لله الذي بنعمته تتم الصالحات..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3962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و الآن إلى الخاتمة..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77860"/>
          </a:xfrm>
          <a:noFill/>
        </p:spPr>
        <p:txBody>
          <a:bodyPr lIns="92075" tIns="46038" rIns="92075" bIns="46038" anchor="t">
            <a:spAutoFit/>
          </a:bodyPr>
          <a:lstStyle/>
          <a:p>
            <a:r>
              <a:rPr lang="ar-SA" sz="3200" dirty="0" smtClean="0"/>
              <a:t>المطيافية الضوء-صوتية و المطيافية الناتجة عن البلازما المستحثة بالليزر للكشف عن الملوثات البيئية</a:t>
            </a:r>
            <a:endParaRPr lang="en-US" sz="3200" dirty="0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620838" y="1600200"/>
            <a:ext cx="57791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أ. سارة بنت عبدالمجيد أيوب</a:t>
            </a:r>
            <a:r>
              <a:rPr lang="ar-SA" sz="2400" b="1" baseline="30000" dirty="0">
                <a:solidFill>
                  <a:srgbClr val="FF0000"/>
                </a:solidFill>
              </a:rPr>
              <a:t>(1)</a:t>
            </a: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أ. طالب حسين</a:t>
            </a:r>
            <a:r>
              <a:rPr lang="ar-SA" sz="2400" b="1" baseline="30000" dirty="0">
                <a:solidFill>
                  <a:srgbClr val="FF0000"/>
                </a:solidFill>
              </a:rPr>
              <a:t>(2)</a:t>
            </a: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أ.د. محمد أشرف جوندال</a:t>
            </a:r>
            <a:r>
              <a:rPr lang="ar-SA" sz="2400" b="1" baseline="30000" dirty="0">
                <a:solidFill>
                  <a:srgbClr val="FF0000"/>
                </a:solidFill>
              </a:rPr>
              <a:t>(3)</a:t>
            </a: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د. زين بن حسن يماني</a:t>
            </a:r>
            <a:r>
              <a:rPr lang="ar-SA" sz="2400" b="1" baseline="30000" dirty="0">
                <a:solidFill>
                  <a:srgbClr val="FF0000"/>
                </a:solidFill>
              </a:rPr>
              <a:t>(3)</a:t>
            </a:r>
          </a:p>
          <a:p>
            <a:pPr algn="ctr" rtl="1"/>
            <a:r>
              <a:rPr lang="ar-SA" sz="2400" b="1" baseline="30000" dirty="0">
                <a:solidFill>
                  <a:srgbClr val="FF0000"/>
                </a:solidFill>
              </a:rPr>
              <a:t>(1)</a:t>
            </a:r>
            <a:r>
              <a:rPr lang="ar-SA" sz="2400" b="1" dirty="0">
                <a:solidFill>
                  <a:srgbClr val="FF0000"/>
                </a:solidFill>
              </a:rPr>
              <a:t> قسم الفيزياء/ جامعة الملك عبدالعزيز</a:t>
            </a:r>
          </a:p>
          <a:p>
            <a:pPr algn="ctr" rtl="1"/>
            <a:r>
              <a:rPr lang="ar-SA" sz="2400" b="1" baseline="30000" dirty="0">
                <a:solidFill>
                  <a:srgbClr val="FF0000"/>
                </a:solidFill>
              </a:rPr>
              <a:t>(2)</a:t>
            </a:r>
            <a:r>
              <a:rPr lang="ar-SA" sz="2400" b="1" dirty="0">
                <a:solidFill>
                  <a:srgbClr val="FF0000"/>
                </a:solidFill>
              </a:rPr>
              <a:t> مركز علوم و هندسة البيئة/ جامعة نوست (باكستان) </a:t>
            </a:r>
          </a:p>
          <a:p>
            <a:pPr algn="ctr" rtl="1"/>
            <a:r>
              <a:rPr lang="ar-SA" sz="2400" b="1" baseline="30000" dirty="0">
                <a:solidFill>
                  <a:srgbClr val="FF0000"/>
                </a:solidFill>
              </a:rPr>
              <a:t>(3)</a:t>
            </a:r>
            <a:r>
              <a:rPr lang="ar-SA" sz="2400" b="1" dirty="0">
                <a:solidFill>
                  <a:srgbClr val="FF0000"/>
                </a:solidFill>
              </a:rPr>
              <a:t> قسم الفيزياء/ جامعة الملك فهد للبترول و المعادن</a:t>
            </a: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عنوان المراسلة:</a:t>
            </a:r>
          </a:p>
          <a:p>
            <a:pPr algn="ctr" rtl="1"/>
            <a:r>
              <a:rPr lang="en-US" sz="2400" dirty="0" smtClean="0">
                <a:solidFill>
                  <a:srgbClr val="FF0000"/>
                </a:solidFill>
                <a:hlinkClick r:id="rId3"/>
              </a:rPr>
              <a:t>zhyamani@kfupm.edu.sa</a:t>
            </a:r>
            <a:r>
              <a:rPr lang="ar-SA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CP_77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06247"/>
            <a:ext cx="2128991" cy="141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CP_77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9389" y="1339660"/>
            <a:ext cx="2169644" cy="144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DCP_77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883" y="4953000"/>
            <a:ext cx="2391417" cy="159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DCP_77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956456"/>
            <a:ext cx="2395117" cy="15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istrator\Desktop\SPS short course on math in physics (3-1434)\presentations\PAS\Mathematical Methods for Phys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38286"/>
            <a:ext cx="990600" cy="142871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1981200"/>
            <a:ext cx="601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Tx/>
              <a:buChar char="-"/>
            </a:pPr>
            <a:r>
              <a:rPr lang="ar-SA" sz="2400" dirty="0" smtClean="0"/>
              <a:t>السؤال المطروح هو: ماذا يحصل للهواء الموجود في وعاء اسطواني إذا تمت إثارته بصورة راتبة.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ar-SA" sz="2400" dirty="0" smtClean="0"/>
              <a:t>الخلفية الرياضية من كتاب الأساليب الرياضية في الفيزياء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ar-SA" sz="2400" dirty="0" smtClean="0"/>
              <a:t> ما علاقة هذا بالمطيافة الضوء-صوتية.. [ماهي، و كيف نعرف تركيز الملوثات البيئية]</a:t>
            </a:r>
            <a:endParaRPr lang="en-US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276600" y="1066800"/>
            <a:ext cx="2997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800" dirty="0" smtClean="0"/>
              <a:t>المطيافية الضوء-صوتية</a:t>
            </a:r>
            <a:endParaRPr lang="en-US" sz="2800" dirty="0">
              <a:solidFill>
                <a:srgbClr val="595959"/>
              </a:solidFill>
              <a:latin typeface="Traditional Arabic" pitchFamily="2" charset="-78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769203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dirty="0" smtClean="0"/>
              <a:t>ماذا يحصل للهواء الموجود في وعاء اسطواني إذا تمت إثارته بصورة راتبة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 smtClean="0"/>
              <a:t>تعليقاتكم.. على الشات</a:t>
            </a:r>
            <a:endParaRPr lang="en-US" sz="2000" dirty="0"/>
          </a:p>
        </p:txBody>
      </p:sp>
      <p:pic>
        <p:nvPicPr>
          <p:cNvPr id="7" name="Picture 6" descr="DCP_77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14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769203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dirty="0" smtClean="0"/>
              <a:t>الحبال المهتزة، الموجات الواقفة، الأواني المستطرقة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191000"/>
            <a:ext cx="6629400" cy="990600"/>
          </a:xfrm>
        </p:spPr>
        <p:txBody>
          <a:bodyPr lIns="92075" tIns="46038" rIns="92075" bIns="46038">
            <a:normAutofit/>
          </a:bodyPr>
          <a:lstStyle/>
          <a:p>
            <a:pPr algn="r">
              <a:buClr>
                <a:srgbClr val="FFFF66"/>
              </a:buClr>
              <a:buNone/>
              <a:defRPr/>
            </a:pPr>
            <a:r>
              <a:rPr lang="ar-SA" sz="2400" dirty="0" smtClean="0">
                <a:solidFill>
                  <a:srgbClr val="002060"/>
                </a:solidFill>
                <a:cs typeface="+mj-cs"/>
              </a:rPr>
              <a:t>المبدأ: نقيس نفاذ الشعاع الضوئي (عند أطوال موجية) مختلفة، فيتحدد طيف النفاذية و الإمتصاص.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11163" y="2309813"/>
            <a:ext cx="2325687" cy="579437"/>
          </a:xfrm>
          <a:prstGeom prst="rect">
            <a:avLst/>
          </a:prstGeom>
          <a:gradFill rotWithShape="0">
            <a:gsLst>
              <a:gs pos="0">
                <a:srgbClr val="DF677F"/>
              </a:gs>
              <a:gs pos="100000">
                <a:srgbClr val="CA022A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125" name="AutoShape 5" descr="White marble"/>
          <p:cNvSpPr>
            <a:spLocks noChangeArrowheads="1"/>
          </p:cNvSpPr>
          <p:nvPr/>
        </p:nvSpPr>
        <p:spPr bwMode="auto">
          <a:xfrm>
            <a:off x="3968750" y="2379663"/>
            <a:ext cx="1106488" cy="568325"/>
          </a:xfrm>
          <a:prstGeom prst="cube">
            <a:avLst>
              <a:gd name="adj" fmla="val 2498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407150" y="2435225"/>
            <a:ext cx="1919288" cy="606425"/>
          </a:xfrm>
          <a:prstGeom prst="rect">
            <a:avLst/>
          </a:prstGeom>
          <a:solidFill>
            <a:srgbClr val="CA022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744788" y="2689225"/>
            <a:ext cx="1217612" cy="0"/>
          </a:xfrm>
          <a:prstGeom prst="line">
            <a:avLst/>
          </a:prstGeom>
          <a:noFill/>
          <a:ln w="76200">
            <a:solidFill>
              <a:srgbClr val="F8D016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081588" y="2689225"/>
            <a:ext cx="1319212" cy="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962769" y="3160713"/>
            <a:ext cx="65723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ar-S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مجسّ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185905" y="3200400"/>
            <a:ext cx="6908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ar-S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العيـّنة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57200" y="3200400"/>
            <a:ext cx="222708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rtl="1" eaLnBrk="0" hangingPunct="0"/>
            <a:r>
              <a:rPr lang="ar-S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مصدر ضوء (عادة لمبة)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027363" y="2117725"/>
            <a:ext cx="48250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364163" y="2193925"/>
            <a:ext cx="34624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286000" y="457200"/>
            <a:ext cx="4495800" cy="523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rtl="1" eaLnBrk="0" hangingPunct="0"/>
            <a:r>
              <a:rPr lang="ar-SA" sz="2800" b="1" dirty="0" smtClean="0">
                <a:solidFill>
                  <a:srgbClr val="002060"/>
                </a:solidFill>
              </a:rPr>
              <a:t>مقدمة: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طيف الامتصاص (التقليدي)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0" y="0"/>
          <a:ext cx="9144000" cy="6219825"/>
        </p:xfrm>
        <a:graphic>
          <a:graphicData uri="http://schemas.openxmlformats.org/presentationml/2006/ole">
            <p:oleObj spid="_x0000_s1026" name="Bitmap Image" r:id="rId4" imgW="13314286" imgH="9135750" progId="PBrush">
              <p:embed/>
            </p:oleObj>
          </a:graphicData>
        </a:graphic>
      </p:graphicFrame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8001000" y="4572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vent</a:t>
            </a: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Photoacoustic spectroscopy system using chopper for modulation</a:t>
            </a:r>
          </a:p>
        </p:txBody>
      </p:sp>
      <p:pic>
        <p:nvPicPr>
          <p:cNvPr id="86032" name="Picture 16" descr="King visit to CO2 lab"/>
          <p:cNvPicPr>
            <a:picLocks noGrp="1"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905000" cy="1493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778125" y="273050"/>
            <a:ext cx="3487738" cy="414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82550" tIns="41275" rIns="82550" bIns="41275" anchor="ctr"/>
          <a:lstStyle/>
          <a:p>
            <a:pPr algn="ctr" defTabSz="746125" eaLnBrk="0" hangingPunct="0"/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LASER RADIATION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19438" y="1363663"/>
            <a:ext cx="2628900" cy="34766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82550" tIns="41275" rIns="82550" bIns="41275" anchor="ctr"/>
          <a:lstStyle/>
          <a:p>
            <a:pPr algn="ctr" defTabSz="746125" eaLnBrk="0" hangingPunct="0"/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EXCITATION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11513" y="3130550"/>
            <a:ext cx="2444750" cy="346075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82550" tIns="41275" rIns="82550" bIns="41275" anchor="ctr"/>
          <a:lstStyle/>
          <a:p>
            <a:pPr algn="ctr" defTabSz="746125" eaLnBrk="0" hangingPunct="0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HEAT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606800" y="1773238"/>
            <a:ext cx="1879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746125" eaLnBrk="0" hangingPunct="0"/>
            <a:r>
              <a:rPr lang="en-US" b="1">
                <a:cs typeface="Times New Roman" pitchFamily="18" charset="0"/>
              </a:rPr>
              <a:t>(VIBRATIONAL)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652837" y="2017713"/>
            <a:ext cx="18034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746125" eaLnBrk="0" hangingPunct="0"/>
            <a:r>
              <a:rPr lang="en-US" b="1">
                <a:cs typeface="Times New Roman" pitchFamily="18" charset="0"/>
              </a:rPr>
              <a:t>(ELECTRONIC)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132513" y="4471988"/>
            <a:ext cx="25717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49238" y="1914525"/>
            <a:ext cx="1711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746125" eaLnBrk="0" hangingPunct="0"/>
            <a:r>
              <a:rPr lang="en-US" b="1">
                <a:cs typeface="Times New Roman" pitchFamily="18" charset="0"/>
              </a:rPr>
              <a:t>EMISSION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221413" y="1862138"/>
            <a:ext cx="28781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746125" eaLnBrk="0" hangingPunct="0"/>
            <a:r>
              <a:rPr lang="en-US" b="1">
                <a:cs typeface="Times New Roman" pitchFamily="18" charset="0"/>
              </a:rPr>
              <a:t>CHEM. REACTION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49238" y="4564063"/>
            <a:ext cx="1914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746125" eaLnBrk="0" hangingPunct="0"/>
            <a:r>
              <a:rPr lang="en-US" b="1">
                <a:cs typeface="Times New Roman" pitchFamily="18" charset="0"/>
              </a:rPr>
              <a:t>RADIATION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822700" y="4518025"/>
            <a:ext cx="1282787" cy="36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algn="ctr" defTabSz="746125" eaLnBrk="0" hangingPunct="0"/>
            <a:r>
              <a:rPr lang="en-US" b="1" dirty="0">
                <a:cs typeface="Times New Roman" pitchFamily="18" charset="0"/>
              </a:rPr>
              <a:t>EXPANSION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945188" y="4511675"/>
            <a:ext cx="32178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746125" eaLnBrk="0" hangingPunct="0"/>
            <a:r>
              <a:rPr lang="en-US" b="1">
                <a:cs typeface="Times New Roman" pitchFamily="18" charset="0"/>
              </a:rPr>
              <a:t>PHASE TRANSITION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358900" y="1563688"/>
            <a:ext cx="1377950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856288" y="1511300"/>
            <a:ext cx="1470025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900113" y="3433763"/>
            <a:ext cx="2111375" cy="987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368800" y="2366963"/>
            <a:ext cx="0" cy="746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765800" y="3433763"/>
            <a:ext cx="2386013" cy="987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4398963" y="3536950"/>
            <a:ext cx="0" cy="987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124200" y="5867400"/>
            <a:ext cx="2536825" cy="385763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82550" tIns="41275" rIns="82550" bIns="41275" anchor="ctr"/>
          <a:lstStyle/>
          <a:p>
            <a:pPr algn="ctr" defTabSz="746125" eaLnBrk="0" hangingPunct="0"/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SOUND WAVES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4398963" y="4783138"/>
            <a:ext cx="0" cy="109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470400" y="790575"/>
            <a:ext cx="0" cy="58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ChangeArrowheads="1"/>
          </p:cNvSpPr>
          <p:nvPr/>
        </p:nvSpPr>
        <p:spPr bwMode="auto">
          <a:xfrm>
            <a:off x="2133600" y="771538"/>
            <a:ext cx="4800600" cy="523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rtl="1" eaLnBrk="0" hangingPunct="0"/>
            <a:r>
              <a:rPr lang="ar-SA" sz="2800" b="1" dirty="0" smtClean="0">
                <a:solidFill>
                  <a:srgbClr val="FF0000"/>
                </a:solidFill>
              </a:rPr>
              <a:t>صور لمنظومة المطيافية الضوء-صوتية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17" descr="DCP_77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514600"/>
            <a:ext cx="4038600" cy="2692400"/>
          </a:xfrm>
          <a:noFill/>
        </p:spPr>
      </p:pic>
      <p:pic>
        <p:nvPicPr>
          <p:cNvPr id="9220" name="Picture 19" descr="DCP_779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2514600"/>
            <a:ext cx="4038600" cy="26924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5791200" y="5715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 smtClean="0"/>
              <a:t>من الخلف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715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من الأعلى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374</Words>
  <Application>Microsoft Office PowerPoint</Application>
  <PresentationFormat>On-screen Show (4:3)</PresentationFormat>
  <Paragraphs>82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Bitmap Image</vt:lpstr>
      <vt:lpstr>Chart</vt:lpstr>
      <vt:lpstr>سلسلة محاضرات حول التطبيقات الرياضية للفيزياء التجريبية</vt:lpstr>
      <vt:lpstr>المطيافية الضوء-صوتية و المطيافية الناتجة عن البلازما المستحثة بالليزر للكشف عن الملوثات البيئية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القياسات الزمنية لمطيافية التألق</dc:title>
  <dc:creator/>
  <cp:lastModifiedBy>ITC</cp:lastModifiedBy>
  <cp:revision>27</cp:revision>
  <dcterms:created xsi:type="dcterms:W3CDTF">2006-08-16T00:00:00Z</dcterms:created>
  <dcterms:modified xsi:type="dcterms:W3CDTF">2013-02-01T21:03:24Z</dcterms:modified>
</cp:coreProperties>
</file>