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72" r:id="rId3"/>
    <p:sldId id="278" r:id="rId4"/>
    <p:sldId id="279" r:id="rId5"/>
    <p:sldId id="273" r:id="rId6"/>
    <p:sldId id="270" r:id="rId7"/>
    <p:sldId id="257" r:id="rId8"/>
    <p:sldId id="263" r:id="rId9"/>
    <p:sldId id="261" r:id="rId10"/>
    <p:sldId id="260" r:id="rId11"/>
    <p:sldId id="258" r:id="rId12"/>
    <p:sldId id="264" r:id="rId13"/>
    <p:sldId id="265" r:id="rId14"/>
    <p:sldId id="262" r:id="rId15"/>
    <p:sldId id="268" r:id="rId16"/>
    <p:sldId id="269" r:id="rId17"/>
    <p:sldId id="267" r:id="rId18"/>
    <p:sldId id="280" r:id="rId19"/>
    <p:sldId id="281" r:id="rId20"/>
    <p:sldId id="274" r:id="rId21"/>
    <p:sldId id="283" r:id="rId22"/>
    <p:sldId id="282" r:id="rId23"/>
    <p:sldId id="275" r:id="rId24"/>
    <p:sldId id="276" r:id="rId25"/>
    <p:sldId id="277" r:id="rId26"/>
    <p:sldId id="259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9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EE180-541A-43C3-9746-B60A225E160C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3CE4C-23D2-43E4-8C5A-B0375F20D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Animated Emoticons at:</a:t>
            </a:r>
          </a:p>
          <a:p>
            <a:r>
              <a:rPr lang="en-US" dirty="0" smtClean="0"/>
              <a:t>http://heathersanimations.com/</a:t>
            </a:r>
          </a:p>
          <a:p>
            <a:r>
              <a:rPr lang="en-US" dirty="0" smtClean="0"/>
              <a:t>http://www.skamu.com/free-icons/animated/</a:t>
            </a:r>
          </a:p>
          <a:p>
            <a:r>
              <a:rPr lang="en-US" dirty="0" smtClean="0"/>
              <a:t>http://www.glitter-graphics.com/</a:t>
            </a:r>
          </a:p>
          <a:p>
            <a:r>
              <a:rPr lang="en-US" dirty="0" smtClean="0"/>
              <a:t>http://www.bellsnwhistles.com/index.html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214A-5F40-4CC7-9D4C-6DBBF115A5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http://www.perkinelmer.com/Catalog/Category/ID/Fluorescence%20Spectroscopy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ophys.med.unideb.hu/old/pharmacy/fluorescence_print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t.ca/en/preclinical/optical-molecular-imaging/fluorescence.php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L_LifetimeStandards.pdf" TargetMode="External"/><Relationship Id="rId2" Type="http://schemas.openxmlformats.org/officeDocument/2006/relationships/hyperlink" Target="http://www.iss.com/resources/reference/data_tables/FL_LifetimeStandards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px.arizona.edu/Theses/20080303_MattChan_OSC_MasterReport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ucla.edu/~veritas/docs/sub_proj8/cfd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hyperlink" Target="Gradient%20curls%20divergence%20Laplace%20of%20functions.nb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ophys.med.unideb.hu/old/pharmacy/fluorescence_print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elec.com/products/documents/BH-WhatisTimeCorrelatedSinglePhotonCounting12.28.09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hyperlink" Target="SASC%20LIBS%20clips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20080331013.mp4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hyperlink" Target="http://www.utsc.utoronto.ca/~traceslab/IntroFluo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hyperlink" Target="http://images.springer.com/covers/978-0-387-31278-1.tif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://micro.magnet.fsu.edu/primer/java/jablonski/lightandcolo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ophys.med.unideb.hu/old/pharmacy/fluorescence_print.pdf" TargetMode="External"/><Relationship Id="rId5" Type="http://schemas.openxmlformats.org/officeDocument/2006/relationships/hyperlink" Target="http://www.utsc.utoronto.ca/~traceslab/IntroFluor.pdf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biophys.med.unideb.hu/old/pharmacy/fluorescence_print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rtl="1"/>
            <a: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سلسلة محاضرات حول</a:t>
            </a:r>
            <a:b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</a:br>
            <a:r>
              <a:rPr lang="ar-SA" b="1" dirty="0" smtClean="0">
                <a:solidFill>
                  <a:srgbClr val="0070C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التطبيقات الرياضية للفيزياء التجريبية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066800"/>
          </a:xfrm>
        </p:spPr>
        <p:txBody>
          <a:bodyPr>
            <a:normAutofit/>
          </a:bodyPr>
          <a:lstStyle/>
          <a:p>
            <a:pPr rtl="1"/>
            <a:r>
              <a:rPr lang="ar-SA" sz="1600" b="1" dirty="0" smtClean="0">
                <a:solidFill>
                  <a:srgbClr val="943634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زين بن حسن يماني</a:t>
            </a:r>
            <a:endParaRPr lang="en-US" sz="1600" b="1" dirty="0" smtClean="0">
              <a:solidFill>
                <a:srgbClr val="595959"/>
              </a:solidFill>
              <a:latin typeface="Traditional Arabic" pitchFamily="2" charset="-78"/>
              <a:ea typeface="Calibri" pitchFamily="34" charset="0"/>
              <a:cs typeface="Arial" pitchFamily="34" charset="0"/>
            </a:endParaRPr>
          </a:p>
          <a:p>
            <a:pPr rtl="1"/>
            <a:r>
              <a:rPr lang="ar-SA" sz="16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رئيس قسم المعلمين بالجمعية العلمية السعودية للعلوم الفيزيائية</a:t>
            </a:r>
          </a:p>
          <a:p>
            <a:pPr rtl="1"/>
            <a:r>
              <a:rPr lang="ar-SA" sz="16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مدير مركز التميز البحثي لتقنية النانو بجامعة الملك فهد للبترول والمعادن و</a:t>
            </a:r>
            <a:endParaRPr lang="en-US" sz="1600" dirty="0"/>
          </a:p>
        </p:txBody>
      </p:sp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496888"/>
            <a:ext cx="18478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2514600" cy="159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67068"/>
            <a:ext cx="2438400" cy="158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9000" y="4614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7030A0"/>
                </a:solidFill>
              </a:rPr>
              <a:t>13-20 ربيع الأول، 1434 هـ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2819400"/>
            <a:ext cx="390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القياسات الزمنية لمطيافية التألق</a:t>
            </a:r>
            <a:endParaRPr lang="en-US" sz="2800" b="1" dirty="0">
              <a:solidFill>
                <a:srgbClr val="595959"/>
              </a:solidFill>
              <a:latin typeface="Traditional Arabic" pitchFamily="2" charset="-78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4337"/>
            <a:ext cx="339783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718371" y="167811"/>
            <a:ext cx="2971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hlinkClick r:id="rId3"/>
              </a:rPr>
              <a:t>http://biophys.med.unideb.hu/old/pharmacy/fluorescence_print.pdf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1000"/>
            <a:ext cx="3704580" cy="27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fluorescenceLifeti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3700653"/>
            <a:ext cx="3619500" cy="27001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0" y="6553200"/>
            <a:ext cx="31242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6"/>
              </a:rPr>
              <a:t>http://www.art.ca/en/preclinical/optical-molecular-imaging/fluorescence.php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3581400"/>
            <a:ext cx="5562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Various methods exist to identify and to discriminate signals coming from different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fluorophores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within the same imaged medium. If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fluorophores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have different excitation or emission spectra, it is possible to distinguish them based on those spectral differences. However, if the spectra are too similar, this approach is impracticable. A more versatile approach consists in using time-resolved measurements, such as those obtained by time-correlated single photon counting (TCSPC), that allow discrimination 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fluorophores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based on their respective fluorescence lifetime, regardless of their respective spectra. The TCSPC data obtained using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Optix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system, illustrated below, shows the signals from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fluorophore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with a short lifetime (red),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fluorophore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with a long lifetime (green), and a mixture of the two (yellow). Although both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fluorophores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have the same emission spectra, these signals can be separated through lifetime measurements.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71800" y="2514600"/>
            <a:ext cx="3200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2"/>
              </a:rPr>
              <a:t>http://www.iss.com/resources/reference/data_tables/FL_LifetimeStandards.html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16" name="TextBox 15">
            <a:hlinkClick r:id="rId3" action="ppaction://hlinkfile"/>
          </p:cNvPr>
          <p:cNvSpPr txBox="1"/>
          <p:nvPr/>
        </p:nvSpPr>
        <p:spPr>
          <a:xfrm>
            <a:off x="3200400" y="1905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أنظر الجدول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3505200"/>
            <a:ext cx="5334000" cy="267765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عموما.. زمن العمر يعتمد على مادة الفلورة و كذلك على المحيط (نوع المذيب، درجة الحرارة، تركيز المادة، و جود أنواع معينة من الشوائب الذائبة)</a:t>
            </a:r>
          </a:p>
          <a:p>
            <a:pPr algn="ctr"/>
            <a:endParaRPr lang="ar-SA" sz="2400" dirty="0" smtClean="0"/>
          </a:p>
          <a:p>
            <a:pPr algn="ctr"/>
            <a:r>
              <a:rPr lang="ar-SA" sz="2400" dirty="0" smtClean="0"/>
              <a:t>نستخدم مطيافة زمن انبعاث المواد المتألقة للعرف على المواد و ما يؤثر فيها/ عليها.. و لفهم تفاصيل العمليات الذرية!!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600200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2800" dirty="0" smtClean="0"/>
              <a:t>سؤال آخر (للجماهير الحائرة):</a:t>
            </a:r>
          </a:p>
          <a:p>
            <a:pPr algn="ctr" rtl="1">
              <a:lnSpc>
                <a:spcPct val="200000"/>
              </a:lnSpc>
            </a:pPr>
            <a:r>
              <a:rPr lang="ar-SA" sz="2800" dirty="0" smtClean="0"/>
              <a:t>وش دخـّل كل هالسواليف بسلسلة المحاضرات في التطبيقات ال</a:t>
            </a:r>
            <a:r>
              <a:rPr lang="ar-SA" sz="2800" dirty="0" smtClean="0">
                <a:solidFill>
                  <a:srgbClr val="FF0000"/>
                </a:solidFill>
              </a:rPr>
              <a:t>ر</a:t>
            </a:r>
            <a:r>
              <a:rPr lang="ar-S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يا</a:t>
            </a:r>
            <a:r>
              <a:rPr lang="ar-SA" sz="2800" dirty="0" smtClean="0">
                <a:solidFill>
                  <a:srgbClr val="7030A0"/>
                </a:solidFill>
              </a:rPr>
              <a:t>ض</a:t>
            </a:r>
            <a:r>
              <a:rPr lang="ar-S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ي</a:t>
            </a:r>
            <a:r>
              <a:rPr lang="ar-SA" sz="2800" dirty="0" smtClean="0">
                <a:solidFill>
                  <a:srgbClr val="FF0000"/>
                </a:solidFill>
              </a:rPr>
              <a:t>ـّ</a:t>
            </a:r>
            <a:r>
              <a:rPr lang="ar-SA" sz="2800" dirty="0" smtClean="0"/>
              <a:t>ة؟؟</a:t>
            </a:r>
            <a:endParaRPr lang="en-US" sz="2800" dirty="0"/>
          </a:p>
        </p:txBody>
      </p:sp>
      <p:pic>
        <p:nvPicPr>
          <p:cNvPr id="3" name="Picture 4" descr="http://www.bellsnwhistles.com/6spia/1asp1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343400"/>
            <a:ext cx="3048000" cy="1905001"/>
          </a:xfrm>
          <a:prstGeom prst="rect">
            <a:avLst/>
          </a:prstGeom>
          <a:noFill/>
        </p:spPr>
      </p:pic>
      <p:pic>
        <p:nvPicPr>
          <p:cNvPr id="6148" name="Picture 4" descr="R7889i r7855m photo Confus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1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كيف نقوم بقياس زمن العمر؟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646872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ثمة طرق مختلفة لقياس طيف زمن انبعاث المواد المتألقة. و من ذلك: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Pulse sampling/ Gated detection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Streak Camera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Pump probe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Up-conversion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Demodulation spectroscopy</a:t>
            </a: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Time Correlated Single Photon Counting (TCSPC)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07584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لكل أسلوب ميزاته و حدوده و تحدياته..</a:t>
            </a:r>
          </a:p>
          <a:p>
            <a:pPr algn="r" rtl="1"/>
            <a:endParaRPr lang="ar-SA" sz="2000" dirty="0" smtClean="0"/>
          </a:p>
          <a:p>
            <a:pPr algn="r" rtl="1"/>
            <a:r>
              <a:rPr lang="ar-SA" sz="2000" dirty="0" smtClean="0"/>
              <a:t>سنركز اليوم على الأسلوب الأخير: عدّ الفوتونات الأحادية مترابطة الزمن (</a:t>
            </a:r>
            <a:r>
              <a:rPr lang="en-US" sz="2000" b="1" dirty="0" smtClean="0">
                <a:solidFill>
                  <a:srgbClr val="7030A0"/>
                </a:solidFill>
              </a:rPr>
              <a:t>TCSPC</a:t>
            </a:r>
            <a:r>
              <a:rPr lang="ar-SA" sz="2000" dirty="0" smtClean="0"/>
              <a:t>). </a:t>
            </a:r>
          </a:p>
          <a:p>
            <a:pPr algn="r" rtl="1"/>
            <a:endParaRPr lang="ar-SA" sz="2000" dirty="0" smtClean="0"/>
          </a:p>
          <a:p>
            <a:pPr algn="r" rtl="1"/>
            <a:r>
              <a:rPr lang="ar-SA" sz="2000" dirty="0" smtClean="0"/>
              <a:t>يعتمد هذا الأسلوب على الإحتملات..  (أخيرا </a:t>
            </a:r>
            <a:r>
              <a:rPr lang="ar-SA" sz="2000" dirty="0" smtClean="0">
                <a:solidFill>
                  <a:srgbClr val="FF0000"/>
                </a:solidFill>
              </a:rPr>
              <a:t>ري</a:t>
            </a:r>
            <a:r>
              <a:rPr lang="ar-SA" sz="2000" dirty="0" smtClean="0">
                <a:solidFill>
                  <a:srgbClr val="00B050"/>
                </a:solidFill>
              </a:rPr>
              <a:t>ا</a:t>
            </a:r>
            <a:r>
              <a:rPr lang="ar-SA" sz="2000" dirty="0" smtClean="0"/>
              <a:t>ض</a:t>
            </a:r>
            <a:r>
              <a:rPr lang="ar-SA" sz="2000" dirty="0" smtClean="0">
                <a:solidFill>
                  <a:srgbClr val="00B050"/>
                </a:solidFill>
              </a:rPr>
              <a:t>ي</a:t>
            </a:r>
            <a:r>
              <a:rPr lang="ar-SA" sz="2000" dirty="0" smtClean="0"/>
              <a:t>ا</a:t>
            </a:r>
            <a:r>
              <a:rPr lang="ar-SA" sz="2000" dirty="0" smtClean="0">
                <a:solidFill>
                  <a:srgbClr val="FF0000"/>
                </a:solidFill>
              </a:rPr>
              <a:t>ت</a:t>
            </a:r>
            <a:r>
              <a:rPr lang="ar-SA" sz="2000" dirty="0" smtClean="0"/>
              <a:t>!!)</a:t>
            </a:r>
            <a:r>
              <a:rPr lang="ar-SA" sz="2000" dirty="0" smtClean="0"/>
              <a:t>.. و أمور أخرى (حركا</a:t>
            </a:r>
            <a:r>
              <a:rPr lang="ar-SA" sz="2000" b="1" dirty="0" smtClean="0">
                <a:solidFill>
                  <a:srgbClr val="FF0000"/>
                </a:solidFill>
              </a:rPr>
              <a:t>ا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</a:rPr>
              <a:t>ا</a:t>
            </a:r>
            <a:r>
              <a:rPr lang="ar-SA" sz="2000" b="1" dirty="0" smtClean="0">
                <a:solidFill>
                  <a:srgbClr val="7030A0"/>
                </a:solidFill>
              </a:rPr>
              <a:t>ا</a:t>
            </a:r>
            <a:r>
              <a:rPr lang="ar-SA" sz="2000" b="1" dirty="0" smtClean="0">
                <a:solidFill>
                  <a:srgbClr val="FFC000"/>
                </a:solidFill>
              </a:rPr>
              <a:t>ا</a:t>
            </a:r>
            <a:r>
              <a:rPr lang="ar-SA" sz="2000" b="1" dirty="0" smtClean="0">
                <a:solidFill>
                  <a:srgbClr val="FF0000"/>
                </a:solidFill>
              </a:rPr>
              <a:t>ا</a:t>
            </a:r>
            <a:r>
              <a:rPr lang="ar-SA" sz="2000" b="1" dirty="0" smtClean="0"/>
              <a:t>آ</a:t>
            </a:r>
            <a:r>
              <a:rPr lang="ar-SA" sz="2000" dirty="0" smtClean="0"/>
              <a:t>ت!!)</a:t>
            </a:r>
            <a:endParaRPr lang="en-US" sz="2000" dirty="0"/>
          </a:p>
        </p:txBody>
      </p:sp>
      <p:pic>
        <p:nvPicPr>
          <p:cNvPr id="7" name="Picture 14" descr="firework  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257800"/>
            <a:ext cx="762000" cy="76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098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حديث رياضي إضافي حول الإحتمالات!!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معادلة تفاضلية و حلها..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زمن العمر المرتبط بالطيف، و كيفيـّة قياسه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الأسلوب المخبري (بصريات + إلكترونيات)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بعض النكت</a:t>
            </a:r>
            <a:r>
              <a:rPr lang="ar-SA" sz="2400" dirty="0" smtClean="0"/>
              <a:t>.. (التريجر، ساعة الإيقاف السريع)</a:t>
            </a:r>
            <a:endParaRPr lang="ar-SA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57600" y="838200"/>
            <a:ext cx="109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TCSPC</a:t>
            </a:r>
            <a:endParaRPr lang="en-US" sz="2800" dirty="0"/>
          </a:p>
        </p:txBody>
      </p:sp>
      <p:pic>
        <p:nvPicPr>
          <p:cNvPr id="4098" name="Picture 2" descr="sun ball laughing gif photo ru9z4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875519"/>
            <a:ext cx="381000" cy="377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3667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288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2082" y="4736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050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10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ND</a:t>
            </a:r>
            <a:endParaRPr lang="en-US" dirty="0"/>
          </a:p>
        </p:txBody>
      </p:sp>
      <p:pic>
        <p:nvPicPr>
          <p:cNvPr id="15" name="Picture 3" descr="C:\Documents and Settings\Administrator\Desktop\SPS short course on math in physics (3-1434)\Academic\presentations\Lab pics\20130127_063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410200"/>
            <a:ext cx="1828800" cy="1371600"/>
          </a:xfrm>
          <a:prstGeom prst="rect">
            <a:avLst/>
          </a:prstGeom>
          <a:noFill/>
        </p:spPr>
      </p:pic>
      <p:pic>
        <p:nvPicPr>
          <p:cNvPr id="16" name="Picture 2" descr="C:\Documents and Settings\Administrator\Desktop\SPS short course on math in physics (3-1434)\Academic\presentations\Lab pics\20130127_063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716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410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هيّ على السبورة!</a:t>
            </a:r>
            <a:endParaRPr lang="en-US" sz="2400" dirty="0" smtClean="0"/>
          </a:p>
          <a:p>
            <a:pPr algn="ctr"/>
            <a:r>
              <a:rPr lang="en-US" sz="2400" dirty="0" smtClean="0"/>
              <a:t>and my notes </a:t>
            </a:r>
            <a:r>
              <a:rPr lang="en-US" sz="2400" b="1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3" name="Picture 4" descr="C:\Documents and Settings\Administrator\Desktop\SPS short course on math in physics (3-1434)\presentations\Flourescence Lifetime\TCS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4881141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228601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Principles of </a:t>
            </a:r>
            <a:r>
              <a:rPr lang="en-US" sz="1000" dirty="0" err="1" smtClean="0"/>
              <a:t>Flourescence</a:t>
            </a:r>
            <a:r>
              <a:rPr lang="en-US" sz="1000" dirty="0" smtClean="0"/>
              <a:t> Spectroscopy, by </a:t>
            </a:r>
            <a:r>
              <a:rPr lang="en-US" sz="1000" dirty="0" err="1" smtClean="0"/>
              <a:t>by</a:t>
            </a:r>
            <a:r>
              <a:rPr lang="en-US" sz="1000" dirty="0" smtClean="0"/>
              <a:t> J. </a:t>
            </a:r>
            <a:r>
              <a:rPr lang="en-US" sz="1000" dirty="0" err="1" smtClean="0"/>
              <a:t>Lakowicz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624638" cy="42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5257801"/>
            <a:ext cx="3276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hlinkClick r:id="rId3"/>
              </a:rPr>
              <a:t>http://spx.arizona.edu/Theses/20080303_MattChan_OSC_MasterReport.pdf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029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we talk about how the CFD works? </a:t>
            </a:r>
            <a:r>
              <a:rPr lang="en-US" dirty="0" smtClean="0">
                <a:sym typeface="Wingdings" pitchFamily="2" charset="2"/>
              </a:rPr>
              <a:t> in relation to mathematics?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475" y="1002267"/>
            <a:ext cx="6824525" cy="372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276600" y="621268"/>
            <a:ext cx="2590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3"/>
              </a:rPr>
              <a:t>http://www.astro.ucla.edu/~veritas/docs/sub_proj8/cfd.pdf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35052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urlz MT" pitchFamily="82" charset="0"/>
              </a:rPr>
              <a:t>Mathematica</a:t>
            </a:r>
            <a:r>
              <a:rPr lang="en-US" b="1" dirty="0" smtClean="0">
                <a:latin typeface="Curlz MT" pitchFamily="82" charset="0"/>
              </a:rPr>
              <a:t> code</a:t>
            </a:r>
            <a:endParaRPr lang="en-US" b="1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05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we talk about how the TAC works? </a:t>
            </a:r>
            <a:r>
              <a:rPr lang="en-US" dirty="0" smtClean="0">
                <a:sym typeface="Wingdings" pitchFamily="2" charset="2"/>
              </a:rPr>
              <a:t> in relation to mathematics?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733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 smtClean="0"/>
              <a:t>و إلا نرجع للسبورة؟؟	 </a:t>
            </a:r>
            <a:r>
              <a:rPr lang="ar-SA" sz="3200" b="1" dirty="0" smtClean="0">
                <a:solidFill>
                  <a:srgbClr val="00B0F0"/>
                </a:solidFill>
                <a:sym typeface="Wingdings" pitchFamily="2" charset="2"/>
              </a:rPr>
              <a:t>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05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 smtClean="0"/>
              <a:t>لكن.. ثمة صعوبات..!!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200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ماذا ينتج لو كان الانبعاث بحيث يصل أكثر من فوتون بسبب ومضة الإثارة؟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1"/>
            <a:ext cx="5029200" cy="990600"/>
          </a:xfrm>
        </p:spPr>
        <p:txBody>
          <a:bodyPr>
            <a:normAutofit/>
          </a:bodyPr>
          <a:lstStyle/>
          <a:p>
            <a:r>
              <a:rPr lang="ar-SA" sz="3600" dirty="0" smtClean="0"/>
              <a:t>القياسات الزمنية لمطيافية التألق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163966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 smtClean="0"/>
              <a:t>بعض إمكانيات معمل أبحاث الليزر التابع لقسم الفيزياء</a:t>
            </a:r>
          </a:p>
          <a:p>
            <a:pPr algn="ctr" rtl="1"/>
            <a:r>
              <a:rPr lang="ar-SA" dirty="0" smtClean="0"/>
              <a:t>بجامعة الملك فهد للبترول و المعادن</a:t>
            </a:r>
          </a:p>
        </p:txBody>
      </p:sp>
      <p:pic>
        <p:nvPicPr>
          <p:cNvPr id="3" name="Picture 3" descr="D:\research\methane-cracking-SABIC-2000\lab-photos\100-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526" y="2819400"/>
            <a:ext cx="5626274" cy="3733800"/>
          </a:xfrm>
          <a:prstGeom prst="rect">
            <a:avLst/>
          </a:prstGeom>
          <a:noFill/>
        </p:spPr>
      </p:pic>
      <p:pic>
        <p:nvPicPr>
          <p:cNvPr id="2052" name="Picture 4" descr="D:\research\methane-cracking-SABIC-2000\lab-photos\100-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066800"/>
            <a:ext cx="1714864" cy="1138045"/>
          </a:xfrm>
          <a:prstGeom prst="rect">
            <a:avLst/>
          </a:prstGeom>
          <a:noFill/>
        </p:spPr>
      </p:pic>
      <p:pic>
        <p:nvPicPr>
          <p:cNvPr id="2055" name="Picture 7" descr="D:\research\methane-cracking-SABIC-2000\lab-photos\100-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43000"/>
            <a:ext cx="1712935" cy="1136766"/>
          </a:xfrm>
          <a:prstGeom prst="rect">
            <a:avLst/>
          </a:prstGeom>
          <a:noFill/>
        </p:spPr>
      </p:pic>
      <p:pic>
        <p:nvPicPr>
          <p:cNvPr id="2058" name="Picture 10" descr="D:\research\papers-me\1426\hydrogen paper\data and figures\h6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855913"/>
            <a:ext cx="2660650" cy="400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05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 smtClean="0"/>
              <a:t>لكن.. ثمة صعوبات..!!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3200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fitting and multi-</a:t>
            </a:r>
            <a:r>
              <a:rPr lang="ar-SA" sz="2000" dirty="0" smtClean="0"/>
              <a:t>  </a:t>
            </a:r>
            <a:r>
              <a:rPr lang="en-US" sz="2000" dirty="0" smtClean="0"/>
              <a:t>exponential decays [</a:t>
            </a:r>
            <a:r>
              <a:rPr lang="en-US" sz="2000" dirty="0" smtClean="0">
                <a:solidFill>
                  <a:srgbClr val="00B0F0"/>
                </a:solidFill>
              </a:rPr>
              <a:t>parameter correlation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572000"/>
            <a:ext cx="274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572000"/>
            <a:ext cx="274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05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 smtClean="0"/>
              <a:t>ما الواجب علينا؟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05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 smtClean="0"/>
              <a:t>ما الواجب علينا؟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3352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/>
              <a:t>Careful experimentation and conservative interpretation of data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362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 smtClean="0"/>
              <a:t>الحمد لله الذي بنعمته تتم الصالحات..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4114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نعود إلى الرياضيات لنعد أنفسنا للموضوع التالي و هو المتعلق بالـ </a:t>
            </a:r>
            <a:r>
              <a:rPr lang="en-US" sz="2000" dirty="0" smtClean="0"/>
              <a:t>PAS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3622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في هذا القدر كفاية، إن شاء..</a:t>
            </a:r>
          </a:p>
          <a:p>
            <a:pPr algn="ctr" rtl="1"/>
            <a:r>
              <a:rPr lang="ar-SA" sz="3200" dirty="0" smtClean="0"/>
              <a:t>و الحمد لله الذي بنعمته تتم الصالحات..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362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و السلام عليكم و رحمة الله و بركاته،،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3400"/>
            <a:ext cx="1847850" cy="14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34000" y="2057400"/>
            <a:ext cx="2971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hlinkClick r:id="rId3"/>
              </a:rPr>
              <a:t>http://biophys.med.unideb.hu/old/pharmacy/fluorescence_print.pdf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62873"/>
            <a:ext cx="3429000" cy="43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38400" y="5667345"/>
            <a:ext cx="4191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3"/>
              </a:rPr>
              <a:t>http://www.boselec.com/products/documents/BH-WhatisTimeCorrelatedSinglePhotonCounting12.28.09.pdf</a:t>
            </a:r>
            <a:r>
              <a:rPr lang="ar-SA" sz="700" dirty="0" smtClean="0"/>
              <a:t> 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1"/>
            <a:ext cx="5029200" cy="990600"/>
          </a:xfrm>
        </p:spPr>
        <p:txBody>
          <a:bodyPr>
            <a:normAutofit/>
          </a:bodyPr>
          <a:lstStyle/>
          <a:p>
            <a:r>
              <a:rPr lang="ar-SA" sz="3600" dirty="0" smtClean="0"/>
              <a:t>القياسات الزمنية لمطيافية التألق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163966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 smtClean="0"/>
              <a:t>بعض إمكانيات معمل أبحاث الليزر التابع لقسم الفيزياء</a:t>
            </a:r>
          </a:p>
          <a:p>
            <a:pPr algn="ctr" rtl="1"/>
            <a:r>
              <a:rPr lang="ar-SA" dirty="0" smtClean="0"/>
              <a:t>بجامعة الملك فهد للبترول و المعادن</a:t>
            </a:r>
          </a:p>
        </p:txBody>
      </p:sp>
      <p:pic>
        <p:nvPicPr>
          <p:cNvPr id="5" name="Picture 5" descr="D:\research\papers-me\before 1426\SPS first meeting\thin films contribution\coating set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2089789" cy="16525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0" y="3124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أنشطة عديدة أخرى، في أطراف أخرى من الغرفة، و في معامل في غرف أخرى.. (موضوع ذو شجون!)</a:t>
            </a:r>
            <a:endParaRPr lang="en-US" sz="2000" dirty="0"/>
          </a:p>
        </p:txBody>
      </p:sp>
      <p:pic>
        <p:nvPicPr>
          <p:cNvPr id="3085" name="Picture 13" descr="D:\CENT\Labs\LAB-pics\PLD\1603201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2279650" cy="1709738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819400" y="4953000"/>
            <a:ext cx="2286000" cy="1981200"/>
            <a:chOff x="2819400" y="4953000"/>
            <a:chExt cx="2286000" cy="1981200"/>
          </a:xfrm>
        </p:grpSpPr>
        <p:sp>
          <p:nvSpPr>
            <p:cNvPr id="25" name="TextBox 24">
              <a:hlinkClick r:id="rId5" action="ppaction://hlinkfile"/>
            </p:cNvPr>
            <p:cNvSpPr txBox="1"/>
            <p:nvPr/>
          </p:nvSpPr>
          <p:spPr>
            <a:xfrm>
              <a:off x="3124200" y="647253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PLA</a:t>
              </a:r>
              <a:endParaRPr lang="en-US" sz="2400" dirty="0"/>
            </a:p>
          </p:txBody>
        </p:sp>
        <p:pic>
          <p:nvPicPr>
            <p:cNvPr id="4098" name="Picture 2" descr="D:\CENT\Labs\LAB-pics\Gondal\dsc_2127.jp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9400" y="4953000"/>
              <a:ext cx="2286000" cy="1530457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5943600" y="4903868"/>
            <a:ext cx="1931987" cy="2030332"/>
            <a:chOff x="5943600" y="4903868"/>
            <a:chExt cx="1931987" cy="2030332"/>
          </a:xfrm>
        </p:grpSpPr>
        <p:sp>
          <p:nvSpPr>
            <p:cNvPr id="24" name="TextBox 23">
              <a:hlinkClick r:id="rId7" action="ppaction://hlinkfile"/>
            </p:cNvPr>
            <p:cNvSpPr txBox="1"/>
            <p:nvPr/>
          </p:nvSpPr>
          <p:spPr>
            <a:xfrm>
              <a:off x="6172200" y="647253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LIBS</a:t>
              </a:r>
              <a:endParaRPr lang="en-US" sz="2400" dirty="0"/>
            </a:p>
          </p:txBody>
        </p:sp>
        <p:pic>
          <p:nvPicPr>
            <p:cNvPr id="12" name="Picture 6" descr="Tempshot0009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43600" y="4903868"/>
              <a:ext cx="1931987" cy="1581362"/>
            </a:xfrm>
            <a:prstGeom prst="rect">
              <a:avLst/>
            </a:prstGeom>
            <a:noFill/>
          </p:spPr>
        </p:pic>
      </p:grpSp>
      <p:pic>
        <p:nvPicPr>
          <p:cNvPr id="13" name="Picture 7" descr="C:\Documents and Settings\Administrator\Desktop\SPS short course on math in physics (3-1434)\Academic\presentations\Lab pics\20130127_0633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685799"/>
            <a:ext cx="1600200" cy="2056297"/>
          </a:xfrm>
          <a:prstGeom prst="rect">
            <a:avLst/>
          </a:prstGeom>
          <a:noFill/>
        </p:spPr>
      </p:pic>
      <p:pic>
        <p:nvPicPr>
          <p:cNvPr id="14" name="Picture 6" descr="C:\Documents and Settings\Administrator\Desktop\SPS short course on math in physics (3-1434)\Academic\presentations\Lab pics\20130127_0634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4953000"/>
            <a:ext cx="176432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609601"/>
            <a:ext cx="5029200" cy="990600"/>
          </a:xfrm>
        </p:spPr>
        <p:txBody>
          <a:bodyPr>
            <a:normAutofit/>
          </a:bodyPr>
          <a:lstStyle/>
          <a:p>
            <a:r>
              <a:rPr lang="ar-SA" sz="3600" dirty="0" smtClean="0"/>
              <a:t>القياسات الزمنية لمطيافية التألق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724400" y="163966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 smtClean="0"/>
              <a:t>بعض إمكانيات معمل أبحاث الليزر التابع لقسم الفيزياء</a:t>
            </a:r>
          </a:p>
          <a:p>
            <a:pPr algn="ctr" rtl="1"/>
            <a:r>
              <a:rPr lang="ar-SA" dirty="0" smtClean="0"/>
              <a:t>بجامعة الملك فهد للبترول و المعادن</a:t>
            </a:r>
          </a:p>
        </p:txBody>
      </p:sp>
      <p:pic>
        <p:nvPicPr>
          <p:cNvPr id="3086" name="Picture 14" descr="D:\CENT\Labs\LAB-pics\PLD\16032010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65599" cy="3124200"/>
          </a:xfrm>
          <a:prstGeom prst="rect">
            <a:avLst/>
          </a:prstGeom>
          <a:noFill/>
        </p:spPr>
      </p:pic>
      <p:pic>
        <p:nvPicPr>
          <p:cNvPr id="26" name="Picture 9" descr="D:\CENT\Labs\LAB-pics\PLD\160320103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798" y="3086100"/>
            <a:ext cx="5029202" cy="37719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57200" y="38100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B0F0"/>
                </a:solidFill>
              </a:rPr>
              <a:t>اللهم ارحمنا برحمتك و تجاوز عنا، و أعلي درجاتنا، و والدينا، و من له حق علينا.</a:t>
            </a:r>
          </a:p>
          <a:p>
            <a:pPr algn="ctr"/>
            <a:endParaRPr lang="ar-SA" sz="2000" b="1" dirty="0" smtClean="0">
              <a:solidFill>
                <a:srgbClr val="00B0F0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00B0F0"/>
                </a:solidFill>
              </a:rPr>
              <a:t>اللهم صل و سلـّم على حبيبنا، سيدنا محمد، و على آله و صحبه و أزواجه و أتباعه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1"/>
            <a:ext cx="5029200" cy="990600"/>
          </a:xfrm>
        </p:spPr>
        <p:txBody>
          <a:bodyPr>
            <a:normAutofit/>
          </a:bodyPr>
          <a:lstStyle/>
          <a:p>
            <a:r>
              <a:rPr lang="ar-SA" sz="3600" dirty="0" smtClean="0"/>
              <a:t>القياسات الزمنية لمطيافية التألق</a:t>
            </a:r>
            <a:endParaRPr lang="en-US" sz="3600" dirty="0"/>
          </a:p>
        </p:txBody>
      </p:sp>
      <p:pic>
        <p:nvPicPr>
          <p:cNvPr id="4" name="Picture 3" descr="Principles of Fluorescence Spectros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343400"/>
            <a:ext cx="1384589" cy="1998896"/>
          </a:xfrm>
          <a:prstGeom prst="rect">
            <a:avLst/>
          </a:prstGeom>
        </p:spPr>
      </p:pic>
      <p:pic>
        <p:nvPicPr>
          <p:cNvPr id="2051" name="Picture 3" descr="Principles of Fluorescence Spectroscopy">
            <a:hlinkClick r:id="rId4" tooltip="Enlarge and Download cover for Principles of Fluorescence Spectroscopy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343400"/>
            <a:ext cx="1524000" cy="20240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3963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3rd ed. 2006. Corr. 5th printing 2010, XXVI, 954 p. 1255 illus., 1210 in color. With online files/update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810000"/>
            <a:ext cx="2808141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0" y="6553200"/>
            <a:ext cx="2286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7"/>
              </a:rPr>
              <a:t>http://www.utsc.utoronto.ca/~traceslab/IntroFluor.pdf</a:t>
            </a:r>
            <a:r>
              <a:rPr lang="ar-SA" sz="700" dirty="0" smtClean="0"/>
              <a:t> </a:t>
            </a:r>
            <a:endParaRPr lang="en-US" sz="7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343400"/>
            <a:ext cx="2537036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981200" y="17526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/>
              <a:t>ما المقصود بالمطيافية الجزيئية أو المطيافية الذرية مطيافية الليزر؟</a:t>
            </a:r>
          </a:p>
        </p:txBody>
      </p:sp>
      <p:pic>
        <p:nvPicPr>
          <p:cNvPr id="13" name="Picture 12" descr="fluorescenceLifetim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2438400"/>
            <a:ext cx="2057400" cy="1534820"/>
          </a:xfrm>
          <a:prstGeom prst="rect">
            <a:avLst/>
          </a:prstGeom>
        </p:spPr>
      </p:pic>
      <p:pic>
        <p:nvPicPr>
          <p:cNvPr id="1026" name="Picture 2" descr="D:\research\PAS photos\Photo_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905000"/>
            <a:ext cx="1485900" cy="1981200"/>
          </a:xfrm>
          <a:prstGeom prst="rect">
            <a:avLst/>
          </a:prstGeom>
          <a:noFill/>
        </p:spPr>
      </p:pic>
      <p:pic>
        <p:nvPicPr>
          <p:cNvPr id="14" name="Picture 5" descr="C:\Documents and Settings\Administrator\Desktop\SPS short course on math in physics (3-1434)\Academic\presentations\Lab pics\20130127_06315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22860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438400"/>
            <a:ext cx="2667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2"/>
              </a:rPr>
              <a:t>http://micro.magnet.fsu.edu/primer/java/jablonski/lightandcolor/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1026" name="Picture 2" descr="http://micro.magnet.fsu.edu/primer/java/jablonski/lightandcolor/jablonskijavafig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228600"/>
            <a:ext cx="4274353" cy="220980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377" y="609600"/>
            <a:ext cx="2657475" cy="22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791200" y="381000"/>
            <a:ext cx="2438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5"/>
              </a:rPr>
              <a:t>http://www.utsc.utoronto.ca/~traceslab/IntroFluor.pdf</a:t>
            </a:r>
            <a:r>
              <a:rPr lang="ar-SA" sz="700" dirty="0" smtClean="0"/>
              <a:t> </a:t>
            </a:r>
            <a:endParaRPr lang="en-US" sz="700" dirty="0"/>
          </a:p>
        </p:txBody>
      </p:sp>
      <p:sp>
        <p:nvSpPr>
          <p:cNvPr id="16" name="Rectangle 15"/>
          <p:cNvSpPr/>
          <p:nvPr/>
        </p:nvSpPr>
        <p:spPr>
          <a:xfrm>
            <a:off x="5562600" y="6400800"/>
            <a:ext cx="2971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hlinkClick r:id="rId6"/>
              </a:rPr>
              <a:t>http://biophys.med.unideb.hu/old/pharmacy/fluorescence_print.pdf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ما هو الفلوروفور، و ما هي الفلورة؟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971800"/>
            <a:ext cx="2133600" cy="335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52800" y="6657945"/>
            <a:ext cx="2971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hlinkClick r:id="rId2"/>
              </a:rPr>
              <a:t>http://biophys.med.unideb.hu/old/pharmacy/fluorescence_print.pdf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1027" name="Picture 3" descr="C:\Documents and Settings\Administrator\Desktop\SPS short course on math in physics (3-1434)\presentations\fluoresc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64268"/>
            <a:ext cx="8204559" cy="58413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152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 smtClean="0"/>
              <a:t>طيف التنشيط (</a:t>
            </a:r>
            <a:r>
              <a:rPr lang="en-US" sz="2400" dirty="0" smtClean="0"/>
              <a:t>excitation</a:t>
            </a:r>
            <a:r>
              <a:rPr lang="ar-SA" sz="2400" dirty="0" smtClean="0"/>
              <a:t>)، طيف الانبعاث (</a:t>
            </a:r>
            <a:r>
              <a:rPr lang="en-US" sz="2400" dirty="0" smtClean="0"/>
              <a:t>emission</a:t>
            </a:r>
            <a:r>
              <a:rPr lang="ar-SA" sz="2400" dirty="0" smtClean="0"/>
              <a:t>) و طيف زمن النبعاث (</a:t>
            </a:r>
            <a:r>
              <a:rPr lang="en-US" sz="2400" dirty="0" smtClean="0"/>
              <a:t>fluorescence lifetime</a:t>
            </a:r>
            <a:r>
              <a:rPr lang="ar-SA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600200"/>
            <a:ext cx="4724400" cy="169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2800" dirty="0" smtClean="0"/>
              <a:t>سؤال (للجماهير المحبة للفيزياء):</a:t>
            </a:r>
          </a:p>
          <a:p>
            <a:pPr algn="ctr" rtl="1">
              <a:lnSpc>
                <a:spcPct val="200000"/>
              </a:lnSpc>
            </a:pPr>
            <a:r>
              <a:rPr lang="ar-SA" sz="2800" dirty="0" smtClean="0"/>
              <a:t>لماذا نحتاج للقياسات الزمنية للتألق؟</a:t>
            </a:r>
            <a:endParaRPr lang="en-US" sz="2800" dirty="0"/>
          </a:p>
        </p:txBody>
      </p:sp>
      <p:pic>
        <p:nvPicPr>
          <p:cNvPr id="5" name="Picture 6" descr="icon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1447800"/>
            <a:ext cx="495300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812</Words>
  <Application>Microsoft Office PowerPoint</Application>
  <PresentationFormat>On-screen Show (4:3)</PresentationFormat>
  <Paragraphs>105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سلسلة محاضرات حول التطبيقات الرياضية للفيزياء التجريبية</vt:lpstr>
      <vt:lpstr>القياسات الزمنية لمطيافية التألق</vt:lpstr>
      <vt:lpstr>القياسات الزمنية لمطيافية التألق</vt:lpstr>
      <vt:lpstr>Slide 4</vt:lpstr>
      <vt:lpstr>القياسات الزمنية لمطيافية التألق</vt:lpstr>
      <vt:lpstr>القياسات الزمنية لمطيافية التألق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القياسات الزمنية لمطيافية التألق</dc:title>
  <dc:creator/>
  <cp:lastModifiedBy>ITC</cp:lastModifiedBy>
  <cp:revision>21</cp:revision>
  <dcterms:created xsi:type="dcterms:W3CDTF">2006-08-16T00:00:00Z</dcterms:created>
  <dcterms:modified xsi:type="dcterms:W3CDTF">2013-01-27T17:29:54Z</dcterms:modified>
</cp:coreProperties>
</file>