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57" r:id="rId4"/>
    <p:sldId id="278" r:id="rId5"/>
    <p:sldId id="280" r:id="rId6"/>
    <p:sldId id="281" r:id="rId7"/>
    <p:sldId id="271" r:id="rId8"/>
    <p:sldId id="283" r:id="rId9"/>
    <p:sldId id="300" r:id="rId10"/>
    <p:sldId id="284" r:id="rId11"/>
    <p:sldId id="282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4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4F60C-0CC3-453B-B98C-7E57C8491F0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214A-5F40-4CC7-9D4C-6DBBF115A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Emoticons at:</a:t>
            </a:r>
          </a:p>
          <a:p>
            <a:r>
              <a:rPr lang="en-US" dirty="0" smtClean="0"/>
              <a:t>http://heathersanimations.com/</a:t>
            </a:r>
          </a:p>
          <a:p>
            <a:r>
              <a:rPr lang="en-US" dirty="0" smtClean="0"/>
              <a:t>http://www.skamu.com/free-icons/animated/</a:t>
            </a:r>
          </a:p>
          <a:p>
            <a:r>
              <a:rPr lang="en-US" dirty="0" smtClean="0"/>
              <a:t>http://www.glitter-graphics.com/</a:t>
            </a:r>
          </a:p>
          <a:p>
            <a:r>
              <a:rPr lang="en-US" dirty="0" smtClean="0"/>
              <a:t>http://www.bellsnwhistles.com/index.html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Emoticons at:</a:t>
            </a:r>
          </a:p>
          <a:p>
            <a:r>
              <a:rPr lang="en-US" dirty="0" smtClean="0"/>
              <a:t>http://heathersanimations.com/</a:t>
            </a:r>
          </a:p>
          <a:p>
            <a:r>
              <a:rPr lang="en-US" dirty="0" smtClean="0"/>
              <a:t>http://www.skamu.com/free-icons/animated/</a:t>
            </a:r>
          </a:p>
          <a:p>
            <a:r>
              <a:rPr lang="en-US" dirty="0" smtClean="0"/>
              <a:t>http://www.glitter-graphics.com/</a:t>
            </a:r>
          </a:p>
          <a:p>
            <a:r>
              <a:rPr lang="en-US" dirty="0" smtClean="0"/>
              <a:t>http://www.bellsnwhistles.com/index.html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Math%20Intro/Math%20Intro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../../../Part-a%20(3-1434)/Academic/presentations/Math%20Intro/Cambridge%20Handbook%20for%20Physics%20Formulas/Cambridge%20Handbook%20for%20Physics%20Formulas-part-2.PDF" TargetMode="External"/><Relationship Id="rId3" Type="http://schemas.openxmlformats.org/officeDocument/2006/relationships/hyperlink" Target="../Math%20Intro/Math%20Intro.pptx" TargetMode="External"/><Relationship Id="rId7" Type="http://schemas.openxmlformats.org/officeDocument/2006/relationships/hyperlink" Target="Cambridge%20Handbook%20for%20Physics%20Formulas/Cambridge%20Handbook%20for%20Physics%20Formulas-part-2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../../Part-a%20(3-1434)/Academic/presentations/Math%20Intro/Cambridge%20Handbook%20for%20Physics%20Formulas/Cambridge%20Handbook%20for%20Physics%20Formulas-part-1.PDF" TargetMode="External"/><Relationship Id="rId5" Type="http://schemas.openxmlformats.org/officeDocument/2006/relationships/image" Target="../media/image7.png"/><Relationship Id="rId4" Type="http://schemas.openxmlformats.org/officeDocument/2006/relationships/hyperlink" Target="Cambridge%20Handbook%20for%20Physics%20Formulas/Cambridge%20Handbook%20for%20Physics%20Formulas-part-1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Shortcut%20to%20FTIR.pptx.ln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../../../Part-a%20(3-1434)/Academic/presentations/Math%20Intro/Cambridge%20Handbook%20for%20Physics%20Formulas/Cambridge%20Handbook%20for%20Physics%20Formulas-part-1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Math%20Intro/Math%20Intro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Math%20Intro/Math%20Intro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Math%20Intro/Math%20Intro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Math%20Intro/Math%20Intro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Math%20Intro/Math%20Intro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سلسلة محاضرات حول</a:t>
            </a:r>
            <a:b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تطبيقات رياضية للفيزياء المخبرية</a:t>
            </a:r>
            <a:b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sz="1600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(الجزء الثاني)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>
            <a:normAutofit/>
          </a:bodyPr>
          <a:lstStyle/>
          <a:p>
            <a:pPr rtl="1"/>
            <a:r>
              <a:rPr lang="ar-SA" sz="16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زين بن حسن يماني</a:t>
            </a:r>
            <a:endParaRPr lang="en-US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نائب رئيس مجلس إدارة الجمعية العلمية السعودية للعلوم الفيزيائية</a:t>
            </a: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مدير مركز التميز البحثي لتقنية النانو بجامعة الملك فهد للبترول والمعادن</a:t>
            </a:r>
            <a:endParaRPr lang="en-US" sz="1600" dirty="0"/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496888"/>
            <a:ext cx="184785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2514600" cy="159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967068"/>
            <a:ext cx="2438400" cy="158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data\personal\photos\Zain Yamani photos\image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9447" y="2849380"/>
            <a:ext cx="769793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429000" y="46144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600" b="1" dirty="0" smtClean="0">
                <a:solidFill>
                  <a:srgbClr val="7030A0"/>
                </a:solidFill>
              </a:rPr>
              <a:t>18، 20 شعبان 1435 هـ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2910590" y="762000"/>
            <a:ext cx="3411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cs typeface="Arial" pitchFamily="34" charset="0"/>
              </a:rPr>
              <a:t>ماذا ندرس من الرياضيات؟؟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0574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/>
              <a:t>الهندسة، الجبر، حساب المثلثات، الهندسة الفراغية، الإحتمالات، الزمر، المصفوفات، التفاضل و التكامل، المعادلات التفاضلية، الدوال المركبة، التحويلات، الفيزياء الرياضية...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5791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>
                <a:solidFill>
                  <a:srgbClr val="FF0000"/>
                </a:solidFill>
              </a:rPr>
              <a:t>نفضنا الغبار؟؟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2831345" y="762000"/>
            <a:ext cx="349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cs typeface="Arial" pitchFamily="34" charset="0"/>
              </a:rPr>
              <a:t>موقع الرياضيات من الفيزياء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676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 smtClean="0"/>
              <a:t>المعادلة شيء.. و حلها شيء آخر!</a:t>
            </a:r>
            <a:endParaRPr lang="en-US" sz="2400" dirty="0" smtClean="0"/>
          </a:p>
        </p:txBody>
      </p:sp>
      <p:pic>
        <p:nvPicPr>
          <p:cNvPr id="6" name="Picture 4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2362200"/>
            <a:ext cx="2209800" cy="28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hlinkClick r:id="rId4" action="ppaction://hlinkfile"/>
          </p:cNvPr>
          <p:cNvSpPr txBox="1"/>
          <p:nvPr/>
        </p:nvSpPr>
        <p:spPr>
          <a:xfrm>
            <a:off x="1752600" y="3178414"/>
            <a:ext cx="1295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6" action="ppaction://hlinkfile"/>
              </a:rPr>
              <a:t>Part-1</a:t>
            </a:r>
            <a:endParaRPr lang="en-US" dirty="0"/>
          </a:p>
        </p:txBody>
      </p:sp>
      <p:sp>
        <p:nvSpPr>
          <p:cNvPr id="8" name="TextBox 7">
            <a:hlinkClick r:id="rId7" action="ppaction://hlinkfile"/>
          </p:cNvPr>
          <p:cNvSpPr txBox="1"/>
          <p:nvPr/>
        </p:nvSpPr>
        <p:spPr>
          <a:xfrm>
            <a:off x="6019800" y="3178414"/>
            <a:ext cx="1295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8" action="ppaction://hlinkfile"/>
              </a:rPr>
              <a:t>Part-2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52600" y="5410200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عليك بهذا الكتاب لمراجعة ما يحسن بطالب علم الفيزياء </a:t>
            </a:r>
            <a:r>
              <a:rPr lang="ar-SA" sz="2800" b="1" dirty="0" smtClean="0">
                <a:solidFill>
                  <a:srgbClr val="00B0F0"/>
                </a:solidFill>
                <a:latin typeface="Traditional Arabic" pitchFamily="2" charset="-78"/>
                <a:ea typeface="Calibri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ar-SA" sz="2000" b="1" dirty="0" smtClean="0">
              <a:solidFill>
                <a:srgbClr val="00B0F0"/>
              </a:solidFill>
              <a:latin typeface="Traditional Arabic" pitchFamily="2" charset="-78"/>
              <a:ea typeface="Calibri" pitchFamily="34" charset="0"/>
              <a:cs typeface="Arial" pitchFamily="34" charset="0"/>
              <a:sym typeface="Wingdings" pitchFamily="2" charset="2"/>
            </a:endParaRPr>
          </a:p>
          <a:p>
            <a:pPr algn="ctr" rtl="1"/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 معرفته </a:t>
            </a:r>
            <a:r>
              <a:rPr lang="ar-SA" sz="2000" b="1" dirty="0" smtClean="0">
                <a:solidFill>
                  <a:srgbClr val="595959"/>
                </a:solidFill>
                <a:cs typeface="Arial" pitchFamily="34" charset="0"/>
                <a:sym typeface="Wingdings" pitchFamily="2" charset="2"/>
              </a:rPr>
              <a:t>من معادلات رياضية متعلقة بالفيزياء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G_0014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676400"/>
            <a:ext cx="4368800" cy="3276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90800" y="7620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للأساليب الرياضية مكانة خاصة في الفيزياء المخبرية كذلك!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5080337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!!</a:t>
            </a:r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أريد أن نستفيد من الزمر للتعرف على تذبذات المواد، و استكشاف ما تمتص من الأشعة الكهرومفناطيسية. ثم نستفيد من تحويل فورير للقيام بقياس طيف الإمتصاص للمواد من دون محزز (و لا موشور) و الذي يعتبر كالبصمة للجزيئات</a:t>
            </a:r>
            <a:r>
              <a:rPr lang="ar-SA" sz="2000" dirty="0" smtClean="0"/>
              <a:t>!!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rtl="1"/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سلسلة محاضرات حول</a:t>
            </a:r>
            <a:b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التطبيقات الرياضية للفيزياء التجريبية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>
            <a:normAutofit/>
          </a:bodyPr>
          <a:lstStyle/>
          <a:p>
            <a:pPr rtl="1"/>
            <a:r>
              <a:rPr lang="ar-SA" sz="16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زين بن حسن يماني</a:t>
            </a:r>
            <a:endParaRPr lang="en-US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رئيس قسم المعلمين بالجمعية العلمية السعودية للعلوم الفيزيائية</a:t>
            </a: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مدير مركز التميز البحثي لتقنية النانو بجامعة الملك فهد </a:t>
            </a:r>
            <a:r>
              <a:rPr lang="ar-SA" sz="1600" b="1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للبترول والمعادن</a:t>
            </a:r>
            <a:endParaRPr lang="en-US" sz="1600" dirty="0"/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496888"/>
            <a:ext cx="184785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2514600" cy="159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967068"/>
            <a:ext cx="2438400" cy="158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data\personal\photos\Zain Yamani photos\image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2819400"/>
            <a:ext cx="769793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429000" y="46144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7030A0"/>
                </a:solidFill>
              </a:rPr>
              <a:t>13-20 ربيع الأول، 1434 هـ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00200" y="533400"/>
            <a:ext cx="708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الهدف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تحسين مستوى استيعاب الفيزياء الرياضية التي تدرس في المقررات الجامعية، و تذوّق حلاوة بعض تطبيقاتها المخبرية، خصوصا في ما يتعلق بالمطيافية الجزيئية.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43000" y="2057400"/>
            <a:ext cx="7543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المحتوى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 تذكير بما قدم في العام الماضي (م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قدمة فلسفية في الكميات و الثوابت،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أساسيات رياضية (في الحساب، الهندسة، الإحتمالات، المعادلات التفاضلية)،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تطبيق رياضي لمعرفة عمر النصف الإنبعاثي عن طريق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TCSPC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،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تطبيق رياضي لتحديد ماهيـّة الغازات الملوّثة عن طريق الـ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Photoacoustic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 Spectroscopy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 rtl="1" eaLnBrk="0" fontAlgn="base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 تطبيق رياضي للكشف عن الروابط </a:t>
            </a:r>
            <a:r>
              <a:rPr lang="en-US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 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بين الذرات عن 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طريق </a:t>
            </a:r>
            <a:r>
              <a:rPr lang="en-US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FTIR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تطبيق رياضي لتحديد حجم الجسيمات ضوئيا عن طريق الـ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Dynamic Light Scattering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بعض التطبيقات الحاسوبية.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doverpublications_2242_3877973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30" y="3352800"/>
            <a:ext cx="957934" cy="1543050"/>
          </a:xfrm>
          <a:prstGeom prst="rect">
            <a:avLst/>
          </a:prstGeom>
        </p:spPr>
      </p:pic>
      <p:pic>
        <p:nvPicPr>
          <p:cNvPr id="6" name="Picture 5" descr="boo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30" y="4343399"/>
            <a:ext cx="1000370" cy="1524001"/>
          </a:xfrm>
          <a:prstGeom prst="rect">
            <a:avLst/>
          </a:prstGeom>
        </p:spPr>
      </p:pic>
      <p:pic>
        <p:nvPicPr>
          <p:cNvPr id="1026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443" y="381000"/>
            <a:ext cx="1202157" cy="156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0" y="1524000"/>
            <a:ext cx="617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7030A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طريقتنا في هذه الدورة:</a:t>
            </a:r>
          </a:p>
          <a:p>
            <a:pPr algn="r" rtl="1"/>
            <a:endParaRPr lang="ar-SA" sz="2400" dirty="0" smtClean="0"/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400" dirty="0" smtClean="0"/>
              <a:t> نراجع بعض المفاهيم و الأدوات الرياضية.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400" dirty="0" smtClean="0"/>
              <a:t> نفهم كيف استفاد المخبريون من هذه الأدوات!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400" dirty="0" smtClean="0"/>
              <a:t> نبني على فهمنا لأجل استيعاب رياضي أفضل في المستقبل.</a:t>
            </a:r>
            <a:endParaRPr lang="en-US" sz="2400" dirty="0"/>
          </a:p>
        </p:txBody>
      </p:sp>
      <p:pic>
        <p:nvPicPr>
          <p:cNvPr id="9" name="Picture 8" descr="White Wedding Cake Cake  animati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038600"/>
            <a:ext cx="685800" cy="1228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623374" y="2438400"/>
            <a:ext cx="8063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و الآن.. إلى.. الحديث حول أفرع الفيزياء و موادها الأكاديمية و أساليبها البحثية</a:t>
            </a:r>
            <a:endParaRPr lang="en-US" sz="2400" dirty="0"/>
          </a:p>
        </p:txBody>
      </p:sp>
      <p:pic>
        <p:nvPicPr>
          <p:cNvPr id="3" name="Picture 2" descr="Smile photo Smil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048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3581400" y="762000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أفرع الفيزياء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828800"/>
            <a:ext cx="609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Atomic, Molecular and Optical (AMO)</a:t>
            </a:r>
          </a:p>
          <a:p>
            <a:r>
              <a:rPr lang="en-US" sz="2400" dirty="0" smtClean="0"/>
              <a:t>Nuclear and Radiation</a:t>
            </a:r>
          </a:p>
          <a:p>
            <a:r>
              <a:rPr lang="en-US" sz="2400" dirty="0" smtClean="0"/>
              <a:t>High Energy Particle Physics/ Cosmology</a:t>
            </a:r>
          </a:p>
          <a:p>
            <a:r>
              <a:rPr lang="en-US" sz="2400" dirty="0" smtClean="0"/>
              <a:t>Condensed Matter</a:t>
            </a:r>
          </a:p>
          <a:p>
            <a:r>
              <a:rPr lang="en-US" sz="2400" dirty="0" smtClean="0"/>
              <a:t>Astronomy/ Astrophysics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smtClean="0"/>
              <a:t>… Polymer, Bio, Medical, Plasma, Chemical…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3153310" y="762000"/>
            <a:ext cx="2866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مواد الفيزياء الأكاديمية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981200"/>
            <a:ext cx="510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Intro				211</a:t>
            </a:r>
          </a:p>
          <a:p>
            <a:r>
              <a:rPr lang="en-US" sz="2400" dirty="0" smtClean="0"/>
              <a:t>212				301/302</a:t>
            </a:r>
          </a:p>
          <a:p>
            <a:r>
              <a:rPr lang="en-US" sz="2400" dirty="0" smtClean="0"/>
              <a:t>303/304/403			305/306</a:t>
            </a:r>
          </a:p>
          <a:p>
            <a:r>
              <a:rPr lang="en-US" sz="2400" dirty="0" smtClean="0"/>
              <a:t>322/422			351/2</a:t>
            </a:r>
          </a:p>
          <a:p>
            <a:r>
              <a:rPr lang="en-US" sz="2400" dirty="0" smtClean="0"/>
              <a:t>401/2				432	</a:t>
            </a:r>
          </a:p>
          <a:p>
            <a:r>
              <a:rPr lang="en-US" sz="2400" dirty="0" smtClean="0"/>
              <a:t>430				</a:t>
            </a:r>
          </a:p>
          <a:p>
            <a:r>
              <a:rPr lang="en-US" sz="2400" dirty="0" smtClean="0"/>
              <a:t>307, 323, 371, 373, 441, 442,…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 Regular"/>
                <a:cs typeface="Tahoma" pitchFamily="34" charset="0"/>
              </a:rPr>
              <a:t> 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3161330" y="762000"/>
            <a:ext cx="2858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أساليب الفيزياء البحثية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2057400"/>
            <a:ext cx="3352800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Theoretical Physics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Experimental Physics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Computational Physics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Pseudo-Science?!!!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2913089" y="762000"/>
            <a:ext cx="3411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cs typeface="Arial" pitchFamily="34" charset="0"/>
              </a:rPr>
              <a:t>ماذا ندرس من الرياضيات؟؟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449</Words>
  <Application>Microsoft Office PowerPoint</Application>
  <PresentationFormat>On-screen Show (4:3)</PresentationFormat>
  <Paragraphs>77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سلسلة محاضرات حول تطبيقات رياضية للفيزياء المخبرية (الجزء الثاني)</vt:lpstr>
      <vt:lpstr>سلسلة محاضرات حول التطبيقات الرياضية للفيزياء التجريبية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التطبيقات الرياضية للفيزياء التجريبية</dc:title>
  <dc:creator/>
  <cp:lastModifiedBy>ITC</cp:lastModifiedBy>
  <cp:revision>21</cp:revision>
  <dcterms:created xsi:type="dcterms:W3CDTF">2006-08-16T00:00:00Z</dcterms:created>
  <dcterms:modified xsi:type="dcterms:W3CDTF">2014-06-16T21:01:34Z</dcterms:modified>
</cp:coreProperties>
</file>