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74" r:id="rId4"/>
    <p:sldId id="277" r:id="rId5"/>
    <p:sldId id="278" r:id="rId6"/>
    <p:sldId id="279" r:id="rId7"/>
    <p:sldId id="264" r:id="rId8"/>
    <p:sldId id="271" r:id="rId9"/>
    <p:sldId id="272" r:id="rId10"/>
    <p:sldId id="261" r:id="rId11"/>
    <p:sldId id="269" r:id="rId12"/>
    <p:sldId id="280" r:id="rId13"/>
    <p:sldId id="275" r:id="rId14"/>
    <p:sldId id="27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46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E180-541A-43C3-9746-B60A225E160C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3CE4C-23D2-43E4-8C5A-B0375F20D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3CE4C-23D2-43E4-8C5A-B0375F20DB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 - (</a:t>
            </a:r>
            <a:r>
              <a:rPr lang="en-US" dirty="0" smtClean="0"/>
              <a:t>alpha) angle of incidence degrees </a:t>
            </a:r>
            <a:r>
              <a:rPr lang="el-GR" dirty="0" smtClean="0"/>
              <a:t>β - (</a:t>
            </a:r>
            <a:r>
              <a:rPr lang="en-US" dirty="0" smtClean="0"/>
              <a:t>beta) angle of diffraction degrees k - diffraction order integer n - groove density grooves/mm D</a:t>
            </a:r>
            <a:r>
              <a:rPr lang="en-US" baseline="-25000" dirty="0" smtClean="0"/>
              <a:t>V</a:t>
            </a:r>
            <a:r>
              <a:rPr lang="en-US" dirty="0" smtClean="0"/>
              <a:t> - the included angle or deviation angle degrees µ</a:t>
            </a:r>
            <a:r>
              <a:rPr lang="en-US" baseline="-25000" dirty="0" smtClean="0"/>
              <a:t>0</a:t>
            </a:r>
            <a:r>
              <a:rPr lang="en-US" dirty="0" smtClean="0"/>
              <a:t> - refractive index dimensionless </a:t>
            </a:r>
            <a:r>
              <a:rPr lang="el-GR" dirty="0" smtClean="0"/>
              <a:t>λ - </a:t>
            </a:r>
            <a:r>
              <a:rPr lang="en-US" dirty="0" smtClean="0"/>
              <a:t>wavelength in vacuum </a:t>
            </a:r>
            <a:r>
              <a:rPr lang="en-US" dirty="0" err="1" smtClean="0"/>
              <a:t>nanometres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3CE4C-23D2-43E4-8C5A-B0375F20DB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 - (</a:t>
            </a:r>
            <a:r>
              <a:rPr lang="en-US" dirty="0" smtClean="0"/>
              <a:t>alpha) angle of incidence degrees </a:t>
            </a:r>
            <a:r>
              <a:rPr lang="el-GR" dirty="0" smtClean="0"/>
              <a:t>β - (</a:t>
            </a:r>
            <a:r>
              <a:rPr lang="en-US" dirty="0" smtClean="0"/>
              <a:t>beta) angle of diffraction degrees k - diffraction order integer n - groove density grooves/mm D</a:t>
            </a:r>
            <a:r>
              <a:rPr lang="en-US" baseline="-25000" dirty="0" smtClean="0"/>
              <a:t>V</a:t>
            </a:r>
            <a:r>
              <a:rPr lang="en-US" dirty="0" smtClean="0"/>
              <a:t> - the included angle or deviation angle degrees µ</a:t>
            </a:r>
            <a:r>
              <a:rPr lang="en-US" baseline="-25000" dirty="0" smtClean="0"/>
              <a:t>0</a:t>
            </a:r>
            <a:r>
              <a:rPr lang="en-US" dirty="0" smtClean="0"/>
              <a:t> - refractive index dimensionless </a:t>
            </a:r>
            <a:r>
              <a:rPr lang="el-GR" dirty="0" smtClean="0"/>
              <a:t>λ - </a:t>
            </a:r>
            <a:r>
              <a:rPr lang="en-US" dirty="0" smtClean="0"/>
              <a:t>wavelength in vacuum </a:t>
            </a:r>
            <a:r>
              <a:rPr lang="en-US" dirty="0" err="1" smtClean="0"/>
              <a:t>nanometres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3CE4C-23D2-43E4-8C5A-B0375F20DB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Optics/Optics%20by%20Klein%20John%20Wiley%20Publisher%20Pages%20from%20226%20to%20231.pdf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../Math%20Intro/Math%20Intro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ss.ucla.edu/~schauble/MoleculeHTML/H2O_html/H2O_page.html" TargetMode="External"/><Relationship Id="rId7" Type="http://schemas.openxmlformats.org/officeDocument/2006/relationships/hyperlink" Target="http://teaching.shu.ac.uk/hwb/chemistry/tutorials/molspec/irspec1.htm" TargetMode="External"/><Relationship Id="rId2" Type="http://schemas.openxmlformats.org/officeDocument/2006/relationships/hyperlink" Target="http://www2.ess.ucla.edu/~schauble/molecular_vibration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2.ess.ucla.edu/~schauble/MoleculeHTML/CH4_html/CH4_page.html" TargetMode="External"/><Relationship Id="rId5" Type="http://schemas.openxmlformats.org/officeDocument/2006/relationships/hyperlink" Target="http://www2.ess.ucla.edu/~schauble/MoleculeHTML/CO2_html/CO2_page.html" TargetMode="External"/><Relationship Id="rId4" Type="http://schemas.openxmlformats.org/officeDocument/2006/relationships/hyperlink" Target="http://www.chemtube3d.com/vibrationsH2O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hyperlink" Target="http://www.horiba.com/scientific/products/optics-tutorial/diffraction-grating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iba.com/scientific/products/optics-tutorial/diffraction-grating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hyperlink" Target="http://www.horiba.com/javasc" TargetMode="Externa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isc/Advancded%20Engineering%20Math%20by%20O'Neil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533400"/>
            <a:ext cx="6705600" cy="1219200"/>
          </a:xfrm>
        </p:spPr>
        <p:txBody>
          <a:bodyPr>
            <a:normAutofit/>
          </a:bodyPr>
          <a:lstStyle/>
          <a:p>
            <a:pPr rtl="1"/>
            <a:r>
              <a:rPr lang="ar-S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تحليل (أي تصنيف) المواد بقياس طيف الامتصاص الحراري  مستفيدا من تحويلات فوريير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83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Materials Characterization through Fourier Transform Infra-red Spectroscopy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400800" y="3018900"/>
            <a:ext cx="2306600" cy="3839100"/>
            <a:chOff x="228600" y="2286000"/>
            <a:chExt cx="2306600" cy="3839100"/>
          </a:xfrm>
        </p:grpSpPr>
        <p:pic>
          <p:nvPicPr>
            <p:cNvPr id="15" name="Picture 14" descr="IMG_0018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600" y="4419600"/>
              <a:ext cx="2274000" cy="1705500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228600" y="2286000"/>
              <a:ext cx="2306600" cy="2060377"/>
              <a:chOff x="228600" y="3124200"/>
              <a:chExt cx="2306600" cy="2060377"/>
            </a:xfrm>
          </p:grpSpPr>
          <p:pic>
            <p:nvPicPr>
              <p:cNvPr id="18" name="Picture 17" descr="FTIR1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28600" y="3124200"/>
                <a:ext cx="2306600" cy="1729950"/>
              </a:xfrm>
              <a:prstGeom prst="rect">
                <a:avLst/>
              </a:prstGeom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457200" y="487680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Nicolet 6700 FTIR</a:t>
                </a:r>
                <a:endParaRPr lang="en-US" sz="1400" dirty="0"/>
              </a:p>
            </p:txBody>
          </p:sp>
        </p:grpSp>
      </p:grpSp>
      <p:pic>
        <p:nvPicPr>
          <p:cNvPr id="1026" name="Picture 2" descr="D:\data\Lectures\short courses\SPS short course on applications of math in experimental physics (3-1434)\Part-b (Summer 1435)\Academic\presentations\FTIR\IR spectrum of polydimethlysiloxan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09646"/>
            <a:ext cx="6629400" cy="4048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600200"/>
            <a:ext cx="662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2800" dirty="0" smtClean="0"/>
              <a:t>سؤال (للجماهير المحبة للفيزياء):</a:t>
            </a:r>
          </a:p>
          <a:p>
            <a:pPr algn="ctr" rtl="1">
              <a:lnSpc>
                <a:spcPct val="200000"/>
              </a:lnSpc>
            </a:pPr>
            <a:r>
              <a:rPr lang="ar-SA" sz="2800" dirty="0" smtClean="0"/>
              <a:t>لماذا نحتاج تحويل فوريير لقياس طيف الإمتصاص؟</a:t>
            </a:r>
            <a:endParaRPr lang="en-US" sz="2800" dirty="0"/>
          </a:p>
        </p:txBody>
      </p:sp>
      <p:pic>
        <p:nvPicPr>
          <p:cNvPr id="5" name="Picture 6" descr="icon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1447800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ata\Lectures\short courses\SPS short course on applications of math in experimental physics (3-1434)\Part-b (Summer 1435)\Academic\presentations\FTIR\FTIR beam splitt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33400"/>
            <a:ext cx="4648200" cy="2352675"/>
          </a:xfrm>
          <a:prstGeom prst="rect">
            <a:avLst/>
          </a:prstGeom>
          <a:noFill/>
        </p:spPr>
      </p:pic>
      <p:sp>
        <p:nvSpPr>
          <p:cNvPr id="3" name="TextBox 2">
            <a:hlinkClick r:id="rId3" action="ppaction://hlinkfile"/>
          </p:cNvPr>
          <p:cNvSpPr txBox="1"/>
          <p:nvPr/>
        </p:nvSpPr>
        <p:spPr>
          <a:xfrm>
            <a:off x="1905000" y="51054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source sees the Fourier Transform “</a:t>
            </a:r>
            <a:r>
              <a:rPr lang="en-US" dirty="0" err="1" smtClean="0"/>
              <a:t>interferogram</a:t>
            </a:r>
            <a:r>
              <a:rPr lang="en-US" dirty="0" smtClean="0"/>
              <a:t>” of the source’s spectral intensity!</a:t>
            </a:r>
          </a:p>
          <a:p>
            <a:pPr algn="ctr"/>
            <a:r>
              <a:rPr lang="en-US" dirty="0" smtClean="0"/>
              <a:t>[See for example Klein’s </a:t>
            </a:r>
            <a:r>
              <a:rPr lang="en-US" u="sng" dirty="0" smtClean="0"/>
              <a:t>Optics]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11430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/>
              <a:t>تخيـّل لو كان المصدر الضوئي أحادي اللون (ليزر)، فما الإشارة الملتقطة عند تحرك المرآة بسرعة ثابتة؟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5446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/>
              <a:t>تخيـّل لو كان المصدر الضوئي ثنائي اللون (ليزرين)، فما الإشارة الملتقطة عند تحرك المرآة بسرعة ثابتة؟</a:t>
            </a:r>
          </a:p>
          <a:p>
            <a:pPr algn="ctr" rtl="1"/>
            <a:r>
              <a:rPr lang="ar-SA" dirty="0" smtClean="0"/>
              <a:t>طيب.. لو كان المصدر عديد اللون (متصل طيف الإضاءة)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3450" y="381000"/>
            <a:ext cx="4400550" cy="434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876800"/>
            <a:ext cx="5462587" cy="174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48200" y="5181600"/>
            <a:ext cx="426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Fundamentals of Molecular Spectroscopy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533400"/>
            <a:ext cx="3336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FTIR Instrumentation</a:t>
            </a:r>
            <a:endParaRPr lang="en-US" sz="2800" dirty="0"/>
          </a:p>
        </p:txBody>
      </p:sp>
      <p:pic>
        <p:nvPicPr>
          <p:cNvPr id="12290" name="Picture 2" descr="http://www.analyticalspectroscopy.net/ap3_html_m4ead8c4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606"/>
            <a:ext cx="6629400" cy="5104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533400"/>
            <a:ext cx="5247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FTIR Signal: measured.. calculated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466731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Interferogram</a:t>
            </a:r>
            <a:r>
              <a:rPr lang="en-US" sz="2000" dirty="0" smtClean="0"/>
              <a:t> and its Fourier Transform</a:t>
            </a:r>
            <a:endParaRPr lang="en-US" sz="2000" dirty="0"/>
          </a:p>
        </p:txBody>
      </p:sp>
      <p:pic>
        <p:nvPicPr>
          <p:cNvPr id="1026" name="Picture 2" descr="C:\Documents and Settings\Administrator\Desktop\interferogram and FT of 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7905750" cy="33483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791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spectra on the right are ratio when there is/ is not a sample. The ‘dips’ are dips in transmission due to absorption by the sample.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2105119" y="762000"/>
            <a:ext cx="5210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cs typeface="Arial" pitchFamily="34" charset="0"/>
              </a:rPr>
              <a:t>ميزات قياس الطيف باتستخدام تحويل فورير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038600" y="1828800"/>
            <a:ext cx="4114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SA" sz="2400" dirty="0" smtClean="0"/>
              <a:t>التقاط الإشارة للطيف كاملا</a:t>
            </a:r>
          </a:p>
          <a:p>
            <a:pPr marL="457200" indent="-457200" algn="r" rt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SA" sz="2400" dirty="0" smtClean="0"/>
              <a:t>زمن التحليل قصير</a:t>
            </a:r>
          </a:p>
          <a:p>
            <a:pPr marL="457200" indent="-457200" algn="r" rt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SA" sz="2400" dirty="0" smtClean="0"/>
              <a:t>لا حاجة إلى اقتطاع الإشارة عند فتحة المحزز (أصلا ليس ثمة محزز)</a:t>
            </a:r>
          </a:p>
          <a:p>
            <a:pPr marL="457200" indent="-457200" algn="r" rt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SA" sz="2400" dirty="0" smtClean="0"/>
              <a:t>دقة قياس الزمن الدورة (أو التردد) عالي جدا لاستخدام الليزر</a:t>
            </a:r>
          </a:p>
          <a:p>
            <a:pPr marL="457200" indent="-457200" algn="r" rt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SA" sz="2400" dirty="0" smtClean="0"/>
              <a:t>القدرة على تمييز الخطوط عالي و لا يعتمد على الطول الموجي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657600"/>
            <a:ext cx="3790950" cy="299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533400"/>
            <a:ext cx="361028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7030A0"/>
                </a:solidFill>
              </a:rPr>
              <a:t>تذبذت الجزيئات كبصمة تحليل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rgbClr val="7030A0"/>
                </a:solidFill>
              </a:rPr>
              <a:t>Vibration of Molecules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447800" y="5650468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http://www2.ess.ucla.edu/~schauble/molecular_vibrations.htm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6764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N, 3N, 3N-6 (or 3N-5), N-1, 2N-5 (or 2N-4)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438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Water: </a:t>
            </a:r>
            <a:r>
              <a:rPr lang="en-US" dirty="0" smtClean="0">
                <a:hlinkClick r:id="rId3"/>
              </a:rPr>
              <a:t>http://www2.ess.ucla.edu/~schauble/MoleculeHTML/H2O_html/H2O_page.html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http://www.chemtube3d.com/vibrationsH2O.htm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429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r>
              <a:rPr lang="en-US" dirty="0" smtClean="0">
                <a:hlinkClick r:id="rId5"/>
              </a:rPr>
              <a:t>http://www2.ess.ucla.edu/~schauble/MoleculeHTML/CO2_html/CO2_page.html</a:t>
            </a:r>
            <a:r>
              <a:rPr lang="en-US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4306669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:</a:t>
            </a:r>
          </a:p>
          <a:p>
            <a:r>
              <a:rPr lang="en-US" dirty="0" smtClean="0">
                <a:hlinkClick r:id="rId6"/>
              </a:rPr>
              <a:t>http://www2.ess.ucla.edu/~schauble/MoleculeHTML/CH4_html/CH4_page.html</a:t>
            </a:r>
            <a:r>
              <a:rPr lang="en-US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6211669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7"/>
              </a:rPr>
              <a:t>http://teaching.shu.ac.uk/hwb/chemistry/tutorials/molspec/irspec1.htm</a:t>
            </a:r>
            <a:r>
              <a:rPr lang="ar-S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685800"/>
            <a:ext cx="4544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7030A0"/>
                </a:solidFill>
              </a:rPr>
              <a:t>امتصاص الجزيئات للموجات الحرارية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925669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Vibrational</a:t>
            </a:r>
            <a:r>
              <a:rPr lang="en-US" dirty="0" smtClean="0"/>
              <a:t> excitation: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E = h </a:t>
            </a:r>
            <a:r>
              <a:rPr lang="en-US" dirty="0" smtClean="0">
                <a:latin typeface="Symbol" pitchFamily="18" charset="2"/>
              </a:rPr>
              <a:t>n</a:t>
            </a:r>
            <a:r>
              <a:rPr lang="en-US" dirty="0" smtClean="0"/>
              <a:t> = ~ 0.1 </a:t>
            </a:r>
            <a:r>
              <a:rPr lang="en-US" dirty="0" err="1" smtClean="0"/>
              <a:t>eV</a:t>
            </a:r>
            <a:r>
              <a:rPr lang="en-US" dirty="0" smtClean="0"/>
              <a:t> ~ 10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~ 800 cm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477869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Dipole approximation [there are selection rules: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>
                <a:latin typeface="Coronet" pitchFamily="66" charset="0"/>
              </a:rPr>
              <a:t>l</a:t>
            </a:r>
            <a:r>
              <a:rPr lang="en-US" dirty="0" smtClean="0"/>
              <a:t> = </a:t>
            </a:r>
            <a:r>
              <a:rPr lang="en-US" u="sng" dirty="0" smtClean="0"/>
              <a:t>+</a:t>
            </a:r>
            <a:r>
              <a:rPr lang="en-US" dirty="0" smtClean="0"/>
              <a:t>1</a:t>
            </a:r>
          </a:p>
          <a:p>
            <a:r>
              <a:rPr lang="en-US" dirty="0" smtClean="0"/>
              <a:t>Since transition probability is proportional to &lt;</a:t>
            </a:r>
            <a:r>
              <a:rPr lang="en-US" dirty="0" err="1" smtClean="0"/>
              <a:t>n|r|i</a:t>
            </a:r>
            <a:r>
              <a:rPr lang="en-US" dirty="0" smtClean="0"/>
              <a:t>&gt;, n&gt; and </a:t>
            </a:r>
            <a:r>
              <a:rPr lang="en-US" dirty="0" err="1" smtClean="0"/>
              <a:t>i</a:t>
            </a:r>
            <a:r>
              <a:rPr lang="en-US" dirty="0" smtClean="0"/>
              <a:t>&gt; should have opposite polarities.</a:t>
            </a:r>
            <a:endParaRPr lang="en-US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763869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Electronic excitation: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E = h </a:t>
            </a:r>
            <a:r>
              <a:rPr lang="en-US" dirty="0" smtClean="0">
                <a:latin typeface="Symbol" pitchFamily="18" charset="2"/>
              </a:rPr>
              <a:t>n</a:t>
            </a:r>
            <a:r>
              <a:rPr lang="en-US" dirty="0" smtClean="0"/>
              <a:t> = ~3 </a:t>
            </a:r>
            <a:r>
              <a:rPr lang="en-US" dirty="0" err="1" smtClean="0"/>
              <a:t>eV</a:t>
            </a:r>
            <a:endParaRPr lang="en-US" dirty="0" smtClean="0"/>
          </a:p>
          <a:p>
            <a:r>
              <a:rPr lang="en-US" dirty="0" smtClean="0"/>
              <a:t>Rotational excitation ~ </a:t>
            </a:r>
            <a:r>
              <a:rPr lang="en-US" dirty="0" err="1" smtClean="0"/>
              <a:t>meV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628001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Conserve energy: </a:t>
            </a:r>
            <a:r>
              <a:rPr lang="en-US" u="sng" dirty="0" smtClean="0"/>
              <a:t>+</a:t>
            </a:r>
            <a:r>
              <a:rPr lang="en-US" dirty="0" err="1" smtClean="0"/>
              <a:t>h</a:t>
            </a:r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dirty="0" smtClean="0"/>
              <a:t> = E</a:t>
            </a:r>
            <a:r>
              <a:rPr lang="en-US" baseline="-25000" dirty="0" smtClean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685800"/>
            <a:ext cx="5564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7030A0"/>
                </a:solidFill>
              </a:rPr>
              <a:t>قياس طيف الإمتصاص للأشعة الحرارية تقليديا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14338" name="Picture 2" descr="http://www.analyticalspectroscopy.net/ap1_html_518e3d4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5931" y="1981200"/>
            <a:ext cx="3477069" cy="3200400"/>
          </a:xfrm>
          <a:prstGeom prst="rect">
            <a:avLst/>
          </a:prstGeom>
          <a:noFill/>
        </p:spPr>
      </p:pic>
      <p:pic>
        <p:nvPicPr>
          <p:cNvPr id="14340" name="Picture 4" descr="http://www.analyticalspectroscopy.net/ap1_html_m5cac43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865" y="1981200"/>
            <a:ext cx="4499735" cy="3221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685800"/>
            <a:ext cx="2996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7030A0"/>
                </a:solidFill>
              </a:rPr>
              <a:t>عمل المحزز.. ومشاكله!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1026" name="Picture 2" descr="http://www.horiba.com/fileadmin/uploads/Scientific/Photos/OOS/fig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13398"/>
            <a:ext cx="4719438" cy="351100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64124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http://www.horiba.com/scientific/products/optics-tutorial/diffraction-gratings/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91200" y="1600200"/>
            <a:ext cx="2923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Grating equation is given by:</a:t>
            </a:r>
          </a:p>
        </p:txBody>
      </p:sp>
      <p:pic>
        <p:nvPicPr>
          <p:cNvPr id="1028" name="Picture 4" descr="http://www.horiba.com/fileadmin/uploads/Scientific/Photos/OOS/eq1-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0314" y="1905000"/>
            <a:ext cx="3135086" cy="457200"/>
          </a:xfrm>
          <a:prstGeom prst="rect">
            <a:avLst/>
          </a:prstGeom>
          <a:noFill/>
        </p:spPr>
      </p:pic>
      <p:pic>
        <p:nvPicPr>
          <p:cNvPr id="1030" name="Picture 6" descr="http://www.horiba.com/fileadmin/uploads/Scientific/Photos/OOS/eq1-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3115442"/>
            <a:ext cx="1621536" cy="465958"/>
          </a:xfrm>
          <a:prstGeom prst="rect">
            <a:avLst/>
          </a:prstGeom>
          <a:noFill/>
        </p:spPr>
      </p:pic>
      <p:pic>
        <p:nvPicPr>
          <p:cNvPr id="1031" name="Picture 7" descr="http://www.horiba.com/fileadmin/uploads/Scientific/Photos/OOS/eq1-3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3657600"/>
            <a:ext cx="3939687" cy="7239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5791200" y="2514600"/>
            <a:ext cx="312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81600" y="4876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baseline="-25000" dirty="0" err="1" smtClean="0"/>
              <a:t>v</a:t>
            </a:r>
            <a:r>
              <a:rPr lang="en-US" dirty="0" smtClean="0"/>
              <a:t> is constant from the geometry of the spectrometer</a:t>
            </a:r>
          </a:p>
          <a:p>
            <a:r>
              <a:rPr lang="en-US" dirty="0" smtClean="0"/>
              <a:t>You can solve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(and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) for a specific </a:t>
            </a:r>
            <a:r>
              <a:rPr lang="en-US" dirty="0" smtClean="0">
                <a:latin typeface="Symbol" pitchFamily="18" charset="2"/>
              </a:rPr>
              <a:t>l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8926" y="685800"/>
            <a:ext cx="3469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7030A0"/>
                </a:solidFill>
              </a:rPr>
              <a:t>عرفنا العمل. فأين المشاكل؟!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4124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http://www.horiba.com/scientific/products/optics-tutorial/diffraction-gratings/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4818" name="Picture 2" descr="http://www.horiba.com/fileadmin/uploads/Scientific/Photos/OOS/eq1-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905000"/>
            <a:ext cx="2334490" cy="1069975"/>
          </a:xfrm>
          <a:prstGeom prst="rect">
            <a:avLst/>
          </a:prstGeom>
          <a:noFill/>
        </p:spPr>
      </p:pic>
      <p:pic>
        <p:nvPicPr>
          <p:cNvPr id="34824" name="Picture 8" descr="http://www.horiba.com/uploads/pics/fig3.gif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200400"/>
            <a:ext cx="8458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600200"/>
            <a:ext cx="472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2800" dirty="0" smtClean="0"/>
              <a:t>سؤال للجماهير الحائرة:</a:t>
            </a:r>
          </a:p>
          <a:p>
            <a:pPr algn="ctr" rtl="1">
              <a:lnSpc>
                <a:spcPct val="200000"/>
              </a:lnSpc>
            </a:pPr>
            <a:r>
              <a:rPr lang="ar-SA" sz="2800" dirty="0" smtClean="0"/>
              <a:t>وش دخـّل كل هالسواليف بسلسلة المحاضرات في التطبيقات ال</a:t>
            </a:r>
            <a:r>
              <a:rPr lang="ar-SA" sz="2800" dirty="0" smtClean="0">
                <a:solidFill>
                  <a:srgbClr val="FF0000"/>
                </a:solidFill>
              </a:rPr>
              <a:t>ر</a:t>
            </a:r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يا</a:t>
            </a:r>
            <a:r>
              <a:rPr lang="ar-SA" sz="2800" dirty="0" smtClean="0">
                <a:solidFill>
                  <a:srgbClr val="7030A0"/>
                </a:solidFill>
              </a:rPr>
              <a:t>ض</a:t>
            </a:r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ي</a:t>
            </a:r>
            <a:r>
              <a:rPr lang="ar-SA" sz="2800" dirty="0" smtClean="0">
                <a:solidFill>
                  <a:srgbClr val="FF0000"/>
                </a:solidFill>
              </a:rPr>
              <a:t>ـّ</a:t>
            </a:r>
            <a:r>
              <a:rPr lang="ar-SA" sz="2800" dirty="0" smtClean="0"/>
              <a:t>ة؟؟</a:t>
            </a:r>
            <a:endParaRPr lang="en-US" sz="2800" dirty="0"/>
          </a:p>
        </p:txBody>
      </p:sp>
      <p:pic>
        <p:nvPicPr>
          <p:cNvPr id="3" name="Picture 4" descr="http://www.bellsnwhistles.com/6spia/1asp1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343400"/>
            <a:ext cx="3048000" cy="1905001"/>
          </a:xfrm>
          <a:prstGeom prst="rect">
            <a:avLst/>
          </a:prstGeom>
          <a:noFill/>
        </p:spPr>
      </p:pic>
      <p:pic>
        <p:nvPicPr>
          <p:cNvPr id="6148" name="Picture 4" descr="R7889i r7855m photo Confuse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524000"/>
            <a:ext cx="4762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838200"/>
            <a:ext cx="4608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Fourier Series and Transforms</a:t>
            </a:r>
            <a:endParaRPr lang="en-US" sz="2800" dirty="0"/>
          </a:p>
        </p:txBody>
      </p:sp>
      <p:pic>
        <p:nvPicPr>
          <p:cNvPr id="5" name="Picture 4" descr="Fourier Transform definition.bmp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447800"/>
            <a:ext cx="6781800" cy="5276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7620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 err="1" smtClean="0"/>
              <a:t>ListPlot</a:t>
            </a:r>
            <a:r>
              <a:rPr lang="en-US" sz="2000" dirty="0" smtClean="0"/>
              <a:t>-Table of sum of three sinusoids. Then FFT the data, and compare with reconstructed function.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27432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362200"/>
            <a:ext cx="27432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6355" y="2276475"/>
            <a:ext cx="27432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600200" y="49530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y(x) = 5 sin(2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</a:rPr>
              <a:t>x</a:t>
            </a:r>
            <a:r>
              <a:rPr lang="en-US" sz="2000" dirty="0" smtClean="0"/>
              <a:t>/250) + 1 sin(2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</a:rPr>
              <a:t>x</a:t>
            </a:r>
            <a:r>
              <a:rPr lang="en-US" sz="2000" dirty="0" smtClean="0"/>
              <a:t>/100) + 3 sin(2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</a:rPr>
              <a:t>x</a:t>
            </a:r>
            <a:r>
              <a:rPr lang="en-US" sz="2000" dirty="0" smtClean="0"/>
              <a:t>/50)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5867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نتحدث أكثر عن تحويل فوريير في يوم آخر، بإذن الله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549</Words>
  <Application>Microsoft Office PowerPoint</Application>
  <PresentationFormat>On-screen Show (4:3)</PresentationFormat>
  <Paragraphs>58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تحليل (أي تصنيف) المواد بقياس طيف الامتصاص الحراري  مستفيدا من تحويلات فوريير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القياسات الزمنية لمطيافية التألق</dc:title>
  <dc:creator/>
  <cp:lastModifiedBy>ITC</cp:lastModifiedBy>
  <cp:revision>19</cp:revision>
  <dcterms:created xsi:type="dcterms:W3CDTF">2006-08-16T00:00:00Z</dcterms:created>
  <dcterms:modified xsi:type="dcterms:W3CDTF">2014-06-18T03:03:09Z</dcterms:modified>
</cp:coreProperties>
</file>