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99" r:id="rId2"/>
    <p:sldId id="300" r:id="rId3"/>
    <p:sldId id="292" r:id="rId4"/>
    <p:sldId id="297" r:id="rId5"/>
    <p:sldId id="301" r:id="rId6"/>
    <p:sldId id="302" r:id="rId7"/>
    <p:sldId id="303" r:id="rId8"/>
    <p:sldId id="304" r:id="rId9"/>
    <p:sldId id="305" r:id="rId10"/>
    <p:sldId id="306" r:id="rId11"/>
    <p:sldId id="307" r:id="rId12"/>
    <p:sldId id="308" r:id="rId13"/>
    <p:sldId id="309" r:id="rId14"/>
    <p:sldId id="31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hammed"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90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84EC6C-1F56-4A7A-A13E-BF7ABD4A83C0}" type="datetimeFigureOut">
              <a:rPr lang="en-US" smtClean="0"/>
              <a:t>10/16/2017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4D79E1-CEA0-469C-9D30-6C457929646B}" type="slidenum">
              <a:rPr lang="en-US" smtClean="0"/>
              <a:t>‹#›</a:t>
            </a:fld>
            <a:endParaRPr lang="en-US"/>
          </a:p>
        </p:txBody>
      </p:sp>
    </p:spTree>
    <p:extLst>
      <p:ext uri="{BB962C8B-B14F-4D97-AF65-F5344CB8AC3E}">
        <p14:creationId xmlns:p14="http://schemas.microsoft.com/office/powerpoint/2010/main" val="3451672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EB1835-C7DC-42F1-BE94-A6F10B138F2B}"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99CFE-433B-4040-A039-307537B0B4F1}" type="slidenum">
              <a:rPr lang="en-US" smtClean="0"/>
              <a:t>‹#›</a:t>
            </a:fld>
            <a:endParaRPr lang="en-US"/>
          </a:p>
        </p:txBody>
      </p:sp>
    </p:spTree>
    <p:extLst>
      <p:ext uri="{BB962C8B-B14F-4D97-AF65-F5344CB8AC3E}">
        <p14:creationId xmlns:p14="http://schemas.microsoft.com/office/powerpoint/2010/main" val="3029847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EB1835-C7DC-42F1-BE94-A6F10B138F2B}"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99CFE-433B-4040-A039-307537B0B4F1}" type="slidenum">
              <a:rPr lang="en-US" smtClean="0"/>
              <a:t>‹#›</a:t>
            </a:fld>
            <a:endParaRPr lang="en-US"/>
          </a:p>
        </p:txBody>
      </p:sp>
    </p:spTree>
    <p:extLst>
      <p:ext uri="{BB962C8B-B14F-4D97-AF65-F5344CB8AC3E}">
        <p14:creationId xmlns:p14="http://schemas.microsoft.com/office/powerpoint/2010/main" val="3793613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EB1835-C7DC-42F1-BE94-A6F10B138F2B}"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99CFE-433B-4040-A039-307537B0B4F1}" type="slidenum">
              <a:rPr lang="en-US" smtClean="0"/>
              <a:t>‹#›</a:t>
            </a:fld>
            <a:endParaRPr lang="en-US"/>
          </a:p>
        </p:txBody>
      </p:sp>
    </p:spTree>
    <p:extLst>
      <p:ext uri="{BB962C8B-B14F-4D97-AF65-F5344CB8AC3E}">
        <p14:creationId xmlns:p14="http://schemas.microsoft.com/office/powerpoint/2010/main" val="3934161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EB1835-C7DC-42F1-BE94-A6F10B138F2B}"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99CFE-433B-4040-A039-307537B0B4F1}" type="slidenum">
              <a:rPr lang="en-US" smtClean="0"/>
              <a:t>‹#›</a:t>
            </a:fld>
            <a:endParaRPr lang="en-US"/>
          </a:p>
        </p:txBody>
      </p:sp>
    </p:spTree>
    <p:extLst>
      <p:ext uri="{BB962C8B-B14F-4D97-AF65-F5344CB8AC3E}">
        <p14:creationId xmlns:p14="http://schemas.microsoft.com/office/powerpoint/2010/main" val="2385086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EB1835-C7DC-42F1-BE94-A6F10B138F2B}"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99CFE-433B-4040-A039-307537B0B4F1}" type="slidenum">
              <a:rPr lang="en-US" smtClean="0"/>
              <a:t>‹#›</a:t>
            </a:fld>
            <a:endParaRPr lang="en-US"/>
          </a:p>
        </p:txBody>
      </p:sp>
    </p:spTree>
    <p:extLst>
      <p:ext uri="{BB962C8B-B14F-4D97-AF65-F5344CB8AC3E}">
        <p14:creationId xmlns:p14="http://schemas.microsoft.com/office/powerpoint/2010/main" val="4078198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EB1835-C7DC-42F1-BE94-A6F10B138F2B}"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99CFE-433B-4040-A039-307537B0B4F1}" type="slidenum">
              <a:rPr lang="en-US" smtClean="0"/>
              <a:t>‹#›</a:t>
            </a:fld>
            <a:endParaRPr lang="en-US"/>
          </a:p>
        </p:txBody>
      </p:sp>
    </p:spTree>
    <p:extLst>
      <p:ext uri="{BB962C8B-B14F-4D97-AF65-F5344CB8AC3E}">
        <p14:creationId xmlns:p14="http://schemas.microsoft.com/office/powerpoint/2010/main" val="3881123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EB1835-C7DC-42F1-BE94-A6F10B138F2B}" type="datetimeFigureOut">
              <a:rPr lang="en-US" smtClean="0"/>
              <a:t>10/16/2017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A99CFE-433B-4040-A039-307537B0B4F1}" type="slidenum">
              <a:rPr lang="en-US" smtClean="0"/>
              <a:t>‹#›</a:t>
            </a:fld>
            <a:endParaRPr lang="en-US"/>
          </a:p>
        </p:txBody>
      </p:sp>
    </p:spTree>
    <p:extLst>
      <p:ext uri="{BB962C8B-B14F-4D97-AF65-F5344CB8AC3E}">
        <p14:creationId xmlns:p14="http://schemas.microsoft.com/office/powerpoint/2010/main" val="2855921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EB1835-C7DC-42F1-BE94-A6F10B138F2B}" type="datetimeFigureOut">
              <a:rPr lang="en-US" smtClean="0"/>
              <a:t>10/16/2017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A99CFE-433B-4040-A039-307537B0B4F1}" type="slidenum">
              <a:rPr lang="en-US" smtClean="0"/>
              <a:t>‹#›</a:t>
            </a:fld>
            <a:endParaRPr lang="en-US"/>
          </a:p>
        </p:txBody>
      </p:sp>
    </p:spTree>
    <p:extLst>
      <p:ext uri="{BB962C8B-B14F-4D97-AF65-F5344CB8AC3E}">
        <p14:creationId xmlns:p14="http://schemas.microsoft.com/office/powerpoint/2010/main" val="1735997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EB1835-C7DC-42F1-BE94-A6F10B138F2B}" type="datetimeFigureOut">
              <a:rPr lang="en-US" smtClean="0"/>
              <a:t>10/16/2017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A99CFE-433B-4040-A039-307537B0B4F1}" type="slidenum">
              <a:rPr lang="en-US" smtClean="0"/>
              <a:t>‹#›</a:t>
            </a:fld>
            <a:endParaRPr lang="en-US"/>
          </a:p>
        </p:txBody>
      </p:sp>
    </p:spTree>
    <p:extLst>
      <p:ext uri="{BB962C8B-B14F-4D97-AF65-F5344CB8AC3E}">
        <p14:creationId xmlns:p14="http://schemas.microsoft.com/office/powerpoint/2010/main" val="938748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EB1835-C7DC-42F1-BE94-A6F10B138F2B}"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99CFE-433B-4040-A039-307537B0B4F1}" type="slidenum">
              <a:rPr lang="en-US" smtClean="0"/>
              <a:t>‹#›</a:t>
            </a:fld>
            <a:endParaRPr lang="en-US"/>
          </a:p>
        </p:txBody>
      </p:sp>
    </p:spTree>
    <p:extLst>
      <p:ext uri="{BB962C8B-B14F-4D97-AF65-F5344CB8AC3E}">
        <p14:creationId xmlns:p14="http://schemas.microsoft.com/office/powerpoint/2010/main" val="739040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EB1835-C7DC-42F1-BE94-A6F10B138F2B}"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99CFE-433B-4040-A039-307537B0B4F1}" type="slidenum">
              <a:rPr lang="en-US" smtClean="0"/>
              <a:t>‹#›</a:t>
            </a:fld>
            <a:endParaRPr lang="en-US"/>
          </a:p>
        </p:txBody>
      </p:sp>
    </p:spTree>
    <p:extLst>
      <p:ext uri="{BB962C8B-B14F-4D97-AF65-F5344CB8AC3E}">
        <p14:creationId xmlns:p14="http://schemas.microsoft.com/office/powerpoint/2010/main" val="2892613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EB1835-C7DC-42F1-BE94-A6F10B138F2B}" type="datetimeFigureOut">
              <a:rPr lang="en-US" smtClean="0"/>
              <a:t>10/16/2017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A99CFE-433B-4040-A039-307537B0B4F1}" type="slidenum">
              <a:rPr lang="en-US" smtClean="0"/>
              <a:t>‹#›</a:t>
            </a:fld>
            <a:endParaRPr lang="en-US"/>
          </a:p>
        </p:txBody>
      </p:sp>
    </p:spTree>
    <p:extLst>
      <p:ext uri="{BB962C8B-B14F-4D97-AF65-F5344CB8AC3E}">
        <p14:creationId xmlns:p14="http://schemas.microsoft.com/office/powerpoint/2010/main" val="2520736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17" Type="http://schemas.openxmlformats.org/officeDocument/2006/relationships/image" Target="../media/image73.png"/><Relationship Id="rId2" Type="http://schemas.openxmlformats.org/officeDocument/2006/relationships/slideLayout" Target="../slideLayouts/slideLayout2.xml"/><Relationship Id="rId16" Type="http://schemas.openxmlformats.org/officeDocument/2006/relationships/image" Target="../media/image72.png"/><Relationship Id="rId1" Type="http://schemas.openxmlformats.org/officeDocument/2006/relationships/themeOverride" Target="../theme/themeOverride11.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s>
</file>

<file path=ppt/slides/_rels/slide1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slideLayout" Target="../slideLayouts/slideLayout2.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themeOverride" Target="../theme/themeOverride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emf"/><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ar-SA" dirty="0"/>
              <a:t> </a:t>
            </a:r>
            <a:endParaRPr lang="en-US" dirty="0"/>
          </a:p>
        </p:txBody>
      </p:sp>
    </p:spTree>
    <p:extLst>
      <p:ext uri="{BB962C8B-B14F-4D97-AF65-F5344CB8AC3E}">
        <p14:creationId xmlns:p14="http://schemas.microsoft.com/office/powerpoint/2010/main" val="326373286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2425"/>
            <a:ext cx="10896600" cy="5824538"/>
          </a:xfrm>
        </p:spPr>
        <p:txBody>
          <a:bodyPr>
            <a:normAutofit/>
          </a:bodyPr>
          <a:lstStyle/>
          <a:p>
            <a:pPr marL="0" indent="0">
              <a:buNone/>
            </a:pPr>
            <a:r>
              <a:rPr lang="en-US" sz="3200" dirty="0"/>
              <a:t>Car in banked circular turn</a:t>
            </a:r>
            <a:endParaRPr lang="en-US" sz="3200" dirty="0" smtClean="0"/>
          </a:p>
          <a:p>
            <a:pPr marL="0" indent="0">
              <a:buNone/>
            </a:pPr>
            <a:endParaRPr lang="en-US" sz="3200" dirty="0"/>
          </a:p>
          <a:p>
            <a:pPr marL="0" indent="0">
              <a:buNone/>
            </a:pPr>
            <a:endParaRPr lang="en-US" sz="3200" dirty="0" smtClean="0"/>
          </a:p>
          <a:p>
            <a:pPr marL="0" indent="0">
              <a:buNone/>
            </a:pPr>
            <a:endParaRPr lang="en-US" sz="3200" dirty="0"/>
          </a:p>
          <a:p>
            <a:pPr marL="0" indent="0">
              <a:buNone/>
            </a:pPr>
            <a:endParaRPr lang="en-US" sz="3200" dirty="0" smtClean="0"/>
          </a:p>
          <a:p>
            <a:pPr marL="0" indent="0">
              <a:buNone/>
            </a:pPr>
            <a:endParaRPr lang="en-US" sz="3200" dirty="0"/>
          </a:p>
          <a:p>
            <a:pPr marL="0" indent="0">
              <a:buNone/>
            </a:pPr>
            <a:endParaRPr lang="en-US" sz="3200" dirty="0"/>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599" y="1846571"/>
            <a:ext cx="6172201" cy="280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9717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2407" y="352424"/>
            <a:ext cx="11151393" cy="6124575"/>
          </a:xfrm>
        </p:spPr>
        <p:txBody>
          <a:bodyPr/>
          <a:lstStyle/>
          <a:p>
            <a:pPr marL="0" indent="0">
              <a:buNone/>
            </a:pPr>
            <a:r>
              <a:rPr lang="en-US" dirty="0" smtClean="0"/>
              <a:t> </a:t>
            </a:r>
            <a:endParaRPr lang="en-US" dirty="0"/>
          </a:p>
        </p:txBody>
      </p:sp>
      <p:cxnSp>
        <p:nvCxnSpPr>
          <p:cNvPr id="4" name="Straight Arrow Connector 3"/>
          <p:cNvCxnSpPr/>
          <p:nvPr/>
        </p:nvCxnSpPr>
        <p:spPr>
          <a:xfrm flipH="1">
            <a:off x="9172575" y="1608415"/>
            <a:ext cx="2520000" cy="2160000"/>
          </a:xfrm>
          <a:prstGeom prst="straightConnector1">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rot="19149795">
            <a:off x="10161961" y="2225076"/>
            <a:ext cx="612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9172575" y="3771900"/>
            <a:ext cx="2676526" cy="0"/>
          </a:xfrm>
          <a:prstGeom prst="straightConnector1">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9163050" y="771525"/>
            <a:ext cx="1400178" cy="1727479"/>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6" name="Rectangle 15"/>
              <p:cNvSpPr/>
              <p:nvPr/>
            </p:nvSpPr>
            <p:spPr>
              <a:xfrm>
                <a:off x="8629650" y="220385"/>
                <a:ext cx="571500" cy="523220"/>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sz="2800" i="1" dirty="0" smtClean="0">
                              <a:latin typeface="Cambria Math"/>
                            </a:rPr>
                          </m:ctrlPr>
                        </m:sSubPr>
                        <m:e>
                          <m:r>
                            <a:rPr lang="en-US" sz="2800" b="0" i="1" dirty="0" smtClean="0">
                              <a:latin typeface="Cambria Math"/>
                            </a:rPr>
                            <m:t>𝐹</m:t>
                          </m:r>
                        </m:e>
                        <m:sub>
                          <m:r>
                            <a:rPr lang="en-US" sz="2800" b="0" i="1" dirty="0" smtClean="0">
                              <a:latin typeface="Cambria Math"/>
                            </a:rPr>
                            <m:t>𝑁</m:t>
                          </m:r>
                        </m:sub>
                      </m:sSub>
                    </m:oMath>
                  </m:oMathPara>
                </a14:m>
                <a:endParaRPr lang="en-US" sz="2800" dirty="0"/>
              </a:p>
            </p:txBody>
          </p:sp>
        </mc:Choice>
        <mc:Fallback>
          <p:sp>
            <p:nvSpPr>
              <p:cNvPr id="16" name="Rectangle 15"/>
              <p:cNvSpPr>
                <a:spLocks noRot="1" noChangeAspect="1" noMove="1" noResize="1" noEditPoints="1" noAdjustHandles="1" noChangeArrowheads="1" noChangeShapeType="1" noTextEdit="1"/>
              </p:cNvSpPr>
              <p:nvPr/>
            </p:nvSpPr>
            <p:spPr>
              <a:xfrm>
                <a:off x="8629650" y="220385"/>
                <a:ext cx="571500" cy="523220"/>
              </a:xfrm>
              <a:prstGeom prst="rect">
                <a:avLst/>
              </a:prstGeom>
              <a:blipFill rotWithShape="1">
                <a:blip r:embed="rId3"/>
                <a:stretch>
                  <a:fillRect/>
                </a:stretch>
              </a:blipFill>
            </p:spPr>
            <p:txBody>
              <a:bodyPr/>
              <a:lstStyle/>
              <a:p>
                <a:r>
                  <a:rPr lang="en-US">
                    <a:noFill/>
                  </a:rPr>
                  <a:t> </a:t>
                </a:r>
              </a:p>
            </p:txBody>
          </p:sp>
        </mc:Fallback>
      </mc:AlternateContent>
      <p:cxnSp>
        <p:nvCxnSpPr>
          <p:cNvPr id="17" name="Straight Arrow Connector 16"/>
          <p:cNvCxnSpPr/>
          <p:nvPr/>
        </p:nvCxnSpPr>
        <p:spPr>
          <a:xfrm flipH="1">
            <a:off x="10591801" y="2556152"/>
            <a:ext cx="2" cy="1770745"/>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9648825" y="2545485"/>
            <a:ext cx="952502" cy="83589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5" name="Rectangle 24"/>
              <p:cNvSpPr/>
              <p:nvPr/>
            </p:nvSpPr>
            <p:spPr>
              <a:xfrm>
                <a:off x="10277478" y="4326897"/>
                <a:ext cx="571500" cy="523220"/>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n-US" sz="2800" i="1" dirty="0" smtClean="0">
                          <a:latin typeface="Cambria Math"/>
                        </a:rPr>
                        <m:t>𝑚</m:t>
                      </m:r>
                      <m:r>
                        <a:rPr lang="en-US" sz="2800" b="0" i="1" dirty="0" smtClean="0">
                          <a:latin typeface="Cambria Math"/>
                        </a:rPr>
                        <m:t>𝑔</m:t>
                      </m:r>
                    </m:oMath>
                  </m:oMathPara>
                </a14:m>
                <a:endParaRPr lang="en-US" sz="2800" dirty="0"/>
              </a:p>
            </p:txBody>
          </p:sp>
        </mc:Choice>
        <mc:Fallback>
          <p:sp>
            <p:nvSpPr>
              <p:cNvPr id="25" name="Rectangle 24"/>
              <p:cNvSpPr>
                <a:spLocks noRot="1" noChangeAspect="1" noMove="1" noResize="1" noEditPoints="1" noAdjustHandles="1" noChangeArrowheads="1" noChangeShapeType="1" noTextEdit="1"/>
              </p:cNvSpPr>
              <p:nvPr/>
            </p:nvSpPr>
            <p:spPr>
              <a:xfrm>
                <a:off x="10277478" y="4326897"/>
                <a:ext cx="571500" cy="523220"/>
              </a:xfrm>
              <a:prstGeom prst="rect">
                <a:avLst/>
              </a:prstGeom>
              <a:blipFill rotWithShape="1">
                <a:blip r:embed="rId4"/>
                <a:stretch>
                  <a:fillRect r="-319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Rectangle 25"/>
              <p:cNvSpPr/>
              <p:nvPr/>
            </p:nvSpPr>
            <p:spPr>
              <a:xfrm>
                <a:off x="202406" y="2845429"/>
                <a:ext cx="7788481" cy="761875"/>
              </a:xfrm>
              <a:prstGeom prst="rect">
                <a:avLst/>
              </a:prstGeom>
            </p:spPr>
            <p:txBody>
              <a:bodyPr wrap="square">
                <a:spAutoFit/>
              </a:bodyPr>
              <a:lstStyle/>
              <a:p>
                <a14:m>
                  <m:oMath xmlns:m="http://schemas.openxmlformats.org/officeDocument/2006/math">
                    <m:r>
                      <a:rPr lang="en-US" sz="2800" b="0" i="1" smtClean="0">
                        <a:latin typeface="Cambria Math"/>
                      </a:rPr>
                      <m:t>𝑚</m:t>
                    </m:r>
                    <m:f>
                      <m:fPr>
                        <m:ctrlPr>
                          <a:rPr lang="en-US" sz="2800" i="1" smtClean="0">
                            <a:latin typeface="Cambria Math"/>
                          </a:rPr>
                        </m:ctrlPr>
                      </m:fPr>
                      <m:num>
                        <m:sSubSup>
                          <m:sSubSupPr>
                            <m:ctrlPr>
                              <a:rPr lang="en-US" sz="2800" i="1" dirty="0">
                                <a:latin typeface="Cambria Math"/>
                                <a:ea typeface="Cambria Math"/>
                              </a:rPr>
                            </m:ctrlPr>
                          </m:sSubSupPr>
                          <m:e>
                            <m:r>
                              <a:rPr lang="en-US" sz="2800" i="1" dirty="0">
                                <a:latin typeface="Cambria Math" panose="02040503050406030204" pitchFamily="18" charset="0"/>
                                <a:ea typeface="Cambria Math"/>
                              </a:rPr>
                              <m:t>𝑣</m:t>
                            </m:r>
                          </m:e>
                          <m:sub>
                            <m:r>
                              <a:rPr lang="en-US" sz="2800" i="1" dirty="0">
                                <a:latin typeface="Cambria Math"/>
                                <a:ea typeface="Cambria Math"/>
                              </a:rPr>
                              <m:t>𝑚</m:t>
                            </m:r>
                            <m:r>
                              <a:rPr lang="en-US" sz="2800" b="0" i="1" dirty="0" smtClean="0">
                                <a:latin typeface="Cambria Math"/>
                                <a:ea typeface="Cambria Math"/>
                              </a:rPr>
                              <m:t>𝑎𝑥</m:t>
                            </m:r>
                          </m:sub>
                          <m:sup>
                            <m:r>
                              <a:rPr lang="en-US" sz="2800" i="1" dirty="0">
                                <a:latin typeface="Cambria Math" panose="02040503050406030204" pitchFamily="18" charset="0"/>
                                <a:ea typeface="Cambria Math"/>
                              </a:rPr>
                              <m:t>2</m:t>
                            </m:r>
                          </m:sup>
                        </m:sSubSup>
                      </m:num>
                      <m:den>
                        <m:r>
                          <a:rPr lang="en-US" sz="2800" b="0" i="1" smtClean="0">
                            <a:latin typeface="Cambria Math"/>
                          </a:rPr>
                          <m:t>𝑅</m:t>
                        </m:r>
                      </m:den>
                    </m:f>
                    <m:r>
                      <a:rPr lang="en-US" sz="2800" b="0" i="1" dirty="0" smtClean="0">
                        <a:latin typeface="Cambria Math"/>
                      </a:rPr>
                      <m:t>=</m:t>
                    </m:r>
                    <m:sSub>
                      <m:sSubPr>
                        <m:ctrlPr>
                          <a:rPr lang="en-US" sz="2800" b="0" i="1" dirty="0" smtClean="0">
                            <a:latin typeface="Cambria Math"/>
                          </a:rPr>
                        </m:ctrlPr>
                      </m:sSubPr>
                      <m:e>
                        <m:r>
                          <a:rPr lang="en-US" sz="2800" b="0" i="1" dirty="0" smtClean="0">
                            <a:latin typeface="Cambria Math"/>
                            <a:ea typeface="Cambria Math"/>
                          </a:rPr>
                          <m:t>𝜇</m:t>
                        </m:r>
                      </m:e>
                      <m:sub>
                        <m:r>
                          <a:rPr lang="en-US" sz="2800" b="0" i="1" dirty="0" smtClean="0">
                            <a:latin typeface="Cambria Math"/>
                          </a:rPr>
                          <m:t>𝑠</m:t>
                        </m:r>
                      </m:sub>
                    </m:sSub>
                    <m:sSub>
                      <m:sSubPr>
                        <m:ctrlPr>
                          <a:rPr lang="en-US" sz="2800" i="1" dirty="0">
                            <a:latin typeface="Cambria Math"/>
                          </a:rPr>
                        </m:ctrlPr>
                      </m:sSubPr>
                      <m:e>
                        <m:r>
                          <a:rPr lang="en-US" sz="2800" i="1" dirty="0">
                            <a:latin typeface="Cambria Math"/>
                          </a:rPr>
                          <m:t>𝐹</m:t>
                        </m:r>
                      </m:e>
                      <m:sub>
                        <m:r>
                          <a:rPr lang="en-US" sz="2800" i="1" dirty="0">
                            <a:latin typeface="Cambria Math"/>
                          </a:rPr>
                          <m:t>𝑁</m:t>
                        </m:r>
                      </m:sub>
                    </m:sSub>
                  </m:oMath>
                </a14:m>
                <a:r>
                  <a:rPr lang="en-US" sz="2800" dirty="0"/>
                  <a:t> </a:t>
                </a:r>
                <a14:m>
                  <m:oMath xmlns:m="http://schemas.openxmlformats.org/officeDocument/2006/math">
                    <m:r>
                      <a:rPr lang="en-US" sz="2800" i="1" dirty="0">
                        <a:latin typeface="Cambria Math"/>
                      </a:rPr>
                      <m:t>𝑐𝑜𝑠</m:t>
                    </m:r>
                    <m:r>
                      <a:rPr lang="en-US" sz="2800" i="1" dirty="0">
                        <a:latin typeface="Cambria Math"/>
                        <a:ea typeface="Cambria Math"/>
                      </a:rPr>
                      <m:t>𝜃</m:t>
                    </m:r>
                    <m:r>
                      <a:rPr lang="en-US" sz="2800" i="1" dirty="0">
                        <a:latin typeface="Cambria Math"/>
                        <a:ea typeface="Cambria Math"/>
                      </a:rPr>
                      <m:t> </m:t>
                    </m:r>
                  </m:oMath>
                </a14:m>
                <a:r>
                  <a:rPr lang="en-US" sz="2800" dirty="0" smtClean="0"/>
                  <a:t>+</a:t>
                </a:r>
                <a14:m>
                  <m:oMath xmlns:m="http://schemas.openxmlformats.org/officeDocument/2006/math">
                    <m:sSub>
                      <m:sSubPr>
                        <m:ctrlPr>
                          <a:rPr lang="en-US" sz="2800" i="1" dirty="0">
                            <a:latin typeface="Cambria Math"/>
                          </a:rPr>
                        </m:ctrlPr>
                      </m:sSubPr>
                      <m:e>
                        <m:r>
                          <a:rPr lang="en-US" sz="2800" i="1" dirty="0">
                            <a:latin typeface="Cambria Math"/>
                          </a:rPr>
                          <m:t>𝐹</m:t>
                        </m:r>
                      </m:e>
                      <m:sub>
                        <m:r>
                          <a:rPr lang="en-US" sz="2800" i="1" dirty="0">
                            <a:latin typeface="Cambria Math"/>
                          </a:rPr>
                          <m:t>𝑁</m:t>
                        </m:r>
                      </m:sub>
                    </m:sSub>
                    <m:r>
                      <a:rPr lang="en-US" sz="2800" i="1" dirty="0">
                        <a:latin typeface="Cambria Math"/>
                      </a:rPr>
                      <m:t>𝑠𝑖𝑛</m:t>
                    </m:r>
                    <m:r>
                      <a:rPr lang="en-US" sz="2800" i="1" dirty="0">
                        <a:latin typeface="Cambria Math"/>
                        <a:ea typeface="Cambria Math"/>
                      </a:rPr>
                      <m:t>𝜃</m:t>
                    </m:r>
                    <m:r>
                      <a:rPr lang="en-US" sz="2800" b="0" i="1" dirty="0" smtClean="0">
                        <a:latin typeface="Cambria Math"/>
                        <a:ea typeface="Cambria Math"/>
                      </a:rPr>
                      <m:t>=</m:t>
                    </m:r>
                    <m:sSub>
                      <m:sSubPr>
                        <m:ctrlPr>
                          <a:rPr lang="en-US" sz="2800" i="1" dirty="0">
                            <a:latin typeface="Cambria Math"/>
                          </a:rPr>
                        </m:ctrlPr>
                      </m:sSubPr>
                      <m:e>
                        <m:r>
                          <a:rPr lang="en-US" sz="2800" i="1" dirty="0">
                            <a:latin typeface="Cambria Math"/>
                          </a:rPr>
                          <m:t>𝐹</m:t>
                        </m:r>
                      </m:e>
                      <m:sub>
                        <m:r>
                          <a:rPr lang="en-US" sz="2800" i="1" dirty="0">
                            <a:latin typeface="Cambria Math"/>
                          </a:rPr>
                          <m:t>𝑁</m:t>
                        </m:r>
                      </m:sub>
                    </m:sSub>
                    <m:r>
                      <a:rPr lang="en-US" sz="2800" b="0" i="1" dirty="0" smtClean="0">
                        <a:latin typeface="Cambria Math"/>
                      </a:rPr>
                      <m:t>(</m:t>
                    </m:r>
                    <m:sSub>
                      <m:sSubPr>
                        <m:ctrlPr>
                          <a:rPr lang="en-US" sz="2800" i="1" dirty="0">
                            <a:latin typeface="Cambria Math"/>
                          </a:rPr>
                        </m:ctrlPr>
                      </m:sSubPr>
                      <m:e>
                        <m:r>
                          <a:rPr lang="en-US" sz="2800" i="1" dirty="0">
                            <a:latin typeface="Cambria Math"/>
                            <a:ea typeface="Cambria Math"/>
                          </a:rPr>
                          <m:t>𝜇</m:t>
                        </m:r>
                      </m:e>
                      <m:sub>
                        <m:r>
                          <a:rPr lang="en-US" sz="2800" i="1" dirty="0">
                            <a:latin typeface="Cambria Math"/>
                          </a:rPr>
                          <m:t>𝑠</m:t>
                        </m:r>
                      </m:sub>
                    </m:sSub>
                    <m:r>
                      <a:rPr lang="en-US" sz="2800" i="1" dirty="0">
                        <a:latin typeface="Cambria Math"/>
                      </a:rPr>
                      <m:t>𝑐𝑜𝑠</m:t>
                    </m:r>
                    <m:r>
                      <a:rPr lang="en-US" sz="2800" i="1" dirty="0">
                        <a:latin typeface="Cambria Math"/>
                        <a:ea typeface="Cambria Math"/>
                      </a:rPr>
                      <m:t>𝜃</m:t>
                    </m:r>
                    <m:r>
                      <a:rPr lang="en-US" sz="2800" i="1" dirty="0">
                        <a:latin typeface="Cambria Math"/>
                        <a:ea typeface="Cambria Math"/>
                      </a:rPr>
                      <m:t> </m:t>
                    </m:r>
                    <m:r>
                      <m:rPr>
                        <m:nor/>
                      </m:rPr>
                      <a:rPr lang="en-US" sz="2800" dirty="0"/>
                      <m:t>+</m:t>
                    </m:r>
                    <m:r>
                      <a:rPr lang="en-US" sz="2800" i="1" dirty="0">
                        <a:latin typeface="Cambria Math"/>
                      </a:rPr>
                      <m:t>𝑠𝑖𝑛</m:t>
                    </m:r>
                    <m:r>
                      <a:rPr lang="en-US" sz="2800" i="1" dirty="0">
                        <a:latin typeface="Cambria Math"/>
                        <a:ea typeface="Cambria Math"/>
                      </a:rPr>
                      <m:t>𝜃</m:t>
                    </m:r>
                    <m:r>
                      <a:rPr lang="en-US" sz="2800" b="0" i="1" dirty="0" smtClean="0">
                        <a:latin typeface="Cambria Math"/>
                        <a:ea typeface="Cambria Math"/>
                      </a:rPr>
                      <m:t>)</m:t>
                    </m:r>
                  </m:oMath>
                </a14:m>
                <a:endParaRPr lang="en-US" sz="2800" dirty="0"/>
              </a:p>
            </p:txBody>
          </p:sp>
        </mc:Choice>
        <mc:Fallback>
          <p:sp>
            <p:nvSpPr>
              <p:cNvPr id="26" name="Rectangle 25"/>
              <p:cNvSpPr>
                <a:spLocks noRot="1" noChangeAspect="1" noMove="1" noResize="1" noEditPoints="1" noAdjustHandles="1" noChangeArrowheads="1" noChangeShapeType="1" noTextEdit="1"/>
              </p:cNvSpPr>
              <p:nvPr/>
            </p:nvSpPr>
            <p:spPr>
              <a:xfrm>
                <a:off x="202406" y="2845429"/>
                <a:ext cx="7788481" cy="761875"/>
              </a:xfrm>
              <a:prstGeom prst="rect">
                <a:avLst/>
              </a:prstGeom>
              <a:blipFill rotWithShape="1">
                <a:blip r:embed="rId5"/>
                <a:stretch>
                  <a:fillRect b="-10400"/>
                </a:stretch>
              </a:blipFill>
            </p:spPr>
            <p:txBody>
              <a:bodyPr/>
              <a:lstStyle/>
              <a:p>
                <a:r>
                  <a:rPr lang="en-US">
                    <a:noFill/>
                  </a:rPr>
                  <a:t> </a:t>
                </a:r>
              </a:p>
            </p:txBody>
          </p:sp>
        </mc:Fallback>
      </mc:AlternateContent>
      <p:cxnSp>
        <p:nvCxnSpPr>
          <p:cNvPr id="27" name="Straight Arrow Connector 26"/>
          <p:cNvCxnSpPr/>
          <p:nvPr/>
        </p:nvCxnSpPr>
        <p:spPr>
          <a:xfrm flipH="1">
            <a:off x="6400800" y="2543469"/>
            <a:ext cx="4181478" cy="0"/>
          </a:xfrm>
          <a:prstGeom prst="straightConnector1">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5" name="Rectangle 34"/>
              <p:cNvSpPr/>
              <p:nvPr/>
            </p:nvSpPr>
            <p:spPr>
              <a:xfrm>
                <a:off x="7000877" y="2058974"/>
                <a:ext cx="661987" cy="584775"/>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n-US" sz="3200" b="0" i="1" smtClean="0">
                          <a:latin typeface="Cambria Math"/>
                        </a:rPr>
                        <m:t>𝑅</m:t>
                      </m:r>
                    </m:oMath>
                  </m:oMathPara>
                </a14:m>
                <a:endParaRPr lang="en-US" sz="2800" dirty="0"/>
              </a:p>
            </p:txBody>
          </p:sp>
        </mc:Choice>
        <mc:Fallback>
          <p:sp>
            <p:nvSpPr>
              <p:cNvPr id="35" name="Rectangle 34"/>
              <p:cNvSpPr>
                <a:spLocks noRot="1" noChangeAspect="1" noMove="1" noResize="1" noEditPoints="1" noAdjustHandles="1" noChangeArrowheads="1" noChangeShapeType="1" noTextEdit="1"/>
              </p:cNvSpPr>
              <p:nvPr/>
            </p:nvSpPr>
            <p:spPr>
              <a:xfrm>
                <a:off x="7000877" y="2058974"/>
                <a:ext cx="661987" cy="584775"/>
              </a:xfrm>
              <a:prstGeom prst="rect">
                <a:avLst/>
              </a:prstGeom>
              <a:blipFill rotWithShape="1">
                <a:blip r:embed="rId6"/>
                <a:stretch>
                  <a:fillRect/>
                </a:stretch>
              </a:blipFill>
            </p:spPr>
            <p:txBody>
              <a:bodyPr/>
              <a:lstStyle/>
              <a:p>
                <a:r>
                  <a:rPr lang="en-US">
                    <a:noFill/>
                  </a:rPr>
                  <a:t> </a:t>
                </a:r>
              </a:p>
            </p:txBody>
          </p:sp>
        </mc:Fallback>
      </mc:AlternateContent>
      <p:cxnSp>
        <p:nvCxnSpPr>
          <p:cNvPr id="36" name="Straight Arrow Connector 35"/>
          <p:cNvCxnSpPr/>
          <p:nvPr/>
        </p:nvCxnSpPr>
        <p:spPr>
          <a:xfrm flipH="1" flipV="1">
            <a:off x="9610727" y="2585709"/>
            <a:ext cx="933451" cy="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10544175" y="2560017"/>
            <a:ext cx="2" cy="830883"/>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10582277" y="820474"/>
            <a:ext cx="1" cy="1688726"/>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8915400" y="2509200"/>
            <a:ext cx="1647828" cy="1"/>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4" name="Rectangle 53"/>
              <p:cNvSpPr/>
              <p:nvPr/>
            </p:nvSpPr>
            <p:spPr>
              <a:xfrm>
                <a:off x="9982200" y="280169"/>
                <a:ext cx="1376998" cy="523220"/>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sz="2800" i="1" dirty="0" smtClean="0">
                              <a:latin typeface="Cambria Math"/>
                            </a:rPr>
                          </m:ctrlPr>
                        </m:sSubPr>
                        <m:e>
                          <m:r>
                            <a:rPr lang="en-US" sz="2800" b="0" i="1" dirty="0" smtClean="0">
                              <a:latin typeface="Cambria Math"/>
                            </a:rPr>
                            <m:t>𝐹</m:t>
                          </m:r>
                        </m:e>
                        <m:sub>
                          <m:r>
                            <a:rPr lang="en-US" sz="2800" b="0" i="1" dirty="0" smtClean="0">
                              <a:latin typeface="Cambria Math"/>
                            </a:rPr>
                            <m:t>𝑁</m:t>
                          </m:r>
                        </m:sub>
                      </m:sSub>
                      <m:r>
                        <a:rPr lang="en-US" sz="2800" b="0" i="1" dirty="0" smtClean="0">
                          <a:latin typeface="Cambria Math"/>
                        </a:rPr>
                        <m:t>𝑐𝑜𝑠</m:t>
                      </m:r>
                      <m:r>
                        <a:rPr lang="en-US" sz="2800" b="0" i="1" dirty="0" smtClean="0">
                          <a:latin typeface="Cambria Math"/>
                          <a:ea typeface="Cambria Math"/>
                        </a:rPr>
                        <m:t>𝜃</m:t>
                      </m:r>
                    </m:oMath>
                  </m:oMathPara>
                </a14:m>
                <a:endParaRPr lang="en-US" sz="2800" dirty="0"/>
              </a:p>
            </p:txBody>
          </p:sp>
        </mc:Choice>
        <mc:Fallback>
          <p:sp>
            <p:nvSpPr>
              <p:cNvPr id="54" name="Rectangle 53"/>
              <p:cNvSpPr>
                <a:spLocks noRot="1" noChangeAspect="1" noMove="1" noResize="1" noEditPoints="1" noAdjustHandles="1" noChangeArrowheads="1" noChangeShapeType="1" noTextEdit="1"/>
              </p:cNvSpPr>
              <p:nvPr/>
            </p:nvSpPr>
            <p:spPr>
              <a:xfrm>
                <a:off x="9982200" y="280169"/>
                <a:ext cx="1376998" cy="52322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 name="Rectangle 54"/>
              <p:cNvSpPr/>
              <p:nvPr/>
            </p:nvSpPr>
            <p:spPr>
              <a:xfrm>
                <a:off x="9491662" y="3324225"/>
                <a:ext cx="333377" cy="523220"/>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n-US" sz="2800" b="0" i="1" dirty="0" smtClean="0">
                          <a:latin typeface="Cambria Math"/>
                          <a:ea typeface="Cambria Math"/>
                        </a:rPr>
                        <m:t>𝜃</m:t>
                      </m:r>
                    </m:oMath>
                  </m:oMathPara>
                </a14:m>
                <a:endParaRPr lang="en-US" sz="2800" dirty="0"/>
              </a:p>
            </p:txBody>
          </p:sp>
        </mc:Choice>
        <mc:Fallback>
          <p:sp>
            <p:nvSpPr>
              <p:cNvPr id="55" name="Rectangle 54"/>
              <p:cNvSpPr>
                <a:spLocks noRot="1" noChangeAspect="1" noMove="1" noResize="1" noEditPoints="1" noAdjustHandles="1" noChangeArrowheads="1" noChangeShapeType="1" noTextEdit="1"/>
              </p:cNvSpPr>
              <p:nvPr/>
            </p:nvSpPr>
            <p:spPr>
              <a:xfrm>
                <a:off x="9491662" y="3324225"/>
                <a:ext cx="333377" cy="52322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6" name="Rectangle 55"/>
              <p:cNvSpPr/>
              <p:nvPr/>
            </p:nvSpPr>
            <p:spPr>
              <a:xfrm>
                <a:off x="10177461" y="1653274"/>
                <a:ext cx="333377" cy="523220"/>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n-US" sz="2800" b="0" i="1" dirty="0" smtClean="0">
                          <a:latin typeface="Cambria Math"/>
                          <a:ea typeface="Cambria Math"/>
                        </a:rPr>
                        <m:t>𝜃</m:t>
                      </m:r>
                    </m:oMath>
                  </m:oMathPara>
                </a14:m>
                <a:endParaRPr lang="en-US" sz="2800" dirty="0"/>
              </a:p>
            </p:txBody>
          </p:sp>
        </mc:Choice>
        <mc:Fallback>
          <p:sp>
            <p:nvSpPr>
              <p:cNvPr id="56" name="Rectangle 55"/>
              <p:cNvSpPr>
                <a:spLocks noRot="1" noChangeAspect="1" noMove="1" noResize="1" noEditPoints="1" noAdjustHandles="1" noChangeArrowheads="1" noChangeShapeType="1" noTextEdit="1"/>
              </p:cNvSpPr>
              <p:nvPr/>
            </p:nvSpPr>
            <p:spPr>
              <a:xfrm>
                <a:off x="10177461" y="1653274"/>
                <a:ext cx="333377" cy="523220"/>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7" name="Rectangle 56"/>
              <p:cNvSpPr/>
              <p:nvPr/>
            </p:nvSpPr>
            <p:spPr>
              <a:xfrm>
                <a:off x="7662864" y="1516143"/>
                <a:ext cx="1376998" cy="523220"/>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sz="2800" i="1" dirty="0" smtClean="0">
                              <a:latin typeface="Cambria Math"/>
                            </a:rPr>
                          </m:ctrlPr>
                        </m:sSubPr>
                        <m:e>
                          <m:r>
                            <a:rPr lang="en-US" sz="2800" b="0" i="1" dirty="0" smtClean="0">
                              <a:latin typeface="Cambria Math"/>
                            </a:rPr>
                            <m:t>𝐹</m:t>
                          </m:r>
                        </m:e>
                        <m:sub>
                          <m:r>
                            <a:rPr lang="en-US" sz="2800" b="0" i="1" dirty="0" smtClean="0">
                              <a:latin typeface="Cambria Math"/>
                            </a:rPr>
                            <m:t>𝑁</m:t>
                          </m:r>
                        </m:sub>
                      </m:sSub>
                      <m:r>
                        <a:rPr lang="en-US" sz="2800" b="0" i="1" dirty="0" smtClean="0">
                          <a:latin typeface="Cambria Math"/>
                        </a:rPr>
                        <m:t>𝑠𝑖𝑛</m:t>
                      </m:r>
                      <m:r>
                        <a:rPr lang="en-US" sz="2800" b="0" i="1" dirty="0" smtClean="0">
                          <a:latin typeface="Cambria Math"/>
                          <a:ea typeface="Cambria Math"/>
                        </a:rPr>
                        <m:t>𝜃</m:t>
                      </m:r>
                    </m:oMath>
                  </m:oMathPara>
                </a14:m>
                <a:endParaRPr lang="en-US" sz="2800" dirty="0"/>
              </a:p>
            </p:txBody>
          </p:sp>
        </mc:Choice>
        <mc:Fallback>
          <p:sp>
            <p:nvSpPr>
              <p:cNvPr id="57" name="Rectangle 56"/>
              <p:cNvSpPr>
                <a:spLocks noRot="1" noChangeAspect="1" noMove="1" noResize="1" noEditPoints="1" noAdjustHandles="1" noChangeArrowheads="1" noChangeShapeType="1" noTextEdit="1"/>
              </p:cNvSpPr>
              <p:nvPr/>
            </p:nvSpPr>
            <p:spPr>
              <a:xfrm>
                <a:off x="7662864" y="1516143"/>
                <a:ext cx="1376998" cy="523220"/>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8" name="Rectangle 57"/>
              <p:cNvSpPr/>
              <p:nvPr/>
            </p:nvSpPr>
            <p:spPr>
              <a:xfrm>
                <a:off x="9861075" y="2963430"/>
                <a:ext cx="571500" cy="523220"/>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sz="2800" i="1" dirty="0" smtClean="0">
                              <a:latin typeface="Cambria Math"/>
                            </a:rPr>
                          </m:ctrlPr>
                        </m:sSubPr>
                        <m:e>
                          <m:r>
                            <a:rPr lang="en-US" sz="2800" b="0" i="1" dirty="0" smtClean="0">
                              <a:latin typeface="Cambria Math"/>
                            </a:rPr>
                            <m:t>𝑓</m:t>
                          </m:r>
                        </m:e>
                        <m:sub>
                          <m:r>
                            <a:rPr lang="en-US" sz="2800" b="0" i="1" dirty="0" smtClean="0">
                              <a:latin typeface="Cambria Math"/>
                            </a:rPr>
                            <m:t>𝑠</m:t>
                          </m:r>
                        </m:sub>
                      </m:sSub>
                    </m:oMath>
                  </m:oMathPara>
                </a14:m>
                <a:endParaRPr lang="en-US" sz="2800" dirty="0"/>
              </a:p>
            </p:txBody>
          </p:sp>
        </mc:Choice>
        <mc:Fallback>
          <p:sp>
            <p:nvSpPr>
              <p:cNvPr id="58" name="Rectangle 57"/>
              <p:cNvSpPr>
                <a:spLocks noRot="1" noChangeAspect="1" noMove="1" noResize="1" noEditPoints="1" noAdjustHandles="1" noChangeArrowheads="1" noChangeShapeType="1" noTextEdit="1"/>
              </p:cNvSpPr>
              <p:nvPr/>
            </p:nvSpPr>
            <p:spPr>
              <a:xfrm>
                <a:off x="9861075" y="2963430"/>
                <a:ext cx="571500" cy="523220"/>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9" name="Rectangle 58"/>
              <p:cNvSpPr/>
              <p:nvPr/>
            </p:nvSpPr>
            <p:spPr>
              <a:xfrm>
                <a:off x="8095074" y="2805440"/>
                <a:ext cx="1277526" cy="523220"/>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sz="2800" i="1" dirty="0" smtClean="0">
                              <a:latin typeface="Cambria Math"/>
                            </a:rPr>
                          </m:ctrlPr>
                        </m:sSubPr>
                        <m:e>
                          <m:r>
                            <a:rPr lang="en-US" sz="2800" b="0" i="1" dirty="0" smtClean="0">
                              <a:latin typeface="Cambria Math"/>
                            </a:rPr>
                            <m:t>𝑓</m:t>
                          </m:r>
                        </m:e>
                        <m:sub>
                          <m:r>
                            <a:rPr lang="en-US" sz="2800" b="0" i="1" dirty="0" smtClean="0">
                              <a:latin typeface="Cambria Math"/>
                            </a:rPr>
                            <m:t>𝑠</m:t>
                          </m:r>
                        </m:sub>
                      </m:sSub>
                      <m:r>
                        <a:rPr lang="en-US" sz="2800" b="0" i="1" dirty="0" smtClean="0">
                          <a:latin typeface="Cambria Math"/>
                        </a:rPr>
                        <m:t>𝑐𝑜𝑠</m:t>
                      </m:r>
                      <m:r>
                        <a:rPr lang="en-US" sz="2800" b="0" i="1" dirty="0" smtClean="0">
                          <a:latin typeface="Cambria Math"/>
                          <a:ea typeface="Cambria Math"/>
                        </a:rPr>
                        <m:t>𝜃</m:t>
                      </m:r>
                    </m:oMath>
                  </m:oMathPara>
                </a14:m>
                <a:endParaRPr lang="en-US" sz="2800" dirty="0"/>
              </a:p>
            </p:txBody>
          </p:sp>
        </mc:Choice>
        <mc:Fallback>
          <p:sp>
            <p:nvSpPr>
              <p:cNvPr id="59" name="Rectangle 58"/>
              <p:cNvSpPr>
                <a:spLocks noRot="1" noChangeAspect="1" noMove="1" noResize="1" noEditPoints="1" noAdjustHandles="1" noChangeArrowheads="1" noChangeShapeType="1" noTextEdit="1"/>
              </p:cNvSpPr>
              <p:nvPr/>
            </p:nvSpPr>
            <p:spPr>
              <a:xfrm>
                <a:off x="8095074" y="2805440"/>
                <a:ext cx="1277526" cy="523220"/>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0" name="Rectangle 59"/>
              <p:cNvSpPr/>
              <p:nvPr/>
            </p:nvSpPr>
            <p:spPr>
              <a:xfrm>
                <a:off x="10670699" y="2910089"/>
                <a:ext cx="1376998" cy="523220"/>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sz="2800" i="1" dirty="0" smtClean="0">
                              <a:latin typeface="Cambria Math"/>
                            </a:rPr>
                          </m:ctrlPr>
                        </m:sSubPr>
                        <m:e>
                          <m:r>
                            <a:rPr lang="en-US" sz="2800" b="0" i="1" dirty="0" smtClean="0">
                              <a:latin typeface="Cambria Math"/>
                            </a:rPr>
                            <m:t>𝑓</m:t>
                          </m:r>
                        </m:e>
                        <m:sub>
                          <m:r>
                            <a:rPr lang="en-US" sz="2800" b="0" i="1" dirty="0" smtClean="0">
                              <a:latin typeface="Cambria Math"/>
                            </a:rPr>
                            <m:t>𝑠</m:t>
                          </m:r>
                        </m:sub>
                      </m:sSub>
                      <m:r>
                        <a:rPr lang="en-US" sz="2800" b="0" i="1" dirty="0" smtClean="0">
                          <a:latin typeface="Cambria Math"/>
                        </a:rPr>
                        <m:t>𝑠𝑖𝑛</m:t>
                      </m:r>
                      <m:r>
                        <a:rPr lang="en-US" sz="2800" b="0" i="1" dirty="0" smtClean="0">
                          <a:latin typeface="Cambria Math"/>
                          <a:ea typeface="Cambria Math"/>
                        </a:rPr>
                        <m:t>𝜃</m:t>
                      </m:r>
                    </m:oMath>
                  </m:oMathPara>
                </a14:m>
                <a:endParaRPr lang="en-US" sz="2800" dirty="0"/>
              </a:p>
            </p:txBody>
          </p:sp>
        </mc:Choice>
        <mc:Fallback>
          <p:sp>
            <p:nvSpPr>
              <p:cNvPr id="60" name="Rectangle 59"/>
              <p:cNvSpPr>
                <a:spLocks noRot="1" noChangeAspect="1" noMove="1" noResize="1" noEditPoints="1" noAdjustHandles="1" noChangeArrowheads="1" noChangeShapeType="1" noTextEdit="1"/>
              </p:cNvSpPr>
              <p:nvPr/>
            </p:nvSpPr>
            <p:spPr>
              <a:xfrm>
                <a:off x="10670699" y="2910089"/>
                <a:ext cx="1376998" cy="523220"/>
              </a:xfrm>
              <a:prstGeom prst="rect">
                <a:avLst/>
              </a:prstGeom>
              <a:blipFill rotWithShape="1">
                <a:blip r:embed="rId13"/>
                <a:stretch>
                  <a:fillRect/>
                </a:stretch>
              </a:blipFill>
            </p:spPr>
            <p:txBody>
              <a:bodyPr/>
              <a:lstStyle/>
              <a:p>
                <a:r>
                  <a:rPr lang="en-US">
                    <a:noFill/>
                  </a:rPr>
                  <a:t> </a:t>
                </a:r>
              </a:p>
            </p:txBody>
          </p:sp>
        </mc:Fallback>
      </mc:AlternateContent>
      <p:sp>
        <p:nvSpPr>
          <p:cNvPr id="61" name="Freeform 60"/>
          <p:cNvSpPr/>
          <p:nvPr/>
        </p:nvSpPr>
        <p:spPr>
          <a:xfrm>
            <a:off x="8915400" y="1847850"/>
            <a:ext cx="419100" cy="557226"/>
          </a:xfrm>
          <a:custGeom>
            <a:avLst/>
            <a:gdLst>
              <a:gd name="connsiteX0" fmla="*/ 0 w 666750"/>
              <a:gd name="connsiteY0" fmla="*/ 66402 h 237852"/>
              <a:gd name="connsiteX1" fmla="*/ 304800 w 666750"/>
              <a:gd name="connsiteY1" fmla="*/ 9252 h 237852"/>
              <a:gd name="connsiteX2" fmla="*/ 666750 w 666750"/>
              <a:gd name="connsiteY2" fmla="*/ 237852 h 237852"/>
              <a:gd name="connsiteX3" fmla="*/ 666750 w 666750"/>
              <a:gd name="connsiteY3" fmla="*/ 237852 h 237852"/>
              <a:gd name="connsiteX0" fmla="*/ 0 w 1028700"/>
              <a:gd name="connsiteY0" fmla="*/ 4084 h 594634"/>
              <a:gd name="connsiteX1" fmla="*/ 666750 w 1028700"/>
              <a:gd name="connsiteY1" fmla="*/ 366034 h 594634"/>
              <a:gd name="connsiteX2" fmla="*/ 1028700 w 1028700"/>
              <a:gd name="connsiteY2" fmla="*/ 594634 h 594634"/>
              <a:gd name="connsiteX3" fmla="*/ 1028700 w 1028700"/>
              <a:gd name="connsiteY3" fmla="*/ 594634 h 594634"/>
              <a:gd name="connsiteX0" fmla="*/ 0 w 1030638"/>
              <a:gd name="connsiteY0" fmla="*/ 4084 h 785134"/>
              <a:gd name="connsiteX1" fmla="*/ 666750 w 1030638"/>
              <a:gd name="connsiteY1" fmla="*/ 366034 h 785134"/>
              <a:gd name="connsiteX2" fmla="*/ 1028700 w 1030638"/>
              <a:gd name="connsiteY2" fmla="*/ 594634 h 785134"/>
              <a:gd name="connsiteX3" fmla="*/ 800100 w 1030638"/>
              <a:gd name="connsiteY3" fmla="*/ 785134 h 785134"/>
              <a:gd name="connsiteX0" fmla="*/ 0 w 1035158"/>
              <a:gd name="connsiteY0" fmla="*/ 9170 h 790220"/>
              <a:gd name="connsiteX1" fmla="*/ 533400 w 1035158"/>
              <a:gd name="connsiteY1" fmla="*/ 180620 h 790220"/>
              <a:gd name="connsiteX2" fmla="*/ 1028700 w 1035158"/>
              <a:gd name="connsiteY2" fmla="*/ 599720 h 790220"/>
              <a:gd name="connsiteX3" fmla="*/ 800100 w 1035158"/>
              <a:gd name="connsiteY3" fmla="*/ 790220 h 790220"/>
              <a:gd name="connsiteX0" fmla="*/ 0 w 828144"/>
              <a:gd name="connsiteY0" fmla="*/ 8363 h 789413"/>
              <a:gd name="connsiteX1" fmla="*/ 533400 w 828144"/>
              <a:gd name="connsiteY1" fmla="*/ 179813 h 789413"/>
              <a:gd name="connsiteX2" fmla="*/ 733425 w 828144"/>
              <a:gd name="connsiteY2" fmla="*/ 503663 h 789413"/>
              <a:gd name="connsiteX3" fmla="*/ 800100 w 828144"/>
              <a:gd name="connsiteY3" fmla="*/ 789413 h 789413"/>
              <a:gd name="connsiteX0" fmla="*/ 0 w 753753"/>
              <a:gd name="connsiteY0" fmla="*/ 8363 h 732263"/>
              <a:gd name="connsiteX1" fmla="*/ 533400 w 753753"/>
              <a:gd name="connsiteY1" fmla="*/ 179813 h 732263"/>
              <a:gd name="connsiteX2" fmla="*/ 733425 w 753753"/>
              <a:gd name="connsiteY2" fmla="*/ 503663 h 732263"/>
              <a:gd name="connsiteX3" fmla="*/ 695325 w 753753"/>
              <a:gd name="connsiteY3" fmla="*/ 732263 h 732263"/>
              <a:gd name="connsiteX0" fmla="*/ 0 w 775970"/>
              <a:gd name="connsiteY0" fmla="*/ 8363 h 789413"/>
              <a:gd name="connsiteX1" fmla="*/ 533400 w 775970"/>
              <a:gd name="connsiteY1" fmla="*/ 179813 h 789413"/>
              <a:gd name="connsiteX2" fmla="*/ 733425 w 775970"/>
              <a:gd name="connsiteY2" fmla="*/ 503663 h 789413"/>
              <a:gd name="connsiteX3" fmla="*/ 733425 w 775970"/>
              <a:gd name="connsiteY3" fmla="*/ 789413 h 789413"/>
              <a:gd name="connsiteX0" fmla="*/ 0 w 750593"/>
              <a:gd name="connsiteY0" fmla="*/ 8363 h 789413"/>
              <a:gd name="connsiteX1" fmla="*/ 533400 w 750593"/>
              <a:gd name="connsiteY1" fmla="*/ 179813 h 789413"/>
              <a:gd name="connsiteX2" fmla="*/ 733425 w 750593"/>
              <a:gd name="connsiteY2" fmla="*/ 503663 h 789413"/>
              <a:gd name="connsiteX3" fmla="*/ 733425 w 750593"/>
              <a:gd name="connsiteY3" fmla="*/ 789413 h 789413"/>
              <a:gd name="connsiteX0" fmla="*/ 0 w 740441"/>
              <a:gd name="connsiteY0" fmla="*/ 7490 h 788540"/>
              <a:gd name="connsiteX1" fmla="*/ 533400 w 740441"/>
              <a:gd name="connsiteY1" fmla="*/ 178940 h 788540"/>
              <a:gd name="connsiteX2" fmla="*/ 714375 w 740441"/>
              <a:gd name="connsiteY2" fmla="*/ 378965 h 788540"/>
              <a:gd name="connsiteX3" fmla="*/ 733425 w 740441"/>
              <a:gd name="connsiteY3" fmla="*/ 788540 h 788540"/>
              <a:gd name="connsiteX0" fmla="*/ 0 w 747151"/>
              <a:gd name="connsiteY0" fmla="*/ 14896 h 795946"/>
              <a:gd name="connsiteX1" fmla="*/ 419100 w 747151"/>
              <a:gd name="connsiteY1" fmla="*/ 91096 h 795946"/>
              <a:gd name="connsiteX2" fmla="*/ 714375 w 747151"/>
              <a:gd name="connsiteY2" fmla="*/ 386371 h 795946"/>
              <a:gd name="connsiteX3" fmla="*/ 733425 w 747151"/>
              <a:gd name="connsiteY3" fmla="*/ 795946 h 795946"/>
              <a:gd name="connsiteX0" fmla="*/ 0 w 613801"/>
              <a:gd name="connsiteY0" fmla="*/ 17691 h 779691"/>
              <a:gd name="connsiteX1" fmla="*/ 285750 w 613801"/>
              <a:gd name="connsiteY1" fmla="*/ 74841 h 779691"/>
              <a:gd name="connsiteX2" fmla="*/ 581025 w 613801"/>
              <a:gd name="connsiteY2" fmla="*/ 370116 h 779691"/>
              <a:gd name="connsiteX3" fmla="*/ 600075 w 613801"/>
              <a:gd name="connsiteY3" fmla="*/ 779691 h 779691"/>
              <a:gd name="connsiteX0" fmla="*/ 0 w 613801"/>
              <a:gd name="connsiteY0" fmla="*/ 0 h 762000"/>
              <a:gd name="connsiteX1" fmla="*/ 285750 w 613801"/>
              <a:gd name="connsiteY1" fmla="*/ 57150 h 762000"/>
              <a:gd name="connsiteX2" fmla="*/ 581025 w 613801"/>
              <a:gd name="connsiteY2" fmla="*/ 352425 h 762000"/>
              <a:gd name="connsiteX3" fmla="*/ 600075 w 613801"/>
              <a:gd name="connsiteY3" fmla="*/ 762000 h 762000"/>
              <a:gd name="connsiteX0" fmla="*/ 0 w 623326"/>
              <a:gd name="connsiteY0" fmla="*/ 0 h 809625"/>
              <a:gd name="connsiteX1" fmla="*/ 295275 w 623326"/>
              <a:gd name="connsiteY1" fmla="*/ 104775 h 809625"/>
              <a:gd name="connsiteX2" fmla="*/ 590550 w 623326"/>
              <a:gd name="connsiteY2" fmla="*/ 400050 h 809625"/>
              <a:gd name="connsiteX3" fmla="*/ 609600 w 623326"/>
              <a:gd name="connsiteY3" fmla="*/ 809625 h 809625"/>
              <a:gd name="connsiteX0" fmla="*/ 0 w 610930"/>
              <a:gd name="connsiteY0" fmla="*/ 0 h 809625"/>
              <a:gd name="connsiteX1" fmla="*/ 295275 w 610930"/>
              <a:gd name="connsiteY1" fmla="*/ 104775 h 809625"/>
              <a:gd name="connsiteX2" fmla="*/ 523765 w 610930"/>
              <a:gd name="connsiteY2" fmla="*/ 400050 h 809625"/>
              <a:gd name="connsiteX3" fmla="*/ 609600 w 610930"/>
              <a:gd name="connsiteY3" fmla="*/ 809625 h 809625"/>
            </a:gdLst>
            <a:ahLst/>
            <a:cxnLst>
              <a:cxn ang="0">
                <a:pos x="connsiteX0" y="connsiteY0"/>
              </a:cxn>
              <a:cxn ang="0">
                <a:pos x="connsiteX1" y="connsiteY1"/>
              </a:cxn>
              <a:cxn ang="0">
                <a:pos x="connsiteX2" y="connsiteY2"/>
              </a:cxn>
              <a:cxn ang="0">
                <a:pos x="connsiteX3" y="connsiteY3"/>
              </a:cxn>
            </a:cxnLst>
            <a:rect l="l" t="t" r="r" b="b"/>
            <a:pathLst>
              <a:path w="610930" h="809625">
                <a:moveTo>
                  <a:pt x="0" y="0"/>
                </a:moveTo>
                <a:cubicBezTo>
                  <a:pt x="87312" y="14287"/>
                  <a:pt x="207981" y="38100"/>
                  <a:pt x="295275" y="104775"/>
                </a:cubicBezTo>
                <a:cubicBezTo>
                  <a:pt x="382569" y="171450"/>
                  <a:pt x="471378" y="282575"/>
                  <a:pt x="523765" y="400050"/>
                </a:cubicBezTo>
                <a:cubicBezTo>
                  <a:pt x="576153" y="517525"/>
                  <a:pt x="619125" y="698500"/>
                  <a:pt x="609600" y="809625"/>
                </a:cubicBezTo>
              </a:path>
            </a:pathLst>
          </a:custGeom>
          <a:noFill/>
          <a:ln w="19050">
            <a:solidFill>
              <a:schemeClr val="tx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9334500" y="2604759"/>
            <a:ext cx="588330" cy="462291"/>
          </a:xfrm>
          <a:custGeom>
            <a:avLst/>
            <a:gdLst>
              <a:gd name="connsiteX0" fmla="*/ 0 w 666750"/>
              <a:gd name="connsiteY0" fmla="*/ 66402 h 237852"/>
              <a:gd name="connsiteX1" fmla="*/ 304800 w 666750"/>
              <a:gd name="connsiteY1" fmla="*/ 9252 h 237852"/>
              <a:gd name="connsiteX2" fmla="*/ 666750 w 666750"/>
              <a:gd name="connsiteY2" fmla="*/ 237852 h 237852"/>
              <a:gd name="connsiteX3" fmla="*/ 666750 w 666750"/>
              <a:gd name="connsiteY3" fmla="*/ 237852 h 237852"/>
              <a:gd name="connsiteX0" fmla="*/ 0 w 1028700"/>
              <a:gd name="connsiteY0" fmla="*/ 4084 h 594634"/>
              <a:gd name="connsiteX1" fmla="*/ 666750 w 1028700"/>
              <a:gd name="connsiteY1" fmla="*/ 366034 h 594634"/>
              <a:gd name="connsiteX2" fmla="*/ 1028700 w 1028700"/>
              <a:gd name="connsiteY2" fmla="*/ 594634 h 594634"/>
              <a:gd name="connsiteX3" fmla="*/ 1028700 w 1028700"/>
              <a:gd name="connsiteY3" fmla="*/ 594634 h 594634"/>
              <a:gd name="connsiteX0" fmla="*/ 0 w 1030638"/>
              <a:gd name="connsiteY0" fmla="*/ 4084 h 785134"/>
              <a:gd name="connsiteX1" fmla="*/ 666750 w 1030638"/>
              <a:gd name="connsiteY1" fmla="*/ 366034 h 785134"/>
              <a:gd name="connsiteX2" fmla="*/ 1028700 w 1030638"/>
              <a:gd name="connsiteY2" fmla="*/ 594634 h 785134"/>
              <a:gd name="connsiteX3" fmla="*/ 800100 w 1030638"/>
              <a:gd name="connsiteY3" fmla="*/ 785134 h 785134"/>
              <a:gd name="connsiteX0" fmla="*/ 0 w 1035158"/>
              <a:gd name="connsiteY0" fmla="*/ 9170 h 790220"/>
              <a:gd name="connsiteX1" fmla="*/ 533400 w 1035158"/>
              <a:gd name="connsiteY1" fmla="*/ 180620 h 790220"/>
              <a:gd name="connsiteX2" fmla="*/ 1028700 w 1035158"/>
              <a:gd name="connsiteY2" fmla="*/ 599720 h 790220"/>
              <a:gd name="connsiteX3" fmla="*/ 800100 w 1035158"/>
              <a:gd name="connsiteY3" fmla="*/ 790220 h 790220"/>
              <a:gd name="connsiteX0" fmla="*/ 0 w 828144"/>
              <a:gd name="connsiteY0" fmla="*/ 8363 h 789413"/>
              <a:gd name="connsiteX1" fmla="*/ 533400 w 828144"/>
              <a:gd name="connsiteY1" fmla="*/ 179813 h 789413"/>
              <a:gd name="connsiteX2" fmla="*/ 733425 w 828144"/>
              <a:gd name="connsiteY2" fmla="*/ 503663 h 789413"/>
              <a:gd name="connsiteX3" fmla="*/ 800100 w 828144"/>
              <a:gd name="connsiteY3" fmla="*/ 789413 h 789413"/>
              <a:gd name="connsiteX0" fmla="*/ 0 w 753753"/>
              <a:gd name="connsiteY0" fmla="*/ 8363 h 732263"/>
              <a:gd name="connsiteX1" fmla="*/ 533400 w 753753"/>
              <a:gd name="connsiteY1" fmla="*/ 179813 h 732263"/>
              <a:gd name="connsiteX2" fmla="*/ 733425 w 753753"/>
              <a:gd name="connsiteY2" fmla="*/ 503663 h 732263"/>
              <a:gd name="connsiteX3" fmla="*/ 695325 w 753753"/>
              <a:gd name="connsiteY3" fmla="*/ 732263 h 732263"/>
              <a:gd name="connsiteX0" fmla="*/ 0 w 775970"/>
              <a:gd name="connsiteY0" fmla="*/ 8363 h 789413"/>
              <a:gd name="connsiteX1" fmla="*/ 533400 w 775970"/>
              <a:gd name="connsiteY1" fmla="*/ 179813 h 789413"/>
              <a:gd name="connsiteX2" fmla="*/ 733425 w 775970"/>
              <a:gd name="connsiteY2" fmla="*/ 503663 h 789413"/>
              <a:gd name="connsiteX3" fmla="*/ 733425 w 775970"/>
              <a:gd name="connsiteY3" fmla="*/ 789413 h 789413"/>
              <a:gd name="connsiteX0" fmla="*/ 0 w 750593"/>
              <a:gd name="connsiteY0" fmla="*/ 8363 h 789413"/>
              <a:gd name="connsiteX1" fmla="*/ 533400 w 750593"/>
              <a:gd name="connsiteY1" fmla="*/ 179813 h 789413"/>
              <a:gd name="connsiteX2" fmla="*/ 733425 w 750593"/>
              <a:gd name="connsiteY2" fmla="*/ 503663 h 789413"/>
              <a:gd name="connsiteX3" fmla="*/ 733425 w 750593"/>
              <a:gd name="connsiteY3" fmla="*/ 789413 h 789413"/>
              <a:gd name="connsiteX0" fmla="*/ 0 w 740441"/>
              <a:gd name="connsiteY0" fmla="*/ 7490 h 788540"/>
              <a:gd name="connsiteX1" fmla="*/ 533400 w 740441"/>
              <a:gd name="connsiteY1" fmla="*/ 178940 h 788540"/>
              <a:gd name="connsiteX2" fmla="*/ 714375 w 740441"/>
              <a:gd name="connsiteY2" fmla="*/ 378965 h 788540"/>
              <a:gd name="connsiteX3" fmla="*/ 733425 w 740441"/>
              <a:gd name="connsiteY3" fmla="*/ 788540 h 788540"/>
              <a:gd name="connsiteX0" fmla="*/ 0 w 747151"/>
              <a:gd name="connsiteY0" fmla="*/ 14896 h 795946"/>
              <a:gd name="connsiteX1" fmla="*/ 419100 w 747151"/>
              <a:gd name="connsiteY1" fmla="*/ 91096 h 795946"/>
              <a:gd name="connsiteX2" fmla="*/ 714375 w 747151"/>
              <a:gd name="connsiteY2" fmla="*/ 386371 h 795946"/>
              <a:gd name="connsiteX3" fmla="*/ 733425 w 747151"/>
              <a:gd name="connsiteY3" fmla="*/ 795946 h 795946"/>
              <a:gd name="connsiteX0" fmla="*/ 0 w 613801"/>
              <a:gd name="connsiteY0" fmla="*/ 17691 h 779691"/>
              <a:gd name="connsiteX1" fmla="*/ 285750 w 613801"/>
              <a:gd name="connsiteY1" fmla="*/ 74841 h 779691"/>
              <a:gd name="connsiteX2" fmla="*/ 581025 w 613801"/>
              <a:gd name="connsiteY2" fmla="*/ 370116 h 779691"/>
              <a:gd name="connsiteX3" fmla="*/ 600075 w 613801"/>
              <a:gd name="connsiteY3" fmla="*/ 779691 h 779691"/>
              <a:gd name="connsiteX0" fmla="*/ 0 w 613801"/>
              <a:gd name="connsiteY0" fmla="*/ 0 h 762000"/>
              <a:gd name="connsiteX1" fmla="*/ 285750 w 613801"/>
              <a:gd name="connsiteY1" fmla="*/ 57150 h 762000"/>
              <a:gd name="connsiteX2" fmla="*/ 581025 w 613801"/>
              <a:gd name="connsiteY2" fmla="*/ 352425 h 762000"/>
              <a:gd name="connsiteX3" fmla="*/ 600075 w 613801"/>
              <a:gd name="connsiteY3" fmla="*/ 762000 h 762000"/>
              <a:gd name="connsiteX0" fmla="*/ 0 w 623326"/>
              <a:gd name="connsiteY0" fmla="*/ 0 h 809625"/>
              <a:gd name="connsiteX1" fmla="*/ 295275 w 623326"/>
              <a:gd name="connsiteY1" fmla="*/ 104775 h 809625"/>
              <a:gd name="connsiteX2" fmla="*/ 590550 w 623326"/>
              <a:gd name="connsiteY2" fmla="*/ 400050 h 809625"/>
              <a:gd name="connsiteX3" fmla="*/ 609600 w 623326"/>
              <a:gd name="connsiteY3" fmla="*/ 809625 h 809625"/>
              <a:gd name="connsiteX0" fmla="*/ 0 w 610930"/>
              <a:gd name="connsiteY0" fmla="*/ 0 h 809625"/>
              <a:gd name="connsiteX1" fmla="*/ 295275 w 610930"/>
              <a:gd name="connsiteY1" fmla="*/ 104775 h 809625"/>
              <a:gd name="connsiteX2" fmla="*/ 523765 w 610930"/>
              <a:gd name="connsiteY2" fmla="*/ 400050 h 809625"/>
              <a:gd name="connsiteX3" fmla="*/ 609600 w 610930"/>
              <a:gd name="connsiteY3" fmla="*/ 809625 h 809625"/>
              <a:gd name="connsiteX0" fmla="*/ 0 w 1522409"/>
              <a:gd name="connsiteY0" fmla="*/ 312649 h 722682"/>
              <a:gd name="connsiteX1" fmla="*/ 295275 w 1522409"/>
              <a:gd name="connsiteY1" fmla="*/ 417424 h 722682"/>
              <a:gd name="connsiteX2" fmla="*/ 523765 w 1522409"/>
              <a:gd name="connsiteY2" fmla="*/ 712699 h 722682"/>
              <a:gd name="connsiteX3" fmla="*/ 1522326 w 1522409"/>
              <a:gd name="connsiteY3" fmla="*/ 11280 h 722682"/>
              <a:gd name="connsiteX0" fmla="*/ 0 w 1522326"/>
              <a:gd name="connsiteY0" fmla="*/ 301368 h 711401"/>
              <a:gd name="connsiteX1" fmla="*/ 295275 w 1522326"/>
              <a:gd name="connsiteY1" fmla="*/ 406143 h 711401"/>
              <a:gd name="connsiteX2" fmla="*/ 523765 w 1522326"/>
              <a:gd name="connsiteY2" fmla="*/ 701418 h 711401"/>
              <a:gd name="connsiteX3" fmla="*/ 1522326 w 1522326"/>
              <a:gd name="connsiteY3" fmla="*/ -1 h 711401"/>
              <a:gd name="connsiteX0" fmla="*/ 0 w 1500064"/>
              <a:gd name="connsiteY0" fmla="*/ 384103 h 797693"/>
              <a:gd name="connsiteX1" fmla="*/ 295275 w 1500064"/>
              <a:gd name="connsiteY1" fmla="*/ 488878 h 797693"/>
              <a:gd name="connsiteX2" fmla="*/ 523765 w 1500064"/>
              <a:gd name="connsiteY2" fmla="*/ 784153 h 797693"/>
              <a:gd name="connsiteX3" fmla="*/ 1500064 w 1500064"/>
              <a:gd name="connsiteY3" fmla="*/ 0 h 797693"/>
              <a:gd name="connsiteX0" fmla="*/ 0 w 1500064"/>
              <a:gd name="connsiteY0" fmla="*/ 384103 h 944445"/>
              <a:gd name="connsiteX1" fmla="*/ 428845 w 1500064"/>
              <a:gd name="connsiteY1" fmla="*/ 914365 h 944445"/>
              <a:gd name="connsiteX2" fmla="*/ 523765 w 1500064"/>
              <a:gd name="connsiteY2" fmla="*/ 784153 h 944445"/>
              <a:gd name="connsiteX3" fmla="*/ 1500064 w 1500064"/>
              <a:gd name="connsiteY3" fmla="*/ 0 h 944445"/>
              <a:gd name="connsiteX0" fmla="*/ 0 w 1500064"/>
              <a:gd name="connsiteY0" fmla="*/ 384103 h 919729"/>
              <a:gd name="connsiteX1" fmla="*/ 428845 w 1500064"/>
              <a:gd name="connsiteY1" fmla="*/ 914365 h 919729"/>
              <a:gd name="connsiteX2" fmla="*/ 980128 w 1500064"/>
              <a:gd name="connsiteY2" fmla="*/ 618686 h 919729"/>
              <a:gd name="connsiteX3" fmla="*/ 1500064 w 1500064"/>
              <a:gd name="connsiteY3" fmla="*/ 0 h 919729"/>
              <a:gd name="connsiteX0" fmla="*/ 0 w 1299710"/>
              <a:gd name="connsiteY0" fmla="*/ 915961 h 940451"/>
              <a:gd name="connsiteX1" fmla="*/ 228491 w 1299710"/>
              <a:gd name="connsiteY1" fmla="*/ 914365 h 940451"/>
              <a:gd name="connsiteX2" fmla="*/ 779774 w 1299710"/>
              <a:gd name="connsiteY2" fmla="*/ 618686 h 940451"/>
              <a:gd name="connsiteX3" fmla="*/ 1299710 w 1299710"/>
              <a:gd name="connsiteY3" fmla="*/ 0 h 940451"/>
              <a:gd name="connsiteX0" fmla="*/ 1014 w 1300724"/>
              <a:gd name="connsiteY0" fmla="*/ 915961 h 944022"/>
              <a:gd name="connsiteX1" fmla="*/ 229505 w 1300724"/>
              <a:gd name="connsiteY1" fmla="*/ 914365 h 944022"/>
              <a:gd name="connsiteX2" fmla="*/ 780788 w 1300724"/>
              <a:gd name="connsiteY2" fmla="*/ 618686 h 944022"/>
              <a:gd name="connsiteX3" fmla="*/ 1300724 w 1300724"/>
              <a:gd name="connsiteY3" fmla="*/ 0 h 944022"/>
              <a:gd name="connsiteX0" fmla="*/ 468 w 1300178"/>
              <a:gd name="connsiteY0" fmla="*/ 915961 h 924542"/>
              <a:gd name="connsiteX1" fmla="*/ 373659 w 1300178"/>
              <a:gd name="connsiteY1" fmla="*/ 855269 h 924542"/>
              <a:gd name="connsiteX2" fmla="*/ 780242 w 1300178"/>
              <a:gd name="connsiteY2" fmla="*/ 618686 h 924542"/>
              <a:gd name="connsiteX3" fmla="*/ 1300178 w 1300178"/>
              <a:gd name="connsiteY3" fmla="*/ 0 h 924542"/>
              <a:gd name="connsiteX0" fmla="*/ 509 w 1300219"/>
              <a:gd name="connsiteY0" fmla="*/ 915961 h 928588"/>
              <a:gd name="connsiteX1" fmla="*/ 373700 w 1300219"/>
              <a:gd name="connsiteY1" fmla="*/ 855269 h 928588"/>
              <a:gd name="connsiteX2" fmla="*/ 913852 w 1300219"/>
              <a:gd name="connsiteY2" fmla="*/ 465038 h 928588"/>
              <a:gd name="connsiteX3" fmla="*/ 1300219 w 1300219"/>
              <a:gd name="connsiteY3" fmla="*/ 0 h 928588"/>
              <a:gd name="connsiteX0" fmla="*/ 509 w 1311350"/>
              <a:gd name="connsiteY0" fmla="*/ 963237 h 975865"/>
              <a:gd name="connsiteX1" fmla="*/ 373700 w 1311350"/>
              <a:gd name="connsiteY1" fmla="*/ 902545 h 975865"/>
              <a:gd name="connsiteX2" fmla="*/ 913852 w 1311350"/>
              <a:gd name="connsiteY2" fmla="*/ 512314 h 975865"/>
              <a:gd name="connsiteX3" fmla="*/ 1311350 w 1311350"/>
              <a:gd name="connsiteY3" fmla="*/ 0 h 975865"/>
              <a:gd name="connsiteX0" fmla="*/ 509 w 1311350"/>
              <a:gd name="connsiteY0" fmla="*/ 963237 h 975865"/>
              <a:gd name="connsiteX1" fmla="*/ 373700 w 1311350"/>
              <a:gd name="connsiteY1" fmla="*/ 902545 h 975865"/>
              <a:gd name="connsiteX2" fmla="*/ 913852 w 1311350"/>
              <a:gd name="connsiteY2" fmla="*/ 512314 h 975865"/>
              <a:gd name="connsiteX3" fmla="*/ 1113589 w 1311350"/>
              <a:gd name="connsiteY3" fmla="*/ 337250 h 975865"/>
              <a:gd name="connsiteX4" fmla="*/ 1311350 w 1311350"/>
              <a:gd name="connsiteY4" fmla="*/ 0 h 975865"/>
              <a:gd name="connsiteX0" fmla="*/ 495 w 1311336"/>
              <a:gd name="connsiteY0" fmla="*/ 963237 h 972842"/>
              <a:gd name="connsiteX1" fmla="*/ 373686 w 1311336"/>
              <a:gd name="connsiteY1" fmla="*/ 902545 h 972842"/>
              <a:gd name="connsiteX2" fmla="*/ 869315 w 1311336"/>
              <a:gd name="connsiteY2" fmla="*/ 618685 h 972842"/>
              <a:gd name="connsiteX3" fmla="*/ 1113575 w 1311336"/>
              <a:gd name="connsiteY3" fmla="*/ 337250 h 972842"/>
              <a:gd name="connsiteX4" fmla="*/ 1311336 w 1311336"/>
              <a:gd name="connsiteY4" fmla="*/ 0 h 972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336" h="972842">
                <a:moveTo>
                  <a:pt x="495" y="963237"/>
                </a:moveTo>
                <a:cubicBezTo>
                  <a:pt x="-12370" y="989343"/>
                  <a:pt x="228883" y="959970"/>
                  <a:pt x="373686" y="902545"/>
                </a:cubicBezTo>
                <a:cubicBezTo>
                  <a:pt x="518489" y="845120"/>
                  <a:pt x="746000" y="712901"/>
                  <a:pt x="869315" y="618685"/>
                </a:cubicBezTo>
                <a:cubicBezTo>
                  <a:pt x="992630" y="524469"/>
                  <a:pt x="1047325" y="422636"/>
                  <a:pt x="1113575" y="337250"/>
                </a:cubicBezTo>
                <a:cubicBezTo>
                  <a:pt x="1179825" y="251864"/>
                  <a:pt x="1270955" y="52269"/>
                  <a:pt x="1311336" y="0"/>
                </a:cubicBezTo>
              </a:path>
            </a:pathLst>
          </a:custGeom>
          <a:noFill/>
          <a:ln w="19050">
            <a:solidFill>
              <a:schemeClr val="tx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63" name="Rectangle 62"/>
              <p:cNvSpPr/>
              <p:nvPr/>
            </p:nvSpPr>
            <p:spPr>
              <a:xfrm>
                <a:off x="271460" y="500896"/>
                <a:ext cx="4493419" cy="954107"/>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n-US" sz="2800" i="1" smtClean="0">
                          <a:latin typeface="Cambria Math"/>
                        </a:rPr>
                        <m:t>−</m:t>
                      </m:r>
                      <m:r>
                        <a:rPr lang="en-US" sz="2800" b="0" i="1" smtClean="0">
                          <a:latin typeface="Cambria Math"/>
                        </a:rPr>
                        <m:t>𝑚</m:t>
                      </m:r>
                      <m:f>
                        <m:fPr>
                          <m:ctrlPr>
                            <a:rPr lang="en-US" sz="2800" i="1">
                              <a:latin typeface="Cambria Math"/>
                            </a:rPr>
                          </m:ctrlPr>
                        </m:fPr>
                        <m:num>
                          <m:sSup>
                            <m:sSupPr>
                              <m:ctrlPr>
                                <a:rPr lang="en-US" sz="2800" i="1">
                                  <a:latin typeface="Cambria Math"/>
                                </a:rPr>
                              </m:ctrlPr>
                            </m:sSupPr>
                            <m:e>
                              <m:r>
                                <a:rPr lang="en-US" sz="2800" i="1">
                                  <a:latin typeface="Cambria Math"/>
                                </a:rPr>
                                <m:t>𝑣</m:t>
                              </m:r>
                            </m:e>
                            <m:sup>
                              <m:r>
                                <a:rPr lang="en-US" sz="2800" i="1">
                                  <a:latin typeface="Cambria Math"/>
                                </a:rPr>
                                <m:t>2</m:t>
                              </m:r>
                            </m:sup>
                          </m:sSup>
                        </m:num>
                        <m:den>
                          <m:r>
                            <a:rPr lang="en-US" sz="2800" b="0" i="1" smtClean="0">
                              <a:latin typeface="Cambria Math"/>
                            </a:rPr>
                            <m:t>𝑅</m:t>
                          </m:r>
                        </m:den>
                      </m:f>
                      <m:r>
                        <a:rPr lang="en-US" sz="2800" b="0" i="1" smtClean="0">
                          <a:latin typeface="Cambria Math"/>
                        </a:rPr>
                        <m:t>=−</m:t>
                      </m:r>
                      <m:sSub>
                        <m:sSubPr>
                          <m:ctrlPr>
                            <a:rPr lang="en-US" sz="2800" i="1" dirty="0">
                              <a:latin typeface="Cambria Math"/>
                            </a:rPr>
                          </m:ctrlPr>
                        </m:sSubPr>
                        <m:e>
                          <m:r>
                            <a:rPr lang="en-US" sz="2800" b="0" i="1" dirty="0" smtClean="0">
                              <a:latin typeface="Cambria Math"/>
                            </a:rPr>
                            <m:t>𝑓</m:t>
                          </m:r>
                        </m:e>
                        <m:sub>
                          <m:r>
                            <a:rPr lang="en-US" sz="2800" b="0" i="1" dirty="0" smtClean="0">
                              <a:latin typeface="Cambria Math"/>
                            </a:rPr>
                            <m:t>𝑠</m:t>
                          </m:r>
                        </m:sub>
                      </m:sSub>
                      <m:r>
                        <a:rPr lang="en-US" sz="2800" b="0" i="1" dirty="0" smtClean="0">
                          <a:latin typeface="Cambria Math"/>
                        </a:rPr>
                        <m:t>𝑐𝑜𝑠</m:t>
                      </m:r>
                      <m:r>
                        <a:rPr lang="en-US" sz="2800" b="0" i="1" dirty="0" smtClean="0">
                          <a:latin typeface="Cambria Math"/>
                          <a:ea typeface="Cambria Math"/>
                        </a:rPr>
                        <m:t>𝜃</m:t>
                      </m:r>
                      <m:r>
                        <a:rPr lang="en-US" sz="2800" b="0" i="1" dirty="0" smtClean="0">
                          <a:latin typeface="Cambria Math"/>
                          <a:ea typeface="Cambria Math"/>
                        </a:rPr>
                        <m:t>−</m:t>
                      </m:r>
                      <m:sSub>
                        <m:sSubPr>
                          <m:ctrlPr>
                            <a:rPr lang="en-US" sz="2800" i="1" dirty="0">
                              <a:latin typeface="Cambria Math"/>
                            </a:rPr>
                          </m:ctrlPr>
                        </m:sSubPr>
                        <m:e>
                          <m:r>
                            <a:rPr lang="en-US" sz="2800" i="1" dirty="0">
                              <a:latin typeface="Cambria Math"/>
                            </a:rPr>
                            <m:t>𝐹</m:t>
                          </m:r>
                        </m:e>
                        <m:sub>
                          <m:r>
                            <a:rPr lang="en-US" sz="2800" i="1" dirty="0">
                              <a:latin typeface="Cambria Math"/>
                            </a:rPr>
                            <m:t>𝑁</m:t>
                          </m:r>
                        </m:sub>
                      </m:sSub>
                      <m:r>
                        <a:rPr lang="en-US" sz="2800" i="1" dirty="0">
                          <a:latin typeface="Cambria Math"/>
                        </a:rPr>
                        <m:t>𝑠𝑖𝑛</m:t>
                      </m:r>
                      <m:r>
                        <a:rPr lang="en-US" sz="2800" i="1" dirty="0">
                          <a:latin typeface="Cambria Math"/>
                          <a:ea typeface="Cambria Math"/>
                        </a:rPr>
                        <m:t>𝜃</m:t>
                      </m:r>
                    </m:oMath>
                  </m:oMathPara>
                </a14:m>
                <a:endParaRPr lang="en-US" sz="2800" dirty="0"/>
              </a:p>
            </p:txBody>
          </p:sp>
        </mc:Choice>
        <mc:Fallback>
          <p:sp>
            <p:nvSpPr>
              <p:cNvPr id="63" name="Rectangle 62"/>
              <p:cNvSpPr>
                <a:spLocks noRot="1" noChangeAspect="1" noMove="1" noResize="1" noEditPoints="1" noAdjustHandles="1" noChangeArrowheads="1" noChangeShapeType="1" noTextEdit="1"/>
              </p:cNvSpPr>
              <p:nvPr/>
            </p:nvSpPr>
            <p:spPr>
              <a:xfrm>
                <a:off x="271460" y="500896"/>
                <a:ext cx="4493419" cy="954107"/>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5" name="Rectangle 64"/>
              <p:cNvSpPr/>
              <p:nvPr/>
            </p:nvSpPr>
            <p:spPr>
              <a:xfrm>
                <a:off x="202407" y="1611124"/>
                <a:ext cx="3805239" cy="523220"/>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sz="2800" i="1" dirty="0" smtClean="0">
                              <a:latin typeface="Cambria Math"/>
                            </a:rPr>
                          </m:ctrlPr>
                        </m:sSubPr>
                        <m:e>
                          <m:r>
                            <a:rPr lang="en-US" sz="2800" i="1" dirty="0">
                              <a:latin typeface="Cambria Math"/>
                            </a:rPr>
                            <m:t>𝐹</m:t>
                          </m:r>
                        </m:e>
                        <m:sub>
                          <m:r>
                            <a:rPr lang="en-US" sz="2800" i="1" dirty="0">
                              <a:latin typeface="Cambria Math"/>
                            </a:rPr>
                            <m:t>𝑁</m:t>
                          </m:r>
                        </m:sub>
                      </m:sSub>
                      <m:r>
                        <a:rPr lang="en-US" sz="2800" b="0" i="1" dirty="0" smtClean="0">
                          <a:latin typeface="Cambria Math"/>
                        </a:rPr>
                        <m:t>𝑐𝑜𝑠</m:t>
                      </m:r>
                      <m:r>
                        <a:rPr lang="en-US" sz="2800" i="1" dirty="0">
                          <a:latin typeface="Cambria Math"/>
                          <a:ea typeface="Cambria Math"/>
                        </a:rPr>
                        <m:t>𝜃</m:t>
                      </m:r>
                      <m:r>
                        <a:rPr lang="en-US" sz="2800" b="0" i="1" dirty="0" smtClean="0">
                          <a:latin typeface="Cambria Math"/>
                          <a:ea typeface="Cambria Math"/>
                        </a:rPr>
                        <m:t>=</m:t>
                      </m:r>
                      <m:r>
                        <a:rPr lang="en-US" sz="2800" b="0" i="1" dirty="0" smtClean="0">
                          <a:latin typeface="Cambria Math"/>
                          <a:ea typeface="Cambria Math"/>
                        </a:rPr>
                        <m:t>𝑚𝑔</m:t>
                      </m:r>
                      <m:r>
                        <a:rPr lang="en-US" sz="2800" b="0" i="1" dirty="0" smtClean="0">
                          <a:latin typeface="Cambria Math"/>
                          <a:ea typeface="Cambria Math"/>
                        </a:rPr>
                        <m:t>+</m:t>
                      </m:r>
                      <m:sSub>
                        <m:sSubPr>
                          <m:ctrlPr>
                            <a:rPr lang="en-US" sz="2800" i="1" dirty="0">
                              <a:latin typeface="Cambria Math"/>
                            </a:rPr>
                          </m:ctrlPr>
                        </m:sSubPr>
                        <m:e>
                          <m:r>
                            <a:rPr lang="en-US" sz="2800" i="1" dirty="0">
                              <a:latin typeface="Cambria Math"/>
                            </a:rPr>
                            <m:t>𝑓</m:t>
                          </m:r>
                        </m:e>
                        <m:sub>
                          <m:r>
                            <a:rPr lang="en-US" sz="2800" i="1" dirty="0">
                              <a:latin typeface="Cambria Math"/>
                            </a:rPr>
                            <m:t>𝑠</m:t>
                          </m:r>
                        </m:sub>
                      </m:sSub>
                      <m:r>
                        <a:rPr lang="en-US" sz="2800" i="1" dirty="0">
                          <a:latin typeface="Cambria Math"/>
                        </a:rPr>
                        <m:t>𝑠</m:t>
                      </m:r>
                      <m:r>
                        <a:rPr lang="en-US" sz="2800" b="0" i="1" dirty="0" smtClean="0">
                          <a:latin typeface="Cambria Math"/>
                        </a:rPr>
                        <m:t>𝑖𝑛</m:t>
                      </m:r>
                      <m:r>
                        <a:rPr lang="en-US" sz="2800" i="1" dirty="0">
                          <a:latin typeface="Cambria Math"/>
                          <a:ea typeface="Cambria Math"/>
                        </a:rPr>
                        <m:t>𝜃</m:t>
                      </m:r>
                    </m:oMath>
                  </m:oMathPara>
                </a14:m>
                <a:endParaRPr lang="en-US" sz="2800" dirty="0"/>
              </a:p>
            </p:txBody>
          </p:sp>
        </mc:Choice>
        <mc:Fallback>
          <p:sp>
            <p:nvSpPr>
              <p:cNvPr id="65" name="Rectangle 64"/>
              <p:cNvSpPr>
                <a:spLocks noRot="1" noChangeAspect="1" noMove="1" noResize="1" noEditPoints="1" noAdjustHandles="1" noChangeArrowheads="1" noChangeShapeType="1" noTextEdit="1"/>
              </p:cNvSpPr>
              <p:nvPr/>
            </p:nvSpPr>
            <p:spPr>
              <a:xfrm>
                <a:off x="202407" y="1611124"/>
                <a:ext cx="3805239" cy="523220"/>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7" name="Rectangle 66"/>
              <p:cNvSpPr/>
              <p:nvPr/>
            </p:nvSpPr>
            <p:spPr>
              <a:xfrm>
                <a:off x="138431" y="3963739"/>
                <a:ext cx="8212932" cy="906723"/>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sz="2800" i="1" dirty="0" smtClean="0">
                              <a:latin typeface="Cambria Math"/>
                            </a:rPr>
                          </m:ctrlPr>
                        </m:sSubPr>
                        <m:e>
                          <m:r>
                            <a:rPr lang="en-US" sz="2800" i="1" dirty="0">
                              <a:latin typeface="Cambria Math"/>
                            </a:rPr>
                            <m:t>𝐹</m:t>
                          </m:r>
                        </m:e>
                        <m:sub>
                          <m:r>
                            <a:rPr lang="en-US" sz="2800" i="1" dirty="0">
                              <a:latin typeface="Cambria Math"/>
                            </a:rPr>
                            <m:t>𝑁</m:t>
                          </m:r>
                        </m:sub>
                      </m:sSub>
                      <m:r>
                        <a:rPr lang="en-US" sz="2800" b="0" i="1" dirty="0" smtClean="0">
                          <a:latin typeface="Cambria Math"/>
                        </a:rPr>
                        <m:t>𝑐𝑜𝑠</m:t>
                      </m:r>
                      <m:r>
                        <a:rPr lang="en-US" sz="2800" i="1" dirty="0">
                          <a:latin typeface="Cambria Math"/>
                          <a:ea typeface="Cambria Math"/>
                        </a:rPr>
                        <m:t>𝜃</m:t>
                      </m:r>
                      <m:r>
                        <a:rPr lang="en-US" sz="2800" b="0" i="1" dirty="0" smtClean="0">
                          <a:latin typeface="Cambria Math"/>
                          <a:ea typeface="Cambria Math"/>
                        </a:rPr>
                        <m:t>=</m:t>
                      </m:r>
                      <m:r>
                        <a:rPr lang="en-US" sz="2800" b="0" i="1" dirty="0" smtClean="0">
                          <a:latin typeface="Cambria Math"/>
                          <a:ea typeface="Cambria Math"/>
                        </a:rPr>
                        <m:t>𝑚𝑔</m:t>
                      </m:r>
                      <m:r>
                        <a:rPr lang="en-US" sz="2800" b="0" i="1" dirty="0" smtClean="0">
                          <a:latin typeface="Cambria Math"/>
                          <a:ea typeface="Cambria Math"/>
                        </a:rPr>
                        <m:t>+</m:t>
                      </m:r>
                      <m:sSub>
                        <m:sSubPr>
                          <m:ctrlPr>
                            <a:rPr lang="en-US" sz="2800" i="1" dirty="0">
                              <a:latin typeface="Cambria Math"/>
                            </a:rPr>
                          </m:ctrlPr>
                        </m:sSubPr>
                        <m:e>
                          <m:r>
                            <a:rPr lang="en-US" sz="2800" i="1" dirty="0">
                              <a:latin typeface="Cambria Math"/>
                              <a:ea typeface="Cambria Math"/>
                            </a:rPr>
                            <m:t>𝜇</m:t>
                          </m:r>
                        </m:e>
                        <m:sub>
                          <m:r>
                            <a:rPr lang="en-US" sz="2800" i="1" dirty="0">
                              <a:latin typeface="Cambria Math"/>
                            </a:rPr>
                            <m:t>𝑠</m:t>
                          </m:r>
                        </m:sub>
                      </m:sSub>
                      <m:sSub>
                        <m:sSubPr>
                          <m:ctrlPr>
                            <a:rPr lang="en-US" sz="2800" i="1" dirty="0" smtClean="0">
                              <a:latin typeface="Cambria Math"/>
                            </a:rPr>
                          </m:ctrlPr>
                        </m:sSubPr>
                        <m:e>
                          <m:r>
                            <a:rPr lang="en-US" sz="2800" i="1" dirty="0">
                              <a:latin typeface="Cambria Math"/>
                            </a:rPr>
                            <m:t>𝐹</m:t>
                          </m:r>
                        </m:e>
                        <m:sub>
                          <m:r>
                            <a:rPr lang="en-US" sz="2800" i="1" dirty="0">
                              <a:latin typeface="Cambria Math"/>
                            </a:rPr>
                            <m:t>𝑁</m:t>
                          </m:r>
                        </m:sub>
                      </m:sSub>
                      <m:r>
                        <a:rPr lang="en-US" sz="2800" i="1" dirty="0">
                          <a:latin typeface="Cambria Math"/>
                        </a:rPr>
                        <m:t>𝑠</m:t>
                      </m:r>
                      <m:r>
                        <a:rPr lang="en-US" sz="2800" b="0" i="1" dirty="0" smtClean="0">
                          <a:latin typeface="Cambria Math"/>
                        </a:rPr>
                        <m:t>𝑖𝑛</m:t>
                      </m:r>
                      <m:r>
                        <a:rPr lang="en-US" sz="2800" i="1" dirty="0">
                          <a:latin typeface="Cambria Math"/>
                          <a:ea typeface="Cambria Math"/>
                        </a:rPr>
                        <m:t>𝜃</m:t>
                      </m:r>
                      <m:r>
                        <a:rPr lang="en-US" sz="2800" b="0" i="1" dirty="0" smtClean="0">
                          <a:latin typeface="Cambria Math"/>
                          <a:ea typeface="Cambria Math"/>
                        </a:rPr>
                        <m:t> </m:t>
                      </m:r>
                      <m:r>
                        <a:rPr lang="en-US" sz="2400" i="1">
                          <a:latin typeface="Cambria Math"/>
                          <a:ea typeface="Cambria Math"/>
                        </a:rPr>
                        <m:t>⇒</m:t>
                      </m:r>
                      <m:r>
                        <a:rPr lang="en-US" sz="2400" b="0" i="1" smtClean="0">
                          <a:latin typeface="Cambria Math"/>
                          <a:ea typeface="Cambria Math"/>
                        </a:rPr>
                        <m:t>  </m:t>
                      </m:r>
                      <m:sSub>
                        <m:sSubPr>
                          <m:ctrlPr>
                            <a:rPr lang="en-US" sz="2800" i="1" dirty="0">
                              <a:latin typeface="Cambria Math"/>
                            </a:rPr>
                          </m:ctrlPr>
                        </m:sSubPr>
                        <m:e>
                          <m:r>
                            <a:rPr lang="en-US" sz="2800" b="0" i="1" dirty="0" smtClean="0">
                              <a:latin typeface="Cambria Math"/>
                            </a:rPr>
                            <m:t> </m:t>
                          </m:r>
                          <m:r>
                            <a:rPr lang="en-US" sz="2800" i="1" dirty="0">
                              <a:latin typeface="Cambria Math"/>
                            </a:rPr>
                            <m:t>𝐹</m:t>
                          </m:r>
                        </m:e>
                        <m:sub>
                          <m:r>
                            <a:rPr lang="en-US" sz="2800" i="1" dirty="0">
                              <a:latin typeface="Cambria Math"/>
                            </a:rPr>
                            <m:t>𝑁</m:t>
                          </m:r>
                        </m:sub>
                      </m:sSub>
                      <m:r>
                        <a:rPr lang="en-US" sz="2800" b="0" i="1" dirty="0" smtClean="0">
                          <a:latin typeface="Cambria Math"/>
                        </a:rPr>
                        <m:t>=</m:t>
                      </m:r>
                      <m:f>
                        <m:fPr>
                          <m:ctrlPr>
                            <a:rPr lang="en-US" sz="2800" b="0" i="1" dirty="0" smtClean="0">
                              <a:latin typeface="Cambria Math"/>
                            </a:rPr>
                          </m:ctrlPr>
                        </m:fPr>
                        <m:num>
                          <m:r>
                            <a:rPr lang="en-US" sz="2800" i="1" dirty="0">
                              <a:latin typeface="Cambria Math"/>
                              <a:ea typeface="Cambria Math"/>
                            </a:rPr>
                            <m:t>𝑚𝑔</m:t>
                          </m:r>
                        </m:num>
                        <m:den>
                          <m:r>
                            <a:rPr lang="en-US" sz="2800" b="0" i="1" dirty="0" smtClean="0">
                              <a:latin typeface="Cambria Math"/>
                            </a:rPr>
                            <m:t>(</m:t>
                          </m:r>
                          <m:r>
                            <a:rPr lang="en-US" sz="2800" i="1" dirty="0">
                              <a:latin typeface="Cambria Math"/>
                            </a:rPr>
                            <m:t>𝑐𝑜𝑠</m:t>
                          </m:r>
                          <m:r>
                            <a:rPr lang="en-US" sz="2800" i="1" dirty="0">
                              <a:latin typeface="Cambria Math"/>
                              <a:ea typeface="Cambria Math"/>
                            </a:rPr>
                            <m:t>𝜃</m:t>
                          </m:r>
                          <m:r>
                            <a:rPr lang="en-US" sz="2800" b="0" i="1" dirty="0" smtClean="0">
                              <a:latin typeface="Cambria Math"/>
                              <a:ea typeface="Cambria Math"/>
                            </a:rPr>
                            <m:t>−</m:t>
                          </m:r>
                          <m:sSub>
                            <m:sSubPr>
                              <m:ctrlPr>
                                <a:rPr lang="en-US" sz="2800" i="1" dirty="0">
                                  <a:latin typeface="Cambria Math"/>
                                </a:rPr>
                              </m:ctrlPr>
                            </m:sSubPr>
                            <m:e>
                              <m:r>
                                <a:rPr lang="en-US" sz="2800" i="1" dirty="0">
                                  <a:latin typeface="Cambria Math"/>
                                  <a:ea typeface="Cambria Math"/>
                                </a:rPr>
                                <m:t>𝜇</m:t>
                              </m:r>
                            </m:e>
                            <m:sub>
                              <m:r>
                                <a:rPr lang="en-US" sz="2800" i="1" dirty="0">
                                  <a:latin typeface="Cambria Math"/>
                                </a:rPr>
                                <m:t>𝑠</m:t>
                              </m:r>
                            </m:sub>
                          </m:sSub>
                          <m:r>
                            <a:rPr lang="en-US" sz="2800" i="1" dirty="0">
                              <a:latin typeface="Cambria Math"/>
                            </a:rPr>
                            <m:t>𝑠</m:t>
                          </m:r>
                          <m:r>
                            <a:rPr lang="en-US" sz="2800" i="1" dirty="0">
                              <a:latin typeface="Cambria Math"/>
                            </a:rPr>
                            <m:t>𝑖𝑛</m:t>
                          </m:r>
                          <m:r>
                            <a:rPr lang="en-US" sz="2800" i="1" dirty="0">
                              <a:latin typeface="Cambria Math"/>
                              <a:ea typeface="Cambria Math"/>
                            </a:rPr>
                            <m:t>𝜃</m:t>
                          </m:r>
                          <m:r>
                            <a:rPr lang="en-US" sz="2800" b="0" i="1" dirty="0" smtClean="0">
                              <a:latin typeface="Cambria Math"/>
                              <a:ea typeface="Cambria Math"/>
                            </a:rPr>
                            <m:t>)</m:t>
                          </m:r>
                        </m:den>
                      </m:f>
                    </m:oMath>
                  </m:oMathPara>
                </a14:m>
                <a:endParaRPr lang="en-US" sz="2800" dirty="0"/>
              </a:p>
            </p:txBody>
          </p:sp>
        </mc:Choice>
        <mc:Fallback>
          <p:sp>
            <p:nvSpPr>
              <p:cNvPr id="67" name="Rectangle 66"/>
              <p:cNvSpPr>
                <a:spLocks noRot="1" noChangeAspect="1" noMove="1" noResize="1" noEditPoints="1" noAdjustHandles="1" noChangeArrowheads="1" noChangeShapeType="1" noTextEdit="1"/>
              </p:cNvSpPr>
              <p:nvPr/>
            </p:nvSpPr>
            <p:spPr>
              <a:xfrm>
                <a:off x="138431" y="3963739"/>
                <a:ext cx="8212932" cy="906723"/>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0" name="Rectangle 69"/>
              <p:cNvSpPr/>
              <p:nvPr/>
            </p:nvSpPr>
            <p:spPr>
              <a:xfrm>
                <a:off x="202406" y="5309985"/>
                <a:ext cx="11776237" cy="1094467"/>
              </a:xfrm>
              <a:prstGeom prst="rect">
                <a:avLst/>
              </a:prstGeom>
            </p:spPr>
            <p:txBody>
              <a:bodyPr wrap="square">
                <a:spAutoFit/>
              </a:bodyPr>
              <a:lstStyle/>
              <a:p>
                <a14:m>
                  <m:oMath xmlns:m="http://schemas.openxmlformats.org/officeDocument/2006/math">
                    <m:r>
                      <a:rPr lang="en-US" sz="3200" b="0" i="1" smtClean="0">
                        <a:latin typeface="Cambria Math"/>
                      </a:rPr>
                      <m:t>𝑚</m:t>
                    </m:r>
                    <m:f>
                      <m:fPr>
                        <m:ctrlPr>
                          <a:rPr lang="en-US" sz="3200" i="1" smtClean="0">
                            <a:latin typeface="Cambria Math"/>
                          </a:rPr>
                        </m:ctrlPr>
                      </m:fPr>
                      <m:num>
                        <m:sSubSup>
                          <m:sSubSupPr>
                            <m:ctrlPr>
                              <a:rPr lang="en-US" sz="3200" i="1" dirty="0">
                                <a:latin typeface="Cambria Math"/>
                                <a:ea typeface="Cambria Math"/>
                              </a:rPr>
                            </m:ctrlPr>
                          </m:sSubSupPr>
                          <m:e>
                            <m:r>
                              <a:rPr lang="en-US" sz="3200" i="1" dirty="0">
                                <a:latin typeface="Cambria Math" panose="02040503050406030204" pitchFamily="18" charset="0"/>
                                <a:ea typeface="Cambria Math"/>
                              </a:rPr>
                              <m:t>𝑣</m:t>
                            </m:r>
                          </m:e>
                          <m:sub>
                            <m:r>
                              <a:rPr lang="en-US" sz="3200" i="1" dirty="0">
                                <a:latin typeface="Cambria Math"/>
                                <a:ea typeface="Cambria Math"/>
                              </a:rPr>
                              <m:t>𝑚</m:t>
                            </m:r>
                            <m:r>
                              <a:rPr lang="en-US" sz="3200" b="0" i="1" dirty="0" smtClean="0">
                                <a:latin typeface="Cambria Math"/>
                                <a:ea typeface="Cambria Math"/>
                              </a:rPr>
                              <m:t>𝑎𝑥</m:t>
                            </m:r>
                          </m:sub>
                          <m:sup>
                            <m:r>
                              <a:rPr lang="en-US" sz="3200" i="1" dirty="0">
                                <a:latin typeface="Cambria Math" panose="02040503050406030204" pitchFamily="18" charset="0"/>
                                <a:ea typeface="Cambria Math"/>
                              </a:rPr>
                              <m:t>2</m:t>
                            </m:r>
                          </m:sup>
                        </m:sSubSup>
                      </m:num>
                      <m:den>
                        <m:r>
                          <a:rPr lang="en-US" sz="3200" b="0" i="1" smtClean="0">
                            <a:latin typeface="Cambria Math"/>
                          </a:rPr>
                          <m:t>𝑅</m:t>
                        </m:r>
                      </m:den>
                    </m:f>
                    <m:r>
                      <a:rPr lang="en-US" sz="3200" b="0" i="1" dirty="0" smtClean="0">
                        <a:latin typeface="Cambria Math"/>
                      </a:rPr>
                      <m:t>=</m:t>
                    </m:r>
                    <m:sSub>
                      <m:sSubPr>
                        <m:ctrlPr>
                          <a:rPr lang="en-US" sz="3200" b="0" i="1" dirty="0" smtClean="0">
                            <a:latin typeface="Cambria Math"/>
                          </a:rPr>
                        </m:ctrlPr>
                      </m:sSubPr>
                      <m:e>
                        <m:f>
                          <m:fPr>
                            <m:ctrlPr>
                              <a:rPr lang="en-US" sz="3200" i="1" dirty="0">
                                <a:latin typeface="Cambria Math"/>
                              </a:rPr>
                            </m:ctrlPr>
                          </m:fPr>
                          <m:num>
                            <m:r>
                              <a:rPr lang="en-US" sz="3200" i="1" dirty="0">
                                <a:latin typeface="Cambria Math"/>
                                <a:ea typeface="Cambria Math"/>
                              </a:rPr>
                              <m:t>𝑚𝑔</m:t>
                            </m:r>
                          </m:num>
                          <m:den>
                            <m:r>
                              <a:rPr lang="en-US" sz="3200" i="1" dirty="0">
                                <a:latin typeface="Cambria Math"/>
                              </a:rPr>
                              <m:t>(</m:t>
                            </m:r>
                            <m:r>
                              <a:rPr lang="en-US" sz="3200" i="1" dirty="0">
                                <a:latin typeface="Cambria Math"/>
                              </a:rPr>
                              <m:t>𝑐𝑜𝑠</m:t>
                            </m:r>
                            <m:r>
                              <a:rPr lang="en-US" sz="3200" i="1" dirty="0">
                                <a:latin typeface="Cambria Math"/>
                                <a:ea typeface="Cambria Math"/>
                              </a:rPr>
                              <m:t>𝜃</m:t>
                            </m:r>
                            <m:r>
                              <a:rPr lang="en-US" sz="3200" i="1" dirty="0">
                                <a:latin typeface="Cambria Math"/>
                                <a:ea typeface="Cambria Math"/>
                              </a:rPr>
                              <m:t>−</m:t>
                            </m:r>
                            <m:sSub>
                              <m:sSubPr>
                                <m:ctrlPr>
                                  <a:rPr lang="en-US" sz="3200" i="1" dirty="0">
                                    <a:latin typeface="Cambria Math"/>
                                  </a:rPr>
                                </m:ctrlPr>
                              </m:sSubPr>
                              <m:e>
                                <m:r>
                                  <a:rPr lang="en-US" sz="3200" i="1" dirty="0">
                                    <a:latin typeface="Cambria Math"/>
                                    <a:ea typeface="Cambria Math"/>
                                  </a:rPr>
                                  <m:t>𝜇</m:t>
                                </m:r>
                              </m:e>
                              <m:sub>
                                <m:r>
                                  <a:rPr lang="en-US" sz="3200" i="1" dirty="0">
                                    <a:latin typeface="Cambria Math"/>
                                  </a:rPr>
                                  <m:t>𝑠</m:t>
                                </m:r>
                              </m:sub>
                            </m:sSub>
                            <m:r>
                              <a:rPr lang="en-US" sz="3200" i="1" dirty="0">
                                <a:latin typeface="Cambria Math"/>
                              </a:rPr>
                              <m:t>𝑠𝑖𝑛</m:t>
                            </m:r>
                            <m:r>
                              <a:rPr lang="en-US" sz="3200" i="1" dirty="0">
                                <a:latin typeface="Cambria Math"/>
                                <a:ea typeface="Cambria Math"/>
                              </a:rPr>
                              <m:t>𝜃</m:t>
                            </m:r>
                            <m:r>
                              <a:rPr lang="en-US" sz="3200" i="1" dirty="0">
                                <a:latin typeface="Cambria Math"/>
                                <a:ea typeface="Cambria Math"/>
                              </a:rPr>
                              <m:t>)</m:t>
                            </m:r>
                          </m:den>
                        </m:f>
                        <m:r>
                          <a:rPr lang="en-US" sz="3200" b="0" i="1" dirty="0" smtClean="0">
                            <a:latin typeface="Cambria Math"/>
                          </a:rPr>
                          <m:t>(</m:t>
                        </m:r>
                        <m:r>
                          <a:rPr lang="en-US" sz="3200" b="0" i="1" dirty="0" smtClean="0">
                            <a:latin typeface="Cambria Math"/>
                            <a:ea typeface="Cambria Math"/>
                          </a:rPr>
                          <m:t>𝜇</m:t>
                        </m:r>
                      </m:e>
                      <m:sub>
                        <m:r>
                          <a:rPr lang="en-US" sz="3200" b="0" i="1" dirty="0" smtClean="0">
                            <a:latin typeface="Cambria Math"/>
                          </a:rPr>
                          <m:t>𝑠</m:t>
                        </m:r>
                      </m:sub>
                    </m:sSub>
                    <m:r>
                      <a:rPr lang="en-US" sz="3200" i="1" dirty="0">
                        <a:latin typeface="Cambria Math"/>
                      </a:rPr>
                      <m:t>𝑐𝑜𝑠</m:t>
                    </m:r>
                    <m:r>
                      <a:rPr lang="en-US" sz="3200" i="1" dirty="0">
                        <a:latin typeface="Cambria Math"/>
                        <a:ea typeface="Cambria Math"/>
                      </a:rPr>
                      <m:t>𝜃</m:t>
                    </m:r>
                    <m:r>
                      <a:rPr lang="en-US" sz="3200" i="1" dirty="0">
                        <a:latin typeface="Cambria Math"/>
                        <a:ea typeface="Cambria Math"/>
                      </a:rPr>
                      <m:t> </m:t>
                    </m:r>
                  </m:oMath>
                </a14:m>
                <a:r>
                  <a:rPr lang="en-US" sz="2800" dirty="0" smtClean="0"/>
                  <a:t>+</a:t>
                </a:r>
                <a14:m>
                  <m:oMath xmlns:m="http://schemas.openxmlformats.org/officeDocument/2006/math">
                    <m:r>
                      <a:rPr lang="en-US" sz="3200" i="1" dirty="0">
                        <a:latin typeface="Cambria Math"/>
                      </a:rPr>
                      <m:t>𝑠𝑖𝑛</m:t>
                    </m:r>
                    <m:r>
                      <a:rPr lang="en-US" sz="3200" i="1" dirty="0">
                        <a:latin typeface="Cambria Math"/>
                        <a:ea typeface="Cambria Math"/>
                      </a:rPr>
                      <m:t>𝜃</m:t>
                    </m:r>
                    <m:r>
                      <a:rPr lang="en-US" sz="3200" b="0" i="1" dirty="0" smtClean="0">
                        <a:latin typeface="Cambria Math"/>
                        <a:ea typeface="Cambria Math"/>
                      </a:rPr>
                      <m:t>)</m:t>
                    </m:r>
                    <m:r>
                      <a:rPr lang="en-US" sz="3200" i="1">
                        <a:latin typeface="Cambria Math"/>
                        <a:ea typeface="Cambria Math"/>
                      </a:rPr>
                      <m:t>⇒</m:t>
                    </m:r>
                    <m:r>
                      <a:rPr lang="en-US" sz="3200" b="0" i="1" smtClean="0">
                        <a:latin typeface="Cambria Math"/>
                        <a:ea typeface="Cambria Math"/>
                      </a:rPr>
                      <m:t>   </m:t>
                    </m:r>
                    <m:sSubSup>
                      <m:sSubSupPr>
                        <m:ctrlPr>
                          <a:rPr lang="en-US" sz="3200" i="1" dirty="0">
                            <a:latin typeface="Cambria Math"/>
                            <a:ea typeface="Cambria Math"/>
                          </a:rPr>
                        </m:ctrlPr>
                      </m:sSubSupPr>
                      <m:e>
                        <m:r>
                          <a:rPr lang="en-US" sz="3200" i="1" dirty="0">
                            <a:latin typeface="Cambria Math" panose="02040503050406030204" pitchFamily="18" charset="0"/>
                            <a:ea typeface="Cambria Math"/>
                          </a:rPr>
                          <m:t>𝑣</m:t>
                        </m:r>
                      </m:e>
                      <m:sub>
                        <m:r>
                          <a:rPr lang="en-US" sz="3200" i="1" dirty="0">
                            <a:latin typeface="Cambria Math"/>
                            <a:ea typeface="Cambria Math"/>
                          </a:rPr>
                          <m:t>𝑚</m:t>
                        </m:r>
                        <m:r>
                          <a:rPr lang="en-US" sz="3200" i="1" dirty="0">
                            <a:latin typeface="Cambria Math"/>
                            <a:ea typeface="Cambria Math"/>
                          </a:rPr>
                          <m:t>𝑎𝑥</m:t>
                        </m:r>
                      </m:sub>
                      <m:sup/>
                    </m:sSubSup>
                    <m:r>
                      <a:rPr lang="en-US" sz="3200" b="0" i="1" dirty="0" smtClean="0">
                        <a:latin typeface="Cambria Math"/>
                        <a:ea typeface="Cambria Math"/>
                      </a:rPr>
                      <m:t>=</m:t>
                    </m:r>
                    <m:rad>
                      <m:radPr>
                        <m:degHide m:val="on"/>
                        <m:ctrlPr>
                          <a:rPr lang="en-US" sz="3200" b="0" i="1" dirty="0" smtClean="0">
                            <a:latin typeface="Cambria Math"/>
                            <a:ea typeface="Cambria Math"/>
                          </a:rPr>
                        </m:ctrlPr>
                      </m:radPr>
                      <m:deg/>
                      <m:e>
                        <m:f>
                          <m:fPr>
                            <m:ctrlPr>
                              <a:rPr lang="en-US" sz="3200" b="0" i="1" dirty="0" smtClean="0">
                                <a:latin typeface="Cambria Math"/>
                                <a:ea typeface="Cambria Math"/>
                              </a:rPr>
                            </m:ctrlPr>
                          </m:fPr>
                          <m:num>
                            <m:r>
                              <a:rPr lang="en-US" sz="3200" b="0" i="1" dirty="0" smtClean="0">
                                <a:latin typeface="Cambria Math"/>
                                <a:ea typeface="Cambria Math"/>
                              </a:rPr>
                              <m:t>𝑅𝑔</m:t>
                            </m:r>
                            <m:r>
                              <a:rPr lang="en-US" sz="3200" b="0" i="1" dirty="0" smtClean="0">
                                <a:latin typeface="Cambria Math"/>
                                <a:ea typeface="Cambria Math"/>
                              </a:rPr>
                              <m:t>(</m:t>
                            </m:r>
                            <m:r>
                              <a:rPr lang="en-US" sz="3200" i="1" dirty="0">
                                <a:latin typeface="Cambria Math"/>
                                <a:ea typeface="Cambria Math"/>
                              </a:rPr>
                              <m:t>𝑠𝑖𝑛</m:t>
                            </m:r>
                            <m:r>
                              <a:rPr lang="en-US" sz="3200" i="1" dirty="0">
                                <a:latin typeface="Cambria Math"/>
                                <a:ea typeface="Cambria Math"/>
                              </a:rPr>
                              <m:t>𝜃</m:t>
                            </m:r>
                            <m:r>
                              <a:rPr lang="en-US" sz="3200" b="0" i="1" dirty="0" smtClean="0">
                                <a:latin typeface="Cambria Math"/>
                                <a:ea typeface="Cambria Math"/>
                              </a:rPr>
                              <m:t>+</m:t>
                            </m:r>
                            <m:sSub>
                              <m:sSubPr>
                                <m:ctrlPr>
                                  <a:rPr lang="en-US" sz="3200" b="0" i="1" dirty="0" smtClean="0">
                                    <a:latin typeface="Cambria Math"/>
                                    <a:ea typeface="Cambria Math"/>
                                  </a:rPr>
                                </m:ctrlPr>
                              </m:sSubPr>
                              <m:e>
                                <m:r>
                                  <a:rPr lang="en-US" sz="3200" b="0" i="1" dirty="0" smtClean="0">
                                    <a:latin typeface="Cambria Math"/>
                                    <a:ea typeface="Cambria Math"/>
                                  </a:rPr>
                                  <m:t>𝜇</m:t>
                                </m:r>
                              </m:e>
                              <m:sub>
                                <m:r>
                                  <a:rPr lang="en-US" sz="3200" b="0" i="1" dirty="0" smtClean="0">
                                    <a:latin typeface="Cambria Math"/>
                                    <a:ea typeface="Cambria Math"/>
                                  </a:rPr>
                                  <m:t>𝑠</m:t>
                                </m:r>
                              </m:sub>
                            </m:sSub>
                            <m:r>
                              <a:rPr lang="en-US" sz="3200" b="0" i="1" dirty="0" smtClean="0">
                                <a:latin typeface="Cambria Math"/>
                                <a:ea typeface="Cambria Math"/>
                              </a:rPr>
                              <m:t>𝑐𝑜𝑠</m:t>
                            </m:r>
                            <m:r>
                              <a:rPr lang="en-US" sz="3200" b="0" i="1" dirty="0" smtClean="0">
                                <a:latin typeface="Cambria Math"/>
                                <a:ea typeface="Cambria Math"/>
                              </a:rPr>
                              <m:t>𝜃</m:t>
                            </m:r>
                            <m:r>
                              <a:rPr lang="en-US" sz="3200" b="0" i="1" dirty="0" smtClean="0">
                                <a:latin typeface="Cambria Math"/>
                                <a:ea typeface="Cambria Math"/>
                              </a:rPr>
                              <m:t>)</m:t>
                            </m:r>
                          </m:num>
                          <m:den>
                            <m:r>
                              <a:rPr lang="en-US" sz="3200" b="0" i="1" dirty="0" smtClean="0">
                                <a:latin typeface="Cambria Math"/>
                                <a:ea typeface="Cambria Math"/>
                              </a:rPr>
                              <m:t>(</m:t>
                            </m:r>
                            <m:r>
                              <a:rPr lang="en-US" sz="3200" b="0" i="1" dirty="0" smtClean="0">
                                <a:latin typeface="Cambria Math"/>
                                <a:ea typeface="Cambria Math"/>
                              </a:rPr>
                              <m:t>𝑐𝑜𝑠</m:t>
                            </m:r>
                            <m:r>
                              <a:rPr lang="en-US" sz="3200" b="0" i="1" dirty="0" smtClean="0">
                                <a:latin typeface="Cambria Math"/>
                                <a:ea typeface="Cambria Math"/>
                              </a:rPr>
                              <m:t>𝜃</m:t>
                            </m:r>
                            <m:r>
                              <a:rPr lang="en-US" sz="3200" b="0" i="1" dirty="0" smtClean="0">
                                <a:latin typeface="Cambria Math"/>
                                <a:ea typeface="Cambria Math"/>
                              </a:rPr>
                              <m:t>−</m:t>
                            </m:r>
                            <m:sSub>
                              <m:sSubPr>
                                <m:ctrlPr>
                                  <a:rPr lang="en-US" sz="3200" b="0" i="1" dirty="0" smtClean="0">
                                    <a:latin typeface="Cambria Math"/>
                                    <a:ea typeface="Cambria Math"/>
                                  </a:rPr>
                                </m:ctrlPr>
                              </m:sSubPr>
                              <m:e>
                                <m:r>
                                  <a:rPr lang="en-US" sz="3200" b="0" i="1" dirty="0" smtClean="0">
                                    <a:latin typeface="Cambria Math"/>
                                    <a:ea typeface="Cambria Math"/>
                                  </a:rPr>
                                  <m:t>𝜇</m:t>
                                </m:r>
                              </m:e>
                              <m:sub>
                                <m:r>
                                  <a:rPr lang="en-US" sz="3200" b="0" i="1" dirty="0" smtClean="0">
                                    <a:latin typeface="Cambria Math"/>
                                    <a:ea typeface="Cambria Math"/>
                                  </a:rPr>
                                  <m:t>𝑠</m:t>
                                </m:r>
                              </m:sub>
                            </m:sSub>
                            <m:r>
                              <a:rPr lang="en-US" sz="3200" b="0" i="1" dirty="0" smtClean="0">
                                <a:latin typeface="Cambria Math"/>
                                <a:ea typeface="Cambria Math"/>
                              </a:rPr>
                              <m:t>𝑠𝑖𝑛</m:t>
                            </m:r>
                            <m:r>
                              <a:rPr lang="en-US" sz="3200" b="0" i="1" dirty="0" smtClean="0">
                                <a:latin typeface="Cambria Math"/>
                                <a:ea typeface="Cambria Math"/>
                              </a:rPr>
                              <m:t>𝜃</m:t>
                            </m:r>
                            <m:r>
                              <a:rPr lang="en-US" sz="3200" b="0" i="1" dirty="0" smtClean="0">
                                <a:latin typeface="Cambria Math"/>
                                <a:ea typeface="Cambria Math"/>
                              </a:rPr>
                              <m:t>)</m:t>
                            </m:r>
                          </m:den>
                        </m:f>
                      </m:e>
                    </m:rad>
                  </m:oMath>
                </a14:m>
                <a:endParaRPr lang="en-US" sz="3200" dirty="0"/>
              </a:p>
            </p:txBody>
          </p:sp>
        </mc:Choice>
        <mc:Fallback>
          <p:sp>
            <p:nvSpPr>
              <p:cNvPr id="70" name="Rectangle 69"/>
              <p:cNvSpPr>
                <a:spLocks noRot="1" noChangeAspect="1" noMove="1" noResize="1" noEditPoints="1" noAdjustHandles="1" noChangeArrowheads="1" noChangeShapeType="1" noTextEdit="1"/>
              </p:cNvSpPr>
              <p:nvPr/>
            </p:nvSpPr>
            <p:spPr>
              <a:xfrm>
                <a:off x="202406" y="5309985"/>
                <a:ext cx="11776237" cy="1094467"/>
              </a:xfrm>
              <a:prstGeom prst="rect">
                <a:avLst/>
              </a:prstGeom>
              <a:blipFill rotWithShape="1">
                <a:blip r:embed="rId1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3357657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3"/>
          <a:srcRect l="16981" t="21244" r="51415" b="58351"/>
          <a:stretch/>
        </p:blipFill>
        <p:spPr bwMode="auto">
          <a:xfrm>
            <a:off x="1819275" y="1200150"/>
            <a:ext cx="8201025" cy="38506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4359776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3"/>
          <a:srcRect l="16824" t="29382" r="50315" b="47729"/>
          <a:stretch/>
        </p:blipFill>
        <p:spPr bwMode="auto">
          <a:xfrm>
            <a:off x="1809750" y="1409700"/>
            <a:ext cx="8382000" cy="37688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2228620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3"/>
          <a:srcRect l="17138" t="31586" r="51101" b="29281"/>
          <a:stretch/>
        </p:blipFill>
        <p:spPr bwMode="auto">
          <a:xfrm>
            <a:off x="2486025" y="419101"/>
            <a:ext cx="7019925" cy="5595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2872255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8650" y="2496065"/>
            <a:ext cx="10668000" cy="1136822"/>
          </a:xfrm>
        </p:spPr>
        <p:txBody>
          <a:bodyPr>
            <a:normAutofit/>
          </a:bodyPr>
          <a:lstStyle/>
          <a:p>
            <a:r>
              <a:rPr lang="en-US" dirty="0" smtClean="0"/>
              <a:t>Friction</a:t>
            </a:r>
            <a:endParaRPr lang="en-US" sz="6700" b="1" dirty="0"/>
          </a:p>
        </p:txBody>
      </p:sp>
    </p:spTree>
    <p:extLst>
      <p:ext uri="{BB962C8B-B14F-4D97-AF65-F5344CB8AC3E}">
        <p14:creationId xmlns:p14="http://schemas.microsoft.com/office/powerpoint/2010/main" val="28457752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60638" y="172995"/>
                <a:ext cx="11788346" cy="6573794"/>
              </a:xfrm>
            </p:spPr>
            <p:txBody>
              <a:bodyPr>
                <a:normAutofit fontScale="92500" lnSpcReduction="10000"/>
              </a:bodyPr>
              <a:lstStyle/>
              <a:p>
                <a:pPr marL="0" indent="0">
                  <a:buNone/>
                </a:pPr>
                <a:r>
                  <a:rPr lang="en-US" sz="3600" dirty="0" smtClean="0">
                    <a:ea typeface="Cambria Math"/>
                  </a:rPr>
                  <a:t>We can not avoid friction. We spend huge amount of energy to over come friction force.</a:t>
                </a:r>
              </a:p>
              <a:p>
                <a:pPr marL="0" indent="0">
                  <a:buNone/>
                </a:pPr>
                <a:endParaRPr lang="en-US" sz="3600" dirty="0" smtClean="0">
                  <a:ea typeface="Cambria Math"/>
                </a:endParaRPr>
              </a:p>
              <a:p>
                <a:pPr marL="0" indent="0">
                  <a:buNone/>
                </a:pPr>
                <a:r>
                  <a:rPr lang="en-US" sz="3600" dirty="0" smtClean="0">
                    <a:ea typeface="Cambria Math"/>
                  </a:rPr>
                  <a:t>There two kinds of friction forces</a:t>
                </a:r>
              </a:p>
              <a:p>
                <a:endParaRPr lang="en-US" sz="3600" dirty="0" smtClean="0">
                  <a:ea typeface="Cambria Math"/>
                </a:endParaRPr>
              </a:p>
              <a:p>
                <a:r>
                  <a:rPr lang="en-US" sz="3600" dirty="0" smtClean="0">
                    <a:ea typeface="Cambria Math"/>
                  </a:rPr>
                  <a:t> static friction force </a:t>
                </a:r>
                <a14:m>
                  <m:oMath xmlns:m="http://schemas.openxmlformats.org/officeDocument/2006/math">
                    <m:sSub>
                      <m:sSubPr>
                        <m:ctrlPr>
                          <a:rPr lang="en-US" sz="3600" i="1">
                            <a:latin typeface="Cambria Math"/>
                            <a:ea typeface="Cambria Math"/>
                          </a:rPr>
                        </m:ctrlPr>
                      </m:sSubPr>
                      <m:e>
                        <m:r>
                          <a:rPr lang="en-US" sz="3600" i="1">
                            <a:latin typeface="Cambria Math" panose="02040503050406030204" pitchFamily="18" charset="0"/>
                            <a:ea typeface="Cambria Math"/>
                          </a:rPr>
                          <m:t>𝑓</m:t>
                        </m:r>
                      </m:e>
                      <m:sub>
                        <m:r>
                          <a:rPr lang="en-US" sz="3600" i="1">
                            <a:latin typeface="Cambria Math" panose="02040503050406030204" pitchFamily="18" charset="0"/>
                            <a:ea typeface="Cambria Math"/>
                          </a:rPr>
                          <m:t>𝑠</m:t>
                        </m:r>
                      </m:sub>
                    </m:sSub>
                  </m:oMath>
                </a14:m>
                <a:endParaRPr lang="en-US" sz="3600" dirty="0" smtClean="0">
                  <a:ea typeface="Cambria Math"/>
                </a:endParaRPr>
              </a:p>
              <a:p>
                <a:r>
                  <a:rPr lang="en-US" sz="3600" dirty="0" smtClean="0">
                    <a:ea typeface="Cambria Math"/>
                  </a:rPr>
                  <a:t>kinetic friction force </a:t>
                </a:r>
                <a14:m>
                  <m:oMath xmlns:m="http://schemas.openxmlformats.org/officeDocument/2006/math">
                    <m:sSub>
                      <m:sSubPr>
                        <m:ctrlPr>
                          <a:rPr lang="en-US" sz="3600" i="1">
                            <a:latin typeface="Cambria Math"/>
                            <a:ea typeface="Cambria Math"/>
                          </a:rPr>
                        </m:ctrlPr>
                      </m:sSubPr>
                      <m:e>
                        <m:r>
                          <a:rPr lang="en-US" sz="3600" i="1">
                            <a:latin typeface="Cambria Math" panose="02040503050406030204" pitchFamily="18" charset="0"/>
                            <a:ea typeface="Cambria Math"/>
                          </a:rPr>
                          <m:t>𝑓</m:t>
                        </m:r>
                      </m:e>
                      <m:sub>
                        <m:r>
                          <a:rPr lang="en-US" sz="3600" b="0" i="1" smtClean="0">
                            <a:latin typeface="Cambria Math" panose="02040503050406030204" pitchFamily="18" charset="0"/>
                            <a:ea typeface="Cambria Math"/>
                          </a:rPr>
                          <m:t>𝑘</m:t>
                        </m:r>
                      </m:sub>
                    </m:sSub>
                  </m:oMath>
                </a14:m>
                <a:r>
                  <a:rPr lang="en-US" sz="3600" dirty="0" smtClean="0">
                    <a:ea typeface="Cambria Math"/>
                  </a:rPr>
                  <a:t>.</a:t>
                </a:r>
              </a:p>
              <a:p>
                <a:pPr marL="0" indent="0">
                  <a:buNone/>
                </a:pPr>
                <a:endParaRPr lang="en-US" sz="3600" dirty="0">
                  <a:ea typeface="Cambria Math"/>
                </a:endParaRPr>
              </a:p>
              <a:p>
                <a:pPr marL="0" indent="0">
                  <a:buNone/>
                </a:pPr>
                <a:r>
                  <a:rPr lang="en-US" sz="3600" dirty="0" smtClean="0">
                    <a:ea typeface="Cambria Math"/>
                  </a:rPr>
                  <a:t>Static friction arise when we apply an external force on an object with out making it in motion. The force in this case is less than the maximum friction force. In other hand if we apply an external force which is larger than the maximum friction force then the object will move and the friction force now is a kinetic friction force.</a:t>
                </a:r>
              </a:p>
              <a:p>
                <a:pPr marL="0" indent="0">
                  <a:buNone/>
                </a:pPr>
                <a:endParaRPr lang="en-US" sz="3600" dirty="0">
                  <a:ea typeface="Cambria Math"/>
                </a:endParaRPr>
              </a:p>
              <a:p>
                <a:pPr marL="0" indent="0">
                  <a:buNone/>
                </a:pPr>
                <a:endParaRPr lang="en-US" sz="3600" dirty="0" smtClean="0">
                  <a:ea typeface="Cambria Math"/>
                </a:endParaRPr>
              </a:p>
              <a:p>
                <a:pPr marL="0" indent="0">
                  <a:buNone/>
                </a:pPr>
                <a:endParaRPr lang="en-US" sz="4000" dirty="0">
                  <a:ea typeface="Cambria Math"/>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60638" y="172995"/>
                <a:ext cx="11788346" cy="6573794"/>
              </a:xfrm>
              <a:blipFill rotWithShape="0">
                <a:blip r:embed="rId3"/>
                <a:stretch>
                  <a:fillRect l="-1396" t="-2502" r="-1603"/>
                </a:stretch>
              </a:blipFill>
            </p:spPr>
            <p:txBody>
              <a:bodyPr/>
              <a:lstStyle/>
              <a:p>
                <a:r>
                  <a:rPr lang="en-US">
                    <a:noFill/>
                  </a:rPr>
                  <a:t> </a:t>
                </a:r>
              </a:p>
            </p:txBody>
          </p:sp>
        </mc:Fallback>
      </mc:AlternateContent>
    </p:spTree>
    <p:extLst>
      <p:ext uri="{BB962C8B-B14F-4D97-AF65-F5344CB8AC3E}">
        <p14:creationId xmlns:p14="http://schemas.microsoft.com/office/powerpoint/2010/main" val="164084551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719" y="481914"/>
            <a:ext cx="11640064" cy="5495747"/>
          </a:xfrm>
        </p:spPr>
        <p:txBody>
          <a:bodyPr/>
          <a:lstStyle/>
          <a:p>
            <a:pPr marL="0" indent="0">
              <a:buNone/>
            </a:pPr>
            <a:endParaRPr lang="en-US" dirty="0"/>
          </a:p>
          <a:p>
            <a:pPr marL="0" indent="0">
              <a:buNone/>
            </a:pPr>
            <a:r>
              <a:rPr lang="en-US" dirty="0" smtClean="0"/>
              <a:t>The direction of the friction force is always opposite to the motion is there is motion and opposite to the intended motion if the object is stationary. </a:t>
            </a:r>
            <a:endParaRPr lang="en-US" dirty="0"/>
          </a:p>
        </p:txBody>
      </p:sp>
      <p:sp>
        <p:nvSpPr>
          <p:cNvPr id="6" name="Rectangle 5"/>
          <p:cNvSpPr/>
          <p:nvPr/>
        </p:nvSpPr>
        <p:spPr>
          <a:xfrm>
            <a:off x="3039766" y="4206908"/>
            <a:ext cx="6217920" cy="28420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250596" y="3776904"/>
            <a:ext cx="580768" cy="427016"/>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M</a:t>
            </a:r>
          </a:p>
        </p:txBody>
      </p:sp>
      <p:cxnSp>
        <p:nvCxnSpPr>
          <p:cNvPr id="18" name="Straight Arrow Connector 17"/>
          <p:cNvCxnSpPr/>
          <p:nvPr/>
        </p:nvCxnSpPr>
        <p:spPr>
          <a:xfrm flipH="1">
            <a:off x="4701956" y="4194129"/>
            <a:ext cx="548640" cy="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832568" y="3977598"/>
            <a:ext cx="1238705" cy="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7078618" y="3722939"/>
                <a:ext cx="35275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a:rPr>
                          </m:ctrlPr>
                        </m:sSubPr>
                        <m:e>
                          <m:r>
                            <a:rPr lang="en-US" sz="2400" b="0" i="1" dirty="0" smtClean="0">
                              <a:latin typeface="Cambria Math" panose="02040503050406030204" pitchFamily="18" charset="0"/>
                            </a:rPr>
                            <m:t>𝐹</m:t>
                          </m:r>
                        </m:e>
                        <m:sub>
                          <m:r>
                            <a:rPr lang="en-US" sz="2400" b="0" i="1" dirty="0" smtClean="0">
                              <a:latin typeface="Cambria Math" panose="02040503050406030204" pitchFamily="18" charset="0"/>
                            </a:rPr>
                            <m:t>𝑎</m:t>
                          </m:r>
                        </m:sub>
                      </m:sSub>
                    </m:oMath>
                  </m:oMathPara>
                </a14:m>
                <a:endParaRPr lang="en-US" sz="2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7078618" y="3722939"/>
                <a:ext cx="352758" cy="461665"/>
              </a:xfrm>
              <a:prstGeom prst="rect">
                <a:avLst/>
              </a:prstGeom>
              <a:blipFill rotWithShape="0">
                <a:blip r:embed="rId3"/>
                <a:stretch>
                  <a:fillRect l="-3448" r="-18966"/>
                </a:stretch>
              </a:blipFill>
            </p:spPr>
            <p:txBody>
              <a:bodyPr/>
              <a:lstStyle/>
              <a:p>
                <a:r>
                  <a:rPr lang="en-US">
                    <a:noFill/>
                  </a:rPr>
                  <a:t> </a:t>
                </a:r>
              </a:p>
            </p:txBody>
          </p:sp>
        </mc:Fallback>
      </mc:AlternateContent>
      <p:cxnSp>
        <p:nvCxnSpPr>
          <p:cNvPr id="29" name="Straight Arrow Connector 28"/>
          <p:cNvCxnSpPr/>
          <p:nvPr/>
        </p:nvCxnSpPr>
        <p:spPr>
          <a:xfrm>
            <a:off x="3990415" y="3626097"/>
            <a:ext cx="636554" cy="472631"/>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7438721" y="2971132"/>
            <a:ext cx="407564" cy="646039"/>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182806" y="3161507"/>
            <a:ext cx="1930630" cy="461665"/>
          </a:xfrm>
          <a:prstGeom prst="rect">
            <a:avLst/>
          </a:prstGeom>
          <a:noFill/>
        </p:spPr>
        <p:txBody>
          <a:bodyPr wrap="square" rtlCol="0">
            <a:spAutoFit/>
          </a:bodyPr>
          <a:lstStyle/>
          <a:p>
            <a:r>
              <a:rPr lang="en-US" sz="2400" dirty="0" smtClean="0"/>
              <a:t>friction force</a:t>
            </a:r>
            <a:endParaRPr lang="en-US" sz="2400" dirty="0"/>
          </a:p>
        </p:txBody>
      </p:sp>
      <p:sp>
        <p:nvSpPr>
          <p:cNvPr id="35" name="TextBox 34"/>
          <p:cNvSpPr txBox="1"/>
          <p:nvPr/>
        </p:nvSpPr>
        <p:spPr>
          <a:xfrm>
            <a:off x="7246448" y="2571770"/>
            <a:ext cx="1930630" cy="461665"/>
          </a:xfrm>
          <a:prstGeom prst="rect">
            <a:avLst/>
          </a:prstGeom>
          <a:noFill/>
        </p:spPr>
        <p:txBody>
          <a:bodyPr wrap="square" rtlCol="0">
            <a:spAutoFit/>
          </a:bodyPr>
          <a:lstStyle/>
          <a:p>
            <a:r>
              <a:rPr lang="en-US" sz="2400" dirty="0" smtClean="0"/>
              <a:t>External force</a:t>
            </a:r>
            <a:endParaRPr lang="en-US" sz="2400" dirty="0"/>
          </a:p>
        </p:txBody>
      </p:sp>
      <mc:AlternateContent xmlns:mc="http://schemas.openxmlformats.org/markup-compatibility/2006" xmlns:a14="http://schemas.microsoft.com/office/drawing/2010/main">
        <mc:Choice Requires="a14">
          <p:sp>
            <p:nvSpPr>
              <p:cNvPr id="25" name="TextBox 24"/>
              <p:cNvSpPr txBox="1"/>
              <p:nvPr/>
            </p:nvSpPr>
            <p:spPr>
              <a:xfrm>
                <a:off x="4465038" y="4208683"/>
                <a:ext cx="35275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𝑓</m:t>
                      </m:r>
                    </m:oMath>
                  </m:oMathPara>
                </a14:m>
                <a:endParaRPr lang="en-US" sz="2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4465038" y="4208683"/>
                <a:ext cx="352758" cy="461665"/>
              </a:xfrm>
              <a:prstGeom prst="rect">
                <a:avLst/>
              </a:prstGeom>
              <a:blipFill rotWithShape="0">
                <a:blip r:embed="rId4"/>
                <a:stretch>
                  <a:fillRect l="-13793" r="-13793" b="-17105"/>
                </a:stretch>
              </a:blipFill>
            </p:spPr>
            <p:txBody>
              <a:bodyPr/>
              <a:lstStyle/>
              <a:p>
                <a:r>
                  <a:rPr lang="en-US">
                    <a:noFill/>
                  </a:rPr>
                  <a:t> </a:t>
                </a:r>
              </a:p>
            </p:txBody>
          </p:sp>
        </mc:Fallback>
      </mc:AlternateContent>
    </p:spTree>
    <p:extLst>
      <p:ext uri="{BB962C8B-B14F-4D97-AF65-F5344CB8AC3E}">
        <p14:creationId xmlns:p14="http://schemas.microsoft.com/office/powerpoint/2010/main" val="77001107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213" y="234778"/>
            <a:ext cx="11852787" cy="6431493"/>
          </a:xfrm>
        </p:spPr>
        <p:txBody>
          <a:bodyPr/>
          <a:lstStyle/>
          <a:p>
            <a:pPr marL="0" indent="0">
              <a:buNone/>
            </a:pPr>
            <a:r>
              <a:rPr lang="en-US" dirty="0" smtClean="0"/>
              <a:t>  </a:t>
            </a:r>
            <a:endParaRPr lang="en-US" dirty="0"/>
          </a:p>
        </p:txBody>
      </p:sp>
      <p:sp>
        <p:nvSpPr>
          <p:cNvPr id="4" name="Rectangle 3"/>
          <p:cNvSpPr/>
          <p:nvPr/>
        </p:nvSpPr>
        <p:spPr>
          <a:xfrm>
            <a:off x="3545363" y="1812183"/>
            <a:ext cx="580768" cy="427016"/>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M</a:t>
            </a:r>
          </a:p>
        </p:txBody>
      </p:sp>
      <p:cxnSp>
        <p:nvCxnSpPr>
          <p:cNvPr id="5" name="Straight Arrow Connector 4"/>
          <p:cNvCxnSpPr/>
          <p:nvPr/>
        </p:nvCxnSpPr>
        <p:spPr>
          <a:xfrm flipH="1">
            <a:off x="3175640" y="2234631"/>
            <a:ext cx="360000" cy="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4122323" y="2234631"/>
            <a:ext cx="360000" cy="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4520807" y="1989050"/>
                <a:ext cx="84959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b="0" i="1" smtClean="0">
                              <a:latin typeface="Cambria Math" panose="02040503050406030204" pitchFamily="18" charset="0"/>
                            </a:rPr>
                            <m:t>𝐹</m:t>
                          </m:r>
                        </m:e>
                        <m:sub>
                          <m:r>
                            <a:rPr lang="en-US" sz="2400" b="0" i="1" smtClean="0">
                              <a:latin typeface="Cambria Math" panose="02040503050406030204" pitchFamily="18" charset="0"/>
                            </a:rPr>
                            <m:t>1</m:t>
                          </m:r>
                        </m:sub>
                      </m:sSub>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4520807" y="1989050"/>
                <a:ext cx="849596" cy="461665"/>
              </a:xfrm>
              <a:prstGeom prst="rect">
                <a:avLst/>
              </a:prstGeom>
              <a:blipFill rotWithShape="0">
                <a:blip r:embed="rId3"/>
                <a:stretch>
                  <a:fillRect b="-1316"/>
                </a:stretch>
              </a:blipFill>
            </p:spPr>
            <p:txBody>
              <a:bodyPr/>
              <a:lstStyle/>
              <a:p>
                <a:r>
                  <a:rPr lang="en-US">
                    <a:noFill/>
                  </a:rPr>
                  <a:t> </a:t>
                </a:r>
              </a:p>
            </p:txBody>
          </p:sp>
        </mc:Fallback>
      </mc:AlternateContent>
      <p:sp>
        <p:nvSpPr>
          <p:cNvPr id="11" name="Rectangle 10"/>
          <p:cNvSpPr/>
          <p:nvPr/>
        </p:nvSpPr>
        <p:spPr>
          <a:xfrm>
            <a:off x="3545363" y="803210"/>
            <a:ext cx="580768" cy="427016"/>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M</a:t>
            </a:r>
          </a:p>
        </p:txBody>
      </p:sp>
      <p:sp>
        <p:nvSpPr>
          <p:cNvPr id="15" name="Rectangle 14"/>
          <p:cNvSpPr/>
          <p:nvPr/>
        </p:nvSpPr>
        <p:spPr>
          <a:xfrm>
            <a:off x="3545363" y="2689006"/>
            <a:ext cx="580768" cy="427016"/>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M</a:t>
            </a:r>
          </a:p>
        </p:txBody>
      </p:sp>
      <p:cxnSp>
        <p:nvCxnSpPr>
          <p:cNvPr id="16" name="Straight Arrow Connector 15"/>
          <p:cNvCxnSpPr/>
          <p:nvPr/>
        </p:nvCxnSpPr>
        <p:spPr>
          <a:xfrm flipH="1">
            <a:off x="2823215" y="3111453"/>
            <a:ext cx="720000" cy="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122323" y="3101929"/>
            <a:ext cx="720000" cy="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2026508" y="2827908"/>
                <a:ext cx="61745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a:rPr>
                          </m:ctrlPr>
                        </m:sSubPr>
                        <m:e>
                          <m:r>
                            <a:rPr lang="en-US" sz="2400" b="0" i="1" dirty="0" smtClean="0">
                              <a:latin typeface="Cambria Math" panose="02040503050406030204" pitchFamily="18" charset="0"/>
                            </a:rPr>
                            <m:t>𝑓</m:t>
                          </m:r>
                        </m:e>
                        <m:sub>
                          <m:r>
                            <a:rPr lang="en-US" sz="2400" b="0" i="1" dirty="0" smtClean="0">
                              <a:latin typeface="Cambria Math" panose="02040503050406030204" pitchFamily="18" charset="0"/>
                            </a:rPr>
                            <m:t>𝑠</m:t>
                          </m:r>
                          <m:r>
                            <a:rPr lang="en-US" sz="2400" b="0" i="1" dirty="0" smtClean="0">
                              <a:latin typeface="Cambria Math" panose="02040503050406030204" pitchFamily="18" charset="0"/>
                            </a:rPr>
                            <m:t>2</m:t>
                          </m:r>
                        </m:sub>
                      </m:sSub>
                    </m:oMath>
                  </m:oMathPara>
                </a14:m>
                <a:endParaRPr lang="en-US" sz="2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2026508" y="2827908"/>
                <a:ext cx="617457" cy="461665"/>
              </a:xfrm>
              <a:prstGeom prst="rect">
                <a:avLst/>
              </a:prstGeom>
              <a:blipFill rotWithShape="0">
                <a:blip r:embed="rId4"/>
                <a:stretch>
                  <a:fillRect l="-2941"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2571765" y="1927403"/>
                <a:ext cx="61745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a:rPr>
                          </m:ctrlPr>
                        </m:sSubPr>
                        <m:e>
                          <m:r>
                            <a:rPr lang="en-US" sz="2400" b="0" i="1" dirty="0" smtClean="0">
                              <a:latin typeface="Cambria Math" panose="02040503050406030204" pitchFamily="18" charset="0"/>
                            </a:rPr>
                            <m:t>𝑓</m:t>
                          </m:r>
                        </m:e>
                        <m:sub>
                          <m:r>
                            <a:rPr lang="en-US" sz="2400" b="0" i="1" dirty="0" smtClean="0">
                              <a:latin typeface="Cambria Math" panose="02040503050406030204" pitchFamily="18" charset="0"/>
                            </a:rPr>
                            <m:t>𝑠</m:t>
                          </m:r>
                          <m:r>
                            <a:rPr lang="en-US" sz="2400" b="0" i="1" dirty="0" smtClean="0">
                              <a:latin typeface="Cambria Math" panose="02040503050406030204" pitchFamily="18" charset="0"/>
                            </a:rPr>
                            <m:t>1</m:t>
                          </m:r>
                        </m:sub>
                      </m:sSub>
                    </m:oMath>
                  </m:oMathPara>
                </a14:m>
                <a:endParaRPr lang="en-US" sz="2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2571765" y="1927403"/>
                <a:ext cx="617457" cy="461665"/>
              </a:xfrm>
              <a:prstGeom prst="rect">
                <a:avLst/>
              </a:prstGeom>
              <a:blipFill rotWithShape="0">
                <a:blip r:embed="rId5"/>
                <a:stretch>
                  <a:fillRect l="-3960"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829537" y="2865872"/>
                <a:ext cx="84959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b="0" i="1" smtClean="0">
                              <a:latin typeface="Cambria Math" panose="02040503050406030204" pitchFamily="18" charset="0"/>
                            </a:rPr>
                            <m:t>𝐹</m:t>
                          </m:r>
                        </m:e>
                        <m:sub>
                          <m:r>
                            <a:rPr lang="en-US" sz="2400" b="0" i="1" smtClean="0">
                              <a:latin typeface="Cambria Math" panose="02040503050406030204" pitchFamily="18" charset="0"/>
                            </a:rPr>
                            <m:t>2</m:t>
                          </m:r>
                        </m:sub>
                      </m:sSub>
                    </m:oMath>
                  </m:oMathPara>
                </a14:m>
                <a:endParaRPr lang="en-US" sz="2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4829537" y="2865872"/>
                <a:ext cx="849596" cy="461665"/>
              </a:xfrm>
              <a:prstGeom prst="rect">
                <a:avLst/>
              </a:prstGeom>
              <a:blipFill rotWithShape="0">
                <a:blip r:embed="rId6"/>
                <a:stretch>
                  <a:fillRect b="-1316"/>
                </a:stretch>
              </a:blipFill>
            </p:spPr>
            <p:txBody>
              <a:bodyPr/>
              <a:lstStyle/>
              <a:p>
                <a:r>
                  <a:rPr lang="en-US">
                    <a:noFill/>
                  </a:rPr>
                  <a:t> </a:t>
                </a:r>
              </a:p>
            </p:txBody>
          </p:sp>
        </mc:Fallback>
      </mc:AlternateContent>
      <p:sp>
        <p:nvSpPr>
          <p:cNvPr id="24" name="Rectangle 23"/>
          <p:cNvSpPr/>
          <p:nvPr/>
        </p:nvSpPr>
        <p:spPr>
          <a:xfrm>
            <a:off x="3545363" y="3557992"/>
            <a:ext cx="580768" cy="427016"/>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M</a:t>
            </a:r>
          </a:p>
        </p:txBody>
      </p:sp>
      <p:cxnSp>
        <p:nvCxnSpPr>
          <p:cNvPr id="25" name="Straight Arrow Connector 24"/>
          <p:cNvCxnSpPr/>
          <p:nvPr/>
        </p:nvCxnSpPr>
        <p:spPr>
          <a:xfrm flipH="1">
            <a:off x="2453605" y="3968770"/>
            <a:ext cx="1080000" cy="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122323" y="3970912"/>
            <a:ext cx="1080000" cy="3"/>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1581425" y="3728413"/>
                <a:ext cx="61745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a:rPr>
                          </m:ctrlPr>
                        </m:sSubPr>
                        <m:e>
                          <m:r>
                            <a:rPr lang="en-US" sz="2400" b="0" i="1" dirty="0" smtClean="0">
                              <a:latin typeface="Cambria Math" panose="02040503050406030204" pitchFamily="18" charset="0"/>
                            </a:rPr>
                            <m:t>𝑓</m:t>
                          </m:r>
                        </m:e>
                        <m:sub>
                          <m:r>
                            <a:rPr lang="en-US" sz="2400" b="0" i="1" dirty="0" smtClean="0">
                              <a:latin typeface="Cambria Math" panose="02040503050406030204" pitchFamily="18" charset="0"/>
                            </a:rPr>
                            <m:t>𝑠</m:t>
                          </m:r>
                          <m:r>
                            <a:rPr lang="en-US" sz="2400" b="0" i="1" dirty="0" smtClean="0">
                              <a:latin typeface="Cambria Math" panose="02040503050406030204" pitchFamily="18" charset="0"/>
                            </a:rPr>
                            <m:t>3</m:t>
                          </m:r>
                        </m:sub>
                      </m:sSub>
                    </m:oMath>
                  </m:oMathPara>
                </a14:m>
                <a:endParaRPr lang="en-US" sz="2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1581425" y="3728413"/>
                <a:ext cx="617457" cy="461665"/>
              </a:xfrm>
              <a:prstGeom prst="rect">
                <a:avLst/>
              </a:prstGeom>
              <a:blipFill rotWithShape="0">
                <a:blip r:embed="rId7"/>
                <a:stretch>
                  <a:fillRect l="-2941" b="-1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5316261" y="3734855"/>
                <a:ext cx="84959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b="0" i="1" smtClean="0">
                              <a:latin typeface="Cambria Math" panose="02040503050406030204" pitchFamily="18" charset="0"/>
                            </a:rPr>
                            <m:t>𝐹</m:t>
                          </m:r>
                        </m:e>
                        <m:sub>
                          <m:r>
                            <a:rPr lang="en-US" sz="2400" b="0" i="1" smtClean="0">
                              <a:latin typeface="Cambria Math" panose="02040503050406030204" pitchFamily="18" charset="0"/>
                            </a:rPr>
                            <m:t>3</m:t>
                          </m:r>
                        </m:sub>
                      </m:sSub>
                    </m:oMath>
                  </m:oMathPara>
                </a14:m>
                <a:endParaRPr lang="en-US" sz="2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5316261" y="3734855"/>
                <a:ext cx="849596" cy="461665"/>
              </a:xfrm>
              <a:prstGeom prst="rect">
                <a:avLst/>
              </a:prstGeom>
              <a:blipFill rotWithShape="0">
                <a:blip r:embed="rId8"/>
                <a:stretch>
                  <a:fillRect b="-1333"/>
                </a:stretch>
              </a:blipFill>
            </p:spPr>
            <p:txBody>
              <a:bodyPr/>
              <a:lstStyle/>
              <a:p>
                <a:r>
                  <a:rPr lang="en-US">
                    <a:noFill/>
                  </a:rPr>
                  <a:t> </a:t>
                </a:r>
              </a:p>
            </p:txBody>
          </p:sp>
        </mc:Fallback>
      </mc:AlternateContent>
      <p:sp>
        <p:nvSpPr>
          <p:cNvPr id="30" name="Rectangle 29"/>
          <p:cNvSpPr/>
          <p:nvPr/>
        </p:nvSpPr>
        <p:spPr>
          <a:xfrm>
            <a:off x="3528065" y="4347045"/>
            <a:ext cx="580768" cy="427016"/>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M</a:t>
            </a:r>
          </a:p>
        </p:txBody>
      </p:sp>
      <p:cxnSp>
        <p:nvCxnSpPr>
          <p:cNvPr id="31" name="Straight Arrow Connector 30"/>
          <p:cNvCxnSpPr/>
          <p:nvPr/>
        </p:nvCxnSpPr>
        <p:spPr>
          <a:xfrm flipH="1" flipV="1">
            <a:off x="2080652" y="4774714"/>
            <a:ext cx="1440000" cy="1"/>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117382" y="4764536"/>
            <a:ext cx="1440000" cy="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p:cNvSpPr txBox="1"/>
              <p:nvPr/>
            </p:nvSpPr>
            <p:spPr>
              <a:xfrm>
                <a:off x="963968" y="4412936"/>
                <a:ext cx="61745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a:rPr>
                          </m:ctrlPr>
                        </m:sSubPr>
                        <m:e>
                          <m:r>
                            <a:rPr lang="en-US" sz="2400" b="0" i="1" dirty="0" smtClean="0">
                              <a:latin typeface="Cambria Math" panose="02040503050406030204" pitchFamily="18" charset="0"/>
                            </a:rPr>
                            <m:t>𝑓</m:t>
                          </m:r>
                        </m:e>
                        <m:sub>
                          <m:r>
                            <a:rPr lang="en-US" sz="2400" b="0" i="1" dirty="0" smtClean="0">
                              <a:latin typeface="Cambria Math" panose="02040503050406030204" pitchFamily="18" charset="0"/>
                            </a:rPr>
                            <m:t>𝑠𝑚𝑎𝑥</m:t>
                          </m:r>
                        </m:sub>
                      </m:sSub>
                    </m:oMath>
                  </m:oMathPara>
                </a14:m>
                <a:endParaRPr lang="en-US" sz="2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963968" y="4412936"/>
                <a:ext cx="617457" cy="461665"/>
              </a:xfrm>
              <a:prstGeom prst="rect">
                <a:avLst/>
              </a:prstGeom>
              <a:blipFill rotWithShape="0">
                <a:blip r:embed="rId9"/>
                <a:stretch>
                  <a:fillRect l="-7921" r="-38614"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741059" y="4523909"/>
                <a:ext cx="84959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b="0" i="1" smtClean="0">
                              <a:latin typeface="Cambria Math" panose="02040503050406030204" pitchFamily="18" charset="0"/>
                            </a:rPr>
                            <m:t>𝐹</m:t>
                          </m:r>
                        </m:e>
                        <m:sub>
                          <m:r>
                            <a:rPr lang="en-US" sz="2400" b="0" i="1" smtClean="0">
                              <a:latin typeface="Cambria Math" panose="02040503050406030204" pitchFamily="18" charset="0"/>
                            </a:rPr>
                            <m:t>4</m:t>
                          </m:r>
                        </m:sub>
                      </m:sSub>
                    </m:oMath>
                  </m:oMathPara>
                </a14:m>
                <a:endParaRPr lang="en-US" sz="2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5741059" y="4523909"/>
                <a:ext cx="849596" cy="461665"/>
              </a:xfrm>
              <a:prstGeom prst="rect">
                <a:avLst/>
              </a:prstGeom>
              <a:blipFill rotWithShape="0">
                <a:blip r:embed="rId10"/>
                <a:stretch>
                  <a:fillRect b="-1316"/>
                </a:stretch>
              </a:blipFill>
            </p:spPr>
            <p:txBody>
              <a:bodyPr/>
              <a:lstStyle/>
              <a:p>
                <a:r>
                  <a:rPr lang="en-US">
                    <a:noFill/>
                  </a:rPr>
                  <a:t> </a:t>
                </a:r>
              </a:p>
            </p:txBody>
          </p:sp>
        </mc:Fallback>
      </mc:AlternateContent>
      <p:sp>
        <p:nvSpPr>
          <p:cNvPr id="37" name="Rectangle 36"/>
          <p:cNvSpPr/>
          <p:nvPr/>
        </p:nvSpPr>
        <p:spPr>
          <a:xfrm>
            <a:off x="3528065" y="5140518"/>
            <a:ext cx="580768" cy="427016"/>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M</a:t>
            </a:r>
          </a:p>
        </p:txBody>
      </p:sp>
      <p:cxnSp>
        <p:nvCxnSpPr>
          <p:cNvPr id="38" name="Straight Arrow Connector 37"/>
          <p:cNvCxnSpPr/>
          <p:nvPr/>
        </p:nvCxnSpPr>
        <p:spPr>
          <a:xfrm flipH="1" flipV="1">
            <a:off x="2441217" y="5567534"/>
            <a:ext cx="1080000" cy="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4117382" y="5567534"/>
            <a:ext cx="2160000" cy="2"/>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1910259" y="5288138"/>
                <a:ext cx="61745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a:rPr>
                          </m:ctrlPr>
                        </m:sSubPr>
                        <m:e>
                          <m:r>
                            <a:rPr lang="en-US" sz="2400" b="0" i="1" dirty="0" smtClean="0">
                              <a:latin typeface="Cambria Math" panose="02040503050406030204" pitchFamily="18" charset="0"/>
                            </a:rPr>
                            <m:t>𝑓</m:t>
                          </m:r>
                        </m:e>
                        <m:sub>
                          <m:r>
                            <a:rPr lang="en-US" sz="2400" b="0" i="1" dirty="0" smtClean="0">
                              <a:latin typeface="Cambria Math" panose="02040503050406030204" pitchFamily="18" charset="0"/>
                            </a:rPr>
                            <m:t>𝑘</m:t>
                          </m:r>
                        </m:sub>
                      </m:sSub>
                    </m:oMath>
                  </m:oMathPara>
                </a14:m>
                <a:endParaRPr lang="en-US" sz="2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1910259" y="5288138"/>
                <a:ext cx="617457" cy="461665"/>
              </a:xfrm>
              <a:prstGeom prst="rect">
                <a:avLst/>
              </a:prstGeom>
              <a:blipFill rotWithShape="0">
                <a:blip r:embed="rId11"/>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6992757" y="5406103"/>
                <a:ext cx="84959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b="0" i="1" smtClean="0">
                              <a:latin typeface="Cambria Math" panose="02040503050406030204" pitchFamily="18" charset="0"/>
                            </a:rPr>
                            <m:t>𝐹</m:t>
                          </m:r>
                        </m:e>
                        <m:sub>
                          <m:r>
                            <a:rPr lang="en-US" sz="2400" b="0" i="1" smtClean="0">
                              <a:latin typeface="Cambria Math" panose="02040503050406030204" pitchFamily="18" charset="0"/>
                            </a:rPr>
                            <m:t>5</m:t>
                          </m:r>
                        </m:sub>
                      </m:sSub>
                    </m:oMath>
                  </m:oMathPara>
                </a14:m>
                <a:endParaRPr lang="en-US" sz="2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6992757" y="5406103"/>
                <a:ext cx="849596" cy="461665"/>
              </a:xfrm>
              <a:prstGeom prst="rect">
                <a:avLst/>
              </a:prstGeom>
              <a:blipFill rotWithShape="0">
                <a:blip r:embed="rId12"/>
                <a:stretch>
                  <a:fillRect b="-1316"/>
                </a:stretch>
              </a:blipFill>
            </p:spPr>
            <p:txBody>
              <a:bodyPr/>
              <a:lstStyle/>
              <a:p>
                <a:r>
                  <a:rPr lang="en-US">
                    <a:noFill/>
                  </a:rPr>
                  <a:t> </a:t>
                </a:r>
              </a:p>
            </p:txBody>
          </p:sp>
        </mc:Fallback>
      </mc:AlternateContent>
      <p:cxnSp>
        <p:nvCxnSpPr>
          <p:cNvPr id="43" name="Straight Arrow Connector 42"/>
          <p:cNvCxnSpPr/>
          <p:nvPr/>
        </p:nvCxnSpPr>
        <p:spPr>
          <a:xfrm>
            <a:off x="8229600" y="4523909"/>
            <a:ext cx="3274560" cy="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8229600" y="1230226"/>
            <a:ext cx="0" cy="3309404"/>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p:cNvSpPr txBox="1"/>
              <p:nvPr/>
            </p:nvSpPr>
            <p:spPr>
              <a:xfrm>
                <a:off x="7797493" y="901273"/>
                <a:ext cx="61745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𝑓</m:t>
                      </m:r>
                    </m:oMath>
                  </m:oMathPara>
                </a14:m>
                <a:endParaRPr lang="en-US" sz="2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7797493" y="901273"/>
                <a:ext cx="617457" cy="461665"/>
              </a:xfrm>
              <a:prstGeom prst="rect">
                <a:avLst/>
              </a:prstGeom>
              <a:blipFill rotWithShape="0">
                <a:blip r:embed="rId13"/>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11428271" y="4293076"/>
                <a:ext cx="61745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𝐹</m:t>
                      </m:r>
                    </m:oMath>
                  </m:oMathPara>
                </a14:m>
                <a:endParaRPr lang="en-US" sz="2400" dirty="0"/>
              </a:p>
            </p:txBody>
          </p:sp>
        </mc:Choice>
        <mc:Fallback xmlns="">
          <p:sp>
            <p:nvSpPr>
              <p:cNvPr id="49" name="TextBox 48"/>
              <p:cNvSpPr txBox="1">
                <a:spLocks noRot="1" noChangeAspect="1" noMove="1" noResize="1" noEditPoints="1" noAdjustHandles="1" noChangeArrowheads="1" noChangeShapeType="1" noTextEdit="1"/>
              </p:cNvSpPr>
              <p:nvPr/>
            </p:nvSpPr>
            <p:spPr>
              <a:xfrm>
                <a:off x="11428271" y="4293076"/>
                <a:ext cx="617457" cy="461665"/>
              </a:xfrm>
              <a:prstGeom prst="rect">
                <a:avLst/>
              </a:prstGeom>
              <a:blipFill rotWithShape="0">
                <a:blip r:embed="rId14"/>
                <a:stretch>
                  <a:fillRect/>
                </a:stretch>
              </a:blipFill>
            </p:spPr>
            <p:txBody>
              <a:bodyPr/>
              <a:lstStyle/>
              <a:p>
                <a:r>
                  <a:rPr lang="en-US">
                    <a:noFill/>
                  </a:rPr>
                  <a:t> </a:t>
                </a:r>
              </a:p>
            </p:txBody>
          </p:sp>
        </mc:Fallback>
      </mc:AlternateContent>
      <p:cxnSp>
        <p:nvCxnSpPr>
          <p:cNvPr id="51" name="Straight Connector 50"/>
          <p:cNvCxnSpPr/>
          <p:nvPr/>
        </p:nvCxnSpPr>
        <p:spPr>
          <a:xfrm>
            <a:off x="8681617" y="4442432"/>
            <a:ext cx="0" cy="18288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87976" y="4442432"/>
            <a:ext cx="0" cy="18288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9687028" y="4432468"/>
            <a:ext cx="0" cy="18288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0171806" y="4433137"/>
            <a:ext cx="0" cy="18288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1110061" y="4432468"/>
            <a:ext cx="0" cy="18288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6" name="TextBox 55"/>
              <p:cNvSpPr txBox="1"/>
              <p:nvPr/>
            </p:nvSpPr>
            <p:spPr>
              <a:xfrm>
                <a:off x="8413558" y="4666550"/>
                <a:ext cx="3013762" cy="461665"/>
              </a:xfrm>
              <a:prstGeom prst="rect">
                <a:avLst/>
              </a:prstGeom>
              <a:noFill/>
            </p:spPr>
            <p:txBody>
              <a:bodyPr wrap="square" rtlCol="0">
                <a:spAutoFit/>
              </a:bodyPr>
              <a:lstStyle/>
              <a:p>
                <a:r>
                  <a:rPr lang="en-US" sz="2400" dirty="0" smtClean="0"/>
                  <a:t> </a:t>
                </a:r>
                <a14:m>
                  <m:oMath xmlns:m="http://schemas.openxmlformats.org/officeDocument/2006/math">
                    <m:sSub>
                      <m:sSubPr>
                        <m:ctrlPr>
                          <a:rPr lang="en-US" sz="2400" i="1" smtClean="0">
                            <a:latin typeface="Cambria Math"/>
                          </a:rPr>
                        </m:ctrlPr>
                      </m:sSubPr>
                      <m:e>
                        <m:r>
                          <a:rPr lang="en-US" sz="2400" i="1">
                            <a:latin typeface="Cambria Math" panose="02040503050406030204" pitchFamily="18" charset="0"/>
                          </a:rPr>
                          <m:t>𝐹</m:t>
                        </m:r>
                      </m:e>
                      <m:sub>
                        <m:r>
                          <a:rPr lang="en-US" sz="2400" i="1">
                            <a:latin typeface="Cambria Math" panose="02040503050406030204" pitchFamily="18" charset="0"/>
                          </a:rPr>
                          <m:t>1</m:t>
                        </m:r>
                        <m:r>
                          <a:rPr lang="en-US" sz="2400" b="0" i="1" smtClean="0">
                            <a:latin typeface="Cambria Math" panose="02040503050406030204" pitchFamily="18" charset="0"/>
                          </a:rPr>
                          <m:t>  </m:t>
                        </m:r>
                      </m:sub>
                    </m:sSub>
                    <m:sSub>
                      <m:sSubPr>
                        <m:ctrlPr>
                          <a:rPr lang="en-US" sz="2400" i="1">
                            <a:latin typeface="Cambria Math"/>
                          </a:rPr>
                        </m:ctrlPr>
                      </m:sSubPr>
                      <m:e>
                        <m:r>
                          <a:rPr lang="en-US" sz="2400" b="0" i="1" smtClean="0">
                            <a:latin typeface="Cambria Math" panose="02040503050406030204" pitchFamily="18" charset="0"/>
                          </a:rPr>
                          <m:t> </m:t>
                        </m:r>
                        <m:r>
                          <a:rPr lang="en-US" sz="2400" i="1">
                            <a:latin typeface="Cambria Math" panose="02040503050406030204" pitchFamily="18" charset="0"/>
                          </a:rPr>
                          <m:t>𝐹</m:t>
                        </m:r>
                      </m:e>
                      <m:sub>
                        <m:r>
                          <a:rPr lang="en-US" sz="2400" b="0" i="1" smtClean="0">
                            <a:latin typeface="Cambria Math" panose="02040503050406030204" pitchFamily="18" charset="0"/>
                          </a:rPr>
                          <m:t>2</m:t>
                        </m:r>
                      </m:sub>
                    </m:sSub>
                    <m:sSub>
                      <m:sSubPr>
                        <m:ctrlPr>
                          <a:rPr lang="en-US" sz="2400" i="1">
                            <a:latin typeface="Cambria Math"/>
                          </a:rPr>
                        </m:ctrlPr>
                      </m:sSubPr>
                      <m:e>
                        <m:r>
                          <a:rPr lang="en-US" sz="2400" b="0" i="1">
                            <a:latin typeface="Cambria Math" panose="02040503050406030204" pitchFamily="18" charset="0"/>
                          </a:rPr>
                          <m:t> </m:t>
                        </m:r>
                        <m:r>
                          <a:rPr lang="en-US" sz="2400" b="0" i="1" smtClean="0">
                            <a:latin typeface="Cambria Math" panose="02040503050406030204" pitchFamily="18" charset="0"/>
                          </a:rPr>
                          <m:t>  </m:t>
                        </m:r>
                        <m:r>
                          <a:rPr lang="en-US" sz="2400" i="1">
                            <a:latin typeface="Cambria Math" panose="02040503050406030204" pitchFamily="18" charset="0"/>
                          </a:rPr>
                          <m:t>𝐹</m:t>
                        </m:r>
                      </m:e>
                      <m:sub>
                        <m:r>
                          <a:rPr lang="en-US" sz="2400" b="0" i="1" smtClean="0">
                            <a:latin typeface="Cambria Math" panose="02040503050406030204" pitchFamily="18" charset="0"/>
                          </a:rPr>
                          <m:t>3</m:t>
                        </m:r>
                      </m:sub>
                    </m:sSub>
                    <m:r>
                      <a:rPr lang="en-US" sz="2400" b="0" i="1">
                        <a:latin typeface="Cambria Math" panose="02040503050406030204" pitchFamily="18" charset="0"/>
                      </a:rPr>
                      <m:t>   </m:t>
                    </m:r>
                    <m:r>
                      <a:rPr lang="en-US" sz="2400" b="0" i="1" smtClean="0">
                        <a:latin typeface="Cambria Math" panose="02040503050406030204" pitchFamily="18" charset="0"/>
                      </a:rPr>
                      <m:t> </m:t>
                    </m:r>
                    <m:sSub>
                      <m:sSubPr>
                        <m:ctrlPr>
                          <a:rPr lang="en-US" sz="2400" i="1">
                            <a:latin typeface="Cambria Math"/>
                          </a:rPr>
                        </m:ctrlPr>
                      </m:sSubPr>
                      <m:e>
                        <m:r>
                          <a:rPr lang="en-US" sz="2400" i="1">
                            <a:latin typeface="Cambria Math" panose="02040503050406030204" pitchFamily="18" charset="0"/>
                          </a:rPr>
                          <m:t>𝐹</m:t>
                        </m:r>
                      </m:e>
                      <m:sub>
                        <m:r>
                          <a:rPr lang="en-US" sz="2400" b="0" i="1" smtClean="0">
                            <a:latin typeface="Cambria Math" panose="02040503050406030204" pitchFamily="18" charset="0"/>
                          </a:rPr>
                          <m:t>4</m:t>
                        </m:r>
                        <m:r>
                          <a:rPr lang="en-US" sz="2400" b="0" i="1" smtClean="0">
                            <a:latin typeface="Cambria Math" panose="02040503050406030204" pitchFamily="18" charset="0"/>
                          </a:rPr>
                          <m:t>  </m:t>
                        </m:r>
                      </m:sub>
                    </m:sSub>
                    <m:sSub>
                      <m:sSubPr>
                        <m:ctrlPr>
                          <a:rPr lang="en-US" sz="2400" i="1">
                            <a:latin typeface="Cambria Math"/>
                          </a:rPr>
                        </m:ctrlPr>
                      </m:sSubPr>
                      <m:e>
                        <m:r>
                          <a:rPr lang="en-US" sz="2400" b="0" i="1" smtClean="0">
                            <a:latin typeface="Cambria Math" panose="02040503050406030204" pitchFamily="18" charset="0"/>
                          </a:rPr>
                          <m:t>    </m:t>
                        </m:r>
                        <m:r>
                          <a:rPr lang="en-US" sz="2400" b="0" i="1" smtClean="0">
                            <a:latin typeface="Cambria Math"/>
                          </a:rPr>
                          <m:t>   </m:t>
                        </m:r>
                        <m:r>
                          <a:rPr lang="en-US" sz="2400" b="0" i="1" smtClean="0">
                            <a:latin typeface="Cambria Math" panose="02040503050406030204" pitchFamily="18" charset="0"/>
                          </a:rPr>
                          <m:t> </m:t>
                        </m:r>
                        <m:r>
                          <a:rPr lang="en-US" sz="2400" i="1">
                            <a:latin typeface="Cambria Math" panose="02040503050406030204" pitchFamily="18" charset="0"/>
                          </a:rPr>
                          <m:t>𝐹</m:t>
                        </m:r>
                      </m:e>
                      <m:sub>
                        <m:r>
                          <a:rPr lang="en-US" sz="2400" b="0" i="1" smtClean="0">
                            <a:latin typeface="Cambria Math" panose="02040503050406030204" pitchFamily="18" charset="0"/>
                          </a:rPr>
                          <m:t>5</m:t>
                        </m:r>
                      </m:sub>
                    </m:sSub>
                  </m:oMath>
                </a14:m>
                <a:r>
                  <a:rPr lang="en-US" sz="2400" dirty="0" smtClean="0"/>
                  <a:t> </a:t>
                </a:r>
                <a:endParaRPr lang="en-US" sz="2400" dirty="0"/>
              </a:p>
            </p:txBody>
          </p:sp>
        </mc:Choice>
        <mc:Fallback>
          <p:sp>
            <p:nvSpPr>
              <p:cNvPr id="56" name="TextBox 55"/>
              <p:cNvSpPr txBox="1">
                <a:spLocks noRot="1" noChangeAspect="1" noMove="1" noResize="1" noEditPoints="1" noAdjustHandles="1" noChangeArrowheads="1" noChangeShapeType="1" noTextEdit="1"/>
              </p:cNvSpPr>
              <p:nvPr/>
            </p:nvSpPr>
            <p:spPr>
              <a:xfrm>
                <a:off x="8413558" y="4666550"/>
                <a:ext cx="3013762" cy="461665"/>
              </a:xfrm>
              <a:prstGeom prst="rect">
                <a:avLst/>
              </a:prstGeom>
              <a:blipFill rotWithShape="1">
                <a:blip r:embed="rId15"/>
                <a:stretch>
                  <a:fillRect b="-2667"/>
                </a:stretch>
              </a:blipFill>
            </p:spPr>
            <p:txBody>
              <a:bodyPr/>
              <a:lstStyle/>
              <a:p>
                <a:r>
                  <a:rPr lang="en-US">
                    <a:noFill/>
                  </a:rPr>
                  <a:t> </a:t>
                </a:r>
              </a:p>
            </p:txBody>
          </p:sp>
        </mc:Fallback>
      </mc:AlternateContent>
      <p:cxnSp>
        <p:nvCxnSpPr>
          <p:cNvPr id="57" name="Straight Connector 56"/>
          <p:cNvCxnSpPr/>
          <p:nvPr/>
        </p:nvCxnSpPr>
        <p:spPr>
          <a:xfrm flipH="1">
            <a:off x="8235396" y="2300876"/>
            <a:ext cx="1970488" cy="221740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0201138" y="2295252"/>
            <a:ext cx="0" cy="39375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TextBox 68"/>
              <p:cNvSpPr txBox="1"/>
              <p:nvPr/>
            </p:nvSpPr>
            <p:spPr>
              <a:xfrm>
                <a:off x="7325673" y="2005325"/>
                <a:ext cx="92243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a:rPr>
                          </m:ctrlPr>
                        </m:sSubPr>
                        <m:e>
                          <m:r>
                            <a:rPr lang="en-US" sz="2400" b="0" i="1" dirty="0" smtClean="0">
                              <a:latin typeface="Cambria Math" panose="02040503050406030204" pitchFamily="18" charset="0"/>
                            </a:rPr>
                            <m:t>𝑓</m:t>
                          </m:r>
                        </m:e>
                        <m:sub>
                          <m:r>
                            <a:rPr lang="en-US" sz="2400" b="0" i="1" dirty="0" smtClean="0">
                              <a:latin typeface="Cambria Math" panose="02040503050406030204" pitchFamily="18" charset="0"/>
                            </a:rPr>
                            <m:t>𝑠𝑚𝑎𝑥</m:t>
                          </m:r>
                        </m:sub>
                      </m:sSub>
                    </m:oMath>
                  </m:oMathPara>
                </a14:m>
                <a:endParaRPr lang="en-US" sz="2400" dirty="0"/>
              </a:p>
            </p:txBody>
          </p:sp>
        </mc:Choice>
        <mc:Fallback xmlns="">
          <p:sp>
            <p:nvSpPr>
              <p:cNvPr id="69" name="TextBox 68"/>
              <p:cNvSpPr txBox="1">
                <a:spLocks noRot="1" noChangeAspect="1" noMove="1" noResize="1" noEditPoints="1" noAdjustHandles="1" noChangeArrowheads="1" noChangeShapeType="1" noTextEdit="1"/>
              </p:cNvSpPr>
              <p:nvPr/>
            </p:nvSpPr>
            <p:spPr>
              <a:xfrm>
                <a:off x="7325673" y="2005325"/>
                <a:ext cx="922435" cy="461665"/>
              </a:xfrm>
              <a:prstGeom prst="rect">
                <a:avLst/>
              </a:prstGeom>
              <a:blipFill rotWithShape="0">
                <a:blip r:embed="rId16"/>
                <a:stretch>
                  <a:fillRect l="-4636" b="-17105"/>
                </a:stretch>
              </a:blipFill>
            </p:spPr>
            <p:txBody>
              <a:bodyPr/>
              <a:lstStyle/>
              <a:p>
                <a:r>
                  <a:rPr lang="en-US">
                    <a:noFill/>
                  </a:rPr>
                  <a:t> </a:t>
                </a:r>
              </a:p>
            </p:txBody>
          </p:sp>
        </mc:Fallback>
      </mc:AlternateContent>
      <p:cxnSp>
        <p:nvCxnSpPr>
          <p:cNvPr id="70" name="Straight Connector 69"/>
          <p:cNvCxnSpPr/>
          <p:nvPr/>
        </p:nvCxnSpPr>
        <p:spPr>
          <a:xfrm flipH="1">
            <a:off x="10198348" y="2689006"/>
            <a:ext cx="122897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3528065" y="5874618"/>
            <a:ext cx="580768" cy="427016"/>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M</a:t>
            </a:r>
          </a:p>
        </p:txBody>
      </p:sp>
      <p:cxnSp>
        <p:nvCxnSpPr>
          <p:cNvPr id="75" name="Straight Arrow Connector 74"/>
          <p:cNvCxnSpPr/>
          <p:nvPr/>
        </p:nvCxnSpPr>
        <p:spPr>
          <a:xfrm flipH="1" flipV="1">
            <a:off x="2441217" y="6294673"/>
            <a:ext cx="1080000" cy="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4117382" y="6294673"/>
            <a:ext cx="2520000" cy="2"/>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TextBox 76"/>
              <p:cNvSpPr txBox="1"/>
              <p:nvPr/>
            </p:nvSpPr>
            <p:spPr>
              <a:xfrm>
                <a:off x="1910259" y="6022238"/>
                <a:ext cx="61745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a:rPr>
                          </m:ctrlPr>
                        </m:sSubPr>
                        <m:e>
                          <m:r>
                            <a:rPr lang="en-US" sz="2400" b="0" i="1" dirty="0" smtClean="0">
                              <a:latin typeface="Cambria Math" panose="02040503050406030204" pitchFamily="18" charset="0"/>
                            </a:rPr>
                            <m:t>𝑓</m:t>
                          </m:r>
                        </m:e>
                        <m:sub>
                          <m:r>
                            <a:rPr lang="en-US" sz="2400" b="0" i="1" dirty="0" smtClean="0">
                              <a:latin typeface="Cambria Math" panose="02040503050406030204" pitchFamily="18" charset="0"/>
                            </a:rPr>
                            <m:t>𝑘</m:t>
                          </m:r>
                        </m:sub>
                      </m:sSub>
                    </m:oMath>
                  </m:oMathPara>
                </a14:m>
                <a:endParaRPr lang="en-US" sz="2400" dirty="0"/>
              </a:p>
            </p:txBody>
          </p:sp>
        </mc:Choice>
        <mc:Fallback xmlns="">
          <p:sp>
            <p:nvSpPr>
              <p:cNvPr id="77" name="TextBox 76"/>
              <p:cNvSpPr txBox="1">
                <a:spLocks noRot="1" noChangeAspect="1" noMove="1" noResize="1" noEditPoints="1" noAdjustHandles="1" noChangeArrowheads="1" noChangeShapeType="1" noTextEdit="1"/>
              </p:cNvSpPr>
              <p:nvPr/>
            </p:nvSpPr>
            <p:spPr>
              <a:xfrm>
                <a:off x="1910259" y="6022238"/>
                <a:ext cx="617457" cy="461665"/>
              </a:xfrm>
              <a:prstGeom prst="rect">
                <a:avLst/>
              </a:prstGeom>
              <a:blipFill rotWithShape="0">
                <a:blip r:embed="rId17"/>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7015108" y="5918814"/>
                <a:ext cx="84959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b="0" i="1" smtClean="0">
                              <a:latin typeface="Cambria Math" panose="02040503050406030204" pitchFamily="18" charset="0"/>
                            </a:rPr>
                            <m:t>𝐹</m:t>
                          </m:r>
                        </m:e>
                        <m:sub>
                          <m:r>
                            <a:rPr lang="en-US" sz="2400" b="0" i="1" smtClean="0">
                              <a:latin typeface="Cambria Math" panose="02040503050406030204" pitchFamily="18" charset="0"/>
                            </a:rPr>
                            <m:t>6</m:t>
                          </m:r>
                        </m:sub>
                      </m:sSub>
                    </m:oMath>
                  </m:oMathPara>
                </a14:m>
                <a:endParaRPr lang="en-US" sz="2400" dirty="0"/>
              </a:p>
            </p:txBody>
          </p:sp>
        </mc:Choice>
        <mc:Fallback xmlns="">
          <p:sp>
            <p:nvSpPr>
              <p:cNvPr id="78" name="TextBox 77"/>
              <p:cNvSpPr txBox="1">
                <a:spLocks noRot="1" noChangeAspect="1" noMove="1" noResize="1" noEditPoints="1" noAdjustHandles="1" noChangeArrowheads="1" noChangeShapeType="1" noTextEdit="1"/>
              </p:cNvSpPr>
              <p:nvPr/>
            </p:nvSpPr>
            <p:spPr>
              <a:xfrm>
                <a:off x="7015108" y="5918814"/>
                <a:ext cx="849596" cy="461665"/>
              </a:xfrm>
              <a:prstGeom prst="rect">
                <a:avLst/>
              </a:prstGeom>
              <a:blipFill rotWithShape="0">
                <a:blip r:embed="rId18"/>
                <a:stretch>
                  <a:fillRect/>
                </a:stretch>
              </a:blipFill>
            </p:spPr>
            <p:txBody>
              <a:bodyPr/>
              <a:lstStyle/>
              <a:p>
                <a:r>
                  <a:rPr lang="en-US">
                    <a:noFill/>
                  </a:rPr>
                  <a:t> </a:t>
                </a:r>
              </a:p>
            </p:txBody>
          </p:sp>
        </mc:Fallback>
      </mc:AlternateContent>
      <p:cxnSp>
        <p:nvCxnSpPr>
          <p:cNvPr id="81" name="Straight Connector 80"/>
          <p:cNvCxnSpPr/>
          <p:nvPr/>
        </p:nvCxnSpPr>
        <p:spPr>
          <a:xfrm flipH="1" flipV="1">
            <a:off x="8248107" y="2295252"/>
            <a:ext cx="1950241" cy="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8242418" y="2689006"/>
            <a:ext cx="1826153" cy="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3" name="TextBox 82"/>
              <p:cNvSpPr txBox="1"/>
              <p:nvPr/>
            </p:nvSpPr>
            <p:spPr>
              <a:xfrm>
                <a:off x="7320643" y="2387482"/>
                <a:ext cx="92243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a:rPr>
                          </m:ctrlPr>
                        </m:sSubPr>
                        <m:e>
                          <m:r>
                            <a:rPr lang="en-US" sz="2400" b="0" i="1" dirty="0" smtClean="0">
                              <a:latin typeface="Cambria Math" panose="02040503050406030204" pitchFamily="18" charset="0"/>
                            </a:rPr>
                            <m:t>𝑓</m:t>
                          </m:r>
                        </m:e>
                        <m:sub>
                          <m:r>
                            <a:rPr lang="en-US" sz="2400" b="0" i="1" dirty="0" smtClean="0">
                              <a:latin typeface="Cambria Math" panose="02040503050406030204" pitchFamily="18" charset="0"/>
                            </a:rPr>
                            <m:t>𝑘</m:t>
                          </m:r>
                        </m:sub>
                      </m:sSub>
                    </m:oMath>
                  </m:oMathPara>
                </a14:m>
                <a:endParaRPr lang="en-US" sz="2400" dirty="0"/>
              </a:p>
            </p:txBody>
          </p:sp>
        </mc:Choice>
        <mc:Fallback xmlns="">
          <p:sp>
            <p:nvSpPr>
              <p:cNvPr id="83" name="TextBox 82"/>
              <p:cNvSpPr txBox="1">
                <a:spLocks noRot="1" noChangeAspect="1" noMove="1" noResize="1" noEditPoints="1" noAdjustHandles="1" noChangeArrowheads="1" noChangeShapeType="1" noTextEdit="1"/>
              </p:cNvSpPr>
              <p:nvPr/>
            </p:nvSpPr>
            <p:spPr>
              <a:xfrm>
                <a:off x="7320643" y="2387482"/>
                <a:ext cx="922435" cy="461665"/>
              </a:xfrm>
              <a:prstGeom prst="rect">
                <a:avLst/>
              </a:prstGeom>
              <a:blipFill rotWithShape="0">
                <a:blip r:embed="rId19"/>
                <a:stretch>
                  <a:fillRect b="-18667"/>
                </a:stretch>
              </a:blipFill>
            </p:spPr>
            <p:txBody>
              <a:bodyPr/>
              <a:lstStyle/>
              <a:p>
                <a:r>
                  <a:rPr lang="en-US">
                    <a:noFill/>
                  </a:rPr>
                  <a:t> </a:t>
                </a:r>
              </a:p>
            </p:txBody>
          </p:sp>
        </mc:Fallback>
      </mc:AlternateContent>
      <p:cxnSp>
        <p:nvCxnSpPr>
          <p:cNvPr id="92" name="Straight Connector 91"/>
          <p:cNvCxnSpPr/>
          <p:nvPr/>
        </p:nvCxnSpPr>
        <p:spPr>
          <a:xfrm flipH="1" flipV="1">
            <a:off x="8242418" y="4037964"/>
            <a:ext cx="365760" cy="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8214827" y="3557992"/>
            <a:ext cx="773327" cy="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flipV="1">
            <a:off x="8280343" y="3043135"/>
            <a:ext cx="1288903" cy="325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7" name="TextBox 106"/>
              <p:cNvSpPr txBox="1"/>
              <p:nvPr/>
            </p:nvSpPr>
            <p:spPr>
              <a:xfrm>
                <a:off x="7575922" y="3775872"/>
                <a:ext cx="61745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a:rPr>
                          </m:ctrlPr>
                        </m:sSubPr>
                        <m:e>
                          <m:r>
                            <a:rPr lang="en-US" sz="2400" b="0" i="1" dirty="0" smtClean="0">
                              <a:latin typeface="Cambria Math" panose="02040503050406030204" pitchFamily="18" charset="0"/>
                            </a:rPr>
                            <m:t>𝑓</m:t>
                          </m:r>
                        </m:e>
                        <m:sub>
                          <m:r>
                            <a:rPr lang="en-US" sz="2400" b="0" i="1" dirty="0" smtClean="0">
                              <a:latin typeface="Cambria Math" panose="02040503050406030204" pitchFamily="18" charset="0"/>
                            </a:rPr>
                            <m:t>𝑠</m:t>
                          </m:r>
                          <m:r>
                            <a:rPr lang="en-US" sz="2400" b="0" i="1" dirty="0" smtClean="0">
                              <a:latin typeface="Cambria Math" panose="02040503050406030204" pitchFamily="18" charset="0"/>
                            </a:rPr>
                            <m:t>1</m:t>
                          </m:r>
                        </m:sub>
                      </m:sSub>
                    </m:oMath>
                  </m:oMathPara>
                </a14:m>
                <a:endParaRPr lang="en-US" sz="2400" dirty="0"/>
              </a:p>
            </p:txBody>
          </p:sp>
        </mc:Choice>
        <mc:Fallback xmlns="">
          <p:sp>
            <p:nvSpPr>
              <p:cNvPr id="107" name="TextBox 106"/>
              <p:cNvSpPr txBox="1">
                <a:spLocks noRot="1" noChangeAspect="1" noMove="1" noResize="1" noEditPoints="1" noAdjustHandles="1" noChangeArrowheads="1" noChangeShapeType="1" noTextEdit="1"/>
              </p:cNvSpPr>
              <p:nvPr/>
            </p:nvSpPr>
            <p:spPr>
              <a:xfrm>
                <a:off x="7575922" y="3775872"/>
                <a:ext cx="617457" cy="461665"/>
              </a:xfrm>
              <a:prstGeom prst="rect">
                <a:avLst/>
              </a:prstGeom>
              <a:blipFill rotWithShape="0">
                <a:blip r:embed="rId20"/>
                <a:stretch>
                  <a:fillRect l="-3960"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TextBox 107"/>
              <p:cNvSpPr txBox="1"/>
              <p:nvPr/>
            </p:nvSpPr>
            <p:spPr>
              <a:xfrm>
                <a:off x="7575936" y="3320975"/>
                <a:ext cx="61745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a:rPr>
                          </m:ctrlPr>
                        </m:sSubPr>
                        <m:e>
                          <m:r>
                            <a:rPr lang="en-US" sz="2400" b="0" i="1" dirty="0" smtClean="0">
                              <a:latin typeface="Cambria Math" panose="02040503050406030204" pitchFamily="18" charset="0"/>
                            </a:rPr>
                            <m:t>𝑓</m:t>
                          </m:r>
                        </m:e>
                        <m:sub>
                          <m:r>
                            <a:rPr lang="en-US" sz="2400" b="0" i="1" dirty="0" smtClean="0">
                              <a:latin typeface="Cambria Math" panose="02040503050406030204" pitchFamily="18" charset="0"/>
                            </a:rPr>
                            <m:t>𝑠</m:t>
                          </m:r>
                          <m:r>
                            <a:rPr lang="en-US" sz="2400" b="0" i="1" dirty="0" smtClean="0">
                              <a:latin typeface="Cambria Math" panose="02040503050406030204" pitchFamily="18" charset="0"/>
                            </a:rPr>
                            <m:t>2</m:t>
                          </m:r>
                        </m:sub>
                      </m:sSub>
                    </m:oMath>
                  </m:oMathPara>
                </a14:m>
                <a:endParaRPr lang="en-US" sz="2400" dirty="0"/>
              </a:p>
            </p:txBody>
          </p:sp>
        </mc:Choice>
        <mc:Fallback xmlns="">
          <p:sp>
            <p:nvSpPr>
              <p:cNvPr id="108" name="TextBox 107"/>
              <p:cNvSpPr txBox="1">
                <a:spLocks noRot="1" noChangeAspect="1" noMove="1" noResize="1" noEditPoints="1" noAdjustHandles="1" noChangeArrowheads="1" noChangeShapeType="1" noTextEdit="1"/>
              </p:cNvSpPr>
              <p:nvPr/>
            </p:nvSpPr>
            <p:spPr>
              <a:xfrm>
                <a:off x="7575936" y="3320975"/>
                <a:ext cx="617457" cy="461665"/>
              </a:xfrm>
              <a:prstGeom prst="rect">
                <a:avLst/>
              </a:prstGeom>
              <a:blipFill rotWithShape="0">
                <a:blip r:embed="rId21"/>
                <a:stretch>
                  <a:fillRect l="-3960"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TextBox 108"/>
              <p:cNvSpPr txBox="1"/>
              <p:nvPr/>
            </p:nvSpPr>
            <p:spPr>
              <a:xfrm>
                <a:off x="7555976" y="2827908"/>
                <a:ext cx="61745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a:rPr>
                          </m:ctrlPr>
                        </m:sSubPr>
                        <m:e>
                          <m:r>
                            <a:rPr lang="en-US" sz="2400" b="0" i="1" dirty="0" smtClean="0">
                              <a:latin typeface="Cambria Math" panose="02040503050406030204" pitchFamily="18" charset="0"/>
                            </a:rPr>
                            <m:t>𝑓</m:t>
                          </m:r>
                        </m:e>
                        <m:sub>
                          <m:r>
                            <a:rPr lang="en-US" sz="2400" b="0" i="1" dirty="0" smtClean="0">
                              <a:latin typeface="Cambria Math" panose="02040503050406030204" pitchFamily="18" charset="0"/>
                            </a:rPr>
                            <m:t>𝑠</m:t>
                          </m:r>
                          <m:r>
                            <a:rPr lang="en-US" sz="2400" b="0" i="1" dirty="0" smtClean="0">
                              <a:latin typeface="Cambria Math" panose="02040503050406030204" pitchFamily="18" charset="0"/>
                            </a:rPr>
                            <m:t>3</m:t>
                          </m:r>
                        </m:sub>
                      </m:sSub>
                    </m:oMath>
                  </m:oMathPara>
                </a14:m>
                <a:endParaRPr lang="en-US" sz="2400" dirty="0"/>
              </a:p>
            </p:txBody>
          </p:sp>
        </mc:Choice>
        <mc:Fallback xmlns="">
          <p:sp>
            <p:nvSpPr>
              <p:cNvPr id="109" name="TextBox 108"/>
              <p:cNvSpPr txBox="1">
                <a:spLocks noRot="1" noChangeAspect="1" noMove="1" noResize="1" noEditPoints="1" noAdjustHandles="1" noChangeArrowheads="1" noChangeShapeType="1" noTextEdit="1"/>
              </p:cNvSpPr>
              <p:nvPr/>
            </p:nvSpPr>
            <p:spPr>
              <a:xfrm>
                <a:off x="7555976" y="2827908"/>
                <a:ext cx="617457" cy="461665"/>
              </a:xfrm>
              <a:prstGeom prst="rect">
                <a:avLst/>
              </a:prstGeom>
              <a:blipFill rotWithShape="0">
                <a:blip r:embed="rId22"/>
                <a:stretch>
                  <a:fillRect l="-2941"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TextBox 114"/>
              <p:cNvSpPr txBox="1"/>
              <p:nvPr/>
            </p:nvSpPr>
            <p:spPr>
              <a:xfrm>
                <a:off x="5316261" y="259149"/>
                <a:ext cx="6408707" cy="461665"/>
              </a:xfrm>
              <a:prstGeom prst="rect">
                <a:avLst/>
              </a:prstGeom>
              <a:noFill/>
            </p:spPr>
            <p:txBody>
              <a:bodyPr wrap="square" rtlCol="0">
                <a:spAutoFit/>
              </a:bodyPr>
              <a:lstStyle/>
              <a:p>
                <a:r>
                  <a:rPr lang="en-US" sz="2400" dirty="0" smtClean="0"/>
                  <a:t>I</a:t>
                </a:r>
                <a14:m>
                  <m:oMath xmlns:m="http://schemas.openxmlformats.org/officeDocument/2006/math">
                    <m:r>
                      <m:rPr>
                        <m:sty m:val="p"/>
                      </m:rPr>
                      <a:rPr lang="en-US" sz="2400" b="0" i="0" dirty="0" smtClean="0">
                        <a:latin typeface="Cambria Math" panose="02040503050406030204" pitchFamily="18" charset="0"/>
                      </a:rPr>
                      <m:t>f</m:t>
                    </m:r>
                    <m:r>
                      <a:rPr lang="en-US" sz="2400" b="0" i="0" dirty="0" smtClean="0">
                        <a:latin typeface="Cambria Math" panose="02040503050406030204" pitchFamily="18" charset="0"/>
                      </a:rPr>
                      <m:t> </m:t>
                    </m:r>
                    <m:r>
                      <m:rPr>
                        <m:sty m:val="p"/>
                      </m:rPr>
                      <a:rPr lang="en-US" sz="2400" b="0" i="0" dirty="0" smtClean="0">
                        <a:latin typeface="Cambria Math" panose="02040503050406030204" pitchFamily="18" charset="0"/>
                      </a:rPr>
                      <m:t>F</m:t>
                    </m:r>
                    <m:r>
                      <a:rPr lang="en-US" sz="2400" b="0" i="0" dirty="0" smtClean="0">
                        <a:latin typeface="Cambria Math" panose="02040503050406030204" pitchFamily="18" charset="0"/>
                      </a:rPr>
                      <m:t> </m:t>
                    </m:r>
                    <m:r>
                      <m:rPr>
                        <m:sty m:val="p"/>
                      </m:rPr>
                      <a:rPr lang="en-US" sz="2400" b="0" i="0" dirty="0" smtClean="0">
                        <a:latin typeface="Cambria Math" panose="02040503050406030204" pitchFamily="18" charset="0"/>
                      </a:rPr>
                      <m:t>is</m:t>
                    </m:r>
                    <m:r>
                      <a:rPr lang="en-US" sz="2400" b="0" i="0" dirty="0" smtClean="0">
                        <a:latin typeface="Cambria Math" panose="02040503050406030204" pitchFamily="18" charset="0"/>
                      </a:rPr>
                      <m:t> </m:t>
                    </m:r>
                    <m:r>
                      <m:rPr>
                        <m:sty m:val="p"/>
                      </m:rPr>
                      <a:rPr lang="en-US" sz="2400" b="0" i="0" dirty="0" smtClean="0">
                        <a:latin typeface="Cambria Math" panose="02040503050406030204" pitchFamily="18" charset="0"/>
                      </a:rPr>
                      <m:t>higher</m:t>
                    </m:r>
                    <m:r>
                      <a:rPr lang="en-US" sz="2400" b="0" i="0" dirty="0" smtClean="0">
                        <a:latin typeface="Cambria Math" panose="02040503050406030204" pitchFamily="18" charset="0"/>
                      </a:rPr>
                      <m:t> </m:t>
                    </m:r>
                    <m:r>
                      <m:rPr>
                        <m:sty m:val="p"/>
                      </m:rPr>
                      <a:rPr lang="en-US" sz="2400" b="0" i="0" dirty="0" smtClean="0">
                        <a:latin typeface="Cambria Math" panose="02040503050406030204" pitchFamily="18" charset="0"/>
                      </a:rPr>
                      <m:t>than</m:t>
                    </m:r>
                    <m:r>
                      <a:rPr lang="en-US" sz="2400" b="0" i="0" dirty="0" smtClean="0">
                        <a:latin typeface="Cambria Math" panose="02040503050406030204" pitchFamily="18" charset="0"/>
                      </a:rPr>
                      <m:t> </m:t>
                    </m:r>
                    <m:sSub>
                      <m:sSubPr>
                        <m:ctrlPr>
                          <a:rPr lang="en-US" sz="2400" i="1" dirty="0">
                            <a:latin typeface="Cambria Math"/>
                          </a:rPr>
                        </m:ctrlPr>
                      </m:sSubPr>
                      <m:e>
                        <m:r>
                          <a:rPr lang="en-US" sz="2400" i="1" dirty="0">
                            <a:latin typeface="Cambria Math" panose="02040503050406030204" pitchFamily="18" charset="0"/>
                          </a:rPr>
                          <m:t>𝑓</m:t>
                        </m:r>
                      </m:e>
                      <m:sub>
                        <m:r>
                          <a:rPr lang="en-US" sz="2400" i="1" dirty="0">
                            <a:latin typeface="Cambria Math" panose="02040503050406030204" pitchFamily="18" charset="0"/>
                          </a:rPr>
                          <m:t>𝑠𝑚𝑎𝑥</m:t>
                        </m:r>
                      </m:sub>
                    </m:sSub>
                  </m:oMath>
                </a14:m>
                <a:r>
                  <a:rPr lang="en-US" sz="2400" dirty="0" smtClean="0"/>
                  <a:t> the object start moving</a:t>
                </a:r>
                <a:endParaRPr lang="en-US" sz="2400" dirty="0"/>
              </a:p>
            </p:txBody>
          </p:sp>
        </mc:Choice>
        <mc:Fallback xmlns="">
          <p:sp>
            <p:nvSpPr>
              <p:cNvPr id="115" name="TextBox 114"/>
              <p:cNvSpPr txBox="1">
                <a:spLocks noRot="1" noChangeAspect="1" noMove="1" noResize="1" noEditPoints="1" noAdjustHandles="1" noChangeArrowheads="1" noChangeShapeType="1" noTextEdit="1"/>
              </p:cNvSpPr>
              <p:nvPr/>
            </p:nvSpPr>
            <p:spPr>
              <a:xfrm>
                <a:off x="5316261" y="259149"/>
                <a:ext cx="6408707" cy="461665"/>
              </a:xfrm>
              <a:prstGeom prst="rect">
                <a:avLst/>
              </a:prstGeom>
              <a:blipFill rotWithShape="0">
                <a:blip r:embed="rId23"/>
                <a:stretch>
                  <a:fillRect l="-1427" t="-10667" b="-30667"/>
                </a:stretch>
              </a:blipFill>
            </p:spPr>
            <p:txBody>
              <a:bodyPr/>
              <a:lstStyle/>
              <a:p>
                <a:r>
                  <a:rPr lang="en-US">
                    <a:noFill/>
                  </a:rPr>
                  <a:t> </a:t>
                </a:r>
              </a:p>
            </p:txBody>
          </p:sp>
        </mc:Fallback>
      </mc:AlternateContent>
      <p:cxnSp>
        <p:nvCxnSpPr>
          <p:cNvPr id="59" name="Straight Connector 58"/>
          <p:cNvCxnSpPr/>
          <p:nvPr/>
        </p:nvCxnSpPr>
        <p:spPr>
          <a:xfrm>
            <a:off x="10657581" y="4431232"/>
            <a:ext cx="0" cy="18288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65805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19432"/>
            <a:ext cx="10515600" cy="5557531"/>
          </a:xfrm>
        </p:spPr>
        <p:txBody>
          <a:bodyPr/>
          <a:lstStyle/>
          <a:p>
            <a:pPr marL="0" indent="0">
              <a:buNone/>
            </a:pPr>
            <a:r>
              <a:rPr lang="en-US" dirty="0" smtClean="0"/>
              <a:t> </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615156" y="751712"/>
                <a:ext cx="3234173"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600" i="1" dirty="0" smtClean="0">
                              <a:latin typeface="Cambria Math"/>
                            </a:rPr>
                          </m:ctrlPr>
                        </m:sSubPr>
                        <m:e>
                          <m:r>
                            <a:rPr lang="en-US" sz="3600" b="0" i="1" dirty="0" smtClean="0">
                              <a:latin typeface="Cambria Math" panose="02040503050406030204" pitchFamily="18" charset="0"/>
                            </a:rPr>
                            <m:t>𝑓</m:t>
                          </m:r>
                        </m:e>
                        <m:sub>
                          <m:r>
                            <a:rPr lang="en-US" sz="3600" b="0" i="1" dirty="0" smtClean="0">
                              <a:latin typeface="Cambria Math" panose="02040503050406030204" pitchFamily="18" charset="0"/>
                            </a:rPr>
                            <m:t>𝑠𝑚𝑎𝑥</m:t>
                          </m:r>
                        </m:sub>
                      </m:sSub>
                      <m:r>
                        <a:rPr lang="en-US" sz="3600" b="0" i="1" dirty="0" smtClean="0">
                          <a:latin typeface="Cambria Math" panose="02040503050406030204" pitchFamily="18" charset="0"/>
                        </a:rPr>
                        <m:t>=</m:t>
                      </m:r>
                      <m:sSub>
                        <m:sSubPr>
                          <m:ctrlPr>
                            <a:rPr lang="en-US" sz="3600" b="0" i="1" dirty="0" smtClean="0">
                              <a:latin typeface="Cambria Math"/>
                            </a:rPr>
                          </m:ctrlPr>
                        </m:sSubPr>
                        <m:e>
                          <m:r>
                            <a:rPr lang="en-US" sz="3600" i="1" dirty="0">
                              <a:latin typeface="Cambria Math" panose="02040503050406030204" pitchFamily="18" charset="0"/>
                              <a:ea typeface="Cambria Math" panose="02040503050406030204" pitchFamily="18" charset="0"/>
                            </a:rPr>
                            <m:t>𝜇</m:t>
                          </m:r>
                        </m:e>
                        <m:sub>
                          <m:r>
                            <a:rPr lang="en-US" sz="3600" b="0" i="1" dirty="0" smtClean="0">
                              <a:latin typeface="Cambria Math" panose="02040503050406030204" pitchFamily="18" charset="0"/>
                            </a:rPr>
                            <m:t>𝑠</m:t>
                          </m:r>
                        </m:sub>
                      </m:sSub>
                      <m:sSub>
                        <m:sSubPr>
                          <m:ctrlPr>
                            <a:rPr lang="en-US" sz="3600" b="0" i="1" dirty="0" smtClean="0">
                              <a:latin typeface="Cambria Math"/>
                            </a:rPr>
                          </m:ctrlPr>
                        </m:sSubPr>
                        <m:e>
                          <m:r>
                            <a:rPr lang="en-US" sz="3600" b="0" i="1" dirty="0" smtClean="0">
                              <a:latin typeface="Cambria Math" panose="02040503050406030204" pitchFamily="18" charset="0"/>
                            </a:rPr>
                            <m:t>𝐹</m:t>
                          </m:r>
                        </m:e>
                        <m:sub>
                          <m:r>
                            <a:rPr lang="en-US" sz="3600" b="0" i="1" dirty="0" smtClean="0">
                              <a:latin typeface="Cambria Math" panose="02040503050406030204" pitchFamily="18" charset="0"/>
                            </a:rPr>
                            <m:t>𝑁</m:t>
                          </m:r>
                        </m:sub>
                      </m:sSub>
                    </m:oMath>
                  </m:oMathPara>
                </a14:m>
                <a:endParaRPr lang="en-US" sz="3600" dirty="0"/>
              </a:p>
            </p:txBody>
          </p:sp>
        </mc:Choice>
        <mc:Fallback xmlns="">
          <p:sp>
            <p:nvSpPr>
              <p:cNvPr id="4" name="TextBox 3"/>
              <p:cNvSpPr txBox="1">
                <a:spLocks noRot="1" noChangeAspect="1" noMove="1" noResize="1" noEditPoints="1" noAdjustHandles="1" noChangeArrowheads="1" noChangeShapeType="1" noTextEdit="1"/>
              </p:cNvSpPr>
              <p:nvPr/>
            </p:nvSpPr>
            <p:spPr>
              <a:xfrm>
                <a:off x="615156" y="751712"/>
                <a:ext cx="3234173" cy="646331"/>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238865" y="1936499"/>
                <a:ext cx="2610463"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600" i="1" dirty="0" smtClean="0">
                              <a:latin typeface="Cambria Math"/>
                            </a:rPr>
                          </m:ctrlPr>
                        </m:sSubPr>
                        <m:e>
                          <m:r>
                            <a:rPr lang="en-US" sz="3600" b="0" i="1" dirty="0" smtClean="0">
                              <a:latin typeface="Cambria Math" panose="02040503050406030204" pitchFamily="18" charset="0"/>
                            </a:rPr>
                            <m:t>𝑓</m:t>
                          </m:r>
                        </m:e>
                        <m:sub>
                          <m:r>
                            <a:rPr lang="en-US" sz="3600" b="0" i="1" dirty="0" smtClean="0">
                              <a:latin typeface="Cambria Math" panose="02040503050406030204" pitchFamily="18" charset="0"/>
                            </a:rPr>
                            <m:t>𝑘</m:t>
                          </m:r>
                        </m:sub>
                      </m:sSub>
                      <m:r>
                        <a:rPr lang="en-US" sz="3600" b="0" i="1" dirty="0" smtClean="0">
                          <a:latin typeface="Cambria Math" panose="02040503050406030204" pitchFamily="18" charset="0"/>
                        </a:rPr>
                        <m:t>=</m:t>
                      </m:r>
                      <m:sSub>
                        <m:sSubPr>
                          <m:ctrlPr>
                            <a:rPr lang="en-US" sz="3600" b="0" i="1" dirty="0" smtClean="0">
                              <a:latin typeface="Cambria Math"/>
                            </a:rPr>
                          </m:ctrlPr>
                        </m:sSubPr>
                        <m:e>
                          <m:r>
                            <a:rPr lang="en-US" sz="3600" i="1" dirty="0">
                              <a:latin typeface="Cambria Math" panose="02040503050406030204" pitchFamily="18" charset="0"/>
                              <a:ea typeface="Cambria Math" panose="02040503050406030204" pitchFamily="18" charset="0"/>
                            </a:rPr>
                            <m:t>𝜇</m:t>
                          </m:r>
                        </m:e>
                        <m:sub>
                          <m:r>
                            <a:rPr lang="en-US" sz="3600" b="0" i="1" dirty="0" smtClean="0">
                              <a:latin typeface="Cambria Math" panose="02040503050406030204" pitchFamily="18" charset="0"/>
                            </a:rPr>
                            <m:t>𝑘</m:t>
                          </m:r>
                        </m:sub>
                      </m:sSub>
                      <m:sSub>
                        <m:sSubPr>
                          <m:ctrlPr>
                            <a:rPr lang="en-US" sz="3600" b="0" i="1" dirty="0" smtClean="0">
                              <a:latin typeface="Cambria Math"/>
                            </a:rPr>
                          </m:ctrlPr>
                        </m:sSubPr>
                        <m:e>
                          <m:r>
                            <a:rPr lang="en-US" sz="3600" b="0" i="1" dirty="0" smtClean="0">
                              <a:latin typeface="Cambria Math" panose="02040503050406030204" pitchFamily="18" charset="0"/>
                            </a:rPr>
                            <m:t>𝐹</m:t>
                          </m:r>
                        </m:e>
                        <m:sub>
                          <m:r>
                            <a:rPr lang="en-US" sz="3600" b="0" i="1" dirty="0" smtClean="0">
                              <a:latin typeface="Cambria Math" panose="02040503050406030204" pitchFamily="18" charset="0"/>
                            </a:rPr>
                            <m:t>𝑁</m:t>
                          </m:r>
                        </m:sub>
                      </m:sSub>
                    </m:oMath>
                  </m:oMathPara>
                </a14:m>
                <a:endParaRPr lang="en-US" sz="3600" dirty="0"/>
              </a:p>
            </p:txBody>
          </p:sp>
        </mc:Choice>
        <mc:Fallback xmlns="">
          <p:sp>
            <p:nvSpPr>
              <p:cNvPr id="5" name="TextBox 4"/>
              <p:cNvSpPr txBox="1">
                <a:spLocks noRot="1" noChangeAspect="1" noMove="1" noResize="1" noEditPoints="1" noAdjustHandles="1" noChangeArrowheads="1" noChangeShapeType="1" noTextEdit="1"/>
              </p:cNvSpPr>
              <p:nvPr/>
            </p:nvSpPr>
            <p:spPr>
              <a:xfrm>
                <a:off x="1238865" y="1936499"/>
                <a:ext cx="2610463" cy="646331"/>
              </a:xfrm>
              <a:prstGeom prst="rect">
                <a:avLst/>
              </a:prstGeom>
              <a:blipFill rotWithShape="0">
                <a:blip r:embed="rId4"/>
                <a:stretch>
                  <a:fillRect/>
                </a:stretch>
              </a:blipFill>
            </p:spPr>
            <p:txBody>
              <a:bodyPr/>
              <a:lstStyle/>
              <a:p>
                <a:r>
                  <a:rPr lang="en-US">
                    <a:noFill/>
                  </a:rPr>
                  <a:t> </a:t>
                </a:r>
              </a:p>
            </p:txBody>
          </p:sp>
        </mc:Fallback>
      </mc:AlternateContent>
      <p:sp>
        <p:nvSpPr>
          <p:cNvPr id="6" name="Rectangle 5"/>
          <p:cNvSpPr/>
          <p:nvPr/>
        </p:nvSpPr>
        <p:spPr>
          <a:xfrm>
            <a:off x="3039766" y="4206908"/>
            <a:ext cx="6217920" cy="28420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50596" y="3776904"/>
            <a:ext cx="580768" cy="427016"/>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m</a:t>
            </a:r>
            <a:endParaRPr lang="en-US" sz="3200" dirty="0">
              <a:solidFill>
                <a:schemeClr val="tx1"/>
              </a:solidFill>
            </a:endParaRPr>
          </a:p>
        </p:txBody>
      </p:sp>
      <p:cxnSp>
        <p:nvCxnSpPr>
          <p:cNvPr id="8" name="Straight Arrow Connector 7"/>
          <p:cNvCxnSpPr/>
          <p:nvPr/>
        </p:nvCxnSpPr>
        <p:spPr>
          <a:xfrm flipV="1">
            <a:off x="5368669" y="2999562"/>
            <a:ext cx="0" cy="119979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831365" y="2743200"/>
            <a:ext cx="1115125" cy="1033704"/>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5773049" y="3115825"/>
                <a:ext cx="53155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𝐹</m:t>
                      </m:r>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5773049" y="3115825"/>
                <a:ext cx="531550" cy="523220"/>
              </a:xfrm>
              <a:prstGeom prst="rect">
                <a:avLst/>
              </a:prstGeom>
              <a:blipFill rotWithShape="0">
                <a:blip r:embed="rId5"/>
                <a:stretch>
                  <a:fillRect/>
                </a:stretch>
              </a:blipFill>
            </p:spPr>
            <p:txBody>
              <a:bodyPr/>
              <a:lstStyle/>
              <a:p>
                <a:r>
                  <a:rPr lang="en-US">
                    <a:noFill/>
                  </a:rPr>
                  <a:t> </a:t>
                </a:r>
              </a:p>
            </p:txBody>
          </p:sp>
        </mc:Fallback>
      </mc:AlternateContent>
      <p:cxnSp>
        <p:nvCxnSpPr>
          <p:cNvPr id="17" name="Straight Arrow Connector 16"/>
          <p:cNvCxnSpPr/>
          <p:nvPr/>
        </p:nvCxnSpPr>
        <p:spPr>
          <a:xfrm flipH="1">
            <a:off x="5540980" y="4184604"/>
            <a:ext cx="0" cy="73152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4920040" y="2338483"/>
                <a:ext cx="86950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dirty="0" smtClean="0">
                              <a:latin typeface="Cambria Math"/>
                            </a:rPr>
                          </m:ctrlPr>
                        </m:sSubPr>
                        <m:e>
                          <m:r>
                            <a:rPr lang="en-US" sz="2800" b="0" i="1" dirty="0" smtClean="0">
                              <a:latin typeface="Cambria Math" panose="02040503050406030204" pitchFamily="18" charset="0"/>
                            </a:rPr>
                            <m:t>𝐹</m:t>
                          </m:r>
                        </m:e>
                        <m:sub>
                          <m:r>
                            <a:rPr lang="en-US" sz="2800" b="0" i="1" dirty="0" smtClean="0">
                              <a:latin typeface="Cambria Math" panose="02040503050406030204" pitchFamily="18" charset="0"/>
                            </a:rPr>
                            <m:t>𝑁</m:t>
                          </m:r>
                        </m:sub>
                      </m:sSub>
                    </m:oMath>
                  </m:oMathPara>
                </a14:m>
                <a:endParaRPr lang="en-US" sz="2800" dirty="0"/>
              </a:p>
            </p:txBody>
          </p:sp>
        </mc:Choice>
        <mc:Fallback xmlns="">
          <p:sp>
            <p:nvSpPr>
              <p:cNvPr id="20" name="TextBox 19"/>
              <p:cNvSpPr txBox="1">
                <a:spLocks noRot="1" noChangeAspect="1" noMove="1" noResize="1" noEditPoints="1" noAdjustHandles="1" noChangeArrowheads="1" noChangeShapeType="1" noTextEdit="1"/>
              </p:cNvSpPr>
              <p:nvPr/>
            </p:nvSpPr>
            <p:spPr>
              <a:xfrm>
                <a:off x="4920040" y="2338483"/>
                <a:ext cx="869504" cy="523220"/>
              </a:xfrm>
              <a:prstGeom prst="rect">
                <a:avLst/>
              </a:prstGeom>
              <a:blipFill rotWithShape="0">
                <a:blip r:embed="rId6"/>
                <a:stretch>
                  <a:fillRect/>
                </a:stretch>
              </a:blipFill>
            </p:spPr>
            <p:txBody>
              <a:bodyPr/>
              <a:lstStyle/>
              <a:p>
                <a:r>
                  <a:rPr lang="en-US">
                    <a:noFill/>
                  </a:rPr>
                  <a:t> </a:t>
                </a:r>
              </a:p>
            </p:txBody>
          </p:sp>
        </mc:Fallback>
      </mc:AlternateContent>
      <p:cxnSp>
        <p:nvCxnSpPr>
          <p:cNvPr id="21" name="Straight Connector 20"/>
          <p:cNvCxnSpPr/>
          <p:nvPr/>
        </p:nvCxnSpPr>
        <p:spPr>
          <a:xfrm>
            <a:off x="6931742" y="1955027"/>
            <a:ext cx="0" cy="18684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6437487" y="2932657"/>
                <a:ext cx="64189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dirty="0" smtClean="0">
                          <a:latin typeface="Cambria Math" panose="02040503050406030204" pitchFamily="18" charset="0"/>
                          <a:ea typeface="Cambria Math" panose="02040503050406030204" pitchFamily="18" charset="0"/>
                        </a:rPr>
                        <m:t>𝜃</m:t>
                      </m:r>
                    </m:oMath>
                  </m:oMathPara>
                </a14:m>
                <a:endParaRPr lang="en-US" sz="2800" dirty="0"/>
              </a:p>
            </p:txBody>
          </p:sp>
        </mc:Choice>
        <mc:Fallback xmlns="">
          <p:sp>
            <p:nvSpPr>
              <p:cNvPr id="25" name="TextBox 24"/>
              <p:cNvSpPr txBox="1">
                <a:spLocks noRot="1" noChangeAspect="1" noMove="1" noResize="1" noEditPoints="1" noAdjustHandles="1" noChangeArrowheads="1" noChangeShapeType="1" noTextEdit="1"/>
              </p:cNvSpPr>
              <p:nvPr/>
            </p:nvSpPr>
            <p:spPr>
              <a:xfrm>
                <a:off x="6437487" y="2932657"/>
                <a:ext cx="641891" cy="523220"/>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106228" y="4765919"/>
                <a:ext cx="86950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dirty="0" smtClean="0">
                          <a:latin typeface="Cambria Math" panose="02040503050406030204" pitchFamily="18" charset="0"/>
                        </a:rPr>
                        <m:t>𝑚𝑔</m:t>
                      </m:r>
                    </m:oMath>
                  </m:oMathPara>
                </a14:m>
                <a:endParaRPr lang="en-US" sz="28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106228" y="4765919"/>
                <a:ext cx="869504" cy="523220"/>
              </a:xfrm>
              <a:prstGeom prst="rect">
                <a:avLst/>
              </a:prstGeom>
              <a:blipFill rotWithShape="0">
                <a:blip r:embed="rId8"/>
                <a:stretch>
                  <a:fillRect/>
                </a:stretch>
              </a:blipFill>
            </p:spPr>
            <p:txBody>
              <a:bodyPr/>
              <a:lstStyle/>
              <a:p>
                <a:r>
                  <a:rPr lang="en-US">
                    <a:noFill/>
                  </a:rPr>
                  <a:t> </a:t>
                </a:r>
              </a:p>
            </p:txBody>
          </p:sp>
        </mc:Fallback>
      </mc:AlternateContent>
      <p:cxnSp>
        <p:nvCxnSpPr>
          <p:cNvPr id="28" name="Straight Arrow Connector 27"/>
          <p:cNvCxnSpPr/>
          <p:nvPr/>
        </p:nvCxnSpPr>
        <p:spPr>
          <a:xfrm>
            <a:off x="6931742" y="2743200"/>
            <a:ext cx="0" cy="1033704"/>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5789544" y="2743200"/>
            <a:ext cx="1143000" cy="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p:cNvSpPr txBox="1"/>
              <p:nvPr/>
            </p:nvSpPr>
            <p:spPr>
              <a:xfrm>
                <a:off x="6903758" y="3375989"/>
                <a:ext cx="139958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𝐹</m:t>
                      </m:r>
                      <m:r>
                        <a:rPr lang="en-US" sz="2800" b="0" i="1" dirty="0" smtClean="0">
                          <a:latin typeface="Cambria Math" panose="02040503050406030204" pitchFamily="18" charset="0"/>
                        </a:rPr>
                        <m:t>𝑐𝑜𝑠</m:t>
                      </m:r>
                      <m:r>
                        <a:rPr lang="en-US" sz="2800" b="0" i="1" dirty="0" smtClean="0">
                          <a:latin typeface="Cambria Math" panose="02040503050406030204" pitchFamily="18" charset="0"/>
                          <a:ea typeface="Cambria Math" panose="02040503050406030204" pitchFamily="18" charset="0"/>
                        </a:rPr>
                        <m:t>𝜃</m:t>
                      </m:r>
                    </m:oMath>
                  </m:oMathPara>
                </a14:m>
                <a:endParaRPr lang="en-US" sz="2800" dirty="0"/>
              </a:p>
            </p:txBody>
          </p:sp>
        </mc:Choice>
        <mc:Fallback xmlns="">
          <p:sp>
            <p:nvSpPr>
              <p:cNvPr id="34" name="TextBox 33"/>
              <p:cNvSpPr txBox="1">
                <a:spLocks noRot="1" noChangeAspect="1" noMove="1" noResize="1" noEditPoints="1" noAdjustHandles="1" noChangeArrowheads="1" noChangeShapeType="1" noTextEdit="1"/>
              </p:cNvSpPr>
              <p:nvPr/>
            </p:nvSpPr>
            <p:spPr>
              <a:xfrm>
                <a:off x="6903758" y="3375989"/>
                <a:ext cx="1399583" cy="523220"/>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5546907" y="2173432"/>
                <a:ext cx="139958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𝐹</m:t>
                      </m:r>
                      <m:r>
                        <a:rPr lang="en-US" sz="2800" b="0" i="1" dirty="0" smtClean="0">
                          <a:latin typeface="Cambria Math" panose="02040503050406030204" pitchFamily="18" charset="0"/>
                        </a:rPr>
                        <m:t>𝑠𝑖𝑛</m:t>
                      </m:r>
                      <m:r>
                        <a:rPr lang="en-US" sz="2800" b="0" i="1" dirty="0" smtClean="0">
                          <a:latin typeface="Cambria Math" panose="02040503050406030204" pitchFamily="18" charset="0"/>
                          <a:ea typeface="Cambria Math" panose="02040503050406030204" pitchFamily="18" charset="0"/>
                        </a:rPr>
                        <m:t>𝜃</m:t>
                      </m:r>
                    </m:oMath>
                  </m:oMathPara>
                </a14:m>
                <a:endParaRPr lang="en-US" sz="2800" dirty="0"/>
              </a:p>
            </p:txBody>
          </p:sp>
        </mc:Choice>
        <mc:Fallback xmlns="">
          <p:sp>
            <p:nvSpPr>
              <p:cNvPr id="35" name="TextBox 34"/>
              <p:cNvSpPr txBox="1">
                <a:spLocks noRot="1" noChangeAspect="1" noMove="1" noResize="1" noEditPoints="1" noAdjustHandles="1" noChangeArrowheads="1" noChangeShapeType="1" noTextEdit="1"/>
              </p:cNvSpPr>
              <p:nvPr/>
            </p:nvSpPr>
            <p:spPr>
              <a:xfrm>
                <a:off x="5546907" y="2173432"/>
                <a:ext cx="1399583" cy="523220"/>
              </a:xfrm>
              <a:prstGeom prst="rect">
                <a:avLst/>
              </a:prstGeom>
              <a:blipFill rotWithShape="0">
                <a:blip r:embed="rId10"/>
                <a:stretch>
                  <a:fillRect/>
                </a:stretch>
              </a:blipFill>
            </p:spPr>
            <p:txBody>
              <a:bodyPr/>
              <a:lstStyle/>
              <a:p>
                <a:r>
                  <a:rPr lang="en-US">
                    <a:noFill/>
                  </a:rPr>
                  <a:t> </a:t>
                </a:r>
              </a:p>
            </p:txBody>
          </p:sp>
        </mc:Fallback>
      </mc:AlternateContent>
      <p:cxnSp>
        <p:nvCxnSpPr>
          <p:cNvPr id="19" name="Straight Arrow Connector 18"/>
          <p:cNvCxnSpPr/>
          <p:nvPr/>
        </p:nvCxnSpPr>
        <p:spPr>
          <a:xfrm flipH="1">
            <a:off x="5693380" y="4337004"/>
            <a:ext cx="0" cy="73152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11299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cxnSp>
        <p:nvCxnSpPr>
          <p:cNvPr id="10" name="Straight Connector 9"/>
          <p:cNvCxnSpPr>
            <a:stCxn id="5" idx="2"/>
          </p:cNvCxnSpPr>
          <p:nvPr/>
        </p:nvCxnSpPr>
        <p:spPr>
          <a:xfrm flipH="1">
            <a:off x="9939393" y="1987574"/>
            <a:ext cx="756000" cy="756000"/>
          </a:xfrm>
          <a:prstGeom prst="line">
            <a:avLst/>
          </a:prstGeom>
          <a:ln w="22225">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8848725" y="1676400"/>
            <a:ext cx="2160000" cy="2160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0100" y="298451"/>
            <a:ext cx="10515600" cy="730250"/>
          </a:xfrm>
        </p:spPr>
        <p:txBody>
          <a:bodyPr/>
          <a:lstStyle/>
          <a:p>
            <a:r>
              <a:rPr lang="en-US" dirty="0" smtClean="0"/>
              <a:t>Uniform Circular Motion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133475"/>
                <a:ext cx="10515600" cy="5043488"/>
              </a:xfrm>
            </p:spPr>
            <p:txBody>
              <a:bodyPr>
                <a:normAutofit/>
              </a:bodyPr>
              <a:lstStyle/>
              <a:p>
                <a:pPr marL="0" indent="0">
                  <a:buNone/>
                </a:pPr>
                <a14:m>
                  <m:oMath xmlns:m="http://schemas.openxmlformats.org/officeDocument/2006/math">
                    <m:sSub>
                      <m:sSubPr>
                        <m:ctrlPr>
                          <a:rPr lang="en-US" sz="3200" i="1" smtClean="0">
                            <a:latin typeface="Cambria Math"/>
                          </a:rPr>
                        </m:ctrlPr>
                      </m:sSubPr>
                      <m:e>
                        <m:acc>
                          <m:accPr>
                            <m:chr m:val="⃗"/>
                            <m:ctrlPr>
                              <a:rPr lang="en-US" sz="3200" i="1" smtClean="0">
                                <a:latin typeface="Cambria Math"/>
                              </a:rPr>
                            </m:ctrlPr>
                          </m:accPr>
                          <m:e>
                            <m:r>
                              <a:rPr lang="en-US" sz="3200" b="0" i="1" smtClean="0">
                                <a:latin typeface="Cambria Math"/>
                              </a:rPr>
                              <m:t>𝑎</m:t>
                            </m:r>
                          </m:e>
                        </m:acc>
                      </m:e>
                      <m:sub>
                        <m:r>
                          <a:rPr lang="en-US" sz="3200" b="0" i="1" smtClean="0">
                            <a:latin typeface="Cambria Math"/>
                          </a:rPr>
                          <m:t>𝑟</m:t>
                        </m:r>
                      </m:sub>
                    </m:sSub>
                    <m:r>
                      <a:rPr lang="en-US" sz="3200" b="0" i="1" smtClean="0">
                        <a:latin typeface="Cambria Math"/>
                      </a:rPr>
                      <m:t>=−</m:t>
                    </m:r>
                    <m:f>
                      <m:fPr>
                        <m:ctrlPr>
                          <a:rPr lang="en-US" sz="3200" b="0" i="1" smtClean="0">
                            <a:latin typeface="Cambria Math"/>
                          </a:rPr>
                        </m:ctrlPr>
                      </m:fPr>
                      <m:num>
                        <m:sSup>
                          <m:sSupPr>
                            <m:ctrlPr>
                              <a:rPr lang="en-US" sz="3200" b="0" i="1" smtClean="0">
                                <a:latin typeface="Cambria Math"/>
                              </a:rPr>
                            </m:ctrlPr>
                          </m:sSupPr>
                          <m:e>
                            <m:r>
                              <a:rPr lang="en-US" sz="3200" b="0" i="1" smtClean="0">
                                <a:latin typeface="Cambria Math"/>
                              </a:rPr>
                              <m:t>𝑣</m:t>
                            </m:r>
                          </m:e>
                          <m:sup>
                            <m:r>
                              <a:rPr lang="en-US" sz="3200" b="0" i="1" smtClean="0">
                                <a:latin typeface="Cambria Math"/>
                              </a:rPr>
                              <m:t>2</m:t>
                            </m:r>
                          </m:sup>
                        </m:sSup>
                      </m:num>
                      <m:den>
                        <m:r>
                          <a:rPr lang="en-US" sz="3200" b="0" i="1" smtClean="0">
                            <a:latin typeface="Cambria Math"/>
                          </a:rPr>
                          <m:t>𝑅</m:t>
                        </m:r>
                      </m:den>
                    </m:f>
                    <m:acc>
                      <m:accPr>
                        <m:chr m:val="̂"/>
                        <m:ctrlPr>
                          <a:rPr lang="en-US" sz="3200" b="0" i="1" smtClean="0">
                            <a:latin typeface="Cambria Math"/>
                          </a:rPr>
                        </m:ctrlPr>
                      </m:accPr>
                      <m:e>
                        <m:r>
                          <a:rPr lang="en-US" sz="3200" b="0" i="1" smtClean="0">
                            <a:latin typeface="Cambria Math"/>
                          </a:rPr>
                          <m:t>𝑟</m:t>
                        </m:r>
                      </m:e>
                    </m:acc>
                  </m:oMath>
                </a14:m>
                <a:r>
                  <a:rPr lang="en-US" sz="3200" dirty="0" smtClean="0"/>
                  <a:t>       Centrpatel acceleration</a:t>
                </a:r>
              </a:p>
              <a:p>
                <a:pPr marL="0" indent="0">
                  <a:buNone/>
                </a:pPr>
                <a:endParaRPr lang="en-US" sz="3200" dirty="0"/>
              </a:p>
              <a:p>
                <a:pPr marL="0" indent="0">
                  <a:buNone/>
                </a:pPr>
                <a14:m>
                  <m:oMathPara xmlns:m="http://schemas.openxmlformats.org/officeDocument/2006/math">
                    <m:oMathParaPr>
                      <m:jc m:val="left"/>
                    </m:oMathParaPr>
                    <m:oMath xmlns:m="http://schemas.openxmlformats.org/officeDocument/2006/math">
                      <m:sSub>
                        <m:sSubPr>
                          <m:ctrlPr>
                            <a:rPr lang="en-US" sz="3200" i="1" smtClean="0">
                              <a:latin typeface="Cambria Math"/>
                            </a:rPr>
                          </m:ctrlPr>
                        </m:sSubPr>
                        <m:e>
                          <m:r>
                            <a:rPr lang="en-US" sz="3200" i="1">
                              <a:latin typeface="Cambria Math"/>
                            </a:rPr>
                            <m:t>𝑚</m:t>
                          </m:r>
                          <m:acc>
                            <m:accPr>
                              <m:chr m:val="⃗"/>
                              <m:ctrlPr>
                                <a:rPr lang="en-US" sz="3200" i="1">
                                  <a:latin typeface="Cambria Math"/>
                                </a:rPr>
                              </m:ctrlPr>
                            </m:accPr>
                            <m:e>
                              <m:r>
                                <a:rPr lang="en-US" sz="3200" i="1">
                                  <a:latin typeface="Cambria Math"/>
                                </a:rPr>
                                <m:t>𝑎</m:t>
                              </m:r>
                            </m:e>
                          </m:acc>
                          <m:r>
                            <a:rPr lang="en-US" sz="3200" b="0" i="1" smtClean="0">
                              <a:latin typeface="Cambria Math"/>
                            </a:rPr>
                            <m:t>=</m:t>
                          </m:r>
                          <m:acc>
                            <m:accPr>
                              <m:chr m:val="⃗"/>
                              <m:ctrlPr>
                                <a:rPr lang="en-US" sz="3200" i="1" smtClean="0">
                                  <a:latin typeface="Cambria Math"/>
                                </a:rPr>
                              </m:ctrlPr>
                            </m:accPr>
                            <m:e>
                              <m:r>
                                <a:rPr lang="en-US" sz="3200" b="0" i="1" smtClean="0">
                                  <a:latin typeface="Cambria Math"/>
                                </a:rPr>
                                <m:t>𝐹</m:t>
                              </m:r>
                            </m:e>
                          </m:acc>
                        </m:e>
                        <m:sub>
                          <m:r>
                            <a:rPr lang="en-US" sz="3200" b="0" i="1" smtClean="0">
                              <a:latin typeface="Cambria Math"/>
                            </a:rPr>
                            <m:t>𝑛𝑒𝑡</m:t>
                          </m:r>
                        </m:sub>
                      </m:sSub>
                    </m:oMath>
                  </m:oMathPara>
                </a14:m>
                <a:endParaRPr lang="en-US" sz="3200" dirty="0" smtClean="0"/>
              </a:p>
              <a:p>
                <a:pPr marL="0" indent="0">
                  <a:buNone/>
                </a:pPr>
                <a:endParaRPr lang="en-US" sz="3200" dirty="0" smtClean="0"/>
              </a:p>
              <a:p>
                <a:pPr marL="0" indent="0">
                  <a:buNone/>
                </a:pPr>
                <a:r>
                  <a:rPr lang="en-US" sz="3200" dirty="0" smtClean="0"/>
                  <a:t>A </a:t>
                </a:r>
                <a:r>
                  <a:rPr lang="en-US" sz="3200" dirty="0"/>
                  <a:t>centripetal force accelerates a </a:t>
                </a:r>
                <a:r>
                  <a:rPr lang="en-US" sz="3200" dirty="0" smtClean="0"/>
                  <a:t>body</a:t>
                </a:r>
              </a:p>
              <a:p>
                <a:pPr marL="0" indent="0">
                  <a:buNone/>
                </a:pPr>
                <a:r>
                  <a:rPr lang="en-US" sz="3200" dirty="0" smtClean="0"/>
                  <a:t>by </a:t>
                </a:r>
                <a:r>
                  <a:rPr lang="en-US" sz="3200" dirty="0"/>
                  <a:t>changing the direction of the </a:t>
                </a:r>
                <a:r>
                  <a:rPr lang="en-US" sz="3200" dirty="0" smtClean="0"/>
                  <a:t>body’s velocity</a:t>
                </a:r>
              </a:p>
              <a:p>
                <a:pPr marL="0" indent="0">
                  <a:buNone/>
                </a:pPr>
                <a:r>
                  <a:rPr lang="en-US" sz="3200" dirty="0" smtClean="0"/>
                  <a:t>without </a:t>
                </a:r>
                <a:r>
                  <a:rPr lang="en-US" sz="3200" dirty="0"/>
                  <a:t>changing the body’s speed.</a:t>
                </a:r>
                <a:endParaRPr lang="en-US" sz="32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133475"/>
                <a:ext cx="10515600" cy="5043488"/>
              </a:xfrm>
              <a:blipFill rotWithShape="1">
                <a:blip r:embed="rId3"/>
                <a:stretch>
                  <a:fillRect l="-1507"/>
                </a:stretch>
              </a:blipFill>
            </p:spPr>
            <p:txBody>
              <a:bodyPr/>
              <a:lstStyle/>
              <a:p>
                <a:r>
                  <a:rPr lang="en-US">
                    <a:noFill/>
                  </a:rPr>
                  <a:t> </a:t>
                </a:r>
              </a:p>
            </p:txBody>
          </p:sp>
        </mc:Fallback>
      </mc:AlternateContent>
      <p:sp>
        <p:nvSpPr>
          <p:cNvPr id="5" name="Oval 4"/>
          <p:cNvSpPr/>
          <p:nvPr/>
        </p:nvSpPr>
        <p:spPr>
          <a:xfrm>
            <a:off x="10639425" y="1933575"/>
            <a:ext cx="108000" cy="108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flipV="1">
            <a:off x="9941493" y="1230337"/>
            <a:ext cx="755659" cy="752476"/>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9895968" y="2721450"/>
            <a:ext cx="72000" cy="72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0" name="TextBox 19"/>
              <p:cNvSpPr txBox="1"/>
              <p:nvPr/>
            </p:nvSpPr>
            <p:spPr>
              <a:xfrm>
                <a:off x="10129837" y="1064567"/>
                <a:ext cx="35275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a:rPr>
                          </m:ctrlPr>
                        </m:accPr>
                        <m:e>
                          <m:r>
                            <a:rPr lang="en-US" sz="2400" b="0" i="1" smtClean="0">
                              <a:latin typeface="Cambria Math"/>
                            </a:rPr>
                            <m:t>𝑣</m:t>
                          </m:r>
                        </m:e>
                      </m:acc>
                    </m:oMath>
                  </m:oMathPara>
                </a14:m>
                <a:endParaRPr lang="en-US" sz="2400" dirty="0"/>
              </a:p>
            </p:txBody>
          </p:sp>
        </mc:Choice>
        <mc:Fallback>
          <p:sp>
            <p:nvSpPr>
              <p:cNvPr id="20" name="TextBox 19"/>
              <p:cNvSpPr txBox="1">
                <a:spLocks noRot="1" noChangeAspect="1" noMove="1" noResize="1" noEditPoints="1" noAdjustHandles="1" noChangeArrowheads="1" noChangeShapeType="1" noTextEdit="1"/>
              </p:cNvSpPr>
              <p:nvPr/>
            </p:nvSpPr>
            <p:spPr>
              <a:xfrm>
                <a:off x="10129837" y="1064567"/>
                <a:ext cx="352758" cy="461665"/>
              </a:xfrm>
              <a:prstGeom prst="rect">
                <a:avLst/>
              </a:prstGeom>
              <a:blipFill rotWithShape="1">
                <a:blip r:embed="rId4"/>
                <a:stretch>
                  <a:fillRect l="-1724" t="-20000" r="-31034"/>
                </a:stretch>
              </a:blipFill>
            </p:spPr>
            <p:txBody>
              <a:bodyPr/>
              <a:lstStyle/>
              <a:p>
                <a:r>
                  <a:rPr lang="en-US">
                    <a:noFill/>
                  </a:rPr>
                  <a:t> </a:t>
                </a:r>
              </a:p>
            </p:txBody>
          </p:sp>
        </mc:Fallback>
      </mc:AlternateContent>
      <p:cxnSp>
        <p:nvCxnSpPr>
          <p:cNvPr id="21" name="Straight Connector 20"/>
          <p:cNvCxnSpPr/>
          <p:nvPr/>
        </p:nvCxnSpPr>
        <p:spPr>
          <a:xfrm>
            <a:off x="9947899" y="2760569"/>
            <a:ext cx="929651" cy="496981"/>
          </a:xfrm>
          <a:prstGeom prst="line">
            <a:avLst/>
          </a:prstGeom>
          <a:ln w="22225">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9" name="TextBox 28"/>
              <p:cNvSpPr txBox="1"/>
              <p:nvPr/>
            </p:nvSpPr>
            <p:spPr>
              <a:xfrm>
                <a:off x="10183338" y="3009059"/>
                <a:ext cx="35275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𝑅</m:t>
                      </m:r>
                    </m:oMath>
                  </m:oMathPara>
                </a14:m>
                <a:endParaRPr lang="en-US" sz="2400" dirty="0"/>
              </a:p>
            </p:txBody>
          </p:sp>
        </mc:Choice>
        <mc:Fallback>
          <p:sp>
            <p:nvSpPr>
              <p:cNvPr id="29" name="TextBox 28"/>
              <p:cNvSpPr txBox="1">
                <a:spLocks noRot="1" noChangeAspect="1" noMove="1" noResize="1" noEditPoints="1" noAdjustHandles="1" noChangeArrowheads="1" noChangeShapeType="1" noTextEdit="1"/>
              </p:cNvSpPr>
              <p:nvPr/>
            </p:nvSpPr>
            <p:spPr>
              <a:xfrm>
                <a:off x="10183338" y="3009059"/>
                <a:ext cx="352758" cy="461665"/>
              </a:xfrm>
              <a:prstGeom prst="rect">
                <a:avLst/>
              </a:prstGeom>
              <a:blipFill rotWithShape="1">
                <a:blip r:embed="rId5"/>
                <a:stretch>
                  <a:fillRect l="-3448" r="-1206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TextBox 33"/>
              <p:cNvSpPr txBox="1"/>
              <p:nvPr/>
            </p:nvSpPr>
            <p:spPr>
              <a:xfrm>
                <a:off x="9208068" y="2041575"/>
                <a:ext cx="35275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a:rPr>
                          </m:ctrlPr>
                        </m:accPr>
                        <m:e>
                          <m:r>
                            <a:rPr lang="en-US" sz="2400" b="0" i="1" smtClean="0">
                              <a:latin typeface="Cambria Math"/>
                            </a:rPr>
                            <m:t>𝑟</m:t>
                          </m:r>
                        </m:e>
                      </m:acc>
                    </m:oMath>
                  </m:oMathPara>
                </a14:m>
                <a:endParaRPr lang="en-US" sz="2400" dirty="0"/>
              </a:p>
            </p:txBody>
          </p:sp>
        </mc:Choice>
        <mc:Fallback>
          <p:sp>
            <p:nvSpPr>
              <p:cNvPr id="34" name="TextBox 33"/>
              <p:cNvSpPr txBox="1">
                <a:spLocks noRot="1" noChangeAspect="1" noMove="1" noResize="1" noEditPoints="1" noAdjustHandles="1" noChangeArrowheads="1" noChangeShapeType="1" noTextEdit="1"/>
              </p:cNvSpPr>
              <p:nvPr/>
            </p:nvSpPr>
            <p:spPr>
              <a:xfrm>
                <a:off x="9208068" y="2041575"/>
                <a:ext cx="352758" cy="461665"/>
              </a:xfrm>
              <a:prstGeom prst="rect">
                <a:avLst/>
              </a:prstGeom>
              <a:blipFill rotWithShape="1">
                <a:blip r:embed="rId6"/>
                <a:stretch>
                  <a:fillRect l="-3509" t="-19737" r="-3157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 name="TextBox 40"/>
              <p:cNvSpPr txBox="1"/>
              <p:nvPr/>
            </p:nvSpPr>
            <p:spPr>
              <a:xfrm>
                <a:off x="10431774" y="2215507"/>
                <a:ext cx="35275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𝑇</m:t>
                      </m:r>
                    </m:oMath>
                  </m:oMathPara>
                </a14:m>
                <a:endParaRPr lang="en-US" sz="2400" dirty="0"/>
              </a:p>
            </p:txBody>
          </p:sp>
        </mc:Choice>
        <mc:Fallback>
          <p:sp>
            <p:nvSpPr>
              <p:cNvPr id="41" name="TextBox 40"/>
              <p:cNvSpPr txBox="1">
                <a:spLocks noRot="1" noChangeAspect="1" noMove="1" noResize="1" noEditPoints="1" noAdjustHandles="1" noChangeArrowheads="1" noChangeShapeType="1" noTextEdit="1"/>
              </p:cNvSpPr>
              <p:nvPr/>
            </p:nvSpPr>
            <p:spPr>
              <a:xfrm>
                <a:off x="10431774" y="2215507"/>
                <a:ext cx="352758" cy="461665"/>
              </a:xfrm>
              <a:prstGeom prst="rect">
                <a:avLst/>
              </a:prstGeom>
              <a:blipFill rotWithShape="1">
                <a:blip r:embed="rId7"/>
                <a:stretch>
                  <a:fillRect l="-3448" r="-8621"/>
                </a:stretch>
              </a:blipFill>
            </p:spPr>
            <p:txBody>
              <a:bodyPr/>
              <a:lstStyle/>
              <a:p>
                <a:r>
                  <a:rPr lang="en-US">
                    <a:noFill/>
                  </a:rPr>
                  <a:t> </a:t>
                </a:r>
              </a:p>
            </p:txBody>
          </p:sp>
        </mc:Fallback>
      </mc:AlternateContent>
      <p:cxnSp>
        <p:nvCxnSpPr>
          <p:cNvPr id="42" name="Straight Arrow Connector 41"/>
          <p:cNvCxnSpPr/>
          <p:nvPr/>
        </p:nvCxnSpPr>
        <p:spPr>
          <a:xfrm flipH="1">
            <a:off x="10338026" y="1991032"/>
            <a:ext cx="360000" cy="36000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5" name="Freeform 44"/>
          <p:cNvSpPr/>
          <p:nvPr/>
        </p:nvSpPr>
        <p:spPr>
          <a:xfrm>
            <a:off x="9525000" y="2219598"/>
            <a:ext cx="666750" cy="237852"/>
          </a:xfrm>
          <a:custGeom>
            <a:avLst/>
            <a:gdLst>
              <a:gd name="connsiteX0" fmla="*/ 0 w 666750"/>
              <a:gd name="connsiteY0" fmla="*/ 66402 h 237852"/>
              <a:gd name="connsiteX1" fmla="*/ 304800 w 666750"/>
              <a:gd name="connsiteY1" fmla="*/ 9252 h 237852"/>
              <a:gd name="connsiteX2" fmla="*/ 666750 w 666750"/>
              <a:gd name="connsiteY2" fmla="*/ 237852 h 237852"/>
              <a:gd name="connsiteX3" fmla="*/ 666750 w 666750"/>
              <a:gd name="connsiteY3" fmla="*/ 237852 h 237852"/>
            </a:gdLst>
            <a:ahLst/>
            <a:cxnLst>
              <a:cxn ang="0">
                <a:pos x="connsiteX0" y="connsiteY0"/>
              </a:cxn>
              <a:cxn ang="0">
                <a:pos x="connsiteX1" y="connsiteY1"/>
              </a:cxn>
              <a:cxn ang="0">
                <a:pos x="connsiteX2" y="connsiteY2"/>
              </a:cxn>
              <a:cxn ang="0">
                <a:pos x="connsiteX3" y="connsiteY3"/>
              </a:cxn>
            </a:cxnLst>
            <a:rect l="l" t="t" r="r" b="b"/>
            <a:pathLst>
              <a:path w="666750" h="237852">
                <a:moveTo>
                  <a:pt x="0" y="66402"/>
                </a:moveTo>
                <a:cubicBezTo>
                  <a:pt x="96837" y="23539"/>
                  <a:pt x="193675" y="-19323"/>
                  <a:pt x="304800" y="9252"/>
                </a:cubicBezTo>
                <a:cubicBezTo>
                  <a:pt x="415925" y="37827"/>
                  <a:pt x="666750" y="237852"/>
                  <a:pt x="666750" y="237852"/>
                </a:cubicBezTo>
                <a:lnTo>
                  <a:pt x="666750" y="237852"/>
                </a:lnTo>
              </a:path>
            </a:pathLst>
          </a:custGeom>
          <a:noFill/>
          <a:ln>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7" name="TextBox 46"/>
              <p:cNvSpPr txBox="1"/>
              <p:nvPr/>
            </p:nvSpPr>
            <p:spPr>
              <a:xfrm>
                <a:off x="10282237" y="1216967"/>
                <a:ext cx="35275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a:rPr>
                          </m:ctrlPr>
                        </m:accPr>
                        <m:e>
                          <m:r>
                            <a:rPr lang="en-US" sz="2400" b="0" i="1" smtClean="0">
                              <a:latin typeface="Cambria Math"/>
                            </a:rPr>
                            <m:t>𝑣</m:t>
                          </m:r>
                        </m:e>
                      </m:acc>
                    </m:oMath>
                  </m:oMathPara>
                </a14:m>
                <a:endParaRPr lang="en-US" sz="2400" dirty="0"/>
              </a:p>
            </p:txBody>
          </p:sp>
        </mc:Choice>
        <mc:Fallback>
          <p:sp>
            <p:nvSpPr>
              <p:cNvPr id="47" name="TextBox 46"/>
              <p:cNvSpPr txBox="1">
                <a:spLocks noRot="1" noChangeAspect="1" noMove="1" noResize="1" noEditPoints="1" noAdjustHandles="1" noChangeArrowheads="1" noChangeShapeType="1" noTextEdit="1"/>
              </p:cNvSpPr>
              <p:nvPr/>
            </p:nvSpPr>
            <p:spPr>
              <a:xfrm>
                <a:off x="10282237" y="1216967"/>
                <a:ext cx="352758" cy="461665"/>
              </a:xfrm>
              <a:prstGeom prst="rect">
                <a:avLst/>
              </a:prstGeom>
              <a:blipFill rotWithShape="1">
                <a:blip r:embed="rId4"/>
                <a:stretch>
                  <a:fillRect l="-1724" t="-20000" r="-31034"/>
                </a:stretch>
              </a:blipFill>
            </p:spPr>
            <p:txBody>
              <a:bodyPr/>
              <a:lstStyle/>
              <a:p>
                <a:r>
                  <a:rPr lang="en-US">
                    <a:noFill/>
                  </a:rPr>
                  <a:t> </a:t>
                </a:r>
              </a:p>
            </p:txBody>
          </p:sp>
        </mc:Fallback>
      </mc:AlternateContent>
    </p:spTree>
    <p:extLst>
      <p:ext uri="{BB962C8B-B14F-4D97-AF65-F5344CB8AC3E}">
        <p14:creationId xmlns:p14="http://schemas.microsoft.com/office/powerpoint/2010/main" val="350671386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cxnSp>
        <p:nvCxnSpPr>
          <p:cNvPr id="8" name="Straight Arrow Connector 7"/>
          <p:cNvCxnSpPr>
            <a:stCxn id="16" idx="2"/>
          </p:cNvCxnSpPr>
          <p:nvPr/>
        </p:nvCxnSpPr>
        <p:spPr>
          <a:xfrm>
            <a:off x="1378199" y="523875"/>
            <a:ext cx="0" cy="1182184"/>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714750" y="2382044"/>
            <a:ext cx="4762500"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417130" y="3116849"/>
            <a:ext cx="2160000" cy="2160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324182" y="5076824"/>
            <a:ext cx="333375" cy="200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1384800" y="295276"/>
            <a:ext cx="2924" cy="879154"/>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 name="TextBox 11"/>
              <p:cNvSpPr txBox="1"/>
              <p:nvPr/>
            </p:nvSpPr>
            <p:spPr>
              <a:xfrm>
                <a:off x="1490869" y="712765"/>
                <a:ext cx="61450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a:rPr>
                          </m:ctrlPr>
                        </m:sSubPr>
                        <m:e>
                          <m:r>
                            <a:rPr lang="en-US" sz="2400" b="0" i="1" dirty="0" smtClean="0">
                              <a:latin typeface="Cambria Math" panose="02040503050406030204" pitchFamily="18" charset="0"/>
                            </a:rPr>
                            <m:t>𝐹</m:t>
                          </m:r>
                        </m:e>
                        <m:sub>
                          <m:r>
                            <a:rPr lang="en-US" sz="2400" b="0" i="1" dirty="0" smtClean="0">
                              <a:latin typeface="Cambria Math" panose="02040503050406030204" pitchFamily="18" charset="0"/>
                            </a:rPr>
                            <m:t>𝑁</m:t>
                          </m:r>
                        </m:sub>
                      </m:sSub>
                    </m:oMath>
                  </m:oMathPara>
                </a14:m>
                <a:endParaRPr lang="en-US" sz="2400" dirty="0"/>
              </a:p>
            </p:txBody>
          </p:sp>
        </mc:Choice>
        <mc:Fallback>
          <p:sp>
            <p:nvSpPr>
              <p:cNvPr id="12" name="TextBox 11"/>
              <p:cNvSpPr txBox="1">
                <a:spLocks noRot="1" noChangeAspect="1" noMove="1" noResize="1" noEditPoints="1" noAdjustHandles="1" noChangeArrowheads="1" noChangeShapeType="1" noTextEdit="1"/>
              </p:cNvSpPr>
              <p:nvPr/>
            </p:nvSpPr>
            <p:spPr>
              <a:xfrm>
                <a:off x="1490869" y="712765"/>
                <a:ext cx="614504" cy="46166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1070946" y="1671572"/>
                <a:ext cx="61450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𝑚𝑔</m:t>
                      </m:r>
                    </m:oMath>
                  </m:oMathPara>
                </a14:m>
                <a:endParaRPr lang="en-US" sz="2400" dirty="0"/>
              </a:p>
            </p:txBody>
          </p:sp>
        </mc:Choice>
        <mc:Fallback>
          <p:sp>
            <p:nvSpPr>
              <p:cNvPr id="13" name="TextBox 12"/>
              <p:cNvSpPr txBox="1">
                <a:spLocks noRot="1" noChangeAspect="1" noMove="1" noResize="1" noEditPoints="1" noAdjustHandles="1" noChangeArrowheads="1" noChangeShapeType="1" noTextEdit="1"/>
              </p:cNvSpPr>
              <p:nvPr/>
            </p:nvSpPr>
            <p:spPr>
              <a:xfrm>
                <a:off x="1070946" y="1671572"/>
                <a:ext cx="614504" cy="461665"/>
              </a:xfrm>
              <a:prstGeom prst="rect">
                <a:avLst/>
              </a:prstGeom>
              <a:blipFill rotWithShape="1">
                <a:blip r:embed="rId5"/>
                <a:stretch>
                  <a:fillRect l="-3000" r="-6000" b="-921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2577129" y="523875"/>
                <a:ext cx="3241427" cy="761875"/>
              </a:xfrm>
              <a:prstGeom prst="rect">
                <a:avLst/>
              </a:prstGeom>
            </p:spPr>
            <p:txBody>
              <a:bodyPr wrap="square">
                <a:spAutoFit/>
              </a:bodyPr>
              <a:lstStyle/>
              <a:p>
                <a14:m>
                  <m:oMath xmlns:m="http://schemas.openxmlformats.org/officeDocument/2006/math">
                    <m:r>
                      <a:rPr lang="en-US" sz="2800" i="1" smtClean="0">
                        <a:latin typeface="Cambria Math"/>
                      </a:rPr>
                      <m:t>−</m:t>
                    </m:r>
                    <m:r>
                      <a:rPr lang="en-US" sz="2800" b="0" i="1" smtClean="0">
                        <a:latin typeface="Cambria Math"/>
                      </a:rPr>
                      <m:t>𝑚</m:t>
                    </m:r>
                    <m:f>
                      <m:fPr>
                        <m:ctrlPr>
                          <a:rPr lang="en-US" sz="2800" i="1">
                            <a:latin typeface="Cambria Math"/>
                          </a:rPr>
                        </m:ctrlPr>
                      </m:fPr>
                      <m:num>
                        <m:sSup>
                          <m:sSupPr>
                            <m:ctrlPr>
                              <a:rPr lang="en-US" sz="2800" i="1">
                                <a:latin typeface="Cambria Math"/>
                              </a:rPr>
                            </m:ctrlPr>
                          </m:sSupPr>
                          <m:e>
                            <m:r>
                              <a:rPr lang="en-US" sz="2800" i="1">
                                <a:latin typeface="Cambria Math"/>
                              </a:rPr>
                              <m:t>𝑣</m:t>
                            </m:r>
                          </m:e>
                          <m:sup>
                            <m:r>
                              <a:rPr lang="en-US" sz="2800" i="1">
                                <a:latin typeface="Cambria Math"/>
                              </a:rPr>
                              <m:t>2</m:t>
                            </m:r>
                          </m:sup>
                        </m:sSup>
                      </m:num>
                      <m:den>
                        <m:r>
                          <a:rPr lang="en-US" sz="2800" i="1">
                            <a:latin typeface="Cambria Math"/>
                          </a:rPr>
                          <m:t>𝑅</m:t>
                        </m:r>
                      </m:den>
                    </m:f>
                    <m:r>
                      <a:rPr lang="en-US" sz="2800" b="0" i="1" smtClean="0">
                        <a:latin typeface="Cambria Math"/>
                      </a:rPr>
                      <m:t>=−</m:t>
                    </m:r>
                    <m:r>
                      <a:rPr lang="en-US" sz="2800" b="0" i="1" smtClean="0">
                        <a:latin typeface="Cambria Math"/>
                      </a:rPr>
                      <m:t>𝑚𝑔</m:t>
                    </m:r>
                    <m:r>
                      <a:rPr lang="en-US" sz="2800" b="0" i="1" smtClean="0">
                        <a:latin typeface="Cambria Math"/>
                      </a:rPr>
                      <m:t>−</m:t>
                    </m:r>
                  </m:oMath>
                </a14:m>
                <a:r>
                  <a:rPr lang="en-US" sz="2800" dirty="0"/>
                  <a:t> </a:t>
                </a:r>
                <a14:m>
                  <m:oMath xmlns:m="http://schemas.openxmlformats.org/officeDocument/2006/math">
                    <m:sSub>
                      <m:sSubPr>
                        <m:ctrlPr>
                          <a:rPr lang="en-US" sz="2800" i="1" dirty="0">
                            <a:latin typeface="Cambria Math"/>
                          </a:rPr>
                        </m:ctrlPr>
                      </m:sSubPr>
                      <m:e>
                        <m:r>
                          <a:rPr lang="en-US" sz="2800" i="1" dirty="0">
                            <a:latin typeface="Cambria Math" panose="02040503050406030204" pitchFamily="18" charset="0"/>
                          </a:rPr>
                          <m:t>𝐹</m:t>
                        </m:r>
                      </m:e>
                      <m:sub>
                        <m:r>
                          <a:rPr lang="en-US" sz="2800" i="1" dirty="0">
                            <a:latin typeface="Cambria Math" panose="02040503050406030204" pitchFamily="18" charset="0"/>
                          </a:rPr>
                          <m:t>𝑁</m:t>
                        </m:r>
                      </m:sub>
                    </m:sSub>
                  </m:oMath>
                </a14:m>
                <a:endParaRPr lang="en-US" sz="2800" dirty="0"/>
              </a:p>
            </p:txBody>
          </p:sp>
        </mc:Choice>
        <mc:Fallback>
          <p:sp>
            <p:nvSpPr>
              <p:cNvPr id="9" name="Rectangle 8"/>
              <p:cNvSpPr>
                <a:spLocks noRot="1" noChangeAspect="1" noMove="1" noResize="1" noEditPoints="1" noAdjustHandles="1" noChangeArrowheads="1" noChangeShapeType="1" noTextEdit="1"/>
              </p:cNvSpPr>
              <p:nvPr/>
            </p:nvSpPr>
            <p:spPr>
              <a:xfrm>
                <a:off x="2577129" y="523875"/>
                <a:ext cx="3241427" cy="761875"/>
              </a:xfrm>
              <a:prstGeom prst="rect">
                <a:avLst/>
              </a:prstGeom>
              <a:blipFill rotWithShape="1">
                <a:blip r:embed="rId6"/>
                <a:stretch>
                  <a:fillRect/>
                </a:stretch>
              </a:blipFill>
            </p:spPr>
            <p:txBody>
              <a:bodyPr/>
              <a:lstStyle/>
              <a:p>
                <a:r>
                  <a:rPr lang="en-US">
                    <a:noFill/>
                  </a:rPr>
                  <a:t> </a:t>
                </a:r>
              </a:p>
            </p:txBody>
          </p:sp>
        </mc:Fallback>
      </mc:AlternateContent>
      <p:sp>
        <p:nvSpPr>
          <p:cNvPr id="15" name="Oval 14"/>
          <p:cNvSpPr/>
          <p:nvPr/>
        </p:nvSpPr>
        <p:spPr>
          <a:xfrm>
            <a:off x="298199" y="295276"/>
            <a:ext cx="2160000" cy="2160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211511" y="323850"/>
            <a:ext cx="333375" cy="200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1497130" y="5176836"/>
            <a:ext cx="0" cy="1143001"/>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9" name="TextBox 18"/>
              <p:cNvSpPr txBox="1"/>
              <p:nvPr/>
            </p:nvSpPr>
            <p:spPr>
              <a:xfrm>
                <a:off x="1189878" y="6319837"/>
                <a:ext cx="61450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𝑚𝑔</m:t>
                      </m:r>
                    </m:oMath>
                  </m:oMathPara>
                </a14:m>
                <a:endParaRPr lang="en-US" sz="2400" dirty="0"/>
              </a:p>
            </p:txBody>
          </p:sp>
        </mc:Choice>
        <mc:Fallback>
          <p:sp>
            <p:nvSpPr>
              <p:cNvPr id="19" name="TextBox 18"/>
              <p:cNvSpPr txBox="1">
                <a:spLocks noRot="1" noChangeAspect="1" noMove="1" noResize="1" noEditPoints="1" noAdjustHandles="1" noChangeArrowheads="1" noChangeShapeType="1" noTextEdit="1"/>
              </p:cNvSpPr>
              <p:nvPr/>
            </p:nvSpPr>
            <p:spPr>
              <a:xfrm>
                <a:off x="1189878" y="6319837"/>
                <a:ext cx="614504" cy="461665"/>
              </a:xfrm>
              <a:prstGeom prst="rect">
                <a:avLst/>
              </a:prstGeom>
              <a:blipFill rotWithShape="1">
                <a:blip r:embed="rId7"/>
                <a:stretch>
                  <a:fillRect l="-1980" r="-5941" b="-10667"/>
                </a:stretch>
              </a:blipFill>
            </p:spPr>
            <p:txBody>
              <a:bodyPr/>
              <a:lstStyle/>
              <a:p>
                <a:r>
                  <a:rPr lang="en-US">
                    <a:noFill/>
                  </a:rPr>
                  <a:t> </a:t>
                </a:r>
              </a:p>
            </p:txBody>
          </p:sp>
        </mc:Fallback>
      </mc:AlternateContent>
      <p:cxnSp>
        <p:nvCxnSpPr>
          <p:cNvPr id="20" name="Straight Arrow Connector 19"/>
          <p:cNvCxnSpPr/>
          <p:nvPr/>
        </p:nvCxnSpPr>
        <p:spPr>
          <a:xfrm flipV="1">
            <a:off x="1497130" y="4481514"/>
            <a:ext cx="0" cy="59531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2" name="TextBox 21"/>
              <p:cNvSpPr txBox="1"/>
              <p:nvPr/>
            </p:nvSpPr>
            <p:spPr>
              <a:xfrm>
                <a:off x="1237634" y="4019849"/>
                <a:ext cx="61450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a:rPr>
                          </m:ctrlPr>
                        </m:sSubPr>
                        <m:e>
                          <m:r>
                            <a:rPr lang="en-US" sz="2400" b="0" i="1" dirty="0" smtClean="0">
                              <a:latin typeface="Cambria Math" panose="02040503050406030204" pitchFamily="18" charset="0"/>
                            </a:rPr>
                            <m:t>𝐹</m:t>
                          </m:r>
                        </m:e>
                        <m:sub>
                          <m:r>
                            <a:rPr lang="en-US" sz="2400" b="0" i="1" dirty="0" smtClean="0">
                              <a:latin typeface="Cambria Math" panose="02040503050406030204" pitchFamily="18" charset="0"/>
                            </a:rPr>
                            <m:t>𝑁</m:t>
                          </m:r>
                        </m:sub>
                      </m:sSub>
                    </m:oMath>
                  </m:oMathPara>
                </a14:m>
                <a:endParaRPr lang="en-US" sz="2400" dirty="0"/>
              </a:p>
            </p:txBody>
          </p:sp>
        </mc:Choice>
        <mc:Fallback>
          <p:sp>
            <p:nvSpPr>
              <p:cNvPr id="22" name="TextBox 21"/>
              <p:cNvSpPr txBox="1">
                <a:spLocks noRot="1" noChangeAspect="1" noMove="1" noResize="1" noEditPoints="1" noAdjustHandles="1" noChangeArrowheads="1" noChangeShapeType="1" noTextEdit="1"/>
              </p:cNvSpPr>
              <p:nvPr/>
            </p:nvSpPr>
            <p:spPr>
              <a:xfrm>
                <a:off x="1237634" y="4019849"/>
                <a:ext cx="614504" cy="46166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Rectangle 25"/>
              <p:cNvSpPr/>
              <p:nvPr/>
            </p:nvSpPr>
            <p:spPr>
              <a:xfrm>
                <a:off x="2587873" y="3869743"/>
                <a:ext cx="3241427" cy="761875"/>
              </a:xfrm>
              <a:prstGeom prst="rect">
                <a:avLst/>
              </a:prstGeom>
            </p:spPr>
            <p:txBody>
              <a:bodyPr wrap="square">
                <a:spAutoFit/>
              </a:bodyPr>
              <a:lstStyle/>
              <a:p>
                <a14:m>
                  <m:oMath xmlns:m="http://schemas.openxmlformats.org/officeDocument/2006/math">
                    <m:r>
                      <a:rPr lang="en-US" sz="2800" i="1" smtClean="0">
                        <a:latin typeface="Cambria Math"/>
                      </a:rPr>
                      <m:t>−</m:t>
                    </m:r>
                    <m:r>
                      <a:rPr lang="en-US" sz="2800" b="0" i="1" smtClean="0">
                        <a:latin typeface="Cambria Math"/>
                      </a:rPr>
                      <m:t>𝑚</m:t>
                    </m:r>
                    <m:f>
                      <m:fPr>
                        <m:ctrlPr>
                          <a:rPr lang="en-US" sz="2800" i="1">
                            <a:latin typeface="Cambria Math"/>
                          </a:rPr>
                        </m:ctrlPr>
                      </m:fPr>
                      <m:num>
                        <m:sSup>
                          <m:sSupPr>
                            <m:ctrlPr>
                              <a:rPr lang="en-US" sz="2800" i="1">
                                <a:latin typeface="Cambria Math"/>
                              </a:rPr>
                            </m:ctrlPr>
                          </m:sSupPr>
                          <m:e>
                            <m:r>
                              <a:rPr lang="en-US" sz="2800" i="1">
                                <a:latin typeface="Cambria Math"/>
                              </a:rPr>
                              <m:t>𝑣</m:t>
                            </m:r>
                          </m:e>
                          <m:sup>
                            <m:r>
                              <a:rPr lang="en-US" sz="2800" i="1">
                                <a:latin typeface="Cambria Math"/>
                              </a:rPr>
                              <m:t>2</m:t>
                            </m:r>
                          </m:sup>
                        </m:sSup>
                      </m:num>
                      <m:den>
                        <m:r>
                          <a:rPr lang="en-US" sz="2800" i="1">
                            <a:latin typeface="Cambria Math"/>
                          </a:rPr>
                          <m:t>𝑅</m:t>
                        </m:r>
                      </m:den>
                    </m:f>
                    <m:r>
                      <a:rPr lang="en-US" sz="2800" b="0" i="1" smtClean="0">
                        <a:latin typeface="Cambria Math"/>
                      </a:rPr>
                      <m:t>=+</m:t>
                    </m:r>
                    <m:r>
                      <a:rPr lang="en-US" sz="2800" b="0" i="1" smtClean="0">
                        <a:latin typeface="Cambria Math"/>
                      </a:rPr>
                      <m:t>𝑚𝑔</m:t>
                    </m:r>
                    <m:r>
                      <a:rPr lang="en-US" sz="2800" b="0" i="1" smtClean="0">
                        <a:latin typeface="Cambria Math"/>
                      </a:rPr>
                      <m:t>−</m:t>
                    </m:r>
                  </m:oMath>
                </a14:m>
                <a:r>
                  <a:rPr lang="en-US" sz="2800" dirty="0"/>
                  <a:t> </a:t>
                </a:r>
                <a14:m>
                  <m:oMath xmlns:m="http://schemas.openxmlformats.org/officeDocument/2006/math">
                    <m:sSub>
                      <m:sSubPr>
                        <m:ctrlPr>
                          <a:rPr lang="en-US" sz="2800" i="1" dirty="0">
                            <a:latin typeface="Cambria Math"/>
                          </a:rPr>
                        </m:ctrlPr>
                      </m:sSubPr>
                      <m:e>
                        <m:r>
                          <a:rPr lang="en-US" sz="2800" i="1" dirty="0">
                            <a:latin typeface="Cambria Math" panose="02040503050406030204" pitchFamily="18" charset="0"/>
                          </a:rPr>
                          <m:t>𝐹</m:t>
                        </m:r>
                      </m:e>
                      <m:sub>
                        <m:r>
                          <a:rPr lang="en-US" sz="2800" i="1" dirty="0">
                            <a:latin typeface="Cambria Math" panose="02040503050406030204" pitchFamily="18" charset="0"/>
                          </a:rPr>
                          <m:t>𝑁</m:t>
                        </m:r>
                      </m:sub>
                    </m:sSub>
                  </m:oMath>
                </a14:m>
                <a:endParaRPr lang="en-US" sz="2800" dirty="0"/>
              </a:p>
            </p:txBody>
          </p:sp>
        </mc:Choice>
        <mc:Fallback>
          <p:sp>
            <p:nvSpPr>
              <p:cNvPr id="26" name="Rectangle 25"/>
              <p:cNvSpPr>
                <a:spLocks noRot="1" noChangeAspect="1" noMove="1" noResize="1" noEditPoints="1" noAdjustHandles="1" noChangeArrowheads="1" noChangeShapeType="1" noTextEdit="1"/>
              </p:cNvSpPr>
              <p:nvPr/>
            </p:nvSpPr>
            <p:spPr>
              <a:xfrm>
                <a:off x="2587873" y="3869743"/>
                <a:ext cx="3241427" cy="761875"/>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Rectangle 26"/>
              <p:cNvSpPr/>
              <p:nvPr/>
            </p:nvSpPr>
            <p:spPr>
              <a:xfrm>
                <a:off x="6210299" y="364980"/>
                <a:ext cx="3241427" cy="954107"/>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sz="2800" i="1" dirty="0" smtClean="0">
                              <a:latin typeface="Cambria Math"/>
                            </a:rPr>
                          </m:ctrlPr>
                        </m:sSubPr>
                        <m:e>
                          <m:r>
                            <a:rPr lang="en-US" sz="2800" i="1" dirty="0">
                              <a:latin typeface="Cambria Math" panose="02040503050406030204" pitchFamily="18" charset="0"/>
                            </a:rPr>
                            <m:t>𝐹</m:t>
                          </m:r>
                        </m:e>
                        <m:sub>
                          <m:r>
                            <a:rPr lang="en-US" sz="2800" i="1" dirty="0">
                              <a:latin typeface="Cambria Math" panose="02040503050406030204" pitchFamily="18" charset="0"/>
                            </a:rPr>
                            <m:t>𝑁</m:t>
                          </m:r>
                        </m:sub>
                      </m:sSub>
                      <m:r>
                        <a:rPr lang="en-US" sz="2800" b="0" i="1" dirty="0" smtClean="0">
                          <a:latin typeface="Cambria Math"/>
                        </a:rPr>
                        <m:t>=</m:t>
                      </m:r>
                      <m:r>
                        <a:rPr lang="en-US" sz="2800" b="0" i="1" smtClean="0">
                          <a:latin typeface="Cambria Math"/>
                        </a:rPr>
                        <m:t>𝑚</m:t>
                      </m:r>
                      <m:f>
                        <m:fPr>
                          <m:ctrlPr>
                            <a:rPr lang="en-US" sz="2800" i="1">
                              <a:latin typeface="Cambria Math"/>
                            </a:rPr>
                          </m:ctrlPr>
                        </m:fPr>
                        <m:num>
                          <m:sSup>
                            <m:sSupPr>
                              <m:ctrlPr>
                                <a:rPr lang="en-US" sz="2800" i="1">
                                  <a:latin typeface="Cambria Math"/>
                                </a:rPr>
                              </m:ctrlPr>
                            </m:sSupPr>
                            <m:e>
                              <m:r>
                                <a:rPr lang="en-US" sz="2800" i="1">
                                  <a:latin typeface="Cambria Math"/>
                                </a:rPr>
                                <m:t>𝑣</m:t>
                              </m:r>
                            </m:e>
                            <m:sup>
                              <m:r>
                                <a:rPr lang="en-US" sz="2800" i="1">
                                  <a:latin typeface="Cambria Math"/>
                                </a:rPr>
                                <m:t>2</m:t>
                              </m:r>
                            </m:sup>
                          </m:sSup>
                        </m:num>
                        <m:den>
                          <m:r>
                            <a:rPr lang="en-US" sz="2800" i="1">
                              <a:latin typeface="Cambria Math"/>
                            </a:rPr>
                            <m:t>𝑅</m:t>
                          </m:r>
                        </m:den>
                      </m:f>
                      <m:r>
                        <a:rPr lang="en-US" sz="2800" b="0" i="1" smtClean="0">
                          <a:latin typeface="Cambria Math"/>
                        </a:rPr>
                        <m:t>−</m:t>
                      </m:r>
                      <m:r>
                        <a:rPr lang="en-US" sz="2800" b="0" i="1" smtClean="0">
                          <a:latin typeface="Cambria Math"/>
                        </a:rPr>
                        <m:t>𝑚𝑔</m:t>
                      </m:r>
                    </m:oMath>
                  </m:oMathPara>
                </a14:m>
                <a:endParaRPr lang="en-US" sz="2800" dirty="0"/>
              </a:p>
            </p:txBody>
          </p:sp>
        </mc:Choice>
        <mc:Fallback>
          <p:sp>
            <p:nvSpPr>
              <p:cNvPr id="27" name="Rectangle 26"/>
              <p:cNvSpPr>
                <a:spLocks noRot="1" noChangeAspect="1" noMove="1" noResize="1" noEditPoints="1" noAdjustHandles="1" noChangeArrowheads="1" noChangeShapeType="1" noTextEdit="1"/>
              </p:cNvSpPr>
              <p:nvPr/>
            </p:nvSpPr>
            <p:spPr>
              <a:xfrm>
                <a:off x="6210299" y="364980"/>
                <a:ext cx="3241427" cy="954107"/>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Rectangle 28"/>
              <p:cNvSpPr/>
              <p:nvPr/>
            </p:nvSpPr>
            <p:spPr>
              <a:xfrm>
                <a:off x="2587872" y="4642227"/>
                <a:ext cx="3241427" cy="954107"/>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sz="2800" i="1" dirty="0" smtClean="0">
                              <a:latin typeface="Cambria Math"/>
                            </a:rPr>
                          </m:ctrlPr>
                        </m:sSubPr>
                        <m:e>
                          <m:r>
                            <a:rPr lang="en-US" sz="2800" i="1" dirty="0">
                              <a:latin typeface="Cambria Math" panose="02040503050406030204" pitchFamily="18" charset="0"/>
                            </a:rPr>
                            <m:t>𝐹</m:t>
                          </m:r>
                        </m:e>
                        <m:sub>
                          <m:r>
                            <a:rPr lang="en-US" sz="2800" i="1" dirty="0">
                              <a:latin typeface="Cambria Math" panose="02040503050406030204" pitchFamily="18" charset="0"/>
                            </a:rPr>
                            <m:t>𝑁</m:t>
                          </m:r>
                        </m:sub>
                      </m:sSub>
                      <m:r>
                        <a:rPr lang="en-US" sz="2800" b="0" i="1" dirty="0" smtClean="0">
                          <a:latin typeface="Cambria Math"/>
                        </a:rPr>
                        <m:t>=</m:t>
                      </m:r>
                      <m:r>
                        <a:rPr lang="en-US" sz="2800" b="0" i="1" smtClean="0">
                          <a:latin typeface="Cambria Math"/>
                        </a:rPr>
                        <m:t>𝑚</m:t>
                      </m:r>
                      <m:f>
                        <m:fPr>
                          <m:ctrlPr>
                            <a:rPr lang="en-US" sz="2800" i="1">
                              <a:latin typeface="Cambria Math"/>
                            </a:rPr>
                          </m:ctrlPr>
                        </m:fPr>
                        <m:num>
                          <m:sSup>
                            <m:sSupPr>
                              <m:ctrlPr>
                                <a:rPr lang="en-US" sz="2800" i="1">
                                  <a:latin typeface="Cambria Math"/>
                                </a:rPr>
                              </m:ctrlPr>
                            </m:sSupPr>
                            <m:e>
                              <m:r>
                                <a:rPr lang="en-US" sz="2800" i="1">
                                  <a:latin typeface="Cambria Math"/>
                                </a:rPr>
                                <m:t>𝑣</m:t>
                              </m:r>
                            </m:e>
                            <m:sup>
                              <m:r>
                                <a:rPr lang="en-US" sz="2800" i="1">
                                  <a:latin typeface="Cambria Math"/>
                                </a:rPr>
                                <m:t>2</m:t>
                              </m:r>
                            </m:sup>
                          </m:sSup>
                        </m:num>
                        <m:den>
                          <m:r>
                            <a:rPr lang="en-US" sz="2800" i="1">
                              <a:latin typeface="Cambria Math"/>
                            </a:rPr>
                            <m:t>𝑅</m:t>
                          </m:r>
                        </m:den>
                      </m:f>
                      <m:r>
                        <a:rPr lang="en-US" sz="2800" b="0" i="1" smtClean="0">
                          <a:latin typeface="Cambria Math"/>
                        </a:rPr>
                        <m:t>+</m:t>
                      </m:r>
                      <m:r>
                        <a:rPr lang="en-US" sz="2800" b="0" i="1" smtClean="0">
                          <a:latin typeface="Cambria Math"/>
                        </a:rPr>
                        <m:t>𝑚𝑔</m:t>
                      </m:r>
                    </m:oMath>
                  </m:oMathPara>
                </a14:m>
                <a:endParaRPr lang="en-US" sz="2800" dirty="0"/>
              </a:p>
            </p:txBody>
          </p:sp>
        </mc:Choice>
        <mc:Fallback>
          <p:sp>
            <p:nvSpPr>
              <p:cNvPr id="29" name="Rectangle 28"/>
              <p:cNvSpPr>
                <a:spLocks noRot="1" noChangeAspect="1" noMove="1" noResize="1" noEditPoints="1" noAdjustHandles="1" noChangeArrowheads="1" noChangeShapeType="1" noTextEdit="1"/>
              </p:cNvSpPr>
              <p:nvPr/>
            </p:nvSpPr>
            <p:spPr>
              <a:xfrm>
                <a:off x="2587872" y="4642227"/>
                <a:ext cx="3241427" cy="954107"/>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Rectangle 29"/>
              <p:cNvSpPr/>
              <p:nvPr/>
            </p:nvSpPr>
            <p:spPr>
              <a:xfrm>
                <a:off x="2587873" y="1375276"/>
                <a:ext cx="9708901" cy="1057341"/>
              </a:xfrm>
              <a:prstGeom prst="rect">
                <a:avLst/>
              </a:prstGeom>
            </p:spPr>
            <p:txBody>
              <a:bodyPr wrap="square">
                <a:spAutoFit/>
              </a:bodyPr>
              <a:lstStyle/>
              <a:p>
                <a:r>
                  <a:rPr lang="en-US" sz="2400" dirty="0" smtClean="0"/>
                  <a:t>The </a:t>
                </a:r>
                <a:r>
                  <a:rPr lang="en-US" sz="2400" dirty="0"/>
                  <a:t>least speed </a:t>
                </a:r>
                <a:r>
                  <a:rPr lang="en-US" sz="2400" i="1" dirty="0"/>
                  <a:t>v </a:t>
                </a:r>
                <a:r>
                  <a:rPr lang="en-US" sz="2400" dirty="0"/>
                  <a:t>needed to remain </a:t>
                </a:r>
                <a:r>
                  <a:rPr lang="en-US" sz="2400" dirty="0" smtClean="0"/>
                  <a:t>in contact will be at </a:t>
                </a:r>
                <a:r>
                  <a:rPr lang="en-US" sz="2400" b="0" dirty="0" smtClean="0"/>
                  <a:t> </a:t>
                </a:r>
                <a14:m>
                  <m:oMath xmlns:m="http://schemas.openxmlformats.org/officeDocument/2006/math">
                    <m:sSub>
                      <m:sSubPr>
                        <m:ctrlPr>
                          <a:rPr lang="en-US" sz="2400" i="1" dirty="0">
                            <a:latin typeface="Cambria Math"/>
                          </a:rPr>
                        </m:ctrlPr>
                      </m:sSubPr>
                      <m:e>
                        <m:r>
                          <a:rPr lang="en-US" sz="2400" i="1" dirty="0">
                            <a:latin typeface="Cambria Math" panose="02040503050406030204" pitchFamily="18" charset="0"/>
                          </a:rPr>
                          <m:t>𝐹</m:t>
                        </m:r>
                      </m:e>
                      <m:sub>
                        <m:r>
                          <a:rPr lang="en-US" sz="2400" i="1" dirty="0">
                            <a:latin typeface="Cambria Math" panose="02040503050406030204" pitchFamily="18" charset="0"/>
                          </a:rPr>
                          <m:t>𝑁</m:t>
                        </m:r>
                      </m:sub>
                    </m:sSub>
                    <m:r>
                      <a:rPr lang="en-US" sz="2400" b="0" i="1" dirty="0" smtClean="0">
                        <a:latin typeface="Cambria Math"/>
                      </a:rPr>
                      <m:t>=</m:t>
                    </m:r>
                    <m:r>
                      <a:rPr lang="en-US" sz="2400" b="0" i="1" dirty="0" smtClean="0">
                        <a:latin typeface="Cambria Math"/>
                      </a:rPr>
                      <m:t>0</m:t>
                    </m:r>
                  </m:oMath>
                </a14:m>
                <a:endParaRPr lang="en-US" sz="2400" b="0" dirty="0" smtClean="0"/>
              </a:p>
              <a:p>
                <a:r>
                  <a:rPr lang="en-US" sz="2400" b="0" dirty="0" smtClean="0"/>
                  <a:t> </a:t>
                </a:r>
                <a14:m>
                  <m:oMath xmlns:m="http://schemas.openxmlformats.org/officeDocument/2006/math">
                    <m:r>
                      <a:rPr lang="en-US" sz="2400" b="0" i="1" dirty="0" smtClean="0">
                        <a:latin typeface="Cambria Math"/>
                      </a:rPr>
                      <m:t>0</m:t>
                    </m:r>
                    <m:r>
                      <a:rPr lang="en-US" sz="2400" b="0" i="1" dirty="0" smtClean="0">
                        <a:latin typeface="Cambria Math"/>
                      </a:rPr>
                      <m:t>=</m:t>
                    </m:r>
                    <m:r>
                      <a:rPr lang="en-US" sz="2400" b="0" i="1" smtClean="0">
                        <a:latin typeface="Cambria Math"/>
                      </a:rPr>
                      <m:t>𝑚</m:t>
                    </m:r>
                    <m:f>
                      <m:fPr>
                        <m:ctrlPr>
                          <a:rPr lang="en-US" sz="2400" i="1">
                            <a:latin typeface="Cambria Math"/>
                          </a:rPr>
                        </m:ctrlPr>
                      </m:fPr>
                      <m:num>
                        <m:sSubSup>
                          <m:sSubSupPr>
                            <m:ctrlPr>
                              <a:rPr lang="en-US" sz="2400" i="1" dirty="0" smtClean="0">
                                <a:solidFill>
                                  <a:schemeClr val="tx1"/>
                                </a:solidFill>
                                <a:latin typeface="Cambria Math"/>
                                <a:ea typeface="Cambria Math"/>
                              </a:rPr>
                            </m:ctrlPr>
                          </m:sSubSupPr>
                          <m:e>
                            <m:r>
                              <a:rPr lang="en-US" sz="2400" i="1" dirty="0">
                                <a:solidFill>
                                  <a:schemeClr val="tx1"/>
                                </a:solidFill>
                                <a:latin typeface="Cambria Math" panose="02040503050406030204" pitchFamily="18" charset="0"/>
                                <a:ea typeface="Cambria Math"/>
                              </a:rPr>
                              <m:t>𝑣</m:t>
                            </m:r>
                          </m:e>
                          <m:sub>
                            <m:r>
                              <a:rPr lang="en-US" sz="2400" b="0" i="1" dirty="0" smtClean="0">
                                <a:solidFill>
                                  <a:schemeClr val="tx1"/>
                                </a:solidFill>
                                <a:latin typeface="Cambria Math"/>
                                <a:ea typeface="Cambria Math"/>
                              </a:rPr>
                              <m:t>𝑚𝑖𝑛</m:t>
                            </m:r>
                          </m:sub>
                          <m:sup>
                            <m:r>
                              <a:rPr lang="en-US" sz="2400" i="1" dirty="0">
                                <a:solidFill>
                                  <a:schemeClr val="tx1"/>
                                </a:solidFill>
                                <a:latin typeface="Cambria Math" panose="02040503050406030204" pitchFamily="18" charset="0"/>
                                <a:ea typeface="Cambria Math"/>
                              </a:rPr>
                              <m:t>2</m:t>
                            </m:r>
                          </m:sup>
                        </m:sSubSup>
                      </m:num>
                      <m:den>
                        <m:r>
                          <a:rPr lang="en-US" sz="2400" i="1">
                            <a:latin typeface="Cambria Math"/>
                          </a:rPr>
                          <m:t>𝑅</m:t>
                        </m:r>
                      </m:den>
                    </m:f>
                    <m:r>
                      <a:rPr lang="en-US" sz="2400" b="0" i="1" smtClean="0">
                        <a:latin typeface="Cambria Math"/>
                      </a:rPr>
                      <m:t>−</m:t>
                    </m:r>
                    <m:r>
                      <a:rPr lang="en-US" sz="2400" b="0" i="1" smtClean="0">
                        <a:latin typeface="Cambria Math"/>
                      </a:rPr>
                      <m:t>𝑚𝑔</m:t>
                    </m:r>
                    <m:r>
                      <a:rPr lang="en-US" sz="2400" b="0" i="1" smtClean="0">
                        <a:latin typeface="Cambria Math"/>
                      </a:rPr>
                      <m:t>      ⇒    </m:t>
                    </m:r>
                    <m:sSub>
                      <m:sSubPr>
                        <m:ctrlPr>
                          <a:rPr lang="en-US" sz="2400" b="0" i="1" smtClean="0">
                            <a:latin typeface="Cambria Math"/>
                            <a:ea typeface="Cambria Math"/>
                          </a:rPr>
                        </m:ctrlPr>
                      </m:sSubPr>
                      <m:e>
                        <m:r>
                          <a:rPr lang="en-US" sz="2400" b="0" i="1" smtClean="0">
                            <a:latin typeface="Cambria Math"/>
                            <a:ea typeface="Cambria Math"/>
                          </a:rPr>
                          <m:t>𝑣</m:t>
                        </m:r>
                      </m:e>
                      <m:sub>
                        <m:r>
                          <a:rPr lang="en-US" sz="2400" b="0" i="1" smtClean="0">
                            <a:latin typeface="Cambria Math"/>
                            <a:ea typeface="Cambria Math"/>
                          </a:rPr>
                          <m:t>𝑚𝑖𝑛</m:t>
                        </m:r>
                      </m:sub>
                    </m:sSub>
                    <m:r>
                      <a:rPr lang="en-US" sz="2400" b="0" i="1" smtClean="0">
                        <a:latin typeface="Cambria Math"/>
                        <a:ea typeface="Cambria Math"/>
                      </a:rPr>
                      <m:t>=</m:t>
                    </m:r>
                    <m:rad>
                      <m:radPr>
                        <m:degHide m:val="on"/>
                        <m:ctrlPr>
                          <a:rPr lang="en-US" sz="2400" b="0" i="1" smtClean="0">
                            <a:latin typeface="Cambria Math"/>
                            <a:ea typeface="Cambria Math"/>
                          </a:rPr>
                        </m:ctrlPr>
                      </m:radPr>
                      <m:deg/>
                      <m:e>
                        <m:r>
                          <a:rPr lang="en-US" sz="2400" b="0" i="1" smtClean="0">
                            <a:latin typeface="Cambria Math"/>
                            <a:ea typeface="Cambria Math"/>
                          </a:rPr>
                          <m:t>𝑅𝑔</m:t>
                        </m:r>
                      </m:e>
                    </m:rad>
                  </m:oMath>
                </a14:m>
                <a:endParaRPr lang="en-US" sz="2400" dirty="0"/>
              </a:p>
            </p:txBody>
          </p:sp>
        </mc:Choice>
        <mc:Fallback>
          <p:sp>
            <p:nvSpPr>
              <p:cNvPr id="30" name="Rectangle 29"/>
              <p:cNvSpPr>
                <a:spLocks noRot="1" noChangeAspect="1" noMove="1" noResize="1" noEditPoints="1" noAdjustHandles="1" noChangeArrowheads="1" noChangeShapeType="1" noTextEdit="1"/>
              </p:cNvSpPr>
              <p:nvPr/>
            </p:nvSpPr>
            <p:spPr>
              <a:xfrm>
                <a:off x="2587873" y="1375276"/>
                <a:ext cx="9708901" cy="1057341"/>
              </a:xfrm>
              <a:prstGeom prst="rect">
                <a:avLst/>
              </a:prstGeom>
              <a:blipFill rotWithShape="1">
                <a:blip r:embed="rId12"/>
                <a:stretch>
                  <a:fillRect l="-1005" t="-4624"/>
                </a:stretch>
              </a:blipFill>
            </p:spPr>
            <p:txBody>
              <a:bodyPr/>
              <a:lstStyle/>
              <a:p>
                <a:r>
                  <a:rPr lang="en-US">
                    <a:noFill/>
                  </a:rPr>
                  <a:t> </a:t>
                </a:r>
              </a:p>
            </p:txBody>
          </p:sp>
        </mc:Fallback>
      </mc:AlternateContent>
    </p:spTree>
    <p:extLst>
      <p:ext uri="{BB962C8B-B14F-4D97-AF65-F5344CB8AC3E}">
        <p14:creationId xmlns:p14="http://schemas.microsoft.com/office/powerpoint/2010/main" val="333155555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2425"/>
            <a:ext cx="10896600" cy="5824538"/>
          </a:xfrm>
        </p:spPr>
        <p:txBody>
          <a:bodyPr>
            <a:normAutofit/>
          </a:bodyPr>
          <a:lstStyle/>
          <a:p>
            <a:pPr marL="0" indent="0">
              <a:buNone/>
            </a:pPr>
            <a:r>
              <a:rPr lang="en-US" sz="3200" dirty="0"/>
              <a:t>Car in flat </a:t>
            </a:r>
            <a:r>
              <a:rPr lang="en-US" sz="3200" dirty="0" smtClean="0"/>
              <a:t>circular turn</a:t>
            </a:r>
          </a:p>
          <a:p>
            <a:pPr marL="0" indent="0">
              <a:buNone/>
            </a:pPr>
            <a:endParaRPr lang="en-US" sz="3200" dirty="0" smtClean="0"/>
          </a:p>
          <a:p>
            <a:pPr marL="0" indent="0">
              <a:buNone/>
            </a:pPr>
            <a:endParaRPr lang="en-US" sz="3200" dirty="0"/>
          </a:p>
          <a:p>
            <a:pPr marL="0" indent="0">
              <a:buNone/>
            </a:pPr>
            <a:endParaRPr lang="en-US" sz="3200" dirty="0" smtClean="0"/>
          </a:p>
          <a:p>
            <a:pPr marL="0" indent="0">
              <a:buNone/>
            </a:pPr>
            <a:endParaRPr lang="en-US" sz="3200" dirty="0"/>
          </a:p>
          <a:p>
            <a:pPr marL="0" indent="0">
              <a:buNone/>
            </a:pPr>
            <a:endParaRPr lang="en-US" sz="3200" dirty="0" smtClean="0"/>
          </a:p>
          <a:p>
            <a:pPr marL="0" indent="0">
              <a:buNone/>
            </a:pPr>
            <a:endParaRPr lang="en-US" sz="3200" dirty="0"/>
          </a:p>
          <a:p>
            <a:pPr marL="0" indent="0">
              <a:buNone/>
            </a:pPr>
            <a:endParaRPr lang="en-US" sz="32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6738" y="415925"/>
            <a:ext cx="3481387" cy="294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7552531" y="1785940"/>
            <a:ext cx="648494" cy="2"/>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1" name="Rectangle 10"/>
              <p:cNvSpPr/>
              <p:nvPr/>
            </p:nvSpPr>
            <p:spPr>
              <a:xfrm>
                <a:off x="7787129" y="1347316"/>
                <a:ext cx="413896"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b="0" i="1" dirty="0" smtClean="0">
                              <a:latin typeface="Cambria Math"/>
                            </a:rPr>
                            <m:t>𝑓</m:t>
                          </m:r>
                        </m:e>
                        <m:sub>
                          <m:r>
                            <a:rPr lang="en-US" b="0" i="1" dirty="0" smtClean="0">
                              <a:latin typeface="Cambria Math"/>
                            </a:rPr>
                            <m:t>𝑠</m:t>
                          </m:r>
                        </m:sub>
                      </m:sSub>
                    </m:oMath>
                  </m:oMathPara>
                </a14:m>
                <a:endParaRPr lang="en-US" dirty="0"/>
              </a:p>
            </p:txBody>
          </p:sp>
        </mc:Choice>
        <mc:Fallback>
          <p:sp>
            <p:nvSpPr>
              <p:cNvPr id="11" name="Rectangle 10"/>
              <p:cNvSpPr>
                <a:spLocks noRot="1" noChangeAspect="1" noMove="1" noResize="1" noEditPoints="1" noAdjustHandles="1" noChangeArrowheads="1" noChangeShapeType="1" noTextEdit="1"/>
              </p:cNvSpPr>
              <p:nvPr/>
            </p:nvSpPr>
            <p:spPr>
              <a:xfrm>
                <a:off x="7787129" y="1347316"/>
                <a:ext cx="413896" cy="369332"/>
              </a:xfrm>
              <a:prstGeom prst="rect">
                <a:avLst/>
              </a:prstGeom>
              <a:blipFill rotWithShape="1">
                <a:blip r:embed="rId4"/>
                <a:stretch>
                  <a:fillRect b="-1147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p:cNvSpPr txBox="1"/>
              <p:nvPr/>
            </p:nvSpPr>
            <p:spPr>
              <a:xfrm>
                <a:off x="6916738" y="1070317"/>
                <a:ext cx="35275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a:rPr>
                          </m:ctrlPr>
                        </m:accPr>
                        <m:e>
                          <m:r>
                            <a:rPr lang="en-US" sz="2400" b="0" i="1" smtClean="0">
                              <a:latin typeface="Cambria Math"/>
                            </a:rPr>
                            <m:t>𝑣</m:t>
                          </m:r>
                        </m:e>
                      </m:acc>
                    </m:oMath>
                  </m:oMathPara>
                </a14:m>
                <a:endParaRPr lang="en-US" sz="2400" dirty="0"/>
              </a:p>
            </p:txBody>
          </p:sp>
        </mc:Choice>
        <mc:Fallback>
          <p:sp>
            <p:nvSpPr>
              <p:cNvPr id="14" name="TextBox 13"/>
              <p:cNvSpPr txBox="1">
                <a:spLocks noRot="1" noChangeAspect="1" noMove="1" noResize="1" noEditPoints="1" noAdjustHandles="1" noChangeArrowheads="1" noChangeShapeType="1" noTextEdit="1"/>
              </p:cNvSpPr>
              <p:nvPr/>
            </p:nvSpPr>
            <p:spPr>
              <a:xfrm>
                <a:off x="6916738" y="1070317"/>
                <a:ext cx="352758" cy="461665"/>
              </a:xfrm>
              <a:prstGeom prst="rect">
                <a:avLst/>
              </a:prstGeom>
              <a:blipFill rotWithShape="1">
                <a:blip r:embed="rId5"/>
                <a:stretch>
                  <a:fillRect l="-1724" t="-20000" r="-31034"/>
                </a:stretch>
              </a:blipFill>
            </p:spPr>
            <p:txBody>
              <a:bodyPr/>
              <a:lstStyle/>
              <a:p>
                <a:r>
                  <a:rPr lang="en-US">
                    <a:noFill/>
                  </a:rPr>
                  <a:t> </a:t>
                </a:r>
              </a:p>
            </p:txBody>
          </p:sp>
        </mc:Fallback>
      </mc:AlternateContent>
      <p:cxnSp>
        <p:nvCxnSpPr>
          <p:cNvPr id="16" name="Straight Arrow Connector 15"/>
          <p:cNvCxnSpPr/>
          <p:nvPr/>
        </p:nvCxnSpPr>
        <p:spPr>
          <a:xfrm flipV="1">
            <a:off x="7422455" y="1123949"/>
            <a:ext cx="0" cy="64800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0" name="Rectangle 19"/>
              <p:cNvSpPr/>
              <p:nvPr/>
            </p:nvSpPr>
            <p:spPr>
              <a:xfrm>
                <a:off x="561974" y="1318159"/>
                <a:ext cx="2771775" cy="954107"/>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n-US" sz="2800" i="1" smtClean="0">
                          <a:latin typeface="Cambria Math"/>
                        </a:rPr>
                        <m:t>−</m:t>
                      </m:r>
                      <m:r>
                        <a:rPr lang="en-US" sz="2800" b="0" i="1" smtClean="0">
                          <a:latin typeface="Cambria Math"/>
                        </a:rPr>
                        <m:t>𝑚</m:t>
                      </m:r>
                      <m:f>
                        <m:fPr>
                          <m:ctrlPr>
                            <a:rPr lang="en-US" sz="2800" i="1">
                              <a:latin typeface="Cambria Math"/>
                            </a:rPr>
                          </m:ctrlPr>
                        </m:fPr>
                        <m:num>
                          <m:sSup>
                            <m:sSupPr>
                              <m:ctrlPr>
                                <a:rPr lang="en-US" sz="2800" i="1">
                                  <a:latin typeface="Cambria Math"/>
                                </a:rPr>
                              </m:ctrlPr>
                            </m:sSupPr>
                            <m:e>
                              <m:r>
                                <a:rPr lang="en-US" sz="2800" i="1">
                                  <a:latin typeface="Cambria Math"/>
                                </a:rPr>
                                <m:t>𝑣</m:t>
                              </m:r>
                            </m:e>
                            <m:sup>
                              <m:r>
                                <a:rPr lang="en-US" sz="2800" i="1">
                                  <a:latin typeface="Cambria Math"/>
                                </a:rPr>
                                <m:t>2</m:t>
                              </m:r>
                            </m:sup>
                          </m:sSup>
                        </m:num>
                        <m:den>
                          <m:r>
                            <a:rPr lang="en-US" sz="2800" b="0" i="1" smtClean="0">
                              <a:latin typeface="Cambria Math"/>
                            </a:rPr>
                            <m:t>𝑅</m:t>
                          </m:r>
                        </m:den>
                      </m:f>
                      <m:r>
                        <a:rPr lang="en-US" sz="2800" b="0" i="1" smtClean="0">
                          <a:latin typeface="Cambria Math"/>
                        </a:rPr>
                        <m:t>=−</m:t>
                      </m:r>
                      <m:sSub>
                        <m:sSubPr>
                          <m:ctrlPr>
                            <a:rPr lang="en-US" sz="2800" i="1" dirty="0">
                              <a:latin typeface="Cambria Math"/>
                            </a:rPr>
                          </m:ctrlPr>
                        </m:sSubPr>
                        <m:e>
                          <m:r>
                            <a:rPr lang="en-US" sz="2800" b="0" i="1" dirty="0" smtClean="0">
                              <a:latin typeface="Cambria Math"/>
                            </a:rPr>
                            <m:t>𝑓</m:t>
                          </m:r>
                        </m:e>
                        <m:sub>
                          <m:r>
                            <a:rPr lang="en-US" sz="2800" b="0" i="1" dirty="0" smtClean="0">
                              <a:latin typeface="Cambria Math"/>
                            </a:rPr>
                            <m:t>𝑠</m:t>
                          </m:r>
                        </m:sub>
                      </m:sSub>
                    </m:oMath>
                  </m:oMathPara>
                </a14:m>
                <a:endParaRPr lang="en-US" sz="2800" dirty="0"/>
              </a:p>
            </p:txBody>
          </p:sp>
        </mc:Choice>
        <mc:Fallback>
          <p:sp>
            <p:nvSpPr>
              <p:cNvPr id="20" name="Rectangle 19"/>
              <p:cNvSpPr>
                <a:spLocks noRot="1" noChangeAspect="1" noMove="1" noResize="1" noEditPoints="1" noAdjustHandles="1" noChangeArrowheads="1" noChangeShapeType="1" noTextEdit="1"/>
              </p:cNvSpPr>
              <p:nvPr/>
            </p:nvSpPr>
            <p:spPr>
              <a:xfrm>
                <a:off x="561974" y="1318159"/>
                <a:ext cx="2771775" cy="954107"/>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Rectangle 20"/>
              <p:cNvSpPr/>
              <p:nvPr/>
            </p:nvSpPr>
            <p:spPr>
              <a:xfrm>
                <a:off x="561974" y="2674982"/>
                <a:ext cx="4524375" cy="1053622"/>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n-US" sz="3200" b="0" i="1" smtClean="0">
                          <a:latin typeface="Cambria Math"/>
                        </a:rPr>
                        <m:t>𝑚</m:t>
                      </m:r>
                      <m:f>
                        <m:fPr>
                          <m:ctrlPr>
                            <a:rPr lang="en-US" sz="3200" i="1">
                              <a:latin typeface="Cambria Math"/>
                            </a:rPr>
                          </m:ctrlPr>
                        </m:fPr>
                        <m:num>
                          <m:sSubSup>
                            <m:sSubSupPr>
                              <m:ctrlPr>
                                <a:rPr lang="en-US" sz="2800" i="1" dirty="0">
                                  <a:latin typeface="Cambria Math"/>
                                  <a:ea typeface="Cambria Math"/>
                                </a:rPr>
                              </m:ctrlPr>
                            </m:sSubSupPr>
                            <m:e>
                              <m:r>
                                <a:rPr lang="en-US" sz="2800" i="1" dirty="0">
                                  <a:latin typeface="Cambria Math" panose="02040503050406030204" pitchFamily="18" charset="0"/>
                                  <a:ea typeface="Cambria Math"/>
                                </a:rPr>
                                <m:t>𝑣</m:t>
                              </m:r>
                            </m:e>
                            <m:sub>
                              <m:r>
                                <a:rPr lang="en-US" sz="2800" i="1" dirty="0">
                                  <a:latin typeface="Cambria Math"/>
                                  <a:ea typeface="Cambria Math"/>
                                </a:rPr>
                                <m:t>𝑚</m:t>
                              </m:r>
                              <m:r>
                                <a:rPr lang="en-US" sz="2800" b="0" i="1" dirty="0" smtClean="0">
                                  <a:latin typeface="Cambria Math"/>
                                  <a:ea typeface="Cambria Math"/>
                                </a:rPr>
                                <m:t>𝑎𝑥</m:t>
                              </m:r>
                            </m:sub>
                            <m:sup>
                              <m:r>
                                <a:rPr lang="en-US" sz="2800" i="1" dirty="0">
                                  <a:latin typeface="Cambria Math" panose="02040503050406030204" pitchFamily="18" charset="0"/>
                                  <a:ea typeface="Cambria Math"/>
                                </a:rPr>
                                <m:t>2</m:t>
                              </m:r>
                            </m:sup>
                          </m:sSubSup>
                        </m:num>
                        <m:den>
                          <m:r>
                            <a:rPr lang="en-US" sz="3200" b="0" i="1" smtClean="0">
                              <a:latin typeface="Cambria Math"/>
                            </a:rPr>
                            <m:t>𝑅</m:t>
                          </m:r>
                        </m:den>
                      </m:f>
                      <m:r>
                        <a:rPr lang="en-US" sz="3200" b="0" i="1" smtClean="0">
                          <a:latin typeface="Cambria Math"/>
                        </a:rPr>
                        <m:t>=</m:t>
                      </m:r>
                      <m:sSub>
                        <m:sSubPr>
                          <m:ctrlPr>
                            <a:rPr lang="en-US" sz="3200" i="1" dirty="0">
                              <a:latin typeface="Cambria Math"/>
                            </a:rPr>
                          </m:ctrlPr>
                        </m:sSubPr>
                        <m:e>
                          <m:r>
                            <a:rPr lang="en-US" sz="3200" b="0" i="1" dirty="0" smtClean="0">
                              <a:latin typeface="Cambria Math"/>
                            </a:rPr>
                            <m:t>𝑓</m:t>
                          </m:r>
                        </m:e>
                        <m:sub>
                          <m:r>
                            <a:rPr lang="en-US" sz="3200" b="0" i="1" dirty="0" smtClean="0">
                              <a:latin typeface="Cambria Math"/>
                            </a:rPr>
                            <m:t>𝑠𝑚𝑎𝑥</m:t>
                          </m:r>
                        </m:sub>
                      </m:sSub>
                      <m:r>
                        <a:rPr lang="en-US" sz="3200" b="0" i="1" dirty="0" smtClean="0">
                          <a:latin typeface="Cambria Math"/>
                        </a:rPr>
                        <m:t>=</m:t>
                      </m:r>
                      <m:sSub>
                        <m:sSubPr>
                          <m:ctrlPr>
                            <a:rPr lang="en-US" sz="3200" b="0" i="1" dirty="0" smtClean="0">
                              <a:latin typeface="Cambria Math"/>
                            </a:rPr>
                          </m:ctrlPr>
                        </m:sSubPr>
                        <m:e>
                          <m:r>
                            <a:rPr lang="en-US" sz="3200" b="0" i="1" dirty="0" smtClean="0">
                              <a:latin typeface="Cambria Math"/>
                              <a:ea typeface="Cambria Math"/>
                            </a:rPr>
                            <m:t>𝜇</m:t>
                          </m:r>
                        </m:e>
                        <m:sub>
                          <m:r>
                            <a:rPr lang="en-US" sz="3200" b="0" i="1" dirty="0" smtClean="0">
                              <a:latin typeface="Cambria Math"/>
                            </a:rPr>
                            <m:t>𝑠</m:t>
                          </m:r>
                        </m:sub>
                      </m:sSub>
                      <m:sSub>
                        <m:sSubPr>
                          <m:ctrlPr>
                            <a:rPr lang="en-US" sz="3200" b="0" i="1" dirty="0" smtClean="0">
                              <a:latin typeface="Cambria Math"/>
                            </a:rPr>
                          </m:ctrlPr>
                        </m:sSubPr>
                        <m:e>
                          <m:r>
                            <a:rPr lang="en-US" sz="3200" b="0" i="1" dirty="0" smtClean="0">
                              <a:latin typeface="Cambria Math"/>
                            </a:rPr>
                            <m:t>𝐹</m:t>
                          </m:r>
                        </m:e>
                        <m:sub>
                          <m:r>
                            <a:rPr lang="en-US" sz="3200" b="0" i="1" dirty="0" smtClean="0">
                              <a:latin typeface="Cambria Math"/>
                            </a:rPr>
                            <m:t>𝑁</m:t>
                          </m:r>
                        </m:sub>
                      </m:sSub>
                    </m:oMath>
                  </m:oMathPara>
                </a14:m>
                <a:endParaRPr lang="en-US" sz="2800" dirty="0"/>
              </a:p>
            </p:txBody>
          </p:sp>
        </mc:Choice>
        <mc:Fallback>
          <p:sp>
            <p:nvSpPr>
              <p:cNvPr id="21" name="Rectangle 20"/>
              <p:cNvSpPr>
                <a:spLocks noRot="1" noChangeAspect="1" noMove="1" noResize="1" noEditPoints="1" noAdjustHandles="1" noChangeArrowheads="1" noChangeShapeType="1" noTextEdit="1"/>
              </p:cNvSpPr>
              <p:nvPr/>
            </p:nvSpPr>
            <p:spPr>
              <a:xfrm>
                <a:off x="561974" y="2674982"/>
                <a:ext cx="4524375" cy="1053622"/>
              </a:xfrm>
              <a:prstGeom prst="rect">
                <a:avLst/>
              </a:prstGeom>
              <a:blipFill rotWithShape="1">
                <a:blip r:embed="rId7"/>
                <a:stretch>
                  <a:fillRect/>
                </a:stretch>
              </a:blipFill>
            </p:spPr>
            <p:txBody>
              <a:bodyPr/>
              <a:lstStyle/>
              <a:p>
                <a:r>
                  <a:rPr lang="en-US">
                    <a:noFill/>
                  </a:rPr>
                  <a:t> </a:t>
                </a:r>
              </a:p>
            </p:txBody>
          </p:sp>
        </mc:Fallback>
      </mc:AlternateContent>
      <p:cxnSp>
        <p:nvCxnSpPr>
          <p:cNvPr id="23" name="Straight Arrow Connector 22"/>
          <p:cNvCxnSpPr/>
          <p:nvPr/>
        </p:nvCxnSpPr>
        <p:spPr>
          <a:xfrm>
            <a:off x="7269496" y="4221048"/>
            <a:ext cx="2581834" cy="0"/>
          </a:xfrm>
          <a:prstGeom prst="straightConnector1">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30" name="Round Single Corner Rectangle 29"/>
          <p:cNvSpPr/>
          <p:nvPr/>
        </p:nvSpPr>
        <p:spPr>
          <a:xfrm>
            <a:off x="7269496" y="3905249"/>
            <a:ext cx="407654" cy="200025"/>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nual Operation 30"/>
          <p:cNvSpPr/>
          <p:nvPr/>
        </p:nvSpPr>
        <p:spPr>
          <a:xfrm rot="10800000">
            <a:off x="7269496" y="3776661"/>
            <a:ext cx="407654" cy="128587"/>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 name="Rectangle 2047"/>
          <p:cNvSpPr/>
          <p:nvPr/>
        </p:nvSpPr>
        <p:spPr>
          <a:xfrm>
            <a:off x="7605315" y="4043361"/>
            <a:ext cx="72000" cy="144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269495" y="4049034"/>
            <a:ext cx="72000" cy="144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p:nvPr/>
        </p:nvCxnSpPr>
        <p:spPr>
          <a:xfrm flipV="1">
            <a:off x="7473323" y="3355975"/>
            <a:ext cx="0" cy="86400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7317068" y="4206763"/>
            <a:ext cx="648494" cy="2"/>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1" name="Rectangle 40"/>
              <p:cNvSpPr/>
              <p:nvPr/>
            </p:nvSpPr>
            <p:spPr>
              <a:xfrm>
                <a:off x="7787129" y="3832199"/>
                <a:ext cx="413896"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b="0" i="1" dirty="0" smtClean="0">
                              <a:latin typeface="Cambria Math"/>
                            </a:rPr>
                            <m:t>𝑓</m:t>
                          </m:r>
                        </m:e>
                        <m:sub>
                          <m:r>
                            <a:rPr lang="en-US" b="0" i="1" dirty="0" smtClean="0">
                              <a:latin typeface="Cambria Math"/>
                            </a:rPr>
                            <m:t>𝑠</m:t>
                          </m:r>
                        </m:sub>
                      </m:sSub>
                    </m:oMath>
                  </m:oMathPara>
                </a14:m>
                <a:endParaRPr lang="en-US" dirty="0"/>
              </a:p>
            </p:txBody>
          </p:sp>
        </mc:Choice>
        <mc:Fallback>
          <p:sp>
            <p:nvSpPr>
              <p:cNvPr id="41" name="Rectangle 40"/>
              <p:cNvSpPr>
                <a:spLocks noRot="1" noChangeAspect="1" noMove="1" noResize="1" noEditPoints="1" noAdjustHandles="1" noChangeArrowheads="1" noChangeShapeType="1" noTextEdit="1"/>
              </p:cNvSpPr>
              <p:nvPr/>
            </p:nvSpPr>
            <p:spPr>
              <a:xfrm>
                <a:off x="7787129" y="3832199"/>
                <a:ext cx="413896" cy="369332"/>
              </a:xfrm>
              <a:prstGeom prst="rect">
                <a:avLst/>
              </a:prstGeom>
              <a:blipFill rotWithShape="1">
                <a:blip r:embed="rId8"/>
                <a:stretch>
                  <a:fillRect b="-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2" name="Rectangle 41"/>
              <p:cNvSpPr/>
              <p:nvPr/>
            </p:nvSpPr>
            <p:spPr>
              <a:xfrm>
                <a:off x="7284345" y="2986643"/>
                <a:ext cx="493468"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b="0" i="1" dirty="0" smtClean="0">
                              <a:latin typeface="Cambria Math"/>
                            </a:rPr>
                            <m:t>𝐹</m:t>
                          </m:r>
                        </m:e>
                        <m:sub>
                          <m:r>
                            <a:rPr lang="en-US" b="0" i="1" dirty="0" smtClean="0">
                              <a:latin typeface="Cambria Math"/>
                            </a:rPr>
                            <m:t>𝑁</m:t>
                          </m:r>
                        </m:sub>
                      </m:sSub>
                    </m:oMath>
                  </m:oMathPara>
                </a14:m>
                <a:endParaRPr lang="en-US" dirty="0"/>
              </a:p>
            </p:txBody>
          </p:sp>
        </mc:Choice>
        <mc:Fallback>
          <p:sp>
            <p:nvSpPr>
              <p:cNvPr id="42" name="Rectangle 41"/>
              <p:cNvSpPr>
                <a:spLocks noRot="1" noChangeAspect="1" noMove="1" noResize="1" noEditPoints="1" noAdjustHandles="1" noChangeArrowheads="1" noChangeShapeType="1" noTextEdit="1"/>
              </p:cNvSpPr>
              <p:nvPr/>
            </p:nvSpPr>
            <p:spPr>
              <a:xfrm>
                <a:off x="7284345" y="2986643"/>
                <a:ext cx="493468" cy="369332"/>
              </a:xfrm>
              <a:prstGeom prst="rect">
                <a:avLst/>
              </a:prstGeom>
              <a:blipFill rotWithShape="1">
                <a:blip r:embed="rId9"/>
                <a:stretch>
                  <a:fillRect/>
                </a:stretch>
              </a:blipFill>
            </p:spPr>
            <p:txBody>
              <a:bodyPr/>
              <a:lstStyle/>
              <a:p>
                <a:r>
                  <a:rPr lang="en-US">
                    <a:noFill/>
                  </a:rPr>
                  <a:t> </a:t>
                </a:r>
              </a:p>
            </p:txBody>
          </p:sp>
        </mc:Fallback>
      </mc:AlternateContent>
      <p:cxnSp>
        <p:nvCxnSpPr>
          <p:cNvPr id="43" name="Straight Arrow Connector 42"/>
          <p:cNvCxnSpPr/>
          <p:nvPr/>
        </p:nvCxnSpPr>
        <p:spPr>
          <a:xfrm>
            <a:off x="7480775" y="4005261"/>
            <a:ext cx="0" cy="86400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5" name="Rectangle 44"/>
              <p:cNvSpPr/>
              <p:nvPr/>
            </p:nvSpPr>
            <p:spPr>
              <a:xfrm>
                <a:off x="7185038" y="4869261"/>
                <a:ext cx="576568"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i="1" dirty="0" smtClean="0">
                          <a:latin typeface="Cambria Math"/>
                        </a:rPr>
                        <m:t>𝑚</m:t>
                      </m:r>
                      <m:r>
                        <a:rPr lang="en-US" b="0" i="1" dirty="0" smtClean="0">
                          <a:latin typeface="Cambria Math"/>
                        </a:rPr>
                        <m:t>𝑔</m:t>
                      </m:r>
                    </m:oMath>
                  </m:oMathPara>
                </a14:m>
                <a:endParaRPr lang="en-US" dirty="0"/>
              </a:p>
            </p:txBody>
          </p:sp>
        </mc:Choice>
        <mc:Fallback>
          <p:sp>
            <p:nvSpPr>
              <p:cNvPr id="45" name="Rectangle 44"/>
              <p:cNvSpPr>
                <a:spLocks noRot="1" noChangeAspect="1" noMove="1" noResize="1" noEditPoints="1" noAdjustHandles="1" noChangeArrowheads="1" noChangeShapeType="1" noTextEdit="1"/>
              </p:cNvSpPr>
              <p:nvPr/>
            </p:nvSpPr>
            <p:spPr>
              <a:xfrm>
                <a:off x="7185038" y="4869261"/>
                <a:ext cx="576568" cy="369332"/>
              </a:xfrm>
              <a:prstGeom prst="rect">
                <a:avLst/>
              </a:prstGeom>
              <a:blipFill rotWithShape="1">
                <a:blip r:embed="rId10"/>
                <a:stretch>
                  <a:fillRect b="-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6" name="Rectangle 45"/>
              <p:cNvSpPr/>
              <p:nvPr/>
            </p:nvSpPr>
            <p:spPr>
              <a:xfrm>
                <a:off x="561974" y="3900484"/>
                <a:ext cx="3238501" cy="1053622"/>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n-US" sz="3200" b="0" i="1" smtClean="0">
                          <a:latin typeface="Cambria Math"/>
                        </a:rPr>
                        <m:t>𝑚</m:t>
                      </m:r>
                      <m:f>
                        <m:fPr>
                          <m:ctrlPr>
                            <a:rPr lang="en-US" sz="3200" i="1" smtClean="0">
                              <a:latin typeface="Cambria Math"/>
                            </a:rPr>
                          </m:ctrlPr>
                        </m:fPr>
                        <m:num>
                          <m:sSubSup>
                            <m:sSubSupPr>
                              <m:ctrlPr>
                                <a:rPr lang="en-US" sz="2800" i="1" dirty="0">
                                  <a:latin typeface="Cambria Math"/>
                                  <a:ea typeface="Cambria Math"/>
                                </a:rPr>
                              </m:ctrlPr>
                            </m:sSubSupPr>
                            <m:e>
                              <m:r>
                                <a:rPr lang="en-US" sz="2800" i="1" dirty="0">
                                  <a:latin typeface="Cambria Math" panose="02040503050406030204" pitchFamily="18" charset="0"/>
                                  <a:ea typeface="Cambria Math"/>
                                </a:rPr>
                                <m:t>𝑣</m:t>
                              </m:r>
                            </m:e>
                            <m:sub>
                              <m:r>
                                <a:rPr lang="en-US" sz="2800" i="1" dirty="0">
                                  <a:latin typeface="Cambria Math"/>
                                  <a:ea typeface="Cambria Math"/>
                                </a:rPr>
                                <m:t>𝑚</m:t>
                              </m:r>
                              <m:r>
                                <a:rPr lang="en-US" sz="2800" b="0" i="1" dirty="0" smtClean="0">
                                  <a:latin typeface="Cambria Math"/>
                                  <a:ea typeface="Cambria Math"/>
                                </a:rPr>
                                <m:t>𝑎𝑥</m:t>
                              </m:r>
                            </m:sub>
                            <m:sup>
                              <m:r>
                                <a:rPr lang="en-US" sz="2800" i="1" dirty="0">
                                  <a:latin typeface="Cambria Math" panose="02040503050406030204" pitchFamily="18" charset="0"/>
                                  <a:ea typeface="Cambria Math"/>
                                </a:rPr>
                                <m:t>2</m:t>
                              </m:r>
                            </m:sup>
                          </m:sSubSup>
                        </m:num>
                        <m:den>
                          <m:r>
                            <a:rPr lang="en-US" sz="3200" b="0" i="1" smtClean="0">
                              <a:latin typeface="Cambria Math"/>
                            </a:rPr>
                            <m:t>𝑅</m:t>
                          </m:r>
                        </m:den>
                      </m:f>
                      <m:r>
                        <a:rPr lang="en-US" sz="3200" b="0" i="1" dirty="0" smtClean="0">
                          <a:latin typeface="Cambria Math"/>
                        </a:rPr>
                        <m:t>=</m:t>
                      </m:r>
                      <m:sSub>
                        <m:sSubPr>
                          <m:ctrlPr>
                            <a:rPr lang="en-US" sz="3200" b="0" i="1" dirty="0" smtClean="0">
                              <a:latin typeface="Cambria Math"/>
                            </a:rPr>
                          </m:ctrlPr>
                        </m:sSubPr>
                        <m:e>
                          <m:r>
                            <a:rPr lang="en-US" sz="3200" b="0" i="1" dirty="0" smtClean="0">
                              <a:latin typeface="Cambria Math"/>
                              <a:ea typeface="Cambria Math"/>
                            </a:rPr>
                            <m:t>𝜇</m:t>
                          </m:r>
                        </m:e>
                        <m:sub>
                          <m:r>
                            <a:rPr lang="en-US" sz="3200" b="0" i="1" dirty="0" smtClean="0">
                              <a:latin typeface="Cambria Math"/>
                            </a:rPr>
                            <m:t>𝑠</m:t>
                          </m:r>
                        </m:sub>
                      </m:sSub>
                      <m:r>
                        <a:rPr lang="en-US" sz="3200" b="0" i="1" dirty="0" smtClean="0">
                          <a:latin typeface="Cambria Math"/>
                        </a:rPr>
                        <m:t>𝑚𝑔</m:t>
                      </m:r>
                    </m:oMath>
                  </m:oMathPara>
                </a14:m>
                <a:endParaRPr lang="en-US" sz="2800" dirty="0"/>
              </a:p>
            </p:txBody>
          </p:sp>
        </mc:Choice>
        <mc:Fallback>
          <p:sp>
            <p:nvSpPr>
              <p:cNvPr id="46" name="Rectangle 45"/>
              <p:cNvSpPr>
                <a:spLocks noRot="1" noChangeAspect="1" noMove="1" noResize="1" noEditPoints="1" noAdjustHandles="1" noChangeArrowheads="1" noChangeShapeType="1" noTextEdit="1"/>
              </p:cNvSpPr>
              <p:nvPr/>
            </p:nvSpPr>
            <p:spPr>
              <a:xfrm>
                <a:off x="561974" y="3900484"/>
                <a:ext cx="3238501" cy="1053622"/>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7" name="Rectangle 46"/>
              <p:cNvSpPr/>
              <p:nvPr/>
            </p:nvSpPr>
            <p:spPr>
              <a:xfrm>
                <a:off x="561973" y="5106506"/>
                <a:ext cx="3238501" cy="752385"/>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Sup>
                        <m:sSubSupPr>
                          <m:ctrlPr>
                            <a:rPr lang="en-US" sz="3200" i="1" dirty="0" smtClean="0">
                              <a:latin typeface="Cambria Math"/>
                              <a:ea typeface="Cambria Math"/>
                            </a:rPr>
                          </m:ctrlPr>
                        </m:sSubSupPr>
                        <m:e>
                          <m:r>
                            <a:rPr lang="en-US" sz="3200" i="1" dirty="0">
                              <a:latin typeface="Cambria Math" panose="02040503050406030204" pitchFamily="18" charset="0"/>
                              <a:ea typeface="Cambria Math"/>
                            </a:rPr>
                            <m:t>𝑣</m:t>
                          </m:r>
                        </m:e>
                        <m:sub>
                          <m:r>
                            <a:rPr lang="en-US" sz="3200" i="1" dirty="0">
                              <a:latin typeface="Cambria Math"/>
                              <a:ea typeface="Cambria Math"/>
                            </a:rPr>
                            <m:t>𝑚</m:t>
                          </m:r>
                          <m:r>
                            <a:rPr lang="en-US" sz="3200" i="1" dirty="0">
                              <a:latin typeface="Cambria Math"/>
                              <a:ea typeface="Cambria Math"/>
                            </a:rPr>
                            <m:t>𝑎𝑥</m:t>
                          </m:r>
                        </m:sub>
                        <m:sup/>
                      </m:sSubSup>
                      <m:r>
                        <a:rPr lang="en-US" sz="3600" b="0" i="1" dirty="0" smtClean="0">
                          <a:latin typeface="Cambria Math"/>
                        </a:rPr>
                        <m:t>=</m:t>
                      </m:r>
                      <m:rad>
                        <m:radPr>
                          <m:degHide m:val="on"/>
                          <m:ctrlPr>
                            <a:rPr lang="en-US" sz="3600" b="0" i="1" dirty="0" smtClean="0">
                              <a:latin typeface="Cambria Math"/>
                            </a:rPr>
                          </m:ctrlPr>
                        </m:radPr>
                        <m:deg/>
                        <m:e>
                          <m:sSub>
                            <m:sSubPr>
                              <m:ctrlPr>
                                <a:rPr lang="en-US" sz="3600" i="1" dirty="0">
                                  <a:latin typeface="Cambria Math"/>
                                </a:rPr>
                              </m:ctrlPr>
                            </m:sSubPr>
                            <m:e>
                              <m:r>
                                <a:rPr lang="en-US" sz="3600" i="1" dirty="0">
                                  <a:latin typeface="Cambria Math"/>
                                  <a:ea typeface="Cambria Math"/>
                                </a:rPr>
                                <m:t>𝜇</m:t>
                              </m:r>
                            </m:e>
                            <m:sub>
                              <m:r>
                                <a:rPr lang="en-US" sz="3600" i="1" dirty="0">
                                  <a:latin typeface="Cambria Math"/>
                                </a:rPr>
                                <m:t>𝑠</m:t>
                              </m:r>
                            </m:sub>
                          </m:sSub>
                          <m:r>
                            <a:rPr lang="en-US" sz="3600" i="1" dirty="0">
                              <a:latin typeface="Cambria Math"/>
                            </a:rPr>
                            <m:t>𝑅𝑔</m:t>
                          </m:r>
                          <m:r>
                            <m:rPr>
                              <m:nor/>
                            </m:rPr>
                            <a:rPr lang="en-US" sz="3200" dirty="0"/>
                            <m:t> </m:t>
                          </m:r>
                        </m:e>
                      </m:rad>
                    </m:oMath>
                  </m:oMathPara>
                </a14:m>
                <a:endParaRPr lang="en-US" sz="2800" dirty="0"/>
              </a:p>
            </p:txBody>
          </p:sp>
        </mc:Choice>
        <mc:Fallback>
          <p:sp>
            <p:nvSpPr>
              <p:cNvPr id="47" name="Rectangle 46"/>
              <p:cNvSpPr>
                <a:spLocks noRot="1" noChangeAspect="1" noMove="1" noResize="1" noEditPoints="1" noAdjustHandles="1" noChangeArrowheads="1" noChangeShapeType="1" noTextEdit="1"/>
              </p:cNvSpPr>
              <p:nvPr/>
            </p:nvSpPr>
            <p:spPr>
              <a:xfrm>
                <a:off x="561973" y="5106506"/>
                <a:ext cx="3238501" cy="752385"/>
              </a:xfrm>
              <a:prstGeom prst="rect">
                <a:avLst/>
              </a:prstGeom>
              <a:blipFill rotWithShape="1">
                <a:blip r:embed="rId12"/>
                <a:stretch>
                  <a:fillRect/>
                </a:stretch>
              </a:blipFill>
            </p:spPr>
            <p:txBody>
              <a:bodyPr/>
              <a:lstStyle/>
              <a:p>
                <a:r>
                  <a:rPr lang="en-US">
                    <a:noFill/>
                  </a:rPr>
                  <a:t> </a:t>
                </a:r>
              </a:p>
            </p:txBody>
          </p:sp>
        </mc:Fallback>
      </mc:AlternateContent>
      <p:cxnSp>
        <p:nvCxnSpPr>
          <p:cNvPr id="48" name="Straight Arrow Connector 47"/>
          <p:cNvCxnSpPr/>
          <p:nvPr/>
        </p:nvCxnSpPr>
        <p:spPr>
          <a:xfrm flipV="1">
            <a:off x="7625723" y="3508375"/>
            <a:ext cx="0" cy="86400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7778757"/>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3842</TotalTime>
  <Words>793</Words>
  <Application>Microsoft Office PowerPoint</Application>
  <PresentationFormat>Custom</PresentationFormat>
  <Paragraphs>116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Friction</vt:lpstr>
      <vt:lpstr>PowerPoint Presentation</vt:lpstr>
      <vt:lpstr>PowerPoint Presentation</vt:lpstr>
      <vt:lpstr>PowerPoint Presentation</vt:lpstr>
      <vt:lpstr>PowerPoint Presentation</vt:lpstr>
      <vt:lpstr>Uniform Circular Motion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Measurements</dc:title>
  <dc:creator>Saleh Al-Quraishi</dc:creator>
  <cp:lastModifiedBy>Mohammed</cp:lastModifiedBy>
  <cp:revision>336</cp:revision>
  <dcterms:created xsi:type="dcterms:W3CDTF">2017-06-14T12:30:22Z</dcterms:created>
  <dcterms:modified xsi:type="dcterms:W3CDTF">2017-10-16T21:16:20Z</dcterms:modified>
</cp:coreProperties>
</file>