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1" r:id="rId4"/>
    <p:sldId id="262" r:id="rId5"/>
    <p:sldId id="263" r:id="rId6"/>
    <p:sldId id="265" r:id="rId7"/>
    <p:sldId id="267" r:id="rId8"/>
    <p:sldId id="268" r:id="rId9"/>
    <p:sldId id="270" r:id="rId10"/>
    <p:sldId id="269" r:id="rId11"/>
    <p:sldId id="271" r:id="rId12"/>
    <p:sldId id="272" r:id="rId13"/>
    <p:sldId id="274" r:id="rId14"/>
    <p:sldId id="273" r:id="rId15"/>
    <p:sldId id="276" r:id="rId16"/>
    <p:sldId id="275"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ammed"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379"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4EC6C-1F56-4A7A-A13E-BF7ABD4A83C0}" type="datetimeFigureOut">
              <a:rPr lang="en-US" smtClean="0"/>
              <a:t>9/21/2017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D79E1-CEA0-469C-9D30-6C457929646B}" type="slidenum">
              <a:rPr lang="en-US" smtClean="0"/>
              <a:t>‹#›</a:t>
            </a:fld>
            <a:endParaRPr lang="en-US"/>
          </a:p>
        </p:txBody>
      </p:sp>
    </p:spTree>
    <p:extLst>
      <p:ext uri="{BB962C8B-B14F-4D97-AF65-F5344CB8AC3E}">
        <p14:creationId xmlns:p14="http://schemas.microsoft.com/office/powerpoint/2010/main" val="345167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Displacement could be positive or negative while distance has no sign.</a:t>
            </a:r>
            <a:endParaRPr lang="en-US" dirty="0"/>
          </a:p>
        </p:txBody>
      </p:sp>
      <p:sp>
        <p:nvSpPr>
          <p:cNvPr id="4" name="Slide Number Placeholder 3"/>
          <p:cNvSpPr>
            <a:spLocks noGrp="1"/>
          </p:cNvSpPr>
          <p:nvPr>
            <p:ph type="sldNum" sz="quarter" idx="10"/>
          </p:nvPr>
        </p:nvSpPr>
        <p:spPr/>
        <p:txBody>
          <a:bodyPr/>
          <a:lstStyle/>
          <a:p>
            <a:fld id="{414D79E1-CEA0-469C-9D30-6C457929646B}" type="slidenum">
              <a:rPr lang="en-US" smtClean="0"/>
              <a:t>4</a:t>
            </a:fld>
            <a:endParaRPr lang="en-US"/>
          </a:p>
        </p:txBody>
      </p:sp>
    </p:spTree>
    <p:extLst>
      <p:ext uri="{BB962C8B-B14F-4D97-AF65-F5344CB8AC3E}">
        <p14:creationId xmlns:p14="http://schemas.microsoft.com/office/powerpoint/2010/main" val="304553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EB1835-C7DC-42F1-BE94-A6F10B138F2B}"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302984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B1835-C7DC-42F1-BE94-A6F10B138F2B}"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379361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B1835-C7DC-42F1-BE94-A6F10B138F2B}"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393416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B1835-C7DC-42F1-BE94-A6F10B138F2B}"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238508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EB1835-C7DC-42F1-BE94-A6F10B138F2B}"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407819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EB1835-C7DC-42F1-BE94-A6F10B138F2B}"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388112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EB1835-C7DC-42F1-BE94-A6F10B138F2B}" type="datetimeFigureOut">
              <a:rPr lang="en-US" smtClean="0"/>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285592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EB1835-C7DC-42F1-BE94-A6F10B138F2B}" type="datetimeFigureOut">
              <a:rPr lang="en-US" smtClean="0"/>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173599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B1835-C7DC-42F1-BE94-A6F10B138F2B}" type="datetimeFigureOut">
              <a:rPr lang="en-US" smtClean="0"/>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93874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B1835-C7DC-42F1-BE94-A6F10B138F2B}"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73904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B1835-C7DC-42F1-BE94-A6F10B138F2B}"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289261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B1835-C7DC-42F1-BE94-A6F10B138F2B}" type="datetimeFigureOut">
              <a:rPr lang="en-US" smtClean="0"/>
              <a:t>9/21/2017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99CFE-433B-4040-A039-307537B0B4F1}" type="slidenum">
              <a:rPr lang="en-US" smtClean="0"/>
              <a:t>‹#›</a:t>
            </a:fld>
            <a:endParaRPr lang="en-US"/>
          </a:p>
        </p:txBody>
      </p:sp>
    </p:spTree>
    <p:extLst>
      <p:ext uri="{BB962C8B-B14F-4D97-AF65-F5344CB8AC3E}">
        <p14:creationId xmlns:p14="http://schemas.microsoft.com/office/powerpoint/2010/main" val="2520736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8714" y="2421925"/>
            <a:ext cx="9144000" cy="1210962"/>
          </a:xfrm>
        </p:spPr>
        <p:txBody>
          <a:bodyPr>
            <a:normAutofit fontScale="90000"/>
          </a:bodyPr>
          <a:lstStyle/>
          <a:p>
            <a:r>
              <a:rPr lang="en-US" b="1" dirty="0"/>
              <a:t/>
            </a:r>
            <a:br>
              <a:rPr lang="en-US" b="1" dirty="0"/>
            </a:br>
            <a:r>
              <a:rPr lang="en-US" sz="6700" b="1" dirty="0" smtClean="0"/>
              <a:t>Motion Along a Straight Line</a:t>
            </a:r>
            <a:r>
              <a:rPr lang="en-US" sz="6700" b="1" dirty="0"/>
              <a:t> </a:t>
            </a:r>
          </a:p>
        </p:txBody>
      </p:sp>
    </p:spTree>
    <p:extLst>
      <p:ext uri="{BB962C8B-B14F-4D97-AF65-F5344CB8AC3E}">
        <p14:creationId xmlns:p14="http://schemas.microsoft.com/office/powerpoint/2010/main" val="1201353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 Acceleration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If the acceleration is constant then</a:t>
                </a:r>
              </a:p>
              <a:p>
                <a:pPr marL="0" indent="0">
                  <a:buNone/>
                </a:pPr>
                <a:endParaRPr lang="en-US" i="1" dirty="0" smtClean="0">
                  <a:latin typeface="Cambria Math"/>
                </a:endParaRPr>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a:rPr>
                            <m:t>𝑎</m:t>
                          </m:r>
                          <m:r>
                            <a:rPr lang="en-US" b="0" i="1" smtClean="0">
                              <a:latin typeface="Cambria Math"/>
                            </a:rPr>
                            <m:t>=</m:t>
                          </m:r>
                          <m:r>
                            <a:rPr lang="en-US" i="1">
                              <a:latin typeface="Cambria Math"/>
                            </a:rPr>
                            <m:t>𝑎</m:t>
                          </m:r>
                        </m:e>
                        <m:sub>
                          <m:r>
                            <a:rPr lang="en-US" i="1">
                              <a:latin typeface="Cambria Math"/>
                            </a:rPr>
                            <m:t>𝑎𝑣𝑔</m:t>
                          </m:r>
                        </m:sub>
                      </m:sSub>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m:t>
                          </m:r>
                          <m:r>
                            <a:rPr lang="en-US" i="1">
                              <a:latin typeface="Cambria Math"/>
                              <a:ea typeface="Cambria Math"/>
                            </a:rPr>
                            <m:t>𝑣</m:t>
                          </m:r>
                        </m:num>
                        <m:den>
                          <m:r>
                            <a:rPr lang="en-US" i="1">
                              <a:latin typeface="Cambria Math"/>
                              <a:ea typeface="Cambria Math"/>
                            </a:rPr>
                            <m:t>∆</m:t>
                          </m:r>
                          <m:r>
                            <a:rPr lang="en-US" i="1">
                              <a:latin typeface="Cambria Math"/>
                              <a:ea typeface="Cambria Math"/>
                            </a:rPr>
                            <m:t>𝑡</m:t>
                          </m:r>
                        </m:den>
                      </m:f>
                      <m:r>
                        <a:rPr lang="en-US" i="1">
                          <a:latin typeface="Cambria Math"/>
                          <a:ea typeface="Cambria Math"/>
                        </a:rPr>
                        <m:t>=</m:t>
                      </m:r>
                      <m:f>
                        <m:fPr>
                          <m:ctrlPr>
                            <a:rPr lang="en-US" i="1">
                              <a:latin typeface="Cambria Math" panose="02040503050406030204" pitchFamily="18" charset="0"/>
                              <a:ea typeface="Cambria Math"/>
                            </a:rPr>
                          </m:ctrlPr>
                        </m:fPr>
                        <m:num>
                          <m:sSub>
                            <m:sSubPr>
                              <m:ctrlPr>
                                <a:rPr lang="en-US" i="1">
                                  <a:latin typeface="Cambria Math" panose="02040503050406030204" pitchFamily="18" charset="0"/>
                                  <a:ea typeface="Cambria Math"/>
                                </a:rPr>
                              </m:ctrlPr>
                            </m:sSubPr>
                            <m:e>
                              <m:r>
                                <a:rPr lang="en-US" i="1">
                                  <a:latin typeface="Cambria Math"/>
                                  <a:ea typeface="Cambria Math"/>
                                </a:rPr>
                                <m:t>𝑣</m:t>
                              </m:r>
                            </m:e>
                            <m:sub>
                              <m:r>
                                <a:rPr lang="en-US" i="1">
                                  <a:latin typeface="Cambria Math"/>
                                  <a:ea typeface="Cambria Math"/>
                                </a:rPr>
                                <m:t>𝑓</m:t>
                              </m:r>
                            </m:sub>
                          </m:sSub>
                          <m:r>
                            <a:rPr lang="en-US" i="1">
                              <a:latin typeface="Cambria Math"/>
                              <a:ea typeface="Cambria Math"/>
                            </a:rPr>
                            <m:t>−</m:t>
                          </m:r>
                          <m:r>
                            <m:rPr>
                              <m:nor/>
                            </m:rPr>
                            <a:rPr lang="en-US" dirty="0">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𝑣</m:t>
                              </m:r>
                            </m:e>
                            <m:sub>
                              <m:r>
                                <a:rPr lang="en-US" i="1">
                                  <a:latin typeface="Cambria Math"/>
                                  <a:ea typeface="Cambria Math"/>
                                </a:rPr>
                                <m:t>𝑖</m:t>
                              </m:r>
                            </m:sub>
                          </m:sSub>
                        </m:num>
                        <m:den>
                          <m:sSub>
                            <m:sSubPr>
                              <m:ctrlPr>
                                <a:rPr lang="en-US" i="1">
                                  <a:latin typeface="Cambria Math" panose="02040503050406030204" pitchFamily="18" charset="0"/>
                                  <a:ea typeface="Cambria Math"/>
                                </a:rPr>
                              </m:ctrlPr>
                            </m:sSubPr>
                            <m:e>
                              <m:r>
                                <a:rPr lang="en-US" i="1">
                                  <a:latin typeface="Cambria Math"/>
                                  <a:ea typeface="Cambria Math"/>
                                </a:rPr>
                                <m:t>𝑡</m:t>
                              </m:r>
                            </m:e>
                            <m:sub>
                              <m:r>
                                <a:rPr lang="en-US" i="1">
                                  <a:latin typeface="Cambria Math"/>
                                  <a:ea typeface="Cambria Math"/>
                                </a:rPr>
                                <m:t>𝑓</m:t>
                              </m:r>
                            </m:sub>
                          </m:sSub>
                          <m:r>
                            <a:rPr lang="en-US" i="1">
                              <a:latin typeface="Cambria Math"/>
                              <a:ea typeface="Cambria Math"/>
                            </a:rPr>
                            <m:t>−</m:t>
                          </m:r>
                          <m:r>
                            <m:rPr>
                              <m:nor/>
                            </m:rPr>
                            <a:rPr lang="en-US" dirty="0">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𝑡</m:t>
                              </m:r>
                            </m:e>
                            <m:sub>
                              <m:r>
                                <a:rPr lang="en-US" i="1">
                                  <a:latin typeface="Cambria Math"/>
                                  <a:ea typeface="Cambria Math"/>
                                </a:rPr>
                                <m:t>𝑖</m:t>
                              </m:r>
                            </m:sub>
                          </m:sSub>
                        </m:den>
                      </m:f>
                    </m:oMath>
                  </m:oMathPara>
                </a14:m>
                <a:endParaRPr lang="en-US" dirty="0"/>
              </a:p>
              <a:p>
                <a:pPr marL="0" indent="0">
                  <a:buNone/>
                </a:pPr>
                <a:endParaRPr lang="en-US" dirty="0" smtClean="0"/>
              </a:p>
              <a:p>
                <a:pPr marL="0" indent="0">
                  <a:buNone/>
                </a:pPr>
                <a:r>
                  <a:rPr lang="en-US" dirty="0" smtClean="0"/>
                  <a:t>Take </a:t>
                </a:r>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𝑡</m:t>
                        </m:r>
                      </m:e>
                      <m:sub>
                        <m:r>
                          <a:rPr lang="en-US" i="1">
                            <a:latin typeface="Cambria Math"/>
                            <a:ea typeface="Cambria Math"/>
                          </a:rPr>
                          <m:t>𝑖</m:t>
                        </m:r>
                      </m:sub>
                    </m:sSub>
                    <m:r>
                      <a:rPr lang="en-US" b="0" i="1" smtClean="0">
                        <a:latin typeface="Cambria Math"/>
                        <a:ea typeface="Cambria Math"/>
                      </a:rPr>
                      <m:t>=0    </m:t>
                    </m:r>
                    <m:r>
                      <a:rPr lang="en-US" b="0" i="1" smtClean="0">
                        <a:latin typeface="Cambria Math"/>
                        <a:ea typeface="Cambria Math"/>
                      </a:rPr>
                      <m:t>𝑎𝑛𝑑</m:t>
                    </m:r>
                    <m:sSub>
                      <m:sSubPr>
                        <m:ctrlPr>
                          <a:rPr lang="en-US" i="1">
                            <a:latin typeface="Cambria Math" panose="02040503050406030204" pitchFamily="18" charset="0"/>
                            <a:ea typeface="Cambria Math"/>
                          </a:rPr>
                        </m:ctrlPr>
                      </m:sSubPr>
                      <m:e>
                        <m:r>
                          <a:rPr lang="en-US" b="0" i="1" smtClean="0">
                            <a:latin typeface="Cambria Math"/>
                            <a:ea typeface="Cambria Math"/>
                          </a:rPr>
                          <m:t>   </m:t>
                        </m:r>
                        <m:r>
                          <a:rPr lang="en-US" i="1">
                            <a:latin typeface="Cambria Math"/>
                            <a:ea typeface="Cambria Math"/>
                          </a:rPr>
                          <m:t>𝑡</m:t>
                        </m:r>
                      </m:e>
                      <m:sub>
                        <m:r>
                          <a:rPr lang="en-US" b="0" i="1" smtClean="0">
                            <a:latin typeface="Cambria Math"/>
                            <a:ea typeface="Cambria Math"/>
                          </a:rPr>
                          <m:t>𝑓</m:t>
                        </m:r>
                      </m:sub>
                    </m:sSub>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sSub>
                      <m:sSubPr>
                        <m:ctrlPr>
                          <a:rPr lang="en-US" i="1">
                            <a:latin typeface="Cambria Math" panose="02040503050406030204" pitchFamily="18" charset="0"/>
                            <a:ea typeface="Cambria Math"/>
                          </a:rPr>
                        </m:ctrlPr>
                      </m:sSubPr>
                      <m:e>
                        <m:r>
                          <a:rPr lang="en-US" b="0" i="1" smtClean="0">
                            <a:latin typeface="Cambria Math"/>
                            <a:ea typeface="Cambria Math"/>
                          </a:rPr>
                          <m:t>    </m:t>
                        </m:r>
                        <m:r>
                          <a:rPr lang="en-US" b="0" i="1" smtClean="0">
                            <a:latin typeface="Cambria Math"/>
                            <a:ea typeface="Cambria Math"/>
                          </a:rPr>
                          <m:t>𝑣</m:t>
                        </m:r>
                      </m:e>
                      <m:sub>
                        <m:r>
                          <a:rPr lang="en-US" b="0" i="1" smtClean="0">
                            <a:latin typeface="Cambria Math"/>
                            <a:ea typeface="Cambria Math"/>
                          </a:rPr>
                          <m:t>𝑓</m:t>
                        </m:r>
                      </m:sub>
                    </m:sSub>
                    <m:r>
                      <a:rPr lang="en-US" b="0" i="1" smtClean="0">
                        <a:latin typeface="Cambria Math"/>
                        <a:ea typeface="Cambria Math"/>
                      </a:rPr>
                      <m:t>=</m:t>
                    </m:r>
                    <m:r>
                      <a:rPr lang="en-US" b="0" i="1" smtClean="0">
                        <a:latin typeface="Cambria Math"/>
                        <a:ea typeface="Cambria Math"/>
                      </a:rPr>
                      <m:t>𝑣</m:t>
                    </m:r>
                    <m:r>
                      <a:rPr lang="en-US" b="0" i="1" smtClean="0">
                        <a:latin typeface="Cambria Math"/>
                        <a:ea typeface="Cambria Math"/>
                      </a:rPr>
                      <m:t>    </m:t>
                    </m:r>
                    <m:r>
                      <a:rPr lang="en-US" b="0" i="1" smtClean="0">
                        <a:latin typeface="Cambria Math"/>
                        <a:ea typeface="Cambria Math"/>
                      </a:rPr>
                      <m:t>𝑎𝑛𝑑</m:t>
                    </m:r>
                    <m:r>
                      <a:rPr lang="en-US" b="0" i="1" smtClean="0">
                        <a:latin typeface="Cambria Math"/>
                        <a:ea typeface="Cambria Math"/>
                      </a:rPr>
                      <m:t>   </m:t>
                    </m:r>
                    <m:sSub>
                      <m:sSubPr>
                        <m:ctrlPr>
                          <a:rPr lang="en-US" i="1">
                            <a:latin typeface="Cambria Math" panose="02040503050406030204" pitchFamily="18" charset="0"/>
                            <a:ea typeface="Cambria Math"/>
                          </a:rPr>
                        </m:ctrlPr>
                      </m:sSubPr>
                      <m:e>
                        <m:r>
                          <a:rPr lang="en-US" b="0" i="1" smtClean="0">
                            <a:latin typeface="Cambria Math"/>
                            <a:ea typeface="Cambria Math"/>
                          </a:rPr>
                          <m:t>𝑣</m:t>
                        </m:r>
                      </m:e>
                      <m:sub>
                        <m:r>
                          <a:rPr lang="en-US" i="1">
                            <a:latin typeface="Cambria Math"/>
                            <a:ea typeface="Cambria Math"/>
                          </a:rPr>
                          <m:t>𝑖</m:t>
                        </m:r>
                      </m:sub>
                    </m:sSub>
                    <m:r>
                      <a:rPr lang="en-US" b="0" i="1" smtClean="0">
                        <a:latin typeface="Cambria Math"/>
                        <a:ea typeface="Cambria Math"/>
                      </a:rPr>
                      <m:t>=</m:t>
                    </m:r>
                    <m:sSub>
                      <m:sSubPr>
                        <m:ctrlPr>
                          <a:rPr lang="en-US" i="1">
                            <a:latin typeface="Cambria Math" panose="02040503050406030204" pitchFamily="18" charset="0"/>
                            <a:ea typeface="Cambria Math"/>
                          </a:rPr>
                        </m:ctrlPr>
                      </m:sSubPr>
                      <m:e>
                        <m:r>
                          <a:rPr lang="en-US" b="0" i="1" smtClean="0">
                            <a:latin typeface="Cambria Math"/>
                            <a:ea typeface="Cambria Math"/>
                          </a:rPr>
                          <m:t>𝑣</m:t>
                        </m:r>
                      </m:e>
                      <m:sub>
                        <m:r>
                          <a:rPr lang="en-US" b="0" i="1" smtClean="0">
                            <a:latin typeface="Cambria Math"/>
                            <a:ea typeface="Cambria Math"/>
                          </a:rPr>
                          <m:t>0</m:t>
                        </m:r>
                      </m:sub>
                    </m:sSub>
                  </m:oMath>
                </a14:m>
                <a:endParaRPr lang="en-US" dirty="0" smtClean="0"/>
              </a:p>
              <a:p>
                <a:pPr marL="0" indent="0">
                  <a:buNone/>
                </a:pPr>
                <a:endParaRPr lang="en-US" dirty="0" smtClean="0"/>
              </a:p>
              <a:p>
                <a:pPr marL="0" indent="0">
                  <a:buNone/>
                </a:pPr>
                <a14:m>
                  <m:oMath xmlns:m="http://schemas.openxmlformats.org/officeDocument/2006/math">
                    <m:r>
                      <a:rPr lang="en-US" b="0" i="1" smtClean="0">
                        <a:latin typeface="Cambria Math"/>
                        <a:ea typeface="Cambria Math"/>
                      </a:rPr>
                      <m:t>𝑎</m:t>
                    </m:r>
                    <m:r>
                      <a:rPr lang="en-US" i="1">
                        <a:latin typeface="Cambria Math"/>
                        <a:ea typeface="Cambria Math"/>
                      </a:rPr>
                      <m:t>=</m:t>
                    </m:r>
                    <m:f>
                      <m:fPr>
                        <m:ctrlPr>
                          <a:rPr lang="en-US" i="1">
                            <a:latin typeface="Cambria Math" panose="02040503050406030204" pitchFamily="18" charset="0"/>
                            <a:ea typeface="Cambria Math"/>
                          </a:rPr>
                        </m:ctrlPr>
                      </m:fPr>
                      <m:num>
                        <m:r>
                          <a:rPr lang="en-US" b="0" i="1" smtClean="0">
                            <a:latin typeface="Cambria Math"/>
                            <a:ea typeface="Cambria Math"/>
                          </a:rPr>
                          <m:t>𝑣</m:t>
                        </m:r>
                        <m:r>
                          <a:rPr lang="en-US" i="1">
                            <a:latin typeface="Cambria Math"/>
                            <a:ea typeface="Cambria Math"/>
                          </a:rPr>
                          <m:t>−</m:t>
                        </m:r>
                        <m:r>
                          <m:rPr>
                            <m:nor/>
                          </m:rPr>
                          <a:rPr lang="en-US" dirty="0">
                            <a:ea typeface="Cambria Math"/>
                          </a:rPr>
                          <m:t> </m:t>
                        </m:r>
                        <m:sSub>
                          <m:sSubPr>
                            <m:ctrlPr>
                              <a:rPr lang="en-US" i="1" smtClean="0">
                                <a:latin typeface="Cambria Math" panose="02040503050406030204" pitchFamily="18" charset="0"/>
                                <a:ea typeface="Cambria Math"/>
                              </a:rPr>
                            </m:ctrlPr>
                          </m:sSubPr>
                          <m:e>
                            <m:r>
                              <a:rPr lang="en-US" i="1">
                                <a:latin typeface="Cambria Math"/>
                                <a:ea typeface="Cambria Math"/>
                              </a:rPr>
                              <m:t>𝑣</m:t>
                            </m:r>
                          </m:e>
                          <m:sub>
                            <m:r>
                              <a:rPr lang="en-US" b="0" i="1" smtClean="0">
                                <a:latin typeface="Cambria Math"/>
                                <a:ea typeface="Cambria Math"/>
                              </a:rPr>
                              <m:t>0</m:t>
                            </m:r>
                          </m:sub>
                        </m:sSub>
                      </m:num>
                      <m:den>
                        <m:r>
                          <a:rPr lang="en-US" b="0" i="1" smtClean="0">
                            <a:latin typeface="Cambria Math"/>
                            <a:ea typeface="Cambria Math"/>
                          </a:rPr>
                          <m:t>𝑡</m:t>
                        </m:r>
                        <m:r>
                          <a:rPr lang="en-US" i="1">
                            <a:latin typeface="Cambria Math"/>
                            <a:ea typeface="Cambria Math"/>
                          </a:rPr>
                          <m:t>−</m:t>
                        </m:r>
                        <m:r>
                          <m:rPr>
                            <m:nor/>
                          </m:rPr>
                          <a:rPr lang="en-US" dirty="0">
                            <a:ea typeface="Cambria Math"/>
                          </a:rPr>
                          <m:t> </m:t>
                        </m:r>
                        <m:r>
                          <a:rPr lang="en-US" b="0" i="1" smtClean="0">
                            <a:latin typeface="Cambria Math"/>
                            <a:ea typeface="Cambria Math"/>
                          </a:rPr>
                          <m:t>0</m:t>
                        </m:r>
                      </m:den>
                    </m:f>
                    <m:r>
                      <a:rPr lang="en-US" b="0" i="1" smtClean="0">
                        <a:latin typeface="Cambria Math"/>
                        <a:ea typeface="Cambria Math"/>
                      </a:rPr>
                      <m:t>     </m:t>
                    </m:r>
                    <m:r>
                      <a:rPr lang="en-US" i="1">
                        <a:latin typeface="Cambria Math"/>
                        <a:ea typeface="Cambria Math"/>
                      </a:rPr>
                      <m:t>⇒</m:t>
                    </m:r>
                    <m:r>
                      <a:rPr lang="en-US" b="0" i="1" smtClean="0">
                        <a:latin typeface="Cambria Math"/>
                        <a:ea typeface="Cambria Math"/>
                      </a:rPr>
                      <m:t>  </m:t>
                    </m:r>
                  </m:oMath>
                </a14:m>
                <a:r>
                  <a:rPr lang="en-US" dirty="0" smtClean="0">
                    <a:solidFill>
                      <a:srgbClr val="FF0000"/>
                    </a:solidFill>
                  </a:rPr>
                  <a:t>                                        </a:t>
                </a:r>
                <a:r>
                  <a:rPr lang="en-US" dirty="0" smtClean="0"/>
                  <a:t>(1)</a:t>
                </a:r>
                <a:r>
                  <a:rPr lang="en-US" dirty="0" smtClean="0">
                    <a:solidFill>
                      <a:srgbClr val="FF0000"/>
                    </a:solidFill>
                  </a:rPr>
                  <a:t> </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17"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459193" y="5283681"/>
                <a:ext cx="2061713" cy="474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a:solidFill>
                            <a:srgbClr val="FF0000"/>
                          </a:solidFill>
                          <a:latin typeface="Cambria Math"/>
                          <a:ea typeface="Cambria Math"/>
                        </a:rPr>
                        <m:t>𝑣</m:t>
                      </m:r>
                      <m:r>
                        <a:rPr lang="en-US" sz="2800" i="1">
                          <a:solidFill>
                            <a:srgbClr val="FF0000"/>
                          </a:solidFill>
                          <a:latin typeface="Cambria Math"/>
                          <a:ea typeface="Cambria Math"/>
                        </a:rPr>
                        <m:t>=</m:t>
                      </m:r>
                      <m:sSub>
                        <m:sSubPr>
                          <m:ctrlPr>
                            <a:rPr lang="en-US" sz="2800" i="1">
                              <a:solidFill>
                                <a:srgbClr val="FF0000"/>
                              </a:solidFill>
                              <a:latin typeface="Cambria Math" panose="02040503050406030204" pitchFamily="18" charset="0"/>
                              <a:ea typeface="Cambria Math"/>
                            </a:rPr>
                          </m:ctrlPr>
                        </m:sSubPr>
                        <m:e>
                          <m:r>
                            <a:rPr lang="en-US" sz="2800" i="1">
                              <a:solidFill>
                                <a:srgbClr val="FF0000"/>
                              </a:solidFill>
                              <a:latin typeface="Cambria Math"/>
                              <a:ea typeface="Cambria Math"/>
                            </a:rPr>
                            <m:t>𝑣</m:t>
                          </m:r>
                        </m:e>
                        <m:sub>
                          <m:r>
                            <a:rPr lang="en-US" sz="2800" i="1">
                              <a:solidFill>
                                <a:srgbClr val="FF0000"/>
                              </a:solidFill>
                              <a:latin typeface="Cambria Math"/>
                              <a:ea typeface="Cambria Math"/>
                            </a:rPr>
                            <m:t>0</m:t>
                          </m:r>
                        </m:sub>
                      </m:sSub>
                      <m:r>
                        <a:rPr lang="en-US" sz="2800" i="1">
                          <a:solidFill>
                            <a:srgbClr val="FF0000"/>
                          </a:solidFill>
                          <a:latin typeface="Cambria Math"/>
                          <a:ea typeface="Cambria Math"/>
                        </a:rPr>
                        <m:t>+</m:t>
                      </m:r>
                      <m:r>
                        <a:rPr lang="en-US" sz="2800" i="1">
                          <a:solidFill>
                            <a:srgbClr val="FF0000"/>
                          </a:solidFill>
                          <a:latin typeface="Cambria Math"/>
                          <a:ea typeface="Cambria Math"/>
                        </a:rPr>
                        <m:t>𝑎𝑡</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3459193" y="5283681"/>
                <a:ext cx="2061713" cy="474453"/>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0900785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0178" y="232913"/>
                <a:ext cx="10515600" cy="6271404"/>
              </a:xfrm>
            </p:spPr>
            <p:txBody>
              <a:bodyPr>
                <a:normAutofit fontScale="85000" lnSpcReduction="20000"/>
              </a:bodyPr>
              <a:lstStyle/>
              <a:p>
                <a:pPr marL="0" indent="0">
                  <a:buNone/>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𝑣</m:t>
                          </m:r>
                        </m:e>
                        <m:sub>
                          <m:r>
                            <a:rPr lang="en-US" i="1">
                              <a:latin typeface="Cambria Math"/>
                            </a:rPr>
                            <m:t>𝑎𝑣𝑔</m:t>
                          </m:r>
                        </m:sub>
                      </m:sSub>
                      <m:r>
                        <a:rPr lang="en-US" b="0" i="1" smtClean="0">
                          <a:latin typeface="Cambria Math"/>
                          <a:ea typeface="Cambria Math"/>
                        </a:rPr>
                        <m:t>=</m:t>
                      </m:r>
                      <m:f>
                        <m:fPr>
                          <m:ctrlPr>
                            <a:rPr lang="en-US" i="1">
                              <a:latin typeface="Cambria Math" panose="02040503050406030204" pitchFamily="18" charset="0"/>
                              <a:ea typeface="Cambria Math"/>
                            </a:rPr>
                          </m:ctrlPr>
                        </m:fPr>
                        <m:num>
                          <m:nary>
                            <m:naryPr>
                              <m:ctrlPr>
                                <a:rPr lang="en-US" i="1">
                                  <a:latin typeface="Cambria Math" panose="02040503050406030204" pitchFamily="18" charset="0"/>
                                  <a:ea typeface="Cambria Math"/>
                                </a:rPr>
                              </m:ctrlPr>
                            </m:naryPr>
                            <m:sub>
                              <m:sSub>
                                <m:sSubPr>
                                  <m:ctrlPr>
                                    <a:rPr lang="en-US" i="1">
                                      <a:latin typeface="Cambria Math" panose="02040503050406030204" pitchFamily="18" charset="0"/>
                                      <a:ea typeface="Cambria Math"/>
                                    </a:rPr>
                                  </m:ctrlPr>
                                </m:sSubPr>
                                <m:e>
                                  <m:r>
                                    <a:rPr lang="en-US" i="1">
                                      <a:latin typeface="Cambria Math"/>
                                      <a:ea typeface="Cambria Math"/>
                                    </a:rPr>
                                    <m:t>𝑡</m:t>
                                  </m:r>
                                </m:e>
                                <m:sub>
                                  <m:r>
                                    <a:rPr lang="en-US" i="1">
                                      <a:latin typeface="Cambria Math"/>
                                      <a:ea typeface="Cambria Math"/>
                                    </a:rPr>
                                    <m:t>𝑖</m:t>
                                  </m:r>
                                </m:sub>
                              </m:sSub>
                            </m:sub>
                            <m:sup>
                              <m:sSub>
                                <m:sSubPr>
                                  <m:ctrlPr>
                                    <a:rPr lang="en-US" i="1">
                                      <a:latin typeface="Cambria Math" panose="02040503050406030204" pitchFamily="18" charset="0"/>
                                      <a:ea typeface="Cambria Math"/>
                                    </a:rPr>
                                  </m:ctrlPr>
                                </m:sSubPr>
                                <m:e>
                                  <m:r>
                                    <a:rPr lang="en-US" i="1">
                                      <a:latin typeface="Cambria Math"/>
                                      <a:ea typeface="Cambria Math"/>
                                    </a:rPr>
                                    <m:t>𝑡</m:t>
                                  </m:r>
                                </m:e>
                                <m:sub>
                                  <m:r>
                                    <a:rPr lang="en-US" i="1">
                                      <a:latin typeface="Cambria Math"/>
                                      <a:ea typeface="Cambria Math"/>
                                    </a:rPr>
                                    <m:t>𝑓</m:t>
                                  </m:r>
                                </m:sub>
                              </m:sSub>
                            </m:sup>
                            <m:e>
                              <m:r>
                                <a:rPr lang="en-US" i="1">
                                  <a:latin typeface="Cambria Math"/>
                                  <a:ea typeface="Cambria Math"/>
                                </a:rPr>
                                <m:t>𝑣</m:t>
                              </m:r>
                              <m:r>
                                <a:rPr lang="en-US" i="1">
                                  <a:latin typeface="Cambria Math"/>
                                  <a:ea typeface="Cambria Math"/>
                                </a:rPr>
                                <m:t>(</m:t>
                              </m:r>
                              <m:r>
                                <a:rPr lang="en-US" i="1">
                                  <a:latin typeface="Cambria Math"/>
                                  <a:ea typeface="Cambria Math"/>
                                </a:rPr>
                                <m:t>𝑡</m:t>
                              </m:r>
                              <m:r>
                                <a:rPr lang="en-US" i="1">
                                  <a:latin typeface="Cambria Math"/>
                                  <a:ea typeface="Cambria Math"/>
                                </a:rPr>
                                <m:t>)</m:t>
                              </m:r>
                              <m:r>
                                <a:rPr lang="en-US" i="1">
                                  <a:latin typeface="Cambria Math"/>
                                  <a:ea typeface="Cambria Math"/>
                                </a:rPr>
                                <m:t>𝑑𝑡</m:t>
                              </m:r>
                            </m:e>
                          </m:nary>
                          <m:r>
                            <m:rPr>
                              <m:nor/>
                            </m:rPr>
                            <a:rPr lang="en-US" dirty="0"/>
                            <m:t> </m:t>
                          </m:r>
                        </m:num>
                        <m:den>
                          <m:nary>
                            <m:naryPr>
                              <m:ctrlPr>
                                <a:rPr lang="en-US" i="1">
                                  <a:latin typeface="Cambria Math" panose="02040503050406030204" pitchFamily="18" charset="0"/>
                                  <a:ea typeface="Cambria Math"/>
                                </a:rPr>
                              </m:ctrlPr>
                            </m:naryPr>
                            <m:sub>
                              <m:sSub>
                                <m:sSubPr>
                                  <m:ctrlPr>
                                    <a:rPr lang="en-US" i="1">
                                      <a:latin typeface="Cambria Math" panose="02040503050406030204" pitchFamily="18" charset="0"/>
                                      <a:ea typeface="Cambria Math"/>
                                    </a:rPr>
                                  </m:ctrlPr>
                                </m:sSubPr>
                                <m:e>
                                  <m:r>
                                    <a:rPr lang="en-US" i="1">
                                      <a:latin typeface="Cambria Math"/>
                                      <a:ea typeface="Cambria Math"/>
                                    </a:rPr>
                                    <m:t>𝑡</m:t>
                                  </m:r>
                                </m:e>
                                <m:sub>
                                  <m:r>
                                    <a:rPr lang="en-US" i="1">
                                      <a:latin typeface="Cambria Math"/>
                                      <a:ea typeface="Cambria Math"/>
                                    </a:rPr>
                                    <m:t>𝑖</m:t>
                                  </m:r>
                                </m:sub>
                              </m:sSub>
                            </m:sub>
                            <m:sup>
                              <m:sSub>
                                <m:sSubPr>
                                  <m:ctrlPr>
                                    <a:rPr lang="en-US" i="1">
                                      <a:latin typeface="Cambria Math" panose="02040503050406030204" pitchFamily="18" charset="0"/>
                                      <a:ea typeface="Cambria Math"/>
                                    </a:rPr>
                                  </m:ctrlPr>
                                </m:sSubPr>
                                <m:e>
                                  <m:r>
                                    <a:rPr lang="en-US" i="1">
                                      <a:latin typeface="Cambria Math"/>
                                      <a:ea typeface="Cambria Math"/>
                                    </a:rPr>
                                    <m:t>𝑡</m:t>
                                  </m:r>
                                </m:e>
                                <m:sub>
                                  <m:r>
                                    <a:rPr lang="en-US" i="1">
                                      <a:latin typeface="Cambria Math"/>
                                      <a:ea typeface="Cambria Math"/>
                                    </a:rPr>
                                    <m:t>𝑓</m:t>
                                  </m:r>
                                </m:sub>
                              </m:sSub>
                            </m:sup>
                            <m:e>
                              <m:r>
                                <a:rPr lang="en-US" i="1">
                                  <a:latin typeface="Cambria Math"/>
                                  <a:ea typeface="Cambria Math"/>
                                </a:rPr>
                                <m:t>𝑑𝑡</m:t>
                              </m:r>
                            </m:e>
                          </m:nary>
                          <m:r>
                            <m:rPr>
                              <m:nor/>
                            </m:rPr>
                            <a:rPr lang="en-US" dirty="0"/>
                            <m:t> </m:t>
                          </m:r>
                        </m:den>
                      </m:f>
                    </m:oMath>
                  </m:oMathPara>
                </a14:m>
                <a:endParaRPr lang="en-US" dirty="0"/>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i="1">
                              <a:latin typeface="Cambria Math"/>
                            </a:rPr>
                            <m:t>𝑎𝑣𝑔</m:t>
                          </m:r>
                        </m:sub>
                      </m:sSub>
                      <m:r>
                        <a:rPr lang="en-US" i="1">
                          <a:latin typeface="Cambria Math"/>
                          <a:ea typeface="Cambria Math"/>
                        </a:rPr>
                        <m:t>=</m:t>
                      </m:r>
                      <m:f>
                        <m:fPr>
                          <m:ctrlPr>
                            <a:rPr lang="en-US" i="1">
                              <a:latin typeface="Cambria Math" panose="02040503050406030204" pitchFamily="18" charset="0"/>
                              <a:ea typeface="Cambria Math"/>
                            </a:rPr>
                          </m:ctrlPr>
                        </m:fPr>
                        <m:num>
                          <m:nary>
                            <m:naryPr>
                              <m:ctrlPr>
                                <a:rPr lang="en-US" i="1">
                                  <a:latin typeface="Cambria Math" panose="02040503050406030204" pitchFamily="18" charset="0"/>
                                  <a:ea typeface="Cambria Math"/>
                                </a:rPr>
                              </m:ctrlPr>
                            </m:naryPr>
                            <m:sub>
                              <m:r>
                                <a:rPr lang="en-US" i="1" smtClean="0">
                                  <a:latin typeface="Cambria Math"/>
                                  <a:ea typeface="Cambria Math"/>
                                </a:rPr>
                                <m:t>0</m:t>
                              </m:r>
                            </m:sub>
                            <m:sup>
                              <m:r>
                                <a:rPr lang="en-US" b="0" i="1" smtClean="0">
                                  <a:latin typeface="Cambria Math"/>
                                  <a:ea typeface="Cambria Math"/>
                                </a:rPr>
                                <m:t>𝑡</m:t>
                              </m:r>
                            </m:sup>
                            <m:e>
                              <m:sSub>
                                <m:sSubPr>
                                  <m:ctrlPr>
                                    <a:rPr lang="en-US" i="1" smtClean="0">
                                      <a:latin typeface="Cambria Math" panose="02040503050406030204" pitchFamily="18" charset="0"/>
                                      <a:ea typeface="Cambria Math"/>
                                    </a:rPr>
                                  </m:ctrlPr>
                                </m:sSubPr>
                                <m:e>
                                  <m:r>
                                    <a:rPr lang="en-US" b="0" i="1" smtClean="0">
                                      <a:latin typeface="Cambria Math"/>
                                      <a:ea typeface="Cambria Math"/>
                                    </a:rPr>
                                    <m:t>(</m:t>
                                  </m:r>
                                  <m:r>
                                    <a:rPr lang="en-US" b="0" i="1" smtClean="0">
                                      <a:latin typeface="Cambria Math"/>
                                      <a:ea typeface="Cambria Math"/>
                                    </a:rPr>
                                    <m:t>𝑣</m:t>
                                  </m:r>
                                </m:e>
                                <m:sub>
                                  <m:r>
                                    <a:rPr lang="en-US" b="0" i="1" smtClean="0">
                                      <a:latin typeface="Cambria Math"/>
                                      <a:ea typeface="Cambria Math"/>
                                    </a:rPr>
                                    <m:t>0</m:t>
                                  </m:r>
                                </m:sub>
                              </m:sSub>
                              <m:r>
                                <a:rPr lang="en-US" b="0" i="1" smtClean="0">
                                  <a:latin typeface="Cambria Math"/>
                                  <a:ea typeface="Cambria Math"/>
                                </a:rPr>
                                <m:t>+</m:t>
                              </m:r>
                              <m:r>
                                <a:rPr lang="en-US" b="0" i="1" smtClean="0">
                                  <a:latin typeface="Cambria Math"/>
                                  <a:ea typeface="Cambria Math"/>
                                </a:rPr>
                                <m:t>𝑎𝑡</m:t>
                              </m:r>
                              <m:r>
                                <a:rPr lang="en-US" i="1">
                                  <a:latin typeface="Cambria Math"/>
                                  <a:ea typeface="Cambria Math"/>
                                </a:rPr>
                                <m:t>)</m:t>
                              </m:r>
                              <m:r>
                                <a:rPr lang="en-US" i="1">
                                  <a:latin typeface="Cambria Math"/>
                                  <a:ea typeface="Cambria Math"/>
                                </a:rPr>
                                <m:t>𝑑𝑡</m:t>
                              </m:r>
                            </m:e>
                          </m:nary>
                          <m:r>
                            <m:rPr>
                              <m:nor/>
                            </m:rPr>
                            <a:rPr lang="en-US" dirty="0"/>
                            <m:t> </m:t>
                          </m:r>
                        </m:num>
                        <m:den>
                          <m:nary>
                            <m:naryPr>
                              <m:ctrlPr>
                                <a:rPr lang="en-US" i="1">
                                  <a:latin typeface="Cambria Math" panose="02040503050406030204" pitchFamily="18" charset="0"/>
                                  <a:ea typeface="Cambria Math"/>
                                </a:rPr>
                              </m:ctrlPr>
                            </m:naryPr>
                            <m:sub>
                              <m:r>
                                <a:rPr lang="en-US" b="0" i="1" smtClean="0">
                                  <a:latin typeface="Cambria Math"/>
                                  <a:ea typeface="Cambria Math"/>
                                </a:rPr>
                                <m:t>0</m:t>
                              </m:r>
                            </m:sub>
                            <m:sup>
                              <m:r>
                                <a:rPr lang="en-US" b="0" i="1" smtClean="0">
                                  <a:latin typeface="Cambria Math"/>
                                  <a:ea typeface="Cambria Math"/>
                                </a:rPr>
                                <m:t>𝑡</m:t>
                              </m:r>
                            </m:sup>
                            <m:e>
                              <m:r>
                                <a:rPr lang="en-US" i="1">
                                  <a:latin typeface="Cambria Math"/>
                                  <a:ea typeface="Cambria Math"/>
                                </a:rPr>
                                <m:t>𝑑𝑡</m:t>
                              </m:r>
                            </m:e>
                          </m:nary>
                          <m:r>
                            <m:rPr>
                              <m:nor/>
                            </m:rPr>
                            <a:rPr lang="en-US" dirty="0"/>
                            <m:t> </m:t>
                          </m:r>
                        </m:den>
                      </m:f>
                      <m:r>
                        <a:rPr lang="en-US" b="0" i="1" dirty="0" smtClean="0">
                          <a:latin typeface="Cambria Math"/>
                        </a:rPr>
                        <m:t>=</m:t>
                      </m:r>
                      <m:f>
                        <m:fPr>
                          <m:ctrlPr>
                            <a:rPr lang="en-US" b="0" i="1" dirty="0" smtClean="0">
                              <a:latin typeface="Cambria Math" panose="02040503050406030204" pitchFamily="18" charset="0"/>
                            </a:rPr>
                          </m:ctrlPr>
                        </m:fPr>
                        <m:num>
                          <m:sSub>
                            <m:sSubPr>
                              <m:ctrlPr>
                                <a:rPr lang="en-US" i="1">
                                  <a:latin typeface="Cambria Math" panose="02040503050406030204" pitchFamily="18" charset="0"/>
                                  <a:ea typeface="Cambria Math"/>
                                </a:rPr>
                              </m:ctrlPr>
                            </m:sSubPr>
                            <m:e>
                              <m:r>
                                <a:rPr lang="en-US" i="1">
                                  <a:latin typeface="Cambria Math"/>
                                  <a:ea typeface="Cambria Math"/>
                                </a:rPr>
                                <m:t>(</m:t>
                              </m:r>
                              <m:r>
                                <a:rPr lang="en-US" i="1">
                                  <a:latin typeface="Cambria Math"/>
                                  <a:ea typeface="Cambria Math"/>
                                </a:rPr>
                                <m:t>𝑣</m:t>
                              </m:r>
                            </m:e>
                            <m:sub>
                              <m:r>
                                <a:rPr lang="en-US" i="1">
                                  <a:latin typeface="Cambria Math"/>
                                  <a:ea typeface="Cambria Math"/>
                                </a:rPr>
                                <m:t>0</m:t>
                              </m:r>
                            </m:sub>
                          </m:sSub>
                          <m:r>
                            <a:rPr lang="en-US" b="0" i="1" smtClean="0">
                              <a:latin typeface="Cambria Math"/>
                              <a:ea typeface="Cambria Math"/>
                            </a:rPr>
                            <m:t>𝑡</m:t>
                          </m:r>
                          <m:r>
                            <a:rPr lang="en-US" i="1">
                              <a:latin typeface="Cambria Math"/>
                              <a:ea typeface="Cambria Math"/>
                            </a:rPr>
                            <m:t>+</m:t>
                          </m:r>
                          <m:f>
                            <m:fPr>
                              <m:ctrlPr>
                                <a:rPr lang="en-US" i="1" smtClean="0">
                                  <a:latin typeface="Cambria Math" panose="02040503050406030204" pitchFamily="18" charset="0"/>
                                  <a:ea typeface="Cambria Math"/>
                                </a:rPr>
                              </m:ctrlPr>
                            </m:fPr>
                            <m:num>
                              <m:r>
                                <a:rPr lang="en-US" b="0" i="1" smtClean="0">
                                  <a:latin typeface="Cambria Math"/>
                                  <a:ea typeface="Cambria Math"/>
                                </a:rPr>
                                <m:t>1</m:t>
                              </m:r>
                            </m:num>
                            <m:den>
                              <m:r>
                                <a:rPr lang="en-US" b="0" i="1" smtClean="0">
                                  <a:latin typeface="Cambria Math"/>
                                  <a:ea typeface="Cambria Math"/>
                                </a:rPr>
                                <m:t>2</m:t>
                              </m:r>
                            </m:den>
                          </m:f>
                          <m:r>
                            <a:rPr lang="en-US" b="0" i="1" smtClean="0">
                              <a:latin typeface="Cambria Math"/>
                              <a:ea typeface="Cambria Math"/>
                            </a:rPr>
                            <m:t>𝑎</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𝑡</m:t>
                              </m:r>
                            </m:e>
                            <m:sup>
                              <m:r>
                                <a:rPr lang="en-US" b="0" i="1" smtClean="0">
                                  <a:latin typeface="Cambria Math"/>
                                  <a:ea typeface="Cambria Math"/>
                                </a:rPr>
                                <m:t>2</m:t>
                              </m:r>
                            </m:sup>
                          </m:sSup>
                          <m:r>
                            <a:rPr lang="en-US" b="0" i="1" smtClean="0">
                              <a:latin typeface="Cambria Math"/>
                              <a:ea typeface="Cambria Math"/>
                            </a:rPr>
                            <m:t>)</m:t>
                          </m:r>
                        </m:num>
                        <m:den>
                          <m:r>
                            <a:rPr lang="en-US" b="0" i="1" dirty="0" smtClean="0">
                              <a:latin typeface="Cambria Math"/>
                            </a:rPr>
                            <m:t>𝑡</m:t>
                          </m:r>
                        </m:den>
                      </m:f>
                      <m:r>
                        <a:rPr lang="en-US" b="0" i="1" dirty="0" smtClean="0">
                          <a:latin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𝑣</m:t>
                          </m:r>
                        </m:e>
                        <m:sub>
                          <m:r>
                            <a:rPr lang="en-US" i="1">
                              <a:latin typeface="Cambria Math"/>
                              <a:ea typeface="Cambria Math"/>
                            </a:rPr>
                            <m:t>0</m:t>
                          </m:r>
                        </m:sub>
                      </m:sSub>
                      <m:r>
                        <a:rPr lang="en-US" b="0" i="1" smtClean="0">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1</m:t>
                          </m:r>
                        </m:num>
                        <m:den>
                          <m:r>
                            <a:rPr lang="en-US" i="1">
                              <a:latin typeface="Cambria Math"/>
                              <a:ea typeface="Cambria Math"/>
                            </a:rPr>
                            <m:t>2</m:t>
                          </m:r>
                        </m:den>
                      </m:f>
                      <m:r>
                        <a:rPr lang="en-US" i="1">
                          <a:latin typeface="Cambria Math"/>
                          <a:ea typeface="Cambria Math"/>
                        </a:rPr>
                        <m:t>𝑎</m:t>
                      </m:r>
                    </m:oMath>
                  </m:oMathPara>
                </a14:m>
                <a:endParaRPr lang="en-US" dirty="0"/>
              </a:p>
              <a:p>
                <a:pPr marL="0" indent="0">
                  <a:buNone/>
                </a:pPr>
                <a:endParaRPr lang="en-US" i="1" dirty="0" smtClean="0">
                  <a:latin typeface="Cambria Math"/>
                </a:endParaRPr>
              </a:p>
              <a:p>
                <a:pPr marL="0" indent="0">
                  <a:buNone/>
                </a:pPr>
                <a:r>
                  <a:rPr lang="en-US" dirty="0" smtClean="0"/>
                  <a:t>                                                          (2)</a:t>
                </a:r>
              </a:p>
              <a:p>
                <a:pPr marL="0" indent="0">
                  <a:buNone/>
                </a:pPr>
                <a:endParaRPr lang="en-US" dirty="0">
                  <a:solidFill>
                    <a:srgbClr val="FF0000"/>
                  </a:solidFill>
                </a:endParaRPr>
              </a:p>
              <a:p>
                <a:pPr marL="0" indent="0">
                  <a:buNone/>
                </a:pPr>
                <a:r>
                  <a:rPr lang="en-US" dirty="0" smtClean="0"/>
                  <a:t>By substituting the value of </a:t>
                </a:r>
                <a14:m>
                  <m:oMath xmlns:m="http://schemas.openxmlformats.org/officeDocument/2006/math">
                    <m:r>
                      <a:rPr lang="en-US" i="1" dirty="0" smtClean="0">
                        <a:latin typeface="Cambria Math"/>
                      </a:rPr>
                      <m:t>𝑎𝑡</m:t>
                    </m:r>
                  </m:oMath>
                </a14:m>
                <a:r>
                  <a:rPr lang="en-US" dirty="0" smtClean="0"/>
                  <a:t> of </a:t>
                </a:r>
                <a:r>
                  <a:rPr lang="en-US" dirty="0" err="1" smtClean="0"/>
                  <a:t>eqn</a:t>
                </a:r>
                <a:r>
                  <a:rPr lang="en-US" dirty="0" smtClean="0"/>
                  <a:t>(1) in </a:t>
                </a:r>
                <a:r>
                  <a:rPr lang="en-US" dirty="0" err="1" smtClean="0"/>
                  <a:t>eqn</a:t>
                </a:r>
                <a:r>
                  <a:rPr lang="en-US" dirty="0" smtClean="0"/>
                  <a:t>(2) we get</a:t>
                </a:r>
              </a:p>
              <a:p>
                <a:pPr marL="0" indent="0">
                  <a:buNone/>
                </a:pPr>
                <a:endParaRPr lang="en-US" dirty="0" smtClean="0"/>
              </a:p>
              <a:p>
                <a:pPr marL="0" indent="0">
                  <a:buNone/>
                </a:pP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a:rPr>
                          <m:t>𝑣</m:t>
                        </m:r>
                      </m:e>
                      <m:sub>
                        <m:r>
                          <a:rPr lang="en-US" i="1">
                            <a:solidFill>
                              <a:schemeClr val="tx1"/>
                            </a:solidFill>
                            <a:latin typeface="Cambria Math"/>
                          </a:rPr>
                          <m:t>𝑎𝑣𝑔</m:t>
                        </m:r>
                      </m:sub>
                    </m:sSub>
                    <m:r>
                      <a:rPr lang="en-US" i="1" dirty="0">
                        <a:solidFill>
                          <a:schemeClr val="tx1"/>
                        </a:solidFill>
                        <a:latin typeface="Cambria Math"/>
                      </a:rPr>
                      <m:t>=</m:t>
                    </m:r>
                    <m:sSub>
                      <m:sSubPr>
                        <m:ctrlPr>
                          <a:rPr lang="en-US" i="1">
                            <a:solidFill>
                              <a:schemeClr val="tx1"/>
                            </a:solidFill>
                            <a:latin typeface="Cambria Math" panose="02040503050406030204" pitchFamily="18" charset="0"/>
                            <a:ea typeface="Cambria Math"/>
                          </a:rPr>
                        </m:ctrlPr>
                      </m:sSubPr>
                      <m:e>
                        <m:r>
                          <a:rPr lang="en-US" i="1">
                            <a:solidFill>
                              <a:schemeClr val="tx1"/>
                            </a:solidFill>
                            <a:latin typeface="Cambria Math"/>
                            <a:ea typeface="Cambria Math"/>
                          </a:rPr>
                          <m:t>𝑣</m:t>
                        </m:r>
                      </m:e>
                      <m:sub>
                        <m:r>
                          <a:rPr lang="en-US" i="1">
                            <a:solidFill>
                              <a:schemeClr val="tx1"/>
                            </a:solidFill>
                            <a:latin typeface="Cambria Math"/>
                            <a:ea typeface="Cambria Math"/>
                          </a:rPr>
                          <m:t>0</m:t>
                        </m:r>
                      </m:sub>
                    </m:sSub>
                    <m:r>
                      <a:rPr lang="en-US" i="1">
                        <a:solidFill>
                          <a:schemeClr val="tx1"/>
                        </a:solidFill>
                        <a:latin typeface="Cambria Math"/>
                        <a:ea typeface="Cambria Math"/>
                      </a:rPr>
                      <m:t>+</m:t>
                    </m:r>
                    <m:f>
                      <m:fPr>
                        <m:ctrlPr>
                          <a:rPr lang="en-US" i="1">
                            <a:solidFill>
                              <a:schemeClr val="tx1"/>
                            </a:solidFill>
                            <a:latin typeface="Cambria Math" panose="02040503050406030204" pitchFamily="18" charset="0"/>
                            <a:ea typeface="Cambria Math"/>
                          </a:rPr>
                        </m:ctrlPr>
                      </m:fPr>
                      <m:num>
                        <m:r>
                          <a:rPr lang="en-US" i="1">
                            <a:solidFill>
                              <a:schemeClr val="tx1"/>
                            </a:solidFill>
                            <a:latin typeface="Cambria Math"/>
                            <a:ea typeface="Cambria Math"/>
                          </a:rPr>
                          <m:t>1</m:t>
                        </m:r>
                      </m:num>
                      <m:den>
                        <m:r>
                          <a:rPr lang="en-US" i="1">
                            <a:solidFill>
                              <a:schemeClr val="tx1"/>
                            </a:solidFill>
                            <a:latin typeface="Cambria Math"/>
                            <a:ea typeface="Cambria Math"/>
                          </a:rPr>
                          <m:t>2</m:t>
                        </m:r>
                      </m:den>
                    </m:f>
                    <m:d>
                      <m:dPr>
                        <m:ctrlPr>
                          <a:rPr lang="en-US" b="0" i="1" smtClean="0">
                            <a:solidFill>
                              <a:schemeClr val="tx1"/>
                            </a:solidFill>
                            <a:latin typeface="Cambria Math" panose="02040503050406030204" pitchFamily="18" charset="0"/>
                            <a:ea typeface="Cambria Math"/>
                          </a:rPr>
                        </m:ctrlPr>
                      </m:dPr>
                      <m:e>
                        <m:r>
                          <a:rPr lang="en-US" i="1">
                            <a:solidFill>
                              <a:schemeClr val="tx1"/>
                            </a:solidFill>
                            <a:latin typeface="Cambria Math"/>
                            <a:ea typeface="Cambria Math"/>
                          </a:rPr>
                          <m:t>𝑣</m:t>
                        </m:r>
                        <m:r>
                          <a:rPr lang="en-US" b="0" i="1" smtClean="0">
                            <a:solidFill>
                              <a:schemeClr val="tx1"/>
                            </a:solidFill>
                            <a:latin typeface="Cambria Math"/>
                            <a:ea typeface="Cambria Math"/>
                          </a:rPr>
                          <m:t>−</m:t>
                        </m:r>
                        <m:sSub>
                          <m:sSubPr>
                            <m:ctrlPr>
                              <a:rPr lang="en-US" i="1">
                                <a:solidFill>
                                  <a:schemeClr val="tx1"/>
                                </a:solidFill>
                                <a:latin typeface="Cambria Math" panose="02040503050406030204" pitchFamily="18" charset="0"/>
                                <a:ea typeface="Cambria Math"/>
                              </a:rPr>
                            </m:ctrlPr>
                          </m:sSubPr>
                          <m:e>
                            <m:r>
                              <a:rPr lang="en-US" i="1">
                                <a:solidFill>
                                  <a:schemeClr val="tx1"/>
                                </a:solidFill>
                                <a:latin typeface="Cambria Math"/>
                                <a:ea typeface="Cambria Math"/>
                              </a:rPr>
                              <m:t>𝑣</m:t>
                            </m:r>
                          </m:e>
                          <m:sub>
                            <m:r>
                              <a:rPr lang="en-US" i="1">
                                <a:solidFill>
                                  <a:schemeClr val="tx1"/>
                                </a:solidFill>
                                <a:latin typeface="Cambria Math"/>
                                <a:ea typeface="Cambria Math"/>
                              </a:rPr>
                              <m:t>0</m:t>
                            </m:r>
                          </m:sub>
                        </m:sSub>
                      </m:e>
                    </m:d>
                    <m:r>
                      <a:rPr lang="en-US" b="0" i="0" smtClean="0">
                        <a:solidFill>
                          <a:srgbClr val="FF0000"/>
                        </a:solidFill>
                        <a:latin typeface="Cambria Math"/>
                        <a:ea typeface="Cambria Math"/>
                      </a:rPr>
                      <m:t>       </m:t>
                    </m:r>
                    <m:r>
                      <a:rPr lang="en-US" i="1">
                        <a:latin typeface="Cambria Math"/>
                        <a:ea typeface="Cambria Math"/>
                      </a:rPr>
                      <m:t>⇒</m:t>
                    </m:r>
                    <m:r>
                      <a:rPr lang="en-US" b="0" i="1" smtClean="0">
                        <a:latin typeface="Cambria Math"/>
                        <a:ea typeface="Cambria Math"/>
                      </a:rPr>
                      <m:t> </m:t>
                    </m:r>
                  </m:oMath>
                </a14:m>
                <a:r>
                  <a:rPr lang="en-US" dirty="0" smtClean="0"/>
                  <a:t>                                          (3)</a:t>
                </a:r>
              </a:p>
              <a:p>
                <a:pPr marL="0" indent="0">
                  <a:buNone/>
                </a:pPr>
                <a:endParaRPr lang="en-US" dirty="0" smtClean="0"/>
              </a:p>
              <a:p>
                <a:pPr marL="0" indent="0">
                  <a:buNone/>
                </a:pPr>
                <a:r>
                  <a:rPr lang="en-US" dirty="0" smtClean="0"/>
                  <a:t>From (2) and (3) </a:t>
                </a:r>
              </a:p>
              <a:p>
                <a:pPr marL="0" indent="0">
                  <a:buNone/>
                </a:pPr>
                <a:endParaRPr lang="en-US" dirty="0" smtClean="0"/>
              </a:p>
              <a:p>
                <a:pPr marL="0" indent="0">
                  <a:buNone/>
                </a:pPr>
                <a:r>
                  <a:rPr lang="en-US" dirty="0" smtClean="0"/>
                  <a:t>                                                         (4)</a:t>
                </a: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0178" y="232913"/>
                <a:ext cx="10515600" cy="6271404"/>
              </a:xfrm>
              <a:blipFill rotWithShape="1">
                <a:blip r:embed="rId3"/>
                <a:stretch>
                  <a:fillRect l="-9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19509" y="2458525"/>
                <a:ext cx="2389517" cy="810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i="1">
                              <a:solidFill>
                                <a:srgbClr val="FF0000"/>
                              </a:solidFill>
                              <a:latin typeface="Cambria Math" panose="02040503050406030204" pitchFamily="18" charset="0"/>
                              <a:ea typeface="Cambria Math"/>
                            </a:rPr>
                          </m:ctrlPr>
                        </m:sSubPr>
                        <m:e>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a:rPr>
                                <m:t>𝑣</m:t>
                              </m:r>
                            </m:e>
                            <m:sub>
                              <m:r>
                                <a:rPr lang="en-US" sz="2400" i="1">
                                  <a:solidFill>
                                    <a:srgbClr val="FF0000"/>
                                  </a:solidFill>
                                  <a:latin typeface="Cambria Math"/>
                                </a:rPr>
                                <m:t>𝑎𝑣𝑔</m:t>
                              </m:r>
                            </m:sub>
                          </m:sSub>
                          <m:r>
                            <a:rPr lang="en-US" sz="2400" i="1" dirty="0">
                              <a:solidFill>
                                <a:srgbClr val="FF0000"/>
                              </a:solidFill>
                              <a:latin typeface="Cambria Math"/>
                            </a:rPr>
                            <m:t>=</m:t>
                          </m:r>
                          <m:r>
                            <a:rPr lang="en-US" sz="2000" i="1">
                              <a:solidFill>
                                <a:srgbClr val="FF0000"/>
                              </a:solidFill>
                              <a:latin typeface="Cambria Math"/>
                              <a:ea typeface="Cambria Math"/>
                            </a:rPr>
                            <m:t>𝑣</m:t>
                          </m:r>
                        </m:e>
                        <m:sub>
                          <m:r>
                            <a:rPr lang="en-US" sz="2000" i="1">
                              <a:solidFill>
                                <a:srgbClr val="FF0000"/>
                              </a:solidFill>
                              <a:latin typeface="Cambria Math"/>
                              <a:ea typeface="Cambria Math"/>
                            </a:rPr>
                            <m:t>0</m:t>
                          </m:r>
                        </m:sub>
                      </m:sSub>
                      <m:r>
                        <a:rPr lang="en-US" sz="2000" i="1">
                          <a:solidFill>
                            <a:srgbClr val="FF0000"/>
                          </a:solidFill>
                          <a:latin typeface="Cambria Math"/>
                          <a:ea typeface="Cambria Math"/>
                        </a:rPr>
                        <m:t>+</m:t>
                      </m:r>
                      <m:f>
                        <m:fPr>
                          <m:ctrlPr>
                            <a:rPr lang="en-US" sz="2000" i="1" smtClean="0">
                              <a:solidFill>
                                <a:srgbClr val="FF0000"/>
                              </a:solidFill>
                              <a:latin typeface="Cambria Math" panose="02040503050406030204" pitchFamily="18" charset="0"/>
                              <a:ea typeface="Cambria Math"/>
                            </a:rPr>
                          </m:ctrlPr>
                        </m:fPr>
                        <m:num>
                          <m:r>
                            <a:rPr lang="en-US" sz="2000" b="0" i="1" smtClean="0">
                              <a:solidFill>
                                <a:srgbClr val="FF0000"/>
                              </a:solidFill>
                              <a:latin typeface="Cambria Math"/>
                              <a:ea typeface="Cambria Math"/>
                            </a:rPr>
                            <m:t>1</m:t>
                          </m:r>
                        </m:num>
                        <m:den>
                          <m:r>
                            <a:rPr lang="en-US" sz="2000" b="0" i="1" smtClean="0">
                              <a:solidFill>
                                <a:srgbClr val="FF0000"/>
                              </a:solidFill>
                              <a:latin typeface="Cambria Math"/>
                              <a:ea typeface="Cambria Math"/>
                            </a:rPr>
                            <m:t>2</m:t>
                          </m:r>
                        </m:den>
                      </m:f>
                      <m:r>
                        <a:rPr lang="en-US" sz="2000" i="1">
                          <a:solidFill>
                            <a:srgbClr val="FF0000"/>
                          </a:solidFill>
                          <a:latin typeface="Cambria Math"/>
                          <a:ea typeface="Cambria Math"/>
                        </a:rPr>
                        <m:t>𝑎𝑡</m:t>
                      </m:r>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819509" y="2458525"/>
                <a:ext cx="2389517" cy="81088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612257" y="4094670"/>
                <a:ext cx="2104850" cy="822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400" i="1" smtClean="0">
                            <a:solidFill>
                              <a:srgbClr val="FF0000"/>
                            </a:solidFill>
                            <a:latin typeface="Cambria Math" panose="02040503050406030204" pitchFamily="18" charset="0"/>
                            <a:ea typeface="Cambria Math"/>
                          </a:rPr>
                        </m:ctrlPr>
                      </m:sSubPr>
                      <m:e>
                        <m:r>
                          <a:rPr lang="en-US" sz="2400" b="0" i="1" smtClean="0">
                            <a:solidFill>
                              <a:srgbClr val="FF0000"/>
                            </a:solidFill>
                            <a:latin typeface="Cambria Math"/>
                            <a:ea typeface="Cambria Math"/>
                          </a:rPr>
                          <m:t>𝑣</m:t>
                        </m:r>
                      </m:e>
                      <m:sub>
                        <m:r>
                          <a:rPr lang="en-US" sz="2400" b="0" i="1" smtClean="0">
                            <a:solidFill>
                              <a:srgbClr val="FF0000"/>
                            </a:solidFill>
                            <a:latin typeface="Cambria Math"/>
                            <a:ea typeface="Cambria Math"/>
                          </a:rPr>
                          <m:t>𝑎𝑣𝑔</m:t>
                        </m:r>
                      </m:sub>
                    </m:sSub>
                    <m:r>
                      <a:rPr lang="en-US" sz="2400" i="1" smtClean="0">
                        <a:solidFill>
                          <a:srgbClr val="FF0000"/>
                        </a:solidFill>
                        <a:latin typeface="Cambria Math"/>
                        <a:ea typeface="Cambria Math"/>
                      </a:rPr>
                      <m:t>=</m:t>
                    </m:r>
                    <m:f>
                      <m:fPr>
                        <m:ctrlPr>
                          <a:rPr lang="en-US" sz="2400" i="1" dirty="0">
                            <a:solidFill>
                              <a:srgbClr val="FF0000"/>
                            </a:solidFill>
                            <a:latin typeface="Cambria Math" panose="02040503050406030204" pitchFamily="18" charset="0"/>
                          </a:rPr>
                        </m:ctrlPr>
                      </m:fPr>
                      <m:num>
                        <m:r>
                          <a:rPr lang="en-US" sz="2400" i="1" dirty="0">
                            <a:solidFill>
                              <a:srgbClr val="FF0000"/>
                            </a:solidFill>
                            <a:latin typeface="Cambria Math"/>
                          </a:rPr>
                          <m:t>(</m:t>
                        </m:r>
                        <m:r>
                          <a:rPr lang="en-US" sz="2400" i="1">
                            <a:solidFill>
                              <a:srgbClr val="FF0000"/>
                            </a:solidFill>
                            <a:latin typeface="Cambria Math"/>
                            <a:ea typeface="Cambria Math"/>
                          </a:rPr>
                          <m:t>𝑣</m:t>
                        </m:r>
                        <m:r>
                          <a:rPr lang="en-US" sz="2400" i="1">
                            <a:solidFill>
                              <a:srgbClr val="FF0000"/>
                            </a:solidFill>
                            <a:latin typeface="Cambria Math"/>
                            <a:ea typeface="Cambria Math"/>
                          </a:rPr>
                          <m:t>+</m:t>
                        </m:r>
                        <m:sSub>
                          <m:sSubPr>
                            <m:ctrlPr>
                              <a:rPr lang="en-US" sz="2400" i="1">
                                <a:solidFill>
                                  <a:srgbClr val="FF0000"/>
                                </a:solidFill>
                                <a:latin typeface="Cambria Math" panose="02040503050406030204" pitchFamily="18" charset="0"/>
                                <a:ea typeface="Cambria Math"/>
                              </a:rPr>
                            </m:ctrlPr>
                          </m:sSubPr>
                          <m:e>
                            <m:r>
                              <a:rPr lang="en-US" sz="2400" i="1">
                                <a:solidFill>
                                  <a:srgbClr val="FF0000"/>
                                </a:solidFill>
                                <a:latin typeface="Cambria Math"/>
                                <a:ea typeface="Cambria Math"/>
                              </a:rPr>
                              <m:t>𝑣</m:t>
                            </m:r>
                          </m:e>
                          <m:sub>
                            <m:r>
                              <a:rPr lang="en-US" sz="2400" i="1">
                                <a:solidFill>
                                  <a:srgbClr val="FF0000"/>
                                </a:solidFill>
                                <a:latin typeface="Cambria Math"/>
                                <a:ea typeface="Cambria Math"/>
                              </a:rPr>
                              <m:t>0</m:t>
                            </m:r>
                          </m:sub>
                        </m:sSub>
                        <m:r>
                          <a:rPr lang="en-US" sz="2400" i="1">
                            <a:solidFill>
                              <a:srgbClr val="FF0000"/>
                            </a:solidFill>
                            <a:latin typeface="Cambria Math"/>
                            <a:ea typeface="Cambria Math"/>
                          </a:rPr>
                          <m:t>)</m:t>
                        </m:r>
                      </m:num>
                      <m:den>
                        <m:r>
                          <a:rPr lang="en-US" sz="2400" i="1" dirty="0">
                            <a:solidFill>
                              <a:srgbClr val="FF0000"/>
                            </a:solidFill>
                            <a:latin typeface="Cambria Math"/>
                          </a:rPr>
                          <m:t>2</m:t>
                        </m:r>
                      </m:den>
                    </m:f>
                  </m:oMath>
                </a14:m>
                <a:r>
                  <a:rPr lang="en-US" sz="2400" dirty="0" smtClean="0"/>
                  <a:t>v  </a:t>
                </a:r>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4612257" y="4094670"/>
                <a:ext cx="2104850" cy="822385"/>
              </a:xfrm>
              <a:prstGeom prst="rect">
                <a:avLst/>
              </a:prstGeom>
              <a:blipFill rotWithShape="1">
                <a:blip r:embed="rId5"/>
                <a:stretch>
                  <a:fillRect r="-8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19509" y="5587025"/>
                <a:ext cx="2389516" cy="810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a:rPr>
                            <m:t>𝑣</m:t>
                          </m:r>
                        </m:e>
                        <m:sub>
                          <m:r>
                            <a:rPr lang="en-US" sz="2400" i="1">
                              <a:solidFill>
                                <a:srgbClr val="FF0000"/>
                              </a:solidFill>
                              <a:latin typeface="Cambria Math"/>
                            </a:rPr>
                            <m:t>𝑎𝑣𝑔</m:t>
                          </m:r>
                        </m:sub>
                      </m:sSub>
                      <m:r>
                        <a:rPr lang="en-US" sz="2400" b="0" i="1" smtClean="0">
                          <a:solidFill>
                            <a:srgbClr val="FF0000"/>
                          </a:solidFill>
                          <a:latin typeface="Cambria Math"/>
                        </a:rPr>
                        <m:t>=</m:t>
                      </m:r>
                      <m:r>
                        <a:rPr lang="en-US" sz="2400" b="0" i="1" smtClean="0">
                          <a:solidFill>
                            <a:srgbClr val="FF0000"/>
                          </a:solidFill>
                          <a:latin typeface="Cambria Math"/>
                        </a:rPr>
                        <m:t>𝑣</m:t>
                      </m:r>
                      <m:r>
                        <a:rPr lang="en-US" sz="2400" b="0" i="1" smtClean="0">
                          <a:solidFill>
                            <a:srgbClr val="FF0000"/>
                          </a:solidFill>
                          <a:latin typeface="Cambria Math"/>
                          <a:ea typeface="Cambria Math"/>
                        </a:rPr>
                        <m:t>−</m:t>
                      </m:r>
                      <m:f>
                        <m:fPr>
                          <m:ctrlPr>
                            <a:rPr lang="en-US" sz="2400" i="1" smtClean="0">
                              <a:solidFill>
                                <a:srgbClr val="FF0000"/>
                              </a:solidFill>
                              <a:latin typeface="Cambria Math" panose="02040503050406030204" pitchFamily="18" charset="0"/>
                              <a:ea typeface="Cambria Math"/>
                            </a:rPr>
                          </m:ctrlPr>
                        </m:fPr>
                        <m:num>
                          <m:r>
                            <a:rPr lang="en-US" sz="2400" b="0" i="1" smtClean="0">
                              <a:solidFill>
                                <a:srgbClr val="FF0000"/>
                              </a:solidFill>
                              <a:latin typeface="Cambria Math"/>
                              <a:ea typeface="Cambria Math"/>
                            </a:rPr>
                            <m:t>1</m:t>
                          </m:r>
                        </m:num>
                        <m:den>
                          <m:r>
                            <a:rPr lang="en-US" sz="2400" b="0" i="1" smtClean="0">
                              <a:solidFill>
                                <a:srgbClr val="FF0000"/>
                              </a:solidFill>
                              <a:latin typeface="Cambria Math"/>
                              <a:ea typeface="Cambria Math"/>
                            </a:rPr>
                            <m:t>2</m:t>
                          </m:r>
                        </m:den>
                      </m:f>
                      <m:r>
                        <a:rPr lang="en-US" sz="2400" i="1">
                          <a:solidFill>
                            <a:srgbClr val="FF0000"/>
                          </a:solidFill>
                          <a:latin typeface="Cambria Math"/>
                          <a:ea typeface="Cambria Math"/>
                        </a:rPr>
                        <m:t>𝑎𝑡</m:t>
                      </m:r>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819509" y="5587025"/>
                <a:ext cx="2389516" cy="810883"/>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339956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88772" y="284205"/>
                <a:ext cx="10937789" cy="6413157"/>
              </a:xfrm>
            </p:spPr>
            <p:txBody>
              <a:bodyPr>
                <a:normAutofit/>
              </a:bodyPr>
              <a:lstStyle/>
              <a:p>
                <a:pPr marL="0" indent="0">
                  <a:buNone/>
                </a:pPr>
                <a:endParaRPr lang="en-US" dirty="0" smtClean="0"/>
              </a:p>
              <a:p>
                <a:pPr marL="0" indent="0">
                  <a:buNone/>
                </a:pPr>
                <a:endParaRPr lang="en-US" dirty="0"/>
              </a:p>
              <a:p>
                <a:pPr marL="0" indent="0">
                  <a:buNone/>
                </a:pPr>
                <a:r>
                  <a:rPr lang="en-US" dirty="0" smtClean="0">
                    <a:ea typeface="Cambria Math"/>
                  </a:rPr>
                  <a:t>   </a:t>
                </a:r>
                <a14:m>
                  <m:oMath xmlns:m="http://schemas.openxmlformats.org/officeDocument/2006/math">
                    <m:r>
                      <a:rPr lang="en-US" i="1" smtClean="0">
                        <a:latin typeface="Cambria Math"/>
                        <a:ea typeface="Cambria Math"/>
                      </a:rPr>
                      <m:t>∴</m:t>
                    </m:r>
                    <m:r>
                      <a:rPr lang="en-US" b="0" i="1" smtClean="0">
                        <a:latin typeface="Cambria Math"/>
                        <a:ea typeface="Cambria Math"/>
                      </a:rPr>
                      <m:t>      </m:t>
                    </m:r>
                    <m:r>
                      <a:rPr lang="en-US" i="1">
                        <a:latin typeface="Cambria Math"/>
                        <a:ea typeface="Cambria Math"/>
                      </a:rPr>
                      <m:t>𝑥</m:t>
                    </m:r>
                    <m:r>
                      <a:rPr lang="en-US" b="0" i="1" smtClean="0">
                        <a:latin typeface="Cambria Math"/>
                        <a:ea typeface="Cambria Math"/>
                      </a:rPr>
                      <m:t>=</m:t>
                    </m:r>
                    <m:r>
                      <m:rPr>
                        <m:nor/>
                      </m:rPr>
                      <a:rPr lang="en-US" dirty="0">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0</m:t>
                        </m:r>
                      </m:sub>
                    </m:sSub>
                    <m:sSub>
                      <m:sSubPr>
                        <m:ctrlPr>
                          <a:rPr lang="en-US" i="1">
                            <a:latin typeface="Cambria Math" panose="02040503050406030204" pitchFamily="18" charset="0"/>
                          </a:rPr>
                        </m:ctrlPr>
                      </m:sSubPr>
                      <m:e>
                        <m:r>
                          <a:rPr lang="en-US" b="0" i="1" smtClean="0">
                            <a:latin typeface="Cambria Math"/>
                          </a:rPr>
                          <m:t>+</m:t>
                        </m:r>
                        <m:r>
                          <a:rPr lang="en-US" i="1">
                            <a:latin typeface="Cambria Math"/>
                          </a:rPr>
                          <m:t>𝑣</m:t>
                        </m:r>
                      </m:e>
                      <m:sub>
                        <m:r>
                          <a:rPr lang="en-US" i="1">
                            <a:latin typeface="Cambria Math"/>
                          </a:rPr>
                          <m:t>𝑎𝑣𝑔</m:t>
                        </m:r>
                      </m:sub>
                    </m:sSub>
                    <m:r>
                      <a:rPr lang="en-US" b="0" i="1" smtClean="0">
                        <a:latin typeface="Cambria Math"/>
                      </a:rPr>
                      <m:t>𝑡</m:t>
                    </m:r>
                  </m:oMath>
                </a14:m>
                <a:endParaRPr lang="en-US" dirty="0" smtClean="0"/>
              </a:p>
              <a:p>
                <a:pPr marL="0" indent="0">
                  <a:buNone/>
                </a:pPr>
                <a:endParaRPr lang="en-US" sz="800" dirty="0" smtClean="0"/>
              </a:p>
              <a:p>
                <a:pPr marL="0" indent="0">
                  <a:buNone/>
                </a:pPr>
                <a:r>
                  <a:rPr lang="en-US" dirty="0" smtClean="0"/>
                  <a:t>Using </a:t>
                </a:r>
                <a:r>
                  <a:rPr lang="en-US" dirty="0" err="1" smtClean="0"/>
                  <a:t>eqn</a:t>
                </a:r>
                <a:r>
                  <a:rPr lang="en-US" dirty="0" smtClean="0"/>
                  <a:t>(2)   we get                                                              (5)    </a:t>
                </a:r>
                <a:endParaRPr lang="en-US" dirty="0"/>
              </a:p>
              <a:p>
                <a:pPr marL="0" indent="0">
                  <a:buNone/>
                </a:pPr>
                <a:r>
                  <a:rPr lang="en-US" dirty="0" smtClean="0"/>
                  <a:t> </a:t>
                </a:r>
              </a:p>
              <a:p>
                <a:pPr marL="0" indent="0">
                  <a:buNone/>
                </a:pPr>
                <a:r>
                  <a:rPr lang="en-US" dirty="0"/>
                  <a:t>Using </a:t>
                </a:r>
                <a:r>
                  <a:rPr lang="en-US" dirty="0" err="1" smtClean="0"/>
                  <a:t>eqn</a:t>
                </a:r>
                <a:r>
                  <a:rPr lang="en-US" dirty="0" smtClean="0"/>
                  <a:t>(4)   </a:t>
                </a:r>
                <a:r>
                  <a:rPr lang="en-US" dirty="0"/>
                  <a:t>we </a:t>
                </a:r>
                <a:r>
                  <a:rPr lang="en-US" dirty="0" smtClean="0"/>
                  <a:t>get                                                              (6)</a:t>
                </a:r>
                <a:endParaRPr lang="en-US" dirty="0"/>
              </a:p>
              <a:p>
                <a:pPr marL="0" indent="0" algn="ctr">
                  <a:buNone/>
                </a:pPr>
                <a:endParaRPr lang="en-US" dirty="0"/>
              </a:p>
              <a:p>
                <a:pPr marL="0" indent="0">
                  <a:buNone/>
                </a:pPr>
                <a:r>
                  <a:rPr lang="en-US" dirty="0" smtClean="0"/>
                  <a:t>From the first </a:t>
                </a:r>
                <a:r>
                  <a:rPr lang="en-US" dirty="0" err="1" smtClean="0"/>
                  <a:t>eqn</a:t>
                </a:r>
                <a:r>
                  <a:rPr lang="en-US" dirty="0" smtClean="0"/>
                  <a:t> above  </a:t>
                </a:r>
                <a14:m>
                  <m:oMath xmlns:m="http://schemas.openxmlformats.org/officeDocument/2006/math">
                    <m:r>
                      <a:rPr lang="en-US" i="1">
                        <a:latin typeface="Cambria Math"/>
                        <a:ea typeface="Cambria Math"/>
                      </a:rPr>
                      <m:t>      </m:t>
                    </m:r>
                    <m:sSub>
                      <m:sSubPr>
                        <m:ctrlPr>
                          <a:rPr lang="en-US" i="1" smtClean="0">
                            <a:solidFill>
                              <a:schemeClr val="tx1"/>
                            </a:solidFill>
                            <a:latin typeface="Cambria Math" panose="02040503050406030204" pitchFamily="18" charset="0"/>
                            <a:ea typeface="Cambria Math"/>
                          </a:rPr>
                        </m:ctrlPr>
                      </m:sSubPr>
                      <m:e>
                        <m:r>
                          <a:rPr lang="en-US" i="1">
                            <a:solidFill>
                              <a:schemeClr val="tx1"/>
                            </a:solidFill>
                            <a:latin typeface="Cambria Math"/>
                            <a:ea typeface="Cambria Math"/>
                          </a:rPr>
                          <m:t>𝑣</m:t>
                        </m:r>
                      </m:e>
                      <m:sub>
                        <m:r>
                          <a:rPr lang="en-US" i="1">
                            <a:solidFill>
                              <a:schemeClr val="tx1"/>
                            </a:solidFill>
                            <a:latin typeface="Cambria Math"/>
                            <a:ea typeface="Cambria Math"/>
                          </a:rPr>
                          <m:t>𝑎𝑣𝑔</m:t>
                        </m:r>
                      </m:sub>
                    </m:sSub>
                    <m:r>
                      <a:rPr lang="en-US" i="1">
                        <a:solidFill>
                          <a:schemeClr val="tx1"/>
                        </a:solidFill>
                        <a:latin typeface="Cambria Math"/>
                        <a:ea typeface="Cambria Math"/>
                      </a:rPr>
                      <m:t>=</m:t>
                    </m:r>
                    <m:f>
                      <m:fPr>
                        <m:ctrlPr>
                          <a:rPr lang="en-US" i="1" dirty="0">
                            <a:solidFill>
                              <a:schemeClr val="tx1"/>
                            </a:solidFill>
                            <a:latin typeface="Cambria Math" panose="02040503050406030204" pitchFamily="18" charset="0"/>
                          </a:rPr>
                        </m:ctrlPr>
                      </m:fPr>
                      <m:num>
                        <m:r>
                          <a:rPr lang="en-US" i="1" dirty="0">
                            <a:solidFill>
                              <a:schemeClr val="tx1"/>
                            </a:solidFill>
                            <a:latin typeface="Cambria Math"/>
                          </a:rPr>
                          <m:t>(</m:t>
                        </m:r>
                        <m:r>
                          <a:rPr lang="en-US" i="1">
                            <a:solidFill>
                              <a:schemeClr val="tx1"/>
                            </a:solidFill>
                            <a:latin typeface="Cambria Math"/>
                            <a:ea typeface="Cambria Math"/>
                          </a:rPr>
                          <m:t>𝑣</m:t>
                        </m:r>
                        <m:r>
                          <a:rPr lang="en-US" i="1">
                            <a:solidFill>
                              <a:schemeClr val="tx1"/>
                            </a:solidFill>
                            <a:latin typeface="Cambria Math"/>
                            <a:ea typeface="Cambria Math"/>
                          </a:rPr>
                          <m:t>+</m:t>
                        </m:r>
                        <m:sSub>
                          <m:sSubPr>
                            <m:ctrlPr>
                              <a:rPr lang="en-US" i="1">
                                <a:solidFill>
                                  <a:schemeClr val="tx1"/>
                                </a:solidFill>
                                <a:latin typeface="Cambria Math" panose="02040503050406030204" pitchFamily="18" charset="0"/>
                                <a:ea typeface="Cambria Math"/>
                              </a:rPr>
                            </m:ctrlPr>
                          </m:sSubPr>
                          <m:e>
                            <m:r>
                              <a:rPr lang="en-US" i="1">
                                <a:solidFill>
                                  <a:schemeClr val="tx1"/>
                                </a:solidFill>
                                <a:latin typeface="Cambria Math"/>
                                <a:ea typeface="Cambria Math"/>
                              </a:rPr>
                              <m:t>𝑣</m:t>
                            </m:r>
                          </m:e>
                          <m:sub>
                            <m:r>
                              <a:rPr lang="en-US" i="1">
                                <a:solidFill>
                                  <a:schemeClr val="tx1"/>
                                </a:solidFill>
                                <a:latin typeface="Cambria Math"/>
                                <a:ea typeface="Cambria Math"/>
                              </a:rPr>
                              <m:t>0</m:t>
                            </m:r>
                          </m:sub>
                        </m:sSub>
                        <m:r>
                          <a:rPr lang="en-US" i="1">
                            <a:solidFill>
                              <a:schemeClr val="tx1"/>
                            </a:solidFill>
                            <a:latin typeface="Cambria Math"/>
                            <a:ea typeface="Cambria Math"/>
                          </a:rPr>
                          <m:t>)</m:t>
                        </m:r>
                      </m:num>
                      <m:den>
                        <m:r>
                          <a:rPr lang="en-US" b="0" i="1" smtClean="0">
                            <a:solidFill>
                              <a:schemeClr val="tx1"/>
                            </a:solidFill>
                            <a:latin typeface="Cambria Math" panose="02040503050406030204" pitchFamily="18" charset="0"/>
                            <a:ea typeface="Cambria Math"/>
                          </a:rPr>
                          <m:t>2</m:t>
                        </m:r>
                      </m:den>
                    </m:f>
                    <m:r>
                      <a:rPr lang="en-US" b="0" i="1" dirty="0" smtClean="0">
                        <a:solidFill>
                          <a:schemeClr val="tx1"/>
                        </a:solidFill>
                        <a:latin typeface="Cambria Math" panose="02040503050406030204" pitchFamily="18" charset="0"/>
                      </a:rPr>
                      <m:t>=</m:t>
                    </m:r>
                    <m:f>
                      <m:fPr>
                        <m:ctrlPr>
                          <a:rPr lang="en-US" i="1">
                            <a:latin typeface="Cambria Math" panose="02040503050406030204" pitchFamily="18" charset="0"/>
                            <a:ea typeface="Cambria Math"/>
                          </a:rPr>
                        </m:ctrlPr>
                      </m:fPr>
                      <m:num>
                        <m:r>
                          <a:rPr lang="en-US" i="1">
                            <a:latin typeface="Cambria Math"/>
                            <a:ea typeface="Cambria Math"/>
                          </a:rPr>
                          <m:t>𝑥</m:t>
                        </m:r>
                        <m:r>
                          <a:rPr lang="en-US" i="1">
                            <a:latin typeface="Cambria Math"/>
                            <a:ea typeface="Cambria Math"/>
                          </a:rPr>
                          <m:t>−</m:t>
                        </m:r>
                        <m:r>
                          <m:rPr>
                            <m:nor/>
                          </m:rPr>
                          <a:rPr lang="en-US" dirty="0">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0</m:t>
                            </m:r>
                          </m:sub>
                        </m:sSub>
                      </m:num>
                      <m:den>
                        <m:r>
                          <a:rPr lang="en-US" i="1">
                            <a:latin typeface="Cambria Math"/>
                            <a:ea typeface="Cambria Math"/>
                          </a:rPr>
                          <m:t>𝑡</m:t>
                        </m:r>
                      </m:den>
                    </m:f>
                    <m:r>
                      <a:rPr lang="en-US" b="0" i="1" smtClean="0">
                        <a:latin typeface="Cambria Math" panose="02040503050406030204" pitchFamily="18" charset="0"/>
                        <a:ea typeface="Cambria Math"/>
                      </a:rPr>
                      <m:t> </m:t>
                    </m:r>
                    <m:r>
                      <a:rPr lang="en-US" i="1">
                        <a:latin typeface="Cambria Math"/>
                        <a:ea typeface="Cambria Math"/>
                      </a:rPr>
                      <m:t>⇒</m:t>
                    </m:r>
                    <m:r>
                      <a:rPr lang="en-US" i="1">
                        <a:latin typeface="Cambria Math"/>
                        <a:ea typeface="Cambria Math"/>
                      </a:rPr>
                      <m:t>𝑣</m:t>
                    </m:r>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𝑣</m:t>
                        </m:r>
                      </m:e>
                      <m:sub>
                        <m:r>
                          <a:rPr lang="en-US" i="1">
                            <a:latin typeface="Cambria Math"/>
                            <a:ea typeface="Cambria Math"/>
                          </a:rPr>
                          <m:t>0</m:t>
                        </m:r>
                      </m:sub>
                    </m:sSub>
                  </m:oMath>
                </a14:m>
                <a:r>
                  <a:rPr lang="en-US" dirty="0" smtClean="0"/>
                  <a:t> = 2 </a:t>
                </a:r>
                <a14:m>
                  <m:oMath xmlns:m="http://schemas.openxmlformats.org/officeDocument/2006/math">
                    <m:f>
                      <m:fPr>
                        <m:ctrlPr>
                          <a:rPr lang="en-US" i="1">
                            <a:latin typeface="Cambria Math" panose="02040503050406030204" pitchFamily="18" charset="0"/>
                            <a:ea typeface="Cambria Math"/>
                          </a:rPr>
                        </m:ctrlPr>
                      </m:fPr>
                      <m:num>
                        <m:r>
                          <a:rPr lang="en-US" b="0" i="1" smtClean="0">
                            <a:latin typeface="Cambria Math" panose="02040503050406030204" pitchFamily="18" charset="0"/>
                            <a:ea typeface="Cambria Math"/>
                          </a:rPr>
                          <m:t>(</m:t>
                        </m:r>
                        <m:r>
                          <a:rPr lang="en-US" i="1">
                            <a:latin typeface="Cambria Math"/>
                            <a:ea typeface="Cambria Math"/>
                          </a:rPr>
                          <m:t>𝑥</m:t>
                        </m:r>
                        <m:r>
                          <a:rPr lang="en-US" i="1">
                            <a:latin typeface="Cambria Math"/>
                            <a:ea typeface="Cambria Math"/>
                          </a:rPr>
                          <m:t>−</m:t>
                        </m:r>
                        <m:r>
                          <m:rPr>
                            <m:nor/>
                          </m:rPr>
                          <a:rPr lang="en-US" dirty="0">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0</m:t>
                            </m:r>
                          </m:sub>
                        </m:sSub>
                        <m:r>
                          <a:rPr lang="en-US" b="0" i="1" smtClean="0">
                            <a:latin typeface="Cambria Math" panose="02040503050406030204" pitchFamily="18" charset="0"/>
                            <a:ea typeface="Cambria Math"/>
                          </a:rPr>
                          <m:t>)</m:t>
                        </m:r>
                      </m:num>
                      <m:den>
                        <m:r>
                          <a:rPr lang="en-US" i="1">
                            <a:latin typeface="Cambria Math"/>
                            <a:ea typeface="Cambria Math"/>
                          </a:rPr>
                          <m:t>𝑡</m:t>
                        </m:r>
                      </m:den>
                    </m:f>
                  </m:oMath>
                </a14:m>
                <a:endParaRPr lang="en-US" dirty="0" smtClean="0"/>
              </a:p>
              <a:p>
                <a:pPr marL="0" indent="0">
                  <a:buNone/>
                </a:pPr>
                <a:r>
                  <a:rPr lang="en-US" dirty="0" smtClean="0"/>
                  <a:t>From </a:t>
                </a:r>
                <a:r>
                  <a:rPr lang="en-US" dirty="0" err="1" smtClean="0"/>
                  <a:t>eqn</a:t>
                </a:r>
                <a:r>
                  <a:rPr lang="en-US" dirty="0" smtClean="0"/>
                  <a:t> (1</a:t>
                </a:r>
                <a:r>
                  <a:rPr lang="en-US" dirty="0" smtClean="0">
                    <a:solidFill>
                      <a:schemeClr val="tx1"/>
                    </a:solidFill>
                  </a:rPr>
                  <a:t>) </a:t>
                </a:r>
                <a14:m>
                  <m:oMath xmlns:m="http://schemas.openxmlformats.org/officeDocument/2006/math">
                    <m:r>
                      <a:rPr lang="en-US" b="0" i="0" smtClean="0">
                        <a:solidFill>
                          <a:schemeClr val="tx1"/>
                        </a:solidFill>
                        <a:latin typeface="Cambria Math" panose="02040503050406030204" pitchFamily="18" charset="0"/>
                        <a:ea typeface="Cambria Math"/>
                      </a:rPr>
                      <m:t>                                                                             </m:t>
                    </m:r>
                    <m:r>
                      <a:rPr lang="en-US" i="1">
                        <a:solidFill>
                          <a:schemeClr val="tx1"/>
                        </a:solidFill>
                        <a:latin typeface="Cambria Math"/>
                        <a:ea typeface="Cambria Math"/>
                      </a:rPr>
                      <m:t>𝑣</m:t>
                    </m:r>
                    <m:r>
                      <a:rPr lang="en-US" b="0" i="1" smtClean="0">
                        <a:solidFill>
                          <a:schemeClr val="tx1"/>
                        </a:solidFill>
                        <a:latin typeface="Cambria Math" panose="02040503050406030204" pitchFamily="18" charset="0"/>
                        <a:ea typeface="Cambria Math"/>
                      </a:rPr>
                      <m:t>−</m:t>
                    </m:r>
                    <m:sSub>
                      <m:sSubPr>
                        <m:ctrlPr>
                          <a:rPr lang="en-US" i="1">
                            <a:solidFill>
                              <a:schemeClr val="tx1"/>
                            </a:solidFill>
                            <a:latin typeface="Cambria Math" panose="02040503050406030204" pitchFamily="18" charset="0"/>
                            <a:ea typeface="Cambria Math"/>
                          </a:rPr>
                        </m:ctrlPr>
                      </m:sSubPr>
                      <m:e>
                        <m:r>
                          <a:rPr lang="en-US" i="1">
                            <a:solidFill>
                              <a:schemeClr val="tx1"/>
                            </a:solidFill>
                            <a:latin typeface="Cambria Math"/>
                            <a:ea typeface="Cambria Math"/>
                          </a:rPr>
                          <m:t>𝑣</m:t>
                        </m:r>
                      </m:e>
                      <m:sub>
                        <m:r>
                          <a:rPr lang="en-US" i="1">
                            <a:solidFill>
                              <a:schemeClr val="tx1"/>
                            </a:solidFill>
                            <a:latin typeface="Cambria Math"/>
                            <a:ea typeface="Cambria Math"/>
                          </a:rPr>
                          <m:t>0</m:t>
                        </m:r>
                      </m:sub>
                    </m:sSub>
                    <m:r>
                      <a:rPr lang="en-US" b="0" i="1" smtClean="0">
                        <a:solidFill>
                          <a:schemeClr val="tx1"/>
                        </a:solidFill>
                        <a:latin typeface="Cambria Math" panose="02040503050406030204" pitchFamily="18" charset="0"/>
                        <a:ea typeface="Cambria Math"/>
                      </a:rPr>
                      <m:t>=</m:t>
                    </m:r>
                    <m:r>
                      <a:rPr lang="en-US" i="1">
                        <a:solidFill>
                          <a:schemeClr val="tx1"/>
                        </a:solidFill>
                        <a:latin typeface="Cambria Math"/>
                        <a:ea typeface="Cambria Math"/>
                      </a:rPr>
                      <m:t>𝑎𝑡</m:t>
                    </m:r>
                  </m:oMath>
                </a14:m>
                <a:endParaRPr lang="en-US" dirty="0">
                  <a:solidFill>
                    <a:schemeClr val="tx1"/>
                  </a:solidFill>
                </a:endParaRPr>
              </a:p>
              <a:p>
                <a:pPr marL="0" indent="0">
                  <a:buNone/>
                </a:pPr>
                <a:endParaRPr lang="en-US" dirty="0" smtClean="0"/>
              </a:p>
              <a:p>
                <a:pPr marL="0" indent="0">
                  <a:buNone/>
                </a:pPr>
                <a:r>
                  <a:rPr lang="en-US" dirty="0" smtClean="0"/>
                  <a:t>Multiplying the last two equation we get                                                   (7)</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88772" y="284205"/>
                <a:ext cx="10937789" cy="6413157"/>
              </a:xfrm>
              <a:blipFill rotWithShape="0">
                <a:blip r:embed="rId3"/>
                <a:stretch>
                  <a:fillRect l="-11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013604" y="300636"/>
                <a:ext cx="3367589" cy="8302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m:t>
                      </m:r>
                      <m:sSub>
                        <m:sSubPr>
                          <m:ctrlPr>
                            <a:rPr lang="en-US" sz="2800" i="1">
                              <a:latin typeface="Cambria Math" panose="02040503050406030204" pitchFamily="18" charset="0"/>
                            </a:rPr>
                          </m:ctrlPr>
                        </m:sSubPr>
                        <m:e>
                          <m:r>
                            <a:rPr lang="en-US" sz="2800" b="0" i="1" smtClean="0">
                              <a:latin typeface="Cambria Math"/>
                            </a:rPr>
                            <m:t>         </m:t>
                          </m:r>
                          <m:r>
                            <a:rPr lang="en-US" sz="2800" i="1">
                              <a:latin typeface="Cambria Math"/>
                            </a:rPr>
                            <m:t>𝑣</m:t>
                          </m:r>
                        </m:e>
                        <m:sub>
                          <m:r>
                            <a:rPr lang="en-US" sz="2800" i="1">
                              <a:latin typeface="Cambria Math"/>
                            </a:rPr>
                            <m:t>𝑎𝑣𝑔</m:t>
                          </m:r>
                        </m:sub>
                      </m:sSub>
                      <m:r>
                        <a:rPr lang="en-US" sz="2800" b="0" i="1" smtClean="0">
                          <a:latin typeface="Cambria Math"/>
                        </a:rPr>
                        <m:t> </m:t>
                      </m:r>
                      <m:r>
                        <a:rPr lang="en-US" sz="2800" i="1">
                          <a:latin typeface="Cambria Math"/>
                          <a:ea typeface="Cambria Math"/>
                        </a:rPr>
                        <m:t>=</m:t>
                      </m:r>
                      <m:f>
                        <m:fPr>
                          <m:ctrlPr>
                            <a:rPr lang="en-US" sz="2800" i="1">
                              <a:latin typeface="Cambria Math" panose="02040503050406030204" pitchFamily="18" charset="0"/>
                              <a:ea typeface="Cambria Math"/>
                            </a:rPr>
                          </m:ctrlPr>
                        </m:fPr>
                        <m:num>
                          <m:r>
                            <a:rPr lang="en-US" sz="2800" b="0" i="1" smtClean="0">
                              <a:latin typeface="Cambria Math"/>
                              <a:ea typeface="Cambria Math"/>
                            </a:rPr>
                            <m:t>𝑥</m:t>
                          </m:r>
                          <m:r>
                            <a:rPr lang="en-US" sz="2800" i="1">
                              <a:latin typeface="Cambria Math"/>
                              <a:ea typeface="Cambria Math"/>
                            </a:rPr>
                            <m:t>−</m:t>
                          </m:r>
                          <m:r>
                            <m:rPr>
                              <m:nor/>
                            </m:rPr>
                            <a:rPr lang="en-US" sz="2800" dirty="0">
                              <a:ea typeface="Cambria Math"/>
                            </a:rPr>
                            <m:t> </m:t>
                          </m:r>
                          <m:sSub>
                            <m:sSubPr>
                              <m:ctrlPr>
                                <a:rPr lang="en-US" sz="2800" i="1" smtClean="0">
                                  <a:latin typeface="Cambria Math" panose="02040503050406030204" pitchFamily="18" charset="0"/>
                                  <a:ea typeface="Cambria Math"/>
                                </a:rPr>
                              </m:ctrlPr>
                            </m:sSubPr>
                            <m:e>
                              <m:r>
                                <a:rPr lang="en-US" sz="2800" i="1">
                                  <a:latin typeface="Cambria Math"/>
                                  <a:ea typeface="Cambria Math"/>
                                </a:rPr>
                                <m:t>𝑥</m:t>
                              </m:r>
                            </m:e>
                            <m:sub>
                              <m:r>
                                <a:rPr lang="en-US" sz="2800" b="0" i="1" smtClean="0">
                                  <a:latin typeface="Cambria Math"/>
                                  <a:ea typeface="Cambria Math"/>
                                </a:rPr>
                                <m:t>0</m:t>
                              </m:r>
                            </m:sub>
                          </m:sSub>
                        </m:num>
                        <m:den>
                          <m:r>
                            <a:rPr lang="en-US" sz="2800" b="0" i="1" smtClean="0">
                              <a:latin typeface="Cambria Math"/>
                              <a:ea typeface="Cambria Math"/>
                            </a:rPr>
                            <m:t>𝑡</m:t>
                          </m:r>
                        </m:den>
                      </m:f>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013604" y="300636"/>
                <a:ext cx="3367589" cy="83029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088557" y="1776567"/>
                <a:ext cx="3295291" cy="851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solidFill>
                            <a:srgbClr val="C00000"/>
                          </a:solidFill>
                          <a:latin typeface="Cambria Math"/>
                          <a:ea typeface="Cambria Math"/>
                        </a:rPr>
                        <m:t>𝑥</m:t>
                      </m:r>
                      <m:r>
                        <a:rPr lang="en-US" sz="2400" i="1" smtClean="0">
                          <a:solidFill>
                            <a:srgbClr val="C00000"/>
                          </a:solidFill>
                          <a:latin typeface="Cambria Math"/>
                          <a:ea typeface="Cambria Math"/>
                        </a:rPr>
                        <m:t>=</m:t>
                      </m:r>
                      <m:r>
                        <m:rPr>
                          <m:nor/>
                        </m:rPr>
                        <a:rPr lang="en-US" sz="2400" dirty="0">
                          <a:solidFill>
                            <a:srgbClr val="C00000"/>
                          </a:solidFill>
                          <a:ea typeface="Cambria Math"/>
                        </a:rPr>
                        <m:t> </m:t>
                      </m:r>
                      <m:sSub>
                        <m:sSubPr>
                          <m:ctrlPr>
                            <a:rPr lang="en-US" sz="2400" i="1">
                              <a:solidFill>
                                <a:srgbClr val="C00000"/>
                              </a:solidFill>
                              <a:latin typeface="Cambria Math" panose="02040503050406030204" pitchFamily="18" charset="0"/>
                              <a:ea typeface="Cambria Math"/>
                            </a:rPr>
                          </m:ctrlPr>
                        </m:sSubPr>
                        <m:e>
                          <m:r>
                            <a:rPr lang="en-US" sz="2400" i="1">
                              <a:solidFill>
                                <a:srgbClr val="C00000"/>
                              </a:solidFill>
                              <a:latin typeface="Cambria Math"/>
                              <a:ea typeface="Cambria Math"/>
                            </a:rPr>
                            <m:t>𝑥</m:t>
                          </m:r>
                        </m:e>
                        <m:sub>
                          <m:r>
                            <a:rPr lang="en-US" sz="2400" i="1">
                              <a:solidFill>
                                <a:srgbClr val="C00000"/>
                              </a:solidFill>
                              <a:latin typeface="Cambria Math"/>
                              <a:ea typeface="Cambria Math"/>
                            </a:rPr>
                            <m:t>0</m:t>
                          </m:r>
                        </m:sub>
                      </m:sSub>
                      <m:r>
                        <a:rPr lang="en-US" sz="2400" i="1">
                          <a:solidFill>
                            <a:srgbClr val="C00000"/>
                          </a:solidFill>
                          <a:latin typeface="Cambria Math"/>
                          <a:ea typeface="Cambria Math"/>
                        </a:rPr>
                        <m:t>+</m:t>
                      </m:r>
                      <m:sSub>
                        <m:sSubPr>
                          <m:ctrlPr>
                            <a:rPr lang="en-US" sz="2400" i="1">
                              <a:solidFill>
                                <a:srgbClr val="FF0000"/>
                              </a:solidFill>
                              <a:latin typeface="Cambria Math" panose="02040503050406030204" pitchFamily="18" charset="0"/>
                              <a:ea typeface="Cambria Math"/>
                            </a:rPr>
                          </m:ctrlPr>
                        </m:sSubPr>
                        <m:e>
                          <m:r>
                            <a:rPr lang="en-US" sz="2400" i="1">
                              <a:solidFill>
                                <a:srgbClr val="FF0000"/>
                              </a:solidFill>
                              <a:latin typeface="Cambria Math"/>
                              <a:ea typeface="Cambria Math"/>
                            </a:rPr>
                            <m:t>𝑣</m:t>
                          </m:r>
                        </m:e>
                        <m:sub>
                          <m:r>
                            <a:rPr lang="en-US" sz="2400" i="1">
                              <a:solidFill>
                                <a:srgbClr val="FF0000"/>
                              </a:solidFill>
                              <a:latin typeface="Cambria Math"/>
                              <a:ea typeface="Cambria Math"/>
                            </a:rPr>
                            <m:t>0</m:t>
                          </m:r>
                        </m:sub>
                      </m:sSub>
                      <m:r>
                        <a:rPr lang="en-US" sz="2400" b="0" i="1" smtClean="0">
                          <a:solidFill>
                            <a:srgbClr val="FF0000"/>
                          </a:solidFill>
                          <a:latin typeface="Cambria Math"/>
                          <a:ea typeface="Cambria Math"/>
                        </a:rPr>
                        <m:t>𝑡</m:t>
                      </m:r>
                      <m:r>
                        <a:rPr lang="en-US" sz="2400" i="1">
                          <a:solidFill>
                            <a:srgbClr val="FF0000"/>
                          </a:solidFill>
                          <a:latin typeface="Cambria Math"/>
                          <a:ea typeface="Cambria Math"/>
                        </a:rPr>
                        <m:t>+</m:t>
                      </m:r>
                      <m:f>
                        <m:fPr>
                          <m:ctrlPr>
                            <a:rPr lang="en-US" sz="2400" i="1">
                              <a:solidFill>
                                <a:srgbClr val="FF0000"/>
                              </a:solidFill>
                              <a:latin typeface="Cambria Math" panose="02040503050406030204" pitchFamily="18" charset="0"/>
                              <a:ea typeface="Cambria Math"/>
                            </a:rPr>
                          </m:ctrlPr>
                        </m:fPr>
                        <m:num>
                          <m:r>
                            <a:rPr lang="en-US" sz="2400" i="1">
                              <a:solidFill>
                                <a:srgbClr val="FF0000"/>
                              </a:solidFill>
                              <a:latin typeface="Cambria Math"/>
                              <a:ea typeface="Cambria Math"/>
                            </a:rPr>
                            <m:t>1</m:t>
                          </m:r>
                        </m:num>
                        <m:den>
                          <m:r>
                            <a:rPr lang="en-US" sz="2400" i="1">
                              <a:solidFill>
                                <a:srgbClr val="FF0000"/>
                              </a:solidFill>
                              <a:latin typeface="Cambria Math"/>
                              <a:ea typeface="Cambria Math"/>
                            </a:rPr>
                            <m:t>2</m:t>
                          </m:r>
                        </m:den>
                      </m:f>
                      <m:r>
                        <a:rPr lang="en-US" sz="2400" i="1">
                          <a:solidFill>
                            <a:srgbClr val="FF0000"/>
                          </a:solidFill>
                          <a:latin typeface="Cambria Math"/>
                          <a:ea typeface="Cambria Math"/>
                        </a:rPr>
                        <m:t>𝑎</m:t>
                      </m:r>
                      <m:sSup>
                        <m:sSupPr>
                          <m:ctrlPr>
                            <a:rPr lang="en-US" sz="2400" i="1">
                              <a:solidFill>
                                <a:srgbClr val="FF0000"/>
                              </a:solidFill>
                              <a:latin typeface="Cambria Math" panose="02040503050406030204" pitchFamily="18" charset="0"/>
                              <a:ea typeface="Cambria Math"/>
                            </a:rPr>
                          </m:ctrlPr>
                        </m:sSupPr>
                        <m:e>
                          <m:r>
                            <a:rPr lang="en-US" sz="2400" i="1">
                              <a:solidFill>
                                <a:srgbClr val="FF0000"/>
                              </a:solidFill>
                              <a:latin typeface="Cambria Math"/>
                              <a:ea typeface="Cambria Math"/>
                            </a:rPr>
                            <m:t>𝑡</m:t>
                          </m:r>
                        </m:e>
                        <m:sup>
                          <m:r>
                            <a:rPr lang="en-US" sz="2400" i="1">
                              <a:solidFill>
                                <a:srgbClr val="FF0000"/>
                              </a:solidFill>
                              <a:latin typeface="Cambria Math"/>
                              <a:ea typeface="Cambria Math"/>
                            </a:rPr>
                            <m:t>2</m:t>
                          </m:r>
                        </m:sup>
                      </m:sSup>
                    </m:oMath>
                  </m:oMathPara>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5088557" y="1776567"/>
                <a:ext cx="3295291" cy="85112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088557" y="2978970"/>
                <a:ext cx="3295291" cy="851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solidFill>
                            <a:srgbClr val="C00000"/>
                          </a:solidFill>
                          <a:latin typeface="Cambria Math"/>
                          <a:ea typeface="Cambria Math"/>
                        </a:rPr>
                        <m:t>𝑥</m:t>
                      </m:r>
                      <m:r>
                        <a:rPr lang="en-US" sz="2400" i="1" smtClean="0">
                          <a:solidFill>
                            <a:srgbClr val="C00000"/>
                          </a:solidFill>
                          <a:latin typeface="Cambria Math"/>
                          <a:ea typeface="Cambria Math"/>
                        </a:rPr>
                        <m:t>=</m:t>
                      </m:r>
                      <m:r>
                        <m:rPr>
                          <m:nor/>
                        </m:rPr>
                        <a:rPr lang="en-US" sz="2400" dirty="0">
                          <a:solidFill>
                            <a:srgbClr val="C00000"/>
                          </a:solidFill>
                          <a:ea typeface="Cambria Math"/>
                        </a:rPr>
                        <m:t> </m:t>
                      </m:r>
                      <m:sSub>
                        <m:sSubPr>
                          <m:ctrlPr>
                            <a:rPr lang="en-US" sz="2400" i="1">
                              <a:solidFill>
                                <a:srgbClr val="C00000"/>
                              </a:solidFill>
                              <a:latin typeface="Cambria Math" panose="02040503050406030204" pitchFamily="18" charset="0"/>
                              <a:ea typeface="Cambria Math"/>
                            </a:rPr>
                          </m:ctrlPr>
                        </m:sSubPr>
                        <m:e>
                          <m:r>
                            <a:rPr lang="en-US" sz="2400" i="1">
                              <a:solidFill>
                                <a:srgbClr val="C00000"/>
                              </a:solidFill>
                              <a:latin typeface="Cambria Math"/>
                              <a:ea typeface="Cambria Math"/>
                            </a:rPr>
                            <m:t>𝑥</m:t>
                          </m:r>
                        </m:e>
                        <m:sub>
                          <m:r>
                            <a:rPr lang="en-US" sz="2400" i="1">
                              <a:solidFill>
                                <a:srgbClr val="C00000"/>
                              </a:solidFill>
                              <a:latin typeface="Cambria Math"/>
                              <a:ea typeface="Cambria Math"/>
                            </a:rPr>
                            <m:t>0</m:t>
                          </m:r>
                        </m:sub>
                      </m:sSub>
                      <m:r>
                        <a:rPr lang="en-US" sz="2400" i="1">
                          <a:solidFill>
                            <a:srgbClr val="C00000"/>
                          </a:solidFill>
                          <a:latin typeface="Cambria Math"/>
                          <a:ea typeface="Cambria Math"/>
                        </a:rPr>
                        <m:t>+</m:t>
                      </m:r>
                      <m:r>
                        <a:rPr lang="en-US" sz="2400" b="0" i="1" smtClean="0">
                          <a:solidFill>
                            <a:srgbClr val="FF0000"/>
                          </a:solidFill>
                          <a:latin typeface="Cambria Math"/>
                          <a:ea typeface="Cambria Math"/>
                        </a:rPr>
                        <m:t>𝑣𝑡</m:t>
                      </m:r>
                      <m:r>
                        <a:rPr lang="en-US" sz="2400" b="0" i="1" smtClean="0">
                          <a:solidFill>
                            <a:srgbClr val="FF0000"/>
                          </a:solidFill>
                          <a:latin typeface="Cambria Math"/>
                          <a:ea typeface="Cambria Math"/>
                        </a:rPr>
                        <m:t>−</m:t>
                      </m:r>
                      <m:f>
                        <m:fPr>
                          <m:ctrlPr>
                            <a:rPr lang="en-US" sz="2400" i="1">
                              <a:solidFill>
                                <a:srgbClr val="FF0000"/>
                              </a:solidFill>
                              <a:latin typeface="Cambria Math" panose="02040503050406030204" pitchFamily="18" charset="0"/>
                              <a:ea typeface="Cambria Math"/>
                            </a:rPr>
                          </m:ctrlPr>
                        </m:fPr>
                        <m:num>
                          <m:r>
                            <a:rPr lang="en-US" sz="2400" i="1">
                              <a:solidFill>
                                <a:srgbClr val="FF0000"/>
                              </a:solidFill>
                              <a:latin typeface="Cambria Math"/>
                              <a:ea typeface="Cambria Math"/>
                            </a:rPr>
                            <m:t>1</m:t>
                          </m:r>
                        </m:num>
                        <m:den>
                          <m:r>
                            <a:rPr lang="en-US" sz="2400" i="1">
                              <a:solidFill>
                                <a:srgbClr val="FF0000"/>
                              </a:solidFill>
                              <a:latin typeface="Cambria Math"/>
                              <a:ea typeface="Cambria Math"/>
                            </a:rPr>
                            <m:t>2</m:t>
                          </m:r>
                        </m:den>
                      </m:f>
                      <m:r>
                        <a:rPr lang="en-US" sz="2400" i="1">
                          <a:solidFill>
                            <a:srgbClr val="FF0000"/>
                          </a:solidFill>
                          <a:latin typeface="Cambria Math"/>
                          <a:ea typeface="Cambria Math"/>
                        </a:rPr>
                        <m:t>𝑎</m:t>
                      </m:r>
                      <m:sSup>
                        <m:sSupPr>
                          <m:ctrlPr>
                            <a:rPr lang="en-US" sz="2400" i="1">
                              <a:solidFill>
                                <a:srgbClr val="FF0000"/>
                              </a:solidFill>
                              <a:latin typeface="Cambria Math" panose="02040503050406030204" pitchFamily="18" charset="0"/>
                              <a:ea typeface="Cambria Math"/>
                            </a:rPr>
                          </m:ctrlPr>
                        </m:sSupPr>
                        <m:e>
                          <m:r>
                            <a:rPr lang="en-US" sz="2400" i="1">
                              <a:solidFill>
                                <a:srgbClr val="FF0000"/>
                              </a:solidFill>
                              <a:latin typeface="Cambria Math"/>
                              <a:ea typeface="Cambria Math"/>
                            </a:rPr>
                            <m:t>𝑡</m:t>
                          </m:r>
                        </m:e>
                        <m:sup>
                          <m:r>
                            <a:rPr lang="en-US" sz="2400" i="1">
                              <a:solidFill>
                                <a:srgbClr val="FF0000"/>
                              </a:solidFill>
                              <a:latin typeface="Cambria Math"/>
                              <a:ea typeface="Cambria Math"/>
                            </a:rPr>
                            <m:t>2</m:t>
                          </m:r>
                        </m:sup>
                      </m:sSup>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5088557" y="2978970"/>
                <a:ext cx="3295291" cy="85112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933834" y="5807676"/>
                <a:ext cx="3198707" cy="580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sSup>
                        <m:sSupPr>
                          <m:ctrlPr>
                            <a:rPr lang="en-US" sz="2400" i="1" smtClean="0">
                              <a:solidFill>
                                <a:srgbClr val="C00000"/>
                              </a:solidFill>
                              <a:latin typeface="Cambria Math" panose="02040503050406030204" pitchFamily="18" charset="0"/>
                              <a:ea typeface="Cambria Math"/>
                            </a:rPr>
                          </m:ctrlPr>
                        </m:sSupPr>
                        <m:e>
                          <m:r>
                            <a:rPr lang="en-US" sz="2400" i="1">
                              <a:solidFill>
                                <a:srgbClr val="C00000"/>
                              </a:solidFill>
                              <a:latin typeface="Cambria Math" panose="02040503050406030204" pitchFamily="18" charset="0"/>
                              <a:ea typeface="Cambria Math"/>
                            </a:rPr>
                            <m:t>𝑣</m:t>
                          </m:r>
                        </m:e>
                        <m:sup>
                          <m:r>
                            <a:rPr lang="en-US" sz="2400" i="1">
                              <a:solidFill>
                                <a:srgbClr val="C00000"/>
                              </a:solidFill>
                              <a:latin typeface="Cambria Math" panose="02040503050406030204" pitchFamily="18" charset="0"/>
                              <a:ea typeface="Cambria Math"/>
                            </a:rPr>
                            <m:t>2</m:t>
                          </m:r>
                        </m:sup>
                      </m:sSup>
                      <m:r>
                        <a:rPr lang="en-US" sz="2400" i="1">
                          <a:solidFill>
                            <a:srgbClr val="C00000"/>
                          </a:solidFill>
                          <a:latin typeface="Cambria Math" panose="02040503050406030204" pitchFamily="18" charset="0"/>
                          <a:ea typeface="Cambria Math"/>
                        </a:rPr>
                        <m:t>−</m:t>
                      </m:r>
                      <m:sSubSup>
                        <m:sSubSupPr>
                          <m:ctrlPr>
                            <a:rPr lang="en-US" sz="2400" i="1">
                              <a:solidFill>
                                <a:srgbClr val="C00000"/>
                              </a:solidFill>
                              <a:latin typeface="Cambria Math" panose="02040503050406030204" pitchFamily="18" charset="0"/>
                              <a:ea typeface="Cambria Math"/>
                            </a:rPr>
                          </m:ctrlPr>
                        </m:sSubSupPr>
                        <m:e>
                          <m:r>
                            <a:rPr lang="en-US" sz="2400" i="1">
                              <a:solidFill>
                                <a:srgbClr val="C00000"/>
                              </a:solidFill>
                              <a:latin typeface="Cambria Math" panose="02040503050406030204" pitchFamily="18" charset="0"/>
                              <a:ea typeface="Cambria Math"/>
                            </a:rPr>
                            <m:t>𝑣</m:t>
                          </m:r>
                        </m:e>
                        <m:sub>
                          <m:r>
                            <a:rPr lang="en-US" sz="2400" i="1">
                              <a:solidFill>
                                <a:srgbClr val="C00000"/>
                              </a:solidFill>
                              <a:latin typeface="Cambria Math" panose="02040503050406030204" pitchFamily="18" charset="0"/>
                              <a:ea typeface="Cambria Math"/>
                            </a:rPr>
                            <m:t>0</m:t>
                          </m:r>
                        </m:sub>
                        <m:sup>
                          <m:r>
                            <a:rPr lang="en-US" sz="2400" i="1">
                              <a:solidFill>
                                <a:srgbClr val="C00000"/>
                              </a:solidFill>
                              <a:latin typeface="Cambria Math" panose="02040503050406030204" pitchFamily="18" charset="0"/>
                              <a:ea typeface="Cambria Math"/>
                            </a:rPr>
                            <m:t>2</m:t>
                          </m:r>
                        </m:sup>
                      </m:sSubSup>
                      <m:r>
                        <a:rPr lang="en-US" sz="2400" i="1">
                          <a:solidFill>
                            <a:srgbClr val="C00000"/>
                          </a:solidFill>
                          <a:latin typeface="Cambria Math" panose="02040503050406030204" pitchFamily="18" charset="0"/>
                          <a:ea typeface="Cambria Math"/>
                        </a:rPr>
                        <m:t>=2</m:t>
                      </m:r>
                      <m:r>
                        <a:rPr lang="en-US" sz="2400" i="1">
                          <a:solidFill>
                            <a:srgbClr val="C00000"/>
                          </a:solidFill>
                          <a:latin typeface="Cambria Math"/>
                          <a:ea typeface="Cambria Math"/>
                        </a:rPr>
                        <m:t>𝑎</m:t>
                      </m:r>
                      <m:r>
                        <a:rPr lang="en-US" sz="2400" i="1">
                          <a:solidFill>
                            <a:srgbClr val="C00000"/>
                          </a:solidFill>
                          <a:latin typeface="Cambria Math" panose="02040503050406030204" pitchFamily="18" charset="0"/>
                          <a:ea typeface="Cambria Math"/>
                        </a:rPr>
                        <m:t>(</m:t>
                      </m:r>
                      <m:r>
                        <a:rPr lang="en-US" sz="2400" i="1">
                          <a:solidFill>
                            <a:srgbClr val="C00000"/>
                          </a:solidFill>
                          <a:latin typeface="Cambria Math"/>
                          <a:ea typeface="Cambria Math"/>
                        </a:rPr>
                        <m:t>𝑥</m:t>
                      </m:r>
                      <m:r>
                        <a:rPr lang="en-US" sz="2400" i="1">
                          <a:solidFill>
                            <a:srgbClr val="C00000"/>
                          </a:solidFill>
                          <a:latin typeface="Cambria Math"/>
                          <a:ea typeface="Cambria Math"/>
                        </a:rPr>
                        <m:t>−</m:t>
                      </m:r>
                      <m:r>
                        <m:rPr>
                          <m:nor/>
                        </m:rPr>
                        <a:rPr lang="en-US" sz="2400" dirty="0">
                          <a:solidFill>
                            <a:srgbClr val="C00000"/>
                          </a:solidFill>
                          <a:ea typeface="Cambria Math"/>
                        </a:rPr>
                        <m:t> </m:t>
                      </m:r>
                      <m:sSub>
                        <m:sSubPr>
                          <m:ctrlPr>
                            <a:rPr lang="en-US" sz="2400" i="1">
                              <a:solidFill>
                                <a:srgbClr val="C00000"/>
                              </a:solidFill>
                              <a:latin typeface="Cambria Math" panose="02040503050406030204" pitchFamily="18" charset="0"/>
                              <a:ea typeface="Cambria Math"/>
                            </a:rPr>
                          </m:ctrlPr>
                        </m:sSubPr>
                        <m:e>
                          <m:r>
                            <a:rPr lang="en-US" sz="2400" i="1">
                              <a:solidFill>
                                <a:srgbClr val="C00000"/>
                              </a:solidFill>
                              <a:latin typeface="Cambria Math"/>
                              <a:ea typeface="Cambria Math"/>
                            </a:rPr>
                            <m:t>𝑥</m:t>
                          </m:r>
                        </m:e>
                        <m:sub>
                          <m:r>
                            <a:rPr lang="en-US" sz="2400" i="1">
                              <a:solidFill>
                                <a:srgbClr val="C00000"/>
                              </a:solidFill>
                              <a:latin typeface="Cambria Math"/>
                              <a:ea typeface="Cambria Math"/>
                            </a:rPr>
                            <m:t>0</m:t>
                          </m:r>
                        </m:sub>
                      </m:sSub>
                      <m:r>
                        <a:rPr lang="en-US" sz="2400" i="1">
                          <a:solidFill>
                            <a:srgbClr val="C00000"/>
                          </a:solidFill>
                          <a:latin typeface="Cambria Math" panose="02040503050406030204" pitchFamily="18" charset="0"/>
                          <a:ea typeface="Cambria Math"/>
                        </a:rPr>
                        <m:t>)</m:t>
                      </m:r>
                    </m:oMath>
                  </m:oMathPara>
                </a14:m>
                <a:endParaRPr lang="en-US" sz="2400" dirty="0"/>
              </a:p>
              <a:p>
                <a:pPr algn="ctr"/>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6933834" y="5807676"/>
                <a:ext cx="3198707" cy="580767"/>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2885513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006" y="0"/>
            <a:ext cx="10515600" cy="6363730"/>
          </a:xfrm>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sz="2400" i="1" dirty="0">
              <a:solidFill>
                <a:srgbClr val="C00000"/>
              </a:solidFill>
              <a:latin typeface="Cambria Math" panose="02040503050406030204" pitchFamily="18" charset="0"/>
              <a:ea typeface="Cambria Math"/>
            </a:endParaRPr>
          </a:p>
        </p:txBody>
      </p:sp>
      <mc:AlternateContent xmlns:mc="http://schemas.openxmlformats.org/markup-compatibility/2006" xmlns:a14="http://schemas.microsoft.com/office/drawing/2010/main">
        <mc:Choice Requires="a14">
          <p:sp>
            <p:nvSpPr>
              <p:cNvPr id="4" name="Rectangle 3"/>
              <p:cNvSpPr/>
              <p:nvPr/>
            </p:nvSpPr>
            <p:spPr>
              <a:xfrm>
                <a:off x="726988" y="1616349"/>
                <a:ext cx="2831758" cy="805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US" sz="2800" i="1" smtClean="0">
                          <a:solidFill>
                            <a:srgbClr val="C00000"/>
                          </a:solidFill>
                          <a:latin typeface="Cambria Math"/>
                          <a:ea typeface="Cambria Math"/>
                        </a:rPr>
                        <m:t>𝑣</m:t>
                      </m:r>
                      <m:r>
                        <a:rPr lang="en-US" sz="2800" i="1" smtClean="0">
                          <a:solidFill>
                            <a:srgbClr val="C00000"/>
                          </a:solidFill>
                          <a:latin typeface="Cambria Math"/>
                          <a:ea typeface="Cambria Math"/>
                        </a:rPr>
                        <m:t>=</m:t>
                      </m:r>
                      <m:sSub>
                        <m:sSubPr>
                          <m:ctrlPr>
                            <a:rPr lang="en-US" sz="2800" i="1">
                              <a:solidFill>
                                <a:srgbClr val="C00000"/>
                              </a:solidFill>
                              <a:latin typeface="Cambria Math" panose="02040503050406030204" pitchFamily="18" charset="0"/>
                              <a:ea typeface="Cambria Math"/>
                            </a:rPr>
                          </m:ctrlPr>
                        </m:sSubPr>
                        <m:e>
                          <m:r>
                            <a:rPr lang="en-US" sz="2800" i="1">
                              <a:solidFill>
                                <a:srgbClr val="C00000"/>
                              </a:solidFill>
                              <a:latin typeface="Cambria Math"/>
                              <a:ea typeface="Cambria Math"/>
                            </a:rPr>
                            <m:t>𝑣</m:t>
                          </m:r>
                        </m:e>
                        <m:sub>
                          <m:r>
                            <a:rPr lang="en-US" sz="2800" i="1">
                              <a:solidFill>
                                <a:srgbClr val="C00000"/>
                              </a:solidFill>
                              <a:latin typeface="Cambria Math"/>
                              <a:ea typeface="Cambria Math"/>
                            </a:rPr>
                            <m:t>0</m:t>
                          </m:r>
                        </m:sub>
                      </m:sSub>
                      <m:r>
                        <a:rPr lang="en-US" sz="2800" i="1">
                          <a:solidFill>
                            <a:srgbClr val="C00000"/>
                          </a:solidFill>
                          <a:latin typeface="Cambria Math"/>
                          <a:ea typeface="Cambria Math"/>
                        </a:rPr>
                        <m:t>+</m:t>
                      </m:r>
                      <m:r>
                        <a:rPr lang="en-US" sz="2800" i="1">
                          <a:solidFill>
                            <a:srgbClr val="C00000"/>
                          </a:solidFill>
                          <a:latin typeface="Cambria Math"/>
                          <a:ea typeface="Cambria Math"/>
                        </a:rPr>
                        <m:t>𝑎𝑡</m:t>
                      </m:r>
                    </m:oMath>
                  </m:oMathPara>
                </a14:m>
                <a:endParaRPr lang="en-US" sz="2800" dirty="0">
                  <a:solidFill>
                    <a:srgbClr val="C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726988" y="1616349"/>
                <a:ext cx="2831758" cy="80539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26987" y="2745378"/>
                <a:ext cx="2831759" cy="810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en-US" sz="2800" i="1" smtClean="0">
                              <a:solidFill>
                                <a:srgbClr val="C00000"/>
                              </a:solidFill>
                              <a:latin typeface="Cambria Math" panose="02040503050406030204" pitchFamily="18" charset="0"/>
                              <a:ea typeface="Cambria Math"/>
                            </a:rPr>
                          </m:ctrlPr>
                        </m:sSubPr>
                        <m:e>
                          <m:sSub>
                            <m:sSubPr>
                              <m:ctrlPr>
                                <a:rPr lang="en-US" sz="2800" i="1">
                                  <a:solidFill>
                                    <a:srgbClr val="C00000"/>
                                  </a:solidFill>
                                  <a:latin typeface="Cambria Math" panose="02040503050406030204" pitchFamily="18" charset="0"/>
                                </a:rPr>
                              </m:ctrlPr>
                            </m:sSubPr>
                            <m:e>
                              <m:r>
                                <a:rPr lang="en-US" sz="2800" i="1">
                                  <a:solidFill>
                                    <a:srgbClr val="C00000"/>
                                  </a:solidFill>
                                  <a:latin typeface="Cambria Math"/>
                                </a:rPr>
                                <m:t>𝑣</m:t>
                              </m:r>
                            </m:e>
                            <m:sub>
                              <m:r>
                                <a:rPr lang="en-US" sz="2800" i="1">
                                  <a:solidFill>
                                    <a:srgbClr val="C00000"/>
                                  </a:solidFill>
                                  <a:latin typeface="Cambria Math"/>
                                </a:rPr>
                                <m:t>𝑎𝑣𝑔</m:t>
                              </m:r>
                            </m:sub>
                          </m:sSub>
                          <m:r>
                            <a:rPr lang="en-US" sz="2800" i="1" dirty="0">
                              <a:solidFill>
                                <a:srgbClr val="C00000"/>
                              </a:solidFill>
                              <a:latin typeface="Cambria Math"/>
                            </a:rPr>
                            <m:t>=</m:t>
                          </m:r>
                          <m:r>
                            <a:rPr lang="en-US" sz="2800" i="1">
                              <a:solidFill>
                                <a:srgbClr val="C00000"/>
                              </a:solidFill>
                              <a:latin typeface="Cambria Math"/>
                              <a:ea typeface="Cambria Math"/>
                            </a:rPr>
                            <m:t>𝑣</m:t>
                          </m:r>
                        </m:e>
                        <m:sub>
                          <m:r>
                            <a:rPr lang="en-US" sz="2800" i="1">
                              <a:solidFill>
                                <a:srgbClr val="C00000"/>
                              </a:solidFill>
                              <a:latin typeface="Cambria Math"/>
                              <a:ea typeface="Cambria Math"/>
                            </a:rPr>
                            <m:t>0</m:t>
                          </m:r>
                        </m:sub>
                      </m:sSub>
                      <m:r>
                        <a:rPr lang="en-US" sz="2800" i="1">
                          <a:solidFill>
                            <a:srgbClr val="C00000"/>
                          </a:solidFill>
                          <a:latin typeface="Cambria Math"/>
                          <a:ea typeface="Cambria Math"/>
                        </a:rPr>
                        <m:t>+</m:t>
                      </m:r>
                      <m:f>
                        <m:fPr>
                          <m:ctrlPr>
                            <a:rPr lang="en-US" sz="2800" i="1" smtClean="0">
                              <a:solidFill>
                                <a:srgbClr val="C00000"/>
                              </a:solidFill>
                              <a:latin typeface="Cambria Math" panose="02040503050406030204" pitchFamily="18" charset="0"/>
                              <a:ea typeface="Cambria Math"/>
                            </a:rPr>
                          </m:ctrlPr>
                        </m:fPr>
                        <m:num>
                          <m:r>
                            <a:rPr lang="en-US" sz="2800" b="0" i="1" smtClean="0">
                              <a:solidFill>
                                <a:srgbClr val="C00000"/>
                              </a:solidFill>
                              <a:latin typeface="Cambria Math"/>
                              <a:ea typeface="Cambria Math"/>
                            </a:rPr>
                            <m:t>1</m:t>
                          </m:r>
                        </m:num>
                        <m:den>
                          <m:r>
                            <a:rPr lang="en-US" sz="2800" b="0" i="1" smtClean="0">
                              <a:solidFill>
                                <a:srgbClr val="C00000"/>
                              </a:solidFill>
                              <a:latin typeface="Cambria Math"/>
                              <a:ea typeface="Cambria Math"/>
                            </a:rPr>
                            <m:t>2</m:t>
                          </m:r>
                        </m:den>
                      </m:f>
                      <m:r>
                        <a:rPr lang="en-US" sz="2800" i="1">
                          <a:solidFill>
                            <a:srgbClr val="C00000"/>
                          </a:solidFill>
                          <a:latin typeface="Cambria Math"/>
                          <a:ea typeface="Cambria Math"/>
                        </a:rPr>
                        <m:t>𝑎𝑡</m:t>
                      </m:r>
                    </m:oMath>
                  </m:oMathPara>
                </a14:m>
                <a:endParaRPr lang="en-US" sz="2800" dirty="0">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726987" y="2745378"/>
                <a:ext cx="2831759" cy="81088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10614" y="5016957"/>
                <a:ext cx="3342402" cy="822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sSub>
                      <m:sSubPr>
                        <m:ctrlPr>
                          <a:rPr lang="en-US" sz="2800" i="1" smtClean="0">
                            <a:solidFill>
                              <a:srgbClr val="C00000"/>
                            </a:solidFill>
                            <a:latin typeface="Cambria Math" panose="02040503050406030204" pitchFamily="18" charset="0"/>
                            <a:ea typeface="Cambria Math"/>
                          </a:rPr>
                        </m:ctrlPr>
                      </m:sSubPr>
                      <m:e>
                        <m:r>
                          <a:rPr lang="en-US" sz="2800" b="0" i="1" smtClean="0">
                            <a:solidFill>
                              <a:srgbClr val="C00000"/>
                            </a:solidFill>
                            <a:latin typeface="Cambria Math"/>
                            <a:ea typeface="Cambria Math"/>
                          </a:rPr>
                          <m:t>𝑣</m:t>
                        </m:r>
                      </m:e>
                      <m:sub>
                        <m:r>
                          <a:rPr lang="en-US" sz="2800" b="0" i="1" smtClean="0">
                            <a:solidFill>
                              <a:srgbClr val="C00000"/>
                            </a:solidFill>
                            <a:latin typeface="Cambria Math"/>
                            <a:ea typeface="Cambria Math"/>
                          </a:rPr>
                          <m:t>𝑎𝑣𝑔</m:t>
                        </m:r>
                      </m:sub>
                    </m:sSub>
                    <m:r>
                      <a:rPr lang="en-US" sz="2800" i="1" smtClean="0">
                        <a:solidFill>
                          <a:srgbClr val="C00000"/>
                        </a:solidFill>
                        <a:latin typeface="Cambria Math"/>
                        <a:ea typeface="Cambria Math"/>
                      </a:rPr>
                      <m:t>=</m:t>
                    </m:r>
                    <m:f>
                      <m:fPr>
                        <m:ctrlPr>
                          <a:rPr lang="en-US" sz="2800" i="1" smtClean="0">
                            <a:solidFill>
                              <a:srgbClr val="C00000"/>
                            </a:solidFill>
                            <a:latin typeface="Cambria Math" panose="02040503050406030204" pitchFamily="18" charset="0"/>
                            <a:ea typeface="Cambria Math"/>
                          </a:rPr>
                        </m:ctrlPr>
                      </m:fPr>
                      <m:num>
                        <m:r>
                          <a:rPr lang="en-US" sz="2800" i="1">
                            <a:solidFill>
                              <a:srgbClr val="C00000"/>
                            </a:solidFill>
                            <a:latin typeface="Cambria Math" panose="02040503050406030204" pitchFamily="18" charset="0"/>
                            <a:ea typeface="Cambria Math"/>
                          </a:rPr>
                          <m:t>𝑥</m:t>
                        </m:r>
                        <m:r>
                          <a:rPr lang="en-US" sz="2800" i="1">
                            <a:solidFill>
                              <a:srgbClr val="C00000"/>
                            </a:solidFill>
                            <a:latin typeface="Cambria Math" panose="02040503050406030204" pitchFamily="18" charset="0"/>
                            <a:ea typeface="Cambria Math"/>
                          </a:rPr>
                          <m:t>−</m:t>
                        </m:r>
                        <m:sSub>
                          <m:sSubPr>
                            <m:ctrlPr>
                              <a:rPr lang="en-US" sz="2800" i="1">
                                <a:solidFill>
                                  <a:srgbClr val="C00000"/>
                                </a:solidFill>
                                <a:latin typeface="Cambria Math" panose="02040503050406030204" pitchFamily="18" charset="0"/>
                                <a:ea typeface="Cambria Math"/>
                              </a:rPr>
                            </m:ctrlPr>
                          </m:sSubPr>
                          <m:e>
                            <m:r>
                              <a:rPr lang="en-US" sz="2800" i="1">
                                <a:solidFill>
                                  <a:srgbClr val="C00000"/>
                                </a:solidFill>
                                <a:latin typeface="Cambria Math" panose="02040503050406030204" pitchFamily="18" charset="0"/>
                                <a:ea typeface="Cambria Math"/>
                              </a:rPr>
                              <m:t>𝑥</m:t>
                            </m:r>
                          </m:e>
                          <m:sub>
                            <m:r>
                              <a:rPr lang="en-US" sz="2800" i="1">
                                <a:solidFill>
                                  <a:srgbClr val="C00000"/>
                                </a:solidFill>
                                <a:latin typeface="Cambria Math" panose="02040503050406030204" pitchFamily="18" charset="0"/>
                                <a:ea typeface="Cambria Math"/>
                              </a:rPr>
                              <m:t>0</m:t>
                            </m:r>
                          </m:sub>
                        </m:sSub>
                      </m:num>
                      <m:den>
                        <m:r>
                          <a:rPr lang="en-US" sz="2800" b="0" i="1" smtClean="0">
                            <a:solidFill>
                              <a:srgbClr val="C00000"/>
                            </a:solidFill>
                            <a:latin typeface="Cambria Math" panose="02040503050406030204" pitchFamily="18" charset="0"/>
                            <a:ea typeface="Cambria Math"/>
                          </a:rPr>
                          <m:t>𝑡</m:t>
                        </m:r>
                      </m:den>
                    </m:f>
                    <m:r>
                      <a:rPr lang="en-US" sz="2800" b="0" i="1" smtClean="0">
                        <a:solidFill>
                          <a:srgbClr val="C00000"/>
                        </a:solidFill>
                        <a:latin typeface="Cambria Math" panose="02040503050406030204" pitchFamily="18" charset="0"/>
                        <a:ea typeface="Cambria Math"/>
                      </a:rPr>
                      <m:t>=</m:t>
                    </m:r>
                    <m:f>
                      <m:fPr>
                        <m:ctrlPr>
                          <a:rPr lang="en-US" sz="2800" i="1" dirty="0">
                            <a:solidFill>
                              <a:srgbClr val="C00000"/>
                            </a:solidFill>
                            <a:latin typeface="Cambria Math" panose="02040503050406030204" pitchFamily="18" charset="0"/>
                          </a:rPr>
                        </m:ctrlPr>
                      </m:fPr>
                      <m:num>
                        <m:r>
                          <a:rPr lang="en-US" sz="2800" i="1" dirty="0">
                            <a:solidFill>
                              <a:srgbClr val="C00000"/>
                            </a:solidFill>
                            <a:latin typeface="Cambria Math"/>
                          </a:rPr>
                          <m:t>(</m:t>
                        </m:r>
                        <m:r>
                          <a:rPr lang="en-US" sz="2800" i="1">
                            <a:solidFill>
                              <a:srgbClr val="C00000"/>
                            </a:solidFill>
                            <a:latin typeface="Cambria Math"/>
                            <a:ea typeface="Cambria Math"/>
                          </a:rPr>
                          <m:t>𝑣</m:t>
                        </m:r>
                        <m:r>
                          <a:rPr lang="en-US" sz="2800" i="1">
                            <a:solidFill>
                              <a:srgbClr val="C00000"/>
                            </a:solidFill>
                            <a:latin typeface="Cambria Math"/>
                            <a:ea typeface="Cambria Math"/>
                          </a:rPr>
                          <m:t>+</m:t>
                        </m:r>
                        <m:sSub>
                          <m:sSubPr>
                            <m:ctrlPr>
                              <a:rPr lang="en-US" sz="2800" i="1">
                                <a:solidFill>
                                  <a:srgbClr val="C00000"/>
                                </a:solidFill>
                                <a:latin typeface="Cambria Math" panose="02040503050406030204" pitchFamily="18" charset="0"/>
                                <a:ea typeface="Cambria Math"/>
                              </a:rPr>
                            </m:ctrlPr>
                          </m:sSubPr>
                          <m:e>
                            <m:r>
                              <a:rPr lang="en-US" sz="2800" i="1">
                                <a:solidFill>
                                  <a:srgbClr val="C00000"/>
                                </a:solidFill>
                                <a:latin typeface="Cambria Math"/>
                                <a:ea typeface="Cambria Math"/>
                              </a:rPr>
                              <m:t>𝑣</m:t>
                            </m:r>
                          </m:e>
                          <m:sub>
                            <m:r>
                              <a:rPr lang="en-US" sz="2800" i="1">
                                <a:solidFill>
                                  <a:srgbClr val="C00000"/>
                                </a:solidFill>
                                <a:latin typeface="Cambria Math"/>
                                <a:ea typeface="Cambria Math"/>
                              </a:rPr>
                              <m:t>0</m:t>
                            </m:r>
                          </m:sub>
                        </m:sSub>
                        <m:r>
                          <a:rPr lang="en-US" sz="2800" i="1">
                            <a:solidFill>
                              <a:srgbClr val="C00000"/>
                            </a:solidFill>
                            <a:latin typeface="Cambria Math"/>
                            <a:ea typeface="Cambria Math"/>
                          </a:rPr>
                          <m:t>)</m:t>
                        </m:r>
                      </m:num>
                      <m:den>
                        <m:r>
                          <a:rPr lang="en-US" sz="2800" i="1" dirty="0">
                            <a:solidFill>
                              <a:srgbClr val="C00000"/>
                            </a:solidFill>
                            <a:latin typeface="Cambria Math"/>
                          </a:rPr>
                          <m:t>2</m:t>
                        </m:r>
                      </m:den>
                    </m:f>
                  </m:oMath>
                </a14:m>
                <a:r>
                  <a:rPr lang="en-US" sz="2800" dirty="0" smtClean="0">
                    <a:solidFill>
                      <a:srgbClr val="C00000"/>
                    </a:solidFill>
                  </a:rPr>
                  <a:t>  </a:t>
                </a:r>
                <a:endParaRPr lang="en-US" sz="2800"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10614" y="5016957"/>
                <a:ext cx="3342402" cy="82238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10615" y="3882436"/>
                <a:ext cx="2831758" cy="810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en-US" sz="2800" i="1" smtClean="0">
                              <a:solidFill>
                                <a:srgbClr val="C00000"/>
                              </a:solidFill>
                              <a:latin typeface="Cambria Math" panose="02040503050406030204" pitchFamily="18" charset="0"/>
                            </a:rPr>
                          </m:ctrlPr>
                        </m:sSubPr>
                        <m:e>
                          <m:r>
                            <a:rPr lang="en-US" sz="2800" i="1">
                              <a:solidFill>
                                <a:srgbClr val="C00000"/>
                              </a:solidFill>
                              <a:latin typeface="Cambria Math"/>
                            </a:rPr>
                            <m:t>𝑣</m:t>
                          </m:r>
                        </m:e>
                        <m:sub>
                          <m:r>
                            <a:rPr lang="en-US" sz="2800" i="1">
                              <a:solidFill>
                                <a:srgbClr val="C00000"/>
                              </a:solidFill>
                              <a:latin typeface="Cambria Math"/>
                            </a:rPr>
                            <m:t>𝑎𝑣𝑔</m:t>
                          </m:r>
                        </m:sub>
                      </m:sSub>
                      <m:r>
                        <a:rPr lang="en-US" sz="2800" b="0" i="1" smtClean="0">
                          <a:solidFill>
                            <a:srgbClr val="C00000"/>
                          </a:solidFill>
                          <a:latin typeface="Cambria Math"/>
                        </a:rPr>
                        <m:t>=</m:t>
                      </m:r>
                      <m:r>
                        <a:rPr lang="en-US" sz="2800" b="0" i="1" smtClean="0">
                          <a:solidFill>
                            <a:srgbClr val="C00000"/>
                          </a:solidFill>
                          <a:latin typeface="Cambria Math"/>
                        </a:rPr>
                        <m:t>𝑣</m:t>
                      </m:r>
                      <m:r>
                        <a:rPr lang="en-US" sz="2800" b="0" i="1" smtClean="0">
                          <a:solidFill>
                            <a:srgbClr val="C00000"/>
                          </a:solidFill>
                          <a:latin typeface="Cambria Math"/>
                          <a:ea typeface="Cambria Math"/>
                        </a:rPr>
                        <m:t>−</m:t>
                      </m:r>
                      <m:f>
                        <m:fPr>
                          <m:ctrlPr>
                            <a:rPr lang="en-US" sz="2800" i="1" smtClean="0">
                              <a:solidFill>
                                <a:srgbClr val="C00000"/>
                              </a:solidFill>
                              <a:latin typeface="Cambria Math" panose="02040503050406030204" pitchFamily="18" charset="0"/>
                              <a:ea typeface="Cambria Math"/>
                            </a:rPr>
                          </m:ctrlPr>
                        </m:fPr>
                        <m:num>
                          <m:r>
                            <a:rPr lang="en-US" sz="2800" b="0" i="1" smtClean="0">
                              <a:solidFill>
                                <a:srgbClr val="C00000"/>
                              </a:solidFill>
                              <a:latin typeface="Cambria Math"/>
                              <a:ea typeface="Cambria Math"/>
                            </a:rPr>
                            <m:t>1</m:t>
                          </m:r>
                        </m:num>
                        <m:den>
                          <m:r>
                            <a:rPr lang="en-US" sz="2800" b="0" i="1" smtClean="0">
                              <a:solidFill>
                                <a:srgbClr val="C00000"/>
                              </a:solidFill>
                              <a:latin typeface="Cambria Math"/>
                              <a:ea typeface="Cambria Math"/>
                            </a:rPr>
                            <m:t>2</m:t>
                          </m:r>
                        </m:den>
                      </m:f>
                      <m:r>
                        <a:rPr lang="en-US" sz="2800" i="1">
                          <a:solidFill>
                            <a:srgbClr val="C00000"/>
                          </a:solidFill>
                          <a:latin typeface="Cambria Math"/>
                          <a:ea typeface="Cambria Math"/>
                        </a:rPr>
                        <m:t>𝑎𝑡</m:t>
                      </m:r>
                    </m:oMath>
                  </m:oMathPara>
                </a14:m>
                <a:endParaRPr lang="en-US" sz="2800" dirty="0">
                  <a:solidFill>
                    <a:srgbClr val="C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710615" y="3882436"/>
                <a:ext cx="2831758" cy="81088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58715" y="2745378"/>
                <a:ext cx="3732667" cy="805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US" sz="2800" i="1">
                          <a:solidFill>
                            <a:srgbClr val="C00000"/>
                          </a:solidFill>
                          <a:latin typeface="Cambria Math"/>
                          <a:ea typeface="Cambria Math"/>
                        </a:rPr>
                        <m:t>𝑥</m:t>
                      </m:r>
                      <m:r>
                        <a:rPr lang="en-US" sz="2800" i="1">
                          <a:solidFill>
                            <a:srgbClr val="C00000"/>
                          </a:solidFill>
                          <a:latin typeface="Cambria Math"/>
                          <a:ea typeface="Cambria Math"/>
                        </a:rPr>
                        <m:t>=</m:t>
                      </m:r>
                      <m:r>
                        <m:rPr>
                          <m:nor/>
                        </m:rPr>
                        <a:rPr lang="en-US" sz="2800" i="1" dirty="0">
                          <a:solidFill>
                            <a:srgbClr val="C00000"/>
                          </a:solidFill>
                          <a:latin typeface="Cambria Math"/>
                          <a:ea typeface="Cambria Math"/>
                        </a:rPr>
                        <m:t> </m:t>
                      </m:r>
                      <m:sSub>
                        <m:sSubPr>
                          <m:ctrlPr>
                            <a:rPr lang="en-US" sz="2800" i="1">
                              <a:solidFill>
                                <a:srgbClr val="C00000"/>
                              </a:solidFill>
                              <a:latin typeface="Cambria Math" panose="02040503050406030204" pitchFamily="18" charset="0"/>
                              <a:ea typeface="Cambria Math"/>
                            </a:rPr>
                          </m:ctrlPr>
                        </m:sSubPr>
                        <m:e>
                          <m:r>
                            <a:rPr lang="en-US" sz="2800" i="1">
                              <a:solidFill>
                                <a:srgbClr val="C00000"/>
                              </a:solidFill>
                              <a:latin typeface="Cambria Math"/>
                              <a:ea typeface="Cambria Math"/>
                            </a:rPr>
                            <m:t>𝑥</m:t>
                          </m:r>
                        </m:e>
                        <m:sub>
                          <m:r>
                            <a:rPr lang="en-US" sz="2800" i="1">
                              <a:solidFill>
                                <a:srgbClr val="C00000"/>
                              </a:solidFill>
                              <a:latin typeface="Cambria Math"/>
                              <a:ea typeface="Cambria Math"/>
                            </a:rPr>
                            <m:t>0</m:t>
                          </m:r>
                        </m:sub>
                      </m:sSub>
                      <m:r>
                        <a:rPr lang="en-US" sz="2800" i="1">
                          <a:solidFill>
                            <a:srgbClr val="C00000"/>
                          </a:solidFill>
                          <a:latin typeface="Cambria Math"/>
                          <a:ea typeface="Cambria Math"/>
                        </a:rPr>
                        <m:t>+</m:t>
                      </m:r>
                      <m:sSub>
                        <m:sSubPr>
                          <m:ctrlPr>
                            <a:rPr lang="en-US" sz="2800" i="1">
                              <a:solidFill>
                                <a:srgbClr val="C00000"/>
                              </a:solidFill>
                              <a:latin typeface="Cambria Math" panose="02040503050406030204" pitchFamily="18" charset="0"/>
                              <a:ea typeface="Cambria Math"/>
                            </a:rPr>
                          </m:ctrlPr>
                        </m:sSubPr>
                        <m:e>
                          <m:r>
                            <a:rPr lang="en-US" sz="2800" i="1">
                              <a:solidFill>
                                <a:srgbClr val="C00000"/>
                              </a:solidFill>
                              <a:latin typeface="Cambria Math"/>
                              <a:ea typeface="Cambria Math"/>
                            </a:rPr>
                            <m:t>𝑣</m:t>
                          </m:r>
                        </m:e>
                        <m:sub>
                          <m:r>
                            <a:rPr lang="en-US" sz="2800" i="1">
                              <a:solidFill>
                                <a:srgbClr val="C00000"/>
                              </a:solidFill>
                              <a:latin typeface="Cambria Math"/>
                              <a:ea typeface="Cambria Math"/>
                            </a:rPr>
                            <m:t>0</m:t>
                          </m:r>
                        </m:sub>
                      </m:sSub>
                      <m:r>
                        <a:rPr lang="en-US" sz="2800" i="1">
                          <a:solidFill>
                            <a:srgbClr val="C00000"/>
                          </a:solidFill>
                          <a:latin typeface="Cambria Math"/>
                          <a:ea typeface="Cambria Math"/>
                        </a:rPr>
                        <m:t>𝑡</m:t>
                      </m:r>
                      <m:r>
                        <a:rPr lang="en-US" sz="2800" i="1">
                          <a:solidFill>
                            <a:srgbClr val="C00000"/>
                          </a:solidFill>
                          <a:latin typeface="Cambria Math"/>
                          <a:ea typeface="Cambria Math"/>
                        </a:rPr>
                        <m:t>+</m:t>
                      </m:r>
                      <m:f>
                        <m:fPr>
                          <m:ctrlPr>
                            <a:rPr lang="en-US" sz="2800" i="1">
                              <a:solidFill>
                                <a:srgbClr val="C00000"/>
                              </a:solidFill>
                              <a:latin typeface="Cambria Math" panose="02040503050406030204" pitchFamily="18" charset="0"/>
                              <a:ea typeface="Cambria Math"/>
                            </a:rPr>
                          </m:ctrlPr>
                        </m:fPr>
                        <m:num>
                          <m:r>
                            <a:rPr lang="en-US" sz="2800" i="1">
                              <a:solidFill>
                                <a:srgbClr val="C00000"/>
                              </a:solidFill>
                              <a:latin typeface="Cambria Math"/>
                              <a:ea typeface="Cambria Math"/>
                            </a:rPr>
                            <m:t>1</m:t>
                          </m:r>
                        </m:num>
                        <m:den>
                          <m:r>
                            <a:rPr lang="en-US" sz="2800" i="1">
                              <a:solidFill>
                                <a:srgbClr val="C00000"/>
                              </a:solidFill>
                              <a:latin typeface="Cambria Math"/>
                              <a:ea typeface="Cambria Math"/>
                            </a:rPr>
                            <m:t>2</m:t>
                          </m:r>
                        </m:den>
                      </m:f>
                      <m:r>
                        <a:rPr lang="en-US" sz="2800" i="1">
                          <a:solidFill>
                            <a:srgbClr val="C00000"/>
                          </a:solidFill>
                          <a:latin typeface="Cambria Math"/>
                          <a:ea typeface="Cambria Math"/>
                        </a:rPr>
                        <m:t>𝑎</m:t>
                      </m:r>
                      <m:sSup>
                        <m:sSupPr>
                          <m:ctrlPr>
                            <a:rPr lang="en-US" sz="2800" i="1">
                              <a:solidFill>
                                <a:srgbClr val="C00000"/>
                              </a:solidFill>
                              <a:latin typeface="Cambria Math" panose="02040503050406030204" pitchFamily="18" charset="0"/>
                              <a:ea typeface="Cambria Math"/>
                            </a:rPr>
                          </m:ctrlPr>
                        </m:sSupPr>
                        <m:e>
                          <m:r>
                            <a:rPr lang="en-US" sz="2800" i="1">
                              <a:solidFill>
                                <a:srgbClr val="C00000"/>
                              </a:solidFill>
                              <a:latin typeface="Cambria Math"/>
                              <a:ea typeface="Cambria Math"/>
                            </a:rPr>
                            <m:t>𝑡</m:t>
                          </m:r>
                        </m:e>
                        <m:sup>
                          <m:r>
                            <a:rPr lang="en-US" sz="2800" i="1">
                              <a:solidFill>
                                <a:srgbClr val="C00000"/>
                              </a:solidFill>
                              <a:latin typeface="Cambria Math"/>
                              <a:ea typeface="Cambria Math"/>
                            </a:rPr>
                            <m:t>2</m:t>
                          </m:r>
                        </m:sup>
                      </m:sSup>
                    </m:oMath>
                  </m:oMathPara>
                </a14:m>
                <a:endParaRPr lang="en-US" sz="2800" i="1" dirty="0">
                  <a:solidFill>
                    <a:srgbClr val="C00000"/>
                  </a:solidFill>
                  <a:latin typeface="Cambria Math"/>
                  <a:ea typeface="Cambria Math"/>
                </a:endParaRPr>
              </a:p>
            </p:txBody>
          </p:sp>
        </mc:Choice>
        <mc:Fallback xmlns="">
          <p:sp>
            <p:nvSpPr>
              <p:cNvPr id="8" name="Rectangle 7"/>
              <p:cNvSpPr>
                <a:spLocks noRot="1" noChangeAspect="1" noMove="1" noResize="1" noEditPoints="1" noAdjustHandles="1" noChangeArrowheads="1" noChangeShapeType="1" noTextEdit="1"/>
              </p:cNvSpPr>
              <p:nvPr/>
            </p:nvSpPr>
            <p:spPr>
              <a:xfrm>
                <a:off x="4558715" y="2745378"/>
                <a:ext cx="3732667" cy="80539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553847" y="3876811"/>
                <a:ext cx="3732668" cy="8165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US" sz="2800" i="1" smtClean="0">
                          <a:solidFill>
                            <a:srgbClr val="C00000"/>
                          </a:solidFill>
                          <a:latin typeface="Cambria Math"/>
                          <a:ea typeface="Cambria Math"/>
                        </a:rPr>
                        <m:t>𝑥</m:t>
                      </m:r>
                      <m:r>
                        <a:rPr lang="en-US" sz="2800" i="1" smtClean="0">
                          <a:solidFill>
                            <a:srgbClr val="C00000"/>
                          </a:solidFill>
                          <a:latin typeface="Cambria Math"/>
                          <a:ea typeface="Cambria Math"/>
                        </a:rPr>
                        <m:t>=</m:t>
                      </m:r>
                      <m:r>
                        <m:rPr>
                          <m:nor/>
                        </m:rPr>
                        <a:rPr lang="en-US" sz="2800" dirty="0">
                          <a:solidFill>
                            <a:srgbClr val="C00000"/>
                          </a:solidFill>
                          <a:ea typeface="Cambria Math"/>
                        </a:rPr>
                        <m:t> </m:t>
                      </m:r>
                      <m:sSub>
                        <m:sSubPr>
                          <m:ctrlPr>
                            <a:rPr lang="en-US" sz="2800" i="1">
                              <a:solidFill>
                                <a:srgbClr val="C00000"/>
                              </a:solidFill>
                              <a:latin typeface="Cambria Math" panose="02040503050406030204" pitchFamily="18" charset="0"/>
                              <a:ea typeface="Cambria Math"/>
                            </a:rPr>
                          </m:ctrlPr>
                        </m:sSubPr>
                        <m:e>
                          <m:r>
                            <a:rPr lang="en-US" sz="2800" i="1">
                              <a:solidFill>
                                <a:srgbClr val="C00000"/>
                              </a:solidFill>
                              <a:latin typeface="Cambria Math"/>
                              <a:ea typeface="Cambria Math"/>
                            </a:rPr>
                            <m:t>𝑥</m:t>
                          </m:r>
                        </m:e>
                        <m:sub>
                          <m:r>
                            <a:rPr lang="en-US" sz="2800" i="1">
                              <a:solidFill>
                                <a:srgbClr val="C00000"/>
                              </a:solidFill>
                              <a:latin typeface="Cambria Math"/>
                              <a:ea typeface="Cambria Math"/>
                            </a:rPr>
                            <m:t>0</m:t>
                          </m:r>
                        </m:sub>
                      </m:sSub>
                      <m:r>
                        <a:rPr lang="en-US" sz="2800" i="1">
                          <a:solidFill>
                            <a:srgbClr val="C00000"/>
                          </a:solidFill>
                          <a:latin typeface="Cambria Math"/>
                          <a:ea typeface="Cambria Math"/>
                        </a:rPr>
                        <m:t>+</m:t>
                      </m:r>
                      <m:r>
                        <a:rPr lang="en-US" sz="2800" b="0" i="1" smtClean="0">
                          <a:solidFill>
                            <a:srgbClr val="C00000"/>
                          </a:solidFill>
                          <a:latin typeface="Cambria Math"/>
                          <a:ea typeface="Cambria Math"/>
                        </a:rPr>
                        <m:t>𝑣𝑡</m:t>
                      </m:r>
                      <m:r>
                        <a:rPr lang="en-US" sz="2800" b="0" i="1" smtClean="0">
                          <a:solidFill>
                            <a:srgbClr val="C00000"/>
                          </a:solidFill>
                          <a:latin typeface="Cambria Math"/>
                          <a:ea typeface="Cambria Math"/>
                        </a:rPr>
                        <m:t>−</m:t>
                      </m:r>
                      <m:f>
                        <m:fPr>
                          <m:ctrlPr>
                            <a:rPr lang="en-US" sz="2800" i="1">
                              <a:solidFill>
                                <a:srgbClr val="C00000"/>
                              </a:solidFill>
                              <a:latin typeface="Cambria Math" panose="02040503050406030204" pitchFamily="18" charset="0"/>
                              <a:ea typeface="Cambria Math"/>
                            </a:rPr>
                          </m:ctrlPr>
                        </m:fPr>
                        <m:num>
                          <m:r>
                            <a:rPr lang="en-US" sz="2800" i="1">
                              <a:solidFill>
                                <a:srgbClr val="C00000"/>
                              </a:solidFill>
                              <a:latin typeface="Cambria Math"/>
                              <a:ea typeface="Cambria Math"/>
                            </a:rPr>
                            <m:t>1</m:t>
                          </m:r>
                        </m:num>
                        <m:den>
                          <m:r>
                            <a:rPr lang="en-US" sz="2800" i="1">
                              <a:solidFill>
                                <a:srgbClr val="C00000"/>
                              </a:solidFill>
                              <a:latin typeface="Cambria Math"/>
                              <a:ea typeface="Cambria Math"/>
                            </a:rPr>
                            <m:t>2</m:t>
                          </m:r>
                        </m:den>
                      </m:f>
                      <m:r>
                        <a:rPr lang="en-US" sz="2800" i="1">
                          <a:solidFill>
                            <a:srgbClr val="C00000"/>
                          </a:solidFill>
                          <a:latin typeface="Cambria Math"/>
                          <a:ea typeface="Cambria Math"/>
                        </a:rPr>
                        <m:t>𝑎</m:t>
                      </m:r>
                      <m:sSup>
                        <m:sSupPr>
                          <m:ctrlPr>
                            <a:rPr lang="en-US" sz="2800" i="1">
                              <a:solidFill>
                                <a:srgbClr val="C00000"/>
                              </a:solidFill>
                              <a:latin typeface="Cambria Math" panose="02040503050406030204" pitchFamily="18" charset="0"/>
                              <a:ea typeface="Cambria Math"/>
                            </a:rPr>
                          </m:ctrlPr>
                        </m:sSupPr>
                        <m:e>
                          <m:r>
                            <a:rPr lang="en-US" sz="2800" i="1">
                              <a:solidFill>
                                <a:srgbClr val="C00000"/>
                              </a:solidFill>
                              <a:latin typeface="Cambria Math"/>
                              <a:ea typeface="Cambria Math"/>
                            </a:rPr>
                            <m:t>𝑡</m:t>
                          </m:r>
                        </m:e>
                        <m:sup>
                          <m:r>
                            <a:rPr lang="en-US" sz="2800" i="1">
                              <a:solidFill>
                                <a:srgbClr val="C00000"/>
                              </a:solidFill>
                              <a:latin typeface="Cambria Math"/>
                              <a:ea typeface="Cambria Math"/>
                            </a:rPr>
                            <m:t>2</m:t>
                          </m:r>
                        </m:sup>
                      </m:sSup>
                    </m:oMath>
                  </m:oMathPara>
                </a14:m>
                <a:endParaRPr lang="en-US" sz="2800" dirty="0">
                  <a:solidFill>
                    <a:srgbClr val="C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4553847" y="3876811"/>
                <a:ext cx="3732668" cy="816508"/>
              </a:xfrm>
              <a:prstGeom prst="rect">
                <a:avLst/>
              </a:prstGeom>
              <a:blipFill rotWithShape="0">
                <a:blip r:embed="rId8"/>
                <a:stretch>
                  <a:fillRect/>
                </a:stretch>
              </a:blipFill>
            </p:spPr>
            <p:txBody>
              <a:bodyPr/>
              <a:lstStyle/>
              <a:p>
                <a:r>
                  <a:rPr lang="en-US">
                    <a:noFill/>
                  </a:rPr>
                  <a:t> </a:t>
                </a:r>
              </a:p>
            </p:txBody>
          </p:sp>
        </mc:Fallback>
      </mc:AlternateContent>
      <p:sp>
        <p:nvSpPr>
          <p:cNvPr id="11" name="Rectangle 10"/>
          <p:cNvSpPr/>
          <p:nvPr/>
        </p:nvSpPr>
        <p:spPr>
          <a:xfrm>
            <a:off x="1102375" y="622024"/>
            <a:ext cx="8264047" cy="523220"/>
          </a:xfrm>
          <a:prstGeom prst="rect">
            <a:avLst/>
          </a:prstGeom>
        </p:spPr>
        <p:txBody>
          <a:bodyPr wrap="square">
            <a:spAutoFit/>
          </a:bodyPr>
          <a:lstStyle/>
          <a:p>
            <a:pPr algn="ctr"/>
            <a:r>
              <a:rPr lang="en-US" sz="2800" dirty="0" smtClean="0"/>
              <a:t>Constant acceleration kinematics </a:t>
            </a:r>
            <a:r>
              <a:rPr lang="en-US" sz="2800" dirty="0"/>
              <a:t>e</a:t>
            </a:r>
            <a:r>
              <a:rPr lang="en-US" sz="2800" dirty="0" smtClean="0"/>
              <a:t>quation </a:t>
            </a:r>
            <a:endParaRPr lang="en-US" sz="2800" dirty="0"/>
          </a:p>
        </p:txBody>
      </p:sp>
      <mc:AlternateContent xmlns:mc="http://schemas.openxmlformats.org/markup-compatibility/2006" xmlns:a14="http://schemas.microsoft.com/office/drawing/2010/main">
        <mc:Choice Requires="a14">
          <p:sp>
            <p:nvSpPr>
              <p:cNvPr id="12" name="Rectangle 11"/>
              <p:cNvSpPr/>
              <p:nvPr/>
            </p:nvSpPr>
            <p:spPr>
              <a:xfrm>
                <a:off x="4553846" y="5002736"/>
                <a:ext cx="3732669" cy="8165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p>
                        <m:sSupPr>
                          <m:ctrlPr>
                            <a:rPr lang="en-US" sz="2800" i="1" smtClean="0">
                              <a:solidFill>
                                <a:srgbClr val="C00000"/>
                              </a:solidFill>
                              <a:latin typeface="Cambria Math" panose="02040503050406030204" pitchFamily="18" charset="0"/>
                              <a:ea typeface="Cambria Math"/>
                            </a:rPr>
                          </m:ctrlPr>
                        </m:sSupPr>
                        <m:e>
                          <m:r>
                            <a:rPr lang="en-US" sz="2800" b="0" i="1" smtClean="0">
                              <a:solidFill>
                                <a:srgbClr val="C00000"/>
                              </a:solidFill>
                              <a:latin typeface="Cambria Math" panose="02040503050406030204" pitchFamily="18" charset="0"/>
                              <a:ea typeface="Cambria Math"/>
                            </a:rPr>
                            <m:t>𝑣</m:t>
                          </m:r>
                        </m:e>
                        <m:sup>
                          <m:r>
                            <a:rPr lang="en-US" sz="2800" b="0" i="1" smtClean="0">
                              <a:solidFill>
                                <a:srgbClr val="C00000"/>
                              </a:solidFill>
                              <a:latin typeface="Cambria Math" panose="02040503050406030204" pitchFamily="18" charset="0"/>
                              <a:ea typeface="Cambria Math"/>
                            </a:rPr>
                            <m:t>2</m:t>
                          </m:r>
                        </m:sup>
                      </m:sSup>
                      <m:r>
                        <a:rPr lang="en-US" sz="2800" i="1" smtClean="0">
                          <a:solidFill>
                            <a:srgbClr val="C00000"/>
                          </a:solidFill>
                          <a:latin typeface="Cambria Math"/>
                          <a:ea typeface="Cambria Math"/>
                        </a:rPr>
                        <m:t>=</m:t>
                      </m:r>
                      <m:r>
                        <m:rPr>
                          <m:nor/>
                        </m:rPr>
                        <a:rPr lang="en-US" sz="2800" dirty="0">
                          <a:solidFill>
                            <a:srgbClr val="C00000"/>
                          </a:solidFill>
                          <a:ea typeface="Cambria Math"/>
                        </a:rPr>
                        <m:t> </m:t>
                      </m:r>
                      <m:sSubSup>
                        <m:sSubSupPr>
                          <m:ctrlPr>
                            <a:rPr lang="en-US" sz="2800" i="1" dirty="0" smtClean="0">
                              <a:solidFill>
                                <a:srgbClr val="C00000"/>
                              </a:solidFill>
                              <a:latin typeface="Cambria Math" panose="02040503050406030204" pitchFamily="18" charset="0"/>
                              <a:ea typeface="Cambria Math"/>
                            </a:rPr>
                          </m:ctrlPr>
                        </m:sSubSupPr>
                        <m:e>
                          <m:r>
                            <a:rPr lang="en-US" sz="2800" b="0" i="1" dirty="0" smtClean="0">
                              <a:solidFill>
                                <a:srgbClr val="C00000"/>
                              </a:solidFill>
                              <a:latin typeface="Cambria Math" panose="02040503050406030204" pitchFamily="18" charset="0"/>
                              <a:ea typeface="Cambria Math"/>
                            </a:rPr>
                            <m:t>𝑣</m:t>
                          </m:r>
                        </m:e>
                        <m:sub>
                          <m:r>
                            <a:rPr lang="en-US" sz="2800" b="0" i="1" dirty="0" smtClean="0">
                              <a:solidFill>
                                <a:srgbClr val="C00000"/>
                              </a:solidFill>
                              <a:latin typeface="Cambria Math" panose="02040503050406030204" pitchFamily="18" charset="0"/>
                              <a:ea typeface="Cambria Math"/>
                            </a:rPr>
                            <m:t>0</m:t>
                          </m:r>
                        </m:sub>
                        <m:sup>
                          <m:r>
                            <a:rPr lang="en-US" sz="2800" b="0" i="1" dirty="0" smtClean="0">
                              <a:solidFill>
                                <a:srgbClr val="C00000"/>
                              </a:solidFill>
                              <a:latin typeface="Cambria Math" panose="02040503050406030204" pitchFamily="18" charset="0"/>
                              <a:ea typeface="Cambria Math"/>
                            </a:rPr>
                            <m:t>2</m:t>
                          </m:r>
                        </m:sup>
                      </m:sSubSup>
                      <m:r>
                        <a:rPr lang="en-US" sz="2800" b="0" i="1" dirty="0" smtClean="0">
                          <a:solidFill>
                            <a:srgbClr val="C00000"/>
                          </a:solidFill>
                          <a:latin typeface="Cambria Math" panose="02040503050406030204" pitchFamily="18" charset="0"/>
                          <a:ea typeface="Cambria Math"/>
                        </a:rPr>
                        <m:t>+2</m:t>
                      </m:r>
                      <m:r>
                        <a:rPr lang="en-US" sz="2800" i="1">
                          <a:solidFill>
                            <a:srgbClr val="C00000"/>
                          </a:solidFill>
                          <a:latin typeface="Cambria Math"/>
                          <a:ea typeface="Cambria Math"/>
                        </a:rPr>
                        <m:t>𝑎</m:t>
                      </m:r>
                      <m:r>
                        <a:rPr lang="en-US" sz="2800" b="0" i="1" smtClean="0">
                          <a:solidFill>
                            <a:srgbClr val="C00000"/>
                          </a:solidFill>
                          <a:latin typeface="Cambria Math" panose="02040503050406030204" pitchFamily="18" charset="0"/>
                          <a:ea typeface="Cambria Math"/>
                        </a:rPr>
                        <m:t>(</m:t>
                      </m:r>
                      <m:r>
                        <a:rPr lang="en-US" sz="2800" b="0" i="1" smtClean="0">
                          <a:solidFill>
                            <a:srgbClr val="C00000"/>
                          </a:solidFill>
                          <a:latin typeface="Cambria Math" panose="02040503050406030204" pitchFamily="18" charset="0"/>
                          <a:ea typeface="Cambria Math"/>
                        </a:rPr>
                        <m:t>𝑥</m:t>
                      </m:r>
                      <m:r>
                        <a:rPr lang="en-US" sz="2800" b="0" i="1" smtClean="0">
                          <a:solidFill>
                            <a:srgbClr val="C00000"/>
                          </a:solidFill>
                          <a:latin typeface="Cambria Math" panose="02040503050406030204" pitchFamily="18" charset="0"/>
                          <a:ea typeface="Cambria Math"/>
                        </a:rPr>
                        <m:t>−</m:t>
                      </m:r>
                      <m:sSub>
                        <m:sSubPr>
                          <m:ctrlPr>
                            <a:rPr lang="en-US" sz="2800" b="0" i="1" smtClean="0">
                              <a:solidFill>
                                <a:srgbClr val="C00000"/>
                              </a:solidFill>
                              <a:latin typeface="Cambria Math" panose="02040503050406030204" pitchFamily="18" charset="0"/>
                              <a:ea typeface="Cambria Math"/>
                            </a:rPr>
                          </m:ctrlPr>
                        </m:sSubPr>
                        <m:e>
                          <m:r>
                            <a:rPr lang="en-US" sz="2800" b="0" i="1" smtClean="0">
                              <a:solidFill>
                                <a:srgbClr val="C00000"/>
                              </a:solidFill>
                              <a:latin typeface="Cambria Math" panose="02040503050406030204" pitchFamily="18" charset="0"/>
                              <a:ea typeface="Cambria Math"/>
                            </a:rPr>
                            <m:t>𝑥</m:t>
                          </m:r>
                        </m:e>
                        <m:sub>
                          <m:r>
                            <a:rPr lang="en-US" sz="2800" b="0" i="1" smtClean="0">
                              <a:solidFill>
                                <a:srgbClr val="C00000"/>
                              </a:solidFill>
                              <a:latin typeface="Cambria Math" panose="02040503050406030204" pitchFamily="18" charset="0"/>
                              <a:ea typeface="Cambria Math"/>
                            </a:rPr>
                            <m:t>0</m:t>
                          </m:r>
                        </m:sub>
                      </m:sSub>
                      <m:r>
                        <a:rPr lang="en-US" sz="2800" b="0" i="1" smtClean="0">
                          <a:solidFill>
                            <a:srgbClr val="C00000"/>
                          </a:solidFill>
                          <a:latin typeface="Cambria Math" panose="02040503050406030204" pitchFamily="18" charset="0"/>
                          <a:ea typeface="Cambria Math"/>
                        </a:rPr>
                        <m:t>)</m:t>
                      </m:r>
                    </m:oMath>
                  </m:oMathPara>
                </a14:m>
                <a:endParaRPr lang="en-US" sz="2800" dirty="0">
                  <a:solidFill>
                    <a:srgbClr val="C0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553846" y="5002736"/>
                <a:ext cx="3732669" cy="816508"/>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732730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5068" y="146649"/>
            <a:ext cx="10515600" cy="1043707"/>
          </a:xfrm>
        </p:spPr>
        <p:txBody>
          <a:bodyPr/>
          <a:lstStyle/>
          <a:p>
            <a:r>
              <a:rPr lang="en-US" dirty="0" smtClean="0"/>
              <a:t>Free Fall Acceleration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47313"/>
                <a:ext cx="10515600" cy="5512279"/>
              </a:xfrm>
            </p:spPr>
            <p:txBody>
              <a:bodyPr>
                <a:normAutofit lnSpcReduction="10000"/>
              </a:bodyPr>
              <a:lstStyle/>
              <a:p>
                <a:pPr marL="0" indent="0">
                  <a:buNone/>
                </a:pPr>
                <a:r>
                  <a:rPr lang="en-US" dirty="0" smtClean="0"/>
                  <a:t>In the absence of air resistance, all objects dropped near the earth’s surface fall toward the earth with </a:t>
                </a:r>
                <a:r>
                  <a:rPr lang="en-US" dirty="0" smtClean="0">
                    <a:solidFill>
                      <a:srgbClr val="FF0000"/>
                    </a:solidFill>
                  </a:rPr>
                  <a:t>constant acceleration </a:t>
                </a:r>
                <a:r>
                  <a:rPr lang="en-US" dirty="0" smtClean="0"/>
                  <a:t>under the influence of earth’s gravity. The object acceleration is directed toward the earth, regardless of its initial motion.  We denote the </a:t>
                </a:r>
                <a:r>
                  <a:rPr lang="en-US" dirty="0" smtClean="0">
                    <a:solidFill>
                      <a:srgbClr val="FF0000"/>
                    </a:solidFill>
                  </a:rPr>
                  <a:t>magnitude</a:t>
                </a:r>
                <a:r>
                  <a:rPr lang="en-US" dirty="0" smtClean="0"/>
                  <a:t> of the freefall acceleration as </a:t>
                </a:r>
                <a14:m>
                  <m:oMath xmlns:m="http://schemas.openxmlformats.org/officeDocument/2006/math">
                    <m:r>
                      <a:rPr lang="en-US" i="1" dirty="0" smtClean="0">
                        <a:latin typeface="Cambria Math"/>
                      </a:rPr>
                      <m:t>𝑔</m:t>
                    </m:r>
                  </m:oMath>
                </a14:m>
                <a:r>
                  <a:rPr lang="en-US" dirty="0" smtClean="0"/>
                  <a:t>, where </a:t>
                </a:r>
                <a14:m>
                  <m:oMath xmlns:m="http://schemas.openxmlformats.org/officeDocument/2006/math">
                    <m:r>
                      <a:rPr lang="en-US" i="1" dirty="0" smtClean="0">
                        <a:latin typeface="Cambria Math"/>
                      </a:rPr>
                      <m:t>𝑔</m:t>
                    </m:r>
                    <m:r>
                      <a:rPr lang="en-US" b="0" i="1" dirty="0" smtClean="0">
                        <a:latin typeface="Cambria Math"/>
                      </a:rPr>
                      <m:t>=9.8 </m:t>
                    </m:r>
                    <m:f>
                      <m:fPr>
                        <m:type m:val="lin"/>
                        <m:ctrlPr>
                          <a:rPr lang="en-US" b="0" i="1" dirty="0" smtClean="0">
                            <a:latin typeface="Cambria Math" panose="02040503050406030204" pitchFamily="18" charset="0"/>
                          </a:rPr>
                        </m:ctrlPr>
                      </m:fPr>
                      <m:num>
                        <m:r>
                          <a:rPr lang="en-US" b="0" i="1" dirty="0" smtClean="0">
                            <a:latin typeface="Cambria Math"/>
                          </a:rPr>
                          <m:t>𝑚</m:t>
                        </m:r>
                      </m:num>
                      <m:den>
                        <m:sSup>
                          <m:sSupPr>
                            <m:ctrlPr>
                              <a:rPr lang="en-US" b="0" i="1" dirty="0" smtClean="0">
                                <a:latin typeface="Cambria Math" panose="02040503050406030204" pitchFamily="18" charset="0"/>
                              </a:rPr>
                            </m:ctrlPr>
                          </m:sSupPr>
                          <m:e>
                            <m:r>
                              <a:rPr lang="en-US" b="0" i="1" dirty="0" smtClean="0">
                                <a:latin typeface="Cambria Math"/>
                              </a:rPr>
                              <m:t>𝑠</m:t>
                            </m:r>
                          </m:e>
                          <m:sup>
                            <m:r>
                              <a:rPr lang="en-US" b="0" i="1" dirty="0" smtClean="0">
                                <a:latin typeface="Cambria Math"/>
                              </a:rPr>
                              <m:t>2</m:t>
                            </m:r>
                          </m:sup>
                        </m:sSup>
                      </m:den>
                    </m:f>
                  </m:oMath>
                </a14:m>
                <a:r>
                  <a:rPr lang="en-US" dirty="0" smtClean="0"/>
                  <a:t>.</a:t>
                </a:r>
                <a:endParaRPr lang="en-US" dirty="0"/>
              </a:p>
              <a:p>
                <a:pPr marL="0" indent="0">
                  <a:buNone/>
                </a:pPr>
                <a:r>
                  <a:rPr lang="en-US" dirty="0" smtClean="0"/>
                  <a:t>To solve problems of such motion we need to do the following:</a:t>
                </a:r>
              </a:p>
              <a:p>
                <a:pPr marL="514350" indent="-514350">
                  <a:buFont typeface="+mj-lt"/>
                  <a:buAutoNum type="arabicPeriod"/>
                </a:pPr>
                <a:r>
                  <a:rPr lang="en-US" dirty="0" smtClean="0"/>
                  <a:t>Look for what information is given and what is wanted.</a:t>
                </a:r>
              </a:p>
              <a:p>
                <a:pPr marL="514350" indent="-514350">
                  <a:buFont typeface="+mj-lt"/>
                  <a:buAutoNum type="arabicPeriod"/>
                </a:pPr>
                <a:r>
                  <a:rPr lang="en-US" dirty="0" smtClean="0"/>
                  <a:t>Make a drawing that shows the object initial location and coordinate system that shows clearly the positive direction and the origin.</a:t>
                </a:r>
              </a:p>
              <a:p>
                <a:pPr marL="514350" indent="-514350">
                  <a:buFont typeface="+mj-lt"/>
                  <a:buAutoNum type="arabicPeriod"/>
                </a:pPr>
                <a:r>
                  <a:rPr lang="en-US" dirty="0" smtClean="0"/>
                  <a:t>The direction(sign) of the physical quantities such as velocity and acceleration should be relative to the defined coordinate.</a:t>
                </a:r>
              </a:p>
              <a:p>
                <a:pPr marL="514350" indent="-514350">
                  <a:buFont typeface="+mj-lt"/>
                  <a:buAutoNum type="arabicPeriod"/>
                </a:pPr>
                <a:r>
                  <a:rPr lang="en-US" dirty="0" smtClean="0"/>
                  <a:t>Use the kinematic equations to solve for </a:t>
                </a:r>
                <a:r>
                  <a:rPr lang="en-US" smtClean="0"/>
                  <a:t>the unknown.</a:t>
                </a: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47313"/>
                <a:ext cx="10515600" cy="5512279"/>
              </a:xfrm>
              <a:blipFill rotWithShape="0">
                <a:blip r:embed="rId3"/>
                <a:stretch>
                  <a:fillRect l="-1217" t="-2434" r="-696"/>
                </a:stretch>
              </a:blipFill>
            </p:spPr>
            <p:txBody>
              <a:bodyPr/>
              <a:lstStyle/>
              <a:p>
                <a:r>
                  <a:rPr lang="en-US">
                    <a:noFill/>
                  </a:rPr>
                  <a:t> </a:t>
                </a:r>
              </a:p>
            </p:txBody>
          </p:sp>
        </mc:Fallback>
      </mc:AlternateContent>
    </p:spTree>
    <p:extLst>
      <p:ext uri="{BB962C8B-B14F-4D97-AF65-F5344CB8AC3E}">
        <p14:creationId xmlns:p14="http://schemas.microsoft.com/office/powerpoint/2010/main" val="247912549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l="76505" t="11111" r="695" b="19547"/>
          <a:stretch/>
        </p:blipFill>
        <p:spPr bwMode="auto">
          <a:xfrm>
            <a:off x="3812875" y="0"/>
            <a:ext cx="4571999" cy="68580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76009" y="216461"/>
            <a:ext cx="1713175" cy="523220"/>
          </a:xfrm>
          <a:prstGeom prst="rect">
            <a:avLst/>
          </a:prstGeom>
        </p:spPr>
        <p:txBody>
          <a:bodyPr wrap="square">
            <a:spAutoFit/>
          </a:bodyPr>
          <a:lstStyle/>
          <a:p>
            <a:r>
              <a:rPr lang="en-US" sz="2800" dirty="0"/>
              <a:t>Example:</a:t>
            </a:r>
          </a:p>
        </p:txBody>
      </p:sp>
    </p:spTree>
    <p:extLst>
      <p:ext uri="{BB962C8B-B14F-4D97-AF65-F5344CB8AC3E}">
        <p14:creationId xmlns:p14="http://schemas.microsoft.com/office/powerpoint/2010/main" val="102229186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0717"/>
            <a:ext cx="10515600" cy="5616246"/>
          </a:xfrm>
        </p:spPr>
        <p:txBody>
          <a:bodyPr/>
          <a:lstStyle/>
          <a:p>
            <a:pPr marL="0" indent="0">
              <a:buNone/>
            </a:pPr>
            <a:r>
              <a:rPr lang="en-US" dirty="0" smtClean="0"/>
              <a:t>In above Figure, </a:t>
            </a:r>
            <a:r>
              <a:rPr lang="en-US" dirty="0"/>
              <a:t>a pitcher tosses a baseball up along a </a:t>
            </a:r>
            <a:r>
              <a:rPr lang="en-US" dirty="0" smtClean="0"/>
              <a:t>+</a:t>
            </a:r>
            <a:r>
              <a:rPr lang="en-US" i="1" dirty="0" smtClean="0"/>
              <a:t>y </a:t>
            </a:r>
            <a:r>
              <a:rPr lang="en-US" dirty="0"/>
              <a:t>axis, with</a:t>
            </a:r>
          </a:p>
          <a:p>
            <a:pPr marL="0" indent="0">
              <a:buNone/>
            </a:pPr>
            <a:r>
              <a:rPr lang="en-US" dirty="0"/>
              <a:t>an initial speed of 12 m/s.</a:t>
            </a:r>
          </a:p>
          <a:p>
            <a:pPr marL="514350" indent="-514350">
              <a:buAutoNum type="alphaLcParenBoth"/>
            </a:pPr>
            <a:r>
              <a:rPr lang="en-US" dirty="0" smtClean="0"/>
              <a:t>How </a:t>
            </a:r>
            <a:r>
              <a:rPr lang="en-US" dirty="0"/>
              <a:t>long does the ball take to reach its maximum height</a:t>
            </a:r>
            <a:r>
              <a:rPr lang="en-US" dirty="0" smtClean="0"/>
              <a:t>?</a:t>
            </a:r>
          </a:p>
          <a:p>
            <a:pPr marL="514350" indent="-514350">
              <a:buAutoNum type="alphaLcParenBoth"/>
            </a:pPr>
            <a:r>
              <a:rPr lang="en-US" dirty="0"/>
              <a:t>What is the ball’s maximum height above its release point</a:t>
            </a:r>
            <a:r>
              <a:rPr lang="en-US" dirty="0" smtClean="0"/>
              <a:t>?</a:t>
            </a:r>
          </a:p>
          <a:p>
            <a:pPr marL="514350" indent="-514350">
              <a:buAutoNum type="alphaLcParenBoth"/>
            </a:pPr>
            <a:r>
              <a:rPr lang="en-US" dirty="0"/>
              <a:t>What is the ball’s maximum height above its release point?</a:t>
            </a:r>
          </a:p>
        </p:txBody>
      </p:sp>
    </p:spTree>
    <p:extLst>
      <p:ext uri="{BB962C8B-B14F-4D97-AF65-F5344CB8AC3E}">
        <p14:creationId xmlns:p14="http://schemas.microsoft.com/office/powerpoint/2010/main" val="75326999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GRAPHICAL INTEGRATION IN MOTION ANALYSIS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5483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281" y="1086928"/>
            <a:ext cx="11565923" cy="5624423"/>
          </a:xfrm>
        </p:spPr>
        <p:txBody>
          <a:bodyPr>
            <a:noAutofit/>
          </a:bodyPr>
          <a:lstStyle/>
          <a:p>
            <a:pPr marL="0" indent="0">
              <a:buNone/>
            </a:pPr>
            <a:r>
              <a:rPr lang="en-US" sz="3200" dirty="0" smtClean="0"/>
              <a:t>The objective of this chapter is to study </a:t>
            </a:r>
            <a:r>
              <a:rPr lang="en-US" sz="3200" dirty="0" smtClean="0">
                <a:solidFill>
                  <a:srgbClr val="FF0000"/>
                </a:solidFill>
              </a:rPr>
              <a:t>motion </a:t>
            </a:r>
            <a:r>
              <a:rPr lang="en-US" sz="3200" dirty="0" smtClean="0"/>
              <a:t>(</a:t>
            </a:r>
            <a:r>
              <a:rPr lang="en-US" sz="3200" dirty="0"/>
              <a:t>kinematics) which is the </a:t>
            </a:r>
            <a:r>
              <a:rPr lang="en-US" sz="3200" dirty="0" smtClean="0"/>
              <a:t>movement </a:t>
            </a:r>
            <a:r>
              <a:rPr lang="en-US" sz="3200" dirty="0"/>
              <a:t>of objects from one location to </a:t>
            </a:r>
            <a:r>
              <a:rPr lang="en-US" sz="3200" dirty="0" smtClean="0"/>
              <a:t>another. We will consider only some general properties of motion.</a:t>
            </a:r>
          </a:p>
          <a:p>
            <a:pPr marL="514350" indent="-514350">
              <a:buFont typeface="+mj-lt"/>
              <a:buAutoNum type="arabicPeriod"/>
            </a:pPr>
            <a:r>
              <a:rPr lang="en-US" sz="3200" dirty="0" smtClean="0"/>
              <a:t>Motion along straight line.</a:t>
            </a:r>
          </a:p>
          <a:p>
            <a:pPr marL="514350" indent="-514350">
              <a:buFont typeface="+mj-lt"/>
              <a:buAutoNum type="arabicPeriod"/>
            </a:pPr>
            <a:r>
              <a:rPr lang="en-US" sz="3200" dirty="0" smtClean="0"/>
              <a:t>Describe motion in terms of space and time and we will ignore the agents (forces) that cause motion. We will determine whether object speed up, slow down, stop, or reverse direction and how time involved in the change. </a:t>
            </a:r>
          </a:p>
          <a:p>
            <a:pPr marL="514350" indent="-514350">
              <a:buFont typeface="+mj-lt"/>
              <a:buAutoNum type="arabicPeriod"/>
            </a:pPr>
            <a:r>
              <a:rPr lang="en-US" sz="3200" dirty="0" smtClean="0"/>
              <a:t>We will consider the moving object as a particle (point like object) regardless of its size. Objects move like particle if all points in the object moves in the same direction with same rate.</a:t>
            </a:r>
            <a:endParaRPr lang="en-US" sz="3200" dirty="0"/>
          </a:p>
        </p:txBody>
      </p:sp>
      <p:sp>
        <p:nvSpPr>
          <p:cNvPr id="4" name="Title 1"/>
          <p:cNvSpPr>
            <a:spLocks noGrp="1"/>
          </p:cNvSpPr>
          <p:nvPr>
            <p:ph type="title"/>
          </p:nvPr>
        </p:nvSpPr>
        <p:spPr>
          <a:xfrm>
            <a:off x="124484" y="86265"/>
            <a:ext cx="10515600" cy="1017018"/>
          </a:xfrm>
        </p:spPr>
        <p:txBody>
          <a:bodyPr/>
          <a:lstStyle/>
          <a:p>
            <a:r>
              <a:rPr lang="en-US" b="1" dirty="0" smtClean="0"/>
              <a:t>Motion.</a:t>
            </a:r>
            <a:endParaRPr lang="en-US" b="1" dirty="0"/>
          </a:p>
        </p:txBody>
      </p:sp>
    </p:spTree>
    <p:extLst>
      <p:ext uri="{BB962C8B-B14F-4D97-AF65-F5344CB8AC3E}">
        <p14:creationId xmlns:p14="http://schemas.microsoft.com/office/powerpoint/2010/main" val="1646899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92" y="1293962"/>
            <a:ext cx="11095008" cy="4883001"/>
          </a:xfrm>
        </p:spPr>
        <p:txBody>
          <a:bodyPr>
            <a:normAutofit/>
          </a:bodyPr>
          <a:lstStyle/>
          <a:p>
            <a:pPr marL="0" indent="0">
              <a:buNone/>
            </a:pPr>
            <a:r>
              <a:rPr lang="en-US" dirty="0" smtClean="0"/>
              <a:t>To locate an object we need:</a:t>
            </a:r>
          </a:p>
          <a:p>
            <a:r>
              <a:rPr lang="en-US" dirty="0" smtClean="0"/>
              <a:t>A reference point (origin)</a:t>
            </a:r>
          </a:p>
          <a:p>
            <a:r>
              <a:rPr lang="en-US" dirty="0" smtClean="0"/>
              <a:t>Coordinates ( with positive, negative direction and origin or zero point).</a:t>
            </a:r>
            <a:endParaRPr lang="en-US" dirty="0"/>
          </a:p>
        </p:txBody>
      </p:sp>
      <p:sp>
        <p:nvSpPr>
          <p:cNvPr id="4" name="Title 1"/>
          <p:cNvSpPr>
            <a:spLocks noGrp="1"/>
          </p:cNvSpPr>
          <p:nvPr>
            <p:ph type="title"/>
          </p:nvPr>
        </p:nvSpPr>
        <p:spPr>
          <a:xfrm>
            <a:off x="327804" y="86265"/>
            <a:ext cx="10312280" cy="1017018"/>
          </a:xfrm>
        </p:spPr>
        <p:txBody>
          <a:bodyPr/>
          <a:lstStyle/>
          <a:p>
            <a:r>
              <a:rPr lang="en-US" dirty="0"/>
              <a:t>Position and Displacement</a:t>
            </a:r>
            <a:r>
              <a:rPr lang="en-US" dirty="0" smtClean="0"/>
              <a:t>.</a:t>
            </a:r>
            <a:endParaRPr lang="en-US" dirty="0"/>
          </a:p>
        </p:txBody>
      </p:sp>
      <p:grpSp>
        <p:nvGrpSpPr>
          <p:cNvPr id="54" name="Canvas 1"/>
          <p:cNvGrpSpPr/>
          <p:nvPr/>
        </p:nvGrpSpPr>
        <p:grpSpPr>
          <a:xfrm>
            <a:off x="3224216" y="3266946"/>
            <a:ext cx="5658928" cy="2242372"/>
            <a:chOff x="0" y="-45914"/>
            <a:chExt cx="4921250" cy="1263345"/>
          </a:xfrm>
        </p:grpSpPr>
        <p:sp>
          <p:nvSpPr>
            <p:cNvPr id="75" name="Text Box 32"/>
            <p:cNvSpPr txBox="1"/>
            <p:nvPr/>
          </p:nvSpPr>
          <p:spPr>
            <a:xfrm>
              <a:off x="167303" y="244670"/>
              <a:ext cx="1570352" cy="254000"/>
            </a:xfrm>
            <a:prstGeom prst="rect">
              <a:avLst/>
            </a:prstGeom>
            <a:solidFill>
              <a:schemeClr val="accent4">
                <a:lumMod val="20000"/>
                <a:lumOff val="8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600" dirty="0">
                  <a:effectLst/>
                  <a:latin typeface="Times New Roman"/>
                  <a:ea typeface="Calibri"/>
                  <a:cs typeface="Arial"/>
                </a:rPr>
                <a:t>Negative </a:t>
              </a:r>
              <a:r>
                <a:rPr lang="en-US" sz="1600" dirty="0">
                  <a:latin typeface="Times New Roman"/>
                  <a:ea typeface="Calibri"/>
                  <a:cs typeface="Arial"/>
                </a:rPr>
                <a:t>direction</a:t>
              </a:r>
            </a:p>
          </p:txBody>
        </p:sp>
        <p:sp>
          <p:nvSpPr>
            <p:cNvPr id="55" name="Rectangle 54"/>
            <p:cNvSpPr/>
            <p:nvPr/>
          </p:nvSpPr>
          <p:spPr>
            <a:xfrm>
              <a:off x="0" y="0"/>
              <a:ext cx="4921250" cy="1212850"/>
            </a:xfrm>
            <a:prstGeom prst="rect">
              <a:avLst/>
            </a:prstGeom>
            <a:noFill/>
          </p:spPr>
        </p:sp>
        <p:cxnSp>
          <p:nvCxnSpPr>
            <p:cNvPr id="56" name="Straight Connector 55"/>
            <p:cNvCxnSpPr/>
            <p:nvPr/>
          </p:nvCxnSpPr>
          <p:spPr>
            <a:xfrm>
              <a:off x="0" y="789350"/>
              <a:ext cx="4292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300650" y="715350"/>
              <a:ext cx="0" cy="7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605450" y="715350"/>
              <a:ext cx="0" cy="7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910250" y="715350"/>
              <a:ext cx="0" cy="7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215050" y="721700"/>
              <a:ext cx="0" cy="7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519850" y="715350"/>
              <a:ext cx="0" cy="7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820205" y="717255"/>
              <a:ext cx="0" cy="7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125005" y="71725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429805" y="723605"/>
              <a:ext cx="0" cy="7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734605" y="717255"/>
              <a:ext cx="0" cy="7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039405" y="715350"/>
              <a:ext cx="0" cy="7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344205" y="715350"/>
              <a:ext cx="0" cy="7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49005" y="721700"/>
              <a:ext cx="0" cy="7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953805" y="715350"/>
              <a:ext cx="0" cy="7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 Box 31"/>
            <p:cNvSpPr txBox="1"/>
            <p:nvPr/>
          </p:nvSpPr>
          <p:spPr>
            <a:xfrm>
              <a:off x="93997" y="844731"/>
              <a:ext cx="3892595" cy="372700"/>
            </a:xfrm>
            <a:prstGeom prst="rect">
              <a:avLst/>
            </a:prstGeom>
            <a:solidFill>
              <a:schemeClr val="accent4">
                <a:lumMod val="20000"/>
                <a:lumOff val="8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nSpc>
                  <a:spcPct val="115000"/>
                </a:lnSpc>
                <a:spcAft>
                  <a:spcPts val="1000"/>
                </a:spcAft>
                <a:defRPr sz="1400">
                  <a:effectLst/>
                  <a:latin typeface="Times New Roman"/>
                  <a:ea typeface="Calibri"/>
                  <a:cs typeface="Arial"/>
                </a:defRPr>
              </a:lvl1pPr>
            </a:lstStyle>
            <a:p>
              <a:r>
                <a:rPr lang="en-US" sz="1600" dirty="0"/>
                <a:t>       </a:t>
              </a:r>
              <a:r>
                <a:rPr lang="en-US" sz="1600" dirty="0" smtClean="0"/>
                <a:t>      </a:t>
              </a:r>
              <a:r>
                <a:rPr lang="en-US" sz="1600" dirty="0"/>
                <a:t>-4  </a:t>
              </a:r>
              <a:r>
                <a:rPr lang="en-US" sz="1600" dirty="0" smtClean="0"/>
                <a:t>  </a:t>
              </a:r>
              <a:r>
                <a:rPr lang="en-US" sz="1600" dirty="0"/>
                <a:t>-3    </a:t>
              </a:r>
              <a:r>
                <a:rPr lang="en-US" sz="1600" dirty="0" smtClean="0"/>
                <a:t>-</a:t>
              </a:r>
              <a:r>
                <a:rPr lang="en-US" sz="1600" dirty="0"/>
                <a:t>2  </a:t>
              </a:r>
              <a:r>
                <a:rPr lang="en-US" sz="1600" dirty="0" smtClean="0"/>
                <a:t> -</a:t>
              </a:r>
              <a:r>
                <a:rPr lang="en-US" sz="1600" dirty="0"/>
                <a:t>1     </a:t>
              </a:r>
              <a:r>
                <a:rPr lang="en-US" sz="1600" dirty="0" smtClean="0"/>
                <a:t> </a:t>
              </a:r>
              <a:r>
                <a:rPr lang="en-US" sz="1600" dirty="0"/>
                <a:t>0  </a:t>
              </a:r>
              <a:r>
                <a:rPr lang="en-US" sz="1600" dirty="0" smtClean="0"/>
                <a:t>   1    2     </a:t>
              </a:r>
              <a:r>
                <a:rPr lang="en-US" sz="1600" dirty="0"/>
                <a:t>3    </a:t>
              </a:r>
              <a:r>
                <a:rPr lang="en-US" sz="1600" dirty="0" smtClean="0"/>
                <a:t> 4 </a:t>
              </a:r>
              <a:endParaRPr lang="en-US" sz="1600" dirty="0"/>
            </a:p>
          </p:txBody>
        </p:sp>
        <p:sp>
          <p:nvSpPr>
            <p:cNvPr id="71" name="Text Box 32"/>
            <p:cNvSpPr txBox="1"/>
            <p:nvPr/>
          </p:nvSpPr>
          <p:spPr>
            <a:xfrm>
              <a:off x="4341199" y="611550"/>
              <a:ext cx="580051" cy="315550"/>
            </a:xfrm>
            <a:prstGeom prst="rect">
              <a:avLst/>
            </a:prstGeom>
            <a:solidFill>
              <a:schemeClr val="accent4">
                <a:lumMod val="20000"/>
                <a:lumOff val="8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nSpc>
                  <a:spcPct val="115000"/>
                </a:lnSpc>
                <a:spcAft>
                  <a:spcPts val="1000"/>
                </a:spcAft>
                <a:defRPr sz="1400">
                  <a:effectLst/>
                  <a:latin typeface="Times New Roman"/>
                  <a:ea typeface="Calibri"/>
                  <a:cs typeface="Arial"/>
                </a:defRPr>
              </a:lvl1pPr>
            </a:lstStyle>
            <a:p>
              <a:r>
                <a:rPr lang="en-US"/>
                <a:t>x (m)</a:t>
              </a:r>
            </a:p>
          </p:txBody>
        </p:sp>
        <p:sp>
          <p:nvSpPr>
            <p:cNvPr id="72" name="Text Box 32"/>
            <p:cNvSpPr txBox="1"/>
            <p:nvPr/>
          </p:nvSpPr>
          <p:spPr>
            <a:xfrm>
              <a:off x="1866854" y="-45914"/>
              <a:ext cx="685845" cy="376114"/>
            </a:xfrm>
            <a:prstGeom prst="rect">
              <a:avLst/>
            </a:prstGeom>
            <a:solidFill>
              <a:schemeClr val="accent4">
                <a:lumMod val="20000"/>
                <a:lumOff val="8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nSpc>
                  <a:spcPct val="115000"/>
                </a:lnSpc>
                <a:spcAft>
                  <a:spcPts val="1000"/>
                </a:spcAft>
                <a:defRPr sz="1400">
                  <a:effectLst/>
                  <a:latin typeface="Times New Roman"/>
                  <a:ea typeface="Calibri"/>
                  <a:cs typeface="Arial"/>
                </a:defRPr>
              </a:lvl1pPr>
            </a:lstStyle>
            <a:p>
              <a:r>
                <a:rPr lang="en-US" sz="1800" dirty="0"/>
                <a:t>Origin</a:t>
              </a:r>
            </a:p>
          </p:txBody>
        </p:sp>
        <p:cxnSp>
          <p:nvCxnSpPr>
            <p:cNvPr id="73" name="Straight Arrow Connector 72"/>
            <p:cNvCxnSpPr/>
            <p:nvPr/>
          </p:nvCxnSpPr>
          <p:spPr>
            <a:xfrm flipH="1">
              <a:off x="2125005" y="285750"/>
              <a:ext cx="53045" cy="395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116502" y="456610"/>
              <a:ext cx="144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 Box 32"/>
            <p:cNvSpPr txBox="1"/>
            <p:nvPr/>
          </p:nvSpPr>
          <p:spPr>
            <a:xfrm>
              <a:off x="2695302" y="245310"/>
              <a:ext cx="1655150" cy="254000"/>
            </a:xfrm>
            <a:prstGeom prst="rect">
              <a:avLst/>
            </a:prstGeom>
            <a:solidFill>
              <a:schemeClr val="accent4">
                <a:lumMod val="20000"/>
                <a:lumOff val="8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nSpc>
                  <a:spcPct val="115000"/>
                </a:lnSpc>
                <a:spcAft>
                  <a:spcPts val="1000"/>
                </a:spcAft>
                <a:defRPr sz="1400">
                  <a:effectLst/>
                  <a:latin typeface="Times New Roman"/>
                  <a:ea typeface="Calibri"/>
                  <a:cs typeface="Arial"/>
                </a:defRPr>
              </a:lvl1pPr>
            </a:lstStyle>
            <a:p>
              <a:r>
                <a:rPr lang="en-US" sz="1600" dirty="0"/>
                <a:t>Positive direction</a:t>
              </a:r>
            </a:p>
          </p:txBody>
        </p:sp>
        <p:cxnSp>
          <p:nvCxnSpPr>
            <p:cNvPr id="77" name="Straight Arrow Connector 76"/>
            <p:cNvCxnSpPr/>
            <p:nvPr/>
          </p:nvCxnSpPr>
          <p:spPr>
            <a:xfrm>
              <a:off x="2734605" y="443865"/>
              <a:ext cx="144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4493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Displacements</a:t>
            </a:r>
            <a:r>
              <a:rPr lang="en-US" b="1" dirty="0" smtClean="0"/>
              <a:t>.</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displacement of a particle is define as its change in </a:t>
                </a:r>
                <a:r>
                  <a:rPr lang="en-US" dirty="0" err="1" smtClean="0"/>
                  <a:t>postion</a:t>
                </a:r>
                <a:r>
                  <a:rPr lang="en-US" dirty="0" smtClean="0"/>
                  <a:t>.</a:t>
                </a:r>
              </a:p>
              <a:p>
                <a:endParaRPr lang="en-US" dirty="0"/>
              </a:p>
              <a:p>
                <a:pPr marL="0" indent="0">
                  <a:buNone/>
                </a:pPr>
                <a:r>
                  <a:rPr lang="en-US" dirty="0" smtClean="0"/>
                  <a:t>	</a:t>
                </a:r>
                <a14:m>
                  <m:oMath xmlns:m="http://schemas.openxmlformats.org/officeDocument/2006/math">
                    <m:r>
                      <a:rPr lang="en-US" i="1" smtClean="0">
                        <a:latin typeface="Cambria Math"/>
                        <a:ea typeface="Cambria Math"/>
                      </a:rPr>
                      <m:t>∆</m:t>
                    </m:r>
                    <m:r>
                      <a:rPr lang="en-US" b="0" i="1" smtClean="0">
                        <a:latin typeface="Cambria Math"/>
                        <a:ea typeface="Cambria Math"/>
                      </a:rPr>
                      <m:t>𝑥</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𝑥</m:t>
                        </m:r>
                      </m:e>
                      <m:sub>
                        <m:r>
                          <a:rPr lang="en-US" b="0" i="1" smtClean="0">
                            <a:latin typeface="Cambria Math"/>
                            <a:ea typeface="Cambria Math"/>
                          </a:rPr>
                          <m:t>𝑓</m:t>
                        </m:r>
                      </m:sub>
                    </m:sSub>
                    <m:r>
                      <a:rPr lang="en-US" b="0" i="1" smtClean="0">
                        <a:latin typeface="Cambria Math"/>
                        <a:ea typeface="Cambria Math"/>
                      </a:rPr>
                      <m:t>−</m:t>
                    </m:r>
                  </m:oMath>
                </a14:m>
                <a:r>
                  <a:rPr lang="en-US" dirty="0" smtClean="0">
                    <a:ea typeface="Cambria Math"/>
                  </a:rPr>
                  <a:t> </a:t>
                </a:r>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b="0" i="1" smtClean="0">
                            <a:latin typeface="Cambria Math"/>
                            <a:ea typeface="Cambria Math"/>
                          </a:rPr>
                          <m:t>𝑖</m:t>
                        </m:r>
                      </m:sub>
                    </m:sSub>
                    <m:r>
                      <a:rPr lang="en-US" b="0" i="1" smtClean="0">
                        <a:latin typeface="Cambria Math"/>
                        <a:ea typeface="Cambria Math"/>
                      </a:rPr>
                      <m:t>         ∆ </m:t>
                    </m:r>
                    <m:d>
                      <m:dPr>
                        <m:ctrlPr>
                          <a:rPr lang="en-US" b="0" i="1" smtClean="0">
                            <a:latin typeface="Cambria Math" panose="02040503050406030204" pitchFamily="18" charset="0"/>
                            <a:ea typeface="Cambria Math"/>
                          </a:rPr>
                        </m:ctrlPr>
                      </m:dPr>
                      <m:e>
                        <m:r>
                          <a:rPr lang="en-US" b="0" i="1" smtClean="0">
                            <a:latin typeface="Cambria Math"/>
                            <a:ea typeface="Cambria Math"/>
                          </a:rPr>
                          <m:t>𝑑𝑒𝑙𝑡𝑎</m:t>
                        </m:r>
                      </m:e>
                    </m:d>
                    <m:r>
                      <a:rPr lang="en-US" b="0" i="1" smtClean="0">
                        <a:latin typeface="Cambria Math"/>
                        <a:ea typeface="Cambria Math"/>
                      </a:rPr>
                      <m:t> </m:t>
                    </m:r>
                    <m:r>
                      <a:rPr lang="en-US" b="0" i="1" smtClean="0">
                        <a:latin typeface="Cambria Math"/>
                        <a:ea typeface="Cambria Math"/>
                      </a:rPr>
                      <m:t>𝑚𝑒𝑎𝑛𝑠</m:t>
                    </m:r>
                    <m:r>
                      <a:rPr lang="en-US" b="0" i="1" smtClean="0">
                        <a:latin typeface="Cambria Math"/>
                        <a:ea typeface="Cambria Math"/>
                      </a:rPr>
                      <m:t> </m:t>
                    </m:r>
                    <m:r>
                      <a:rPr lang="en-US" b="0" i="1" smtClean="0">
                        <a:latin typeface="Cambria Math"/>
                        <a:ea typeface="Cambria Math"/>
                      </a:rPr>
                      <m:t>𝑡h𝑒</m:t>
                    </m:r>
                    <m:r>
                      <a:rPr lang="en-US" b="0" i="1" smtClean="0">
                        <a:latin typeface="Cambria Math"/>
                        <a:ea typeface="Cambria Math"/>
                      </a:rPr>
                      <m:t> </m:t>
                    </m:r>
                    <m:r>
                      <a:rPr lang="en-US" b="0" i="1" smtClean="0">
                        <a:latin typeface="Cambria Math"/>
                        <a:ea typeface="Cambria Math"/>
                      </a:rPr>
                      <m:t>𝑐h𝑎𝑛𝑔𝑒</m:t>
                    </m:r>
                    <m:r>
                      <a:rPr lang="en-US" b="0" i="1" smtClean="0">
                        <a:latin typeface="Cambria Math"/>
                        <a:ea typeface="Cambria Math"/>
                      </a:rPr>
                      <m:t> </m:t>
                    </m:r>
                    <m:r>
                      <a:rPr lang="en-US" b="0" i="1" smtClean="0">
                        <a:latin typeface="Cambria Math"/>
                        <a:ea typeface="Cambria Math"/>
                      </a:rPr>
                      <m:t>𝑜𝑓</m:t>
                    </m:r>
                    <m:r>
                      <a:rPr lang="en-US" b="0" i="1" smtClean="0">
                        <a:latin typeface="Cambria Math"/>
                        <a:ea typeface="Cambria Math"/>
                      </a:rPr>
                      <m:t> </m:t>
                    </m:r>
                  </m:oMath>
                </a14:m>
                <a:r>
                  <a:rPr lang="en-US" dirty="0" smtClean="0"/>
                  <a:t>  </a:t>
                </a:r>
              </a:p>
              <a:p>
                <a:pPr marL="0" indent="0">
                  <a:buNone/>
                </a:pPr>
                <a:r>
                  <a:rPr lang="en-US" dirty="0"/>
                  <a:t>	</a:t>
                </a:r>
                <a14:m>
                  <m:oMath xmlns:m="http://schemas.openxmlformats.org/officeDocument/2006/math">
                    <m:r>
                      <a:rPr lang="en-US" i="1">
                        <a:latin typeface="Cambria Math"/>
                        <a:ea typeface="Cambria Math"/>
                      </a:rPr>
                      <m:t>∆</m:t>
                    </m:r>
                    <m:r>
                      <a:rPr lang="en-US" i="1">
                        <a:latin typeface="Cambria Math"/>
                        <a:ea typeface="Cambria Math"/>
                      </a:rPr>
                      <m:t>𝑥</m:t>
                    </m:r>
                    <m:r>
                      <a:rPr lang="en-US" b="0" i="1" smtClean="0">
                        <a:latin typeface="Cambria Math"/>
                        <a:ea typeface="Cambria Math"/>
                      </a:rPr>
                      <m:t> </m:t>
                    </m:r>
                    <m:r>
                      <a:rPr lang="en-US" b="0" i="1" smtClean="0">
                        <a:latin typeface="Cambria Math"/>
                        <a:ea typeface="Cambria Math"/>
                      </a:rPr>
                      <m:t>𝑖𝑠</m:t>
                    </m:r>
                    <m:r>
                      <a:rPr lang="en-US" b="0" i="1" smtClean="0">
                        <a:latin typeface="Cambria Math"/>
                        <a:ea typeface="Cambria Math"/>
                      </a:rPr>
                      <m:t> </m:t>
                    </m:r>
                    <m:r>
                      <a:rPr lang="en-US" i="1">
                        <a:latin typeface="Cambria Math"/>
                        <a:ea typeface="Cambria Math"/>
                      </a:rPr>
                      <m:t>𝑡h𝑒</m:t>
                    </m:r>
                    <m:r>
                      <a:rPr lang="en-US" i="1">
                        <a:latin typeface="Cambria Math"/>
                        <a:ea typeface="Cambria Math"/>
                      </a:rPr>
                      <m:t> </m:t>
                    </m:r>
                    <m:r>
                      <a:rPr lang="en-US" i="1">
                        <a:latin typeface="Cambria Math"/>
                        <a:ea typeface="Cambria Math"/>
                      </a:rPr>
                      <m:t>𝑐h𝑎𝑛𝑔𝑒</m:t>
                    </m:r>
                    <m:r>
                      <a:rPr lang="en-US" i="1">
                        <a:latin typeface="Cambria Math"/>
                        <a:ea typeface="Cambria Math"/>
                      </a:rPr>
                      <m:t> </m:t>
                    </m:r>
                    <m:r>
                      <a:rPr lang="en-US" i="1">
                        <a:latin typeface="Cambria Math"/>
                        <a:ea typeface="Cambria Math"/>
                      </a:rPr>
                      <m:t>𝑜𝑓</m:t>
                    </m:r>
                    <m:r>
                      <a:rPr lang="en-US" b="0" i="1" smtClean="0">
                        <a:latin typeface="Cambria Math"/>
                        <a:ea typeface="Cambria Math"/>
                      </a:rPr>
                      <m:t> </m:t>
                    </m:r>
                    <m:r>
                      <a:rPr lang="en-US" b="0" i="1" smtClean="0">
                        <a:latin typeface="Cambria Math"/>
                        <a:ea typeface="Cambria Math"/>
                      </a:rPr>
                      <m:t>𝑥</m:t>
                    </m:r>
                    <m:r>
                      <a:rPr lang="en-US" i="1">
                        <a:latin typeface="Cambria Math"/>
                        <a:ea typeface="Cambria Math"/>
                      </a:rPr>
                      <m:t> </m:t>
                    </m:r>
                  </m:oMath>
                </a14:m>
                <a:r>
                  <a:rPr lang="en-US" dirty="0"/>
                  <a:t>  </a:t>
                </a:r>
                <a:endParaRPr lang="en-US" dirty="0" smtClean="0"/>
              </a:p>
              <a:p>
                <a:pPr marL="0" indent="0">
                  <a:buNone/>
                </a:pPr>
                <a:r>
                  <a:rPr lang="en-US" dirty="0" smtClean="0">
                    <a:ea typeface="Cambria Math"/>
                  </a:rPr>
                  <a:t>	</a:t>
                </a:r>
                <a14:m>
                  <m:oMath xmlns:m="http://schemas.openxmlformats.org/officeDocument/2006/math">
                    <m:r>
                      <a:rPr lang="en-US" i="1">
                        <a:latin typeface="Cambria Math"/>
                        <a:ea typeface="Cambria Math"/>
                      </a:rPr>
                      <m:t>∆</m:t>
                    </m:r>
                    <m:r>
                      <a:rPr lang="en-US" b="0" i="1" smtClean="0">
                        <a:latin typeface="Cambria Math"/>
                        <a:ea typeface="Cambria Math"/>
                      </a:rPr>
                      <m:t>𝐴</m:t>
                    </m:r>
                    <m:r>
                      <a:rPr lang="en-US" b="0" i="1" smtClean="0">
                        <a:latin typeface="Cambria Math"/>
                        <a:ea typeface="Cambria Math"/>
                      </a:rPr>
                      <m:t>≡</m:t>
                    </m:r>
                    <m:sSub>
                      <m:sSubPr>
                        <m:ctrlPr>
                          <a:rPr lang="en-US" i="1">
                            <a:latin typeface="Cambria Math" panose="02040503050406030204" pitchFamily="18" charset="0"/>
                            <a:ea typeface="Cambria Math"/>
                          </a:rPr>
                        </m:ctrlPr>
                      </m:sSubPr>
                      <m:e>
                        <m:r>
                          <a:rPr lang="en-US" b="0" i="1" smtClean="0">
                            <a:latin typeface="Cambria Math"/>
                            <a:ea typeface="Cambria Math"/>
                          </a:rPr>
                          <m:t>𝐴</m:t>
                        </m:r>
                      </m:e>
                      <m:sub>
                        <m:r>
                          <a:rPr lang="en-US" i="1">
                            <a:latin typeface="Cambria Math"/>
                            <a:ea typeface="Cambria Math"/>
                          </a:rPr>
                          <m:t>𝑓</m:t>
                        </m:r>
                      </m:sub>
                    </m:sSub>
                    <m:r>
                      <a:rPr lang="en-US" i="1">
                        <a:latin typeface="Cambria Math"/>
                        <a:ea typeface="Cambria Math"/>
                      </a:rPr>
                      <m:t>−</m:t>
                    </m:r>
                    <m:r>
                      <m:rPr>
                        <m:nor/>
                      </m:rPr>
                      <a:rPr lang="en-US" dirty="0">
                        <a:ea typeface="Cambria Math"/>
                      </a:rPr>
                      <m:t> </m:t>
                    </m:r>
                    <m:sSub>
                      <m:sSubPr>
                        <m:ctrlPr>
                          <a:rPr lang="en-US" i="1">
                            <a:latin typeface="Cambria Math" panose="02040503050406030204" pitchFamily="18" charset="0"/>
                            <a:ea typeface="Cambria Math"/>
                          </a:rPr>
                        </m:ctrlPr>
                      </m:sSubPr>
                      <m:e>
                        <m:r>
                          <a:rPr lang="en-US" b="0" i="1" smtClean="0">
                            <a:latin typeface="Cambria Math"/>
                            <a:ea typeface="Cambria Math"/>
                          </a:rPr>
                          <m:t>𝐴</m:t>
                        </m:r>
                      </m:e>
                      <m:sub>
                        <m:r>
                          <a:rPr lang="en-US" i="1">
                            <a:latin typeface="Cambria Math"/>
                            <a:ea typeface="Cambria Math"/>
                          </a:rPr>
                          <m:t>𝑖</m:t>
                        </m:r>
                      </m:sub>
                    </m:sSub>
                    <m:r>
                      <a:rPr lang="en-US" b="0" i="1" smtClean="0">
                        <a:latin typeface="Cambria Math"/>
                        <a:ea typeface="Cambria Math"/>
                      </a:rPr>
                      <m:t>   </m:t>
                    </m:r>
                    <m:r>
                      <a:rPr lang="en-US" i="1">
                        <a:latin typeface="Cambria Math"/>
                        <a:ea typeface="Cambria Math"/>
                      </a:rPr>
                      <m:t>𝑖𝑠</m:t>
                    </m:r>
                    <m:r>
                      <a:rPr lang="en-US" i="1">
                        <a:latin typeface="Cambria Math"/>
                        <a:ea typeface="Cambria Math"/>
                      </a:rPr>
                      <m:t> </m:t>
                    </m:r>
                    <m:r>
                      <a:rPr lang="en-US" i="1">
                        <a:latin typeface="Cambria Math"/>
                        <a:ea typeface="Cambria Math"/>
                      </a:rPr>
                      <m:t>𝑡h𝑒</m:t>
                    </m:r>
                    <m:r>
                      <a:rPr lang="en-US" i="1">
                        <a:latin typeface="Cambria Math"/>
                        <a:ea typeface="Cambria Math"/>
                      </a:rPr>
                      <m:t> </m:t>
                    </m:r>
                    <m:r>
                      <a:rPr lang="en-US" i="1">
                        <a:latin typeface="Cambria Math"/>
                        <a:ea typeface="Cambria Math"/>
                      </a:rPr>
                      <m:t>𝑐h𝑎𝑛𝑔𝑒</m:t>
                    </m:r>
                    <m:r>
                      <a:rPr lang="en-US" i="1">
                        <a:latin typeface="Cambria Math"/>
                        <a:ea typeface="Cambria Math"/>
                      </a:rPr>
                      <m:t> </m:t>
                    </m:r>
                    <m:r>
                      <a:rPr lang="en-US" i="1">
                        <a:latin typeface="Cambria Math"/>
                        <a:ea typeface="Cambria Math"/>
                      </a:rPr>
                      <m:t>𝑜𝑓</m:t>
                    </m:r>
                    <m:r>
                      <a:rPr lang="en-US" i="1">
                        <a:latin typeface="Cambria Math"/>
                        <a:ea typeface="Cambria Math"/>
                      </a:rPr>
                      <m:t> </m:t>
                    </m:r>
                    <m:r>
                      <a:rPr lang="en-US" b="0" i="1" smtClean="0">
                        <a:latin typeface="Cambria Math"/>
                        <a:ea typeface="Cambria Math"/>
                      </a:rPr>
                      <m:t>𝐴</m:t>
                    </m:r>
                  </m:oMath>
                </a14:m>
                <a:endParaRPr lang="en-US" b="0" dirty="0" smtClean="0">
                  <a:ea typeface="Cambria Math"/>
                </a:endParaRPr>
              </a:p>
              <a:p>
                <a:pPr marL="0" indent="0">
                  <a:buNone/>
                </a:pPr>
                <a:r>
                  <a:rPr lang="en-US" dirty="0" smtClean="0"/>
                  <a:t>We have to recognize the difference between the displacement and the distance traveled. The displacement contain the magnitude(how much) and direction, while distance describe only the magnitude.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217" t="-2241" r="-1681"/>
                </a:stretch>
              </a:blipFill>
            </p:spPr>
            <p:txBody>
              <a:bodyPr/>
              <a:lstStyle/>
              <a:p>
                <a:r>
                  <a:rPr lang="en-US">
                    <a:noFill/>
                  </a:rPr>
                  <a:t> </a:t>
                </a:r>
              </a:p>
            </p:txBody>
          </p:sp>
        </mc:Fallback>
      </mc:AlternateContent>
    </p:spTree>
    <p:extLst>
      <p:ext uri="{BB962C8B-B14F-4D97-AF65-F5344CB8AC3E}">
        <p14:creationId xmlns:p14="http://schemas.microsoft.com/office/powerpoint/2010/main" val="33820774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Velocity and Average speed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70008"/>
                <a:ext cx="10515600" cy="4606955"/>
              </a:xfrm>
            </p:spPr>
            <p:txBody>
              <a:bodyPr>
                <a:normAutofit fontScale="92500" lnSpcReduction="10000"/>
              </a:bodyPr>
              <a:lstStyle/>
              <a:p>
                <a:r>
                  <a:rPr lang="en-US" dirty="0" smtClean="0"/>
                  <a:t>The motion of a particle is known if the particle position as a function of time is known. The knowledge of displacement will not give us </a:t>
                </a:r>
                <a:r>
                  <a:rPr lang="en-US" dirty="0" smtClean="0">
                    <a:solidFill>
                      <a:srgbClr val="C00000"/>
                    </a:solidFill>
                  </a:rPr>
                  <a:t>how fast</a:t>
                </a:r>
                <a:r>
                  <a:rPr lang="en-US" dirty="0" smtClean="0"/>
                  <a:t> the particle move from on location to another. We need to define new quantities that give describe how fast the particle moves.</a:t>
                </a:r>
              </a:p>
              <a:p>
                <a:pPr marL="0" indent="0">
                  <a:buNone/>
                </a:pPr>
                <a:endParaRPr lang="en-US" dirty="0" smtClean="0"/>
              </a:p>
              <a:p>
                <a:pPr marL="0" indent="0">
                  <a:buNone/>
                </a:pPr>
                <a:r>
                  <a:rPr lang="en-US" dirty="0" smtClean="0"/>
                  <a:t> Average velocity </a:t>
                </a:r>
                <a14:m>
                  <m:oMath xmlns:m="http://schemas.openxmlformats.org/officeDocument/2006/math">
                    <m:r>
                      <a:rPr lang="en-US" b="0" i="0" smtClean="0">
                        <a:latin typeface="Cambria Math"/>
                      </a:rPr>
                      <m:t> </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𝑎𝑣𝑔</m:t>
                        </m:r>
                      </m:sub>
                    </m:sSub>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m:t>
                        </m:r>
                        <m:r>
                          <a:rPr lang="en-US" b="0" i="1" smtClean="0">
                            <a:latin typeface="Cambria Math"/>
                            <a:ea typeface="Cambria Math"/>
                          </a:rPr>
                          <m:t>𝑥</m:t>
                        </m:r>
                      </m:num>
                      <m:den>
                        <m:r>
                          <a:rPr lang="en-US" b="0" i="1" smtClean="0">
                            <a:latin typeface="Cambria Math"/>
                            <a:ea typeface="Cambria Math"/>
                          </a:rPr>
                          <m:t>∆</m:t>
                        </m:r>
                        <m:r>
                          <a:rPr lang="en-US" b="0" i="1" smtClean="0">
                            <a:latin typeface="Cambria Math"/>
                            <a:ea typeface="Cambria Math"/>
                          </a:rPr>
                          <m:t>𝑡</m:t>
                        </m:r>
                      </m:den>
                    </m:f>
                    <m:r>
                      <a:rPr lang="en-US" b="0" i="1" smtClean="0">
                        <a:latin typeface="Cambria Math"/>
                        <a:ea typeface="Cambria Math"/>
                      </a:rPr>
                      <m:t>=</m:t>
                    </m:r>
                    <m:f>
                      <m:fPr>
                        <m:ctrlPr>
                          <a:rPr lang="en-US" b="0" i="1" smtClean="0">
                            <a:latin typeface="Cambria Math" panose="02040503050406030204" pitchFamily="18" charset="0"/>
                            <a:ea typeface="Cambria Math"/>
                          </a:rPr>
                        </m:ctrlPr>
                      </m:fPr>
                      <m:num>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𝑓</m:t>
                            </m:r>
                          </m:sub>
                        </m:sSub>
                        <m:r>
                          <a:rPr lang="en-US" i="1">
                            <a:latin typeface="Cambria Math"/>
                            <a:ea typeface="Cambria Math"/>
                          </a:rPr>
                          <m:t>−</m:t>
                        </m:r>
                        <m:r>
                          <m:rPr>
                            <m:nor/>
                          </m:rPr>
                          <a:rPr lang="en-US" dirty="0">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𝑖</m:t>
                            </m:r>
                          </m:sub>
                        </m:sSub>
                      </m:num>
                      <m:den>
                        <m:sSub>
                          <m:sSubPr>
                            <m:ctrlPr>
                              <a:rPr lang="en-US" i="1">
                                <a:latin typeface="Cambria Math" panose="02040503050406030204" pitchFamily="18" charset="0"/>
                                <a:ea typeface="Cambria Math"/>
                              </a:rPr>
                            </m:ctrlPr>
                          </m:sSubPr>
                          <m:e>
                            <m:r>
                              <a:rPr lang="en-US" b="0" i="1" smtClean="0">
                                <a:latin typeface="Cambria Math"/>
                                <a:ea typeface="Cambria Math"/>
                              </a:rPr>
                              <m:t>𝑡</m:t>
                            </m:r>
                          </m:e>
                          <m:sub>
                            <m:r>
                              <a:rPr lang="en-US" i="1">
                                <a:latin typeface="Cambria Math"/>
                                <a:ea typeface="Cambria Math"/>
                              </a:rPr>
                              <m:t>𝑓</m:t>
                            </m:r>
                          </m:sub>
                        </m:sSub>
                        <m:r>
                          <a:rPr lang="en-US" i="1">
                            <a:latin typeface="Cambria Math"/>
                            <a:ea typeface="Cambria Math"/>
                          </a:rPr>
                          <m:t>−</m:t>
                        </m:r>
                        <m:r>
                          <m:rPr>
                            <m:nor/>
                          </m:rPr>
                          <a:rPr lang="en-US" dirty="0">
                            <a:ea typeface="Cambria Math"/>
                          </a:rPr>
                          <m:t> </m:t>
                        </m:r>
                        <m:sSub>
                          <m:sSubPr>
                            <m:ctrlPr>
                              <a:rPr lang="en-US" i="1">
                                <a:latin typeface="Cambria Math" panose="02040503050406030204" pitchFamily="18" charset="0"/>
                                <a:ea typeface="Cambria Math"/>
                              </a:rPr>
                            </m:ctrlPr>
                          </m:sSubPr>
                          <m:e>
                            <m:r>
                              <a:rPr lang="en-US" b="0" i="1" smtClean="0">
                                <a:latin typeface="Cambria Math"/>
                                <a:ea typeface="Cambria Math"/>
                              </a:rPr>
                              <m:t>𝑡</m:t>
                            </m:r>
                          </m:e>
                          <m:sub>
                            <m:r>
                              <a:rPr lang="en-US" i="1">
                                <a:latin typeface="Cambria Math"/>
                                <a:ea typeface="Cambria Math"/>
                              </a:rPr>
                              <m:t>𝑖</m:t>
                            </m:r>
                          </m:sub>
                        </m:sSub>
                      </m:den>
                    </m:f>
                  </m:oMath>
                </a14:m>
                <a:r>
                  <a:rPr lang="en-US" dirty="0" smtClean="0"/>
                  <a:t>      it describe </a:t>
                </a:r>
                <a:r>
                  <a:rPr lang="en-US" dirty="0" smtClean="0">
                    <a:solidFill>
                      <a:srgbClr val="C00000"/>
                    </a:solidFill>
                  </a:rPr>
                  <a:t>how fast </a:t>
                </a:r>
                <a:r>
                  <a:rPr lang="en-US" dirty="0" smtClean="0"/>
                  <a:t>a particle within </a:t>
                </a:r>
                <a:r>
                  <a:rPr lang="en-US" dirty="0" smtClean="0">
                    <a:solidFill>
                      <a:srgbClr val="C00000"/>
                    </a:solidFill>
                  </a:rPr>
                  <a:t>an interval </a:t>
                </a:r>
                <a:r>
                  <a:rPr lang="en-US" dirty="0" smtClean="0"/>
                  <a:t>and can be negative or positive  </a:t>
                </a:r>
              </a:p>
              <a:p>
                <a:pPr marL="0" indent="0">
                  <a:buNone/>
                </a:pPr>
                <a:endParaRPr lang="en-US" dirty="0"/>
              </a:p>
              <a:p>
                <a:pPr marL="0" indent="0">
                  <a:buNone/>
                </a:pPr>
                <a:r>
                  <a:rPr lang="en-US" dirty="0"/>
                  <a:t> Average </a:t>
                </a:r>
                <a:r>
                  <a:rPr lang="en-US" dirty="0" smtClean="0"/>
                  <a:t>speed</a:t>
                </a:r>
                <a:r>
                  <a:rPr lang="en-US" dirty="0"/>
                  <a:t> </a:t>
                </a:r>
                <a14:m>
                  <m:oMath xmlns:m="http://schemas.openxmlformats.org/officeDocument/2006/math">
                    <m:r>
                      <a:rPr lang="en-US">
                        <a:latin typeface="Cambria Math"/>
                      </a:rPr>
                      <m:t> </m:t>
                    </m:r>
                    <m:sSub>
                      <m:sSubPr>
                        <m:ctrlPr>
                          <a:rPr lang="en-US" i="1">
                            <a:latin typeface="Cambria Math" panose="02040503050406030204" pitchFamily="18" charset="0"/>
                          </a:rPr>
                        </m:ctrlPr>
                      </m:sSubPr>
                      <m:e>
                        <m:r>
                          <a:rPr lang="en-US" b="0" i="1" smtClean="0">
                            <a:latin typeface="Cambria Math"/>
                          </a:rPr>
                          <m:t>𝑆</m:t>
                        </m:r>
                      </m:e>
                      <m:sub>
                        <m:r>
                          <a:rPr lang="en-US" i="1">
                            <a:latin typeface="Cambria Math"/>
                          </a:rPr>
                          <m:t>𝑎𝑣𝑔</m:t>
                        </m:r>
                      </m:sub>
                    </m:sSub>
                    <m:r>
                      <a:rPr lang="en-US" i="1">
                        <a:latin typeface="Cambria Math"/>
                        <a:ea typeface="Cambria Math"/>
                      </a:rPr>
                      <m:t>≡</m:t>
                    </m:r>
                    <m:f>
                      <m:fPr>
                        <m:ctrlPr>
                          <a:rPr lang="en-US" i="1">
                            <a:latin typeface="Cambria Math" panose="02040503050406030204" pitchFamily="18" charset="0"/>
                            <a:ea typeface="Cambria Math"/>
                          </a:rPr>
                        </m:ctrlPr>
                      </m:fPr>
                      <m:num>
                        <m:r>
                          <a:rPr lang="en-US" b="0" i="1" smtClean="0">
                            <a:latin typeface="Cambria Math"/>
                            <a:ea typeface="Cambria Math"/>
                          </a:rPr>
                          <m:t>𝑡𝑜𝑡𝑎𝑙</m:t>
                        </m:r>
                        <m:r>
                          <a:rPr lang="en-US" b="0" i="1" smtClean="0">
                            <a:latin typeface="Cambria Math"/>
                            <a:ea typeface="Cambria Math"/>
                          </a:rPr>
                          <m:t> </m:t>
                        </m:r>
                        <m:r>
                          <a:rPr lang="en-US" b="0" i="1" smtClean="0">
                            <a:latin typeface="Cambria Math"/>
                            <a:ea typeface="Cambria Math"/>
                          </a:rPr>
                          <m:t>𝑑𝑖𝑠𝑡𝑎𝑛𝑐𝑒</m:t>
                        </m:r>
                      </m:num>
                      <m:den>
                        <m:sSub>
                          <m:sSubPr>
                            <m:ctrlPr>
                              <a:rPr lang="en-US" i="1">
                                <a:latin typeface="Cambria Math" panose="02040503050406030204" pitchFamily="18" charset="0"/>
                                <a:ea typeface="Cambria Math"/>
                              </a:rPr>
                            </m:ctrlPr>
                          </m:sSubPr>
                          <m:e>
                            <m:r>
                              <a:rPr lang="en-US" i="1">
                                <a:latin typeface="Cambria Math"/>
                                <a:ea typeface="Cambria Math"/>
                              </a:rPr>
                              <m:t>𝑡</m:t>
                            </m:r>
                          </m:e>
                          <m:sub>
                            <m:r>
                              <a:rPr lang="en-US" i="1">
                                <a:latin typeface="Cambria Math"/>
                                <a:ea typeface="Cambria Math"/>
                              </a:rPr>
                              <m:t>𝑓</m:t>
                            </m:r>
                          </m:sub>
                        </m:sSub>
                        <m:r>
                          <a:rPr lang="en-US" i="1">
                            <a:latin typeface="Cambria Math"/>
                            <a:ea typeface="Cambria Math"/>
                          </a:rPr>
                          <m:t>−</m:t>
                        </m:r>
                        <m:r>
                          <m:rPr>
                            <m:nor/>
                          </m:rPr>
                          <a:rPr lang="en-US" dirty="0">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𝑡</m:t>
                            </m:r>
                          </m:e>
                          <m:sub>
                            <m:r>
                              <a:rPr lang="en-US" i="1">
                                <a:latin typeface="Cambria Math"/>
                                <a:ea typeface="Cambria Math"/>
                              </a:rPr>
                              <m:t>𝑖</m:t>
                            </m:r>
                          </m:sub>
                        </m:sSub>
                      </m:den>
                    </m:f>
                  </m:oMath>
                </a14:m>
                <a:endParaRPr lang="en-US" dirty="0" smtClean="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a:rPr>
                          <m:t>𝑆</m:t>
                        </m:r>
                      </m:e>
                      <m:sub>
                        <m:r>
                          <a:rPr lang="en-US" i="1">
                            <a:latin typeface="Cambria Math"/>
                          </a:rPr>
                          <m:t>𝑎𝑣𝑔</m:t>
                        </m:r>
                      </m:sub>
                    </m:sSub>
                  </m:oMath>
                </a14:m>
                <a:r>
                  <a:rPr lang="en-US" dirty="0" smtClean="0"/>
                  <a:t> is scalar quantity meaning that it has no sign.</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70008"/>
                <a:ext cx="10515600" cy="4606955"/>
              </a:xfrm>
              <a:blipFill rotWithShape="1">
                <a:blip r:embed="rId3"/>
                <a:stretch>
                  <a:fillRect l="-1043" t="-2649" r="-1739"/>
                </a:stretch>
              </a:blipFill>
            </p:spPr>
            <p:txBody>
              <a:bodyPr/>
              <a:lstStyle/>
              <a:p>
                <a:r>
                  <a:rPr lang="en-US">
                    <a:noFill/>
                  </a:rPr>
                  <a:t> </a:t>
                </a:r>
              </a:p>
            </p:txBody>
          </p:sp>
        </mc:Fallback>
      </mc:AlternateContent>
    </p:spTree>
    <p:extLst>
      <p:ext uri="{BB962C8B-B14F-4D97-AF65-F5344CB8AC3E}">
        <p14:creationId xmlns:p14="http://schemas.microsoft.com/office/powerpoint/2010/main" val="334981246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INSTANTANEOUS VELOCITY AND SPEED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Instantaneous velocity </a:t>
                </a:r>
                <a14:m>
                  <m:oMath xmlns:m="http://schemas.openxmlformats.org/officeDocument/2006/math">
                    <m:r>
                      <a:rPr lang="en-US" b="0" i="1" smtClean="0">
                        <a:latin typeface="Cambria Math"/>
                      </a:rPr>
                      <m:t>𝑣</m:t>
                    </m:r>
                  </m:oMath>
                </a14:m>
                <a:r>
                  <a:rPr lang="en-US" dirty="0" smtClean="0"/>
                  <a:t> refers to how fast a particle is moving at a given instance. </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a:rPr lang="en-US" i="1">
                          <a:latin typeface="Cambria Math"/>
                        </a:rPr>
                        <m:t>𝑣</m:t>
                      </m:r>
                      <m:r>
                        <a:rPr lang="en-US" b="0" i="1" smtClean="0">
                          <a:latin typeface="Cambria Math"/>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a:rPr>
                                <m:t>lim</m:t>
                              </m:r>
                            </m:e>
                            <m:lim>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→0</m:t>
                              </m:r>
                            </m:lim>
                          </m:limLow>
                        </m:fName>
                        <m:e>
                          <m:f>
                            <m:fPr>
                              <m:ctrlPr>
                                <a:rPr lang="en-US" b="0" i="1" smtClean="0">
                                  <a:latin typeface="Cambria Math" panose="02040503050406030204" pitchFamily="18" charset="0"/>
                                </a:rPr>
                              </m:ctrlPr>
                            </m:fPr>
                            <m:num>
                              <m:r>
                                <a:rPr lang="en-US" b="0" i="1" smtClean="0">
                                  <a:latin typeface="Cambria Math"/>
                                  <a:ea typeface="Cambria Math"/>
                                </a:rPr>
                                <m:t>∆</m:t>
                              </m:r>
                              <m:r>
                                <a:rPr lang="en-US" b="0" i="1" smtClean="0">
                                  <a:latin typeface="Cambria Math"/>
                                  <a:ea typeface="Cambria Math"/>
                                </a:rPr>
                                <m:t>𝑥</m:t>
                              </m:r>
                            </m:num>
                            <m:den>
                              <m:r>
                                <a:rPr lang="en-US" b="0" i="1" smtClean="0">
                                  <a:latin typeface="Cambria Math"/>
                                  <a:ea typeface="Cambria Math"/>
                                </a:rPr>
                                <m:t>∆</m:t>
                              </m:r>
                              <m:r>
                                <a:rPr lang="en-US" b="0" i="1" smtClean="0">
                                  <a:latin typeface="Cambria Math"/>
                                  <a:ea typeface="Cambria Math"/>
                                </a:rPr>
                                <m:t>𝑡</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𝑑𝑥</m:t>
                              </m:r>
                            </m:num>
                            <m:den>
                              <m:r>
                                <a:rPr lang="en-US" b="0" i="1" smtClean="0">
                                  <a:latin typeface="Cambria Math"/>
                                </a:rPr>
                                <m:t>𝑑𝑡</m:t>
                              </m:r>
                            </m:den>
                          </m:f>
                        </m:e>
                      </m:func>
                    </m:oMath>
                  </m:oMathPara>
                </a14:m>
                <a:endParaRPr lang="en-US" dirty="0" smtClean="0"/>
              </a:p>
              <a:p>
                <a:pPr marL="0" indent="0">
                  <a:buNone/>
                </a:pPr>
                <a:endParaRPr lang="en-US" dirty="0"/>
              </a:p>
              <a:p>
                <a:pPr marL="0" indent="0">
                  <a:buNone/>
                </a:pPr>
                <a:r>
                  <a:rPr lang="en-US" dirty="0" smtClean="0"/>
                  <a:t>It also can be either positive or negative</a:t>
                </a:r>
              </a:p>
              <a:p>
                <a:pPr marL="0" indent="0">
                  <a:buNone/>
                </a:pPr>
                <a:r>
                  <a:rPr lang="en-US" dirty="0" smtClean="0"/>
                  <a:t>The speed </a:t>
                </a:r>
                <a14:m>
                  <m:oMath xmlns:m="http://schemas.openxmlformats.org/officeDocument/2006/math">
                    <m:r>
                      <m:rPr>
                        <m:sty m:val="p"/>
                      </m:rPr>
                      <a:rPr lang="en-US" b="0" i="0" smtClean="0">
                        <a:latin typeface="Cambria Math"/>
                      </a:rPr>
                      <m:t>s</m:t>
                    </m:r>
                    <m:r>
                      <a:rPr lang="en-US" i="1" smtClean="0">
                        <a:latin typeface="Cambria Math"/>
                      </a:rPr>
                      <m:t>=</m:t>
                    </m:r>
                    <m:d>
                      <m:dPr>
                        <m:begChr m:val="|"/>
                        <m:endChr m:val="|"/>
                        <m:ctrlPr>
                          <a:rPr lang="en-US" i="1" smtClean="0">
                            <a:latin typeface="Cambria Math" panose="02040503050406030204" pitchFamily="18" charset="0"/>
                          </a:rPr>
                        </m:ctrlPr>
                      </m:dPr>
                      <m:e>
                        <m:r>
                          <a:rPr lang="en-US" b="0" i="1" smtClean="0">
                            <a:latin typeface="Cambria Math"/>
                          </a:rPr>
                          <m:t>𝑣</m:t>
                        </m:r>
                      </m:e>
                    </m:d>
                  </m:oMath>
                </a14:m>
                <a:r>
                  <a:rPr lang="en-US" dirty="0" smtClean="0"/>
                  <a:t>    (the magnitude of the velocity)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382970072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925432" cy="4351338"/>
              </a:xfrm>
            </p:spPr>
            <p:txBody>
              <a:bodyPr/>
              <a:lstStyle/>
              <a:p>
                <a:pPr marL="0" indent="0">
                  <a:buNone/>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𝑎</m:t>
                          </m:r>
                        </m:e>
                        <m:sub>
                          <m:r>
                            <a:rPr lang="en-US" i="1">
                              <a:latin typeface="Cambria Math"/>
                            </a:rPr>
                            <m:t>𝑎𝑣𝑔</m:t>
                          </m:r>
                        </m:sub>
                      </m:sSub>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m:t>
                          </m:r>
                          <m:r>
                            <a:rPr lang="en-US" b="0" i="1" smtClean="0">
                              <a:latin typeface="Cambria Math"/>
                              <a:ea typeface="Cambria Math"/>
                            </a:rPr>
                            <m:t>𝑣</m:t>
                          </m:r>
                        </m:num>
                        <m:den>
                          <m:r>
                            <a:rPr lang="en-US" i="1">
                              <a:latin typeface="Cambria Math"/>
                              <a:ea typeface="Cambria Math"/>
                            </a:rPr>
                            <m:t>∆</m:t>
                          </m:r>
                          <m:r>
                            <a:rPr lang="en-US" i="1">
                              <a:latin typeface="Cambria Math"/>
                              <a:ea typeface="Cambria Math"/>
                            </a:rPr>
                            <m:t>𝑡</m:t>
                          </m:r>
                        </m:den>
                      </m:f>
                      <m:r>
                        <a:rPr lang="en-US" i="1">
                          <a:latin typeface="Cambria Math"/>
                          <a:ea typeface="Cambria Math"/>
                        </a:rPr>
                        <m:t>=</m:t>
                      </m:r>
                      <m:f>
                        <m:fPr>
                          <m:ctrlPr>
                            <a:rPr lang="en-US" i="1">
                              <a:latin typeface="Cambria Math" panose="02040503050406030204" pitchFamily="18" charset="0"/>
                              <a:ea typeface="Cambria Math"/>
                            </a:rPr>
                          </m:ctrlPr>
                        </m:fPr>
                        <m:num>
                          <m:sSub>
                            <m:sSubPr>
                              <m:ctrlPr>
                                <a:rPr lang="en-US" i="1">
                                  <a:latin typeface="Cambria Math" panose="02040503050406030204" pitchFamily="18" charset="0"/>
                                  <a:ea typeface="Cambria Math"/>
                                </a:rPr>
                              </m:ctrlPr>
                            </m:sSubPr>
                            <m:e>
                              <m:r>
                                <a:rPr lang="en-US" b="0" i="1" smtClean="0">
                                  <a:latin typeface="Cambria Math"/>
                                  <a:ea typeface="Cambria Math"/>
                                </a:rPr>
                                <m:t>𝑣</m:t>
                              </m:r>
                            </m:e>
                            <m:sub>
                              <m:r>
                                <a:rPr lang="en-US" i="1">
                                  <a:latin typeface="Cambria Math"/>
                                  <a:ea typeface="Cambria Math"/>
                                </a:rPr>
                                <m:t>𝑓</m:t>
                              </m:r>
                            </m:sub>
                          </m:sSub>
                          <m:r>
                            <a:rPr lang="en-US" i="1">
                              <a:latin typeface="Cambria Math"/>
                              <a:ea typeface="Cambria Math"/>
                            </a:rPr>
                            <m:t>−</m:t>
                          </m:r>
                          <m:r>
                            <m:rPr>
                              <m:nor/>
                            </m:rPr>
                            <a:rPr lang="en-US" dirty="0">
                              <a:ea typeface="Cambria Math"/>
                            </a:rPr>
                            <m:t> </m:t>
                          </m:r>
                          <m:sSub>
                            <m:sSubPr>
                              <m:ctrlPr>
                                <a:rPr lang="en-US" i="1">
                                  <a:latin typeface="Cambria Math" panose="02040503050406030204" pitchFamily="18" charset="0"/>
                                  <a:ea typeface="Cambria Math"/>
                                </a:rPr>
                              </m:ctrlPr>
                            </m:sSubPr>
                            <m:e>
                              <m:r>
                                <a:rPr lang="en-US" b="0" i="1" smtClean="0">
                                  <a:latin typeface="Cambria Math"/>
                                  <a:ea typeface="Cambria Math"/>
                                </a:rPr>
                                <m:t>𝑣</m:t>
                              </m:r>
                            </m:e>
                            <m:sub>
                              <m:r>
                                <a:rPr lang="en-US" i="1">
                                  <a:latin typeface="Cambria Math"/>
                                  <a:ea typeface="Cambria Math"/>
                                </a:rPr>
                                <m:t>𝑖</m:t>
                              </m:r>
                            </m:sub>
                          </m:sSub>
                        </m:num>
                        <m:den>
                          <m:sSub>
                            <m:sSubPr>
                              <m:ctrlPr>
                                <a:rPr lang="en-US" i="1">
                                  <a:latin typeface="Cambria Math" panose="02040503050406030204" pitchFamily="18" charset="0"/>
                                  <a:ea typeface="Cambria Math"/>
                                </a:rPr>
                              </m:ctrlPr>
                            </m:sSubPr>
                            <m:e>
                              <m:r>
                                <a:rPr lang="en-US" i="1">
                                  <a:latin typeface="Cambria Math"/>
                                  <a:ea typeface="Cambria Math"/>
                                </a:rPr>
                                <m:t>𝑡</m:t>
                              </m:r>
                            </m:e>
                            <m:sub>
                              <m:r>
                                <a:rPr lang="en-US" i="1">
                                  <a:latin typeface="Cambria Math"/>
                                  <a:ea typeface="Cambria Math"/>
                                </a:rPr>
                                <m:t>𝑓</m:t>
                              </m:r>
                            </m:sub>
                          </m:sSub>
                          <m:r>
                            <a:rPr lang="en-US" i="1">
                              <a:latin typeface="Cambria Math"/>
                              <a:ea typeface="Cambria Math"/>
                            </a:rPr>
                            <m:t>−</m:t>
                          </m:r>
                          <m:r>
                            <m:rPr>
                              <m:nor/>
                            </m:rPr>
                            <a:rPr lang="en-US" dirty="0">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𝑡</m:t>
                              </m:r>
                            </m:e>
                            <m:sub>
                              <m:r>
                                <a:rPr lang="en-US" i="1">
                                  <a:latin typeface="Cambria Math"/>
                                  <a:ea typeface="Cambria Math"/>
                                </a:rPr>
                                <m:t>𝑖</m:t>
                              </m:r>
                            </m:sub>
                          </m:sSub>
                        </m:den>
                      </m:f>
                    </m:oMath>
                  </m:oMathPara>
                </a14:m>
                <a:endParaRPr lang="en-US" dirty="0" smtClean="0"/>
              </a:p>
              <a:p>
                <a:pPr marL="0" indent="0">
                  <a:buNone/>
                </a:pPr>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𝑎</m:t>
                      </m:r>
                      <m:r>
                        <a:rPr lang="en-US" i="1">
                          <a:latin typeface="Cambria Math"/>
                        </a:rPr>
                        <m:t>=</m:t>
                      </m:r>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a:rPr>
                                <m:t>lim</m:t>
                              </m:r>
                            </m:e>
                            <m:lim>
                              <m:r>
                                <a:rPr lang="en-US" i="1">
                                  <a:latin typeface="Cambria Math"/>
                                  <a:ea typeface="Cambria Math"/>
                                </a:rPr>
                                <m:t>∆</m:t>
                              </m:r>
                              <m:r>
                                <a:rPr lang="en-US" i="1">
                                  <a:latin typeface="Cambria Math"/>
                                  <a:ea typeface="Cambria Math"/>
                                </a:rPr>
                                <m:t>𝑡</m:t>
                              </m:r>
                              <m:r>
                                <a:rPr lang="en-US" i="1">
                                  <a:latin typeface="Cambria Math"/>
                                  <a:ea typeface="Cambria Math"/>
                                </a:rPr>
                                <m:t>→0</m:t>
                              </m:r>
                            </m:lim>
                          </m:limLow>
                        </m:fName>
                        <m:e>
                          <m:f>
                            <m:fPr>
                              <m:ctrlPr>
                                <a:rPr lang="en-US" i="1">
                                  <a:latin typeface="Cambria Math" panose="02040503050406030204" pitchFamily="18" charset="0"/>
                                </a:rPr>
                              </m:ctrlPr>
                            </m:fPr>
                            <m:num>
                              <m:r>
                                <a:rPr lang="en-US" i="1">
                                  <a:latin typeface="Cambria Math"/>
                                  <a:ea typeface="Cambria Math"/>
                                </a:rPr>
                                <m:t>∆</m:t>
                              </m:r>
                              <m:r>
                                <a:rPr lang="en-US" b="0" i="1" smtClean="0">
                                  <a:latin typeface="Cambria Math"/>
                                  <a:ea typeface="Cambria Math"/>
                                </a:rPr>
                                <m:t>𝑣</m:t>
                              </m:r>
                            </m:num>
                            <m:den>
                              <m:r>
                                <a:rPr lang="en-US" i="1">
                                  <a:latin typeface="Cambria Math"/>
                                  <a:ea typeface="Cambria Math"/>
                                </a:rPr>
                                <m:t>∆</m:t>
                              </m:r>
                              <m:r>
                                <a:rPr lang="en-US" i="1">
                                  <a:latin typeface="Cambria Math"/>
                                  <a:ea typeface="Cambria Math"/>
                                </a:rPr>
                                <m:t>𝑡</m:t>
                              </m:r>
                            </m:den>
                          </m:f>
                          <m:r>
                            <a:rPr lang="en-US" i="1">
                              <a:latin typeface="Cambria Math"/>
                            </a:rPr>
                            <m:t>=</m:t>
                          </m:r>
                          <m:f>
                            <m:fPr>
                              <m:ctrlPr>
                                <a:rPr lang="en-US" i="1">
                                  <a:latin typeface="Cambria Math" panose="02040503050406030204" pitchFamily="18" charset="0"/>
                                </a:rPr>
                              </m:ctrlPr>
                            </m:fPr>
                            <m:num>
                              <m:r>
                                <a:rPr lang="en-US" i="1">
                                  <a:latin typeface="Cambria Math"/>
                                </a:rPr>
                                <m:t>𝑑</m:t>
                              </m:r>
                              <m:r>
                                <a:rPr lang="en-US" b="0" i="1" smtClean="0">
                                  <a:latin typeface="Cambria Math"/>
                                </a:rPr>
                                <m:t>𝑣</m:t>
                              </m:r>
                            </m:num>
                            <m:den>
                              <m:r>
                                <a:rPr lang="en-US" i="1">
                                  <a:latin typeface="Cambria Math"/>
                                </a:rPr>
                                <m:t>𝑑𝑡</m:t>
                              </m:r>
                            </m:den>
                          </m:f>
                          <m:r>
                            <a:rPr lang="en-US" b="0" i="1" smtClean="0">
                              <a:latin typeface="Cambria Math"/>
                            </a:rPr>
                            <m:t>=</m:t>
                          </m:r>
                          <m:f>
                            <m:fPr>
                              <m:ctrlPr>
                                <a:rPr lang="en-US" i="1">
                                  <a:latin typeface="Cambria Math" panose="02040503050406030204" pitchFamily="18" charset="0"/>
                                </a:rPr>
                              </m:ctrlPr>
                            </m:fPr>
                            <m:num>
                              <m:r>
                                <a:rPr lang="en-US" i="1">
                                  <a:latin typeface="Cambria Math"/>
                                </a:rPr>
                                <m:t>𝑑</m:t>
                              </m:r>
                            </m:num>
                            <m:den>
                              <m:r>
                                <a:rPr lang="en-US" i="1">
                                  <a:latin typeface="Cambria Math"/>
                                </a:rPr>
                                <m:t>𝑑𝑡</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𝑑</m:t>
                              </m:r>
                              <m:r>
                                <a:rPr lang="en-US" b="0" i="1" smtClean="0">
                                  <a:latin typeface="Cambria Math" panose="02040503050406030204" pitchFamily="18" charset="0"/>
                                </a:rPr>
                                <m:t>𝑥</m:t>
                              </m:r>
                            </m:num>
                            <m:den>
                              <m:r>
                                <a:rPr lang="en-US" i="1">
                                  <a:latin typeface="Cambria Math"/>
                                </a:rPr>
                                <m:t>𝑑𝑡</m:t>
                              </m:r>
                            </m:den>
                          </m:f>
                          <m:r>
                            <a:rPr lang="en-US" b="0" i="1" smtClean="0">
                              <a:latin typeface="Cambria Math" panose="02040503050406030204" pitchFamily="18" charset="0"/>
                            </a:rPr>
                            <m:t>)</m:t>
                          </m:r>
                          <m:r>
                            <a:rPr lang="en-US" i="1">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𝑑</m:t>
                                  </m:r>
                                </m:e>
                                <m:sup>
                                  <m:r>
                                    <a:rPr lang="en-US" b="0" i="1" smtClean="0">
                                      <a:latin typeface="Cambria Math"/>
                                    </a:rPr>
                                    <m:t>2</m:t>
                                  </m:r>
                                </m:sup>
                              </m:sSup>
                              <m:r>
                                <a:rPr lang="en-US" b="0" i="1" smtClean="0">
                                  <a:latin typeface="Cambria Math" panose="02040503050406030204" pitchFamily="18" charset="0"/>
                                </a:rPr>
                                <m:t>𝑥</m:t>
                              </m:r>
                            </m:num>
                            <m:den>
                              <m:sSup>
                                <m:sSupPr>
                                  <m:ctrlPr>
                                    <a:rPr lang="en-US" b="0" i="1" smtClean="0">
                                      <a:latin typeface="Cambria Math" panose="02040503050406030204" pitchFamily="18" charset="0"/>
                                    </a:rPr>
                                  </m:ctrlPr>
                                </m:sSupPr>
                                <m:e>
                                  <m:r>
                                    <a:rPr lang="en-US" b="0" i="1" smtClean="0">
                                      <a:latin typeface="Cambria Math"/>
                                    </a:rPr>
                                    <m:t>𝑑</m:t>
                                  </m:r>
                                  <m:r>
                                    <a:rPr lang="en-US" b="0" i="1" smtClean="0">
                                      <a:latin typeface="Cambria Math" panose="02040503050406030204" pitchFamily="18" charset="0"/>
                                    </a:rPr>
                                    <m:t>𝑡</m:t>
                                  </m:r>
                                </m:e>
                                <m:sup>
                                  <m:r>
                                    <a:rPr lang="en-US" b="0" i="1" smtClean="0">
                                      <a:latin typeface="Cambria Math"/>
                                    </a:rPr>
                                    <m:t>2</m:t>
                                  </m:r>
                                </m:sup>
                              </m:sSup>
                            </m:den>
                          </m:f>
                        </m:e>
                      </m:func>
                      <m:r>
                        <a:rPr lang="en-US" b="0" i="1" smtClean="0">
                          <a:latin typeface="Cambria Math"/>
                        </a:rPr>
                        <m:t>    (</m:t>
                      </m:r>
                      <m:r>
                        <a:rPr lang="en-US" b="0" i="1" smtClean="0">
                          <a:latin typeface="Cambria Math"/>
                        </a:rPr>
                        <m:t>𝑖𝑛𝑠𝑡𝑎𝑛𝑡𝑎𝑛𝑒𝑜𝑢𝑠</m:t>
                      </m:r>
                      <m:r>
                        <a:rPr lang="en-US" b="0" i="1" smtClean="0">
                          <a:latin typeface="Cambria Math"/>
                        </a:rPr>
                        <m:t> </m:t>
                      </m:r>
                      <m:r>
                        <a:rPr lang="en-US" b="0" i="1" smtClean="0">
                          <a:latin typeface="Cambria Math"/>
                        </a:rPr>
                        <m:t>𝑎𝑐𝑐𝑒𝑙𝑒𝑟𝑎𝑡𝑖𝑜𝑛</m:t>
                      </m:r>
                      <m:r>
                        <a:rPr lang="en-US" b="0" i="1" smtClean="0">
                          <a:latin typeface="Cambria Math"/>
                        </a:rPr>
                        <m:t>)</m:t>
                      </m:r>
                    </m:oMath>
                  </m:oMathPara>
                </a14:m>
                <a:endParaRPr lang="en-US" dirty="0" smtClean="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925432" cy="4351338"/>
              </a:xfr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1347932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p:nvPr/>
        </p:nvPicPr>
        <p:blipFill rotWithShape="1">
          <a:blip r:embed="rId3"/>
          <a:srcRect l="51273" t="14197" r="26852" b="31276"/>
          <a:stretch/>
        </p:blipFill>
        <p:spPr bwMode="auto">
          <a:xfrm>
            <a:off x="4468484" y="94888"/>
            <a:ext cx="5495026" cy="634041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Rectangle 5"/>
              <p:cNvSpPr/>
              <p:nvPr/>
            </p:nvSpPr>
            <p:spPr>
              <a:xfrm>
                <a:off x="215219" y="1193654"/>
                <a:ext cx="3729354" cy="923330"/>
              </a:xfrm>
              <a:prstGeom prst="rect">
                <a:avLst/>
              </a:prstGeom>
            </p:spPr>
            <p:txBody>
              <a:bodyPr wrap="none">
                <a:spAutoFit/>
              </a:bodyPr>
              <a:lstStyle/>
              <a:p>
                <a:r>
                  <a:rPr lang="en-US" b="0" dirty="0" smtClean="0"/>
                  <a:t>We should have </a:t>
                </a:r>
                <a14:m>
                  <m:oMath xmlns:m="http://schemas.openxmlformats.org/officeDocument/2006/math">
                    <m:r>
                      <a:rPr lang="en-US" b="0" i="1" smtClean="0">
                        <a:latin typeface="Cambria Math"/>
                      </a:rPr>
                      <m:t>𝑥</m:t>
                    </m:r>
                    <m:d>
                      <m:dPr>
                        <m:ctrlPr>
                          <a:rPr lang="en-US" b="0" i="1" smtClean="0">
                            <a:latin typeface="Cambria Math" panose="02040503050406030204" pitchFamily="18" charset="0"/>
                          </a:rPr>
                        </m:ctrlPr>
                      </m:dPr>
                      <m:e>
                        <m:r>
                          <a:rPr lang="en-US" b="0" i="1" smtClean="0">
                            <a:latin typeface="Cambria Math"/>
                          </a:rPr>
                          <m:t>𝑡</m:t>
                        </m:r>
                      </m:e>
                    </m:d>
                    <m:r>
                      <a:rPr lang="en-US" i="1">
                        <a:latin typeface="Cambria Math"/>
                      </a:rPr>
                      <m:t>=</m:t>
                    </m:r>
                    <m:r>
                      <a:rPr lang="en-US" i="1">
                        <a:latin typeface="Cambria Math"/>
                      </a:rPr>
                      <m:t>𝐴</m:t>
                    </m:r>
                    <m:sSup>
                      <m:sSupPr>
                        <m:ctrlPr>
                          <a:rPr lang="en-US" i="1">
                            <a:latin typeface="Cambria Math" panose="02040503050406030204" pitchFamily="18" charset="0"/>
                          </a:rPr>
                        </m:ctrlPr>
                      </m:sSupPr>
                      <m:e>
                        <m:r>
                          <a:rPr lang="en-US" i="1">
                            <a:latin typeface="Cambria Math"/>
                          </a:rPr>
                          <m:t>𝑡</m:t>
                        </m:r>
                      </m:e>
                      <m:sup>
                        <m:r>
                          <a:rPr lang="en-US" i="1">
                            <a:latin typeface="Cambria Math"/>
                          </a:rPr>
                          <m:t>2</m:t>
                        </m:r>
                      </m:sup>
                    </m:sSup>
                    <m:r>
                      <a:rPr lang="en-US" i="1">
                        <a:latin typeface="Cambria Math"/>
                      </a:rPr>
                      <m:t>+</m:t>
                    </m:r>
                    <m:r>
                      <a:rPr lang="en-US" i="1">
                        <a:latin typeface="Cambria Math"/>
                      </a:rPr>
                      <m:t>𝐵𝑡</m:t>
                    </m:r>
                    <m:r>
                      <a:rPr lang="en-US" i="1">
                        <a:latin typeface="Cambria Math"/>
                      </a:rPr>
                      <m:t>+</m:t>
                    </m:r>
                    <m:r>
                      <a:rPr lang="en-US" i="1">
                        <a:latin typeface="Cambria Math"/>
                      </a:rPr>
                      <m:t>𝐶</m:t>
                    </m:r>
                  </m:oMath>
                </a14:m>
                <a:endParaRPr lang="en-US" dirty="0" smtClean="0"/>
              </a:p>
              <a:p>
                <a:r>
                  <a:rPr lang="en-US" dirty="0" smtClean="0"/>
                  <a:t>Because the acceleration is constant</a:t>
                </a:r>
              </a:p>
              <a:p>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15219" y="1193654"/>
                <a:ext cx="3729354" cy="923330"/>
              </a:xfrm>
              <a:prstGeom prst="rect">
                <a:avLst/>
              </a:prstGeom>
              <a:blipFill rotWithShape="1">
                <a:blip r:embed="rId4"/>
                <a:stretch>
                  <a:fillRect l="-1307" t="-33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15219" y="673663"/>
                <a:ext cx="28505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𝐵𝑒𝑡𝑤𝑒𝑒𝑛</m:t>
                      </m:r>
                      <m:r>
                        <a:rPr lang="en-US" b="0" i="1" smtClean="0">
                          <a:latin typeface="Cambria Math"/>
                        </a:rPr>
                        <m:t> </m:t>
                      </m:r>
                      <m:r>
                        <a:rPr lang="en-US" b="0" i="1" smtClean="0">
                          <a:latin typeface="Cambria Math"/>
                        </a:rPr>
                        <m:t>𝑡</m:t>
                      </m:r>
                      <m:r>
                        <a:rPr lang="en-US" b="0" i="1" smtClean="0">
                          <a:latin typeface="Cambria Math"/>
                        </a:rPr>
                        <m:t>=1 </m:t>
                      </m:r>
                      <m:r>
                        <a:rPr lang="en-US" b="0" i="1" smtClean="0">
                          <a:latin typeface="Cambria Math"/>
                        </a:rPr>
                        <m:t>𝑎𝑛𝑑</m:t>
                      </m:r>
                      <m:r>
                        <a:rPr lang="en-US" b="0" i="1" smtClean="0">
                          <a:latin typeface="Cambria Math"/>
                        </a:rPr>
                        <m:t> </m:t>
                      </m:r>
                      <m:r>
                        <a:rPr lang="en-US" b="0" i="1" smtClean="0">
                          <a:latin typeface="Cambria Math"/>
                        </a:rPr>
                        <m:t>𝑡</m:t>
                      </m:r>
                      <m:r>
                        <a:rPr lang="en-US" b="0" i="1" smtClean="0">
                          <a:latin typeface="Cambria Math"/>
                        </a:rPr>
                        <m:t>=3</m:t>
                      </m:r>
                      <m:r>
                        <a:rPr lang="en-US" b="0" i="1" smtClean="0">
                          <a:latin typeface="Cambria Math"/>
                        </a:rPr>
                        <m:t>𝑠</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15219" y="673663"/>
                <a:ext cx="2850524"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25918" y="1925599"/>
                <a:ext cx="2639825"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m:t>
                      </m:r>
                      <m:r>
                        <a:rPr lang="en-US" b="0" i="1" smtClean="0">
                          <a:latin typeface="Cambria Math"/>
                        </a:rPr>
                        <m:t>𝑣</m:t>
                      </m:r>
                      <m:r>
                        <a:rPr lang="en-US" b="0" i="1" smtClean="0">
                          <a:latin typeface="Cambria Math"/>
                          <a:ea typeface="Cambria Math"/>
                        </a:rPr>
                        <m:t> </m:t>
                      </m:r>
                      <m:r>
                        <a:rPr lang="en-US" b="0" i="1" smtClean="0">
                          <a:latin typeface="Cambria Math"/>
                        </a:rPr>
                        <m:t>(</m:t>
                      </m:r>
                      <m:r>
                        <a:rPr lang="en-US" b="0" i="1" smtClean="0">
                          <a:latin typeface="Cambria Math"/>
                        </a:rPr>
                        <m:t>𝑡</m:t>
                      </m:r>
                      <m:r>
                        <a:rPr lang="en-US" b="0" i="1" smtClean="0">
                          <a:latin typeface="Cambria Math"/>
                        </a:rPr>
                        <m:t>)=</m:t>
                      </m:r>
                      <m:f>
                        <m:fPr>
                          <m:ctrlPr>
                            <a:rPr lang="en-US" i="1" smtClean="0">
                              <a:latin typeface="Cambria Math" panose="02040503050406030204" pitchFamily="18" charset="0"/>
                            </a:rPr>
                          </m:ctrlPr>
                        </m:fPr>
                        <m:num>
                          <m:r>
                            <a:rPr lang="en-US" b="0" i="1" smtClean="0">
                              <a:latin typeface="Cambria Math"/>
                            </a:rPr>
                            <m:t>𝑑𝑥</m:t>
                          </m:r>
                        </m:num>
                        <m:den>
                          <m:r>
                            <a:rPr lang="en-US" b="0" i="1" smtClean="0">
                              <a:latin typeface="Cambria Math"/>
                            </a:rPr>
                            <m:t>𝑑𝑡</m:t>
                          </m:r>
                        </m:den>
                      </m:f>
                      <m:r>
                        <a:rPr lang="en-US" b="0" i="1" smtClean="0">
                          <a:latin typeface="Cambria Math"/>
                        </a:rPr>
                        <m:t>=2</m:t>
                      </m:r>
                      <m:r>
                        <a:rPr lang="en-US" i="1">
                          <a:latin typeface="Cambria Math"/>
                        </a:rPr>
                        <m:t>𝐴</m:t>
                      </m:r>
                      <m:r>
                        <a:rPr lang="en-US" b="0" i="1" smtClean="0">
                          <a:latin typeface="Cambria Math"/>
                        </a:rPr>
                        <m:t>𝑡</m:t>
                      </m:r>
                      <m:r>
                        <a:rPr lang="en-US" i="1">
                          <a:latin typeface="Cambria Math"/>
                        </a:rPr>
                        <m:t>+</m:t>
                      </m:r>
                      <m:r>
                        <a:rPr lang="en-US" i="1">
                          <a:latin typeface="Cambria Math"/>
                        </a:rPr>
                        <m:t>𝐵</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25918" y="1925599"/>
                <a:ext cx="2639825" cy="61824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25917" y="2721157"/>
                <a:ext cx="2306722"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𝑎𝑛𝑑</m:t>
                      </m:r>
                      <m:r>
                        <a:rPr lang="en-US" b="0" i="1" smtClean="0">
                          <a:latin typeface="Cambria Math"/>
                          <a:ea typeface="Cambria Math"/>
                        </a:rPr>
                        <m:t> </m:t>
                      </m:r>
                      <m:r>
                        <a:rPr lang="en-US" b="0" i="1" smtClean="0">
                          <a:latin typeface="Cambria Math"/>
                          <a:ea typeface="Cambria Math"/>
                        </a:rPr>
                        <m:t>𝑎</m:t>
                      </m:r>
                      <m:r>
                        <a:rPr lang="en-US" b="0" i="1" smtClean="0">
                          <a:latin typeface="Cambria Math"/>
                          <a:ea typeface="Cambria Math"/>
                        </a:rPr>
                        <m:t> (</m:t>
                      </m:r>
                      <m:r>
                        <a:rPr lang="en-US" b="0" i="1" smtClean="0">
                          <a:latin typeface="Cambria Math"/>
                        </a:rPr>
                        <m:t>𝑡</m:t>
                      </m:r>
                      <m:r>
                        <a:rPr lang="en-US" b="0" i="1" smtClean="0">
                          <a:latin typeface="Cambria Math"/>
                        </a:rPr>
                        <m:t>)=</m:t>
                      </m:r>
                      <m:f>
                        <m:fPr>
                          <m:ctrlPr>
                            <a:rPr lang="en-US" i="1" smtClean="0">
                              <a:latin typeface="Cambria Math" panose="02040503050406030204" pitchFamily="18" charset="0"/>
                            </a:rPr>
                          </m:ctrlPr>
                        </m:fPr>
                        <m:num>
                          <m:r>
                            <a:rPr lang="en-US" b="0" i="1" smtClean="0">
                              <a:latin typeface="Cambria Math"/>
                            </a:rPr>
                            <m:t>𝑑𝑣</m:t>
                          </m:r>
                        </m:num>
                        <m:den>
                          <m:r>
                            <a:rPr lang="en-US" b="0" i="1" smtClean="0">
                              <a:latin typeface="Cambria Math"/>
                            </a:rPr>
                            <m:t>𝑑𝑡</m:t>
                          </m:r>
                        </m:den>
                      </m:f>
                      <m:r>
                        <a:rPr lang="en-US" b="0" i="1" smtClean="0">
                          <a:latin typeface="Cambria Math"/>
                        </a:rPr>
                        <m:t>=2</m:t>
                      </m:r>
                      <m:r>
                        <a:rPr lang="en-US" i="1">
                          <a:latin typeface="Cambria Math"/>
                        </a:rPr>
                        <m:t>𝐴</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25917" y="2721157"/>
                <a:ext cx="2306722" cy="61824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25918" y="3483138"/>
                <a:ext cx="10797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en-US" b="0" i="1" smtClean="0">
                          <a:latin typeface="Cambria Math"/>
                        </a:rPr>
                        <m:t>𝐴</m:t>
                      </m:r>
                      <m:r>
                        <a:rPr lang="en-US" b="0" i="1" smtClean="0">
                          <a:latin typeface="Cambria Math"/>
                        </a:rPr>
                        <m:t>=1</m:t>
                      </m:r>
                    </m:oMath>
                  </m:oMathPara>
                </a14:m>
                <a:endParaRPr lang="en-US" b="0" dirty="0" smtClean="0"/>
              </a:p>
            </p:txBody>
          </p:sp>
        </mc:Choice>
        <mc:Fallback xmlns="">
          <p:sp>
            <p:nvSpPr>
              <p:cNvPr id="10" name="Rectangle 9"/>
              <p:cNvSpPr>
                <a:spLocks noRot="1" noChangeAspect="1" noMove="1" noResize="1" noEditPoints="1" noAdjustHandles="1" noChangeArrowheads="1" noChangeShapeType="1" noTextEdit="1"/>
              </p:cNvSpPr>
              <p:nvPr/>
            </p:nvSpPr>
            <p:spPr>
              <a:xfrm>
                <a:off x="425918" y="3483138"/>
                <a:ext cx="1079783"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20568" y="3941305"/>
                <a:ext cx="3263266" cy="369332"/>
              </a:xfrm>
              <a:prstGeom prst="rect">
                <a:avLst/>
              </a:prstGeom>
            </p:spPr>
            <p:txBody>
              <a:bodyPr wrap="none">
                <a:spAutoFit/>
              </a:bodyPr>
              <a:lstStyle/>
              <a:p>
                <a14:m>
                  <m:oMath xmlns:m="http://schemas.openxmlformats.org/officeDocument/2006/math">
                    <m:r>
                      <a:rPr lang="en-US" b="0" i="1" smtClean="0">
                        <a:latin typeface="Cambria Math"/>
                        <a:ea typeface="Cambria Math"/>
                      </a:rPr>
                      <m:t>𝑎𝑡</m:t>
                    </m:r>
                    <m:r>
                      <a:rPr lang="en-US" b="0" i="1" smtClean="0">
                        <a:latin typeface="Cambria Math"/>
                        <a:ea typeface="Cambria Math"/>
                      </a:rPr>
                      <m:t> </m:t>
                    </m:r>
                    <m:r>
                      <a:rPr lang="en-US" b="0" i="1" smtClean="0">
                        <a:latin typeface="Cambria Math"/>
                        <a:ea typeface="Cambria Math"/>
                      </a:rPr>
                      <m:t>𝑡</m:t>
                    </m:r>
                    <m:r>
                      <a:rPr lang="en-US" b="0" i="1" smtClean="0">
                        <a:latin typeface="Cambria Math"/>
                        <a:ea typeface="Cambria Math"/>
                      </a:rPr>
                      <m:t>=1 </m:t>
                    </m:r>
                    <m:r>
                      <a:rPr lang="en-US" b="0" i="1" smtClean="0">
                        <a:latin typeface="Cambria Math"/>
                        <a:ea typeface="Cambria Math"/>
                      </a:rPr>
                      <m:t>𝑣</m:t>
                    </m:r>
                    <m:r>
                      <a:rPr lang="en-US" i="1">
                        <a:latin typeface="Cambria Math"/>
                      </a:rPr>
                      <m:t>=</m:t>
                    </m:r>
                    <m:r>
                      <a:rPr lang="en-US" b="0" i="1" smtClean="0">
                        <a:latin typeface="Cambria Math"/>
                      </a:rPr>
                      <m:t>0  </m:t>
                    </m:r>
                  </m:oMath>
                </a14:m>
                <a:r>
                  <a:rPr lang="en-US" dirty="0">
                    <a:ea typeface="Cambria Math"/>
                  </a:rPr>
                  <a:t> </a:t>
                </a:r>
                <a14:m>
                  <m:oMath xmlns:m="http://schemas.openxmlformats.org/officeDocument/2006/math">
                    <m:r>
                      <a:rPr lang="en-US" i="1">
                        <a:latin typeface="Cambria Math"/>
                        <a:ea typeface="Cambria Math"/>
                      </a:rPr>
                      <m:t>⇒</m:t>
                    </m:r>
                    <m:r>
                      <a:rPr lang="en-US" b="0" i="1" smtClean="0">
                        <a:latin typeface="Cambria Math"/>
                        <a:ea typeface="Cambria Math"/>
                      </a:rPr>
                      <m:t>  0=2</m:t>
                    </m:r>
                    <m:r>
                      <a:rPr lang="en-US" b="0" i="1" smtClean="0">
                        <a:latin typeface="Cambria Math"/>
                        <a:ea typeface="Cambria Math"/>
                      </a:rPr>
                      <m:t>𝐴</m:t>
                    </m:r>
                    <m:r>
                      <a:rPr lang="en-US" b="0" i="1" smtClean="0">
                        <a:latin typeface="Cambria Math"/>
                        <a:ea typeface="Cambria Math"/>
                      </a:rPr>
                      <m:t>+</m:t>
                    </m:r>
                    <m:r>
                      <a:rPr lang="en-US" b="0" i="1" smtClean="0">
                        <a:latin typeface="Cambria Math"/>
                        <a:ea typeface="Cambria Math"/>
                      </a:rPr>
                      <m:t>𝐵</m:t>
                    </m:r>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320568" y="3941305"/>
                <a:ext cx="3263266"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7869" y="4408901"/>
                <a:ext cx="12632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en-US" b="0" i="1" smtClean="0">
                          <a:latin typeface="Cambria Math"/>
                          <a:ea typeface="Cambria Math"/>
                        </a:rPr>
                        <m:t>𝐵</m:t>
                      </m:r>
                      <m:r>
                        <a:rPr lang="en-US" b="0" i="1" smtClean="0">
                          <a:latin typeface="Cambria Math"/>
                          <a:ea typeface="Cambria Math"/>
                        </a:rPr>
                        <m:t>=−2</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27869" y="4408901"/>
                <a:ext cx="1263295"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54414" y="5720919"/>
                <a:ext cx="23828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en-US" i="1">
                          <a:latin typeface="Cambria Math"/>
                        </a:rPr>
                        <m:t>𝑥</m:t>
                      </m:r>
                      <m:d>
                        <m:dPr>
                          <m:ctrlPr>
                            <a:rPr lang="en-US" i="1">
                              <a:latin typeface="Cambria Math" panose="02040503050406030204" pitchFamily="18" charset="0"/>
                            </a:rPr>
                          </m:ctrlPr>
                        </m:dPr>
                        <m:e>
                          <m:r>
                            <a:rPr lang="en-US" i="1">
                              <a:latin typeface="Cambria Math"/>
                            </a:rPr>
                            <m:t>𝑡</m:t>
                          </m:r>
                        </m:e>
                      </m:d>
                      <m:r>
                        <a:rPr lang="en-US" i="1">
                          <a:latin typeface="Cambria Math"/>
                        </a:rPr>
                        <m:t>=</m:t>
                      </m:r>
                      <m:sSup>
                        <m:sSupPr>
                          <m:ctrlPr>
                            <a:rPr lang="en-US" i="1">
                              <a:latin typeface="Cambria Math" panose="02040503050406030204" pitchFamily="18" charset="0"/>
                            </a:rPr>
                          </m:ctrlPr>
                        </m:sSupPr>
                        <m:e>
                          <m:r>
                            <a:rPr lang="en-US" i="1">
                              <a:latin typeface="Cambria Math"/>
                            </a:rPr>
                            <m:t>𝑡</m:t>
                          </m:r>
                        </m:e>
                        <m:sup>
                          <m:r>
                            <a:rPr lang="en-US" i="1">
                              <a:latin typeface="Cambria Math"/>
                            </a:rPr>
                            <m:t>2</m:t>
                          </m:r>
                        </m:sup>
                      </m:sSup>
                      <m:r>
                        <a:rPr lang="en-US" b="0" i="1" smtClean="0">
                          <a:latin typeface="Cambria Math"/>
                        </a:rPr>
                        <m:t>−2</m:t>
                      </m:r>
                      <m:r>
                        <a:rPr lang="en-US" i="1">
                          <a:latin typeface="Cambria Math"/>
                        </a:rPr>
                        <m:t>𝑡</m:t>
                      </m:r>
                      <m:r>
                        <a:rPr lang="en-US" i="1">
                          <a:latin typeface="Cambria Math"/>
                        </a:rPr>
                        <m:t>+1</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554414" y="5720919"/>
                <a:ext cx="2382832"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20568" y="4726643"/>
                <a:ext cx="3685624" cy="369332"/>
              </a:xfrm>
              <a:prstGeom prst="rect">
                <a:avLst/>
              </a:prstGeom>
            </p:spPr>
            <p:txBody>
              <a:bodyPr wrap="none">
                <a:spAutoFit/>
              </a:bodyPr>
              <a:lstStyle/>
              <a:p>
                <a14:m>
                  <m:oMath xmlns:m="http://schemas.openxmlformats.org/officeDocument/2006/math">
                    <m:r>
                      <a:rPr lang="en-US" b="0" i="1" smtClean="0">
                        <a:latin typeface="Cambria Math"/>
                        <a:ea typeface="Cambria Math"/>
                      </a:rPr>
                      <m:t>𝑎𝑡</m:t>
                    </m:r>
                    <m:r>
                      <a:rPr lang="en-US" b="0" i="1" smtClean="0">
                        <a:latin typeface="Cambria Math"/>
                        <a:ea typeface="Cambria Math"/>
                      </a:rPr>
                      <m:t> </m:t>
                    </m:r>
                    <m:r>
                      <a:rPr lang="en-US" b="0" i="1" smtClean="0">
                        <a:latin typeface="Cambria Math"/>
                        <a:ea typeface="Cambria Math"/>
                      </a:rPr>
                      <m:t>𝑡</m:t>
                    </m:r>
                    <m:r>
                      <a:rPr lang="en-US" b="0" i="1" smtClean="0">
                        <a:latin typeface="Cambria Math"/>
                        <a:ea typeface="Cambria Math"/>
                      </a:rPr>
                      <m:t>=1 </m:t>
                    </m:r>
                    <m:r>
                      <a:rPr lang="en-US" b="0" i="1" smtClean="0">
                        <a:latin typeface="Cambria Math"/>
                        <a:ea typeface="Cambria Math"/>
                      </a:rPr>
                      <m:t>𝑥</m:t>
                    </m:r>
                    <m:r>
                      <a:rPr lang="en-US" i="1">
                        <a:latin typeface="Cambria Math"/>
                      </a:rPr>
                      <m:t>=</m:t>
                    </m:r>
                    <m:r>
                      <a:rPr lang="en-US" b="0" i="1" smtClean="0">
                        <a:latin typeface="Cambria Math"/>
                      </a:rPr>
                      <m:t>0  </m:t>
                    </m:r>
                  </m:oMath>
                </a14:m>
                <a:r>
                  <a:rPr lang="en-US" dirty="0">
                    <a:ea typeface="Cambria Math"/>
                  </a:rPr>
                  <a:t> </a:t>
                </a:r>
                <a14:m>
                  <m:oMath xmlns:m="http://schemas.openxmlformats.org/officeDocument/2006/math">
                    <m:r>
                      <a:rPr lang="en-US" i="1">
                        <a:latin typeface="Cambria Math"/>
                        <a:ea typeface="Cambria Math"/>
                      </a:rPr>
                      <m:t>⇒</m:t>
                    </m:r>
                    <m:r>
                      <a:rPr lang="en-US" b="0" i="1" smtClean="0">
                        <a:latin typeface="Cambria Math"/>
                        <a:ea typeface="Cambria Math"/>
                      </a:rPr>
                      <m:t>  0=</m:t>
                    </m:r>
                    <m:r>
                      <a:rPr lang="en-US" b="0" i="1" smtClean="0">
                        <a:latin typeface="Cambria Math"/>
                        <a:ea typeface="Cambria Math"/>
                      </a:rPr>
                      <m:t>𝐴</m:t>
                    </m:r>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𝐶</m:t>
                    </m:r>
                  </m:oMath>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20568" y="4726643"/>
                <a:ext cx="3685624"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79696" y="5189260"/>
                <a:ext cx="11822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en-US" b="0" i="1" smtClean="0">
                          <a:latin typeface="Cambria Math"/>
                          <a:ea typeface="Cambria Math"/>
                        </a:rPr>
                        <m:t>  </m:t>
                      </m:r>
                      <m:r>
                        <a:rPr lang="en-US" b="0" i="1" smtClean="0">
                          <a:latin typeface="Cambria Math"/>
                          <a:ea typeface="Cambria Math"/>
                        </a:rPr>
                        <m:t>𝐶</m:t>
                      </m:r>
                      <m:r>
                        <a:rPr lang="en-US" b="0" i="1" smtClean="0">
                          <a:latin typeface="Cambria Math"/>
                          <a:ea typeface="Cambria Math"/>
                        </a:rPr>
                        <m:t>=1</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79696" y="5189260"/>
                <a:ext cx="1182247" cy="369332"/>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9071622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Definition.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64079" y="1530865"/>
                <a:ext cx="10515600" cy="5241321"/>
              </a:xfrm>
            </p:spPr>
            <p:txBody>
              <a:bodyPr/>
              <a:lstStyle/>
              <a:p>
                <a:pPr marL="0" indent="0">
                  <a:buNone/>
                </a:pPr>
                <a:endParaRPr lang="en-US" b="0" i="1" dirty="0" smtClean="0">
                  <a:latin typeface="Cambria Math"/>
                </a:endParaRPr>
              </a:p>
              <a:p>
                <a:pPr marL="0" indent="0">
                  <a:buNone/>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𝑎𝑣𝑔</m:t>
                          </m:r>
                        </m:sub>
                      </m:sSub>
                      <m:r>
                        <a:rPr lang="en-US" i="1">
                          <a:latin typeface="Cambria Math"/>
                          <a:ea typeface="Cambria Math"/>
                        </a:rPr>
                        <m:t>≡</m:t>
                      </m:r>
                      <m:f>
                        <m:fPr>
                          <m:ctrlPr>
                            <a:rPr lang="en-US" i="1" smtClean="0">
                              <a:latin typeface="Cambria Math" panose="02040503050406030204" pitchFamily="18" charset="0"/>
                              <a:ea typeface="Cambria Math"/>
                            </a:rPr>
                          </m:ctrlPr>
                        </m:fPr>
                        <m:num>
                          <m:nary>
                            <m:naryPr>
                              <m:ctrlPr>
                                <a:rPr lang="en-US" i="1">
                                  <a:latin typeface="Cambria Math" panose="02040503050406030204" pitchFamily="18" charset="0"/>
                                  <a:ea typeface="Cambria Math"/>
                                </a:rPr>
                              </m:ctrlPr>
                            </m:naryPr>
                            <m:sub>
                              <m:sSub>
                                <m:sSubPr>
                                  <m:ctrlPr>
                                    <a:rPr lang="en-US" i="1" smtClean="0">
                                      <a:latin typeface="Cambria Math" panose="02040503050406030204" pitchFamily="18" charset="0"/>
                                      <a:ea typeface="Cambria Math"/>
                                    </a:rPr>
                                  </m:ctrlPr>
                                </m:sSubPr>
                                <m:e>
                                  <m:r>
                                    <a:rPr lang="en-US" b="0" i="1" smtClean="0">
                                      <a:latin typeface="Cambria Math"/>
                                      <a:ea typeface="Cambria Math"/>
                                    </a:rPr>
                                    <m:t>𝑥</m:t>
                                  </m:r>
                                </m:e>
                                <m:sub>
                                  <m:r>
                                    <a:rPr lang="en-US" b="0" i="1" smtClean="0">
                                      <a:latin typeface="Cambria Math"/>
                                      <a:ea typeface="Cambria Math"/>
                                    </a:rPr>
                                    <m:t>𝑖</m:t>
                                  </m:r>
                                </m:sub>
                              </m:sSub>
                            </m:sub>
                            <m:sup>
                              <m:sSub>
                                <m:sSubPr>
                                  <m:ctrlPr>
                                    <a:rPr lang="en-US" i="1" smtClean="0">
                                      <a:latin typeface="Cambria Math" panose="02040503050406030204" pitchFamily="18" charset="0"/>
                                      <a:ea typeface="Cambria Math"/>
                                    </a:rPr>
                                  </m:ctrlPr>
                                </m:sSubPr>
                                <m:e>
                                  <m:r>
                                    <a:rPr lang="en-US" b="0" i="1" smtClean="0">
                                      <a:latin typeface="Cambria Math"/>
                                      <a:ea typeface="Cambria Math"/>
                                    </a:rPr>
                                    <m:t>𝑥</m:t>
                                  </m:r>
                                </m:e>
                                <m:sub>
                                  <m:r>
                                    <a:rPr lang="en-US" b="0" i="1" smtClean="0">
                                      <a:latin typeface="Cambria Math"/>
                                      <a:ea typeface="Cambria Math"/>
                                    </a:rPr>
                                    <m:t>𝑓</m:t>
                                  </m:r>
                                </m:sub>
                              </m:sSub>
                            </m:sup>
                            <m:e>
                              <m:r>
                                <a:rPr lang="en-US" b="0" i="1" smtClean="0">
                                  <a:latin typeface="Cambria Math"/>
                                  <a:ea typeface="Cambria Math"/>
                                </a:rPr>
                                <m:t>𝑓</m:t>
                              </m:r>
                              <m:r>
                                <a:rPr lang="en-US" b="0" i="1" smtClean="0">
                                  <a:latin typeface="Cambria Math"/>
                                  <a:ea typeface="Cambria Math"/>
                                </a:rPr>
                                <m:t>(</m:t>
                              </m:r>
                              <m:r>
                                <a:rPr lang="en-US" b="0" i="1" smtClean="0">
                                  <a:latin typeface="Cambria Math"/>
                                  <a:ea typeface="Cambria Math"/>
                                </a:rPr>
                                <m:t>𝑥</m:t>
                              </m:r>
                              <m:r>
                                <a:rPr lang="en-US" b="0" i="1" smtClean="0">
                                  <a:latin typeface="Cambria Math"/>
                                  <a:ea typeface="Cambria Math"/>
                                </a:rPr>
                                <m:t>)</m:t>
                              </m:r>
                              <m:r>
                                <a:rPr lang="en-US" i="1">
                                  <a:latin typeface="Cambria Math"/>
                                  <a:ea typeface="Cambria Math"/>
                                </a:rPr>
                                <m:t>𝑑𝑥</m:t>
                              </m:r>
                            </m:e>
                          </m:nary>
                          <m:r>
                            <m:rPr>
                              <m:nor/>
                            </m:rPr>
                            <a:rPr lang="en-US" dirty="0"/>
                            <m:t> </m:t>
                          </m:r>
                        </m:num>
                        <m:den>
                          <m:nary>
                            <m:naryPr>
                              <m:ctrlPr>
                                <a:rPr lang="en-US" i="1">
                                  <a:latin typeface="Cambria Math" panose="02040503050406030204" pitchFamily="18" charset="0"/>
                                  <a:ea typeface="Cambria Math"/>
                                </a:rPr>
                              </m:ctrlPr>
                            </m:naryPr>
                            <m:sub>
                              <m:sSub>
                                <m:sSubPr>
                                  <m:ctrlPr>
                                    <a:rPr lang="en-US" i="1" smtClean="0">
                                      <a:latin typeface="Cambria Math" panose="02040503050406030204" pitchFamily="18" charset="0"/>
                                      <a:ea typeface="Cambria Math"/>
                                    </a:rPr>
                                  </m:ctrlPr>
                                </m:sSubPr>
                                <m:e>
                                  <m:r>
                                    <a:rPr lang="en-US" b="0" i="1" smtClean="0">
                                      <a:latin typeface="Cambria Math"/>
                                      <a:ea typeface="Cambria Math"/>
                                    </a:rPr>
                                    <m:t>𝑥</m:t>
                                  </m:r>
                                </m:e>
                                <m:sub>
                                  <m:r>
                                    <a:rPr lang="en-US" b="0" i="1" smtClean="0">
                                      <a:latin typeface="Cambria Math"/>
                                      <a:ea typeface="Cambria Math"/>
                                    </a:rPr>
                                    <m:t>𝑖</m:t>
                                  </m:r>
                                </m:sub>
                              </m:sSub>
                            </m:sub>
                            <m:sup>
                              <m:sSub>
                                <m:sSubPr>
                                  <m:ctrlPr>
                                    <a:rPr lang="en-US" i="1" smtClean="0">
                                      <a:latin typeface="Cambria Math" panose="02040503050406030204" pitchFamily="18" charset="0"/>
                                      <a:ea typeface="Cambria Math"/>
                                    </a:rPr>
                                  </m:ctrlPr>
                                </m:sSubPr>
                                <m:e>
                                  <m:r>
                                    <a:rPr lang="en-US" b="0" i="1" smtClean="0">
                                      <a:latin typeface="Cambria Math"/>
                                      <a:ea typeface="Cambria Math"/>
                                    </a:rPr>
                                    <m:t>𝑥</m:t>
                                  </m:r>
                                </m:e>
                                <m:sub>
                                  <m:r>
                                    <a:rPr lang="en-US" b="0" i="1" smtClean="0">
                                      <a:latin typeface="Cambria Math"/>
                                      <a:ea typeface="Cambria Math"/>
                                    </a:rPr>
                                    <m:t>𝑓</m:t>
                                  </m:r>
                                </m:sub>
                              </m:sSub>
                            </m:sup>
                            <m:e>
                              <m:r>
                                <a:rPr lang="en-US" i="1">
                                  <a:latin typeface="Cambria Math"/>
                                  <a:ea typeface="Cambria Math"/>
                                </a:rPr>
                                <m:t>𝑑𝑥</m:t>
                              </m:r>
                            </m:e>
                          </m:nary>
                          <m:r>
                            <m:rPr>
                              <m:nor/>
                            </m:rPr>
                            <a:rPr lang="en-US" dirty="0"/>
                            <m:t> </m:t>
                          </m:r>
                        </m:den>
                      </m:f>
                    </m:oMath>
                  </m:oMathPara>
                </a14:m>
                <a:endParaRPr lang="en-US" dirty="0" smtClean="0"/>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a:rPr>
                            <m:t>𝑣</m:t>
                          </m:r>
                        </m:e>
                        <m:sub>
                          <m:r>
                            <a:rPr lang="en-US" i="1">
                              <a:latin typeface="Cambria Math"/>
                            </a:rPr>
                            <m:t>𝑎𝑣𝑔</m:t>
                          </m:r>
                        </m:sub>
                      </m:sSub>
                      <m:r>
                        <a:rPr lang="en-US" i="1">
                          <a:latin typeface="Cambria Math"/>
                          <a:ea typeface="Cambria Math"/>
                        </a:rPr>
                        <m:t>≡</m:t>
                      </m:r>
                      <m:f>
                        <m:fPr>
                          <m:ctrlPr>
                            <a:rPr lang="en-US" i="1">
                              <a:latin typeface="Cambria Math" panose="02040503050406030204" pitchFamily="18" charset="0"/>
                              <a:ea typeface="Cambria Math"/>
                            </a:rPr>
                          </m:ctrlPr>
                        </m:fPr>
                        <m:num>
                          <m:nary>
                            <m:naryPr>
                              <m:ctrlPr>
                                <a:rPr lang="en-US" i="1">
                                  <a:latin typeface="Cambria Math" panose="02040503050406030204" pitchFamily="18" charset="0"/>
                                  <a:ea typeface="Cambria Math"/>
                                </a:rPr>
                              </m:ctrlPr>
                            </m:naryPr>
                            <m:sub>
                              <m:sSub>
                                <m:sSubPr>
                                  <m:ctrlPr>
                                    <a:rPr lang="en-US" i="1">
                                      <a:latin typeface="Cambria Math" panose="02040503050406030204" pitchFamily="18" charset="0"/>
                                      <a:ea typeface="Cambria Math"/>
                                    </a:rPr>
                                  </m:ctrlPr>
                                </m:sSubPr>
                                <m:e>
                                  <m:r>
                                    <a:rPr lang="en-US" b="0" i="1" smtClean="0">
                                      <a:latin typeface="Cambria Math"/>
                                      <a:ea typeface="Cambria Math"/>
                                    </a:rPr>
                                    <m:t>𝑡</m:t>
                                  </m:r>
                                </m:e>
                                <m:sub>
                                  <m:r>
                                    <a:rPr lang="en-US" i="1">
                                      <a:latin typeface="Cambria Math"/>
                                      <a:ea typeface="Cambria Math"/>
                                    </a:rPr>
                                    <m:t>𝑖</m:t>
                                  </m:r>
                                </m:sub>
                              </m:sSub>
                            </m:sub>
                            <m:sup>
                              <m:sSub>
                                <m:sSubPr>
                                  <m:ctrlPr>
                                    <a:rPr lang="en-US" i="1">
                                      <a:latin typeface="Cambria Math" panose="02040503050406030204" pitchFamily="18" charset="0"/>
                                      <a:ea typeface="Cambria Math"/>
                                    </a:rPr>
                                  </m:ctrlPr>
                                </m:sSubPr>
                                <m:e>
                                  <m:r>
                                    <a:rPr lang="en-US" b="0" i="1" smtClean="0">
                                      <a:latin typeface="Cambria Math"/>
                                      <a:ea typeface="Cambria Math"/>
                                    </a:rPr>
                                    <m:t>𝑡</m:t>
                                  </m:r>
                                </m:e>
                                <m:sub>
                                  <m:r>
                                    <a:rPr lang="en-US" i="1">
                                      <a:latin typeface="Cambria Math"/>
                                      <a:ea typeface="Cambria Math"/>
                                    </a:rPr>
                                    <m:t>𝑓</m:t>
                                  </m:r>
                                </m:sub>
                              </m:sSub>
                            </m:sup>
                            <m:e>
                              <m:r>
                                <a:rPr lang="en-US" b="0" i="1" smtClean="0">
                                  <a:latin typeface="Cambria Math"/>
                                  <a:ea typeface="Cambria Math"/>
                                </a:rPr>
                                <m:t>𝑣</m:t>
                              </m:r>
                              <m:r>
                                <a:rPr lang="en-US" i="1">
                                  <a:latin typeface="Cambria Math"/>
                                  <a:ea typeface="Cambria Math"/>
                                </a:rPr>
                                <m:t>(</m:t>
                              </m:r>
                              <m:r>
                                <a:rPr lang="en-US" b="0" i="1" smtClean="0">
                                  <a:latin typeface="Cambria Math"/>
                                  <a:ea typeface="Cambria Math"/>
                                </a:rPr>
                                <m:t>𝑡</m:t>
                              </m:r>
                              <m:r>
                                <a:rPr lang="en-US" i="1">
                                  <a:latin typeface="Cambria Math"/>
                                  <a:ea typeface="Cambria Math"/>
                                </a:rPr>
                                <m:t>)</m:t>
                              </m:r>
                              <m:r>
                                <a:rPr lang="en-US" i="1">
                                  <a:latin typeface="Cambria Math"/>
                                  <a:ea typeface="Cambria Math"/>
                                </a:rPr>
                                <m:t>𝑑𝑡</m:t>
                              </m:r>
                            </m:e>
                          </m:nary>
                          <m:r>
                            <m:rPr>
                              <m:nor/>
                            </m:rPr>
                            <a:rPr lang="en-US" dirty="0"/>
                            <m:t> </m:t>
                          </m:r>
                        </m:num>
                        <m:den>
                          <m:nary>
                            <m:naryPr>
                              <m:ctrlPr>
                                <a:rPr lang="en-US" i="1" smtClean="0">
                                  <a:latin typeface="Cambria Math" panose="02040503050406030204" pitchFamily="18" charset="0"/>
                                  <a:ea typeface="Cambria Math"/>
                                </a:rPr>
                              </m:ctrlPr>
                            </m:naryPr>
                            <m:sub>
                              <m:sSub>
                                <m:sSubPr>
                                  <m:ctrlPr>
                                    <a:rPr lang="en-US" i="1" smtClean="0">
                                      <a:latin typeface="Cambria Math" panose="02040503050406030204" pitchFamily="18" charset="0"/>
                                      <a:ea typeface="Cambria Math"/>
                                    </a:rPr>
                                  </m:ctrlPr>
                                </m:sSubPr>
                                <m:e>
                                  <m:r>
                                    <a:rPr lang="en-US" b="0" i="1" smtClean="0">
                                      <a:latin typeface="Cambria Math"/>
                                      <a:ea typeface="Cambria Math"/>
                                    </a:rPr>
                                    <m:t>𝑡</m:t>
                                  </m:r>
                                </m:e>
                                <m:sub>
                                  <m:r>
                                    <a:rPr lang="en-US" b="0" i="1" smtClean="0">
                                      <a:latin typeface="Cambria Math"/>
                                      <a:ea typeface="Cambria Math"/>
                                    </a:rPr>
                                    <m:t>𝑖</m:t>
                                  </m:r>
                                </m:sub>
                              </m:sSub>
                            </m:sub>
                            <m:sup>
                              <m:sSub>
                                <m:sSubPr>
                                  <m:ctrlPr>
                                    <a:rPr lang="en-US" i="1" smtClean="0">
                                      <a:latin typeface="Cambria Math" panose="02040503050406030204" pitchFamily="18" charset="0"/>
                                      <a:ea typeface="Cambria Math"/>
                                    </a:rPr>
                                  </m:ctrlPr>
                                </m:sSubPr>
                                <m:e>
                                  <m:r>
                                    <a:rPr lang="en-US" b="0" i="1" smtClean="0">
                                      <a:latin typeface="Cambria Math"/>
                                      <a:ea typeface="Cambria Math"/>
                                    </a:rPr>
                                    <m:t>𝑡</m:t>
                                  </m:r>
                                </m:e>
                                <m:sub>
                                  <m:r>
                                    <a:rPr lang="en-US" b="0" i="1" smtClean="0">
                                      <a:latin typeface="Cambria Math"/>
                                      <a:ea typeface="Cambria Math"/>
                                    </a:rPr>
                                    <m:t>𝑓</m:t>
                                  </m:r>
                                </m:sub>
                              </m:sSub>
                            </m:sup>
                            <m:e>
                              <m:r>
                                <a:rPr lang="en-US" i="1">
                                  <a:latin typeface="Cambria Math"/>
                                  <a:ea typeface="Cambria Math"/>
                                </a:rPr>
                                <m:t>𝑑</m:t>
                              </m:r>
                              <m:r>
                                <a:rPr lang="en-US" b="0" i="1" smtClean="0">
                                  <a:latin typeface="Cambria Math"/>
                                  <a:ea typeface="Cambria Math"/>
                                </a:rPr>
                                <m:t>𝑡</m:t>
                              </m:r>
                            </m:e>
                          </m:nary>
                          <m:r>
                            <m:rPr>
                              <m:nor/>
                            </m:rPr>
                            <a:rPr lang="en-US" dirty="0"/>
                            <m:t> </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64079" y="1530865"/>
                <a:ext cx="10515600" cy="5241321"/>
              </a:xfrm>
              <a:blipFill rotWithShape="1">
                <a:blip r:embed="rId3"/>
                <a:stretch>
                  <a:fillRect/>
                </a:stretch>
              </a:blipFill>
            </p:spPr>
            <p:txBody>
              <a:bodyPr/>
              <a:lstStyle/>
              <a:p>
                <a:r>
                  <a:rPr lang="en-US">
                    <a:noFill/>
                  </a:rPr>
                  <a:t> </a:t>
                </a:r>
              </a:p>
            </p:txBody>
          </p:sp>
        </mc:Fallback>
      </mc:AlternateContent>
      <p:pic>
        <p:nvPicPr>
          <p:cNvPr id="4" name="Picture 3"/>
          <p:cNvPicPr/>
          <p:nvPr/>
        </p:nvPicPr>
        <p:blipFill rotWithShape="1">
          <a:blip r:embed="rId4"/>
          <a:srcRect l="28047" t="46296" r="46643" b="26955"/>
          <a:stretch/>
        </p:blipFill>
        <p:spPr bwMode="auto">
          <a:xfrm>
            <a:off x="5795034" y="1530865"/>
            <a:ext cx="3759200" cy="22345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975226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2139</TotalTime>
  <Words>521</Words>
  <Application>Microsoft Office PowerPoint</Application>
  <PresentationFormat>Widescreen</PresentationFormat>
  <Paragraphs>124</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Times New Roman</vt:lpstr>
      <vt:lpstr>Office Theme</vt:lpstr>
      <vt:lpstr> Motion Along a Straight Line </vt:lpstr>
      <vt:lpstr>Motion.</vt:lpstr>
      <vt:lpstr>Position and Displacement.</vt:lpstr>
      <vt:lpstr>Displacements.</vt:lpstr>
      <vt:lpstr>Average Velocity and Average speed </vt:lpstr>
      <vt:lpstr>INSTANTANEOUS VELOCITY AND SPEED</vt:lpstr>
      <vt:lpstr>ACCELERATION</vt:lpstr>
      <vt:lpstr>PowerPoint Presentation</vt:lpstr>
      <vt:lpstr>Average Definition.</vt:lpstr>
      <vt:lpstr>Constant Acceleration</vt:lpstr>
      <vt:lpstr>PowerPoint Presentation</vt:lpstr>
      <vt:lpstr>PowerPoint Presentation</vt:lpstr>
      <vt:lpstr>PowerPoint Presentation</vt:lpstr>
      <vt:lpstr>Free Fall Acceleration</vt:lpstr>
      <vt:lpstr>PowerPoint Presentation</vt:lpstr>
      <vt:lpstr>PowerPoint Presentation</vt:lpstr>
      <vt:lpstr>GRAPHICAL INTEGRATION IN MOTION ANALYSIS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Measurements</dc:title>
  <dc:creator>Saleh Al-Quraishi</dc:creator>
  <cp:lastModifiedBy>Saleh Al-Quraishi</cp:lastModifiedBy>
  <cp:revision>123</cp:revision>
  <dcterms:created xsi:type="dcterms:W3CDTF">2017-06-14T12:30:22Z</dcterms:created>
  <dcterms:modified xsi:type="dcterms:W3CDTF">2017-09-21T08:09:04Z</dcterms:modified>
</cp:coreProperties>
</file>